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pcottle.github.io/learnGitBranching/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Core Concepts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Parnin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maintenance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022900" x="4169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165100" marL="381000">
              <a:lnSpc>
                <a:spcPct val="12937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Perfective maintenance</a:t>
            </a:r>
            <a:r>
              <a:rPr sz="1800" lang="en"/>
              <a:t> </a:t>
            </a:r>
          </a:p>
          <a:p>
            <a:pPr rtl="0" lvl="1" indent="-16510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involves improving functionality of software in response to a user’s defined changes</a:t>
            </a:r>
          </a:p>
          <a:p>
            <a:pPr rtl="0" lvl="0" indent="-165100" marL="381000">
              <a:lnSpc>
                <a:spcPct val="108125"/>
              </a:lnSpc>
              <a:spcBef>
                <a:spcPts val="833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Corrective maintenance</a:t>
            </a:r>
            <a:r>
              <a:rPr sz="1800" lang="en"/>
              <a:t> </a:t>
            </a:r>
          </a:p>
          <a:p>
            <a:pPr rtl="0" lvl="1" indent="-16510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this process involves the correction of errors that have been identified within the software</a:t>
            </a:r>
          </a:p>
          <a:p>
            <a:pPr rtl="0" lvl="0" indent="-165100" marL="381000">
              <a:lnSpc>
                <a:spcPct val="129375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Adaptive maintenance</a:t>
            </a:r>
            <a:r>
              <a:rPr sz="1800" lang="en"/>
              <a:t> </a:t>
            </a:r>
          </a:p>
          <a:p>
            <a:pPr rtl="0" lvl="1" indent="-16510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this process involves the alteration of the software which is due to changes within the software environment</a:t>
            </a:r>
          </a:p>
          <a:p>
            <a:pPr rtl="0" lvl="0" indent="-165100" marL="381000">
              <a:lnSpc>
                <a:spcPct val="129375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800" lang="en"/>
              <a:t>Preventative maintenance</a:t>
            </a:r>
            <a:r>
              <a:rPr sz="1800" lang="en"/>
              <a:t> </a:t>
            </a:r>
          </a:p>
          <a:p>
            <a:pPr lvl="1" indent="-16510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this involves updating the software in order to improve upon its future maintainability without changing its current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022900" x="4169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29375"/>
              </a:lnSpc>
              <a:spcBef>
                <a:spcPts val="0"/>
              </a:spcBef>
              <a:buNone/>
            </a:pPr>
            <a:r>
              <a:rPr sz="2400" lang="en"/>
              <a:t>Give be an example of each on the last slide</a:t>
            </a:r>
          </a:p>
          <a:p>
            <a:pPr rtl="0" lvl="0" indent="-158750" marL="381000">
              <a:lnSpc>
                <a:spcPct val="12937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700" lang="en"/>
              <a:t>Perfective maintenance</a:t>
            </a:r>
            <a:r>
              <a:rPr sz="1700" lang="en"/>
              <a:t> </a:t>
            </a:r>
          </a:p>
          <a:p>
            <a:pPr rtl="0" lvl="1" indent="-15875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involves improving functionality of software in response to a user’s defined changes</a:t>
            </a:r>
          </a:p>
          <a:p>
            <a:pPr rtl="0" lvl="0" indent="-158750" marL="381000">
              <a:lnSpc>
                <a:spcPct val="108125"/>
              </a:lnSpc>
              <a:spcBef>
                <a:spcPts val="833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700" lang="en"/>
              <a:t>Corrective maintenance</a:t>
            </a:r>
            <a:r>
              <a:rPr sz="1700" lang="en"/>
              <a:t> </a:t>
            </a:r>
          </a:p>
          <a:p>
            <a:pPr rtl="0" lvl="1" indent="-15875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this process involves the correction of errors that have been identified within the software</a:t>
            </a:r>
          </a:p>
          <a:p>
            <a:pPr rtl="0" lvl="0" indent="-158750" marL="381000">
              <a:lnSpc>
                <a:spcPct val="129375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700" lang="en"/>
              <a:t>Adaptive maintenance</a:t>
            </a:r>
            <a:r>
              <a:rPr sz="1700" lang="en"/>
              <a:t> </a:t>
            </a:r>
          </a:p>
          <a:p>
            <a:pPr rtl="0" lvl="1" indent="-15875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this process involves the alteration of the software which is due to changes within the software environment</a:t>
            </a:r>
          </a:p>
          <a:p>
            <a:pPr rtl="0" lvl="0" indent="-158750" marL="381000">
              <a:lnSpc>
                <a:spcPct val="129375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700" lang="en"/>
              <a:t>Preventative maintenance</a:t>
            </a:r>
            <a:r>
              <a:rPr sz="1700" lang="en"/>
              <a:t> </a:t>
            </a:r>
          </a:p>
          <a:p>
            <a:pPr rtl="0" lvl="1" indent="-158750" marL="762000">
              <a:lnSpc>
                <a:spcPct val="108125"/>
              </a:lnSpc>
              <a:spcBef>
                <a:spcPts val="417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this involves updating the software in order to improve upon its future maintainability without changing its current functionality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Can we do maintenance sooner?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we deliver software earlier and often, how does change our software process?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What is difference between delivered software (on-site) vs service based?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Operations Responsibility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8100" x="457200"/>
            <a:ext cy="3867150" cx="65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Nightly Build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Build code and run smoke test (Microsoft 1995)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Benefits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It minimizes integration risk.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It reduces the risk of low quality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It supports easier defect diagnosis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It improves morale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Continuous Integration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practice where developers automatically build, test, and analyze a software change in response to every software change committed to the source repository.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Continuous Delivery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practice that ensures that a software change can be delivered and ready for use by a customer by testing in production-like environments.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Continuous Deployment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 practice where incremental software changes are automatically tested, vetted, and deployed to production environments.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Deployment Pipeline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57525" x="643825"/>
            <a:ext cy="2752725" cx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3"/>
              </a:rPr>
              <a:t>http://pcottle.github.io/learnGitBranching/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Today: My voice is mostly gone 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1686025" x="620625"/>
            <a:ext cy="3000000" cx="680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Will Lend Me Your Voice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Students will be called to help explain slides.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Process Models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What is a process model?</a:t>
            </a:r>
          </a:p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t/>
            </a:r>
            <a:endParaRPr sz="2666"/>
          </a:p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What are some examples?</a:t>
            </a:r>
          </a:p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t/>
            </a:r>
            <a:endParaRPr sz="2666"/>
          </a:p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What are some activities performed as part of a software process?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Model Activities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220133" marL="381000">
              <a:lnSpc>
                <a:spcPct val="107812"/>
              </a:lnSpc>
              <a:spcBef>
                <a:spcPts val="0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Software project management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Formal technical reviews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Software quality assurance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Software configuration management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Document preparation and production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Reusability management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Measurement</a:t>
            </a:r>
          </a:p>
          <a:p>
            <a:pPr rtl="0" lvl="0" indent="-220133" marL="381000">
              <a:lnSpc>
                <a:spcPct val="107812"/>
              </a:lnSpc>
              <a:spcBef>
                <a:spcPts val="1438"/>
              </a:spcBef>
              <a:buClr>
                <a:schemeClr val="dk1"/>
              </a:buClr>
              <a:buSzPct val="98765"/>
              <a:buFont typeface="Arial"/>
              <a:buChar char="●"/>
            </a:pPr>
            <a:r>
              <a:rPr sz="2666" lang="en"/>
              <a:t>Risk management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Waterfall model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45987" x="611125"/>
            <a:ext cy="3228975" cx="5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y="1063362" x="6671700"/>
            <a:ext cy="3725699" cx="2015100"/>
          </a:xfrm>
          <a:prstGeom prst="rect">
            <a:avLst/>
          </a:prstGeom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Problems?</a:t>
            </a:r>
          </a:p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t/>
            </a:r>
            <a:endParaRPr sz="2666"/>
          </a:p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Benefits?</a:t>
            </a:r>
          </a:p>
          <a:p>
            <a:pPr rtl="0">
              <a:lnSpc>
                <a:spcPct val="107812"/>
              </a:lnSpc>
              <a:spcBef>
                <a:spcPts val="1438"/>
              </a:spcBef>
              <a:buNone/>
            </a:pPr>
            <a:r>
              <a:t/>
            </a:r>
            <a:endParaRPr sz="2666"/>
          </a:p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Still in use?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 Processes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71612" x="289350"/>
            <a:ext cy="2200275" cx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" type="body"/>
          </p:nvPr>
        </p:nvSpPr>
        <p:spPr>
          <a:xfrm>
            <a:off y="3875975" x="289350"/>
            <a:ext cy="1065900" cx="633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Iteration: </a:t>
            </a:r>
            <a:r>
              <a:rPr sz="1800" lang="en"/>
              <a:t>Plan, Requirements, Development, Testing.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y="926412" x="6671700"/>
            <a:ext cy="3725699" cx="2015100"/>
          </a:xfrm>
          <a:prstGeom prst="rect">
            <a:avLst/>
          </a:prstGeom>
          <a:ln w="9525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Problems?</a:t>
            </a:r>
          </a:p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t/>
            </a:r>
            <a:endParaRPr sz="2666"/>
          </a:p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Benefits?</a:t>
            </a:r>
          </a:p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t/>
            </a:r>
            <a:endParaRPr sz="2666"/>
          </a:p>
          <a:p>
            <a:pPr rtl="0" lvl="0">
              <a:lnSpc>
                <a:spcPct val="107812"/>
              </a:lnSpc>
              <a:spcBef>
                <a:spcPts val="1438"/>
              </a:spcBef>
              <a:buNone/>
            </a:pPr>
            <a:r>
              <a:rPr sz="2666" lang="en"/>
              <a:t>Where not in use?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Continuous * (Perpetual Development)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95825" x="191350"/>
            <a:ext cy="2390775" cx="61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4229725" x="1426075"/>
            <a:ext cy="541500" cx="464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/>
              <a:t>We’ll circle back to this….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Maintenance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111" lang="en"/>
              <a:t>“the modification of software products after delivery to correct faults, to improve performance or other attributes, or to adapt the product to a changed environment.”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software never dies: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725699" cx="8485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7812"/>
              </a:lnSpc>
              <a:spcBef>
                <a:spcPts val="0"/>
              </a:spcBef>
              <a:buNone/>
            </a:pPr>
            <a:r>
              <a:rPr b="1" sz="2666" lang="en"/>
              <a:t>COBOL</a:t>
            </a:r>
          </a:p>
          <a:p>
            <a:pPr rtl="0" lvl="0" indent="-203200" marL="381000">
              <a:lnSpc>
                <a:spcPct val="107812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70% of mission-critical applications are written in COBOL</a:t>
            </a:r>
          </a:p>
          <a:p>
            <a:pPr rtl="0" lvl="0" indent="-203200" marL="381000">
              <a:lnSpc>
                <a:spcPct val="107812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200 billion lines of COBOL in use today</a:t>
            </a:r>
          </a:p>
          <a:p>
            <a:pPr rtl="0" lvl="0" indent="-203200" marL="381000">
              <a:lnSpc>
                <a:spcPct val="107812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15% of all new app functionality is written in COBOL</a:t>
            </a:r>
          </a:p>
          <a:p>
            <a:pPr rtl="0" lvl="0" indent="-203200" marL="381000">
              <a:lnSpc>
                <a:spcPct val="107812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5 billion new lines of COBOL are created each year</a:t>
            </a:r>
          </a:p>
          <a:p>
            <a:pPr rtl="0">
              <a:lnSpc>
                <a:spcPct val="107812"/>
              </a:lnSpc>
              <a:spcBef>
                <a:spcPts val="500"/>
              </a:spcBef>
              <a:buNone/>
            </a:pPr>
            <a:r>
              <a:t/>
            </a:r>
            <a:endParaRPr sz="2400"/>
          </a:p>
          <a:p>
            <a:pPr rtl="0" lvl="0">
              <a:lnSpc>
                <a:spcPct val="108333"/>
              </a:lnSpc>
              <a:spcBef>
                <a:spcPts val="5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sz="2000" lang="en"/>
              <a:t>http://www.eweek.com/c/a/Enterprise-Applications/20-Things-You-Might-Not-Know-About-COBOL-As-the-Language-Turns-50-103943/</a:t>
            </a:r>
          </a:p>
          <a:p>
            <a:pPr rtl="0" lvl="0">
              <a:lnSpc>
                <a:spcPct val="107812"/>
              </a:lnSpc>
              <a:spcBef>
                <a:spcPts val="50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