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nfoq.com/presentations/Continuous-Testing-Build-Cloud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ail.cs.queensu.ca/publications/pubs/icsme2014-mcintosh.pdf" Type="http://schemas.openxmlformats.org/officeDocument/2006/relationships/hyperlink" TargetMode="External" Id="rId4"/><Relationship Target="../media/image0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evosuite.org/" Type="http://schemas.openxmlformats.org/officeDocument/2006/relationships/hyperlink" TargetMode="External" Id="rId4"/><Relationship Target="http://people.csail.mit.edu/cpacheco/publications/randoopjava.pdf" Type="http://schemas.openxmlformats.org/officeDocument/2006/relationships/hyperlink" TargetMode="External" Id="rId3"/><Relationship Target="http://research.microsoft.com/en-us/projects/pex/" Type="http://schemas.openxmlformats.org/officeDocument/2006/relationships/hyperlink" TargetMode="External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exforfun.com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easure.cc.gt.atl.ga.us/classes/cs6300/Lectures/class18testing.pdf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gle-engtools.blogspot.com/2011/12/bug-prediction-at-google.html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ncsu.edu/CSC510-Fall2014/UnitTesting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Management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Parnin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at Google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Software development at Google is big and fast. The code base receives </a:t>
            </a:r>
            <a:r>
              <a:rPr lang="en">
                <a:solidFill>
                  <a:srgbClr val="4A86E8"/>
                </a:solidFill>
              </a:rPr>
              <a:t>20+ code changes per minute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50% of the files change every month</a:t>
            </a:r>
            <a:r>
              <a:rPr lang="en"/>
              <a:t>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John Penix: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http://www.infoq.com/presentations/Continuous-Testing-Build-Cloud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20 Million+ builds per year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60 Million+ test cases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10000 cores + 50TB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78137" x="4563275"/>
            <a:ext cy="2536475" cx="3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24400" x="582075"/>
            <a:ext cy="1443975" cx="34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Prioritization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Some tests may take long...but not find bugs...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9675" x="635775"/>
            <a:ext cy="2829099" cx="62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 analysis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8825" x="114224"/>
            <a:ext cy="3229825" cx="56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y="3699300" x="0"/>
            <a:ext cy="1328099" cx="843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600"/>
              </a:spcBef>
              <a:buNone/>
            </a:pPr>
            <a:r>
              <a:rPr lang="en"/>
              <a:t>Alternatively, co-change analysis</a:t>
            </a:r>
          </a:p>
          <a:p>
            <a:pPr rtl="0" lvl="0">
              <a:spcBef>
                <a:spcPts val="60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http://sail.cs.queensu.ca/publications/pubs/icsme2014-mcintosh.pdf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1582000" x="4813750"/>
            <a:ext cy="3000000" cx="384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A system that uses dependency analysis to determine all the tests a change transitively affects and then runs only those tests for every change.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-- Google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Generation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Randoop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http://people.csail.mit.edu/cpacheco/publications/randoopjava.pdf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EvoSuite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http://www.evosuite.org/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PEX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http://research.microsoft.com/en-us/projects/pex/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PEX for Fun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http://www.pexforfun.com/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Coverage-based test analysis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2"/>
            <a:ext cy="3725699" cx="692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White-box Testing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http://measure.cc.gt.atl.ga.us/classes/cs6300/Lectures/class18testing.pdf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Bug Prediction at Google: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http://google-engtools.blogspot.com/2011/12/bug-prediction-at-google.html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Types of Testing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</a:t>
            </a:r>
            <a:r>
              <a:rPr sz="2400" lang="en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Unit Testing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Individual component (class or subsystem)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Carried out by developers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u="sng" sz="1800" lang="en">
                <a:latin typeface="Verdana"/>
                <a:ea typeface="Verdana"/>
                <a:cs typeface="Verdana"/>
                <a:sym typeface="Verdana"/>
              </a:rPr>
              <a:t>Goal: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 Confirm that the component or subsystem is correctly coded and carries out the intended 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functionality</a:t>
            </a:r>
          </a:p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</a:t>
            </a:r>
            <a:r>
              <a:rPr sz="2400" lang="en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Integration Testing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Groups of subsystems (collection of subsystems) and eventually the entire system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Carried out by developers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u="sng" sz="1800" lang="en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:  Test the interfaces among the subsystems.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Types of Testing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900"/>
              </a:spcBef>
              <a:buNone/>
            </a:pPr>
            <a:r>
              <a:rPr sz="2400" lang="en"/>
              <a:t>•</a:t>
            </a:r>
            <a:r>
              <a:rPr sz="2400" lang="en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System Testing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The entire system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Carried out by developers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u="sng" sz="1800" lang="en">
                <a:latin typeface="Verdana"/>
                <a:ea typeface="Verdana"/>
                <a:cs typeface="Verdana"/>
                <a:sym typeface="Verdana"/>
              </a:rPr>
              <a:t>Goal: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  Determine if the system meets the requirements (functional and nonfunctional)</a:t>
            </a:r>
          </a:p>
          <a:p>
            <a:pPr rtl="0" lvl="0">
              <a:lnSpc>
                <a:spcPct val="90000"/>
              </a:lnSpc>
              <a:spcBef>
                <a:spcPts val="900"/>
              </a:spcBef>
              <a:buNone/>
            </a:pPr>
            <a:r>
              <a:rPr sz="2400" lang="en"/>
              <a:t>•</a:t>
            </a:r>
            <a:r>
              <a:rPr sz="2400" lang="en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Acceptance Testing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Evaluates the system delivered by developers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Carried out by the client.  May involve executing typical transactions on site on a trial basis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u="sng" sz="1800" lang="en">
                <a:latin typeface="Verdana"/>
                <a:ea typeface="Verdana"/>
                <a:cs typeface="Verdana"/>
                <a:sym typeface="Verdana"/>
              </a:rPr>
              <a:t>Goal: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 Demonstrate that the system meets the requirements and is ready to use.</a:t>
            </a:r>
          </a:p>
          <a:p>
            <a:pPr rtl="0" lvl="0">
              <a:lnSpc>
                <a:spcPct val="90000"/>
              </a:lnSpc>
              <a:spcBef>
                <a:spcPts val="900"/>
              </a:spcBef>
              <a:buNone/>
            </a:pPr>
            <a:r>
              <a:t/>
            </a:r>
            <a:endParaRPr sz="2400">
              <a:solidFill>
                <a:srgbClr val="FC01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Unit Testing Motivation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NASA Mars Climate Orbiter destroyed due to incorrect orbit insertion (September 23, 1999)</a:t>
            </a:r>
          </a:p>
          <a:p>
            <a:pPr rtl="0" lvl="0" indent="4572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/>
              <a:t>Reason: Unit conversion problem.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Refactoring support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Agile: Deliver Story+Unit Tests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Part of DevOps infrastructure.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G...+ interview question: Write unit tests for this class:  StopWatchTimer.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Unit Testing Methods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900"/>
              </a:spcBef>
              <a:buNone/>
            </a:pPr>
            <a:r>
              <a:rPr sz="2400" lang="en"/>
              <a:t>•</a:t>
            </a: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Static Testing (at compile time) </a:t>
            </a:r>
            <a:r>
              <a:rPr sz="2000" lang="en" i="1">
                <a:latin typeface="Verdana"/>
                <a:ea typeface="Verdana"/>
                <a:cs typeface="Verdana"/>
                <a:sym typeface="Verdana"/>
              </a:rPr>
              <a:t>(later lecture)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Static Analysis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Review</a:t>
            </a:r>
          </a:p>
          <a:p>
            <a:pPr rtl="0" lvl="0" indent="0" marL="9144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/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Walk-through (informal)</a:t>
            </a:r>
          </a:p>
          <a:p>
            <a:pPr rtl="0" lvl="0" indent="0" marL="9144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/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Code inspection (formal)</a:t>
            </a:r>
          </a:p>
          <a:p>
            <a:pPr rtl="0" lvl="0">
              <a:lnSpc>
                <a:spcPct val="90000"/>
              </a:lnSpc>
              <a:spcBef>
                <a:spcPts val="700"/>
              </a:spcBef>
              <a:buNone/>
            </a:pPr>
            <a:r>
              <a:t/>
            </a:r>
            <a:endParaRPr sz="2000">
              <a:solidFill>
                <a:srgbClr val="3D5500"/>
              </a:solidFill>
            </a:endParaRPr>
          </a:p>
          <a:p>
            <a:pPr rtl="0" lvl="0">
              <a:lnSpc>
                <a:spcPct val="90000"/>
              </a:lnSpc>
              <a:spcBef>
                <a:spcPts val="900"/>
              </a:spcBef>
              <a:buNone/>
            </a:pPr>
            <a:r>
              <a:rPr sz="2400" lang="en"/>
              <a:t>•</a:t>
            </a: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Dynamic Testing (at run time)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b="1" sz="2000" lang="en">
                <a:solidFill>
                  <a:srgbClr val="3D5500"/>
                </a:solidFill>
              </a:rPr>
              <a:t>•</a:t>
            </a:r>
            <a:r>
              <a:rPr b="1" sz="2000" lang="en">
                <a:latin typeface="Verdana"/>
                <a:ea typeface="Verdana"/>
                <a:cs typeface="Verdana"/>
                <a:sym typeface="Verdana"/>
              </a:rPr>
              <a:t>Black-box testing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White-box testing. </a:t>
            </a:r>
            <a:r>
              <a:rPr sz="2000" lang="en" i="1">
                <a:latin typeface="Verdana"/>
                <a:ea typeface="Verdana"/>
                <a:cs typeface="Verdana"/>
                <a:sym typeface="Verdana"/>
              </a:rPr>
              <a:t>(later lecture)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Black Box Testing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</a:t>
            </a: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Focus: I/O behavior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If for any given input, we can predict the output, then the component passes the test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Requires test oracle</a:t>
            </a:r>
          </a:p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</a:t>
            </a: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Goal: Reduce number of test cases by equivalence partitioning: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Divide input conditions into equivalence classes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3D5500"/>
                </a:solidFill>
              </a:rPr>
              <a:t>•</a:t>
            </a:r>
            <a:r>
              <a:rPr sz="2000" lang="en">
                <a:latin typeface="Verdana"/>
                <a:ea typeface="Verdana"/>
                <a:cs typeface="Verdana"/>
                <a:sym typeface="Verdana"/>
              </a:rPr>
              <a:t>Choose test cases for each equivalence class.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Black Box Testing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019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Input is valid across range of values</a:t>
            </a:r>
          </a:p>
          <a:p>
            <a:pPr rtl="0" lvl="0" indent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Developer selects test cases from  3 equivalence classes: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Below the range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Within the range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Above the range</a:t>
            </a:r>
          </a:p>
          <a:p>
            <a:pPr rtl="0" lvl="0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Input is only valid,  if it is a member of  a discrete set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3D5500"/>
                </a:solidFill>
              </a:rPr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Developer selects test cases from 2 equivalence classes: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Valid discrete values</a:t>
            </a:r>
          </a:p>
          <a:p>
            <a:pPr rtl="0" lvl="0" indent="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•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Invalid discrete values</a:t>
            </a:r>
          </a:p>
          <a:p>
            <a:pPr rtl="0" lvl="0">
              <a:lnSpc>
                <a:spcPct val="90000"/>
              </a:lnSpc>
              <a:spcBef>
                <a:spcPts val="70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Black box Activity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public class MyCalendar {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public int getNumDaysInMonth(int month, int year)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throws InvalidMonthException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 { … }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Representation for month:</a:t>
            </a:r>
          </a:p>
          <a:p>
            <a:pPr rtl="0" lvl="0" indent="4572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1: January, 2: February, …., 12: December</a:t>
            </a:r>
          </a:p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Representation for year:</a:t>
            </a:r>
          </a:p>
          <a:p>
            <a:pPr rtl="0" lvl="0" indent="4572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1904, … 1999, 2000,…, 2006, …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How many test cases do we need for the black box testing of getNumDaysInMonth()?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Mocking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</a:t>
            </a:r>
            <a:r>
              <a:rPr b="1" lang="en"/>
              <a:t>Mock Objects </a:t>
            </a:r>
            <a:r>
              <a:rPr lang="en"/>
              <a:t>to avoid dependency on other systems (database, filesystem).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Services (3rd party)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tools or hand-coded data.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Previous mocking workshop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https://github.ncsu.edu/CSC510-Fall2014/UnitTesting/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