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80CC9D5-C9BF-4DB9-B049-7A83CBA62D0B}">
  <a:tblStyle styleName="Table_0" styleId="{680CC9D5-C9BF-4DB9-B049-7A83CBA62D0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research.microsoft.com/en-us/um/people/pg/public_psfiles/talk-issta2010.pdf" Type="http://schemas.openxmlformats.org/officeDocument/2006/relationships/hyperlink" TargetMode="External" Id="rId4"/><Relationship Target="http://cosmolearning.org/video-lectures/how-i-learned-to-stop-fuzzing-and-find-more-bugs-with-jacob-w-manager/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ncsu.edu/CSC510-Fall2014/Analysis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youtube.com/watch?v=ACYZFkvq0Sk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acm.acm.org/magazines/2010/2/69354-a-few-billion-lines-of-code-later/fulltext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cs.umd.edu/class/spring2014/cmsc430/lectures/lec19.pdf" Type="http://schemas.openxmlformats.org/officeDocument/2006/relationships/hyperlink" TargetMode="External" Id="rId4"/><Relationship Target="http://www.seas.harvard.edu/courses/cs252/2011sp/slides/Lec02-Dataflow.pdf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Static and Dynamic Analysis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Christopher Parnin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974" x="187650"/>
            <a:ext cy="4848976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92" name="Shape 92"/>
          <p:cNvGraphicFramePr/>
          <p:nvPr/>
        </p:nvGraphicFramePr>
        <p:xfrm>
          <a:off y="491350" x="2630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{680CC9D5-C9BF-4DB9-B049-7A83CBA62D0B}</a:tableStyleId>
              </a:tblPr>
              <a:tblGrid>
                <a:gridCol w="472150"/>
                <a:gridCol w="853950"/>
                <a:gridCol w="469125"/>
                <a:gridCol w="2649100"/>
                <a:gridCol w="1020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Kill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Flow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RD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entry(B)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entry(B) U ( ∅ - B 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entry(B)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B2(X)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B2(X) U ( entry(B) - X 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B2(X),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entry(B)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∅ U ({B2(X),entry(B)} - ∅ 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B2(X),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entry(B)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B4(X)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B4(X) U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{B2(X),entry(B)} - X)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B4(X),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entry(B)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B5(B)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B5(B) U {B2(X),B4(X),entry(B) - B}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B2(X), B4(X),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B5(B),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83125" x="6321725"/>
            <a:ext cy="3457575" cx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285500" x="263075"/>
            <a:ext cy="712649" cx="467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Worklist Algorithm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OUT[ENTRY] = empty_set; </a:t>
            </a:r>
          </a:p>
          <a:p>
            <a:pPr rtl="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for (each block B other than ENTRY) 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OUT[B] = empty_set; 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while (changes to any OUT occur) 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for (each block B other than ENTRY) 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{ </a:t>
            </a:r>
          </a:p>
          <a:p>
            <a:pPr rtl="0" indent="0" marL="91440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IN[B] = ∪P a predecessor of B OUT[P]; OUT[B] = genB ∪ (IN[B] ─ killB); </a:t>
            </a:r>
          </a:p>
          <a:p>
            <a:pPr indent="457200" marL="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Dynamic Analysis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Coverage… using instrumentation… probes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Important later for testing...performance...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Other Techniques</a:t>
            </a:r>
            <a:r>
              <a:rPr lang="en"/>
              <a:t>: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lang="en"/>
              <a:t>Slicing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lang="en"/>
              <a:t>Performance, Memory Load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lang="en"/>
              <a:t>Taint Analysis</a:t>
            </a:r>
          </a:p>
          <a:p>
            <a:pPr indent="0" marL="457200">
              <a:spcBef>
                <a:spcPts val="0"/>
              </a:spcBef>
              <a:buNone/>
            </a:pPr>
            <a:r>
              <a:rPr lang="en"/>
              <a:t>Random Testing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Random Testing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Activity: Why not just randomly generated input and see what happens?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Fuzzing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technique for guiding random inputs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http://cosmolearning.org/video-lectures/how-i-learned-to-stop-fuzzing-and-find-more-bugs-with-jacob-w-manager/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4"/>
              </a:rPr>
              <a:t>http://research.microsoft.com/en-us/um/people/pg/public_psfiles/talk-issta2010.pdf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Applying Analysis to Deployment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Discuss how you might apply any of these techniques as a </a:t>
            </a:r>
            <a:r>
              <a:rPr b="1" lang="en"/>
              <a:t>“Quality Gate”</a:t>
            </a:r>
            <a:r>
              <a:rPr lang="en"/>
              <a:t> in a deployment pipeline.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Static Analysis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https://github.ncsu.edu/CSC510-Fall2014/Analysis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esprima video...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Common Properties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Cyclomatic Complexity, Coupling, Nested Depth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Bad Smells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 Bugs, etc...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Esprima for Static and Dynamic Analysis</a:t>
            </a:r>
          </a:p>
          <a:p>
            <a:pPr rtl="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https://www.youtube.com/watch?v=ACYZFkvq0Sk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Watching 5:00-14:30, 28:00-34:00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Bad Smells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222" lang="en">
                <a:solidFill>
                  <a:srgbClr val="000000"/>
                </a:solidFill>
              </a:rPr>
              <a:t>Duplicated Code</a:t>
            </a:r>
          </a:p>
          <a:p>
            <a:pPr rtl="0" lvl="0" indent="-177800" marL="381000">
              <a:spcBef>
                <a:spcPts val="313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bad because you modify one instance of duplicated code but not the others; not all versions fixed</a:t>
            </a:r>
          </a:p>
          <a:p>
            <a:pPr rtl="0">
              <a:spcBef>
                <a:spcPts val="479"/>
              </a:spcBef>
              <a:buNone/>
            </a:pPr>
            <a:r>
              <a:rPr sz="2222" lang="en">
                <a:solidFill>
                  <a:srgbClr val="000000"/>
                </a:solidFill>
              </a:rPr>
              <a:t>Long Method</a:t>
            </a:r>
          </a:p>
          <a:p>
            <a:pPr rtl="0" lvl="0" indent="-177800" marL="381000">
              <a:spcBef>
                <a:spcPts val="313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long methods are more difficult to understand;</a:t>
            </a:r>
            <a:r>
              <a:rPr sz="2000" lang="en">
                <a:solidFill>
                  <a:srgbClr val="999999"/>
                </a:solidFill>
              </a:rPr>
              <a:t> performance concerns with respect to lots of short methods are largely obsolete</a:t>
            </a:r>
          </a:p>
          <a:p>
            <a:pPr rtl="0">
              <a:spcBef>
                <a:spcPts val="479"/>
              </a:spcBef>
              <a:buNone/>
            </a:pPr>
            <a:r>
              <a:rPr sz="2222" lang="en">
                <a:solidFill>
                  <a:srgbClr val="000000"/>
                </a:solidFill>
              </a:rPr>
              <a:t>Message Chains</a:t>
            </a:r>
          </a:p>
          <a:p>
            <a:pPr rtl="0" lvl="0" indent="-177800" marL="381000">
              <a:spcBef>
                <a:spcPts val="313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a client asks an object for another object and then asks that object for another object etc. </a:t>
            </a:r>
          </a:p>
          <a:p>
            <a:pPr rtl="0" lvl="0" indent="-177800" marL="381000">
              <a:spcBef>
                <a:spcPts val="313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Bad because client depends on the structure of the navigation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Smells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205975" x="4790950"/>
            <a:ext cy="5053799" cx="4189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11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Primitive Obsession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sz="311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Parameter List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sz="311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Clumps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sz="311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Temporary Field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sz="311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Refused Bequest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sz="311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Divergent Change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sz="311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Shotgun Surgery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sz="311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Speculative Generality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sz="311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Envy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t/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Static Analysis Tools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Coverity (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http://cacm.acm.org/magazines/2010/2/69354-a-few-billion-lines-of-code-later/fulltext</a:t>
            </a:r>
            <a:r>
              <a:rPr lang="en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FindBugs, FxCop, PyLint, JsLint, CheckStyle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Parse Tools: Roslyn (.NET), Esprima, Eclipse JDT (Have headless parser)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Activity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Describe some other “bad smells” or properties you would detect?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Flow Analysis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framework for proving facts about a program.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Examines how information propagates through </a:t>
            </a:r>
            <a:r>
              <a:rPr b="1" lang="en"/>
              <a:t>blocks</a:t>
            </a:r>
            <a:r>
              <a:rPr lang="en"/>
              <a:t> and </a:t>
            </a:r>
            <a:r>
              <a:rPr b="1" lang="en"/>
              <a:t>paths </a:t>
            </a:r>
            <a:r>
              <a:rPr lang="en"/>
              <a:t>of a program.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sz="1200" lang="en"/>
              <a:t>Content: </a:t>
            </a:r>
            <a:r>
              <a:rPr u="sng" sz="1200" lang="en">
                <a:solidFill>
                  <a:schemeClr val="hlink"/>
                </a:solidFill>
                <a:hlinkClick r:id="rId3"/>
              </a:rPr>
              <a:t>http://www.seas.harvard.edu/courses/cs252/2011sp/slides/Lec02-Dataflow.pdf</a:t>
            </a:r>
            <a:r>
              <a:rPr sz="1200" lang="en"/>
              <a:t>, </a:t>
            </a:r>
          </a:p>
          <a:p>
            <a:pPr rtl="0">
              <a:spcBef>
                <a:spcPts val="0"/>
              </a:spcBef>
              <a:buNone/>
            </a:pPr>
            <a:r>
              <a:rPr u="sng" sz="1200" lang="en">
                <a:solidFill>
                  <a:schemeClr val="hlink"/>
                </a:solidFill>
                <a:hlinkClick r:id="rId4"/>
              </a:rPr>
              <a:t>https://www.cs.umd.edu/class/spring2014/cmsc430/lectures/lec19.pdf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Reaching Definitions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A </a:t>
            </a:r>
            <a:r>
              <a:rPr sz="2400" lang="en">
                <a:solidFill>
                  <a:srgbClr val="FF0000"/>
                </a:solidFill>
              </a:rPr>
              <a:t>definition</a:t>
            </a:r>
            <a:r>
              <a:rPr sz="2400" lang="en"/>
              <a:t> of a variable x is a statement that may modify the value of x.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A </a:t>
            </a:r>
            <a:r>
              <a:rPr sz="2400" lang="en">
                <a:solidFill>
                  <a:srgbClr val="FF0000"/>
                </a:solidFill>
              </a:rPr>
              <a:t>use</a:t>
            </a:r>
            <a:r>
              <a:rPr sz="2400" lang="en"/>
              <a:t> of a variable x is a statement that reads from x.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A definition at </a:t>
            </a:r>
            <a:r>
              <a:rPr u="sng" sz="2400" lang="en"/>
              <a:t>node k</a:t>
            </a:r>
            <a:r>
              <a:rPr sz="2400" lang="en"/>
              <a:t> </a:t>
            </a:r>
            <a:r>
              <a:rPr sz="2400" lang="en">
                <a:solidFill>
                  <a:srgbClr val="FF0000"/>
                </a:solidFill>
              </a:rPr>
              <a:t>reaches </a:t>
            </a:r>
            <a:r>
              <a:rPr u="sng" sz="2400" lang="en"/>
              <a:t>node n</a:t>
            </a:r>
            <a:r>
              <a:rPr sz="2400" lang="en"/>
              <a:t> if there is a definition-free path from k to 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Def-Use/Use-Def Chains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DU-Chain: </a:t>
            </a:r>
            <a:r>
              <a:rPr lang="en"/>
              <a:t>Links each def to uses it reaches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UD-Chain:</a:t>
            </a:r>
            <a:r>
              <a:rPr lang="en"/>
              <a:t> Links each use to reaching defs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foo(b) {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x = 1;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if( b &lt; 0 )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  x = 2;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b = x;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89325" x="3421825"/>
            <a:ext cy="2754174" cx="50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