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Configuration Management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Christopher Parnin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Components of Modern CM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git, branches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package managers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task and build managers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build machines, virtual environments (dev stacks)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software as a service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data migration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 Control Management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Original system, SCCS by Rochman 1975*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Current tools: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tfs, svn, rcs, cvs, mercurial, mks, git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Distributed vs. Centralized</a:t>
            </a:r>
          </a:p>
          <a:p>
            <a:pPr lvl="0">
              <a:spcBef>
                <a:spcPts val="0"/>
              </a:spcBef>
              <a:buNone/>
            </a:pPr>
            <a:r>
              <a:rPr sz="1800" lang="en"/>
              <a:t>* http://basepath.com/aup/talks/SCCS-Slideshow.pdf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Branches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u="sng" lang="en"/>
              <a:t>branch</a:t>
            </a:r>
            <a:r>
              <a:rPr lang="en"/>
              <a:t> is a mechanism for allowing </a:t>
            </a:r>
            <a:r>
              <a:rPr b="1" lang="en"/>
              <a:t>concurrent changes</a:t>
            </a:r>
            <a:r>
              <a:rPr lang="en"/>
              <a:t> to be made to a source repository.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Empirical evidence shows that branches can be effective, but devs can create ineffective branches*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* Assessing the Value of Branches with What-if Analysis - Bird 2012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71875" x="6935550"/>
            <a:ext cy="1557050" cx="21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76975" x="4513375"/>
            <a:ext cy="941549" cx="438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/>
              <a:t>Branch Anti-Patterns: Appleton et al.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u="sng" sz="1500" lang="en"/>
              <a:t>Merge Paranoia</a:t>
            </a:r>
            <a:r>
              <a:rPr sz="1500" lang="en"/>
              <a:t> — avoiding merging at all cost, usually because of a fear of the consequences.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sz="1500" lang="en"/>
              <a:t>Merge Mania — spending too much time merging code instead of developing it.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sz="1500" lang="en"/>
              <a:t>Big Bang Merge — deferring branch merging and attempting to merge all branches simultaneously.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sz="1500" lang="en"/>
              <a:t>Never-Ending Merge — continuous merging activity because there is always more to merge.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sz="1500" lang="en"/>
              <a:t>Branch Mania — creating too many branches.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u="sng" sz="1500" lang="en"/>
              <a:t>Cascading Branches</a:t>
            </a:r>
            <a:r>
              <a:rPr sz="1500" lang="en"/>
              <a:t> — branching but never merging back to the main line.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sz="1500" lang="en"/>
              <a:t>Volatile Branches — branching with unstable files merged into other branches.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u="sng" sz="1500" lang="en"/>
              <a:t>Development Freeze</a:t>
            </a:r>
            <a:r>
              <a:rPr sz="1500" lang="en"/>
              <a:t> — stopping all development activities while branching and merging.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sz="1500" lang="en"/>
              <a:t>Integration Wall — using branches to divide the development team members, instead of dividing work.</a:t>
            </a:r>
          </a:p>
          <a:p>
            <a:pPr lvl="0">
              <a:spcBef>
                <a:spcPts val="0"/>
              </a:spcBef>
              <a:buNone/>
            </a:pPr>
            <a:r>
              <a:rPr u="sng" sz="1500" lang="en"/>
              <a:t>Spaghetti Branching</a:t>
            </a:r>
            <a:r>
              <a:rPr sz="1500" lang="en"/>
              <a:t> — integrating changes between unrelated branches.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Package Managers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Avoid problems related to platform configuration.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Binary</a:t>
            </a:r>
            <a:r>
              <a:rPr lang="en"/>
              <a:t>: apt-get, choco (windows), brew (mac)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Source</a:t>
            </a:r>
            <a:r>
              <a:rPr lang="en"/>
              <a:t>: bower (web), nuget (C#), pip (python), npm (node.js), maven (Java)*, RubyGems</a:t>
            </a:r>
          </a:p>
          <a:p>
            <a:pPr lvl="0">
              <a:spcBef>
                <a:spcPts val="0"/>
              </a:spcBef>
              <a:buNone/>
            </a:pPr>
            <a:r>
              <a:rPr sz="1200" lang="en"/>
              <a:t>* http://stackoverflow.com/questions/2710266/is-there-a-package-manager-for-java-like-easy-install-for-python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6300" x="5449750"/>
            <a:ext cy="685800" cx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Who has had trouble getting a project to build and run on their machine?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How long did it take, tricky experiences?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* Run the installer before being able to build.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and Build Managers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Avoid problems related to build steps and dependencies.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Tools</a:t>
            </a:r>
            <a:r>
              <a:rPr lang="en"/>
              <a:t>: make, ivy, ant, </a:t>
            </a:r>
            <a:r>
              <a:rPr b="1" lang="en"/>
              <a:t>grunt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Tasks: </a:t>
            </a:r>
            <a:r>
              <a:rPr lang="en"/>
              <a:t>Validation, testing, tool chains (antlr example), </a:t>
            </a:r>
            <a:r>
              <a:rPr u="sng" lang="en"/>
              <a:t>less to css translation</a:t>
            </a:r>
            <a:r>
              <a:rPr lang="en"/>
              <a:t>, deployment, staging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solidFill>
                  <a:srgbClr val="1A1A1A"/>
                </a:solidFill>
              </a:rPr>
              <a:t>Build Teams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Build teams take over the role of building software.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serve as gatekeepers on code integration.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Create build configuration and sometimes verification scripts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Putting out fires, helping with build failures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b="1" sz="1400" lang="en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Understanding and Improving Software Build Teams - ICSE 2014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 and Production Environments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Configuration Tools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Virtual machines, VCL, EC2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Containers (Docker/Vagrant)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Full Specification: MirageOS (unikernels)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43950" x="5349425"/>
            <a:ext cy="3018400" cx="37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Learning Objectives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Describe issues related to configuration management (lack of having it).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Describe configuration management components, processes, and practices.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Explain why configuration management can address certain issues.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Analyze or devise a configuration management plan for a project.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Configuration Tools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Ansible - “Playbook” scripts run over ssh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---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969896"/>
                </a:solidFill>
                <a:latin typeface="Consolas"/>
                <a:ea typeface="Consolas"/>
                <a:cs typeface="Consolas"/>
                <a:sym typeface="Consolas"/>
              </a:rPr>
              <a:t># The playbook creates a new database test and populates data in the database to test the sharding.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sz="1000" lang="en">
                <a:solidFill>
                  <a:srgbClr val="63A35C"/>
                </a:solidFill>
                <a:latin typeface="Consolas"/>
                <a:ea typeface="Consolas"/>
                <a:cs typeface="Consolas"/>
                <a:sym typeface="Consolas"/>
              </a:rPr>
              <a:t>hosts:</a:t>
            </a: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 $servername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 lang="en">
                <a:solidFill>
                  <a:srgbClr val="63A35C"/>
                </a:solidFill>
                <a:latin typeface="Consolas"/>
                <a:ea typeface="Consolas"/>
                <a:cs typeface="Consolas"/>
                <a:sym typeface="Consolas"/>
              </a:rPr>
              <a:t>user:</a:t>
            </a: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 root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 lang="en">
                <a:solidFill>
                  <a:srgbClr val="63A35C"/>
                </a:solidFill>
                <a:latin typeface="Consolas"/>
                <a:ea typeface="Consolas"/>
                <a:cs typeface="Consolas"/>
                <a:sym typeface="Consolas"/>
              </a:rPr>
              <a:t>tasks: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sz="1000" lang="en">
                <a:solidFill>
                  <a:srgbClr val="63A35C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 Create a new database and user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000" lang="en">
                <a:solidFill>
                  <a:srgbClr val="63A35C"/>
                </a:solidFill>
                <a:latin typeface="Consolas"/>
                <a:ea typeface="Consolas"/>
                <a:cs typeface="Consolas"/>
                <a:sym typeface="Consolas"/>
              </a:rPr>
              <a:t>mongodb_user:</a:t>
            </a: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 login_user=admin login_password=${mongo_admin_pass} login_port=${mongos_port} database=test user=admin password=${mongo_admin_pass} state=present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sz="1000" lang="en">
                <a:solidFill>
                  <a:srgbClr val="63A35C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 Pause for the user to get created and replicated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000" lang="en">
                <a:solidFill>
                  <a:srgbClr val="63A35C"/>
                </a:solidFill>
                <a:latin typeface="Consolas"/>
                <a:ea typeface="Consolas"/>
                <a:cs typeface="Consolas"/>
                <a:sym typeface="Consolas"/>
              </a:rPr>
              <a:t>pause:</a:t>
            </a: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 minutes=3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sz="1000" lang="en">
                <a:solidFill>
                  <a:srgbClr val="63A35C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 Execute the collection creation script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000" lang="en">
                <a:solidFill>
                  <a:srgbClr val="63A35C"/>
                </a:solidFill>
                <a:latin typeface="Consolas"/>
                <a:ea typeface="Consolas"/>
                <a:cs typeface="Consolas"/>
                <a:sym typeface="Consolas"/>
              </a:rPr>
              <a:t>command:</a:t>
            </a: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 /usr/bin/mongo localhost:${mongos_port}/test -u admin -p ${mongo_admin_pass} /tmp/testsharding.js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sz="1000" lang="en">
                <a:solidFill>
                  <a:srgbClr val="63A35C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 Enable sharding on the database and collection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000" lang="en">
                <a:solidFill>
                  <a:srgbClr val="63A35C"/>
                </a:solidFill>
                <a:latin typeface="Consolas"/>
                <a:ea typeface="Consolas"/>
                <a:cs typeface="Consolas"/>
                <a:sym typeface="Consolas"/>
              </a:rPr>
              <a:t>command:</a:t>
            </a: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 /usr/bin/mongo localhost:${mongos_port}/admin -u admin -p ${mongo_admin_pass} /tmp/enablesharding.js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Configuration Tools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Puppet - Less hands on, agents run on server.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DF5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0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puppet module install thias-mongodb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DF5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spcAft>
                <a:spcPts val="1900"/>
              </a:spcAft>
              <a:buNone/>
            </a:pPr>
            <a:r>
              <a:rPr b="1" sz="1200" lang="en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mongodb::key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sz="12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'/etc/mongodb.key'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2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sz="12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'c9otjehasAvlactocPiphAgC9'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sz="12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'::mongodb'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2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bind_ip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sz="12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'0.0.0.0'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2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auth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   =&gt; </a:t>
            </a:r>
            <a:r>
              <a:rPr sz="12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'true'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2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   =&gt; </a:t>
            </a:r>
            <a:r>
              <a:rPr sz="12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'true'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2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replset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sz="12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'rs0'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2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keyfile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sz="12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'/etc/mongodb.key'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2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verbose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sz="12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'true'</a:t>
            </a: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200" lang="en">
                <a:solidFill>
                  <a:srgbClr val="5D5E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Configuration Tools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Chef - “Cookbooks” ruby-based task and build recipes </a:t>
            </a:r>
          </a:p>
          <a:p>
            <a:pPr rtl="0" lvl="0" indent="-317500" marL="457200">
              <a:lnSpc>
                <a:spcPct val="188181"/>
              </a:lnSpc>
              <a:spcBef>
                <a:spcPts val="0"/>
              </a:spcBef>
              <a:spcAft>
                <a:spcPts val="1700"/>
              </a:spcAft>
              <a:buClr>
                <a:srgbClr val="222222"/>
              </a:buClr>
              <a:buSzPct val="127272"/>
              <a:buFont typeface="Georgia"/>
              <a:buAutoNum type="arabicPeriod"/>
            </a:pPr>
            <a:r>
              <a:rPr sz="1100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knife cookbook site download mongodb</a:t>
            </a:r>
          </a:p>
          <a:p>
            <a:pPr rtl="0" lvl="0" indent="0" marL="0">
              <a:lnSpc>
                <a:spcPct val="145000"/>
              </a:lnSpc>
              <a:spcBef>
                <a:spcPts val="0"/>
              </a:spcBef>
              <a:buClr>
                <a:srgbClr val="555555"/>
              </a:buClr>
              <a:buSzPct val="100000"/>
              <a:buFont typeface="Courier New"/>
              <a:buNone/>
            </a:pP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mongodb_user { </a:t>
            </a:r>
            <a:r>
              <a:rPr sz="1100" lang="en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testuser:</a:t>
            </a:r>
            <a:b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1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=&gt; </a:t>
            </a:r>
            <a:r>
              <a:rPr sz="11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'testuser'</a:t>
            </a: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1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ensure</a:t>
            </a: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=&gt; present,</a:t>
            </a:r>
            <a:b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1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password_hash</a:t>
            </a: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=&gt; mongodb_password(</a:t>
            </a:r>
            <a:r>
              <a:rPr sz="11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'testuser'</a:t>
            </a: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1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'p@ssw0rd'</a:t>
            </a: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1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=&gt; testdb,</a:t>
            </a:r>
            <a:b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1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roles</a:t>
            </a: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=&gt; [</a:t>
            </a:r>
            <a:r>
              <a:rPr sz="11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'readWrite'</a:t>
            </a: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1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'dbAdmin'</a:t>
            </a: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1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tries</a:t>
            </a: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=&gt; 10,</a:t>
            </a:r>
            <a:b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100"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=&gt; Class[</a:t>
            </a:r>
            <a:r>
              <a:rPr sz="1100" lang="en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'mongodb::server'</a:t>
            </a: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1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Containers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Vagrant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Docker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i="1"/>
              <a:t>Will discuss more next lecture.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as a Service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457200"/>
            <a:ext cy="3845625" cx="580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y="1063375" x="548500"/>
            <a:ext cy="457200" cx="138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Nitrous.io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y="2343150" x="618022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“Create a X dev box in 60 seconds”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Where X is python, ruby,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node.js, etc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Migration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i="1"/>
              <a:t>What happens to users running 5.1 and want to upgrade to 5.2?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Migration scripts</a:t>
            </a:r>
            <a:r>
              <a:rPr lang="en"/>
              <a:t>: New tables, column changes, semantic changes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Always allow a linear transition between versions (Upgrade and downgrade).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Activity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Discuss with a partner some plans on using configuration management tools for your own projects.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1762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Configuration Management (CM)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875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Pressman: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“is a set of </a:t>
            </a:r>
            <a:r>
              <a:rPr u="sng" lang="en"/>
              <a:t>tracking and control activities</a:t>
            </a:r>
            <a:r>
              <a:rPr lang="en"/>
              <a:t> that are initiated when a software engineering projects begins and terminates when software is taken out of operation”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sz="1800" lang="en" i="1"/>
              <a:t>Configuration management originates from the 50s, when spacecraft failures resulted from undocumented changes.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Scenario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customer wants a bug fix to software version 8.2.1, which was released 2 years ago.  </a:t>
            </a:r>
            <a:r>
              <a:rPr lang="en" i="1"/>
              <a:t>How to make sure can fix, build, and release?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>
              <a:spcBef>
                <a:spcPts val="0"/>
              </a:spcBef>
              <a:buNone/>
            </a:pPr>
            <a:r>
              <a:rPr b="1" lang="en"/>
              <a:t>Activity</a:t>
            </a:r>
            <a:r>
              <a:rPr lang="en"/>
              <a:t>: Discuss other reasons why we may want configuration management?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01200" x="3311450"/>
            <a:ext cy="1078924" cx="16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Some other reasons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“works for me”; difficulty onboarding new devs, installing dependencies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Audits: Discovery request on changes made to system (e.g. no tracking in breathalyzer lawsuit)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Support product lines of software (basic, gold, diamond); different customer types.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Traditional SCM Process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/>
              <a:t>Identify</a:t>
            </a:r>
            <a:r>
              <a:rPr lang="en"/>
              <a:t> all items related to software.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/>
              <a:t>Manage changes</a:t>
            </a:r>
            <a:r>
              <a:rPr lang="en"/>
              <a:t> to those items.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Enable </a:t>
            </a:r>
            <a:r>
              <a:rPr u="sng" lang="en"/>
              <a:t>variations</a:t>
            </a:r>
            <a:r>
              <a:rPr lang="en"/>
              <a:t> of items and changes.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Maintain </a:t>
            </a:r>
            <a:r>
              <a:rPr u="sng" lang="en"/>
              <a:t>quality</a:t>
            </a:r>
            <a:r>
              <a:rPr lang="en"/>
              <a:t> of versions and releases.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Provide </a:t>
            </a:r>
            <a:r>
              <a:rPr u="sng" lang="en"/>
              <a:t>traceability</a:t>
            </a:r>
            <a:r>
              <a:rPr lang="en"/>
              <a:t> between changes and requirements.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/>
        </p:nvSpPr>
        <p:spPr>
          <a:xfrm>
            <a:off y="1054025" x="2671125"/>
            <a:ext cy="3935099" cx="2703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y="2714725" x="547225"/>
            <a:ext cy="381899" cx="1534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Issue Tracking</a:t>
            </a:r>
          </a:p>
        </p:txBody>
      </p:sp>
      <p:sp>
        <p:nvSpPr>
          <p:cNvPr id="62" name="Shape 62"/>
          <p:cNvSpPr/>
          <p:nvPr/>
        </p:nvSpPr>
        <p:spPr>
          <a:xfrm>
            <a:off y="2110225" x="547225"/>
            <a:ext cy="381899" cx="1534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Task Tracking</a:t>
            </a:r>
          </a:p>
        </p:txBody>
      </p:sp>
      <p:sp>
        <p:nvSpPr>
          <p:cNvPr id="63" name="Shape 63"/>
          <p:cNvSpPr/>
          <p:nvPr/>
        </p:nvSpPr>
        <p:spPr>
          <a:xfrm>
            <a:off y="1715800" x="3299175"/>
            <a:ext cy="1216200" cx="12956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Code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Repository</a:t>
            </a:r>
          </a:p>
        </p:txBody>
      </p:sp>
      <p:sp>
        <p:nvSpPr>
          <p:cNvPr id="64" name="Shape 64"/>
          <p:cNvSpPr/>
          <p:nvPr/>
        </p:nvSpPr>
        <p:spPr>
          <a:xfrm>
            <a:off y="3063762" x="3179925"/>
            <a:ext cy="485099" cx="1534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Platform Configuration</a:t>
            </a:r>
          </a:p>
        </p:txBody>
      </p:sp>
      <p:sp>
        <p:nvSpPr>
          <p:cNvPr id="65" name="Shape 65"/>
          <p:cNvSpPr/>
          <p:nvPr/>
        </p:nvSpPr>
        <p:spPr>
          <a:xfrm>
            <a:off y="1868200" x="5812625"/>
            <a:ext cy="520800" cx="1534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Formal Change Requests</a:t>
            </a:r>
          </a:p>
        </p:txBody>
      </p:sp>
      <p:sp>
        <p:nvSpPr>
          <p:cNvPr id="66" name="Shape 66"/>
          <p:cNvSpPr/>
          <p:nvPr/>
        </p:nvSpPr>
        <p:spPr>
          <a:xfrm>
            <a:off y="3756825" x="3179925"/>
            <a:ext cy="485099" cx="1534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Content</a:t>
            </a:r>
          </a:p>
        </p:txBody>
      </p:sp>
      <p:sp>
        <p:nvSpPr>
          <p:cNvPr id="67" name="Shape 67"/>
          <p:cNvSpPr/>
          <p:nvPr/>
        </p:nvSpPr>
        <p:spPr>
          <a:xfrm>
            <a:off y="2600925" x="5812625"/>
            <a:ext cy="520800" cx="1534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Version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sp>
        <p:nvSpPr>
          <p:cNvPr id="68" name="Shape 68"/>
          <p:cNvSpPr/>
          <p:nvPr/>
        </p:nvSpPr>
        <p:spPr>
          <a:xfrm>
            <a:off y="3319375" x="547225"/>
            <a:ext cy="381899" cx="1534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69" name="Shape 69"/>
          <p:cNvSpPr/>
          <p:nvPr/>
        </p:nvSpPr>
        <p:spPr>
          <a:xfrm>
            <a:off y="3333650" x="5774225"/>
            <a:ext cy="520800" cx="1534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Audit Trails</a:t>
            </a:r>
          </a:p>
        </p:txBody>
      </p:sp>
      <p:sp>
        <p:nvSpPr>
          <p:cNvPr id="70" name="Shape 70"/>
          <p:cNvSpPr/>
          <p:nvPr/>
        </p:nvSpPr>
        <p:spPr>
          <a:xfrm>
            <a:off y="4359075" x="3179925"/>
            <a:ext cy="485099" cx="1534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1133525" x="479575"/>
            <a:ext cy="457200" cx="185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Software Process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1057325" x="2822325"/>
            <a:ext cy="457200" cx="2400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Software Configuration Items (SCIs)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1057325" x="5613275"/>
            <a:ext cy="457200" cx="185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Configuration Management</a:t>
            </a:r>
          </a:p>
        </p:txBody>
      </p:sp>
      <p:sp>
        <p:nvSpPr>
          <p:cNvPr id="74" name="Shape 74"/>
          <p:cNvSpPr/>
          <p:nvPr/>
        </p:nvSpPr>
        <p:spPr>
          <a:xfrm>
            <a:off y="4066375" x="5774225"/>
            <a:ext cy="520800" cx="1534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Baselines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Traditional SCM Illustrated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Traditional Definitions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800" lang="en"/>
              <a:t>A </a:t>
            </a:r>
            <a:r>
              <a:rPr u="sng" sz="2800" lang="en"/>
              <a:t>baseline</a:t>
            </a:r>
            <a:r>
              <a:rPr sz="2800" lang="en"/>
              <a:t> is a snapshot of a set of configuration management items.  </a:t>
            </a:r>
          </a:p>
          <a:p>
            <a:pPr rtl="0">
              <a:spcBef>
                <a:spcPts val="0"/>
              </a:spcBef>
              <a:buNone/>
            </a:pPr>
            <a:r>
              <a:rPr sz="2800" lang="en"/>
              <a:t>Any change to a baseline requires a </a:t>
            </a:r>
            <a:r>
              <a:rPr u="sng" sz="2800" lang="en"/>
              <a:t>change request.</a:t>
            </a:r>
            <a:r>
              <a:rPr sz="2800" lang="en"/>
              <a:t>  Change requests are approved by a </a:t>
            </a:r>
            <a:r>
              <a:rPr u="sng" sz="2800" lang="en"/>
              <a:t>change control authority</a:t>
            </a:r>
            <a:r>
              <a:rPr sz="2800" lang="en"/>
              <a:t>.</a:t>
            </a:r>
          </a:p>
          <a:p>
            <a:pPr>
              <a:spcBef>
                <a:spcPts val="0"/>
              </a:spcBef>
              <a:buNone/>
            </a:pPr>
            <a:r>
              <a:rPr u="sng" sz="2800" lang="en"/>
              <a:t>Engineering change order</a:t>
            </a:r>
            <a:r>
              <a:rPr sz="2800" lang="en"/>
              <a:t> is an approved change request with specified constraints and review criteria.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Modern Configuration Management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u="sng" lang="en"/>
              <a:t>traditional configuration management</a:t>
            </a:r>
            <a:r>
              <a:rPr lang="en"/>
              <a:t>, the process is not fully triggered until deployment.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In </a:t>
            </a:r>
            <a:r>
              <a:rPr u="sng" lang="en"/>
              <a:t>modern configuration management</a:t>
            </a:r>
            <a:r>
              <a:rPr lang="en"/>
              <a:t>, lightweight CM is integrated throughout the  software process.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