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88" r:id="rId5"/>
    <p:sldId id="289" r:id="rId6"/>
    <p:sldId id="290" r:id="rId7"/>
    <p:sldId id="259" r:id="rId8"/>
    <p:sldId id="291" r:id="rId9"/>
    <p:sldId id="293" r:id="rId10"/>
    <p:sldId id="294" r:id="rId11"/>
    <p:sldId id="295" r:id="rId12"/>
    <p:sldId id="296" r:id="rId13"/>
    <p:sldId id="297" r:id="rId14"/>
    <p:sldId id="260" r:id="rId15"/>
    <p:sldId id="263" r:id="rId16"/>
    <p:sldId id="264" r:id="rId17"/>
    <p:sldId id="285" r:id="rId18"/>
    <p:sldId id="286" r:id="rId19"/>
    <p:sldId id="265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266" r:id="rId29"/>
    <p:sldId id="267" r:id="rId30"/>
    <p:sldId id="268" r:id="rId31"/>
    <p:sldId id="287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4" r:id="rId47"/>
    <p:sldId id="27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/>
    <p:restoredTop sz="85290"/>
  </p:normalViewPr>
  <p:slideViewPr>
    <p:cSldViewPr snapToGrid="0" snapToObjects="1">
      <p:cViewPr>
        <p:scale>
          <a:sx n="106" d="100"/>
          <a:sy n="106" d="100"/>
        </p:scale>
        <p:origin x="-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296B8-6868-0847-A344-C91844EEAA5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CE20-A35A-BF4F-9DD4-C91653A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nn</a:t>
            </a:r>
            <a:r>
              <a:rPr lang="en-US" dirty="0" smtClean="0"/>
              <a:t> as not </a:t>
            </a:r>
            <a:r>
              <a:rPr lang="en-US" dirty="0" err="1" smtClean="0"/>
              <a:t>skynet</a:t>
            </a:r>
            <a:r>
              <a:rPr lang="en-US" baseline="0" dirty="0" smtClean="0"/>
              <a:t> / HAL but are actually super simple (toddler)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8CE20-A35A-BF4F-9DD4-C91653A3EC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font overlap</a:t>
            </a:r>
          </a:p>
          <a:p>
            <a:endParaRPr lang="en-US" dirty="0" smtClean="0"/>
          </a:p>
          <a:p>
            <a:r>
              <a:rPr lang="en-US" dirty="0" smtClean="0"/>
              <a:t>neural networks learn</a:t>
            </a:r>
            <a:r>
              <a:rPr lang="en-US" baseline="0" dirty="0" smtClean="0"/>
              <a:t> a function, based on desired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previous methods we restrict the types of functions severely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8CE20-A35A-BF4F-9DD4-C91653A3EC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8CE20-A35A-BF4F-9DD4-C91653A3EC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8CE20-A35A-BF4F-9DD4-C91653A3EC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F49-DE0A-5441-8552-2332D851D48C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3D0F-1FFE-1144-8697-8A4F85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DC68F49-DE0A-5441-8552-2332D851D48C}" type="datetimeFigureOut">
              <a:rPr lang="en-US" smtClean="0"/>
              <a:pPr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0A43D0F-1FFE-1144-8697-8A4F856A0A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32344" y="2800351"/>
                <a:ext cx="8821356" cy="35528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Decide whether to eat out at a restaurant</a:t>
                </a:r>
                <a:endParaRPr lang="en-US" dirty="0" smtClean="0"/>
              </a:p>
              <a:p>
                <a:r>
                  <a:rPr lang="en-US" dirty="0" smtClean="0"/>
                  <a:t>Three factors: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Will your friend join you?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Do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you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like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their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food</m:t>
                    </m:r>
                    <m:r>
                      <m:rPr>
                        <m:nor/>
                      </m:rPr>
                      <a:rPr lang="en-US" dirty="0" smtClean="0"/>
                      <m:t>?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Do they have a good wine list?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344" y="2800351"/>
                <a:ext cx="8821356" cy="3552825"/>
              </a:xfrm>
              <a:blipFill rotWithShape="0">
                <a:blip r:embed="rId2"/>
                <a:stretch>
                  <a:fillRect l="-1244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http://neuralnetworksanddeeplearning.com/images/tikz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5" y="897164"/>
            <a:ext cx="3523144" cy="17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51063" y="6515100"/>
            <a:ext cx="147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Nielsen, 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1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32345" y="1642875"/>
                <a:ext cx="8606274" cy="48488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Example: Decide whether to eat out at a restaurant</a:t>
                </a:r>
              </a:p>
              <a:p>
                <a:r>
                  <a:rPr lang="en-US" dirty="0" smtClean="0"/>
                  <a:t>Three factors: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Will your friend join you?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Do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you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like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their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food</m:t>
                    </m:r>
                    <m:r>
                      <m:rPr>
                        <m:nor/>
                      </m:rPr>
                      <a:rPr lang="en-US" dirty="0" smtClean="0"/>
                      <m:t>?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Do they have a good wine list?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Case 1</a:t>
                </a:r>
                <a:r>
                  <a:rPr lang="en-US" dirty="0" smtClean="0"/>
                  <a:t>: </a:t>
                </a:r>
                <a:r>
                  <a:rPr lang="en-US" dirty="0" smtClean="0"/>
                  <a:t>Really want to spend time with friend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Threshold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threshold whenever </a:t>
                </a:r>
                <a:r>
                  <a:rPr lang="en-US" dirty="0" smtClean="0"/>
                  <a:t>friend </a:t>
                </a:r>
                <a:r>
                  <a:rPr lang="en-US" b="1" dirty="0" smtClean="0"/>
                  <a:t>will join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/>
                  <a:t> threshold whenever </a:t>
                </a:r>
                <a:r>
                  <a:rPr lang="en-US" dirty="0" smtClean="0"/>
                  <a:t>friend </a:t>
                </a:r>
                <a:r>
                  <a:rPr lang="en-US" b="1" dirty="0" smtClean="0"/>
                  <a:t>won’t join</a:t>
                </a:r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 smtClean="0"/>
                  <a:t>)</a:t>
                </a:r>
              </a:p>
              <a:p>
                <a:pPr lvl="1"/>
                <a:endParaRPr lang="en-US" b="1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345" y="1642875"/>
                <a:ext cx="8606274" cy="4848873"/>
              </a:xfrm>
              <a:blipFill rotWithShape="0">
                <a:blip r:embed="rId3"/>
                <a:stretch>
                  <a:fillRect l="-1275" t="-3145" b="-1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32343" y="1631696"/>
                <a:ext cx="8606275" cy="522630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Example: Decide whether to eat out at a restaurant</a:t>
                </a:r>
              </a:p>
              <a:p>
                <a:r>
                  <a:rPr lang="en-US" dirty="0" smtClean="0"/>
                  <a:t>Three factors: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Will your friend join you?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Do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you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like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their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food</m:t>
                    </m:r>
                    <m:r>
                      <m:rPr>
                        <m:nor/>
                      </m:rPr>
                      <a:rPr lang="en-US" dirty="0" smtClean="0"/>
                      <m:t>?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Do they have a good wine list?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Case </a:t>
                </a:r>
                <a:r>
                  <a:rPr lang="en-US" b="1" dirty="0" smtClean="0"/>
                  <a:t>2</a:t>
                </a:r>
                <a:r>
                  <a:rPr lang="en-US" dirty="0" smtClean="0"/>
                  <a:t>: </a:t>
                </a:r>
                <a:r>
                  <a:rPr lang="en-US" dirty="0" smtClean="0"/>
                  <a:t>Really </a:t>
                </a:r>
                <a:r>
                  <a:rPr lang="en-US" dirty="0" smtClean="0"/>
                  <a:t>like wine, friend is meh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Threshold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threshold </a:t>
                </a:r>
                <a:r>
                  <a:rPr lang="en-US" dirty="0" smtClean="0"/>
                  <a:t>whenever their wine is good</a:t>
                </a:r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lang="en-US" dirty="0" smtClean="0"/>
                  <a:t> threshold </a:t>
                </a:r>
                <a:r>
                  <a:rPr lang="en-US" dirty="0" smtClean="0"/>
                  <a:t>if both friend goes and you like their food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</m:oMath>
                </a14:m>
                <a:r>
                  <a:rPr lang="en-US" dirty="0" smtClean="0"/>
                  <a:t> threshold </a:t>
                </a:r>
                <a:r>
                  <a:rPr lang="en-US" dirty="0" smtClean="0"/>
                  <a:t>otherwise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b="1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343" y="1631696"/>
                <a:ext cx="8606275" cy="5226304"/>
              </a:xfrm>
              <a:blipFill rotWithShape="0">
                <a:blip r:embed="rId3"/>
                <a:stretch>
                  <a:fillRect l="-1062" t="-1984" b="-1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example took binary inputs and resulted in a binary output</a:t>
            </a:r>
          </a:p>
          <a:p>
            <a:r>
              <a:rPr lang="en-US" dirty="0" smtClean="0"/>
              <a:t>We can extend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Continuous input &amp;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network of many of these building blocks</a:t>
            </a:r>
          </a:p>
          <a:p>
            <a:r>
              <a:rPr lang="en-US" dirty="0" smtClean="0"/>
              <a:t>Let’s look at a standard 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87" y="1928861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/>
          <a:lstStyle/>
          <a:p>
            <a:r>
              <a:rPr lang="en-US" dirty="0" smtClean="0"/>
              <a:t>Each node represents a number</a:t>
            </a:r>
          </a:p>
          <a:p>
            <a:r>
              <a:rPr lang="en-US" dirty="0" smtClean="0"/>
              <a:t>Yellow nodes are input numbers: just plug them in</a:t>
            </a:r>
          </a:p>
          <a:p>
            <a:pPr lvl="1"/>
            <a:r>
              <a:rPr lang="en-US" dirty="0" smtClean="0"/>
              <a:t>Could be genes, for example</a:t>
            </a:r>
          </a:p>
          <a:p>
            <a:r>
              <a:rPr lang="en-US" dirty="0" smtClean="0"/>
              <a:t>The rest of the nodes are slightly more complicated, let’s take one as an example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8156320" y="1767817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8811" y="2426906"/>
            <a:ext cx="87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Gene 1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693835" y="3277666"/>
            <a:ext cx="87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693835" y="4103306"/>
            <a:ext cx="87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15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6" y="1825625"/>
            <a:ext cx="6207266" cy="29148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Let’s add some notation</a:t>
            </a:r>
          </a:p>
          <a:p>
            <a:r>
              <a:rPr lang="en-US" dirty="0" smtClean="0"/>
              <a:t>y = x</a:t>
            </a:r>
            <a:r>
              <a:rPr lang="en-US" baseline="-25000" dirty="0" smtClean="0"/>
              <a:t>1</a:t>
            </a:r>
            <a:r>
              <a:rPr lang="en-US" dirty="0" smtClean="0"/>
              <a:t>*w</a:t>
            </a:r>
            <a:r>
              <a:rPr lang="en-US" baseline="-25000" dirty="0" smtClean="0"/>
              <a:t>1 </a:t>
            </a:r>
            <a:r>
              <a:rPr lang="en-US" dirty="0" smtClean="0"/>
              <a:t>+ x</a:t>
            </a:r>
            <a:r>
              <a:rPr lang="en-US" baseline="-25000" dirty="0" smtClean="0"/>
              <a:t>2</a:t>
            </a:r>
            <a:r>
              <a:rPr lang="en-US" dirty="0" smtClean="0"/>
              <a:t>*w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3</a:t>
            </a:r>
            <a:r>
              <a:rPr lang="en-US" dirty="0" smtClean="0"/>
              <a:t>*w</a:t>
            </a:r>
            <a:r>
              <a:rPr lang="en-US" baseline="-25000" dirty="0" smtClean="0"/>
              <a:t>3</a:t>
            </a:r>
            <a:endParaRPr lang="en-US" dirty="0" smtClean="0"/>
          </a:p>
          <a:p>
            <a:r>
              <a:rPr lang="en-US" dirty="0" smtClean="0"/>
              <a:t>Multiplying/adding are simple linear operations</a:t>
            </a:r>
          </a:p>
          <a:p>
            <a:pPr lvl="1"/>
            <a:r>
              <a:rPr lang="en-US" dirty="0" smtClean="0"/>
              <a:t>Composing a lot of them still is still only linear</a:t>
            </a:r>
          </a:p>
          <a:p>
            <a:r>
              <a:rPr lang="en-US" dirty="0" smtClean="0"/>
              <a:t>We need some nonlinearity in there somewhere</a:t>
            </a:r>
          </a:p>
          <a:p>
            <a:r>
              <a:rPr lang="en-US" dirty="0" smtClean="0"/>
              <a:t>Choose a nonlinear “activation” function</a:t>
            </a:r>
          </a:p>
          <a:p>
            <a:pPr lvl="1"/>
            <a:r>
              <a:rPr lang="en-US" dirty="0" smtClean="0"/>
              <a:t>y = sigmoid(x</a:t>
            </a:r>
            <a:r>
              <a:rPr lang="en-US" baseline="-25000" dirty="0" smtClean="0"/>
              <a:t>1</a:t>
            </a:r>
            <a:r>
              <a:rPr lang="en-US" dirty="0" smtClean="0"/>
              <a:t>*w</a:t>
            </a:r>
            <a:r>
              <a:rPr lang="en-US" baseline="-25000" dirty="0" smtClean="0"/>
              <a:t>1 </a:t>
            </a:r>
            <a:r>
              <a:rPr lang="en-US" dirty="0" smtClean="0"/>
              <a:t>+ x</a:t>
            </a:r>
            <a:r>
              <a:rPr lang="en-US" baseline="-25000" dirty="0" smtClean="0"/>
              <a:t>2</a:t>
            </a:r>
            <a:r>
              <a:rPr lang="en-US" dirty="0" smtClean="0"/>
              <a:t>*w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3</a:t>
            </a:r>
            <a:r>
              <a:rPr lang="en-US" dirty="0"/>
              <a:t>*</a:t>
            </a:r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We’ll talk more about activations shortly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8230061" y="1825625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5466" y="24453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466" y="324803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5466" y="40597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522" y="22007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522" y="2934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096" y="37763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19" y="4875379"/>
            <a:ext cx="3668342" cy="17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8240365" y="258971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40365" y="341267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40365" y="4321166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08455" y="1825625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08455" y="2596609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37551" y="349964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08455" y="426889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93816" y="1825625"/>
            <a:ext cx="6207266" cy="291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repeat for all of the other nodes in the layer</a:t>
            </a:r>
          </a:p>
          <a:p>
            <a:r>
              <a:rPr lang="en-US" dirty="0" smtClean="0"/>
              <a:t>Then use these as input for the next layer, and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Each neuron is doing a numerical calculation, that is all</a:t>
            </a:r>
          </a:p>
          <a:p>
            <a:r>
              <a:rPr lang="en-US" dirty="0" smtClean="0"/>
              <a:t>One way to think about it, though, is that each blue neuron learns “</a:t>
            </a:r>
            <a:r>
              <a:rPr lang="en-US" i="1" dirty="0" smtClean="0"/>
              <a:t>a feature</a:t>
            </a:r>
            <a:r>
              <a:rPr lang="en-US" dirty="0" smtClean="0"/>
              <a:t>” of the data</a:t>
            </a:r>
          </a:p>
          <a:p>
            <a:pPr lvl="1"/>
            <a:r>
              <a:rPr lang="en-US" dirty="0" smtClean="0"/>
              <a:t>A trait, a concept, a property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Each green neuron then learns “</a:t>
            </a:r>
            <a:r>
              <a:rPr lang="en-US" i="1" dirty="0" smtClean="0"/>
              <a:t>a feature of the features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Gets more abstract as you get even deeper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8240365" y="258971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40365" y="341267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40365" y="4321166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08455" y="1825625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08455" y="2596609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37551" y="349964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08455" y="426889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54913" y="1799206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Most importantly, we don’t need to tell it what these neurons should learn</a:t>
            </a:r>
          </a:p>
          <a:p>
            <a:r>
              <a:rPr lang="en-US" dirty="0" smtClean="0"/>
              <a:t>We will give it a task, and grade its ability to that task</a:t>
            </a:r>
          </a:p>
          <a:p>
            <a:r>
              <a:rPr lang="en-US" dirty="0" smtClean="0"/>
              <a:t>Then, it can use its neurons in whatever way it sees fit to accomplish that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8240365" y="258971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40365" y="341267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40365" y="4321166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08455" y="1825625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08455" y="2596609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37551" y="349964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08455" y="426889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54913" y="1799206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most of our purposes, we can imagine this as a box that takes numbers as input and spits out other numbers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0191" y="212550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40191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40191" y="377633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7045" y="1558889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0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Code!</a:t>
            </a:r>
          </a:p>
          <a:p>
            <a:r>
              <a:rPr lang="en-US" dirty="0" smtClean="0"/>
              <a:t>Autoencoders</a:t>
            </a:r>
          </a:p>
          <a:p>
            <a:r>
              <a:rPr lang="en-US" dirty="0" smtClean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That doesn’t mean we won’t </a:t>
            </a:r>
            <a:r>
              <a:rPr lang="en-US" b="1" i="1" dirty="0" smtClean="0"/>
              <a:t>experiment</a:t>
            </a:r>
            <a:r>
              <a:rPr lang="en-US" dirty="0" smtClean="0"/>
              <a:t> with different things inside the box</a:t>
            </a:r>
          </a:p>
          <a:p>
            <a:r>
              <a:rPr lang="en-US" dirty="0" smtClean="0"/>
              <a:t>We will toggle various choices inside that box</a:t>
            </a:r>
          </a:p>
          <a:p>
            <a:r>
              <a:rPr lang="en-US" dirty="0" smtClean="0"/>
              <a:t>But we will evaluate the options based on their </a:t>
            </a:r>
            <a:r>
              <a:rPr lang="en-US" b="1" i="1" dirty="0" smtClean="0"/>
              <a:t>output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0191" y="212550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40191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40191" y="377633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7045" y="1558889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1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let’s use this strategy to talk about </a:t>
            </a:r>
            <a:r>
              <a:rPr lang="en-US" b="1" dirty="0" smtClean="0"/>
              <a:t>activation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Why do we use non-linear activations instead of linear activations?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0191" y="212550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40191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40191" y="377633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7045" y="1558889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52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9" y="1973105"/>
            <a:ext cx="5508213" cy="360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Infer the effect of the internal architecture choice solely by its effect on the output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2275" y="6611779"/>
            <a:ext cx="5529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https://towardsdatascience.com/applied-deep-learning-part-1-artificial-neural-networks-d7834f67a4f6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11165649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0191" y="2125504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40191" y="2947338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40191" y="3776333"/>
            <a:ext cx="957262" cy="1003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7045" y="1558889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8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Infer the effect of the internal architecture choice solely by its effect on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Infer the effect of the internal architecture choice solely by its effect on the output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5" y="668594"/>
            <a:ext cx="6189406" cy="61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5" y="663676"/>
            <a:ext cx="6123678" cy="619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Infer the effect of the internal architecture choice solely by its effect on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9" y="743357"/>
            <a:ext cx="6179573" cy="611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Infer the effect of the internal architecture choice solely by its effect on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9" y="743357"/>
            <a:ext cx="6179573" cy="611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test: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a simple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network with nonlinear activations, look at its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Infer the effect of the internal architecture choice solely by its effect on the output</a:t>
            </a:r>
          </a:p>
          <a:p>
            <a:r>
              <a:rPr lang="en-US" dirty="0" smtClean="0"/>
              <a:t>Internal nonlinearities make it able to output nonlinearities!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we’ve seen, these networks have parameters (also called weights) that multiply some input to give some output</a:t>
            </a:r>
          </a:p>
          <a:p>
            <a:r>
              <a:rPr lang="en-US" dirty="0" smtClean="0"/>
              <a:t>When we first start a model, these parameters are given random initial values</a:t>
            </a:r>
          </a:p>
          <a:p>
            <a:pPr lvl="1"/>
            <a:r>
              <a:rPr lang="en-US" dirty="0" smtClean="0"/>
              <a:t>Thus at first, the model doesn’t output anything meaningful</a:t>
            </a:r>
          </a:p>
          <a:p>
            <a:r>
              <a:rPr lang="en-US" dirty="0" smtClean="0"/>
              <a:t>We want our model to learn something, so how do we do that?</a:t>
            </a:r>
          </a:p>
        </p:txBody>
      </p:sp>
    </p:spTree>
    <p:extLst>
      <p:ext uri="{BB962C8B-B14F-4D97-AF65-F5344CB8AC3E}">
        <p14:creationId xmlns:p14="http://schemas.microsoft.com/office/powerpoint/2010/main" val="1072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The fundamental resource of deep learning is </a:t>
            </a:r>
            <a:r>
              <a:rPr lang="en-US" u="sng" dirty="0" smtClean="0"/>
              <a:t>data</a:t>
            </a:r>
          </a:p>
          <a:p>
            <a:r>
              <a:rPr lang="en-US" dirty="0" smtClean="0"/>
              <a:t>Training a neural network involves two things:</a:t>
            </a:r>
          </a:p>
          <a:p>
            <a:pPr lvl="1"/>
            <a:r>
              <a:rPr lang="en-US" dirty="0" smtClean="0"/>
              <a:t>Having </a:t>
            </a:r>
            <a:r>
              <a:rPr lang="en-US" b="1" i="1" dirty="0" smtClean="0"/>
              <a:t>data</a:t>
            </a:r>
            <a:r>
              <a:rPr lang="en-US" dirty="0" smtClean="0"/>
              <a:t> as </a:t>
            </a:r>
            <a:r>
              <a:rPr lang="en-US" b="1" i="1" dirty="0" smtClean="0"/>
              <a:t>input</a:t>
            </a:r>
            <a:r>
              <a:rPr lang="en-US" dirty="0" smtClean="0"/>
              <a:t> to the network</a:t>
            </a:r>
          </a:p>
          <a:p>
            <a:pPr lvl="1"/>
            <a:r>
              <a:rPr lang="en-US" dirty="0" smtClean="0"/>
              <a:t>Being able to state mathematically what you </a:t>
            </a:r>
            <a:r>
              <a:rPr lang="en-US" b="1" i="1" dirty="0" smtClean="0"/>
              <a:t>want</a:t>
            </a:r>
            <a:r>
              <a:rPr lang="en-US" dirty="0" smtClean="0"/>
              <a:t> the network to </a:t>
            </a:r>
            <a:r>
              <a:rPr lang="en-US" b="1" i="1" dirty="0" smtClean="0"/>
              <a:t>output</a:t>
            </a:r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2037347" y="4235116"/>
            <a:ext cx="1219200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6252" y="3785937"/>
            <a:ext cx="1219200" cy="1876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Neural network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4724400"/>
            <a:ext cx="473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3790" y="4756484"/>
            <a:ext cx="473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81437" y="4235115"/>
            <a:ext cx="1219200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Output (garbage)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80260" y="4203031"/>
            <a:ext cx="1219200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Desired Output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5018" y="4756484"/>
            <a:ext cx="1112919" cy="83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9186" y="4395537"/>
            <a:ext cx="12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Compare</a:t>
            </a: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81716" y="5058697"/>
            <a:ext cx="2964426" cy="1364096"/>
          </a:xfrm>
          <a:custGeom>
            <a:avLst/>
            <a:gdLst>
              <a:gd name="connsiteX0" fmla="*/ 2964426 w 2964426"/>
              <a:gd name="connsiteY0" fmla="*/ 0 h 1364096"/>
              <a:gd name="connsiteX1" fmla="*/ 2109019 w 2964426"/>
              <a:gd name="connsiteY1" fmla="*/ 1342103 h 1364096"/>
              <a:gd name="connsiteX2" fmla="*/ 0 w 2964426"/>
              <a:gd name="connsiteY2" fmla="*/ 884903 h 13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4426" h="1364096">
                <a:moveTo>
                  <a:pt x="2964426" y="0"/>
                </a:moveTo>
                <a:cubicBezTo>
                  <a:pt x="2783758" y="597309"/>
                  <a:pt x="2603090" y="1194619"/>
                  <a:pt x="2109019" y="1342103"/>
                </a:cubicBezTo>
                <a:cubicBezTo>
                  <a:pt x="1614948" y="1489587"/>
                  <a:pt x="196645" y="845574"/>
                  <a:pt x="0" y="88490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27032" y="5705733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</a:p>
          <a:p>
            <a:pPr lvl="1"/>
            <a:r>
              <a:rPr lang="en-US" dirty="0" smtClean="0"/>
              <a:t>At its most basic level, we are learning functions that (1) </a:t>
            </a:r>
            <a:r>
              <a:rPr lang="en-US" b="1" i="1" dirty="0" smtClean="0"/>
              <a:t>take numbers as input</a:t>
            </a:r>
            <a:r>
              <a:rPr lang="en-US" dirty="0" smtClean="0"/>
              <a:t> and (2) </a:t>
            </a:r>
            <a:r>
              <a:rPr lang="en-US" b="1" i="1" dirty="0" smtClean="0"/>
              <a:t>output other numbers</a:t>
            </a:r>
          </a:p>
          <a:p>
            <a:pPr lvl="1"/>
            <a:r>
              <a:rPr lang="en-US" dirty="0" smtClean="0"/>
              <a:t>These functions are called “neural networks”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Very loosely inspired by the interconnected neurons in our brain</a:t>
            </a:r>
          </a:p>
          <a:p>
            <a:pPr lvl="2"/>
            <a:r>
              <a:rPr lang="en-US" dirty="0" smtClean="0"/>
              <a:t>Don’t be confused by the name: the analogy to brains is unimportant and irrelevant to modern deep learning</a:t>
            </a:r>
          </a:p>
          <a:p>
            <a:pPr lvl="2"/>
            <a:r>
              <a:rPr lang="en-US" dirty="0" smtClean="0"/>
              <a:t>We will also call these “networks”, “models”, “mappers”, and “functions” interchangeably</a:t>
            </a:r>
          </a:p>
          <a:p>
            <a:pPr lvl="3"/>
            <a:r>
              <a:rPr lang="en-US" dirty="0" smtClean="0"/>
              <a:t>They’re all referring to the same 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an example: taking single-cell </a:t>
            </a:r>
            <a:r>
              <a:rPr lang="en-US" dirty="0" err="1" smtClean="0"/>
              <a:t>RNAseq</a:t>
            </a:r>
            <a:r>
              <a:rPr lang="en-US" dirty="0" smtClean="0"/>
              <a:t> measurements as input and trying to </a:t>
            </a:r>
            <a:r>
              <a:rPr lang="en-US" b="1" dirty="0" smtClean="0"/>
              <a:t>classify </a:t>
            </a:r>
            <a:r>
              <a:rPr lang="en-US" dirty="0" smtClean="0"/>
              <a:t>each cell based on its cell type</a:t>
            </a:r>
          </a:p>
          <a:p>
            <a:pPr lvl="1"/>
            <a:r>
              <a:rPr lang="en-US" dirty="0" smtClean="0"/>
              <a:t>What is our input data?</a:t>
            </a:r>
          </a:p>
          <a:p>
            <a:pPr lvl="2"/>
            <a:r>
              <a:rPr lang="en-US" dirty="0" smtClean="0"/>
              <a:t>A matrix with rows of cells with columns of </a:t>
            </a:r>
            <a:r>
              <a:rPr lang="en-US" dirty="0" err="1" smtClean="0"/>
              <a:t>scRNAseq</a:t>
            </a:r>
            <a:r>
              <a:rPr lang="en-US" dirty="0" smtClean="0"/>
              <a:t> measurements</a:t>
            </a:r>
          </a:p>
          <a:p>
            <a:pPr lvl="1"/>
            <a:r>
              <a:rPr lang="en-US" dirty="0" smtClean="0"/>
              <a:t>What is our desired output?</a:t>
            </a:r>
          </a:p>
          <a:p>
            <a:pPr lvl="2"/>
            <a:r>
              <a:rPr lang="en-US" dirty="0" smtClean="0"/>
              <a:t>A cell type label</a:t>
            </a:r>
          </a:p>
        </p:txBody>
      </p:sp>
    </p:spTree>
    <p:extLst>
      <p:ext uri="{BB962C8B-B14F-4D97-AF65-F5344CB8AC3E}">
        <p14:creationId xmlns:p14="http://schemas.microsoft.com/office/powerpoint/2010/main" val="12196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take an example: taking single-cell </a:t>
            </a:r>
            <a:r>
              <a:rPr lang="en-US" dirty="0" err="1" smtClean="0"/>
              <a:t>RNAseq</a:t>
            </a:r>
            <a:r>
              <a:rPr lang="en-US" dirty="0" smtClean="0"/>
              <a:t> measurements as input and trying to </a:t>
            </a:r>
            <a:r>
              <a:rPr lang="en-US" b="1" dirty="0" smtClean="0"/>
              <a:t>classify </a:t>
            </a:r>
            <a:r>
              <a:rPr lang="en-US" dirty="0" smtClean="0"/>
              <a:t>each cell based on its cell type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is a standard deep learning task</a:t>
            </a:r>
          </a:p>
          <a:p>
            <a:pPr lvl="1"/>
            <a:r>
              <a:rPr lang="en-US" dirty="0" smtClean="0"/>
              <a:t>Takes points as input and tries to match them with some labels</a:t>
            </a:r>
          </a:p>
          <a:p>
            <a:pPr lvl="1"/>
            <a:r>
              <a:rPr lang="en-US" dirty="0" smtClean="0"/>
              <a:t>E.g. given images as input, identify what is in the image</a:t>
            </a:r>
          </a:p>
          <a:p>
            <a:pPr lvl="1"/>
            <a:r>
              <a:rPr lang="en-US" dirty="0" smtClean="0"/>
              <a:t>E.g. given a credit card transaction, predict whether it is fraudulent</a:t>
            </a:r>
          </a:p>
          <a:p>
            <a:pPr lvl="1"/>
            <a:r>
              <a:rPr lang="en-US" dirty="0" smtClean="0"/>
              <a:t>Here our input is cells and our output will be a cell type label</a:t>
            </a:r>
          </a:p>
          <a:p>
            <a:r>
              <a:rPr lang="en-US" dirty="0" smtClean="0"/>
              <a:t>Classification requires </a:t>
            </a:r>
            <a:r>
              <a:rPr lang="en-US" b="1" i="1" dirty="0" smtClean="0"/>
              <a:t>training data</a:t>
            </a:r>
            <a:r>
              <a:rPr lang="en-US" i="1" dirty="0" smtClean="0"/>
              <a:t> </a:t>
            </a:r>
            <a:r>
              <a:rPr lang="en-US" dirty="0" smtClean="0"/>
              <a:t>where we have example points along with their known cell type</a:t>
            </a:r>
            <a:endParaRPr lang="en-US" dirty="0" smtClean="0"/>
          </a:p>
          <a:p>
            <a:r>
              <a:rPr lang="en-US" dirty="0" smtClean="0"/>
              <a:t>What could an architecture for a classifier network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319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Imagine our input is a cell with measurements on 20000 genes and there are 5 possible cell types we are trying to identify</a:t>
            </a:r>
          </a:p>
          <a:p>
            <a:r>
              <a:rPr lang="en-US" dirty="0" smtClean="0"/>
              <a:t>We will feed the network a point in 20000 dimensions</a:t>
            </a:r>
          </a:p>
          <a:p>
            <a:r>
              <a:rPr lang="en-US" dirty="0" smtClean="0"/>
              <a:t>How will we know how to interpret its output?</a:t>
            </a:r>
          </a:p>
          <a:p>
            <a:pPr lvl="1"/>
            <a:r>
              <a:rPr lang="en-US" dirty="0" smtClean="0"/>
              <a:t>We’ll give it an </a:t>
            </a:r>
            <a:r>
              <a:rPr lang="en-US" b="1" i="1" dirty="0" smtClean="0"/>
              <a:t>output slot</a:t>
            </a:r>
            <a:r>
              <a:rPr lang="en-US" dirty="0" smtClean="0"/>
              <a:t> that corresponds to each cell type label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5671779" y="1690688"/>
            <a:ext cx="4891730" cy="4753388"/>
            <a:chOff x="5671779" y="1690688"/>
            <a:chExt cx="4891730" cy="4753388"/>
          </a:xfrm>
        </p:grpSpPr>
        <p:sp>
          <p:nvSpPr>
            <p:cNvPr id="4" name="Oval 3"/>
            <p:cNvSpPr/>
            <p:nvPr/>
          </p:nvSpPr>
          <p:spPr>
            <a:xfrm>
              <a:off x="5671779" y="2226720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Gene1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671779" y="4512720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Gene</a:t>
              </a:r>
              <a:r>
                <a:rPr lang="en-US" sz="1600" dirty="0" smtClean="0">
                  <a:solidFill>
                    <a:sysClr val="windowText" lastClr="000000"/>
                  </a:solidFill>
                </a:rPr>
                <a:t>20000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5896371" y="3302036"/>
              <a:ext cx="8341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5000" dirty="0" smtClean="0"/>
                <a:t>…</a:t>
              </a:r>
              <a:endParaRPr lang="en-US" sz="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3994" y="1690688"/>
              <a:ext cx="3339515" cy="40844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2" name="Straight Connector 11"/>
            <p:cNvCxnSpPr>
              <a:stCxn id="5" idx="7"/>
              <a:endCxn id="7" idx="1"/>
            </p:cNvCxnSpPr>
            <p:nvPr/>
          </p:nvCxnSpPr>
          <p:spPr>
            <a:xfrm flipV="1">
              <a:off x="6520733" y="3732923"/>
              <a:ext cx="703261" cy="901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7" idx="1"/>
            </p:cNvCxnSpPr>
            <p:nvPr/>
          </p:nvCxnSpPr>
          <p:spPr>
            <a:xfrm>
              <a:off x="6520733" y="2933396"/>
              <a:ext cx="703261" cy="799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7" idx="1"/>
            </p:cNvCxnSpPr>
            <p:nvPr/>
          </p:nvCxnSpPr>
          <p:spPr>
            <a:xfrm>
              <a:off x="6313465" y="3732923"/>
              <a:ext cx="910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82578" y="6074744"/>
              <a:ext cx="78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563509" y="1459826"/>
            <a:ext cx="1325835" cy="4985119"/>
            <a:chOff x="10563509" y="1459826"/>
            <a:chExt cx="1325835" cy="4985119"/>
          </a:xfrm>
        </p:grpSpPr>
        <p:sp>
          <p:nvSpPr>
            <p:cNvPr id="8" name="Oval 7"/>
            <p:cNvSpPr/>
            <p:nvPr/>
          </p:nvSpPr>
          <p:spPr>
            <a:xfrm>
              <a:off x="10894731" y="1459826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Cell Type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856492" y="5167507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Cell Type 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3"/>
              <a:endCxn id="8" idx="3"/>
            </p:cNvCxnSpPr>
            <p:nvPr/>
          </p:nvCxnSpPr>
          <p:spPr>
            <a:xfrm flipV="1">
              <a:off x="10563509" y="2166502"/>
              <a:ext cx="476879" cy="1566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3"/>
              <a:endCxn id="9" idx="1"/>
            </p:cNvCxnSpPr>
            <p:nvPr/>
          </p:nvCxnSpPr>
          <p:spPr>
            <a:xfrm>
              <a:off x="10563509" y="3732923"/>
              <a:ext cx="438640" cy="1555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3"/>
              <a:endCxn id="38" idx="3"/>
            </p:cNvCxnSpPr>
            <p:nvPr/>
          </p:nvCxnSpPr>
          <p:spPr>
            <a:xfrm flipV="1">
              <a:off x="10563509" y="3096285"/>
              <a:ext cx="476880" cy="6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961889" y="6075613"/>
              <a:ext cx="92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Output</a:t>
              </a: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894732" y="2389609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Cell Type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94733" y="3315828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Cell Type 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856492" y="4237815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Cell Type 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3" name="Straight Connector 42"/>
            <p:cNvCxnSpPr>
              <a:stCxn id="7" idx="3"/>
              <a:endCxn id="42" idx="1"/>
            </p:cNvCxnSpPr>
            <p:nvPr/>
          </p:nvCxnSpPr>
          <p:spPr>
            <a:xfrm>
              <a:off x="10563509" y="3732923"/>
              <a:ext cx="438640" cy="626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3"/>
              <a:endCxn id="40" idx="2"/>
            </p:cNvCxnSpPr>
            <p:nvPr/>
          </p:nvCxnSpPr>
          <p:spPr>
            <a:xfrm flipV="1">
              <a:off x="10563509" y="3729790"/>
              <a:ext cx="331224" cy="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3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15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the very beginning, we will initialize the weights in our network with random values</a:t>
            </a:r>
          </a:p>
          <a:p>
            <a:r>
              <a:rPr lang="en-US" dirty="0" smtClean="0"/>
              <a:t>Then, we take our first training point and pass it through the network</a:t>
            </a:r>
          </a:p>
          <a:p>
            <a:r>
              <a:rPr lang="en-US" dirty="0" smtClean="0"/>
              <a:t>There will be output values, but they’ll be meaningless because the network hasn’t learned anything yet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68894" y="1690688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16679" y="2226720"/>
            <a:ext cx="1552215" cy="4217356"/>
            <a:chOff x="4616679" y="2226720"/>
            <a:chExt cx="1552215" cy="4217356"/>
          </a:xfrm>
        </p:grpSpPr>
        <p:sp>
          <p:nvSpPr>
            <p:cNvPr id="19" name="Oval 18"/>
            <p:cNvSpPr/>
            <p:nvPr/>
          </p:nvSpPr>
          <p:spPr>
            <a:xfrm>
              <a:off x="4616679" y="2226720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105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6679" y="4512720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84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4841271" y="3302036"/>
              <a:ext cx="8341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5000" dirty="0" smtClean="0"/>
                <a:t>…</a:t>
              </a:r>
              <a:endParaRPr lang="en-US" sz="5000" dirty="0"/>
            </a:p>
          </p:txBody>
        </p:sp>
        <p:cxnSp>
          <p:nvCxnSpPr>
            <p:cNvPr id="25" name="Straight Connector 24"/>
            <p:cNvCxnSpPr>
              <a:stCxn id="22" idx="7"/>
              <a:endCxn id="24" idx="1"/>
            </p:cNvCxnSpPr>
            <p:nvPr/>
          </p:nvCxnSpPr>
          <p:spPr>
            <a:xfrm flipV="1">
              <a:off x="5465633" y="3732923"/>
              <a:ext cx="703261" cy="901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5"/>
              <a:endCxn id="24" idx="1"/>
            </p:cNvCxnSpPr>
            <p:nvPr/>
          </p:nvCxnSpPr>
          <p:spPr>
            <a:xfrm>
              <a:off x="5465633" y="2933396"/>
              <a:ext cx="703261" cy="799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4" idx="1"/>
            </p:cNvCxnSpPr>
            <p:nvPr/>
          </p:nvCxnSpPr>
          <p:spPr>
            <a:xfrm>
              <a:off x="5258365" y="3732923"/>
              <a:ext cx="910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7478" y="6074744"/>
              <a:ext cx="783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508409" y="1459826"/>
            <a:ext cx="1325835" cy="4985119"/>
            <a:chOff x="9508409" y="1459826"/>
            <a:chExt cx="1325835" cy="4985119"/>
          </a:xfrm>
        </p:grpSpPr>
        <p:sp>
          <p:nvSpPr>
            <p:cNvPr id="23" name="Oval 22"/>
            <p:cNvSpPr/>
            <p:nvPr/>
          </p:nvSpPr>
          <p:spPr>
            <a:xfrm>
              <a:off x="9839631" y="1459826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.1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801392" y="5167507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.2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Straight Connector 26"/>
            <p:cNvCxnSpPr>
              <a:stCxn id="24" idx="3"/>
              <a:endCxn id="25" idx="3"/>
            </p:cNvCxnSpPr>
            <p:nvPr/>
          </p:nvCxnSpPr>
          <p:spPr>
            <a:xfrm flipV="1">
              <a:off x="9508409" y="2166502"/>
              <a:ext cx="476879" cy="1566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3"/>
              <a:endCxn id="26" idx="1"/>
            </p:cNvCxnSpPr>
            <p:nvPr/>
          </p:nvCxnSpPr>
          <p:spPr>
            <a:xfrm>
              <a:off x="9508409" y="3732923"/>
              <a:ext cx="438640" cy="1555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3"/>
            </p:cNvCxnSpPr>
            <p:nvPr/>
          </p:nvCxnSpPr>
          <p:spPr>
            <a:xfrm flipV="1">
              <a:off x="9508409" y="3096285"/>
              <a:ext cx="476880" cy="6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906789" y="6075613"/>
              <a:ext cx="92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Output</a:t>
              </a: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839632" y="2389609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.2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839633" y="3315828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.4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801392" y="4237815"/>
              <a:ext cx="994611" cy="8279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.1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24" idx="3"/>
            </p:cNvCxnSpPr>
            <p:nvPr/>
          </p:nvCxnSpPr>
          <p:spPr>
            <a:xfrm>
              <a:off x="9508409" y="3732923"/>
              <a:ext cx="438640" cy="626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4" idx="3"/>
            </p:cNvCxnSpPr>
            <p:nvPr/>
          </p:nvCxnSpPr>
          <p:spPr>
            <a:xfrm flipV="1">
              <a:off x="9508409" y="3729790"/>
              <a:ext cx="331224" cy="3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57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15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we need to compare the network’s output to the </a:t>
            </a:r>
            <a:r>
              <a:rPr lang="en-US" b="1" i="1" dirty="0" smtClean="0"/>
              <a:t>known label </a:t>
            </a:r>
            <a:r>
              <a:rPr lang="en-US" dirty="0" smtClean="0"/>
              <a:t>for this first cell</a:t>
            </a:r>
          </a:p>
          <a:p>
            <a:pPr lvl="1"/>
            <a:r>
              <a:rPr lang="en-US" dirty="0" smtClean="0"/>
              <a:t>We’ll represent it as a “one-hot” vector</a:t>
            </a:r>
          </a:p>
          <a:p>
            <a:r>
              <a:rPr lang="en-US" dirty="0" smtClean="0"/>
              <a:t>We need a way to score how well the network did</a:t>
            </a:r>
          </a:p>
          <a:p>
            <a:r>
              <a:rPr lang="en-US" dirty="0" smtClean="0"/>
              <a:t>For classification, we use the </a:t>
            </a:r>
            <a:r>
              <a:rPr lang="en-US" b="1" dirty="0" smtClean="0"/>
              <a:t>cross-entropy loss</a:t>
            </a:r>
          </a:p>
          <a:p>
            <a:pPr lvl="1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616679" y="2226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16679" y="4512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84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4841271" y="3302036"/>
            <a:ext cx="834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5000" dirty="0" smtClean="0"/>
              <a:t>…</a:t>
            </a:r>
            <a:endParaRPr lang="en-US" sz="5000" dirty="0"/>
          </a:p>
        </p:txBody>
      </p:sp>
      <p:sp>
        <p:nvSpPr>
          <p:cNvPr id="22" name="Rectangle 21"/>
          <p:cNvSpPr/>
          <p:nvPr/>
        </p:nvSpPr>
        <p:spPr>
          <a:xfrm>
            <a:off x="6168894" y="1690688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Classifier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9839631" y="1459826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801392" y="5167507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stCxn id="22" idx="7"/>
            <a:endCxn id="24" idx="1"/>
          </p:cNvCxnSpPr>
          <p:nvPr/>
        </p:nvCxnSpPr>
        <p:spPr>
          <a:xfrm flipV="1">
            <a:off x="5465633" y="3732923"/>
            <a:ext cx="703261" cy="90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5"/>
            <a:endCxn id="24" idx="1"/>
          </p:cNvCxnSpPr>
          <p:nvPr/>
        </p:nvCxnSpPr>
        <p:spPr>
          <a:xfrm>
            <a:off x="5465633" y="2933396"/>
            <a:ext cx="703261" cy="79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3"/>
            <a:endCxn id="25" idx="3"/>
          </p:cNvCxnSpPr>
          <p:nvPr/>
        </p:nvCxnSpPr>
        <p:spPr>
          <a:xfrm flipV="1">
            <a:off x="9508409" y="2166502"/>
            <a:ext cx="476879" cy="15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3"/>
            <a:endCxn id="26" idx="1"/>
          </p:cNvCxnSpPr>
          <p:nvPr/>
        </p:nvCxnSpPr>
        <p:spPr>
          <a:xfrm>
            <a:off x="9508409" y="3732923"/>
            <a:ext cx="438640" cy="15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</p:cNvCxnSpPr>
          <p:nvPr/>
        </p:nvCxnSpPr>
        <p:spPr>
          <a:xfrm flipV="1">
            <a:off x="9508409" y="3096285"/>
            <a:ext cx="476880" cy="63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4" idx="1"/>
          </p:cNvCxnSpPr>
          <p:nvPr/>
        </p:nvCxnSpPr>
        <p:spPr>
          <a:xfrm>
            <a:off x="5258365" y="3732923"/>
            <a:ext cx="91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478" y="6074744"/>
            <a:ext cx="7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06789" y="6075613"/>
            <a:ext cx="9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839632" y="2389609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839633" y="3315828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01392" y="4237815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24" idx="3"/>
          </p:cNvCxnSpPr>
          <p:nvPr/>
        </p:nvCxnSpPr>
        <p:spPr>
          <a:xfrm>
            <a:off x="9508409" y="3732923"/>
            <a:ext cx="438640" cy="62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3"/>
          </p:cNvCxnSpPr>
          <p:nvPr/>
        </p:nvCxnSpPr>
        <p:spPr>
          <a:xfrm flipV="1">
            <a:off x="9508409" y="3729790"/>
            <a:ext cx="331224" cy="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044239" y="1459826"/>
            <a:ext cx="1032852" cy="5280322"/>
            <a:chOff x="11044239" y="1459826"/>
            <a:chExt cx="1032852" cy="5280322"/>
          </a:xfrm>
        </p:grpSpPr>
        <p:sp>
          <p:nvSpPr>
            <p:cNvPr id="38" name="Oval 37"/>
            <p:cNvSpPr/>
            <p:nvPr/>
          </p:nvSpPr>
          <p:spPr>
            <a:xfrm>
              <a:off x="11082478" y="1459826"/>
              <a:ext cx="994611" cy="8279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1044239" y="5167507"/>
              <a:ext cx="994611" cy="8279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111397" y="6093817"/>
              <a:ext cx="927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Known label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1082479" y="2389609"/>
              <a:ext cx="994611" cy="8279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1082480" y="3315828"/>
              <a:ext cx="994611" cy="8279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1044239" y="4237815"/>
              <a:ext cx="994611" cy="827923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364617" y="739128"/>
            <a:ext cx="1359243" cy="604912"/>
            <a:chOff x="10364617" y="739128"/>
            <a:chExt cx="1359243" cy="604912"/>
          </a:xfrm>
        </p:grpSpPr>
        <p:sp>
          <p:nvSpPr>
            <p:cNvPr id="44" name="TextBox 43"/>
            <p:cNvSpPr txBox="1"/>
            <p:nvPr/>
          </p:nvSpPr>
          <p:spPr>
            <a:xfrm>
              <a:off x="10496685" y="739128"/>
              <a:ext cx="1044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Compare</a:t>
              </a: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0364617" y="1108460"/>
              <a:ext cx="1359243" cy="235580"/>
            </a:xfrm>
            <a:custGeom>
              <a:avLst/>
              <a:gdLst>
                <a:gd name="connsiteX0" fmla="*/ 0 w 1359243"/>
                <a:gd name="connsiteY0" fmla="*/ 235580 h 235580"/>
                <a:gd name="connsiteX1" fmla="*/ 74140 w 1359243"/>
                <a:gd name="connsiteY1" fmla="*/ 161440 h 235580"/>
                <a:gd name="connsiteX2" fmla="*/ 654908 w 1359243"/>
                <a:gd name="connsiteY2" fmla="*/ 802 h 235580"/>
                <a:gd name="connsiteX3" fmla="*/ 1359243 w 1359243"/>
                <a:gd name="connsiteY3" fmla="*/ 235580 h 23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243" h="235580">
                  <a:moveTo>
                    <a:pt x="0" y="235580"/>
                  </a:moveTo>
                  <a:lnTo>
                    <a:pt x="74140" y="161440"/>
                  </a:lnTo>
                  <a:cubicBezTo>
                    <a:pt x="183291" y="122310"/>
                    <a:pt x="440724" y="-11555"/>
                    <a:pt x="654908" y="802"/>
                  </a:cubicBezTo>
                  <a:cubicBezTo>
                    <a:pt x="869092" y="13159"/>
                    <a:pt x="1340708" y="161440"/>
                    <a:pt x="1359243" y="2355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37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0894" y="2226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0894" y="4512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84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565486" y="3302036"/>
            <a:ext cx="834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5000" dirty="0" smtClean="0"/>
              <a:t>…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1893109" y="1690688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Classifier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5563846" y="1459826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25607" y="5167507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>
            <a:stCxn id="24" idx="7"/>
            <a:endCxn id="26" idx="1"/>
          </p:cNvCxnSpPr>
          <p:nvPr/>
        </p:nvCxnSpPr>
        <p:spPr>
          <a:xfrm flipV="1">
            <a:off x="1189848" y="3732923"/>
            <a:ext cx="703261" cy="90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3" idx="5"/>
            <a:endCxn id="26" idx="1"/>
          </p:cNvCxnSpPr>
          <p:nvPr/>
        </p:nvCxnSpPr>
        <p:spPr>
          <a:xfrm>
            <a:off x="1189848" y="2933396"/>
            <a:ext cx="703261" cy="79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6" idx="3"/>
            <a:endCxn id="27" idx="3"/>
          </p:cNvCxnSpPr>
          <p:nvPr/>
        </p:nvCxnSpPr>
        <p:spPr>
          <a:xfrm flipV="1">
            <a:off x="5232624" y="2166502"/>
            <a:ext cx="476879" cy="15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6" idx="3"/>
            <a:endCxn id="28" idx="1"/>
          </p:cNvCxnSpPr>
          <p:nvPr/>
        </p:nvCxnSpPr>
        <p:spPr>
          <a:xfrm>
            <a:off x="5232624" y="3732923"/>
            <a:ext cx="438640" cy="15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3"/>
          </p:cNvCxnSpPr>
          <p:nvPr/>
        </p:nvCxnSpPr>
        <p:spPr>
          <a:xfrm flipV="1">
            <a:off x="5232624" y="3096285"/>
            <a:ext cx="476880" cy="63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6" idx="1"/>
          </p:cNvCxnSpPr>
          <p:nvPr/>
        </p:nvCxnSpPr>
        <p:spPr>
          <a:xfrm>
            <a:off x="982580" y="3732923"/>
            <a:ext cx="91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693" y="6074744"/>
            <a:ext cx="7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1004" y="6075613"/>
            <a:ext cx="9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63847" y="2389609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3848" y="3315828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25607" y="4237815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>
            <a:off x="5232624" y="3732923"/>
            <a:ext cx="438640" cy="62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</p:cNvCxnSpPr>
          <p:nvPr/>
        </p:nvCxnSpPr>
        <p:spPr>
          <a:xfrm flipV="1">
            <a:off x="5232624" y="3729790"/>
            <a:ext cx="331224" cy="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06693" y="1459826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68454" y="5167507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12" y="6093817"/>
            <a:ext cx="9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 label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06694" y="2389609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06695" y="3315828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68454" y="4237815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0900" y="739128"/>
            <a:ext cx="104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Compare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088832" y="1108460"/>
            <a:ext cx="1359243" cy="235580"/>
          </a:xfrm>
          <a:custGeom>
            <a:avLst/>
            <a:gdLst>
              <a:gd name="connsiteX0" fmla="*/ 0 w 1359243"/>
              <a:gd name="connsiteY0" fmla="*/ 235580 h 235580"/>
              <a:gd name="connsiteX1" fmla="*/ 74140 w 1359243"/>
              <a:gd name="connsiteY1" fmla="*/ 161440 h 235580"/>
              <a:gd name="connsiteX2" fmla="*/ 654908 w 1359243"/>
              <a:gd name="connsiteY2" fmla="*/ 802 h 235580"/>
              <a:gd name="connsiteX3" fmla="*/ 1359243 w 1359243"/>
              <a:gd name="connsiteY3" fmla="*/ 235580 h 2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9243" h="235580">
                <a:moveTo>
                  <a:pt x="0" y="235580"/>
                </a:moveTo>
                <a:lnTo>
                  <a:pt x="74140" y="161440"/>
                </a:lnTo>
                <a:cubicBezTo>
                  <a:pt x="183291" y="122310"/>
                  <a:pt x="440724" y="-11555"/>
                  <a:pt x="654908" y="802"/>
                </a:cubicBezTo>
                <a:cubicBezTo>
                  <a:pt x="869092" y="13159"/>
                  <a:pt x="1340708" y="161440"/>
                  <a:pt x="1359243" y="23558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011301" y="1635688"/>
                <a:ext cx="4010713" cy="371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Cross entropy loss, with </a:t>
                </a:r>
                <a:r>
                  <a:rPr lang="en-US" i="1" dirty="0" smtClean="0">
                    <a:latin typeface="Calibri" charset="0"/>
                    <a:ea typeface="Calibri" charset="0"/>
                    <a:cs typeface="Calibri" charset="0"/>
                  </a:rPr>
                  <a:t>l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being the label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nd </a:t>
                </a:r>
                <a:r>
                  <a:rPr lang="en-US" i="1" dirty="0" smtClean="0"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being the prediction:</a:t>
                </a:r>
              </a:p>
              <a:p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⁡(1−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dirty="0" smtClean="0">
                    <a:ea typeface="Cambria Math" charset="0"/>
                    <a:cs typeface="Cambria Math" charset="0"/>
                  </a:rPr>
                  <a:t>- (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dirty="0" smtClean="0"/>
                  <a:t>0 * log(.1) + 1 * log(.9) +</a:t>
                </a:r>
              </a:p>
              <a:p>
                <a:pPr algn="ctr"/>
                <a:r>
                  <a:rPr lang="en-US" dirty="0"/>
                  <a:t>1</a:t>
                </a:r>
                <a:r>
                  <a:rPr lang="en-US" dirty="0" smtClean="0"/>
                  <a:t> * log(.2) + 0 * log(.8) +</a:t>
                </a:r>
              </a:p>
              <a:p>
                <a:pPr algn="ctr"/>
                <a:r>
                  <a:rPr lang="en-US" dirty="0" smtClean="0"/>
                  <a:t>0 * log(.4) + 1 * log(.6) +</a:t>
                </a:r>
              </a:p>
              <a:p>
                <a:pPr algn="ctr"/>
                <a:r>
                  <a:rPr lang="en-US" dirty="0" smtClean="0"/>
                  <a:t>0 * log(.1) + 1 * log(.9) +</a:t>
                </a:r>
              </a:p>
              <a:p>
                <a:pPr algn="ctr"/>
                <a:r>
                  <a:rPr lang="en-US" dirty="0" smtClean="0"/>
                  <a:t> 0 * log(.2) + 1 * log(.8)  </a:t>
                </a:r>
              </a:p>
              <a:p>
                <a:pPr algn="ctr"/>
                <a:r>
                  <a:rPr lang="en-US" dirty="0" smtClean="0"/>
                  <a:t>    )</a:t>
                </a:r>
                <a:r>
                  <a:rPr lang="en-US" dirty="0" smtClean="0"/>
                  <a:t>  </a:t>
                </a:r>
              </a:p>
              <a:p>
                <a:pPr algn="ctr"/>
                <a:r>
                  <a:rPr lang="en-US" dirty="0" smtClean="0"/>
                  <a:t>= </a:t>
                </a:r>
                <a:r>
                  <a:rPr lang="en-US" b="1" dirty="0" smtClean="0"/>
                  <a:t> 2.55</a:t>
                </a:r>
                <a:endParaRPr lang="en-US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301" y="1635688"/>
                <a:ext cx="4010713" cy="3717684"/>
              </a:xfrm>
              <a:prstGeom prst="rect">
                <a:avLst/>
              </a:prstGeom>
              <a:blipFill rotWithShape="0">
                <a:blip r:embed="rId2"/>
                <a:stretch>
                  <a:fillRect l="-3495" t="-2131" b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0894" y="2226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0894" y="4512720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84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565486" y="3302036"/>
            <a:ext cx="834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5000" dirty="0" smtClean="0"/>
              <a:t>…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1893109" y="1690688"/>
            <a:ext cx="3339515" cy="408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Classifier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5563846" y="1459826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.05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25607" y="5167507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.15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>
            <a:stCxn id="24" idx="7"/>
            <a:endCxn id="26" idx="1"/>
          </p:cNvCxnSpPr>
          <p:nvPr/>
        </p:nvCxnSpPr>
        <p:spPr>
          <a:xfrm flipV="1">
            <a:off x="1189848" y="3732923"/>
            <a:ext cx="703261" cy="90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3" idx="5"/>
            <a:endCxn id="26" idx="1"/>
          </p:cNvCxnSpPr>
          <p:nvPr/>
        </p:nvCxnSpPr>
        <p:spPr>
          <a:xfrm>
            <a:off x="1189848" y="2933396"/>
            <a:ext cx="703261" cy="79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6" idx="3"/>
            <a:endCxn id="27" idx="3"/>
          </p:cNvCxnSpPr>
          <p:nvPr/>
        </p:nvCxnSpPr>
        <p:spPr>
          <a:xfrm flipV="1">
            <a:off x="5232624" y="2166502"/>
            <a:ext cx="476879" cy="15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6" idx="3"/>
            <a:endCxn id="28" idx="1"/>
          </p:cNvCxnSpPr>
          <p:nvPr/>
        </p:nvCxnSpPr>
        <p:spPr>
          <a:xfrm>
            <a:off x="5232624" y="3732923"/>
            <a:ext cx="438640" cy="15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3"/>
          </p:cNvCxnSpPr>
          <p:nvPr/>
        </p:nvCxnSpPr>
        <p:spPr>
          <a:xfrm flipV="1">
            <a:off x="5232624" y="3096285"/>
            <a:ext cx="476880" cy="63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6" idx="1"/>
          </p:cNvCxnSpPr>
          <p:nvPr/>
        </p:nvCxnSpPr>
        <p:spPr>
          <a:xfrm>
            <a:off x="982580" y="3732923"/>
            <a:ext cx="910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1693" y="6074744"/>
            <a:ext cx="7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1004" y="6075613"/>
            <a:ext cx="9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63847" y="2389609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3848" y="3315828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.35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25607" y="4237815"/>
            <a:ext cx="994611" cy="82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.05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>
            <a:off x="5232624" y="3732923"/>
            <a:ext cx="438640" cy="62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</p:cNvCxnSpPr>
          <p:nvPr/>
        </p:nvCxnSpPr>
        <p:spPr>
          <a:xfrm flipV="1">
            <a:off x="5232624" y="3729790"/>
            <a:ext cx="331224" cy="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06693" y="1459826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68454" y="5167507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12" y="6093817"/>
            <a:ext cx="9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 label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06694" y="2389609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06695" y="3315828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68454" y="4237815"/>
            <a:ext cx="994611" cy="827923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0900" y="739128"/>
            <a:ext cx="104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Compare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088832" y="1108460"/>
            <a:ext cx="1359243" cy="235580"/>
          </a:xfrm>
          <a:custGeom>
            <a:avLst/>
            <a:gdLst>
              <a:gd name="connsiteX0" fmla="*/ 0 w 1359243"/>
              <a:gd name="connsiteY0" fmla="*/ 235580 h 235580"/>
              <a:gd name="connsiteX1" fmla="*/ 74140 w 1359243"/>
              <a:gd name="connsiteY1" fmla="*/ 161440 h 235580"/>
              <a:gd name="connsiteX2" fmla="*/ 654908 w 1359243"/>
              <a:gd name="connsiteY2" fmla="*/ 802 h 235580"/>
              <a:gd name="connsiteX3" fmla="*/ 1359243 w 1359243"/>
              <a:gd name="connsiteY3" fmla="*/ 235580 h 2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9243" h="235580">
                <a:moveTo>
                  <a:pt x="0" y="235580"/>
                </a:moveTo>
                <a:lnTo>
                  <a:pt x="74140" y="161440"/>
                </a:lnTo>
                <a:cubicBezTo>
                  <a:pt x="183291" y="122310"/>
                  <a:pt x="440724" y="-11555"/>
                  <a:pt x="654908" y="802"/>
                </a:cubicBezTo>
                <a:cubicBezTo>
                  <a:pt x="869092" y="13159"/>
                  <a:pt x="1340708" y="161440"/>
                  <a:pt x="1359243" y="23558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757" y="1753672"/>
            <a:ext cx="3342499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Now we change the network weights to improve this score slightly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can calculate how to do this by looking at the gradients (derivatives) of the weights with respect to the score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Afterwards, the output will be closer to the true value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And the score will be lower: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169668" y="4717370"/>
                <a:ext cx="3570273" cy="1040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b="1" dirty="0" smtClean="0"/>
                  <a:t>= 1.72</a:t>
                </a:r>
                <a:endParaRPr lang="en-US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668" y="4717370"/>
                <a:ext cx="3570273" cy="1040028"/>
              </a:xfrm>
              <a:prstGeom prst="rect">
                <a:avLst/>
              </a:prstGeom>
              <a:blipFill rotWithShape="0"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7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process is known as </a:t>
            </a:r>
            <a:r>
              <a:rPr lang="en-US" b="1" i="1" dirty="0" smtClean="0"/>
              <a:t>gradient descent</a:t>
            </a:r>
            <a:endParaRPr lang="en-US" dirty="0"/>
          </a:p>
          <a:p>
            <a:r>
              <a:rPr lang="en-US" dirty="0" smtClean="0"/>
              <a:t>In practice, we don’t have to compute this one point at a time</a:t>
            </a:r>
          </a:p>
          <a:p>
            <a:pPr lvl="1"/>
            <a:r>
              <a:rPr lang="en-US" dirty="0" smtClean="0"/>
              <a:t>We can do many at once (called a </a:t>
            </a:r>
            <a:r>
              <a:rPr lang="en-US" dirty="0" err="1" smtClean="0"/>
              <a:t>minibatch</a:t>
            </a:r>
            <a:r>
              <a:rPr lang="en-US" dirty="0" smtClean="0"/>
              <a:t>), for example maybe 100 at a time</a:t>
            </a:r>
          </a:p>
          <a:p>
            <a:pPr lvl="1"/>
            <a:r>
              <a:rPr lang="en-US" dirty="0" smtClean="0"/>
              <a:t>It is easier to learn “rules for classifying different points” when the network can look at more than one point at a time</a:t>
            </a:r>
          </a:p>
          <a:p>
            <a:r>
              <a:rPr lang="en-US" dirty="0" smtClean="0"/>
              <a:t>Training consists of taking many of these individual steps of gradient descent</a:t>
            </a:r>
          </a:p>
          <a:p>
            <a:r>
              <a:rPr lang="en-US" dirty="0" smtClean="0"/>
              <a:t>Ideally, we repeat this process for as long as the score keeps improving</a:t>
            </a:r>
          </a:p>
          <a:p>
            <a:r>
              <a:rPr lang="en-US" dirty="0" smtClean="0"/>
              <a:t>Once performing gradient descent no longer improves the score, we stop training because we’ve “reached convergence”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last point to consider: </a:t>
            </a:r>
            <a:r>
              <a:rPr lang="en-US" b="1" dirty="0" smtClean="0"/>
              <a:t>validation</a:t>
            </a:r>
          </a:p>
          <a:p>
            <a:r>
              <a:rPr lang="en-US" dirty="0" smtClean="0"/>
              <a:t>We are giving the network cells and their known labels, and </a:t>
            </a:r>
            <a:r>
              <a:rPr lang="en-US" dirty="0"/>
              <a:t>i</a:t>
            </a:r>
            <a:r>
              <a:rPr lang="en-US" dirty="0" smtClean="0"/>
              <a:t>t is learning to match them</a:t>
            </a:r>
          </a:p>
          <a:p>
            <a:r>
              <a:rPr lang="en-US" dirty="0" smtClean="0"/>
              <a:t>Ultimately, it is not useful if all the network can do is memorize what we tell it</a:t>
            </a:r>
          </a:p>
          <a:p>
            <a:r>
              <a:rPr lang="en-US" dirty="0" smtClean="0"/>
              <a:t>What we really want is for it to be able to classify future cells of unknown cell type</a:t>
            </a:r>
          </a:p>
          <a:p>
            <a:r>
              <a:rPr lang="en-US" dirty="0" smtClean="0"/>
              <a:t>So the question is, can the rules it has learned to classify cells into different cell types </a:t>
            </a:r>
            <a:r>
              <a:rPr lang="en-US" b="1" i="1" dirty="0" smtClean="0"/>
              <a:t>generalize </a:t>
            </a:r>
            <a:r>
              <a:rPr lang="en-US" dirty="0" smtClean="0"/>
              <a:t>beyond the ones it has already seen?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6036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measure this, we hold out some of the cells with known labels from the training data</a:t>
            </a:r>
          </a:p>
          <a:p>
            <a:r>
              <a:rPr lang="en-US" dirty="0" smtClean="0"/>
              <a:t>We call this the </a:t>
            </a:r>
            <a:r>
              <a:rPr lang="en-US" b="1" i="1" dirty="0" smtClean="0"/>
              <a:t>validation data</a:t>
            </a:r>
          </a:p>
          <a:p>
            <a:r>
              <a:rPr lang="en-US" dirty="0" smtClean="0"/>
              <a:t>After training our network, we can ask it to predict the cell types of these cells (which it has never seen before) and grade its accuracy</a:t>
            </a:r>
          </a:p>
          <a:p>
            <a:r>
              <a:rPr lang="en-US" dirty="0" smtClean="0"/>
              <a:t>While training data accuracy measures the network’s ability to “memorize”, validation data accuracy measures the network’s ability to “predict”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3274" y="6581001"/>
            <a:ext cx="7020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https://interestingengineering.com/new-artificial-intelligence-sees-like-a-human-bringing-us-closer-to-skynet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51" y="2534521"/>
            <a:ext cx="6504039" cy="33831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351" y="1911914"/>
            <a:ext cx="6504040" cy="62260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Deep Learning: what most people imagine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dig into an example in </a:t>
            </a:r>
            <a:r>
              <a:rPr lang="en-US" dirty="0" err="1" smtClean="0"/>
              <a:t>Tensorflow</a:t>
            </a:r>
            <a:r>
              <a:rPr lang="en-US" dirty="0" smtClean="0"/>
              <a:t> and see how to classify some cells into their cell 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classification networks we’ve seen thus far are great at learning functions that take in </a:t>
            </a:r>
            <a:r>
              <a:rPr lang="en-US" b="1" dirty="0" smtClean="0"/>
              <a:t>points</a:t>
            </a:r>
            <a:r>
              <a:rPr lang="en-US" dirty="0" smtClean="0"/>
              <a:t> and output </a:t>
            </a:r>
            <a:r>
              <a:rPr lang="en-US" b="1" dirty="0" smtClean="0"/>
              <a:t>labels</a:t>
            </a:r>
          </a:p>
          <a:p>
            <a:pPr lvl="1"/>
            <a:r>
              <a:rPr lang="en-US" dirty="0" smtClean="0"/>
              <a:t>They learn themselves what kind of information is helpful for classifying a point, and ignore information that is unhelpful</a:t>
            </a:r>
          </a:p>
          <a:p>
            <a:r>
              <a:rPr lang="en-US" dirty="0" smtClean="0"/>
              <a:t>Imagine a realistic situation, though:</a:t>
            </a:r>
          </a:p>
          <a:p>
            <a:pPr lvl="1"/>
            <a:r>
              <a:rPr lang="en-US" dirty="0" smtClean="0"/>
              <a:t>Run an expensive experiment to gather data</a:t>
            </a:r>
          </a:p>
          <a:p>
            <a:pPr lvl="1"/>
            <a:r>
              <a:rPr lang="en-US" dirty="0" smtClean="0"/>
              <a:t>Receive data in the form of hundreds of files each with thousands of rows and columns</a:t>
            </a:r>
          </a:p>
          <a:p>
            <a:pPr lvl="1"/>
            <a:r>
              <a:rPr lang="en-US" dirty="0" smtClean="0"/>
              <a:t>What do I do? What does my data say? </a:t>
            </a:r>
            <a:r>
              <a:rPr lang="en-US" i="1" dirty="0" smtClean="0"/>
              <a:t>Where do I even start?</a:t>
            </a:r>
          </a:p>
          <a:p>
            <a:r>
              <a:rPr lang="en-US" dirty="0" smtClean="0"/>
              <a:t>Exploratory data analysis!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use classifiers, we need labeled data</a:t>
            </a:r>
          </a:p>
          <a:p>
            <a:r>
              <a:rPr lang="en-US" dirty="0" smtClean="0"/>
              <a:t>What if we either (a) don’t know each point’s label or (b) have data that isn’t neatly </a:t>
            </a:r>
            <a:r>
              <a:rPr lang="en-US" dirty="0" err="1" smtClean="0"/>
              <a:t>categorizable</a:t>
            </a:r>
            <a:r>
              <a:rPr lang="en-US" dirty="0" smtClean="0"/>
              <a:t> into discrete labels?</a:t>
            </a:r>
          </a:p>
          <a:p>
            <a:r>
              <a:rPr lang="en-US" dirty="0" smtClean="0"/>
              <a:t>Autoencoders are a general neural network framework that can be used to obtain a lower-dimensional representation of data</a:t>
            </a:r>
          </a:p>
          <a:p>
            <a:pPr lvl="1"/>
            <a:r>
              <a:rPr lang="en-US" dirty="0" smtClean="0"/>
              <a:t>If we compress the data down to two dimensions, we can visualize it like we saw with PCA, for example, previously!</a:t>
            </a:r>
          </a:p>
          <a:p>
            <a:r>
              <a:rPr lang="en-US" dirty="0" smtClean="0"/>
              <a:t>Autoencoders can be trained with </a:t>
            </a:r>
            <a:r>
              <a:rPr lang="en-US" i="1" dirty="0" smtClean="0"/>
              <a:t>unlabeled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618703" cy="4351338"/>
          </a:xfrm>
        </p:spPr>
        <p:txBody>
          <a:bodyPr/>
          <a:lstStyle/>
          <a:p>
            <a:r>
              <a:rPr lang="en-US" dirty="0" smtClean="0"/>
              <a:t>Key idea for training is:</a:t>
            </a:r>
          </a:p>
          <a:p>
            <a:pPr lvl="1"/>
            <a:r>
              <a:rPr lang="en-US" dirty="0" smtClean="0"/>
              <a:t>compress input into a code</a:t>
            </a:r>
          </a:p>
          <a:p>
            <a:pPr lvl="1"/>
            <a:r>
              <a:rPr lang="en-US" dirty="0" smtClean="0"/>
              <a:t>recreate the original data from that code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33" t="9153" r="5670" b="8378"/>
          <a:stretch/>
        </p:blipFill>
        <p:spPr>
          <a:xfrm>
            <a:off x="5456903" y="1593628"/>
            <a:ext cx="6735097" cy="473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5919" y="6488668"/>
            <a:ext cx="37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[Hinton, </a:t>
            </a:r>
            <a:r>
              <a:rPr lang="en-US" dirty="0" err="1" smtClean="0"/>
              <a:t>Salakhutdinov</a:t>
            </a:r>
            <a:r>
              <a:rPr lang="en-US" dirty="0" smtClean="0"/>
              <a:t>, Science 2006]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43" y="1555445"/>
            <a:ext cx="8001000" cy="47625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3047098" y="1332089"/>
            <a:ext cx="574181" cy="99116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7370" y="931979"/>
            <a:ext cx="73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5972684" y="1332090"/>
            <a:ext cx="471880" cy="229503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0746" y="93197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Encoder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>
            <a:off x="7991642" y="1332090"/>
            <a:ext cx="596098" cy="20435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3551" y="931979"/>
            <a:ext cx="259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Hidden Representation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flipH="1">
            <a:off x="8153400" y="1332090"/>
            <a:ext cx="1736410" cy="304179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55048" y="93197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/>
              <a:t>ecoder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2519" y="6341839"/>
            <a:ext cx="468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Camera </a:t>
            </a:r>
            <a:r>
              <a:rPr lang="en-US" b="1" i="1" dirty="0" err="1"/>
              <a:t>Obscura</a:t>
            </a:r>
            <a:r>
              <a:rPr lang="en-US" b="1" i="1" dirty="0"/>
              <a:t>, the </a:t>
            </a:r>
            <a:r>
              <a:rPr lang="en-US" b="1" i="1" dirty="0" smtClean="0"/>
              <a:t>Renaissance </a:t>
            </a:r>
            <a:r>
              <a:rPr lang="en-US" b="1" i="1" dirty="0"/>
              <a:t>autoencoder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14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8" grpId="0"/>
      <p:bldP spid="8" grpId="1"/>
      <p:bldP spid="8" grpId="2"/>
      <p:bldP spid="10" grpId="0"/>
      <p:bldP spid="10" grpId="1"/>
      <p:bldP spid="10" grpId="2"/>
      <p:bldP spid="12" grpId="0"/>
      <p:bldP spid="12" grpId="1"/>
      <p:bldP spid="12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Can’t we cheat by just making the code equal to the original data?</a:t>
            </a:r>
            <a:endParaRPr lang="en-US" dirty="0" smtClean="0"/>
          </a:p>
          <a:p>
            <a:pPr lvl="1"/>
            <a:r>
              <a:rPr lang="en-US" dirty="0" smtClean="0"/>
              <a:t>Not very useful</a:t>
            </a:r>
          </a:p>
          <a:p>
            <a:r>
              <a:rPr lang="en-US" dirty="0" smtClean="0"/>
              <a:t>Design the </a:t>
            </a:r>
            <a:r>
              <a:rPr lang="en-US" dirty="0" smtClean="0"/>
              <a:t>autoencoder</a:t>
            </a:r>
            <a:r>
              <a:rPr lang="en-US" dirty="0" smtClean="0"/>
              <a:t> </a:t>
            </a:r>
            <a:r>
              <a:rPr lang="en-US" dirty="0" smtClean="0"/>
              <a:t>so it </a:t>
            </a:r>
            <a:r>
              <a:rPr lang="en-US" u="sng" dirty="0" smtClean="0"/>
              <a:t>can’t</a:t>
            </a:r>
            <a:r>
              <a:rPr lang="en-US" dirty="0" smtClean="0"/>
              <a:t> learn to copy the input perfectly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to copy only approximately</a:t>
            </a:r>
          </a:p>
          <a:p>
            <a:pPr lvl="1"/>
            <a:r>
              <a:rPr lang="en-US" dirty="0" smtClean="0"/>
              <a:t>Can prioritize certain aspects of the input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Restrict the size of the code (i.e. add a bottleneck)</a:t>
            </a:r>
          </a:p>
          <a:p>
            <a:pPr lvl="1"/>
            <a:r>
              <a:rPr lang="en-US" dirty="0" smtClean="0"/>
              <a:t>Add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9037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is a “</a:t>
            </a:r>
            <a:r>
              <a:rPr lang="en-US" dirty="0" err="1" smtClean="0"/>
              <a:t>denoised</a:t>
            </a:r>
            <a:r>
              <a:rPr lang="en-US" dirty="0" smtClean="0"/>
              <a:t>” version of the original data</a:t>
            </a:r>
          </a:p>
          <a:p>
            <a:pPr lvl="1"/>
            <a:r>
              <a:rPr lang="en-US" dirty="0" smtClean="0"/>
              <a:t>Not every little detail can be memorized and returned</a:t>
            </a:r>
          </a:p>
          <a:p>
            <a:pPr lvl="1"/>
            <a:r>
              <a:rPr lang="en-US" dirty="0" smtClean="0"/>
              <a:t>Imagine having to recount a discussion from last week</a:t>
            </a:r>
          </a:p>
          <a:p>
            <a:pPr lvl="2"/>
            <a:r>
              <a:rPr lang="en-US" dirty="0" smtClean="0"/>
              <a:t>You may remember the ideas discussed, but likely would not be able to recall it verbatim</a:t>
            </a:r>
          </a:p>
          <a:p>
            <a:pPr lvl="1"/>
            <a:r>
              <a:rPr lang="en-US" dirty="0" smtClean="0"/>
              <a:t>This is useful for </a:t>
            </a:r>
            <a:r>
              <a:rPr lang="en-US" dirty="0" err="1" smtClean="0"/>
              <a:t>downstsream</a:t>
            </a:r>
            <a:r>
              <a:rPr lang="en-US" dirty="0" smtClean="0"/>
              <a:t> applications for which your original data is too noisy</a:t>
            </a:r>
          </a:p>
          <a:p>
            <a:r>
              <a:rPr lang="en-US" dirty="0" smtClean="0"/>
              <a:t>The code can be visualized and used as a dimensionality reduction 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back to our example in </a:t>
            </a:r>
            <a:r>
              <a:rPr lang="en-US" dirty="0" err="1" smtClean="0"/>
              <a:t>Tensorflow</a:t>
            </a:r>
            <a:r>
              <a:rPr lang="en-US" dirty="0" smtClean="0"/>
              <a:t> and visualize our data with an autoencoder!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8643" y="6581001"/>
            <a:ext cx="3687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www.pinterest.com</a:t>
            </a:r>
            <a:r>
              <a:rPr lang="en-US" sz="1200" dirty="0" smtClean="0"/>
              <a:t>/pin/767723067701062391/</a:t>
            </a:r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351" y="1911914"/>
            <a:ext cx="6504040" cy="622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Deep Learning: reality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78" y="2534521"/>
            <a:ext cx="3409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8643" y="6581001"/>
            <a:ext cx="3687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www.pinterest.com</a:t>
            </a:r>
            <a:r>
              <a:rPr lang="en-US" sz="1200" dirty="0" smtClean="0"/>
              <a:t>/pin/767723067701062391/</a:t>
            </a:r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351" y="1430594"/>
            <a:ext cx="6504040" cy="1103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(OK, maybe</a:t>
            </a:r>
            <a:r>
              <a:rPr lang="mr-IN" dirty="0" smtClean="0">
                <a:sym typeface="Wingdings"/>
              </a:rPr>
              <a:t>:)</a:t>
            </a:r>
            <a:endParaRPr lang="en-US" dirty="0" smtClean="0">
              <a:sym typeface="Wingdings"/>
            </a:endParaRPr>
          </a:p>
          <a:p>
            <a:pPr marL="0" indent="0" algn="ctr">
              <a:buNone/>
            </a:pPr>
            <a:r>
              <a:rPr lang="en-US" dirty="0" smtClean="0"/>
              <a:t>Deep Learning: reality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56153" y="2472719"/>
            <a:ext cx="4914029" cy="4355785"/>
            <a:chOff x="3156153" y="2472719"/>
            <a:chExt cx="4914029" cy="4355785"/>
          </a:xfrm>
        </p:grpSpPr>
        <p:grpSp>
          <p:nvGrpSpPr>
            <p:cNvPr id="5" name="Group 4"/>
            <p:cNvGrpSpPr/>
            <p:nvPr/>
          </p:nvGrpSpPr>
          <p:grpSpPr>
            <a:xfrm>
              <a:off x="3156153" y="2472719"/>
              <a:ext cx="4914029" cy="961145"/>
              <a:chOff x="2905434" y="2534519"/>
              <a:chExt cx="5666556" cy="110833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5434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9926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4418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749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3659" y="2534519"/>
                <a:ext cx="1108331" cy="1108331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156153" y="3621203"/>
              <a:ext cx="4914029" cy="961145"/>
              <a:chOff x="2905434" y="2534519"/>
              <a:chExt cx="5666556" cy="110833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5434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9926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4418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749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3659" y="2534519"/>
                <a:ext cx="1108331" cy="1108331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3156153" y="4759028"/>
              <a:ext cx="4914029" cy="961145"/>
              <a:chOff x="2905434" y="2534519"/>
              <a:chExt cx="5666556" cy="110833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5434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9926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4418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749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3659" y="2534519"/>
                <a:ext cx="1108331" cy="1108331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156153" y="5867359"/>
              <a:ext cx="4914029" cy="961145"/>
              <a:chOff x="2905434" y="2534519"/>
              <a:chExt cx="5666556" cy="110833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5434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9926" y="2534521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4418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749" y="2534520"/>
                <a:ext cx="1108331" cy="110833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3659" y="2534519"/>
                <a:ext cx="1108331" cy="1108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913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23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consider a simple example</a:t>
                </a:r>
              </a:p>
              <a:p>
                <a:r>
                  <a:rPr lang="en-US" dirty="0" smtClean="0"/>
                  <a:t>Our neural network is a function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that takes 2 numbers as input and outputs 3 numbers</a:t>
                </a:r>
              </a:p>
              <a:p>
                <a:r>
                  <a:rPr lang="en-US" dirty="0" smtClean="0"/>
                  <a:t>Input numbers: [5 2]</a:t>
                </a:r>
                <a:endParaRPr lang="en-US" dirty="0" smtClean="0"/>
              </a:p>
              <a:p>
                <a:r>
                  <a:rPr lang="en-US" dirty="0" smtClean="0"/>
                  <a:t>Compute output numbers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(</a:t>
                </a:r>
                <a:r>
                  <a:rPr lang="en-US" dirty="0" smtClean="0"/>
                  <a:t>[5 2]) = [3 16 -2]</a:t>
                </a:r>
              </a:p>
              <a:p>
                <a:r>
                  <a:rPr lang="en-US" dirty="0" smtClean="0"/>
                  <a:t>Why </a:t>
                </a:r>
                <a:r>
                  <a:rPr lang="en-US" i="1" dirty="0" smtClean="0"/>
                  <a:t>deep</a:t>
                </a:r>
                <a:r>
                  <a:rPr lang="en-US" dirty="0" smtClean="0"/>
                  <a:t> learning?</a:t>
                </a:r>
              </a:p>
              <a:p>
                <a:pPr lvl="1"/>
                <a:r>
                  <a:rPr lang="en-US" dirty="0" smtClean="0"/>
                  <a:t>Because now we can learn another function, let’s call it </a:t>
                </a:r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that takes this output as input and outputs another number</a:t>
                </a:r>
              </a:p>
              <a:p>
                <a:pPr lvl="1"/>
                <a:r>
                  <a:rPr lang="en-US" dirty="0" smtClean="0"/>
                  <a:t>E.g. </a:t>
                </a:r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([3 16 -2]) = 1</a:t>
                </a:r>
              </a:p>
              <a:p>
                <a:pPr lvl="1"/>
                <a:r>
                  <a:rPr lang="en-US" dirty="0" smtClean="0"/>
                  <a:t>By stacking many of these functions </a:t>
                </a:r>
                <a:r>
                  <a:rPr lang="en-US" i="1" dirty="0" smtClean="0"/>
                  <a:t>f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f</a:t>
                </a:r>
                <a:r>
                  <a:rPr lang="en-US" baseline="-25000" dirty="0" smtClean="0"/>
                  <a:t>9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f</a:t>
                </a:r>
                <a:r>
                  <a:rPr lang="en-US" baseline="-25000" dirty="0" smtClean="0"/>
                  <a:t>8</a:t>
                </a:r>
                <a:r>
                  <a:rPr lang="en-US" dirty="0" smtClean="0"/>
                  <a:t>(</a:t>
                </a:r>
                <a:r>
                  <a:rPr lang="mr-IN" dirty="0" smtClean="0"/>
                  <a:t>…</a:t>
                </a:r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(x)</a:t>
                </a:r>
                <a:r>
                  <a:rPr lang="mr-IN" dirty="0" smtClean="0"/>
                  <a:t>…</a:t>
                </a:r>
                <a:r>
                  <a:rPr lang="en-US" dirty="0" smtClean="0"/>
                  <a:t>) we can learn very complicated functions even if each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relatively simple</a:t>
                </a:r>
              </a:p>
              <a:p>
                <a:pPr lvl="1"/>
                <a:endParaRPr lang="en-US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2325"/>
              </a:xfrm>
              <a:blipFill rotWithShape="0">
                <a:blip r:embed="rId3"/>
                <a:stretch>
                  <a:fillRect l="-1043" t="-315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take a very simple building block</a:t>
            </a:r>
          </a:p>
          <a:p>
            <a:pPr lvl="1"/>
            <a:r>
              <a:rPr lang="en-US" b="1" dirty="0" smtClean="0"/>
              <a:t>Lots</a:t>
            </a:r>
            <a:r>
              <a:rPr lang="en-US" dirty="0" smtClean="0"/>
              <a:t> of these building blocks make up the function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This simple building block is called a </a:t>
            </a:r>
            <a:r>
              <a:rPr lang="en-US" i="1" dirty="0" smtClean="0"/>
              <a:t>perceptron</a:t>
            </a:r>
          </a:p>
          <a:p>
            <a:r>
              <a:rPr lang="en-US" dirty="0" smtClean="0"/>
              <a:t>Let’s do a quick conceptual example first</a:t>
            </a:r>
          </a:p>
          <a:p>
            <a:pPr lvl="1"/>
            <a:r>
              <a:rPr lang="en-US" dirty="0" smtClean="0"/>
              <a:t>We’ll use a perceptron to </a:t>
            </a:r>
            <a:r>
              <a:rPr lang="en-US" b="1" i="1" dirty="0" smtClean="0"/>
              <a:t>make a decision</a:t>
            </a:r>
            <a:r>
              <a:rPr lang="en-US" i="1" dirty="0"/>
              <a:t> </a:t>
            </a:r>
            <a:r>
              <a:rPr lang="en-US" dirty="0" smtClean="0"/>
              <a:t>with </a:t>
            </a:r>
            <a:r>
              <a:rPr lang="en-US" b="1" i="1" dirty="0" smtClean="0"/>
              <a:t>given information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21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722819" y="2731746"/>
                <a:ext cx="8821356" cy="412190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Imagine we have three pieces of information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1, </a:t>
                </a:r>
                <a:r>
                  <a:rPr lang="en-US" i="1" dirty="0" smtClean="0"/>
                  <a:t>x</a:t>
                </a:r>
                <a:r>
                  <a:rPr lang="en-US" i="1" baseline="-25000" dirty="0"/>
                  <a:t>2</a:t>
                </a:r>
                <a:r>
                  <a:rPr lang="en-US" i="1" baseline="-25000" dirty="0" smtClean="0"/>
                  <a:t>,</a:t>
                </a:r>
                <a:r>
                  <a:rPr lang="en-US" i="1" dirty="0" smtClean="0"/>
                  <a:t> x</a:t>
                </a:r>
                <a:r>
                  <a:rPr lang="en-US" i="1" baseline="-25000" dirty="0"/>
                  <a:t>3</a:t>
                </a:r>
                <a:r>
                  <a:rPr lang="en-US" i="1" baseline="-25000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1 output we will interpret as a “decision”</a:t>
                </a:r>
              </a:p>
              <a:p>
                <a:r>
                  <a:rPr lang="en-US" dirty="0" smtClean="0"/>
                  <a:t>How?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Assign weights to each input</a:t>
                </a:r>
              </a:p>
              <a:p>
                <a:pPr lvl="1"/>
                <a:r>
                  <a:rPr lang="en-US" dirty="0" smtClean="0"/>
                  <a:t>Determine if weighted sum of inputs is greater than some </a:t>
                </a:r>
                <a:r>
                  <a:rPr lang="en-US" dirty="0" smtClean="0"/>
                  <a:t>threshold</a:t>
                </a:r>
              </a:p>
              <a:p>
                <a:pPr lvl="1"/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threshold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threshold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819" y="2731746"/>
                <a:ext cx="8821356" cy="4121908"/>
              </a:xfrm>
              <a:blipFill rotWithShape="0">
                <a:blip r:embed="rId3"/>
                <a:stretch>
                  <a:fillRect l="-968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42" name="Picture 2" descr="http://neuralnetworksanddeeplearning.com/images/tikz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5" y="897164"/>
            <a:ext cx="3523144" cy="17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51063" y="6515100"/>
            <a:ext cx="147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Nielsen, 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13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21529</TotalTime>
  <Words>2782</Words>
  <Application>Microsoft Macintosh PowerPoint</Application>
  <PresentationFormat>Widescreen</PresentationFormat>
  <Paragraphs>410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Cambria Math</vt:lpstr>
      <vt:lpstr>Mangal</vt:lpstr>
      <vt:lpstr>Wingdings</vt:lpstr>
      <vt:lpstr>Arial</vt:lpstr>
      <vt:lpstr>Office Theme</vt:lpstr>
      <vt:lpstr>Deep Learning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Training</vt:lpstr>
      <vt:lpstr>Code!</vt:lpstr>
      <vt:lpstr>Autoencoders</vt:lpstr>
      <vt:lpstr>Autoencoders</vt:lpstr>
      <vt:lpstr>Autoencoders</vt:lpstr>
      <vt:lpstr>PowerPoint Presentation</vt:lpstr>
      <vt:lpstr>Autoencoders</vt:lpstr>
      <vt:lpstr>Autoencoders</vt:lpstr>
      <vt:lpstr>Code!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M A</dc:creator>
  <cp:lastModifiedBy>M A</cp:lastModifiedBy>
  <cp:revision>40</cp:revision>
  <dcterms:created xsi:type="dcterms:W3CDTF">2019-09-23T17:41:28Z</dcterms:created>
  <dcterms:modified xsi:type="dcterms:W3CDTF">2019-10-08T16:31:06Z</dcterms:modified>
</cp:coreProperties>
</file>