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8872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00" d="100"/>
          <a:sy n="100" d="100"/>
        </p:scale>
        <p:origin x="-846" y="-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992968"/>
            <a:ext cx="10104120" cy="6366933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9605435"/>
            <a:ext cx="8915400" cy="4415365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973667"/>
            <a:ext cx="2563178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973667"/>
            <a:ext cx="7540943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4559305"/>
            <a:ext cx="10252710" cy="760729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12238572"/>
            <a:ext cx="10252710" cy="40004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4868333"/>
            <a:ext cx="505206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4868333"/>
            <a:ext cx="505206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973671"/>
            <a:ext cx="1025271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4483101"/>
            <a:ext cx="5028842" cy="219709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6680200"/>
            <a:ext cx="502884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4483101"/>
            <a:ext cx="5053608" cy="219709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6680200"/>
            <a:ext cx="5053608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219200"/>
            <a:ext cx="3833931" cy="42672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633138"/>
            <a:ext cx="6017895" cy="1299633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486400"/>
            <a:ext cx="3833931" cy="1016423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219200"/>
            <a:ext cx="3833931" cy="42672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633138"/>
            <a:ext cx="6017895" cy="1299633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5486400"/>
            <a:ext cx="3833931" cy="1016423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973671"/>
            <a:ext cx="102527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4868333"/>
            <a:ext cx="102527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6950271"/>
            <a:ext cx="26746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9423-775B-4B9B-BC8A-823BAA57B93D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6950271"/>
            <a:ext cx="40119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6950271"/>
            <a:ext cx="26746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7B39-4490-46F1-93A0-7E6FB3AB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7519" y="77579"/>
            <a:ext cx="1481070" cy="669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430" y="181370"/>
            <a:ext cx="168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14353" y="77579"/>
            <a:ext cx="8474298" cy="669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0415" y="214783"/>
            <a:ext cx="87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Breast Cancer microarray datasets, ER+ individuals and DMFS response</a:t>
            </a:r>
          </a:p>
          <a:p>
            <a:r>
              <a:rPr lang="en-US" sz="2000" b="1" dirty="0"/>
              <a:t>	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717748" y="847078"/>
            <a:ext cx="360608" cy="321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7519" y="1269300"/>
            <a:ext cx="1481070" cy="60382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3430" y="1360055"/>
            <a:ext cx="168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Cleaning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32925" y="1178277"/>
            <a:ext cx="8455726" cy="1944803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688" y="1970349"/>
            <a:ext cx="1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(Dataset section)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75339" y="1209841"/>
            <a:ext cx="8770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Linear scaling of expression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Missing values in gene expressions filled with KNN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Remove 60% low variance 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Remove duplicate samples or samples with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Remove studies with too few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Curation of covariates: size, age, grade  </a:t>
            </a:r>
            <a:r>
              <a:rPr lang="en-US" sz="1600" b="1" i="1" dirty="0"/>
              <a:t>(Supplementary table 1 for availability)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59429" y="3473749"/>
            <a:ext cx="8429222" cy="49813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75339" y="3473754"/>
            <a:ext cx="8770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	7 datasets, with 1021 patients  </a:t>
            </a:r>
            <a:r>
              <a:rPr lang="en-US" sz="1600" b="1" dirty="0"/>
              <a:t>(</a:t>
            </a:r>
            <a:r>
              <a:rPr lang="en-US" sz="1600" b="1" i="1" dirty="0"/>
              <a:t>Table 1</a:t>
            </a:r>
            <a:r>
              <a:rPr lang="en-US" sz="1600" b="1" dirty="0"/>
              <a:t>)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737066" y="3088146"/>
            <a:ext cx="321974" cy="41212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87875" y="8487378"/>
            <a:ext cx="7564289" cy="25483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Rounded Rectangle 21"/>
          <p:cNvSpPr/>
          <p:nvPr/>
        </p:nvSpPr>
        <p:spPr>
          <a:xfrm>
            <a:off x="7166514" y="8616335"/>
            <a:ext cx="2290855" cy="471524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Rounded Rectangle 22"/>
          <p:cNvSpPr/>
          <p:nvPr/>
        </p:nvSpPr>
        <p:spPr>
          <a:xfrm>
            <a:off x="130077" y="4555372"/>
            <a:ext cx="1521480" cy="100349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" name="TextBox 23"/>
          <p:cNvSpPr txBox="1"/>
          <p:nvPr/>
        </p:nvSpPr>
        <p:spPr>
          <a:xfrm>
            <a:off x="148588" y="4549290"/>
            <a:ext cx="1551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</a:t>
            </a:r>
          </a:p>
          <a:p>
            <a:r>
              <a:rPr lang="en-US" sz="2000" b="1" dirty="0"/>
              <a:t>Independent Datasets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5500006"/>
            <a:ext cx="19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(Simulation Approach section)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62843" y="4442783"/>
            <a:ext cx="6400799" cy="4231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Rounded Rectangle 26"/>
          <p:cNvSpPr/>
          <p:nvPr/>
        </p:nvSpPr>
        <p:spPr>
          <a:xfrm>
            <a:off x="2489229" y="5073335"/>
            <a:ext cx="6400799" cy="442436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ounded Rectangle 27"/>
          <p:cNvSpPr/>
          <p:nvPr/>
        </p:nvSpPr>
        <p:spPr>
          <a:xfrm>
            <a:off x="2479633" y="5722555"/>
            <a:ext cx="6400799" cy="436262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Left Brace 28"/>
          <p:cNvSpPr/>
          <p:nvPr/>
        </p:nvSpPr>
        <p:spPr>
          <a:xfrm>
            <a:off x="1958029" y="4567425"/>
            <a:ext cx="227910" cy="1336230"/>
          </a:xfrm>
          <a:prstGeom prst="leftBrace">
            <a:avLst>
              <a:gd name="adj1" fmla="val 25939"/>
              <a:gd name="adj2" fmla="val 2887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21169" y="4434997"/>
            <a:ext cx="8770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    </a:t>
            </a:r>
            <a:r>
              <a:rPr lang="en-US" sz="2000" b="1" dirty="0"/>
              <a:t>Step 1:  Resample studies with replacement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3804" y="5108242"/>
            <a:ext cx="877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Step 2:  Resample individuals with replacement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646637" y="4640314"/>
            <a:ext cx="2034866" cy="568884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Right Brace 32"/>
          <p:cNvSpPr/>
          <p:nvPr/>
        </p:nvSpPr>
        <p:spPr>
          <a:xfrm>
            <a:off x="9038891" y="4545721"/>
            <a:ext cx="357837" cy="970050"/>
          </a:xfrm>
          <a:prstGeom prst="rightBrace">
            <a:avLst>
              <a:gd name="adj1" fmla="val 26190"/>
              <a:gd name="adj2" fmla="val 5002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9727273" y="4560957"/>
            <a:ext cx="234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Non-parametric</a:t>
            </a:r>
          </a:p>
          <a:p>
            <a:r>
              <a:rPr lang="en-US" sz="2000" b="1" dirty="0"/>
              <a:t>Bootstrap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21169" y="5758707"/>
            <a:ext cx="877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Step 3:  Use generative model to simulate response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623349" y="5503647"/>
            <a:ext cx="2058154" cy="65517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7" name="TextBox 36"/>
          <p:cNvSpPr txBox="1"/>
          <p:nvPr/>
        </p:nvSpPr>
        <p:spPr>
          <a:xfrm>
            <a:off x="9727273" y="5500001"/>
            <a:ext cx="160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Parametric</a:t>
            </a:r>
          </a:p>
          <a:p>
            <a:r>
              <a:rPr lang="en-US" sz="2000" b="1" dirty="0"/>
              <a:t>Bootstrap</a:t>
            </a:r>
          </a:p>
        </p:txBody>
      </p:sp>
      <p:sp>
        <p:nvSpPr>
          <p:cNvPr id="38" name="Right Brace 37"/>
          <p:cNvSpPr/>
          <p:nvPr/>
        </p:nvSpPr>
        <p:spPr>
          <a:xfrm rot="16200000">
            <a:off x="5271394" y="5251611"/>
            <a:ext cx="283676" cy="2511658"/>
          </a:xfrm>
          <a:prstGeom prst="rightBrace">
            <a:avLst>
              <a:gd name="adj1" fmla="val 26190"/>
              <a:gd name="adj2" fmla="val 5002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Rounded Rectangle 38"/>
          <p:cNvSpPr/>
          <p:nvPr/>
        </p:nvSpPr>
        <p:spPr>
          <a:xfrm>
            <a:off x="2462842" y="6819948"/>
            <a:ext cx="2290855" cy="704652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TextBox 39"/>
          <p:cNvSpPr txBox="1"/>
          <p:nvPr/>
        </p:nvSpPr>
        <p:spPr>
          <a:xfrm>
            <a:off x="2462838" y="6819948"/>
            <a:ext cx="243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Fit </a:t>
            </a:r>
            <a:r>
              <a:rPr lang="en-US" sz="2000" b="1" dirty="0" err="1"/>
              <a:t>CoxBoost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 -&gt; true coefficients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462836" y="7689214"/>
            <a:ext cx="2290856" cy="65517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TextBox 41"/>
          <p:cNvSpPr txBox="1"/>
          <p:nvPr/>
        </p:nvSpPr>
        <p:spPr>
          <a:xfrm>
            <a:off x="2489224" y="7662856"/>
            <a:ext cx="205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True cumulative hazards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95727" y="6451262"/>
            <a:ext cx="160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Model: 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5152655" y="7328888"/>
            <a:ext cx="529868" cy="360331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Rounded Rectangle 44"/>
          <p:cNvSpPr/>
          <p:nvPr/>
        </p:nvSpPr>
        <p:spPr>
          <a:xfrm>
            <a:off x="5933199" y="7027578"/>
            <a:ext cx="4514063" cy="1004857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6" name="TextBox 45"/>
          <p:cNvSpPr txBox="1"/>
          <p:nvPr/>
        </p:nvSpPr>
        <p:spPr>
          <a:xfrm>
            <a:off x="5933195" y="7016773"/>
            <a:ext cx="4765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Randomly draw samples from U(0,1) and</a:t>
            </a:r>
          </a:p>
          <a:p>
            <a:r>
              <a:rPr lang="en-US" sz="2000" b="1" dirty="0"/>
              <a:t>Compute T and C </a:t>
            </a:r>
          </a:p>
          <a:p>
            <a:r>
              <a:rPr lang="en-US" sz="1600" b="1" i="1" dirty="0"/>
              <a:t>(function 2-4 )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42861" y="8526927"/>
            <a:ext cx="1521480" cy="1014401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TextBox 47"/>
          <p:cNvSpPr txBox="1"/>
          <p:nvPr/>
        </p:nvSpPr>
        <p:spPr>
          <a:xfrm>
            <a:off x="177081" y="8526927"/>
            <a:ext cx="1551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Within- and across study validation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6008" y="9598860"/>
            <a:ext cx="19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(Simulation Approach section)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71984" y="8526927"/>
            <a:ext cx="28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Repeat for 100 iterations:</a:t>
            </a:r>
          </a:p>
          <a:p>
            <a:endParaRPr lang="en-US" b="1" dirty="0"/>
          </a:p>
        </p:txBody>
      </p:sp>
      <p:sp>
        <p:nvSpPr>
          <p:cNvPr id="51" name="Rounded Rectangle 50"/>
          <p:cNvSpPr/>
          <p:nvPr/>
        </p:nvSpPr>
        <p:spPr>
          <a:xfrm>
            <a:off x="2160931" y="8976421"/>
            <a:ext cx="1521480" cy="1860549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2" name="Right Arrow 51"/>
          <p:cNvSpPr/>
          <p:nvPr/>
        </p:nvSpPr>
        <p:spPr>
          <a:xfrm>
            <a:off x="3874851" y="9644782"/>
            <a:ext cx="522435" cy="360331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TextBox 52"/>
          <p:cNvSpPr txBox="1"/>
          <p:nvPr/>
        </p:nvSpPr>
        <p:spPr>
          <a:xfrm>
            <a:off x="2254914" y="8930540"/>
            <a:ext cx="1323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Simulate a list of datasets with the method above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7911" y="9352219"/>
            <a:ext cx="838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all</a:t>
            </a:r>
          </a:p>
          <a:p>
            <a:endParaRPr lang="en-US" b="1" dirty="0"/>
          </a:p>
          <a:p>
            <a:r>
              <a:rPr lang="en-US" altLang="zh-CN" b="1" dirty="0" err="1"/>
              <a:t>i</a:t>
            </a:r>
            <a:r>
              <a:rPr lang="en-US" altLang="zh-CN" b="1" dirty="0"/>
              <a:t>, j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4639649" y="9091176"/>
            <a:ext cx="2290855" cy="704652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TextBox 55"/>
          <p:cNvSpPr txBox="1"/>
          <p:nvPr/>
        </p:nvSpPr>
        <p:spPr>
          <a:xfrm>
            <a:off x="4639644" y="9112411"/>
            <a:ext cx="243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 on dataset </a:t>
            </a:r>
            <a:r>
              <a:rPr lang="en-US" sz="2000" b="1" dirty="0" err="1"/>
              <a:t>i</a:t>
            </a:r>
            <a:r>
              <a:rPr lang="en-US" sz="2000" b="1" dirty="0"/>
              <a:t>,</a:t>
            </a:r>
          </a:p>
          <a:p>
            <a:r>
              <a:rPr lang="en-US" sz="2000" b="1" dirty="0"/>
              <a:t>Test on dataset j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644004" y="9984896"/>
            <a:ext cx="2271727" cy="65517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8" name="TextBox 57"/>
          <p:cNvSpPr txBox="1"/>
          <p:nvPr/>
        </p:nvSpPr>
        <p:spPr>
          <a:xfrm>
            <a:off x="4753697" y="10142510"/>
            <a:ext cx="245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4-fold CV on set </a:t>
            </a:r>
            <a:r>
              <a:rPr lang="en-US" sz="2000" b="1" dirty="0" err="1"/>
              <a:t>i</a:t>
            </a:r>
            <a:endParaRPr lang="en-US" sz="20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7419222" y="9225483"/>
            <a:ext cx="1579008" cy="471524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0" name="Rounded Rectangle 59"/>
          <p:cNvSpPr/>
          <p:nvPr/>
        </p:nvSpPr>
        <p:spPr>
          <a:xfrm>
            <a:off x="7435087" y="10111408"/>
            <a:ext cx="1579008" cy="415733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1" name="TextBox 60"/>
          <p:cNvSpPr txBox="1"/>
          <p:nvPr/>
        </p:nvSpPr>
        <p:spPr>
          <a:xfrm>
            <a:off x="7206096" y="8650032"/>
            <a:ext cx="229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matrix of C Index: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435092" y="9271653"/>
            <a:ext cx="229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element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35092" y="10127026"/>
            <a:ext cx="171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</a:t>
            </a:r>
            <a:r>
              <a:rPr lang="en-US" sz="2000" b="1" dirty="0" err="1"/>
              <a:t>i</a:t>
            </a:r>
            <a:r>
              <a:rPr lang="en-US" sz="2000" b="1" dirty="0"/>
              <a:t>) element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9661304" y="9495231"/>
            <a:ext cx="354089" cy="360331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5" name="Rounded Rectangle 64"/>
          <p:cNvSpPr/>
          <p:nvPr/>
        </p:nvSpPr>
        <p:spPr>
          <a:xfrm>
            <a:off x="10124533" y="8487378"/>
            <a:ext cx="1556975" cy="254837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6" name="TextBox 65"/>
          <p:cNvSpPr txBox="1"/>
          <p:nvPr/>
        </p:nvSpPr>
        <p:spPr>
          <a:xfrm>
            <a:off x="10203542" y="8457000"/>
            <a:ext cx="1556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 CV and 1 CSV value:</a:t>
            </a:r>
          </a:p>
          <a:p>
            <a:r>
              <a:rPr lang="en-US" sz="2000" b="1" dirty="0"/>
              <a:t>Average of diagonal and off-diagonal elements</a:t>
            </a:r>
          </a:p>
          <a:p>
            <a:r>
              <a:rPr lang="en-US" sz="1600" b="1" i="1" dirty="0" smtClean="0"/>
              <a:t>(F</a:t>
            </a:r>
            <a:r>
              <a:rPr lang="en-US" altLang="zh-CN" sz="1600" b="1" i="1" dirty="0" smtClean="0"/>
              <a:t>igure 2, </a:t>
            </a:r>
            <a:r>
              <a:rPr lang="en-US" sz="1600" b="1" i="1" dirty="0" smtClean="0"/>
              <a:t>Supplementary </a:t>
            </a:r>
            <a:r>
              <a:rPr lang="en-US" sz="1600" b="1" i="1" dirty="0"/>
              <a:t>figures 1)</a:t>
            </a:r>
          </a:p>
        </p:txBody>
      </p:sp>
      <p:sp>
        <p:nvSpPr>
          <p:cNvPr id="67" name="Down Arrow 66"/>
          <p:cNvSpPr/>
          <p:nvPr/>
        </p:nvSpPr>
        <p:spPr>
          <a:xfrm>
            <a:off x="724963" y="10552548"/>
            <a:ext cx="321974" cy="412125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8" name="Rounded Rectangle 67"/>
          <p:cNvSpPr/>
          <p:nvPr/>
        </p:nvSpPr>
        <p:spPr>
          <a:xfrm>
            <a:off x="53465" y="11639393"/>
            <a:ext cx="1666695" cy="984094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3461" y="11639398"/>
            <a:ext cx="16871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Alterations of sources of heterogeneity</a:t>
            </a:r>
          </a:p>
        </p:txBody>
      </p:sp>
      <p:sp>
        <p:nvSpPr>
          <p:cNvPr id="70" name="Left Brace 69"/>
          <p:cNvSpPr/>
          <p:nvPr/>
        </p:nvSpPr>
        <p:spPr>
          <a:xfrm>
            <a:off x="1958029" y="11639394"/>
            <a:ext cx="318904" cy="5770204"/>
          </a:xfrm>
          <a:prstGeom prst="leftBrace">
            <a:avLst>
              <a:gd name="adj1" fmla="val 25939"/>
              <a:gd name="adj2" fmla="val 1300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2462844" y="11523112"/>
            <a:ext cx="1915975" cy="1002411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62837" y="12865825"/>
            <a:ext cx="1934444" cy="1083709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62838" y="17151712"/>
            <a:ext cx="5201104" cy="436262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2462842" y="14505131"/>
            <a:ext cx="1915977" cy="695857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2462842" y="15830182"/>
            <a:ext cx="5201105" cy="505993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4662325" y="14626472"/>
            <a:ext cx="556888" cy="360331"/>
          </a:xfrm>
          <a:prstGeom prst="rightArrow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4662528" y="13227513"/>
            <a:ext cx="529868" cy="360331"/>
          </a:xfrm>
          <a:prstGeom prst="rightArrow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4689346" y="11837525"/>
            <a:ext cx="529868" cy="360331"/>
          </a:xfrm>
          <a:prstGeom prst="rightArrow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533276" y="11483510"/>
            <a:ext cx="186400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Proportions of covariates: </a:t>
            </a:r>
          </a:p>
          <a:p>
            <a:r>
              <a:rPr lang="en-US" sz="2000" b="1" dirty="0"/>
              <a:t>size, age, grade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514810" y="12865633"/>
            <a:ext cx="186400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Gene Expression Covariance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533276" y="14493097"/>
            <a:ext cx="184554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Difference in true models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33277" y="15883185"/>
            <a:ext cx="475298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Combination of Sources</a:t>
            </a:r>
            <a:endParaRPr 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554567" y="17151712"/>
            <a:ext cx="475298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54567" y="17151712"/>
            <a:ext cx="475298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Remove outlier CAL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729501" y="11509860"/>
            <a:ext cx="1934442" cy="1002411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5729499" y="12852573"/>
            <a:ext cx="1934444" cy="1083709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729504" y="14302732"/>
            <a:ext cx="1934443" cy="1056642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>
            <a:off x="7920281" y="14556637"/>
            <a:ext cx="529868" cy="360331"/>
          </a:xfrm>
          <a:prstGeom prst="rightArrow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>
            <a:off x="7929190" y="13214261"/>
            <a:ext cx="529868" cy="360331"/>
          </a:xfrm>
          <a:prstGeom prst="rightArrow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7956008" y="11824273"/>
            <a:ext cx="529868" cy="360331"/>
          </a:xfrm>
          <a:prstGeom prst="rightArrow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799938" y="11496608"/>
            <a:ext cx="186400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Re-weight probabilities of resampling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781472" y="12852381"/>
            <a:ext cx="20499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Filter genes with high Integrative Correlation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729504" y="14290708"/>
            <a:ext cx="210188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Use identical model from all sets combined</a:t>
            </a:r>
          </a:p>
        </p:txBody>
      </p:sp>
      <p:sp>
        <p:nvSpPr>
          <p:cNvPr id="94" name="Right Arrow 93"/>
          <p:cNvSpPr/>
          <p:nvPr/>
        </p:nvSpPr>
        <p:spPr>
          <a:xfrm>
            <a:off x="7920281" y="17186672"/>
            <a:ext cx="529868" cy="360331"/>
          </a:xfrm>
          <a:prstGeom prst="rightArrow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7920281" y="15830182"/>
            <a:ext cx="529868" cy="360331"/>
          </a:xfrm>
          <a:prstGeom prst="rightArrow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8707509" y="11523112"/>
            <a:ext cx="2965216" cy="988095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707507" y="12746557"/>
            <a:ext cx="2965218" cy="1136717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707507" y="14315989"/>
            <a:ext cx="2965218" cy="841629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707511" y="11509860"/>
            <a:ext cx="308448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Improves CV and CSV, the difference is not equalized</a:t>
            </a:r>
          </a:p>
          <a:p>
            <a:r>
              <a:rPr lang="en-US" sz="1400" b="1" i="1" dirty="0"/>
              <a:t>(F</a:t>
            </a:r>
            <a:r>
              <a:rPr lang="en-US" altLang="zh-CN" sz="1400" b="1" i="1" dirty="0"/>
              <a:t>igure </a:t>
            </a:r>
            <a:r>
              <a:rPr lang="en-US" altLang="zh-CN" sz="1400" b="1" i="1" dirty="0" smtClean="0"/>
              <a:t>2 and </a:t>
            </a:r>
            <a:r>
              <a:rPr lang="en-US" sz="1400" b="1" i="1" dirty="0"/>
              <a:t>Supplementary figures 1</a:t>
            </a:r>
            <a:r>
              <a:rPr lang="en-US" sz="1400" b="1" i="1" dirty="0" smtClean="0"/>
              <a:t>,</a:t>
            </a:r>
            <a:r>
              <a:rPr lang="en-US" sz="1400" dirty="0"/>
              <a:t> </a:t>
            </a:r>
            <a:r>
              <a:rPr lang="en-US" sz="1400" b="1" i="1" dirty="0"/>
              <a:t>rebalanced </a:t>
            </a:r>
            <a:r>
              <a:rPr lang="en-US" sz="1400" b="1" i="1" dirty="0" smtClean="0"/>
              <a:t>covariates)</a:t>
            </a:r>
            <a:endParaRPr lang="en-US" sz="1400" b="1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8687109" y="12746557"/>
            <a:ext cx="3324045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Increases the variances of CSV, does not eliminate the </a:t>
            </a:r>
            <a:r>
              <a:rPr lang="en-US" b="1" dirty="0" smtClean="0"/>
              <a:t>difference</a:t>
            </a:r>
            <a:r>
              <a:rPr lang="en-US" sz="1400" b="1" dirty="0"/>
              <a:t> </a:t>
            </a:r>
            <a:r>
              <a:rPr lang="en-US" sz="1400" b="1" i="1" dirty="0" smtClean="0"/>
              <a:t>(F</a:t>
            </a:r>
            <a:r>
              <a:rPr lang="en-US" altLang="zh-CN" sz="1400" b="1" i="1" dirty="0" smtClean="0"/>
              <a:t>igure 2 and </a:t>
            </a:r>
          </a:p>
          <a:p>
            <a:r>
              <a:rPr lang="en-US" sz="1400" b="1" i="1" dirty="0" smtClean="0"/>
              <a:t>Supplementary </a:t>
            </a:r>
            <a:r>
              <a:rPr lang="en-US" sz="1400" b="1" i="1" dirty="0"/>
              <a:t>figures 1</a:t>
            </a:r>
            <a:r>
              <a:rPr lang="en-US" sz="1400" b="1" i="1" dirty="0" smtClean="0"/>
              <a:t>, </a:t>
            </a:r>
            <a:r>
              <a:rPr lang="en-US" sz="1400" b="1" i="1" dirty="0"/>
              <a:t>filtered genes</a:t>
            </a:r>
            <a:r>
              <a:rPr lang="en-US" sz="1400" b="1" i="1" dirty="0" smtClean="0"/>
              <a:t>)</a:t>
            </a:r>
            <a:endParaRPr lang="en-US" sz="1400" b="1" i="1" dirty="0"/>
          </a:p>
          <a:p>
            <a:endParaRPr 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716330" y="14290708"/>
            <a:ext cx="308440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Eliminate the difference</a:t>
            </a:r>
          </a:p>
          <a:p>
            <a:r>
              <a:rPr lang="en-US" sz="1600" b="1" i="1" dirty="0"/>
              <a:t>(F</a:t>
            </a:r>
            <a:r>
              <a:rPr lang="en-US" altLang="zh-CN" sz="1600" b="1" i="1" dirty="0"/>
              <a:t>igure </a:t>
            </a:r>
            <a:r>
              <a:rPr lang="en-US" altLang="zh-CN" sz="1600" b="1" i="1" dirty="0" smtClean="0"/>
              <a:t>2 and </a:t>
            </a:r>
            <a:r>
              <a:rPr lang="en-US" sz="1600" b="1" i="1" dirty="0"/>
              <a:t>Supplementary figures 1, </a:t>
            </a:r>
            <a:r>
              <a:rPr lang="en-US" sz="1600" b="1" i="1" dirty="0" smtClean="0"/>
              <a:t>same models)</a:t>
            </a:r>
            <a:endParaRPr lang="en-US" sz="1600" b="1" i="1" dirty="0"/>
          </a:p>
        </p:txBody>
      </p:sp>
      <p:sp>
        <p:nvSpPr>
          <p:cNvPr id="102" name="Rounded Rectangle 101"/>
          <p:cNvSpPr/>
          <p:nvPr/>
        </p:nvSpPr>
        <p:spPr>
          <a:xfrm>
            <a:off x="8707509" y="15405186"/>
            <a:ext cx="2965216" cy="988095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707509" y="16663024"/>
            <a:ext cx="2965216" cy="1222866"/>
          </a:xfrm>
          <a:prstGeom prst="roundRect">
            <a:avLst/>
          </a:prstGeom>
          <a:solidFill>
            <a:srgbClr val="CC99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16330" y="15324623"/>
            <a:ext cx="308440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Interactions exist when heterogeneity sources are combined </a:t>
            </a:r>
            <a:r>
              <a:rPr lang="en-US" sz="1400" b="1" i="1" dirty="0" smtClean="0"/>
              <a:t>(Supplementary </a:t>
            </a:r>
            <a:r>
              <a:rPr lang="en-US" sz="1400" b="1" i="1" dirty="0"/>
              <a:t>figures 1, </a:t>
            </a:r>
            <a:r>
              <a:rPr lang="en-US" sz="1400" b="1" i="1" dirty="0" smtClean="0"/>
              <a:t>the last three panels from the right</a:t>
            </a:r>
            <a:r>
              <a:rPr lang="en-US" sz="1400" b="1" i="1" dirty="0" smtClean="0"/>
              <a:t>)</a:t>
            </a:r>
            <a:endParaRPr lang="en-US" sz="1400" b="1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706493" y="16615783"/>
            <a:ext cx="3324045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Only the absolute value of the gaps are changed, the trends stay the same.</a:t>
            </a:r>
          </a:p>
          <a:p>
            <a:r>
              <a:rPr lang="en-US" sz="1600" b="1" i="1" dirty="0"/>
              <a:t>(Supplementary figure </a:t>
            </a:r>
            <a:r>
              <a:rPr lang="en-US" sz="1600" b="1" i="1" dirty="0" smtClean="0"/>
              <a:t>8)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0709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357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Yuqing Zhang</dc:creator>
  <cp:lastModifiedBy>Yuqing Zhang</cp:lastModifiedBy>
  <cp:revision>76</cp:revision>
  <dcterms:created xsi:type="dcterms:W3CDTF">2016-07-30T15:43:32Z</dcterms:created>
  <dcterms:modified xsi:type="dcterms:W3CDTF">2016-08-25T19:29:09Z</dcterms:modified>
</cp:coreProperties>
</file>