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notesMasterIdLst>
    <p:notesMasterId r:id="rId13"/>
  </p:notesMasterIdLst>
  <p:sldIdLst>
    <p:sldId id="289" r:id="rId2"/>
    <p:sldId id="290" r:id="rId3"/>
    <p:sldId id="291" r:id="rId4"/>
    <p:sldId id="293" r:id="rId5"/>
    <p:sldId id="298" r:id="rId6"/>
    <p:sldId id="300" r:id="rId7"/>
    <p:sldId id="296" r:id="rId8"/>
    <p:sldId id="302" r:id="rId9"/>
    <p:sldId id="295" r:id="rId10"/>
    <p:sldId id="301" r:id="rId11"/>
    <p:sldId id="29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43"/>
    <a:srgbClr val="36B13E"/>
    <a:srgbClr val="1F51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5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1472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E3A32-A577-2D42-A514-7706B5551AD8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41CE5-AA45-FD47-978E-977EEA1B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92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7646-7B62-4D49-8C57-CBA51FBBFCDD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521C-043B-6D4F-ABCD-2D44ADE1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8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7646-7B62-4D49-8C57-CBA51FBBFCDD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521C-043B-6D4F-ABCD-2D44ADE1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46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7646-7B62-4D49-8C57-CBA51FBBFCDD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521C-043B-6D4F-ABCD-2D44ADE1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97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7646-7B62-4D49-8C57-CBA51FBBFCDD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521C-043B-6D4F-ABCD-2D44ADE1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32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7646-7B62-4D49-8C57-CBA51FBBFCDD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521C-043B-6D4F-ABCD-2D44ADE1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5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7646-7B62-4D49-8C57-CBA51FBBFCDD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521C-043B-6D4F-ABCD-2D44ADE1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7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7646-7B62-4D49-8C57-CBA51FBBFCDD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521C-043B-6D4F-ABCD-2D44ADE1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18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7646-7B62-4D49-8C57-CBA51FBBFCDD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521C-043B-6D4F-ABCD-2D44ADE1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7646-7B62-4D49-8C57-CBA51FBBFCDD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521C-043B-6D4F-ABCD-2D44ADE1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99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7646-7B62-4D49-8C57-CBA51FBBFCDD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521C-043B-6D4F-ABCD-2D44ADE1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4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7646-7B62-4D49-8C57-CBA51FBBFCDD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521C-043B-6D4F-ABCD-2D44ADE1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1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49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28200"/>
            <a:ext cx="8229600" cy="479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07646-7B62-4D49-8C57-CBA51FBBFCDD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B521C-043B-6D4F-ABCD-2D44ADE1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03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Lucida Grande"/>
        <a:buChar char="-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Lucida Grande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hyperlink" Target="https://docs.docker.com/engine/understanding-docke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Matt Eldridge</a:t>
            </a:r>
          </a:p>
          <a:p>
            <a:r>
              <a:rPr lang="en-US" sz="2400" dirty="0" smtClean="0"/>
              <a:t>CRUK-CI Bioinformatics Core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4644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have we used </a:t>
            </a:r>
            <a:r>
              <a:rPr lang="en-US" dirty="0" err="1" smtClean="0"/>
              <a:t>Docker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315304"/>
              </p:ext>
            </p:extLst>
          </p:nvPr>
        </p:nvGraphicFramePr>
        <p:xfrm>
          <a:off x="444497" y="1213072"/>
          <a:ext cx="8260633" cy="58641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25803"/>
                <a:gridCol w="5034830"/>
              </a:tblGrid>
              <a:tr h="1065986"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r>
                        <a:rPr lang="en-US" baseline="0" dirty="0" smtClean="0"/>
                        <a:t> third party software packaged as “dockerized apps”</a:t>
                      </a:r>
                      <a:endParaRPr lang="en-US" b="0" dirty="0"/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Sanger Cance</a:t>
                      </a:r>
                      <a:r>
                        <a:rPr lang="en-US" b="1" baseline="0" dirty="0" smtClean="0"/>
                        <a:t>r Genome Project analysis pipeline</a:t>
                      </a:r>
                      <a:r>
                        <a:rPr lang="en-US" b="0" baseline="0" dirty="0" smtClean="0"/>
                        <a:t> (variant calling for whole genome sequencing)</a:t>
                      </a:r>
                      <a:endParaRPr lang="en-US" b="1" baseline="0" dirty="0" smtClean="0"/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b="1" baseline="0" dirty="0" err="1" smtClean="0"/>
                        <a:t>Polysolver</a:t>
                      </a:r>
                      <a:r>
                        <a:rPr lang="en-US" b="0" baseline="0" dirty="0" smtClean="0"/>
                        <a:t> (HLA typing)</a:t>
                      </a:r>
                      <a:endParaRPr lang="en-US" b="1" dirty="0"/>
                    </a:p>
                  </a:txBody>
                  <a:tcPr marL="182880" marT="91440" marB="91440"/>
                </a:tc>
              </a:tr>
              <a:tr h="1065986">
                <a:tc>
                  <a:txBody>
                    <a:bodyPr/>
                    <a:lstStyle/>
                    <a:p>
                      <a:r>
                        <a:rPr lang="en-US" dirty="0" smtClean="0"/>
                        <a:t>Installing and running third</a:t>
                      </a:r>
                      <a:r>
                        <a:rPr lang="en-US" baseline="0" dirty="0" smtClean="0"/>
                        <a:t> party software</a:t>
                      </a:r>
                      <a:endParaRPr lang="en-US" b="0" dirty="0"/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MutSigCV</a:t>
                      </a:r>
                      <a:r>
                        <a:rPr lang="en-US" b="0" baseline="0" dirty="0" smtClean="0"/>
                        <a:t> (mutational significance)</a:t>
                      </a:r>
                      <a:endParaRPr lang="en-US" dirty="0"/>
                    </a:p>
                  </a:txBody>
                  <a:tcPr marL="182880" marT="91440" marB="91440"/>
                </a:tc>
              </a:tr>
              <a:tr h="1201729">
                <a:tc>
                  <a:txBody>
                    <a:bodyPr/>
                    <a:lstStyle/>
                    <a:p>
                      <a:r>
                        <a:rPr lang="en-US" dirty="0" smtClean="0"/>
                        <a:t>Deploying Shiny applications</a:t>
                      </a:r>
                      <a:endParaRPr lang="en-US" dirty="0"/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Proteomics</a:t>
                      </a:r>
                      <a:r>
                        <a:rPr lang="en-US" b="1" baseline="0" dirty="0" smtClean="0"/>
                        <a:t> TMT analysis </a:t>
                      </a:r>
                      <a:r>
                        <a:rPr lang="en-US" baseline="0" dirty="0" smtClean="0"/>
                        <a:t>(Bioinformatics Core)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b="1" baseline="0" dirty="0" smtClean="0"/>
                        <a:t>Breast Cancer PDTX Encyclopaedia </a:t>
                      </a:r>
                      <a:r>
                        <a:rPr lang="en-US" baseline="0" dirty="0" smtClean="0"/>
                        <a:t>(Caldas lab, Bioinformatics Core)</a:t>
                      </a:r>
                      <a:endParaRPr lang="en-US" dirty="0"/>
                    </a:p>
                  </a:txBody>
                  <a:tcPr marL="182880" marT="91440" marB="91440"/>
                </a:tc>
              </a:tr>
              <a:tr h="1448441">
                <a:tc>
                  <a:txBody>
                    <a:bodyPr/>
                    <a:lstStyle/>
                    <a:p>
                      <a:r>
                        <a:rPr lang="en-US" dirty="0" smtClean="0"/>
                        <a:t>Packaging and distributing</a:t>
                      </a:r>
                      <a:r>
                        <a:rPr lang="en-US" baseline="0" dirty="0" smtClean="0"/>
                        <a:t> tools developed in-house</a:t>
                      </a:r>
                      <a:endParaRPr lang="en-US" dirty="0"/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Tumour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clonality</a:t>
                      </a:r>
                      <a:r>
                        <a:rPr lang="en-US" baseline="0" dirty="0" smtClean="0"/>
                        <a:t> analysis for ICGC-TCGA-DREAM Challenge (Geoff </a:t>
                      </a:r>
                      <a:r>
                        <a:rPr lang="en-US" baseline="0" dirty="0" err="1" smtClean="0"/>
                        <a:t>MacIntyre</a:t>
                      </a:r>
                      <a:r>
                        <a:rPr lang="en-US" baseline="0" dirty="0" smtClean="0"/>
                        <a:t>)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b="1" baseline="0" dirty="0" err="1" smtClean="0"/>
                        <a:t>ParaBam</a:t>
                      </a:r>
                      <a:r>
                        <a:rPr lang="en-US" baseline="0" dirty="0" smtClean="0"/>
                        <a:t> tool for optimized processing of BAM files (Henry </a:t>
                      </a:r>
                      <a:r>
                        <a:rPr lang="en-US" baseline="0" dirty="0" err="1" smtClean="0"/>
                        <a:t>Farmery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 marL="182880" marT="91440" marB="91440"/>
                </a:tc>
              </a:tr>
              <a:tr h="1065986"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</a:t>
                      </a:r>
                      <a:endParaRPr lang="en-US" dirty="0"/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CRUK</a:t>
                      </a:r>
                      <a:r>
                        <a:rPr lang="en-US" baseline="0" dirty="0" smtClean="0"/>
                        <a:t> Summer School on cancer genome analysis</a:t>
                      </a:r>
                      <a:endParaRPr lang="en-US" dirty="0"/>
                    </a:p>
                  </a:txBody>
                  <a:tcPr marL="182880" marT="91440" marB="9144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4422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can </a:t>
            </a:r>
            <a:r>
              <a:rPr lang="en-US" dirty="0" err="1" smtClean="0"/>
              <a:t>Docker</a:t>
            </a:r>
            <a:r>
              <a:rPr lang="en-US" dirty="0" smtClean="0"/>
              <a:t> help 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Trialing new software</a:t>
            </a:r>
          </a:p>
          <a:p>
            <a:pPr lvl="1"/>
            <a:r>
              <a:rPr lang="en-US" sz="2000" dirty="0"/>
              <a:t>Clean, unpolluted starting point</a:t>
            </a:r>
          </a:p>
          <a:p>
            <a:pPr lvl="1"/>
            <a:r>
              <a:rPr lang="en-US" sz="2000" dirty="0" smtClean="0"/>
              <a:t>Isolated environment, won’t affect other applications</a:t>
            </a:r>
          </a:p>
          <a:p>
            <a:pPr lvl="1"/>
            <a:r>
              <a:rPr lang="en-US" sz="2000" dirty="0" err="1" smtClean="0"/>
              <a:t>Superuser</a:t>
            </a:r>
            <a:r>
              <a:rPr lang="en-US" sz="2000" dirty="0" smtClean="0"/>
              <a:t> privileges and complete control over what you install</a:t>
            </a:r>
          </a:p>
          <a:p>
            <a:endParaRPr lang="en-US" sz="2400" dirty="0" smtClean="0"/>
          </a:p>
          <a:p>
            <a:r>
              <a:rPr lang="en-US" sz="2400" dirty="0" smtClean="0"/>
              <a:t>Bioinformatics developers increasingly using </a:t>
            </a:r>
            <a:r>
              <a:rPr lang="en-US" sz="2400" dirty="0" err="1" smtClean="0"/>
              <a:t>docker</a:t>
            </a:r>
            <a:r>
              <a:rPr lang="en-US" sz="2400" dirty="0" smtClean="0"/>
              <a:t> to package and distribute applications</a:t>
            </a:r>
          </a:p>
          <a:p>
            <a:endParaRPr lang="en-US" sz="2400" dirty="0" smtClean="0"/>
          </a:p>
          <a:p>
            <a:r>
              <a:rPr lang="en-US" sz="2400" dirty="0" smtClean="0"/>
              <a:t>Deployment of an application during development</a:t>
            </a:r>
          </a:p>
          <a:p>
            <a:pPr lvl="1"/>
            <a:r>
              <a:rPr lang="en-US" sz="2000" dirty="0" smtClean="0"/>
              <a:t>Share your environment with a colleague to run on their machine</a:t>
            </a:r>
          </a:p>
          <a:p>
            <a:pPr lvl="1"/>
            <a:r>
              <a:rPr lang="en-US" sz="2000" dirty="0" smtClean="0"/>
              <a:t>Update a production system with minimum downtime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8359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Docker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8200"/>
            <a:ext cx="8229600" cy="5059900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ü"/>
            </a:pPr>
            <a:r>
              <a:rPr lang="en-US" sz="2400" dirty="0" smtClean="0"/>
              <a:t>A virtualization platform</a:t>
            </a:r>
          </a:p>
          <a:p>
            <a:pPr>
              <a:spcBef>
                <a:spcPts val="2424"/>
              </a:spcBef>
              <a:buFont typeface="Wingdings" charset="2"/>
              <a:buChar char="ü"/>
            </a:pPr>
            <a:r>
              <a:rPr lang="en-US" sz="2400" dirty="0" smtClean="0"/>
              <a:t>A way to package an application, and all its dependencies, and share it with others</a:t>
            </a:r>
          </a:p>
          <a:p>
            <a:pPr>
              <a:spcBef>
                <a:spcPts val="2424"/>
              </a:spcBef>
              <a:buFont typeface="Wingdings" charset="2"/>
              <a:buChar char="ü"/>
            </a:pPr>
            <a:r>
              <a:rPr lang="en-US" sz="2400" dirty="0" smtClean="0"/>
              <a:t>An isolated environment in which to install and try new software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b="1" dirty="0" err="1" smtClean="0"/>
              <a:t>docker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5D5D5D"/>
                </a:solidFill>
              </a:rPr>
              <a:t>/</a:t>
            </a:r>
            <a:r>
              <a:rPr lang="en-US" sz="2400" dirty="0" smtClean="0">
                <a:solidFill>
                  <a:srgbClr val="5D5D5D"/>
                </a:solidFill>
              </a:rPr>
              <a:t>ˈ</a:t>
            </a:r>
            <a:r>
              <a:rPr lang="en-US" sz="2400" dirty="0" err="1" smtClean="0">
                <a:solidFill>
                  <a:srgbClr val="5D5D5D"/>
                </a:solidFill>
              </a:rPr>
              <a:t>dɒkə</a:t>
            </a:r>
            <a:r>
              <a:rPr lang="en-US" sz="2400" dirty="0" smtClean="0">
                <a:solidFill>
                  <a:srgbClr val="5D5D5D"/>
                </a:solidFill>
              </a:rPr>
              <a:t>/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5D5D5D"/>
                </a:solidFill>
              </a:rPr>
              <a:t>Noun</a:t>
            </a:r>
            <a:endParaRPr lang="en-US" sz="2000" dirty="0" smtClean="0">
              <a:solidFill>
                <a:srgbClr val="5D5D5D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 </a:t>
            </a:r>
            <a:r>
              <a:rPr lang="en-US" sz="2000" b="1" dirty="0" smtClean="0"/>
              <a:t>container system for wrapping a piece of software in a complete file system with everything it needs to run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5D5D5D"/>
                </a:solidFill>
              </a:rPr>
              <a:t>A person employed in a port to load and unload ships</a:t>
            </a:r>
            <a:endParaRPr lang="en-US" sz="2000" dirty="0">
              <a:solidFill>
                <a:srgbClr val="5D5D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134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Components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42" y="1644253"/>
            <a:ext cx="8188526" cy="42768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350265"/>
            <a:ext cx="7152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Image from </a:t>
            </a:r>
            <a:r>
              <a:rPr lang="en-US" sz="1600" dirty="0" err="1" smtClean="0"/>
              <a:t>Docker</a:t>
            </a:r>
            <a:r>
              <a:rPr lang="en-US" sz="1600" dirty="0"/>
              <a:t> </a:t>
            </a:r>
            <a:r>
              <a:rPr lang="en-US" sz="1600" dirty="0" smtClean="0"/>
              <a:t>website </a:t>
            </a:r>
            <a:r>
              <a:rPr lang="en-US" sz="1600" dirty="0" smtClean="0">
                <a:hlinkClick r:id="rId3"/>
              </a:rPr>
              <a:t>https</a:t>
            </a:r>
            <a:r>
              <a:rPr lang="en-US" sz="1600" dirty="0">
                <a:hlinkClick r:id="rId3"/>
              </a:rPr>
              <a:t>://docs.docker.com/engine/understanding-</a:t>
            </a:r>
            <a:r>
              <a:rPr lang="en-US" sz="1600" dirty="0" smtClean="0">
                <a:hlinkClick r:id="rId3"/>
              </a:rPr>
              <a:t>docker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606252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Containers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22433" y="4695299"/>
            <a:ext cx="7678746" cy="4194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KERNEL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2433" y="2400074"/>
            <a:ext cx="3693721" cy="21321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/>
              <a:t>WRITABLE CONTAINER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4707458" y="1433052"/>
            <a:ext cx="3693721" cy="30991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/>
              <a:t>WRITABLE CONTAINER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873910" y="4042849"/>
            <a:ext cx="3390766" cy="34952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Ubuntu – </a:t>
            </a:r>
            <a:r>
              <a:rPr lang="en-US" sz="1400" i="1" dirty="0" smtClean="0"/>
              <a:t>image</a:t>
            </a:r>
            <a:endParaRPr lang="en-US" sz="1400" i="1" dirty="0"/>
          </a:p>
        </p:txBody>
      </p:sp>
      <p:sp>
        <p:nvSpPr>
          <p:cNvPr id="7" name="Rectangle 6"/>
          <p:cNvSpPr/>
          <p:nvPr/>
        </p:nvSpPr>
        <p:spPr>
          <a:xfrm>
            <a:off x="873910" y="3571927"/>
            <a:ext cx="3390766" cy="34952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Add </a:t>
            </a:r>
            <a:r>
              <a:rPr lang="en-US" sz="1400" dirty="0" err="1" smtClean="0"/>
              <a:t>emacs</a:t>
            </a:r>
            <a:r>
              <a:rPr lang="en-US" sz="1400" dirty="0" smtClean="0"/>
              <a:t> – </a:t>
            </a:r>
            <a:r>
              <a:rPr lang="en-US" sz="1400" i="1" dirty="0" smtClean="0"/>
              <a:t>image</a:t>
            </a:r>
            <a:endParaRPr lang="en-US" sz="1400" i="1" dirty="0"/>
          </a:p>
        </p:txBody>
      </p:sp>
      <p:sp>
        <p:nvSpPr>
          <p:cNvPr id="8" name="Rectangle 7"/>
          <p:cNvSpPr/>
          <p:nvPr/>
        </p:nvSpPr>
        <p:spPr>
          <a:xfrm>
            <a:off x="873910" y="3101005"/>
            <a:ext cx="3390766" cy="34952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Add apache– </a:t>
            </a:r>
            <a:r>
              <a:rPr lang="en-US" sz="1400" i="1" dirty="0" smtClean="0"/>
              <a:t>image</a:t>
            </a:r>
            <a:endParaRPr lang="en-US" sz="1400" i="1" dirty="0"/>
          </a:p>
        </p:txBody>
      </p:sp>
      <p:sp>
        <p:nvSpPr>
          <p:cNvPr id="9" name="Rectangle 8"/>
          <p:cNvSpPr/>
          <p:nvPr/>
        </p:nvSpPr>
        <p:spPr>
          <a:xfrm>
            <a:off x="4858935" y="4042849"/>
            <a:ext cx="3390766" cy="34952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/>
              <a:t>CentOS</a:t>
            </a:r>
            <a:r>
              <a:rPr lang="en-US" sz="1400" dirty="0" smtClean="0"/>
              <a:t> – </a:t>
            </a:r>
            <a:r>
              <a:rPr lang="en-US" sz="1400" i="1" dirty="0" smtClean="0"/>
              <a:t>image</a:t>
            </a:r>
            <a:endParaRPr lang="en-US" sz="1400" i="1" dirty="0"/>
          </a:p>
        </p:txBody>
      </p:sp>
      <p:sp>
        <p:nvSpPr>
          <p:cNvPr id="10" name="Rectangle 9"/>
          <p:cNvSpPr/>
          <p:nvPr/>
        </p:nvSpPr>
        <p:spPr>
          <a:xfrm>
            <a:off x="4858935" y="3571927"/>
            <a:ext cx="3390766" cy="34952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Add development tools – </a:t>
            </a:r>
            <a:r>
              <a:rPr lang="en-US" sz="1400" i="1" dirty="0" smtClean="0"/>
              <a:t>image</a:t>
            </a:r>
            <a:endParaRPr lang="en-US" sz="1400" i="1" dirty="0"/>
          </a:p>
        </p:txBody>
      </p:sp>
      <p:sp>
        <p:nvSpPr>
          <p:cNvPr id="11" name="Rectangle 10"/>
          <p:cNvSpPr/>
          <p:nvPr/>
        </p:nvSpPr>
        <p:spPr>
          <a:xfrm>
            <a:off x="4858935" y="3101005"/>
            <a:ext cx="3390766" cy="34952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Add R – </a:t>
            </a:r>
            <a:r>
              <a:rPr lang="en-US" sz="1400" i="1" dirty="0" smtClean="0"/>
              <a:t>image</a:t>
            </a:r>
            <a:endParaRPr lang="en-US" sz="1400" i="1" dirty="0"/>
          </a:p>
        </p:txBody>
      </p:sp>
      <p:sp>
        <p:nvSpPr>
          <p:cNvPr id="12" name="Rectangle 11"/>
          <p:cNvSpPr/>
          <p:nvPr/>
        </p:nvSpPr>
        <p:spPr>
          <a:xfrm>
            <a:off x="4858935" y="2600955"/>
            <a:ext cx="3390766" cy="34952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Add shiny – </a:t>
            </a:r>
            <a:r>
              <a:rPr lang="en-US" sz="1400" i="1" dirty="0" smtClean="0"/>
              <a:t>image</a:t>
            </a:r>
            <a:endParaRPr lang="en-US" sz="1400" i="1" dirty="0"/>
          </a:p>
        </p:txBody>
      </p:sp>
      <p:sp>
        <p:nvSpPr>
          <p:cNvPr id="13" name="Rectangle 12"/>
          <p:cNvSpPr/>
          <p:nvPr/>
        </p:nvSpPr>
        <p:spPr>
          <a:xfrm>
            <a:off x="4858935" y="2132104"/>
            <a:ext cx="3390766" cy="34952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Add shiny server – </a:t>
            </a:r>
            <a:r>
              <a:rPr lang="en-US" sz="1400" i="1" dirty="0" smtClean="0"/>
              <a:t>image</a:t>
            </a:r>
            <a:endParaRPr lang="en-US" sz="14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722433" y="5452610"/>
            <a:ext cx="7678746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</a:t>
            </a:r>
            <a:r>
              <a:rPr lang="en-US" b="1" dirty="0" smtClean="0"/>
              <a:t>ayered </a:t>
            </a:r>
            <a:r>
              <a:rPr lang="en-US" b="1" dirty="0" err="1" smtClean="0"/>
              <a:t>filesystem</a:t>
            </a:r>
            <a:r>
              <a:rPr lang="en-US" dirty="0"/>
              <a:t> </a:t>
            </a:r>
            <a:r>
              <a:rPr lang="en-US" dirty="0" smtClean="0"/>
              <a:t>– sharing common files for efficient disk usage and image downloads</a:t>
            </a:r>
          </a:p>
          <a:p>
            <a:pPr>
              <a:spcBef>
                <a:spcPts val="600"/>
              </a:spcBef>
            </a:pPr>
            <a:r>
              <a:rPr lang="en-US" b="1" dirty="0" smtClean="0"/>
              <a:t>Images </a:t>
            </a:r>
            <a:r>
              <a:rPr lang="en-US" dirty="0" smtClean="0"/>
              <a:t>can be built using </a:t>
            </a:r>
            <a:r>
              <a:rPr lang="en-US" b="1" dirty="0" err="1" smtClean="0"/>
              <a:t>Dockerfile</a:t>
            </a:r>
            <a:r>
              <a:rPr lang="en-US" dirty="0" smtClean="0"/>
              <a:t>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195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/>
              <a:t> </a:t>
            </a:r>
            <a:r>
              <a:rPr lang="en-US" dirty="0" smtClean="0"/>
              <a:t>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smtClean="0"/>
              <a:t>Pull </a:t>
            </a:r>
            <a:r>
              <a:rPr lang="en-US" sz="2400" dirty="0" smtClean="0"/>
              <a:t>an image from a repository</a:t>
            </a:r>
            <a:endParaRPr lang="en-US" sz="2000" dirty="0"/>
          </a:p>
          <a:p>
            <a:pPr marL="0" indent="0">
              <a:buNone/>
            </a:pPr>
            <a:endParaRPr lang="en-US" sz="2000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"/>
                <a:cs typeface="Courier"/>
              </a:rPr>
              <a:t>docker</a:t>
            </a:r>
            <a:r>
              <a:rPr lang="en-US" sz="2000" b="1" dirty="0" smtClean="0">
                <a:latin typeface="Courier"/>
                <a:cs typeface="Courier"/>
              </a:rPr>
              <a:t> pull </a:t>
            </a:r>
            <a:r>
              <a:rPr lang="en-US" sz="2000" b="1" dirty="0" err="1" smtClean="0">
                <a:latin typeface="Courier"/>
                <a:cs typeface="Courier"/>
              </a:rPr>
              <a:t>bioconductor</a:t>
            </a:r>
            <a:r>
              <a:rPr lang="en-US" sz="2000" b="1" dirty="0" smtClean="0">
                <a:latin typeface="Courier"/>
                <a:cs typeface="Courier"/>
              </a:rPr>
              <a:t>/</a:t>
            </a:r>
            <a:r>
              <a:rPr lang="en-US" sz="2000" b="1" dirty="0" err="1" smtClean="0">
                <a:latin typeface="Courier"/>
                <a:cs typeface="Courier"/>
              </a:rPr>
              <a:t>release_base</a:t>
            </a:r>
            <a:endParaRPr lang="en-US" sz="2000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Run a command within a new container based on this image</a:t>
            </a:r>
            <a:endParaRPr lang="en-US" sz="1800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"/>
                <a:cs typeface="Courier"/>
              </a:rPr>
              <a:t>docker</a:t>
            </a:r>
            <a:r>
              <a:rPr lang="en-US" sz="2000" b="1" dirty="0" smtClean="0">
                <a:latin typeface="Courier"/>
                <a:cs typeface="Courier"/>
              </a:rPr>
              <a:t> run -it </a:t>
            </a:r>
            <a:r>
              <a:rPr lang="en-US" sz="2000" b="1" dirty="0" err="1" smtClean="0">
                <a:latin typeface="Courier"/>
                <a:cs typeface="Courier"/>
              </a:rPr>
              <a:t>bioconductor</a:t>
            </a:r>
            <a:r>
              <a:rPr lang="en-US" sz="2000" b="1" dirty="0">
                <a:latin typeface="Courier"/>
                <a:cs typeface="Courier"/>
              </a:rPr>
              <a:t>/</a:t>
            </a:r>
            <a:r>
              <a:rPr lang="en-US" sz="2000" b="1" dirty="0" err="1" smtClean="0">
                <a:latin typeface="Courier"/>
                <a:cs typeface="Courier"/>
              </a:rPr>
              <a:t>release_base</a:t>
            </a:r>
            <a:r>
              <a:rPr lang="en-US" sz="2000" b="1" dirty="0" smtClean="0">
                <a:latin typeface="Courier"/>
                <a:cs typeface="Courier"/>
              </a:rPr>
              <a:t> R</a:t>
            </a:r>
            <a:endParaRPr lang="en-US" sz="2000" b="1" dirty="0">
              <a:latin typeface="Courier"/>
              <a:cs typeface="Couri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007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8200"/>
            <a:ext cx="8229600" cy="5285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1 </a:t>
            </a:r>
            <a:r>
              <a:rPr lang="en-US" sz="2000" dirty="0" smtClean="0"/>
              <a:t> Start from an existing image, e.g. the base </a:t>
            </a:r>
            <a:r>
              <a:rPr lang="en-US" sz="2000" dirty="0" err="1" smtClean="0"/>
              <a:t>CentOS</a:t>
            </a:r>
            <a:r>
              <a:rPr lang="en-US" sz="2000" dirty="0" smtClean="0"/>
              <a:t> image, and create a container running a shell</a:t>
            </a:r>
            <a:endParaRPr lang="en-US" sz="2000" dirty="0"/>
          </a:p>
          <a:p>
            <a:pPr marL="0" indent="0">
              <a:spcBef>
                <a:spcPts val="1224"/>
              </a:spcBef>
              <a:buNone/>
            </a:pPr>
            <a:r>
              <a:rPr lang="en-US" sz="2000" b="1" dirty="0" err="1" smtClean="0">
                <a:latin typeface="Courier"/>
                <a:cs typeface="Courier"/>
              </a:rPr>
              <a:t>docker</a:t>
            </a:r>
            <a:r>
              <a:rPr lang="en-US" sz="2000" b="1" dirty="0" smtClean="0">
                <a:latin typeface="Courier"/>
                <a:cs typeface="Courier"/>
              </a:rPr>
              <a:t> run -it centos bash</a:t>
            </a:r>
          </a:p>
          <a:p>
            <a:pPr marL="0" indent="0">
              <a:spcBef>
                <a:spcPts val="2424"/>
              </a:spcBef>
              <a:buNone/>
            </a:pPr>
            <a:r>
              <a:rPr lang="en-US" sz="2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2</a:t>
            </a:r>
            <a:r>
              <a:rPr lang="en-US" sz="2000" dirty="0" smtClean="0"/>
              <a:t>  Install new software, add data files, etc.</a:t>
            </a:r>
          </a:p>
          <a:p>
            <a:pPr marL="0" indent="0">
              <a:spcBef>
                <a:spcPts val="2424"/>
              </a:spcBef>
              <a:buNone/>
            </a:pPr>
            <a:r>
              <a:rPr lang="en-US" sz="2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3</a:t>
            </a:r>
            <a:r>
              <a:rPr lang="en-US" sz="2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 </a:t>
            </a:r>
            <a:r>
              <a:rPr lang="en-US" sz="2000" dirty="0" smtClean="0"/>
              <a:t>Exit from the shell and find the container ID</a:t>
            </a:r>
          </a:p>
          <a:p>
            <a:pPr marL="0" indent="0">
              <a:spcBef>
                <a:spcPts val="1224"/>
              </a:spcBef>
              <a:buNone/>
            </a:pPr>
            <a:r>
              <a:rPr lang="en-US" sz="2000" b="1" dirty="0" err="1" smtClean="0">
                <a:latin typeface="Courier"/>
                <a:cs typeface="Courier"/>
              </a:rPr>
              <a:t>docker</a:t>
            </a:r>
            <a:r>
              <a:rPr lang="en-US" sz="2000" b="1" dirty="0" smtClean="0">
                <a:latin typeface="Courier"/>
                <a:cs typeface="Courier"/>
              </a:rPr>
              <a:t> </a:t>
            </a:r>
            <a:r>
              <a:rPr lang="en-US" sz="2000" b="1" dirty="0" err="1" smtClean="0">
                <a:latin typeface="Courier"/>
                <a:cs typeface="Courier"/>
              </a:rPr>
              <a:t>ps</a:t>
            </a:r>
            <a:r>
              <a:rPr lang="en-US" sz="2000" b="1" dirty="0" smtClean="0">
                <a:latin typeface="Courier"/>
                <a:cs typeface="Courier"/>
              </a:rPr>
              <a:t> –a</a:t>
            </a:r>
            <a:endParaRPr lang="en-US" sz="2000" dirty="0" smtClean="0"/>
          </a:p>
          <a:p>
            <a:pPr marL="0" indent="0">
              <a:spcBef>
                <a:spcPts val="2424"/>
              </a:spcBef>
              <a:buNone/>
            </a:pPr>
            <a:r>
              <a:rPr lang="en-US" sz="2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4</a:t>
            </a:r>
            <a:r>
              <a:rPr lang="en-US" sz="2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 </a:t>
            </a:r>
            <a:r>
              <a:rPr lang="en-US" sz="2000" dirty="0" smtClean="0"/>
              <a:t>Save the container as a new image</a:t>
            </a:r>
            <a:endParaRPr lang="en-US" sz="2000" dirty="0"/>
          </a:p>
          <a:p>
            <a:pPr marL="0" indent="0">
              <a:spcBef>
                <a:spcPts val="1224"/>
              </a:spcBef>
              <a:buNone/>
            </a:pPr>
            <a:r>
              <a:rPr lang="en-US" sz="2000" b="1" dirty="0" err="1" smtClean="0">
                <a:latin typeface="Courier"/>
                <a:cs typeface="Courier"/>
              </a:rPr>
              <a:t>docker</a:t>
            </a:r>
            <a:r>
              <a:rPr lang="en-US" sz="2000" b="1" dirty="0" smtClean="0">
                <a:latin typeface="Courier"/>
                <a:cs typeface="Courier"/>
              </a:rPr>
              <a:t> commit </a:t>
            </a:r>
            <a:r>
              <a:rPr lang="en-US" sz="2000" b="1" dirty="0" err="1" smtClean="0">
                <a:latin typeface="Courier"/>
                <a:cs typeface="Courier"/>
              </a:rPr>
              <a:t>cranky_feynmann</a:t>
            </a:r>
            <a:r>
              <a:rPr lang="en-US" sz="2000" b="1" dirty="0" smtClean="0">
                <a:latin typeface="Courier"/>
                <a:cs typeface="Courier"/>
              </a:rPr>
              <a:t> </a:t>
            </a:r>
            <a:r>
              <a:rPr lang="en-US" sz="2000" b="1" dirty="0" err="1" smtClean="0">
                <a:latin typeface="Courier"/>
                <a:cs typeface="Courier"/>
              </a:rPr>
              <a:t>myimage</a:t>
            </a:r>
            <a:endParaRPr lang="en-US" sz="2000" b="1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accent2"/>
              </a:solidFill>
            </a:endParaRPr>
          </a:p>
          <a:p>
            <a:pPr>
              <a:buFont typeface="Wingdings" charset="2"/>
              <a:buChar char="Ø"/>
            </a:pPr>
            <a:r>
              <a:rPr lang="en-US" sz="2400" dirty="0" smtClean="0"/>
              <a:t>Builds can be automated using a </a:t>
            </a:r>
            <a:r>
              <a:rPr lang="en-US" sz="2400" b="1" dirty="0" err="1" smtClean="0"/>
              <a:t>Dockerfile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00366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Dockerfile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495" y="1293669"/>
            <a:ext cx="8734796" cy="4524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211F70"/>
                </a:solidFill>
                <a:cs typeface="Courier"/>
              </a:rPr>
              <a:t>Shiny server</a:t>
            </a:r>
          </a:p>
          <a:p>
            <a:endParaRPr lang="en-US" sz="1200" dirty="0" smtClean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 smtClean="0">
                <a:latin typeface="Courier"/>
                <a:cs typeface="Courier"/>
              </a:rPr>
              <a:t>FROM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>
                <a:latin typeface="Courier"/>
                <a:cs typeface="Courier"/>
              </a:rPr>
              <a:t>centos:7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RUN</a:t>
            </a:r>
            <a:r>
              <a:rPr lang="en-US" sz="1200" dirty="0">
                <a:latin typeface="Courier"/>
                <a:cs typeface="Courier"/>
              </a:rPr>
              <a:t> yum </a:t>
            </a:r>
            <a:r>
              <a:rPr lang="en-US" sz="1200" dirty="0" err="1">
                <a:latin typeface="Courier"/>
                <a:cs typeface="Courier"/>
              </a:rPr>
              <a:t>groupinstall</a:t>
            </a:r>
            <a:r>
              <a:rPr lang="en-US" sz="1200" dirty="0">
                <a:latin typeface="Courier"/>
                <a:cs typeface="Courier"/>
              </a:rPr>
              <a:t> -y 'development tools'</a:t>
            </a:r>
          </a:p>
          <a:p>
            <a:r>
              <a:rPr lang="en-US" sz="1200" b="1" dirty="0">
                <a:latin typeface="Courier"/>
                <a:cs typeface="Courier"/>
              </a:rPr>
              <a:t>RUN</a:t>
            </a:r>
            <a:r>
              <a:rPr lang="en-US" sz="1200" dirty="0">
                <a:latin typeface="Courier"/>
                <a:cs typeface="Courier"/>
              </a:rPr>
              <a:t> yum install -y </a:t>
            </a:r>
            <a:r>
              <a:rPr lang="en-US" sz="1200" dirty="0" err="1" smtClean="0">
                <a:latin typeface="Courier"/>
                <a:cs typeface="Courier"/>
              </a:rPr>
              <a:t>wget</a:t>
            </a:r>
            <a:endParaRPr lang="en-US" sz="1200" dirty="0" smtClean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RUN</a:t>
            </a:r>
            <a:r>
              <a:rPr lang="en-US" sz="1200" dirty="0">
                <a:latin typeface="Courier"/>
                <a:cs typeface="Courier"/>
              </a:rPr>
              <a:t> rpm -</a:t>
            </a:r>
            <a:r>
              <a:rPr lang="en-US" sz="1200" dirty="0" err="1">
                <a:latin typeface="Courier"/>
                <a:cs typeface="Courier"/>
              </a:rPr>
              <a:t>Uvh</a:t>
            </a:r>
            <a:r>
              <a:rPr lang="en-US" sz="1200" dirty="0">
                <a:latin typeface="Courier"/>
                <a:cs typeface="Courier"/>
              </a:rPr>
              <a:t> https://</a:t>
            </a:r>
            <a:r>
              <a:rPr lang="en-US" sz="1200" dirty="0" err="1">
                <a:latin typeface="Courier"/>
                <a:cs typeface="Courier"/>
              </a:rPr>
              <a:t>dl.fedoraproject.org</a:t>
            </a:r>
            <a:r>
              <a:rPr lang="en-US" sz="1200" dirty="0">
                <a:latin typeface="Courier"/>
                <a:cs typeface="Courier"/>
              </a:rPr>
              <a:t>/pub/</a:t>
            </a:r>
            <a:r>
              <a:rPr lang="en-US" sz="1200" dirty="0" err="1">
                <a:latin typeface="Courier"/>
                <a:cs typeface="Courier"/>
              </a:rPr>
              <a:t>epel</a:t>
            </a:r>
            <a:r>
              <a:rPr lang="en-US" sz="1200" dirty="0">
                <a:latin typeface="Courier"/>
                <a:cs typeface="Courier"/>
              </a:rPr>
              <a:t>/epel-release-latest-7.noarch.rpm</a:t>
            </a:r>
          </a:p>
          <a:p>
            <a:r>
              <a:rPr lang="en-US" sz="1200" b="1" dirty="0">
                <a:latin typeface="Courier"/>
                <a:cs typeface="Courier"/>
              </a:rPr>
              <a:t>RUN</a:t>
            </a:r>
            <a:r>
              <a:rPr lang="en-US" sz="1200" dirty="0">
                <a:latin typeface="Courier"/>
                <a:cs typeface="Courier"/>
              </a:rPr>
              <a:t> yum install -y R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RUN</a:t>
            </a:r>
            <a:r>
              <a:rPr lang="en-US" sz="1200" dirty="0">
                <a:latin typeface="Courier"/>
                <a:cs typeface="Courier"/>
              </a:rPr>
              <a:t> R -e "</a:t>
            </a:r>
            <a:r>
              <a:rPr lang="en-US" sz="1200" dirty="0" err="1">
                <a:latin typeface="Courier"/>
                <a:cs typeface="Courier"/>
              </a:rPr>
              <a:t>install.packages</a:t>
            </a:r>
            <a:r>
              <a:rPr lang="en-US" sz="1200" dirty="0">
                <a:latin typeface="Courier"/>
                <a:cs typeface="Courier"/>
              </a:rPr>
              <a:t>(c('shiny', '</a:t>
            </a:r>
            <a:r>
              <a:rPr lang="en-US" sz="1200" dirty="0" err="1">
                <a:latin typeface="Courier"/>
                <a:cs typeface="Courier"/>
              </a:rPr>
              <a:t>rmarkdown</a:t>
            </a:r>
            <a:r>
              <a:rPr lang="en-US" sz="1200" dirty="0">
                <a:latin typeface="Courier"/>
                <a:cs typeface="Courier"/>
              </a:rPr>
              <a:t>'), repos='https://</a:t>
            </a:r>
            <a:r>
              <a:rPr lang="en-US" sz="1200" dirty="0" err="1">
                <a:latin typeface="Courier"/>
                <a:cs typeface="Courier"/>
              </a:rPr>
              <a:t>cran.rstudio.com</a:t>
            </a:r>
            <a:r>
              <a:rPr lang="en-US" sz="1200" dirty="0">
                <a:latin typeface="Courier"/>
                <a:cs typeface="Courier"/>
              </a:rPr>
              <a:t>')"</a:t>
            </a:r>
          </a:p>
          <a:p>
            <a:r>
              <a:rPr lang="en-US" sz="1200" b="1" dirty="0">
                <a:latin typeface="Courier"/>
                <a:cs typeface="Courier"/>
              </a:rPr>
              <a:t>RUN</a:t>
            </a:r>
            <a:r>
              <a:rPr lang="en-US" sz="1200" dirty="0">
                <a:latin typeface="Courier"/>
                <a:cs typeface="Courier"/>
              </a:rPr>
              <a:t> R -e "</a:t>
            </a:r>
            <a:r>
              <a:rPr lang="en-US" sz="1200" dirty="0" err="1">
                <a:latin typeface="Courier"/>
                <a:cs typeface="Courier"/>
              </a:rPr>
              <a:t>install.packages</a:t>
            </a:r>
            <a:r>
              <a:rPr lang="en-US" sz="1200" dirty="0">
                <a:latin typeface="Courier"/>
                <a:cs typeface="Courier"/>
              </a:rPr>
              <a:t>('</a:t>
            </a:r>
            <a:r>
              <a:rPr lang="en-US" sz="1200" dirty="0" err="1">
                <a:latin typeface="Courier"/>
                <a:cs typeface="Courier"/>
              </a:rPr>
              <a:t>devtools</a:t>
            </a:r>
            <a:r>
              <a:rPr lang="en-US" sz="1200" dirty="0">
                <a:latin typeface="Courier"/>
                <a:cs typeface="Courier"/>
              </a:rPr>
              <a:t>', repos='http://</a:t>
            </a:r>
            <a:r>
              <a:rPr lang="en-US" sz="1200" dirty="0" err="1">
                <a:latin typeface="Courier"/>
                <a:cs typeface="Courier"/>
              </a:rPr>
              <a:t>mirrors.ebi.ac.uk</a:t>
            </a:r>
            <a:r>
              <a:rPr lang="en-US" sz="1200" dirty="0">
                <a:latin typeface="Courier"/>
                <a:cs typeface="Courier"/>
              </a:rPr>
              <a:t>/CRAN')"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RUN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wget</a:t>
            </a:r>
            <a:r>
              <a:rPr lang="en-US" sz="1200" dirty="0">
                <a:latin typeface="Courier"/>
                <a:cs typeface="Courier"/>
              </a:rPr>
              <a:t> https://download3.rstudio.org/centos6.3/x86_64/shiny-server-1.5.0.730-rh6-x86_64.rpm</a:t>
            </a:r>
          </a:p>
          <a:p>
            <a:r>
              <a:rPr lang="en-US" sz="1200" b="1" dirty="0">
                <a:latin typeface="Courier"/>
                <a:cs typeface="Courier"/>
              </a:rPr>
              <a:t>RUN</a:t>
            </a:r>
            <a:r>
              <a:rPr lang="en-US" sz="1200" dirty="0">
                <a:latin typeface="Courier"/>
                <a:cs typeface="Courier"/>
              </a:rPr>
              <a:t> yum install -y --</a:t>
            </a:r>
            <a:r>
              <a:rPr lang="en-US" sz="1200" dirty="0" err="1">
                <a:latin typeface="Courier"/>
                <a:cs typeface="Courier"/>
              </a:rPr>
              <a:t>nogpgcheck</a:t>
            </a:r>
            <a:r>
              <a:rPr lang="en-US" sz="1200" dirty="0">
                <a:latin typeface="Courier"/>
                <a:cs typeface="Courier"/>
              </a:rPr>
              <a:t> shiny-server-1.5.0.730-rh6-x86_64.rpm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sk-SK" sz="1200" b="1" dirty="0">
                <a:latin typeface="Courier"/>
                <a:cs typeface="Courier"/>
              </a:rPr>
              <a:t>EXPOSE</a:t>
            </a:r>
            <a:r>
              <a:rPr lang="sk-SK" sz="1200" dirty="0">
                <a:latin typeface="Courier"/>
                <a:cs typeface="Courier"/>
              </a:rPr>
              <a:t> 3838</a:t>
            </a:r>
          </a:p>
          <a:p>
            <a:endParaRPr lang="sk-SK" sz="1200" dirty="0">
              <a:latin typeface="Courier"/>
              <a:cs typeface="Courier"/>
            </a:endParaRPr>
          </a:p>
          <a:p>
            <a:r>
              <a:rPr lang="sk-SK" sz="1200" b="1" dirty="0">
                <a:latin typeface="Courier"/>
                <a:cs typeface="Courier"/>
              </a:rPr>
              <a:t>COPY</a:t>
            </a:r>
            <a:r>
              <a:rPr lang="sk-SK" sz="1200" dirty="0">
                <a:latin typeface="Courier"/>
                <a:cs typeface="Courier"/>
              </a:rPr>
              <a:t> shiny-server.sh /usr/bin/shiny-server.sh</a:t>
            </a:r>
          </a:p>
          <a:p>
            <a:endParaRPr lang="sk-SK" sz="1200" dirty="0">
              <a:latin typeface="Courier"/>
              <a:cs typeface="Courier"/>
            </a:endParaRPr>
          </a:p>
          <a:p>
            <a:r>
              <a:rPr lang="sk-SK" sz="1200" b="1" dirty="0">
                <a:latin typeface="Courier"/>
                <a:cs typeface="Courier"/>
              </a:rPr>
              <a:t>CMD</a:t>
            </a:r>
            <a:r>
              <a:rPr lang="sk-SK" sz="1200" dirty="0">
                <a:latin typeface="Courier"/>
                <a:cs typeface="Courier"/>
              </a:rPr>
              <a:t> ["/usr/bin/shiny-</a:t>
            </a:r>
            <a:r>
              <a:rPr lang="sk-SK" sz="1200" dirty="0" smtClean="0">
                <a:latin typeface="Courier"/>
                <a:cs typeface="Courier"/>
              </a:rPr>
              <a:t>server.sh"]</a:t>
            </a:r>
          </a:p>
          <a:p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6652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Virtual Machines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1471217"/>
            <a:ext cx="4067697" cy="31149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837" y="1470934"/>
            <a:ext cx="4065477" cy="31132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3700" y="4777188"/>
            <a:ext cx="406769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Virtual Machines</a:t>
            </a:r>
            <a:r>
              <a:rPr lang="en-US" sz="1600" i="1" dirty="0" smtClean="0"/>
              <a:t> (VMware, </a:t>
            </a:r>
            <a:r>
              <a:rPr lang="en-US" sz="1600" i="1" dirty="0" err="1" smtClean="0"/>
              <a:t>VirtualBox</a:t>
            </a:r>
            <a:r>
              <a:rPr lang="en-US" sz="1600" i="1" dirty="0" smtClean="0"/>
              <a:t>)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Each virtual machine includes the entire guest OS – tens of GBs, can take minutes to start up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751838" y="4777188"/>
            <a:ext cx="406547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Docker</a:t>
            </a:r>
            <a:endParaRPr lang="en-US" sz="1600" b="1" dirty="0" smtClean="0"/>
          </a:p>
          <a:p>
            <a:pPr>
              <a:spcBef>
                <a:spcPts val="600"/>
              </a:spcBef>
            </a:pPr>
            <a:r>
              <a:rPr lang="en-US" sz="1600" dirty="0" smtClean="0"/>
              <a:t>Containers run as isolated processes on the host OS – lightweight, start instantly, use less memory</a:t>
            </a:r>
          </a:p>
        </p:txBody>
      </p:sp>
    </p:spTree>
    <p:extLst>
      <p:ext uri="{BB962C8B-B14F-4D97-AF65-F5344CB8AC3E}">
        <p14:creationId xmlns:p14="http://schemas.microsoft.com/office/powerpoint/2010/main" val="1841821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24"/>
              </a:spcBef>
            </a:pPr>
            <a:r>
              <a:rPr lang="en-US" sz="2400" dirty="0" smtClean="0"/>
              <a:t>Elevated privileges</a:t>
            </a:r>
          </a:p>
          <a:p>
            <a:pPr lvl="1">
              <a:spcBef>
                <a:spcPts val="624"/>
              </a:spcBef>
            </a:pPr>
            <a:r>
              <a:rPr lang="en-US" sz="2000" dirty="0" err="1" smtClean="0"/>
              <a:t>Docker</a:t>
            </a:r>
            <a:r>
              <a:rPr lang="en-US" sz="2000" dirty="0" smtClean="0"/>
              <a:t> daemon requires root privileges on </a:t>
            </a:r>
            <a:r>
              <a:rPr lang="en-US" sz="2000" dirty="0" err="1" smtClean="0"/>
              <a:t>linux</a:t>
            </a:r>
            <a:endParaRPr lang="en-US" sz="2000" dirty="0"/>
          </a:p>
          <a:p>
            <a:pPr lvl="1">
              <a:spcBef>
                <a:spcPts val="624"/>
              </a:spcBef>
            </a:pPr>
            <a:r>
              <a:rPr lang="en-US" sz="2000" dirty="0" smtClean="0"/>
              <a:t>Allows containers to have root access to the host </a:t>
            </a:r>
            <a:r>
              <a:rPr lang="en-US" sz="2000" dirty="0" err="1" smtClean="0"/>
              <a:t>filesystem</a:t>
            </a:r>
            <a:endParaRPr lang="en-US" sz="2000" dirty="0" smtClean="0"/>
          </a:p>
          <a:p>
            <a:pPr>
              <a:spcBef>
                <a:spcPts val="2424"/>
              </a:spcBef>
            </a:pPr>
            <a:r>
              <a:rPr lang="en-US" sz="2400" dirty="0" smtClean="0"/>
              <a:t>Weaker isolation than VMs</a:t>
            </a:r>
          </a:p>
          <a:p>
            <a:pPr lvl="1">
              <a:spcBef>
                <a:spcPts val="624"/>
              </a:spcBef>
            </a:pPr>
            <a:r>
              <a:rPr lang="en-US" sz="2000" dirty="0"/>
              <a:t>A</a:t>
            </a:r>
            <a:r>
              <a:rPr lang="en-US" sz="2000" dirty="0" smtClean="0"/>
              <a:t>ttacks (viruses, intrusions) can propagate down to the underlying OS and into other containers</a:t>
            </a:r>
            <a:endParaRPr lang="en-US" sz="2000" dirty="0"/>
          </a:p>
          <a:p>
            <a:pPr>
              <a:spcBef>
                <a:spcPts val="4224"/>
              </a:spcBef>
            </a:pPr>
            <a:r>
              <a:rPr lang="en-US" sz="2400" i="1" dirty="0" smtClean="0">
                <a:solidFill>
                  <a:srgbClr val="211F70"/>
                </a:solidFill>
              </a:rPr>
              <a:t>Cannot </a:t>
            </a:r>
            <a:r>
              <a:rPr lang="en-US" sz="2400" i="1" dirty="0">
                <a:solidFill>
                  <a:srgbClr val="211F70"/>
                </a:solidFill>
              </a:rPr>
              <a:t>run </a:t>
            </a:r>
            <a:r>
              <a:rPr lang="en-US" sz="2400" i="1" dirty="0" smtClean="0">
                <a:solidFill>
                  <a:srgbClr val="211F70"/>
                </a:solidFill>
              </a:rPr>
              <a:t>dockerized apps on </a:t>
            </a:r>
            <a:r>
              <a:rPr lang="en-US" sz="2400" i="1" dirty="0">
                <a:solidFill>
                  <a:srgbClr val="211F70"/>
                </a:solidFill>
              </a:rPr>
              <a:t>the CRUK-CI HPC clusters </a:t>
            </a:r>
            <a:r>
              <a:rPr lang="en-US" sz="2400" b="1" i="1" dirty="0">
                <a:solidFill>
                  <a:srgbClr val="211F70"/>
                </a:solidFill>
                <a:sym typeface="Wingdings"/>
              </a:rPr>
              <a:t></a:t>
            </a:r>
          </a:p>
          <a:p>
            <a:pPr>
              <a:spcBef>
                <a:spcPts val="2424"/>
              </a:spcBef>
            </a:pPr>
            <a:endParaRPr lang="en-US" sz="2400" dirty="0">
              <a:solidFill>
                <a:srgbClr val="211F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767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211F70"/>
      </a:dk1>
      <a:lt1>
        <a:sysClr val="window" lastClr="FFFFFF"/>
      </a:lt1>
      <a:dk2>
        <a:srgbClr val="000000"/>
      </a:dk2>
      <a:lt2>
        <a:srgbClr val="BABABA"/>
      </a:lt2>
      <a:accent1>
        <a:srgbClr val="D8006B"/>
      </a:accent1>
      <a:accent2>
        <a:srgbClr val="24A8E6"/>
      </a:accent2>
      <a:accent3>
        <a:srgbClr val="EA7BAF"/>
      </a:accent3>
      <a:accent4>
        <a:srgbClr val="8282B3"/>
      </a:accent4>
      <a:accent5>
        <a:srgbClr val="81D3F1"/>
      </a:accent5>
      <a:accent6>
        <a:srgbClr val="5D5C5C"/>
      </a:accent6>
      <a:hlink>
        <a:srgbClr val="9A99C2"/>
      </a:hlink>
      <a:folHlink>
        <a:srgbClr val="F3AD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2119</TotalTime>
  <Words>716</Words>
  <Application>Microsoft Macintosh PowerPoint</Application>
  <PresentationFormat>On-screen Show (4:3)</PresentationFormat>
  <Paragraphs>109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Introduction to Docker</vt:lpstr>
      <vt:lpstr>What is Docker?</vt:lpstr>
      <vt:lpstr>Docker Components</vt:lpstr>
      <vt:lpstr>Docker Containers</vt:lpstr>
      <vt:lpstr>Docker in practice</vt:lpstr>
      <vt:lpstr>Building an image</vt:lpstr>
      <vt:lpstr>Dockerfile</vt:lpstr>
      <vt:lpstr>Docker vs Virtual Machines</vt:lpstr>
      <vt:lpstr>Security issues</vt:lpstr>
      <vt:lpstr>How have we used Docker?</vt:lpstr>
      <vt:lpstr>So how can Docker help me?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subject/>
  <dc:creator>Matthew Eldridge</dc:creator>
  <cp:keywords/>
  <dc:description/>
  <cp:lastModifiedBy>Matthew Eldridge</cp:lastModifiedBy>
  <cp:revision>406</cp:revision>
  <dcterms:created xsi:type="dcterms:W3CDTF">2016-09-16T13:55:18Z</dcterms:created>
  <dcterms:modified xsi:type="dcterms:W3CDTF">2016-11-11T11:42:17Z</dcterms:modified>
  <cp:category/>
</cp:coreProperties>
</file>