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4" r:id="rId9"/>
    <p:sldId id="265" r:id="rId10"/>
    <p:sldId id="266" r:id="rId11"/>
    <p:sldId id="267" r:id="rId12"/>
    <p:sldId id="26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34" autoAdjust="0"/>
    <p:restoredTop sz="94660"/>
  </p:normalViewPr>
  <p:slideViewPr>
    <p:cSldViewPr snapToGrid="0">
      <p:cViewPr varScale="1">
        <p:scale>
          <a:sx n="116" d="100"/>
          <a:sy n="116" d="100"/>
        </p:scale>
        <p:origin x="72"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53A184-E79A-0EFF-C820-BD843DB196D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AE9283B-5F5D-DA14-1B69-B855AA743E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D723A7B-2A42-4904-4B2B-5CAEC5F8AE18}"/>
              </a:ext>
            </a:extLst>
          </p:cNvPr>
          <p:cNvSpPr>
            <a:spLocks noGrp="1"/>
          </p:cNvSpPr>
          <p:nvPr>
            <p:ph type="dt" sz="half" idx="10"/>
          </p:nvPr>
        </p:nvSpPr>
        <p:spPr/>
        <p:txBody>
          <a:bodyPr/>
          <a:lstStyle/>
          <a:p>
            <a:fld id="{17F837AF-999D-4C26-98D2-46B286A315D0}" type="datetimeFigureOut">
              <a:rPr lang="zh-CN" altLang="en-US" smtClean="0"/>
              <a:t>2023/8/3</a:t>
            </a:fld>
            <a:endParaRPr lang="zh-CN" altLang="en-US"/>
          </a:p>
        </p:txBody>
      </p:sp>
      <p:sp>
        <p:nvSpPr>
          <p:cNvPr id="5" name="页脚占位符 4">
            <a:extLst>
              <a:ext uri="{FF2B5EF4-FFF2-40B4-BE49-F238E27FC236}">
                <a16:creationId xmlns:a16="http://schemas.microsoft.com/office/drawing/2014/main" id="{EF09E589-DEF8-9287-11EC-EC710BB35D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562480-4049-83CB-F796-1CFF2E9491FA}"/>
              </a:ext>
            </a:extLst>
          </p:cNvPr>
          <p:cNvSpPr>
            <a:spLocks noGrp="1"/>
          </p:cNvSpPr>
          <p:nvPr>
            <p:ph type="sldNum" sz="quarter" idx="12"/>
          </p:nvPr>
        </p:nvSpPr>
        <p:spPr/>
        <p:txBody>
          <a:bodyPr/>
          <a:lstStyle/>
          <a:p>
            <a:fld id="{C2152C5D-CD93-4F9B-8C8B-226384ACCBA1}" type="slidenum">
              <a:rPr lang="zh-CN" altLang="en-US" smtClean="0"/>
              <a:t>‹#›</a:t>
            </a:fld>
            <a:endParaRPr lang="zh-CN" altLang="en-US"/>
          </a:p>
        </p:txBody>
      </p:sp>
    </p:spTree>
    <p:extLst>
      <p:ext uri="{BB962C8B-B14F-4D97-AF65-F5344CB8AC3E}">
        <p14:creationId xmlns:p14="http://schemas.microsoft.com/office/powerpoint/2010/main" val="1122408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8F62DE-6A86-1704-3FB3-578CB7FDBBC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845845D-1E23-DA22-6738-508F86607DA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A5F47FA-8F23-BFAC-EFB6-8C82EA038FF7}"/>
              </a:ext>
            </a:extLst>
          </p:cNvPr>
          <p:cNvSpPr>
            <a:spLocks noGrp="1"/>
          </p:cNvSpPr>
          <p:nvPr>
            <p:ph type="dt" sz="half" idx="10"/>
          </p:nvPr>
        </p:nvSpPr>
        <p:spPr/>
        <p:txBody>
          <a:bodyPr/>
          <a:lstStyle/>
          <a:p>
            <a:fld id="{17F837AF-999D-4C26-98D2-46B286A315D0}" type="datetimeFigureOut">
              <a:rPr lang="zh-CN" altLang="en-US" smtClean="0"/>
              <a:t>2023/8/3</a:t>
            </a:fld>
            <a:endParaRPr lang="zh-CN" altLang="en-US"/>
          </a:p>
        </p:txBody>
      </p:sp>
      <p:sp>
        <p:nvSpPr>
          <p:cNvPr id="5" name="页脚占位符 4">
            <a:extLst>
              <a:ext uri="{FF2B5EF4-FFF2-40B4-BE49-F238E27FC236}">
                <a16:creationId xmlns:a16="http://schemas.microsoft.com/office/drawing/2014/main" id="{F4A889C7-09F0-5626-E3B5-96E5F8169F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AC8FCDA-46C4-3D73-AED5-4A974BCC70EE}"/>
              </a:ext>
            </a:extLst>
          </p:cNvPr>
          <p:cNvSpPr>
            <a:spLocks noGrp="1"/>
          </p:cNvSpPr>
          <p:nvPr>
            <p:ph type="sldNum" sz="quarter" idx="12"/>
          </p:nvPr>
        </p:nvSpPr>
        <p:spPr/>
        <p:txBody>
          <a:bodyPr/>
          <a:lstStyle/>
          <a:p>
            <a:fld id="{C2152C5D-CD93-4F9B-8C8B-226384ACCBA1}" type="slidenum">
              <a:rPr lang="zh-CN" altLang="en-US" smtClean="0"/>
              <a:t>‹#›</a:t>
            </a:fld>
            <a:endParaRPr lang="zh-CN" altLang="en-US"/>
          </a:p>
        </p:txBody>
      </p:sp>
    </p:spTree>
    <p:extLst>
      <p:ext uri="{BB962C8B-B14F-4D97-AF65-F5344CB8AC3E}">
        <p14:creationId xmlns:p14="http://schemas.microsoft.com/office/powerpoint/2010/main" val="4004413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C988932-1E2E-3ADA-4B33-356865CC6E4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1D60264-0CDE-AC2B-5EB1-129B42C4517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1661593-8D57-7B64-AEEE-5BBEBD17DBF2}"/>
              </a:ext>
            </a:extLst>
          </p:cNvPr>
          <p:cNvSpPr>
            <a:spLocks noGrp="1"/>
          </p:cNvSpPr>
          <p:nvPr>
            <p:ph type="dt" sz="half" idx="10"/>
          </p:nvPr>
        </p:nvSpPr>
        <p:spPr/>
        <p:txBody>
          <a:bodyPr/>
          <a:lstStyle/>
          <a:p>
            <a:fld id="{17F837AF-999D-4C26-98D2-46B286A315D0}" type="datetimeFigureOut">
              <a:rPr lang="zh-CN" altLang="en-US" smtClean="0"/>
              <a:t>2023/8/3</a:t>
            </a:fld>
            <a:endParaRPr lang="zh-CN" altLang="en-US"/>
          </a:p>
        </p:txBody>
      </p:sp>
      <p:sp>
        <p:nvSpPr>
          <p:cNvPr id="5" name="页脚占位符 4">
            <a:extLst>
              <a:ext uri="{FF2B5EF4-FFF2-40B4-BE49-F238E27FC236}">
                <a16:creationId xmlns:a16="http://schemas.microsoft.com/office/drawing/2014/main" id="{571F8F15-D7C9-7FB1-F672-D5ED9E53E5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74CE33-2B03-4FCE-F169-2F79BEB3B3FB}"/>
              </a:ext>
            </a:extLst>
          </p:cNvPr>
          <p:cNvSpPr>
            <a:spLocks noGrp="1"/>
          </p:cNvSpPr>
          <p:nvPr>
            <p:ph type="sldNum" sz="quarter" idx="12"/>
          </p:nvPr>
        </p:nvSpPr>
        <p:spPr/>
        <p:txBody>
          <a:bodyPr/>
          <a:lstStyle/>
          <a:p>
            <a:fld id="{C2152C5D-CD93-4F9B-8C8B-226384ACCBA1}" type="slidenum">
              <a:rPr lang="zh-CN" altLang="en-US" smtClean="0"/>
              <a:t>‹#›</a:t>
            </a:fld>
            <a:endParaRPr lang="zh-CN" altLang="en-US"/>
          </a:p>
        </p:txBody>
      </p:sp>
    </p:spTree>
    <p:extLst>
      <p:ext uri="{BB962C8B-B14F-4D97-AF65-F5344CB8AC3E}">
        <p14:creationId xmlns:p14="http://schemas.microsoft.com/office/powerpoint/2010/main" val="2512062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90527F-CB90-6097-BBA0-61E72B8F1D5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F9C7C7F-0C56-EF6D-DBE8-9DC97176409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BD81382-E477-A647-0158-D7723A36EC9C}"/>
              </a:ext>
            </a:extLst>
          </p:cNvPr>
          <p:cNvSpPr>
            <a:spLocks noGrp="1"/>
          </p:cNvSpPr>
          <p:nvPr>
            <p:ph type="dt" sz="half" idx="10"/>
          </p:nvPr>
        </p:nvSpPr>
        <p:spPr/>
        <p:txBody>
          <a:bodyPr/>
          <a:lstStyle/>
          <a:p>
            <a:fld id="{17F837AF-999D-4C26-98D2-46B286A315D0}" type="datetimeFigureOut">
              <a:rPr lang="zh-CN" altLang="en-US" smtClean="0"/>
              <a:t>2023/8/3</a:t>
            </a:fld>
            <a:endParaRPr lang="zh-CN" altLang="en-US"/>
          </a:p>
        </p:txBody>
      </p:sp>
      <p:sp>
        <p:nvSpPr>
          <p:cNvPr id="5" name="页脚占位符 4">
            <a:extLst>
              <a:ext uri="{FF2B5EF4-FFF2-40B4-BE49-F238E27FC236}">
                <a16:creationId xmlns:a16="http://schemas.microsoft.com/office/drawing/2014/main" id="{033FFB0D-68C5-C2EC-B99A-E8E60D1512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79EC9B-A1B7-EB6C-6834-20839D03C1F5}"/>
              </a:ext>
            </a:extLst>
          </p:cNvPr>
          <p:cNvSpPr>
            <a:spLocks noGrp="1"/>
          </p:cNvSpPr>
          <p:nvPr>
            <p:ph type="sldNum" sz="quarter" idx="12"/>
          </p:nvPr>
        </p:nvSpPr>
        <p:spPr/>
        <p:txBody>
          <a:bodyPr/>
          <a:lstStyle/>
          <a:p>
            <a:fld id="{C2152C5D-CD93-4F9B-8C8B-226384ACCBA1}" type="slidenum">
              <a:rPr lang="zh-CN" altLang="en-US" smtClean="0"/>
              <a:t>‹#›</a:t>
            </a:fld>
            <a:endParaRPr lang="zh-CN" altLang="en-US"/>
          </a:p>
        </p:txBody>
      </p:sp>
    </p:spTree>
    <p:extLst>
      <p:ext uri="{BB962C8B-B14F-4D97-AF65-F5344CB8AC3E}">
        <p14:creationId xmlns:p14="http://schemas.microsoft.com/office/powerpoint/2010/main" val="665554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B2131C-0513-A82E-C2FC-22DCC6EF7DD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F57723F-49ED-F6F5-9303-95B8B0B598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48B5510-F2AE-F99B-91AF-CEBEDF11BB20}"/>
              </a:ext>
            </a:extLst>
          </p:cNvPr>
          <p:cNvSpPr>
            <a:spLocks noGrp="1"/>
          </p:cNvSpPr>
          <p:nvPr>
            <p:ph type="dt" sz="half" idx="10"/>
          </p:nvPr>
        </p:nvSpPr>
        <p:spPr/>
        <p:txBody>
          <a:bodyPr/>
          <a:lstStyle/>
          <a:p>
            <a:fld id="{17F837AF-999D-4C26-98D2-46B286A315D0}" type="datetimeFigureOut">
              <a:rPr lang="zh-CN" altLang="en-US" smtClean="0"/>
              <a:t>2023/8/3</a:t>
            </a:fld>
            <a:endParaRPr lang="zh-CN" altLang="en-US"/>
          </a:p>
        </p:txBody>
      </p:sp>
      <p:sp>
        <p:nvSpPr>
          <p:cNvPr id="5" name="页脚占位符 4">
            <a:extLst>
              <a:ext uri="{FF2B5EF4-FFF2-40B4-BE49-F238E27FC236}">
                <a16:creationId xmlns:a16="http://schemas.microsoft.com/office/drawing/2014/main" id="{5A733D71-379C-486F-9389-DEDFF91009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F3C490-1984-0D7A-C6E3-0B8F21D13E4B}"/>
              </a:ext>
            </a:extLst>
          </p:cNvPr>
          <p:cNvSpPr>
            <a:spLocks noGrp="1"/>
          </p:cNvSpPr>
          <p:nvPr>
            <p:ph type="sldNum" sz="quarter" idx="12"/>
          </p:nvPr>
        </p:nvSpPr>
        <p:spPr/>
        <p:txBody>
          <a:bodyPr/>
          <a:lstStyle/>
          <a:p>
            <a:fld id="{C2152C5D-CD93-4F9B-8C8B-226384ACCBA1}" type="slidenum">
              <a:rPr lang="zh-CN" altLang="en-US" smtClean="0"/>
              <a:t>‹#›</a:t>
            </a:fld>
            <a:endParaRPr lang="zh-CN" altLang="en-US"/>
          </a:p>
        </p:txBody>
      </p:sp>
    </p:spTree>
    <p:extLst>
      <p:ext uri="{BB962C8B-B14F-4D97-AF65-F5344CB8AC3E}">
        <p14:creationId xmlns:p14="http://schemas.microsoft.com/office/powerpoint/2010/main" val="1799064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804C55-364C-091D-E444-19533293D09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910C463-B629-0BB3-75A7-7C951B5ADE2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04B7708-0241-C6C3-2372-7C0915EF87F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27B3140-95EC-B9C9-49B1-64659E97BDA7}"/>
              </a:ext>
            </a:extLst>
          </p:cNvPr>
          <p:cNvSpPr>
            <a:spLocks noGrp="1"/>
          </p:cNvSpPr>
          <p:nvPr>
            <p:ph type="dt" sz="half" idx="10"/>
          </p:nvPr>
        </p:nvSpPr>
        <p:spPr/>
        <p:txBody>
          <a:bodyPr/>
          <a:lstStyle/>
          <a:p>
            <a:fld id="{17F837AF-999D-4C26-98D2-46B286A315D0}" type="datetimeFigureOut">
              <a:rPr lang="zh-CN" altLang="en-US" smtClean="0"/>
              <a:t>2023/8/3</a:t>
            </a:fld>
            <a:endParaRPr lang="zh-CN" altLang="en-US"/>
          </a:p>
        </p:txBody>
      </p:sp>
      <p:sp>
        <p:nvSpPr>
          <p:cNvPr id="6" name="页脚占位符 5">
            <a:extLst>
              <a:ext uri="{FF2B5EF4-FFF2-40B4-BE49-F238E27FC236}">
                <a16:creationId xmlns:a16="http://schemas.microsoft.com/office/drawing/2014/main" id="{57D613CF-D912-BE00-C876-D8E55316F85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C3022F3-4E7F-24B7-321F-B9D20E416792}"/>
              </a:ext>
            </a:extLst>
          </p:cNvPr>
          <p:cNvSpPr>
            <a:spLocks noGrp="1"/>
          </p:cNvSpPr>
          <p:nvPr>
            <p:ph type="sldNum" sz="quarter" idx="12"/>
          </p:nvPr>
        </p:nvSpPr>
        <p:spPr/>
        <p:txBody>
          <a:bodyPr/>
          <a:lstStyle/>
          <a:p>
            <a:fld id="{C2152C5D-CD93-4F9B-8C8B-226384ACCBA1}" type="slidenum">
              <a:rPr lang="zh-CN" altLang="en-US" smtClean="0"/>
              <a:t>‹#›</a:t>
            </a:fld>
            <a:endParaRPr lang="zh-CN" altLang="en-US"/>
          </a:p>
        </p:txBody>
      </p:sp>
    </p:spTree>
    <p:extLst>
      <p:ext uri="{BB962C8B-B14F-4D97-AF65-F5344CB8AC3E}">
        <p14:creationId xmlns:p14="http://schemas.microsoft.com/office/powerpoint/2010/main" val="1088343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9F19F9-FF49-F3B8-EC78-105D569DC53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2680652-B217-A25A-D082-38E78275FC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35ED4E4-A58A-6FC7-D3E9-2E10FEB5A08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27B1CBF-4BB5-BAAC-1C56-1F4EE58B0A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734F1F5-9705-2D24-5C93-19B1C079A01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19A44D4-30C1-D3C6-23BA-43E7FBF4C009}"/>
              </a:ext>
            </a:extLst>
          </p:cNvPr>
          <p:cNvSpPr>
            <a:spLocks noGrp="1"/>
          </p:cNvSpPr>
          <p:nvPr>
            <p:ph type="dt" sz="half" idx="10"/>
          </p:nvPr>
        </p:nvSpPr>
        <p:spPr/>
        <p:txBody>
          <a:bodyPr/>
          <a:lstStyle/>
          <a:p>
            <a:fld id="{17F837AF-999D-4C26-98D2-46B286A315D0}" type="datetimeFigureOut">
              <a:rPr lang="zh-CN" altLang="en-US" smtClean="0"/>
              <a:t>2023/8/3</a:t>
            </a:fld>
            <a:endParaRPr lang="zh-CN" altLang="en-US"/>
          </a:p>
        </p:txBody>
      </p:sp>
      <p:sp>
        <p:nvSpPr>
          <p:cNvPr id="8" name="页脚占位符 7">
            <a:extLst>
              <a:ext uri="{FF2B5EF4-FFF2-40B4-BE49-F238E27FC236}">
                <a16:creationId xmlns:a16="http://schemas.microsoft.com/office/drawing/2014/main" id="{2E158F09-DD69-A976-91A6-27B83616CF1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64F9842-0782-A03C-25AB-585A846C6015}"/>
              </a:ext>
            </a:extLst>
          </p:cNvPr>
          <p:cNvSpPr>
            <a:spLocks noGrp="1"/>
          </p:cNvSpPr>
          <p:nvPr>
            <p:ph type="sldNum" sz="quarter" idx="12"/>
          </p:nvPr>
        </p:nvSpPr>
        <p:spPr/>
        <p:txBody>
          <a:bodyPr/>
          <a:lstStyle/>
          <a:p>
            <a:fld id="{C2152C5D-CD93-4F9B-8C8B-226384ACCBA1}" type="slidenum">
              <a:rPr lang="zh-CN" altLang="en-US" smtClean="0"/>
              <a:t>‹#›</a:t>
            </a:fld>
            <a:endParaRPr lang="zh-CN" altLang="en-US"/>
          </a:p>
        </p:txBody>
      </p:sp>
    </p:spTree>
    <p:extLst>
      <p:ext uri="{BB962C8B-B14F-4D97-AF65-F5344CB8AC3E}">
        <p14:creationId xmlns:p14="http://schemas.microsoft.com/office/powerpoint/2010/main" val="155925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129B3-A427-7DA5-0D2B-5EB203DE849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3ED5CB5-91BC-54A8-7EBD-6B65AB5B3355}"/>
              </a:ext>
            </a:extLst>
          </p:cNvPr>
          <p:cNvSpPr>
            <a:spLocks noGrp="1"/>
          </p:cNvSpPr>
          <p:nvPr>
            <p:ph type="dt" sz="half" idx="10"/>
          </p:nvPr>
        </p:nvSpPr>
        <p:spPr/>
        <p:txBody>
          <a:bodyPr/>
          <a:lstStyle/>
          <a:p>
            <a:fld id="{17F837AF-999D-4C26-98D2-46B286A315D0}" type="datetimeFigureOut">
              <a:rPr lang="zh-CN" altLang="en-US" smtClean="0"/>
              <a:t>2023/8/3</a:t>
            </a:fld>
            <a:endParaRPr lang="zh-CN" altLang="en-US"/>
          </a:p>
        </p:txBody>
      </p:sp>
      <p:sp>
        <p:nvSpPr>
          <p:cNvPr id="4" name="页脚占位符 3">
            <a:extLst>
              <a:ext uri="{FF2B5EF4-FFF2-40B4-BE49-F238E27FC236}">
                <a16:creationId xmlns:a16="http://schemas.microsoft.com/office/drawing/2014/main" id="{7D89D174-78D1-0420-E8F6-1DA16D9C999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39284BF-C349-6FA8-6CF4-4B54C52E04F9}"/>
              </a:ext>
            </a:extLst>
          </p:cNvPr>
          <p:cNvSpPr>
            <a:spLocks noGrp="1"/>
          </p:cNvSpPr>
          <p:nvPr>
            <p:ph type="sldNum" sz="quarter" idx="12"/>
          </p:nvPr>
        </p:nvSpPr>
        <p:spPr/>
        <p:txBody>
          <a:bodyPr/>
          <a:lstStyle/>
          <a:p>
            <a:fld id="{C2152C5D-CD93-4F9B-8C8B-226384ACCBA1}" type="slidenum">
              <a:rPr lang="zh-CN" altLang="en-US" smtClean="0"/>
              <a:t>‹#›</a:t>
            </a:fld>
            <a:endParaRPr lang="zh-CN" altLang="en-US"/>
          </a:p>
        </p:txBody>
      </p:sp>
    </p:spTree>
    <p:extLst>
      <p:ext uri="{BB962C8B-B14F-4D97-AF65-F5344CB8AC3E}">
        <p14:creationId xmlns:p14="http://schemas.microsoft.com/office/powerpoint/2010/main" val="1801418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01F6D23-C4B3-B526-DB82-D9CF768DA225}"/>
              </a:ext>
            </a:extLst>
          </p:cNvPr>
          <p:cNvSpPr>
            <a:spLocks noGrp="1"/>
          </p:cNvSpPr>
          <p:nvPr>
            <p:ph type="dt" sz="half" idx="10"/>
          </p:nvPr>
        </p:nvSpPr>
        <p:spPr/>
        <p:txBody>
          <a:bodyPr/>
          <a:lstStyle/>
          <a:p>
            <a:fld id="{17F837AF-999D-4C26-98D2-46B286A315D0}" type="datetimeFigureOut">
              <a:rPr lang="zh-CN" altLang="en-US" smtClean="0"/>
              <a:t>2023/8/3</a:t>
            </a:fld>
            <a:endParaRPr lang="zh-CN" altLang="en-US"/>
          </a:p>
        </p:txBody>
      </p:sp>
      <p:sp>
        <p:nvSpPr>
          <p:cNvPr id="3" name="页脚占位符 2">
            <a:extLst>
              <a:ext uri="{FF2B5EF4-FFF2-40B4-BE49-F238E27FC236}">
                <a16:creationId xmlns:a16="http://schemas.microsoft.com/office/drawing/2014/main" id="{FD267D57-EC5A-889F-654D-1F233E86999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69BCA6D-3D35-333D-3046-C5F7E0DCDD4D}"/>
              </a:ext>
            </a:extLst>
          </p:cNvPr>
          <p:cNvSpPr>
            <a:spLocks noGrp="1"/>
          </p:cNvSpPr>
          <p:nvPr>
            <p:ph type="sldNum" sz="quarter" idx="12"/>
          </p:nvPr>
        </p:nvSpPr>
        <p:spPr/>
        <p:txBody>
          <a:bodyPr/>
          <a:lstStyle/>
          <a:p>
            <a:fld id="{C2152C5D-CD93-4F9B-8C8B-226384ACCBA1}" type="slidenum">
              <a:rPr lang="zh-CN" altLang="en-US" smtClean="0"/>
              <a:t>‹#›</a:t>
            </a:fld>
            <a:endParaRPr lang="zh-CN" altLang="en-US"/>
          </a:p>
        </p:txBody>
      </p:sp>
    </p:spTree>
    <p:extLst>
      <p:ext uri="{BB962C8B-B14F-4D97-AF65-F5344CB8AC3E}">
        <p14:creationId xmlns:p14="http://schemas.microsoft.com/office/powerpoint/2010/main" val="3016711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C5FFBD-5183-C359-170F-F961D0E604A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07BE2A8-D266-83CB-D42B-640DF3739C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5CBD639-7B33-ADB4-D907-B9A0195123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52A2434-B12F-9EBE-CBD0-2C4B40330994}"/>
              </a:ext>
            </a:extLst>
          </p:cNvPr>
          <p:cNvSpPr>
            <a:spLocks noGrp="1"/>
          </p:cNvSpPr>
          <p:nvPr>
            <p:ph type="dt" sz="half" idx="10"/>
          </p:nvPr>
        </p:nvSpPr>
        <p:spPr/>
        <p:txBody>
          <a:bodyPr/>
          <a:lstStyle/>
          <a:p>
            <a:fld id="{17F837AF-999D-4C26-98D2-46B286A315D0}" type="datetimeFigureOut">
              <a:rPr lang="zh-CN" altLang="en-US" smtClean="0"/>
              <a:t>2023/8/3</a:t>
            </a:fld>
            <a:endParaRPr lang="zh-CN" altLang="en-US"/>
          </a:p>
        </p:txBody>
      </p:sp>
      <p:sp>
        <p:nvSpPr>
          <p:cNvPr id="6" name="页脚占位符 5">
            <a:extLst>
              <a:ext uri="{FF2B5EF4-FFF2-40B4-BE49-F238E27FC236}">
                <a16:creationId xmlns:a16="http://schemas.microsoft.com/office/drawing/2014/main" id="{4A53AC09-24BA-74CB-5097-14FA4999660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82135B7-79F4-6D2F-FF46-82ED06CA038D}"/>
              </a:ext>
            </a:extLst>
          </p:cNvPr>
          <p:cNvSpPr>
            <a:spLocks noGrp="1"/>
          </p:cNvSpPr>
          <p:nvPr>
            <p:ph type="sldNum" sz="quarter" idx="12"/>
          </p:nvPr>
        </p:nvSpPr>
        <p:spPr/>
        <p:txBody>
          <a:bodyPr/>
          <a:lstStyle/>
          <a:p>
            <a:fld id="{C2152C5D-CD93-4F9B-8C8B-226384ACCBA1}" type="slidenum">
              <a:rPr lang="zh-CN" altLang="en-US" smtClean="0"/>
              <a:t>‹#›</a:t>
            </a:fld>
            <a:endParaRPr lang="zh-CN" altLang="en-US"/>
          </a:p>
        </p:txBody>
      </p:sp>
    </p:spTree>
    <p:extLst>
      <p:ext uri="{BB962C8B-B14F-4D97-AF65-F5344CB8AC3E}">
        <p14:creationId xmlns:p14="http://schemas.microsoft.com/office/powerpoint/2010/main" val="3568302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AC39C7-718B-068A-70CC-70EDBD8B954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8D114C4-D6E2-18F8-4341-9FEB9426EC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5AC0EFA-259D-3CEA-C1F1-A7B98EC5EB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960904D-8DE6-75C3-E9D6-0BB5BCE18721}"/>
              </a:ext>
            </a:extLst>
          </p:cNvPr>
          <p:cNvSpPr>
            <a:spLocks noGrp="1"/>
          </p:cNvSpPr>
          <p:nvPr>
            <p:ph type="dt" sz="half" idx="10"/>
          </p:nvPr>
        </p:nvSpPr>
        <p:spPr/>
        <p:txBody>
          <a:bodyPr/>
          <a:lstStyle/>
          <a:p>
            <a:fld id="{17F837AF-999D-4C26-98D2-46B286A315D0}" type="datetimeFigureOut">
              <a:rPr lang="zh-CN" altLang="en-US" smtClean="0"/>
              <a:t>2023/8/3</a:t>
            </a:fld>
            <a:endParaRPr lang="zh-CN" altLang="en-US"/>
          </a:p>
        </p:txBody>
      </p:sp>
      <p:sp>
        <p:nvSpPr>
          <p:cNvPr id="6" name="页脚占位符 5">
            <a:extLst>
              <a:ext uri="{FF2B5EF4-FFF2-40B4-BE49-F238E27FC236}">
                <a16:creationId xmlns:a16="http://schemas.microsoft.com/office/drawing/2014/main" id="{F0A27D1B-4625-0824-FEEC-3AC8627A471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289C9AA-BB65-D802-C08A-11A0C82755E3}"/>
              </a:ext>
            </a:extLst>
          </p:cNvPr>
          <p:cNvSpPr>
            <a:spLocks noGrp="1"/>
          </p:cNvSpPr>
          <p:nvPr>
            <p:ph type="sldNum" sz="quarter" idx="12"/>
          </p:nvPr>
        </p:nvSpPr>
        <p:spPr/>
        <p:txBody>
          <a:bodyPr/>
          <a:lstStyle/>
          <a:p>
            <a:fld id="{C2152C5D-CD93-4F9B-8C8B-226384ACCBA1}" type="slidenum">
              <a:rPr lang="zh-CN" altLang="en-US" smtClean="0"/>
              <a:t>‹#›</a:t>
            </a:fld>
            <a:endParaRPr lang="zh-CN" altLang="en-US"/>
          </a:p>
        </p:txBody>
      </p:sp>
    </p:spTree>
    <p:extLst>
      <p:ext uri="{BB962C8B-B14F-4D97-AF65-F5344CB8AC3E}">
        <p14:creationId xmlns:p14="http://schemas.microsoft.com/office/powerpoint/2010/main" val="4066905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1D8A909-E93B-2FBA-D352-7DF47F02DB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C494BD5-952A-C67D-3C86-963A35FF53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851394A-82E2-9D64-D550-EF4B21E382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F837AF-999D-4C26-98D2-46B286A315D0}" type="datetimeFigureOut">
              <a:rPr lang="zh-CN" altLang="en-US" smtClean="0"/>
              <a:t>2023/8/3</a:t>
            </a:fld>
            <a:endParaRPr lang="zh-CN" altLang="en-US"/>
          </a:p>
        </p:txBody>
      </p:sp>
      <p:sp>
        <p:nvSpPr>
          <p:cNvPr id="5" name="页脚占位符 4">
            <a:extLst>
              <a:ext uri="{FF2B5EF4-FFF2-40B4-BE49-F238E27FC236}">
                <a16:creationId xmlns:a16="http://schemas.microsoft.com/office/drawing/2014/main" id="{9006F6AA-0A5F-2B3F-F117-74BA801263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34D98ED-77C0-3D8B-A8A3-F35AB61CE5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152C5D-CD93-4F9B-8C8B-226384ACCBA1}" type="slidenum">
              <a:rPr lang="zh-CN" altLang="en-US" smtClean="0"/>
              <a:t>‹#›</a:t>
            </a:fld>
            <a:endParaRPr lang="zh-CN" altLang="en-US"/>
          </a:p>
        </p:txBody>
      </p:sp>
    </p:spTree>
    <p:extLst>
      <p:ext uri="{BB962C8B-B14F-4D97-AF65-F5344CB8AC3E}">
        <p14:creationId xmlns:p14="http://schemas.microsoft.com/office/powerpoint/2010/main" val="3939621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cmake.org/download/"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visualstudio.microsoft.com/zh-hans/"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7918ECC-0AD8-0952-DECF-06E4E3219770}"/>
              </a:ext>
            </a:extLst>
          </p:cNvPr>
          <p:cNvSpPr txBox="1"/>
          <p:nvPr/>
        </p:nvSpPr>
        <p:spPr>
          <a:xfrm>
            <a:off x="117444" y="67112"/>
            <a:ext cx="3749880" cy="461665"/>
          </a:xfrm>
          <a:prstGeom prst="rect">
            <a:avLst/>
          </a:prstGeom>
          <a:noFill/>
        </p:spPr>
        <p:txBody>
          <a:bodyPr wrap="square" rtlCol="0">
            <a:spAutoFit/>
          </a:bodyPr>
          <a:lstStyle/>
          <a:p>
            <a:r>
              <a:rPr lang="en-US" altLang="zh-CN" sz="2400" b="1" dirty="0"/>
              <a:t>0</a:t>
            </a:r>
            <a:r>
              <a:rPr lang="zh-CN" altLang="en-US" sz="2400" b="1" dirty="0"/>
              <a:t>、</a:t>
            </a:r>
            <a:r>
              <a:rPr lang="en-US" altLang="zh-CN" sz="2400" b="1" dirty="0"/>
              <a:t>C++</a:t>
            </a:r>
            <a:r>
              <a:rPr lang="zh-CN" altLang="en-US" sz="2400" b="1" dirty="0"/>
              <a:t>开发环境相关理论</a:t>
            </a:r>
          </a:p>
        </p:txBody>
      </p:sp>
      <p:sp>
        <p:nvSpPr>
          <p:cNvPr id="8" name="文本框 7">
            <a:extLst>
              <a:ext uri="{FF2B5EF4-FFF2-40B4-BE49-F238E27FC236}">
                <a16:creationId xmlns:a16="http://schemas.microsoft.com/office/drawing/2014/main" id="{B7065909-5A7C-67F6-521A-B097DAE55C51}"/>
              </a:ext>
            </a:extLst>
          </p:cNvPr>
          <p:cNvSpPr txBox="1"/>
          <p:nvPr/>
        </p:nvSpPr>
        <p:spPr>
          <a:xfrm>
            <a:off x="387991" y="589461"/>
            <a:ext cx="8160391" cy="6201698"/>
          </a:xfrm>
          <a:prstGeom prst="rect">
            <a:avLst/>
          </a:prstGeom>
          <a:noFill/>
        </p:spPr>
        <p:txBody>
          <a:bodyPr wrap="square">
            <a:spAutoFit/>
          </a:bodyPr>
          <a:lstStyle/>
          <a:p>
            <a:pPr>
              <a:spcAft>
                <a:spcPts val="600"/>
              </a:spcAft>
            </a:pPr>
            <a:r>
              <a:rPr lang="en-US" altLang="zh-CN" b="1" dirty="0"/>
              <a:t>0</a:t>
            </a:r>
            <a:r>
              <a:rPr lang="zh-CN" altLang="en-US" b="1" dirty="0"/>
              <a:t>、代码编辑器</a:t>
            </a:r>
            <a:r>
              <a:rPr lang="zh-CN" altLang="en-US" dirty="0"/>
              <a:t>：Visual Studio Code </a:t>
            </a:r>
            <a:endParaRPr lang="en-US" altLang="zh-CN" dirty="0"/>
          </a:p>
          <a:p>
            <a:pPr>
              <a:spcAft>
                <a:spcPts val="600"/>
              </a:spcAft>
            </a:pPr>
            <a:r>
              <a:rPr lang="zh-CN" altLang="en-US" dirty="0"/>
              <a:t>编辑器就是处理文本（源码）的程序，写代码写的就是文本，编辑器可能提供智能提示、代码高亮等辅助功能，但不负责源码到二进制文件的操作；</a:t>
            </a:r>
          </a:p>
          <a:p>
            <a:pPr>
              <a:spcAft>
                <a:spcPts val="600"/>
              </a:spcAft>
            </a:pPr>
            <a:r>
              <a:rPr lang="zh-CN" altLang="en-US" b="1" dirty="0"/>
              <a:t>1、编译器下载</a:t>
            </a:r>
            <a:r>
              <a:rPr lang="zh-CN" altLang="en-US" dirty="0"/>
              <a:t>：MinGW-w64</a:t>
            </a:r>
            <a:endParaRPr lang="en-US" altLang="zh-CN" dirty="0"/>
          </a:p>
          <a:p>
            <a:pPr>
              <a:spcAft>
                <a:spcPts val="600"/>
              </a:spcAft>
            </a:pPr>
            <a:r>
              <a:rPr lang="zh-CN" altLang="en-US" dirty="0"/>
              <a:t>编译器就是负责将源码文本翻译成计算机能够理解和执行的二进制文件的程序；</a:t>
            </a:r>
          </a:p>
          <a:p>
            <a:pPr>
              <a:spcAft>
                <a:spcPts val="600"/>
              </a:spcAft>
            </a:pPr>
            <a:r>
              <a:rPr lang="en-US" altLang="zh-CN" b="1" dirty="0"/>
              <a:t>2</a:t>
            </a:r>
            <a:r>
              <a:rPr lang="zh-CN" altLang="en-US" b="1" dirty="0"/>
              <a:t>、VsCode&amp;C++调试器</a:t>
            </a:r>
            <a:r>
              <a:rPr lang="zh-CN" altLang="en-US" dirty="0"/>
              <a:t>：安装C\C++扩展</a:t>
            </a:r>
            <a:endParaRPr lang="en-US" altLang="zh-CN" dirty="0"/>
          </a:p>
          <a:p>
            <a:pPr>
              <a:spcAft>
                <a:spcPts val="600"/>
              </a:spcAft>
            </a:pPr>
            <a:r>
              <a:rPr lang="en-US" altLang="zh-CN" b="1" dirty="0"/>
              <a:t>3</a:t>
            </a:r>
            <a:r>
              <a:rPr lang="zh-CN" altLang="en-US" b="1" dirty="0"/>
              <a:t>、配置环境变量 </a:t>
            </a:r>
            <a:r>
              <a:rPr lang="zh-CN" altLang="en-US" dirty="0"/>
              <a:t>= 编译器+ 调试器</a:t>
            </a:r>
            <a:endParaRPr lang="en-US" altLang="zh-CN" dirty="0"/>
          </a:p>
          <a:p>
            <a:pPr>
              <a:spcAft>
                <a:spcPts val="600"/>
              </a:spcAft>
            </a:pPr>
            <a:r>
              <a:rPr lang="en-US" altLang="zh-CN" b="1" dirty="0"/>
              <a:t>4</a:t>
            </a:r>
            <a:r>
              <a:rPr lang="zh-CN" altLang="en-US" b="1" dirty="0"/>
              <a:t>、程序从编辑到可执行</a:t>
            </a:r>
            <a:r>
              <a:rPr lang="zh-CN" altLang="en-US" dirty="0"/>
              <a:t>的过程：</a:t>
            </a:r>
            <a:endParaRPr lang="en-US" altLang="zh-CN" dirty="0"/>
          </a:p>
          <a:p>
            <a:pPr>
              <a:spcAft>
                <a:spcPts val="600"/>
              </a:spcAft>
            </a:pPr>
            <a:r>
              <a:rPr lang="zh-CN" altLang="en-US" dirty="0"/>
              <a:t>首先用文本编辑器编写源代码 </a:t>
            </a:r>
            <a:r>
              <a:rPr lang="en-US" altLang="zh-CN" dirty="0"/>
              <a:t>-&gt; </a:t>
            </a:r>
            <a:r>
              <a:rPr lang="zh-CN" altLang="en-US" dirty="0"/>
              <a:t>编译源代码 生成目标代码</a:t>
            </a:r>
            <a:r>
              <a:rPr lang="en-US" altLang="zh-CN" dirty="0"/>
              <a:t>-&gt; </a:t>
            </a:r>
            <a:r>
              <a:rPr lang="zh-CN" altLang="en-US" dirty="0"/>
              <a:t>将目标代码与其它代码（如库函数代码、标准启动代码）链接起来 </a:t>
            </a:r>
            <a:r>
              <a:rPr lang="en-US" altLang="zh-CN" dirty="0"/>
              <a:t>-&gt; </a:t>
            </a:r>
            <a:r>
              <a:rPr lang="zh-CN" altLang="en-US" dirty="0"/>
              <a:t>生成可执行代码</a:t>
            </a:r>
          </a:p>
          <a:p>
            <a:pPr>
              <a:spcAft>
                <a:spcPts val="600"/>
              </a:spcAft>
            </a:pPr>
            <a:r>
              <a:rPr lang="en-US" altLang="zh-CN" b="1" dirty="0"/>
              <a:t>5</a:t>
            </a:r>
            <a:r>
              <a:rPr lang="zh-CN" altLang="en-US" b="1" dirty="0"/>
              <a:t>、集成开发环境</a:t>
            </a:r>
            <a:r>
              <a:rPr lang="zh-CN" altLang="en-US" dirty="0"/>
              <a:t>（</a:t>
            </a:r>
            <a:r>
              <a:rPr lang="en-US" altLang="zh-CN" dirty="0"/>
              <a:t>IDE</a:t>
            </a:r>
            <a:r>
              <a:rPr lang="zh-CN" altLang="en-US" dirty="0"/>
              <a:t>，</a:t>
            </a:r>
            <a:r>
              <a:rPr lang="en-US" altLang="zh-CN" dirty="0"/>
              <a:t>Integrated Development Environment </a:t>
            </a:r>
            <a:r>
              <a:rPr lang="zh-CN" altLang="en-US" dirty="0"/>
              <a:t>）是用于提供程序开发环境的应用程序，包括了代码编辑器、编译器、调试器和图形用户界面工具。集成了代码编写、分析、编译、调试等一整套工具链。</a:t>
            </a:r>
          </a:p>
          <a:p>
            <a:pPr>
              <a:spcAft>
                <a:spcPts val="600"/>
              </a:spcAft>
            </a:pPr>
            <a:r>
              <a:rPr lang="en-US" altLang="zh-CN" b="1" dirty="0"/>
              <a:t>6</a:t>
            </a:r>
            <a:r>
              <a:rPr lang="zh-CN" altLang="en-US" b="1" dirty="0"/>
              <a:t>、搭建环境</a:t>
            </a:r>
            <a:r>
              <a:rPr lang="zh-CN" altLang="en-US" dirty="0"/>
              <a:t>：</a:t>
            </a:r>
            <a:endParaRPr lang="en-US" altLang="zh-CN" dirty="0"/>
          </a:p>
          <a:p>
            <a:pPr>
              <a:spcAft>
                <a:spcPts val="600"/>
              </a:spcAft>
            </a:pPr>
            <a:r>
              <a:rPr lang="en-US" altLang="zh-CN" dirty="0"/>
              <a:t>vscode</a:t>
            </a:r>
            <a:r>
              <a:rPr lang="zh-CN" altLang="en-US" dirty="0"/>
              <a:t>定位代码编辑器，不是</a:t>
            </a:r>
            <a:r>
              <a:rPr lang="en-US" altLang="zh-CN" dirty="0"/>
              <a:t>IDE</a:t>
            </a:r>
            <a:r>
              <a:rPr lang="zh-CN" altLang="en-US" dirty="0"/>
              <a:t>，不包含编译功能，因此需要我们自己安装编译器、调试器等编译器套件，并使两者有效的配合起来，以实现快捷操作。把这一整套工具链整合到一起的过程就是我们所说的搭建环境。</a:t>
            </a:r>
          </a:p>
          <a:p>
            <a:pPr>
              <a:spcAft>
                <a:spcPts val="600"/>
              </a:spcAft>
            </a:pPr>
            <a:r>
              <a:rPr lang="en-US" altLang="zh-CN" b="1" dirty="0"/>
              <a:t>7</a:t>
            </a:r>
            <a:r>
              <a:rPr lang="zh-CN" altLang="en-US" b="1" dirty="0"/>
              <a:t>、搭建步骤</a:t>
            </a:r>
            <a:r>
              <a:rPr lang="zh-CN" altLang="en-US" dirty="0"/>
              <a:t>：获取编辑器 </a:t>
            </a:r>
            <a:r>
              <a:rPr lang="en-US" altLang="zh-CN" dirty="0"/>
              <a:t>-&gt; </a:t>
            </a:r>
            <a:r>
              <a:rPr lang="zh-CN" altLang="en-US" dirty="0"/>
              <a:t>获取编译套装</a:t>
            </a:r>
            <a:r>
              <a:rPr lang="en-US" altLang="zh-CN" dirty="0"/>
              <a:t>(</a:t>
            </a:r>
            <a:r>
              <a:rPr lang="zh-CN" altLang="en-US" dirty="0"/>
              <a:t>编译器、调试器、头文件库等</a:t>
            </a:r>
            <a:r>
              <a:rPr lang="en-US" altLang="zh-CN" dirty="0"/>
              <a:t>) -&gt; </a:t>
            </a:r>
            <a:r>
              <a:rPr lang="zh-CN" altLang="en-US" dirty="0"/>
              <a:t>做好两者之间的沟通工作</a:t>
            </a:r>
            <a:r>
              <a:rPr lang="en-US" altLang="zh-CN" dirty="0"/>
              <a:t>(</a:t>
            </a:r>
            <a:r>
              <a:rPr lang="zh-CN" altLang="en-US" dirty="0"/>
              <a:t>配置文件</a:t>
            </a:r>
            <a:r>
              <a:rPr lang="en-US" altLang="zh-CN" dirty="0"/>
              <a:t>)</a:t>
            </a:r>
          </a:p>
        </p:txBody>
      </p:sp>
      <p:pic>
        <p:nvPicPr>
          <p:cNvPr id="16" name="图片 15">
            <a:extLst>
              <a:ext uri="{FF2B5EF4-FFF2-40B4-BE49-F238E27FC236}">
                <a16:creationId xmlns:a16="http://schemas.microsoft.com/office/drawing/2014/main" id="{6FA95A47-8BC1-1250-1442-535C6E93D8D9}"/>
              </a:ext>
            </a:extLst>
          </p:cNvPr>
          <p:cNvPicPr>
            <a:picLocks noChangeAspect="1"/>
          </p:cNvPicPr>
          <p:nvPr/>
        </p:nvPicPr>
        <p:blipFill rotWithShape="1">
          <a:blip r:embed="rId2">
            <a:extLst>
              <a:ext uri="{28A0092B-C50C-407E-A947-70E740481C1C}">
                <a14:useLocalDpi xmlns:a14="http://schemas.microsoft.com/office/drawing/2010/main" val="0"/>
              </a:ext>
            </a:extLst>
          </a:blip>
          <a:srcRect l="14108" r="20995"/>
          <a:stretch/>
        </p:blipFill>
        <p:spPr>
          <a:xfrm>
            <a:off x="8640660" y="1052529"/>
            <a:ext cx="3240947" cy="3914043"/>
          </a:xfrm>
          <a:prstGeom prst="rect">
            <a:avLst/>
          </a:prstGeom>
        </p:spPr>
      </p:pic>
    </p:spTree>
    <p:extLst>
      <p:ext uri="{BB962C8B-B14F-4D97-AF65-F5344CB8AC3E}">
        <p14:creationId xmlns:p14="http://schemas.microsoft.com/office/powerpoint/2010/main" val="67190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7A1EE9A4-6EB1-E699-42E1-90AA3875BB39}"/>
              </a:ext>
            </a:extLst>
          </p:cNvPr>
          <p:cNvSpPr txBox="1"/>
          <p:nvPr/>
        </p:nvSpPr>
        <p:spPr>
          <a:xfrm>
            <a:off x="134222" y="192947"/>
            <a:ext cx="3749880" cy="461665"/>
          </a:xfrm>
          <a:prstGeom prst="rect">
            <a:avLst/>
          </a:prstGeom>
          <a:noFill/>
        </p:spPr>
        <p:txBody>
          <a:bodyPr wrap="square" rtlCol="0">
            <a:spAutoFit/>
          </a:bodyPr>
          <a:lstStyle/>
          <a:p>
            <a:r>
              <a:rPr lang="en-US" altLang="zh-CN" sz="2400" b="1" dirty="0"/>
              <a:t>4</a:t>
            </a:r>
            <a:r>
              <a:rPr lang="zh-CN" altLang="en-US" sz="2400" b="1" dirty="0"/>
              <a:t>、</a:t>
            </a:r>
            <a:r>
              <a:rPr lang="en-US" altLang="zh-CN" sz="2400" b="1" dirty="0"/>
              <a:t>CMake</a:t>
            </a:r>
            <a:endParaRPr lang="zh-CN" altLang="en-US" sz="2400" b="1" dirty="0"/>
          </a:p>
        </p:txBody>
      </p:sp>
      <p:sp>
        <p:nvSpPr>
          <p:cNvPr id="3" name="文本框 2">
            <a:extLst>
              <a:ext uri="{FF2B5EF4-FFF2-40B4-BE49-F238E27FC236}">
                <a16:creationId xmlns:a16="http://schemas.microsoft.com/office/drawing/2014/main" id="{693EFA39-939F-0EB6-1A63-F28AF5F87C41}"/>
              </a:ext>
            </a:extLst>
          </p:cNvPr>
          <p:cNvSpPr txBox="1"/>
          <p:nvPr/>
        </p:nvSpPr>
        <p:spPr>
          <a:xfrm>
            <a:off x="354435" y="654612"/>
            <a:ext cx="4091729" cy="369332"/>
          </a:xfrm>
          <a:prstGeom prst="rect">
            <a:avLst/>
          </a:prstGeom>
          <a:noFill/>
        </p:spPr>
        <p:txBody>
          <a:bodyPr wrap="square">
            <a:spAutoFit/>
          </a:bodyPr>
          <a:lstStyle/>
          <a:p>
            <a:pPr>
              <a:spcAft>
                <a:spcPts val="600"/>
              </a:spcAft>
            </a:pPr>
            <a:r>
              <a:rPr lang="en-US" altLang="zh-CN" b="1" dirty="0"/>
              <a:t>4.1.</a:t>
            </a:r>
            <a:r>
              <a:rPr lang="zh-CN" altLang="en-US" b="1" dirty="0"/>
              <a:t>安装</a:t>
            </a:r>
            <a:r>
              <a:rPr lang="en-US" altLang="zh-CN" b="1" dirty="0"/>
              <a:t>CMake</a:t>
            </a:r>
          </a:p>
        </p:txBody>
      </p:sp>
      <p:sp>
        <p:nvSpPr>
          <p:cNvPr id="5" name="文本框 4">
            <a:extLst>
              <a:ext uri="{FF2B5EF4-FFF2-40B4-BE49-F238E27FC236}">
                <a16:creationId xmlns:a16="http://schemas.microsoft.com/office/drawing/2014/main" id="{58E8C815-0210-451F-CE74-4F5389D8FDE6}"/>
              </a:ext>
            </a:extLst>
          </p:cNvPr>
          <p:cNvSpPr txBox="1"/>
          <p:nvPr/>
        </p:nvSpPr>
        <p:spPr>
          <a:xfrm>
            <a:off x="597715" y="1023944"/>
            <a:ext cx="11121705" cy="646331"/>
          </a:xfrm>
          <a:prstGeom prst="rect">
            <a:avLst/>
          </a:prstGeom>
          <a:noFill/>
        </p:spPr>
        <p:txBody>
          <a:bodyPr wrap="square">
            <a:spAutoFit/>
          </a:bodyPr>
          <a:lstStyle/>
          <a:p>
            <a:r>
              <a:rPr lang="zh-CN" altLang="en-US" dirty="0"/>
              <a:t>下载链接：</a:t>
            </a:r>
            <a:r>
              <a:rPr lang="en-US" altLang="zh-CN" dirty="0">
                <a:hlinkClick r:id="rId2"/>
              </a:rPr>
              <a:t>https://cmake.org/download/</a:t>
            </a:r>
            <a:r>
              <a:rPr lang="en-US" altLang="zh-CN" dirty="0"/>
              <a:t> </a:t>
            </a:r>
            <a:r>
              <a:rPr lang="zh-CN" altLang="en-US" b="1" dirty="0">
                <a:solidFill>
                  <a:srgbClr val="FF0000"/>
                </a:solidFill>
              </a:rPr>
              <a:t>验证：cmd命令提示符 </a:t>
            </a:r>
            <a:r>
              <a:rPr lang="en-US" altLang="zh-CN" b="1" dirty="0">
                <a:solidFill>
                  <a:srgbClr val="FF0000"/>
                </a:solidFill>
                <a:sym typeface="Wingdings" panose="05000000000000000000" pitchFamily="2" charset="2"/>
              </a:rPr>
              <a:t></a:t>
            </a:r>
            <a:r>
              <a:rPr lang="zh-CN" altLang="en-US" b="1" dirty="0">
                <a:solidFill>
                  <a:srgbClr val="FF0000"/>
                </a:solidFill>
              </a:rPr>
              <a:t> </a:t>
            </a:r>
            <a:r>
              <a:rPr lang="en-US" altLang="zh-CN" b="1" dirty="0">
                <a:solidFill>
                  <a:srgbClr val="FF0000"/>
                </a:solidFill>
              </a:rPr>
              <a:t>cmake</a:t>
            </a:r>
            <a:r>
              <a:rPr lang="zh-CN" altLang="en-US" b="1" dirty="0">
                <a:solidFill>
                  <a:srgbClr val="FF0000"/>
                </a:solidFill>
              </a:rPr>
              <a:t> --version(中间有空格）</a:t>
            </a:r>
            <a:endParaRPr lang="en-US" altLang="zh-CN" b="1" dirty="0">
              <a:solidFill>
                <a:srgbClr val="FF0000"/>
              </a:solidFill>
            </a:endParaRPr>
          </a:p>
          <a:p>
            <a:r>
              <a:rPr lang="zh-CN" altLang="en-US" dirty="0"/>
              <a:t>尽量选择</a:t>
            </a:r>
            <a:r>
              <a:rPr lang="en-US" altLang="zh-CN" dirty="0"/>
              <a:t>Latest Release</a:t>
            </a:r>
            <a:r>
              <a:rPr lang="zh-CN" altLang="en-US" dirty="0"/>
              <a:t>版本，比较稳定。下载后缀为</a:t>
            </a:r>
            <a:r>
              <a:rPr lang="en-US" altLang="zh-CN" dirty="0"/>
              <a:t>.msi</a:t>
            </a:r>
            <a:r>
              <a:rPr lang="zh-CN" altLang="en-US" dirty="0"/>
              <a:t>的安装文件，然后直接安装。</a:t>
            </a:r>
          </a:p>
        </p:txBody>
      </p:sp>
      <p:pic>
        <p:nvPicPr>
          <p:cNvPr id="9" name="图片 8">
            <a:extLst>
              <a:ext uri="{FF2B5EF4-FFF2-40B4-BE49-F238E27FC236}">
                <a16:creationId xmlns:a16="http://schemas.microsoft.com/office/drawing/2014/main" id="{3C50F248-C3E0-8B91-30A3-745928880187}"/>
              </a:ext>
            </a:extLst>
          </p:cNvPr>
          <p:cNvPicPr>
            <a:picLocks noChangeAspect="1"/>
          </p:cNvPicPr>
          <p:nvPr/>
        </p:nvPicPr>
        <p:blipFill>
          <a:blip r:embed="rId3"/>
          <a:stretch>
            <a:fillRect/>
          </a:stretch>
        </p:blipFill>
        <p:spPr>
          <a:xfrm>
            <a:off x="597715" y="1773218"/>
            <a:ext cx="7837407" cy="4948461"/>
          </a:xfrm>
          <a:prstGeom prst="rect">
            <a:avLst/>
          </a:prstGeom>
        </p:spPr>
      </p:pic>
      <p:sp>
        <p:nvSpPr>
          <p:cNvPr id="10" name="矩形 9">
            <a:extLst>
              <a:ext uri="{FF2B5EF4-FFF2-40B4-BE49-F238E27FC236}">
                <a16:creationId xmlns:a16="http://schemas.microsoft.com/office/drawing/2014/main" id="{874C1968-460B-2F7E-C079-C55DD058E14D}"/>
              </a:ext>
            </a:extLst>
          </p:cNvPr>
          <p:cNvSpPr/>
          <p:nvPr/>
        </p:nvSpPr>
        <p:spPr>
          <a:xfrm>
            <a:off x="3657598" y="4655890"/>
            <a:ext cx="2206305" cy="19294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54B2B5B7-E389-5C73-5CC0-593856A160E9}"/>
              </a:ext>
            </a:extLst>
          </p:cNvPr>
          <p:cNvSpPr txBox="1"/>
          <p:nvPr/>
        </p:nvSpPr>
        <p:spPr>
          <a:xfrm>
            <a:off x="7017922" y="5853732"/>
            <a:ext cx="4888684" cy="369332"/>
          </a:xfrm>
          <a:prstGeom prst="rect">
            <a:avLst/>
          </a:prstGeom>
          <a:noFill/>
        </p:spPr>
        <p:txBody>
          <a:bodyPr wrap="square">
            <a:spAutoFit/>
          </a:bodyPr>
          <a:lstStyle/>
          <a:p>
            <a:r>
              <a:rPr lang="zh-CN" altLang="en-US" dirty="0"/>
              <a:t>）</a:t>
            </a:r>
          </a:p>
        </p:txBody>
      </p:sp>
    </p:spTree>
    <p:extLst>
      <p:ext uri="{BB962C8B-B14F-4D97-AF65-F5344CB8AC3E}">
        <p14:creationId xmlns:p14="http://schemas.microsoft.com/office/powerpoint/2010/main" val="954565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7A1EE9A4-6EB1-E699-42E1-90AA3875BB39}"/>
              </a:ext>
            </a:extLst>
          </p:cNvPr>
          <p:cNvSpPr txBox="1"/>
          <p:nvPr/>
        </p:nvSpPr>
        <p:spPr>
          <a:xfrm>
            <a:off x="134222" y="192947"/>
            <a:ext cx="3749880" cy="461665"/>
          </a:xfrm>
          <a:prstGeom prst="rect">
            <a:avLst/>
          </a:prstGeom>
          <a:noFill/>
        </p:spPr>
        <p:txBody>
          <a:bodyPr wrap="square" rtlCol="0">
            <a:spAutoFit/>
          </a:bodyPr>
          <a:lstStyle/>
          <a:p>
            <a:r>
              <a:rPr lang="en-US" altLang="zh-CN" sz="2400" b="1" dirty="0"/>
              <a:t>4</a:t>
            </a:r>
            <a:r>
              <a:rPr lang="zh-CN" altLang="en-US" sz="2400" b="1" dirty="0"/>
              <a:t>、</a:t>
            </a:r>
            <a:r>
              <a:rPr lang="en-US" altLang="zh-CN" sz="2400" b="1" dirty="0"/>
              <a:t>CMake</a:t>
            </a:r>
            <a:endParaRPr lang="zh-CN" altLang="en-US" sz="2400" b="1" dirty="0"/>
          </a:p>
        </p:txBody>
      </p:sp>
      <p:sp>
        <p:nvSpPr>
          <p:cNvPr id="3" name="文本框 2">
            <a:extLst>
              <a:ext uri="{FF2B5EF4-FFF2-40B4-BE49-F238E27FC236}">
                <a16:creationId xmlns:a16="http://schemas.microsoft.com/office/drawing/2014/main" id="{693EFA39-939F-0EB6-1A63-F28AF5F87C41}"/>
              </a:ext>
            </a:extLst>
          </p:cNvPr>
          <p:cNvSpPr txBox="1"/>
          <p:nvPr/>
        </p:nvSpPr>
        <p:spPr>
          <a:xfrm>
            <a:off x="354435" y="654612"/>
            <a:ext cx="4091729" cy="369332"/>
          </a:xfrm>
          <a:prstGeom prst="rect">
            <a:avLst/>
          </a:prstGeom>
          <a:noFill/>
        </p:spPr>
        <p:txBody>
          <a:bodyPr wrap="square">
            <a:spAutoFit/>
          </a:bodyPr>
          <a:lstStyle/>
          <a:p>
            <a:pPr>
              <a:spcAft>
                <a:spcPts val="600"/>
              </a:spcAft>
            </a:pPr>
            <a:r>
              <a:rPr lang="en-US" altLang="zh-CN" b="1" dirty="0"/>
              <a:t>4.2.VSCode</a:t>
            </a:r>
            <a:r>
              <a:rPr lang="zh-CN" altLang="en-US" b="1" dirty="0"/>
              <a:t>配置</a:t>
            </a:r>
            <a:r>
              <a:rPr lang="en-US" altLang="zh-CN" b="1" dirty="0"/>
              <a:t>CMake</a:t>
            </a:r>
          </a:p>
        </p:txBody>
      </p:sp>
      <p:sp>
        <p:nvSpPr>
          <p:cNvPr id="5" name="文本框 4">
            <a:extLst>
              <a:ext uri="{FF2B5EF4-FFF2-40B4-BE49-F238E27FC236}">
                <a16:creationId xmlns:a16="http://schemas.microsoft.com/office/drawing/2014/main" id="{58E8C815-0210-451F-CE74-4F5389D8FDE6}"/>
              </a:ext>
            </a:extLst>
          </p:cNvPr>
          <p:cNvSpPr txBox="1"/>
          <p:nvPr/>
        </p:nvSpPr>
        <p:spPr>
          <a:xfrm>
            <a:off x="773884" y="2531485"/>
            <a:ext cx="4150454" cy="369332"/>
          </a:xfrm>
          <a:prstGeom prst="rect">
            <a:avLst/>
          </a:prstGeom>
          <a:noFill/>
        </p:spPr>
        <p:txBody>
          <a:bodyPr wrap="square">
            <a:spAutoFit/>
          </a:bodyPr>
          <a:lstStyle/>
          <a:p>
            <a:r>
              <a:rPr lang="zh-CN" altLang="en-US" b="1" dirty="0"/>
              <a:t>建立目录（</a:t>
            </a:r>
            <a:r>
              <a:rPr lang="en-US" altLang="zh-CN" b="1" dirty="0"/>
              <a:t>Build/CMakeLists.txt/Code</a:t>
            </a:r>
            <a:r>
              <a:rPr lang="zh-CN" altLang="en-US" b="1" dirty="0"/>
              <a:t>）</a:t>
            </a:r>
          </a:p>
        </p:txBody>
      </p:sp>
      <p:sp>
        <p:nvSpPr>
          <p:cNvPr id="6" name="文本框 5">
            <a:extLst>
              <a:ext uri="{FF2B5EF4-FFF2-40B4-BE49-F238E27FC236}">
                <a16:creationId xmlns:a16="http://schemas.microsoft.com/office/drawing/2014/main" id="{AD8D654F-20D0-FFE3-D94D-D01A01E6C1BE}"/>
              </a:ext>
            </a:extLst>
          </p:cNvPr>
          <p:cNvSpPr txBox="1"/>
          <p:nvPr/>
        </p:nvSpPr>
        <p:spPr>
          <a:xfrm>
            <a:off x="354434" y="2005943"/>
            <a:ext cx="4091729" cy="369332"/>
          </a:xfrm>
          <a:prstGeom prst="rect">
            <a:avLst/>
          </a:prstGeom>
          <a:noFill/>
        </p:spPr>
        <p:txBody>
          <a:bodyPr wrap="square">
            <a:spAutoFit/>
          </a:bodyPr>
          <a:lstStyle/>
          <a:p>
            <a:pPr>
              <a:spcAft>
                <a:spcPts val="600"/>
              </a:spcAft>
            </a:pPr>
            <a:r>
              <a:rPr lang="en-US" altLang="zh-CN" b="1" dirty="0"/>
              <a:t>4.3.VSCode</a:t>
            </a:r>
            <a:r>
              <a:rPr lang="zh-CN" altLang="en-US" b="1" dirty="0"/>
              <a:t>编写</a:t>
            </a:r>
            <a:r>
              <a:rPr lang="en-US" altLang="zh-CN" b="1" dirty="0"/>
              <a:t>CMake</a:t>
            </a:r>
          </a:p>
        </p:txBody>
      </p:sp>
      <p:sp>
        <p:nvSpPr>
          <p:cNvPr id="2" name="文本框 1">
            <a:extLst>
              <a:ext uri="{FF2B5EF4-FFF2-40B4-BE49-F238E27FC236}">
                <a16:creationId xmlns:a16="http://schemas.microsoft.com/office/drawing/2014/main" id="{4A8DC2DD-91AE-7236-96AF-4857E2F59A56}"/>
              </a:ext>
            </a:extLst>
          </p:cNvPr>
          <p:cNvSpPr txBox="1"/>
          <p:nvPr/>
        </p:nvSpPr>
        <p:spPr>
          <a:xfrm>
            <a:off x="773884" y="3456809"/>
            <a:ext cx="4150454" cy="369332"/>
          </a:xfrm>
          <a:prstGeom prst="rect">
            <a:avLst/>
          </a:prstGeom>
          <a:noFill/>
        </p:spPr>
        <p:txBody>
          <a:bodyPr wrap="square">
            <a:spAutoFit/>
          </a:bodyPr>
          <a:lstStyle/>
          <a:p>
            <a:r>
              <a:rPr lang="zh-CN" altLang="en-US" dirty="0"/>
              <a:t>进入目录，执行</a:t>
            </a:r>
            <a:r>
              <a:rPr lang="en-US" altLang="zh-CN" dirty="0"/>
              <a:t>cmake</a:t>
            </a:r>
            <a:endParaRPr lang="zh-CN" altLang="en-US" dirty="0"/>
          </a:p>
        </p:txBody>
      </p:sp>
      <p:sp>
        <p:nvSpPr>
          <p:cNvPr id="4" name="文本框 3">
            <a:extLst>
              <a:ext uri="{FF2B5EF4-FFF2-40B4-BE49-F238E27FC236}">
                <a16:creationId xmlns:a16="http://schemas.microsoft.com/office/drawing/2014/main" id="{25877208-92C8-DB98-3038-95967C0AAB9C}"/>
              </a:ext>
            </a:extLst>
          </p:cNvPr>
          <p:cNvSpPr txBox="1"/>
          <p:nvPr/>
        </p:nvSpPr>
        <p:spPr>
          <a:xfrm>
            <a:off x="773884" y="4382133"/>
            <a:ext cx="4150454" cy="369332"/>
          </a:xfrm>
          <a:prstGeom prst="rect">
            <a:avLst/>
          </a:prstGeom>
          <a:noFill/>
        </p:spPr>
        <p:txBody>
          <a:bodyPr wrap="square">
            <a:spAutoFit/>
          </a:bodyPr>
          <a:lstStyle/>
          <a:p>
            <a:r>
              <a:rPr lang="zh-CN" altLang="en-US" dirty="0"/>
              <a:t>执行</a:t>
            </a:r>
            <a:r>
              <a:rPr lang="en-US" altLang="zh-CN" dirty="0"/>
              <a:t>make</a:t>
            </a:r>
            <a:r>
              <a:rPr lang="zh-CN" altLang="en-US" dirty="0"/>
              <a:t>，生成可执行文件</a:t>
            </a:r>
          </a:p>
        </p:txBody>
      </p:sp>
      <p:pic>
        <p:nvPicPr>
          <p:cNvPr id="8" name="图片 7">
            <a:extLst>
              <a:ext uri="{FF2B5EF4-FFF2-40B4-BE49-F238E27FC236}">
                <a16:creationId xmlns:a16="http://schemas.microsoft.com/office/drawing/2014/main" id="{4E0EC51B-BA6D-CF73-04DE-E370FD064390}"/>
              </a:ext>
            </a:extLst>
          </p:cNvPr>
          <p:cNvPicPr>
            <a:picLocks noChangeAspect="1"/>
          </p:cNvPicPr>
          <p:nvPr/>
        </p:nvPicPr>
        <p:blipFill>
          <a:blip r:embed="rId2"/>
          <a:stretch>
            <a:fillRect/>
          </a:stretch>
        </p:blipFill>
        <p:spPr>
          <a:xfrm>
            <a:off x="5539007" y="2005943"/>
            <a:ext cx="6276190" cy="4752381"/>
          </a:xfrm>
          <a:prstGeom prst="rect">
            <a:avLst/>
          </a:prstGeom>
        </p:spPr>
      </p:pic>
      <p:sp>
        <p:nvSpPr>
          <p:cNvPr id="9" name="文本框 8">
            <a:extLst>
              <a:ext uri="{FF2B5EF4-FFF2-40B4-BE49-F238E27FC236}">
                <a16:creationId xmlns:a16="http://schemas.microsoft.com/office/drawing/2014/main" id="{6A1ED6D1-81F1-9841-43BB-92CD6C78C641}"/>
              </a:ext>
            </a:extLst>
          </p:cNvPr>
          <p:cNvSpPr txBox="1"/>
          <p:nvPr/>
        </p:nvSpPr>
        <p:spPr>
          <a:xfrm>
            <a:off x="773884" y="3922689"/>
            <a:ext cx="4150454" cy="307777"/>
          </a:xfrm>
          <a:prstGeom prst="rect">
            <a:avLst/>
          </a:prstGeom>
          <a:noFill/>
        </p:spPr>
        <p:txBody>
          <a:bodyPr wrap="square">
            <a:spAutoFit/>
          </a:bodyPr>
          <a:lstStyle/>
          <a:p>
            <a:r>
              <a:rPr lang="en-US" altLang="zh-CN" sz="1400" b="1" dirty="0">
                <a:solidFill>
                  <a:srgbClr val="FF0000"/>
                </a:solidFill>
              </a:rPr>
              <a:t>cmake -G "MinGW Makefiles" .. </a:t>
            </a:r>
            <a:endParaRPr lang="zh-CN" altLang="en-US" sz="1400" b="1" dirty="0">
              <a:solidFill>
                <a:srgbClr val="FF0000"/>
              </a:solidFill>
            </a:endParaRPr>
          </a:p>
        </p:txBody>
      </p:sp>
      <p:sp>
        <p:nvSpPr>
          <p:cNvPr id="10" name="文本框 9">
            <a:extLst>
              <a:ext uri="{FF2B5EF4-FFF2-40B4-BE49-F238E27FC236}">
                <a16:creationId xmlns:a16="http://schemas.microsoft.com/office/drawing/2014/main" id="{151033E1-F2F4-6A27-4EDD-56AB5A57540B}"/>
              </a:ext>
            </a:extLst>
          </p:cNvPr>
          <p:cNvSpPr txBox="1"/>
          <p:nvPr/>
        </p:nvSpPr>
        <p:spPr>
          <a:xfrm>
            <a:off x="773884" y="4903132"/>
            <a:ext cx="4150454" cy="307777"/>
          </a:xfrm>
          <a:prstGeom prst="rect">
            <a:avLst/>
          </a:prstGeom>
          <a:noFill/>
        </p:spPr>
        <p:txBody>
          <a:bodyPr wrap="square">
            <a:spAutoFit/>
          </a:bodyPr>
          <a:lstStyle/>
          <a:p>
            <a:r>
              <a:rPr lang="en-US" altLang="zh-CN" sz="1400" b="1" dirty="0">
                <a:solidFill>
                  <a:srgbClr val="FF0000"/>
                </a:solidFill>
              </a:rPr>
              <a:t>mingw32-make</a:t>
            </a:r>
            <a:endParaRPr lang="zh-CN" altLang="en-US" sz="1400" b="1" dirty="0">
              <a:solidFill>
                <a:srgbClr val="FF0000"/>
              </a:solidFill>
            </a:endParaRPr>
          </a:p>
        </p:txBody>
      </p:sp>
      <p:sp>
        <p:nvSpPr>
          <p:cNvPr id="11" name="文本框 10">
            <a:extLst>
              <a:ext uri="{FF2B5EF4-FFF2-40B4-BE49-F238E27FC236}">
                <a16:creationId xmlns:a16="http://schemas.microsoft.com/office/drawing/2014/main" id="{D870EE3F-D702-9F00-7C1D-0D4639A35075}"/>
              </a:ext>
            </a:extLst>
          </p:cNvPr>
          <p:cNvSpPr txBox="1"/>
          <p:nvPr/>
        </p:nvSpPr>
        <p:spPr>
          <a:xfrm>
            <a:off x="773884" y="3024924"/>
            <a:ext cx="4150454" cy="307777"/>
          </a:xfrm>
          <a:prstGeom prst="rect">
            <a:avLst/>
          </a:prstGeom>
          <a:noFill/>
        </p:spPr>
        <p:txBody>
          <a:bodyPr wrap="square">
            <a:spAutoFit/>
          </a:bodyPr>
          <a:lstStyle/>
          <a:p>
            <a:r>
              <a:rPr lang="en-US" altLang="zh-CN" sz="1400" b="1" dirty="0">
                <a:solidFill>
                  <a:srgbClr val="FF0000"/>
                </a:solidFill>
              </a:rPr>
              <a:t>cd Build</a:t>
            </a:r>
            <a:endParaRPr lang="zh-CN" altLang="en-US" sz="1400" b="1" dirty="0">
              <a:solidFill>
                <a:srgbClr val="FF0000"/>
              </a:solidFill>
            </a:endParaRPr>
          </a:p>
        </p:txBody>
      </p:sp>
      <p:pic>
        <p:nvPicPr>
          <p:cNvPr id="13" name="图片 12">
            <a:extLst>
              <a:ext uri="{FF2B5EF4-FFF2-40B4-BE49-F238E27FC236}">
                <a16:creationId xmlns:a16="http://schemas.microsoft.com/office/drawing/2014/main" id="{F1FA0813-6E2A-C57E-783F-9FD3FBA1188B}"/>
              </a:ext>
            </a:extLst>
          </p:cNvPr>
          <p:cNvPicPr>
            <a:picLocks noChangeAspect="1"/>
          </p:cNvPicPr>
          <p:nvPr/>
        </p:nvPicPr>
        <p:blipFill>
          <a:blip r:embed="rId3"/>
          <a:stretch>
            <a:fillRect/>
          </a:stretch>
        </p:blipFill>
        <p:spPr>
          <a:xfrm>
            <a:off x="538738" y="996718"/>
            <a:ext cx="5695238" cy="828571"/>
          </a:xfrm>
          <a:prstGeom prst="rect">
            <a:avLst/>
          </a:prstGeom>
        </p:spPr>
      </p:pic>
    </p:spTree>
    <p:extLst>
      <p:ext uri="{BB962C8B-B14F-4D97-AF65-F5344CB8AC3E}">
        <p14:creationId xmlns:p14="http://schemas.microsoft.com/office/powerpoint/2010/main" val="2221305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7A1EE9A4-6EB1-E699-42E1-90AA3875BB39}"/>
              </a:ext>
            </a:extLst>
          </p:cNvPr>
          <p:cNvSpPr txBox="1"/>
          <p:nvPr/>
        </p:nvSpPr>
        <p:spPr>
          <a:xfrm>
            <a:off x="134222" y="192947"/>
            <a:ext cx="3749880" cy="461665"/>
          </a:xfrm>
          <a:prstGeom prst="rect">
            <a:avLst/>
          </a:prstGeom>
          <a:noFill/>
        </p:spPr>
        <p:txBody>
          <a:bodyPr wrap="square" rtlCol="0">
            <a:spAutoFit/>
          </a:bodyPr>
          <a:lstStyle/>
          <a:p>
            <a:r>
              <a:rPr lang="en-US" altLang="zh-CN" sz="2400" b="1" dirty="0"/>
              <a:t>4</a:t>
            </a:r>
            <a:r>
              <a:rPr lang="zh-CN" altLang="en-US" sz="2400" b="1" dirty="0"/>
              <a:t>、</a:t>
            </a:r>
            <a:r>
              <a:rPr lang="en-US" altLang="zh-CN" sz="2400" b="1" dirty="0"/>
              <a:t>CMake</a:t>
            </a:r>
            <a:endParaRPr lang="zh-CN" altLang="en-US" sz="2400" b="1" dirty="0"/>
          </a:p>
        </p:txBody>
      </p:sp>
      <p:sp>
        <p:nvSpPr>
          <p:cNvPr id="3" name="文本框 2">
            <a:extLst>
              <a:ext uri="{FF2B5EF4-FFF2-40B4-BE49-F238E27FC236}">
                <a16:creationId xmlns:a16="http://schemas.microsoft.com/office/drawing/2014/main" id="{693EFA39-939F-0EB6-1A63-F28AF5F87C41}"/>
              </a:ext>
            </a:extLst>
          </p:cNvPr>
          <p:cNvSpPr txBox="1"/>
          <p:nvPr/>
        </p:nvSpPr>
        <p:spPr>
          <a:xfrm>
            <a:off x="354435" y="654612"/>
            <a:ext cx="4091729" cy="369332"/>
          </a:xfrm>
          <a:prstGeom prst="rect">
            <a:avLst/>
          </a:prstGeom>
          <a:noFill/>
        </p:spPr>
        <p:txBody>
          <a:bodyPr wrap="square">
            <a:spAutoFit/>
          </a:bodyPr>
          <a:lstStyle/>
          <a:p>
            <a:pPr>
              <a:spcAft>
                <a:spcPts val="600"/>
              </a:spcAft>
            </a:pPr>
            <a:r>
              <a:rPr lang="en-US" altLang="zh-CN" b="1" dirty="0"/>
              <a:t>4.4. CMakeLists.txt</a:t>
            </a:r>
          </a:p>
        </p:txBody>
      </p:sp>
      <p:pic>
        <p:nvPicPr>
          <p:cNvPr id="4" name="图片 3">
            <a:extLst>
              <a:ext uri="{FF2B5EF4-FFF2-40B4-BE49-F238E27FC236}">
                <a16:creationId xmlns:a16="http://schemas.microsoft.com/office/drawing/2014/main" id="{950D9B4E-FD87-8AC2-65A5-CE369DBAE4EE}"/>
              </a:ext>
            </a:extLst>
          </p:cNvPr>
          <p:cNvPicPr>
            <a:picLocks noChangeAspect="1"/>
          </p:cNvPicPr>
          <p:nvPr/>
        </p:nvPicPr>
        <p:blipFill>
          <a:blip r:embed="rId2"/>
          <a:stretch>
            <a:fillRect/>
          </a:stretch>
        </p:blipFill>
        <p:spPr>
          <a:xfrm>
            <a:off x="2991604" y="0"/>
            <a:ext cx="7613691" cy="6858000"/>
          </a:xfrm>
          <a:prstGeom prst="rect">
            <a:avLst/>
          </a:prstGeom>
        </p:spPr>
      </p:pic>
      <p:sp>
        <p:nvSpPr>
          <p:cNvPr id="5" name="文本框 4">
            <a:extLst>
              <a:ext uri="{FF2B5EF4-FFF2-40B4-BE49-F238E27FC236}">
                <a16:creationId xmlns:a16="http://schemas.microsoft.com/office/drawing/2014/main" id="{8FB7FF69-8AF7-523F-7EF8-B11B5C63D69D}"/>
              </a:ext>
            </a:extLst>
          </p:cNvPr>
          <p:cNvSpPr txBox="1"/>
          <p:nvPr/>
        </p:nvSpPr>
        <p:spPr>
          <a:xfrm>
            <a:off x="642145" y="1170983"/>
            <a:ext cx="1367017" cy="1600438"/>
          </a:xfrm>
          <a:prstGeom prst="rect">
            <a:avLst/>
          </a:prstGeom>
          <a:noFill/>
        </p:spPr>
        <p:txBody>
          <a:bodyPr wrap="square">
            <a:spAutoFit/>
          </a:bodyPr>
          <a:lstStyle/>
          <a:p>
            <a:r>
              <a:rPr lang="en-US" altLang="zh-CN" sz="1400" b="1" dirty="0">
                <a:solidFill>
                  <a:srgbClr val="FF0000"/>
                </a:solidFill>
              </a:rPr>
              <a:t>.vscode</a:t>
            </a:r>
          </a:p>
          <a:p>
            <a:r>
              <a:rPr lang="en-US" altLang="zh-CN" sz="1400" b="1" dirty="0">
                <a:solidFill>
                  <a:srgbClr val="FF0000"/>
                </a:solidFill>
              </a:rPr>
              <a:t>bin</a:t>
            </a:r>
          </a:p>
          <a:p>
            <a:r>
              <a:rPr lang="en-US" altLang="zh-CN" sz="1400" b="1" dirty="0">
                <a:solidFill>
                  <a:srgbClr val="FF0000"/>
                </a:solidFill>
              </a:rPr>
              <a:t>Build</a:t>
            </a:r>
          </a:p>
          <a:p>
            <a:r>
              <a:rPr lang="en-US" altLang="zh-CN" sz="1400" b="1" dirty="0">
                <a:solidFill>
                  <a:srgbClr val="FF0000"/>
                </a:solidFill>
              </a:rPr>
              <a:t>lnclude</a:t>
            </a:r>
          </a:p>
          <a:p>
            <a:r>
              <a:rPr lang="en-US" altLang="zh-CN" sz="1400" b="1" dirty="0">
                <a:solidFill>
                  <a:srgbClr val="FF0000"/>
                </a:solidFill>
              </a:rPr>
              <a:t>lib</a:t>
            </a:r>
          </a:p>
          <a:p>
            <a:r>
              <a:rPr lang="en-US" altLang="zh-CN" sz="1400" b="1" dirty="0">
                <a:solidFill>
                  <a:srgbClr val="FF0000"/>
                </a:solidFill>
              </a:rPr>
              <a:t>src</a:t>
            </a:r>
          </a:p>
          <a:p>
            <a:r>
              <a:rPr lang="en-US" altLang="zh-CN" sz="1400" b="1" dirty="0">
                <a:solidFill>
                  <a:srgbClr val="FF0000"/>
                </a:solidFill>
              </a:rPr>
              <a:t>CmakeLists.txt</a:t>
            </a:r>
            <a:endParaRPr lang="zh-CN" altLang="en-US" sz="1400" b="1" dirty="0">
              <a:solidFill>
                <a:srgbClr val="FF0000"/>
              </a:solidFill>
            </a:endParaRPr>
          </a:p>
        </p:txBody>
      </p:sp>
      <p:sp>
        <p:nvSpPr>
          <p:cNvPr id="6" name="矩形 5">
            <a:extLst>
              <a:ext uri="{FF2B5EF4-FFF2-40B4-BE49-F238E27FC236}">
                <a16:creationId xmlns:a16="http://schemas.microsoft.com/office/drawing/2014/main" id="{35529D86-1D53-92AB-9742-FAEC15CD8C9D}"/>
              </a:ext>
            </a:extLst>
          </p:cNvPr>
          <p:cNvSpPr/>
          <p:nvPr/>
        </p:nvSpPr>
        <p:spPr>
          <a:xfrm>
            <a:off x="5718579" y="6690453"/>
            <a:ext cx="400704" cy="19294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DAE03A83-F2ED-580C-5288-C9C9CE13E2A0}"/>
              </a:ext>
            </a:extLst>
          </p:cNvPr>
          <p:cNvSpPr/>
          <p:nvPr/>
        </p:nvSpPr>
        <p:spPr>
          <a:xfrm>
            <a:off x="6317595" y="6690452"/>
            <a:ext cx="216555" cy="19294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27143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7918ECC-0AD8-0952-DECF-06E4E3219770}"/>
              </a:ext>
            </a:extLst>
          </p:cNvPr>
          <p:cNvSpPr txBox="1"/>
          <p:nvPr/>
        </p:nvSpPr>
        <p:spPr>
          <a:xfrm>
            <a:off x="117444" y="67112"/>
            <a:ext cx="3749880" cy="461665"/>
          </a:xfrm>
          <a:prstGeom prst="rect">
            <a:avLst/>
          </a:prstGeom>
          <a:noFill/>
        </p:spPr>
        <p:txBody>
          <a:bodyPr wrap="square" rtlCol="0">
            <a:spAutoFit/>
          </a:bodyPr>
          <a:lstStyle/>
          <a:p>
            <a:r>
              <a:rPr lang="en-US" altLang="zh-CN" sz="2400" b="1" dirty="0"/>
              <a:t>1</a:t>
            </a:r>
            <a:r>
              <a:rPr lang="zh-CN" altLang="en-US" sz="2400" b="1" dirty="0"/>
              <a:t>、下载安装</a:t>
            </a:r>
          </a:p>
        </p:txBody>
      </p:sp>
      <p:sp>
        <p:nvSpPr>
          <p:cNvPr id="8" name="文本框 7">
            <a:extLst>
              <a:ext uri="{FF2B5EF4-FFF2-40B4-BE49-F238E27FC236}">
                <a16:creationId xmlns:a16="http://schemas.microsoft.com/office/drawing/2014/main" id="{B7065909-5A7C-67F6-521A-B097DAE55C51}"/>
              </a:ext>
            </a:extLst>
          </p:cNvPr>
          <p:cNvSpPr txBox="1"/>
          <p:nvPr/>
        </p:nvSpPr>
        <p:spPr>
          <a:xfrm>
            <a:off x="387991" y="589461"/>
            <a:ext cx="8160391" cy="369332"/>
          </a:xfrm>
          <a:prstGeom prst="rect">
            <a:avLst/>
          </a:prstGeom>
          <a:noFill/>
        </p:spPr>
        <p:txBody>
          <a:bodyPr wrap="square">
            <a:spAutoFit/>
          </a:bodyPr>
          <a:lstStyle/>
          <a:p>
            <a:pPr>
              <a:spcAft>
                <a:spcPts val="600"/>
              </a:spcAft>
            </a:pPr>
            <a:r>
              <a:rPr lang="en-US" altLang="zh-CN" b="1" dirty="0"/>
              <a:t>0</a:t>
            </a:r>
            <a:r>
              <a:rPr lang="zh-CN" altLang="en-US" b="1" dirty="0"/>
              <a:t>、代码编辑器</a:t>
            </a:r>
            <a:r>
              <a:rPr lang="zh-CN" altLang="en-US" dirty="0"/>
              <a:t>：Visual Studio Code </a:t>
            </a:r>
            <a:r>
              <a:rPr lang="en-US" altLang="zh-CN" dirty="0">
                <a:sym typeface="Wingdings" panose="05000000000000000000" pitchFamily="2" charset="2"/>
              </a:rPr>
              <a:t> </a:t>
            </a:r>
            <a:r>
              <a:rPr lang="en-US" altLang="zh-CN" dirty="0"/>
              <a:t>System Installer</a:t>
            </a:r>
            <a:r>
              <a:rPr lang="zh-CN" altLang="en-US" dirty="0"/>
              <a:t> </a:t>
            </a:r>
            <a:endParaRPr lang="en-US" altLang="zh-CN" dirty="0"/>
          </a:p>
        </p:txBody>
      </p:sp>
      <p:sp>
        <p:nvSpPr>
          <p:cNvPr id="4" name="文本框 3">
            <a:extLst>
              <a:ext uri="{FF2B5EF4-FFF2-40B4-BE49-F238E27FC236}">
                <a16:creationId xmlns:a16="http://schemas.microsoft.com/office/drawing/2014/main" id="{BAD330C5-EF8D-F71F-93A2-D34338F4C82E}"/>
              </a:ext>
            </a:extLst>
          </p:cNvPr>
          <p:cNvSpPr txBox="1"/>
          <p:nvPr/>
        </p:nvSpPr>
        <p:spPr>
          <a:xfrm>
            <a:off x="748718" y="958793"/>
            <a:ext cx="4611848" cy="646331"/>
          </a:xfrm>
          <a:prstGeom prst="rect">
            <a:avLst/>
          </a:prstGeom>
          <a:noFill/>
        </p:spPr>
        <p:txBody>
          <a:bodyPr wrap="square">
            <a:spAutoFit/>
          </a:bodyPr>
          <a:lstStyle/>
          <a:p>
            <a:r>
              <a:rPr lang="zh-CN" altLang="en-US" dirty="0">
                <a:hlinkClick r:id="rId2"/>
              </a:rPr>
              <a:t>https://visualstudio.microsoft.com/zh-hans/</a:t>
            </a:r>
            <a:endParaRPr lang="en-US" altLang="zh-CN" dirty="0"/>
          </a:p>
          <a:p>
            <a:r>
              <a:rPr lang="en-US" altLang="zh-CN" dirty="0"/>
              <a:t>https://code.visualstudio.com/</a:t>
            </a:r>
            <a:endParaRPr lang="zh-CN" altLang="en-US" dirty="0"/>
          </a:p>
        </p:txBody>
      </p:sp>
      <p:pic>
        <p:nvPicPr>
          <p:cNvPr id="6" name="图片 5">
            <a:extLst>
              <a:ext uri="{FF2B5EF4-FFF2-40B4-BE49-F238E27FC236}">
                <a16:creationId xmlns:a16="http://schemas.microsoft.com/office/drawing/2014/main" id="{1A3BC044-7E03-4139-6817-760F9C9E56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8450" y="0"/>
            <a:ext cx="5543550" cy="4533900"/>
          </a:xfrm>
          <a:prstGeom prst="rect">
            <a:avLst/>
          </a:prstGeom>
        </p:spPr>
      </p:pic>
      <p:sp>
        <p:nvSpPr>
          <p:cNvPr id="7" name="文本框 6">
            <a:extLst>
              <a:ext uri="{FF2B5EF4-FFF2-40B4-BE49-F238E27FC236}">
                <a16:creationId xmlns:a16="http://schemas.microsoft.com/office/drawing/2014/main" id="{072A363E-5EA4-D7DC-5030-3EBECBAAA717}"/>
              </a:ext>
            </a:extLst>
          </p:cNvPr>
          <p:cNvSpPr txBox="1"/>
          <p:nvPr/>
        </p:nvSpPr>
        <p:spPr>
          <a:xfrm>
            <a:off x="387992" y="1624242"/>
            <a:ext cx="1616978" cy="369332"/>
          </a:xfrm>
          <a:prstGeom prst="rect">
            <a:avLst/>
          </a:prstGeom>
          <a:noFill/>
        </p:spPr>
        <p:txBody>
          <a:bodyPr wrap="square">
            <a:spAutoFit/>
          </a:bodyPr>
          <a:lstStyle/>
          <a:p>
            <a:pPr>
              <a:spcAft>
                <a:spcPts val="600"/>
              </a:spcAft>
            </a:pPr>
            <a:r>
              <a:rPr lang="en-US" altLang="zh-CN" b="1" dirty="0"/>
              <a:t>1</a:t>
            </a:r>
            <a:r>
              <a:rPr lang="zh-CN" altLang="en-US" b="1" dirty="0"/>
              <a:t>、完全卸载</a:t>
            </a:r>
            <a:endParaRPr lang="en-US" altLang="zh-CN" dirty="0"/>
          </a:p>
        </p:txBody>
      </p:sp>
      <p:sp>
        <p:nvSpPr>
          <p:cNvPr id="10" name="文本框 9">
            <a:extLst>
              <a:ext uri="{FF2B5EF4-FFF2-40B4-BE49-F238E27FC236}">
                <a16:creationId xmlns:a16="http://schemas.microsoft.com/office/drawing/2014/main" id="{C4A360E6-4298-E86C-6482-D30792571277}"/>
              </a:ext>
            </a:extLst>
          </p:cNvPr>
          <p:cNvSpPr txBox="1"/>
          <p:nvPr/>
        </p:nvSpPr>
        <p:spPr>
          <a:xfrm>
            <a:off x="748718" y="1974456"/>
            <a:ext cx="5090020" cy="646331"/>
          </a:xfrm>
          <a:prstGeom prst="rect">
            <a:avLst/>
          </a:prstGeom>
          <a:noFill/>
        </p:spPr>
        <p:txBody>
          <a:bodyPr wrap="square">
            <a:spAutoFit/>
          </a:bodyPr>
          <a:lstStyle/>
          <a:p>
            <a:r>
              <a:rPr lang="en-US" altLang="zh-CN" dirty="0"/>
              <a:t>C:\Users\$</a:t>
            </a:r>
            <a:r>
              <a:rPr lang="zh-CN" altLang="en-US" dirty="0"/>
              <a:t>用户名</a:t>
            </a:r>
            <a:r>
              <a:rPr lang="en-US" altLang="zh-CN" dirty="0"/>
              <a:t>\.vscode</a:t>
            </a:r>
          </a:p>
          <a:p>
            <a:r>
              <a:rPr lang="en-US" altLang="zh-CN" dirty="0"/>
              <a:t>C:\Users\$</a:t>
            </a:r>
            <a:r>
              <a:rPr lang="zh-CN" altLang="en-US" dirty="0"/>
              <a:t>用户名</a:t>
            </a:r>
            <a:r>
              <a:rPr lang="en-US" altLang="zh-CN" dirty="0"/>
              <a:t>\AppData\Roaming\Code</a:t>
            </a:r>
            <a:endParaRPr lang="zh-CN" altLang="en-US" dirty="0"/>
          </a:p>
        </p:txBody>
      </p:sp>
      <p:sp>
        <p:nvSpPr>
          <p:cNvPr id="11" name="文本框 10">
            <a:extLst>
              <a:ext uri="{FF2B5EF4-FFF2-40B4-BE49-F238E27FC236}">
                <a16:creationId xmlns:a16="http://schemas.microsoft.com/office/drawing/2014/main" id="{52652A63-8CF7-5418-B6B1-D53849BA8762}"/>
              </a:ext>
            </a:extLst>
          </p:cNvPr>
          <p:cNvSpPr txBox="1"/>
          <p:nvPr/>
        </p:nvSpPr>
        <p:spPr>
          <a:xfrm>
            <a:off x="387991" y="2639905"/>
            <a:ext cx="4091729" cy="369332"/>
          </a:xfrm>
          <a:prstGeom prst="rect">
            <a:avLst/>
          </a:prstGeom>
          <a:noFill/>
        </p:spPr>
        <p:txBody>
          <a:bodyPr wrap="square">
            <a:spAutoFit/>
          </a:bodyPr>
          <a:lstStyle/>
          <a:p>
            <a:pPr>
              <a:spcAft>
                <a:spcPts val="600"/>
              </a:spcAft>
            </a:pPr>
            <a:r>
              <a:rPr lang="en-US" altLang="zh-CN" b="1" dirty="0"/>
              <a:t>2</a:t>
            </a:r>
            <a:r>
              <a:rPr lang="zh-CN" altLang="en-US" b="1" dirty="0"/>
              <a:t>、编译器安装</a:t>
            </a:r>
            <a:endParaRPr lang="en-US" altLang="zh-CN" dirty="0"/>
          </a:p>
        </p:txBody>
      </p:sp>
      <p:sp>
        <p:nvSpPr>
          <p:cNvPr id="13" name="文本框 12">
            <a:extLst>
              <a:ext uri="{FF2B5EF4-FFF2-40B4-BE49-F238E27FC236}">
                <a16:creationId xmlns:a16="http://schemas.microsoft.com/office/drawing/2014/main" id="{3F93D154-234C-054B-9C80-3187A7E494E7}"/>
              </a:ext>
            </a:extLst>
          </p:cNvPr>
          <p:cNvSpPr txBox="1"/>
          <p:nvPr/>
        </p:nvSpPr>
        <p:spPr>
          <a:xfrm>
            <a:off x="748718" y="3032360"/>
            <a:ext cx="4695737" cy="646331"/>
          </a:xfrm>
          <a:prstGeom prst="rect">
            <a:avLst/>
          </a:prstGeom>
          <a:noFill/>
        </p:spPr>
        <p:txBody>
          <a:bodyPr wrap="square">
            <a:spAutoFit/>
          </a:bodyPr>
          <a:lstStyle/>
          <a:p>
            <a:r>
              <a:rPr lang="zh-CN" altLang="en-US" dirty="0"/>
              <a:t>https://sourceforge.net/projects/mingw-w64/files/mingw-w64/mingw-w64-release/</a:t>
            </a:r>
          </a:p>
        </p:txBody>
      </p:sp>
      <p:pic>
        <p:nvPicPr>
          <p:cNvPr id="15" name="图片 14">
            <a:extLst>
              <a:ext uri="{FF2B5EF4-FFF2-40B4-BE49-F238E27FC236}">
                <a16:creationId xmlns:a16="http://schemas.microsoft.com/office/drawing/2014/main" id="{6D2DDE45-0533-5A48-88F6-9D28041C7943}"/>
              </a:ext>
            </a:extLst>
          </p:cNvPr>
          <p:cNvPicPr>
            <a:picLocks noChangeAspect="1"/>
          </p:cNvPicPr>
          <p:nvPr/>
        </p:nvPicPr>
        <p:blipFill rotWithShape="1">
          <a:blip r:embed="rId4"/>
          <a:srcRect l="994"/>
          <a:stretch/>
        </p:blipFill>
        <p:spPr>
          <a:xfrm>
            <a:off x="748718" y="3701814"/>
            <a:ext cx="5637402" cy="3003072"/>
          </a:xfrm>
          <a:prstGeom prst="rect">
            <a:avLst/>
          </a:prstGeom>
        </p:spPr>
      </p:pic>
      <p:sp>
        <p:nvSpPr>
          <p:cNvPr id="17" name="矩形 16">
            <a:extLst>
              <a:ext uri="{FF2B5EF4-FFF2-40B4-BE49-F238E27FC236}">
                <a16:creationId xmlns:a16="http://schemas.microsoft.com/office/drawing/2014/main" id="{E30CF183-B75D-F78D-D3B8-A4642BAD2450}"/>
              </a:ext>
            </a:extLst>
          </p:cNvPr>
          <p:cNvSpPr/>
          <p:nvPr/>
        </p:nvSpPr>
        <p:spPr>
          <a:xfrm>
            <a:off x="813732" y="5536734"/>
            <a:ext cx="1627464" cy="2155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2498DF3E-2AB2-9CD1-A780-CC4392A9EC92}"/>
              </a:ext>
            </a:extLst>
          </p:cNvPr>
          <p:cNvSpPr txBox="1"/>
          <p:nvPr/>
        </p:nvSpPr>
        <p:spPr>
          <a:xfrm>
            <a:off x="2506210" y="4826675"/>
            <a:ext cx="9685790" cy="2031325"/>
          </a:xfrm>
          <a:prstGeom prst="rect">
            <a:avLst/>
          </a:prstGeom>
          <a:noFill/>
        </p:spPr>
        <p:txBody>
          <a:bodyPr wrap="square">
            <a:spAutoFit/>
          </a:bodyPr>
          <a:lstStyle/>
          <a:p>
            <a:r>
              <a:rPr lang="zh-CN" altLang="en-US" b="1" dirty="0"/>
              <a:t>gcc-&gt;MinGW-w64-&gt;C:\Program Files\mingw64\bin-&gt;g++.exe(c++编译器)</a:t>
            </a:r>
            <a:r>
              <a:rPr lang="en-US" altLang="zh-CN" b="1" dirty="0"/>
              <a:t>/</a:t>
            </a:r>
            <a:r>
              <a:rPr lang="zh-CN" altLang="en-US" b="1" dirty="0"/>
              <a:t>gdb.exe(调试器)</a:t>
            </a:r>
            <a:endParaRPr lang="zh-CN" altLang="en-US" dirty="0"/>
          </a:p>
          <a:p>
            <a:r>
              <a:rPr lang="zh-CN" altLang="en-US" dirty="0"/>
              <a:t>编译工具选用</a:t>
            </a:r>
            <a:r>
              <a:rPr lang="zh-CN" altLang="en-US" b="1" dirty="0"/>
              <a:t>gcc</a:t>
            </a:r>
            <a:r>
              <a:rPr lang="zh-CN" altLang="en-US" dirty="0"/>
              <a:t>（全称GNU Compiler Collection GNU编译器套件），不过不是原版的gcc，而是它在Windows下的特制版</a:t>
            </a:r>
            <a:r>
              <a:rPr lang="zh-CN" altLang="en-US" b="1" dirty="0"/>
              <a:t>MinGW-w64</a:t>
            </a:r>
            <a:r>
              <a:rPr lang="zh-CN" altLang="en-US" dirty="0"/>
              <a:t>(全称Minimalist GNU on Windows）。</a:t>
            </a:r>
            <a:endParaRPr lang="en-US" altLang="zh-CN" dirty="0"/>
          </a:p>
          <a:p>
            <a:r>
              <a:rPr lang="zh-CN" altLang="en-US" dirty="0"/>
              <a:t>它实际上是将GCC 移植到了 Windows 平台下，并且包含了 Win32API ，因此可以将源代码编译为可在 Windows 中运行的可执行程序。</a:t>
            </a:r>
            <a:endParaRPr lang="en-US" altLang="zh-CN" dirty="0"/>
          </a:p>
          <a:p>
            <a:r>
              <a:rPr lang="zh-CN" altLang="en-US" dirty="0"/>
              <a:t>还有一些头文件也里面，如stdio.h的位置是C:\Program Files\mingw64\x86_64-w64-mingw32\include</a:t>
            </a:r>
          </a:p>
        </p:txBody>
      </p:sp>
    </p:spTree>
    <p:extLst>
      <p:ext uri="{BB962C8B-B14F-4D97-AF65-F5344CB8AC3E}">
        <p14:creationId xmlns:p14="http://schemas.microsoft.com/office/powerpoint/2010/main" val="1532587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7918ECC-0AD8-0952-DECF-06E4E3219770}"/>
              </a:ext>
            </a:extLst>
          </p:cNvPr>
          <p:cNvSpPr txBox="1"/>
          <p:nvPr/>
        </p:nvSpPr>
        <p:spPr>
          <a:xfrm>
            <a:off x="117444" y="67112"/>
            <a:ext cx="3749880" cy="461665"/>
          </a:xfrm>
          <a:prstGeom prst="rect">
            <a:avLst/>
          </a:prstGeom>
          <a:noFill/>
        </p:spPr>
        <p:txBody>
          <a:bodyPr wrap="square" rtlCol="0">
            <a:spAutoFit/>
          </a:bodyPr>
          <a:lstStyle/>
          <a:p>
            <a:r>
              <a:rPr lang="en-US" altLang="zh-CN" sz="2400" b="1" dirty="0"/>
              <a:t>1</a:t>
            </a:r>
            <a:r>
              <a:rPr lang="zh-CN" altLang="en-US" sz="2400" b="1" dirty="0"/>
              <a:t>、下载安装</a:t>
            </a:r>
          </a:p>
        </p:txBody>
      </p:sp>
      <p:sp>
        <p:nvSpPr>
          <p:cNvPr id="3" name="文本框 2">
            <a:extLst>
              <a:ext uri="{FF2B5EF4-FFF2-40B4-BE49-F238E27FC236}">
                <a16:creationId xmlns:a16="http://schemas.microsoft.com/office/drawing/2014/main" id="{21C5B56D-A3FD-2380-F1C5-4FCC533B4616}"/>
              </a:ext>
            </a:extLst>
          </p:cNvPr>
          <p:cNvSpPr txBox="1"/>
          <p:nvPr/>
        </p:nvSpPr>
        <p:spPr>
          <a:xfrm>
            <a:off x="346046" y="634936"/>
            <a:ext cx="4091729" cy="369332"/>
          </a:xfrm>
          <a:prstGeom prst="rect">
            <a:avLst/>
          </a:prstGeom>
          <a:noFill/>
        </p:spPr>
        <p:txBody>
          <a:bodyPr wrap="square">
            <a:spAutoFit/>
          </a:bodyPr>
          <a:lstStyle/>
          <a:p>
            <a:pPr>
              <a:spcAft>
                <a:spcPts val="600"/>
              </a:spcAft>
            </a:pPr>
            <a:r>
              <a:rPr lang="en-US" altLang="zh-CN" b="1" dirty="0"/>
              <a:t>2.1</a:t>
            </a:r>
            <a:r>
              <a:rPr lang="zh-CN" altLang="en-US" b="1" dirty="0"/>
              <a:t> 编译器安装位置</a:t>
            </a:r>
            <a:endParaRPr lang="en-US" altLang="zh-CN" b="1" dirty="0"/>
          </a:p>
        </p:txBody>
      </p:sp>
      <p:pic>
        <p:nvPicPr>
          <p:cNvPr id="9" name="图片 8">
            <a:extLst>
              <a:ext uri="{FF2B5EF4-FFF2-40B4-BE49-F238E27FC236}">
                <a16:creationId xmlns:a16="http://schemas.microsoft.com/office/drawing/2014/main" id="{5F395040-A42B-38CA-E48C-498C0304A0EB}"/>
              </a:ext>
            </a:extLst>
          </p:cNvPr>
          <p:cNvPicPr>
            <a:picLocks noChangeAspect="1"/>
          </p:cNvPicPr>
          <p:nvPr/>
        </p:nvPicPr>
        <p:blipFill rotWithShape="1">
          <a:blip r:embed="rId2"/>
          <a:srcRect r="18411" b="38833"/>
          <a:stretch/>
        </p:blipFill>
        <p:spPr>
          <a:xfrm>
            <a:off x="707603" y="1004268"/>
            <a:ext cx="5542195" cy="2896613"/>
          </a:xfrm>
          <a:prstGeom prst="rect">
            <a:avLst/>
          </a:prstGeom>
        </p:spPr>
      </p:pic>
      <p:sp>
        <p:nvSpPr>
          <p:cNvPr id="12" name="矩形 11">
            <a:extLst>
              <a:ext uri="{FF2B5EF4-FFF2-40B4-BE49-F238E27FC236}">
                <a16:creationId xmlns:a16="http://schemas.microsoft.com/office/drawing/2014/main" id="{120F1857-C587-5A61-175B-16B3D0193A98}"/>
              </a:ext>
            </a:extLst>
          </p:cNvPr>
          <p:cNvSpPr/>
          <p:nvPr/>
        </p:nvSpPr>
        <p:spPr>
          <a:xfrm>
            <a:off x="1291903" y="1963024"/>
            <a:ext cx="2206305" cy="19294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7AC74DE3-1B95-3C2E-6E70-59ADB9A8E68E}"/>
              </a:ext>
            </a:extLst>
          </p:cNvPr>
          <p:cNvSpPr txBox="1"/>
          <p:nvPr/>
        </p:nvSpPr>
        <p:spPr>
          <a:xfrm>
            <a:off x="346045" y="4008709"/>
            <a:ext cx="4091729" cy="369332"/>
          </a:xfrm>
          <a:prstGeom prst="rect">
            <a:avLst/>
          </a:prstGeom>
          <a:noFill/>
        </p:spPr>
        <p:txBody>
          <a:bodyPr wrap="square">
            <a:spAutoFit/>
          </a:bodyPr>
          <a:lstStyle/>
          <a:p>
            <a:pPr>
              <a:spcAft>
                <a:spcPts val="600"/>
              </a:spcAft>
            </a:pPr>
            <a:r>
              <a:rPr lang="en-US" altLang="zh-CN" b="1" dirty="0"/>
              <a:t>2.2 </a:t>
            </a:r>
            <a:r>
              <a:rPr lang="zh-CN" altLang="en-US" b="1" dirty="0"/>
              <a:t>添加环境变量</a:t>
            </a:r>
            <a:endParaRPr lang="en-US" altLang="zh-CN" b="1" dirty="0"/>
          </a:p>
        </p:txBody>
      </p:sp>
      <p:sp>
        <p:nvSpPr>
          <p:cNvPr id="18" name="文本框 17">
            <a:extLst>
              <a:ext uri="{FF2B5EF4-FFF2-40B4-BE49-F238E27FC236}">
                <a16:creationId xmlns:a16="http://schemas.microsoft.com/office/drawing/2014/main" id="{451D3D5D-9913-9C80-FE16-2AF524A9FDBB}"/>
              </a:ext>
            </a:extLst>
          </p:cNvPr>
          <p:cNvSpPr txBox="1"/>
          <p:nvPr/>
        </p:nvSpPr>
        <p:spPr>
          <a:xfrm>
            <a:off x="431399" y="5115068"/>
            <a:ext cx="6094602" cy="1477328"/>
          </a:xfrm>
          <a:prstGeom prst="rect">
            <a:avLst/>
          </a:prstGeom>
          <a:noFill/>
        </p:spPr>
        <p:txBody>
          <a:bodyPr wrap="square">
            <a:spAutoFit/>
          </a:bodyPr>
          <a:lstStyle/>
          <a:p>
            <a:r>
              <a:rPr lang="zh-CN" altLang="en-US" dirty="0"/>
              <a:t>环境变量是 </a:t>
            </a:r>
            <a:r>
              <a:rPr lang="en-US" altLang="zh-CN" dirty="0"/>
              <a:t>Windows </a:t>
            </a:r>
            <a:r>
              <a:rPr lang="zh-CN" altLang="en-US" dirty="0"/>
              <a:t>系统中用来指定运行环境的一些参数，它包含了关于系统及当前登录用户的环境信息字符串。当用户运行某些程序时，系统除了会在当前文件夹中寻找某些文件外，还会到环境参数的默认路径中去查找程序运行时所需要的系统文件。</a:t>
            </a:r>
          </a:p>
        </p:txBody>
      </p:sp>
      <p:sp>
        <p:nvSpPr>
          <p:cNvPr id="21" name="文本框 20">
            <a:extLst>
              <a:ext uri="{FF2B5EF4-FFF2-40B4-BE49-F238E27FC236}">
                <a16:creationId xmlns:a16="http://schemas.microsoft.com/office/drawing/2014/main" id="{D998DC71-D103-33ED-F4F5-6425EA7D1DC5}"/>
              </a:ext>
            </a:extLst>
          </p:cNvPr>
          <p:cNvSpPr txBox="1"/>
          <p:nvPr/>
        </p:nvSpPr>
        <p:spPr>
          <a:xfrm>
            <a:off x="431398" y="4450170"/>
            <a:ext cx="6237849" cy="646331"/>
          </a:xfrm>
          <a:prstGeom prst="rect">
            <a:avLst/>
          </a:prstGeom>
          <a:noFill/>
        </p:spPr>
        <p:txBody>
          <a:bodyPr wrap="square">
            <a:spAutoFit/>
          </a:bodyPr>
          <a:lstStyle/>
          <a:p>
            <a:r>
              <a:rPr lang="zh-CN" altLang="en-US" dirty="0"/>
              <a:t>为了让程序能访问到这些编译程序，需要把它们所在的目录</a:t>
            </a:r>
            <a:r>
              <a:rPr lang="zh-CN" altLang="en-US" b="1" dirty="0"/>
              <a:t>（C:\Program File\mingw64\bin）添加到环境变量Path</a:t>
            </a:r>
            <a:r>
              <a:rPr lang="zh-CN" altLang="en-US" dirty="0"/>
              <a:t>中。</a:t>
            </a:r>
          </a:p>
        </p:txBody>
      </p:sp>
      <p:pic>
        <p:nvPicPr>
          <p:cNvPr id="23" name="图片 22">
            <a:extLst>
              <a:ext uri="{FF2B5EF4-FFF2-40B4-BE49-F238E27FC236}">
                <a16:creationId xmlns:a16="http://schemas.microsoft.com/office/drawing/2014/main" id="{38403A5A-6FD8-CE94-B0B0-0FDC520FD96D}"/>
              </a:ext>
            </a:extLst>
          </p:cNvPr>
          <p:cNvPicPr>
            <a:picLocks noChangeAspect="1"/>
          </p:cNvPicPr>
          <p:nvPr/>
        </p:nvPicPr>
        <p:blipFill>
          <a:blip r:embed="rId3"/>
          <a:stretch>
            <a:fillRect/>
          </a:stretch>
        </p:blipFill>
        <p:spPr>
          <a:xfrm>
            <a:off x="6887558" y="4005"/>
            <a:ext cx="5019048" cy="5361905"/>
          </a:xfrm>
          <a:prstGeom prst="rect">
            <a:avLst/>
          </a:prstGeom>
        </p:spPr>
      </p:pic>
      <p:sp>
        <p:nvSpPr>
          <p:cNvPr id="24" name="文本框 23">
            <a:extLst>
              <a:ext uri="{FF2B5EF4-FFF2-40B4-BE49-F238E27FC236}">
                <a16:creationId xmlns:a16="http://schemas.microsoft.com/office/drawing/2014/main" id="{EBB21322-2AB3-1F33-0B9B-C4AE46CDEE0F}"/>
              </a:ext>
            </a:extLst>
          </p:cNvPr>
          <p:cNvSpPr txBox="1"/>
          <p:nvPr/>
        </p:nvSpPr>
        <p:spPr>
          <a:xfrm>
            <a:off x="6887558" y="5484400"/>
            <a:ext cx="4091729" cy="369332"/>
          </a:xfrm>
          <a:prstGeom prst="rect">
            <a:avLst/>
          </a:prstGeom>
          <a:noFill/>
        </p:spPr>
        <p:txBody>
          <a:bodyPr wrap="square">
            <a:spAutoFit/>
          </a:bodyPr>
          <a:lstStyle/>
          <a:p>
            <a:pPr>
              <a:spcAft>
                <a:spcPts val="600"/>
              </a:spcAft>
            </a:pPr>
            <a:r>
              <a:rPr lang="en-US" altLang="zh-CN" b="1" dirty="0"/>
              <a:t>2.3 CMD</a:t>
            </a:r>
            <a:r>
              <a:rPr lang="zh-CN" altLang="en-US" b="1" dirty="0"/>
              <a:t>验证</a:t>
            </a:r>
            <a:endParaRPr lang="en-US" altLang="zh-CN" b="1" dirty="0"/>
          </a:p>
        </p:txBody>
      </p:sp>
      <p:sp>
        <p:nvSpPr>
          <p:cNvPr id="26" name="文本框 25">
            <a:extLst>
              <a:ext uri="{FF2B5EF4-FFF2-40B4-BE49-F238E27FC236}">
                <a16:creationId xmlns:a16="http://schemas.microsoft.com/office/drawing/2014/main" id="{539FF2D5-5CBC-F781-9872-57EBA969D12C}"/>
              </a:ext>
            </a:extLst>
          </p:cNvPr>
          <p:cNvSpPr txBox="1"/>
          <p:nvPr/>
        </p:nvSpPr>
        <p:spPr>
          <a:xfrm>
            <a:off x="7017922" y="5853732"/>
            <a:ext cx="4888684" cy="369332"/>
          </a:xfrm>
          <a:prstGeom prst="rect">
            <a:avLst/>
          </a:prstGeom>
          <a:noFill/>
        </p:spPr>
        <p:txBody>
          <a:bodyPr wrap="square">
            <a:spAutoFit/>
          </a:bodyPr>
          <a:lstStyle/>
          <a:p>
            <a:r>
              <a:rPr lang="zh-CN" altLang="en-US" dirty="0"/>
              <a:t>cmd命令提示符 </a:t>
            </a:r>
            <a:r>
              <a:rPr lang="en-US" altLang="zh-CN" dirty="0">
                <a:sym typeface="Wingdings" panose="05000000000000000000" pitchFamily="2" charset="2"/>
              </a:rPr>
              <a:t></a:t>
            </a:r>
            <a:r>
              <a:rPr lang="zh-CN" altLang="en-US" dirty="0"/>
              <a:t> gcc --version(中间有空格）</a:t>
            </a:r>
          </a:p>
        </p:txBody>
      </p:sp>
    </p:spTree>
    <p:extLst>
      <p:ext uri="{BB962C8B-B14F-4D97-AF65-F5344CB8AC3E}">
        <p14:creationId xmlns:p14="http://schemas.microsoft.com/office/powerpoint/2010/main" val="4206434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7918ECC-0AD8-0952-DECF-06E4E3219770}"/>
              </a:ext>
            </a:extLst>
          </p:cNvPr>
          <p:cNvSpPr txBox="1"/>
          <p:nvPr/>
        </p:nvSpPr>
        <p:spPr>
          <a:xfrm>
            <a:off x="117444" y="67112"/>
            <a:ext cx="3749880" cy="461665"/>
          </a:xfrm>
          <a:prstGeom prst="rect">
            <a:avLst/>
          </a:prstGeom>
          <a:noFill/>
        </p:spPr>
        <p:txBody>
          <a:bodyPr wrap="square" rtlCol="0">
            <a:spAutoFit/>
          </a:bodyPr>
          <a:lstStyle/>
          <a:p>
            <a:r>
              <a:rPr lang="en-US" altLang="zh-CN" sz="2400" b="1" dirty="0"/>
              <a:t>1</a:t>
            </a:r>
            <a:r>
              <a:rPr lang="zh-CN" altLang="en-US" sz="2400" b="1" dirty="0"/>
              <a:t>、下载安装</a:t>
            </a:r>
          </a:p>
        </p:txBody>
      </p:sp>
      <p:sp>
        <p:nvSpPr>
          <p:cNvPr id="3" name="文本框 2">
            <a:extLst>
              <a:ext uri="{FF2B5EF4-FFF2-40B4-BE49-F238E27FC236}">
                <a16:creationId xmlns:a16="http://schemas.microsoft.com/office/drawing/2014/main" id="{21C5B56D-A3FD-2380-F1C5-4FCC533B4616}"/>
              </a:ext>
            </a:extLst>
          </p:cNvPr>
          <p:cNvSpPr txBox="1"/>
          <p:nvPr/>
        </p:nvSpPr>
        <p:spPr>
          <a:xfrm>
            <a:off x="236989" y="592991"/>
            <a:ext cx="4091729" cy="369332"/>
          </a:xfrm>
          <a:prstGeom prst="rect">
            <a:avLst/>
          </a:prstGeom>
          <a:noFill/>
        </p:spPr>
        <p:txBody>
          <a:bodyPr wrap="square">
            <a:spAutoFit/>
          </a:bodyPr>
          <a:lstStyle/>
          <a:p>
            <a:pPr>
              <a:spcAft>
                <a:spcPts val="600"/>
              </a:spcAft>
            </a:pPr>
            <a:r>
              <a:rPr lang="en-US" altLang="zh-CN" b="1" dirty="0"/>
              <a:t>2.3</a:t>
            </a:r>
            <a:r>
              <a:rPr lang="zh-CN" altLang="en-US" b="1" dirty="0"/>
              <a:t> </a:t>
            </a:r>
            <a:r>
              <a:rPr lang="en-US" altLang="zh-CN" b="1" dirty="0"/>
              <a:t>C/C++ </a:t>
            </a:r>
            <a:r>
              <a:rPr lang="zh-CN" altLang="en-US" b="1" dirty="0"/>
              <a:t>扩展</a:t>
            </a:r>
            <a:endParaRPr lang="en-US" altLang="zh-CN" b="1" dirty="0"/>
          </a:p>
        </p:txBody>
      </p:sp>
      <p:sp>
        <p:nvSpPr>
          <p:cNvPr id="5" name="文本框 4">
            <a:extLst>
              <a:ext uri="{FF2B5EF4-FFF2-40B4-BE49-F238E27FC236}">
                <a16:creationId xmlns:a16="http://schemas.microsoft.com/office/drawing/2014/main" id="{E19BE3CF-2B94-FD57-C34F-C9BE72D0C550}"/>
              </a:ext>
            </a:extLst>
          </p:cNvPr>
          <p:cNvSpPr txBox="1"/>
          <p:nvPr/>
        </p:nvSpPr>
        <p:spPr>
          <a:xfrm>
            <a:off x="354435" y="1026537"/>
            <a:ext cx="6094602" cy="369332"/>
          </a:xfrm>
          <a:prstGeom prst="rect">
            <a:avLst/>
          </a:prstGeom>
          <a:noFill/>
        </p:spPr>
        <p:txBody>
          <a:bodyPr wrap="square">
            <a:spAutoFit/>
          </a:bodyPr>
          <a:lstStyle/>
          <a:p>
            <a:r>
              <a:rPr lang="en-US" altLang="zh-CN" dirty="0"/>
              <a:t>【C/C++】</a:t>
            </a:r>
            <a:r>
              <a:rPr lang="zh-CN" altLang="en-US" dirty="0"/>
              <a:t>：这个肯定是编译</a:t>
            </a:r>
            <a:r>
              <a:rPr lang="en-US" altLang="zh-CN" dirty="0"/>
              <a:t>C/C++</a:t>
            </a:r>
            <a:r>
              <a:rPr lang="zh-CN" altLang="en-US" dirty="0"/>
              <a:t>程序必不可少的</a:t>
            </a:r>
          </a:p>
        </p:txBody>
      </p:sp>
      <p:sp>
        <p:nvSpPr>
          <p:cNvPr id="7" name="文本框 6">
            <a:extLst>
              <a:ext uri="{FF2B5EF4-FFF2-40B4-BE49-F238E27FC236}">
                <a16:creationId xmlns:a16="http://schemas.microsoft.com/office/drawing/2014/main" id="{456C1EA2-F3F0-C897-D954-E2FE0728FFAC}"/>
              </a:ext>
            </a:extLst>
          </p:cNvPr>
          <p:cNvSpPr txBox="1"/>
          <p:nvPr/>
        </p:nvSpPr>
        <p:spPr>
          <a:xfrm>
            <a:off x="354435" y="1395869"/>
            <a:ext cx="6094602" cy="369332"/>
          </a:xfrm>
          <a:prstGeom prst="rect">
            <a:avLst/>
          </a:prstGeom>
          <a:noFill/>
        </p:spPr>
        <p:txBody>
          <a:bodyPr wrap="square">
            <a:spAutoFit/>
          </a:bodyPr>
          <a:lstStyle/>
          <a:p>
            <a:r>
              <a:rPr lang="en-US" altLang="zh-CN" dirty="0"/>
              <a:t>【C/C++ Snippets】</a:t>
            </a:r>
            <a:r>
              <a:rPr lang="zh-CN" altLang="en-US" dirty="0"/>
              <a:t>：就是</a:t>
            </a:r>
            <a:r>
              <a:rPr lang="en-US" altLang="zh-CN" dirty="0"/>
              <a:t>C/C++</a:t>
            </a:r>
            <a:r>
              <a:rPr lang="zh-CN" altLang="en-US" dirty="0"/>
              <a:t>的重用代码块</a:t>
            </a:r>
          </a:p>
        </p:txBody>
      </p:sp>
      <p:sp>
        <p:nvSpPr>
          <p:cNvPr id="10" name="文本框 9">
            <a:extLst>
              <a:ext uri="{FF2B5EF4-FFF2-40B4-BE49-F238E27FC236}">
                <a16:creationId xmlns:a16="http://schemas.microsoft.com/office/drawing/2014/main" id="{6999AAC3-0589-1CB4-994B-0EFD22485CDE}"/>
              </a:ext>
            </a:extLst>
          </p:cNvPr>
          <p:cNvSpPr txBox="1"/>
          <p:nvPr/>
        </p:nvSpPr>
        <p:spPr>
          <a:xfrm>
            <a:off x="354435" y="1765201"/>
            <a:ext cx="6094602" cy="369332"/>
          </a:xfrm>
          <a:prstGeom prst="rect">
            <a:avLst/>
          </a:prstGeom>
          <a:noFill/>
        </p:spPr>
        <p:txBody>
          <a:bodyPr wrap="square">
            <a:spAutoFit/>
          </a:bodyPr>
          <a:lstStyle/>
          <a:p>
            <a:r>
              <a:rPr lang="en-US" altLang="zh-CN" dirty="0"/>
              <a:t>【C/C++ Advanced Lint】</a:t>
            </a:r>
            <a:r>
              <a:rPr lang="zh-CN" altLang="en-US" dirty="0"/>
              <a:t>：</a:t>
            </a:r>
            <a:r>
              <a:rPr lang="en-US" altLang="zh-CN" dirty="0"/>
              <a:t>C/C++</a:t>
            </a:r>
            <a:r>
              <a:rPr lang="zh-CN" altLang="en-US" dirty="0"/>
              <a:t>静态检测</a:t>
            </a:r>
          </a:p>
        </p:txBody>
      </p:sp>
      <p:sp>
        <p:nvSpPr>
          <p:cNvPr id="13" name="文本框 12">
            <a:extLst>
              <a:ext uri="{FF2B5EF4-FFF2-40B4-BE49-F238E27FC236}">
                <a16:creationId xmlns:a16="http://schemas.microsoft.com/office/drawing/2014/main" id="{6DBEEE10-0474-A5C1-996C-5F4B9041A007}"/>
              </a:ext>
            </a:extLst>
          </p:cNvPr>
          <p:cNvSpPr txBox="1"/>
          <p:nvPr/>
        </p:nvSpPr>
        <p:spPr>
          <a:xfrm>
            <a:off x="354435" y="2134533"/>
            <a:ext cx="6094602" cy="369332"/>
          </a:xfrm>
          <a:prstGeom prst="rect">
            <a:avLst/>
          </a:prstGeom>
          <a:noFill/>
        </p:spPr>
        <p:txBody>
          <a:bodyPr wrap="square">
            <a:spAutoFit/>
          </a:bodyPr>
          <a:lstStyle/>
          <a:p>
            <a:r>
              <a:rPr lang="en-US" altLang="zh-CN" dirty="0"/>
              <a:t>【Code Runner】</a:t>
            </a:r>
            <a:r>
              <a:rPr lang="zh-CN" altLang="en-US" dirty="0"/>
              <a:t>：这个也是必不可少的，代码运行</a:t>
            </a:r>
          </a:p>
        </p:txBody>
      </p:sp>
      <p:sp>
        <p:nvSpPr>
          <p:cNvPr id="16" name="文本框 15">
            <a:extLst>
              <a:ext uri="{FF2B5EF4-FFF2-40B4-BE49-F238E27FC236}">
                <a16:creationId xmlns:a16="http://schemas.microsoft.com/office/drawing/2014/main" id="{F5DDD9CD-86A3-28A2-D0F3-C59849CC303A}"/>
              </a:ext>
            </a:extLst>
          </p:cNvPr>
          <p:cNvSpPr txBox="1"/>
          <p:nvPr/>
        </p:nvSpPr>
        <p:spPr>
          <a:xfrm>
            <a:off x="354435" y="2503865"/>
            <a:ext cx="6094602" cy="369332"/>
          </a:xfrm>
          <a:prstGeom prst="rect">
            <a:avLst/>
          </a:prstGeom>
          <a:noFill/>
        </p:spPr>
        <p:txBody>
          <a:bodyPr wrap="square">
            <a:spAutoFit/>
          </a:bodyPr>
          <a:lstStyle/>
          <a:p>
            <a:r>
              <a:rPr lang="en-US" altLang="zh-CN" dirty="0"/>
              <a:t>【Include AutoComplete】</a:t>
            </a:r>
            <a:r>
              <a:rPr lang="zh-CN" altLang="en-US" dirty="0"/>
              <a:t>：自动头文件包含</a:t>
            </a:r>
          </a:p>
        </p:txBody>
      </p:sp>
      <p:sp>
        <p:nvSpPr>
          <p:cNvPr id="19" name="文本框 18">
            <a:extLst>
              <a:ext uri="{FF2B5EF4-FFF2-40B4-BE49-F238E27FC236}">
                <a16:creationId xmlns:a16="http://schemas.microsoft.com/office/drawing/2014/main" id="{3D944882-E494-1FE7-897C-393A5D697D07}"/>
              </a:ext>
            </a:extLst>
          </p:cNvPr>
          <p:cNvSpPr txBox="1"/>
          <p:nvPr/>
        </p:nvSpPr>
        <p:spPr>
          <a:xfrm>
            <a:off x="354435" y="2873197"/>
            <a:ext cx="6094602" cy="369332"/>
          </a:xfrm>
          <a:prstGeom prst="rect">
            <a:avLst/>
          </a:prstGeom>
          <a:noFill/>
        </p:spPr>
        <p:txBody>
          <a:bodyPr wrap="square">
            <a:spAutoFit/>
          </a:bodyPr>
          <a:lstStyle/>
          <a:p>
            <a:r>
              <a:rPr lang="en-US" altLang="zh-CN" dirty="0"/>
              <a:t>【GBKtoUTF8】</a:t>
            </a:r>
            <a:r>
              <a:rPr lang="zh-CN" altLang="en-US" dirty="0"/>
              <a:t>：</a:t>
            </a:r>
            <a:r>
              <a:rPr lang="en-US" altLang="zh-CN" dirty="0"/>
              <a:t>GBK</a:t>
            </a:r>
            <a:r>
              <a:rPr lang="zh-CN" altLang="en-US" dirty="0"/>
              <a:t>编码转换为</a:t>
            </a:r>
            <a:r>
              <a:rPr lang="en-US" altLang="zh-CN" dirty="0"/>
              <a:t>UTF8</a:t>
            </a:r>
            <a:r>
              <a:rPr lang="zh-CN" altLang="en-US" dirty="0"/>
              <a:t>编码</a:t>
            </a:r>
          </a:p>
        </p:txBody>
      </p:sp>
      <p:sp>
        <p:nvSpPr>
          <p:cNvPr id="22" name="文本框 21">
            <a:extLst>
              <a:ext uri="{FF2B5EF4-FFF2-40B4-BE49-F238E27FC236}">
                <a16:creationId xmlns:a16="http://schemas.microsoft.com/office/drawing/2014/main" id="{E6449719-3EF8-B7F6-C349-33C067FC8038}"/>
              </a:ext>
            </a:extLst>
          </p:cNvPr>
          <p:cNvSpPr txBox="1"/>
          <p:nvPr/>
        </p:nvSpPr>
        <p:spPr>
          <a:xfrm>
            <a:off x="354435" y="3242529"/>
            <a:ext cx="6094602" cy="369332"/>
          </a:xfrm>
          <a:prstGeom prst="rect">
            <a:avLst/>
          </a:prstGeom>
          <a:noFill/>
        </p:spPr>
        <p:txBody>
          <a:bodyPr wrap="square">
            <a:spAutoFit/>
          </a:bodyPr>
          <a:lstStyle/>
          <a:p>
            <a:r>
              <a:rPr lang="en-US" altLang="zh-CN" dirty="0"/>
              <a:t>【Chinese(Simplified)】</a:t>
            </a:r>
            <a:r>
              <a:rPr lang="zh-CN" altLang="en-US" dirty="0"/>
              <a:t>：简体中文环境，可要可不要</a:t>
            </a:r>
          </a:p>
        </p:txBody>
      </p:sp>
      <p:sp>
        <p:nvSpPr>
          <p:cNvPr id="27" name="文本框 26">
            <a:extLst>
              <a:ext uri="{FF2B5EF4-FFF2-40B4-BE49-F238E27FC236}">
                <a16:creationId xmlns:a16="http://schemas.microsoft.com/office/drawing/2014/main" id="{8B50F9D2-DA6C-2769-BB0F-A6431AF3EAD2}"/>
              </a:ext>
            </a:extLst>
          </p:cNvPr>
          <p:cNvSpPr txBox="1"/>
          <p:nvPr/>
        </p:nvSpPr>
        <p:spPr>
          <a:xfrm>
            <a:off x="354436" y="3611861"/>
            <a:ext cx="4091729" cy="369332"/>
          </a:xfrm>
          <a:prstGeom prst="rect">
            <a:avLst/>
          </a:prstGeom>
          <a:noFill/>
        </p:spPr>
        <p:txBody>
          <a:bodyPr wrap="square">
            <a:spAutoFit/>
          </a:bodyPr>
          <a:lstStyle/>
          <a:p>
            <a:r>
              <a:rPr lang="en-US" altLang="zh-CN" dirty="0"/>
              <a:t>【vscode-icons】</a:t>
            </a:r>
            <a:r>
              <a:rPr lang="zh-CN" altLang="en-US" dirty="0"/>
              <a:t>：</a:t>
            </a:r>
            <a:r>
              <a:rPr lang="en-US" altLang="zh-CN" dirty="0" err="1"/>
              <a:t>VSCode</a:t>
            </a:r>
            <a:r>
              <a:rPr lang="en-US" altLang="zh-CN" dirty="0"/>
              <a:t> </a:t>
            </a:r>
            <a:r>
              <a:rPr lang="zh-CN" altLang="en-US" dirty="0"/>
              <a:t>图标插件</a:t>
            </a:r>
          </a:p>
        </p:txBody>
      </p:sp>
      <p:sp>
        <p:nvSpPr>
          <p:cNvPr id="29" name="文本框 28">
            <a:extLst>
              <a:ext uri="{FF2B5EF4-FFF2-40B4-BE49-F238E27FC236}">
                <a16:creationId xmlns:a16="http://schemas.microsoft.com/office/drawing/2014/main" id="{70C1899A-AF7E-83BB-C544-666AD62701CF}"/>
              </a:ext>
            </a:extLst>
          </p:cNvPr>
          <p:cNvSpPr txBox="1"/>
          <p:nvPr/>
        </p:nvSpPr>
        <p:spPr>
          <a:xfrm>
            <a:off x="354435" y="3981193"/>
            <a:ext cx="6094602" cy="369332"/>
          </a:xfrm>
          <a:prstGeom prst="rect">
            <a:avLst/>
          </a:prstGeom>
          <a:noFill/>
        </p:spPr>
        <p:txBody>
          <a:bodyPr wrap="square">
            <a:spAutoFit/>
          </a:bodyPr>
          <a:lstStyle/>
          <a:p>
            <a:r>
              <a:rPr lang="en-US" altLang="zh-CN" dirty="0"/>
              <a:t>【compareit】</a:t>
            </a:r>
            <a:r>
              <a:rPr lang="zh-CN" altLang="en-US" dirty="0"/>
              <a:t>：比较插件，可以用于比较两个文件的差异</a:t>
            </a:r>
          </a:p>
        </p:txBody>
      </p:sp>
      <p:pic>
        <p:nvPicPr>
          <p:cNvPr id="9" name="图片 8">
            <a:extLst>
              <a:ext uri="{FF2B5EF4-FFF2-40B4-BE49-F238E27FC236}">
                <a16:creationId xmlns:a16="http://schemas.microsoft.com/office/drawing/2014/main" id="{4B33143A-4E56-AF10-BB54-71DD4BBF5ED3}"/>
              </a:ext>
            </a:extLst>
          </p:cNvPr>
          <p:cNvPicPr>
            <a:picLocks noChangeAspect="1"/>
          </p:cNvPicPr>
          <p:nvPr/>
        </p:nvPicPr>
        <p:blipFill rotWithShape="1">
          <a:blip r:embed="rId2"/>
          <a:srcRect r="19570"/>
          <a:stretch/>
        </p:blipFill>
        <p:spPr>
          <a:xfrm>
            <a:off x="6641694" y="13697"/>
            <a:ext cx="5527939" cy="6858000"/>
          </a:xfrm>
          <a:prstGeom prst="rect">
            <a:avLst/>
          </a:prstGeom>
        </p:spPr>
      </p:pic>
    </p:spTree>
    <p:extLst>
      <p:ext uri="{BB962C8B-B14F-4D97-AF65-F5344CB8AC3E}">
        <p14:creationId xmlns:p14="http://schemas.microsoft.com/office/powerpoint/2010/main" val="882531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7918ECC-0AD8-0952-DECF-06E4E3219770}"/>
              </a:ext>
            </a:extLst>
          </p:cNvPr>
          <p:cNvSpPr txBox="1"/>
          <p:nvPr/>
        </p:nvSpPr>
        <p:spPr>
          <a:xfrm>
            <a:off x="117444" y="67112"/>
            <a:ext cx="3749880" cy="461665"/>
          </a:xfrm>
          <a:prstGeom prst="rect">
            <a:avLst/>
          </a:prstGeom>
          <a:noFill/>
        </p:spPr>
        <p:txBody>
          <a:bodyPr wrap="square" rtlCol="0">
            <a:spAutoFit/>
          </a:bodyPr>
          <a:lstStyle/>
          <a:p>
            <a:r>
              <a:rPr lang="en-US" altLang="zh-CN" sz="2400" b="1" dirty="0"/>
              <a:t>2</a:t>
            </a:r>
            <a:r>
              <a:rPr lang="zh-CN" altLang="en-US" sz="2400" b="1" dirty="0"/>
              <a:t>、文件结构</a:t>
            </a:r>
          </a:p>
        </p:txBody>
      </p:sp>
      <p:sp>
        <p:nvSpPr>
          <p:cNvPr id="4" name="文本框 3">
            <a:extLst>
              <a:ext uri="{FF2B5EF4-FFF2-40B4-BE49-F238E27FC236}">
                <a16:creationId xmlns:a16="http://schemas.microsoft.com/office/drawing/2014/main" id="{8C289B50-EB8D-303F-1151-1CC5156B4BA1}"/>
              </a:ext>
            </a:extLst>
          </p:cNvPr>
          <p:cNvSpPr txBox="1"/>
          <p:nvPr/>
        </p:nvSpPr>
        <p:spPr>
          <a:xfrm>
            <a:off x="286273" y="3059668"/>
            <a:ext cx="4091729" cy="369332"/>
          </a:xfrm>
          <a:prstGeom prst="rect">
            <a:avLst/>
          </a:prstGeom>
          <a:noFill/>
        </p:spPr>
        <p:txBody>
          <a:bodyPr wrap="square">
            <a:spAutoFit/>
          </a:bodyPr>
          <a:lstStyle/>
          <a:p>
            <a:pPr>
              <a:spcAft>
                <a:spcPts val="600"/>
              </a:spcAft>
            </a:pPr>
            <a:r>
              <a:rPr lang="en-US" altLang="zh-CN" b="1" dirty="0"/>
              <a:t>3.1 </a:t>
            </a:r>
            <a:r>
              <a:rPr lang="zh-CN" altLang="en-US" b="1" dirty="0"/>
              <a:t>配置编译器</a:t>
            </a:r>
            <a:endParaRPr lang="en-US" altLang="zh-CN" b="1" dirty="0"/>
          </a:p>
        </p:txBody>
      </p:sp>
      <p:sp>
        <p:nvSpPr>
          <p:cNvPr id="8" name="文本框 7">
            <a:extLst>
              <a:ext uri="{FF2B5EF4-FFF2-40B4-BE49-F238E27FC236}">
                <a16:creationId xmlns:a16="http://schemas.microsoft.com/office/drawing/2014/main" id="{7005566F-E0A1-E1A6-A630-D055EC0A6ADC}"/>
              </a:ext>
            </a:extLst>
          </p:cNvPr>
          <p:cNvSpPr txBox="1"/>
          <p:nvPr/>
        </p:nvSpPr>
        <p:spPr>
          <a:xfrm>
            <a:off x="286273" y="573308"/>
            <a:ext cx="7665440" cy="369332"/>
          </a:xfrm>
          <a:prstGeom prst="rect">
            <a:avLst/>
          </a:prstGeom>
          <a:noFill/>
        </p:spPr>
        <p:txBody>
          <a:bodyPr wrap="square">
            <a:spAutoFit/>
          </a:bodyPr>
          <a:lstStyle/>
          <a:p>
            <a:r>
              <a:rPr lang="zh-CN" altLang="en-US" dirty="0"/>
              <a:t>文件结构就是你组织文件夹、文件，决定他们怎样嵌套、怎样从属的方法。</a:t>
            </a:r>
          </a:p>
        </p:txBody>
      </p:sp>
      <p:sp>
        <p:nvSpPr>
          <p:cNvPr id="11" name="文本框 10">
            <a:extLst>
              <a:ext uri="{FF2B5EF4-FFF2-40B4-BE49-F238E27FC236}">
                <a16:creationId xmlns:a16="http://schemas.microsoft.com/office/drawing/2014/main" id="{964B28DB-26F0-30FA-8BF9-07272E7EEC6A}"/>
              </a:ext>
            </a:extLst>
          </p:cNvPr>
          <p:cNvSpPr txBox="1"/>
          <p:nvPr/>
        </p:nvSpPr>
        <p:spPr>
          <a:xfrm>
            <a:off x="286273" y="1722475"/>
            <a:ext cx="11751929" cy="1200329"/>
          </a:xfrm>
          <a:prstGeom prst="rect">
            <a:avLst/>
          </a:prstGeom>
          <a:noFill/>
        </p:spPr>
        <p:txBody>
          <a:bodyPr wrap="square">
            <a:spAutoFit/>
          </a:bodyPr>
          <a:lstStyle/>
          <a:p>
            <a:r>
              <a:rPr lang="zh-CN" altLang="en-US" b="1" dirty="0"/>
              <a:t>编译</a:t>
            </a:r>
            <a:r>
              <a:rPr lang="zh-CN" altLang="en-US" dirty="0"/>
              <a:t>通过</a:t>
            </a:r>
            <a:r>
              <a:rPr lang="en-US" altLang="zh-CN" dirty="0"/>
              <a:t>.vscode</a:t>
            </a:r>
            <a:r>
              <a:rPr lang="zh-CN" altLang="en-US" dirty="0"/>
              <a:t>文件夹下的</a:t>
            </a:r>
            <a:r>
              <a:rPr lang="en-US" altLang="zh-CN" dirty="0"/>
              <a:t>json</a:t>
            </a:r>
            <a:r>
              <a:rPr lang="zh-CN" altLang="en-US" dirty="0"/>
              <a:t>配置文件实现的，其中一个是</a:t>
            </a:r>
            <a:r>
              <a:rPr lang="en-US" altLang="zh-CN" dirty="0"/>
              <a:t>tasks.json</a:t>
            </a:r>
            <a:r>
              <a:rPr lang="zh-CN" altLang="en-US" dirty="0"/>
              <a:t>，我们的编译和运行就是我们想要</a:t>
            </a:r>
            <a:r>
              <a:rPr lang="en-US" altLang="zh-CN" dirty="0"/>
              <a:t>vscode</a:t>
            </a:r>
            <a:r>
              <a:rPr lang="zh-CN" altLang="en-US" dirty="0"/>
              <a:t>执行的任务，为此我们要在</a:t>
            </a:r>
            <a:r>
              <a:rPr lang="en-US" altLang="zh-CN" b="1" dirty="0">
                <a:solidFill>
                  <a:srgbClr val="FF0000"/>
                </a:solidFill>
              </a:rPr>
              <a:t>tasks.json</a:t>
            </a:r>
            <a:r>
              <a:rPr lang="zh-CN" altLang="en-US" dirty="0"/>
              <a:t>里写两个</a:t>
            </a:r>
            <a:r>
              <a:rPr lang="en-US" altLang="zh-CN" dirty="0"/>
              <a:t>task</a:t>
            </a:r>
            <a:r>
              <a:rPr lang="zh-CN" altLang="en-US" dirty="0"/>
              <a:t>：</a:t>
            </a:r>
            <a:r>
              <a:rPr lang="en-US" altLang="zh-CN" b="1" dirty="0"/>
              <a:t>Build</a:t>
            </a:r>
            <a:r>
              <a:rPr lang="zh-CN" altLang="en-US" b="1" dirty="0"/>
              <a:t>和</a:t>
            </a:r>
            <a:r>
              <a:rPr lang="en-US" altLang="zh-CN" b="1" dirty="0"/>
              <a:t>Run</a:t>
            </a:r>
            <a:r>
              <a:rPr lang="en-US" altLang="zh-CN" dirty="0"/>
              <a:t>(</a:t>
            </a:r>
            <a:r>
              <a:rPr lang="zh-CN" altLang="en-US" dirty="0"/>
              <a:t>这里为什么不是</a:t>
            </a:r>
            <a:r>
              <a:rPr lang="en-US" altLang="zh-CN" dirty="0"/>
              <a:t>Compile</a:t>
            </a:r>
            <a:r>
              <a:rPr lang="zh-CN" altLang="en-US" dirty="0"/>
              <a:t>呢？是因为从源码到可执行的过程中不仅是编译</a:t>
            </a:r>
            <a:r>
              <a:rPr lang="en-US" altLang="zh-CN" dirty="0"/>
              <a:t>(Compile)</a:t>
            </a:r>
            <a:r>
              <a:rPr lang="zh-CN" altLang="en-US" dirty="0"/>
              <a:t>，还有预编译、链接等过程，用构建</a:t>
            </a:r>
            <a:r>
              <a:rPr lang="en-US" altLang="zh-CN" dirty="0"/>
              <a:t>(Build)</a:t>
            </a:r>
            <a:r>
              <a:rPr lang="zh-CN" altLang="en-US" dirty="0"/>
              <a:t>来表述更合适</a:t>
            </a:r>
            <a:r>
              <a:rPr lang="en-US" altLang="zh-CN" dirty="0"/>
              <a:t>)</a:t>
            </a:r>
            <a:r>
              <a:rPr lang="zh-CN" altLang="en-US" dirty="0"/>
              <a:t>。</a:t>
            </a:r>
            <a:endParaRPr lang="en-US" altLang="zh-CN" dirty="0"/>
          </a:p>
          <a:p>
            <a:r>
              <a:rPr lang="zh-CN" altLang="en-US" dirty="0"/>
              <a:t>除了编译和运行，我们还需要进行</a:t>
            </a:r>
            <a:r>
              <a:rPr lang="zh-CN" altLang="en-US" b="1" dirty="0"/>
              <a:t>调试</a:t>
            </a:r>
            <a:r>
              <a:rPr lang="en-US" altLang="zh-CN" b="1" dirty="0"/>
              <a:t>(Debug)</a:t>
            </a:r>
            <a:r>
              <a:rPr lang="zh-CN" altLang="en-US" dirty="0"/>
              <a:t>，这个就不是通过</a:t>
            </a:r>
            <a:r>
              <a:rPr lang="en-US" altLang="zh-CN" dirty="0"/>
              <a:t>task</a:t>
            </a:r>
            <a:r>
              <a:rPr lang="zh-CN" altLang="en-US" dirty="0"/>
              <a:t>来实现的了，而是通过</a:t>
            </a:r>
            <a:r>
              <a:rPr lang="en-US" altLang="zh-CN" b="1" dirty="0">
                <a:solidFill>
                  <a:srgbClr val="FF0000"/>
                </a:solidFill>
              </a:rPr>
              <a:t>launch.json</a:t>
            </a:r>
            <a:r>
              <a:rPr lang="zh-CN" altLang="en-US" dirty="0"/>
              <a:t>文件来实现。</a:t>
            </a:r>
          </a:p>
        </p:txBody>
      </p:sp>
      <p:sp>
        <p:nvSpPr>
          <p:cNvPr id="14" name="文本框 13">
            <a:extLst>
              <a:ext uri="{FF2B5EF4-FFF2-40B4-BE49-F238E27FC236}">
                <a16:creationId xmlns:a16="http://schemas.microsoft.com/office/drawing/2014/main" id="{7A1EE9A4-6EB1-E699-42E1-90AA3875BB39}"/>
              </a:ext>
            </a:extLst>
          </p:cNvPr>
          <p:cNvSpPr txBox="1"/>
          <p:nvPr/>
        </p:nvSpPr>
        <p:spPr>
          <a:xfrm>
            <a:off x="117444" y="1216279"/>
            <a:ext cx="3749880" cy="461665"/>
          </a:xfrm>
          <a:prstGeom prst="rect">
            <a:avLst/>
          </a:prstGeom>
          <a:noFill/>
        </p:spPr>
        <p:txBody>
          <a:bodyPr wrap="square" rtlCol="0">
            <a:spAutoFit/>
          </a:bodyPr>
          <a:lstStyle/>
          <a:p>
            <a:r>
              <a:rPr lang="en-US" altLang="zh-CN" sz="2400" b="1" dirty="0"/>
              <a:t>3</a:t>
            </a:r>
            <a:r>
              <a:rPr lang="zh-CN" altLang="en-US" sz="2400" b="1" dirty="0"/>
              <a:t>、配置文件</a:t>
            </a:r>
          </a:p>
        </p:txBody>
      </p:sp>
      <p:sp>
        <p:nvSpPr>
          <p:cNvPr id="17" name="文本框 16">
            <a:extLst>
              <a:ext uri="{FF2B5EF4-FFF2-40B4-BE49-F238E27FC236}">
                <a16:creationId xmlns:a16="http://schemas.microsoft.com/office/drawing/2014/main" id="{8D884B23-292A-41BF-5317-777739473125}"/>
              </a:ext>
            </a:extLst>
          </p:cNvPr>
          <p:cNvSpPr txBox="1"/>
          <p:nvPr/>
        </p:nvSpPr>
        <p:spPr>
          <a:xfrm>
            <a:off x="348143" y="3429000"/>
            <a:ext cx="11278998" cy="646331"/>
          </a:xfrm>
          <a:prstGeom prst="rect">
            <a:avLst/>
          </a:prstGeom>
          <a:noFill/>
        </p:spPr>
        <p:txBody>
          <a:bodyPr wrap="square">
            <a:spAutoFit/>
          </a:bodyPr>
          <a:lstStyle/>
          <a:p>
            <a:r>
              <a:rPr lang="zh-CN" altLang="en-US" dirty="0"/>
              <a:t>按快捷键</a:t>
            </a:r>
            <a:r>
              <a:rPr lang="en-US" altLang="zh-CN" b="1" dirty="0"/>
              <a:t>Ctrl+Shift+P</a:t>
            </a:r>
            <a:r>
              <a:rPr lang="zh-CN" altLang="en-US" b="1" dirty="0"/>
              <a:t>调出命令面板</a:t>
            </a:r>
            <a:r>
              <a:rPr lang="zh-CN" altLang="en-US" dirty="0"/>
              <a:t>，输入</a:t>
            </a:r>
            <a:r>
              <a:rPr lang="en-US" altLang="zh-CN" b="1" dirty="0"/>
              <a:t>C/C++</a:t>
            </a:r>
            <a:r>
              <a:rPr lang="zh-CN" altLang="en-US" b="1" dirty="0"/>
              <a:t>，选择“</a:t>
            </a:r>
            <a:r>
              <a:rPr lang="en-US" altLang="zh-CN" b="1" dirty="0"/>
              <a:t>Edit Configurations(UI)”</a:t>
            </a:r>
            <a:r>
              <a:rPr lang="zh-CN" altLang="en-US" dirty="0"/>
              <a:t>进入配置。</a:t>
            </a:r>
            <a:endParaRPr lang="en-US" altLang="zh-CN" dirty="0"/>
          </a:p>
          <a:p>
            <a:r>
              <a:rPr lang="zh-CN" altLang="en-US" b="1" dirty="0"/>
              <a:t>编译器路径</a:t>
            </a:r>
            <a:r>
              <a:rPr lang="zh-CN" altLang="en-US" dirty="0"/>
              <a:t>：</a:t>
            </a:r>
            <a:r>
              <a:rPr lang="en-US" altLang="zh-CN" dirty="0"/>
              <a:t>D:/mingw-w64/mingw64/bin/g++.exe</a:t>
            </a:r>
            <a:endParaRPr lang="zh-CN" altLang="en-US" dirty="0"/>
          </a:p>
        </p:txBody>
      </p:sp>
      <p:pic>
        <p:nvPicPr>
          <p:cNvPr id="6" name="图片 5">
            <a:extLst>
              <a:ext uri="{FF2B5EF4-FFF2-40B4-BE49-F238E27FC236}">
                <a16:creationId xmlns:a16="http://schemas.microsoft.com/office/drawing/2014/main" id="{2FB7C126-F200-2017-9151-F4F78117228C}"/>
              </a:ext>
            </a:extLst>
          </p:cNvPr>
          <p:cNvPicPr>
            <a:picLocks noChangeAspect="1"/>
          </p:cNvPicPr>
          <p:nvPr/>
        </p:nvPicPr>
        <p:blipFill>
          <a:blip r:embed="rId2"/>
          <a:stretch>
            <a:fillRect/>
          </a:stretch>
        </p:blipFill>
        <p:spPr>
          <a:xfrm>
            <a:off x="438428" y="4246597"/>
            <a:ext cx="5723809" cy="2038095"/>
          </a:xfrm>
          <a:prstGeom prst="rect">
            <a:avLst/>
          </a:prstGeom>
        </p:spPr>
      </p:pic>
    </p:spTree>
    <p:extLst>
      <p:ext uri="{BB962C8B-B14F-4D97-AF65-F5344CB8AC3E}">
        <p14:creationId xmlns:p14="http://schemas.microsoft.com/office/powerpoint/2010/main" val="3934872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C289B50-EB8D-303F-1151-1CC5156B4BA1}"/>
              </a:ext>
            </a:extLst>
          </p:cNvPr>
          <p:cNvSpPr txBox="1"/>
          <p:nvPr/>
        </p:nvSpPr>
        <p:spPr>
          <a:xfrm>
            <a:off x="328218" y="654612"/>
            <a:ext cx="4091729" cy="369332"/>
          </a:xfrm>
          <a:prstGeom prst="rect">
            <a:avLst/>
          </a:prstGeom>
          <a:noFill/>
        </p:spPr>
        <p:txBody>
          <a:bodyPr wrap="square">
            <a:spAutoFit/>
          </a:bodyPr>
          <a:lstStyle/>
          <a:p>
            <a:pPr>
              <a:spcAft>
                <a:spcPts val="600"/>
              </a:spcAft>
            </a:pPr>
            <a:r>
              <a:rPr lang="en-US" altLang="zh-CN" b="1" dirty="0"/>
              <a:t>3.1 </a:t>
            </a:r>
            <a:r>
              <a:rPr lang="zh-CN" altLang="en-US" b="1" dirty="0"/>
              <a:t>配置编译器 </a:t>
            </a:r>
            <a:r>
              <a:rPr lang="en-US" altLang="zh-CN" b="1" dirty="0" err="1"/>
              <a:t>c_cpp_properties.json</a:t>
            </a:r>
            <a:r>
              <a:rPr lang="zh-CN" altLang="en-US" b="1" dirty="0"/>
              <a:t> </a:t>
            </a:r>
            <a:endParaRPr lang="en-US" altLang="zh-CN" b="1" dirty="0"/>
          </a:p>
        </p:txBody>
      </p:sp>
      <p:sp>
        <p:nvSpPr>
          <p:cNvPr id="14" name="文本框 13">
            <a:extLst>
              <a:ext uri="{FF2B5EF4-FFF2-40B4-BE49-F238E27FC236}">
                <a16:creationId xmlns:a16="http://schemas.microsoft.com/office/drawing/2014/main" id="{7A1EE9A4-6EB1-E699-42E1-90AA3875BB39}"/>
              </a:ext>
            </a:extLst>
          </p:cNvPr>
          <p:cNvSpPr txBox="1"/>
          <p:nvPr/>
        </p:nvSpPr>
        <p:spPr>
          <a:xfrm>
            <a:off x="134222" y="192947"/>
            <a:ext cx="3749880" cy="461665"/>
          </a:xfrm>
          <a:prstGeom prst="rect">
            <a:avLst/>
          </a:prstGeom>
          <a:noFill/>
        </p:spPr>
        <p:txBody>
          <a:bodyPr wrap="square" rtlCol="0">
            <a:spAutoFit/>
          </a:bodyPr>
          <a:lstStyle/>
          <a:p>
            <a:r>
              <a:rPr lang="en-US" altLang="zh-CN" sz="2400" b="1" dirty="0"/>
              <a:t>3</a:t>
            </a:r>
            <a:r>
              <a:rPr lang="zh-CN" altLang="en-US" sz="2400" b="1" dirty="0"/>
              <a:t>、配置文件</a:t>
            </a:r>
          </a:p>
        </p:txBody>
      </p:sp>
      <p:pic>
        <p:nvPicPr>
          <p:cNvPr id="3" name="图片 2">
            <a:extLst>
              <a:ext uri="{FF2B5EF4-FFF2-40B4-BE49-F238E27FC236}">
                <a16:creationId xmlns:a16="http://schemas.microsoft.com/office/drawing/2014/main" id="{E18A991F-1C6C-A827-F69E-9FA604930CE9}"/>
              </a:ext>
            </a:extLst>
          </p:cNvPr>
          <p:cNvPicPr>
            <a:picLocks noChangeAspect="1"/>
          </p:cNvPicPr>
          <p:nvPr/>
        </p:nvPicPr>
        <p:blipFill>
          <a:blip r:embed="rId2"/>
          <a:stretch>
            <a:fillRect/>
          </a:stretch>
        </p:blipFill>
        <p:spPr>
          <a:xfrm>
            <a:off x="4970777" y="0"/>
            <a:ext cx="7221223" cy="6858000"/>
          </a:xfrm>
          <a:prstGeom prst="rect">
            <a:avLst/>
          </a:prstGeom>
        </p:spPr>
      </p:pic>
    </p:spTree>
    <p:extLst>
      <p:ext uri="{BB962C8B-B14F-4D97-AF65-F5344CB8AC3E}">
        <p14:creationId xmlns:p14="http://schemas.microsoft.com/office/powerpoint/2010/main" val="1851791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C289B50-EB8D-303F-1151-1CC5156B4BA1}"/>
              </a:ext>
            </a:extLst>
          </p:cNvPr>
          <p:cNvSpPr txBox="1"/>
          <p:nvPr/>
        </p:nvSpPr>
        <p:spPr>
          <a:xfrm>
            <a:off x="328218" y="654612"/>
            <a:ext cx="5703466" cy="369332"/>
          </a:xfrm>
          <a:prstGeom prst="rect">
            <a:avLst/>
          </a:prstGeom>
          <a:noFill/>
        </p:spPr>
        <p:txBody>
          <a:bodyPr wrap="square">
            <a:spAutoFit/>
          </a:bodyPr>
          <a:lstStyle/>
          <a:p>
            <a:pPr>
              <a:spcAft>
                <a:spcPts val="600"/>
              </a:spcAft>
            </a:pPr>
            <a:r>
              <a:rPr lang="en-US" altLang="zh-CN" b="1" dirty="0"/>
              <a:t>3.2 </a:t>
            </a:r>
            <a:r>
              <a:rPr lang="zh-CN" altLang="en-US" b="1" dirty="0"/>
              <a:t>配置构建任务 生成</a:t>
            </a:r>
            <a:r>
              <a:rPr lang="en-US" altLang="zh-CN" b="1" dirty="0"/>
              <a:t>tasks.json</a:t>
            </a:r>
            <a:r>
              <a:rPr lang="zh-CN" altLang="en-US" b="1" dirty="0"/>
              <a:t>   </a:t>
            </a:r>
            <a:endParaRPr lang="en-US" altLang="zh-CN" b="1" dirty="0"/>
          </a:p>
        </p:txBody>
      </p:sp>
      <p:sp>
        <p:nvSpPr>
          <p:cNvPr id="14" name="文本框 13">
            <a:extLst>
              <a:ext uri="{FF2B5EF4-FFF2-40B4-BE49-F238E27FC236}">
                <a16:creationId xmlns:a16="http://schemas.microsoft.com/office/drawing/2014/main" id="{7A1EE9A4-6EB1-E699-42E1-90AA3875BB39}"/>
              </a:ext>
            </a:extLst>
          </p:cNvPr>
          <p:cNvSpPr txBox="1"/>
          <p:nvPr/>
        </p:nvSpPr>
        <p:spPr>
          <a:xfrm>
            <a:off x="134222" y="192947"/>
            <a:ext cx="3749880" cy="461665"/>
          </a:xfrm>
          <a:prstGeom prst="rect">
            <a:avLst/>
          </a:prstGeom>
          <a:noFill/>
        </p:spPr>
        <p:txBody>
          <a:bodyPr wrap="square" rtlCol="0">
            <a:spAutoFit/>
          </a:bodyPr>
          <a:lstStyle/>
          <a:p>
            <a:r>
              <a:rPr lang="en-US" altLang="zh-CN" sz="2400" b="1" dirty="0"/>
              <a:t>3</a:t>
            </a:r>
            <a:r>
              <a:rPr lang="zh-CN" altLang="en-US" sz="2400" b="1" dirty="0"/>
              <a:t>、配置文件</a:t>
            </a:r>
          </a:p>
        </p:txBody>
      </p:sp>
      <p:sp>
        <p:nvSpPr>
          <p:cNvPr id="3" name="文本框 2">
            <a:extLst>
              <a:ext uri="{FF2B5EF4-FFF2-40B4-BE49-F238E27FC236}">
                <a16:creationId xmlns:a16="http://schemas.microsoft.com/office/drawing/2014/main" id="{A697DF46-7708-1B1F-0C70-0C0953C674FA}"/>
              </a:ext>
            </a:extLst>
          </p:cNvPr>
          <p:cNvSpPr txBox="1"/>
          <p:nvPr/>
        </p:nvSpPr>
        <p:spPr>
          <a:xfrm>
            <a:off x="513825" y="1040614"/>
            <a:ext cx="6094602" cy="369332"/>
          </a:xfrm>
          <a:prstGeom prst="rect">
            <a:avLst/>
          </a:prstGeom>
          <a:noFill/>
        </p:spPr>
        <p:txBody>
          <a:bodyPr wrap="square">
            <a:spAutoFit/>
          </a:bodyPr>
          <a:lstStyle/>
          <a:p>
            <a:r>
              <a:rPr lang="zh-CN" altLang="en-US" dirty="0"/>
              <a:t>告诉</a:t>
            </a:r>
            <a:r>
              <a:rPr lang="en-US" altLang="zh-CN" dirty="0"/>
              <a:t>VS Code</a:t>
            </a:r>
            <a:r>
              <a:rPr lang="zh-CN" altLang="en-US" dirty="0"/>
              <a:t>如何构建（编译）程序</a:t>
            </a:r>
          </a:p>
        </p:txBody>
      </p:sp>
      <p:sp>
        <p:nvSpPr>
          <p:cNvPr id="11" name="文本框 10">
            <a:extLst>
              <a:ext uri="{FF2B5EF4-FFF2-40B4-BE49-F238E27FC236}">
                <a16:creationId xmlns:a16="http://schemas.microsoft.com/office/drawing/2014/main" id="{5251FE85-2F77-A944-757C-0791383C99D8}"/>
              </a:ext>
            </a:extLst>
          </p:cNvPr>
          <p:cNvSpPr txBox="1"/>
          <p:nvPr/>
        </p:nvSpPr>
        <p:spPr>
          <a:xfrm>
            <a:off x="328218" y="3244334"/>
            <a:ext cx="3757221" cy="369332"/>
          </a:xfrm>
          <a:prstGeom prst="rect">
            <a:avLst/>
          </a:prstGeom>
          <a:noFill/>
        </p:spPr>
        <p:txBody>
          <a:bodyPr wrap="square">
            <a:spAutoFit/>
          </a:bodyPr>
          <a:lstStyle/>
          <a:p>
            <a:pPr>
              <a:spcAft>
                <a:spcPts val="600"/>
              </a:spcAft>
            </a:pPr>
            <a:r>
              <a:rPr lang="en-US" altLang="zh-CN" b="1" dirty="0"/>
              <a:t>3.3 </a:t>
            </a:r>
            <a:r>
              <a:rPr lang="zh-CN" altLang="en-US" b="1" dirty="0"/>
              <a:t>配置调试设置 生成</a:t>
            </a:r>
            <a:r>
              <a:rPr lang="en-US" altLang="zh-CN" b="1" dirty="0"/>
              <a:t>launch.json</a:t>
            </a:r>
          </a:p>
        </p:txBody>
      </p:sp>
      <p:pic>
        <p:nvPicPr>
          <p:cNvPr id="5" name="图片 4">
            <a:extLst>
              <a:ext uri="{FF2B5EF4-FFF2-40B4-BE49-F238E27FC236}">
                <a16:creationId xmlns:a16="http://schemas.microsoft.com/office/drawing/2014/main" id="{69B22962-ADA3-FD46-3249-4E97338F6C8F}"/>
              </a:ext>
            </a:extLst>
          </p:cNvPr>
          <p:cNvPicPr>
            <a:picLocks noChangeAspect="1"/>
          </p:cNvPicPr>
          <p:nvPr/>
        </p:nvPicPr>
        <p:blipFill rotWithShape="1">
          <a:blip r:embed="rId2"/>
          <a:srcRect r="1235"/>
          <a:stretch/>
        </p:blipFill>
        <p:spPr>
          <a:xfrm>
            <a:off x="513825" y="1433806"/>
            <a:ext cx="5643694" cy="1685714"/>
          </a:xfrm>
          <a:prstGeom prst="rect">
            <a:avLst/>
          </a:prstGeom>
        </p:spPr>
      </p:pic>
      <p:pic>
        <p:nvPicPr>
          <p:cNvPr id="10" name="图片 9">
            <a:extLst>
              <a:ext uri="{FF2B5EF4-FFF2-40B4-BE49-F238E27FC236}">
                <a16:creationId xmlns:a16="http://schemas.microsoft.com/office/drawing/2014/main" id="{8CB65CAB-92F9-7FFC-32FD-571FB9EED268}"/>
              </a:ext>
            </a:extLst>
          </p:cNvPr>
          <p:cNvPicPr>
            <a:picLocks noChangeAspect="1"/>
          </p:cNvPicPr>
          <p:nvPr/>
        </p:nvPicPr>
        <p:blipFill>
          <a:blip r:embed="rId3"/>
          <a:stretch>
            <a:fillRect/>
          </a:stretch>
        </p:blipFill>
        <p:spPr>
          <a:xfrm>
            <a:off x="6291744" y="333668"/>
            <a:ext cx="5752381" cy="3390476"/>
          </a:xfrm>
          <a:prstGeom prst="rect">
            <a:avLst/>
          </a:prstGeom>
        </p:spPr>
      </p:pic>
      <p:pic>
        <p:nvPicPr>
          <p:cNvPr id="15" name="图片 14">
            <a:extLst>
              <a:ext uri="{FF2B5EF4-FFF2-40B4-BE49-F238E27FC236}">
                <a16:creationId xmlns:a16="http://schemas.microsoft.com/office/drawing/2014/main" id="{28B6089A-CDEF-233D-8931-BCA37FD8617C}"/>
              </a:ext>
            </a:extLst>
          </p:cNvPr>
          <p:cNvPicPr>
            <a:picLocks noChangeAspect="1"/>
          </p:cNvPicPr>
          <p:nvPr/>
        </p:nvPicPr>
        <p:blipFill>
          <a:blip r:embed="rId4"/>
          <a:stretch>
            <a:fillRect/>
          </a:stretch>
        </p:blipFill>
        <p:spPr>
          <a:xfrm>
            <a:off x="513825" y="3887241"/>
            <a:ext cx="5733333" cy="1066667"/>
          </a:xfrm>
          <a:prstGeom prst="rect">
            <a:avLst/>
          </a:prstGeom>
        </p:spPr>
      </p:pic>
      <p:pic>
        <p:nvPicPr>
          <p:cNvPr id="19" name="图片 18">
            <a:extLst>
              <a:ext uri="{FF2B5EF4-FFF2-40B4-BE49-F238E27FC236}">
                <a16:creationId xmlns:a16="http://schemas.microsoft.com/office/drawing/2014/main" id="{3859C6FF-C4FB-1A69-8ED2-3A0630E5B9DF}"/>
              </a:ext>
            </a:extLst>
          </p:cNvPr>
          <p:cNvPicPr>
            <a:picLocks noChangeAspect="1"/>
          </p:cNvPicPr>
          <p:nvPr/>
        </p:nvPicPr>
        <p:blipFill>
          <a:blip r:embed="rId5"/>
          <a:stretch>
            <a:fillRect/>
          </a:stretch>
        </p:blipFill>
        <p:spPr>
          <a:xfrm>
            <a:off x="6608427" y="4019468"/>
            <a:ext cx="2457143" cy="533333"/>
          </a:xfrm>
          <a:prstGeom prst="rect">
            <a:avLst/>
          </a:prstGeom>
        </p:spPr>
      </p:pic>
      <p:pic>
        <p:nvPicPr>
          <p:cNvPr id="22" name="图片 21">
            <a:extLst>
              <a:ext uri="{FF2B5EF4-FFF2-40B4-BE49-F238E27FC236}">
                <a16:creationId xmlns:a16="http://schemas.microsoft.com/office/drawing/2014/main" id="{CB50723E-8F25-9ED6-76BD-6EB35C3A4A7F}"/>
              </a:ext>
            </a:extLst>
          </p:cNvPr>
          <p:cNvPicPr>
            <a:picLocks noChangeAspect="1"/>
          </p:cNvPicPr>
          <p:nvPr/>
        </p:nvPicPr>
        <p:blipFill>
          <a:blip r:embed="rId6"/>
          <a:stretch>
            <a:fillRect/>
          </a:stretch>
        </p:blipFill>
        <p:spPr>
          <a:xfrm>
            <a:off x="513825" y="5179291"/>
            <a:ext cx="3914286" cy="1276190"/>
          </a:xfrm>
          <a:prstGeom prst="rect">
            <a:avLst/>
          </a:prstGeom>
        </p:spPr>
      </p:pic>
      <p:pic>
        <p:nvPicPr>
          <p:cNvPr id="25" name="图片 24">
            <a:extLst>
              <a:ext uri="{FF2B5EF4-FFF2-40B4-BE49-F238E27FC236}">
                <a16:creationId xmlns:a16="http://schemas.microsoft.com/office/drawing/2014/main" id="{ADD0170F-407C-02A2-3FCA-DC01EADD0EA9}"/>
              </a:ext>
            </a:extLst>
          </p:cNvPr>
          <p:cNvPicPr>
            <a:picLocks noChangeAspect="1"/>
          </p:cNvPicPr>
          <p:nvPr/>
        </p:nvPicPr>
        <p:blipFill>
          <a:blip r:embed="rId7"/>
          <a:stretch>
            <a:fillRect/>
          </a:stretch>
        </p:blipFill>
        <p:spPr>
          <a:xfrm>
            <a:off x="4656046" y="5179291"/>
            <a:ext cx="3640666" cy="1287552"/>
          </a:xfrm>
          <a:prstGeom prst="rect">
            <a:avLst/>
          </a:prstGeom>
        </p:spPr>
      </p:pic>
    </p:spTree>
    <p:extLst>
      <p:ext uri="{BB962C8B-B14F-4D97-AF65-F5344CB8AC3E}">
        <p14:creationId xmlns:p14="http://schemas.microsoft.com/office/powerpoint/2010/main" val="89854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7A1EE9A4-6EB1-E699-42E1-90AA3875BB39}"/>
              </a:ext>
            </a:extLst>
          </p:cNvPr>
          <p:cNvSpPr txBox="1"/>
          <p:nvPr/>
        </p:nvSpPr>
        <p:spPr>
          <a:xfrm>
            <a:off x="134222" y="192947"/>
            <a:ext cx="3749880" cy="461665"/>
          </a:xfrm>
          <a:prstGeom prst="rect">
            <a:avLst/>
          </a:prstGeom>
          <a:noFill/>
        </p:spPr>
        <p:txBody>
          <a:bodyPr wrap="square" rtlCol="0">
            <a:spAutoFit/>
          </a:bodyPr>
          <a:lstStyle/>
          <a:p>
            <a:r>
              <a:rPr lang="en-US" altLang="zh-CN" sz="2400" b="1" dirty="0"/>
              <a:t>3</a:t>
            </a:r>
            <a:r>
              <a:rPr lang="zh-CN" altLang="en-US" sz="2400" b="1" dirty="0"/>
              <a:t>、配置文件</a:t>
            </a:r>
          </a:p>
        </p:txBody>
      </p:sp>
      <p:pic>
        <p:nvPicPr>
          <p:cNvPr id="6" name="图片 5">
            <a:extLst>
              <a:ext uri="{FF2B5EF4-FFF2-40B4-BE49-F238E27FC236}">
                <a16:creationId xmlns:a16="http://schemas.microsoft.com/office/drawing/2014/main" id="{D7D6663B-0CEE-FCBD-AA46-AE4C03DA679A}"/>
              </a:ext>
            </a:extLst>
          </p:cNvPr>
          <p:cNvPicPr>
            <a:picLocks noChangeAspect="1"/>
          </p:cNvPicPr>
          <p:nvPr/>
        </p:nvPicPr>
        <p:blipFill>
          <a:blip r:embed="rId2"/>
          <a:stretch>
            <a:fillRect/>
          </a:stretch>
        </p:blipFill>
        <p:spPr>
          <a:xfrm>
            <a:off x="854604" y="654612"/>
            <a:ext cx="10741834" cy="6203388"/>
          </a:xfrm>
          <a:prstGeom prst="rect">
            <a:avLst/>
          </a:prstGeom>
        </p:spPr>
      </p:pic>
    </p:spTree>
    <p:extLst>
      <p:ext uri="{BB962C8B-B14F-4D97-AF65-F5344CB8AC3E}">
        <p14:creationId xmlns:p14="http://schemas.microsoft.com/office/powerpoint/2010/main" val="3092492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7A1EE9A4-6EB1-E699-42E1-90AA3875BB39}"/>
              </a:ext>
            </a:extLst>
          </p:cNvPr>
          <p:cNvSpPr txBox="1"/>
          <p:nvPr/>
        </p:nvSpPr>
        <p:spPr>
          <a:xfrm>
            <a:off x="134222" y="192947"/>
            <a:ext cx="3749880" cy="461665"/>
          </a:xfrm>
          <a:prstGeom prst="rect">
            <a:avLst/>
          </a:prstGeom>
          <a:noFill/>
        </p:spPr>
        <p:txBody>
          <a:bodyPr wrap="square" rtlCol="0">
            <a:spAutoFit/>
          </a:bodyPr>
          <a:lstStyle/>
          <a:p>
            <a:r>
              <a:rPr lang="en-US" altLang="zh-CN" sz="2400" b="1" dirty="0"/>
              <a:t>4</a:t>
            </a:r>
            <a:r>
              <a:rPr lang="zh-CN" altLang="en-US" sz="2400" b="1" dirty="0"/>
              <a:t>、</a:t>
            </a:r>
            <a:r>
              <a:rPr lang="en-US" altLang="zh-CN" sz="2400" b="1" dirty="0"/>
              <a:t>CMake</a:t>
            </a:r>
            <a:endParaRPr lang="zh-CN" altLang="en-US" sz="2400" b="1" dirty="0"/>
          </a:p>
        </p:txBody>
      </p:sp>
      <p:sp>
        <p:nvSpPr>
          <p:cNvPr id="2" name="文本框 1">
            <a:extLst>
              <a:ext uri="{FF2B5EF4-FFF2-40B4-BE49-F238E27FC236}">
                <a16:creationId xmlns:a16="http://schemas.microsoft.com/office/drawing/2014/main" id="{A3C66B93-DC74-0924-43AB-31890E40652A}"/>
              </a:ext>
            </a:extLst>
          </p:cNvPr>
          <p:cNvSpPr txBox="1"/>
          <p:nvPr/>
        </p:nvSpPr>
        <p:spPr>
          <a:xfrm>
            <a:off x="379602" y="780446"/>
            <a:ext cx="11669787" cy="4662815"/>
          </a:xfrm>
          <a:prstGeom prst="rect">
            <a:avLst/>
          </a:prstGeom>
          <a:noFill/>
        </p:spPr>
        <p:txBody>
          <a:bodyPr wrap="square">
            <a:spAutoFit/>
          </a:bodyPr>
          <a:lstStyle/>
          <a:p>
            <a:pPr>
              <a:spcBef>
                <a:spcPts val="600"/>
              </a:spcBef>
              <a:spcAft>
                <a:spcPts val="1200"/>
              </a:spcAft>
            </a:pPr>
            <a:r>
              <a:rPr lang="en-US" altLang="zh-CN" b="1" dirty="0"/>
              <a:t>4.0.1.</a:t>
            </a:r>
            <a:r>
              <a:rPr lang="zh-CN" altLang="en-US" b="1" dirty="0"/>
              <a:t>概述</a:t>
            </a:r>
            <a:r>
              <a:rPr lang="en-US" altLang="zh-CN" b="1" dirty="0"/>
              <a:t>:</a:t>
            </a:r>
            <a:r>
              <a:rPr lang="zh-CN" altLang="en-US" b="1" dirty="0"/>
              <a:t> </a:t>
            </a:r>
            <a:r>
              <a:rPr lang="zh-CN" altLang="en-US" dirty="0"/>
              <a:t>在</a:t>
            </a:r>
            <a:r>
              <a:rPr lang="en-US" altLang="zh-CN" dirty="0"/>
              <a:t>windows</a:t>
            </a:r>
            <a:r>
              <a:rPr lang="zh-CN" altLang="en-US" dirty="0"/>
              <a:t>上使用</a:t>
            </a:r>
            <a:r>
              <a:rPr lang="en-US" altLang="zh-CN" dirty="0"/>
              <a:t>CMake</a:t>
            </a:r>
            <a:r>
              <a:rPr lang="zh-CN" altLang="en-US" dirty="0"/>
              <a:t>编译</a:t>
            </a:r>
            <a:r>
              <a:rPr lang="en-US" altLang="zh-CN" dirty="0"/>
              <a:t>C/C++</a:t>
            </a:r>
            <a:r>
              <a:rPr lang="zh-CN" altLang="en-US" dirty="0"/>
              <a:t>程序时，首先需要下载</a:t>
            </a:r>
            <a:r>
              <a:rPr lang="en-US" altLang="zh-CN" dirty="0"/>
              <a:t>CMake,</a:t>
            </a:r>
            <a:r>
              <a:rPr lang="zh-CN" altLang="en-US" dirty="0"/>
              <a:t>安装</a:t>
            </a:r>
            <a:r>
              <a:rPr lang="en-US" altLang="zh-CN" dirty="0"/>
              <a:t>gcc/g++</a:t>
            </a:r>
            <a:r>
              <a:rPr lang="zh-CN" altLang="en-US" dirty="0"/>
              <a:t>编译环境，然后使用</a:t>
            </a:r>
            <a:r>
              <a:rPr lang="en-US" altLang="zh-CN" dirty="0" err="1"/>
              <a:t>VSCode</a:t>
            </a:r>
            <a:r>
              <a:rPr lang="en-US" altLang="zh-CN" dirty="0"/>
              <a:t> </a:t>
            </a:r>
            <a:r>
              <a:rPr lang="zh-CN" altLang="en-US" dirty="0"/>
              <a:t>以及配置下</a:t>
            </a:r>
            <a:r>
              <a:rPr lang="en-US" altLang="zh-CN" dirty="0"/>
              <a:t>CMakelist.txt</a:t>
            </a:r>
          </a:p>
          <a:p>
            <a:pPr>
              <a:spcBef>
                <a:spcPts val="600"/>
              </a:spcBef>
              <a:spcAft>
                <a:spcPts val="1200"/>
              </a:spcAft>
            </a:pPr>
            <a:r>
              <a:rPr lang="en-US" altLang="zh-CN" b="1" dirty="0"/>
              <a:t>4.0.2.Cmake</a:t>
            </a:r>
            <a:r>
              <a:rPr lang="zh-CN" altLang="en-US" b="1" dirty="0"/>
              <a:t>工具</a:t>
            </a:r>
            <a:r>
              <a:rPr lang="en-US" altLang="zh-CN" b="1" dirty="0"/>
              <a:t>:</a:t>
            </a:r>
            <a:r>
              <a:rPr lang="zh-CN" altLang="en-US" dirty="0"/>
              <a:t>你或许听过好几种 </a:t>
            </a:r>
            <a:r>
              <a:rPr lang="en-US" altLang="zh-CN" dirty="0"/>
              <a:t>Make </a:t>
            </a:r>
            <a:r>
              <a:rPr lang="zh-CN" altLang="en-US" dirty="0"/>
              <a:t>工具，例如 </a:t>
            </a:r>
            <a:r>
              <a:rPr lang="en-US" altLang="zh-CN" dirty="0"/>
              <a:t>GNU Make </a:t>
            </a:r>
            <a:r>
              <a:rPr lang="zh-CN" altLang="en-US" dirty="0"/>
              <a:t>、</a:t>
            </a:r>
            <a:r>
              <a:rPr lang="en-US" altLang="zh-CN" dirty="0"/>
              <a:t>QT </a:t>
            </a:r>
            <a:r>
              <a:rPr lang="zh-CN" altLang="en-US" dirty="0"/>
              <a:t>的 </a:t>
            </a:r>
            <a:r>
              <a:rPr lang="en-US" altLang="zh-CN" dirty="0"/>
              <a:t>qmake </a:t>
            </a:r>
            <a:r>
              <a:rPr lang="zh-CN" altLang="en-US" dirty="0"/>
              <a:t>、微软的 </a:t>
            </a:r>
            <a:r>
              <a:rPr lang="en-US" altLang="zh-CN" dirty="0"/>
              <a:t>MS nmake</a:t>
            </a:r>
            <a:r>
              <a:rPr lang="zh-CN" altLang="en-US" dirty="0"/>
              <a:t>、</a:t>
            </a:r>
            <a:r>
              <a:rPr lang="en-US" altLang="zh-CN" dirty="0"/>
              <a:t>BSD Make</a:t>
            </a:r>
            <a:r>
              <a:rPr lang="zh-CN" altLang="en-US" dirty="0"/>
              <a:t>（</a:t>
            </a:r>
            <a:r>
              <a:rPr lang="en-US" altLang="zh-CN" dirty="0"/>
              <a:t>pmake</a:t>
            </a:r>
            <a:r>
              <a:rPr lang="zh-CN" altLang="en-US" dirty="0"/>
              <a:t>）、</a:t>
            </a:r>
            <a:r>
              <a:rPr lang="en-US" altLang="zh-CN" dirty="0"/>
              <a:t>Makepp</a:t>
            </a:r>
            <a:r>
              <a:rPr lang="zh-CN" altLang="en-US" dirty="0"/>
              <a:t>。这些 </a:t>
            </a:r>
            <a:r>
              <a:rPr lang="en-US" altLang="zh-CN" dirty="0"/>
              <a:t>Make </a:t>
            </a:r>
            <a:r>
              <a:rPr lang="zh-CN" altLang="en-US" dirty="0"/>
              <a:t>工具遵循着不同的规范和标准，所执行的 </a:t>
            </a:r>
            <a:r>
              <a:rPr lang="en-US" altLang="zh-CN" dirty="0"/>
              <a:t>Makefile </a:t>
            </a:r>
            <a:r>
              <a:rPr lang="zh-CN" altLang="en-US" dirty="0"/>
              <a:t>格式也千差万别。这样就带来了一个严峻的问题：如果软件想跨平台，必须要保证能够在不同平台编译。而如果使用上面的 </a:t>
            </a:r>
            <a:r>
              <a:rPr lang="en-US" altLang="zh-CN" dirty="0"/>
              <a:t>Make </a:t>
            </a:r>
            <a:r>
              <a:rPr lang="zh-CN" altLang="en-US" dirty="0"/>
              <a:t>工具，就得为每一种标准写一次 </a:t>
            </a:r>
            <a:r>
              <a:rPr lang="en-US" altLang="zh-CN" dirty="0"/>
              <a:t>Makefile </a:t>
            </a:r>
            <a:r>
              <a:rPr lang="zh-CN" altLang="en-US" dirty="0"/>
              <a:t>，这将是一件让人抓狂的工作。</a:t>
            </a:r>
            <a:r>
              <a:rPr lang="en-US" altLang="zh-CN" dirty="0"/>
              <a:t>CMake</a:t>
            </a:r>
            <a:r>
              <a:rPr lang="zh-CN" altLang="en-US" dirty="0"/>
              <a:t>就是针对上面问题所设计的工具：它首先允许开发者编写一种平台无关的 </a:t>
            </a:r>
            <a:r>
              <a:rPr lang="en-US" altLang="zh-CN" dirty="0"/>
              <a:t>CMakeList.txt </a:t>
            </a:r>
            <a:r>
              <a:rPr lang="zh-CN" altLang="en-US" dirty="0"/>
              <a:t>文件来定制整个编译流程，然后再根据目标用户的平台进一步生成所需的本地化 </a:t>
            </a:r>
            <a:r>
              <a:rPr lang="en-US" altLang="zh-CN" dirty="0"/>
              <a:t>Makefile </a:t>
            </a:r>
            <a:r>
              <a:rPr lang="zh-CN" altLang="en-US" dirty="0"/>
              <a:t>和工程文件，如 </a:t>
            </a:r>
            <a:r>
              <a:rPr lang="en-US" altLang="zh-CN" dirty="0"/>
              <a:t>Unix </a:t>
            </a:r>
            <a:r>
              <a:rPr lang="zh-CN" altLang="en-US" dirty="0"/>
              <a:t>的 </a:t>
            </a:r>
            <a:r>
              <a:rPr lang="en-US" altLang="zh-CN" dirty="0"/>
              <a:t>Makefile </a:t>
            </a:r>
            <a:r>
              <a:rPr lang="zh-CN" altLang="en-US" dirty="0"/>
              <a:t>或 </a:t>
            </a:r>
            <a:r>
              <a:rPr lang="en-US" altLang="zh-CN" dirty="0"/>
              <a:t>Windows </a:t>
            </a:r>
            <a:r>
              <a:rPr lang="zh-CN" altLang="en-US" dirty="0"/>
              <a:t>的 </a:t>
            </a:r>
            <a:r>
              <a:rPr lang="en-US" altLang="zh-CN" dirty="0"/>
              <a:t>Visual Studio </a:t>
            </a:r>
            <a:r>
              <a:rPr lang="zh-CN" altLang="en-US" dirty="0"/>
              <a:t>工程。显然，</a:t>
            </a:r>
            <a:r>
              <a:rPr lang="en-US" altLang="zh-CN" dirty="0"/>
              <a:t>CMake </a:t>
            </a:r>
            <a:r>
              <a:rPr lang="zh-CN" altLang="en-US" dirty="0"/>
              <a:t>是一个比上述几种 </a:t>
            </a:r>
            <a:r>
              <a:rPr lang="en-US" altLang="zh-CN" dirty="0"/>
              <a:t>make </a:t>
            </a:r>
            <a:r>
              <a:rPr lang="zh-CN" altLang="en-US" dirty="0"/>
              <a:t>更高级的编译配置工具。一些使用 </a:t>
            </a:r>
            <a:r>
              <a:rPr lang="en-US" altLang="zh-CN" dirty="0"/>
              <a:t>CMake </a:t>
            </a:r>
            <a:r>
              <a:rPr lang="zh-CN" altLang="en-US" dirty="0"/>
              <a:t>作为项目架构系统的知名开源项目有 </a:t>
            </a:r>
            <a:r>
              <a:rPr lang="en-US" altLang="zh-CN" dirty="0"/>
              <a:t>VTK</a:t>
            </a:r>
            <a:r>
              <a:rPr lang="zh-CN" altLang="en-US" dirty="0"/>
              <a:t>、</a:t>
            </a:r>
            <a:r>
              <a:rPr lang="en-US" altLang="zh-CN" dirty="0"/>
              <a:t>ITK</a:t>
            </a:r>
            <a:r>
              <a:rPr lang="zh-CN" altLang="en-US" dirty="0"/>
              <a:t>、</a:t>
            </a:r>
            <a:r>
              <a:rPr lang="en-US" altLang="zh-CN" dirty="0"/>
              <a:t>KDE</a:t>
            </a:r>
            <a:r>
              <a:rPr lang="zh-CN" altLang="en-US" dirty="0"/>
              <a:t>、</a:t>
            </a:r>
            <a:r>
              <a:rPr lang="en-US" altLang="zh-CN" dirty="0"/>
              <a:t>OpenCV</a:t>
            </a:r>
            <a:r>
              <a:rPr lang="zh-CN" altLang="en-US" dirty="0"/>
              <a:t>、</a:t>
            </a:r>
            <a:r>
              <a:rPr lang="en-US" altLang="zh-CN" dirty="0"/>
              <a:t>OSG </a:t>
            </a:r>
            <a:r>
              <a:rPr lang="zh-CN" altLang="en-US" dirty="0"/>
              <a:t>等。</a:t>
            </a:r>
            <a:endParaRPr lang="en-US" altLang="zh-CN" dirty="0"/>
          </a:p>
          <a:p>
            <a:pPr>
              <a:spcBef>
                <a:spcPts val="600"/>
              </a:spcBef>
              <a:spcAft>
                <a:spcPts val="1200"/>
              </a:spcAft>
            </a:pPr>
            <a:r>
              <a:rPr lang="en-US" altLang="zh-CN" b="1" dirty="0"/>
              <a:t>4.0.3.Cmake</a:t>
            </a:r>
            <a:r>
              <a:rPr lang="zh-CN" altLang="en-US" b="1" dirty="0"/>
              <a:t>流程</a:t>
            </a:r>
            <a:r>
              <a:rPr lang="en-US" altLang="zh-CN" b="1" dirty="0"/>
              <a:t>:</a:t>
            </a:r>
            <a:r>
              <a:rPr lang="zh-CN" altLang="en-US" dirty="0"/>
              <a:t>编写 </a:t>
            </a:r>
            <a:r>
              <a:rPr lang="en-US" altLang="zh-CN" dirty="0"/>
              <a:t>CMake </a:t>
            </a:r>
            <a:r>
              <a:rPr lang="zh-CN" altLang="en-US" dirty="0"/>
              <a:t>配置文件 </a:t>
            </a:r>
            <a:r>
              <a:rPr lang="en-US" altLang="zh-CN" dirty="0"/>
              <a:t>CMakeLists.txt </a:t>
            </a:r>
            <a:r>
              <a:rPr lang="en-US" altLang="zh-CN" dirty="0">
                <a:sym typeface="Wingdings" panose="05000000000000000000" pitchFamily="2" charset="2"/>
              </a:rPr>
              <a:t> </a:t>
            </a:r>
            <a:r>
              <a:rPr lang="zh-CN" altLang="en-US" dirty="0"/>
              <a:t>执行命令 </a:t>
            </a:r>
            <a:r>
              <a:rPr lang="en-US" altLang="zh-CN" dirty="0"/>
              <a:t>CMake PATH </a:t>
            </a:r>
            <a:r>
              <a:rPr lang="zh-CN" altLang="en-US" dirty="0"/>
              <a:t>或者 </a:t>
            </a:r>
            <a:r>
              <a:rPr lang="en-US" altLang="zh-CN" dirty="0"/>
              <a:t>ccmake PATH </a:t>
            </a:r>
            <a:r>
              <a:rPr lang="zh-CN" altLang="en-US" dirty="0"/>
              <a:t>生成 </a:t>
            </a:r>
            <a:r>
              <a:rPr lang="en-US" altLang="zh-CN" dirty="0"/>
              <a:t>Makefile(ccmake </a:t>
            </a:r>
            <a:r>
              <a:rPr lang="zh-CN" altLang="en-US" dirty="0"/>
              <a:t>和 </a:t>
            </a:r>
            <a:r>
              <a:rPr lang="en-US" altLang="zh-CN" dirty="0"/>
              <a:t>CMake </a:t>
            </a:r>
            <a:r>
              <a:rPr lang="zh-CN" altLang="en-US" dirty="0"/>
              <a:t>的 区别在于前者提供了一个交互式的界面</a:t>
            </a:r>
            <a:r>
              <a:rPr lang="en-US" altLang="zh-CN" dirty="0"/>
              <a:t>)</a:t>
            </a:r>
            <a:r>
              <a:rPr lang="zh-CN" altLang="en-US" dirty="0"/>
              <a:t>，其中， </a:t>
            </a:r>
            <a:r>
              <a:rPr lang="en-US" altLang="zh-CN" dirty="0"/>
              <a:t>PATH </a:t>
            </a:r>
            <a:r>
              <a:rPr lang="zh-CN" altLang="en-US" dirty="0"/>
              <a:t>是 </a:t>
            </a:r>
            <a:r>
              <a:rPr lang="en-US" altLang="zh-CN" dirty="0"/>
              <a:t>CMakeLists.txt </a:t>
            </a:r>
            <a:r>
              <a:rPr lang="zh-CN" altLang="en-US" dirty="0"/>
              <a:t>所在的目录</a:t>
            </a:r>
            <a:r>
              <a:rPr lang="en-US" altLang="zh-CN" dirty="0">
                <a:sym typeface="Wingdings" panose="05000000000000000000" pitchFamily="2" charset="2"/>
              </a:rPr>
              <a:t> </a:t>
            </a:r>
            <a:r>
              <a:rPr lang="zh-CN" altLang="en-US" dirty="0"/>
              <a:t>使用 </a:t>
            </a:r>
            <a:r>
              <a:rPr lang="en-US" altLang="zh-CN" dirty="0"/>
              <a:t>make </a:t>
            </a:r>
            <a:r>
              <a:rPr lang="zh-CN" altLang="en-US" dirty="0"/>
              <a:t>命令进行编译</a:t>
            </a:r>
            <a:endParaRPr lang="en-US" altLang="zh-CN" dirty="0"/>
          </a:p>
          <a:p>
            <a:pPr>
              <a:spcBef>
                <a:spcPts val="600"/>
              </a:spcBef>
              <a:spcAft>
                <a:spcPts val="1200"/>
              </a:spcAft>
            </a:pPr>
            <a:r>
              <a:rPr lang="en-US" altLang="zh-CN" b="1" dirty="0"/>
              <a:t>4.0.4.Cmake</a:t>
            </a:r>
            <a:r>
              <a:rPr lang="zh-CN" altLang="en-US" b="1" dirty="0"/>
              <a:t>准备</a:t>
            </a:r>
            <a:r>
              <a:rPr lang="en-US" altLang="zh-CN" b="1" dirty="0"/>
              <a:t>: </a:t>
            </a:r>
            <a:r>
              <a:rPr lang="zh-CN" altLang="en-US" dirty="0"/>
              <a:t>安装</a:t>
            </a:r>
            <a:r>
              <a:rPr lang="en-US" altLang="zh-CN" dirty="0" err="1"/>
              <a:t>VSCode</a:t>
            </a:r>
            <a:r>
              <a:rPr lang="zh-CN" altLang="en-US" dirty="0"/>
              <a:t>插件 </a:t>
            </a:r>
            <a:r>
              <a:rPr lang="en-US" altLang="zh-CN" dirty="0">
                <a:sym typeface="Wingdings" panose="05000000000000000000" pitchFamily="2" charset="2"/>
              </a:rPr>
              <a:t> </a:t>
            </a:r>
            <a:r>
              <a:rPr lang="zh-CN" altLang="en-US" dirty="0">
                <a:sym typeface="Wingdings" panose="05000000000000000000" pitchFamily="2" charset="2"/>
              </a:rPr>
              <a:t>安装</a:t>
            </a:r>
            <a:r>
              <a:rPr lang="en-US" altLang="zh-CN" dirty="0">
                <a:sym typeface="Wingdings" panose="05000000000000000000" pitchFamily="2" charset="2"/>
              </a:rPr>
              <a:t>MinGW  </a:t>
            </a:r>
            <a:r>
              <a:rPr lang="zh-CN" altLang="en-US" dirty="0">
                <a:sym typeface="Wingdings" panose="05000000000000000000" pitchFamily="2" charset="2"/>
              </a:rPr>
              <a:t>安装</a:t>
            </a:r>
            <a:r>
              <a:rPr lang="en-US" altLang="zh-CN" dirty="0">
                <a:sym typeface="Wingdings" panose="05000000000000000000" pitchFamily="2" charset="2"/>
              </a:rPr>
              <a:t>CMake</a:t>
            </a:r>
            <a:endParaRPr lang="en-US" altLang="zh-CN" dirty="0"/>
          </a:p>
        </p:txBody>
      </p:sp>
    </p:spTree>
    <p:extLst>
      <p:ext uri="{BB962C8B-B14F-4D97-AF65-F5344CB8AC3E}">
        <p14:creationId xmlns:p14="http://schemas.microsoft.com/office/powerpoint/2010/main" val="40796456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546</TotalTime>
  <Words>1441</Words>
  <Application>Microsoft Office PowerPoint</Application>
  <PresentationFormat>宽屏</PresentationFormat>
  <Paragraphs>87</Paragraphs>
  <Slides>12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feihong.pan@turbotides.com.cn</dc:creator>
  <cp:lastModifiedBy>Feihong Pan</cp:lastModifiedBy>
  <cp:revision>219</cp:revision>
  <dcterms:created xsi:type="dcterms:W3CDTF">2023-04-06T07:33:50Z</dcterms:created>
  <dcterms:modified xsi:type="dcterms:W3CDTF">2023-08-03T14:50:57Z</dcterms:modified>
</cp:coreProperties>
</file>