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35" r:id="rId3"/>
    <p:sldId id="450" r:id="rId4"/>
    <p:sldId id="451" r:id="rId5"/>
    <p:sldId id="452" r:id="rId6"/>
    <p:sldId id="453" r:id="rId7"/>
    <p:sldId id="454" r:id="rId8"/>
    <p:sldId id="455" r:id="rId9"/>
    <p:sldId id="456" r:id="rId10"/>
    <p:sldId id="457" r:id="rId11"/>
    <p:sldId id="458" r:id="rId12"/>
    <p:sldId id="459" r:id="rId13"/>
    <p:sldId id="460" r:id="rId14"/>
    <p:sldId id="461" r:id="rId15"/>
    <p:sldId id="465" r:id="rId16"/>
    <p:sldId id="462" r:id="rId17"/>
    <p:sldId id="463" r:id="rId18"/>
    <p:sldId id="464" r:id="rId19"/>
    <p:sldId id="469" r:id="rId20"/>
    <p:sldId id="47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B15"/>
    <a:srgbClr val="FF9933"/>
    <a:srgbClr val="FFFFFF"/>
    <a:srgbClr val="F9D40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5519" autoAdjust="0"/>
  </p:normalViewPr>
  <p:slideViewPr>
    <p:cSldViewPr>
      <p:cViewPr varScale="1">
        <p:scale>
          <a:sx n="64" d="100"/>
          <a:sy n="64" d="100"/>
        </p:scale>
        <p:origin x="-1592" y="-7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t>2022/4/5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t>‹#›</a:t>
            </a:fld>
            <a:endParaRPr lang="zh-CN" altLang="en-US"/>
          </a:p>
        </p:txBody>
      </p:sp>
    </p:spTree>
    <p:extLst>
      <p:ext uri="{BB962C8B-B14F-4D97-AF65-F5344CB8AC3E}">
        <p14:creationId xmlns:p14="http://schemas.microsoft.com/office/powerpoint/2010/main" val="1194494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pPr>
                <a:defRPr/>
              </a:pPr>
              <a:t>2022/4/5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pPr>
                <a:defRPr/>
              </a:pPr>
              <a:t>‹#›</a:t>
            </a:fld>
            <a:endParaRPr lang="zh-CN" altLang="en-US"/>
          </a:p>
        </p:txBody>
      </p:sp>
    </p:spTree>
    <p:extLst>
      <p:ext uri="{BB962C8B-B14F-4D97-AF65-F5344CB8AC3E}">
        <p14:creationId xmlns:p14="http://schemas.microsoft.com/office/powerpoint/2010/main" val="34724994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a:t>
            </a:fld>
            <a:endParaRPr lang="zh-CN" altLang="en-US"/>
          </a:p>
        </p:txBody>
      </p:sp>
    </p:spTree>
    <p:extLst>
      <p:ext uri="{BB962C8B-B14F-4D97-AF65-F5344CB8AC3E}">
        <p14:creationId xmlns:p14="http://schemas.microsoft.com/office/powerpoint/2010/main" val="18544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11</a:t>
            </a:fld>
            <a:endParaRPr lang="zh-CN" altLang="en-US"/>
          </a:p>
        </p:txBody>
      </p:sp>
    </p:spTree>
    <p:extLst>
      <p:ext uri="{BB962C8B-B14F-4D97-AF65-F5344CB8AC3E}">
        <p14:creationId xmlns:p14="http://schemas.microsoft.com/office/powerpoint/2010/main" val="1656400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12</a:t>
            </a:fld>
            <a:endParaRPr lang="zh-CN" altLang="en-US"/>
          </a:p>
        </p:txBody>
      </p:sp>
    </p:spTree>
    <p:extLst>
      <p:ext uri="{BB962C8B-B14F-4D97-AF65-F5344CB8AC3E}">
        <p14:creationId xmlns:p14="http://schemas.microsoft.com/office/powerpoint/2010/main" val="1613113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13</a:t>
            </a:fld>
            <a:endParaRPr lang="zh-CN" altLang="en-US"/>
          </a:p>
        </p:txBody>
      </p:sp>
    </p:spTree>
    <p:extLst>
      <p:ext uri="{BB962C8B-B14F-4D97-AF65-F5344CB8AC3E}">
        <p14:creationId xmlns:p14="http://schemas.microsoft.com/office/powerpoint/2010/main" val="2040166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14</a:t>
            </a:fld>
            <a:endParaRPr lang="zh-CN" altLang="en-US"/>
          </a:p>
        </p:txBody>
      </p:sp>
    </p:spTree>
    <p:extLst>
      <p:ext uri="{BB962C8B-B14F-4D97-AF65-F5344CB8AC3E}">
        <p14:creationId xmlns:p14="http://schemas.microsoft.com/office/powerpoint/2010/main" val="388655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15</a:t>
            </a:fld>
            <a:endParaRPr lang="zh-CN" altLang="en-US"/>
          </a:p>
        </p:txBody>
      </p:sp>
    </p:spTree>
    <p:extLst>
      <p:ext uri="{BB962C8B-B14F-4D97-AF65-F5344CB8AC3E}">
        <p14:creationId xmlns:p14="http://schemas.microsoft.com/office/powerpoint/2010/main" val="772629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16</a:t>
            </a:fld>
            <a:endParaRPr lang="zh-CN" altLang="en-US"/>
          </a:p>
        </p:txBody>
      </p:sp>
    </p:spTree>
    <p:extLst>
      <p:ext uri="{BB962C8B-B14F-4D97-AF65-F5344CB8AC3E}">
        <p14:creationId xmlns:p14="http://schemas.microsoft.com/office/powerpoint/2010/main" val="3453449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17</a:t>
            </a:fld>
            <a:endParaRPr lang="zh-CN" altLang="en-US"/>
          </a:p>
        </p:txBody>
      </p:sp>
    </p:spTree>
    <p:extLst>
      <p:ext uri="{BB962C8B-B14F-4D97-AF65-F5344CB8AC3E}">
        <p14:creationId xmlns:p14="http://schemas.microsoft.com/office/powerpoint/2010/main" val="1398087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18</a:t>
            </a:fld>
            <a:endParaRPr lang="zh-CN" altLang="en-US"/>
          </a:p>
        </p:txBody>
      </p:sp>
    </p:spTree>
    <p:extLst>
      <p:ext uri="{BB962C8B-B14F-4D97-AF65-F5344CB8AC3E}">
        <p14:creationId xmlns:p14="http://schemas.microsoft.com/office/powerpoint/2010/main" val="3112463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19</a:t>
            </a:fld>
            <a:endParaRPr lang="zh-CN" altLang="en-US"/>
          </a:p>
        </p:txBody>
      </p:sp>
    </p:spTree>
    <p:extLst>
      <p:ext uri="{BB962C8B-B14F-4D97-AF65-F5344CB8AC3E}">
        <p14:creationId xmlns:p14="http://schemas.microsoft.com/office/powerpoint/2010/main" val="36000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20</a:t>
            </a:fld>
            <a:endParaRPr lang="zh-CN" altLang="en-US"/>
          </a:p>
        </p:txBody>
      </p:sp>
    </p:spTree>
    <p:extLst>
      <p:ext uri="{BB962C8B-B14F-4D97-AF65-F5344CB8AC3E}">
        <p14:creationId xmlns:p14="http://schemas.microsoft.com/office/powerpoint/2010/main" val="3173695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3</a:t>
            </a:fld>
            <a:endParaRPr lang="zh-CN" altLang="en-US"/>
          </a:p>
        </p:txBody>
      </p:sp>
    </p:spTree>
    <p:extLst>
      <p:ext uri="{BB962C8B-B14F-4D97-AF65-F5344CB8AC3E}">
        <p14:creationId xmlns:p14="http://schemas.microsoft.com/office/powerpoint/2010/main" val="137019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4</a:t>
            </a:fld>
            <a:endParaRPr lang="zh-CN" altLang="en-US"/>
          </a:p>
        </p:txBody>
      </p:sp>
    </p:spTree>
    <p:extLst>
      <p:ext uri="{BB962C8B-B14F-4D97-AF65-F5344CB8AC3E}">
        <p14:creationId xmlns:p14="http://schemas.microsoft.com/office/powerpoint/2010/main" val="418135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5</a:t>
            </a:fld>
            <a:endParaRPr lang="zh-CN" altLang="en-US"/>
          </a:p>
        </p:txBody>
      </p:sp>
    </p:spTree>
    <p:extLst>
      <p:ext uri="{BB962C8B-B14F-4D97-AF65-F5344CB8AC3E}">
        <p14:creationId xmlns:p14="http://schemas.microsoft.com/office/powerpoint/2010/main" val="195316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6</a:t>
            </a:fld>
            <a:endParaRPr lang="zh-CN" altLang="en-US"/>
          </a:p>
        </p:txBody>
      </p:sp>
    </p:spTree>
    <p:extLst>
      <p:ext uri="{BB962C8B-B14F-4D97-AF65-F5344CB8AC3E}">
        <p14:creationId xmlns:p14="http://schemas.microsoft.com/office/powerpoint/2010/main" val="14765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7</a:t>
            </a:fld>
            <a:endParaRPr lang="zh-CN" altLang="en-US"/>
          </a:p>
        </p:txBody>
      </p:sp>
    </p:spTree>
    <p:extLst>
      <p:ext uri="{BB962C8B-B14F-4D97-AF65-F5344CB8AC3E}">
        <p14:creationId xmlns:p14="http://schemas.microsoft.com/office/powerpoint/2010/main" val="3427222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8</a:t>
            </a:fld>
            <a:endParaRPr lang="zh-CN" altLang="en-US"/>
          </a:p>
        </p:txBody>
      </p:sp>
    </p:spTree>
    <p:extLst>
      <p:ext uri="{BB962C8B-B14F-4D97-AF65-F5344CB8AC3E}">
        <p14:creationId xmlns:p14="http://schemas.microsoft.com/office/powerpoint/2010/main" val="148480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9</a:t>
            </a:fld>
            <a:endParaRPr lang="zh-CN" altLang="en-US"/>
          </a:p>
        </p:txBody>
      </p:sp>
    </p:spTree>
    <p:extLst>
      <p:ext uri="{BB962C8B-B14F-4D97-AF65-F5344CB8AC3E}">
        <p14:creationId xmlns:p14="http://schemas.microsoft.com/office/powerpoint/2010/main" val="3402769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pPr>
                <a:defRPr/>
              </a:pPr>
              <a:t>10</a:t>
            </a:fld>
            <a:endParaRPr lang="zh-CN" altLang="en-US"/>
          </a:p>
        </p:txBody>
      </p:sp>
    </p:spTree>
    <p:extLst>
      <p:ext uri="{BB962C8B-B14F-4D97-AF65-F5344CB8AC3E}">
        <p14:creationId xmlns:p14="http://schemas.microsoft.com/office/powerpoint/2010/main" val="2459626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pPr lvl="0"/>
            <a:r>
              <a:rPr lang="en-US" altLang="zh-CN" noProof="0"/>
              <a:t>Click to edit Master subtitle style</a:t>
            </a:r>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p>
        </p:txBody>
      </p:sp>
    </p:spTree>
    <p:extLst>
      <p:ext uri="{BB962C8B-B14F-4D97-AF65-F5344CB8AC3E}">
        <p14:creationId xmlns:p14="http://schemas.microsoft.com/office/powerpoint/2010/main" val="142093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7338AE60-9FEB-4881-9F73-7DC57B81DD33}"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93016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E90459E-4AB0-4594-8EEB-4B8CC91D5D33}"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138100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1"/>
          </p:nvPr>
        </p:nvSpPr>
        <p:spPr>
          <a:ln/>
        </p:spPr>
        <p:txBody>
          <a:bodyPr/>
          <a:lstStyle>
            <a:lvl1pPr>
              <a:defRPr/>
            </a:lvl1pPr>
          </a:lstStyle>
          <a:p>
            <a:pPr>
              <a:defRPr/>
            </a:pPr>
            <a:fld id="{D9DE93A5-B161-4ADA-B498-D436A009750B}"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77813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extLst>
      <p:ext uri="{BB962C8B-B14F-4D97-AF65-F5344CB8AC3E}">
        <p14:creationId xmlns:p14="http://schemas.microsoft.com/office/powerpoint/2010/main" val="19629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extLst>
      <p:ext uri="{BB962C8B-B14F-4D97-AF65-F5344CB8AC3E}">
        <p14:creationId xmlns:p14="http://schemas.microsoft.com/office/powerpoint/2010/main" val="226179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DB6D2A7D-08F0-470E-9CB6-8F82A4F5AEC9}"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408564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8" name="Rectangle 6"/>
          <p:cNvSpPr>
            <a:spLocks noGrp="1" noChangeArrowheads="1"/>
          </p:cNvSpPr>
          <p:nvPr>
            <p:ph type="sldNum" sz="quarter" idx="11"/>
          </p:nvPr>
        </p:nvSpPr>
        <p:spPr>
          <a:ln/>
        </p:spPr>
        <p:txBody>
          <a:bodyPr/>
          <a:lstStyle>
            <a:lvl1pPr>
              <a:defRPr/>
            </a:lvl1pPr>
          </a:lstStyle>
          <a:p>
            <a:pPr>
              <a:defRPr/>
            </a:pPr>
            <a:fld id="{45016D16-6700-412D-B8F3-A40385006266}" type="slidenum">
              <a:rPr lang="zh-CN" altLang="en-US"/>
              <a:pPr>
                <a:defRPr/>
              </a:pPr>
              <a:t>‹#›</a:t>
            </a:fld>
            <a:endParaRPr lang="en-US" altLang="zh-CN"/>
          </a:p>
        </p:txBody>
      </p:sp>
      <p:sp>
        <p:nvSpPr>
          <p:cNvPr id="9"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72846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4" name="Rectangle 6"/>
          <p:cNvSpPr>
            <a:spLocks noGrp="1" noChangeArrowheads="1"/>
          </p:cNvSpPr>
          <p:nvPr>
            <p:ph type="sldNum" sz="quarter" idx="11"/>
          </p:nvPr>
        </p:nvSpPr>
        <p:spPr>
          <a:ln/>
        </p:spPr>
        <p:txBody>
          <a:bodyPr/>
          <a:lstStyle>
            <a:lvl1pPr>
              <a:defRPr/>
            </a:lvl1pPr>
          </a:lstStyle>
          <a:p>
            <a:pPr>
              <a:defRPr/>
            </a:pPr>
            <a:fld id="{D33FCC00-EFD1-47C7-B893-85F54856B188}" type="slidenum">
              <a:rPr lang="zh-CN" altLang="en-US"/>
              <a:pPr>
                <a:defRPr/>
              </a:pPr>
              <a:t>‹#›</a:t>
            </a:fld>
            <a:endParaRPr lang="en-US" altLang="zh-CN"/>
          </a:p>
        </p:txBody>
      </p:sp>
      <p:sp>
        <p:nvSpPr>
          <p:cNvPr id="5"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88733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3" name="Rectangle 6"/>
          <p:cNvSpPr>
            <a:spLocks noGrp="1" noChangeArrowheads="1"/>
          </p:cNvSpPr>
          <p:nvPr>
            <p:ph type="sldNum" sz="quarter" idx="11"/>
          </p:nvPr>
        </p:nvSpPr>
        <p:spPr>
          <a:ln/>
        </p:spPr>
        <p:txBody>
          <a:bodyPr/>
          <a:lstStyle>
            <a:lvl1pPr>
              <a:defRPr/>
            </a:lvl1pPr>
          </a:lstStyle>
          <a:p>
            <a:pPr>
              <a:defRPr/>
            </a:pPr>
            <a:fld id="{CC5B9749-02DA-4AA9-95CF-5EC6085E7C4E}" type="slidenum">
              <a:rPr lang="zh-CN" altLang="en-US"/>
              <a:pPr>
                <a:defRPr/>
              </a:pPr>
              <a:t>‹#›</a:t>
            </a:fld>
            <a:endParaRPr lang="en-US" altLang="zh-CN"/>
          </a:p>
        </p:txBody>
      </p:sp>
      <p:sp>
        <p:nvSpPr>
          <p:cNvPr id="4"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36748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2C76E4E6-1014-4D7B-8897-98671A2AF016}"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187485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1"/>
          </p:nvPr>
        </p:nvSpPr>
        <p:spPr>
          <a:ln/>
        </p:spPr>
        <p:txBody>
          <a:bodyPr/>
          <a:lstStyle>
            <a:lvl1pPr>
              <a:defRPr/>
            </a:lvl1pPr>
          </a:lstStyle>
          <a:p>
            <a:pPr>
              <a:defRPr/>
            </a:pPr>
            <a:fld id="{1005DC91-0714-4946-8E34-6CE6C5209005}" type="slidenum">
              <a:rPr lang="zh-CN" altLang="en-US"/>
              <a:pPr>
                <a:defRPr/>
              </a:pPr>
              <a:t>‹#›</a:t>
            </a:fld>
            <a:endParaRPr lang="en-US" altLang="zh-CN"/>
          </a:p>
        </p:txBody>
      </p:sp>
      <p:sp>
        <p:nvSpPr>
          <p:cNvPr id="7" name="Rectangle 4"/>
          <p:cNvSpPr>
            <a:spLocks noGrp="1" noChangeArrowheads="1"/>
          </p:cNvSpPr>
          <p:nvPr>
            <p:ph type="dt" sz="half" idx="12"/>
          </p:nvPr>
        </p:nvSpPr>
        <p:spPr>
          <a:ln/>
        </p:spPr>
        <p:txBody>
          <a:bodyPr/>
          <a:lstStyle>
            <a:lvl1pPr>
              <a:defRPr/>
            </a:lvl1pPr>
          </a:lstStyle>
          <a:p>
            <a:pPr>
              <a:defRPr/>
            </a:pPr>
            <a:r>
              <a:rPr lang="en-US" altLang="zh-CN"/>
              <a:t>www.themegallery.com</a:t>
            </a:r>
          </a:p>
        </p:txBody>
      </p:sp>
    </p:spTree>
    <p:extLst>
      <p:ext uri="{BB962C8B-B14F-4D97-AF65-F5344CB8AC3E}">
        <p14:creationId xmlns:p14="http://schemas.microsoft.com/office/powerpoint/2010/main" val="94787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pPr>
              <a:defRPr/>
            </a:pPr>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pPr>
              <a:defRPr/>
            </a:pPr>
            <a:fld id="{8C11CCFB-BB17-43F8-BFC6-65D2208F0105}" type="slidenum">
              <a:rPr lang="zh-CN" altLang="en-US"/>
              <a:pPr>
                <a:defRPr/>
              </a:pPr>
              <a:t>‹#›</a:t>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endParaRPr lang="zh-CN" altLang="en-US" sz="1000" b="1">
              <a:solidFill>
                <a:schemeClr val="bg1"/>
              </a:solidFill>
              <a:latin typeface="Verdana" pitchFamily="34" charset="0"/>
              <a:ea typeface="宋体"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pPr>
              <a:defRPr/>
            </a:pPr>
            <a:r>
              <a:rPr lang="en-US" altLang="zh-CN"/>
              <a:t>www.themegallery.com</a:t>
            </a: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11.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2.xml"/><Relationship Id="rId7" Type="http://schemas.openxmlformats.org/officeDocument/2006/relationships/oleObject" Target="../embeddings/oleObject13.bin"/><Relationship Id="rId12"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jpeg"/><Relationship Id="rId11" Type="http://schemas.openxmlformats.org/officeDocument/2006/relationships/oleObject" Target="../embeddings/oleObject16.bin"/><Relationship Id="rId5" Type="http://schemas.openxmlformats.org/officeDocument/2006/relationships/image" Target="../media/image11.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13.xml"/><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jpeg"/><Relationship Id="rId5" Type="http://schemas.openxmlformats.org/officeDocument/2006/relationships/image" Target="../media/image11.wmf"/><Relationship Id="rId4" Type="http://schemas.openxmlformats.org/officeDocument/2006/relationships/oleObject" Target="../embeddings/oleObject18.bin"/><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3.jpeg"/><Relationship Id="rId5" Type="http://schemas.openxmlformats.org/officeDocument/2006/relationships/image" Target="../media/image11.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22.bin"/><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notesSlide" Target="../notesSlides/notesSlide5.xml"/><Relationship Id="rId7" Type="http://schemas.openxmlformats.org/officeDocument/2006/relationships/image" Target="../media/image11.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4.bin"/><Relationship Id="rId5" Type="http://schemas.openxmlformats.org/officeDocument/2006/relationships/image" Target="../media/image10.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6.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jp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3546028"/>
            <a:ext cx="9144000" cy="1012825"/>
          </a:xfrm>
        </p:spPr>
        <p:txBody>
          <a:bodyPr/>
          <a:lstStyle/>
          <a:p>
            <a:pPr eaLnBrk="1" hangingPunct="1">
              <a:defRPr/>
            </a:pPr>
            <a:r>
              <a:rPr lang="zh-CN" altLang="en-US" sz="4400" dirty="0">
                <a:latin typeface="华文楷体" pitchFamily="2" charset="-122"/>
                <a:ea typeface="华文楷体" pitchFamily="2" charset="-122"/>
              </a:rPr>
              <a:t>拒绝服务攻击</a:t>
            </a:r>
            <a:endParaRPr lang="en-US" altLang="zh-CN" sz="4400" dirty="0">
              <a:latin typeface="华文楷体" pitchFamily="2" charset="-122"/>
              <a:ea typeface="华文楷体"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charset="-122"/>
              </a:rPr>
              <a:t>主讲：汪 洁</a:t>
            </a:r>
            <a:endParaRPr lang="en-US" altLang="zh-CN" sz="3200" dirty="0">
              <a:ea typeface="宋体" charset="-122"/>
            </a:endParaRPr>
          </a:p>
          <a:p>
            <a:pPr eaLnBrk="1" hangingPunct="1"/>
            <a:r>
              <a:rPr lang="zh-CN" altLang="en-US" sz="3200" dirty="0">
                <a:ea typeface="宋体" charset="-122"/>
              </a:rPr>
              <a:t>中南大学计算机学院</a:t>
            </a:r>
            <a:endParaRPr lang="en-US" altLang="zh-CN" sz="3200" dirty="0">
              <a:ea typeface="宋体" charset="-122"/>
            </a:endParaRPr>
          </a:p>
          <a:p>
            <a:pPr eaLnBrk="1" hangingPunct="1"/>
            <a:r>
              <a:rPr lang="en-US" altLang="zh-CN" sz="3200" dirty="0">
                <a:latin typeface="Times New Roman" pitchFamily="18" charset="0"/>
                <a:ea typeface="宋体" charset="-122"/>
                <a:cs typeface="Times New Roman" pitchFamily="18" charset="0"/>
              </a:rPr>
              <a:t>jwang@csu.edu.cn</a:t>
            </a:r>
          </a:p>
          <a:p>
            <a:pPr eaLnBrk="1" hangingPunct="1"/>
            <a:endParaRPr lang="en-US" altLang="zh-CN" sz="3200" dirty="0">
              <a:ea typeface="宋体" charset="-122"/>
            </a:endParaRPr>
          </a:p>
        </p:txBody>
      </p:sp>
      <p:pic>
        <p:nvPicPr>
          <p:cNvPr id="5" name="图片 4">
            <a:extLst>
              <a:ext uri="{FF2B5EF4-FFF2-40B4-BE49-F238E27FC236}">
                <a16:creationId xmlns:a16="http://schemas.microsoft.com/office/drawing/2014/main" xmlns="" id="{47BC386F-87DB-4157-BDAC-BC98F957BAD7}"/>
              </a:ext>
            </a:extLst>
          </p:cNvPr>
          <p:cNvPicPr>
            <a:picLocks noChangeAspect="1"/>
          </p:cNvPicPr>
          <p:nvPr/>
        </p:nvPicPr>
        <p:blipFill rotWithShape="1">
          <a:blip r:embed="rId2">
            <a:extLst>
              <a:ext uri="{28A0092B-C50C-407E-A947-70E740481C1C}">
                <a14:useLocalDpi xmlns:a14="http://schemas.microsoft.com/office/drawing/2010/main" val="0"/>
              </a:ext>
            </a:extLst>
          </a:blip>
          <a:srcRect t="17456" b="13502"/>
          <a:stretch/>
        </p:blipFill>
        <p:spPr>
          <a:xfrm>
            <a:off x="1" y="-1"/>
            <a:ext cx="9144000" cy="35460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xmlns="" id="{F7F79086-AE5F-441E-BBFC-C79CB5A03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668069"/>
            <a:ext cx="5303763" cy="4660883"/>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经典的拒绝服务攻击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221792" y="1674319"/>
            <a:ext cx="19983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SYN</a:t>
            </a:r>
            <a:r>
              <a:rPr lang="zh-CN" altLang="en-US" sz="2800" dirty="0">
                <a:solidFill>
                  <a:schemeClr val="bg1"/>
                </a:solidFill>
                <a:latin typeface="黑体" panose="02010609060101010101" pitchFamily="49" charset="-122"/>
                <a:ea typeface="黑体" panose="02010609060101010101" pitchFamily="49" charset="-122"/>
              </a:rPr>
              <a:t>欺骗</a:t>
            </a:r>
          </a:p>
        </p:txBody>
      </p:sp>
      <p:sp>
        <p:nvSpPr>
          <p:cNvPr id="8" name="文本框 7">
            <a:extLst>
              <a:ext uri="{FF2B5EF4-FFF2-40B4-BE49-F238E27FC236}">
                <a16:creationId xmlns:a16="http://schemas.microsoft.com/office/drawing/2014/main" xmlns="" id="{3B8F9FB6-07BE-402E-B73E-FE0A793FA3AB}"/>
              </a:ext>
            </a:extLst>
          </p:cNvPr>
          <p:cNvSpPr txBox="1"/>
          <p:nvPr/>
        </p:nvSpPr>
        <p:spPr>
          <a:xfrm>
            <a:off x="3900439" y="6296740"/>
            <a:ext cx="134312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400" b="1" dirty="0">
                <a:solidFill>
                  <a:schemeClr val="tx2">
                    <a:lumMod val="95000"/>
                    <a:lumOff val="5000"/>
                  </a:schemeClr>
                </a:solidFill>
                <a:latin typeface="楷体" panose="02010609060101010101" pitchFamily="49" charset="-122"/>
                <a:ea typeface="楷体" panose="02010609060101010101" pitchFamily="49" charset="-122"/>
              </a:rPr>
              <a:t>SYN</a:t>
            </a:r>
            <a:r>
              <a:rPr lang="zh-CN" altLang="en-US" sz="2400" b="1" dirty="0">
                <a:solidFill>
                  <a:schemeClr val="tx2">
                    <a:lumMod val="95000"/>
                    <a:lumOff val="5000"/>
                  </a:schemeClr>
                </a:solidFill>
                <a:latin typeface="楷体" panose="02010609060101010101" pitchFamily="49" charset="-122"/>
                <a:ea typeface="楷体" panose="02010609060101010101" pitchFamily="49" charset="-122"/>
              </a:rPr>
              <a:t>欺骗</a:t>
            </a:r>
          </a:p>
        </p:txBody>
      </p:sp>
    </p:spTree>
    <p:extLst>
      <p:ext uri="{BB962C8B-B14F-4D97-AF65-F5344CB8AC3E}">
        <p14:creationId xmlns:p14="http://schemas.microsoft.com/office/powerpoint/2010/main" val="222706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6E866B99-E6D3-4011-8B92-8E06CF39C37F}"/>
              </a:ext>
            </a:extLst>
          </p:cNvPr>
          <p:cNvSpPr txBox="1"/>
          <p:nvPr/>
        </p:nvSpPr>
        <p:spPr>
          <a:xfrm>
            <a:off x="896921" y="1772816"/>
            <a:ext cx="7545619" cy="1200329"/>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根据攻击所使用的</a:t>
            </a:r>
            <a:r>
              <a:rPr lang="zh-CN" altLang="en-US" sz="2400" dirty="0">
                <a:solidFill>
                  <a:srgbClr val="FF0000"/>
                </a:solidFill>
                <a:latin typeface="黑体" panose="02010609060101010101" pitchFamily="49" charset="-122"/>
                <a:ea typeface="黑体" panose="02010609060101010101" pitchFamily="49" charset="-122"/>
              </a:rPr>
              <a:t>网络协议</a:t>
            </a:r>
            <a:r>
              <a:rPr lang="zh-CN" altLang="en-US" sz="2400" dirty="0">
                <a:solidFill>
                  <a:schemeClr val="tx2"/>
                </a:solidFill>
                <a:latin typeface="黑体" panose="02010609060101010101" pitchFamily="49" charset="-122"/>
                <a:ea typeface="黑体" panose="02010609060101010101" pitchFamily="49" charset="-122"/>
              </a:rPr>
              <a:t>不同进行分类</a:t>
            </a: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其目的大都是使到服务器的</a:t>
            </a:r>
            <a:r>
              <a:rPr lang="zh-CN" altLang="en-US" sz="2400" dirty="0">
                <a:solidFill>
                  <a:srgbClr val="FF0000"/>
                </a:solidFill>
                <a:latin typeface="黑体" panose="02010609060101010101" pitchFamily="49" charset="-122"/>
                <a:ea typeface="黑体" panose="02010609060101010101" pitchFamily="49" charset="-122"/>
              </a:rPr>
              <a:t>链路超负荷</a:t>
            </a: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几乎任何类型的网络数据包都可以用来进行洪泛攻击</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10.2 </a:t>
            </a:r>
            <a:r>
              <a:rPr lang="zh-CN" altLang="en-US" dirty="0">
                <a:latin typeface="楷体" panose="02010609060101010101" pitchFamily="49" charset="-122"/>
                <a:ea typeface="楷体" panose="02010609060101010101" pitchFamily="49" charset="-122"/>
              </a:rPr>
              <a:t>泛洪攻击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洪泛攻击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9" name="矩形: 圆角 8">
            <a:extLst>
              <a:ext uri="{FF2B5EF4-FFF2-40B4-BE49-F238E27FC236}">
                <a16:creationId xmlns:a16="http://schemas.microsoft.com/office/drawing/2014/main" xmlns="" id="{3E4CB0A5-6FB5-4B94-8F56-2E66DC8D629E}"/>
              </a:ext>
            </a:extLst>
          </p:cNvPr>
          <p:cNvSpPr/>
          <p:nvPr/>
        </p:nvSpPr>
        <p:spPr>
          <a:xfrm>
            <a:off x="376148" y="3602804"/>
            <a:ext cx="2916790" cy="284455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利用</a:t>
            </a:r>
            <a:r>
              <a:rPr lang="en-US" altLang="zh-CN" sz="2000" dirty="0">
                <a:solidFill>
                  <a:srgbClr val="FF0000"/>
                </a:solidFill>
                <a:latin typeface="黑体" panose="02010609060101010101" pitchFamily="49" charset="-122"/>
                <a:ea typeface="黑体" panose="02010609060101010101" pitchFamily="49" charset="-122"/>
              </a:rPr>
              <a:t>ICMP</a:t>
            </a:r>
            <a:r>
              <a:rPr lang="zh-CN" altLang="en-US" sz="2000" dirty="0">
                <a:solidFill>
                  <a:srgbClr val="FF0000"/>
                </a:solidFill>
                <a:latin typeface="黑体" panose="02010609060101010101" pitchFamily="49" charset="-122"/>
                <a:ea typeface="黑体" panose="02010609060101010101" pitchFamily="49" charset="-122"/>
              </a:rPr>
              <a:t>回送请求</a:t>
            </a:r>
            <a:r>
              <a:rPr lang="zh-CN" altLang="en-US" sz="2000" dirty="0">
                <a:solidFill>
                  <a:schemeClr val="tx2"/>
                </a:solidFill>
                <a:latin typeface="黑体" panose="02010609060101010101" pitchFamily="49" charset="-122"/>
                <a:ea typeface="黑体" panose="02010609060101010101" pitchFamily="49" charset="-122"/>
              </a:rPr>
              <a:t>数据包的</a:t>
            </a:r>
            <a:r>
              <a:rPr lang="en-US" altLang="zh-CN" sz="2000" dirty="0">
                <a:solidFill>
                  <a:schemeClr val="tx2"/>
                </a:solidFill>
                <a:latin typeface="黑体" panose="02010609060101010101" pitchFamily="49" charset="-122"/>
                <a:ea typeface="黑体" panose="02010609060101010101" pitchFamily="49" charset="-122"/>
              </a:rPr>
              <a:t>ping</a:t>
            </a:r>
            <a:r>
              <a:rPr lang="zh-CN" altLang="en-US" sz="2000" dirty="0">
                <a:solidFill>
                  <a:schemeClr val="tx2"/>
                </a:solidFill>
                <a:latin typeface="黑体" panose="02010609060101010101" pitchFamily="49" charset="-122"/>
                <a:ea typeface="黑体" panose="02010609060101010101" pitchFamily="49" charset="-122"/>
              </a:rPr>
              <a:t>洪泛攻击 </a:t>
            </a:r>
            <a:endParaRPr lang="en-US" altLang="zh-CN" sz="2000" dirty="0">
              <a:solidFill>
                <a:schemeClr val="tx2"/>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en-US" altLang="zh-CN" sz="2000" dirty="0">
                <a:solidFill>
                  <a:schemeClr val="tx2"/>
                </a:solidFill>
                <a:latin typeface="黑体" panose="02010609060101010101" pitchFamily="49" charset="-122"/>
                <a:ea typeface="黑体" panose="02010609060101010101" pitchFamily="49" charset="-122"/>
              </a:rPr>
              <a:t>ping</a:t>
            </a:r>
            <a:r>
              <a:rPr lang="zh-CN" altLang="en-US" sz="2000" dirty="0">
                <a:solidFill>
                  <a:schemeClr val="tx2"/>
                </a:solidFill>
                <a:latin typeface="黑体" panose="02010609060101010101" pitchFamily="49" charset="-122"/>
                <a:ea typeface="黑体" panose="02010609060101010101" pitchFamily="49" charset="-122"/>
              </a:rPr>
              <a:t>是一种很有用的网络分析工具，网络管理员一般</a:t>
            </a:r>
            <a:r>
              <a:rPr lang="zh-CN" altLang="en-US" sz="2000" dirty="0">
                <a:solidFill>
                  <a:srgbClr val="FF0000"/>
                </a:solidFill>
                <a:latin typeface="黑体" panose="02010609060101010101" pitchFamily="49" charset="-122"/>
                <a:ea typeface="黑体" panose="02010609060101010101" pitchFamily="49" charset="-122"/>
              </a:rPr>
              <a:t>允许</a:t>
            </a:r>
            <a:r>
              <a:rPr lang="en-US" altLang="zh-CN" sz="2000" dirty="0">
                <a:solidFill>
                  <a:schemeClr val="tx2"/>
                </a:solidFill>
                <a:latin typeface="黑体" panose="02010609060101010101" pitchFamily="49" charset="-122"/>
                <a:ea typeface="黑体" panose="02010609060101010101" pitchFamily="49" charset="-122"/>
              </a:rPr>
              <a:t>ICMP</a:t>
            </a:r>
            <a:r>
              <a:rPr lang="zh-CN" altLang="en-US" sz="2000" dirty="0">
                <a:solidFill>
                  <a:schemeClr val="tx2"/>
                </a:solidFill>
                <a:latin typeface="黑体" panose="02010609060101010101" pitchFamily="49" charset="-122"/>
                <a:ea typeface="黑体" panose="02010609060101010101" pitchFamily="49" charset="-122"/>
              </a:rPr>
              <a:t>回送请求数据包进入他们的网络 </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xmlns="" id="{1E90F6FD-186E-47D6-AF7A-E20964EC8AC8}"/>
              </a:ext>
            </a:extLst>
          </p:cNvPr>
          <p:cNvSpPr/>
          <p:nvPr/>
        </p:nvSpPr>
        <p:spPr>
          <a:xfrm>
            <a:off x="3454644" y="3633252"/>
            <a:ext cx="2479278" cy="284455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使用指向目标系统上某个端口号的</a:t>
            </a:r>
            <a:r>
              <a:rPr lang="en-US" altLang="zh-CN" sz="2000" dirty="0">
                <a:solidFill>
                  <a:srgbClr val="FF0000"/>
                </a:solidFill>
                <a:latin typeface="黑体" panose="02010609060101010101" pitchFamily="49" charset="-122"/>
                <a:ea typeface="黑体" panose="02010609060101010101" pitchFamily="49" charset="-122"/>
              </a:rPr>
              <a:t>UDP</a:t>
            </a:r>
            <a:r>
              <a:rPr lang="zh-CN" altLang="en-US" sz="2000" dirty="0">
                <a:solidFill>
                  <a:srgbClr val="FF0000"/>
                </a:solidFill>
                <a:latin typeface="黑体" panose="02010609060101010101" pitchFamily="49" charset="-122"/>
                <a:ea typeface="黑体" panose="02010609060101010101" pitchFamily="49" charset="-122"/>
              </a:rPr>
              <a:t>数据包</a:t>
            </a:r>
            <a:r>
              <a:rPr lang="zh-CN" altLang="en-US" sz="2000" dirty="0">
                <a:solidFill>
                  <a:schemeClr val="tx2"/>
                </a:solidFill>
                <a:latin typeface="黑体" panose="02010609060101010101" pitchFamily="49" charset="-122"/>
                <a:ea typeface="黑体" panose="02010609060101010101" pitchFamily="49" charset="-122"/>
              </a:rPr>
              <a:t>洪泛</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几乎</a:t>
            </a:r>
            <a:r>
              <a:rPr lang="zh-CN" altLang="en-US" sz="2000" dirty="0">
                <a:solidFill>
                  <a:srgbClr val="FF0000"/>
                </a:solidFill>
                <a:latin typeface="黑体" panose="02010609060101010101" pitchFamily="49" charset="-122"/>
                <a:ea typeface="黑体" panose="02010609060101010101" pitchFamily="49" charset="-122"/>
              </a:rPr>
              <a:t>任何</a:t>
            </a:r>
            <a:r>
              <a:rPr lang="en-US" altLang="zh-CN" sz="2000" dirty="0">
                <a:solidFill>
                  <a:schemeClr val="tx2"/>
                </a:solidFill>
                <a:latin typeface="黑体" panose="02010609060101010101" pitchFamily="49" charset="-122"/>
                <a:ea typeface="黑体" panose="02010609060101010101" pitchFamily="49" charset="-122"/>
              </a:rPr>
              <a:t>UDP</a:t>
            </a:r>
            <a:r>
              <a:rPr lang="zh-CN" altLang="en-US" sz="2000" dirty="0">
                <a:solidFill>
                  <a:schemeClr val="tx2"/>
                </a:solidFill>
                <a:latin typeface="黑体" panose="02010609060101010101" pitchFamily="49" charset="-122"/>
                <a:ea typeface="黑体" panose="02010609060101010101" pitchFamily="49" charset="-122"/>
              </a:rPr>
              <a:t>端口号都可以作为目标</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1" name="矩形: 圆角 10">
            <a:extLst>
              <a:ext uri="{FF2B5EF4-FFF2-40B4-BE49-F238E27FC236}">
                <a16:creationId xmlns:a16="http://schemas.microsoft.com/office/drawing/2014/main" xmlns="" id="{2B103160-B4FD-4A58-A11E-7278CBD1E349}"/>
              </a:ext>
            </a:extLst>
          </p:cNvPr>
          <p:cNvSpPr/>
          <p:nvPr/>
        </p:nvSpPr>
        <p:spPr>
          <a:xfrm>
            <a:off x="6191715" y="3633252"/>
            <a:ext cx="2643293" cy="284455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285750" indent="-28575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发送</a:t>
            </a:r>
            <a:r>
              <a:rPr lang="en-US" altLang="zh-CN" sz="2000" dirty="0">
                <a:solidFill>
                  <a:srgbClr val="FF0000"/>
                </a:solidFill>
                <a:latin typeface="黑体" panose="02010609060101010101" pitchFamily="49" charset="-122"/>
                <a:ea typeface="黑体" panose="02010609060101010101" pitchFamily="49" charset="-122"/>
              </a:rPr>
              <a:t>TCP</a:t>
            </a:r>
            <a:r>
              <a:rPr lang="zh-CN" altLang="en-US" sz="2000" dirty="0">
                <a:solidFill>
                  <a:srgbClr val="FF0000"/>
                </a:solidFill>
                <a:latin typeface="黑体" panose="02010609060101010101" pitchFamily="49" charset="-122"/>
                <a:ea typeface="黑体" panose="02010609060101010101" pitchFamily="49" charset="-122"/>
              </a:rPr>
              <a:t>数据包</a:t>
            </a:r>
            <a:r>
              <a:rPr lang="zh-CN" altLang="en-US" sz="2000" dirty="0">
                <a:solidFill>
                  <a:schemeClr val="tx2"/>
                </a:solidFill>
                <a:latin typeface="黑体" panose="02010609060101010101" pitchFamily="49" charset="-122"/>
                <a:ea typeface="黑体" panose="02010609060101010101" pitchFamily="49" charset="-122"/>
              </a:rPr>
              <a:t>给目标系统</a:t>
            </a:r>
            <a:endParaRPr lang="en-US" altLang="zh-CN" sz="2000" dirty="0">
              <a:solidFill>
                <a:schemeClr val="tx2"/>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攻击的对象是</a:t>
            </a:r>
            <a:r>
              <a:rPr lang="zh-CN" altLang="en-US" sz="2000" dirty="0">
                <a:solidFill>
                  <a:srgbClr val="FF0000"/>
                </a:solidFill>
                <a:latin typeface="黑体" panose="02010609060101010101" pitchFamily="49" charset="-122"/>
                <a:ea typeface="黑体" panose="02010609060101010101" pitchFamily="49" charset="-122"/>
              </a:rPr>
              <a:t>数据包的总量</a:t>
            </a:r>
            <a:r>
              <a:rPr lang="zh-CN" altLang="en-US" sz="2000" dirty="0">
                <a:solidFill>
                  <a:schemeClr val="tx2"/>
                </a:solidFill>
                <a:latin typeface="黑体" panose="02010609060101010101" pitchFamily="49" charset="-122"/>
                <a:ea typeface="黑体" panose="02010609060101010101" pitchFamily="49" charset="-122"/>
              </a:rPr>
              <a:t>而不是目标系统上的网络处理程序</a:t>
            </a:r>
          </a:p>
        </p:txBody>
      </p:sp>
      <p:sp>
        <p:nvSpPr>
          <p:cNvPr id="12" name="文本框 11">
            <a:extLst>
              <a:ext uri="{FF2B5EF4-FFF2-40B4-BE49-F238E27FC236}">
                <a16:creationId xmlns:a16="http://schemas.microsoft.com/office/drawing/2014/main" xmlns="" id="{7FFA7784-A5B0-4CF7-BFC2-26E83F1D64B4}"/>
              </a:ext>
            </a:extLst>
          </p:cNvPr>
          <p:cNvSpPr txBox="1"/>
          <p:nvPr/>
        </p:nvSpPr>
        <p:spPr>
          <a:xfrm>
            <a:off x="304800" y="3110032"/>
            <a:ext cx="1730827"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ICMP</a:t>
            </a:r>
            <a:r>
              <a:rPr lang="zh-CN" altLang="en-US" sz="2800" dirty="0">
                <a:solidFill>
                  <a:schemeClr val="bg1"/>
                </a:solidFill>
                <a:latin typeface="黑体" panose="02010609060101010101" pitchFamily="49" charset="-122"/>
                <a:ea typeface="黑体" panose="02010609060101010101" pitchFamily="49" charset="-122"/>
              </a:rPr>
              <a:t>洪泛</a:t>
            </a:r>
          </a:p>
        </p:txBody>
      </p:sp>
      <p:sp>
        <p:nvSpPr>
          <p:cNvPr id="13" name="文本框 12">
            <a:extLst>
              <a:ext uri="{FF2B5EF4-FFF2-40B4-BE49-F238E27FC236}">
                <a16:creationId xmlns:a16="http://schemas.microsoft.com/office/drawing/2014/main" xmlns="" id="{3A6036FE-C517-4959-A4E5-2C6C17237D04}"/>
              </a:ext>
            </a:extLst>
          </p:cNvPr>
          <p:cNvSpPr txBox="1"/>
          <p:nvPr/>
        </p:nvSpPr>
        <p:spPr>
          <a:xfrm>
            <a:off x="3321656" y="3110032"/>
            <a:ext cx="1730827"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UDP</a:t>
            </a:r>
            <a:r>
              <a:rPr lang="zh-CN" altLang="en-US" sz="2800" dirty="0">
                <a:solidFill>
                  <a:schemeClr val="bg1"/>
                </a:solidFill>
                <a:latin typeface="黑体" panose="02010609060101010101" pitchFamily="49" charset="-122"/>
                <a:ea typeface="黑体" panose="02010609060101010101" pitchFamily="49" charset="-122"/>
              </a:rPr>
              <a:t>洪泛</a:t>
            </a:r>
          </a:p>
        </p:txBody>
      </p:sp>
      <p:sp>
        <p:nvSpPr>
          <p:cNvPr id="14" name="文本框 13">
            <a:extLst>
              <a:ext uri="{FF2B5EF4-FFF2-40B4-BE49-F238E27FC236}">
                <a16:creationId xmlns:a16="http://schemas.microsoft.com/office/drawing/2014/main" xmlns="" id="{6B863783-D524-42AD-A7C9-C54506B5AC38}"/>
              </a:ext>
            </a:extLst>
          </p:cNvPr>
          <p:cNvSpPr txBox="1"/>
          <p:nvPr/>
        </p:nvSpPr>
        <p:spPr>
          <a:xfrm>
            <a:off x="6094968" y="3114220"/>
            <a:ext cx="234757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TCP SYN</a:t>
            </a:r>
            <a:r>
              <a:rPr lang="zh-CN" altLang="en-US" sz="2800" dirty="0">
                <a:solidFill>
                  <a:schemeClr val="bg1"/>
                </a:solidFill>
                <a:latin typeface="黑体" panose="02010609060101010101" pitchFamily="49" charset="-122"/>
                <a:ea typeface="黑体" panose="02010609060101010101" pitchFamily="49" charset="-122"/>
              </a:rPr>
              <a:t>洪泛</a:t>
            </a:r>
          </a:p>
        </p:txBody>
      </p:sp>
    </p:spTree>
    <p:extLst>
      <p:ext uri="{BB962C8B-B14F-4D97-AF65-F5344CB8AC3E}">
        <p14:creationId xmlns:p14="http://schemas.microsoft.com/office/powerpoint/2010/main" val="248195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6E866B99-E6D3-4011-8B92-8E06CF39C37F}"/>
              </a:ext>
            </a:extLst>
          </p:cNvPr>
          <p:cNvSpPr txBox="1"/>
          <p:nvPr/>
        </p:nvSpPr>
        <p:spPr>
          <a:xfrm>
            <a:off x="896921" y="1772816"/>
            <a:ext cx="7570071" cy="156966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分布式拒绝服务攻击（</a:t>
            </a:r>
            <a:r>
              <a:rPr lang="en-US" altLang="zh-CN" sz="2400" dirty="0">
                <a:solidFill>
                  <a:schemeClr val="tx2"/>
                </a:solidFill>
                <a:latin typeface="黑体" panose="02010609060101010101" pitchFamily="49" charset="-122"/>
                <a:ea typeface="黑体" panose="02010609060101010101" pitchFamily="49" charset="-122"/>
              </a:rPr>
              <a:t>Distributed denial of service attack</a:t>
            </a:r>
            <a:r>
              <a:rPr lang="zh-CN" altLang="en-US" sz="2400" dirty="0">
                <a:solidFill>
                  <a:schemeClr val="tx2"/>
                </a:solidFill>
                <a:latin typeface="黑体" panose="02010609060101010101" pitchFamily="49" charset="-122"/>
                <a:ea typeface="黑体" panose="02010609060101010101" pitchFamily="49" charset="-122"/>
              </a:rPr>
              <a:t>，简称</a:t>
            </a:r>
            <a:r>
              <a:rPr lang="en-US" altLang="zh-CN" sz="2400" dirty="0">
                <a:solidFill>
                  <a:schemeClr val="tx2"/>
                </a:solidFill>
                <a:latin typeface="黑体" panose="02010609060101010101" pitchFamily="49" charset="-122"/>
                <a:ea typeface="黑体" panose="02010609060101010101" pitchFamily="49" charset="-122"/>
              </a:rPr>
              <a:t>DDOS</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攻击者首先通过操作系统上或者某些常用应用程序的一些熟知的</a:t>
            </a:r>
            <a:r>
              <a:rPr lang="zh-CN" altLang="en-US" sz="2400" dirty="0">
                <a:solidFill>
                  <a:srgbClr val="FF0000"/>
                </a:solidFill>
                <a:latin typeface="黑体" panose="02010609060101010101" pitchFamily="49" charset="-122"/>
                <a:ea typeface="黑体" panose="02010609060101010101" pitchFamily="49" charset="-122"/>
              </a:rPr>
              <a:t>漏洞</a:t>
            </a:r>
            <a:r>
              <a:rPr lang="zh-CN" altLang="en-US" sz="2400" dirty="0">
                <a:solidFill>
                  <a:schemeClr val="tx2"/>
                </a:solidFill>
                <a:latin typeface="黑体" panose="02010609060101010101" pitchFamily="49" charset="-122"/>
                <a:ea typeface="黑体" panose="02010609060101010101" pitchFamily="49" charset="-122"/>
              </a:rPr>
              <a:t>来获得访问这些系统的权限（僵尸机）</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10.3 </a:t>
            </a:r>
            <a:r>
              <a:rPr lang="zh-CN" altLang="en-US" dirty="0">
                <a:latin typeface="楷体" panose="02010609060101010101" pitchFamily="49" charset="-122"/>
                <a:ea typeface="楷体" panose="02010609060101010101" pitchFamily="49" charset="-122"/>
              </a:rPr>
              <a:t>分布式拒绝服务攻击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分布式拒绝服务攻击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5" name="组合 14">
            <a:extLst>
              <a:ext uri="{FF2B5EF4-FFF2-40B4-BE49-F238E27FC236}">
                <a16:creationId xmlns:a16="http://schemas.microsoft.com/office/drawing/2014/main" xmlns="" id="{06EEE490-8715-4C1D-A242-8A063C12253E}"/>
              </a:ext>
            </a:extLst>
          </p:cNvPr>
          <p:cNvGrpSpPr/>
          <p:nvPr/>
        </p:nvGrpSpPr>
        <p:grpSpPr>
          <a:xfrm>
            <a:off x="1217565" y="4338847"/>
            <a:ext cx="1125537" cy="1499134"/>
            <a:chOff x="732576" y="4594931"/>
            <a:chExt cx="1125537" cy="1499134"/>
          </a:xfrm>
        </p:grpSpPr>
        <p:graphicFrame>
          <p:nvGraphicFramePr>
            <p:cNvPr id="16" name="Object 63">
              <a:extLst>
                <a:ext uri="{FF2B5EF4-FFF2-40B4-BE49-F238E27FC236}">
                  <a16:creationId xmlns:a16="http://schemas.microsoft.com/office/drawing/2014/main" xmlns="" id="{323A93D5-EA48-419B-A099-732D564F68B7}"/>
                </a:ext>
              </a:extLst>
            </p:cNvPr>
            <p:cNvGraphicFramePr>
              <a:graphicFrameLocks noChangeAspect="1"/>
            </p:cNvGraphicFramePr>
            <p:nvPr>
              <p:extLst>
                <p:ext uri="{D42A27DB-BD31-4B8C-83A1-F6EECF244321}">
                  <p14:modId xmlns:p14="http://schemas.microsoft.com/office/powerpoint/2010/main" val="2969695099"/>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7731" name="剪辑" r:id="rId4" imgW="4716000" imgH="3542760" progId="MS_ClipArt_Gallery.2">
                    <p:embed/>
                  </p:oleObj>
                </mc:Choice>
                <mc:Fallback>
                  <p:oleObj name="剪辑" r:id="rId4" imgW="4716000" imgH="3542760" progId="MS_ClipArt_Gallery.2">
                    <p:embed/>
                    <p:pic>
                      <p:nvPicPr>
                        <p:cNvPr id="16" name="Object 63">
                          <a:extLst>
                            <a:ext uri="{FF2B5EF4-FFF2-40B4-BE49-F238E27FC236}">
                              <a16:creationId xmlns:a16="http://schemas.microsoft.com/office/drawing/2014/main" xmlns="" id="{FCF291F4-DA1C-4EC2-8914-A46F39BC07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86">
              <a:extLst>
                <a:ext uri="{FF2B5EF4-FFF2-40B4-BE49-F238E27FC236}">
                  <a16:creationId xmlns:a16="http://schemas.microsoft.com/office/drawing/2014/main" xmlns="" id="{3A0CAED5-F60C-4DE0-8AF3-1CF8F0CDFC02}"/>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grpSp>
        <p:nvGrpSpPr>
          <p:cNvPr id="18" name="组合 17">
            <a:extLst>
              <a:ext uri="{FF2B5EF4-FFF2-40B4-BE49-F238E27FC236}">
                <a16:creationId xmlns:a16="http://schemas.microsoft.com/office/drawing/2014/main" xmlns="" id="{487DDBEB-FCAE-488E-9E28-5E95FD95069F}"/>
              </a:ext>
            </a:extLst>
          </p:cNvPr>
          <p:cNvGrpSpPr/>
          <p:nvPr/>
        </p:nvGrpSpPr>
        <p:grpSpPr>
          <a:xfrm>
            <a:off x="6881304" y="4337069"/>
            <a:ext cx="941516" cy="1461066"/>
            <a:chOff x="7017783" y="4660702"/>
            <a:chExt cx="941516" cy="1461066"/>
          </a:xfrm>
        </p:grpSpPr>
        <p:graphicFrame>
          <p:nvGraphicFramePr>
            <p:cNvPr id="19" name="Object 100">
              <a:extLst>
                <a:ext uri="{FF2B5EF4-FFF2-40B4-BE49-F238E27FC236}">
                  <a16:creationId xmlns:a16="http://schemas.microsoft.com/office/drawing/2014/main" xmlns="" id="{367E557A-384F-48AD-BC9A-B0FAE9FB30E3}"/>
                </a:ext>
              </a:extLst>
            </p:cNvPr>
            <p:cNvGraphicFramePr>
              <a:graphicFrameLocks/>
            </p:cNvGraphicFramePr>
            <p:nvPr>
              <p:extLst>
                <p:ext uri="{D42A27DB-BD31-4B8C-83A1-F6EECF244321}">
                  <p14:modId xmlns:p14="http://schemas.microsoft.com/office/powerpoint/2010/main" val="603203690"/>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7732" name="Drawing" r:id="rId6" imgW="869760" imgH="911160" progId="WPDraw30.Drawing">
                    <p:embed/>
                  </p:oleObj>
                </mc:Choice>
                <mc:Fallback>
                  <p:oleObj name="Drawing" r:id="rId6" imgW="869760" imgH="911160" progId="WPDraw30.Drawing">
                    <p:embed/>
                    <p:pic>
                      <p:nvPicPr>
                        <p:cNvPr id="22" name="Object 100">
                          <a:extLst>
                            <a:ext uri="{FF2B5EF4-FFF2-40B4-BE49-F238E27FC236}">
                              <a16:creationId xmlns:a16="http://schemas.microsoft.com/office/drawing/2014/main" xmlns="" id="{B6A61DA5-26CD-4DD1-A038-0C795AAD978C}"/>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17">
              <a:extLst>
                <a:ext uri="{FF2B5EF4-FFF2-40B4-BE49-F238E27FC236}">
                  <a16:creationId xmlns:a16="http://schemas.microsoft.com/office/drawing/2014/main" xmlns="" id="{FADB376E-F113-4ECA-9E02-3A23FCCA7685}"/>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sp>
        <p:nvSpPr>
          <p:cNvPr id="21" name="箭头: 右 20">
            <a:extLst>
              <a:ext uri="{FF2B5EF4-FFF2-40B4-BE49-F238E27FC236}">
                <a16:creationId xmlns:a16="http://schemas.microsoft.com/office/drawing/2014/main" xmlns="" id="{BE43B8B0-ABE5-45A3-A520-B62D15412B09}"/>
              </a:ext>
            </a:extLst>
          </p:cNvPr>
          <p:cNvSpPr/>
          <p:nvPr/>
        </p:nvSpPr>
        <p:spPr>
          <a:xfrm>
            <a:off x="2427234" y="4732828"/>
            <a:ext cx="4289531"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通过漏洞获取系统权限</a:t>
            </a:r>
          </a:p>
        </p:txBody>
      </p:sp>
      <p:grpSp>
        <p:nvGrpSpPr>
          <p:cNvPr id="22" name="组合 21">
            <a:extLst>
              <a:ext uri="{FF2B5EF4-FFF2-40B4-BE49-F238E27FC236}">
                <a16:creationId xmlns:a16="http://schemas.microsoft.com/office/drawing/2014/main" xmlns="" id="{7740EE29-0888-41D2-8347-CBB247E4F8BE}"/>
              </a:ext>
            </a:extLst>
          </p:cNvPr>
          <p:cNvGrpSpPr/>
          <p:nvPr/>
        </p:nvGrpSpPr>
        <p:grpSpPr>
          <a:xfrm>
            <a:off x="6881304" y="4337069"/>
            <a:ext cx="941516" cy="1461066"/>
            <a:chOff x="7017783" y="4660702"/>
            <a:chExt cx="941516" cy="1461066"/>
          </a:xfrm>
        </p:grpSpPr>
        <p:graphicFrame>
          <p:nvGraphicFramePr>
            <p:cNvPr id="23" name="Object 100">
              <a:extLst>
                <a:ext uri="{FF2B5EF4-FFF2-40B4-BE49-F238E27FC236}">
                  <a16:creationId xmlns:a16="http://schemas.microsoft.com/office/drawing/2014/main" xmlns="" id="{4301F245-E3EA-4B23-A7C5-0E325634146E}"/>
                </a:ext>
              </a:extLst>
            </p:cNvPr>
            <p:cNvGraphicFramePr>
              <a:graphicFrameLocks/>
            </p:cNvGraphicFramePr>
            <p:nvPr>
              <p:extLst>
                <p:ext uri="{D42A27DB-BD31-4B8C-83A1-F6EECF244321}">
                  <p14:modId xmlns:p14="http://schemas.microsoft.com/office/powerpoint/2010/main" val="470590945"/>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7733" name="Drawing" r:id="rId8" imgW="869760" imgH="911160" progId="WPDraw30.Drawing">
                    <p:embed/>
                  </p:oleObj>
                </mc:Choice>
                <mc:Fallback>
                  <p:oleObj name="Drawing" r:id="rId8" imgW="869760" imgH="911160" progId="WPDraw30.Drawing">
                    <p:embed/>
                    <p:pic>
                      <p:nvPicPr>
                        <p:cNvPr id="19" name="Object 100">
                          <a:extLst>
                            <a:ext uri="{FF2B5EF4-FFF2-40B4-BE49-F238E27FC236}">
                              <a16:creationId xmlns:a16="http://schemas.microsoft.com/office/drawing/2014/main" xmlns="" id="{367E557A-384F-48AD-BC9A-B0FAE9FB30E3}"/>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117">
              <a:extLst>
                <a:ext uri="{FF2B5EF4-FFF2-40B4-BE49-F238E27FC236}">
                  <a16:creationId xmlns:a16="http://schemas.microsoft.com/office/drawing/2014/main" xmlns="" id="{38E2A658-5243-4FDE-9597-5FC99A4B07D5}"/>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僵尸机</a:t>
              </a:r>
              <a:endParaRPr lang="en-US" altLang="zh-CN" dirty="0">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6454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par>
                          <p:cTn id="12" fill="hold">
                            <p:stCondLst>
                              <p:cond delay="1000"/>
                            </p:stCondLst>
                            <p:childTnLst>
                              <p:par>
                                <p:cTn id="13" presetID="10" presetClass="exit" presetSubtype="0" fill="hold" nodeType="after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10.3 </a:t>
            </a:r>
            <a:r>
              <a:rPr lang="zh-CN" altLang="en-US" dirty="0">
                <a:latin typeface="楷体" panose="02010609060101010101" pitchFamily="49" charset="-122"/>
                <a:ea typeface="楷体" panose="02010609060101010101" pitchFamily="49" charset="-122"/>
              </a:rPr>
              <a:t>分布式拒绝服务攻击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DDOS</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5" name="组合 14">
            <a:extLst>
              <a:ext uri="{FF2B5EF4-FFF2-40B4-BE49-F238E27FC236}">
                <a16:creationId xmlns:a16="http://schemas.microsoft.com/office/drawing/2014/main" xmlns="" id="{AA44E20B-1D0B-448B-B1AB-6D783DE975E6}"/>
              </a:ext>
            </a:extLst>
          </p:cNvPr>
          <p:cNvGrpSpPr/>
          <p:nvPr/>
        </p:nvGrpSpPr>
        <p:grpSpPr>
          <a:xfrm>
            <a:off x="3940474" y="1153466"/>
            <a:ext cx="1125537" cy="1499134"/>
            <a:chOff x="732576" y="4594931"/>
            <a:chExt cx="1125537" cy="1499134"/>
          </a:xfrm>
        </p:grpSpPr>
        <p:graphicFrame>
          <p:nvGraphicFramePr>
            <p:cNvPr id="16" name="Object 63">
              <a:extLst>
                <a:ext uri="{FF2B5EF4-FFF2-40B4-BE49-F238E27FC236}">
                  <a16:creationId xmlns:a16="http://schemas.microsoft.com/office/drawing/2014/main" xmlns="" id="{FCF291F4-DA1C-4EC2-8914-A46F39BC07A2}"/>
                </a:ext>
              </a:extLst>
            </p:cNvPr>
            <p:cNvGraphicFramePr>
              <a:graphicFrameLocks noChangeAspect="1"/>
            </p:cNvGraphicFramePr>
            <p:nvPr>
              <p:extLst>
                <p:ext uri="{D42A27DB-BD31-4B8C-83A1-F6EECF244321}">
                  <p14:modId xmlns:p14="http://schemas.microsoft.com/office/powerpoint/2010/main" val="4030040593"/>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6812" name="剪辑" r:id="rId4" imgW="4716000" imgH="3542760" progId="MS_ClipArt_Gallery.2">
                    <p:embed/>
                  </p:oleObj>
                </mc:Choice>
                <mc:Fallback>
                  <p:oleObj name="剪辑" r:id="rId4" imgW="4716000" imgH="3542760" progId="MS_ClipArt_Gallery.2">
                    <p:embed/>
                    <p:pic>
                      <p:nvPicPr>
                        <p:cNvPr id="37" name="Object 63">
                          <a:extLst>
                            <a:ext uri="{FF2B5EF4-FFF2-40B4-BE49-F238E27FC236}">
                              <a16:creationId xmlns:a16="http://schemas.microsoft.com/office/drawing/2014/main" xmlns="" id="{73DE1B61-1D1E-40FA-9D3C-5856EF4C84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86">
              <a:extLst>
                <a:ext uri="{FF2B5EF4-FFF2-40B4-BE49-F238E27FC236}">
                  <a16:creationId xmlns:a16="http://schemas.microsoft.com/office/drawing/2014/main" xmlns="" id="{56A09B4B-057D-498B-A6C3-CA29EAA2733B}"/>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grpSp>
        <p:nvGrpSpPr>
          <p:cNvPr id="18" name="组合 17">
            <a:extLst>
              <a:ext uri="{FF2B5EF4-FFF2-40B4-BE49-F238E27FC236}">
                <a16:creationId xmlns:a16="http://schemas.microsoft.com/office/drawing/2014/main" xmlns="" id="{0D376162-6B7E-42C6-B5C9-7DAB7646A670}"/>
              </a:ext>
            </a:extLst>
          </p:cNvPr>
          <p:cNvGrpSpPr/>
          <p:nvPr/>
        </p:nvGrpSpPr>
        <p:grpSpPr>
          <a:xfrm>
            <a:off x="3829842" y="5491056"/>
            <a:ext cx="1346800" cy="1442257"/>
            <a:chOff x="1590034" y="3450372"/>
            <a:chExt cx="1346800" cy="1442257"/>
          </a:xfrm>
        </p:grpSpPr>
        <p:pic>
          <p:nvPicPr>
            <p:cNvPr id="19" name="图片 18">
              <a:extLst>
                <a:ext uri="{FF2B5EF4-FFF2-40B4-BE49-F238E27FC236}">
                  <a16:creationId xmlns:a16="http://schemas.microsoft.com/office/drawing/2014/main" xmlns="" id="{E4D64153-5833-422F-B9D1-21F2297AA79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20" name="Rectangle 86">
              <a:extLst>
                <a:ext uri="{FF2B5EF4-FFF2-40B4-BE49-F238E27FC236}">
                  <a16:creationId xmlns:a16="http://schemas.microsoft.com/office/drawing/2014/main" xmlns="" id="{23A538BB-BD54-4DD6-A9BE-8DDC00967FFA}"/>
                </a:ext>
              </a:extLst>
            </p:cNvPr>
            <p:cNvSpPr>
              <a:spLocks noChangeArrowheads="1"/>
            </p:cNvSpPr>
            <p:nvPr/>
          </p:nvSpPr>
          <p:spPr bwMode="auto">
            <a:xfrm>
              <a:off x="1590034" y="4387804"/>
              <a:ext cx="134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目标服务器</a:t>
              </a:r>
              <a:endParaRPr lang="en-US" altLang="zh-CN" dirty="0">
                <a:latin typeface="黑体" panose="02010609060101010101" pitchFamily="49" charset="-122"/>
                <a:ea typeface="黑体" panose="02010609060101010101" pitchFamily="49" charset="-122"/>
              </a:endParaRPr>
            </a:p>
          </p:txBody>
        </p:sp>
      </p:grpSp>
      <p:grpSp>
        <p:nvGrpSpPr>
          <p:cNvPr id="21" name="组合 20">
            <a:extLst>
              <a:ext uri="{FF2B5EF4-FFF2-40B4-BE49-F238E27FC236}">
                <a16:creationId xmlns:a16="http://schemas.microsoft.com/office/drawing/2014/main" xmlns="" id="{D5E433A3-81AC-4CFF-9CB4-05B27DD41CDE}"/>
              </a:ext>
            </a:extLst>
          </p:cNvPr>
          <p:cNvGrpSpPr/>
          <p:nvPr/>
        </p:nvGrpSpPr>
        <p:grpSpPr>
          <a:xfrm>
            <a:off x="844207" y="3983700"/>
            <a:ext cx="941516" cy="1461066"/>
            <a:chOff x="7017783" y="4660702"/>
            <a:chExt cx="941516" cy="1461066"/>
          </a:xfrm>
        </p:grpSpPr>
        <p:graphicFrame>
          <p:nvGraphicFramePr>
            <p:cNvPr id="22" name="Object 100">
              <a:extLst>
                <a:ext uri="{FF2B5EF4-FFF2-40B4-BE49-F238E27FC236}">
                  <a16:creationId xmlns:a16="http://schemas.microsoft.com/office/drawing/2014/main" xmlns="" id="{B6A61DA5-26CD-4DD1-A038-0C795AAD978C}"/>
                </a:ext>
              </a:extLst>
            </p:cNvPr>
            <p:cNvGraphicFramePr>
              <a:graphicFrameLocks/>
            </p:cNvGraphicFramePr>
            <p:nvPr>
              <p:extLst>
                <p:ext uri="{D42A27DB-BD31-4B8C-83A1-F6EECF244321}">
                  <p14:modId xmlns:p14="http://schemas.microsoft.com/office/powerpoint/2010/main" val="4214553863"/>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6813" name="Drawing" r:id="rId7" imgW="869760" imgH="911160" progId="WPDraw30.Drawing">
                    <p:embed/>
                  </p:oleObj>
                </mc:Choice>
                <mc:Fallback>
                  <p:oleObj name="Drawing" r:id="rId7" imgW="869760" imgH="911160" progId="WPDraw30.Drawing">
                    <p:embed/>
                    <p:pic>
                      <p:nvPicPr>
                        <p:cNvPr id="11" name="Object 100">
                          <a:extLst>
                            <a:ext uri="{FF2B5EF4-FFF2-40B4-BE49-F238E27FC236}">
                              <a16:creationId xmlns:a16="http://schemas.microsoft.com/office/drawing/2014/main" xmlns="" id="{AFE98C88-385C-4F9E-9C8C-2531DE3020E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117">
              <a:extLst>
                <a:ext uri="{FF2B5EF4-FFF2-40B4-BE49-F238E27FC236}">
                  <a16:creationId xmlns:a16="http://schemas.microsoft.com/office/drawing/2014/main" xmlns="" id="{3E8CFD82-4F9C-4A98-92EB-07A0743DEC33}"/>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僵尸机</a:t>
              </a:r>
              <a:endParaRPr lang="en-US" altLang="zh-CN" dirty="0">
                <a:latin typeface="黑体" panose="02010609060101010101" pitchFamily="49" charset="-122"/>
                <a:ea typeface="黑体" panose="02010609060101010101" pitchFamily="49" charset="-122"/>
              </a:endParaRPr>
            </a:p>
          </p:txBody>
        </p:sp>
      </p:grpSp>
      <p:grpSp>
        <p:nvGrpSpPr>
          <p:cNvPr id="27" name="组合 26">
            <a:extLst>
              <a:ext uri="{FF2B5EF4-FFF2-40B4-BE49-F238E27FC236}">
                <a16:creationId xmlns:a16="http://schemas.microsoft.com/office/drawing/2014/main" xmlns="" id="{22C97820-2894-4A60-B1BC-84D99E326125}"/>
              </a:ext>
            </a:extLst>
          </p:cNvPr>
          <p:cNvGrpSpPr/>
          <p:nvPr/>
        </p:nvGrpSpPr>
        <p:grpSpPr>
          <a:xfrm>
            <a:off x="2530460" y="3597954"/>
            <a:ext cx="941516" cy="1461066"/>
            <a:chOff x="7017783" y="4660702"/>
            <a:chExt cx="941516" cy="1461066"/>
          </a:xfrm>
        </p:grpSpPr>
        <p:graphicFrame>
          <p:nvGraphicFramePr>
            <p:cNvPr id="28" name="Object 100">
              <a:extLst>
                <a:ext uri="{FF2B5EF4-FFF2-40B4-BE49-F238E27FC236}">
                  <a16:creationId xmlns:a16="http://schemas.microsoft.com/office/drawing/2014/main" xmlns="" id="{F07CF59A-0B0A-4365-898B-4BC3A9C08D6A}"/>
                </a:ext>
              </a:extLst>
            </p:cNvPr>
            <p:cNvGraphicFramePr>
              <a:graphicFrameLocks/>
            </p:cNvGraphicFramePr>
            <p:nvPr>
              <p:extLst>
                <p:ext uri="{D42A27DB-BD31-4B8C-83A1-F6EECF244321}">
                  <p14:modId xmlns:p14="http://schemas.microsoft.com/office/powerpoint/2010/main" val="3718649695"/>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6814" name="Drawing" r:id="rId9" imgW="869760" imgH="911160" progId="WPDraw30.Drawing">
                    <p:embed/>
                  </p:oleObj>
                </mc:Choice>
                <mc:Fallback>
                  <p:oleObj name="Drawing" r:id="rId9" imgW="869760" imgH="911160" progId="WPDraw30.Drawing">
                    <p:embed/>
                    <p:pic>
                      <p:nvPicPr>
                        <p:cNvPr id="22" name="Object 100">
                          <a:extLst>
                            <a:ext uri="{FF2B5EF4-FFF2-40B4-BE49-F238E27FC236}">
                              <a16:creationId xmlns:a16="http://schemas.microsoft.com/office/drawing/2014/main" xmlns="" id="{B6A61DA5-26CD-4DD1-A038-0C795AAD978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117">
              <a:extLst>
                <a:ext uri="{FF2B5EF4-FFF2-40B4-BE49-F238E27FC236}">
                  <a16:creationId xmlns:a16="http://schemas.microsoft.com/office/drawing/2014/main" xmlns="" id="{5CD9006C-C2B1-4B48-8F98-767A386FC4F9}"/>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僵尸机</a:t>
              </a:r>
              <a:endParaRPr lang="en-US" altLang="zh-CN" dirty="0">
                <a:latin typeface="黑体" panose="02010609060101010101" pitchFamily="49" charset="-122"/>
                <a:ea typeface="黑体" panose="02010609060101010101" pitchFamily="49" charset="-122"/>
              </a:endParaRPr>
            </a:p>
          </p:txBody>
        </p:sp>
      </p:grpSp>
      <p:grpSp>
        <p:nvGrpSpPr>
          <p:cNvPr id="30" name="组合 29">
            <a:extLst>
              <a:ext uri="{FF2B5EF4-FFF2-40B4-BE49-F238E27FC236}">
                <a16:creationId xmlns:a16="http://schemas.microsoft.com/office/drawing/2014/main" xmlns="" id="{E93F61FE-9E74-4C8A-BA6C-8C0210278B44}"/>
              </a:ext>
            </a:extLst>
          </p:cNvPr>
          <p:cNvGrpSpPr/>
          <p:nvPr/>
        </p:nvGrpSpPr>
        <p:grpSpPr>
          <a:xfrm>
            <a:off x="5662332" y="3597954"/>
            <a:ext cx="941516" cy="1461066"/>
            <a:chOff x="7017783" y="4660702"/>
            <a:chExt cx="941516" cy="1461066"/>
          </a:xfrm>
        </p:grpSpPr>
        <p:graphicFrame>
          <p:nvGraphicFramePr>
            <p:cNvPr id="31" name="Object 100">
              <a:extLst>
                <a:ext uri="{FF2B5EF4-FFF2-40B4-BE49-F238E27FC236}">
                  <a16:creationId xmlns:a16="http://schemas.microsoft.com/office/drawing/2014/main" xmlns="" id="{213ECD11-0A2F-45BD-B598-9729E8866930}"/>
                </a:ext>
              </a:extLst>
            </p:cNvPr>
            <p:cNvGraphicFramePr>
              <a:graphicFrameLocks/>
            </p:cNvGraphicFramePr>
            <p:nvPr>
              <p:extLst>
                <p:ext uri="{D42A27DB-BD31-4B8C-83A1-F6EECF244321}">
                  <p14:modId xmlns:p14="http://schemas.microsoft.com/office/powerpoint/2010/main" val="346408839"/>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6815" name="Drawing" r:id="rId10" imgW="869760" imgH="911160" progId="WPDraw30.Drawing">
                    <p:embed/>
                  </p:oleObj>
                </mc:Choice>
                <mc:Fallback>
                  <p:oleObj name="Drawing" r:id="rId10" imgW="869760" imgH="911160" progId="WPDraw30.Drawing">
                    <p:embed/>
                    <p:pic>
                      <p:nvPicPr>
                        <p:cNvPr id="28" name="Object 100">
                          <a:extLst>
                            <a:ext uri="{FF2B5EF4-FFF2-40B4-BE49-F238E27FC236}">
                              <a16:creationId xmlns:a16="http://schemas.microsoft.com/office/drawing/2014/main" xmlns="" id="{F07CF59A-0B0A-4365-898B-4BC3A9C08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Rectangle 117">
              <a:extLst>
                <a:ext uri="{FF2B5EF4-FFF2-40B4-BE49-F238E27FC236}">
                  <a16:creationId xmlns:a16="http://schemas.microsoft.com/office/drawing/2014/main" xmlns="" id="{905B174A-80C1-44F9-AB30-806A6EB8A2F5}"/>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僵尸机</a:t>
              </a:r>
              <a:endParaRPr lang="en-US" altLang="zh-CN" dirty="0">
                <a:latin typeface="黑体" panose="02010609060101010101" pitchFamily="49" charset="-122"/>
                <a:ea typeface="黑体" panose="02010609060101010101" pitchFamily="49" charset="-122"/>
              </a:endParaRPr>
            </a:p>
          </p:txBody>
        </p:sp>
      </p:grpSp>
      <p:grpSp>
        <p:nvGrpSpPr>
          <p:cNvPr id="33" name="组合 32">
            <a:extLst>
              <a:ext uri="{FF2B5EF4-FFF2-40B4-BE49-F238E27FC236}">
                <a16:creationId xmlns:a16="http://schemas.microsoft.com/office/drawing/2014/main" xmlns="" id="{9CADEB1B-C191-461A-99F6-4F3FFBF39699}"/>
              </a:ext>
            </a:extLst>
          </p:cNvPr>
          <p:cNvGrpSpPr/>
          <p:nvPr/>
        </p:nvGrpSpPr>
        <p:grpSpPr>
          <a:xfrm>
            <a:off x="7476572" y="3983700"/>
            <a:ext cx="941516" cy="1461066"/>
            <a:chOff x="7017783" y="4660702"/>
            <a:chExt cx="941516" cy="1461066"/>
          </a:xfrm>
        </p:grpSpPr>
        <p:graphicFrame>
          <p:nvGraphicFramePr>
            <p:cNvPr id="34" name="Object 100">
              <a:extLst>
                <a:ext uri="{FF2B5EF4-FFF2-40B4-BE49-F238E27FC236}">
                  <a16:creationId xmlns:a16="http://schemas.microsoft.com/office/drawing/2014/main" xmlns="" id="{59DB0B7E-B30B-48C1-B9B2-D7ECA7ACE7C1}"/>
                </a:ext>
              </a:extLst>
            </p:cNvPr>
            <p:cNvGraphicFramePr>
              <a:graphicFrameLocks/>
            </p:cNvGraphicFramePr>
            <p:nvPr>
              <p:extLst>
                <p:ext uri="{D42A27DB-BD31-4B8C-83A1-F6EECF244321}">
                  <p14:modId xmlns:p14="http://schemas.microsoft.com/office/powerpoint/2010/main" val="346408839"/>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6816" name="Drawing" r:id="rId11" imgW="869760" imgH="911160" progId="WPDraw30.Drawing">
                    <p:embed/>
                  </p:oleObj>
                </mc:Choice>
                <mc:Fallback>
                  <p:oleObj name="Drawing" r:id="rId11" imgW="869760" imgH="911160" progId="WPDraw30.Drawing">
                    <p:embed/>
                    <p:pic>
                      <p:nvPicPr>
                        <p:cNvPr id="28" name="Object 100">
                          <a:extLst>
                            <a:ext uri="{FF2B5EF4-FFF2-40B4-BE49-F238E27FC236}">
                              <a16:creationId xmlns:a16="http://schemas.microsoft.com/office/drawing/2014/main" xmlns="" id="{F07CF59A-0B0A-4365-898B-4BC3A9C08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Rectangle 117">
              <a:extLst>
                <a:ext uri="{FF2B5EF4-FFF2-40B4-BE49-F238E27FC236}">
                  <a16:creationId xmlns:a16="http://schemas.microsoft.com/office/drawing/2014/main" xmlns="" id="{86FF652D-EE8D-4FDE-B75C-B6D224F06FD5}"/>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僵尸机</a:t>
              </a:r>
              <a:endParaRPr lang="en-US" altLang="zh-CN" dirty="0">
                <a:latin typeface="黑体" panose="02010609060101010101" pitchFamily="49" charset="-122"/>
                <a:ea typeface="黑体" panose="02010609060101010101" pitchFamily="49" charset="-122"/>
              </a:endParaRPr>
            </a:p>
          </p:txBody>
        </p:sp>
      </p:grpSp>
      <p:grpSp>
        <p:nvGrpSpPr>
          <p:cNvPr id="36" name="组合 35">
            <a:extLst>
              <a:ext uri="{FF2B5EF4-FFF2-40B4-BE49-F238E27FC236}">
                <a16:creationId xmlns:a16="http://schemas.microsoft.com/office/drawing/2014/main" xmlns="" id="{089420B5-65B8-4CA1-82B2-B28C72B08C43}"/>
              </a:ext>
            </a:extLst>
          </p:cNvPr>
          <p:cNvGrpSpPr/>
          <p:nvPr/>
        </p:nvGrpSpPr>
        <p:grpSpPr>
          <a:xfrm>
            <a:off x="3777525" y="2784758"/>
            <a:ext cx="1346801" cy="1453352"/>
            <a:chOff x="6776627" y="4660702"/>
            <a:chExt cx="1346801" cy="1453352"/>
          </a:xfrm>
        </p:grpSpPr>
        <p:graphicFrame>
          <p:nvGraphicFramePr>
            <p:cNvPr id="37" name="Object 100">
              <a:extLst>
                <a:ext uri="{FF2B5EF4-FFF2-40B4-BE49-F238E27FC236}">
                  <a16:creationId xmlns:a16="http://schemas.microsoft.com/office/drawing/2014/main" xmlns="" id="{5833CAA2-A5D4-4EE5-903C-00E97643B558}"/>
                </a:ext>
              </a:extLst>
            </p:cNvPr>
            <p:cNvGraphicFramePr>
              <a:graphicFrameLocks/>
            </p:cNvGraphicFramePr>
            <p:nvPr>
              <p:extLst>
                <p:ext uri="{D42A27DB-BD31-4B8C-83A1-F6EECF244321}">
                  <p14:modId xmlns:p14="http://schemas.microsoft.com/office/powerpoint/2010/main" val="1549843877"/>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6817" name="Drawing" r:id="rId12" imgW="869760" imgH="911160" progId="WPDraw30.Drawing">
                    <p:embed/>
                  </p:oleObj>
                </mc:Choice>
                <mc:Fallback>
                  <p:oleObj name="Drawing" r:id="rId12" imgW="869760" imgH="911160" progId="WPDraw30.Drawing">
                    <p:embed/>
                    <p:pic>
                      <p:nvPicPr>
                        <p:cNvPr id="28" name="Object 100">
                          <a:extLst>
                            <a:ext uri="{FF2B5EF4-FFF2-40B4-BE49-F238E27FC236}">
                              <a16:creationId xmlns:a16="http://schemas.microsoft.com/office/drawing/2014/main" xmlns="" id="{F07CF59A-0B0A-4365-898B-4BC3A9C08D6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Rectangle 117">
              <a:extLst>
                <a:ext uri="{FF2B5EF4-FFF2-40B4-BE49-F238E27FC236}">
                  <a16:creationId xmlns:a16="http://schemas.microsoft.com/office/drawing/2014/main" xmlns="" id="{5EC33F05-FB40-445C-B066-0844BA193DCE}"/>
                </a:ext>
              </a:extLst>
            </p:cNvPr>
            <p:cNvSpPr>
              <a:spLocks noChangeArrowheads="1"/>
            </p:cNvSpPr>
            <p:nvPr/>
          </p:nvSpPr>
          <p:spPr bwMode="auto">
            <a:xfrm>
              <a:off x="6776627" y="5609229"/>
              <a:ext cx="1346801"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代理僵尸机</a:t>
              </a:r>
              <a:endParaRPr lang="en-US" altLang="zh-CN" dirty="0">
                <a:latin typeface="黑体" panose="02010609060101010101" pitchFamily="49" charset="-122"/>
                <a:ea typeface="黑体" panose="02010609060101010101" pitchFamily="49" charset="-122"/>
              </a:endParaRPr>
            </a:p>
          </p:txBody>
        </p:sp>
      </p:grpSp>
      <p:cxnSp>
        <p:nvCxnSpPr>
          <p:cNvPr id="4" name="直接连接符 3">
            <a:extLst>
              <a:ext uri="{FF2B5EF4-FFF2-40B4-BE49-F238E27FC236}">
                <a16:creationId xmlns:a16="http://schemas.microsoft.com/office/drawing/2014/main" xmlns="" id="{3A7CB3C1-48B7-4FA5-AA3F-91711B8F76D6}"/>
              </a:ext>
            </a:extLst>
          </p:cNvPr>
          <p:cNvCxnSpPr/>
          <p:nvPr/>
        </p:nvCxnSpPr>
        <p:spPr>
          <a:xfrm flipV="1">
            <a:off x="1475656" y="2132856"/>
            <a:ext cx="2376264" cy="15841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9B92DB2C-8AEB-45C5-994E-5A7F1A7144A5}"/>
              </a:ext>
            </a:extLst>
          </p:cNvPr>
          <p:cNvCxnSpPr>
            <a:cxnSpLocks/>
          </p:cNvCxnSpPr>
          <p:nvPr/>
        </p:nvCxnSpPr>
        <p:spPr>
          <a:xfrm flipV="1">
            <a:off x="3332414" y="3425474"/>
            <a:ext cx="653514" cy="33234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xmlns="" id="{ABA5A064-B598-482C-9DEB-B93CD27C9677}"/>
              </a:ext>
            </a:extLst>
          </p:cNvPr>
          <p:cNvCxnSpPr>
            <a:cxnSpLocks/>
          </p:cNvCxnSpPr>
          <p:nvPr/>
        </p:nvCxnSpPr>
        <p:spPr>
          <a:xfrm flipH="1" flipV="1">
            <a:off x="5002212" y="3425474"/>
            <a:ext cx="706466" cy="29155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xmlns="" id="{15C083B9-93FE-4B02-BAAB-53D0F46A7316}"/>
              </a:ext>
            </a:extLst>
          </p:cNvPr>
          <p:cNvCxnSpPr>
            <a:cxnSpLocks/>
          </p:cNvCxnSpPr>
          <p:nvPr/>
        </p:nvCxnSpPr>
        <p:spPr>
          <a:xfrm flipH="1" flipV="1">
            <a:off x="4894180" y="2096956"/>
            <a:ext cx="2805184" cy="162007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xmlns="" id="{68052E79-1223-456B-86B0-43111F0E454D}"/>
              </a:ext>
            </a:extLst>
          </p:cNvPr>
          <p:cNvCxnSpPr>
            <a:cxnSpLocks/>
          </p:cNvCxnSpPr>
          <p:nvPr/>
        </p:nvCxnSpPr>
        <p:spPr>
          <a:xfrm flipV="1">
            <a:off x="4428725" y="2506320"/>
            <a:ext cx="1" cy="2784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箭头: 右 55">
            <a:extLst>
              <a:ext uri="{FF2B5EF4-FFF2-40B4-BE49-F238E27FC236}">
                <a16:creationId xmlns:a16="http://schemas.microsoft.com/office/drawing/2014/main" xmlns="" id="{8BEE3974-AD68-4783-8BBA-619DCABCA313}"/>
              </a:ext>
            </a:extLst>
          </p:cNvPr>
          <p:cNvSpPr/>
          <p:nvPr/>
        </p:nvSpPr>
        <p:spPr>
          <a:xfrm rot="1335093">
            <a:off x="1768101" y="5442196"/>
            <a:ext cx="2189630"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发动攻击</a:t>
            </a:r>
          </a:p>
        </p:txBody>
      </p:sp>
      <p:sp>
        <p:nvSpPr>
          <p:cNvPr id="57" name="箭头: 右 56">
            <a:extLst>
              <a:ext uri="{FF2B5EF4-FFF2-40B4-BE49-F238E27FC236}">
                <a16:creationId xmlns:a16="http://schemas.microsoft.com/office/drawing/2014/main" xmlns="" id="{856EE9AD-AF98-4D3E-A2AD-129A7E46CEAB}"/>
              </a:ext>
            </a:extLst>
          </p:cNvPr>
          <p:cNvSpPr/>
          <p:nvPr/>
        </p:nvSpPr>
        <p:spPr>
          <a:xfrm rot="20287837" flipH="1">
            <a:off x="4980810" y="5441290"/>
            <a:ext cx="2565623"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发动攻击</a:t>
            </a:r>
          </a:p>
        </p:txBody>
      </p:sp>
      <p:sp>
        <p:nvSpPr>
          <p:cNvPr id="60" name="箭头: 右 59">
            <a:extLst>
              <a:ext uri="{FF2B5EF4-FFF2-40B4-BE49-F238E27FC236}">
                <a16:creationId xmlns:a16="http://schemas.microsoft.com/office/drawing/2014/main" xmlns="" id="{9F97102A-2F11-40B6-87AE-8D6DC321A8B7}"/>
              </a:ext>
            </a:extLst>
          </p:cNvPr>
          <p:cNvSpPr/>
          <p:nvPr/>
        </p:nvSpPr>
        <p:spPr>
          <a:xfrm rot="2599609">
            <a:off x="3215571" y="4696088"/>
            <a:ext cx="1375225"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发动攻击</a:t>
            </a:r>
          </a:p>
        </p:txBody>
      </p:sp>
      <p:sp>
        <p:nvSpPr>
          <p:cNvPr id="61" name="箭头: 右 60">
            <a:extLst>
              <a:ext uri="{FF2B5EF4-FFF2-40B4-BE49-F238E27FC236}">
                <a16:creationId xmlns:a16="http://schemas.microsoft.com/office/drawing/2014/main" xmlns="" id="{BDEFBA79-77E5-416A-BD9F-104B7782B085}"/>
              </a:ext>
            </a:extLst>
          </p:cNvPr>
          <p:cNvSpPr/>
          <p:nvPr/>
        </p:nvSpPr>
        <p:spPr>
          <a:xfrm rot="18839454" flipH="1">
            <a:off x="4427010" y="4673681"/>
            <a:ext cx="1366662"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发动攻击</a:t>
            </a:r>
          </a:p>
        </p:txBody>
      </p:sp>
      <p:sp>
        <p:nvSpPr>
          <p:cNvPr id="41" name="矩形: 圆角 40">
            <a:extLst>
              <a:ext uri="{FF2B5EF4-FFF2-40B4-BE49-F238E27FC236}">
                <a16:creationId xmlns:a16="http://schemas.microsoft.com/office/drawing/2014/main" xmlns="" id="{6B8C88DD-0186-4D1B-BC70-D63BAE3A66D3}"/>
              </a:ext>
            </a:extLst>
          </p:cNvPr>
          <p:cNvSpPr/>
          <p:nvPr/>
        </p:nvSpPr>
        <p:spPr>
          <a:xfrm>
            <a:off x="293397" y="2012588"/>
            <a:ext cx="1887864" cy="1023546"/>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buClr>
                <a:srgbClr val="C00000"/>
              </a:buClr>
            </a:pP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多个系统</a:t>
            </a:r>
            <a:r>
              <a:rPr lang="zh-CN" altLang="en-US" sz="2000" dirty="0">
                <a:solidFill>
                  <a:schemeClr val="tx2"/>
                </a:solidFill>
                <a:latin typeface="黑体" panose="02010609060101010101" pitchFamily="49" charset="-122"/>
                <a:ea typeface="黑体" panose="02010609060101010101" pitchFamily="49" charset="-122"/>
              </a:rPr>
              <a:t>来生成攻击</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42" name="矩形: 圆角 41">
            <a:extLst>
              <a:ext uri="{FF2B5EF4-FFF2-40B4-BE49-F238E27FC236}">
                <a16:creationId xmlns:a16="http://schemas.microsoft.com/office/drawing/2014/main" xmlns="" id="{C94B92D8-30C9-4C8F-B322-05EE345E7CE5}"/>
              </a:ext>
            </a:extLst>
          </p:cNvPr>
          <p:cNvSpPr/>
          <p:nvPr/>
        </p:nvSpPr>
        <p:spPr>
          <a:xfrm>
            <a:off x="6228599" y="1282310"/>
            <a:ext cx="2639077" cy="1305526"/>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buClr>
                <a:srgbClr val="C00000"/>
              </a:buClr>
            </a:pPr>
            <a:r>
              <a:rPr lang="zh-CN" altLang="en-US" sz="2000" dirty="0">
                <a:solidFill>
                  <a:schemeClr val="tx2"/>
                </a:solidFill>
                <a:latin typeface="黑体" panose="02010609060101010101" pitchFamily="49" charset="-122"/>
                <a:ea typeface="黑体" panose="02010609060101010101" pitchFamily="49" charset="-122"/>
              </a:rPr>
              <a:t>攻击者控制的大量僵尸机组合在一起就形成一个</a:t>
            </a:r>
            <a:r>
              <a:rPr lang="zh-CN" altLang="en-US" sz="2000" dirty="0">
                <a:solidFill>
                  <a:srgbClr val="FF0000"/>
                </a:solidFill>
                <a:latin typeface="黑体" panose="02010609060101010101" pitchFamily="49" charset="-122"/>
                <a:ea typeface="黑体" panose="02010609060101010101" pitchFamily="49" charset="-122"/>
              </a:rPr>
              <a:t>僵尸网络</a:t>
            </a:r>
          </a:p>
        </p:txBody>
      </p:sp>
    </p:spTree>
    <p:extLst>
      <p:ext uri="{BB962C8B-B14F-4D97-AF65-F5344CB8AC3E}">
        <p14:creationId xmlns:p14="http://schemas.microsoft.com/office/powerpoint/2010/main" val="402814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6E866B99-E6D3-4011-8B92-8E06CF39C37F}"/>
              </a:ext>
            </a:extLst>
          </p:cNvPr>
          <p:cNvSpPr txBox="1"/>
          <p:nvPr/>
        </p:nvSpPr>
        <p:spPr>
          <a:xfrm>
            <a:off x="896921" y="2179398"/>
            <a:ext cx="7545619" cy="156966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利用来自很多僵尸机的</a:t>
            </a:r>
            <a:r>
              <a:rPr lang="en-US" altLang="zh-CN" sz="2400" dirty="0">
                <a:solidFill>
                  <a:srgbClr val="FF0000"/>
                </a:solidFill>
                <a:latin typeface="黑体" panose="02010609060101010101" pitchFamily="49" charset="-122"/>
                <a:ea typeface="黑体" panose="02010609060101010101" pitchFamily="49" charset="-122"/>
              </a:rPr>
              <a:t>HTTP</a:t>
            </a:r>
            <a:r>
              <a:rPr lang="zh-CN" altLang="en-US" sz="2400" dirty="0">
                <a:solidFill>
                  <a:srgbClr val="FF0000"/>
                </a:solidFill>
                <a:latin typeface="黑体" panose="02010609060101010101" pitchFamily="49" charset="-122"/>
                <a:ea typeface="黑体" panose="02010609060101010101" pitchFamily="49" charset="-122"/>
              </a:rPr>
              <a:t>请求</a:t>
            </a:r>
            <a:r>
              <a:rPr lang="zh-CN" altLang="en-US" sz="2400" dirty="0">
                <a:solidFill>
                  <a:schemeClr val="tx2"/>
                </a:solidFill>
                <a:latin typeface="黑体" panose="02010609060101010101" pitchFamily="49" charset="-122"/>
                <a:ea typeface="黑体" panose="02010609060101010101" pitchFamily="49" charset="-122"/>
              </a:rPr>
              <a:t>攻击</a:t>
            </a:r>
            <a:r>
              <a:rPr lang="en-US" altLang="zh-CN" sz="2400" dirty="0">
                <a:solidFill>
                  <a:schemeClr val="tx2"/>
                </a:solidFill>
                <a:latin typeface="黑体" panose="02010609060101010101" pitchFamily="49" charset="-122"/>
                <a:ea typeface="黑体" panose="02010609060101010101" pitchFamily="49" charset="-122"/>
              </a:rPr>
              <a:t>web</a:t>
            </a:r>
            <a:r>
              <a:rPr lang="zh-CN" altLang="en-US" sz="2400" dirty="0">
                <a:solidFill>
                  <a:schemeClr val="tx2"/>
                </a:solidFill>
                <a:latin typeface="黑体" panose="02010609060101010101" pitchFamily="49" charset="-122"/>
                <a:ea typeface="黑体" panose="02010609060101010101" pitchFamily="49" charset="-122"/>
              </a:rPr>
              <a:t>服务器，每个请求都</a:t>
            </a:r>
            <a:r>
              <a:rPr lang="zh-CN" altLang="en-US" sz="2400" dirty="0">
                <a:solidFill>
                  <a:srgbClr val="FF0000"/>
                </a:solidFill>
                <a:latin typeface="黑体" panose="02010609060101010101" pitchFamily="49" charset="-122"/>
                <a:ea typeface="黑体" panose="02010609060101010101" pitchFamily="49" charset="-122"/>
              </a:rPr>
              <a:t>消耗大量资源</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递归</a:t>
            </a:r>
            <a:r>
              <a:rPr lang="en-US" altLang="zh-CN" sz="2400" dirty="0">
                <a:solidFill>
                  <a:schemeClr val="tx2"/>
                </a:solidFill>
                <a:latin typeface="黑体" panose="02010609060101010101" pitchFamily="49" charset="-122"/>
                <a:ea typeface="黑体" panose="02010609060101010101" pitchFamily="49" charset="-122"/>
              </a:rPr>
              <a:t>HTTP</a:t>
            </a:r>
            <a:r>
              <a:rPr lang="zh-CN" altLang="en-US" sz="2400" dirty="0">
                <a:solidFill>
                  <a:schemeClr val="tx2"/>
                </a:solidFill>
                <a:latin typeface="黑体" panose="02010609060101010101" pitchFamily="49" charset="-122"/>
                <a:ea typeface="黑体" panose="02010609060101010101" pitchFamily="49" charset="-122"/>
              </a:rPr>
              <a:t>洪泛（爬虫）：从给定的</a:t>
            </a:r>
            <a:r>
              <a:rPr lang="en-US" altLang="zh-CN" sz="2400" dirty="0">
                <a:solidFill>
                  <a:schemeClr val="tx2"/>
                </a:solidFill>
                <a:latin typeface="黑体" panose="02010609060101010101" pitchFamily="49" charset="-122"/>
                <a:ea typeface="黑体" panose="02010609060101010101" pitchFamily="49" charset="-122"/>
              </a:rPr>
              <a:t>web</a:t>
            </a:r>
            <a:r>
              <a:rPr lang="zh-CN" altLang="en-US" sz="2400" dirty="0">
                <a:solidFill>
                  <a:schemeClr val="tx2"/>
                </a:solidFill>
                <a:latin typeface="黑体" panose="02010609060101010101" pitchFamily="49" charset="-122"/>
                <a:ea typeface="黑体" panose="02010609060101010101" pitchFamily="49" charset="-122"/>
              </a:rPr>
              <a:t>服务器出发，遍历其所有链接并发送请求</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10.4 </a:t>
            </a:r>
            <a:r>
              <a:rPr lang="zh-CN" altLang="en-US" dirty="0">
                <a:latin typeface="楷体" panose="02010609060101010101" pitchFamily="49" charset="-122"/>
                <a:ea typeface="楷体" panose="02010609060101010101" pitchFamily="49" charset="-122"/>
              </a:rPr>
              <a:t>基于</a:t>
            </a:r>
            <a:r>
              <a:rPr lang="en-US" altLang="zh-CN" dirty="0">
                <a:latin typeface="楷体" panose="02010609060101010101" pitchFamily="49" charset="-122"/>
                <a:ea typeface="楷体" panose="02010609060101010101" pitchFamily="49" charset="-122"/>
              </a:rPr>
              <a:t>HTTP</a:t>
            </a:r>
            <a:r>
              <a:rPr lang="zh-CN" altLang="en-US" dirty="0">
                <a:latin typeface="楷体" panose="02010609060101010101" pitchFamily="49" charset="-122"/>
                <a:ea typeface="楷体" panose="02010609060101010101" pitchFamily="49" charset="-122"/>
              </a:rPr>
              <a:t>协议的攻击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a:t>
            </a:r>
            <a:r>
              <a:rPr lang="en-US" altLang="zh-CN" sz="2800" dirty="0">
                <a:solidFill>
                  <a:schemeClr val="tx2"/>
                </a:solidFill>
                <a:latin typeface="黑体" panose="02010609060101010101" pitchFamily="49" charset="-122"/>
                <a:ea typeface="黑体" panose="02010609060101010101" pitchFamily="49" charset="-122"/>
              </a:rPr>
              <a:t>HTTP</a:t>
            </a:r>
            <a:r>
              <a:rPr lang="zh-CN" altLang="en-US" sz="2800" dirty="0">
                <a:solidFill>
                  <a:schemeClr val="tx2"/>
                </a:solidFill>
                <a:latin typeface="黑体" panose="02010609060101010101" pitchFamily="49" charset="-122"/>
                <a:ea typeface="黑体" panose="02010609060101010101" pitchFamily="49" charset="-122"/>
              </a:rPr>
              <a:t>的攻击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xmlns="" id="{7FFA7784-A5B0-4CF7-BFC2-26E83F1D64B4}"/>
              </a:ext>
            </a:extLst>
          </p:cNvPr>
          <p:cNvSpPr txBox="1"/>
          <p:nvPr/>
        </p:nvSpPr>
        <p:spPr>
          <a:xfrm>
            <a:off x="673051" y="1668069"/>
            <a:ext cx="2322984"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HTTP</a:t>
            </a:r>
            <a:r>
              <a:rPr lang="zh-CN" altLang="en-US" sz="2800" dirty="0">
                <a:solidFill>
                  <a:schemeClr val="bg1"/>
                </a:solidFill>
                <a:latin typeface="黑体" panose="02010609060101010101" pitchFamily="49" charset="-122"/>
                <a:ea typeface="黑体" panose="02010609060101010101" pitchFamily="49" charset="-122"/>
              </a:rPr>
              <a:t>洪泛攻击</a:t>
            </a:r>
          </a:p>
        </p:txBody>
      </p:sp>
      <p:grpSp>
        <p:nvGrpSpPr>
          <p:cNvPr id="15" name="组合 14">
            <a:extLst>
              <a:ext uri="{FF2B5EF4-FFF2-40B4-BE49-F238E27FC236}">
                <a16:creationId xmlns:a16="http://schemas.microsoft.com/office/drawing/2014/main" xmlns="" id="{AE1E6114-4E3E-4D47-8AE9-90CFDE341AFA}"/>
              </a:ext>
            </a:extLst>
          </p:cNvPr>
          <p:cNvGrpSpPr/>
          <p:nvPr/>
        </p:nvGrpSpPr>
        <p:grpSpPr>
          <a:xfrm>
            <a:off x="848936" y="4669110"/>
            <a:ext cx="1125537" cy="1499134"/>
            <a:chOff x="732576" y="4594931"/>
            <a:chExt cx="1125537" cy="1499134"/>
          </a:xfrm>
        </p:grpSpPr>
        <p:graphicFrame>
          <p:nvGraphicFramePr>
            <p:cNvPr id="16" name="Object 63">
              <a:extLst>
                <a:ext uri="{FF2B5EF4-FFF2-40B4-BE49-F238E27FC236}">
                  <a16:creationId xmlns:a16="http://schemas.microsoft.com/office/drawing/2014/main" xmlns="" id="{11B4ABA9-2BEE-4BB7-8A35-5778BB0463AC}"/>
                </a:ext>
              </a:extLst>
            </p:cNvPr>
            <p:cNvGraphicFramePr>
              <a:graphicFrameLocks noChangeAspect="1"/>
            </p:cNvGraphicFramePr>
            <p:nvPr>
              <p:extLst>
                <p:ext uri="{D42A27DB-BD31-4B8C-83A1-F6EECF244321}">
                  <p14:modId xmlns:p14="http://schemas.microsoft.com/office/powerpoint/2010/main" val="2582435305"/>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8752" name="剪辑" r:id="rId4" imgW="4716000" imgH="3542760" progId="MS_ClipArt_Gallery.2">
                    <p:embed/>
                  </p:oleObj>
                </mc:Choice>
                <mc:Fallback>
                  <p:oleObj name="剪辑" r:id="rId4" imgW="4716000" imgH="3542760" progId="MS_ClipArt_Gallery.2">
                    <p:embed/>
                    <p:pic>
                      <p:nvPicPr>
                        <p:cNvPr id="16" name="Object 63">
                          <a:extLst>
                            <a:ext uri="{FF2B5EF4-FFF2-40B4-BE49-F238E27FC236}">
                              <a16:creationId xmlns:a16="http://schemas.microsoft.com/office/drawing/2014/main" xmlns="" id="{FCF291F4-DA1C-4EC2-8914-A46F39BC07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86">
              <a:extLst>
                <a:ext uri="{FF2B5EF4-FFF2-40B4-BE49-F238E27FC236}">
                  <a16:creationId xmlns:a16="http://schemas.microsoft.com/office/drawing/2014/main" xmlns="" id="{ED5BC788-0CDD-4424-B728-67B7931FEB51}"/>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grpSp>
        <p:nvGrpSpPr>
          <p:cNvPr id="18" name="组合 17">
            <a:extLst>
              <a:ext uri="{FF2B5EF4-FFF2-40B4-BE49-F238E27FC236}">
                <a16:creationId xmlns:a16="http://schemas.microsoft.com/office/drawing/2014/main" xmlns="" id="{808774E4-8B2E-4D3A-B367-710118FBCFB5}"/>
              </a:ext>
            </a:extLst>
          </p:cNvPr>
          <p:cNvGrpSpPr/>
          <p:nvPr/>
        </p:nvGrpSpPr>
        <p:grpSpPr>
          <a:xfrm>
            <a:off x="6948264" y="4694371"/>
            <a:ext cx="1346800" cy="1442257"/>
            <a:chOff x="1590034" y="3450372"/>
            <a:chExt cx="1346800" cy="1442257"/>
          </a:xfrm>
        </p:grpSpPr>
        <p:pic>
          <p:nvPicPr>
            <p:cNvPr id="19" name="图片 18">
              <a:extLst>
                <a:ext uri="{FF2B5EF4-FFF2-40B4-BE49-F238E27FC236}">
                  <a16:creationId xmlns:a16="http://schemas.microsoft.com/office/drawing/2014/main" xmlns="" id="{5459AA67-5EE8-4897-923E-B2A5B7A50F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20" name="Rectangle 86">
              <a:extLst>
                <a:ext uri="{FF2B5EF4-FFF2-40B4-BE49-F238E27FC236}">
                  <a16:creationId xmlns:a16="http://schemas.microsoft.com/office/drawing/2014/main" xmlns="" id="{C862190D-8A64-4869-806E-948FBE8E32EF}"/>
                </a:ext>
              </a:extLst>
            </p:cNvPr>
            <p:cNvSpPr>
              <a:spLocks noChangeArrowheads="1"/>
            </p:cNvSpPr>
            <p:nvPr/>
          </p:nvSpPr>
          <p:spPr bwMode="auto">
            <a:xfrm>
              <a:off x="1590034" y="4387804"/>
              <a:ext cx="134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en-US" altLang="zh-CN" dirty="0">
                  <a:latin typeface="黑体" panose="02010609060101010101" pitchFamily="49" charset="-122"/>
                  <a:ea typeface="黑体" panose="02010609060101010101" pitchFamily="49" charset="-122"/>
                </a:rPr>
                <a:t>web</a:t>
              </a:r>
              <a:r>
                <a:rPr lang="zh-CN" altLang="en-US" dirty="0">
                  <a:latin typeface="黑体" panose="02010609060101010101" pitchFamily="49" charset="-122"/>
                  <a:ea typeface="黑体" panose="02010609060101010101" pitchFamily="49" charset="-122"/>
                </a:rPr>
                <a:t>服务器</a:t>
              </a:r>
              <a:endParaRPr lang="en-US" altLang="zh-CN" dirty="0">
                <a:latin typeface="黑体" panose="02010609060101010101" pitchFamily="49" charset="-122"/>
                <a:ea typeface="黑体" panose="02010609060101010101" pitchFamily="49" charset="-122"/>
              </a:endParaRPr>
            </a:p>
          </p:txBody>
        </p:sp>
      </p:grpSp>
      <p:sp>
        <p:nvSpPr>
          <p:cNvPr id="21" name="箭头: 右 20">
            <a:extLst>
              <a:ext uri="{FF2B5EF4-FFF2-40B4-BE49-F238E27FC236}">
                <a16:creationId xmlns:a16="http://schemas.microsoft.com/office/drawing/2014/main" xmlns="" id="{06091B34-78B2-4133-9E9A-B57ACD8B0E60}"/>
              </a:ext>
            </a:extLst>
          </p:cNvPr>
          <p:cNvSpPr/>
          <p:nvPr/>
        </p:nvSpPr>
        <p:spPr>
          <a:xfrm rot="924846">
            <a:off x="4598894" y="4578101"/>
            <a:ext cx="2459008"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请求下载多个大文件</a:t>
            </a:r>
          </a:p>
        </p:txBody>
      </p:sp>
      <p:grpSp>
        <p:nvGrpSpPr>
          <p:cNvPr id="22" name="组合 21">
            <a:extLst>
              <a:ext uri="{FF2B5EF4-FFF2-40B4-BE49-F238E27FC236}">
                <a16:creationId xmlns:a16="http://schemas.microsoft.com/office/drawing/2014/main" xmlns="" id="{7C81BCAA-AC33-4F69-9537-C9A2DE4F4B34}"/>
              </a:ext>
            </a:extLst>
          </p:cNvPr>
          <p:cNvGrpSpPr/>
          <p:nvPr/>
        </p:nvGrpSpPr>
        <p:grpSpPr>
          <a:xfrm>
            <a:off x="3592384" y="4079021"/>
            <a:ext cx="941516" cy="1461066"/>
            <a:chOff x="7017783" y="4660702"/>
            <a:chExt cx="941516" cy="1461066"/>
          </a:xfrm>
        </p:grpSpPr>
        <p:graphicFrame>
          <p:nvGraphicFramePr>
            <p:cNvPr id="23" name="Object 100">
              <a:extLst>
                <a:ext uri="{FF2B5EF4-FFF2-40B4-BE49-F238E27FC236}">
                  <a16:creationId xmlns:a16="http://schemas.microsoft.com/office/drawing/2014/main" xmlns="" id="{497D2EF1-D458-44BA-99F2-62927B18A4B7}"/>
                </a:ext>
              </a:extLst>
            </p:cNvPr>
            <p:cNvGraphicFramePr>
              <a:graphicFrameLocks/>
            </p:cNvGraphicFramePr>
            <p:nvPr>
              <p:extLst>
                <p:ext uri="{D42A27DB-BD31-4B8C-83A1-F6EECF244321}">
                  <p14:modId xmlns:p14="http://schemas.microsoft.com/office/powerpoint/2010/main" val="966043334"/>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8753" name="Drawing" r:id="rId7" imgW="869760" imgH="911160" progId="WPDraw30.Drawing">
                    <p:embed/>
                  </p:oleObj>
                </mc:Choice>
                <mc:Fallback>
                  <p:oleObj name="Drawing" r:id="rId7" imgW="869760" imgH="911160" progId="WPDraw30.Drawing">
                    <p:embed/>
                    <p:pic>
                      <p:nvPicPr>
                        <p:cNvPr id="22" name="Object 100">
                          <a:extLst>
                            <a:ext uri="{FF2B5EF4-FFF2-40B4-BE49-F238E27FC236}">
                              <a16:creationId xmlns:a16="http://schemas.microsoft.com/office/drawing/2014/main" xmlns="" id="{B6A61DA5-26CD-4DD1-A038-0C795AAD978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117">
              <a:extLst>
                <a:ext uri="{FF2B5EF4-FFF2-40B4-BE49-F238E27FC236}">
                  <a16:creationId xmlns:a16="http://schemas.microsoft.com/office/drawing/2014/main" xmlns="" id="{18914EBF-F578-4FC8-BF28-B55958542D23}"/>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僵尸机</a:t>
              </a:r>
              <a:endParaRPr lang="en-US" altLang="zh-CN" dirty="0">
                <a:latin typeface="黑体" panose="02010609060101010101" pitchFamily="49" charset="-122"/>
                <a:ea typeface="黑体" panose="02010609060101010101" pitchFamily="49" charset="-122"/>
              </a:endParaRPr>
            </a:p>
          </p:txBody>
        </p:sp>
      </p:grpSp>
      <p:grpSp>
        <p:nvGrpSpPr>
          <p:cNvPr id="25" name="组合 24">
            <a:extLst>
              <a:ext uri="{FF2B5EF4-FFF2-40B4-BE49-F238E27FC236}">
                <a16:creationId xmlns:a16="http://schemas.microsoft.com/office/drawing/2014/main" xmlns="" id="{8753E7A0-3C28-424E-B346-5DFE51F53110}"/>
              </a:ext>
            </a:extLst>
          </p:cNvPr>
          <p:cNvGrpSpPr/>
          <p:nvPr/>
        </p:nvGrpSpPr>
        <p:grpSpPr>
          <a:xfrm>
            <a:off x="3604017" y="5540087"/>
            <a:ext cx="941516" cy="1461066"/>
            <a:chOff x="7017783" y="4660702"/>
            <a:chExt cx="941516" cy="1461066"/>
          </a:xfrm>
        </p:grpSpPr>
        <p:graphicFrame>
          <p:nvGraphicFramePr>
            <p:cNvPr id="26" name="Object 100">
              <a:extLst>
                <a:ext uri="{FF2B5EF4-FFF2-40B4-BE49-F238E27FC236}">
                  <a16:creationId xmlns:a16="http://schemas.microsoft.com/office/drawing/2014/main" xmlns="" id="{4A091EEB-EB61-4FFA-AB09-8482814AD5C6}"/>
                </a:ext>
              </a:extLst>
            </p:cNvPr>
            <p:cNvGraphicFramePr>
              <a:graphicFrameLocks/>
            </p:cNvGraphicFramePr>
            <p:nvPr>
              <p:extLst>
                <p:ext uri="{D42A27DB-BD31-4B8C-83A1-F6EECF244321}">
                  <p14:modId xmlns:p14="http://schemas.microsoft.com/office/powerpoint/2010/main" val="3039948982"/>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8754" name="Drawing" r:id="rId9" imgW="869760" imgH="911160" progId="WPDraw30.Drawing">
                    <p:embed/>
                  </p:oleObj>
                </mc:Choice>
                <mc:Fallback>
                  <p:oleObj name="Drawing" r:id="rId9" imgW="869760" imgH="911160" progId="WPDraw30.Drawing">
                    <p:embed/>
                    <p:pic>
                      <p:nvPicPr>
                        <p:cNvPr id="23" name="Object 100">
                          <a:extLst>
                            <a:ext uri="{FF2B5EF4-FFF2-40B4-BE49-F238E27FC236}">
                              <a16:creationId xmlns:a16="http://schemas.microsoft.com/office/drawing/2014/main" xmlns="" id="{497D2EF1-D458-44BA-99F2-62927B18A4B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117">
              <a:extLst>
                <a:ext uri="{FF2B5EF4-FFF2-40B4-BE49-F238E27FC236}">
                  <a16:creationId xmlns:a16="http://schemas.microsoft.com/office/drawing/2014/main" xmlns="" id="{BDFD77D2-9623-41F3-8670-4055F603411C}"/>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僵尸机</a:t>
              </a:r>
              <a:endParaRPr lang="en-US" altLang="zh-CN" dirty="0">
                <a:latin typeface="黑体" panose="02010609060101010101" pitchFamily="49" charset="-122"/>
                <a:ea typeface="黑体" panose="02010609060101010101" pitchFamily="49" charset="-122"/>
              </a:endParaRPr>
            </a:p>
          </p:txBody>
        </p:sp>
      </p:grpSp>
      <p:cxnSp>
        <p:nvCxnSpPr>
          <p:cNvPr id="28" name="直接连接符 27">
            <a:extLst>
              <a:ext uri="{FF2B5EF4-FFF2-40B4-BE49-F238E27FC236}">
                <a16:creationId xmlns:a16="http://schemas.microsoft.com/office/drawing/2014/main" xmlns="" id="{339C964C-A697-40C3-A22C-66EC679BEB00}"/>
              </a:ext>
            </a:extLst>
          </p:cNvPr>
          <p:cNvCxnSpPr>
            <a:cxnSpLocks/>
          </p:cNvCxnSpPr>
          <p:nvPr/>
        </p:nvCxnSpPr>
        <p:spPr>
          <a:xfrm flipV="1">
            <a:off x="1861642" y="4590789"/>
            <a:ext cx="1730742" cy="53631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xmlns="" id="{7E1CF8A8-CBD6-4078-9B3F-83213F499FA8}"/>
              </a:ext>
            </a:extLst>
          </p:cNvPr>
          <p:cNvCxnSpPr>
            <a:cxnSpLocks/>
          </p:cNvCxnSpPr>
          <p:nvPr/>
        </p:nvCxnSpPr>
        <p:spPr>
          <a:xfrm>
            <a:off x="1861642" y="5314559"/>
            <a:ext cx="1730742" cy="71501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箭头: 右 29">
            <a:extLst>
              <a:ext uri="{FF2B5EF4-FFF2-40B4-BE49-F238E27FC236}">
                <a16:creationId xmlns:a16="http://schemas.microsoft.com/office/drawing/2014/main" xmlns="" id="{79603837-2EB1-474D-904A-00ECAE838452}"/>
              </a:ext>
            </a:extLst>
          </p:cNvPr>
          <p:cNvSpPr/>
          <p:nvPr/>
        </p:nvSpPr>
        <p:spPr>
          <a:xfrm rot="20717191">
            <a:off x="4615855" y="5642487"/>
            <a:ext cx="2459008"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请求下载多个大文件</a:t>
            </a:r>
          </a:p>
        </p:txBody>
      </p:sp>
      <p:sp>
        <p:nvSpPr>
          <p:cNvPr id="8" name="文本框 7">
            <a:extLst>
              <a:ext uri="{FF2B5EF4-FFF2-40B4-BE49-F238E27FC236}">
                <a16:creationId xmlns:a16="http://schemas.microsoft.com/office/drawing/2014/main" xmlns="" id="{08801E4D-2BBB-4D82-8D03-491326A2E7ED}"/>
              </a:ext>
            </a:extLst>
          </p:cNvPr>
          <p:cNvSpPr txBox="1"/>
          <p:nvPr/>
        </p:nvSpPr>
        <p:spPr>
          <a:xfrm>
            <a:off x="5845359" y="3861048"/>
            <a:ext cx="2597181"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同时消耗了内存资源、处理资源以及传输资源！</a:t>
            </a:r>
          </a:p>
        </p:txBody>
      </p:sp>
    </p:spTree>
    <p:extLst>
      <p:ext uri="{BB962C8B-B14F-4D97-AF65-F5344CB8AC3E}">
        <p14:creationId xmlns:p14="http://schemas.microsoft.com/office/powerpoint/2010/main" val="977446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10.4 </a:t>
            </a:r>
            <a:r>
              <a:rPr lang="zh-CN" altLang="en-US" dirty="0">
                <a:latin typeface="楷体" panose="02010609060101010101" pitchFamily="49" charset="-122"/>
                <a:ea typeface="楷体" panose="02010609060101010101" pitchFamily="49" charset="-122"/>
              </a:rPr>
              <a:t>基于</a:t>
            </a:r>
            <a:r>
              <a:rPr lang="en-US" altLang="zh-CN" dirty="0">
                <a:latin typeface="楷体" panose="02010609060101010101" pitchFamily="49" charset="-122"/>
                <a:ea typeface="楷体" panose="02010609060101010101" pitchFamily="49" charset="-122"/>
              </a:rPr>
              <a:t>HTTP</a:t>
            </a:r>
            <a:r>
              <a:rPr lang="zh-CN" altLang="en-US" dirty="0">
                <a:latin typeface="楷体" panose="02010609060101010101" pitchFamily="49" charset="-122"/>
                <a:ea typeface="楷体" panose="02010609060101010101" pitchFamily="49" charset="-122"/>
              </a:rPr>
              <a:t>协议的攻击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a:t>
            </a:r>
            <a:r>
              <a:rPr lang="en-US" altLang="zh-CN" sz="2800" dirty="0">
                <a:solidFill>
                  <a:schemeClr val="tx2"/>
                </a:solidFill>
                <a:latin typeface="黑体" panose="02010609060101010101" pitchFamily="49" charset="-122"/>
                <a:ea typeface="黑体" panose="02010609060101010101" pitchFamily="49" charset="-122"/>
              </a:rPr>
              <a:t>HTTP</a:t>
            </a:r>
            <a:r>
              <a:rPr lang="zh-CN" altLang="en-US" sz="2800" dirty="0">
                <a:solidFill>
                  <a:schemeClr val="tx2"/>
                </a:solidFill>
                <a:latin typeface="黑体" panose="02010609060101010101" pitchFamily="49" charset="-122"/>
                <a:ea typeface="黑体" panose="02010609060101010101" pitchFamily="49" charset="-122"/>
              </a:rPr>
              <a:t>的攻击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xmlns="" id="{3A6036FE-C517-4959-A4E5-2C6C17237D04}"/>
              </a:ext>
            </a:extLst>
          </p:cNvPr>
          <p:cNvSpPr txBox="1"/>
          <p:nvPr/>
        </p:nvSpPr>
        <p:spPr>
          <a:xfrm>
            <a:off x="546485" y="1701527"/>
            <a:ext cx="1826408"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err="1">
                <a:solidFill>
                  <a:schemeClr val="bg1"/>
                </a:solidFill>
                <a:latin typeface="黑体" panose="02010609060101010101" pitchFamily="49" charset="-122"/>
                <a:ea typeface="黑体" panose="02010609060101010101" pitchFamily="49" charset="-122"/>
              </a:rPr>
              <a:t>Slowloris</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15" name="组合 14">
            <a:extLst>
              <a:ext uri="{FF2B5EF4-FFF2-40B4-BE49-F238E27FC236}">
                <a16:creationId xmlns:a16="http://schemas.microsoft.com/office/drawing/2014/main" xmlns="" id="{AE1E6114-4E3E-4D47-8AE9-90CFDE341AFA}"/>
              </a:ext>
            </a:extLst>
          </p:cNvPr>
          <p:cNvGrpSpPr/>
          <p:nvPr/>
        </p:nvGrpSpPr>
        <p:grpSpPr>
          <a:xfrm>
            <a:off x="1137373" y="3529413"/>
            <a:ext cx="1125537" cy="1499134"/>
            <a:chOff x="732576" y="4594931"/>
            <a:chExt cx="1125537" cy="1499134"/>
          </a:xfrm>
        </p:grpSpPr>
        <p:graphicFrame>
          <p:nvGraphicFramePr>
            <p:cNvPr id="16" name="Object 63">
              <a:extLst>
                <a:ext uri="{FF2B5EF4-FFF2-40B4-BE49-F238E27FC236}">
                  <a16:creationId xmlns:a16="http://schemas.microsoft.com/office/drawing/2014/main" xmlns="" id="{11B4ABA9-2BEE-4BB7-8A35-5778BB0463AC}"/>
                </a:ext>
              </a:extLst>
            </p:cNvPr>
            <p:cNvGraphicFramePr>
              <a:graphicFrameLocks noChangeAspect="1"/>
            </p:cNvGraphicFramePr>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9724" name="剪辑" r:id="rId4" imgW="4716000" imgH="3542760" progId="MS_ClipArt_Gallery.2">
                    <p:embed/>
                  </p:oleObj>
                </mc:Choice>
                <mc:Fallback>
                  <p:oleObj name="剪辑" r:id="rId4" imgW="4716000" imgH="3542760" progId="MS_ClipArt_Gallery.2">
                    <p:embed/>
                    <p:pic>
                      <p:nvPicPr>
                        <p:cNvPr id="16" name="Object 63">
                          <a:extLst>
                            <a:ext uri="{FF2B5EF4-FFF2-40B4-BE49-F238E27FC236}">
                              <a16:creationId xmlns:a16="http://schemas.microsoft.com/office/drawing/2014/main" xmlns="" id="{11B4ABA9-2BEE-4BB7-8A35-5778BB0463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86">
              <a:extLst>
                <a:ext uri="{FF2B5EF4-FFF2-40B4-BE49-F238E27FC236}">
                  <a16:creationId xmlns:a16="http://schemas.microsoft.com/office/drawing/2014/main" xmlns="" id="{ED5BC788-0CDD-4424-B728-67B7931FEB51}"/>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xmlns="" id="{84B42398-410A-42E5-9CA9-C80808954AF3}"/>
              </a:ext>
            </a:extLst>
          </p:cNvPr>
          <p:cNvGrpSpPr/>
          <p:nvPr/>
        </p:nvGrpSpPr>
        <p:grpSpPr>
          <a:xfrm>
            <a:off x="7034775" y="3444306"/>
            <a:ext cx="1346800" cy="1442257"/>
            <a:chOff x="1590034" y="3450372"/>
            <a:chExt cx="1346800" cy="1442257"/>
          </a:xfrm>
        </p:grpSpPr>
        <p:pic>
          <p:nvPicPr>
            <p:cNvPr id="11" name="图片 10">
              <a:extLst>
                <a:ext uri="{FF2B5EF4-FFF2-40B4-BE49-F238E27FC236}">
                  <a16:creationId xmlns:a16="http://schemas.microsoft.com/office/drawing/2014/main" xmlns="" id="{24639745-A3C7-4AC8-9B67-670230C364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14" name="Rectangle 86">
              <a:extLst>
                <a:ext uri="{FF2B5EF4-FFF2-40B4-BE49-F238E27FC236}">
                  <a16:creationId xmlns:a16="http://schemas.microsoft.com/office/drawing/2014/main" xmlns="" id="{F1852F84-823B-47AF-BBC0-62BEA218A986}"/>
                </a:ext>
              </a:extLst>
            </p:cNvPr>
            <p:cNvSpPr>
              <a:spLocks noChangeArrowheads="1"/>
            </p:cNvSpPr>
            <p:nvPr/>
          </p:nvSpPr>
          <p:spPr bwMode="auto">
            <a:xfrm>
              <a:off x="1590034" y="4387804"/>
              <a:ext cx="134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en-US" altLang="zh-CN" dirty="0">
                  <a:latin typeface="黑体" panose="02010609060101010101" pitchFamily="49" charset="-122"/>
                  <a:ea typeface="黑体" panose="02010609060101010101" pitchFamily="49" charset="-122"/>
                </a:rPr>
                <a:t>web</a:t>
              </a:r>
              <a:r>
                <a:rPr lang="zh-CN" altLang="en-US" dirty="0">
                  <a:latin typeface="黑体" panose="02010609060101010101" pitchFamily="49" charset="-122"/>
                  <a:ea typeface="黑体" panose="02010609060101010101" pitchFamily="49" charset="-122"/>
                </a:rPr>
                <a:t>服务器</a:t>
              </a:r>
              <a:endParaRPr lang="en-US" altLang="zh-CN" dirty="0">
                <a:latin typeface="黑体" panose="02010609060101010101" pitchFamily="49" charset="-122"/>
                <a:ea typeface="黑体" panose="02010609060101010101" pitchFamily="49" charset="-122"/>
              </a:endParaRPr>
            </a:p>
          </p:txBody>
        </p:sp>
      </p:grpSp>
      <p:sp>
        <p:nvSpPr>
          <p:cNvPr id="2" name="对话气泡: 矩形 1">
            <a:extLst>
              <a:ext uri="{FF2B5EF4-FFF2-40B4-BE49-F238E27FC236}">
                <a16:creationId xmlns:a16="http://schemas.microsoft.com/office/drawing/2014/main" xmlns="" id="{1BB1E95D-A478-43D5-AAE7-ACBB761ED511}"/>
              </a:ext>
            </a:extLst>
          </p:cNvPr>
          <p:cNvSpPr/>
          <p:nvPr/>
        </p:nvSpPr>
        <p:spPr>
          <a:xfrm>
            <a:off x="2521868" y="3605091"/>
            <a:ext cx="1728192" cy="915988"/>
          </a:xfrm>
          <a:prstGeom prst="wedgeRectCallout">
            <a:avLst>
              <a:gd name="adj1" fmla="val -67639"/>
              <a:gd name="adj2" fmla="val 14507"/>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帮我下载一个</a:t>
            </a:r>
          </a:p>
        </p:txBody>
      </p:sp>
      <p:sp>
        <p:nvSpPr>
          <p:cNvPr id="18" name="对话气泡: 矩形 17">
            <a:extLst>
              <a:ext uri="{FF2B5EF4-FFF2-40B4-BE49-F238E27FC236}">
                <a16:creationId xmlns:a16="http://schemas.microsoft.com/office/drawing/2014/main" xmlns="" id="{DB451319-9183-4EBC-9978-806A895822D1}"/>
              </a:ext>
            </a:extLst>
          </p:cNvPr>
          <p:cNvSpPr/>
          <p:nvPr/>
        </p:nvSpPr>
        <p:spPr>
          <a:xfrm>
            <a:off x="4923854" y="3542271"/>
            <a:ext cx="1728192" cy="915988"/>
          </a:xfrm>
          <a:prstGeom prst="wedgeRectCallout">
            <a:avLst>
              <a:gd name="adj1" fmla="val 76339"/>
              <a:gd name="adj2" fmla="val 3948"/>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好的下载一个什么？</a:t>
            </a:r>
          </a:p>
        </p:txBody>
      </p:sp>
      <p:sp>
        <p:nvSpPr>
          <p:cNvPr id="19" name="对话气泡: 矩形 18">
            <a:extLst>
              <a:ext uri="{FF2B5EF4-FFF2-40B4-BE49-F238E27FC236}">
                <a16:creationId xmlns:a16="http://schemas.microsoft.com/office/drawing/2014/main" xmlns="" id="{8F74FBC0-8970-48CC-966F-E44CB7E16074}"/>
              </a:ext>
            </a:extLst>
          </p:cNvPr>
          <p:cNvSpPr/>
          <p:nvPr/>
        </p:nvSpPr>
        <p:spPr>
          <a:xfrm>
            <a:off x="2514670" y="3617583"/>
            <a:ext cx="1728192" cy="915988"/>
          </a:xfrm>
          <a:prstGeom prst="wedgeRectCallout">
            <a:avLst>
              <a:gd name="adj1" fmla="val -67639"/>
              <a:gd name="adj2" fmla="val 14507"/>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一个电</a:t>
            </a:r>
          </a:p>
        </p:txBody>
      </p:sp>
      <p:sp>
        <p:nvSpPr>
          <p:cNvPr id="20" name="对话气泡: 矩形 19">
            <a:extLst>
              <a:ext uri="{FF2B5EF4-FFF2-40B4-BE49-F238E27FC236}">
                <a16:creationId xmlns:a16="http://schemas.microsoft.com/office/drawing/2014/main" xmlns="" id="{562FE897-D74B-476A-89AD-35CF3A34A220}"/>
              </a:ext>
            </a:extLst>
          </p:cNvPr>
          <p:cNvSpPr/>
          <p:nvPr/>
        </p:nvSpPr>
        <p:spPr>
          <a:xfrm>
            <a:off x="4868534" y="3542271"/>
            <a:ext cx="1797908" cy="915988"/>
          </a:xfrm>
          <a:prstGeom prst="wedgeRectCallout">
            <a:avLst>
              <a:gd name="adj1" fmla="val 76339"/>
              <a:gd name="adj2" fmla="val 3948"/>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一个电什么？</a:t>
            </a:r>
          </a:p>
        </p:txBody>
      </p:sp>
      <p:sp>
        <p:nvSpPr>
          <p:cNvPr id="21" name="对话气泡: 矩形 20">
            <a:extLst>
              <a:ext uri="{FF2B5EF4-FFF2-40B4-BE49-F238E27FC236}">
                <a16:creationId xmlns:a16="http://schemas.microsoft.com/office/drawing/2014/main" xmlns="" id="{AFD4E482-1A8E-4BDD-B2D2-62A2969A55EF}"/>
              </a:ext>
            </a:extLst>
          </p:cNvPr>
          <p:cNvSpPr/>
          <p:nvPr/>
        </p:nvSpPr>
        <p:spPr>
          <a:xfrm>
            <a:off x="2507472" y="3605091"/>
            <a:ext cx="1728192" cy="915988"/>
          </a:xfrm>
          <a:prstGeom prst="wedgeRectCallout">
            <a:avLst>
              <a:gd name="adj1" fmla="val -67639"/>
              <a:gd name="adj2" fmla="val 14507"/>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一个电影</a:t>
            </a:r>
          </a:p>
        </p:txBody>
      </p:sp>
      <p:sp>
        <p:nvSpPr>
          <p:cNvPr id="22" name="对话气泡: 矩形 21">
            <a:extLst>
              <a:ext uri="{FF2B5EF4-FFF2-40B4-BE49-F238E27FC236}">
                <a16:creationId xmlns:a16="http://schemas.microsoft.com/office/drawing/2014/main" xmlns="" id="{4DCF8073-86CB-4E9B-87C7-F56CC3D590CE}"/>
              </a:ext>
            </a:extLst>
          </p:cNvPr>
          <p:cNvSpPr/>
          <p:nvPr/>
        </p:nvSpPr>
        <p:spPr>
          <a:xfrm>
            <a:off x="4874508" y="3398138"/>
            <a:ext cx="1728192" cy="1204253"/>
          </a:xfrm>
          <a:prstGeom prst="wedgeRectCallout">
            <a:avLst>
              <a:gd name="adj1" fmla="val 76339"/>
              <a:gd name="adj2" fmla="val 3948"/>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你到底要我发送给你哪部电影？</a:t>
            </a:r>
          </a:p>
        </p:txBody>
      </p:sp>
      <p:sp>
        <p:nvSpPr>
          <p:cNvPr id="4" name="文本框 3">
            <a:extLst>
              <a:ext uri="{FF2B5EF4-FFF2-40B4-BE49-F238E27FC236}">
                <a16:creationId xmlns:a16="http://schemas.microsoft.com/office/drawing/2014/main" xmlns="" id="{87BD6959-A84F-4A5F-8EFA-230E03D21399}"/>
              </a:ext>
            </a:extLst>
          </p:cNvPr>
          <p:cNvSpPr txBox="1"/>
          <p:nvPr/>
        </p:nvSpPr>
        <p:spPr>
          <a:xfrm>
            <a:off x="1979712" y="4612671"/>
            <a:ext cx="561662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通过不完整的</a:t>
            </a:r>
            <a:r>
              <a:rPr lang="en-US" altLang="zh-CN" sz="2400" dirty="0">
                <a:solidFill>
                  <a:schemeClr val="tx2"/>
                </a:solidFill>
                <a:latin typeface="黑体" panose="02010609060101010101" pitchFamily="49" charset="-122"/>
                <a:ea typeface="黑体" panose="02010609060101010101" pitchFamily="49" charset="-122"/>
              </a:rPr>
              <a:t>HTTP</a:t>
            </a:r>
            <a:r>
              <a:rPr lang="zh-CN" altLang="en-US" sz="2400" dirty="0">
                <a:solidFill>
                  <a:schemeClr val="tx2"/>
                </a:solidFill>
                <a:latin typeface="黑体" panose="02010609060101010101" pitchFamily="49" charset="-122"/>
                <a:ea typeface="黑体" panose="02010609060101010101" pitchFamily="49" charset="-122"/>
              </a:rPr>
              <a:t>请求占用服务器资源</a:t>
            </a:r>
          </a:p>
        </p:txBody>
      </p:sp>
      <p:sp>
        <p:nvSpPr>
          <p:cNvPr id="23" name="矩形: 圆角 22">
            <a:extLst>
              <a:ext uri="{FF2B5EF4-FFF2-40B4-BE49-F238E27FC236}">
                <a16:creationId xmlns:a16="http://schemas.microsoft.com/office/drawing/2014/main" xmlns="" id="{1AC80EE4-40A6-4E83-BCF7-9CFF7DA1A2C7}"/>
              </a:ext>
            </a:extLst>
          </p:cNvPr>
          <p:cNvSpPr/>
          <p:nvPr/>
        </p:nvSpPr>
        <p:spPr>
          <a:xfrm>
            <a:off x="2699792" y="1549189"/>
            <a:ext cx="5163166" cy="1610016"/>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Clr>
                <a:srgbClr val="C00000"/>
              </a:buClr>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利用服务器</a:t>
            </a:r>
            <a:r>
              <a:rPr lang="zh-CN" altLang="en-US" sz="2000" dirty="0">
                <a:solidFill>
                  <a:srgbClr val="FF0000"/>
                </a:solidFill>
                <a:latin typeface="黑体" panose="02010609060101010101" pitchFamily="49" charset="-122"/>
                <a:ea typeface="黑体" panose="02010609060101010101" pitchFamily="49" charset="-122"/>
              </a:rPr>
              <a:t>收到完整请求响应</a:t>
            </a:r>
            <a:r>
              <a:rPr lang="zh-CN" altLang="en-US" sz="2000" dirty="0">
                <a:solidFill>
                  <a:schemeClr val="tx2"/>
                </a:solidFill>
                <a:latin typeface="黑体" panose="02010609060101010101" pitchFamily="49" charset="-122"/>
                <a:ea typeface="黑体" panose="02010609060101010101" pitchFamily="49" charset="-122"/>
              </a:rPr>
              <a:t>的特性</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服务器接收到不完整请求会</a:t>
            </a:r>
            <a:r>
              <a:rPr lang="zh-CN" altLang="en-US" sz="2000" dirty="0">
                <a:solidFill>
                  <a:srgbClr val="FF0000"/>
                </a:solidFill>
                <a:latin typeface="黑体" panose="02010609060101010101" pitchFamily="49" charset="-122"/>
                <a:ea typeface="黑体" panose="02010609060101010101" pitchFamily="49" charset="-122"/>
              </a:rPr>
              <a:t>将该连接保持</a:t>
            </a:r>
            <a:r>
              <a:rPr lang="zh-CN" altLang="en-US" sz="2000" dirty="0">
                <a:solidFill>
                  <a:schemeClr val="tx2"/>
                </a:solidFill>
                <a:latin typeface="黑体" panose="02010609060101010101" pitchFamily="49" charset="-122"/>
                <a:ea typeface="黑体" panose="02010609060101010101" pitchFamily="49" charset="-122"/>
              </a:rPr>
              <a:t>，期待收到更多信息以完成这个请求，这一过程会</a:t>
            </a:r>
            <a:r>
              <a:rPr lang="zh-CN" altLang="en-US" sz="2000" dirty="0">
                <a:solidFill>
                  <a:srgbClr val="FF0000"/>
                </a:solidFill>
                <a:latin typeface="黑体" panose="02010609060101010101" pitchFamily="49" charset="-122"/>
                <a:ea typeface="黑体" panose="02010609060101010101" pitchFamily="49" charset="-122"/>
              </a:rPr>
              <a:t>占用服务器的计算资源</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24" name="矩形: 圆角 23">
            <a:extLst>
              <a:ext uri="{FF2B5EF4-FFF2-40B4-BE49-F238E27FC236}">
                <a16:creationId xmlns:a16="http://schemas.microsoft.com/office/drawing/2014/main" xmlns="" id="{1B386FA9-D44E-46AD-8C2E-7A95099D1F54}"/>
              </a:ext>
            </a:extLst>
          </p:cNvPr>
          <p:cNvSpPr/>
          <p:nvPr/>
        </p:nvSpPr>
        <p:spPr>
          <a:xfrm>
            <a:off x="467544" y="5195817"/>
            <a:ext cx="3225031" cy="1481038"/>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buClr>
                <a:srgbClr val="C00000"/>
              </a:buClr>
            </a:pPr>
            <a:r>
              <a:rPr lang="zh-CN" altLang="en-US" sz="2000" dirty="0">
                <a:solidFill>
                  <a:schemeClr val="tx2"/>
                </a:solidFill>
                <a:latin typeface="黑体" panose="02010609060101010101" pitchFamily="49" charset="-122"/>
                <a:ea typeface="黑体" panose="02010609060101010101" pitchFamily="49" charset="-122"/>
              </a:rPr>
              <a:t>通过发送多个</a:t>
            </a:r>
            <a:r>
              <a:rPr lang="zh-CN" altLang="en-US" sz="2000" dirty="0">
                <a:solidFill>
                  <a:srgbClr val="FF0000"/>
                </a:solidFill>
                <a:latin typeface="黑体" panose="02010609060101010101" pitchFamily="49" charset="-122"/>
                <a:ea typeface="黑体" panose="02010609060101010101" pitchFamily="49" charset="-122"/>
              </a:rPr>
              <a:t>不完整请求</a:t>
            </a:r>
            <a:r>
              <a:rPr lang="zh-CN" altLang="en-US" sz="2000" dirty="0">
                <a:solidFill>
                  <a:schemeClr val="tx2"/>
                </a:solidFill>
                <a:latin typeface="黑体" panose="02010609060101010101" pitchFamily="49" charset="-122"/>
                <a:ea typeface="黑体" panose="02010609060101010101" pitchFamily="49" charset="-122"/>
              </a:rPr>
              <a:t>，并周期性的发送新包将其保持，消耗服务器的计算资源</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25" name="矩形: 圆角 24">
            <a:extLst>
              <a:ext uri="{FF2B5EF4-FFF2-40B4-BE49-F238E27FC236}">
                <a16:creationId xmlns:a16="http://schemas.microsoft.com/office/drawing/2014/main" xmlns="" id="{BCD12B79-0E56-498A-8216-48856B83646E}"/>
              </a:ext>
            </a:extLst>
          </p:cNvPr>
          <p:cNvSpPr/>
          <p:nvPr/>
        </p:nvSpPr>
        <p:spPr>
          <a:xfrm>
            <a:off x="5344795" y="5321624"/>
            <a:ext cx="2643293" cy="847706"/>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buClr>
                <a:srgbClr val="C00000"/>
              </a:buClr>
            </a:pP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合法的</a:t>
            </a:r>
            <a:r>
              <a:rPr lang="en-US" altLang="zh-CN" sz="2000" dirty="0">
                <a:solidFill>
                  <a:schemeClr val="tx2"/>
                </a:solidFill>
                <a:latin typeface="黑体" panose="02010609060101010101" pitchFamily="49" charset="-122"/>
                <a:ea typeface="黑体" panose="02010609060101010101" pitchFamily="49" charset="-122"/>
              </a:rPr>
              <a:t>HTTP</a:t>
            </a:r>
            <a:r>
              <a:rPr lang="zh-CN" altLang="en-US" sz="2000" dirty="0">
                <a:solidFill>
                  <a:schemeClr val="tx2"/>
                </a:solidFill>
                <a:latin typeface="黑体" panose="02010609060101010101" pitchFamily="49" charset="-122"/>
                <a:ea typeface="黑体" panose="02010609060101010101" pitchFamily="49" charset="-122"/>
              </a:rPr>
              <a:t>流量</a:t>
            </a:r>
          </a:p>
        </p:txBody>
      </p:sp>
    </p:spTree>
    <p:extLst>
      <p:ext uri="{BB962C8B-B14F-4D97-AF65-F5344CB8AC3E}">
        <p14:creationId xmlns:p14="http://schemas.microsoft.com/office/powerpoint/2010/main" val="426084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xit" presetSubtype="0" fill="hold" grpId="1" nodeType="with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xit" presetSubtype="0" fill="hold" grpId="1"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18" grpId="0" animBg="1"/>
      <p:bldP spid="18" grpId="1" animBg="1"/>
      <p:bldP spid="19" grpId="0" animBg="1"/>
      <p:bldP spid="19" grpId="1" animBg="1"/>
      <p:bldP spid="20" grpId="0" animBg="1"/>
      <p:bldP spid="20" grpId="1" animBg="1"/>
      <p:bldP spid="21" grpId="0" animBg="1"/>
      <p:bldP spid="22" grpId="0" animBg="1"/>
      <p:bldP spid="4" grpId="0"/>
      <p:bldP spid="24"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10.5 </a:t>
            </a:r>
            <a:r>
              <a:rPr lang="zh-CN" altLang="en-US" dirty="0">
                <a:latin typeface="楷体" panose="02010609060101010101" pitchFamily="49" charset="-122"/>
                <a:ea typeface="楷体" panose="02010609060101010101" pitchFamily="49" charset="-122"/>
              </a:rPr>
              <a:t>反射攻击与放大攻击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反射攻击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5" name="组合 14">
            <a:extLst>
              <a:ext uri="{FF2B5EF4-FFF2-40B4-BE49-F238E27FC236}">
                <a16:creationId xmlns:a16="http://schemas.microsoft.com/office/drawing/2014/main" xmlns="" id="{836ACB2A-D6AA-4144-A108-24CA1C06C15B}"/>
              </a:ext>
            </a:extLst>
          </p:cNvPr>
          <p:cNvGrpSpPr/>
          <p:nvPr/>
        </p:nvGrpSpPr>
        <p:grpSpPr>
          <a:xfrm>
            <a:off x="4005377" y="3258189"/>
            <a:ext cx="1346800" cy="1442257"/>
            <a:chOff x="1590034" y="3450372"/>
            <a:chExt cx="1346800" cy="1442257"/>
          </a:xfrm>
        </p:grpSpPr>
        <p:pic>
          <p:nvPicPr>
            <p:cNvPr id="16" name="图片 15">
              <a:extLst>
                <a:ext uri="{FF2B5EF4-FFF2-40B4-BE49-F238E27FC236}">
                  <a16:creationId xmlns:a16="http://schemas.microsoft.com/office/drawing/2014/main" xmlns="" id="{7DAB2914-F1F7-4947-9AFB-899A7926E2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17" name="Rectangle 86">
              <a:extLst>
                <a:ext uri="{FF2B5EF4-FFF2-40B4-BE49-F238E27FC236}">
                  <a16:creationId xmlns:a16="http://schemas.microsoft.com/office/drawing/2014/main" xmlns="" id="{3ACAA4D0-A939-4A2F-8E56-AF493AF0BF77}"/>
                </a:ext>
              </a:extLst>
            </p:cNvPr>
            <p:cNvSpPr>
              <a:spLocks noChangeArrowheads="1"/>
            </p:cNvSpPr>
            <p:nvPr/>
          </p:nvSpPr>
          <p:spPr bwMode="auto">
            <a:xfrm>
              <a:off x="1590034" y="4387804"/>
              <a:ext cx="13468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中间媒介</a:t>
              </a:r>
              <a:endParaRPr lang="en-US" altLang="zh-CN" dirty="0">
                <a:latin typeface="黑体" panose="02010609060101010101" pitchFamily="49" charset="-122"/>
                <a:ea typeface="黑体" panose="02010609060101010101" pitchFamily="49" charset="-122"/>
              </a:endParaRPr>
            </a:p>
          </p:txBody>
        </p:sp>
      </p:grpSp>
      <p:grpSp>
        <p:nvGrpSpPr>
          <p:cNvPr id="18" name="组合 17">
            <a:extLst>
              <a:ext uri="{FF2B5EF4-FFF2-40B4-BE49-F238E27FC236}">
                <a16:creationId xmlns:a16="http://schemas.microsoft.com/office/drawing/2014/main" xmlns="" id="{1B93D1A8-4499-4241-B9B2-3ACB67E04059}"/>
              </a:ext>
            </a:extLst>
          </p:cNvPr>
          <p:cNvGrpSpPr/>
          <p:nvPr/>
        </p:nvGrpSpPr>
        <p:grpSpPr>
          <a:xfrm>
            <a:off x="7197536" y="3221548"/>
            <a:ext cx="1580717" cy="1442257"/>
            <a:chOff x="1514566" y="3450372"/>
            <a:chExt cx="1580717" cy="1442257"/>
          </a:xfrm>
        </p:grpSpPr>
        <p:pic>
          <p:nvPicPr>
            <p:cNvPr id="19" name="图片 18">
              <a:extLst>
                <a:ext uri="{FF2B5EF4-FFF2-40B4-BE49-F238E27FC236}">
                  <a16:creationId xmlns:a16="http://schemas.microsoft.com/office/drawing/2014/main" xmlns="" id="{F9BCCE06-4851-4E3E-BE8C-B6EABFC34D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20" name="Rectangle 86">
              <a:extLst>
                <a:ext uri="{FF2B5EF4-FFF2-40B4-BE49-F238E27FC236}">
                  <a16:creationId xmlns:a16="http://schemas.microsoft.com/office/drawing/2014/main" xmlns="" id="{F813E92B-8BAE-4AFA-9CD9-74AFF309811D}"/>
                </a:ext>
              </a:extLst>
            </p:cNvPr>
            <p:cNvSpPr>
              <a:spLocks noChangeArrowheads="1"/>
            </p:cNvSpPr>
            <p:nvPr/>
          </p:nvSpPr>
          <p:spPr bwMode="auto">
            <a:xfrm>
              <a:off x="1514566" y="4387804"/>
              <a:ext cx="1580717"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目标服务器</a:t>
              </a:r>
              <a:r>
                <a:rPr lang="en-US" altLang="zh-CN" dirty="0">
                  <a:latin typeface="黑体" panose="02010609060101010101" pitchFamily="49" charset="-122"/>
                  <a:ea typeface="黑体" panose="02010609060101010101" pitchFamily="49" charset="-122"/>
                </a:rPr>
                <a:t>A</a:t>
              </a:r>
            </a:p>
          </p:txBody>
        </p:sp>
      </p:grpSp>
      <p:grpSp>
        <p:nvGrpSpPr>
          <p:cNvPr id="21" name="组合 20">
            <a:extLst>
              <a:ext uri="{FF2B5EF4-FFF2-40B4-BE49-F238E27FC236}">
                <a16:creationId xmlns:a16="http://schemas.microsoft.com/office/drawing/2014/main" xmlns="" id="{2FE0D170-F54E-4582-A707-E963FEBF8FAF}"/>
              </a:ext>
            </a:extLst>
          </p:cNvPr>
          <p:cNvGrpSpPr/>
          <p:nvPr/>
        </p:nvGrpSpPr>
        <p:grpSpPr>
          <a:xfrm>
            <a:off x="675067" y="3201312"/>
            <a:ext cx="1125537" cy="1499134"/>
            <a:chOff x="732576" y="4594931"/>
            <a:chExt cx="1125537" cy="1499134"/>
          </a:xfrm>
        </p:grpSpPr>
        <p:graphicFrame>
          <p:nvGraphicFramePr>
            <p:cNvPr id="22" name="Object 63">
              <a:extLst>
                <a:ext uri="{FF2B5EF4-FFF2-40B4-BE49-F238E27FC236}">
                  <a16:creationId xmlns:a16="http://schemas.microsoft.com/office/drawing/2014/main" xmlns="" id="{841C813B-EC4B-459F-AB9E-187AC9C01D2B}"/>
                </a:ext>
              </a:extLst>
            </p:cNvPr>
            <p:cNvGraphicFramePr>
              <a:graphicFrameLocks noChangeAspect="1"/>
            </p:cNvGraphicFramePr>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30746" name="剪辑" r:id="rId5" imgW="4716000" imgH="3542760" progId="MS_ClipArt_Gallery.2">
                    <p:embed/>
                  </p:oleObj>
                </mc:Choice>
                <mc:Fallback>
                  <p:oleObj name="剪辑" r:id="rId5" imgW="4716000" imgH="3542760" progId="MS_ClipArt_Gallery.2">
                    <p:embed/>
                    <p:pic>
                      <p:nvPicPr>
                        <p:cNvPr id="16" name="Object 63">
                          <a:extLst>
                            <a:ext uri="{FF2B5EF4-FFF2-40B4-BE49-F238E27FC236}">
                              <a16:creationId xmlns:a16="http://schemas.microsoft.com/office/drawing/2014/main" xmlns="" id="{11B4ABA9-2BEE-4BB7-8A35-5778BB0463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Rectangle 86">
              <a:extLst>
                <a:ext uri="{FF2B5EF4-FFF2-40B4-BE49-F238E27FC236}">
                  <a16:creationId xmlns:a16="http://schemas.microsoft.com/office/drawing/2014/main" xmlns="" id="{8234D9F2-10EB-4123-91D1-B2053A75C48F}"/>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sp>
        <p:nvSpPr>
          <p:cNvPr id="24" name="箭头: 右 23">
            <a:extLst>
              <a:ext uri="{FF2B5EF4-FFF2-40B4-BE49-F238E27FC236}">
                <a16:creationId xmlns:a16="http://schemas.microsoft.com/office/drawing/2014/main" xmlns="" id="{A879B69E-3486-43BE-9FD4-1FFB8F9915E4}"/>
              </a:ext>
            </a:extLst>
          </p:cNvPr>
          <p:cNvSpPr/>
          <p:nvPr/>
        </p:nvSpPr>
        <p:spPr>
          <a:xfrm>
            <a:off x="1669635" y="3525862"/>
            <a:ext cx="2335742"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我是“服务器</a:t>
            </a:r>
            <a:r>
              <a:rPr lang="en-US" altLang="zh-CN" dirty="0">
                <a:solidFill>
                  <a:schemeClr val="bg1"/>
                </a:solidFill>
                <a:latin typeface="黑体" panose="02010609060101010101" pitchFamily="49" charset="-122"/>
                <a:ea typeface="黑体" panose="02010609060101010101" pitchFamily="49" charset="-122"/>
              </a:rPr>
              <a:t>A</a:t>
            </a:r>
            <a:r>
              <a:rPr lang="zh-CN" altLang="en-US" dirty="0">
                <a:solidFill>
                  <a:schemeClr val="bg1"/>
                </a:solidFill>
                <a:latin typeface="黑体" panose="02010609060101010101" pitchFamily="49" charset="-122"/>
                <a:ea typeface="黑体" panose="02010609060101010101" pitchFamily="49" charset="-122"/>
              </a:rPr>
              <a:t>”</a:t>
            </a:r>
          </a:p>
        </p:txBody>
      </p:sp>
      <p:sp>
        <p:nvSpPr>
          <p:cNvPr id="25" name="箭头: 右 24">
            <a:extLst>
              <a:ext uri="{FF2B5EF4-FFF2-40B4-BE49-F238E27FC236}">
                <a16:creationId xmlns:a16="http://schemas.microsoft.com/office/drawing/2014/main" xmlns="" id="{455F6F60-ED4E-4892-A6F1-CD25ED2ECF72}"/>
              </a:ext>
            </a:extLst>
          </p:cNvPr>
          <p:cNvSpPr/>
          <p:nvPr/>
        </p:nvSpPr>
        <p:spPr>
          <a:xfrm>
            <a:off x="5173007" y="3525861"/>
            <a:ext cx="2335742"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响应数据包</a:t>
            </a:r>
          </a:p>
        </p:txBody>
      </p:sp>
      <p:sp>
        <p:nvSpPr>
          <p:cNvPr id="26" name="矩形: 圆角 25">
            <a:extLst>
              <a:ext uri="{FF2B5EF4-FFF2-40B4-BE49-F238E27FC236}">
                <a16:creationId xmlns:a16="http://schemas.microsoft.com/office/drawing/2014/main" xmlns="" id="{955D57C8-29EB-4C9C-AFC0-F31396741BCC}"/>
              </a:ext>
            </a:extLst>
          </p:cNvPr>
          <p:cNvSpPr/>
          <p:nvPr/>
        </p:nvSpPr>
        <p:spPr>
          <a:xfrm>
            <a:off x="1305003" y="4490905"/>
            <a:ext cx="2796147" cy="1866228"/>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攻击者</a:t>
            </a:r>
            <a:r>
              <a:rPr lang="zh-CN" altLang="en-US" sz="2000" dirty="0">
                <a:solidFill>
                  <a:srgbClr val="FF0000"/>
                </a:solidFill>
                <a:latin typeface="黑体" panose="02010609060101010101" pitchFamily="49" charset="-122"/>
                <a:ea typeface="黑体" panose="02010609060101010101" pitchFamily="49" charset="-122"/>
              </a:rPr>
              <a:t>将其想攻击的目标系统地址作为数据包的源地址</a:t>
            </a:r>
            <a:r>
              <a:rPr lang="zh-CN" altLang="en-US" sz="2000" dirty="0">
                <a:solidFill>
                  <a:schemeClr val="tx2"/>
                </a:solidFill>
                <a:latin typeface="黑体" panose="02010609060101010101" pitchFamily="49" charset="-122"/>
                <a:ea typeface="黑体" panose="02010609060101010101" pitchFamily="49" charset="-122"/>
              </a:rPr>
              <a:t>，并将这些数据包发送给</a:t>
            </a:r>
            <a:r>
              <a:rPr lang="zh-CN" altLang="en-US" sz="2000" dirty="0">
                <a:solidFill>
                  <a:srgbClr val="FF0000"/>
                </a:solidFill>
                <a:latin typeface="黑体" panose="02010609060101010101" pitchFamily="49" charset="-122"/>
                <a:ea typeface="黑体" panose="02010609060101010101" pitchFamily="49" charset="-122"/>
              </a:rPr>
              <a:t>中间媒介</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27" name="矩形: 圆角 26">
            <a:extLst>
              <a:ext uri="{FF2B5EF4-FFF2-40B4-BE49-F238E27FC236}">
                <a16:creationId xmlns:a16="http://schemas.microsoft.com/office/drawing/2014/main" xmlns="" id="{6D9BC32D-366E-42B4-BE22-0222731310CE}"/>
              </a:ext>
            </a:extLst>
          </p:cNvPr>
          <p:cNvSpPr/>
          <p:nvPr/>
        </p:nvSpPr>
        <p:spPr>
          <a:xfrm>
            <a:off x="5191719" y="4488034"/>
            <a:ext cx="2496200" cy="181974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当中间媒介响应时，</a:t>
            </a:r>
            <a:r>
              <a:rPr lang="zh-CN" altLang="en-US" sz="2000" dirty="0">
                <a:solidFill>
                  <a:srgbClr val="FF0000"/>
                </a:solidFill>
                <a:latin typeface="黑体" panose="02010609060101010101" pitchFamily="49" charset="-122"/>
                <a:ea typeface="黑体" panose="02010609060101010101" pitchFamily="49" charset="-122"/>
              </a:rPr>
              <a:t>大量的响应数据包</a:t>
            </a:r>
            <a:r>
              <a:rPr lang="zh-CN" altLang="en-US" sz="2000" dirty="0">
                <a:solidFill>
                  <a:schemeClr val="tx2"/>
                </a:solidFill>
                <a:latin typeface="黑体" panose="02010609060101010101" pitchFamily="49" charset="-122"/>
                <a:ea typeface="黑体" panose="02010609060101010101" pitchFamily="49" charset="-122"/>
              </a:rPr>
              <a:t>会被发送给源地址所指向的目标系统</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28" name="矩形: 圆角 27">
            <a:extLst>
              <a:ext uri="{FF2B5EF4-FFF2-40B4-BE49-F238E27FC236}">
                <a16:creationId xmlns:a16="http://schemas.microsoft.com/office/drawing/2014/main" xmlns="" id="{B9254F8D-E565-4297-90B2-75D0EA21C226}"/>
              </a:ext>
            </a:extLst>
          </p:cNvPr>
          <p:cNvSpPr/>
          <p:nvPr/>
        </p:nvSpPr>
        <p:spPr>
          <a:xfrm>
            <a:off x="3300767" y="1204266"/>
            <a:ext cx="2728414" cy="188455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中间媒介一般为</a:t>
            </a:r>
            <a:r>
              <a:rPr lang="zh-CN" altLang="en-US" sz="2000" dirty="0">
                <a:solidFill>
                  <a:srgbClr val="FF0000"/>
                </a:solidFill>
                <a:latin typeface="黑体" panose="02010609060101010101" pitchFamily="49" charset="-122"/>
                <a:ea typeface="黑体" panose="02010609060101010101" pitchFamily="49" charset="-122"/>
              </a:rPr>
              <a:t>高性能网络服务器</a:t>
            </a:r>
            <a:r>
              <a:rPr lang="zh-CN" altLang="en-US" sz="2000" dirty="0">
                <a:solidFill>
                  <a:schemeClr val="tx2"/>
                </a:solidFill>
                <a:latin typeface="黑体" panose="02010609060101010101" pitchFamily="49" charset="-122"/>
                <a:ea typeface="黑体" panose="02010609060101010101" pitchFamily="49" charset="-122"/>
              </a:rPr>
              <a:t>（如</a:t>
            </a:r>
            <a:r>
              <a:rPr lang="en-US" altLang="zh-CN" sz="2000" dirty="0">
                <a:solidFill>
                  <a:schemeClr val="tx2"/>
                </a:solidFill>
                <a:latin typeface="黑体" panose="02010609060101010101" pitchFamily="49" charset="-122"/>
                <a:ea typeface="黑体" panose="02010609060101010101" pitchFamily="49" charset="-122"/>
              </a:rPr>
              <a:t>DNS</a:t>
            </a:r>
            <a:r>
              <a:rPr lang="zh-CN" altLang="en-US" sz="2000" dirty="0">
                <a:solidFill>
                  <a:schemeClr val="tx2"/>
                </a:solidFill>
                <a:latin typeface="黑体" panose="02010609060101010101" pitchFamily="49" charset="-122"/>
                <a:ea typeface="黑体" panose="02010609060101010101" pitchFamily="49" charset="-122"/>
              </a:rPr>
              <a:t>服务器），这意味着可以通过中间媒介形成很高的网络通信流量</a:t>
            </a:r>
            <a:endParaRPr lang="en-US" altLang="zh-CN" sz="2000" dirty="0">
              <a:solidFill>
                <a:schemeClr val="tx2"/>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646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6E866B99-E6D3-4011-8B92-8E06CF39C37F}"/>
              </a:ext>
            </a:extLst>
          </p:cNvPr>
          <p:cNvSpPr txBox="1"/>
          <p:nvPr/>
        </p:nvSpPr>
        <p:spPr>
          <a:xfrm>
            <a:off x="921473" y="1648093"/>
            <a:ext cx="7545619" cy="1938992"/>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使用了直接指向合法</a:t>
            </a:r>
            <a:r>
              <a:rPr lang="en-US" altLang="zh-CN" sz="2400" dirty="0">
                <a:solidFill>
                  <a:schemeClr val="tx2"/>
                </a:solidFill>
                <a:latin typeface="黑体" panose="02010609060101010101" pitchFamily="49" charset="-122"/>
                <a:ea typeface="黑体" panose="02010609060101010101" pitchFamily="49" charset="-122"/>
              </a:rPr>
              <a:t>DNS</a:t>
            </a:r>
            <a:r>
              <a:rPr lang="zh-CN" altLang="en-US" sz="2400" dirty="0">
                <a:solidFill>
                  <a:schemeClr val="tx2"/>
                </a:solidFill>
                <a:latin typeface="黑体" panose="02010609060101010101" pitchFamily="49" charset="-122"/>
                <a:ea typeface="黑体" panose="02010609060101010101" pitchFamily="49" charset="-122"/>
              </a:rPr>
              <a:t>服务器的数据包进行攻击</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将</a:t>
            </a:r>
            <a:r>
              <a:rPr lang="en-US" altLang="zh-CN" sz="2400" dirty="0">
                <a:solidFill>
                  <a:srgbClr val="FF0000"/>
                </a:solidFill>
                <a:latin typeface="黑体" panose="02010609060101010101" pitchFamily="49" charset="-122"/>
                <a:ea typeface="黑体" panose="02010609060101010101" pitchFamily="49" charset="-122"/>
              </a:rPr>
              <a:t>DNS</a:t>
            </a:r>
            <a:r>
              <a:rPr lang="zh-CN" altLang="en-US" sz="2400" dirty="0">
                <a:solidFill>
                  <a:srgbClr val="FF0000"/>
                </a:solidFill>
                <a:latin typeface="黑体" panose="02010609060101010101" pitchFamily="49" charset="-122"/>
                <a:ea typeface="黑体" panose="02010609060101010101" pitchFamily="49" charset="-122"/>
              </a:rPr>
              <a:t>服务器</a:t>
            </a:r>
            <a:r>
              <a:rPr lang="zh-CN" altLang="en-US" sz="2400" dirty="0">
                <a:solidFill>
                  <a:schemeClr val="tx2"/>
                </a:solidFill>
                <a:latin typeface="黑体" panose="02010609060101010101" pitchFamily="49" charset="-122"/>
                <a:ea typeface="黑体" panose="02010609060101010101" pitchFamily="49" charset="-122"/>
              </a:rPr>
              <a:t>作为中间媒介</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利用</a:t>
            </a:r>
            <a:r>
              <a:rPr lang="en-US" altLang="zh-CN" sz="2400" dirty="0">
                <a:solidFill>
                  <a:schemeClr val="tx2"/>
                </a:solidFill>
                <a:latin typeface="黑体" panose="02010609060101010101" pitchFamily="49" charset="-122"/>
                <a:ea typeface="黑体" panose="02010609060101010101" pitchFamily="49" charset="-122"/>
              </a:rPr>
              <a:t>DNS</a:t>
            </a:r>
            <a:r>
              <a:rPr lang="zh-CN" altLang="en-US" sz="2400" dirty="0">
                <a:solidFill>
                  <a:schemeClr val="tx2"/>
                </a:solidFill>
                <a:latin typeface="黑体" panose="02010609060101010101" pitchFamily="49" charset="-122"/>
                <a:ea typeface="黑体" panose="02010609060101010101" pitchFamily="49" charset="-122"/>
              </a:rPr>
              <a:t>协议</a:t>
            </a:r>
            <a:r>
              <a:rPr lang="zh-CN" altLang="en-US" sz="2400" dirty="0">
                <a:solidFill>
                  <a:srgbClr val="FF0000"/>
                </a:solidFill>
                <a:latin typeface="黑体" panose="02010609060101010101" pitchFamily="49" charset="-122"/>
                <a:ea typeface="黑体" panose="02010609060101010101" pitchFamily="49" charset="-122"/>
              </a:rPr>
              <a:t>将较小的请求数据包转化为较大的响应数据包</a:t>
            </a:r>
            <a:r>
              <a:rPr lang="zh-CN" altLang="en-US" sz="2400" dirty="0">
                <a:solidFill>
                  <a:schemeClr val="tx2"/>
                </a:solidFill>
                <a:latin typeface="黑体" panose="02010609060101010101" pitchFamily="49" charset="-122"/>
                <a:ea typeface="黑体" panose="02010609060101010101" pitchFamily="49" charset="-122"/>
              </a:rPr>
              <a:t>而达到攻击效果</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目标系统被这些响应流量所洪泛</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10.5 </a:t>
            </a:r>
            <a:r>
              <a:rPr lang="zh-CN" altLang="en-US" dirty="0">
                <a:latin typeface="楷体" panose="02010609060101010101" pitchFamily="49" charset="-122"/>
                <a:ea typeface="楷体" panose="02010609060101010101" pitchFamily="49" charset="-122"/>
              </a:rPr>
              <a:t>反射攻击与放大攻击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DNS</a:t>
            </a:r>
            <a:r>
              <a:rPr lang="zh-CN" altLang="en-US" sz="2800" dirty="0">
                <a:solidFill>
                  <a:schemeClr val="tx2"/>
                </a:solidFill>
                <a:latin typeface="黑体" panose="02010609060101010101" pitchFamily="49" charset="-122"/>
                <a:ea typeface="黑体" panose="02010609060101010101" pitchFamily="49" charset="-122"/>
              </a:rPr>
              <a:t>放大攻击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xmlns="" id="{3A6036FE-C517-4959-A4E5-2C6C17237D04}"/>
              </a:ext>
            </a:extLst>
          </p:cNvPr>
          <p:cNvSpPr txBox="1"/>
          <p:nvPr/>
        </p:nvSpPr>
        <p:spPr>
          <a:xfrm>
            <a:off x="3658796" y="4100791"/>
            <a:ext cx="1826408"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endParaRPr lang="zh-CN" altLang="en-US" sz="2800" dirty="0">
              <a:solidFill>
                <a:schemeClr val="bg1"/>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xmlns="" id="{BFB5AF24-48BE-45A3-B0A0-DDAF0F5BC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00" y="3647671"/>
            <a:ext cx="7155800" cy="3124471"/>
          </a:xfrm>
          <a:prstGeom prst="rect">
            <a:avLst/>
          </a:prstGeom>
        </p:spPr>
      </p:pic>
    </p:spTree>
    <p:extLst>
      <p:ext uri="{BB962C8B-B14F-4D97-AF65-F5344CB8AC3E}">
        <p14:creationId xmlns:p14="http://schemas.microsoft.com/office/powerpoint/2010/main" val="167798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10.6 </a:t>
            </a:r>
            <a:r>
              <a:rPr lang="zh-CN" altLang="en-US" dirty="0">
                <a:latin typeface="楷体" panose="02010609060101010101" pitchFamily="49" charset="-122"/>
                <a:ea typeface="楷体" panose="02010609060101010101" pitchFamily="49" charset="-122"/>
              </a:rPr>
              <a:t>防范拒绝服务攻击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84954" y="11565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攻击前：攻击预防和先发制人</a:t>
            </a:r>
          </a:p>
        </p:txBody>
      </p:sp>
      <p:sp>
        <p:nvSpPr>
          <p:cNvPr id="9" name="矩形: 圆角 8">
            <a:extLst>
              <a:ext uri="{FF2B5EF4-FFF2-40B4-BE49-F238E27FC236}">
                <a16:creationId xmlns:a16="http://schemas.microsoft.com/office/drawing/2014/main" xmlns="" id="{3E4CB0A5-6FB5-4B94-8F56-2E66DC8D629E}"/>
              </a:ext>
            </a:extLst>
          </p:cNvPr>
          <p:cNvSpPr/>
          <p:nvPr/>
        </p:nvSpPr>
        <p:spPr>
          <a:xfrm>
            <a:off x="611560" y="2186511"/>
            <a:ext cx="8064896" cy="133716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在尽可能</a:t>
            </a:r>
            <a:r>
              <a:rPr lang="zh-CN" altLang="en-US" sz="2000" dirty="0">
                <a:solidFill>
                  <a:srgbClr val="FF0000"/>
                </a:solidFill>
                <a:latin typeface="黑体" panose="02010609060101010101" pitchFamily="49" charset="-122"/>
                <a:ea typeface="黑体" panose="02010609060101010101" pitchFamily="49" charset="-122"/>
              </a:rPr>
              <a:t>靠近源地址</a:t>
            </a:r>
            <a:r>
              <a:rPr lang="zh-CN" altLang="en-US" sz="2000" dirty="0">
                <a:solidFill>
                  <a:schemeClr val="tx2"/>
                </a:solidFill>
                <a:latin typeface="黑体" panose="02010609060101010101" pitchFamily="49" charset="-122"/>
                <a:ea typeface="黑体" panose="02010609060101010101" pitchFamily="49" charset="-122"/>
              </a:rPr>
              <a:t>的地安装方过滤器，以此限制主机系统发送带有虚假源地址数据包</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过滤器</a:t>
            </a:r>
            <a:r>
              <a:rPr lang="zh-CN" altLang="en-US" sz="2000" dirty="0">
                <a:solidFill>
                  <a:schemeClr val="tx2"/>
                </a:solidFill>
                <a:latin typeface="黑体" panose="02010609060101010101" pitchFamily="49" charset="-122"/>
                <a:ea typeface="黑体" panose="02010609060101010101" pitchFamily="49" charset="-122"/>
              </a:rPr>
              <a:t>来确认源地址所指向的返回路径是当前数据包发送过来所使用的路径</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xmlns="" id="{1E90F6FD-186E-47D6-AF7A-E20964EC8AC8}"/>
              </a:ext>
            </a:extLst>
          </p:cNvPr>
          <p:cNvSpPr/>
          <p:nvPr/>
        </p:nvSpPr>
        <p:spPr>
          <a:xfrm>
            <a:off x="647996" y="4232588"/>
            <a:ext cx="8017218" cy="72008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改进版本的</a:t>
            </a:r>
            <a:r>
              <a:rPr lang="en-US" altLang="zh-CN" sz="2000" dirty="0">
                <a:solidFill>
                  <a:srgbClr val="FF0000"/>
                </a:solidFill>
                <a:latin typeface="黑体" panose="02010609060101010101" pitchFamily="49" charset="-122"/>
                <a:ea typeface="黑体" panose="02010609060101010101" pitchFamily="49" charset="-122"/>
              </a:rPr>
              <a:t>TCP</a:t>
            </a:r>
            <a:r>
              <a:rPr lang="zh-CN" altLang="en-US" sz="2000" dirty="0">
                <a:solidFill>
                  <a:srgbClr val="FF0000"/>
                </a:solidFill>
                <a:latin typeface="黑体" panose="02010609060101010101" pitchFamily="49" charset="-122"/>
                <a:ea typeface="黑体" panose="02010609060101010101" pitchFamily="49" charset="-122"/>
              </a:rPr>
              <a:t>连接处理程序</a:t>
            </a:r>
            <a:r>
              <a:rPr lang="zh-CN" altLang="en-US" sz="2000" dirty="0">
                <a:solidFill>
                  <a:schemeClr val="tx2"/>
                </a:solidFill>
                <a:latin typeface="黑体" panose="02010609060101010101" pitchFamily="49" charset="-122"/>
                <a:ea typeface="黑体" panose="02010609060101010101" pitchFamily="49" charset="-122"/>
              </a:rPr>
              <a:t>来抵御</a:t>
            </a:r>
            <a:r>
              <a:rPr lang="en-US" altLang="zh-CN" sz="2000" dirty="0">
                <a:solidFill>
                  <a:schemeClr val="tx2"/>
                </a:solidFill>
                <a:latin typeface="黑体" panose="02010609060101010101" pitchFamily="49" charset="-122"/>
                <a:ea typeface="黑体" panose="02010609060101010101" pitchFamily="49" charset="-122"/>
              </a:rPr>
              <a:t>SYN</a:t>
            </a:r>
            <a:r>
              <a:rPr lang="zh-CN" altLang="en-US" sz="2000" dirty="0">
                <a:solidFill>
                  <a:schemeClr val="tx2"/>
                </a:solidFill>
                <a:latin typeface="黑体" panose="02010609060101010101" pitchFamily="49" charset="-122"/>
                <a:ea typeface="黑体" panose="02010609060101010101" pitchFamily="49" charset="-122"/>
              </a:rPr>
              <a:t>欺骗攻击</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1" name="矩形: 圆角 10">
            <a:extLst>
              <a:ext uri="{FF2B5EF4-FFF2-40B4-BE49-F238E27FC236}">
                <a16:creationId xmlns:a16="http://schemas.microsoft.com/office/drawing/2014/main" xmlns="" id="{2B103160-B4FD-4A58-A11E-7278CBD1E349}"/>
              </a:ext>
            </a:extLst>
          </p:cNvPr>
          <p:cNvSpPr/>
          <p:nvPr/>
        </p:nvSpPr>
        <p:spPr>
          <a:xfrm>
            <a:off x="589610" y="5536933"/>
            <a:ext cx="8108795" cy="1132427"/>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主动判断数据包是否来自合法的、人工发起的交互，还是自动的</a:t>
            </a:r>
            <a:r>
              <a:rPr lang="en-US" altLang="zh-CN" sz="2000" dirty="0">
                <a:solidFill>
                  <a:schemeClr val="tx2"/>
                </a:solidFill>
                <a:latin typeface="黑体" panose="02010609060101010101" pitchFamily="49" charset="-122"/>
                <a:ea typeface="黑体" panose="02010609060101010101" pitchFamily="49" charset="-122"/>
              </a:rPr>
              <a:t>DOS</a:t>
            </a:r>
            <a:r>
              <a:rPr lang="zh-CN" altLang="en-US" sz="2000" dirty="0">
                <a:solidFill>
                  <a:schemeClr val="tx2"/>
                </a:solidFill>
                <a:latin typeface="黑体" panose="02010609060101010101" pitchFamily="49" charset="-122"/>
                <a:ea typeface="黑体" panose="02010609060101010101" pitchFamily="49" charset="-122"/>
              </a:rPr>
              <a:t>攻击</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屏蔽可疑服务以及定向</a:t>
            </a:r>
            <a:r>
              <a:rPr lang="en-US" altLang="zh-CN" sz="2000" dirty="0">
                <a:solidFill>
                  <a:schemeClr val="tx2"/>
                </a:solidFill>
                <a:latin typeface="黑体" panose="02010609060101010101" pitchFamily="49" charset="-122"/>
                <a:ea typeface="黑体" panose="02010609060101010101" pitchFamily="49" charset="-122"/>
              </a:rPr>
              <a:t>IP</a:t>
            </a:r>
            <a:r>
              <a:rPr lang="zh-CN" altLang="en-US" sz="2000" dirty="0">
                <a:solidFill>
                  <a:schemeClr val="tx2"/>
                </a:solidFill>
                <a:latin typeface="黑体" panose="02010609060101010101" pitchFamily="49" charset="-122"/>
                <a:ea typeface="黑体" panose="02010609060101010101" pitchFamily="49" charset="-122"/>
              </a:rPr>
              <a:t>广播</a:t>
            </a:r>
          </a:p>
        </p:txBody>
      </p:sp>
      <p:sp>
        <p:nvSpPr>
          <p:cNvPr id="12" name="文本框 11">
            <a:extLst>
              <a:ext uri="{FF2B5EF4-FFF2-40B4-BE49-F238E27FC236}">
                <a16:creationId xmlns:a16="http://schemas.microsoft.com/office/drawing/2014/main" xmlns="" id="{7FFA7784-A5B0-4CF7-BFC2-26E83F1D64B4}"/>
              </a:ext>
            </a:extLst>
          </p:cNvPr>
          <p:cNvSpPr txBox="1"/>
          <p:nvPr/>
        </p:nvSpPr>
        <p:spPr>
          <a:xfrm>
            <a:off x="358383" y="1703880"/>
            <a:ext cx="2322984"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网络输入过滤</a:t>
            </a:r>
          </a:p>
        </p:txBody>
      </p:sp>
      <p:sp>
        <p:nvSpPr>
          <p:cNvPr id="13" name="文本框 12">
            <a:extLst>
              <a:ext uri="{FF2B5EF4-FFF2-40B4-BE49-F238E27FC236}">
                <a16:creationId xmlns:a16="http://schemas.microsoft.com/office/drawing/2014/main" xmlns="" id="{3A6036FE-C517-4959-A4E5-2C6C17237D04}"/>
              </a:ext>
            </a:extLst>
          </p:cNvPr>
          <p:cNvSpPr txBox="1"/>
          <p:nvPr/>
        </p:nvSpPr>
        <p:spPr>
          <a:xfrm>
            <a:off x="358383" y="5046527"/>
            <a:ext cx="1837353"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主动判断</a:t>
            </a:r>
          </a:p>
        </p:txBody>
      </p:sp>
      <p:sp>
        <p:nvSpPr>
          <p:cNvPr id="14" name="文本框 13">
            <a:extLst>
              <a:ext uri="{FF2B5EF4-FFF2-40B4-BE49-F238E27FC236}">
                <a16:creationId xmlns:a16="http://schemas.microsoft.com/office/drawing/2014/main" xmlns="" id="{6B863783-D524-42AD-A7C9-C54506B5AC38}"/>
              </a:ext>
            </a:extLst>
          </p:cNvPr>
          <p:cNvSpPr txBox="1"/>
          <p:nvPr/>
        </p:nvSpPr>
        <p:spPr>
          <a:xfrm>
            <a:off x="346089" y="3678798"/>
            <a:ext cx="234757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改进网络协议</a:t>
            </a:r>
          </a:p>
        </p:txBody>
      </p:sp>
    </p:spTree>
    <p:extLst>
      <p:ext uri="{BB962C8B-B14F-4D97-AF65-F5344CB8AC3E}">
        <p14:creationId xmlns:p14="http://schemas.microsoft.com/office/powerpoint/2010/main" val="52609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xmlns="" id="{3E4CB0A5-6FB5-4B94-8F56-2E66DC8D629E}"/>
              </a:ext>
            </a:extLst>
          </p:cNvPr>
          <p:cNvSpPr/>
          <p:nvPr/>
        </p:nvSpPr>
        <p:spPr>
          <a:xfrm>
            <a:off x="611560" y="2186511"/>
            <a:ext cx="8064896" cy="1132427"/>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数据包的</a:t>
            </a:r>
            <a:r>
              <a:rPr lang="zh-CN" altLang="en-US" sz="2000" dirty="0">
                <a:solidFill>
                  <a:srgbClr val="FF0000"/>
                </a:solidFill>
                <a:latin typeface="黑体" panose="02010609060101010101" pitchFamily="49" charset="-122"/>
                <a:ea typeface="黑体" panose="02010609060101010101" pitchFamily="49" charset="-122"/>
              </a:rPr>
              <a:t>捕获和分析</a:t>
            </a:r>
            <a:endParaRPr lang="en-US" altLang="zh-CN" sz="2000" dirty="0">
              <a:solidFill>
                <a:srgbClr val="FF000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配置</a:t>
            </a:r>
            <a:r>
              <a:rPr lang="zh-CN" altLang="en-US" sz="2000" dirty="0">
                <a:solidFill>
                  <a:srgbClr val="FF0000"/>
                </a:solidFill>
                <a:latin typeface="黑体" panose="02010609060101010101" pitchFamily="49" charset="-122"/>
                <a:ea typeface="黑体" panose="02010609060101010101" pitchFamily="49" charset="-122"/>
              </a:rPr>
              <a:t>过滤器</a:t>
            </a:r>
            <a:r>
              <a:rPr lang="zh-CN" altLang="en-US" sz="2000" dirty="0">
                <a:solidFill>
                  <a:schemeClr val="tx2"/>
                </a:solidFill>
                <a:latin typeface="黑体" panose="02010609060101010101" pitchFamily="49" charset="-122"/>
                <a:ea typeface="黑体" panose="02010609060101010101" pitchFamily="49" charset="-122"/>
              </a:rPr>
              <a:t>来过滤掉上游的攻击数据包</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识别并</a:t>
            </a:r>
            <a:r>
              <a:rPr lang="zh-CN" altLang="en-US" sz="2000" dirty="0">
                <a:solidFill>
                  <a:srgbClr val="FF0000"/>
                </a:solidFill>
                <a:latin typeface="黑体" panose="02010609060101010101" pitchFamily="49" charset="-122"/>
                <a:ea typeface="黑体" panose="02010609060101010101" pitchFamily="49" charset="-122"/>
              </a:rPr>
              <a:t>纠正系统</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应用程序错误</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xmlns="" id="{1E90F6FD-186E-47D6-AF7A-E20964EC8AC8}"/>
              </a:ext>
            </a:extLst>
          </p:cNvPr>
          <p:cNvSpPr/>
          <p:nvPr/>
        </p:nvSpPr>
        <p:spPr>
          <a:xfrm>
            <a:off x="647996" y="4005064"/>
            <a:ext cx="8017218" cy="72008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可能很困难，而且非常耗时</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如果希望将攻击报告给相关的执法部门，这是必要的</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xmlns="" id="{7FFA7784-A5B0-4CF7-BFC2-26E83F1D64B4}"/>
              </a:ext>
            </a:extLst>
          </p:cNvPr>
          <p:cNvSpPr txBox="1"/>
          <p:nvPr/>
        </p:nvSpPr>
        <p:spPr>
          <a:xfrm>
            <a:off x="358382" y="1703880"/>
            <a:ext cx="3781569"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判定出这次攻击的类型</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xmlns="" id="{6B863783-D524-42AD-A7C9-C54506B5AC38}"/>
              </a:ext>
            </a:extLst>
          </p:cNvPr>
          <p:cNvSpPr txBox="1"/>
          <p:nvPr/>
        </p:nvSpPr>
        <p:spPr>
          <a:xfrm>
            <a:off x="346088" y="3429000"/>
            <a:ext cx="746627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通过服务供应商追踪攻击数据包流确定攻击源</a:t>
            </a:r>
          </a:p>
        </p:txBody>
      </p:sp>
      <p:sp>
        <p:nvSpPr>
          <p:cNvPr id="15" name="标题 1">
            <a:extLst>
              <a:ext uri="{FF2B5EF4-FFF2-40B4-BE49-F238E27FC236}">
                <a16:creationId xmlns:a16="http://schemas.microsoft.com/office/drawing/2014/main" xmlns="" id="{BDEA9265-EA99-4D79-B9A7-B7953385522C}"/>
              </a:ext>
            </a:extLst>
          </p:cNvPr>
          <p:cNvSpPr txBox="1">
            <a:spLocks/>
          </p:cNvSpPr>
          <p:nvPr/>
        </p:nvSpPr>
        <p:spPr bwMode="white">
          <a:xfrm>
            <a:off x="427505" y="17325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a:lstStyle>
          <a:p>
            <a:r>
              <a:rPr lang="en-US" altLang="zh-CN" kern="0" dirty="0">
                <a:latin typeface="楷体" panose="02010609060101010101" pitchFamily="49" charset="-122"/>
                <a:ea typeface="楷体" panose="02010609060101010101" pitchFamily="49" charset="-122"/>
              </a:rPr>
              <a:t>10.7 </a:t>
            </a:r>
            <a:r>
              <a:rPr lang="zh-CN" altLang="en-US" kern="0" dirty="0">
                <a:latin typeface="楷体" panose="02010609060101010101" pitchFamily="49" charset="-122"/>
                <a:ea typeface="楷体" panose="02010609060101010101" pitchFamily="49" charset="-122"/>
              </a:rPr>
              <a:t>对拒绝服务攻击的响应</a:t>
            </a:r>
          </a:p>
        </p:txBody>
      </p:sp>
      <p:sp>
        <p:nvSpPr>
          <p:cNvPr id="16" name="文本框 15">
            <a:extLst>
              <a:ext uri="{FF2B5EF4-FFF2-40B4-BE49-F238E27FC236}">
                <a16:creationId xmlns:a16="http://schemas.microsoft.com/office/drawing/2014/main" xmlns="" id="{446E6FB2-EC6A-415A-9F1E-E02A10E0587F}"/>
              </a:ext>
            </a:extLst>
          </p:cNvPr>
          <p:cNvSpPr txBox="1"/>
          <p:nvPr/>
        </p:nvSpPr>
        <p:spPr>
          <a:xfrm>
            <a:off x="184954" y="11565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攻击时：攻击源识别和回溯</a:t>
            </a:r>
          </a:p>
        </p:txBody>
      </p:sp>
      <p:pic>
        <p:nvPicPr>
          <p:cNvPr id="5" name="图片 4">
            <a:extLst>
              <a:ext uri="{FF2B5EF4-FFF2-40B4-BE49-F238E27FC236}">
                <a16:creationId xmlns:a16="http://schemas.microsoft.com/office/drawing/2014/main" xmlns="" id="{A9CF963E-96FB-4107-AA35-D2DB0ED771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3768" y="4869160"/>
            <a:ext cx="3678876" cy="1890168"/>
          </a:xfrm>
          <a:prstGeom prst="rect">
            <a:avLst/>
          </a:prstGeom>
        </p:spPr>
      </p:pic>
    </p:spTree>
    <p:extLst>
      <p:ext uri="{BB962C8B-B14F-4D97-AF65-F5344CB8AC3E}">
        <p14:creationId xmlns:p14="http://schemas.microsoft.com/office/powerpoint/2010/main" val="1597325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什么是拒绝服务攻击？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xmlns="" id="{235DCD37-91F4-4E87-9524-CE64232468FC}"/>
              </a:ext>
            </a:extLst>
          </p:cNvPr>
          <p:cNvSpPr txBox="1"/>
          <p:nvPr/>
        </p:nvSpPr>
        <p:spPr>
          <a:xfrm>
            <a:off x="896921" y="2230005"/>
            <a:ext cx="7545619" cy="83099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拒绝服务</a:t>
            </a:r>
            <a:r>
              <a:rPr lang="en-US" altLang="zh-CN" sz="2400" dirty="0">
                <a:solidFill>
                  <a:schemeClr val="tx2"/>
                </a:solidFill>
                <a:latin typeface="黑体" panose="02010609060101010101" pitchFamily="49" charset="-122"/>
                <a:ea typeface="黑体" panose="02010609060101010101" pitchFamily="49" charset="-122"/>
              </a:rPr>
              <a:t>(DoS)</a:t>
            </a:r>
            <a:r>
              <a:rPr lang="zh-CN" altLang="en-US" sz="2400" dirty="0">
                <a:solidFill>
                  <a:schemeClr val="tx2"/>
                </a:solidFill>
                <a:latin typeface="黑体" panose="02010609060101010101" pitchFamily="49" charset="-122"/>
                <a:ea typeface="黑体" panose="02010609060101010101" pitchFamily="49" charset="-122"/>
              </a:rPr>
              <a:t>是一种通过</a:t>
            </a:r>
            <a:r>
              <a:rPr lang="zh-CN" altLang="en-US" sz="2400" dirty="0">
                <a:solidFill>
                  <a:srgbClr val="FF0000"/>
                </a:solidFill>
                <a:latin typeface="黑体" panose="02010609060101010101" pitchFamily="49" charset="-122"/>
                <a:ea typeface="黑体" panose="02010609060101010101" pitchFamily="49" charset="-122"/>
              </a:rPr>
              <a:t>耗尽系统资源</a:t>
            </a:r>
            <a:r>
              <a:rPr lang="zh-CN" altLang="en-US" sz="2400" dirty="0">
                <a:solidFill>
                  <a:schemeClr val="tx2"/>
                </a:solidFill>
                <a:latin typeface="黑体" panose="02010609060101010101" pitchFamily="49" charset="-122"/>
                <a:ea typeface="黑体" panose="02010609060101010101" pitchFamily="49" charset="-122"/>
              </a:rPr>
              <a:t>，来削弱或阻止对网络、系统或应用程序的正常使用的行为</a:t>
            </a: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19983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拒绝服务</a:t>
            </a:r>
          </a:p>
        </p:txBody>
      </p:sp>
      <p:sp>
        <p:nvSpPr>
          <p:cNvPr id="24" name="矩形: 圆角 23">
            <a:extLst>
              <a:ext uri="{FF2B5EF4-FFF2-40B4-BE49-F238E27FC236}">
                <a16:creationId xmlns:a16="http://schemas.microsoft.com/office/drawing/2014/main" xmlns="" id="{8405301E-9528-4031-99D4-0AE6596E634D}"/>
              </a:ext>
            </a:extLst>
          </p:cNvPr>
          <p:cNvSpPr/>
          <p:nvPr/>
        </p:nvSpPr>
        <p:spPr>
          <a:xfrm>
            <a:off x="376808" y="3861048"/>
            <a:ext cx="2916790"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网络带宽</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路由器仅能承载一定量的流量，超出必须丢弃</a:t>
            </a:r>
            <a:endParaRPr lang="en-US" altLang="zh-CN" dirty="0">
              <a:solidFill>
                <a:schemeClr val="tx2"/>
              </a:solidFill>
              <a:latin typeface="黑体" panose="02010609060101010101" pitchFamily="49" charset="-122"/>
              <a:ea typeface="黑体" panose="02010609060101010101" pitchFamily="49" charset="-122"/>
            </a:endParaRPr>
          </a:p>
        </p:txBody>
      </p:sp>
      <p:sp>
        <p:nvSpPr>
          <p:cNvPr id="25" name="矩形: 圆角 24">
            <a:extLst>
              <a:ext uri="{FF2B5EF4-FFF2-40B4-BE49-F238E27FC236}">
                <a16:creationId xmlns:a16="http://schemas.microsoft.com/office/drawing/2014/main" xmlns="" id="{188D4255-8557-4BC0-8393-350DBBCB1CCC}"/>
              </a:ext>
            </a:extLst>
          </p:cNvPr>
          <p:cNvSpPr/>
          <p:nvPr/>
        </p:nvSpPr>
        <p:spPr>
          <a:xfrm>
            <a:off x="3515142" y="3855486"/>
            <a:ext cx="2479278" cy="100811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系统资源</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en-US" altLang="zh-CN" dirty="0">
                <a:solidFill>
                  <a:schemeClr val="tx2"/>
                </a:solidFill>
                <a:latin typeface="黑体" panose="02010609060101010101" pitchFamily="49" charset="-122"/>
                <a:ea typeface="黑体" panose="02010609060101010101" pitchFamily="49" charset="-122"/>
              </a:rPr>
              <a:t>CPU</a:t>
            </a:r>
            <a:r>
              <a:rPr lang="zh-CN" altLang="en-US" dirty="0">
                <a:solidFill>
                  <a:schemeClr val="tx2"/>
                </a:solidFill>
                <a:latin typeface="黑体" panose="02010609060101010101" pitchFamily="49" charset="-122"/>
                <a:ea typeface="黑体" panose="02010609060101010101" pitchFamily="49" charset="-122"/>
              </a:rPr>
              <a:t>算力有限</a:t>
            </a:r>
            <a:endParaRPr lang="en-US" altLang="zh-CN"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系统存在缺陷</a:t>
            </a:r>
            <a:endParaRPr lang="en-US" altLang="zh-CN" dirty="0">
              <a:solidFill>
                <a:schemeClr val="tx2"/>
              </a:solidFill>
              <a:latin typeface="黑体" panose="02010609060101010101" pitchFamily="49" charset="-122"/>
              <a:ea typeface="黑体" panose="02010609060101010101" pitchFamily="49" charset="-122"/>
            </a:endParaRPr>
          </a:p>
        </p:txBody>
      </p:sp>
      <p:sp>
        <p:nvSpPr>
          <p:cNvPr id="28" name="矩形: 圆角 27">
            <a:extLst>
              <a:ext uri="{FF2B5EF4-FFF2-40B4-BE49-F238E27FC236}">
                <a16:creationId xmlns:a16="http://schemas.microsoft.com/office/drawing/2014/main" xmlns="" id="{EEB9F2F3-B498-4521-9E9F-24186E37ECDE}"/>
              </a:ext>
            </a:extLst>
          </p:cNvPr>
          <p:cNvSpPr/>
          <p:nvPr/>
        </p:nvSpPr>
        <p:spPr>
          <a:xfrm>
            <a:off x="6191715" y="3861048"/>
            <a:ext cx="2643293" cy="100811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应用资源</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a:solidFill>
                  <a:schemeClr val="tx2"/>
                </a:solidFill>
                <a:latin typeface="黑体" panose="02010609060101010101" pitchFamily="49" charset="-122"/>
                <a:ea typeface="黑体" panose="02010609060101010101" pitchFamily="49" charset="-122"/>
              </a:rPr>
              <a:t>应用的合法请求有限</a:t>
            </a:r>
          </a:p>
        </p:txBody>
      </p:sp>
      <p:sp>
        <p:nvSpPr>
          <p:cNvPr id="29" name="文本框 28">
            <a:extLst>
              <a:ext uri="{FF2B5EF4-FFF2-40B4-BE49-F238E27FC236}">
                <a16:creationId xmlns:a16="http://schemas.microsoft.com/office/drawing/2014/main" xmlns="" id="{0233AC66-8384-4396-A0B3-B39866069150}"/>
              </a:ext>
            </a:extLst>
          </p:cNvPr>
          <p:cNvSpPr txBox="1"/>
          <p:nvPr/>
        </p:nvSpPr>
        <p:spPr>
          <a:xfrm>
            <a:off x="512494" y="3284984"/>
            <a:ext cx="437459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拒绝服务攻击的目标资源</a:t>
            </a:r>
          </a:p>
        </p:txBody>
      </p:sp>
      <p:pic>
        <p:nvPicPr>
          <p:cNvPr id="8" name="图片 7">
            <a:extLst>
              <a:ext uri="{FF2B5EF4-FFF2-40B4-BE49-F238E27FC236}">
                <a16:creationId xmlns:a16="http://schemas.microsoft.com/office/drawing/2014/main" xmlns="" id="{ECF9B425-3F1E-4EDE-9C24-F25CC84EE2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7944" y="5085184"/>
            <a:ext cx="1347154" cy="1347154"/>
          </a:xfrm>
          <a:prstGeom prst="rect">
            <a:avLst/>
          </a:prstGeom>
        </p:spPr>
      </p:pic>
      <p:pic>
        <p:nvPicPr>
          <p:cNvPr id="10" name="图片 9">
            <a:extLst>
              <a:ext uri="{FF2B5EF4-FFF2-40B4-BE49-F238E27FC236}">
                <a16:creationId xmlns:a16="http://schemas.microsoft.com/office/drawing/2014/main" xmlns="" id="{FDF79571-98D3-4F42-957A-2B628FD50D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58139" y="5085184"/>
            <a:ext cx="1632868" cy="1554958"/>
          </a:xfrm>
          <a:prstGeom prst="rect">
            <a:avLst/>
          </a:prstGeom>
        </p:spPr>
      </p:pic>
      <p:pic>
        <p:nvPicPr>
          <p:cNvPr id="12" name="图片 11">
            <a:extLst>
              <a:ext uri="{FF2B5EF4-FFF2-40B4-BE49-F238E27FC236}">
                <a16:creationId xmlns:a16="http://schemas.microsoft.com/office/drawing/2014/main" xmlns="" id="{690B3A30-498B-41C5-B084-B42343D7AB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301" y="5201768"/>
            <a:ext cx="1998332" cy="1196742"/>
          </a:xfrm>
          <a:prstGeom prst="rect">
            <a:avLst/>
          </a:prstGeom>
        </p:spPr>
      </p:pic>
    </p:spTree>
    <p:extLst>
      <p:ext uri="{BB962C8B-B14F-4D97-AF65-F5344CB8AC3E}">
        <p14:creationId xmlns:p14="http://schemas.microsoft.com/office/powerpoint/2010/main" val="392235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xmlns="" id="{3E4CB0A5-6FB5-4B94-8F56-2E66DC8D629E}"/>
              </a:ext>
            </a:extLst>
          </p:cNvPr>
          <p:cNvSpPr/>
          <p:nvPr/>
        </p:nvSpPr>
        <p:spPr>
          <a:xfrm>
            <a:off x="670925" y="2258686"/>
            <a:ext cx="8064896" cy="523220"/>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切换到</a:t>
            </a:r>
            <a:r>
              <a:rPr lang="zh-CN" altLang="en-US" sz="2000" dirty="0">
                <a:solidFill>
                  <a:srgbClr val="FF0000"/>
                </a:solidFill>
                <a:latin typeface="黑体" panose="02010609060101010101" pitchFamily="49" charset="-122"/>
                <a:ea typeface="黑体" panose="02010609060101010101" pitchFamily="49" charset="-122"/>
              </a:rPr>
              <a:t>备份服务器，</a:t>
            </a:r>
            <a:r>
              <a:rPr lang="zh-CN" altLang="en-US" sz="2000" dirty="0">
                <a:solidFill>
                  <a:schemeClr val="tx2"/>
                </a:solidFill>
                <a:latin typeface="黑体" panose="02010609060101010101" pitchFamily="49" charset="-122"/>
                <a:ea typeface="黑体" panose="02010609060101010101" pitchFamily="49" charset="-122"/>
              </a:rPr>
              <a:t>用新的服务器建立具有</a:t>
            </a:r>
            <a:r>
              <a:rPr lang="zh-CN" altLang="en-US" sz="2000" dirty="0">
                <a:solidFill>
                  <a:srgbClr val="FF0000"/>
                </a:solidFill>
                <a:latin typeface="黑体" panose="02010609060101010101" pitchFamily="49" charset="-122"/>
                <a:ea typeface="黑体" panose="02010609060101010101" pitchFamily="49" charset="-122"/>
              </a:rPr>
              <a:t>新地址的新站点</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xmlns="" id="{1E90F6FD-186E-47D6-AF7A-E20964EC8AC8}"/>
              </a:ext>
            </a:extLst>
          </p:cNvPr>
          <p:cNvSpPr/>
          <p:nvPr/>
        </p:nvSpPr>
        <p:spPr>
          <a:xfrm>
            <a:off x="647996" y="4810915"/>
            <a:ext cx="8017218" cy="523220"/>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marL="342900" indent="-342900">
              <a:buFont typeface="Arial" panose="020B0604020202020204" pitchFamily="34" charset="0"/>
              <a:buChar char="•"/>
            </a:pPr>
            <a:r>
              <a:rPr lang="zh-CN" altLang="en-US" sz="2000" dirty="0">
                <a:solidFill>
                  <a:schemeClr val="tx2"/>
                </a:solidFill>
                <a:latin typeface="黑体" panose="02010609060101010101" pitchFamily="49" charset="-122"/>
                <a:ea typeface="黑体" panose="02010609060101010101" pitchFamily="49" charset="-122"/>
              </a:rPr>
              <a:t>攻击分析和响应，并从经验中吸取教训以改进今后的处理措施</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xmlns="" id="{7FFA7784-A5B0-4CF7-BFC2-26E83F1D64B4}"/>
              </a:ext>
            </a:extLst>
          </p:cNvPr>
          <p:cNvSpPr txBox="1"/>
          <p:nvPr/>
        </p:nvSpPr>
        <p:spPr>
          <a:xfrm>
            <a:off x="358383" y="1703880"/>
            <a:ext cx="2341410"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2800" dirty="0">
                <a:solidFill>
                  <a:schemeClr val="bg1"/>
                </a:solidFill>
                <a:latin typeface="黑体" panose="02010609060101010101" pitchFamily="49" charset="-122"/>
                <a:ea typeface="黑体" panose="02010609060101010101" pitchFamily="49" charset="-122"/>
              </a:rPr>
              <a:t>实施应急计划</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xmlns="" id="{6B863783-D524-42AD-A7C9-C54506B5AC38}"/>
              </a:ext>
            </a:extLst>
          </p:cNvPr>
          <p:cNvSpPr txBox="1"/>
          <p:nvPr/>
        </p:nvSpPr>
        <p:spPr>
          <a:xfrm>
            <a:off x="386039" y="4259974"/>
            <a:ext cx="3289808"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更新事故应变计划 </a:t>
            </a:r>
          </a:p>
        </p:txBody>
      </p:sp>
      <p:sp>
        <p:nvSpPr>
          <p:cNvPr id="15" name="标题 1">
            <a:extLst>
              <a:ext uri="{FF2B5EF4-FFF2-40B4-BE49-F238E27FC236}">
                <a16:creationId xmlns:a16="http://schemas.microsoft.com/office/drawing/2014/main" xmlns="" id="{BDEA9265-EA99-4D79-B9A7-B7953385522C}"/>
              </a:ext>
            </a:extLst>
          </p:cNvPr>
          <p:cNvSpPr txBox="1">
            <a:spLocks/>
          </p:cNvSpPr>
          <p:nvPr/>
        </p:nvSpPr>
        <p:spPr bwMode="white">
          <a:xfrm>
            <a:off x="427505" y="17325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itchFamily="34" charset="0"/>
              </a:defRPr>
            </a:lvl2pPr>
            <a:lvl3pPr algn="ctr" rtl="0" eaLnBrk="0" fontAlgn="base" hangingPunct="0">
              <a:spcBef>
                <a:spcPct val="0"/>
              </a:spcBef>
              <a:spcAft>
                <a:spcPct val="0"/>
              </a:spcAft>
              <a:defRPr sz="3200" b="1">
                <a:solidFill>
                  <a:schemeClr val="bg1"/>
                </a:solidFill>
                <a:latin typeface="Verdana" pitchFamily="34" charset="0"/>
              </a:defRPr>
            </a:lvl3pPr>
            <a:lvl4pPr algn="ctr" rtl="0" eaLnBrk="0" fontAlgn="base" hangingPunct="0">
              <a:spcBef>
                <a:spcPct val="0"/>
              </a:spcBef>
              <a:spcAft>
                <a:spcPct val="0"/>
              </a:spcAft>
              <a:defRPr sz="3200" b="1">
                <a:solidFill>
                  <a:schemeClr val="bg1"/>
                </a:solidFill>
                <a:latin typeface="Verdana" pitchFamily="34" charset="0"/>
              </a:defRPr>
            </a:lvl4pPr>
            <a:lvl5pPr algn="ctr" rtl="0" eaLnBrk="0" fontAlgn="base" hangingPunct="0">
              <a:spcBef>
                <a:spcPct val="0"/>
              </a:spcBef>
              <a:spcAft>
                <a:spcPct val="0"/>
              </a:spcAft>
              <a:defRPr sz="3200" b="1">
                <a:solidFill>
                  <a:schemeClr val="bg1"/>
                </a:solidFill>
                <a:latin typeface="Verdana" pitchFamily="34" charset="0"/>
              </a:defRPr>
            </a:lvl5pPr>
            <a:lvl6pPr marL="457200" algn="ctr" rtl="0" fontAlgn="base">
              <a:spcBef>
                <a:spcPct val="0"/>
              </a:spcBef>
              <a:spcAft>
                <a:spcPct val="0"/>
              </a:spcAft>
              <a:defRPr sz="3200" b="1">
                <a:solidFill>
                  <a:schemeClr val="bg1"/>
                </a:solidFill>
                <a:latin typeface="Verdana" pitchFamily="34" charset="0"/>
              </a:defRPr>
            </a:lvl6pPr>
            <a:lvl7pPr marL="914400" algn="ctr" rtl="0" fontAlgn="base">
              <a:spcBef>
                <a:spcPct val="0"/>
              </a:spcBef>
              <a:spcAft>
                <a:spcPct val="0"/>
              </a:spcAft>
              <a:defRPr sz="3200" b="1">
                <a:solidFill>
                  <a:schemeClr val="bg1"/>
                </a:solidFill>
                <a:latin typeface="Verdana" pitchFamily="34" charset="0"/>
              </a:defRPr>
            </a:lvl7pPr>
            <a:lvl8pPr marL="1371600" algn="ctr" rtl="0" fontAlgn="base">
              <a:spcBef>
                <a:spcPct val="0"/>
              </a:spcBef>
              <a:spcAft>
                <a:spcPct val="0"/>
              </a:spcAft>
              <a:defRPr sz="3200" b="1">
                <a:solidFill>
                  <a:schemeClr val="bg1"/>
                </a:solidFill>
                <a:latin typeface="Verdana" pitchFamily="34" charset="0"/>
              </a:defRPr>
            </a:lvl8pPr>
            <a:lvl9pPr marL="1828800" algn="ctr" rtl="0" fontAlgn="base">
              <a:spcBef>
                <a:spcPct val="0"/>
              </a:spcBef>
              <a:spcAft>
                <a:spcPct val="0"/>
              </a:spcAft>
              <a:defRPr sz="3200" b="1">
                <a:solidFill>
                  <a:schemeClr val="bg1"/>
                </a:solidFill>
                <a:latin typeface="Verdana" pitchFamily="34" charset="0"/>
              </a:defRPr>
            </a:lvl9pPr>
          </a:lstStyle>
          <a:p>
            <a:r>
              <a:rPr lang="en-US" altLang="zh-CN" kern="0" dirty="0">
                <a:latin typeface="楷体" panose="02010609060101010101" pitchFamily="49" charset="-122"/>
                <a:ea typeface="楷体" panose="02010609060101010101" pitchFamily="49" charset="-122"/>
              </a:rPr>
              <a:t>10.7 </a:t>
            </a:r>
            <a:r>
              <a:rPr lang="zh-CN" altLang="en-US" kern="0" dirty="0">
                <a:latin typeface="楷体" panose="02010609060101010101" pitchFamily="49" charset="-122"/>
                <a:ea typeface="楷体" panose="02010609060101010101" pitchFamily="49" charset="-122"/>
              </a:rPr>
              <a:t>对拒绝服务攻击的响应</a:t>
            </a:r>
          </a:p>
        </p:txBody>
      </p:sp>
      <p:sp>
        <p:nvSpPr>
          <p:cNvPr id="16" name="文本框 15">
            <a:extLst>
              <a:ext uri="{FF2B5EF4-FFF2-40B4-BE49-F238E27FC236}">
                <a16:creationId xmlns:a16="http://schemas.microsoft.com/office/drawing/2014/main" xmlns="" id="{446E6FB2-EC6A-415A-9F1E-E02A10E0587F}"/>
              </a:ext>
            </a:extLst>
          </p:cNvPr>
          <p:cNvSpPr txBox="1"/>
          <p:nvPr/>
        </p:nvSpPr>
        <p:spPr>
          <a:xfrm>
            <a:off x="184954" y="11565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攻击后：攻击分析和更新应急计划</a:t>
            </a:r>
          </a:p>
        </p:txBody>
      </p:sp>
      <p:grpSp>
        <p:nvGrpSpPr>
          <p:cNvPr id="8" name="组合 7">
            <a:extLst>
              <a:ext uri="{FF2B5EF4-FFF2-40B4-BE49-F238E27FC236}">
                <a16:creationId xmlns:a16="http://schemas.microsoft.com/office/drawing/2014/main" xmlns="" id="{DCB43CAB-0D68-42A0-B83B-19E29A65DD78}"/>
              </a:ext>
            </a:extLst>
          </p:cNvPr>
          <p:cNvGrpSpPr/>
          <p:nvPr/>
        </p:nvGrpSpPr>
        <p:grpSpPr>
          <a:xfrm>
            <a:off x="1068573" y="2953780"/>
            <a:ext cx="1580717" cy="1415510"/>
            <a:chOff x="1459272" y="3450372"/>
            <a:chExt cx="1580717" cy="1415510"/>
          </a:xfrm>
        </p:grpSpPr>
        <p:pic>
          <p:nvPicPr>
            <p:cNvPr id="11" name="图片 10">
              <a:extLst>
                <a:ext uri="{FF2B5EF4-FFF2-40B4-BE49-F238E27FC236}">
                  <a16:creationId xmlns:a16="http://schemas.microsoft.com/office/drawing/2014/main" xmlns="" id="{6F5CBB89-0AFE-489E-9265-B1843F522F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13" name="Rectangle 86">
              <a:extLst>
                <a:ext uri="{FF2B5EF4-FFF2-40B4-BE49-F238E27FC236}">
                  <a16:creationId xmlns:a16="http://schemas.microsoft.com/office/drawing/2014/main" xmlns="" id="{B3D0A1B8-885A-4792-963A-A9DFFD85BA20}"/>
                </a:ext>
              </a:extLst>
            </p:cNvPr>
            <p:cNvSpPr>
              <a:spLocks noChangeArrowheads="1"/>
            </p:cNvSpPr>
            <p:nvPr/>
          </p:nvSpPr>
          <p:spPr bwMode="auto">
            <a:xfrm>
              <a:off x="1459272" y="4361057"/>
              <a:ext cx="1580717"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被攻击服务器</a:t>
              </a:r>
              <a:endParaRPr lang="en-US" altLang="zh-CN" dirty="0">
                <a:latin typeface="黑体" panose="02010609060101010101" pitchFamily="49" charset="-122"/>
                <a:ea typeface="黑体" panose="02010609060101010101" pitchFamily="49" charset="-122"/>
              </a:endParaRPr>
            </a:p>
          </p:txBody>
        </p:sp>
      </p:grpSp>
      <p:grpSp>
        <p:nvGrpSpPr>
          <p:cNvPr id="17" name="组合 16">
            <a:extLst>
              <a:ext uri="{FF2B5EF4-FFF2-40B4-BE49-F238E27FC236}">
                <a16:creationId xmlns:a16="http://schemas.microsoft.com/office/drawing/2014/main" xmlns="" id="{AB12D0A0-AB0F-4818-B546-76A14D9A955C}"/>
              </a:ext>
            </a:extLst>
          </p:cNvPr>
          <p:cNvGrpSpPr/>
          <p:nvPr/>
        </p:nvGrpSpPr>
        <p:grpSpPr>
          <a:xfrm>
            <a:off x="6588224" y="2953780"/>
            <a:ext cx="1368152" cy="1415510"/>
            <a:chOff x="1565555" y="3450372"/>
            <a:chExt cx="1368152" cy="1415510"/>
          </a:xfrm>
        </p:grpSpPr>
        <p:pic>
          <p:nvPicPr>
            <p:cNvPr id="18" name="图片 17">
              <a:extLst>
                <a:ext uri="{FF2B5EF4-FFF2-40B4-BE49-F238E27FC236}">
                  <a16:creationId xmlns:a16="http://schemas.microsoft.com/office/drawing/2014/main" xmlns="" id="{0B3F54F2-F134-4757-8D77-33F42F239B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19" name="Rectangle 86">
              <a:extLst>
                <a:ext uri="{FF2B5EF4-FFF2-40B4-BE49-F238E27FC236}">
                  <a16:creationId xmlns:a16="http://schemas.microsoft.com/office/drawing/2014/main" xmlns="" id="{AA41B740-51DE-4A70-96CF-361450A4197A}"/>
                </a:ext>
              </a:extLst>
            </p:cNvPr>
            <p:cNvSpPr>
              <a:spLocks noChangeArrowheads="1"/>
            </p:cNvSpPr>
            <p:nvPr/>
          </p:nvSpPr>
          <p:spPr bwMode="auto">
            <a:xfrm>
              <a:off x="1565555" y="4361057"/>
              <a:ext cx="1368152"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备份服务器</a:t>
              </a:r>
              <a:endParaRPr lang="en-US" altLang="zh-CN" dirty="0">
                <a:latin typeface="黑体" panose="02010609060101010101" pitchFamily="49" charset="-122"/>
                <a:ea typeface="黑体" panose="02010609060101010101" pitchFamily="49" charset="-122"/>
              </a:endParaRPr>
            </a:p>
          </p:txBody>
        </p:sp>
      </p:grpSp>
      <p:sp>
        <p:nvSpPr>
          <p:cNvPr id="20" name="箭头: 右 19">
            <a:extLst>
              <a:ext uri="{FF2B5EF4-FFF2-40B4-BE49-F238E27FC236}">
                <a16:creationId xmlns:a16="http://schemas.microsoft.com/office/drawing/2014/main" xmlns="" id="{A56560F8-D4FB-4480-BF1C-0A0520104809}"/>
              </a:ext>
            </a:extLst>
          </p:cNvPr>
          <p:cNvSpPr/>
          <p:nvPr/>
        </p:nvSpPr>
        <p:spPr>
          <a:xfrm>
            <a:off x="2483768" y="3117710"/>
            <a:ext cx="4210158" cy="59621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切换</a:t>
            </a:r>
          </a:p>
        </p:txBody>
      </p:sp>
      <p:grpSp>
        <p:nvGrpSpPr>
          <p:cNvPr id="27" name="组合 26">
            <a:extLst>
              <a:ext uri="{FF2B5EF4-FFF2-40B4-BE49-F238E27FC236}">
                <a16:creationId xmlns:a16="http://schemas.microsoft.com/office/drawing/2014/main" xmlns="" id="{E733861A-4D32-44E2-8AA3-AF0A2C56D8B9}"/>
              </a:ext>
            </a:extLst>
          </p:cNvPr>
          <p:cNvGrpSpPr/>
          <p:nvPr/>
        </p:nvGrpSpPr>
        <p:grpSpPr>
          <a:xfrm>
            <a:off x="2461510" y="5466997"/>
            <a:ext cx="1547219" cy="1358175"/>
            <a:chOff x="3932351" y="5445224"/>
            <a:chExt cx="1547219" cy="1358175"/>
          </a:xfrm>
        </p:grpSpPr>
        <p:grpSp>
          <p:nvGrpSpPr>
            <p:cNvPr id="7" name="组合 6">
              <a:extLst>
                <a:ext uri="{FF2B5EF4-FFF2-40B4-BE49-F238E27FC236}">
                  <a16:creationId xmlns:a16="http://schemas.microsoft.com/office/drawing/2014/main" xmlns="" id="{E0F8A31B-487A-495C-B6C0-DDCBC05609DE}"/>
                </a:ext>
              </a:extLst>
            </p:cNvPr>
            <p:cNvGrpSpPr/>
            <p:nvPr/>
          </p:nvGrpSpPr>
          <p:grpSpPr>
            <a:xfrm>
              <a:off x="3932351" y="5445224"/>
              <a:ext cx="1279297" cy="1239526"/>
              <a:chOff x="3707904" y="5949280"/>
              <a:chExt cx="1728192" cy="648072"/>
            </a:xfrm>
          </p:grpSpPr>
          <p:sp>
            <p:nvSpPr>
              <p:cNvPr id="2" name="矩形: 折角 1">
                <a:extLst>
                  <a:ext uri="{FF2B5EF4-FFF2-40B4-BE49-F238E27FC236}">
                    <a16:creationId xmlns:a16="http://schemas.microsoft.com/office/drawing/2014/main" xmlns="" id="{F308F872-1D44-42CE-87B4-DAF4FDFA15C9}"/>
                  </a:ext>
                </a:extLst>
              </p:cNvPr>
              <p:cNvSpPr/>
              <p:nvPr/>
            </p:nvSpPr>
            <p:spPr>
              <a:xfrm>
                <a:off x="3707904" y="5949280"/>
                <a:ext cx="1728192" cy="648072"/>
              </a:xfrm>
              <a:prstGeom prst="foldedCorne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 name="直接连接符 3">
                <a:extLst>
                  <a:ext uri="{FF2B5EF4-FFF2-40B4-BE49-F238E27FC236}">
                    <a16:creationId xmlns:a16="http://schemas.microsoft.com/office/drawing/2014/main" xmlns="" id="{0A9F8725-CF34-437E-A739-23FD03F823F0}"/>
                  </a:ext>
                </a:extLst>
              </p:cNvPr>
              <p:cNvCxnSpPr>
                <a:cxnSpLocks/>
              </p:cNvCxnSpPr>
              <p:nvPr/>
            </p:nvCxnSpPr>
            <p:spPr>
              <a:xfrm>
                <a:off x="3851920" y="6074132"/>
                <a:ext cx="14401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1DC6ADC6-196E-4AB0-846F-979343EBF0CE}"/>
                  </a:ext>
                </a:extLst>
              </p:cNvPr>
              <p:cNvCxnSpPr>
                <a:cxnSpLocks/>
              </p:cNvCxnSpPr>
              <p:nvPr/>
            </p:nvCxnSpPr>
            <p:spPr>
              <a:xfrm>
                <a:off x="3851920" y="6165304"/>
                <a:ext cx="14401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48588D7D-E86D-43A8-B16B-ADBF43BCAB6C}"/>
                  </a:ext>
                </a:extLst>
              </p:cNvPr>
              <p:cNvCxnSpPr>
                <a:cxnSpLocks/>
              </p:cNvCxnSpPr>
              <p:nvPr/>
            </p:nvCxnSpPr>
            <p:spPr>
              <a:xfrm>
                <a:off x="3851920" y="6279386"/>
                <a:ext cx="14401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4EFA0599-CC0B-4EFF-81CE-B11E55EFE24C}"/>
                  </a:ext>
                </a:extLst>
              </p:cNvPr>
              <p:cNvCxnSpPr>
                <a:cxnSpLocks/>
              </p:cNvCxnSpPr>
              <p:nvPr/>
            </p:nvCxnSpPr>
            <p:spPr>
              <a:xfrm>
                <a:off x="3851920" y="6381328"/>
                <a:ext cx="144016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5" name="箭头: 下弧形 24">
              <a:extLst>
                <a:ext uri="{FF2B5EF4-FFF2-40B4-BE49-F238E27FC236}">
                  <a16:creationId xmlns:a16="http://schemas.microsoft.com/office/drawing/2014/main" xmlns="" id="{F04E7D63-7EE1-4B46-963D-8CEFCEF40613}"/>
                </a:ext>
              </a:extLst>
            </p:cNvPr>
            <p:cNvSpPr/>
            <p:nvPr/>
          </p:nvSpPr>
          <p:spPr>
            <a:xfrm>
              <a:off x="4831498" y="6465566"/>
              <a:ext cx="648072" cy="337833"/>
            </a:xfrm>
            <a:prstGeom prst="curved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箭头: 下弧形 25">
              <a:extLst>
                <a:ext uri="{FF2B5EF4-FFF2-40B4-BE49-F238E27FC236}">
                  <a16:creationId xmlns:a16="http://schemas.microsoft.com/office/drawing/2014/main" xmlns="" id="{740A3576-D39E-4207-9652-8CF5B67F3570}"/>
                </a:ext>
              </a:extLst>
            </p:cNvPr>
            <p:cNvSpPr/>
            <p:nvPr/>
          </p:nvSpPr>
          <p:spPr>
            <a:xfrm rot="10800000">
              <a:off x="4827043" y="6083541"/>
              <a:ext cx="648072" cy="337833"/>
            </a:xfrm>
            <a:prstGeom prst="curvedUp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8" name="文本框 27">
            <a:extLst>
              <a:ext uri="{FF2B5EF4-FFF2-40B4-BE49-F238E27FC236}">
                <a16:creationId xmlns:a16="http://schemas.microsoft.com/office/drawing/2014/main" xmlns="" id="{89F65161-9D66-4DD5-8CA2-B3F87852A458}"/>
              </a:ext>
            </a:extLst>
          </p:cNvPr>
          <p:cNvSpPr txBox="1"/>
          <p:nvPr/>
        </p:nvSpPr>
        <p:spPr>
          <a:xfrm>
            <a:off x="4307178" y="5761628"/>
            <a:ext cx="2137030"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更新应变计划</a:t>
            </a:r>
          </a:p>
        </p:txBody>
      </p:sp>
    </p:spTree>
    <p:extLst>
      <p:ext uri="{BB962C8B-B14F-4D97-AF65-F5344CB8AC3E}">
        <p14:creationId xmlns:p14="http://schemas.microsoft.com/office/powerpoint/2010/main" val="26883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什么是拒绝服务攻击？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266429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拒绝服务攻击</a:t>
            </a:r>
          </a:p>
        </p:txBody>
      </p:sp>
      <p:pic>
        <p:nvPicPr>
          <p:cNvPr id="24" name="图片 23">
            <a:extLst>
              <a:ext uri="{FF2B5EF4-FFF2-40B4-BE49-F238E27FC236}">
                <a16:creationId xmlns:a16="http://schemas.microsoft.com/office/drawing/2014/main" xmlns="" id="{97091F0C-018D-4C4D-A193-BF44C839F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4997" y="2445185"/>
            <a:ext cx="4674006" cy="3501128"/>
          </a:xfrm>
          <a:prstGeom prst="rect">
            <a:avLst/>
          </a:prstGeom>
        </p:spPr>
      </p:pic>
      <p:sp>
        <p:nvSpPr>
          <p:cNvPr id="28" name="文本框 27">
            <a:extLst>
              <a:ext uri="{FF2B5EF4-FFF2-40B4-BE49-F238E27FC236}">
                <a16:creationId xmlns:a16="http://schemas.microsoft.com/office/drawing/2014/main" xmlns="" id="{476921AD-311B-4F78-B252-1740646C61FC}"/>
              </a:ext>
            </a:extLst>
          </p:cNvPr>
          <p:cNvSpPr txBox="1"/>
          <p:nvPr/>
        </p:nvSpPr>
        <p:spPr>
          <a:xfrm>
            <a:off x="3851920" y="6093296"/>
            <a:ext cx="1440160"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tx2">
                    <a:lumMod val="95000"/>
                    <a:lumOff val="5000"/>
                  </a:schemeClr>
                </a:solidFill>
                <a:latin typeface="楷体" panose="02010609060101010101" pitchFamily="49" charset="-122"/>
                <a:ea typeface="楷体" panose="02010609060101010101" pitchFamily="49" charset="-122"/>
              </a:rPr>
              <a:t>正常访问</a:t>
            </a:r>
          </a:p>
        </p:txBody>
      </p:sp>
    </p:spTree>
    <p:extLst>
      <p:ext uri="{BB962C8B-B14F-4D97-AF65-F5344CB8AC3E}">
        <p14:creationId xmlns:p14="http://schemas.microsoft.com/office/powerpoint/2010/main" val="6128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什么是拒绝服务攻击？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266429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拒绝服务攻击</a:t>
            </a:r>
          </a:p>
        </p:txBody>
      </p:sp>
      <p:pic>
        <p:nvPicPr>
          <p:cNvPr id="9" name="图片 8">
            <a:extLst>
              <a:ext uri="{FF2B5EF4-FFF2-40B4-BE49-F238E27FC236}">
                <a16:creationId xmlns:a16="http://schemas.microsoft.com/office/drawing/2014/main" xmlns="" id="{79A86FB3-381C-45C3-8C2F-CD1759B8B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444" y="2420887"/>
            <a:ext cx="4074357" cy="3051953"/>
          </a:xfrm>
          <a:prstGeom prst="rect">
            <a:avLst/>
          </a:prstGeom>
        </p:spPr>
      </p:pic>
      <p:pic>
        <p:nvPicPr>
          <p:cNvPr id="10" name="图片 9">
            <a:extLst>
              <a:ext uri="{FF2B5EF4-FFF2-40B4-BE49-F238E27FC236}">
                <a16:creationId xmlns:a16="http://schemas.microsoft.com/office/drawing/2014/main" xmlns="" id="{55F48894-0486-4DE2-A171-8D4CC909E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847" y="2420887"/>
            <a:ext cx="4074357" cy="3051953"/>
          </a:xfrm>
          <a:prstGeom prst="rect">
            <a:avLst/>
          </a:prstGeom>
        </p:spPr>
      </p:pic>
      <p:sp>
        <p:nvSpPr>
          <p:cNvPr id="11" name="文本框 10">
            <a:extLst>
              <a:ext uri="{FF2B5EF4-FFF2-40B4-BE49-F238E27FC236}">
                <a16:creationId xmlns:a16="http://schemas.microsoft.com/office/drawing/2014/main" xmlns="" id="{53924375-BA71-42AB-BDE0-2B16556BDF51}"/>
              </a:ext>
            </a:extLst>
          </p:cNvPr>
          <p:cNvSpPr txBox="1"/>
          <p:nvPr/>
        </p:nvSpPr>
        <p:spPr>
          <a:xfrm>
            <a:off x="1619672" y="5689848"/>
            <a:ext cx="126070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400" b="1" dirty="0">
                <a:solidFill>
                  <a:schemeClr val="tx2">
                    <a:lumMod val="95000"/>
                    <a:lumOff val="5000"/>
                  </a:schemeClr>
                </a:solidFill>
                <a:latin typeface="楷体" panose="02010609060101010101" pitchFamily="49" charset="-122"/>
                <a:ea typeface="楷体" panose="02010609060101010101" pitchFamily="49" charset="-122"/>
              </a:rPr>
              <a:t>DoS</a:t>
            </a:r>
            <a:r>
              <a:rPr lang="zh-CN" altLang="en-US" sz="2400" b="1" dirty="0">
                <a:solidFill>
                  <a:schemeClr val="tx2">
                    <a:lumMod val="95000"/>
                    <a:lumOff val="5000"/>
                  </a:schemeClr>
                </a:solidFill>
                <a:latin typeface="楷体" panose="02010609060101010101" pitchFamily="49" charset="-122"/>
                <a:ea typeface="楷体" panose="02010609060101010101" pitchFamily="49" charset="-122"/>
              </a:rPr>
              <a:t>攻击</a:t>
            </a:r>
          </a:p>
        </p:txBody>
      </p:sp>
      <p:sp>
        <p:nvSpPr>
          <p:cNvPr id="13" name="文本框 12">
            <a:extLst>
              <a:ext uri="{FF2B5EF4-FFF2-40B4-BE49-F238E27FC236}">
                <a16:creationId xmlns:a16="http://schemas.microsoft.com/office/drawing/2014/main" xmlns="" id="{F7390161-2E09-4B0A-89FD-01A0A4571659}"/>
              </a:ext>
            </a:extLst>
          </p:cNvPr>
          <p:cNvSpPr txBox="1"/>
          <p:nvPr/>
        </p:nvSpPr>
        <p:spPr>
          <a:xfrm>
            <a:off x="5886574" y="5689847"/>
            <a:ext cx="175209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solidFill>
                  <a:schemeClr val="tx2">
                    <a:lumMod val="95000"/>
                    <a:lumOff val="5000"/>
                  </a:schemeClr>
                </a:solidFill>
                <a:latin typeface="楷体" panose="02010609060101010101" pitchFamily="49" charset="-122"/>
                <a:ea typeface="楷体" panose="02010609060101010101" pitchFamily="49" charset="-122"/>
              </a:rPr>
              <a:t>服务器崩溃</a:t>
            </a:r>
          </a:p>
        </p:txBody>
      </p:sp>
    </p:spTree>
    <p:extLst>
      <p:ext uri="{BB962C8B-B14F-4D97-AF65-F5344CB8AC3E}">
        <p14:creationId xmlns:p14="http://schemas.microsoft.com/office/powerpoint/2010/main" val="133351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什么是拒绝服务攻击？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2664296"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拒绝服务攻击</a:t>
            </a:r>
          </a:p>
        </p:txBody>
      </p:sp>
      <p:pic>
        <p:nvPicPr>
          <p:cNvPr id="8" name="图片 7">
            <a:extLst>
              <a:ext uri="{FF2B5EF4-FFF2-40B4-BE49-F238E27FC236}">
                <a16:creationId xmlns:a16="http://schemas.microsoft.com/office/drawing/2014/main" xmlns="" id="{CA6906EF-6E79-49F1-9F62-A85DE39B9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200" y="2348880"/>
            <a:ext cx="4905600" cy="3674606"/>
          </a:xfrm>
          <a:prstGeom prst="rect">
            <a:avLst/>
          </a:prstGeom>
        </p:spPr>
      </p:pic>
      <p:sp>
        <p:nvSpPr>
          <p:cNvPr id="12" name="文本框 11">
            <a:extLst>
              <a:ext uri="{FF2B5EF4-FFF2-40B4-BE49-F238E27FC236}">
                <a16:creationId xmlns:a16="http://schemas.microsoft.com/office/drawing/2014/main" xmlns="" id="{4E55979C-A99B-4E92-A159-43A4F10945F6}"/>
              </a:ext>
            </a:extLst>
          </p:cNvPr>
          <p:cNvSpPr txBox="1"/>
          <p:nvPr/>
        </p:nvSpPr>
        <p:spPr>
          <a:xfrm>
            <a:off x="3084860" y="6159797"/>
            <a:ext cx="2974275"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solidFill>
                  <a:schemeClr val="tx2">
                    <a:lumMod val="95000"/>
                    <a:lumOff val="5000"/>
                  </a:schemeClr>
                </a:solidFill>
                <a:latin typeface="楷体" panose="02010609060101010101" pitchFamily="49" charset="-122"/>
                <a:ea typeface="楷体" panose="02010609060101010101" pitchFamily="49" charset="-122"/>
              </a:rPr>
              <a:t>合法用户得不到服务</a:t>
            </a:r>
          </a:p>
        </p:txBody>
      </p:sp>
    </p:spTree>
    <p:extLst>
      <p:ext uri="{BB962C8B-B14F-4D97-AF65-F5344CB8AC3E}">
        <p14:creationId xmlns:p14="http://schemas.microsoft.com/office/powerpoint/2010/main" val="2043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00E8C4B1-1B31-4B95-8B76-0F945AAE0018}"/>
              </a:ext>
            </a:extLst>
          </p:cNvPr>
          <p:cNvSpPr txBox="1"/>
          <p:nvPr/>
        </p:nvSpPr>
        <p:spPr>
          <a:xfrm>
            <a:off x="896921" y="2171883"/>
            <a:ext cx="7545619" cy="830997"/>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洪泛攻击的目的就是</a:t>
            </a:r>
            <a:r>
              <a:rPr lang="zh-CN" altLang="en-US" sz="2400" dirty="0">
                <a:solidFill>
                  <a:srgbClr val="FF0000"/>
                </a:solidFill>
                <a:latin typeface="黑体" panose="02010609060101010101" pitchFamily="49" charset="-122"/>
                <a:ea typeface="黑体" panose="02010609060101010101" pitchFamily="49" charset="-122"/>
              </a:rPr>
              <a:t>占据所有</a:t>
            </a:r>
            <a:r>
              <a:rPr lang="zh-CN" altLang="en-US" sz="2400" dirty="0">
                <a:solidFill>
                  <a:schemeClr val="tx2"/>
                </a:solidFill>
                <a:latin typeface="黑体" panose="02010609060101010101" pitchFamily="49" charset="-122"/>
                <a:ea typeface="黑体" panose="02010609060101010101" pitchFamily="49" charset="-122"/>
              </a:rPr>
              <a:t>到目标组织的网络连接的容量</a:t>
            </a: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经典的拒绝服务攻击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19983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洪泛攻击</a:t>
            </a:r>
          </a:p>
        </p:txBody>
      </p:sp>
      <p:grpSp>
        <p:nvGrpSpPr>
          <p:cNvPr id="10" name="组合 9">
            <a:extLst>
              <a:ext uri="{FF2B5EF4-FFF2-40B4-BE49-F238E27FC236}">
                <a16:creationId xmlns:a16="http://schemas.microsoft.com/office/drawing/2014/main" xmlns="" id="{9A0D8134-99CA-4B72-9D75-538DF8BFEA53}"/>
              </a:ext>
            </a:extLst>
          </p:cNvPr>
          <p:cNvGrpSpPr/>
          <p:nvPr/>
        </p:nvGrpSpPr>
        <p:grpSpPr>
          <a:xfrm>
            <a:off x="992087" y="4354651"/>
            <a:ext cx="941516" cy="1461066"/>
            <a:chOff x="7017783" y="4660702"/>
            <a:chExt cx="941516" cy="1461066"/>
          </a:xfrm>
        </p:grpSpPr>
        <p:graphicFrame>
          <p:nvGraphicFramePr>
            <p:cNvPr id="11" name="Object 100">
              <a:extLst>
                <a:ext uri="{FF2B5EF4-FFF2-40B4-BE49-F238E27FC236}">
                  <a16:creationId xmlns:a16="http://schemas.microsoft.com/office/drawing/2014/main" xmlns="" id="{AFE98C88-385C-4F9E-9C8C-2531DE3020E8}"/>
                </a:ext>
              </a:extLst>
            </p:cNvPr>
            <p:cNvGraphicFramePr>
              <a:graphicFrameLocks/>
            </p:cNvGraphicFramePr>
            <p:nvPr>
              <p:extLst>
                <p:ext uri="{D42A27DB-BD31-4B8C-83A1-F6EECF244321}">
                  <p14:modId xmlns:p14="http://schemas.microsoft.com/office/powerpoint/2010/main" val="2604043584"/>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3724" name="Drawing" r:id="rId4" imgW="869760" imgH="911160" progId="WPDraw30.Drawing">
                    <p:embed/>
                  </p:oleObj>
                </mc:Choice>
                <mc:Fallback>
                  <p:oleObj name="Drawing" r:id="rId4" imgW="869760" imgH="911160" progId="WPDraw30.Drawing">
                    <p:embed/>
                    <p:pic>
                      <p:nvPicPr>
                        <p:cNvPr id="21" name="Object 100">
                          <a:extLst>
                            <a:ext uri="{FF2B5EF4-FFF2-40B4-BE49-F238E27FC236}">
                              <a16:creationId xmlns:a16="http://schemas.microsoft.com/office/drawing/2014/main" xmlns="" id="{412FB305-93CA-4E28-BEFB-C70DA2B11F2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17">
              <a:extLst>
                <a:ext uri="{FF2B5EF4-FFF2-40B4-BE49-F238E27FC236}">
                  <a16:creationId xmlns:a16="http://schemas.microsoft.com/office/drawing/2014/main" xmlns="" id="{95C47419-51C0-4EDE-AB83-AC5FF20FD82E}"/>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grpSp>
        <p:nvGrpSpPr>
          <p:cNvPr id="17" name="组合 16">
            <a:extLst>
              <a:ext uri="{FF2B5EF4-FFF2-40B4-BE49-F238E27FC236}">
                <a16:creationId xmlns:a16="http://schemas.microsoft.com/office/drawing/2014/main" xmlns="" id="{142FA5E4-52E3-47C9-AD5F-89C2DB396151}"/>
              </a:ext>
            </a:extLst>
          </p:cNvPr>
          <p:cNvGrpSpPr/>
          <p:nvPr/>
        </p:nvGrpSpPr>
        <p:grpSpPr>
          <a:xfrm>
            <a:off x="1876585" y="3032561"/>
            <a:ext cx="1125537" cy="1499134"/>
            <a:chOff x="732576" y="4594931"/>
            <a:chExt cx="1125537" cy="1499134"/>
          </a:xfrm>
        </p:grpSpPr>
        <p:graphicFrame>
          <p:nvGraphicFramePr>
            <p:cNvPr id="18" name="Object 63">
              <a:extLst>
                <a:ext uri="{FF2B5EF4-FFF2-40B4-BE49-F238E27FC236}">
                  <a16:creationId xmlns:a16="http://schemas.microsoft.com/office/drawing/2014/main" xmlns="" id="{8384E018-3028-4862-9115-9AF8E8560AB7}"/>
                </a:ext>
              </a:extLst>
            </p:cNvPr>
            <p:cNvGraphicFramePr>
              <a:graphicFrameLocks noChangeAspect="1"/>
            </p:cNvGraphicFramePr>
            <p:nvPr>
              <p:extLst>
                <p:ext uri="{D42A27DB-BD31-4B8C-83A1-F6EECF244321}">
                  <p14:modId xmlns:p14="http://schemas.microsoft.com/office/powerpoint/2010/main" val="1675152968"/>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3725" name="剪辑" r:id="rId6" imgW="4716000" imgH="3542760" progId="MS_ClipArt_Gallery.2">
                    <p:embed/>
                  </p:oleObj>
                </mc:Choice>
                <mc:Fallback>
                  <p:oleObj name="剪辑" r:id="rId6" imgW="4716000" imgH="3542760" progId="MS_ClipArt_Gallery.2">
                    <p:embed/>
                    <p:pic>
                      <p:nvPicPr>
                        <p:cNvPr id="18" name="Object 63">
                          <a:extLst>
                            <a:ext uri="{FF2B5EF4-FFF2-40B4-BE49-F238E27FC236}">
                              <a16:creationId xmlns:a16="http://schemas.microsoft.com/office/drawing/2014/main" xmlns="" id="{50A32814-D776-466C-B5D6-2C106C8A88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86">
              <a:extLst>
                <a:ext uri="{FF2B5EF4-FFF2-40B4-BE49-F238E27FC236}">
                  <a16:creationId xmlns:a16="http://schemas.microsoft.com/office/drawing/2014/main" xmlns="" id="{858FD3E4-02F4-40FB-AF5C-0FD6E2142B23}"/>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grpSp>
        <p:nvGrpSpPr>
          <p:cNvPr id="20" name="组合 19">
            <a:extLst>
              <a:ext uri="{FF2B5EF4-FFF2-40B4-BE49-F238E27FC236}">
                <a16:creationId xmlns:a16="http://schemas.microsoft.com/office/drawing/2014/main" xmlns="" id="{E05A1854-E9D4-4CDA-977F-FF8D219F6EFC}"/>
              </a:ext>
            </a:extLst>
          </p:cNvPr>
          <p:cNvGrpSpPr/>
          <p:nvPr/>
        </p:nvGrpSpPr>
        <p:grpSpPr>
          <a:xfrm>
            <a:off x="7215288" y="4354542"/>
            <a:ext cx="936625" cy="1439862"/>
            <a:chOff x="7140124" y="4211821"/>
            <a:chExt cx="936625" cy="1439862"/>
          </a:xfrm>
        </p:grpSpPr>
        <p:pic>
          <p:nvPicPr>
            <p:cNvPr id="21" name="Picture 116" descr="WORK211">
              <a:extLst>
                <a:ext uri="{FF2B5EF4-FFF2-40B4-BE49-F238E27FC236}">
                  <a16:creationId xmlns:a16="http://schemas.microsoft.com/office/drawing/2014/main" xmlns="" id="{CF5BDFEC-D1F9-4B62-B6ED-ADD1E8E46C6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18">
              <a:extLst>
                <a:ext uri="{FF2B5EF4-FFF2-40B4-BE49-F238E27FC236}">
                  <a16:creationId xmlns:a16="http://schemas.microsoft.com/office/drawing/2014/main" xmlns="" id="{DA931CBA-A560-4290-9C6E-66C29BE48ECD}"/>
                </a:ext>
              </a:extLst>
            </p:cNvPr>
            <p:cNvSpPr>
              <a:spLocks noChangeArrowheads="1"/>
            </p:cNvSpPr>
            <p:nvPr/>
          </p:nvSpPr>
          <p:spPr bwMode="auto">
            <a:xfrm>
              <a:off x="7140124" y="514685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grpSp>
        <p:nvGrpSpPr>
          <p:cNvPr id="4" name="组合 3">
            <a:extLst>
              <a:ext uri="{FF2B5EF4-FFF2-40B4-BE49-F238E27FC236}">
                <a16:creationId xmlns:a16="http://schemas.microsoft.com/office/drawing/2014/main" xmlns="" id="{B9D44455-ED53-42FE-A16B-78D38A653BBD}"/>
              </a:ext>
            </a:extLst>
          </p:cNvPr>
          <p:cNvGrpSpPr/>
          <p:nvPr/>
        </p:nvGrpSpPr>
        <p:grpSpPr>
          <a:xfrm>
            <a:off x="3798835" y="4430169"/>
            <a:ext cx="1326070" cy="1523942"/>
            <a:chOff x="1586596" y="3450372"/>
            <a:chExt cx="1326070" cy="1523942"/>
          </a:xfrm>
        </p:grpSpPr>
        <p:pic>
          <p:nvPicPr>
            <p:cNvPr id="24" name="图片 23">
              <a:extLst>
                <a:ext uri="{FF2B5EF4-FFF2-40B4-BE49-F238E27FC236}">
                  <a16:creationId xmlns:a16="http://schemas.microsoft.com/office/drawing/2014/main" xmlns="" id="{092441B9-F42F-4023-8810-F259D81FB8F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25" name="Rectangle 86">
              <a:extLst>
                <a:ext uri="{FF2B5EF4-FFF2-40B4-BE49-F238E27FC236}">
                  <a16:creationId xmlns:a16="http://schemas.microsoft.com/office/drawing/2014/main" xmlns="" id="{075E885F-A728-4A8B-B7DE-EB6572C9C711}"/>
                </a:ext>
              </a:extLst>
            </p:cNvPr>
            <p:cNvSpPr>
              <a:spLocks noChangeArrowheads="1"/>
            </p:cNvSpPr>
            <p:nvPr/>
          </p:nvSpPr>
          <p:spPr bwMode="auto">
            <a:xfrm>
              <a:off x="1586596" y="4469489"/>
              <a:ext cx="132607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目标服务器</a:t>
              </a:r>
              <a:endParaRPr lang="en-US" altLang="zh-CN" dirty="0">
                <a:latin typeface="黑体" panose="02010609060101010101" pitchFamily="49" charset="-122"/>
                <a:ea typeface="黑体" panose="02010609060101010101" pitchFamily="49" charset="-122"/>
              </a:endParaRPr>
            </a:p>
          </p:txBody>
        </p:sp>
      </p:grpSp>
      <p:sp>
        <p:nvSpPr>
          <p:cNvPr id="5" name="箭头: 右 4">
            <a:extLst>
              <a:ext uri="{FF2B5EF4-FFF2-40B4-BE49-F238E27FC236}">
                <a16:creationId xmlns:a16="http://schemas.microsoft.com/office/drawing/2014/main" xmlns="" id="{68583C23-D221-4716-BB5E-2F9160B40672}"/>
              </a:ext>
            </a:extLst>
          </p:cNvPr>
          <p:cNvSpPr/>
          <p:nvPr/>
        </p:nvSpPr>
        <p:spPr>
          <a:xfrm>
            <a:off x="2051720" y="4581127"/>
            <a:ext cx="1872208" cy="59621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正常流量</a:t>
            </a:r>
          </a:p>
        </p:txBody>
      </p:sp>
      <p:sp>
        <p:nvSpPr>
          <p:cNvPr id="26" name="箭头: 右 25">
            <a:extLst>
              <a:ext uri="{FF2B5EF4-FFF2-40B4-BE49-F238E27FC236}">
                <a16:creationId xmlns:a16="http://schemas.microsoft.com/office/drawing/2014/main" xmlns="" id="{D76A98C3-0A47-4060-ACBA-002A0A0E10C4}"/>
              </a:ext>
            </a:extLst>
          </p:cNvPr>
          <p:cNvSpPr/>
          <p:nvPr/>
        </p:nvSpPr>
        <p:spPr>
          <a:xfrm flipH="1">
            <a:off x="5049721" y="4581126"/>
            <a:ext cx="1957244" cy="59621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正常流量</a:t>
            </a:r>
          </a:p>
        </p:txBody>
      </p:sp>
      <p:sp>
        <p:nvSpPr>
          <p:cNvPr id="6" name="箭头: 右 5">
            <a:extLst>
              <a:ext uri="{FF2B5EF4-FFF2-40B4-BE49-F238E27FC236}">
                <a16:creationId xmlns:a16="http://schemas.microsoft.com/office/drawing/2014/main" xmlns="" id="{C1572D03-058D-4042-BB06-EF7392AE9458}"/>
              </a:ext>
            </a:extLst>
          </p:cNvPr>
          <p:cNvSpPr/>
          <p:nvPr/>
        </p:nvSpPr>
        <p:spPr>
          <a:xfrm rot="1560133">
            <a:off x="2884781" y="3891589"/>
            <a:ext cx="1044538"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泛洪</a:t>
            </a:r>
          </a:p>
        </p:txBody>
      </p:sp>
      <p:grpSp>
        <p:nvGrpSpPr>
          <p:cNvPr id="28" name="组合 27">
            <a:extLst>
              <a:ext uri="{FF2B5EF4-FFF2-40B4-BE49-F238E27FC236}">
                <a16:creationId xmlns:a16="http://schemas.microsoft.com/office/drawing/2014/main" xmlns="" id="{5C712B3A-ACE9-4E2D-B0A5-443C0C426136}"/>
              </a:ext>
            </a:extLst>
          </p:cNvPr>
          <p:cNvGrpSpPr/>
          <p:nvPr/>
        </p:nvGrpSpPr>
        <p:grpSpPr>
          <a:xfrm>
            <a:off x="6028343" y="3032951"/>
            <a:ext cx="1125537" cy="1499134"/>
            <a:chOff x="732576" y="4594931"/>
            <a:chExt cx="1125537" cy="1499134"/>
          </a:xfrm>
        </p:grpSpPr>
        <p:graphicFrame>
          <p:nvGraphicFramePr>
            <p:cNvPr id="29" name="Object 63">
              <a:extLst>
                <a:ext uri="{FF2B5EF4-FFF2-40B4-BE49-F238E27FC236}">
                  <a16:creationId xmlns:a16="http://schemas.microsoft.com/office/drawing/2014/main" xmlns="" id="{05002868-BCF2-4860-AA43-38B47268D2AB}"/>
                </a:ext>
              </a:extLst>
            </p:cNvPr>
            <p:cNvGraphicFramePr>
              <a:graphicFrameLocks noChangeAspect="1"/>
            </p:cNvGraphicFramePr>
            <p:nvPr>
              <p:extLst>
                <p:ext uri="{D42A27DB-BD31-4B8C-83A1-F6EECF244321}">
                  <p14:modId xmlns:p14="http://schemas.microsoft.com/office/powerpoint/2010/main" val="2557961173"/>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3726" name="剪辑" r:id="rId10" imgW="4716000" imgH="3542760" progId="MS_ClipArt_Gallery.2">
                    <p:embed/>
                  </p:oleObj>
                </mc:Choice>
                <mc:Fallback>
                  <p:oleObj name="剪辑" r:id="rId10" imgW="4716000" imgH="3542760" progId="MS_ClipArt_Gallery.2">
                    <p:embed/>
                    <p:pic>
                      <p:nvPicPr>
                        <p:cNvPr id="18" name="Object 63">
                          <a:extLst>
                            <a:ext uri="{FF2B5EF4-FFF2-40B4-BE49-F238E27FC236}">
                              <a16:creationId xmlns:a16="http://schemas.microsoft.com/office/drawing/2014/main" xmlns="" id="{8384E018-3028-4862-9115-9AF8E8560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86">
              <a:extLst>
                <a:ext uri="{FF2B5EF4-FFF2-40B4-BE49-F238E27FC236}">
                  <a16:creationId xmlns:a16="http://schemas.microsoft.com/office/drawing/2014/main" xmlns="" id="{B395EB9C-4495-4329-A2CA-4D056B9F62D7}"/>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sp>
        <p:nvSpPr>
          <p:cNvPr id="31" name="箭头: 右 30">
            <a:extLst>
              <a:ext uri="{FF2B5EF4-FFF2-40B4-BE49-F238E27FC236}">
                <a16:creationId xmlns:a16="http://schemas.microsoft.com/office/drawing/2014/main" xmlns="" id="{0AD5E160-537D-4887-B670-37AFB22F7644}"/>
              </a:ext>
            </a:extLst>
          </p:cNvPr>
          <p:cNvSpPr/>
          <p:nvPr/>
        </p:nvSpPr>
        <p:spPr>
          <a:xfrm rot="9299840" flipV="1">
            <a:off x="4915566" y="3911282"/>
            <a:ext cx="1113384" cy="459154"/>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泛洪</a:t>
            </a:r>
          </a:p>
        </p:txBody>
      </p:sp>
      <p:grpSp>
        <p:nvGrpSpPr>
          <p:cNvPr id="32" name="组合 31">
            <a:extLst>
              <a:ext uri="{FF2B5EF4-FFF2-40B4-BE49-F238E27FC236}">
                <a16:creationId xmlns:a16="http://schemas.microsoft.com/office/drawing/2014/main" xmlns="" id="{08C77336-A7F2-4D2A-8422-F7CD261DDEBC}"/>
              </a:ext>
            </a:extLst>
          </p:cNvPr>
          <p:cNvGrpSpPr/>
          <p:nvPr/>
        </p:nvGrpSpPr>
        <p:grpSpPr>
          <a:xfrm>
            <a:off x="1862287" y="5487585"/>
            <a:ext cx="1125537" cy="1499134"/>
            <a:chOff x="732576" y="4594931"/>
            <a:chExt cx="1125537" cy="1499134"/>
          </a:xfrm>
        </p:grpSpPr>
        <p:graphicFrame>
          <p:nvGraphicFramePr>
            <p:cNvPr id="33" name="Object 63">
              <a:extLst>
                <a:ext uri="{FF2B5EF4-FFF2-40B4-BE49-F238E27FC236}">
                  <a16:creationId xmlns:a16="http://schemas.microsoft.com/office/drawing/2014/main" xmlns="" id="{87F3A855-AF13-4979-AD07-57497C855D6C}"/>
                </a:ext>
              </a:extLst>
            </p:cNvPr>
            <p:cNvGraphicFramePr>
              <a:graphicFrameLocks noChangeAspect="1"/>
            </p:cNvGraphicFramePr>
            <p:nvPr>
              <p:extLst>
                <p:ext uri="{D42A27DB-BD31-4B8C-83A1-F6EECF244321}">
                  <p14:modId xmlns:p14="http://schemas.microsoft.com/office/powerpoint/2010/main" val="2480737169"/>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3727" name="剪辑" r:id="rId11" imgW="4716000" imgH="3542760" progId="MS_ClipArt_Gallery.2">
                    <p:embed/>
                  </p:oleObj>
                </mc:Choice>
                <mc:Fallback>
                  <p:oleObj name="剪辑" r:id="rId11" imgW="4716000" imgH="3542760" progId="MS_ClipArt_Gallery.2">
                    <p:embed/>
                    <p:pic>
                      <p:nvPicPr>
                        <p:cNvPr id="18" name="Object 63">
                          <a:extLst>
                            <a:ext uri="{FF2B5EF4-FFF2-40B4-BE49-F238E27FC236}">
                              <a16:creationId xmlns:a16="http://schemas.microsoft.com/office/drawing/2014/main" xmlns="" id="{8384E018-3028-4862-9115-9AF8E8560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Rectangle 86">
              <a:extLst>
                <a:ext uri="{FF2B5EF4-FFF2-40B4-BE49-F238E27FC236}">
                  <a16:creationId xmlns:a16="http://schemas.microsoft.com/office/drawing/2014/main" xmlns="" id="{CDCDED2C-7B24-4181-A193-FED59AE37E01}"/>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sp>
        <p:nvSpPr>
          <p:cNvPr id="35" name="箭头: 右 34">
            <a:extLst>
              <a:ext uri="{FF2B5EF4-FFF2-40B4-BE49-F238E27FC236}">
                <a16:creationId xmlns:a16="http://schemas.microsoft.com/office/drawing/2014/main" xmlns="" id="{9DFEC07C-7108-47FB-8585-4D91C196AE3D}"/>
              </a:ext>
            </a:extLst>
          </p:cNvPr>
          <p:cNvSpPr/>
          <p:nvPr/>
        </p:nvSpPr>
        <p:spPr>
          <a:xfrm rot="20008432">
            <a:off x="2949315" y="5407963"/>
            <a:ext cx="1044538"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泛洪</a:t>
            </a:r>
          </a:p>
        </p:txBody>
      </p:sp>
      <p:grpSp>
        <p:nvGrpSpPr>
          <p:cNvPr id="36" name="组合 35">
            <a:extLst>
              <a:ext uri="{FF2B5EF4-FFF2-40B4-BE49-F238E27FC236}">
                <a16:creationId xmlns:a16="http://schemas.microsoft.com/office/drawing/2014/main" xmlns="" id="{59676A12-E672-4B85-AF1B-7735CA504481}"/>
              </a:ext>
            </a:extLst>
          </p:cNvPr>
          <p:cNvGrpSpPr/>
          <p:nvPr/>
        </p:nvGrpSpPr>
        <p:grpSpPr>
          <a:xfrm>
            <a:off x="6028343" y="5324647"/>
            <a:ext cx="1125537" cy="1499134"/>
            <a:chOff x="732576" y="4594931"/>
            <a:chExt cx="1125537" cy="1499134"/>
          </a:xfrm>
        </p:grpSpPr>
        <p:graphicFrame>
          <p:nvGraphicFramePr>
            <p:cNvPr id="37" name="Object 63">
              <a:extLst>
                <a:ext uri="{FF2B5EF4-FFF2-40B4-BE49-F238E27FC236}">
                  <a16:creationId xmlns:a16="http://schemas.microsoft.com/office/drawing/2014/main" xmlns="" id="{606F0389-2697-4D12-A88E-B9253B40A717}"/>
                </a:ext>
              </a:extLst>
            </p:cNvPr>
            <p:cNvGraphicFramePr>
              <a:graphicFrameLocks noChangeAspect="1"/>
            </p:cNvGraphicFramePr>
            <p:nvPr>
              <p:extLst>
                <p:ext uri="{D42A27DB-BD31-4B8C-83A1-F6EECF244321}">
                  <p14:modId xmlns:p14="http://schemas.microsoft.com/office/powerpoint/2010/main" val="1967619179"/>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3728" name="剪辑" r:id="rId12" imgW="4716000" imgH="3542760" progId="MS_ClipArt_Gallery.2">
                    <p:embed/>
                  </p:oleObj>
                </mc:Choice>
                <mc:Fallback>
                  <p:oleObj name="剪辑" r:id="rId12" imgW="4716000" imgH="3542760" progId="MS_ClipArt_Gallery.2">
                    <p:embed/>
                    <p:pic>
                      <p:nvPicPr>
                        <p:cNvPr id="29" name="Object 63">
                          <a:extLst>
                            <a:ext uri="{FF2B5EF4-FFF2-40B4-BE49-F238E27FC236}">
                              <a16:creationId xmlns:a16="http://schemas.microsoft.com/office/drawing/2014/main" xmlns="" id="{05002868-BCF2-4860-AA43-38B47268D2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Rectangle 86">
              <a:extLst>
                <a:ext uri="{FF2B5EF4-FFF2-40B4-BE49-F238E27FC236}">
                  <a16:creationId xmlns:a16="http://schemas.microsoft.com/office/drawing/2014/main" xmlns="" id="{9B6FAC86-22F5-4055-BC20-B37A2D5B00A5}"/>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sp>
        <p:nvSpPr>
          <p:cNvPr id="39" name="箭头: 右 38">
            <a:extLst>
              <a:ext uri="{FF2B5EF4-FFF2-40B4-BE49-F238E27FC236}">
                <a16:creationId xmlns:a16="http://schemas.microsoft.com/office/drawing/2014/main" xmlns="" id="{B625D809-5166-4D1C-A06F-0873B9B05D9A}"/>
              </a:ext>
            </a:extLst>
          </p:cNvPr>
          <p:cNvSpPr/>
          <p:nvPr/>
        </p:nvSpPr>
        <p:spPr>
          <a:xfrm rot="12527059" flipV="1">
            <a:off x="4949990" y="5410103"/>
            <a:ext cx="1044538" cy="500544"/>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泛洪</a:t>
            </a:r>
          </a:p>
        </p:txBody>
      </p:sp>
      <p:sp>
        <p:nvSpPr>
          <p:cNvPr id="27" name="文本框 26">
            <a:extLst>
              <a:ext uri="{FF2B5EF4-FFF2-40B4-BE49-F238E27FC236}">
                <a16:creationId xmlns:a16="http://schemas.microsoft.com/office/drawing/2014/main" xmlns="" id="{670C5264-F541-4F18-A7FD-B5281BD87BEB}"/>
              </a:ext>
            </a:extLst>
          </p:cNvPr>
          <p:cNvSpPr txBox="1"/>
          <p:nvPr/>
        </p:nvSpPr>
        <p:spPr>
          <a:xfrm>
            <a:off x="3218700" y="3197003"/>
            <a:ext cx="2616891"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链路拥塞，无法访问或访问速度极慢！</a:t>
            </a:r>
          </a:p>
        </p:txBody>
      </p:sp>
    </p:spTree>
    <p:extLst>
      <p:ext uri="{BB962C8B-B14F-4D97-AF65-F5344CB8AC3E}">
        <p14:creationId xmlns:p14="http://schemas.microsoft.com/office/powerpoint/2010/main" val="280355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5"/>
                                        </p:tgtEl>
                                      </p:cBhvr>
                                    </p:animEffect>
                                    <p:set>
                                      <p:cBhvr>
                                        <p:cTn id="50" dur="1" fill="hold">
                                          <p:stCondLst>
                                            <p:cond delay="499"/>
                                          </p:stCondLst>
                                        </p:cTn>
                                        <p:tgtEl>
                                          <p:spTgt spid="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6"/>
                                        </p:tgtEl>
                                      </p:cBhvr>
                                    </p:animEffect>
                                    <p:set>
                                      <p:cBhvr>
                                        <p:cTn id="53" dur="1" fill="hold">
                                          <p:stCondLst>
                                            <p:cond delay="499"/>
                                          </p:stCondLst>
                                        </p:cTn>
                                        <p:tgtEl>
                                          <p:spTgt spid="26"/>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6" grpId="0" animBg="1"/>
      <p:bldP spid="26" grpId="1" animBg="1"/>
      <p:bldP spid="6" grpId="0" animBg="1"/>
      <p:bldP spid="31" grpId="0" animBg="1"/>
      <p:bldP spid="35" grpId="0" animBg="1"/>
      <p:bldP spid="39" grpId="0"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经典的拒绝服务攻击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19983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源地址欺骗</a:t>
            </a:r>
          </a:p>
        </p:txBody>
      </p:sp>
      <p:grpSp>
        <p:nvGrpSpPr>
          <p:cNvPr id="6" name="组合 5">
            <a:extLst>
              <a:ext uri="{FF2B5EF4-FFF2-40B4-BE49-F238E27FC236}">
                <a16:creationId xmlns:a16="http://schemas.microsoft.com/office/drawing/2014/main" xmlns="" id="{A1B5D41B-9DE0-4C2B-B65D-3007D1526B09}"/>
              </a:ext>
            </a:extLst>
          </p:cNvPr>
          <p:cNvGrpSpPr/>
          <p:nvPr/>
        </p:nvGrpSpPr>
        <p:grpSpPr>
          <a:xfrm>
            <a:off x="6171959" y="3110283"/>
            <a:ext cx="1328163" cy="1582516"/>
            <a:chOff x="1585549" y="3450372"/>
            <a:chExt cx="1328163" cy="1582516"/>
          </a:xfrm>
        </p:grpSpPr>
        <p:pic>
          <p:nvPicPr>
            <p:cNvPr id="8" name="图片 7">
              <a:extLst>
                <a:ext uri="{FF2B5EF4-FFF2-40B4-BE49-F238E27FC236}">
                  <a16:creationId xmlns:a16="http://schemas.microsoft.com/office/drawing/2014/main" xmlns="" id="{90A859A5-9887-4ADD-8648-4B17505C34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9" name="Rectangle 86">
              <a:extLst>
                <a:ext uri="{FF2B5EF4-FFF2-40B4-BE49-F238E27FC236}">
                  <a16:creationId xmlns:a16="http://schemas.microsoft.com/office/drawing/2014/main" xmlns="" id="{70887BC1-5AD0-402B-BA26-D25171073B65}"/>
                </a:ext>
              </a:extLst>
            </p:cNvPr>
            <p:cNvSpPr>
              <a:spLocks noChangeArrowheads="1"/>
            </p:cNvSpPr>
            <p:nvPr/>
          </p:nvSpPr>
          <p:spPr bwMode="auto">
            <a:xfrm>
              <a:off x="1585549" y="4528063"/>
              <a:ext cx="1328163"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目标服务器</a:t>
              </a:r>
              <a:endParaRPr lang="en-US" altLang="zh-CN" dirty="0">
                <a:latin typeface="黑体" panose="02010609060101010101" pitchFamily="49" charset="-122"/>
                <a:ea typeface="黑体" panose="02010609060101010101" pitchFamily="49" charset="-122"/>
              </a:endParaRPr>
            </a:p>
          </p:txBody>
        </p:sp>
      </p:grpSp>
      <p:grpSp>
        <p:nvGrpSpPr>
          <p:cNvPr id="10" name="组合 9">
            <a:extLst>
              <a:ext uri="{FF2B5EF4-FFF2-40B4-BE49-F238E27FC236}">
                <a16:creationId xmlns:a16="http://schemas.microsoft.com/office/drawing/2014/main" xmlns="" id="{E861A04A-FDDF-4497-B0BD-37D847C03C50}"/>
              </a:ext>
            </a:extLst>
          </p:cNvPr>
          <p:cNvGrpSpPr/>
          <p:nvPr/>
        </p:nvGrpSpPr>
        <p:grpSpPr>
          <a:xfrm>
            <a:off x="2177012" y="3497829"/>
            <a:ext cx="1125537" cy="1499134"/>
            <a:chOff x="732576" y="4594931"/>
            <a:chExt cx="1125537" cy="1499134"/>
          </a:xfrm>
        </p:grpSpPr>
        <p:graphicFrame>
          <p:nvGraphicFramePr>
            <p:cNvPr id="11" name="Object 63">
              <a:extLst>
                <a:ext uri="{FF2B5EF4-FFF2-40B4-BE49-F238E27FC236}">
                  <a16:creationId xmlns:a16="http://schemas.microsoft.com/office/drawing/2014/main" xmlns="" id="{5B8C270E-B58B-4657-A143-C43C51E01FB8}"/>
                </a:ext>
              </a:extLst>
            </p:cNvPr>
            <p:cNvGraphicFramePr>
              <a:graphicFrameLocks noChangeAspect="1"/>
            </p:cNvGraphicFramePr>
            <p:nvPr>
              <p:extLst>
                <p:ext uri="{D42A27DB-BD31-4B8C-83A1-F6EECF244321}">
                  <p14:modId xmlns:p14="http://schemas.microsoft.com/office/powerpoint/2010/main" val="124163298"/>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4646" name="剪辑" r:id="rId5" imgW="4716000" imgH="3542760" progId="MS_ClipArt_Gallery.2">
                    <p:embed/>
                  </p:oleObj>
                </mc:Choice>
                <mc:Fallback>
                  <p:oleObj name="剪辑" r:id="rId5" imgW="4716000" imgH="3542760" progId="MS_ClipArt_Gallery.2">
                    <p:embed/>
                    <p:pic>
                      <p:nvPicPr>
                        <p:cNvPr id="18" name="Object 63">
                          <a:extLst>
                            <a:ext uri="{FF2B5EF4-FFF2-40B4-BE49-F238E27FC236}">
                              <a16:creationId xmlns:a16="http://schemas.microsoft.com/office/drawing/2014/main" xmlns="" id="{8384E018-3028-4862-9115-9AF8E8560A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86">
              <a:extLst>
                <a:ext uri="{FF2B5EF4-FFF2-40B4-BE49-F238E27FC236}">
                  <a16:creationId xmlns:a16="http://schemas.microsoft.com/office/drawing/2014/main" xmlns="" id="{A9B98BC9-8DE7-48D3-B382-4DEEC1809C9F}"/>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grpSp>
        <p:nvGrpSpPr>
          <p:cNvPr id="13" name="组合 12">
            <a:extLst>
              <a:ext uri="{FF2B5EF4-FFF2-40B4-BE49-F238E27FC236}">
                <a16:creationId xmlns:a16="http://schemas.microsoft.com/office/drawing/2014/main" xmlns="" id="{D8797456-BB24-4F4A-A33A-7B39FBD91EAC}"/>
              </a:ext>
            </a:extLst>
          </p:cNvPr>
          <p:cNvGrpSpPr/>
          <p:nvPr/>
        </p:nvGrpSpPr>
        <p:grpSpPr>
          <a:xfrm>
            <a:off x="1183785" y="2619170"/>
            <a:ext cx="941516" cy="1461066"/>
            <a:chOff x="7017783" y="4660702"/>
            <a:chExt cx="941516" cy="1461066"/>
          </a:xfrm>
        </p:grpSpPr>
        <p:graphicFrame>
          <p:nvGraphicFramePr>
            <p:cNvPr id="14" name="Object 100">
              <a:extLst>
                <a:ext uri="{FF2B5EF4-FFF2-40B4-BE49-F238E27FC236}">
                  <a16:creationId xmlns:a16="http://schemas.microsoft.com/office/drawing/2014/main" xmlns="" id="{FC2B65F2-95A8-4DF4-845E-2D838DEE0E90}"/>
                </a:ext>
              </a:extLst>
            </p:cNvPr>
            <p:cNvGraphicFramePr>
              <a:graphicFrameLocks/>
            </p:cNvGraphicFramePr>
            <p:nvPr>
              <p:extLst>
                <p:ext uri="{D42A27DB-BD31-4B8C-83A1-F6EECF244321}">
                  <p14:modId xmlns:p14="http://schemas.microsoft.com/office/powerpoint/2010/main" val="2713591161"/>
                </p:ext>
              </p:extLst>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24647" name="Drawing" r:id="rId7" imgW="869760" imgH="911160" progId="WPDraw30.Drawing">
                    <p:embed/>
                  </p:oleObj>
                </mc:Choice>
                <mc:Fallback>
                  <p:oleObj name="Drawing" r:id="rId7" imgW="869760" imgH="911160" progId="WPDraw30.Drawing">
                    <p:embed/>
                    <p:pic>
                      <p:nvPicPr>
                        <p:cNvPr id="11" name="Object 100">
                          <a:extLst>
                            <a:ext uri="{FF2B5EF4-FFF2-40B4-BE49-F238E27FC236}">
                              <a16:creationId xmlns:a16="http://schemas.microsoft.com/office/drawing/2014/main" xmlns="" id="{AFE98C88-385C-4F9E-9C8C-2531DE3020E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17">
              <a:extLst>
                <a:ext uri="{FF2B5EF4-FFF2-40B4-BE49-F238E27FC236}">
                  <a16:creationId xmlns:a16="http://schemas.microsoft.com/office/drawing/2014/main" xmlns="" id="{75CC3342-3DF1-4086-AB28-30C41DDC3C07}"/>
                </a:ext>
              </a:extLst>
            </p:cNvPr>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latin typeface="黑体" panose="02010609060101010101" pitchFamily="49" charset="-122"/>
                  <a:ea typeface="黑体" panose="02010609060101010101" pitchFamily="49" charset="-122"/>
                </a:rPr>
                <a:t>用户</a:t>
              </a:r>
              <a:endParaRPr lang="en-US" altLang="zh-CN" dirty="0">
                <a:latin typeface="黑体" panose="02010609060101010101" pitchFamily="49" charset="-122"/>
                <a:ea typeface="黑体" panose="02010609060101010101" pitchFamily="49" charset="-122"/>
              </a:endParaRPr>
            </a:p>
          </p:txBody>
        </p:sp>
      </p:grpSp>
      <p:sp>
        <p:nvSpPr>
          <p:cNvPr id="16" name="箭头: 右 15">
            <a:extLst>
              <a:ext uri="{FF2B5EF4-FFF2-40B4-BE49-F238E27FC236}">
                <a16:creationId xmlns:a16="http://schemas.microsoft.com/office/drawing/2014/main" xmlns="" id="{C14A12C5-2C13-466C-9F7F-E2CC548EEFF9}"/>
              </a:ext>
            </a:extLst>
          </p:cNvPr>
          <p:cNvSpPr/>
          <p:nvPr/>
        </p:nvSpPr>
        <p:spPr>
          <a:xfrm rot="21344116">
            <a:off x="3113855" y="3873093"/>
            <a:ext cx="3196340"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发送请求，伪造源地址</a:t>
            </a:r>
          </a:p>
        </p:txBody>
      </p:sp>
      <p:sp>
        <p:nvSpPr>
          <p:cNvPr id="17" name="箭头: 右 16">
            <a:extLst>
              <a:ext uri="{FF2B5EF4-FFF2-40B4-BE49-F238E27FC236}">
                <a16:creationId xmlns:a16="http://schemas.microsoft.com/office/drawing/2014/main" xmlns="" id="{81B74E86-1CA2-444D-827A-038BA75A340E}"/>
              </a:ext>
            </a:extLst>
          </p:cNvPr>
          <p:cNvSpPr/>
          <p:nvPr/>
        </p:nvSpPr>
        <p:spPr>
          <a:xfrm rot="441521" flipH="1">
            <a:off x="2272938" y="3006312"/>
            <a:ext cx="3935756" cy="59621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向伪造的源地址发送响应</a:t>
            </a:r>
          </a:p>
        </p:txBody>
      </p:sp>
      <p:sp>
        <p:nvSpPr>
          <p:cNvPr id="18" name="矩形: 圆角 17">
            <a:extLst>
              <a:ext uri="{FF2B5EF4-FFF2-40B4-BE49-F238E27FC236}">
                <a16:creationId xmlns:a16="http://schemas.microsoft.com/office/drawing/2014/main" xmlns="" id="{D82EF12C-C7DB-4F4C-AC1B-00D3A4165F66}"/>
              </a:ext>
            </a:extLst>
          </p:cNvPr>
          <p:cNvSpPr/>
          <p:nvPr/>
        </p:nvSpPr>
        <p:spPr>
          <a:xfrm>
            <a:off x="739665" y="4850339"/>
            <a:ext cx="2758066" cy="1836440"/>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buClr>
                <a:srgbClr val="C00000"/>
              </a:buClr>
            </a:pPr>
            <a:r>
              <a:rPr lang="zh-CN" altLang="en-US" sz="2000" dirty="0">
                <a:solidFill>
                  <a:schemeClr val="tx2"/>
                </a:solidFill>
                <a:latin typeface="黑体" panose="02010609060101010101" pitchFamily="49" charset="-122"/>
                <a:ea typeface="黑体" panose="02010609060101010101" pitchFamily="49" charset="-122"/>
              </a:rPr>
              <a:t>洪泛攻击发送数据包的源地址很容易被识别，从而</a:t>
            </a:r>
            <a:r>
              <a:rPr lang="zh-CN" altLang="en-US" sz="2000" dirty="0">
                <a:solidFill>
                  <a:srgbClr val="FF0000"/>
                </a:solidFill>
                <a:latin typeface="黑体" panose="02010609060101010101" pitchFamily="49" charset="-122"/>
                <a:ea typeface="黑体" panose="02010609060101010101" pitchFamily="49" charset="-122"/>
              </a:rPr>
              <a:t>定位到攻击者真实的</a:t>
            </a:r>
            <a:r>
              <a:rPr lang="en-US" altLang="zh-CN" sz="2000" dirty="0">
                <a:solidFill>
                  <a:srgbClr val="FF0000"/>
                </a:solidFill>
                <a:latin typeface="黑体" panose="02010609060101010101" pitchFamily="49" charset="-122"/>
                <a:ea typeface="黑体" panose="02010609060101010101" pitchFamily="49" charset="-122"/>
              </a:rPr>
              <a:t>IP</a:t>
            </a:r>
            <a:r>
              <a:rPr lang="zh-CN" altLang="en-US" sz="2000" dirty="0">
                <a:solidFill>
                  <a:srgbClr val="FF0000"/>
                </a:solidFill>
                <a:latin typeface="黑体" panose="02010609060101010101" pitchFamily="49" charset="-122"/>
                <a:ea typeface="黑体" panose="02010609060101010101" pitchFamily="49" charset="-122"/>
              </a:rPr>
              <a:t>地址</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19" name="矩形: 圆角 18">
            <a:extLst>
              <a:ext uri="{FF2B5EF4-FFF2-40B4-BE49-F238E27FC236}">
                <a16:creationId xmlns:a16="http://schemas.microsoft.com/office/drawing/2014/main" xmlns="" id="{F6ADEDCD-0E85-4CF0-8A71-211D35B5D89F}"/>
              </a:ext>
            </a:extLst>
          </p:cNvPr>
          <p:cNvSpPr/>
          <p:nvPr/>
        </p:nvSpPr>
        <p:spPr>
          <a:xfrm>
            <a:off x="4743815" y="1448121"/>
            <a:ext cx="3225031" cy="1481038"/>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产生大量目的地址指向被攻击系统的数据包，但这些</a:t>
            </a:r>
            <a:r>
              <a:rPr lang="zh-CN" altLang="en-US" sz="2000" dirty="0">
                <a:solidFill>
                  <a:srgbClr val="FF0000"/>
                </a:solidFill>
                <a:latin typeface="黑体" panose="02010609060101010101" pitchFamily="49" charset="-122"/>
                <a:ea typeface="黑体" panose="02010609060101010101" pitchFamily="49" charset="-122"/>
              </a:rPr>
              <a:t>数据包的源地址是随机的</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0" name="矩形: 圆角 19">
            <a:extLst>
              <a:ext uri="{FF2B5EF4-FFF2-40B4-BE49-F238E27FC236}">
                <a16:creationId xmlns:a16="http://schemas.microsoft.com/office/drawing/2014/main" xmlns="" id="{DE83636E-9F9C-493E-B864-9B494C40D35E}"/>
              </a:ext>
            </a:extLst>
          </p:cNvPr>
          <p:cNvSpPr/>
          <p:nvPr/>
        </p:nvSpPr>
        <p:spPr>
          <a:xfrm>
            <a:off x="5002894" y="4744550"/>
            <a:ext cx="2643293" cy="1481038"/>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buClr>
                <a:srgbClr val="C00000"/>
              </a:buClr>
            </a:pP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原始套接字接口</a:t>
            </a:r>
            <a:r>
              <a:rPr lang="zh-CN" altLang="en-US" sz="2000" dirty="0">
                <a:solidFill>
                  <a:schemeClr val="tx2"/>
                </a:solidFill>
                <a:latin typeface="黑体" panose="02010609060101010101" pitchFamily="49" charset="-122"/>
                <a:ea typeface="黑体" panose="02010609060101010101" pitchFamily="49" charset="-122"/>
              </a:rPr>
              <a:t>伪造源地址，使得攻击者难以被定位</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21" name="箭头: 右 20">
            <a:extLst>
              <a:ext uri="{FF2B5EF4-FFF2-40B4-BE49-F238E27FC236}">
                <a16:creationId xmlns:a16="http://schemas.microsoft.com/office/drawing/2014/main" xmlns="" id="{3EB93324-758C-482B-AC04-6043985380DF}"/>
              </a:ext>
            </a:extLst>
          </p:cNvPr>
          <p:cNvSpPr/>
          <p:nvPr/>
        </p:nvSpPr>
        <p:spPr>
          <a:xfrm rot="21344116">
            <a:off x="3120470" y="3873619"/>
            <a:ext cx="3196340"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发送请求</a:t>
            </a:r>
          </a:p>
        </p:txBody>
      </p:sp>
    </p:spTree>
    <p:extLst>
      <p:ext uri="{BB962C8B-B14F-4D97-AF65-F5344CB8AC3E}">
        <p14:creationId xmlns:p14="http://schemas.microsoft.com/office/powerpoint/2010/main" val="156089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22" presetClass="entr" presetSubtype="8"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right)">
                                      <p:cBhvr>
                                        <p:cTn id="26" dur="500"/>
                                        <p:tgtEl>
                                          <p:spTgt spid="17"/>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00E8C4B1-1B31-4B95-8B76-0F945AAE0018}"/>
              </a:ext>
            </a:extLst>
          </p:cNvPr>
          <p:cNvSpPr txBox="1"/>
          <p:nvPr/>
        </p:nvSpPr>
        <p:spPr>
          <a:xfrm>
            <a:off x="896921" y="2171883"/>
            <a:ext cx="7545619" cy="1569660"/>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利用</a:t>
            </a:r>
            <a:r>
              <a:rPr lang="en-US" altLang="zh-CN" sz="2400" dirty="0">
                <a:solidFill>
                  <a:srgbClr val="FF0000"/>
                </a:solidFill>
                <a:latin typeface="黑体" panose="02010609060101010101" pitchFamily="49" charset="-122"/>
                <a:ea typeface="黑体" panose="02010609060101010101" pitchFamily="49" charset="-122"/>
              </a:rPr>
              <a:t>TCP</a:t>
            </a:r>
            <a:r>
              <a:rPr lang="zh-CN" altLang="en-US" sz="2400" dirty="0">
                <a:solidFill>
                  <a:srgbClr val="FF0000"/>
                </a:solidFill>
                <a:latin typeface="黑体" panose="02010609060101010101" pitchFamily="49" charset="-122"/>
                <a:ea typeface="黑体" panose="02010609060101010101" pitchFamily="49" charset="-122"/>
              </a:rPr>
              <a:t>三次握手协议</a:t>
            </a:r>
            <a:r>
              <a:rPr lang="zh-CN" altLang="en-US" sz="2400" dirty="0">
                <a:solidFill>
                  <a:schemeClr val="tx2"/>
                </a:solidFill>
                <a:latin typeface="黑体" panose="02010609060101010101" pitchFamily="49" charset="-122"/>
                <a:ea typeface="黑体" panose="02010609060101010101" pitchFamily="49" charset="-122"/>
              </a:rPr>
              <a:t>进行攻击</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Arial" panose="020B0604020202020204" pitchFamily="34" charset="0"/>
              <a:buChar char="•"/>
            </a:pPr>
            <a:r>
              <a:rPr lang="zh-CN" altLang="en-US" sz="2400" dirty="0">
                <a:solidFill>
                  <a:schemeClr val="tx2"/>
                </a:solidFill>
                <a:latin typeface="黑体" panose="02010609060101010101" pitchFamily="49" charset="-122"/>
                <a:ea typeface="黑体" panose="02010609060101010101" pitchFamily="49" charset="-122"/>
              </a:rPr>
              <a:t>通过发送大量</a:t>
            </a:r>
            <a:r>
              <a:rPr lang="zh-CN" altLang="en-US" sz="2400" dirty="0">
                <a:solidFill>
                  <a:srgbClr val="FF0000"/>
                </a:solidFill>
                <a:latin typeface="黑体" panose="02010609060101010101" pitchFamily="49" charset="-122"/>
                <a:ea typeface="黑体" panose="02010609060101010101" pitchFamily="49" charset="-122"/>
              </a:rPr>
              <a:t>伪造源地址的</a:t>
            </a:r>
            <a:r>
              <a:rPr lang="en-US" altLang="zh-CN" sz="2400" dirty="0">
                <a:solidFill>
                  <a:srgbClr val="FF0000"/>
                </a:solidFill>
                <a:latin typeface="黑体" panose="02010609060101010101" pitchFamily="49" charset="-122"/>
                <a:ea typeface="黑体" panose="02010609060101010101" pitchFamily="49" charset="-122"/>
              </a:rPr>
              <a:t>SYN</a:t>
            </a:r>
            <a:r>
              <a:rPr lang="zh-CN" altLang="en-US" sz="2400" dirty="0">
                <a:solidFill>
                  <a:srgbClr val="FF0000"/>
                </a:solidFill>
                <a:latin typeface="黑体" panose="02010609060101010101" pitchFamily="49" charset="-122"/>
                <a:ea typeface="黑体" panose="02010609060101010101" pitchFamily="49" charset="-122"/>
              </a:rPr>
              <a:t>连接请求数据包</a:t>
            </a:r>
            <a:r>
              <a:rPr lang="zh-CN" altLang="en-US" sz="2400" dirty="0">
                <a:solidFill>
                  <a:schemeClr val="tx2"/>
                </a:solidFill>
                <a:latin typeface="黑体" panose="02010609060101010101" pitchFamily="49" charset="-122"/>
                <a:ea typeface="黑体" panose="02010609060101010101" pitchFamily="49" charset="-122"/>
              </a:rPr>
              <a:t>，使服务器上用于管理</a:t>
            </a:r>
            <a:r>
              <a:rPr lang="en-US" altLang="zh-CN" sz="2400" dirty="0">
                <a:solidFill>
                  <a:schemeClr val="tx2"/>
                </a:solidFill>
                <a:latin typeface="黑体" panose="02010609060101010101" pitchFamily="49" charset="-122"/>
                <a:ea typeface="黑体" panose="02010609060101010101" pitchFamily="49" charset="-122"/>
              </a:rPr>
              <a:t>TCP</a:t>
            </a:r>
            <a:r>
              <a:rPr lang="zh-CN" altLang="en-US" sz="2400" dirty="0">
                <a:solidFill>
                  <a:schemeClr val="tx2"/>
                </a:solidFill>
                <a:latin typeface="黑体" panose="02010609060101010101" pitchFamily="49" charset="-122"/>
                <a:ea typeface="黑体" panose="02010609060101010101" pitchFamily="49" charset="-122"/>
              </a:rPr>
              <a:t>连接的</a:t>
            </a:r>
            <a:r>
              <a:rPr lang="zh-CN" altLang="en-US" sz="2400" dirty="0">
                <a:solidFill>
                  <a:srgbClr val="FF0000"/>
                </a:solidFill>
                <a:latin typeface="黑体" panose="02010609060101010101" pitchFamily="49" charset="-122"/>
                <a:ea typeface="黑体" panose="02010609060101010101" pitchFamily="49" charset="-122"/>
              </a:rPr>
              <a:t>连接表溢出</a:t>
            </a:r>
            <a:r>
              <a:rPr lang="zh-CN" altLang="en-US" sz="2400" dirty="0">
                <a:solidFill>
                  <a:schemeClr val="tx2"/>
                </a:solidFill>
                <a:latin typeface="黑体" panose="02010609060101010101" pitchFamily="49" charset="-122"/>
                <a:ea typeface="黑体" panose="02010609060101010101" pitchFamily="49" charset="-122"/>
              </a:rPr>
              <a:t>，从而使正常用户无法建立连接</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经典的拒绝服务攻击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701460" y="1680661"/>
            <a:ext cx="19983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SYN</a:t>
            </a:r>
            <a:r>
              <a:rPr lang="zh-CN" altLang="en-US" sz="2800" dirty="0">
                <a:solidFill>
                  <a:schemeClr val="bg1"/>
                </a:solidFill>
                <a:latin typeface="黑体" panose="02010609060101010101" pitchFamily="49" charset="-122"/>
                <a:ea typeface="黑体" panose="02010609060101010101" pitchFamily="49" charset="-122"/>
              </a:rPr>
              <a:t>欺骗</a:t>
            </a:r>
          </a:p>
        </p:txBody>
      </p:sp>
      <p:grpSp>
        <p:nvGrpSpPr>
          <p:cNvPr id="33" name="组合 32">
            <a:extLst>
              <a:ext uri="{FF2B5EF4-FFF2-40B4-BE49-F238E27FC236}">
                <a16:creationId xmlns:a16="http://schemas.microsoft.com/office/drawing/2014/main" xmlns="" id="{172E11D0-BF5B-40B7-890B-7EF39687D525}"/>
              </a:ext>
            </a:extLst>
          </p:cNvPr>
          <p:cNvGrpSpPr/>
          <p:nvPr/>
        </p:nvGrpSpPr>
        <p:grpSpPr>
          <a:xfrm>
            <a:off x="6300192" y="4809574"/>
            <a:ext cx="1501815" cy="1503773"/>
            <a:chOff x="1552987" y="3450372"/>
            <a:chExt cx="1501815" cy="1503773"/>
          </a:xfrm>
        </p:grpSpPr>
        <p:pic>
          <p:nvPicPr>
            <p:cNvPr id="34" name="图片 33">
              <a:extLst>
                <a:ext uri="{FF2B5EF4-FFF2-40B4-BE49-F238E27FC236}">
                  <a16:creationId xmlns:a16="http://schemas.microsoft.com/office/drawing/2014/main" xmlns="" id="{9FE25B1C-6DE9-406A-BFE9-7D9256185E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5779" y="3450372"/>
              <a:ext cx="847705" cy="847705"/>
            </a:xfrm>
            <a:prstGeom prst="rect">
              <a:avLst/>
            </a:prstGeom>
          </p:spPr>
        </p:pic>
        <p:sp>
          <p:nvSpPr>
            <p:cNvPr id="35" name="Rectangle 86">
              <a:extLst>
                <a:ext uri="{FF2B5EF4-FFF2-40B4-BE49-F238E27FC236}">
                  <a16:creationId xmlns:a16="http://schemas.microsoft.com/office/drawing/2014/main" xmlns="" id="{2FCD5B58-379B-4D74-B9EF-EC318ED999F1}"/>
                </a:ext>
              </a:extLst>
            </p:cNvPr>
            <p:cNvSpPr>
              <a:spLocks noChangeArrowheads="1"/>
            </p:cNvSpPr>
            <p:nvPr/>
          </p:nvSpPr>
          <p:spPr bwMode="auto">
            <a:xfrm>
              <a:off x="1552987" y="4449320"/>
              <a:ext cx="150181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目标服务器</a:t>
              </a:r>
              <a:endParaRPr lang="en-US" altLang="zh-CN" dirty="0">
                <a:latin typeface="黑体" panose="02010609060101010101" pitchFamily="49" charset="-122"/>
                <a:ea typeface="黑体" panose="02010609060101010101" pitchFamily="49" charset="-122"/>
              </a:endParaRPr>
            </a:p>
          </p:txBody>
        </p:sp>
      </p:grpSp>
      <p:grpSp>
        <p:nvGrpSpPr>
          <p:cNvPr id="36" name="组合 35">
            <a:extLst>
              <a:ext uri="{FF2B5EF4-FFF2-40B4-BE49-F238E27FC236}">
                <a16:creationId xmlns:a16="http://schemas.microsoft.com/office/drawing/2014/main" xmlns="" id="{F70E6CF3-8B23-4CB1-96B4-F9E333FC7080}"/>
              </a:ext>
            </a:extLst>
          </p:cNvPr>
          <p:cNvGrpSpPr/>
          <p:nvPr/>
        </p:nvGrpSpPr>
        <p:grpSpPr>
          <a:xfrm>
            <a:off x="2337807" y="5197120"/>
            <a:ext cx="1125537" cy="1499134"/>
            <a:chOff x="732576" y="4594931"/>
            <a:chExt cx="1125537" cy="1499134"/>
          </a:xfrm>
        </p:grpSpPr>
        <p:graphicFrame>
          <p:nvGraphicFramePr>
            <p:cNvPr id="37" name="Object 63">
              <a:extLst>
                <a:ext uri="{FF2B5EF4-FFF2-40B4-BE49-F238E27FC236}">
                  <a16:creationId xmlns:a16="http://schemas.microsoft.com/office/drawing/2014/main" xmlns="" id="{73DE1B61-1D1E-40FA-9D3C-5856EF4C8423}"/>
                </a:ext>
              </a:extLst>
            </p:cNvPr>
            <p:cNvGraphicFramePr>
              <a:graphicFrameLocks noChangeAspect="1"/>
            </p:cNvGraphicFramePr>
            <p:nvPr>
              <p:extLst>
                <p:ext uri="{D42A27DB-BD31-4B8C-83A1-F6EECF244321}">
                  <p14:modId xmlns:p14="http://schemas.microsoft.com/office/powerpoint/2010/main" val="3429367056"/>
                </p:ext>
              </p:extLst>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5635" name="剪辑" r:id="rId5" imgW="4716000" imgH="3542760" progId="MS_ClipArt_Gallery.2">
                    <p:embed/>
                  </p:oleObj>
                </mc:Choice>
                <mc:Fallback>
                  <p:oleObj name="剪辑" r:id="rId5" imgW="4716000" imgH="3542760" progId="MS_ClipArt_Gallery.2">
                    <p:embed/>
                    <p:pic>
                      <p:nvPicPr>
                        <p:cNvPr id="11" name="Object 63">
                          <a:extLst>
                            <a:ext uri="{FF2B5EF4-FFF2-40B4-BE49-F238E27FC236}">
                              <a16:creationId xmlns:a16="http://schemas.microsoft.com/office/drawing/2014/main" xmlns="" id="{5B8C270E-B58B-4657-A143-C43C51E01F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Rectangle 86">
              <a:extLst>
                <a:ext uri="{FF2B5EF4-FFF2-40B4-BE49-F238E27FC236}">
                  <a16:creationId xmlns:a16="http://schemas.microsoft.com/office/drawing/2014/main" xmlns="" id="{6D7C8541-5165-45C4-A1F0-8844547A739A}"/>
                </a:ext>
              </a:extLst>
            </p:cNvPr>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latin typeface="黑体" panose="02010609060101010101" pitchFamily="49" charset="-122"/>
                  <a:ea typeface="黑体" panose="02010609060101010101" pitchFamily="49" charset="-122"/>
                </a:rPr>
                <a:t>黑客</a:t>
              </a:r>
              <a:endParaRPr lang="en-US" altLang="zh-CN" baseline="0" dirty="0">
                <a:latin typeface="黑体" panose="02010609060101010101" pitchFamily="49" charset="-122"/>
                <a:ea typeface="黑体" panose="02010609060101010101" pitchFamily="49" charset="-122"/>
              </a:endParaRPr>
            </a:p>
          </p:txBody>
        </p:sp>
      </p:grpSp>
      <p:sp>
        <p:nvSpPr>
          <p:cNvPr id="42" name="箭头: 右 41">
            <a:extLst>
              <a:ext uri="{FF2B5EF4-FFF2-40B4-BE49-F238E27FC236}">
                <a16:creationId xmlns:a16="http://schemas.microsoft.com/office/drawing/2014/main" xmlns="" id="{EE632D16-0FBE-4F38-92DE-C74A0C4A7BFF}"/>
              </a:ext>
            </a:extLst>
          </p:cNvPr>
          <p:cNvSpPr/>
          <p:nvPr/>
        </p:nvSpPr>
        <p:spPr>
          <a:xfrm rot="21344116">
            <a:off x="3274650" y="5572384"/>
            <a:ext cx="3196340" cy="504825"/>
          </a:xfrm>
          <a:prstGeom prst="rightArrow">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发送伪造连接请求包</a:t>
            </a:r>
          </a:p>
        </p:txBody>
      </p:sp>
      <p:sp>
        <p:nvSpPr>
          <p:cNvPr id="43" name="箭头: 右 42">
            <a:extLst>
              <a:ext uri="{FF2B5EF4-FFF2-40B4-BE49-F238E27FC236}">
                <a16:creationId xmlns:a16="http://schemas.microsoft.com/office/drawing/2014/main" xmlns="" id="{37911893-142A-45F2-956D-B677A98B455B}"/>
              </a:ext>
            </a:extLst>
          </p:cNvPr>
          <p:cNvSpPr/>
          <p:nvPr/>
        </p:nvSpPr>
        <p:spPr>
          <a:xfrm rot="441521" flipH="1">
            <a:off x="2025591" y="4679358"/>
            <a:ext cx="4345586" cy="59621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49" charset="-122"/>
                <a:ea typeface="黑体" panose="02010609060101010101" pitchFamily="49" charset="-122"/>
              </a:rPr>
              <a:t>向伪造的源地址（不存在）发送</a:t>
            </a:r>
            <a:r>
              <a:rPr lang="en-US" altLang="zh-CN" dirty="0">
                <a:solidFill>
                  <a:schemeClr val="bg1"/>
                </a:solidFill>
                <a:latin typeface="黑体" panose="02010609060101010101" pitchFamily="49" charset="-122"/>
                <a:ea typeface="黑体" panose="02010609060101010101" pitchFamily="49" charset="-122"/>
              </a:rPr>
              <a:t>SYN-ACK</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44" name="图片 43">
            <a:extLst>
              <a:ext uri="{FF2B5EF4-FFF2-40B4-BE49-F238E27FC236}">
                <a16:creationId xmlns:a16="http://schemas.microsoft.com/office/drawing/2014/main" xmlns="" id="{D74D92EF-54A0-4888-8C8E-B8F4ED5DB3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054" y="3968320"/>
            <a:ext cx="1016000" cy="1371600"/>
          </a:xfrm>
          <a:prstGeom prst="rect">
            <a:avLst/>
          </a:prstGeom>
        </p:spPr>
      </p:pic>
      <p:sp>
        <p:nvSpPr>
          <p:cNvPr id="46" name="Rectangle 86">
            <a:extLst>
              <a:ext uri="{FF2B5EF4-FFF2-40B4-BE49-F238E27FC236}">
                <a16:creationId xmlns:a16="http://schemas.microsoft.com/office/drawing/2014/main" xmlns="" id="{DD76627B-2714-4B27-8E65-E805947034D8}"/>
              </a:ext>
            </a:extLst>
          </p:cNvPr>
          <p:cNvSpPr>
            <a:spLocks noChangeArrowheads="1"/>
          </p:cNvSpPr>
          <p:nvPr/>
        </p:nvSpPr>
        <p:spPr bwMode="auto">
          <a:xfrm>
            <a:off x="593329" y="5357947"/>
            <a:ext cx="1368152" cy="710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dirty="0">
                <a:latin typeface="黑体" panose="02010609060101010101" pitchFamily="49" charset="-122"/>
                <a:ea typeface="黑体" panose="02010609060101010101" pitchFamily="49" charset="-122"/>
              </a:rPr>
              <a:t>一个不存在的地址</a:t>
            </a:r>
            <a:endParaRPr lang="en-US" altLang="zh-CN" baseline="0" dirty="0">
              <a:latin typeface="黑体" panose="02010609060101010101" pitchFamily="49" charset="-122"/>
              <a:ea typeface="黑体" panose="02010609060101010101" pitchFamily="49" charset="-122"/>
            </a:endParaRPr>
          </a:p>
        </p:txBody>
      </p:sp>
      <p:sp>
        <p:nvSpPr>
          <p:cNvPr id="45" name="文本框 44">
            <a:extLst>
              <a:ext uri="{FF2B5EF4-FFF2-40B4-BE49-F238E27FC236}">
                <a16:creationId xmlns:a16="http://schemas.microsoft.com/office/drawing/2014/main" xmlns="" id="{9598AAA1-7605-403F-B686-45B04E031208}"/>
              </a:ext>
            </a:extLst>
          </p:cNvPr>
          <p:cNvSpPr txBox="1"/>
          <p:nvPr/>
        </p:nvSpPr>
        <p:spPr>
          <a:xfrm>
            <a:off x="6202591" y="4002408"/>
            <a:ext cx="1872208"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大量请求造成连接表溢出！</a:t>
            </a:r>
          </a:p>
        </p:txBody>
      </p:sp>
    </p:spTree>
    <p:extLst>
      <p:ext uri="{BB962C8B-B14F-4D97-AF65-F5344CB8AC3E}">
        <p14:creationId xmlns:p14="http://schemas.microsoft.com/office/powerpoint/2010/main" val="392692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xmlns="" id="{085D216D-956C-4687-83E2-E94E039D5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653301"/>
            <a:ext cx="4968552" cy="4789629"/>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10.1</a:t>
            </a:r>
            <a:r>
              <a:rPr lang="zh-CN" altLang="en-US" dirty="0">
                <a:latin typeface="楷体" panose="02010609060101010101" pitchFamily="49" charset="-122"/>
                <a:ea typeface="楷体" panose="02010609060101010101" pitchFamily="49" charset="-122"/>
              </a:rPr>
              <a:t>拒绝服务攻击</a:t>
            </a:r>
          </a:p>
        </p:txBody>
      </p:sp>
      <p:sp>
        <p:nvSpPr>
          <p:cNvPr id="3" name="文本框 2">
            <a:extLst>
              <a:ext uri="{FF2B5EF4-FFF2-40B4-BE49-F238E27FC236}">
                <a16:creationId xmlns:a16="http://schemas.microsoft.com/office/drawing/2014/main" xmlns="" id="{A2D50A56-6789-4EFF-B0E6-373CE8BA26AA}"/>
              </a:ext>
            </a:extLst>
          </p:cNvPr>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经典的拒绝服务攻击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xmlns="" id="{91468174-E4B3-4AEF-8367-BF5011B385FA}"/>
              </a:ext>
            </a:extLst>
          </p:cNvPr>
          <p:cNvSpPr txBox="1"/>
          <p:nvPr/>
        </p:nvSpPr>
        <p:spPr>
          <a:xfrm>
            <a:off x="153904" y="1653301"/>
            <a:ext cx="1998332" cy="523220"/>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SYN</a:t>
            </a:r>
            <a:r>
              <a:rPr lang="zh-CN" altLang="en-US" sz="2800" dirty="0">
                <a:solidFill>
                  <a:schemeClr val="bg1"/>
                </a:solidFill>
                <a:latin typeface="黑体" panose="02010609060101010101" pitchFamily="49" charset="-122"/>
                <a:ea typeface="黑体" panose="02010609060101010101" pitchFamily="49" charset="-122"/>
              </a:rPr>
              <a:t>欺骗</a:t>
            </a:r>
          </a:p>
        </p:txBody>
      </p:sp>
      <p:sp>
        <p:nvSpPr>
          <p:cNvPr id="8" name="文本框 7">
            <a:extLst>
              <a:ext uri="{FF2B5EF4-FFF2-40B4-BE49-F238E27FC236}">
                <a16:creationId xmlns:a16="http://schemas.microsoft.com/office/drawing/2014/main" xmlns="" id="{D0F0CF2D-E06E-4749-B0BA-E73BBDF87ABB}"/>
              </a:ext>
            </a:extLst>
          </p:cNvPr>
          <p:cNvSpPr txBox="1"/>
          <p:nvPr/>
        </p:nvSpPr>
        <p:spPr>
          <a:xfrm>
            <a:off x="2844152" y="6367626"/>
            <a:ext cx="2952328"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zh-CN" altLang="en-US" sz="2400" b="1" dirty="0">
                <a:solidFill>
                  <a:schemeClr val="tx2">
                    <a:lumMod val="95000"/>
                    <a:lumOff val="5000"/>
                  </a:schemeClr>
                </a:solidFill>
                <a:latin typeface="楷体" panose="02010609060101010101" pitchFamily="49" charset="-122"/>
                <a:ea typeface="楷体" panose="02010609060101010101" pitchFamily="49" charset="-122"/>
              </a:rPr>
              <a:t>正常的三次握手协议</a:t>
            </a:r>
          </a:p>
        </p:txBody>
      </p:sp>
    </p:spTree>
    <p:extLst>
      <p:ext uri="{BB962C8B-B14F-4D97-AF65-F5344CB8AC3E}">
        <p14:creationId xmlns:p14="http://schemas.microsoft.com/office/powerpoint/2010/main" val="3245276712"/>
      </p:ext>
    </p:extLst>
  </p:cSld>
  <p:clrMapOvr>
    <a:masterClrMapping/>
  </p:clrMapOvr>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6710</TotalTime>
  <Words>1216</Words>
  <Application>Microsoft Office PowerPoint</Application>
  <PresentationFormat>全屏显示(4:3)</PresentationFormat>
  <Paragraphs>207</Paragraphs>
  <Slides>20</Slides>
  <Notes>19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3" baseType="lpstr">
      <vt:lpstr>国外精美的的PPT模板及图标之二</vt:lpstr>
      <vt:lpstr>Drawing</vt:lpstr>
      <vt:lpstr>剪辑</vt:lpstr>
      <vt:lpstr>拒绝服务攻击</vt:lpstr>
      <vt:lpstr>10.1拒绝服务攻击</vt:lpstr>
      <vt:lpstr>10.1拒绝服务攻击</vt:lpstr>
      <vt:lpstr>10.1拒绝服务攻击</vt:lpstr>
      <vt:lpstr>10.1拒绝服务攻击</vt:lpstr>
      <vt:lpstr>10.1拒绝服务攻击</vt:lpstr>
      <vt:lpstr>10.1拒绝服务攻击</vt:lpstr>
      <vt:lpstr>10.1拒绝服务攻击</vt:lpstr>
      <vt:lpstr>10.1拒绝服务攻击</vt:lpstr>
      <vt:lpstr>10.1拒绝服务攻击</vt:lpstr>
      <vt:lpstr>10.2 泛洪攻击</vt:lpstr>
      <vt:lpstr>10.3 分布式拒绝服务攻击</vt:lpstr>
      <vt:lpstr>10.3 分布式拒绝服务攻击</vt:lpstr>
      <vt:lpstr>10.4 基于HTTP协议的攻击</vt:lpstr>
      <vt:lpstr>10.4 基于HTTP协议的攻击</vt:lpstr>
      <vt:lpstr>10.5 反射攻击与放大攻击</vt:lpstr>
      <vt:lpstr>10.5 反射攻击与放大攻击</vt:lpstr>
      <vt:lpstr>10.6 防范拒绝服务攻击</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dingguoqiang</cp:lastModifiedBy>
  <cp:revision>367</cp:revision>
  <dcterms:created xsi:type="dcterms:W3CDTF">2007-01-10T09:07:04Z</dcterms:created>
  <dcterms:modified xsi:type="dcterms:W3CDTF">2022-04-05T06:34:53Z</dcterms:modified>
</cp:coreProperties>
</file>