
<file path=[Content_Types].xml><?xml version="1.0" encoding="utf-8"?>
<Types xmlns="http://schemas.openxmlformats.org/package/2006/content-types">
  <Default Extension="png" ContentType="image/png"/>
  <Default Extension="bin" ContentType="application/vnd.openxmlformats-officedocument.oleObject"/>
  <Default Extension="svg" ContentType="image/svg+xml"/>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theme/themeOverride1.xml" ContentType="application/vnd.openxmlformats-officedocument.themeOverr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handoutMasterIdLst>
    <p:handoutMasterId r:id="rId36"/>
  </p:handoutMasterIdLst>
  <p:sldIdLst>
    <p:sldId id="256" r:id="rId2"/>
    <p:sldId id="474" r:id="rId3"/>
    <p:sldId id="523" r:id="rId4"/>
    <p:sldId id="524" r:id="rId5"/>
    <p:sldId id="335" r:id="rId6"/>
    <p:sldId id="494" r:id="rId7"/>
    <p:sldId id="499" r:id="rId8"/>
    <p:sldId id="496" r:id="rId9"/>
    <p:sldId id="498" r:id="rId10"/>
    <p:sldId id="497" r:id="rId11"/>
    <p:sldId id="500" r:id="rId12"/>
    <p:sldId id="502" r:id="rId13"/>
    <p:sldId id="473" r:id="rId14"/>
    <p:sldId id="503" r:id="rId15"/>
    <p:sldId id="504" r:id="rId16"/>
    <p:sldId id="505" r:id="rId17"/>
    <p:sldId id="506" r:id="rId18"/>
    <p:sldId id="507" r:id="rId19"/>
    <p:sldId id="508" r:id="rId20"/>
    <p:sldId id="509" r:id="rId21"/>
    <p:sldId id="510" r:id="rId22"/>
    <p:sldId id="511" r:id="rId23"/>
    <p:sldId id="513" r:id="rId24"/>
    <p:sldId id="450" r:id="rId25"/>
    <p:sldId id="514" r:id="rId26"/>
    <p:sldId id="515" r:id="rId27"/>
    <p:sldId id="517" r:id="rId28"/>
    <p:sldId id="518" r:id="rId29"/>
    <p:sldId id="519" r:id="rId30"/>
    <p:sldId id="522" r:id="rId31"/>
    <p:sldId id="520" r:id="rId32"/>
    <p:sldId id="516" r:id="rId33"/>
    <p:sldId id="521" r:id="rId34"/>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FCBB15"/>
    <a:srgbClr val="FF9933"/>
    <a:srgbClr val="F9D406"/>
    <a:srgbClr val="99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7292A2E-F333-43FB-9621-5CBBE7FDCDCB}" styleName="浅色样式 2 - 强调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75DCB02-9BB8-47FD-8907-85C794F793BA}" styleName="主题样式 1 - 强调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D27102A9-8310-4765-A935-A1911B00CA55}" styleName="浅色样式 1 - 强调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C083E6E3-FA7D-4D7B-A595-EF9225AFEA82}" styleName="浅色样式 1 - 强调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69C7853C-536D-4A76-A0AE-DD22124D55A5}" styleName="主题样式 1 - 强调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06799F8-075E-4A3A-A7F6-7FBC6576F1A4}" styleName="主题样式 2 - 强调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D7AC3CCA-C797-4891-BE02-D94E43425B78}" styleName="中度样式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8632" autoAdjust="0"/>
    <p:restoredTop sz="95519" autoAdjust="0"/>
  </p:normalViewPr>
  <p:slideViewPr>
    <p:cSldViewPr>
      <p:cViewPr varScale="1">
        <p:scale>
          <a:sx n="64" d="100"/>
          <a:sy n="64" d="100"/>
        </p:scale>
        <p:origin x="-1592" y="-76"/>
      </p:cViewPr>
      <p:guideLst>
        <p:guide orient="horz" pos="2160"/>
        <p:guide pos="2880"/>
      </p:guideLst>
    </p:cSldViewPr>
  </p:slideViewPr>
  <p:notesTextViewPr>
    <p:cViewPr>
      <p:scale>
        <a:sx n="100" d="100"/>
        <a:sy n="100" d="100"/>
      </p:scale>
      <p:origin x="0" y="0"/>
    </p:cViewPr>
  </p:notesTextViewPr>
  <p:notesViewPr>
    <p:cSldViewPr>
      <p:cViewPr varScale="1">
        <p:scale>
          <a:sx n="47" d="100"/>
          <a:sy n="47" d="100"/>
        </p:scale>
        <p:origin x="-2328" y="-8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6715F37-B7CF-4795-A9D5-6E54C7891473}" type="datetimeFigureOut">
              <a:rPr lang="zh-CN" altLang="en-US" smtClean="0"/>
              <a:t>2022/5/10</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FB7E971-63A0-4E6F-A841-98451DB14ED9}" type="slidenum">
              <a:rPr lang="zh-CN" altLang="en-US" smtClean="0"/>
              <a:t>‹#›</a:t>
            </a:fld>
            <a:endParaRPr lang="zh-CN" altLang="en-US"/>
          </a:p>
        </p:txBody>
      </p:sp>
    </p:spTree>
    <p:extLst>
      <p:ext uri="{BB962C8B-B14F-4D97-AF65-F5344CB8AC3E}">
        <p14:creationId xmlns:p14="http://schemas.microsoft.com/office/powerpoint/2010/main" val="11944941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19C6BACD-4B18-46B7-A69B-C820E3597752}" type="datetimeFigureOut">
              <a:rPr lang="zh-CN" altLang="en-US"/>
              <a:pPr>
                <a:defRPr/>
              </a:pPr>
              <a:t>2022/5/10</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C940B1B6-489E-4A43-8A19-E084E5FA6A87}" type="slidenum">
              <a:rPr lang="zh-CN" altLang="en-US"/>
              <a:pPr>
                <a:defRPr/>
              </a:pPr>
              <a:t>‹#›</a:t>
            </a:fld>
            <a:endParaRPr lang="zh-CN" altLang="en-US"/>
          </a:p>
        </p:txBody>
      </p:sp>
    </p:spTree>
    <p:extLst>
      <p:ext uri="{BB962C8B-B14F-4D97-AF65-F5344CB8AC3E}">
        <p14:creationId xmlns:p14="http://schemas.microsoft.com/office/powerpoint/2010/main" val="347249945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pPr>
              <a:defRPr/>
            </a:pPr>
            <a:fld id="{C940B1B6-489E-4A43-8A19-E084E5FA6A87}" type="slidenum">
              <a:rPr lang="zh-CN" altLang="en-US" smtClean="0"/>
              <a:pPr>
                <a:defRPr/>
              </a:pPr>
              <a:t>2</a:t>
            </a:fld>
            <a:endParaRPr lang="zh-CN" altLang="en-US"/>
          </a:p>
        </p:txBody>
      </p:sp>
    </p:spTree>
    <p:extLst>
      <p:ext uri="{BB962C8B-B14F-4D97-AF65-F5344CB8AC3E}">
        <p14:creationId xmlns:p14="http://schemas.microsoft.com/office/powerpoint/2010/main" val="4142487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pPr>
              <a:defRPr/>
            </a:pPr>
            <a:fld id="{C940B1B6-489E-4A43-8A19-E084E5FA6A87}" type="slidenum">
              <a:rPr lang="zh-CN" altLang="en-US" smtClean="0"/>
              <a:pPr>
                <a:defRPr/>
              </a:pPr>
              <a:t>11</a:t>
            </a:fld>
            <a:endParaRPr lang="zh-CN" altLang="en-US"/>
          </a:p>
        </p:txBody>
      </p:sp>
    </p:spTree>
    <p:extLst>
      <p:ext uri="{BB962C8B-B14F-4D97-AF65-F5344CB8AC3E}">
        <p14:creationId xmlns:p14="http://schemas.microsoft.com/office/powerpoint/2010/main" val="31272116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pPr>
              <a:defRPr/>
            </a:pPr>
            <a:fld id="{C940B1B6-489E-4A43-8A19-E084E5FA6A87}" type="slidenum">
              <a:rPr lang="zh-CN" altLang="en-US" smtClean="0"/>
              <a:pPr>
                <a:defRPr/>
              </a:pPr>
              <a:t>12</a:t>
            </a:fld>
            <a:endParaRPr lang="zh-CN" altLang="en-US"/>
          </a:p>
        </p:txBody>
      </p:sp>
    </p:spTree>
    <p:extLst>
      <p:ext uri="{BB962C8B-B14F-4D97-AF65-F5344CB8AC3E}">
        <p14:creationId xmlns:p14="http://schemas.microsoft.com/office/powerpoint/2010/main" val="338014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pPr>
              <a:defRPr/>
            </a:pPr>
            <a:fld id="{C940B1B6-489E-4A43-8A19-E084E5FA6A87}" type="slidenum">
              <a:rPr lang="zh-CN" altLang="en-US" smtClean="0"/>
              <a:pPr>
                <a:defRPr/>
              </a:pPr>
              <a:t>13</a:t>
            </a:fld>
            <a:endParaRPr lang="zh-CN" altLang="en-US"/>
          </a:p>
        </p:txBody>
      </p:sp>
    </p:spTree>
    <p:extLst>
      <p:ext uri="{BB962C8B-B14F-4D97-AF65-F5344CB8AC3E}">
        <p14:creationId xmlns:p14="http://schemas.microsoft.com/office/powerpoint/2010/main" val="34974803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pPr>
              <a:defRPr/>
            </a:pPr>
            <a:fld id="{C940B1B6-489E-4A43-8A19-E084E5FA6A87}" type="slidenum">
              <a:rPr lang="zh-CN" altLang="en-US" smtClean="0"/>
              <a:pPr>
                <a:defRPr/>
              </a:pPr>
              <a:t>14</a:t>
            </a:fld>
            <a:endParaRPr lang="zh-CN" altLang="en-US"/>
          </a:p>
        </p:txBody>
      </p:sp>
    </p:spTree>
    <p:extLst>
      <p:ext uri="{BB962C8B-B14F-4D97-AF65-F5344CB8AC3E}">
        <p14:creationId xmlns:p14="http://schemas.microsoft.com/office/powerpoint/2010/main" val="9233709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pPr>
              <a:defRPr/>
            </a:pPr>
            <a:fld id="{C940B1B6-489E-4A43-8A19-E084E5FA6A87}" type="slidenum">
              <a:rPr lang="zh-CN" altLang="en-US" smtClean="0"/>
              <a:pPr>
                <a:defRPr/>
              </a:pPr>
              <a:t>15</a:t>
            </a:fld>
            <a:endParaRPr lang="zh-CN" altLang="en-US"/>
          </a:p>
        </p:txBody>
      </p:sp>
    </p:spTree>
    <p:extLst>
      <p:ext uri="{BB962C8B-B14F-4D97-AF65-F5344CB8AC3E}">
        <p14:creationId xmlns:p14="http://schemas.microsoft.com/office/powerpoint/2010/main" val="30707691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pPr>
              <a:defRPr/>
            </a:pPr>
            <a:fld id="{C940B1B6-489E-4A43-8A19-E084E5FA6A87}" type="slidenum">
              <a:rPr lang="zh-CN" altLang="en-US" smtClean="0"/>
              <a:pPr>
                <a:defRPr/>
              </a:pPr>
              <a:t>16</a:t>
            </a:fld>
            <a:endParaRPr lang="zh-CN" altLang="en-US"/>
          </a:p>
        </p:txBody>
      </p:sp>
    </p:spTree>
    <p:extLst>
      <p:ext uri="{BB962C8B-B14F-4D97-AF65-F5344CB8AC3E}">
        <p14:creationId xmlns:p14="http://schemas.microsoft.com/office/powerpoint/2010/main" val="153009689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pPr>
              <a:defRPr/>
            </a:pPr>
            <a:fld id="{C940B1B6-489E-4A43-8A19-E084E5FA6A87}" type="slidenum">
              <a:rPr lang="zh-CN" altLang="en-US" smtClean="0"/>
              <a:pPr>
                <a:defRPr/>
              </a:pPr>
              <a:t>17</a:t>
            </a:fld>
            <a:endParaRPr lang="zh-CN" altLang="en-US"/>
          </a:p>
        </p:txBody>
      </p:sp>
    </p:spTree>
    <p:extLst>
      <p:ext uri="{BB962C8B-B14F-4D97-AF65-F5344CB8AC3E}">
        <p14:creationId xmlns:p14="http://schemas.microsoft.com/office/powerpoint/2010/main" val="48664558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pPr>
              <a:defRPr/>
            </a:pPr>
            <a:fld id="{C940B1B6-489E-4A43-8A19-E084E5FA6A87}" type="slidenum">
              <a:rPr lang="zh-CN" altLang="en-US" smtClean="0"/>
              <a:pPr>
                <a:defRPr/>
              </a:pPr>
              <a:t>18</a:t>
            </a:fld>
            <a:endParaRPr lang="zh-CN" altLang="en-US"/>
          </a:p>
        </p:txBody>
      </p:sp>
    </p:spTree>
    <p:extLst>
      <p:ext uri="{BB962C8B-B14F-4D97-AF65-F5344CB8AC3E}">
        <p14:creationId xmlns:p14="http://schemas.microsoft.com/office/powerpoint/2010/main" val="89284350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pPr>
              <a:defRPr/>
            </a:pPr>
            <a:fld id="{C940B1B6-489E-4A43-8A19-E084E5FA6A87}" type="slidenum">
              <a:rPr lang="zh-CN" altLang="en-US" smtClean="0"/>
              <a:pPr>
                <a:defRPr/>
              </a:pPr>
              <a:t>19</a:t>
            </a:fld>
            <a:endParaRPr lang="zh-CN" altLang="en-US"/>
          </a:p>
        </p:txBody>
      </p:sp>
    </p:spTree>
    <p:extLst>
      <p:ext uri="{BB962C8B-B14F-4D97-AF65-F5344CB8AC3E}">
        <p14:creationId xmlns:p14="http://schemas.microsoft.com/office/powerpoint/2010/main" val="276171148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pPr>
              <a:defRPr/>
            </a:pPr>
            <a:fld id="{C940B1B6-489E-4A43-8A19-E084E5FA6A87}" type="slidenum">
              <a:rPr lang="zh-CN" altLang="en-US" smtClean="0"/>
              <a:pPr>
                <a:defRPr/>
              </a:pPr>
              <a:t>20</a:t>
            </a:fld>
            <a:endParaRPr lang="zh-CN" altLang="en-US"/>
          </a:p>
        </p:txBody>
      </p:sp>
    </p:spTree>
    <p:extLst>
      <p:ext uri="{BB962C8B-B14F-4D97-AF65-F5344CB8AC3E}">
        <p14:creationId xmlns:p14="http://schemas.microsoft.com/office/powerpoint/2010/main" val="17138561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pPr>
              <a:defRPr/>
            </a:pPr>
            <a:fld id="{C940B1B6-489E-4A43-8A19-E084E5FA6A87}" type="slidenum">
              <a:rPr lang="zh-CN" altLang="en-US" smtClean="0"/>
              <a:pPr>
                <a:defRPr/>
              </a:pPr>
              <a:t>3</a:t>
            </a:fld>
            <a:endParaRPr lang="zh-CN" altLang="en-US"/>
          </a:p>
        </p:txBody>
      </p:sp>
    </p:spTree>
    <p:extLst>
      <p:ext uri="{BB962C8B-B14F-4D97-AF65-F5344CB8AC3E}">
        <p14:creationId xmlns:p14="http://schemas.microsoft.com/office/powerpoint/2010/main" val="190592473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pPr>
              <a:defRPr/>
            </a:pPr>
            <a:fld id="{C940B1B6-489E-4A43-8A19-E084E5FA6A87}" type="slidenum">
              <a:rPr lang="zh-CN" altLang="en-US" smtClean="0"/>
              <a:pPr>
                <a:defRPr/>
              </a:pPr>
              <a:t>21</a:t>
            </a:fld>
            <a:endParaRPr lang="zh-CN" altLang="en-US"/>
          </a:p>
        </p:txBody>
      </p:sp>
    </p:spTree>
    <p:extLst>
      <p:ext uri="{BB962C8B-B14F-4D97-AF65-F5344CB8AC3E}">
        <p14:creationId xmlns:p14="http://schemas.microsoft.com/office/powerpoint/2010/main" val="111927090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pPr>
              <a:defRPr/>
            </a:pPr>
            <a:fld id="{C940B1B6-489E-4A43-8A19-E084E5FA6A87}" type="slidenum">
              <a:rPr lang="zh-CN" altLang="en-US" smtClean="0"/>
              <a:pPr>
                <a:defRPr/>
              </a:pPr>
              <a:t>22</a:t>
            </a:fld>
            <a:endParaRPr lang="zh-CN" altLang="en-US"/>
          </a:p>
        </p:txBody>
      </p:sp>
    </p:spTree>
    <p:extLst>
      <p:ext uri="{BB962C8B-B14F-4D97-AF65-F5344CB8AC3E}">
        <p14:creationId xmlns:p14="http://schemas.microsoft.com/office/powerpoint/2010/main" val="31879144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pPr>
              <a:defRPr/>
            </a:pPr>
            <a:fld id="{C940B1B6-489E-4A43-8A19-E084E5FA6A87}" type="slidenum">
              <a:rPr lang="zh-CN" altLang="en-US" smtClean="0"/>
              <a:pPr>
                <a:defRPr/>
              </a:pPr>
              <a:t>23</a:t>
            </a:fld>
            <a:endParaRPr lang="zh-CN" altLang="en-US"/>
          </a:p>
        </p:txBody>
      </p:sp>
    </p:spTree>
    <p:extLst>
      <p:ext uri="{BB962C8B-B14F-4D97-AF65-F5344CB8AC3E}">
        <p14:creationId xmlns:p14="http://schemas.microsoft.com/office/powerpoint/2010/main" val="136287111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pPr>
              <a:defRPr/>
            </a:pPr>
            <a:fld id="{C940B1B6-489E-4A43-8A19-E084E5FA6A87}" type="slidenum">
              <a:rPr lang="zh-CN" altLang="en-US" smtClean="0"/>
              <a:pPr>
                <a:defRPr/>
              </a:pPr>
              <a:t>24</a:t>
            </a:fld>
            <a:endParaRPr lang="zh-CN" altLang="en-US"/>
          </a:p>
        </p:txBody>
      </p:sp>
    </p:spTree>
    <p:extLst>
      <p:ext uri="{BB962C8B-B14F-4D97-AF65-F5344CB8AC3E}">
        <p14:creationId xmlns:p14="http://schemas.microsoft.com/office/powerpoint/2010/main" val="137019770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pPr>
              <a:defRPr/>
            </a:pPr>
            <a:fld id="{C940B1B6-489E-4A43-8A19-E084E5FA6A87}" type="slidenum">
              <a:rPr lang="zh-CN" altLang="en-US" smtClean="0"/>
              <a:pPr>
                <a:defRPr/>
              </a:pPr>
              <a:t>25</a:t>
            </a:fld>
            <a:endParaRPr lang="zh-CN" altLang="en-US"/>
          </a:p>
        </p:txBody>
      </p:sp>
    </p:spTree>
    <p:extLst>
      <p:ext uri="{BB962C8B-B14F-4D97-AF65-F5344CB8AC3E}">
        <p14:creationId xmlns:p14="http://schemas.microsoft.com/office/powerpoint/2010/main" val="422503125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pPr>
              <a:defRPr/>
            </a:pPr>
            <a:fld id="{C940B1B6-489E-4A43-8A19-E084E5FA6A87}" type="slidenum">
              <a:rPr lang="zh-CN" altLang="en-US" smtClean="0"/>
              <a:pPr>
                <a:defRPr/>
              </a:pPr>
              <a:t>26</a:t>
            </a:fld>
            <a:endParaRPr lang="zh-CN" altLang="en-US"/>
          </a:p>
        </p:txBody>
      </p:sp>
    </p:spTree>
    <p:extLst>
      <p:ext uri="{BB962C8B-B14F-4D97-AF65-F5344CB8AC3E}">
        <p14:creationId xmlns:p14="http://schemas.microsoft.com/office/powerpoint/2010/main" val="88333274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pPr>
              <a:defRPr/>
            </a:pPr>
            <a:fld id="{C940B1B6-489E-4A43-8A19-E084E5FA6A87}" type="slidenum">
              <a:rPr lang="zh-CN" altLang="en-US" smtClean="0"/>
              <a:pPr>
                <a:defRPr/>
              </a:pPr>
              <a:t>27</a:t>
            </a:fld>
            <a:endParaRPr lang="zh-CN" altLang="en-US"/>
          </a:p>
        </p:txBody>
      </p:sp>
    </p:spTree>
    <p:extLst>
      <p:ext uri="{BB962C8B-B14F-4D97-AF65-F5344CB8AC3E}">
        <p14:creationId xmlns:p14="http://schemas.microsoft.com/office/powerpoint/2010/main" val="309419378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pPr>
              <a:defRPr/>
            </a:pPr>
            <a:fld id="{C940B1B6-489E-4A43-8A19-E084E5FA6A87}" type="slidenum">
              <a:rPr lang="zh-CN" altLang="en-US" smtClean="0"/>
              <a:pPr>
                <a:defRPr/>
              </a:pPr>
              <a:t>28</a:t>
            </a:fld>
            <a:endParaRPr lang="zh-CN" altLang="en-US"/>
          </a:p>
        </p:txBody>
      </p:sp>
    </p:spTree>
    <p:extLst>
      <p:ext uri="{BB962C8B-B14F-4D97-AF65-F5344CB8AC3E}">
        <p14:creationId xmlns:p14="http://schemas.microsoft.com/office/powerpoint/2010/main" val="250622476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pPr>
              <a:defRPr/>
            </a:pPr>
            <a:fld id="{C940B1B6-489E-4A43-8A19-E084E5FA6A87}" type="slidenum">
              <a:rPr lang="zh-CN" altLang="en-US" smtClean="0"/>
              <a:pPr>
                <a:defRPr/>
              </a:pPr>
              <a:t>29</a:t>
            </a:fld>
            <a:endParaRPr lang="zh-CN" altLang="en-US"/>
          </a:p>
        </p:txBody>
      </p:sp>
    </p:spTree>
    <p:extLst>
      <p:ext uri="{BB962C8B-B14F-4D97-AF65-F5344CB8AC3E}">
        <p14:creationId xmlns:p14="http://schemas.microsoft.com/office/powerpoint/2010/main" val="308710975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pPr>
              <a:defRPr/>
            </a:pPr>
            <a:fld id="{C940B1B6-489E-4A43-8A19-E084E5FA6A87}" type="slidenum">
              <a:rPr lang="zh-CN" altLang="en-US" smtClean="0"/>
              <a:pPr>
                <a:defRPr/>
              </a:pPr>
              <a:t>30</a:t>
            </a:fld>
            <a:endParaRPr lang="zh-CN" altLang="en-US"/>
          </a:p>
        </p:txBody>
      </p:sp>
    </p:spTree>
    <p:extLst>
      <p:ext uri="{BB962C8B-B14F-4D97-AF65-F5344CB8AC3E}">
        <p14:creationId xmlns:p14="http://schemas.microsoft.com/office/powerpoint/2010/main" val="20266583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pPr>
              <a:defRPr/>
            </a:pPr>
            <a:fld id="{C940B1B6-489E-4A43-8A19-E084E5FA6A87}" type="slidenum">
              <a:rPr lang="zh-CN" altLang="en-US" smtClean="0"/>
              <a:pPr>
                <a:defRPr/>
              </a:pPr>
              <a:t>4</a:t>
            </a:fld>
            <a:endParaRPr lang="zh-CN" altLang="en-US"/>
          </a:p>
        </p:txBody>
      </p:sp>
    </p:spTree>
    <p:extLst>
      <p:ext uri="{BB962C8B-B14F-4D97-AF65-F5344CB8AC3E}">
        <p14:creationId xmlns:p14="http://schemas.microsoft.com/office/powerpoint/2010/main" val="73835614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pPr>
              <a:defRPr/>
            </a:pPr>
            <a:fld id="{C940B1B6-489E-4A43-8A19-E084E5FA6A87}" type="slidenum">
              <a:rPr lang="zh-CN" altLang="en-US" smtClean="0"/>
              <a:pPr>
                <a:defRPr/>
              </a:pPr>
              <a:t>31</a:t>
            </a:fld>
            <a:endParaRPr lang="zh-CN" altLang="en-US"/>
          </a:p>
        </p:txBody>
      </p:sp>
    </p:spTree>
    <p:extLst>
      <p:ext uri="{BB962C8B-B14F-4D97-AF65-F5344CB8AC3E}">
        <p14:creationId xmlns:p14="http://schemas.microsoft.com/office/powerpoint/2010/main" val="421580203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pPr>
              <a:defRPr/>
            </a:pPr>
            <a:fld id="{C940B1B6-489E-4A43-8A19-E084E5FA6A87}" type="slidenum">
              <a:rPr lang="zh-CN" altLang="en-US" smtClean="0"/>
              <a:pPr>
                <a:defRPr/>
              </a:pPr>
              <a:t>32</a:t>
            </a:fld>
            <a:endParaRPr lang="zh-CN" altLang="en-US"/>
          </a:p>
        </p:txBody>
      </p:sp>
    </p:spTree>
    <p:extLst>
      <p:ext uri="{BB962C8B-B14F-4D97-AF65-F5344CB8AC3E}">
        <p14:creationId xmlns:p14="http://schemas.microsoft.com/office/powerpoint/2010/main" val="17691272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pPr>
              <a:defRPr/>
            </a:pPr>
            <a:fld id="{C940B1B6-489E-4A43-8A19-E084E5FA6A87}" type="slidenum">
              <a:rPr lang="zh-CN" altLang="en-US" smtClean="0"/>
              <a:pPr>
                <a:defRPr/>
              </a:pPr>
              <a:t>33</a:t>
            </a:fld>
            <a:endParaRPr lang="zh-CN" altLang="en-US"/>
          </a:p>
        </p:txBody>
      </p:sp>
    </p:spTree>
    <p:extLst>
      <p:ext uri="{BB962C8B-B14F-4D97-AF65-F5344CB8AC3E}">
        <p14:creationId xmlns:p14="http://schemas.microsoft.com/office/powerpoint/2010/main" val="26322352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pPr>
              <a:defRPr/>
            </a:pPr>
            <a:fld id="{C940B1B6-489E-4A43-8A19-E084E5FA6A87}" type="slidenum">
              <a:rPr lang="zh-CN" altLang="en-US" smtClean="0"/>
              <a:pPr>
                <a:defRPr/>
              </a:pPr>
              <a:t>5</a:t>
            </a:fld>
            <a:endParaRPr lang="zh-CN" altLang="en-US"/>
          </a:p>
        </p:txBody>
      </p:sp>
    </p:spTree>
    <p:extLst>
      <p:ext uri="{BB962C8B-B14F-4D97-AF65-F5344CB8AC3E}">
        <p14:creationId xmlns:p14="http://schemas.microsoft.com/office/powerpoint/2010/main" val="1854409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pPr>
              <a:defRPr/>
            </a:pPr>
            <a:fld id="{C940B1B6-489E-4A43-8A19-E084E5FA6A87}" type="slidenum">
              <a:rPr lang="zh-CN" altLang="en-US" smtClean="0"/>
              <a:pPr>
                <a:defRPr/>
              </a:pPr>
              <a:t>6</a:t>
            </a:fld>
            <a:endParaRPr lang="zh-CN" altLang="en-US"/>
          </a:p>
        </p:txBody>
      </p:sp>
    </p:spTree>
    <p:extLst>
      <p:ext uri="{BB962C8B-B14F-4D97-AF65-F5344CB8AC3E}">
        <p14:creationId xmlns:p14="http://schemas.microsoft.com/office/powerpoint/2010/main" val="32685943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pPr>
              <a:defRPr/>
            </a:pPr>
            <a:fld id="{C940B1B6-489E-4A43-8A19-E084E5FA6A87}" type="slidenum">
              <a:rPr lang="zh-CN" altLang="en-US" smtClean="0"/>
              <a:pPr>
                <a:defRPr/>
              </a:pPr>
              <a:t>7</a:t>
            </a:fld>
            <a:endParaRPr lang="zh-CN" altLang="en-US"/>
          </a:p>
        </p:txBody>
      </p:sp>
    </p:spTree>
    <p:extLst>
      <p:ext uri="{BB962C8B-B14F-4D97-AF65-F5344CB8AC3E}">
        <p14:creationId xmlns:p14="http://schemas.microsoft.com/office/powerpoint/2010/main" val="28182908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pPr>
              <a:defRPr/>
            </a:pPr>
            <a:fld id="{C940B1B6-489E-4A43-8A19-E084E5FA6A87}" type="slidenum">
              <a:rPr lang="zh-CN" altLang="en-US" smtClean="0"/>
              <a:pPr>
                <a:defRPr/>
              </a:pPr>
              <a:t>8</a:t>
            </a:fld>
            <a:endParaRPr lang="zh-CN" altLang="en-US"/>
          </a:p>
        </p:txBody>
      </p:sp>
    </p:spTree>
    <p:extLst>
      <p:ext uri="{BB962C8B-B14F-4D97-AF65-F5344CB8AC3E}">
        <p14:creationId xmlns:p14="http://schemas.microsoft.com/office/powerpoint/2010/main" val="35472562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pPr>
              <a:defRPr/>
            </a:pPr>
            <a:fld id="{C940B1B6-489E-4A43-8A19-E084E5FA6A87}" type="slidenum">
              <a:rPr lang="zh-CN" altLang="en-US" smtClean="0"/>
              <a:pPr>
                <a:defRPr/>
              </a:pPr>
              <a:t>9</a:t>
            </a:fld>
            <a:endParaRPr lang="zh-CN" altLang="en-US"/>
          </a:p>
        </p:txBody>
      </p:sp>
    </p:spTree>
    <p:extLst>
      <p:ext uri="{BB962C8B-B14F-4D97-AF65-F5344CB8AC3E}">
        <p14:creationId xmlns:p14="http://schemas.microsoft.com/office/powerpoint/2010/main" val="3661391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pPr>
              <a:defRPr/>
            </a:pPr>
            <a:fld id="{C940B1B6-489E-4A43-8A19-E084E5FA6A87}" type="slidenum">
              <a:rPr lang="zh-CN" altLang="en-US" smtClean="0"/>
              <a:pPr>
                <a:defRPr/>
              </a:pPr>
              <a:t>10</a:t>
            </a:fld>
            <a:endParaRPr lang="zh-CN" altLang="en-US"/>
          </a:p>
        </p:txBody>
      </p:sp>
    </p:spTree>
    <p:extLst>
      <p:ext uri="{BB962C8B-B14F-4D97-AF65-F5344CB8AC3E}">
        <p14:creationId xmlns:p14="http://schemas.microsoft.com/office/powerpoint/2010/main" val="249243927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Rectangle 18"/>
          <p:cNvSpPr>
            <a:spLocks noChangeArrowheads="1"/>
          </p:cNvSpPr>
          <p:nvPr/>
        </p:nvSpPr>
        <p:spPr bwMode="ltGray">
          <a:xfrm>
            <a:off x="0" y="6611938"/>
            <a:ext cx="9144000" cy="260350"/>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pic>
        <p:nvPicPr>
          <p:cNvPr id="5" name="图片 9"/>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25649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Rectangle 3"/>
          <p:cNvSpPr>
            <a:spLocks noGrp="1" noChangeArrowheads="1"/>
          </p:cNvSpPr>
          <p:nvPr>
            <p:ph type="subTitle" idx="1"/>
          </p:nvPr>
        </p:nvSpPr>
        <p:spPr bwMode="gray">
          <a:xfrm>
            <a:off x="1371600" y="5867400"/>
            <a:ext cx="6553200" cy="533400"/>
          </a:xfrm>
        </p:spPr>
        <p:txBody>
          <a:bodyPr/>
          <a:lstStyle>
            <a:lvl1pPr marL="0" indent="0" algn="ctr">
              <a:buFont typeface="Wingdings" pitchFamily="2" charset="2"/>
              <a:buNone/>
              <a:defRPr sz="1800" b="1">
                <a:solidFill>
                  <a:schemeClr val="tx2"/>
                </a:solidFill>
                <a:latin typeface="Verdana" pitchFamily="34" charset="0"/>
              </a:defRPr>
            </a:lvl1pPr>
          </a:lstStyle>
          <a:p>
            <a:pPr lvl="0"/>
            <a:r>
              <a:rPr lang="en-US" altLang="zh-CN" noProof="0"/>
              <a:t>Click to edit Master subtitle style</a:t>
            </a:r>
          </a:p>
        </p:txBody>
      </p:sp>
      <p:sp>
        <p:nvSpPr>
          <p:cNvPr id="3093" name="Rectangle 21"/>
          <p:cNvSpPr>
            <a:spLocks noGrp="1" noChangeArrowheads="1"/>
          </p:cNvSpPr>
          <p:nvPr>
            <p:ph type="ctrTitle" sz="quarter"/>
          </p:nvPr>
        </p:nvSpPr>
        <p:spPr bwMode="gray">
          <a:xfrm>
            <a:off x="0" y="4868863"/>
            <a:ext cx="9144000" cy="720725"/>
          </a:xfrm>
          <a:gradFill rotWithShape="1">
            <a:gsLst>
              <a:gs pos="0">
                <a:schemeClr val="tx1">
                  <a:gamma/>
                  <a:shade val="46275"/>
                  <a:invGamma/>
                </a:schemeClr>
              </a:gs>
              <a:gs pos="50000">
                <a:schemeClr val="tx1"/>
              </a:gs>
              <a:gs pos="100000">
                <a:schemeClr val="tx1">
                  <a:gamma/>
                  <a:shade val="46275"/>
                  <a:invGamma/>
                </a:schemeClr>
              </a:gs>
            </a:gsLst>
            <a:lin ang="0" scaled="1"/>
          </a:gradFill>
          <a:extLst>
            <a:ext uri="{AF507438-7753-43E0-B8FC-AC1667EBCBE1}">
              <a14:hiddenEffects xmlns:a14="http://schemas.microsoft.com/office/drawing/2010/main">
                <a:effectLst>
                  <a:outerShdw dist="81320" dir="3080412" algn="ctr" rotWithShape="0">
                    <a:schemeClr val="tx2">
                      <a:alpha val="50000"/>
                    </a:schemeClr>
                  </a:outerShdw>
                </a:effectLst>
              </a14:hiddenEffects>
            </a:ext>
          </a:extLst>
        </p:spPr>
        <p:txBody>
          <a:bodyPr/>
          <a:lstStyle>
            <a:lvl1pPr>
              <a:defRPr sz="4000"/>
            </a:lvl1pPr>
          </a:lstStyle>
          <a:p>
            <a:pPr lvl="0"/>
            <a:r>
              <a:rPr lang="en-US" altLang="ko-KR" noProof="0"/>
              <a:t>Click to edit Master title</a:t>
            </a:r>
            <a:br>
              <a:rPr lang="en-US" altLang="ko-KR" noProof="0"/>
            </a:br>
            <a:r>
              <a:rPr lang="en-US" altLang="ko-KR" noProof="0"/>
              <a:t> style</a:t>
            </a:r>
          </a:p>
        </p:txBody>
      </p:sp>
    </p:spTree>
    <p:extLst>
      <p:ext uri="{BB962C8B-B14F-4D97-AF65-F5344CB8AC3E}">
        <p14:creationId xmlns:p14="http://schemas.microsoft.com/office/powerpoint/2010/main" val="14209357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5"/>
          <p:cNvSpPr>
            <a:spLocks noGrp="1" noChangeArrowheads="1"/>
          </p:cNvSpPr>
          <p:nvPr>
            <p:ph type="ftr" sz="quarter" idx="10"/>
          </p:nvPr>
        </p:nvSpPr>
        <p:spPr>
          <a:ln/>
        </p:spPr>
        <p:txBody>
          <a:bodyPr/>
          <a:lstStyle>
            <a:lvl1pPr>
              <a:defRPr/>
            </a:lvl1pPr>
          </a:lstStyle>
          <a:p>
            <a:pPr>
              <a:defRPr/>
            </a:pPr>
            <a:r>
              <a:rPr lang="en-US" altLang="zh-CN" dirty="0"/>
              <a:t>Company Logo</a:t>
            </a:r>
          </a:p>
        </p:txBody>
      </p:sp>
      <p:sp>
        <p:nvSpPr>
          <p:cNvPr id="5" name="Rectangle 6"/>
          <p:cNvSpPr>
            <a:spLocks noGrp="1" noChangeArrowheads="1"/>
          </p:cNvSpPr>
          <p:nvPr>
            <p:ph type="sldNum" sz="quarter" idx="11"/>
          </p:nvPr>
        </p:nvSpPr>
        <p:spPr>
          <a:ln/>
        </p:spPr>
        <p:txBody>
          <a:bodyPr/>
          <a:lstStyle>
            <a:lvl1pPr>
              <a:defRPr/>
            </a:lvl1pPr>
          </a:lstStyle>
          <a:p>
            <a:pPr>
              <a:defRPr/>
            </a:pPr>
            <a:fld id="{7338AE60-9FEB-4881-9F73-7DC57B81DD33}" type="slidenum">
              <a:rPr lang="zh-CN" altLang="en-US"/>
              <a:pPr>
                <a:defRPr/>
              </a:pPr>
              <a:t>‹#›</a:t>
            </a:fld>
            <a:endParaRPr lang="en-US" altLang="zh-CN" dirty="0"/>
          </a:p>
        </p:txBody>
      </p:sp>
      <p:sp>
        <p:nvSpPr>
          <p:cNvPr id="6" name="Rectangle 4"/>
          <p:cNvSpPr>
            <a:spLocks noGrp="1" noChangeArrowheads="1"/>
          </p:cNvSpPr>
          <p:nvPr>
            <p:ph type="dt" sz="half" idx="12"/>
          </p:nvPr>
        </p:nvSpPr>
        <p:spPr>
          <a:ln/>
        </p:spPr>
        <p:txBody>
          <a:bodyPr/>
          <a:lstStyle>
            <a:lvl1pPr>
              <a:defRPr/>
            </a:lvl1pPr>
          </a:lstStyle>
          <a:p>
            <a:pPr>
              <a:defRPr/>
            </a:pPr>
            <a:r>
              <a:rPr lang="en-US" altLang="zh-CN" dirty="0"/>
              <a:t>www.themegallery.com</a:t>
            </a:r>
          </a:p>
        </p:txBody>
      </p:sp>
    </p:spTree>
    <p:extLst>
      <p:ext uri="{BB962C8B-B14F-4D97-AF65-F5344CB8AC3E}">
        <p14:creationId xmlns:p14="http://schemas.microsoft.com/office/powerpoint/2010/main" val="9301618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48450" y="152400"/>
            <a:ext cx="2114550" cy="62484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304800" y="152400"/>
            <a:ext cx="6191250" cy="62484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5"/>
          <p:cNvSpPr>
            <a:spLocks noGrp="1" noChangeArrowheads="1"/>
          </p:cNvSpPr>
          <p:nvPr>
            <p:ph type="ftr" sz="quarter" idx="10"/>
          </p:nvPr>
        </p:nvSpPr>
        <p:spPr>
          <a:ln/>
        </p:spPr>
        <p:txBody>
          <a:bodyPr/>
          <a:lstStyle>
            <a:lvl1pPr>
              <a:defRPr/>
            </a:lvl1pPr>
          </a:lstStyle>
          <a:p>
            <a:pPr>
              <a:defRPr/>
            </a:pPr>
            <a:r>
              <a:rPr lang="en-US" altLang="zh-CN" dirty="0"/>
              <a:t>Company Logo</a:t>
            </a:r>
          </a:p>
        </p:txBody>
      </p:sp>
      <p:sp>
        <p:nvSpPr>
          <p:cNvPr id="5" name="Rectangle 6"/>
          <p:cNvSpPr>
            <a:spLocks noGrp="1" noChangeArrowheads="1"/>
          </p:cNvSpPr>
          <p:nvPr>
            <p:ph type="sldNum" sz="quarter" idx="11"/>
          </p:nvPr>
        </p:nvSpPr>
        <p:spPr>
          <a:ln/>
        </p:spPr>
        <p:txBody>
          <a:bodyPr/>
          <a:lstStyle>
            <a:lvl1pPr>
              <a:defRPr/>
            </a:lvl1pPr>
          </a:lstStyle>
          <a:p>
            <a:pPr>
              <a:defRPr/>
            </a:pPr>
            <a:fld id="{DE90459E-4AB0-4594-8EEB-4B8CC91D5D33}" type="slidenum">
              <a:rPr lang="zh-CN" altLang="en-US"/>
              <a:pPr>
                <a:defRPr/>
              </a:pPr>
              <a:t>‹#›</a:t>
            </a:fld>
            <a:endParaRPr lang="en-US" altLang="zh-CN" dirty="0"/>
          </a:p>
        </p:txBody>
      </p:sp>
      <p:sp>
        <p:nvSpPr>
          <p:cNvPr id="6" name="Rectangle 4"/>
          <p:cNvSpPr>
            <a:spLocks noGrp="1" noChangeArrowheads="1"/>
          </p:cNvSpPr>
          <p:nvPr>
            <p:ph type="dt" sz="half" idx="12"/>
          </p:nvPr>
        </p:nvSpPr>
        <p:spPr>
          <a:ln/>
        </p:spPr>
        <p:txBody>
          <a:bodyPr/>
          <a:lstStyle>
            <a:lvl1pPr>
              <a:defRPr/>
            </a:lvl1pPr>
          </a:lstStyle>
          <a:p>
            <a:pPr>
              <a:defRPr/>
            </a:pPr>
            <a:r>
              <a:rPr lang="en-US" altLang="zh-CN" dirty="0"/>
              <a:t>www.themegallery.com</a:t>
            </a:r>
          </a:p>
        </p:txBody>
      </p:sp>
    </p:spTree>
    <p:extLst>
      <p:ext uri="{BB962C8B-B14F-4D97-AF65-F5344CB8AC3E}">
        <p14:creationId xmlns:p14="http://schemas.microsoft.com/office/powerpoint/2010/main" val="11381002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304800" y="152400"/>
            <a:ext cx="8458200" cy="563563"/>
          </a:xfrm>
        </p:spPr>
        <p:txBody>
          <a:bodyPr/>
          <a:lstStyle/>
          <a:p>
            <a:r>
              <a:rPr lang="zh-CN" altLang="en-US"/>
              <a:t>单击此处编辑母版标题样式</a:t>
            </a:r>
          </a:p>
        </p:txBody>
      </p:sp>
      <p:sp>
        <p:nvSpPr>
          <p:cNvPr id="3" name="表格占位符 2"/>
          <p:cNvSpPr>
            <a:spLocks noGrp="1"/>
          </p:cNvSpPr>
          <p:nvPr>
            <p:ph type="tbl" idx="1"/>
          </p:nvPr>
        </p:nvSpPr>
        <p:spPr>
          <a:xfrm>
            <a:off x="457200" y="1152525"/>
            <a:ext cx="8229600" cy="5248275"/>
          </a:xfrm>
        </p:spPr>
        <p:txBody>
          <a:bodyPr/>
          <a:lstStyle/>
          <a:p>
            <a:pPr lvl="0"/>
            <a:endParaRPr lang="zh-CN" altLang="en-US" noProof="0"/>
          </a:p>
        </p:txBody>
      </p:sp>
      <p:sp>
        <p:nvSpPr>
          <p:cNvPr id="4" name="Rectangle 5"/>
          <p:cNvSpPr>
            <a:spLocks noGrp="1" noChangeArrowheads="1"/>
          </p:cNvSpPr>
          <p:nvPr>
            <p:ph type="ftr" sz="quarter" idx="10"/>
          </p:nvPr>
        </p:nvSpPr>
        <p:spPr>
          <a:ln/>
        </p:spPr>
        <p:txBody>
          <a:bodyPr/>
          <a:lstStyle>
            <a:lvl1pPr>
              <a:defRPr/>
            </a:lvl1pPr>
          </a:lstStyle>
          <a:p>
            <a:pPr>
              <a:defRPr/>
            </a:pPr>
            <a:r>
              <a:rPr lang="en-US" altLang="zh-CN" dirty="0"/>
              <a:t>Company Logo</a:t>
            </a:r>
          </a:p>
        </p:txBody>
      </p:sp>
      <p:sp>
        <p:nvSpPr>
          <p:cNvPr id="5" name="Rectangle 6"/>
          <p:cNvSpPr>
            <a:spLocks noGrp="1" noChangeArrowheads="1"/>
          </p:cNvSpPr>
          <p:nvPr>
            <p:ph type="sldNum" sz="quarter" idx="11"/>
          </p:nvPr>
        </p:nvSpPr>
        <p:spPr>
          <a:ln/>
        </p:spPr>
        <p:txBody>
          <a:bodyPr/>
          <a:lstStyle>
            <a:lvl1pPr>
              <a:defRPr/>
            </a:lvl1pPr>
          </a:lstStyle>
          <a:p>
            <a:pPr>
              <a:defRPr/>
            </a:pPr>
            <a:fld id="{D9DE93A5-B161-4ADA-B498-D436A009750B}" type="slidenum">
              <a:rPr lang="zh-CN" altLang="en-US"/>
              <a:pPr>
                <a:defRPr/>
              </a:pPr>
              <a:t>‹#›</a:t>
            </a:fld>
            <a:endParaRPr lang="en-US" altLang="zh-CN" dirty="0"/>
          </a:p>
        </p:txBody>
      </p:sp>
      <p:sp>
        <p:nvSpPr>
          <p:cNvPr id="6" name="Rectangle 4"/>
          <p:cNvSpPr>
            <a:spLocks noGrp="1" noChangeArrowheads="1"/>
          </p:cNvSpPr>
          <p:nvPr>
            <p:ph type="dt" sz="half" idx="12"/>
          </p:nvPr>
        </p:nvSpPr>
        <p:spPr>
          <a:ln/>
        </p:spPr>
        <p:txBody>
          <a:bodyPr/>
          <a:lstStyle>
            <a:lvl1pPr>
              <a:defRPr/>
            </a:lvl1pPr>
          </a:lstStyle>
          <a:p>
            <a:pPr>
              <a:defRPr/>
            </a:pPr>
            <a:r>
              <a:rPr lang="en-US" altLang="zh-CN" dirty="0"/>
              <a:t>www.themegallery.com</a:t>
            </a:r>
          </a:p>
        </p:txBody>
      </p:sp>
    </p:spTree>
    <p:extLst>
      <p:ext uri="{BB962C8B-B14F-4D97-AF65-F5344CB8AC3E}">
        <p14:creationId xmlns:p14="http://schemas.microsoft.com/office/powerpoint/2010/main" val="7781378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页脚占位符 3"/>
          <p:cNvSpPr>
            <a:spLocks noGrp="1"/>
          </p:cNvSpPr>
          <p:nvPr>
            <p:ph type="ftr" sz="quarter" idx="10"/>
          </p:nvPr>
        </p:nvSpPr>
        <p:spPr/>
        <p:txBody>
          <a:bodyPr/>
          <a:lstStyle>
            <a:lvl1pPr>
              <a:defRPr/>
            </a:lvl1pPr>
          </a:lstStyle>
          <a:p>
            <a:pPr>
              <a:defRPr/>
            </a:pPr>
            <a:r>
              <a:rPr lang="en-US" altLang="zh-CN" dirty="0"/>
              <a:t>Company Logo</a:t>
            </a:r>
          </a:p>
        </p:txBody>
      </p:sp>
      <p:sp>
        <p:nvSpPr>
          <p:cNvPr id="5" name="灯片编号占位符 4"/>
          <p:cNvSpPr>
            <a:spLocks noGrp="1"/>
          </p:cNvSpPr>
          <p:nvPr>
            <p:ph type="sldNum" sz="quarter" idx="11"/>
          </p:nvPr>
        </p:nvSpPr>
        <p:spPr/>
        <p:txBody>
          <a:bodyPr/>
          <a:lstStyle>
            <a:lvl1pPr>
              <a:defRPr/>
            </a:lvl1pPr>
          </a:lstStyle>
          <a:p>
            <a:pPr>
              <a:defRPr/>
            </a:pPr>
            <a:fld id="{9816B913-5337-4945-A257-B96D8031FE67}" type="slidenum">
              <a:rPr lang="zh-CN" altLang="en-US"/>
              <a:pPr>
                <a:defRPr/>
              </a:pPr>
              <a:t>‹#›</a:t>
            </a:fld>
            <a:endParaRPr lang="en-US" altLang="zh-CN" dirty="0"/>
          </a:p>
        </p:txBody>
      </p:sp>
      <p:sp>
        <p:nvSpPr>
          <p:cNvPr id="6" name="日期占位符 5"/>
          <p:cNvSpPr>
            <a:spLocks noGrp="1"/>
          </p:cNvSpPr>
          <p:nvPr>
            <p:ph type="dt" sz="half" idx="12"/>
          </p:nvPr>
        </p:nvSpPr>
        <p:spPr/>
        <p:txBody>
          <a:bodyPr/>
          <a:lstStyle>
            <a:lvl1pPr>
              <a:defRPr/>
            </a:lvl1pPr>
          </a:lstStyle>
          <a:p>
            <a:pPr>
              <a:defRPr/>
            </a:pPr>
            <a:r>
              <a:rPr lang="zh-CN" altLang="en-US"/>
              <a:t>信息与网络安全</a:t>
            </a:r>
            <a:endParaRPr lang="en-US" altLang="zh-CN" dirty="0"/>
          </a:p>
        </p:txBody>
      </p:sp>
    </p:spTree>
    <p:extLst>
      <p:ext uri="{BB962C8B-B14F-4D97-AF65-F5344CB8AC3E}">
        <p14:creationId xmlns:p14="http://schemas.microsoft.com/office/powerpoint/2010/main" val="19629938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页脚占位符 3"/>
          <p:cNvSpPr>
            <a:spLocks noGrp="1"/>
          </p:cNvSpPr>
          <p:nvPr>
            <p:ph type="ftr" sz="quarter" idx="10"/>
          </p:nvPr>
        </p:nvSpPr>
        <p:spPr/>
        <p:txBody>
          <a:bodyPr/>
          <a:lstStyle>
            <a:lvl1pPr>
              <a:defRPr/>
            </a:lvl1pPr>
          </a:lstStyle>
          <a:p>
            <a:pPr>
              <a:defRPr/>
            </a:pPr>
            <a:r>
              <a:rPr lang="en-US" altLang="zh-CN" dirty="0"/>
              <a:t>Company Logo</a:t>
            </a:r>
          </a:p>
        </p:txBody>
      </p:sp>
      <p:sp>
        <p:nvSpPr>
          <p:cNvPr id="5" name="灯片编号占位符 4"/>
          <p:cNvSpPr>
            <a:spLocks noGrp="1"/>
          </p:cNvSpPr>
          <p:nvPr>
            <p:ph type="sldNum" sz="quarter" idx="11"/>
          </p:nvPr>
        </p:nvSpPr>
        <p:spPr/>
        <p:txBody>
          <a:bodyPr/>
          <a:lstStyle>
            <a:lvl1pPr>
              <a:defRPr/>
            </a:lvl1pPr>
          </a:lstStyle>
          <a:p>
            <a:pPr>
              <a:defRPr/>
            </a:pPr>
            <a:fld id="{C86D0427-23CC-4DFA-8BC9-4BD5C0A99118}" type="slidenum">
              <a:rPr lang="zh-CN" altLang="en-US"/>
              <a:pPr>
                <a:defRPr/>
              </a:pPr>
              <a:t>‹#›</a:t>
            </a:fld>
            <a:endParaRPr lang="en-US" altLang="zh-CN" dirty="0"/>
          </a:p>
        </p:txBody>
      </p:sp>
      <p:sp>
        <p:nvSpPr>
          <p:cNvPr id="6" name="日期占位符 5"/>
          <p:cNvSpPr>
            <a:spLocks noGrp="1"/>
          </p:cNvSpPr>
          <p:nvPr>
            <p:ph type="dt" sz="half" idx="12"/>
          </p:nvPr>
        </p:nvSpPr>
        <p:spPr/>
        <p:txBody>
          <a:bodyPr/>
          <a:lstStyle>
            <a:lvl1pPr>
              <a:defRPr/>
            </a:lvl1pPr>
          </a:lstStyle>
          <a:p>
            <a:pPr>
              <a:defRPr/>
            </a:pPr>
            <a:r>
              <a:rPr lang="zh-CN" altLang="en-US"/>
              <a:t>信息与网络安全</a:t>
            </a:r>
            <a:endParaRPr lang="en-US" altLang="zh-CN" dirty="0"/>
          </a:p>
        </p:txBody>
      </p:sp>
    </p:spTree>
    <p:extLst>
      <p:ext uri="{BB962C8B-B14F-4D97-AF65-F5344CB8AC3E}">
        <p14:creationId xmlns:p14="http://schemas.microsoft.com/office/powerpoint/2010/main" val="22617973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152525"/>
            <a:ext cx="4038600" cy="5248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152525"/>
            <a:ext cx="4038600" cy="5248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5"/>
          <p:cNvSpPr>
            <a:spLocks noGrp="1" noChangeArrowheads="1"/>
          </p:cNvSpPr>
          <p:nvPr>
            <p:ph type="ftr" sz="quarter" idx="10"/>
          </p:nvPr>
        </p:nvSpPr>
        <p:spPr>
          <a:ln/>
        </p:spPr>
        <p:txBody>
          <a:bodyPr/>
          <a:lstStyle>
            <a:lvl1pPr>
              <a:defRPr/>
            </a:lvl1pPr>
          </a:lstStyle>
          <a:p>
            <a:pPr>
              <a:defRPr/>
            </a:pPr>
            <a:r>
              <a:rPr lang="en-US" altLang="zh-CN" dirty="0"/>
              <a:t>Company Logo</a:t>
            </a:r>
          </a:p>
        </p:txBody>
      </p:sp>
      <p:sp>
        <p:nvSpPr>
          <p:cNvPr id="6" name="Rectangle 6"/>
          <p:cNvSpPr>
            <a:spLocks noGrp="1" noChangeArrowheads="1"/>
          </p:cNvSpPr>
          <p:nvPr>
            <p:ph type="sldNum" sz="quarter" idx="11"/>
          </p:nvPr>
        </p:nvSpPr>
        <p:spPr>
          <a:ln/>
        </p:spPr>
        <p:txBody>
          <a:bodyPr/>
          <a:lstStyle>
            <a:lvl1pPr>
              <a:defRPr/>
            </a:lvl1pPr>
          </a:lstStyle>
          <a:p>
            <a:pPr>
              <a:defRPr/>
            </a:pPr>
            <a:fld id="{DB6D2A7D-08F0-470E-9CB6-8F82A4F5AEC9}" type="slidenum">
              <a:rPr lang="zh-CN" altLang="en-US"/>
              <a:pPr>
                <a:defRPr/>
              </a:pPr>
              <a:t>‹#›</a:t>
            </a:fld>
            <a:endParaRPr lang="en-US" altLang="zh-CN" dirty="0"/>
          </a:p>
        </p:txBody>
      </p:sp>
      <p:sp>
        <p:nvSpPr>
          <p:cNvPr id="7" name="Rectangle 4"/>
          <p:cNvSpPr>
            <a:spLocks noGrp="1" noChangeArrowheads="1"/>
          </p:cNvSpPr>
          <p:nvPr>
            <p:ph type="dt" sz="half" idx="12"/>
          </p:nvPr>
        </p:nvSpPr>
        <p:spPr>
          <a:ln/>
        </p:spPr>
        <p:txBody>
          <a:bodyPr/>
          <a:lstStyle>
            <a:lvl1pPr>
              <a:defRPr/>
            </a:lvl1pPr>
          </a:lstStyle>
          <a:p>
            <a:pPr>
              <a:defRPr/>
            </a:pPr>
            <a:r>
              <a:rPr lang="en-US" altLang="zh-CN" dirty="0"/>
              <a:t>www.themegallery.com</a:t>
            </a:r>
          </a:p>
        </p:txBody>
      </p:sp>
    </p:spTree>
    <p:extLst>
      <p:ext uri="{BB962C8B-B14F-4D97-AF65-F5344CB8AC3E}">
        <p14:creationId xmlns:p14="http://schemas.microsoft.com/office/powerpoint/2010/main" val="40856481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5"/>
          <p:cNvSpPr>
            <a:spLocks noGrp="1" noChangeArrowheads="1"/>
          </p:cNvSpPr>
          <p:nvPr>
            <p:ph type="ftr" sz="quarter" idx="10"/>
          </p:nvPr>
        </p:nvSpPr>
        <p:spPr>
          <a:ln/>
        </p:spPr>
        <p:txBody>
          <a:bodyPr/>
          <a:lstStyle>
            <a:lvl1pPr>
              <a:defRPr/>
            </a:lvl1pPr>
          </a:lstStyle>
          <a:p>
            <a:pPr>
              <a:defRPr/>
            </a:pPr>
            <a:r>
              <a:rPr lang="en-US" altLang="zh-CN" dirty="0"/>
              <a:t>Company Logo</a:t>
            </a:r>
          </a:p>
        </p:txBody>
      </p:sp>
      <p:sp>
        <p:nvSpPr>
          <p:cNvPr id="8" name="Rectangle 6"/>
          <p:cNvSpPr>
            <a:spLocks noGrp="1" noChangeArrowheads="1"/>
          </p:cNvSpPr>
          <p:nvPr>
            <p:ph type="sldNum" sz="quarter" idx="11"/>
          </p:nvPr>
        </p:nvSpPr>
        <p:spPr>
          <a:ln/>
        </p:spPr>
        <p:txBody>
          <a:bodyPr/>
          <a:lstStyle>
            <a:lvl1pPr>
              <a:defRPr/>
            </a:lvl1pPr>
          </a:lstStyle>
          <a:p>
            <a:pPr>
              <a:defRPr/>
            </a:pPr>
            <a:fld id="{45016D16-6700-412D-B8F3-A40385006266}" type="slidenum">
              <a:rPr lang="zh-CN" altLang="en-US"/>
              <a:pPr>
                <a:defRPr/>
              </a:pPr>
              <a:t>‹#›</a:t>
            </a:fld>
            <a:endParaRPr lang="en-US" altLang="zh-CN" dirty="0"/>
          </a:p>
        </p:txBody>
      </p:sp>
      <p:sp>
        <p:nvSpPr>
          <p:cNvPr id="9" name="Rectangle 4"/>
          <p:cNvSpPr>
            <a:spLocks noGrp="1" noChangeArrowheads="1"/>
          </p:cNvSpPr>
          <p:nvPr>
            <p:ph type="dt" sz="half" idx="12"/>
          </p:nvPr>
        </p:nvSpPr>
        <p:spPr>
          <a:ln/>
        </p:spPr>
        <p:txBody>
          <a:bodyPr/>
          <a:lstStyle>
            <a:lvl1pPr>
              <a:defRPr/>
            </a:lvl1pPr>
          </a:lstStyle>
          <a:p>
            <a:pPr>
              <a:defRPr/>
            </a:pPr>
            <a:r>
              <a:rPr lang="en-US" altLang="zh-CN" dirty="0"/>
              <a:t>www.themegallery.com</a:t>
            </a:r>
          </a:p>
        </p:txBody>
      </p:sp>
    </p:spTree>
    <p:extLst>
      <p:ext uri="{BB962C8B-B14F-4D97-AF65-F5344CB8AC3E}">
        <p14:creationId xmlns:p14="http://schemas.microsoft.com/office/powerpoint/2010/main" val="7284699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5"/>
          <p:cNvSpPr>
            <a:spLocks noGrp="1" noChangeArrowheads="1"/>
          </p:cNvSpPr>
          <p:nvPr>
            <p:ph type="ftr" sz="quarter" idx="10"/>
          </p:nvPr>
        </p:nvSpPr>
        <p:spPr>
          <a:ln/>
        </p:spPr>
        <p:txBody>
          <a:bodyPr/>
          <a:lstStyle>
            <a:lvl1pPr>
              <a:defRPr/>
            </a:lvl1pPr>
          </a:lstStyle>
          <a:p>
            <a:pPr>
              <a:defRPr/>
            </a:pPr>
            <a:r>
              <a:rPr lang="en-US" altLang="zh-CN" dirty="0"/>
              <a:t>Company Logo</a:t>
            </a:r>
          </a:p>
        </p:txBody>
      </p:sp>
      <p:sp>
        <p:nvSpPr>
          <p:cNvPr id="4" name="Rectangle 6"/>
          <p:cNvSpPr>
            <a:spLocks noGrp="1" noChangeArrowheads="1"/>
          </p:cNvSpPr>
          <p:nvPr>
            <p:ph type="sldNum" sz="quarter" idx="11"/>
          </p:nvPr>
        </p:nvSpPr>
        <p:spPr>
          <a:ln/>
        </p:spPr>
        <p:txBody>
          <a:bodyPr/>
          <a:lstStyle>
            <a:lvl1pPr>
              <a:defRPr/>
            </a:lvl1pPr>
          </a:lstStyle>
          <a:p>
            <a:pPr>
              <a:defRPr/>
            </a:pPr>
            <a:fld id="{D33FCC00-EFD1-47C7-B893-85F54856B188}" type="slidenum">
              <a:rPr lang="zh-CN" altLang="en-US"/>
              <a:pPr>
                <a:defRPr/>
              </a:pPr>
              <a:t>‹#›</a:t>
            </a:fld>
            <a:endParaRPr lang="en-US" altLang="zh-CN" dirty="0"/>
          </a:p>
        </p:txBody>
      </p:sp>
      <p:sp>
        <p:nvSpPr>
          <p:cNvPr id="5" name="Rectangle 4"/>
          <p:cNvSpPr>
            <a:spLocks noGrp="1" noChangeArrowheads="1"/>
          </p:cNvSpPr>
          <p:nvPr>
            <p:ph type="dt" sz="half" idx="12"/>
          </p:nvPr>
        </p:nvSpPr>
        <p:spPr>
          <a:ln/>
        </p:spPr>
        <p:txBody>
          <a:bodyPr/>
          <a:lstStyle>
            <a:lvl1pPr>
              <a:defRPr/>
            </a:lvl1pPr>
          </a:lstStyle>
          <a:p>
            <a:pPr>
              <a:defRPr/>
            </a:pPr>
            <a:r>
              <a:rPr lang="en-US" altLang="zh-CN" dirty="0"/>
              <a:t>www.themegallery.com</a:t>
            </a:r>
          </a:p>
        </p:txBody>
      </p:sp>
    </p:spTree>
    <p:extLst>
      <p:ext uri="{BB962C8B-B14F-4D97-AF65-F5344CB8AC3E}">
        <p14:creationId xmlns:p14="http://schemas.microsoft.com/office/powerpoint/2010/main" val="18873382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pPr>
              <a:defRPr/>
            </a:pPr>
            <a:r>
              <a:rPr lang="en-US" altLang="zh-CN" dirty="0"/>
              <a:t>Company Logo</a:t>
            </a:r>
          </a:p>
        </p:txBody>
      </p:sp>
      <p:sp>
        <p:nvSpPr>
          <p:cNvPr id="3" name="Rectangle 6"/>
          <p:cNvSpPr>
            <a:spLocks noGrp="1" noChangeArrowheads="1"/>
          </p:cNvSpPr>
          <p:nvPr>
            <p:ph type="sldNum" sz="quarter" idx="11"/>
          </p:nvPr>
        </p:nvSpPr>
        <p:spPr>
          <a:ln/>
        </p:spPr>
        <p:txBody>
          <a:bodyPr/>
          <a:lstStyle>
            <a:lvl1pPr>
              <a:defRPr/>
            </a:lvl1pPr>
          </a:lstStyle>
          <a:p>
            <a:pPr>
              <a:defRPr/>
            </a:pPr>
            <a:fld id="{CC5B9749-02DA-4AA9-95CF-5EC6085E7C4E}" type="slidenum">
              <a:rPr lang="zh-CN" altLang="en-US"/>
              <a:pPr>
                <a:defRPr/>
              </a:pPr>
              <a:t>‹#›</a:t>
            </a:fld>
            <a:endParaRPr lang="en-US" altLang="zh-CN" dirty="0"/>
          </a:p>
        </p:txBody>
      </p:sp>
      <p:sp>
        <p:nvSpPr>
          <p:cNvPr id="4" name="Rectangle 4"/>
          <p:cNvSpPr>
            <a:spLocks noGrp="1" noChangeArrowheads="1"/>
          </p:cNvSpPr>
          <p:nvPr>
            <p:ph type="dt" sz="half" idx="12"/>
          </p:nvPr>
        </p:nvSpPr>
        <p:spPr>
          <a:ln/>
        </p:spPr>
        <p:txBody>
          <a:bodyPr/>
          <a:lstStyle>
            <a:lvl1pPr>
              <a:defRPr/>
            </a:lvl1pPr>
          </a:lstStyle>
          <a:p>
            <a:pPr>
              <a:defRPr/>
            </a:pPr>
            <a:r>
              <a:rPr lang="en-US" altLang="zh-CN" dirty="0"/>
              <a:t>www.themegallery.com</a:t>
            </a:r>
          </a:p>
        </p:txBody>
      </p:sp>
    </p:spTree>
    <p:extLst>
      <p:ext uri="{BB962C8B-B14F-4D97-AF65-F5344CB8AC3E}">
        <p14:creationId xmlns:p14="http://schemas.microsoft.com/office/powerpoint/2010/main" val="3674812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5"/>
          <p:cNvSpPr>
            <a:spLocks noGrp="1" noChangeArrowheads="1"/>
          </p:cNvSpPr>
          <p:nvPr>
            <p:ph type="ftr" sz="quarter" idx="10"/>
          </p:nvPr>
        </p:nvSpPr>
        <p:spPr>
          <a:ln/>
        </p:spPr>
        <p:txBody>
          <a:bodyPr/>
          <a:lstStyle>
            <a:lvl1pPr>
              <a:defRPr/>
            </a:lvl1pPr>
          </a:lstStyle>
          <a:p>
            <a:pPr>
              <a:defRPr/>
            </a:pPr>
            <a:r>
              <a:rPr lang="en-US" altLang="zh-CN" dirty="0"/>
              <a:t>Company Logo</a:t>
            </a:r>
          </a:p>
        </p:txBody>
      </p:sp>
      <p:sp>
        <p:nvSpPr>
          <p:cNvPr id="6" name="Rectangle 6"/>
          <p:cNvSpPr>
            <a:spLocks noGrp="1" noChangeArrowheads="1"/>
          </p:cNvSpPr>
          <p:nvPr>
            <p:ph type="sldNum" sz="quarter" idx="11"/>
          </p:nvPr>
        </p:nvSpPr>
        <p:spPr>
          <a:ln/>
        </p:spPr>
        <p:txBody>
          <a:bodyPr/>
          <a:lstStyle>
            <a:lvl1pPr>
              <a:defRPr/>
            </a:lvl1pPr>
          </a:lstStyle>
          <a:p>
            <a:pPr>
              <a:defRPr/>
            </a:pPr>
            <a:fld id="{2C76E4E6-1014-4D7B-8897-98671A2AF016}" type="slidenum">
              <a:rPr lang="zh-CN" altLang="en-US"/>
              <a:pPr>
                <a:defRPr/>
              </a:pPr>
              <a:t>‹#›</a:t>
            </a:fld>
            <a:endParaRPr lang="en-US" altLang="zh-CN" dirty="0"/>
          </a:p>
        </p:txBody>
      </p:sp>
      <p:sp>
        <p:nvSpPr>
          <p:cNvPr id="7" name="Rectangle 4"/>
          <p:cNvSpPr>
            <a:spLocks noGrp="1" noChangeArrowheads="1"/>
          </p:cNvSpPr>
          <p:nvPr>
            <p:ph type="dt" sz="half" idx="12"/>
          </p:nvPr>
        </p:nvSpPr>
        <p:spPr>
          <a:ln/>
        </p:spPr>
        <p:txBody>
          <a:bodyPr/>
          <a:lstStyle>
            <a:lvl1pPr>
              <a:defRPr/>
            </a:lvl1pPr>
          </a:lstStyle>
          <a:p>
            <a:pPr>
              <a:defRPr/>
            </a:pPr>
            <a:r>
              <a:rPr lang="en-US" altLang="zh-CN" dirty="0"/>
              <a:t>www.themegallery.com</a:t>
            </a:r>
          </a:p>
        </p:txBody>
      </p:sp>
    </p:spTree>
    <p:extLst>
      <p:ext uri="{BB962C8B-B14F-4D97-AF65-F5344CB8AC3E}">
        <p14:creationId xmlns:p14="http://schemas.microsoft.com/office/powerpoint/2010/main" val="18748595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5"/>
          <p:cNvSpPr>
            <a:spLocks noGrp="1" noChangeArrowheads="1"/>
          </p:cNvSpPr>
          <p:nvPr>
            <p:ph type="ftr" sz="quarter" idx="10"/>
          </p:nvPr>
        </p:nvSpPr>
        <p:spPr>
          <a:ln/>
        </p:spPr>
        <p:txBody>
          <a:bodyPr/>
          <a:lstStyle>
            <a:lvl1pPr>
              <a:defRPr/>
            </a:lvl1pPr>
          </a:lstStyle>
          <a:p>
            <a:pPr>
              <a:defRPr/>
            </a:pPr>
            <a:r>
              <a:rPr lang="en-US" altLang="zh-CN" dirty="0"/>
              <a:t>Company Logo</a:t>
            </a:r>
          </a:p>
        </p:txBody>
      </p:sp>
      <p:sp>
        <p:nvSpPr>
          <p:cNvPr id="6" name="Rectangle 6"/>
          <p:cNvSpPr>
            <a:spLocks noGrp="1" noChangeArrowheads="1"/>
          </p:cNvSpPr>
          <p:nvPr>
            <p:ph type="sldNum" sz="quarter" idx="11"/>
          </p:nvPr>
        </p:nvSpPr>
        <p:spPr>
          <a:ln/>
        </p:spPr>
        <p:txBody>
          <a:bodyPr/>
          <a:lstStyle>
            <a:lvl1pPr>
              <a:defRPr/>
            </a:lvl1pPr>
          </a:lstStyle>
          <a:p>
            <a:pPr>
              <a:defRPr/>
            </a:pPr>
            <a:fld id="{1005DC91-0714-4946-8E34-6CE6C5209005}" type="slidenum">
              <a:rPr lang="zh-CN" altLang="en-US"/>
              <a:pPr>
                <a:defRPr/>
              </a:pPr>
              <a:t>‹#›</a:t>
            </a:fld>
            <a:endParaRPr lang="en-US" altLang="zh-CN" dirty="0"/>
          </a:p>
        </p:txBody>
      </p:sp>
      <p:sp>
        <p:nvSpPr>
          <p:cNvPr id="7" name="Rectangle 4"/>
          <p:cNvSpPr>
            <a:spLocks noGrp="1" noChangeArrowheads="1"/>
          </p:cNvSpPr>
          <p:nvPr>
            <p:ph type="dt" sz="half" idx="12"/>
          </p:nvPr>
        </p:nvSpPr>
        <p:spPr>
          <a:ln/>
        </p:spPr>
        <p:txBody>
          <a:bodyPr/>
          <a:lstStyle>
            <a:lvl1pPr>
              <a:defRPr/>
            </a:lvl1pPr>
          </a:lstStyle>
          <a:p>
            <a:pPr>
              <a:defRPr/>
            </a:pPr>
            <a:r>
              <a:rPr lang="en-US" altLang="zh-CN" dirty="0"/>
              <a:t>www.themegallery.com</a:t>
            </a:r>
          </a:p>
        </p:txBody>
      </p:sp>
    </p:spTree>
    <p:extLst>
      <p:ext uri="{BB962C8B-B14F-4D97-AF65-F5344CB8AC3E}">
        <p14:creationId xmlns:p14="http://schemas.microsoft.com/office/powerpoint/2010/main" val="947877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9" name="Rectangle 15"/>
          <p:cNvSpPr>
            <a:spLocks noChangeArrowheads="1"/>
          </p:cNvSpPr>
          <p:nvPr/>
        </p:nvSpPr>
        <p:spPr bwMode="ltGray">
          <a:xfrm>
            <a:off x="0" y="0"/>
            <a:ext cx="9144000" cy="836613"/>
          </a:xfrm>
          <a:prstGeom prst="rect">
            <a:avLst/>
          </a:prstGeom>
          <a:gradFill rotWithShape="1">
            <a:gsLst>
              <a:gs pos="0">
                <a:schemeClr val="tx1">
                  <a:gamma/>
                  <a:shade val="46275"/>
                  <a:invGamma/>
                </a:schemeClr>
              </a:gs>
              <a:gs pos="50000">
                <a:schemeClr val="tx1"/>
              </a:gs>
              <a:gs pos="100000">
                <a:schemeClr val="tx1">
                  <a:gamma/>
                  <a:shade val="46275"/>
                  <a:invGamma/>
                </a:schemeClr>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ea typeface="宋体" pitchFamily="2" charset="-122"/>
            </a:endParaRPr>
          </a:p>
        </p:txBody>
      </p:sp>
      <p:sp>
        <p:nvSpPr>
          <p:cNvPr id="1027" name="Rectangle 3"/>
          <p:cNvSpPr>
            <a:spLocks noGrp="1" noChangeArrowheads="1"/>
          </p:cNvSpPr>
          <p:nvPr>
            <p:ph type="body" idx="1"/>
          </p:nvPr>
        </p:nvSpPr>
        <p:spPr bwMode="auto">
          <a:xfrm>
            <a:off x="457200" y="1152525"/>
            <a:ext cx="8229600" cy="5248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029" name="Rectangle 5"/>
          <p:cNvSpPr>
            <a:spLocks noGrp="1" noChangeArrowheads="1"/>
          </p:cNvSpPr>
          <p:nvPr>
            <p:ph type="ftr" sz="quarter" idx="3"/>
          </p:nvPr>
        </p:nvSpPr>
        <p:spPr bwMode="auto">
          <a:xfrm>
            <a:off x="5867400" y="6461125"/>
            <a:ext cx="2895600" cy="32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b="1">
                <a:latin typeface="+mj-lt"/>
                <a:ea typeface="宋体" pitchFamily="2" charset="-122"/>
              </a:defRPr>
            </a:lvl1pPr>
          </a:lstStyle>
          <a:p>
            <a:pPr>
              <a:defRPr/>
            </a:pPr>
            <a:r>
              <a:rPr lang="en-US" altLang="zh-CN" dirty="0"/>
              <a:t>Company Logo</a:t>
            </a:r>
          </a:p>
        </p:txBody>
      </p:sp>
      <p:sp>
        <p:nvSpPr>
          <p:cNvPr id="1030" name="Rectangle 6"/>
          <p:cNvSpPr>
            <a:spLocks noGrp="1" noChangeArrowheads="1"/>
          </p:cNvSpPr>
          <p:nvPr>
            <p:ph type="sldNum" sz="quarter" idx="4"/>
          </p:nvPr>
        </p:nvSpPr>
        <p:spPr bwMode="auto">
          <a:xfrm>
            <a:off x="3505200" y="6461125"/>
            <a:ext cx="2133600" cy="32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200">
                <a:latin typeface="+mj-lt"/>
                <a:ea typeface="宋体" pitchFamily="2" charset="-122"/>
              </a:defRPr>
            </a:lvl1pPr>
          </a:lstStyle>
          <a:p>
            <a:pPr>
              <a:defRPr/>
            </a:pPr>
            <a:fld id="{8C11CCFB-BB17-43F8-BFC6-65D2208F0105}" type="slidenum">
              <a:rPr lang="zh-CN" altLang="en-US"/>
              <a:pPr>
                <a:defRPr/>
              </a:pPr>
              <a:t>‹#›</a:t>
            </a:fld>
            <a:endParaRPr lang="en-US" altLang="zh-CN" dirty="0"/>
          </a:p>
        </p:txBody>
      </p:sp>
      <p:sp>
        <p:nvSpPr>
          <p:cNvPr id="2" name="Rectangle 2"/>
          <p:cNvSpPr>
            <a:spLocks noGrp="1" noChangeArrowheads="1"/>
          </p:cNvSpPr>
          <p:nvPr>
            <p:ph type="title"/>
          </p:nvPr>
        </p:nvSpPr>
        <p:spPr bwMode="white">
          <a:xfrm>
            <a:off x="304800" y="152400"/>
            <a:ext cx="8458200" cy="563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zh-CN"/>
              <a:t>Click to edit Master title style</a:t>
            </a:r>
          </a:p>
        </p:txBody>
      </p:sp>
      <p:sp>
        <p:nvSpPr>
          <p:cNvPr id="1031" name="Text Box 16"/>
          <p:cNvSpPr txBox="1">
            <a:spLocks noChangeArrowheads="1"/>
          </p:cNvSpPr>
          <p:nvPr/>
        </p:nvSpPr>
        <p:spPr bwMode="gray">
          <a:xfrm>
            <a:off x="0" y="838200"/>
            <a:ext cx="9144000" cy="24447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defRPr/>
            </a:pPr>
            <a:endParaRPr lang="zh-CN" altLang="en-US" sz="1000" b="1">
              <a:solidFill>
                <a:schemeClr val="bg1"/>
              </a:solidFill>
              <a:latin typeface="Verdana" pitchFamily="34" charset="0"/>
              <a:ea typeface="宋体" pitchFamily="2" charset="-122"/>
            </a:endParaRPr>
          </a:p>
        </p:txBody>
      </p:sp>
      <p:sp>
        <p:nvSpPr>
          <p:cNvPr id="1028" name="Rectangle 4"/>
          <p:cNvSpPr>
            <a:spLocks noGrp="1" noChangeArrowheads="1"/>
          </p:cNvSpPr>
          <p:nvPr>
            <p:ph type="dt" sz="half" idx="2"/>
          </p:nvPr>
        </p:nvSpPr>
        <p:spPr bwMode="gray">
          <a:xfrm>
            <a:off x="14288" y="838200"/>
            <a:ext cx="845820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000" b="1">
                <a:solidFill>
                  <a:schemeClr val="bg1"/>
                </a:solidFill>
                <a:latin typeface="+mj-lt"/>
                <a:ea typeface="宋体" pitchFamily="2" charset="-122"/>
              </a:defRPr>
            </a:lvl1pPr>
          </a:lstStyle>
          <a:p>
            <a:pPr>
              <a:defRPr/>
            </a:pPr>
            <a:r>
              <a:rPr lang="en-US" altLang="zh-CN" dirty="0"/>
              <a:t>www.themegallery.com</a:t>
            </a:r>
          </a:p>
        </p:txBody>
      </p:sp>
    </p:spTree>
  </p:cSld>
  <p:clrMap bg1="lt1" tx1="dk1" bg2="lt2" tx2="dk2" accent1="accent1" accent2="accent2" accent3="accent3" accent4="accent4" accent5="accent5" accent6="accent6" hlink="hlink" folHlink="folHlink"/>
  <p:sldLayoutIdLst>
    <p:sldLayoutId id="2147483718" r:id="rId1"/>
    <p:sldLayoutId id="2147483719" r:id="rId2"/>
    <p:sldLayoutId id="2147483720"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 id="2147483717" r:id="rId12"/>
  </p:sldLayoutIdLst>
  <p:hf sldNum="0" hdr="0"/>
  <p:txStyles>
    <p:titleStyle>
      <a:lvl1pPr algn="ctr" rtl="0" eaLnBrk="0" fontAlgn="base" hangingPunct="0">
        <a:spcBef>
          <a:spcPct val="0"/>
        </a:spcBef>
        <a:spcAft>
          <a:spcPct val="0"/>
        </a:spcAft>
        <a:defRPr sz="3200" b="1">
          <a:solidFill>
            <a:schemeClr val="bg1"/>
          </a:solidFill>
          <a:latin typeface="+mj-lt"/>
          <a:ea typeface="+mj-ea"/>
          <a:cs typeface="+mj-cs"/>
        </a:defRPr>
      </a:lvl1pPr>
      <a:lvl2pPr algn="ctr" rtl="0" eaLnBrk="0" fontAlgn="base" hangingPunct="0">
        <a:spcBef>
          <a:spcPct val="0"/>
        </a:spcBef>
        <a:spcAft>
          <a:spcPct val="0"/>
        </a:spcAft>
        <a:defRPr sz="3200" b="1">
          <a:solidFill>
            <a:schemeClr val="bg1"/>
          </a:solidFill>
          <a:latin typeface="Verdana" pitchFamily="34" charset="0"/>
        </a:defRPr>
      </a:lvl2pPr>
      <a:lvl3pPr algn="ctr" rtl="0" eaLnBrk="0" fontAlgn="base" hangingPunct="0">
        <a:spcBef>
          <a:spcPct val="0"/>
        </a:spcBef>
        <a:spcAft>
          <a:spcPct val="0"/>
        </a:spcAft>
        <a:defRPr sz="3200" b="1">
          <a:solidFill>
            <a:schemeClr val="bg1"/>
          </a:solidFill>
          <a:latin typeface="Verdana" pitchFamily="34" charset="0"/>
        </a:defRPr>
      </a:lvl3pPr>
      <a:lvl4pPr algn="ctr" rtl="0" eaLnBrk="0" fontAlgn="base" hangingPunct="0">
        <a:spcBef>
          <a:spcPct val="0"/>
        </a:spcBef>
        <a:spcAft>
          <a:spcPct val="0"/>
        </a:spcAft>
        <a:defRPr sz="3200" b="1">
          <a:solidFill>
            <a:schemeClr val="bg1"/>
          </a:solidFill>
          <a:latin typeface="Verdana" pitchFamily="34" charset="0"/>
        </a:defRPr>
      </a:lvl4pPr>
      <a:lvl5pPr algn="ctr" rtl="0" eaLnBrk="0" fontAlgn="base" hangingPunct="0">
        <a:spcBef>
          <a:spcPct val="0"/>
        </a:spcBef>
        <a:spcAft>
          <a:spcPct val="0"/>
        </a:spcAft>
        <a:defRPr sz="3200" b="1">
          <a:solidFill>
            <a:schemeClr val="bg1"/>
          </a:solidFill>
          <a:latin typeface="Verdana" pitchFamily="34" charset="0"/>
        </a:defRPr>
      </a:lvl5pPr>
      <a:lvl6pPr marL="457200" algn="ctr" rtl="0" fontAlgn="base">
        <a:spcBef>
          <a:spcPct val="0"/>
        </a:spcBef>
        <a:spcAft>
          <a:spcPct val="0"/>
        </a:spcAft>
        <a:defRPr sz="3200" b="1">
          <a:solidFill>
            <a:schemeClr val="bg1"/>
          </a:solidFill>
          <a:latin typeface="Verdana" pitchFamily="34" charset="0"/>
        </a:defRPr>
      </a:lvl6pPr>
      <a:lvl7pPr marL="914400" algn="ctr" rtl="0" fontAlgn="base">
        <a:spcBef>
          <a:spcPct val="0"/>
        </a:spcBef>
        <a:spcAft>
          <a:spcPct val="0"/>
        </a:spcAft>
        <a:defRPr sz="3200" b="1">
          <a:solidFill>
            <a:schemeClr val="bg1"/>
          </a:solidFill>
          <a:latin typeface="Verdana" pitchFamily="34" charset="0"/>
        </a:defRPr>
      </a:lvl7pPr>
      <a:lvl8pPr marL="1371600" algn="ctr" rtl="0" fontAlgn="base">
        <a:spcBef>
          <a:spcPct val="0"/>
        </a:spcBef>
        <a:spcAft>
          <a:spcPct val="0"/>
        </a:spcAft>
        <a:defRPr sz="3200" b="1">
          <a:solidFill>
            <a:schemeClr val="bg1"/>
          </a:solidFill>
          <a:latin typeface="Verdana" pitchFamily="34" charset="0"/>
        </a:defRPr>
      </a:lvl8pPr>
      <a:lvl9pPr marL="1828800" algn="ctr" rtl="0" fontAlgn="base">
        <a:spcBef>
          <a:spcPct val="0"/>
        </a:spcBef>
        <a:spcAft>
          <a:spcPct val="0"/>
        </a:spcAft>
        <a:defRPr sz="3200" b="1">
          <a:solidFill>
            <a:schemeClr val="bg1"/>
          </a:solidFill>
          <a:latin typeface="Verdana" pitchFamily="34" charset="0"/>
        </a:defRPr>
      </a:lvl9pPr>
    </p:titleStyle>
    <p:bodyStyle>
      <a:lvl1pPr marL="342900" indent="-342900" algn="l" rtl="0" eaLnBrk="0" fontAlgn="base" hangingPunct="0">
        <a:spcBef>
          <a:spcPct val="20000"/>
        </a:spcBef>
        <a:spcAft>
          <a:spcPct val="0"/>
        </a:spcAft>
        <a:buClr>
          <a:schemeClr val="hlink"/>
        </a:buClr>
        <a:buFont typeface="Wingdings"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itchFamily="2" charset="2"/>
        <a:buChar char="§"/>
        <a:defRPr sz="2800">
          <a:solidFill>
            <a:schemeClr val="tx1"/>
          </a:solidFill>
          <a:latin typeface="+mn-lt"/>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1.wmf"/></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7" Type="http://schemas.openxmlformats.org/officeDocument/2006/relationships/image" Target="../media/image14.jpeg"/><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13.wmf"/><Relationship Id="rId5" Type="http://schemas.openxmlformats.org/officeDocument/2006/relationships/image" Target="../media/image12.wmf"/><Relationship Id="rId4" Type="http://schemas.openxmlformats.org/officeDocument/2006/relationships/oleObject" Target="../embeddings/oleObject3.bin"/></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9.wmf"/></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3.wmf"/><Relationship Id="rId4" Type="http://schemas.openxmlformats.org/officeDocument/2006/relationships/oleObject" Target="../embeddings/oleObject4.bin"/></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3.wmf"/><Relationship Id="rId4" Type="http://schemas.openxmlformats.org/officeDocument/2006/relationships/oleObject" Target="../embeddings/oleObject1.bin"/></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14.jpeg"/><Relationship Id="rId5" Type="http://schemas.openxmlformats.org/officeDocument/2006/relationships/image" Target="../media/image12.wmf"/><Relationship Id="rId4" Type="http://schemas.openxmlformats.org/officeDocument/2006/relationships/oleObject" Target="../embeddings/oleObject5.bin"/></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14.jpeg"/><Relationship Id="rId5" Type="http://schemas.openxmlformats.org/officeDocument/2006/relationships/image" Target="../media/image12.wmf"/><Relationship Id="rId4" Type="http://schemas.openxmlformats.org/officeDocument/2006/relationships/oleObject" Target="../embeddings/oleObject6.bin"/></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themeOverride" Target="../theme/themeOverride1.xml"/><Relationship Id="rId4" Type="http://schemas.openxmlformats.org/officeDocument/2006/relationships/image" Target="../media/image22.wmf"/></Relationships>
</file>

<file path=ppt/slides/_rels/slide25.x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4.png"/><Relationship Id="rId4" Type="http://schemas.openxmlformats.org/officeDocument/2006/relationships/oleObject" Target="../embeddings/oleObject2.bin"/></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29.wmf"/></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7.sv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6.png"/><Relationship Id="rId7"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0.svg"/><Relationship Id="rId5" Type="http://schemas.openxmlformats.org/officeDocument/2006/relationships/image" Target="../media/image8.png"/><Relationship Id="rId4" Type="http://schemas.openxmlformats.org/officeDocument/2006/relationships/image" Target="../media/image7.svg"/></Relationships>
</file>

<file path=ppt/slides/_rels/slide9.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6.png"/><Relationship Id="rId7"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0.svg"/><Relationship Id="rId5" Type="http://schemas.openxmlformats.org/officeDocument/2006/relationships/image" Target="../media/image8.png"/><Relationship Id="rId4" Type="http://schemas.openxmlformats.org/officeDocument/2006/relationships/image" Target="../media/image7.sv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xmlns="" id="{45B9287A-AE9B-4B8B-AF8F-04478F15DD6F}"/>
              </a:ext>
            </a:extLst>
          </p:cNvPr>
          <p:cNvPicPr>
            <a:picLocks noChangeAspect="1"/>
          </p:cNvPicPr>
          <p:nvPr/>
        </p:nvPicPr>
        <p:blipFill rotWithShape="1">
          <a:blip r:embed="rId2">
            <a:extLst>
              <a:ext uri="{28A0092B-C50C-407E-A947-70E740481C1C}">
                <a14:useLocalDpi xmlns:a14="http://schemas.microsoft.com/office/drawing/2010/main" val="0"/>
              </a:ext>
            </a:extLst>
          </a:blip>
          <a:srcRect b="35013"/>
          <a:stretch/>
        </p:blipFill>
        <p:spPr>
          <a:xfrm>
            <a:off x="0" y="1"/>
            <a:ext cx="9144000" cy="3546028"/>
          </a:xfrm>
          <a:prstGeom prst="rect">
            <a:avLst/>
          </a:prstGeom>
        </p:spPr>
      </p:pic>
      <p:sp>
        <p:nvSpPr>
          <p:cNvPr id="2050" name="Rectangle 2"/>
          <p:cNvSpPr>
            <a:spLocks noGrp="1" noChangeArrowheads="1"/>
          </p:cNvSpPr>
          <p:nvPr>
            <p:ph type="ctrTitle"/>
          </p:nvPr>
        </p:nvSpPr>
        <p:spPr>
          <a:xfrm>
            <a:off x="0" y="3546028"/>
            <a:ext cx="9144000" cy="1012825"/>
          </a:xfrm>
        </p:spPr>
        <p:txBody>
          <a:bodyPr/>
          <a:lstStyle/>
          <a:p>
            <a:pPr eaLnBrk="1" hangingPunct="1">
              <a:defRPr/>
            </a:pPr>
            <a:r>
              <a:rPr lang="zh-CN" altLang="en-US" sz="4400" dirty="0">
                <a:latin typeface="华文楷体" pitchFamily="2" charset="-122"/>
                <a:ea typeface="华文楷体" pitchFamily="2" charset="-122"/>
              </a:rPr>
              <a:t>安全协议</a:t>
            </a:r>
            <a:endParaRPr lang="en-US" altLang="zh-CN" sz="4400" dirty="0">
              <a:latin typeface="华文楷体" pitchFamily="2" charset="-122"/>
              <a:ea typeface="华文楷体" pitchFamily="2" charset="-122"/>
            </a:endParaRPr>
          </a:p>
        </p:txBody>
      </p:sp>
      <p:sp>
        <p:nvSpPr>
          <p:cNvPr id="5123" name="Rectangle 3"/>
          <p:cNvSpPr>
            <a:spLocks noGrp="1" noChangeArrowheads="1"/>
          </p:cNvSpPr>
          <p:nvPr>
            <p:ph type="subTitle" idx="1"/>
          </p:nvPr>
        </p:nvSpPr>
        <p:spPr>
          <a:xfrm>
            <a:off x="1314533" y="4653136"/>
            <a:ext cx="6553200" cy="533400"/>
          </a:xfrm>
        </p:spPr>
        <p:txBody>
          <a:bodyPr/>
          <a:lstStyle/>
          <a:p>
            <a:pPr eaLnBrk="1" hangingPunct="1"/>
            <a:r>
              <a:rPr lang="zh-CN" altLang="en-US" sz="3200" dirty="0">
                <a:ea typeface="宋体" charset="-122"/>
              </a:rPr>
              <a:t>主讲：汪 洁</a:t>
            </a:r>
            <a:endParaRPr lang="en-US" altLang="zh-CN" sz="3200" dirty="0">
              <a:ea typeface="宋体" charset="-122"/>
            </a:endParaRPr>
          </a:p>
          <a:p>
            <a:pPr eaLnBrk="1" hangingPunct="1"/>
            <a:r>
              <a:rPr lang="zh-CN" altLang="en-US" sz="3200" dirty="0">
                <a:ea typeface="宋体" charset="-122"/>
              </a:rPr>
              <a:t>中南大学计算机学院</a:t>
            </a:r>
            <a:endParaRPr lang="en-US" altLang="zh-CN" sz="3200" dirty="0">
              <a:ea typeface="宋体" charset="-122"/>
            </a:endParaRPr>
          </a:p>
          <a:p>
            <a:pPr eaLnBrk="1" hangingPunct="1"/>
            <a:r>
              <a:rPr lang="en-US" altLang="zh-CN" sz="3200" dirty="0">
                <a:latin typeface="Times New Roman" pitchFamily="18" charset="0"/>
                <a:ea typeface="宋体" charset="-122"/>
                <a:cs typeface="Times New Roman" pitchFamily="18" charset="0"/>
              </a:rPr>
              <a:t>jwang@csu.edu.cn</a:t>
            </a:r>
          </a:p>
          <a:p>
            <a:pPr eaLnBrk="1" hangingPunct="1"/>
            <a:endParaRPr lang="en-US" altLang="zh-CN" sz="3200" dirty="0">
              <a:ea typeface="宋体"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框 11">
            <a:extLst>
              <a:ext uri="{FF2B5EF4-FFF2-40B4-BE49-F238E27FC236}">
                <a16:creationId xmlns:a16="http://schemas.microsoft.com/office/drawing/2014/main" xmlns="" id="{C212BA75-B045-4C99-B50C-B5229A46D02A}"/>
              </a:ext>
            </a:extLst>
          </p:cNvPr>
          <p:cNvSpPr txBox="1"/>
          <p:nvPr/>
        </p:nvSpPr>
        <p:spPr>
          <a:xfrm>
            <a:off x="395535" y="2140006"/>
            <a:ext cx="8458200" cy="2575064"/>
          </a:xfrm>
          <a:prstGeom prst="rect">
            <a:avLst/>
          </a:prstGeom>
          <a:solidFill>
            <a:schemeClr val="accent5">
              <a:lumMod val="60000"/>
              <a:lumOff val="40000"/>
            </a:schemeClr>
          </a:solidFill>
          <a:ln/>
        </p:spPr>
        <p:style>
          <a:lnRef idx="3">
            <a:schemeClr val="lt1"/>
          </a:lnRef>
          <a:fillRef idx="1">
            <a:schemeClr val="accent1"/>
          </a:fillRef>
          <a:effectRef idx="1">
            <a:schemeClr val="accent1"/>
          </a:effectRef>
          <a:fontRef idx="minor">
            <a:schemeClr val="lt1"/>
          </a:fontRef>
        </p:style>
        <p:txBody>
          <a:bodyPr wrap="square" rtlCol="0">
            <a:spAutoFit/>
          </a:bodyPr>
          <a:lstStyle/>
          <a:p>
            <a:pPr marL="342900" indent="-342900">
              <a:spcAft>
                <a:spcPts val="400"/>
              </a:spcAft>
              <a:buFont typeface="Arial" panose="020B0604020202020204" pitchFamily="34" charset="0"/>
              <a:buChar char="•"/>
            </a:pPr>
            <a:r>
              <a:rPr lang="zh-CN" altLang="en-US" sz="2400" dirty="0">
                <a:solidFill>
                  <a:schemeClr val="tx2"/>
                </a:solidFill>
                <a:latin typeface="黑体" panose="02010609060101010101" pitchFamily="49" charset="-122"/>
                <a:ea typeface="黑体" panose="02010609060101010101" pitchFamily="49" charset="-122"/>
              </a:rPr>
              <a:t>一种电子邮件消息加密签名的规范，它允许一个签名的域名来声明其对邮件流中的某个消息负责</a:t>
            </a:r>
            <a:endParaRPr lang="en-US" altLang="zh-CN" sz="2400" dirty="0">
              <a:solidFill>
                <a:schemeClr val="tx2"/>
              </a:solidFill>
              <a:latin typeface="黑体" panose="02010609060101010101" pitchFamily="49" charset="-122"/>
              <a:ea typeface="黑体" panose="02010609060101010101" pitchFamily="49" charset="-122"/>
            </a:endParaRPr>
          </a:p>
          <a:p>
            <a:pPr marL="800100" lvl="1" indent="-342900">
              <a:spcAft>
                <a:spcPts val="400"/>
              </a:spcAft>
              <a:buFont typeface="Arial" panose="020B0604020202020204" pitchFamily="34" charset="0"/>
              <a:buChar char="•"/>
            </a:pPr>
            <a:r>
              <a:rPr lang="zh-CN" altLang="en-US" sz="2000" dirty="0">
                <a:solidFill>
                  <a:schemeClr val="tx2"/>
                </a:solidFill>
                <a:latin typeface="黑体" panose="02010609060101010101" pitchFamily="49" charset="-122"/>
                <a:ea typeface="黑体" panose="02010609060101010101" pitchFamily="49" charset="-122"/>
              </a:rPr>
              <a:t>用户生成一个消息，传输给邮件提交代理</a:t>
            </a:r>
            <a:endParaRPr lang="en-US" altLang="zh-CN" sz="2000" dirty="0">
              <a:solidFill>
                <a:schemeClr val="tx2"/>
              </a:solidFill>
              <a:latin typeface="黑体" panose="02010609060101010101" pitchFamily="49" charset="-122"/>
              <a:ea typeface="黑体" panose="02010609060101010101" pitchFamily="49" charset="-122"/>
            </a:endParaRPr>
          </a:p>
          <a:p>
            <a:pPr marL="800100" lvl="1" indent="-342900">
              <a:spcAft>
                <a:spcPts val="400"/>
              </a:spcAft>
              <a:buFont typeface="Arial" panose="020B0604020202020204" pitchFamily="34" charset="0"/>
              <a:buChar char="•"/>
            </a:pPr>
            <a:r>
              <a:rPr lang="zh-CN" altLang="en-US" sz="2000" dirty="0">
                <a:solidFill>
                  <a:schemeClr val="tx2"/>
                </a:solidFill>
                <a:latin typeface="黑体" panose="02010609060101010101" pitchFamily="49" charset="-122"/>
                <a:ea typeface="黑体" panose="02010609060101010101" pitchFamily="49" charset="-122"/>
              </a:rPr>
              <a:t>消息被发送者私钥进行签名，</a:t>
            </a:r>
            <a:r>
              <a:rPr lang="zh-CN" altLang="en-US" sz="2000" dirty="0">
                <a:solidFill>
                  <a:srgbClr val="FF0000"/>
                </a:solidFill>
                <a:latin typeface="黑体" panose="02010609060101010101" pitchFamily="49" charset="-122"/>
                <a:ea typeface="黑体" panose="02010609060101010101" pitchFamily="49" charset="-122"/>
              </a:rPr>
              <a:t>签名者与其所在域相关</a:t>
            </a:r>
            <a:endParaRPr lang="en-US" altLang="zh-CN" sz="2000" dirty="0">
              <a:solidFill>
                <a:srgbClr val="FF0000"/>
              </a:solidFill>
              <a:latin typeface="黑体" panose="02010609060101010101" pitchFamily="49" charset="-122"/>
              <a:ea typeface="黑体" panose="02010609060101010101" pitchFamily="49" charset="-122"/>
            </a:endParaRPr>
          </a:p>
          <a:p>
            <a:pPr marL="800100" lvl="1" indent="-342900">
              <a:spcAft>
                <a:spcPts val="400"/>
              </a:spcAft>
              <a:buFont typeface="Arial" panose="020B0604020202020204" pitchFamily="34" charset="0"/>
              <a:buChar char="•"/>
            </a:pPr>
            <a:r>
              <a:rPr lang="zh-CN" altLang="en-US" sz="2000" dirty="0">
                <a:solidFill>
                  <a:schemeClr val="tx2"/>
                </a:solidFill>
                <a:latin typeface="黑体" panose="02010609060101010101" pitchFamily="49" charset="-122"/>
                <a:ea typeface="黑体" panose="02010609060101010101" pitchFamily="49" charset="-122"/>
              </a:rPr>
              <a:t>消息通过</a:t>
            </a:r>
            <a:r>
              <a:rPr lang="en-US" altLang="zh-CN" sz="2000" dirty="0">
                <a:solidFill>
                  <a:schemeClr val="tx2"/>
                </a:solidFill>
                <a:latin typeface="黑体" panose="02010609060101010101" pitchFamily="49" charset="-122"/>
                <a:ea typeface="黑体" panose="02010609060101010101" pitchFamily="49" charset="-122"/>
              </a:rPr>
              <a:t>Internet</a:t>
            </a:r>
            <a:r>
              <a:rPr lang="zh-CN" altLang="en-US" sz="2000" dirty="0">
                <a:solidFill>
                  <a:schemeClr val="tx2"/>
                </a:solidFill>
                <a:latin typeface="黑体" panose="02010609060101010101" pitchFamily="49" charset="-122"/>
                <a:ea typeface="黑体" panose="02010609060101010101" pitchFamily="49" charset="-122"/>
              </a:rPr>
              <a:t>中一系列邮件传输代理传递</a:t>
            </a:r>
            <a:endParaRPr lang="en-US" altLang="zh-CN" sz="2000" dirty="0">
              <a:solidFill>
                <a:schemeClr val="tx2"/>
              </a:solidFill>
              <a:latin typeface="黑体" panose="02010609060101010101" pitchFamily="49" charset="-122"/>
              <a:ea typeface="黑体" panose="02010609060101010101" pitchFamily="49" charset="-122"/>
            </a:endParaRPr>
          </a:p>
          <a:p>
            <a:pPr marL="800100" lvl="1" indent="-342900">
              <a:spcAft>
                <a:spcPts val="400"/>
              </a:spcAft>
              <a:buFont typeface="Arial" panose="020B0604020202020204" pitchFamily="34" charset="0"/>
              <a:buChar char="•"/>
            </a:pPr>
            <a:r>
              <a:rPr lang="zh-CN" altLang="en-US" sz="2000" dirty="0">
                <a:solidFill>
                  <a:schemeClr val="tx2"/>
                </a:solidFill>
                <a:latin typeface="黑体" panose="02010609060101010101" pitchFamily="49" charset="-122"/>
                <a:ea typeface="黑体" panose="02010609060101010101" pitchFamily="49" charset="-122"/>
              </a:rPr>
              <a:t>在目的地，邮件投递代理</a:t>
            </a:r>
            <a:r>
              <a:rPr lang="zh-CN" altLang="en-US" sz="2000" dirty="0">
                <a:solidFill>
                  <a:srgbClr val="FF0000"/>
                </a:solidFill>
                <a:latin typeface="黑体" panose="02010609060101010101" pitchFamily="49" charset="-122"/>
                <a:ea typeface="黑体" panose="02010609060101010101" pitchFamily="49" charset="-122"/>
              </a:rPr>
              <a:t>从发送者域的</a:t>
            </a:r>
            <a:r>
              <a:rPr lang="en-US" altLang="zh-CN" sz="2000" dirty="0">
                <a:solidFill>
                  <a:srgbClr val="FF0000"/>
                </a:solidFill>
                <a:latin typeface="黑体" panose="02010609060101010101" pitchFamily="49" charset="-122"/>
                <a:ea typeface="黑体" panose="02010609060101010101" pitchFamily="49" charset="-122"/>
              </a:rPr>
              <a:t>DNS</a:t>
            </a:r>
            <a:r>
              <a:rPr lang="zh-CN" altLang="en-US" sz="2000" dirty="0">
                <a:solidFill>
                  <a:srgbClr val="FF0000"/>
                </a:solidFill>
                <a:latin typeface="黑体" panose="02010609060101010101" pitchFamily="49" charset="-122"/>
                <a:ea typeface="黑体" panose="02010609060101010101" pitchFamily="49" charset="-122"/>
              </a:rPr>
              <a:t>服务器中取得对应签名公钥</a:t>
            </a:r>
            <a:r>
              <a:rPr lang="zh-CN" altLang="en-US" sz="2000" dirty="0">
                <a:solidFill>
                  <a:schemeClr val="tx2"/>
                </a:solidFill>
                <a:latin typeface="黑体" panose="02010609060101010101" pitchFamily="49" charset="-122"/>
                <a:ea typeface="黑体" panose="02010609060101010101" pitchFamily="49" charset="-122"/>
              </a:rPr>
              <a:t>，验证签名，而后发送给接收者</a:t>
            </a:r>
            <a:endParaRPr lang="en-US" altLang="zh-CN" sz="2000" dirty="0">
              <a:solidFill>
                <a:schemeClr val="tx2"/>
              </a:solidFill>
              <a:latin typeface="黑体" panose="02010609060101010101" pitchFamily="49" charset="-122"/>
              <a:ea typeface="黑体" panose="02010609060101010101" pitchFamily="49" charset="-122"/>
            </a:endParaRPr>
          </a:p>
        </p:txBody>
      </p:sp>
      <p:sp>
        <p:nvSpPr>
          <p:cNvPr id="4098" name="标题 1"/>
          <p:cNvSpPr>
            <a:spLocks noGrp="1"/>
          </p:cNvSpPr>
          <p:nvPr>
            <p:ph type="title"/>
          </p:nvPr>
        </p:nvSpPr>
        <p:spPr/>
        <p:txBody>
          <a:bodyPr/>
          <a:lstStyle/>
          <a:p>
            <a:r>
              <a:rPr lang="en-US" altLang="zh-CN" dirty="0">
                <a:latin typeface="楷体" panose="02010609060101010101" pitchFamily="49" charset="-122"/>
                <a:ea typeface="楷体" panose="02010609060101010101" pitchFamily="49" charset="-122"/>
              </a:rPr>
              <a:t>14.3 </a:t>
            </a:r>
            <a:r>
              <a:rPr lang="zh-CN" altLang="en-US" dirty="0">
                <a:latin typeface="楷体" panose="02010609060101010101" pitchFamily="49" charset="-122"/>
                <a:ea typeface="楷体" panose="02010609060101010101" pitchFamily="49" charset="-122"/>
              </a:rPr>
              <a:t>邮件安全协议</a:t>
            </a:r>
          </a:p>
        </p:txBody>
      </p:sp>
      <p:sp>
        <p:nvSpPr>
          <p:cNvPr id="3" name="文本框 2">
            <a:extLst>
              <a:ext uri="{FF2B5EF4-FFF2-40B4-BE49-F238E27FC236}">
                <a16:creationId xmlns:a16="http://schemas.microsoft.com/office/drawing/2014/main" xmlns="" id="{A2D50A56-6789-4EFF-B0E6-373CE8BA26AA}"/>
              </a:ext>
            </a:extLst>
          </p:cNvPr>
          <p:cNvSpPr txBox="1"/>
          <p:nvPr/>
        </p:nvSpPr>
        <p:spPr>
          <a:xfrm>
            <a:off x="198092" y="1144849"/>
            <a:ext cx="8244448" cy="523220"/>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pPr marL="457200" indent="-457200">
              <a:buClr>
                <a:srgbClr val="C00000"/>
              </a:buClr>
              <a:buFont typeface="Wingdings" panose="05000000000000000000" pitchFamily="2" charset="2"/>
              <a:buChar char="n"/>
            </a:pPr>
            <a:r>
              <a:rPr lang="zh-CN" altLang="en-US" sz="2800" dirty="0">
                <a:solidFill>
                  <a:schemeClr val="tx2"/>
                </a:solidFill>
                <a:latin typeface="黑体" panose="02010609060101010101" pitchFamily="49" charset="-122"/>
                <a:ea typeface="黑体" panose="02010609060101010101" pitchFamily="49" charset="-122"/>
              </a:rPr>
              <a:t>域名密钥识别邮件标准</a:t>
            </a:r>
            <a:endParaRPr lang="zh-CN" altLang="en-US" sz="2800" dirty="0">
              <a:solidFill>
                <a:schemeClr val="tx2">
                  <a:lumMod val="95000"/>
                  <a:lumOff val="5000"/>
                </a:schemeClr>
              </a:solidFill>
              <a:latin typeface="黑体" panose="02010609060101010101" pitchFamily="49" charset="-122"/>
              <a:ea typeface="黑体" panose="02010609060101010101" pitchFamily="49" charset="-122"/>
            </a:endParaRPr>
          </a:p>
        </p:txBody>
      </p:sp>
      <p:sp>
        <p:nvSpPr>
          <p:cNvPr id="23" name="文本框 22">
            <a:extLst>
              <a:ext uri="{FF2B5EF4-FFF2-40B4-BE49-F238E27FC236}">
                <a16:creationId xmlns:a16="http://schemas.microsoft.com/office/drawing/2014/main" xmlns="" id="{91468174-E4B3-4AEF-8367-BF5011B385FA}"/>
              </a:ext>
            </a:extLst>
          </p:cNvPr>
          <p:cNvSpPr txBox="1"/>
          <p:nvPr/>
        </p:nvSpPr>
        <p:spPr>
          <a:xfrm>
            <a:off x="315134" y="1648190"/>
            <a:ext cx="1232530" cy="523220"/>
          </a:xfrm>
          <a:prstGeom prst="rect">
            <a:avLst/>
          </a:prstGeom>
          <a:ln/>
        </p:spPr>
        <p:style>
          <a:lnRef idx="3">
            <a:schemeClr val="lt1"/>
          </a:lnRef>
          <a:fillRef idx="1">
            <a:schemeClr val="accent1"/>
          </a:fillRef>
          <a:effectRef idx="1">
            <a:schemeClr val="accent1"/>
          </a:effectRef>
          <a:fontRef idx="minor">
            <a:schemeClr val="lt1"/>
          </a:fontRef>
        </p:style>
        <p:txBody>
          <a:bodyPr wrap="square" rtlCol="0">
            <a:spAutoFit/>
          </a:bodyPr>
          <a:lstStyle/>
          <a:p>
            <a:pPr algn="ctr">
              <a:buClr>
                <a:srgbClr val="C00000"/>
              </a:buClr>
            </a:pPr>
            <a:r>
              <a:rPr lang="en-US" altLang="zh-CN" sz="2800" dirty="0">
                <a:solidFill>
                  <a:schemeClr val="bg1"/>
                </a:solidFill>
                <a:latin typeface="黑体" panose="02010609060101010101" pitchFamily="49" charset="-122"/>
                <a:ea typeface="黑体" panose="02010609060101010101" pitchFamily="49" charset="-122"/>
              </a:rPr>
              <a:t>DKIM</a:t>
            </a:r>
            <a:endParaRPr lang="zh-CN" altLang="en-US" sz="2800" dirty="0">
              <a:solidFill>
                <a:schemeClr val="bg1"/>
              </a:solidFill>
              <a:latin typeface="黑体" panose="02010609060101010101" pitchFamily="49" charset="-122"/>
              <a:ea typeface="黑体" panose="02010609060101010101" pitchFamily="49" charset="-122"/>
            </a:endParaRPr>
          </a:p>
        </p:txBody>
      </p:sp>
      <p:pic>
        <p:nvPicPr>
          <p:cNvPr id="42" name="Picture 3">
            <a:extLst>
              <a:ext uri="{FF2B5EF4-FFF2-40B4-BE49-F238E27FC236}">
                <a16:creationId xmlns:a16="http://schemas.microsoft.com/office/drawing/2014/main" xmlns="" id="{31C78662-E1B1-4EE1-B2FB-545D5E3864E8}"/>
              </a:ext>
            </a:extLst>
          </p:cNvPr>
          <p:cNvPicPr>
            <a:picLocks noChangeAspect="1"/>
          </p:cNvPicPr>
          <p:nvPr/>
        </p:nvPicPr>
        <p:blipFill>
          <a:blip r:embed="rId3"/>
          <a:stretch>
            <a:fillRect/>
          </a:stretch>
        </p:blipFill>
        <p:spPr>
          <a:xfrm>
            <a:off x="5690592" y="4955376"/>
            <a:ext cx="1612900" cy="1612900"/>
          </a:xfrm>
          <a:prstGeom prst="rect">
            <a:avLst/>
          </a:prstGeom>
        </p:spPr>
      </p:pic>
      <p:pic>
        <p:nvPicPr>
          <p:cNvPr id="43" name="Picture 4">
            <a:extLst>
              <a:ext uri="{FF2B5EF4-FFF2-40B4-BE49-F238E27FC236}">
                <a16:creationId xmlns:a16="http://schemas.microsoft.com/office/drawing/2014/main" xmlns="" id="{D8583C7C-6164-4747-BDCC-E8A8C5CC9C2D}"/>
              </a:ext>
            </a:extLst>
          </p:cNvPr>
          <p:cNvPicPr>
            <a:picLocks noChangeAspect="1"/>
          </p:cNvPicPr>
          <p:nvPr/>
        </p:nvPicPr>
        <p:blipFill>
          <a:blip r:embed="rId4"/>
          <a:stretch>
            <a:fillRect/>
          </a:stretch>
        </p:blipFill>
        <p:spPr>
          <a:xfrm>
            <a:off x="6300192" y="5260176"/>
            <a:ext cx="2016369" cy="1625600"/>
          </a:xfrm>
          <a:prstGeom prst="rect">
            <a:avLst/>
          </a:prstGeom>
        </p:spPr>
      </p:pic>
    </p:spTree>
    <p:extLst>
      <p:ext uri="{BB962C8B-B14F-4D97-AF65-F5344CB8AC3E}">
        <p14:creationId xmlns:p14="http://schemas.microsoft.com/office/powerpoint/2010/main" val="34535828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1"/>
          <p:cNvSpPr>
            <a:spLocks noGrp="1"/>
          </p:cNvSpPr>
          <p:nvPr>
            <p:ph type="title"/>
          </p:nvPr>
        </p:nvSpPr>
        <p:spPr/>
        <p:txBody>
          <a:bodyPr/>
          <a:lstStyle/>
          <a:p>
            <a:r>
              <a:rPr lang="en-US" altLang="zh-CN" dirty="0">
                <a:latin typeface="楷体" panose="02010609060101010101" pitchFamily="49" charset="-122"/>
                <a:ea typeface="楷体" panose="02010609060101010101" pitchFamily="49" charset="-122"/>
              </a:rPr>
              <a:t>14.3 </a:t>
            </a:r>
            <a:r>
              <a:rPr lang="zh-CN" altLang="en-US" dirty="0">
                <a:latin typeface="楷体" panose="02010609060101010101" pitchFamily="49" charset="-122"/>
                <a:ea typeface="楷体" panose="02010609060101010101" pitchFamily="49" charset="-122"/>
              </a:rPr>
              <a:t>邮件安全协议</a:t>
            </a:r>
          </a:p>
        </p:txBody>
      </p:sp>
      <p:sp>
        <p:nvSpPr>
          <p:cNvPr id="3" name="文本框 2">
            <a:extLst>
              <a:ext uri="{FF2B5EF4-FFF2-40B4-BE49-F238E27FC236}">
                <a16:creationId xmlns:a16="http://schemas.microsoft.com/office/drawing/2014/main" xmlns="" id="{A2D50A56-6789-4EFF-B0E6-373CE8BA26AA}"/>
              </a:ext>
            </a:extLst>
          </p:cNvPr>
          <p:cNvSpPr txBox="1"/>
          <p:nvPr/>
        </p:nvSpPr>
        <p:spPr>
          <a:xfrm>
            <a:off x="198092" y="1144849"/>
            <a:ext cx="8244448" cy="523220"/>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pPr marL="457200" indent="-457200">
              <a:buClr>
                <a:srgbClr val="C00000"/>
              </a:buClr>
              <a:buFont typeface="Wingdings" panose="05000000000000000000" pitchFamily="2" charset="2"/>
              <a:buChar char="n"/>
            </a:pPr>
            <a:r>
              <a:rPr lang="zh-CN" altLang="en-US" sz="2800" dirty="0">
                <a:solidFill>
                  <a:schemeClr val="tx2"/>
                </a:solidFill>
                <a:latin typeface="黑体" panose="02010609060101010101" pitchFamily="49" charset="-122"/>
                <a:ea typeface="黑体" panose="02010609060101010101" pitchFamily="49" charset="-122"/>
              </a:rPr>
              <a:t>域名密钥识别邮件标准</a:t>
            </a:r>
            <a:endParaRPr lang="zh-CN" altLang="en-US" sz="2800" dirty="0">
              <a:solidFill>
                <a:schemeClr val="tx2">
                  <a:lumMod val="95000"/>
                  <a:lumOff val="5000"/>
                </a:schemeClr>
              </a:solidFill>
              <a:latin typeface="黑体" panose="02010609060101010101" pitchFamily="49" charset="-122"/>
              <a:ea typeface="黑体" panose="02010609060101010101" pitchFamily="49" charset="-122"/>
            </a:endParaRPr>
          </a:p>
        </p:txBody>
      </p:sp>
      <p:sp>
        <p:nvSpPr>
          <p:cNvPr id="23" name="文本框 22">
            <a:extLst>
              <a:ext uri="{FF2B5EF4-FFF2-40B4-BE49-F238E27FC236}">
                <a16:creationId xmlns:a16="http://schemas.microsoft.com/office/drawing/2014/main" xmlns="" id="{91468174-E4B3-4AEF-8367-BF5011B385FA}"/>
              </a:ext>
            </a:extLst>
          </p:cNvPr>
          <p:cNvSpPr txBox="1"/>
          <p:nvPr/>
        </p:nvSpPr>
        <p:spPr>
          <a:xfrm>
            <a:off x="315134" y="1648190"/>
            <a:ext cx="2960722" cy="523220"/>
          </a:xfrm>
          <a:prstGeom prst="rect">
            <a:avLst/>
          </a:prstGeom>
          <a:ln/>
        </p:spPr>
        <p:style>
          <a:lnRef idx="3">
            <a:schemeClr val="lt1"/>
          </a:lnRef>
          <a:fillRef idx="1">
            <a:schemeClr val="accent1"/>
          </a:fillRef>
          <a:effectRef idx="1">
            <a:schemeClr val="accent1"/>
          </a:effectRef>
          <a:fontRef idx="minor">
            <a:schemeClr val="lt1"/>
          </a:fontRef>
        </p:style>
        <p:txBody>
          <a:bodyPr wrap="square" rtlCol="0">
            <a:spAutoFit/>
          </a:bodyPr>
          <a:lstStyle/>
          <a:p>
            <a:pPr algn="ctr">
              <a:buClr>
                <a:srgbClr val="C00000"/>
              </a:buClr>
            </a:pPr>
            <a:r>
              <a:rPr lang="en-US" altLang="zh-CN" sz="2800" dirty="0">
                <a:solidFill>
                  <a:schemeClr val="bg1"/>
                </a:solidFill>
                <a:latin typeface="黑体" panose="02010609060101010101" pitchFamily="49" charset="-122"/>
                <a:ea typeface="黑体" panose="02010609060101010101" pitchFamily="49" charset="-122"/>
              </a:rPr>
              <a:t>DKIM</a:t>
            </a:r>
            <a:r>
              <a:rPr lang="zh-CN" altLang="en-US" sz="2800" dirty="0">
                <a:solidFill>
                  <a:schemeClr val="bg1"/>
                </a:solidFill>
                <a:latin typeface="黑体" panose="02010609060101010101" pitchFamily="49" charset="-122"/>
                <a:ea typeface="黑体" panose="02010609060101010101" pitchFamily="49" charset="-122"/>
              </a:rPr>
              <a:t>的简单示例</a:t>
            </a:r>
          </a:p>
        </p:txBody>
      </p:sp>
      <p:grpSp>
        <p:nvGrpSpPr>
          <p:cNvPr id="17" name="组合 16">
            <a:extLst>
              <a:ext uri="{FF2B5EF4-FFF2-40B4-BE49-F238E27FC236}">
                <a16:creationId xmlns:a16="http://schemas.microsoft.com/office/drawing/2014/main" xmlns="" id="{F4AB8D68-7389-408F-94D2-36DD861D1C1E}"/>
              </a:ext>
            </a:extLst>
          </p:cNvPr>
          <p:cNvGrpSpPr/>
          <p:nvPr/>
        </p:nvGrpSpPr>
        <p:grpSpPr>
          <a:xfrm>
            <a:off x="890042" y="4833100"/>
            <a:ext cx="937419" cy="1424470"/>
            <a:chOff x="5724699" y="4262056"/>
            <a:chExt cx="937419" cy="1424470"/>
          </a:xfrm>
        </p:grpSpPr>
        <p:graphicFrame>
          <p:nvGraphicFramePr>
            <p:cNvPr id="18" name="Object 100">
              <a:extLst>
                <a:ext uri="{FF2B5EF4-FFF2-40B4-BE49-F238E27FC236}">
                  <a16:creationId xmlns:a16="http://schemas.microsoft.com/office/drawing/2014/main" xmlns="" id="{271CC8F0-06A7-4064-BF1E-54CF6C15D52D}"/>
                </a:ext>
              </a:extLst>
            </p:cNvPr>
            <p:cNvGraphicFramePr>
              <a:graphicFrameLocks/>
            </p:cNvGraphicFramePr>
            <p:nvPr/>
          </p:nvGraphicFramePr>
          <p:xfrm>
            <a:off x="5792168" y="4262056"/>
            <a:ext cx="869950" cy="911225"/>
          </p:xfrm>
          <a:graphic>
            <a:graphicData uri="http://schemas.openxmlformats.org/presentationml/2006/ole">
              <mc:AlternateContent xmlns:mc="http://schemas.openxmlformats.org/markup-compatibility/2006">
                <mc:Choice xmlns:v="urn:schemas-microsoft-com:vml" Requires="v">
                  <p:oleObj spid="_x0000_s40983" name="Drawing" r:id="rId4" imgW="869760" imgH="911160" progId="WPDraw30.Drawing">
                    <p:embed/>
                  </p:oleObj>
                </mc:Choice>
                <mc:Fallback>
                  <p:oleObj name="Drawing" r:id="rId4" imgW="869760" imgH="911160" progId="WPDraw30.Drawing">
                    <p:embed/>
                    <p:pic>
                      <p:nvPicPr>
                        <p:cNvPr id="18" name="Object 100">
                          <a:extLst>
                            <a:ext uri="{FF2B5EF4-FFF2-40B4-BE49-F238E27FC236}">
                              <a16:creationId xmlns:a16="http://schemas.microsoft.com/office/drawing/2014/main" xmlns="" id="{271CC8F0-06A7-4064-BF1E-54CF6C15D52D}"/>
                            </a:ext>
                          </a:extLst>
                        </p:cNvPr>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92168" y="4262056"/>
                          <a:ext cx="869950" cy="911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9" name="Rectangle 117">
              <a:extLst>
                <a:ext uri="{FF2B5EF4-FFF2-40B4-BE49-F238E27FC236}">
                  <a16:creationId xmlns:a16="http://schemas.microsoft.com/office/drawing/2014/main" xmlns="" id="{A6402872-F137-41C6-955E-08BFA8FA2AF1}"/>
                </a:ext>
              </a:extLst>
            </p:cNvPr>
            <p:cNvSpPr>
              <a:spLocks noChangeArrowheads="1"/>
            </p:cNvSpPr>
            <p:nvPr/>
          </p:nvSpPr>
          <p:spPr bwMode="auto">
            <a:xfrm>
              <a:off x="5724699" y="5181701"/>
              <a:ext cx="936625" cy="504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marL="342900" indent="-342900" algn="ctr">
                <a:spcBef>
                  <a:spcPct val="60000"/>
                </a:spcBef>
              </a:pPr>
              <a:r>
                <a:rPr lang="zh-CN" altLang="en-US" baseline="0" dirty="0">
                  <a:latin typeface="黑体" panose="02010609060101010101" pitchFamily="49" charset="-122"/>
                  <a:ea typeface="黑体" panose="02010609060101010101" pitchFamily="49" charset="-122"/>
                </a:rPr>
                <a:t>发送方</a:t>
              </a:r>
              <a:endParaRPr lang="en-US" altLang="zh-CN" baseline="0" dirty="0">
                <a:latin typeface="黑体" panose="02010609060101010101" pitchFamily="49" charset="-122"/>
                <a:ea typeface="黑体" panose="02010609060101010101" pitchFamily="49" charset="-122"/>
              </a:endParaRPr>
            </a:p>
          </p:txBody>
        </p:sp>
      </p:grpSp>
      <p:grpSp>
        <p:nvGrpSpPr>
          <p:cNvPr id="20" name="组合 19">
            <a:extLst>
              <a:ext uri="{FF2B5EF4-FFF2-40B4-BE49-F238E27FC236}">
                <a16:creationId xmlns:a16="http://schemas.microsoft.com/office/drawing/2014/main" xmlns="" id="{C53F0884-A316-48B7-A30B-E85CE949838D}"/>
              </a:ext>
            </a:extLst>
          </p:cNvPr>
          <p:cNvGrpSpPr/>
          <p:nvPr/>
        </p:nvGrpSpPr>
        <p:grpSpPr>
          <a:xfrm>
            <a:off x="7398935" y="4715828"/>
            <a:ext cx="936625" cy="1403087"/>
            <a:chOff x="7140124" y="4237839"/>
            <a:chExt cx="936625" cy="1403087"/>
          </a:xfrm>
        </p:grpSpPr>
        <p:pic>
          <p:nvPicPr>
            <p:cNvPr id="21" name="Picture 116" descr="WORK211">
              <a:extLst>
                <a:ext uri="{FF2B5EF4-FFF2-40B4-BE49-F238E27FC236}">
                  <a16:creationId xmlns:a16="http://schemas.microsoft.com/office/drawing/2014/main" xmlns="" id="{49D5DF27-33B1-4258-96CA-0456E78BC306}"/>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140124" y="4237839"/>
              <a:ext cx="936625" cy="935037"/>
            </a:xfrm>
            <a:prstGeom prst="rect">
              <a:avLst/>
            </a:prstGeom>
            <a:noFill/>
            <a:extLst>
              <a:ext uri="{909E8E84-426E-40DD-AFC4-6F175D3DCCD1}">
                <a14:hiddenFill xmlns:a14="http://schemas.microsoft.com/office/drawing/2010/main">
                  <a:solidFill>
                    <a:srgbClr val="FFFFFF"/>
                  </a:solidFill>
                </a14:hiddenFill>
              </a:ext>
            </a:extLst>
          </p:spPr>
        </p:pic>
        <p:sp>
          <p:nvSpPr>
            <p:cNvPr id="22" name="Rectangle 118">
              <a:extLst>
                <a:ext uri="{FF2B5EF4-FFF2-40B4-BE49-F238E27FC236}">
                  <a16:creationId xmlns:a16="http://schemas.microsoft.com/office/drawing/2014/main" xmlns="" id="{1AA62BAA-8661-4133-9CC9-B704AAF1FB0A}"/>
                </a:ext>
              </a:extLst>
            </p:cNvPr>
            <p:cNvSpPr>
              <a:spLocks noChangeArrowheads="1"/>
            </p:cNvSpPr>
            <p:nvPr/>
          </p:nvSpPr>
          <p:spPr bwMode="auto">
            <a:xfrm>
              <a:off x="7140124" y="5136101"/>
              <a:ext cx="936625" cy="504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marL="342900" indent="-342900" algn="ctr">
                <a:spcBef>
                  <a:spcPct val="60000"/>
                </a:spcBef>
              </a:pPr>
              <a:r>
                <a:rPr lang="zh-CN" altLang="en-US" dirty="0">
                  <a:latin typeface="黑体" panose="02010609060101010101" pitchFamily="49" charset="-122"/>
                  <a:ea typeface="黑体" panose="02010609060101010101" pitchFamily="49" charset="-122"/>
                </a:rPr>
                <a:t>接收方</a:t>
              </a:r>
              <a:endParaRPr lang="en-US" altLang="zh-CN" baseline="0" dirty="0">
                <a:latin typeface="黑体" panose="02010609060101010101" pitchFamily="49" charset="-122"/>
                <a:ea typeface="黑体" panose="02010609060101010101" pitchFamily="49" charset="-122"/>
              </a:endParaRPr>
            </a:p>
          </p:txBody>
        </p:sp>
      </p:grpSp>
      <p:pic>
        <p:nvPicPr>
          <p:cNvPr id="24" name="图片 23">
            <a:extLst>
              <a:ext uri="{FF2B5EF4-FFF2-40B4-BE49-F238E27FC236}">
                <a16:creationId xmlns:a16="http://schemas.microsoft.com/office/drawing/2014/main" xmlns="" id="{AAA30B34-DFF0-4F88-A626-F30B7D712821}"/>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66651" y="2420888"/>
            <a:ext cx="847705" cy="847705"/>
          </a:xfrm>
          <a:prstGeom prst="rect">
            <a:avLst/>
          </a:prstGeom>
        </p:spPr>
      </p:pic>
      <p:pic>
        <p:nvPicPr>
          <p:cNvPr id="25" name="图片 24">
            <a:extLst>
              <a:ext uri="{FF2B5EF4-FFF2-40B4-BE49-F238E27FC236}">
                <a16:creationId xmlns:a16="http://schemas.microsoft.com/office/drawing/2014/main" xmlns="" id="{3517E39D-2676-4212-9B2E-C00F852A40EE}"/>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393952" y="2473707"/>
            <a:ext cx="847705" cy="847705"/>
          </a:xfrm>
          <a:prstGeom prst="rect">
            <a:avLst/>
          </a:prstGeom>
        </p:spPr>
      </p:pic>
      <p:pic>
        <p:nvPicPr>
          <p:cNvPr id="27" name="图片 26">
            <a:extLst>
              <a:ext uri="{FF2B5EF4-FFF2-40B4-BE49-F238E27FC236}">
                <a16:creationId xmlns:a16="http://schemas.microsoft.com/office/drawing/2014/main" xmlns="" id="{9328AB29-EECA-4AF0-A30B-0BBE96BFF338}"/>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592028" y="3641313"/>
            <a:ext cx="847705" cy="847705"/>
          </a:xfrm>
          <a:prstGeom prst="rect">
            <a:avLst/>
          </a:prstGeom>
        </p:spPr>
      </p:pic>
      <p:sp>
        <p:nvSpPr>
          <p:cNvPr id="28" name="箭头: 右 27">
            <a:extLst>
              <a:ext uri="{FF2B5EF4-FFF2-40B4-BE49-F238E27FC236}">
                <a16:creationId xmlns:a16="http://schemas.microsoft.com/office/drawing/2014/main" xmlns="" id="{BB853E42-2186-4222-B6E8-A813CE43A397}"/>
              </a:ext>
            </a:extLst>
          </p:cNvPr>
          <p:cNvSpPr/>
          <p:nvPr/>
        </p:nvSpPr>
        <p:spPr>
          <a:xfrm rot="16200000">
            <a:off x="1200565" y="4487890"/>
            <a:ext cx="333857" cy="356562"/>
          </a:xfrm>
          <a:prstGeom prst="rightArrow">
            <a:avLst/>
          </a:prstGeom>
          <a:solidFill>
            <a:schemeClr val="accent3">
              <a:lumMod val="5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p>
        </p:txBody>
      </p:sp>
      <p:sp>
        <p:nvSpPr>
          <p:cNvPr id="29" name="箭头: 右 28">
            <a:extLst>
              <a:ext uri="{FF2B5EF4-FFF2-40B4-BE49-F238E27FC236}">
                <a16:creationId xmlns:a16="http://schemas.microsoft.com/office/drawing/2014/main" xmlns="" id="{B044AD6E-E258-475D-9EB2-F16AE3569197}"/>
              </a:ext>
            </a:extLst>
          </p:cNvPr>
          <p:cNvSpPr/>
          <p:nvPr/>
        </p:nvSpPr>
        <p:spPr>
          <a:xfrm rot="16200000">
            <a:off x="1174047" y="3520684"/>
            <a:ext cx="386891" cy="356562"/>
          </a:xfrm>
          <a:prstGeom prst="rightArrow">
            <a:avLst>
              <a:gd name="adj1" fmla="val 50000"/>
              <a:gd name="adj2" fmla="val 50000"/>
            </a:avLst>
          </a:prstGeom>
          <a:solidFill>
            <a:schemeClr val="accent3">
              <a:lumMod val="5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p>
        </p:txBody>
      </p:sp>
      <p:sp>
        <p:nvSpPr>
          <p:cNvPr id="30" name="箭头: 右 29">
            <a:extLst>
              <a:ext uri="{FF2B5EF4-FFF2-40B4-BE49-F238E27FC236}">
                <a16:creationId xmlns:a16="http://schemas.microsoft.com/office/drawing/2014/main" xmlns="" id="{0A718146-EB79-413F-A9A2-076C4F61CF93}"/>
              </a:ext>
            </a:extLst>
          </p:cNvPr>
          <p:cNvSpPr/>
          <p:nvPr/>
        </p:nvSpPr>
        <p:spPr>
          <a:xfrm>
            <a:off x="2123728" y="2666459"/>
            <a:ext cx="5100482" cy="356562"/>
          </a:xfrm>
          <a:prstGeom prst="rightArrow">
            <a:avLst>
              <a:gd name="adj1" fmla="val 50000"/>
              <a:gd name="adj2" fmla="val 50000"/>
            </a:avLst>
          </a:prstGeom>
          <a:solidFill>
            <a:schemeClr val="accent3">
              <a:lumMod val="5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p>
        </p:txBody>
      </p:sp>
      <p:sp>
        <p:nvSpPr>
          <p:cNvPr id="32" name="矩形: 圆角 31">
            <a:extLst>
              <a:ext uri="{FF2B5EF4-FFF2-40B4-BE49-F238E27FC236}">
                <a16:creationId xmlns:a16="http://schemas.microsoft.com/office/drawing/2014/main" xmlns="" id="{5B03723A-F675-43C3-A9BB-9595244AC2DA}"/>
              </a:ext>
            </a:extLst>
          </p:cNvPr>
          <p:cNvSpPr/>
          <p:nvPr/>
        </p:nvSpPr>
        <p:spPr>
          <a:xfrm>
            <a:off x="539552" y="3946173"/>
            <a:ext cx="1656681" cy="490939"/>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dirty="0">
                <a:solidFill>
                  <a:schemeClr val="tx2"/>
                </a:solidFill>
                <a:latin typeface="黑体" panose="02010609060101010101" pitchFamily="49" charset="-122"/>
                <a:ea typeface="黑体" panose="02010609060101010101" pitchFamily="49" charset="-122"/>
              </a:rPr>
              <a:t>邮件提交代理</a:t>
            </a:r>
          </a:p>
        </p:txBody>
      </p:sp>
      <p:sp>
        <p:nvSpPr>
          <p:cNvPr id="33" name="矩形: 圆角 32">
            <a:extLst>
              <a:ext uri="{FF2B5EF4-FFF2-40B4-BE49-F238E27FC236}">
                <a16:creationId xmlns:a16="http://schemas.microsoft.com/office/drawing/2014/main" xmlns="" id="{ED8FF751-F0B3-4D18-9F75-371F3F373910}"/>
              </a:ext>
            </a:extLst>
          </p:cNvPr>
          <p:cNvSpPr/>
          <p:nvPr/>
        </p:nvSpPr>
        <p:spPr>
          <a:xfrm>
            <a:off x="7051303" y="3946173"/>
            <a:ext cx="1621449" cy="490939"/>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dirty="0">
                <a:solidFill>
                  <a:schemeClr val="tx2"/>
                </a:solidFill>
                <a:latin typeface="黑体" panose="02010609060101010101" pitchFamily="49" charset="-122"/>
                <a:ea typeface="黑体" panose="02010609060101010101" pitchFamily="49" charset="-122"/>
              </a:rPr>
              <a:t>邮件投递代理</a:t>
            </a:r>
          </a:p>
        </p:txBody>
      </p:sp>
      <p:sp>
        <p:nvSpPr>
          <p:cNvPr id="5" name="文本框 4">
            <a:extLst>
              <a:ext uri="{FF2B5EF4-FFF2-40B4-BE49-F238E27FC236}">
                <a16:creationId xmlns:a16="http://schemas.microsoft.com/office/drawing/2014/main" xmlns="" id="{37D70228-94C4-491F-BABA-84A3879EF850}"/>
              </a:ext>
            </a:extLst>
          </p:cNvPr>
          <p:cNvSpPr txBox="1"/>
          <p:nvPr/>
        </p:nvSpPr>
        <p:spPr>
          <a:xfrm>
            <a:off x="650041" y="3239185"/>
            <a:ext cx="1447129" cy="338554"/>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square" rtlCol="0">
            <a:spAutoFit/>
          </a:bodyPr>
          <a:lstStyle/>
          <a:p>
            <a:pPr algn="l">
              <a:buClr>
                <a:srgbClr val="C00000"/>
              </a:buClr>
            </a:pPr>
            <a:r>
              <a:rPr lang="zh-CN" altLang="en-US" sz="1600" dirty="0">
                <a:solidFill>
                  <a:schemeClr val="tx2"/>
                </a:solidFill>
                <a:latin typeface="黑体" panose="02010609060101010101" pitchFamily="49" charset="-122"/>
                <a:ea typeface="黑体" panose="02010609060101010101" pitchFamily="49" charset="-122"/>
              </a:rPr>
              <a:t>邮件传输代理</a:t>
            </a:r>
          </a:p>
        </p:txBody>
      </p:sp>
      <p:sp>
        <p:nvSpPr>
          <p:cNvPr id="34" name="文本框 33">
            <a:extLst>
              <a:ext uri="{FF2B5EF4-FFF2-40B4-BE49-F238E27FC236}">
                <a16:creationId xmlns:a16="http://schemas.microsoft.com/office/drawing/2014/main" xmlns="" id="{F5D0D99D-53F5-41D7-BF64-988D34823C45}"/>
              </a:ext>
            </a:extLst>
          </p:cNvPr>
          <p:cNvSpPr txBox="1"/>
          <p:nvPr/>
        </p:nvSpPr>
        <p:spPr>
          <a:xfrm>
            <a:off x="7094239" y="3268593"/>
            <a:ext cx="1447129" cy="338554"/>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square" rtlCol="0">
            <a:spAutoFit/>
          </a:bodyPr>
          <a:lstStyle/>
          <a:p>
            <a:pPr algn="l">
              <a:buClr>
                <a:srgbClr val="C00000"/>
              </a:buClr>
            </a:pPr>
            <a:r>
              <a:rPr lang="zh-CN" altLang="en-US" sz="1600" dirty="0">
                <a:solidFill>
                  <a:schemeClr val="tx2"/>
                </a:solidFill>
                <a:latin typeface="黑体" panose="02010609060101010101" pitchFamily="49" charset="-122"/>
                <a:ea typeface="黑体" panose="02010609060101010101" pitchFamily="49" charset="-122"/>
              </a:rPr>
              <a:t>邮件传输代理</a:t>
            </a:r>
          </a:p>
        </p:txBody>
      </p:sp>
      <p:sp>
        <p:nvSpPr>
          <p:cNvPr id="35" name="箭头: 右 34">
            <a:extLst>
              <a:ext uri="{FF2B5EF4-FFF2-40B4-BE49-F238E27FC236}">
                <a16:creationId xmlns:a16="http://schemas.microsoft.com/office/drawing/2014/main" xmlns="" id="{5F824315-B0E3-4B8A-A182-90540A965788}"/>
              </a:ext>
            </a:extLst>
          </p:cNvPr>
          <p:cNvSpPr/>
          <p:nvPr/>
        </p:nvSpPr>
        <p:spPr>
          <a:xfrm rot="5400000">
            <a:off x="7690971" y="3541327"/>
            <a:ext cx="253664" cy="356562"/>
          </a:xfrm>
          <a:prstGeom prst="rightArrow">
            <a:avLst>
              <a:gd name="adj1" fmla="val 50000"/>
              <a:gd name="adj2" fmla="val 50000"/>
            </a:avLst>
          </a:prstGeom>
          <a:solidFill>
            <a:schemeClr val="accent3">
              <a:lumMod val="5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p>
        </p:txBody>
      </p:sp>
      <p:sp>
        <p:nvSpPr>
          <p:cNvPr id="36" name="箭头: 右 35">
            <a:extLst>
              <a:ext uri="{FF2B5EF4-FFF2-40B4-BE49-F238E27FC236}">
                <a16:creationId xmlns:a16="http://schemas.microsoft.com/office/drawing/2014/main" xmlns="" id="{F4445BF6-7AF3-4C1D-8616-A892FB638090}"/>
              </a:ext>
            </a:extLst>
          </p:cNvPr>
          <p:cNvSpPr/>
          <p:nvPr/>
        </p:nvSpPr>
        <p:spPr>
          <a:xfrm rot="10800000">
            <a:off x="3555435" y="3966200"/>
            <a:ext cx="3384404" cy="356562"/>
          </a:xfrm>
          <a:prstGeom prst="rightArrow">
            <a:avLst>
              <a:gd name="adj1" fmla="val 50000"/>
              <a:gd name="adj2" fmla="val 50000"/>
            </a:avLst>
          </a:prstGeom>
          <a:solidFill>
            <a:schemeClr val="accent3">
              <a:lumMod val="5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p>
        </p:txBody>
      </p:sp>
      <p:sp>
        <p:nvSpPr>
          <p:cNvPr id="37" name="文本框 36">
            <a:extLst>
              <a:ext uri="{FF2B5EF4-FFF2-40B4-BE49-F238E27FC236}">
                <a16:creationId xmlns:a16="http://schemas.microsoft.com/office/drawing/2014/main" xmlns="" id="{8D092A7E-738C-47B1-B3AE-95BCF07A4BB4}"/>
              </a:ext>
            </a:extLst>
          </p:cNvPr>
          <p:cNvSpPr txBox="1"/>
          <p:nvPr/>
        </p:nvSpPr>
        <p:spPr>
          <a:xfrm>
            <a:off x="2770741" y="4489018"/>
            <a:ext cx="1447129" cy="338554"/>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square" rtlCol="0">
            <a:spAutoFit/>
          </a:bodyPr>
          <a:lstStyle/>
          <a:p>
            <a:pPr algn="l">
              <a:buClr>
                <a:srgbClr val="C00000"/>
              </a:buClr>
            </a:pPr>
            <a:r>
              <a:rPr lang="en-US" altLang="zh-CN" sz="1600" dirty="0">
                <a:solidFill>
                  <a:schemeClr val="tx2"/>
                </a:solidFill>
                <a:latin typeface="黑体" panose="02010609060101010101" pitchFamily="49" charset="-122"/>
                <a:ea typeface="黑体" panose="02010609060101010101" pitchFamily="49" charset="-122"/>
              </a:rPr>
              <a:t>DNS</a:t>
            </a:r>
            <a:endParaRPr lang="zh-CN" altLang="en-US" sz="1600" dirty="0">
              <a:solidFill>
                <a:schemeClr val="tx2"/>
              </a:solidFill>
              <a:latin typeface="黑体" panose="02010609060101010101" pitchFamily="49" charset="-122"/>
              <a:ea typeface="黑体" panose="02010609060101010101" pitchFamily="49" charset="-122"/>
            </a:endParaRPr>
          </a:p>
        </p:txBody>
      </p:sp>
      <p:cxnSp>
        <p:nvCxnSpPr>
          <p:cNvPr id="4" name="直接连接符 3">
            <a:extLst>
              <a:ext uri="{FF2B5EF4-FFF2-40B4-BE49-F238E27FC236}">
                <a16:creationId xmlns:a16="http://schemas.microsoft.com/office/drawing/2014/main" xmlns="" id="{0FB5528C-A848-4E41-A4E6-197E79491592}"/>
              </a:ext>
            </a:extLst>
          </p:cNvPr>
          <p:cNvCxnSpPr/>
          <p:nvPr/>
        </p:nvCxnSpPr>
        <p:spPr>
          <a:xfrm>
            <a:off x="4032188" y="2473707"/>
            <a:ext cx="0" cy="3384101"/>
          </a:xfrm>
          <a:prstGeom prst="line">
            <a:avLst/>
          </a:prstGeom>
          <a:ln w="28575">
            <a:solidFill>
              <a:srgbClr val="0070C0"/>
            </a:solidFill>
            <a:prstDash val="dash"/>
          </a:ln>
        </p:spPr>
        <p:style>
          <a:lnRef idx="1">
            <a:schemeClr val="accent1"/>
          </a:lnRef>
          <a:fillRef idx="0">
            <a:schemeClr val="accent1"/>
          </a:fillRef>
          <a:effectRef idx="0">
            <a:schemeClr val="accent1"/>
          </a:effectRef>
          <a:fontRef idx="minor">
            <a:schemeClr val="tx1"/>
          </a:fontRef>
        </p:style>
      </p:cxnSp>
      <p:sp>
        <p:nvSpPr>
          <p:cNvPr id="6" name="文本框 5">
            <a:extLst>
              <a:ext uri="{FF2B5EF4-FFF2-40B4-BE49-F238E27FC236}">
                <a16:creationId xmlns:a16="http://schemas.microsoft.com/office/drawing/2014/main" xmlns="" id="{FAD6CD7F-19DC-40AD-B696-14826AB6099F}"/>
              </a:ext>
            </a:extLst>
          </p:cNvPr>
          <p:cNvSpPr txBox="1"/>
          <p:nvPr/>
        </p:nvSpPr>
        <p:spPr>
          <a:xfrm>
            <a:off x="2076533" y="5504809"/>
            <a:ext cx="1835161" cy="400110"/>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square" rtlCol="0">
            <a:spAutoFit/>
          </a:bodyPr>
          <a:lstStyle/>
          <a:p>
            <a:pPr algn="l">
              <a:buClr>
                <a:srgbClr val="C00000"/>
              </a:buClr>
            </a:pPr>
            <a:r>
              <a:rPr lang="zh-CN" altLang="en-US" sz="2000" dirty="0">
                <a:solidFill>
                  <a:schemeClr val="tx2"/>
                </a:solidFill>
                <a:latin typeface="黑体" panose="02010609060101010101" pitchFamily="49" charset="-122"/>
                <a:ea typeface="黑体" panose="02010609060101010101" pitchFamily="49" charset="-122"/>
              </a:rPr>
              <a:t>邮件发起网络</a:t>
            </a:r>
          </a:p>
        </p:txBody>
      </p:sp>
      <p:sp>
        <p:nvSpPr>
          <p:cNvPr id="39" name="文本框 38">
            <a:extLst>
              <a:ext uri="{FF2B5EF4-FFF2-40B4-BE49-F238E27FC236}">
                <a16:creationId xmlns:a16="http://schemas.microsoft.com/office/drawing/2014/main" xmlns="" id="{85630DAA-B13C-41BD-BA1A-1013F554EDC5}"/>
              </a:ext>
            </a:extLst>
          </p:cNvPr>
          <p:cNvSpPr txBox="1"/>
          <p:nvPr/>
        </p:nvSpPr>
        <p:spPr>
          <a:xfrm>
            <a:off x="4737734" y="5495889"/>
            <a:ext cx="1835161" cy="400110"/>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square" rtlCol="0">
            <a:spAutoFit/>
          </a:bodyPr>
          <a:lstStyle/>
          <a:p>
            <a:pPr algn="l">
              <a:buClr>
                <a:srgbClr val="C00000"/>
              </a:buClr>
            </a:pPr>
            <a:r>
              <a:rPr lang="zh-CN" altLang="en-US" sz="2000" dirty="0">
                <a:solidFill>
                  <a:schemeClr val="tx2"/>
                </a:solidFill>
                <a:latin typeface="黑体" panose="02010609060101010101" pitchFamily="49" charset="-122"/>
                <a:ea typeface="黑体" panose="02010609060101010101" pitchFamily="49" charset="-122"/>
              </a:rPr>
              <a:t>邮件交付网络</a:t>
            </a:r>
          </a:p>
        </p:txBody>
      </p:sp>
      <p:sp>
        <p:nvSpPr>
          <p:cNvPr id="40" name="箭头: 右 39">
            <a:extLst>
              <a:ext uri="{FF2B5EF4-FFF2-40B4-BE49-F238E27FC236}">
                <a16:creationId xmlns:a16="http://schemas.microsoft.com/office/drawing/2014/main" xmlns="" id="{C6DF8405-F0FA-48B4-9108-612A603D44AF}"/>
              </a:ext>
            </a:extLst>
          </p:cNvPr>
          <p:cNvSpPr/>
          <p:nvPr/>
        </p:nvSpPr>
        <p:spPr>
          <a:xfrm rot="5400000">
            <a:off x="7690971" y="4492039"/>
            <a:ext cx="253664" cy="356562"/>
          </a:xfrm>
          <a:prstGeom prst="rightArrow">
            <a:avLst>
              <a:gd name="adj1" fmla="val 50000"/>
              <a:gd name="adj2" fmla="val 50000"/>
            </a:avLst>
          </a:prstGeom>
          <a:solidFill>
            <a:schemeClr val="accent3">
              <a:lumMod val="5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p>
        </p:txBody>
      </p:sp>
      <p:sp>
        <p:nvSpPr>
          <p:cNvPr id="41" name="文本框 40">
            <a:extLst>
              <a:ext uri="{FF2B5EF4-FFF2-40B4-BE49-F238E27FC236}">
                <a16:creationId xmlns:a16="http://schemas.microsoft.com/office/drawing/2014/main" xmlns="" id="{5D3825D2-BF43-49AE-B9B2-F29EC2053649}"/>
              </a:ext>
            </a:extLst>
          </p:cNvPr>
          <p:cNvSpPr txBox="1"/>
          <p:nvPr/>
        </p:nvSpPr>
        <p:spPr>
          <a:xfrm>
            <a:off x="4506279" y="3674691"/>
            <a:ext cx="1835161" cy="400110"/>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square" rtlCol="0">
            <a:spAutoFit/>
          </a:bodyPr>
          <a:lstStyle/>
          <a:p>
            <a:pPr algn="l">
              <a:buClr>
                <a:srgbClr val="C00000"/>
              </a:buClr>
            </a:pPr>
            <a:r>
              <a:rPr lang="en-US" altLang="zh-CN" sz="2000" dirty="0">
                <a:solidFill>
                  <a:schemeClr val="tx2"/>
                </a:solidFill>
                <a:latin typeface="黑体" panose="02010609060101010101" pitchFamily="49" charset="-122"/>
                <a:ea typeface="黑体" panose="02010609060101010101" pitchFamily="49" charset="-122"/>
              </a:rPr>
              <a:t>DNS</a:t>
            </a:r>
            <a:r>
              <a:rPr lang="zh-CN" altLang="en-US" sz="2000" dirty="0">
                <a:solidFill>
                  <a:schemeClr val="tx2"/>
                </a:solidFill>
                <a:latin typeface="黑体" panose="02010609060101010101" pitchFamily="49" charset="-122"/>
                <a:ea typeface="黑体" panose="02010609060101010101" pitchFamily="49" charset="-122"/>
              </a:rPr>
              <a:t>公钥查询</a:t>
            </a:r>
          </a:p>
        </p:txBody>
      </p:sp>
    </p:spTree>
    <p:extLst>
      <p:ext uri="{BB962C8B-B14F-4D97-AF65-F5344CB8AC3E}">
        <p14:creationId xmlns:p14="http://schemas.microsoft.com/office/powerpoint/2010/main" val="2435894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wipe(down)">
                                      <p:cBhvr>
                                        <p:cTn id="7" dur="500"/>
                                        <p:tgtEl>
                                          <p:spTgt spid="2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2"/>
                                        </p:tgtEl>
                                        <p:attrNameLst>
                                          <p:attrName>style.visibility</p:attrName>
                                        </p:attrNameLst>
                                      </p:cBhvr>
                                      <p:to>
                                        <p:strVal val="visible"/>
                                      </p:to>
                                    </p:set>
                                    <p:animEffect transition="in" filter="fade">
                                      <p:cBhvr>
                                        <p:cTn id="11" dur="500"/>
                                        <p:tgtEl>
                                          <p:spTgt spid="32"/>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grpId="0" nodeType="clickEffect">
                                  <p:stCondLst>
                                    <p:cond delay="0"/>
                                  </p:stCondLst>
                                  <p:childTnLst>
                                    <p:set>
                                      <p:cBhvr>
                                        <p:cTn id="15" dur="1" fill="hold">
                                          <p:stCondLst>
                                            <p:cond delay="0"/>
                                          </p:stCondLst>
                                        </p:cTn>
                                        <p:tgtEl>
                                          <p:spTgt spid="29"/>
                                        </p:tgtEl>
                                        <p:attrNameLst>
                                          <p:attrName>style.visibility</p:attrName>
                                        </p:attrNameLst>
                                      </p:cBhvr>
                                      <p:to>
                                        <p:strVal val="visible"/>
                                      </p:to>
                                    </p:set>
                                    <p:animEffect transition="in" filter="wipe(down)">
                                      <p:cBhvr>
                                        <p:cTn id="16" dur="500"/>
                                        <p:tgtEl>
                                          <p:spTgt spid="29"/>
                                        </p:tgtEl>
                                      </p:cBhvr>
                                    </p:animEffect>
                                  </p:childTnLst>
                                </p:cTn>
                              </p:par>
                            </p:childTnLst>
                          </p:cTn>
                        </p:par>
                        <p:par>
                          <p:cTn id="17" fill="hold">
                            <p:stCondLst>
                              <p:cond delay="500"/>
                            </p:stCondLst>
                            <p:childTnLst>
                              <p:par>
                                <p:cTn id="18" presetID="10" presetClass="entr" presetSubtype="0" fill="hold" nodeType="afterEffect">
                                  <p:stCondLst>
                                    <p:cond delay="0"/>
                                  </p:stCondLst>
                                  <p:childTnLst>
                                    <p:set>
                                      <p:cBhvr>
                                        <p:cTn id="19" dur="1" fill="hold">
                                          <p:stCondLst>
                                            <p:cond delay="0"/>
                                          </p:stCondLst>
                                        </p:cTn>
                                        <p:tgtEl>
                                          <p:spTgt spid="24"/>
                                        </p:tgtEl>
                                        <p:attrNameLst>
                                          <p:attrName>style.visibility</p:attrName>
                                        </p:attrNameLst>
                                      </p:cBhvr>
                                      <p:to>
                                        <p:strVal val="visible"/>
                                      </p:to>
                                    </p:set>
                                    <p:animEffect transition="in" filter="fade">
                                      <p:cBhvr>
                                        <p:cTn id="20" dur="500"/>
                                        <p:tgtEl>
                                          <p:spTgt spid="24"/>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fade">
                                      <p:cBhvr>
                                        <p:cTn id="23" dur="500"/>
                                        <p:tgtEl>
                                          <p:spTgt spid="5"/>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30"/>
                                        </p:tgtEl>
                                        <p:attrNameLst>
                                          <p:attrName>style.visibility</p:attrName>
                                        </p:attrNameLst>
                                      </p:cBhvr>
                                      <p:to>
                                        <p:strVal val="visible"/>
                                      </p:to>
                                    </p:set>
                                    <p:animEffect transition="in" filter="wipe(left)">
                                      <p:cBhvr>
                                        <p:cTn id="28" dur="500"/>
                                        <p:tgtEl>
                                          <p:spTgt spid="30"/>
                                        </p:tgtEl>
                                      </p:cBhvr>
                                    </p:animEffect>
                                  </p:childTnLst>
                                </p:cTn>
                              </p:par>
                            </p:childTnLst>
                          </p:cTn>
                        </p:par>
                        <p:par>
                          <p:cTn id="29" fill="hold">
                            <p:stCondLst>
                              <p:cond delay="500"/>
                            </p:stCondLst>
                            <p:childTnLst>
                              <p:par>
                                <p:cTn id="30" presetID="10" presetClass="entr" presetSubtype="0" fill="hold" nodeType="afterEffect">
                                  <p:stCondLst>
                                    <p:cond delay="0"/>
                                  </p:stCondLst>
                                  <p:childTnLst>
                                    <p:set>
                                      <p:cBhvr>
                                        <p:cTn id="31" dur="1" fill="hold">
                                          <p:stCondLst>
                                            <p:cond delay="0"/>
                                          </p:stCondLst>
                                        </p:cTn>
                                        <p:tgtEl>
                                          <p:spTgt spid="25"/>
                                        </p:tgtEl>
                                        <p:attrNameLst>
                                          <p:attrName>style.visibility</p:attrName>
                                        </p:attrNameLst>
                                      </p:cBhvr>
                                      <p:to>
                                        <p:strVal val="visible"/>
                                      </p:to>
                                    </p:set>
                                    <p:animEffect transition="in" filter="fade">
                                      <p:cBhvr>
                                        <p:cTn id="32" dur="500"/>
                                        <p:tgtEl>
                                          <p:spTgt spid="25"/>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34"/>
                                        </p:tgtEl>
                                        <p:attrNameLst>
                                          <p:attrName>style.visibility</p:attrName>
                                        </p:attrNameLst>
                                      </p:cBhvr>
                                      <p:to>
                                        <p:strVal val="visible"/>
                                      </p:to>
                                    </p:set>
                                    <p:animEffect transition="in" filter="fade">
                                      <p:cBhvr>
                                        <p:cTn id="35" dur="500"/>
                                        <p:tgtEl>
                                          <p:spTgt spid="34"/>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1" fill="hold" grpId="0" nodeType="clickEffect">
                                  <p:stCondLst>
                                    <p:cond delay="0"/>
                                  </p:stCondLst>
                                  <p:childTnLst>
                                    <p:set>
                                      <p:cBhvr>
                                        <p:cTn id="39" dur="1" fill="hold">
                                          <p:stCondLst>
                                            <p:cond delay="0"/>
                                          </p:stCondLst>
                                        </p:cTn>
                                        <p:tgtEl>
                                          <p:spTgt spid="35"/>
                                        </p:tgtEl>
                                        <p:attrNameLst>
                                          <p:attrName>style.visibility</p:attrName>
                                        </p:attrNameLst>
                                      </p:cBhvr>
                                      <p:to>
                                        <p:strVal val="visible"/>
                                      </p:to>
                                    </p:set>
                                    <p:animEffect transition="in" filter="wipe(up)">
                                      <p:cBhvr>
                                        <p:cTn id="40" dur="500"/>
                                        <p:tgtEl>
                                          <p:spTgt spid="35"/>
                                        </p:tgtEl>
                                      </p:cBhvr>
                                    </p:animEffect>
                                  </p:childTnLst>
                                </p:cTn>
                              </p:par>
                            </p:childTnLst>
                          </p:cTn>
                        </p:par>
                        <p:par>
                          <p:cTn id="41" fill="hold">
                            <p:stCondLst>
                              <p:cond delay="500"/>
                            </p:stCondLst>
                            <p:childTnLst>
                              <p:par>
                                <p:cTn id="42" presetID="10" presetClass="entr" presetSubtype="0" fill="hold" grpId="0" nodeType="afterEffect">
                                  <p:stCondLst>
                                    <p:cond delay="0"/>
                                  </p:stCondLst>
                                  <p:childTnLst>
                                    <p:set>
                                      <p:cBhvr>
                                        <p:cTn id="43" dur="1" fill="hold">
                                          <p:stCondLst>
                                            <p:cond delay="0"/>
                                          </p:stCondLst>
                                        </p:cTn>
                                        <p:tgtEl>
                                          <p:spTgt spid="33"/>
                                        </p:tgtEl>
                                        <p:attrNameLst>
                                          <p:attrName>style.visibility</p:attrName>
                                        </p:attrNameLst>
                                      </p:cBhvr>
                                      <p:to>
                                        <p:strVal val="visible"/>
                                      </p:to>
                                    </p:set>
                                    <p:animEffect transition="in" filter="fade">
                                      <p:cBhvr>
                                        <p:cTn id="44" dur="500"/>
                                        <p:tgtEl>
                                          <p:spTgt spid="33"/>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2" fill="hold" grpId="0" nodeType="clickEffect">
                                  <p:stCondLst>
                                    <p:cond delay="0"/>
                                  </p:stCondLst>
                                  <p:childTnLst>
                                    <p:set>
                                      <p:cBhvr>
                                        <p:cTn id="48" dur="1" fill="hold">
                                          <p:stCondLst>
                                            <p:cond delay="0"/>
                                          </p:stCondLst>
                                        </p:cTn>
                                        <p:tgtEl>
                                          <p:spTgt spid="36"/>
                                        </p:tgtEl>
                                        <p:attrNameLst>
                                          <p:attrName>style.visibility</p:attrName>
                                        </p:attrNameLst>
                                      </p:cBhvr>
                                      <p:to>
                                        <p:strVal val="visible"/>
                                      </p:to>
                                    </p:set>
                                    <p:animEffect transition="in" filter="wipe(right)">
                                      <p:cBhvr>
                                        <p:cTn id="49" dur="500"/>
                                        <p:tgtEl>
                                          <p:spTgt spid="36"/>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41"/>
                                        </p:tgtEl>
                                        <p:attrNameLst>
                                          <p:attrName>style.visibility</p:attrName>
                                        </p:attrNameLst>
                                      </p:cBhvr>
                                      <p:to>
                                        <p:strVal val="visible"/>
                                      </p:to>
                                    </p:set>
                                    <p:animEffect transition="in" filter="fade">
                                      <p:cBhvr>
                                        <p:cTn id="52" dur="500"/>
                                        <p:tgtEl>
                                          <p:spTgt spid="41"/>
                                        </p:tgtEl>
                                      </p:cBhvr>
                                    </p:animEffect>
                                  </p:childTnLst>
                                </p:cTn>
                              </p:par>
                            </p:childTnLst>
                          </p:cTn>
                        </p:par>
                        <p:par>
                          <p:cTn id="53" fill="hold">
                            <p:stCondLst>
                              <p:cond delay="500"/>
                            </p:stCondLst>
                            <p:childTnLst>
                              <p:par>
                                <p:cTn id="54" presetID="10" presetClass="entr" presetSubtype="0" fill="hold" nodeType="afterEffect">
                                  <p:stCondLst>
                                    <p:cond delay="0"/>
                                  </p:stCondLst>
                                  <p:childTnLst>
                                    <p:set>
                                      <p:cBhvr>
                                        <p:cTn id="55" dur="1" fill="hold">
                                          <p:stCondLst>
                                            <p:cond delay="0"/>
                                          </p:stCondLst>
                                        </p:cTn>
                                        <p:tgtEl>
                                          <p:spTgt spid="27"/>
                                        </p:tgtEl>
                                        <p:attrNameLst>
                                          <p:attrName>style.visibility</p:attrName>
                                        </p:attrNameLst>
                                      </p:cBhvr>
                                      <p:to>
                                        <p:strVal val="visible"/>
                                      </p:to>
                                    </p:set>
                                    <p:animEffect transition="in" filter="fade">
                                      <p:cBhvr>
                                        <p:cTn id="56" dur="500"/>
                                        <p:tgtEl>
                                          <p:spTgt spid="27"/>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37"/>
                                        </p:tgtEl>
                                        <p:attrNameLst>
                                          <p:attrName>style.visibility</p:attrName>
                                        </p:attrNameLst>
                                      </p:cBhvr>
                                      <p:to>
                                        <p:strVal val="visible"/>
                                      </p:to>
                                    </p:set>
                                    <p:animEffect transition="in" filter="fade">
                                      <p:cBhvr>
                                        <p:cTn id="59" dur="500"/>
                                        <p:tgtEl>
                                          <p:spTgt spid="37"/>
                                        </p:tgtEl>
                                      </p:cBhvr>
                                    </p:animEffect>
                                  </p:childTnLst>
                                </p:cTn>
                              </p:par>
                            </p:childTnLst>
                          </p:cTn>
                        </p:par>
                        <p:par>
                          <p:cTn id="60" fill="hold">
                            <p:stCondLst>
                              <p:cond delay="1000"/>
                            </p:stCondLst>
                            <p:childTnLst>
                              <p:par>
                                <p:cTn id="61" presetID="22" presetClass="entr" presetSubtype="1" fill="hold" grpId="0" nodeType="afterEffect">
                                  <p:stCondLst>
                                    <p:cond delay="0"/>
                                  </p:stCondLst>
                                  <p:childTnLst>
                                    <p:set>
                                      <p:cBhvr>
                                        <p:cTn id="62" dur="1" fill="hold">
                                          <p:stCondLst>
                                            <p:cond delay="0"/>
                                          </p:stCondLst>
                                        </p:cTn>
                                        <p:tgtEl>
                                          <p:spTgt spid="40"/>
                                        </p:tgtEl>
                                        <p:attrNameLst>
                                          <p:attrName>style.visibility</p:attrName>
                                        </p:attrNameLst>
                                      </p:cBhvr>
                                      <p:to>
                                        <p:strVal val="visible"/>
                                      </p:to>
                                    </p:set>
                                    <p:animEffect transition="in" filter="wipe(up)">
                                      <p:cBhvr>
                                        <p:cTn id="63"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animBg="1"/>
      <p:bldP spid="30" grpId="0" animBg="1"/>
      <p:bldP spid="32" grpId="0" animBg="1"/>
      <p:bldP spid="33" grpId="0" animBg="1"/>
      <p:bldP spid="5" grpId="0"/>
      <p:bldP spid="34" grpId="0"/>
      <p:bldP spid="35" grpId="0" animBg="1"/>
      <p:bldP spid="36" grpId="0" animBg="1"/>
      <p:bldP spid="37" grpId="0"/>
      <p:bldP spid="40" grpId="0" animBg="1"/>
      <p:bldP spid="41"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1"/>
          <p:cNvSpPr>
            <a:spLocks noGrp="1"/>
          </p:cNvSpPr>
          <p:nvPr>
            <p:ph type="title"/>
          </p:nvPr>
        </p:nvSpPr>
        <p:spPr/>
        <p:txBody>
          <a:bodyPr/>
          <a:lstStyle/>
          <a:p>
            <a:r>
              <a:rPr lang="en-US" altLang="zh-CN" dirty="0">
                <a:latin typeface="楷体" panose="02010609060101010101" pitchFamily="49" charset="-122"/>
                <a:ea typeface="楷体" panose="02010609060101010101" pitchFamily="49" charset="-122"/>
              </a:rPr>
              <a:t>14.3 </a:t>
            </a:r>
            <a:r>
              <a:rPr lang="zh-CN" altLang="en-US" dirty="0">
                <a:latin typeface="楷体" panose="02010609060101010101" pitchFamily="49" charset="-122"/>
                <a:ea typeface="楷体" panose="02010609060101010101" pitchFamily="49" charset="-122"/>
              </a:rPr>
              <a:t>安全套接层</a:t>
            </a:r>
          </a:p>
        </p:txBody>
      </p:sp>
      <p:sp>
        <p:nvSpPr>
          <p:cNvPr id="3" name="文本框 2">
            <a:extLst>
              <a:ext uri="{FF2B5EF4-FFF2-40B4-BE49-F238E27FC236}">
                <a16:creationId xmlns:a16="http://schemas.microsoft.com/office/drawing/2014/main" xmlns="" id="{A2D50A56-6789-4EFF-B0E6-373CE8BA26AA}"/>
              </a:ext>
            </a:extLst>
          </p:cNvPr>
          <p:cNvSpPr txBox="1"/>
          <p:nvPr/>
        </p:nvSpPr>
        <p:spPr>
          <a:xfrm>
            <a:off x="198092" y="1144849"/>
            <a:ext cx="8244448" cy="523220"/>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pPr marL="457200" indent="-457200">
              <a:buClr>
                <a:srgbClr val="C00000"/>
              </a:buClr>
              <a:buFont typeface="Wingdings" panose="05000000000000000000" pitchFamily="2" charset="2"/>
              <a:buChar char="n"/>
            </a:pPr>
            <a:r>
              <a:rPr lang="zh-CN" altLang="en-US" sz="2800" dirty="0">
                <a:solidFill>
                  <a:schemeClr val="tx2">
                    <a:lumMod val="95000"/>
                    <a:lumOff val="5000"/>
                  </a:schemeClr>
                </a:solidFill>
                <a:latin typeface="黑体" panose="02010609060101010101" pitchFamily="49" charset="-122"/>
                <a:ea typeface="黑体" panose="02010609060101010101" pitchFamily="49" charset="-122"/>
              </a:rPr>
              <a:t>安全套接层</a:t>
            </a:r>
          </a:p>
        </p:txBody>
      </p:sp>
      <p:sp>
        <p:nvSpPr>
          <p:cNvPr id="13" name="文本框 12">
            <a:extLst>
              <a:ext uri="{FF2B5EF4-FFF2-40B4-BE49-F238E27FC236}">
                <a16:creationId xmlns:a16="http://schemas.microsoft.com/office/drawing/2014/main" xmlns="" id="{5C6F32BE-8E44-47CE-A5AE-190727A6E990}"/>
              </a:ext>
            </a:extLst>
          </p:cNvPr>
          <p:cNvSpPr txBox="1"/>
          <p:nvPr/>
        </p:nvSpPr>
        <p:spPr>
          <a:xfrm>
            <a:off x="395535" y="2140006"/>
            <a:ext cx="8458200" cy="2462213"/>
          </a:xfrm>
          <a:prstGeom prst="rect">
            <a:avLst/>
          </a:prstGeom>
          <a:solidFill>
            <a:schemeClr val="accent5">
              <a:lumMod val="60000"/>
              <a:lumOff val="40000"/>
            </a:schemeClr>
          </a:solidFill>
          <a:ln/>
        </p:spPr>
        <p:style>
          <a:lnRef idx="3">
            <a:schemeClr val="lt1"/>
          </a:lnRef>
          <a:fillRef idx="1">
            <a:schemeClr val="accent1"/>
          </a:fillRef>
          <a:effectRef idx="1">
            <a:schemeClr val="accent1"/>
          </a:effectRef>
          <a:fontRef idx="minor">
            <a:schemeClr val="lt1"/>
          </a:fontRef>
        </p:style>
        <p:txBody>
          <a:bodyPr wrap="square" rtlCol="0">
            <a:spAutoFit/>
          </a:bodyPr>
          <a:lstStyle/>
          <a:p>
            <a:pPr marL="342900" indent="-342900">
              <a:spcAft>
                <a:spcPts val="400"/>
              </a:spcAft>
              <a:buFont typeface="Arial" panose="020B0604020202020204" pitchFamily="34" charset="0"/>
              <a:buChar char="•"/>
            </a:pPr>
            <a:r>
              <a:rPr lang="zh-CN" altLang="en-US" sz="2400" dirty="0">
                <a:solidFill>
                  <a:schemeClr val="tx2"/>
                </a:solidFill>
                <a:latin typeface="黑体" panose="02010609060101010101" pitchFamily="49" charset="-122"/>
                <a:ea typeface="黑体" panose="02010609060101010101" pitchFamily="49" charset="-122"/>
              </a:rPr>
              <a:t>应用最广泛的一个安全服务就是安全套接层（</a:t>
            </a:r>
            <a:r>
              <a:rPr lang="en-US" altLang="zh-CN" sz="2400" dirty="0">
                <a:solidFill>
                  <a:schemeClr val="tx2"/>
                </a:solidFill>
                <a:latin typeface="黑体" panose="02010609060101010101" pitchFamily="49" charset="-122"/>
                <a:ea typeface="黑体" panose="02010609060101010101" pitchFamily="49" charset="-122"/>
              </a:rPr>
              <a:t>SSL</a:t>
            </a:r>
            <a:r>
              <a:rPr lang="zh-CN" altLang="en-US" sz="2400" dirty="0">
                <a:solidFill>
                  <a:schemeClr val="tx2"/>
                </a:solidFill>
                <a:latin typeface="黑体" panose="02010609060101010101" pitchFamily="49" charset="-122"/>
                <a:ea typeface="黑体" panose="02010609060101010101" pitchFamily="49" charset="-122"/>
              </a:rPr>
              <a:t>）和随后出现的传输层安全（</a:t>
            </a:r>
            <a:r>
              <a:rPr lang="en-US" altLang="zh-CN" sz="2400" dirty="0">
                <a:solidFill>
                  <a:schemeClr val="tx2"/>
                </a:solidFill>
                <a:latin typeface="黑体" panose="02010609060101010101" pitchFamily="49" charset="-122"/>
                <a:ea typeface="黑体" panose="02010609060101010101" pitchFamily="49" charset="-122"/>
              </a:rPr>
              <a:t>TLS</a:t>
            </a:r>
            <a:r>
              <a:rPr lang="zh-CN" altLang="en-US" sz="2400" dirty="0">
                <a:solidFill>
                  <a:schemeClr val="tx2"/>
                </a:solidFill>
                <a:latin typeface="黑体" panose="02010609060101010101" pitchFamily="49" charset="-122"/>
                <a:ea typeface="黑体" panose="02010609060101010101" pitchFamily="49" charset="-122"/>
              </a:rPr>
              <a:t>）</a:t>
            </a:r>
            <a:endParaRPr lang="en-US" altLang="zh-CN" sz="2400" dirty="0">
              <a:solidFill>
                <a:schemeClr val="tx2"/>
              </a:solidFill>
              <a:latin typeface="黑体" panose="02010609060101010101" pitchFamily="49" charset="-122"/>
              <a:ea typeface="黑体" panose="02010609060101010101" pitchFamily="49" charset="-122"/>
            </a:endParaRPr>
          </a:p>
          <a:p>
            <a:pPr marL="342900" indent="-342900">
              <a:spcAft>
                <a:spcPts val="400"/>
              </a:spcAft>
              <a:buFont typeface="Arial" panose="020B0604020202020204" pitchFamily="34" charset="0"/>
              <a:buChar char="•"/>
            </a:pPr>
            <a:r>
              <a:rPr lang="zh-CN" altLang="en-US" sz="2400" dirty="0">
                <a:solidFill>
                  <a:schemeClr val="tx2"/>
                </a:solidFill>
                <a:latin typeface="黑体" panose="02010609060101010101" pitchFamily="49" charset="-122"/>
                <a:ea typeface="黑体" panose="02010609060101010101" pitchFamily="49" charset="-122"/>
              </a:rPr>
              <a:t>制定</a:t>
            </a:r>
            <a:r>
              <a:rPr lang="en-US" altLang="zh-CN" sz="2400" dirty="0">
                <a:solidFill>
                  <a:schemeClr val="tx2"/>
                </a:solidFill>
                <a:latin typeface="黑体" panose="02010609060101010101" pitchFamily="49" charset="-122"/>
                <a:ea typeface="黑体" panose="02010609060101010101" pitchFamily="49" charset="-122"/>
              </a:rPr>
              <a:t>SSL</a:t>
            </a:r>
            <a:r>
              <a:rPr lang="zh-CN" altLang="en-US" sz="2400" dirty="0">
                <a:solidFill>
                  <a:schemeClr val="tx2"/>
                </a:solidFill>
                <a:latin typeface="黑体" panose="02010609060101010101" pitchFamily="49" charset="-122"/>
                <a:ea typeface="黑体" panose="02010609060101010101" pitchFamily="49" charset="-122"/>
              </a:rPr>
              <a:t>协议的宗旨是</a:t>
            </a:r>
            <a:r>
              <a:rPr lang="zh-CN" altLang="en-US" sz="2400" dirty="0">
                <a:solidFill>
                  <a:srgbClr val="FF0000"/>
                </a:solidFill>
                <a:latin typeface="黑体" panose="02010609060101010101" pitchFamily="49" charset="-122"/>
                <a:ea typeface="黑体" panose="02010609060101010101" pitchFamily="49" charset="-122"/>
              </a:rPr>
              <a:t>利用</a:t>
            </a:r>
            <a:r>
              <a:rPr lang="en-US" altLang="zh-CN" sz="2400" dirty="0">
                <a:solidFill>
                  <a:srgbClr val="FF0000"/>
                </a:solidFill>
                <a:latin typeface="黑体" panose="02010609060101010101" pitchFamily="49" charset="-122"/>
                <a:ea typeface="黑体" panose="02010609060101010101" pitchFamily="49" charset="-122"/>
              </a:rPr>
              <a:t>TCP</a:t>
            </a:r>
            <a:r>
              <a:rPr lang="zh-CN" altLang="en-US" sz="2400" dirty="0">
                <a:solidFill>
                  <a:srgbClr val="FF0000"/>
                </a:solidFill>
                <a:latin typeface="黑体" panose="02010609060101010101" pitchFamily="49" charset="-122"/>
                <a:ea typeface="黑体" panose="02010609060101010101" pitchFamily="49" charset="-122"/>
              </a:rPr>
              <a:t>协议</a:t>
            </a:r>
            <a:r>
              <a:rPr lang="zh-CN" altLang="en-US" sz="2400" dirty="0">
                <a:solidFill>
                  <a:schemeClr val="tx2"/>
                </a:solidFill>
                <a:latin typeface="黑体" panose="02010609060101010101" pitchFamily="49" charset="-122"/>
                <a:ea typeface="黑体" panose="02010609060101010101" pitchFamily="49" charset="-122"/>
              </a:rPr>
              <a:t>提供安全可靠的</a:t>
            </a:r>
            <a:r>
              <a:rPr lang="zh-CN" altLang="en-US" sz="2400" dirty="0">
                <a:solidFill>
                  <a:srgbClr val="FF0000"/>
                </a:solidFill>
                <a:latin typeface="黑体" panose="02010609060101010101" pitchFamily="49" charset="-122"/>
                <a:ea typeface="黑体" panose="02010609060101010101" pitchFamily="49" charset="-122"/>
              </a:rPr>
              <a:t>端到端</a:t>
            </a:r>
            <a:r>
              <a:rPr lang="zh-CN" altLang="en-US" sz="2400" dirty="0">
                <a:solidFill>
                  <a:schemeClr val="tx2"/>
                </a:solidFill>
                <a:latin typeface="黑体" panose="02010609060101010101" pitchFamily="49" charset="-122"/>
                <a:ea typeface="黑体" panose="02010609060101010101" pitchFamily="49" charset="-122"/>
              </a:rPr>
              <a:t>通信协议服务，协议包括</a:t>
            </a:r>
            <a:r>
              <a:rPr lang="zh-CN" altLang="en-US" sz="2400" dirty="0">
                <a:solidFill>
                  <a:srgbClr val="FF0000"/>
                </a:solidFill>
                <a:latin typeface="黑体" panose="02010609060101010101" pitchFamily="49" charset="-122"/>
                <a:ea typeface="黑体" panose="02010609060101010101" pitchFamily="49" charset="-122"/>
              </a:rPr>
              <a:t>两个层次</a:t>
            </a:r>
            <a:r>
              <a:rPr lang="zh-CN" altLang="en-US" sz="2400" dirty="0">
                <a:solidFill>
                  <a:schemeClr val="tx2"/>
                </a:solidFill>
                <a:latin typeface="黑体" panose="02010609060101010101" pitchFamily="49" charset="-122"/>
                <a:ea typeface="黑体" panose="02010609060101010101" pitchFamily="49" charset="-122"/>
              </a:rPr>
              <a:t>：</a:t>
            </a:r>
            <a:endParaRPr lang="en-US" altLang="zh-CN" sz="2400" dirty="0">
              <a:solidFill>
                <a:schemeClr val="tx2"/>
              </a:solidFill>
              <a:latin typeface="黑体" panose="02010609060101010101" pitchFamily="49" charset="-122"/>
              <a:ea typeface="黑体" panose="02010609060101010101" pitchFamily="49" charset="-122"/>
            </a:endParaRPr>
          </a:p>
          <a:p>
            <a:pPr marL="800100" lvl="1" indent="-342900">
              <a:spcAft>
                <a:spcPts val="400"/>
              </a:spcAft>
              <a:buFont typeface="Arial" panose="020B0604020202020204" pitchFamily="34" charset="0"/>
              <a:buChar char="•"/>
            </a:pPr>
            <a:r>
              <a:rPr lang="zh-CN" altLang="en-US" sz="2400" dirty="0">
                <a:solidFill>
                  <a:schemeClr val="tx2"/>
                </a:solidFill>
                <a:latin typeface="黑体" panose="02010609060101010101" pitchFamily="49" charset="-122"/>
                <a:ea typeface="黑体" panose="02010609060101010101" pitchFamily="49" charset="-122"/>
              </a:rPr>
              <a:t>握手协议，报警协议等</a:t>
            </a:r>
            <a:r>
              <a:rPr lang="zh-CN" altLang="en-US" sz="2400" dirty="0">
                <a:solidFill>
                  <a:srgbClr val="FF0000"/>
                </a:solidFill>
                <a:latin typeface="黑体" panose="02010609060101010101" pitchFamily="49" charset="-122"/>
                <a:ea typeface="黑体" panose="02010609060101010101" pitchFamily="49" charset="-122"/>
              </a:rPr>
              <a:t>上层协议</a:t>
            </a:r>
            <a:r>
              <a:rPr lang="zh-CN" altLang="en-US" sz="2400" dirty="0">
                <a:solidFill>
                  <a:schemeClr val="tx2"/>
                </a:solidFill>
                <a:latin typeface="黑体" panose="02010609060101010101" pitchFamily="49" charset="-122"/>
                <a:ea typeface="黑体" panose="02010609060101010101" pitchFamily="49" charset="-122"/>
              </a:rPr>
              <a:t>。</a:t>
            </a:r>
          </a:p>
          <a:p>
            <a:pPr marL="800100" lvl="1" indent="-342900">
              <a:spcAft>
                <a:spcPts val="400"/>
              </a:spcAft>
              <a:buFont typeface="Arial" panose="020B0604020202020204" pitchFamily="34" charset="0"/>
              <a:buChar char="•"/>
            </a:pPr>
            <a:r>
              <a:rPr lang="zh-CN" altLang="en-US" sz="2400" dirty="0">
                <a:solidFill>
                  <a:srgbClr val="FF0000"/>
                </a:solidFill>
                <a:latin typeface="黑体" panose="02010609060101010101" pitchFamily="49" charset="-122"/>
                <a:ea typeface="黑体" panose="02010609060101010101" pitchFamily="49" charset="-122"/>
              </a:rPr>
              <a:t>较低的</a:t>
            </a:r>
            <a:r>
              <a:rPr lang="en-US" altLang="zh-CN" sz="2400" dirty="0">
                <a:solidFill>
                  <a:srgbClr val="FF0000"/>
                </a:solidFill>
                <a:latin typeface="黑体" panose="02010609060101010101" pitchFamily="49" charset="-122"/>
                <a:ea typeface="黑体" panose="02010609060101010101" pitchFamily="49" charset="-122"/>
              </a:rPr>
              <a:t>SSL</a:t>
            </a:r>
            <a:r>
              <a:rPr lang="zh-CN" altLang="en-US" sz="2400" dirty="0">
                <a:solidFill>
                  <a:srgbClr val="FF0000"/>
                </a:solidFill>
                <a:latin typeface="黑体" panose="02010609060101010101" pitchFamily="49" charset="-122"/>
                <a:ea typeface="黑体" panose="02010609060101010101" pitchFamily="49" charset="-122"/>
              </a:rPr>
              <a:t>记录层协议</a:t>
            </a:r>
            <a:r>
              <a:rPr lang="zh-CN" altLang="en-US" sz="2400" dirty="0">
                <a:solidFill>
                  <a:schemeClr val="tx2"/>
                </a:solidFill>
                <a:latin typeface="黑体" panose="02010609060101010101" pitchFamily="49" charset="-122"/>
                <a:ea typeface="黑体" panose="02010609060101010101" pitchFamily="49" charset="-122"/>
              </a:rPr>
              <a:t>，其位于传输协议</a:t>
            </a:r>
            <a:r>
              <a:rPr lang="en-US" altLang="zh-CN" sz="2400" dirty="0">
                <a:solidFill>
                  <a:schemeClr val="tx2"/>
                </a:solidFill>
                <a:latin typeface="黑体" panose="02010609060101010101" pitchFamily="49" charset="-122"/>
                <a:ea typeface="黑体" panose="02010609060101010101" pitchFamily="49" charset="-122"/>
              </a:rPr>
              <a:t>TCP/IP</a:t>
            </a:r>
            <a:r>
              <a:rPr lang="zh-CN" altLang="en-US" sz="2400" dirty="0">
                <a:solidFill>
                  <a:schemeClr val="tx2"/>
                </a:solidFill>
                <a:latin typeface="黑体" panose="02010609060101010101" pitchFamily="49" charset="-122"/>
                <a:ea typeface="黑体" panose="02010609060101010101" pitchFamily="49" charset="-122"/>
              </a:rPr>
              <a:t>之上。</a:t>
            </a:r>
          </a:p>
        </p:txBody>
      </p:sp>
      <p:sp>
        <p:nvSpPr>
          <p:cNvPr id="15" name="文本框 14">
            <a:extLst>
              <a:ext uri="{FF2B5EF4-FFF2-40B4-BE49-F238E27FC236}">
                <a16:creationId xmlns:a16="http://schemas.microsoft.com/office/drawing/2014/main" xmlns="" id="{10D5D38B-91E5-48FB-9A50-AF490B6DCA9D}"/>
              </a:ext>
            </a:extLst>
          </p:cNvPr>
          <p:cNvSpPr txBox="1"/>
          <p:nvPr/>
        </p:nvSpPr>
        <p:spPr>
          <a:xfrm>
            <a:off x="315134" y="1648190"/>
            <a:ext cx="1160522" cy="523220"/>
          </a:xfrm>
          <a:prstGeom prst="rect">
            <a:avLst/>
          </a:prstGeom>
          <a:ln/>
        </p:spPr>
        <p:style>
          <a:lnRef idx="3">
            <a:schemeClr val="lt1"/>
          </a:lnRef>
          <a:fillRef idx="1">
            <a:schemeClr val="accent1"/>
          </a:fillRef>
          <a:effectRef idx="1">
            <a:schemeClr val="accent1"/>
          </a:effectRef>
          <a:fontRef idx="minor">
            <a:schemeClr val="lt1"/>
          </a:fontRef>
        </p:style>
        <p:txBody>
          <a:bodyPr wrap="square" rtlCol="0">
            <a:spAutoFit/>
          </a:bodyPr>
          <a:lstStyle/>
          <a:p>
            <a:pPr algn="ctr">
              <a:buClr>
                <a:srgbClr val="C00000"/>
              </a:buClr>
            </a:pPr>
            <a:r>
              <a:rPr lang="en-US" altLang="zh-CN" sz="2800" dirty="0">
                <a:solidFill>
                  <a:schemeClr val="bg1"/>
                </a:solidFill>
                <a:latin typeface="黑体" panose="02010609060101010101" pitchFamily="49" charset="-122"/>
                <a:ea typeface="黑体" panose="02010609060101010101" pitchFamily="49" charset="-122"/>
              </a:rPr>
              <a:t>SSL</a:t>
            </a:r>
            <a:endParaRPr lang="zh-CN" altLang="en-US" sz="2800" dirty="0">
              <a:solidFill>
                <a:schemeClr val="bg1"/>
              </a:solidFill>
              <a:latin typeface="黑体" panose="02010609060101010101" pitchFamily="49" charset="-122"/>
              <a:ea typeface="黑体" panose="02010609060101010101" pitchFamily="49" charset="-122"/>
            </a:endParaRPr>
          </a:p>
        </p:txBody>
      </p:sp>
      <p:pic>
        <p:nvPicPr>
          <p:cNvPr id="5" name="图片 4">
            <a:extLst>
              <a:ext uri="{FF2B5EF4-FFF2-40B4-BE49-F238E27FC236}">
                <a16:creationId xmlns:a16="http://schemas.microsoft.com/office/drawing/2014/main" xmlns="" id="{6FEA7CA6-0924-4C46-A5FB-A81D94AB270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18542" y="4795466"/>
            <a:ext cx="2421412" cy="1587548"/>
          </a:xfrm>
          <a:prstGeom prst="rect">
            <a:avLst/>
          </a:prstGeom>
        </p:spPr>
      </p:pic>
      <p:pic>
        <p:nvPicPr>
          <p:cNvPr id="9" name="图片 8">
            <a:extLst>
              <a:ext uri="{FF2B5EF4-FFF2-40B4-BE49-F238E27FC236}">
                <a16:creationId xmlns:a16="http://schemas.microsoft.com/office/drawing/2014/main" xmlns="" id="{8B24D658-C7B3-486C-B32A-4427D6A7E2E7}"/>
              </a:ext>
            </a:extLst>
          </p:cNvPr>
          <p:cNvPicPr>
            <a:picLocks noChangeAspect="1"/>
          </p:cNvPicPr>
          <p:nvPr/>
        </p:nvPicPr>
        <p:blipFill rotWithShape="1">
          <a:blip r:embed="rId4">
            <a:extLst>
              <a:ext uri="{28A0092B-C50C-407E-A947-70E740481C1C}">
                <a14:useLocalDpi xmlns:a14="http://schemas.microsoft.com/office/drawing/2010/main" val="0"/>
              </a:ext>
            </a:extLst>
          </a:blip>
          <a:srcRect t="9076" b="3549"/>
          <a:stretch/>
        </p:blipFill>
        <p:spPr>
          <a:xfrm>
            <a:off x="4427984" y="4633031"/>
            <a:ext cx="3672407" cy="2160240"/>
          </a:xfrm>
          <a:prstGeom prst="rect">
            <a:avLst/>
          </a:prstGeom>
        </p:spPr>
      </p:pic>
      <p:sp>
        <p:nvSpPr>
          <p:cNvPr id="10" name="矩形 9">
            <a:extLst>
              <a:ext uri="{FF2B5EF4-FFF2-40B4-BE49-F238E27FC236}">
                <a16:creationId xmlns:a16="http://schemas.microsoft.com/office/drawing/2014/main" xmlns="" id="{F7C37F28-0286-4B3D-B867-FE13DA1EF027}"/>
              </a:ext>
            </a:extLst>
          </p:cNvPr>
          <p:cNvSpPr/>
          <p:nvPr/>
        </p:nvSpPr>
        <p:spPr>
          <a:xfrm>
            <a:off x="4437112" y="4667224"/>
            <a:ext cx="3663280" cy="92201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3458723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1"/>
          <p:cNvSpPr>
            <a:spLocks noGrp="1"/>
          </p:cNvSpPr>
          <p:nvPr>
            <p:ph type="title"/>
          </p:nvPr>
        </p:nvSpPr>
        <p:spPr/>
        <p:txBody>
          <a:bodyPr/>
          <a:lstStyle/>
          <a:p>
            <a:r>
              <a:rPr lang="en-US" altLang="zh-CN" dirty="0">
                <a:latin typeface="楷体" panose="02010609060101010101" pitchFamily="49" charset="-122"/>
                <a:ea typeface="楷体" panose="02010609060101010101" pitchFamily="49" charset="-122"/>
              </a:rPr>
              <a:t>14.3 </a:t>
            </a:r>
            <a:r>
              <a:rPr lang="zh-CN" altLang="en-US" dirty="0">
                <a:latin typeface="楷体" panose="02010609060101010101" pitchFamily="49" charset="-122"/>
                <a:ea typeface="楷体" panose="02010609060101010101" pitchFamily="49" charset="-122"/>
              </a:rPr>
              <a:t>安全套接层</a:t>
            </a:r>
          </a:p>
        </p:txBody>
      </p:sp>
      <p:sp>
        <p:nvSpPr>
          <p:cNvPr id="3" name="文本框 2">
            <a:extLst>
              <a:ext uri="{FF2B5EF4-FFF2-40B4-BE49-F238E27FC236}">
                <a16:creationId xmlns:a16="http://schemas.microsoft.com/office/drawing/2014/main" xmlns="" id="{A2D50A56-6789-4EFF-B0E6-373CE8BA26AA}"/>
              </a:ext>
            </a:extLst>
          </p:cNvPr>
          <p:cNvSpPr txBox="1"/>
          <p:nvPr/>
        </p:nvSpPr>
        <p:spPr>
          <a:xfrm>
            <a:off x="198092" y="1144849"/>
            <a:ext cx="8244448" cy="523220"/>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pPr marL="457200" indent="-457200">
              <a:buClr>
                <a:srgbClr val="C00000"/>
              </a:buClr>
              <a:buFont typeface="Wingdings" panose="05000000000000000000" pitchFamily="2" charset="2"/>
              <a:buChar char="n"/>
            </a:pPr>
            <a:r>
              <a:rPr lang="zh-CN" altLang="en-US" sz="2800" dirty="0">
                <a:solidFill>
                  <a:schemeClr val="tx2">
                    <a:lumMod val="95000"/>
                    <a:lumOff val="5000"/>
                  </a:schemeClr>
                </a:solidFill>
                <a:latin typeface="黑体" panose="02010609060101010101" pitchFamily="49" charset="-122"/>
                <a:ea typeface="黑体" panose="02010609060101010101" pitchFamily="49" charset="-122"/>
              </a:rPr>
              <a:t>安全套接层</a:t>
            </a:r>
          </a:p>
        </p:txBody>
      </p:sp>
      <p:sp>
        <p:nvSpPr>
          <p:cNvPr id="16" name="矩形: 圆角 15">
            <a:extLst>
              <a:ext uri="{FF2B5EF4-FFF2-40B4-BE49-F238E27FC236}">
                <a16:creationId xmlns:a16="http://schemas.microsoft.com/office/drawing/2014/main" xmlns="" id="{6E5D6C6E-9ED7-44D3-892D-B8F5122DEF2E}"/>
              </a:ext>
            </a:extLst>
          </p:cNvPr>
          <p:cNvSpPr/>
          <p:nvPr/>
        </p:nvSpPr>
        <p:spPr>
          <a:xfrm>
            <a:off x="835978" y="2096956"/>
            <a:ext cx="3168352" cy="2499628"/>
          </a:xfrm>
          <a:prstGeom prst="roundRect">
            <a:avLst/>
          </a:prstGeom>
          <a:solidFill>
            <a:schemeClr val="accent4">
              <a:lumMod val="20000"/>
              <a:lumOff val="80000"/>
            </a:schemeClr>
          </a:solidFill>
        </p:spPr>
        <p:style>
          <a:lnRef idx="3">
            <a:schemeClr val="lt1"/>
          </a:lnRef>
          <a:fillRef idx="1">
            <a:schemeClr val="accent5"/>
          </a:fillRef>
          <a:effectRef idx="1">
            <a:schemeClr val="accent5"/>
          </a:effectRef>
          <a:fontRef idx="minor">
            <a:schemeClr val="lt1"/>
          </a:fontRef>
        </p:style>
        <p:txBody>
          <a:bodyPr rtlCol="0" anchor="ctr"/>
          <a:lstStyle/>
          <a:p>
            <a:pPr algn="ctr"/>
            <a:endParaRPr lang="en-US" altLang="zh-CN" dirty="0">
              <a:solidFill>
                <a:schemeClr val="tx2"/>
              </a:solidFill>
              <a:latin typeface="黑体" panose="02010609060101010101" pitchFamily="49" charset="-122"/>
              <a:ea typeface="黑体" panose="02010609060101010101" pitchFamily="49" charset="-122"/>
            </a:endParaRPr>
          </a:p>
        </p:txBody>
      </p:sp>
      <p:sp>
        <p:nvSpPr>
          <p:cNvPr id="17" name="矩形: 圆角 16">
            <a:extLst>
              <a:ext uri="{FF2B5EF4-FFF2-40B4-BE49-F238E27FC236}">
                <a16:creationId xmlns:a16="http://schemas.microsoft.com/office/drawing/2014/main" xmlns="" id="{39B34178-CB5C-463F-9902-A5C962C05793}"/>
              </a:ext>
            </a:extLst>
          </p:cNvPr>
          <p:cNvSpPr/>
          <p:nvPr/>
        </p:nvSpPr>
        <p:spPr>
          <a:xfrm>
            <a:off x="1050635" y="2400542"/>
            <a:ext cx="2737671" cy="504056"/>
          </a:xfrm>
          <a:prstGeom prst="roundRect">
            <a:avLst/>
          </a:prstGeom>
          <a:solidFill>
            <a:schemeClr val="accent3">
              <a:lumMod val="75000"/>
            </a:schemeClr>
          </a:solidFill>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zh-CN" sz="2000" dirty="0">
                <a:solidFill>
                  <a:schemeClr val="tx2"/>
                </a:solidFill>
                <a:latin typeface="黑体" panose="02010609060101010101" pitchFamily="49" charset="-122"/>
                <a:ea typeface="黑体" panose="02010609060101010101" pitchFamily="49" charset="-122"/>
              </a:rPr>
              <a:t>SSL</a:t>
            </a:r>
            <a:r>
              <a:rPr lang="zh-CN" altLang="en-US" sz="2000" dirty="0">
                <a:solidFill>
                  <a:schemeClr val="tx2"/>
                </a:solidFill>
                <a:latin typeface="黑体" panose="02010609060101010101" pitchFamily="49" charset="-122"/>
                <a:ea typeface="黑体" panose="02010609060101010101" pitchFamily="49" charset="-122"/>
              </a:rPr>
              <a:t>握手协议</a:t>
            </a:r>
            <a:endParaRPr lang="en-US" altLang="zh-CN" sz="1600" dirty="0">
              <a:solidFill>
                <a:srgbClr val="FF0000"/>
              </a:solidFill>
              <a:latin typeface="黑体" panose="02010609060101010101" pitchFamily="49" charset="-122"/>
              <a:ea typeface="黑体" panose="02010609060101010101" pitchFamily="49" charset="-122"/>
            </a:endParaRPr>
          </a:p>
        </p:txBody>
      </p:sp>
      <p:sp>
        <p:nvSpPr>
          <p:cNvPr id="18" name="矩形: 圆角 17">
            <a:extLst>
              <a:ext uri="{FF2B5EF4-FFF2-40B4-BE49-F238E27FC236}">
                <a16:creationId xmlns:a16="http://schemas.microsoft.com/office/drawing/2014/main" xmlns="" id="{9BD07CD4-5B8C-41FC-B4D6-63DA53E6C4BA}"/>
              </a:ext>
            </a:extLst>
          </p:cNvPr>
          <p:cNvSpPr/>
          <p:nvPr/>
        </p:nvSpPr>
        <p:spPr>
          <a:xfrm>
            <a:off x="1083809" y="3048614"/>
            <a:ext cx="2737671" cy="504056"/>
          </a:xfrm>
          <a:prstGeom prst="roundRect">
            <a:avLst/>
          </a:prstGeom>
          <a:solidFill>
            <a:schemeClr val="accent3">
              <a:lumMod val="75000"/>
            </a:schemeClr>
          </a:solidFill>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zh-CN" sz="2000" dirty="0">
                <a:solidFill>
                  <a:schemeClr val="tx2"/>
                </a:solidFill>
                <a:latin typeface="黑体" panose="02010609060101010101" pitchFamily="49" charset="-122"/>
                <a:ea typeface="黑体" panose="02010609060101010101" pitchFamily="49" charset="-122"/>
              </a:rPr>
              <a:t>SSL</a:t>
            </a:r>
            <a:r>
              <a:rPr lang="zh-CN" altLang="en-US" sz="2000" dirty="0">
                <a:solidFill>
                  <a:schemeClr val="tx2"/>
                </a:solidFill>
                <a:latin typeface="黑体" panose="02010609060101010101" pitchFamily="49" charset="-122"/>
                <a:ea typeface="黑体" panose="02010609060101010101" pitchFamily="49" charset="-122"/>
              </a:rPr>
              <a:t>改变密码规格协议</a:t>
            </a:r>
            <a:endParaRPr lang="en-US" altLang="zh-CN" sz="1600" dirty="0">
              <a:solidFill>
                <a:srgbClr val="FF0000"/>
              </a:solidFill>
              <a:latin typeface="黑体" panose="02010609060101010101" pitchFamily="49" charset="-122"/>
              <a:ea typeface="黑体" panose="02010609060101010101" pitchFamily="49" charset="-122"/>
            </a:endParaRPr>
          </a:p>
        </p:txBody>
      </p:sp>
      <p:sp>
        <p:nvSpPr>
          <p:cNvPr id="19" name="矩形: 圆角 18">
            <a:extLst>
              <a:ext uri="{FF2B5EF4-FFF2-40B4-BE49-F238E27FC236}">
                <a16:creationId xmlns:a16="http://schemas.microsoft.com/office/drawing/2014/main" xmlns="" id="{94A85022-7491-4F04-8F51-5E86288B1D0F}"/>
              </a:ext>
            </a:extLst>
          </p:cNvPr>
          <p:cNvSpPr/>
          <p:nvPr/>
        </p:nvSpPr>
        <p:spPr>
          <a:xfrm>
            <a:off x="1050635" y="3735086"/>
            <a:ext cx="2737671" cy="504056"/>
          </a:xfrm>
          <a:prstGeom prst="roundRect">
            <a:avLst/>
          </a:prstGeom>
          <a:solidFill>
            <a:schemeClr val="accent3">
              <a:lumMod val="75000"/>
            </a:schemeClr>
          </a:solidFill>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zh-CN" sz="2000" dirty="0">
                <a:solidFill>
                  <a:schemeClr val="tx2"/>
                </a:solidFill>
                <a:latin typeface="黑体" panose="02010609060101010101" pitchFamily="49" charset="-122"/>
                <a:ea typeface="黑体" panose="02010609060101010101" pitchFamily="49" charset="-122"/>
              </a:rPr>
              <a:t>SSL</a:t>
            </a:r>
            <a:r>
              <a:rPr lang="zh-CN" altLang="en-US" sz="2000" dirty="0">
                <a:solidFill>
                  <a:schemeClr val="tx2"/>
                </a:solidFill>
                <a:latin typeface="黑体" panose="02010609060101010101" pitchFamily="49" charset="-122"/>
                <a:ea typeface="黑体" panose="02010609060101010101" pitchFamily="49" charset="-122"/>
              </a:rPr>
              <a:t>报警协议</a:t>
            </a:r>
            <a:endParaRPr lang="en-US" altLang="zh-CN" sz="1600" dirty="0">
              <a:solidFill>
                <a:srgbClr val="FF0000"/>
              </a:solidFill>
              <a:latin typeface="黑体" panose="02010609060101010101" pitchFamily="49" charset="-122"/>
              <a:ea typeface="黑体" panose="02010609060101010101" pitchFamily="49" charset="-122"/>
            </a:endParaRPr>
          </a:p>
        </p:txBody>
      </p:sp>
      <p:sp>
        <p:nvSpPr>
          <p:cNvPr id="21" name="矩形: 圆角 20">
            <a:extLst>
              <a:ext uri="{FF2B5EF4-FFF2-40B4-BE49-F238E27FC236}">
                <a16:creationId xmlns:a16="http://schemas.microsoft.com/office/drawing/2014/main" xmlns="" id="{7E866E1E-972D-4E06-83D3-E9FDBA614CC3}"/>
              </a:ext>
            </a:extLst>
          </p:cNvPr>
          <p:cNvSpPr/>
          <p:nvPr/>
        </p:nvSpPr>
        <p:spPr>
          <a:xfrm>
            <a:off x="4788024" y="2205637"/>
            <a:ext cx="3168352" cy="1008112"/>
          </a:xfrm>
          <a:prstGeom prst="roundRect">
            <a:avLst/>
          </a:prstGeom>
          <a:solidFill>
            <a:schemeClr val="accent6">
              <a:lumMod val="20000"/>
              <a:lumOff val="80000"/>
            </a:schemeClr>
          </a:solidFill>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zh-CN" sz="2400" dirty="0">
                <a:solidFill>
                  <a:schemeClr val="tx2"/>
                </a:solidFill>
                <a:latin typeface="黑体" panose="02010609060101010101" pitchFamily="49" charset="-122"/>
                <a:ea typeface="黑体" panose="02010609060101010101" pitchFamily="49" charset="-122"/>
              </a:rPr>
              <a:t>SSL</a:t>
            </a:r>
            <a:r>
              <a:rPr lang="zh-CN" altLang="en-US" sz="2400" dirty="0">
                <a:solidFill>
                  <a:schemeClr val="tx2"/>
                </a:solidFill>
                <a:latin typeface="黑体" panose="02010609060101010101" pitchFamily="49" charset="-122"/>
                <a:ea typeface="黑体" panose="02010609060101010101" pitchFamily="49" charset="-122"/>
              </a:rPr>
              <a:t>记录协议</a:t>
            </a:r>
          </a:p>
        </p:txBody>
      </p:sp>
      <p:pic>
        <p:nvPicPr>
          <p:cNvPr id="22" name="图片 21">
            <a:extLst>
              <a:ext uri="{FF2B5EF4-FFF2-40B4-BE49-F238E27FC236}">
                <a16:creationId xmlns:a16="http://schemas.microsoft.com/office/drawing/2014/main" xmlns="" id="{7FFCF1DA-4784-459E-996C-31D2DE330A2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24759" y="3398694"/>
            <a:ext cx="4438241" cy="2987999"/>
          </a:xfrm>
          <a:prstGeom prst="rect">
            <a:avLst/>
          </a:prstGeom>
        </p:spPr>
      </p:pic>
      <p:sp>
        <p:nvSpPr>
          <p:cNvPr id="15" name="文本框 14">
            <a:extLst>
              <a:ext uri="{FF2B5EF4-FFF2-40B4-BE49-F238E27FC236}">
                <a16:creationId xmlns:a16="http://schemas.microsoft.com/office/drawing/2014/main" xmlns="" id="{10D5D38B-91E5-48FB-9A50-AF490B6DCA9D}"/>
              </a:ext>
            </a:extLst>
          </p:cNvPr>
          <p:cNvSpPr txBox="1"/>
          <p:nvPr/>
        </p:nvSpPr>
        <p:spPr>
          <a:xfrm>
            <a:off x="835978" y="1738198"/>
            <a:ext cx="1800200" cy="523220"/>
          </a:xfrm>
          <a:prstGeom prst="rect">
            <a:avLst/>
          </a:prstGeom>
          <a:ln/>
        </p:spPr>
        <p:style>
          <a:lnRef idx="3">
            <a:schemeClr val="lt1"/>
          </a:lnRef>
          <a:fillRef idx="1">
            <a:schemeClr val="accent1"/>
          </a:fillRef>
          <a:effectRef idx="1">
            <a:schemeClr val="accent1"/>
          </a:effectRef>
          <a:fontRef idx="minor">
            <a:schemeClr val="lt1"/>
          </a:fontRef>
        </p:style>
        <p:txBody>
          <a:bodyPr wrap="square" rtlCol="0">
            <a:spAutoFit/>
          </a:bodyPr>
          <a:lstStyle/>
          <a:p>
            <a:pPr algn="ctr">
              <a:buClr>
                <a:srgbClr val="C00000"/>
              </a:buClr>
            </a:pPr>
            <a:r>
              <a:rPr lang="zh-CN" altLang="en-US" sz="2800" dirty="0">
                <a:solidFill>
                  <a:schemeClr val="bg1"/>
                </a:solidFill>
                <a:latin typeface="黑体" panose="02010609060101010101" pitchFamily="49" charset="-122"/>
                <a:ea typeface="黑体" panose="02010609060101010101" pitchFamily="49" charset="-122"/>
              </a:rPr>
              <a:t>上层协议</a:t>
            </a:r>
          </a:p>
        </p:txBody>
      </p:sp>
      <p:sp>
        <p:nvSpPr>
          <p:cNvPr id="23" name="文本框 22">
            <a:extLst>
              <a:ext uri="{FF2B5EF4-FFF2-40B4-BE49-F238E27FC236}">
                <a16:creationId xmlns:a16="http://schemas.microsoft.com/office/drawing/2014/main" xmlns="" id="{A74DE5CA-503F-4A31-9204-38EA25A543C1}"/>
              </a:ext>
            </a:extLst>
          </p:cNvPr>
          <p:cNvSpPr txBox="1"/>
          <p:nvPr/>
        </p:nvSpPr>
        <p:spPr>
          <a:xfrm>
            <a:off x="4788024" y="1738198"/>
            <a:ext cx="1800200" cy="523220"/>
          </a:xfrm>
          <a:prstGeom prst="rect">
            <a:avLst/>
          </a:prstGeom>
          <a:ln/>
        </p:spPr>
        <p:style>
          <a:lnRef idx="3">
            <a:schemeClr val="lt1"/>
          </a:lnRef>
          <a:fillRef idx="1">
            <a:schemeClr val="accent1"/>
          </a:fillRef>
          <a:effectRef idx="1">
            <a:schemeClr val="accent1"/>
          </a:effectRef>
          <a:fontRef idx="minor">
            <a:schemeClr val="lt1"/>
          </a:fontRef>
        </p:style>
        <p:txBody>
          <a:bodyPr wrap="square" rtlCol="0">
            <a:spAutoFit/>
          </a:bodyPr>
          <a:lstStyle/>
          <a:p>
            <a:pPr algn="ctr">
              <a:buClr>
                <a:srgbClr val="C00000"/>
              </a:buClr>
            </a:pPr>
            <a:r>
              <a:rPr lang="zh-CN" altLang="en-US" sz="2800" dirty="0">
                <a:solidFill>
                  <a:schemeClr val="bg1"/>
                </a:solidFill>
                <a:latin typeface="黑体" panose="02010609060101010101" pitchFamily="49" charset="-122"/>
                <a:ea typeface="黑体" panose="02010609060101010101" pitchFamily="49" charset="-122"/>
              </a:rPr>
              <a:t>下层协议</a:t>
            </a:r>
          </a:p>
        </p:txBody>
      </p:sp>
      <p:sp>
        <p:nvSpPr>
          <p:cNvPr id="5" name="矩形 4">
            <a:extLst>
              <a:ext uri="{FF2B5EF4-FFF2-40B4-BE49-F238E27FC236}">
                <a16:creationId xmlns:a16="http://schemas.microsoft.com/office/drawing/2014/main" xmlns="" id="{4153A8D5-FA30-4824-AFF1-AE9D66364462}"/>
              </a:ext>
            </a:extLst>
          </p:cNvPr>
          <p:cNvSpPr/>
          <p:nvPr/>
        </p:nvSpPr>
        <p:spPr>
          <a:xfrm>
            <a:off x="4324759" y="3645024"/>
            <a:ext cx="4438241" cy="115212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5426997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1"/>
          <p:cNvSpPr>
            <a:spLocks noGrp="1"/>
          </p:cNvSpPr>
          <p:nvPr>
            <p:ph type="title"/>
          </p:nvPr>
        </p:nvSpPr>
        <p:spPr/>
        <p:txBody>
          <a:bodyPr/>
          <a:lstStyle/>
          <a:p>
            <a:r>
              <a:rPr lang="en-US" altLang="zh-CN" dirty="0">
                <a:latin typeface="楷体" panose="02010609060101010101" pitchFamily="49" charset="-122"/>
                <a:ea typeface="楷体" panose="02010609060101010101" pitchFamily="49" charset="-122"/>
              </a:rPr>
              <a:t>14.4 </a:t>
            </a:r>
            <a:r>
              <a:rPr lang="zh-CN" altLang="en-US" dirty="0">
                <a:latin typeface="楷体" panose="02010609060101010101" pitchFamily="49" charset="-122"/>
                <a:ea typeface="楷体" panose="02010609060101010101" pitchFamily="49" charset="-122"/>
              </a:rPr>
              <a:t>传输层安全</a:t>
            </a:r>
          </a:p>
        </p:txBody>
      </p:sp>
      <p:sp>
        <p:nvSpPr>
          <p:cNvPr id="3" name="文本框 2">
            <a:extLst>
              <a:ext uri="{FF2B5EF4-FFF2-40B4-BE49-F238E27FC236}">
                <a16:creationId xmlns:a16="http://schemas.microsoft.com/office/drawing/2014/main" xmlns="" id="{A2D50A56-6789-4EFF-B0E6-373CE8BA26AA}"/>
              </a:ext>
            </a:extLst>
          </p:cNvPr>
          <p:cNvSpPr txBox="1"/>
          <p:nvPr/>
        </p:nvSpPr>
        <p:spPr>
          <a:xfrm>
            <a:off x="198092" y="1144849"/>
            <a:ext cx="8244448" cy="523220"/>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pPr marL="457200" indent="-457200">
              <a:buClr>
                <a:srgbClr val="C00000"/>
              </a:buClr>
              <a:buFont typeface="Wingdings" panose="05000000000000000000" pitchFamily="2" charset="2"/>
              <a:buChar char="n"/>
            </a:pPr>
            <a:r>
              <a:rPr lang="zh-CN" altLang="en-US" sz="2800" dirty="0">
                <a:solidFill>
                  <a:schemeClr val="tx2">
                    <a:lumMod val="95000"/>
                    <a:lumOff val="5000"/>
                  </a:schemeClr>
                </a:solidFill>
                <a:latin typeface="黑体" panose="02010609060101010101" pitchFamily="49" charset="-122"/>
                <a:ea typeface="黑体" panose="02010609060101010101" pitchFamily="49" charset="-122"/>
              </a:rPr>
              <a:t>传输层安全</a:t>
            </a:r>
          </a:p>
        </p:txBody>
      </p:sp>
      <p:sp>
        <p:nvSpPr>
          <p:cNvPr id="12" name="文本框 11">
            <a:extLst>
              <a:ext uri="{FF2B5EF4-FFF2-40B4-BE49-F238E27FC236}">
                <a16:creationId xmlns:a16="http://schemas.microsoft.com/office/drawing/2014/main" xmlns="" id="{C0E9A443-E0E5-405B-A907-700AD44F9C44}"/>
              </a:ext>
            </a:extLst>
          </p:cNvPr>
          <p:cNvSpPr txBox="1"/>
          <p:nvPr/>
        </p:nvSpPr>
        <p:spPr>
          <a:xfrm>
            <a:off x="370666" y="2171410"/>
            <a:ext cx="8458200" cy="2882840"/>
          </a:xfrm>
          <a:prstGeom prst="rect">
            <a:avLst/>
          </a:prstGeom>
          <a:solidFill>
            <a:schemeClr val="accent5">
              <a:lumMod val="60000"/>
              <a:lumOff val="40000"/>
            </a:schemeClr>
          </a:solidFill>
          <a:ln/>
        </p:spPr>
        <p:style>
          <a:lnRef idx="3">
            <a:schemeClr val="lt1"/>
          </a:lnRef>
          <a:fillRef idx="1">
            <a:schemeClr val="accent1"/>
          </a:fillRef>
          <a:effectRef idx="1">
            <a:schemeClr val="accent1"/>
          </a:effectRef>
          <a:fontRef idx="minor">
            <a:schemeClr val="lt1"/>
          </a:fontRef>
        </p:style>
        <p:txBody>
          <a:bodyPr wrap="square" rtlCol="0">
            <a:spAutoFit/>
          </a:bodyPr>
          <a:lstStyle/>
          <a:p>
            <a:pPr marL="342900" indent="-342900">
              <a:spcAft>
                <a:spcPts val="400"/>
              </a:spcAft>
              <a:buFont typeface="Arial" panose="020B0604020202020204" pitchFamily="34" charset="0"/>
              <a:buChar char="•"/>
            </a:pPr>
            <a:r>
              <a:rPr lang="en-US" altLang="zh-CN" sz="2400" dirty="0">
                <a:solidFill>
                  <a:schemeClr val="tx2"/>
                </a:solidFill>
                <a:latin typeface="黑体" panose="02010609060101010101" pitchFamily="49" charset="-122"/>
                <a:ea typeface="黑体" panose="02010609060101010101" pitchFamily="49" charset="-122"/>
              </a:rPr>
              <a:t>TLS</a:t>
            </a:r>
            <a:r>
              <a:rPr lang="zh-CN" altLang="en-US" sz="2400" dirty="0">
                <a:solidFill>
                  <a:schemeClr val="tx2"/>
                </a:solidFill>
                <a:latin typeface="黑体" panose="02010609060101010101" pitchFamily="49" charset="-122"/>
                <a:ea typeface="黑体" panose="02010609060101010101" pitchFamily="49" charset="-122"/>
              </a:rPr>
              <a:t>已经在很大程度上</a:t>
            </a:r>
            <a:r>
              <a:rPr lang="zh-CN" altLang="en-US" sz="2400" dirty="0">
                <a:solidFill>
                  <a:srgbClr val="FF0000"/>
                </a:solidFill>
                <a:latin typeface="黑体" panose="02010609060101010101" pitchFamily="49" charset="-122"/>
                <a:ea typeface="黑体" panose="02010609060101010101" pitchFamily="49" charset="-122"/>
              </a:rPr>
              <a:t>取代了早期的</a:t>
            </a:r>
            <a:r>
              <a:rPr lang="en-US" altLang="zh-CN" sz="2400" dirty="0">
                <a:solidFill>
                  <a:srgbClr val="FF0000"/>
                </a:solidFill>
                <a:latin typeface="黑体" panose="02010609060101010101" pitchFamily="49" charset="-122"/>
                <a:ea typeface="黑体" panose="02010609060101010101" pitchFamily="49" charset="-122"/>
              </a:rPr>
              <a:t>SSL</a:t>
            </a:r>
            <a:r>
              <a:rPr lang="zh-CN" altLang="en-US" sz="2400" dirty="0">
                <a:solidFill>
                  <a:srgbClr val="FF0000"/>
                </a:solidFill>
                <a:latin typeface="黑体" panose="02010609060101010101" pitchFamily="49" charset="-122"/>
                <a:ea typeface="黑体" panose="02010609060101010101" pitchFamily="49" charset="-122"/>
              </a:rPr>
              <a:t>实现</a:t>
            </a:r>
            <a:r>
              <a:rPr lang="zh-CN" altLang="en-US" sz="2400" dirty="0">
                <a:solidFill>
                  <a:schemeClr val="tx2"/>
                </a:solidFill>
                <a:latin typeface="黑体" panose="02010609060101010101" pitchFamily="49" charset="-122"/>
                <a:ea typeface="黑体" panose="02010609060101010101" pitchFamily="49" charset="-122"/>
              </a:rPr>
              <a:t>，其协议组与</a:t>
            </a:r>
            <a:r>
              <a:rPr lang="en-US" altLang="zh-CN" sz="2400" dirty="0">
                <a:solidFill>
                  <a:schemeClr val="tx2"/>
                </a:solidFill>
                <a:latin typeface="黑体" panose="02010609060101010101" pitchFamily="49" charset="-122"/>
                <a:ea typeface="黑体" panose="02010609060101010101" pitchFamily="49" charset="-122"/>
              </a:rPr>
              <a:t>SSL</a:t>
            </a:r>
            <a:r>
              <a:rPr lang="zh-CN" altLang="en-US" sz="2400" dirty="0">
                <a:solidFill>
                  <a:schemeClr val="tx2"/>
                </a:solidFill>
                <a:latin typeface="黑体" panose="02010609060101010101" pitchFamily="49" charset="-122"/>
                <a:ea typeface="黑体" panose="02010609060101010101" pitchFamily="49" charset="-122"/>
              </a:rPr>
              <a:t>相似</a:t>
            </a:r>
            <a:endParaRPr lang="en-US" altLang="zh-CN" sz="2400" dirty="0">
              <a:solidFill>
                <a:schemeClr val="tx2"/>
              </a:solidFill>
              <a:latin typeface="黑体" panose="02010609060101010101" pitchFamily="49" charset="-122"/>
              <a:ea typeface="黑体" panose="02010609060101010101" pitchFamily="49" charset="-122"/>
            </a:endParaRPr>
          </a:p>
          <a:p>
            <a:pPr marL="342900" indent="-342900">
              <a:spcAft>
                <a:spcPts val="400"/>
              </a:spcAft>
              <a:buFont typeface="Arial" panose="020B0604020202020204" pitchFamily="34" charset="0"/>
              <a:buChar char="•"/>
            </a:pPr>
            <a:r>
              <a:rPr lang="en-US" altLang="zh-CN" sz="2400" dirty="0">
                <a:solidFill>
                  <a:schemeClr val="tx2"/>
                </a:solidFill>
                <a:latin typeface="黑体" panose="02010609060101010101" pitchFamily="49" charset="-122"/>
                <a:ea typeface="黑体" panose="02010609060101010101" pitchFamily="49" charset="-122"/>
              </a:rPr>
              <a:t>TLS</a:t>
            </a:r>
            <a:r>
              <a:rPr lang="zh-CN" altLang="en-US" sz="2400" dirty="0">
                <a:solidFill>
                  <a:schemeClr val="tx2"/>
                </a:solidFill>
                <a:latin typeface="黑体" panose="02010609060101010101" pitchFamily="49" charset="-122"/>
                <a:ea typeface="黑体" panose="02010609060101010101" pitchFamily="49" charset="-122"/>
              </a:rPr>
              <a:t>以一组协议的方式实现一个通用服务，其中的协议</a:t>
            </a:r>
            <a:r>
              <a:rPr lang="zh-CN" altLang="en-US" sz="2400" dirty="0">
                <a:solidFill>
                  <a:srgbClr val="FF0000"/>
                </a:solidFill>
                <a:latin typeface="黑体" panose="02010609060101010101" pitchFamily="49" charset="-122"/>
                <a:ea typeface="黑体" panose="02010609060101010101" pitchFamily="49" charset="-122"/>
              </a:rPr>
              <a:t>依赖于</a:t>
            </a:r>
            <a:r>
              <a:rPr lang="en-US" altLang="zh-CN" sz="2400" dirty="0">
                <a:solidFill>
                  <a:srgbClr val="FF0000"/>
                </a:solidFill>
                <a:latin typeface="黑体" panose="02010609060101010101" pitchFamily="49" charset="-122"/>
                <a:ea typeface="黑体" panose="02010609060101010101" pitchFamily="49" charset="-122"/>
              </a:rPr>
              <a:t>TCP</a:t>
            </a:r>
            <a:r>
              <a:rPr lang="zh-CN" altLang="en-US" sz="2400" dirty="0">
                <a:solidFill>
                  <a:srgbClr val="FF0000"/>
                </a:solidFill>
                <a:latin typeface="黑体" panose="02010609060101010101" pitchFamily="49" charset="-122"/>
                <a:ea typeface="黑体" panose="02010609060101010101" pitchFamily="49" charset="-122"/>
              </a:rPr>
              <a:t>协议</a:t>
            </a:r>
            <a:endParaRPr lang="en-US" altLang="zh-CN" sz="2400" dirty="0">
              <a:solidFill>
                <a:srgbClr val="FF0000"/>
              </a:solidFill>
              <a:latin typeface="黑体" panose="02010609060101010101" pitchFamily="49" charset="-122"/>
              <a:ea typeface="黑体" panose="02010609060101010101" pitchFamily="49" charset="-122"/>
            </a:endParaRPr>
          </a:p>
          <a:p>
            <a:pPr marL="342900" indent="-342900">
              <a:spcAft>
                <a:spcPts val="400"/>
              </a:spcAft>
              <a:buFont typeface="Arial" panose="020B0604020202020204" pitchFamily="34" charset="0"/>
              <a:buChar char="•"/>
            </a:pPr>
            <a:r>
              <a:rPr lang="en-US" altLang="zh-CN" sz="2400" dirty="0">
                <a:solidFill>
                  <a:schemeClr val="tx2"/>
                </a:solidFill>
                <a:latin typeface="黑体" panose="02010609060101010101" pitchFamily="49" charset="-122"/>
                <a:ea typeface="黑体" panose="02010609060101010101" pitchFamily="49" charset="-122"/>
              </a:rPr>
              <a:t>TLS</a:t>
            </a:r>
            <a:r>
              <a:rPr lang="zh-CN" altLang="en-US" sz="2400" dirty="0">
                <a:solidFill>
                  <a:schemeClr val="tx2"/>
                </a:solidFill>
                <a:latin typeface="黑体" panose="02010609060101010101" pitchFamily="49" charset="-122"/>
                <a:ea typeface="黑体" panose="02010609060101010101" pitchFamily="49" charset="-122"/>
              </a:rPr>
              <a:t>有两种实现方式：</a:t>
            </a:r>
            <a:endParaRPr lang="en-US" altLang="zh-CN" sz="2400" dirty="0">
              <a:solidFill>
                <a:schemeClr val="tx2"/>
              </a:solidFill>
              <a:latin typeface="黑体" panose="02010609060101010101" pitchFamily="49" charset="-122"/>
              <a:ea typeface="黑体" panose="02010609060101010101" pitchFamily="49" charset="-122"/>
            </a:endParaRPr>
          </a:p>
          <a:p>
            <a:pPr marL="800100" lvl="1" indent="-342900">
              <a:spcAft>
                <a:spcPts val="400"/>
              </a:spcAft>
              <a:buFont typeface="Arial" panose="020B0604020202020204" pitchFamily="34" charset="0"/>
              <a:buChar char="•"/>
            </a:pPr>
            <a:r>
              <a:rPr lang="zh-CN" altLang="en-US" sz="2400" dirty="0">
                <a:solidFill>
                  <a:schemeClr val="tx2"/>
                </a:solidFill>
                <a:latin typeface="黑体" panose="02010609060101010101" pitchFamily="49" charset="-122"/>
                <a:ea typeface="黑体" panose="02010609060101010101" pitchFamily="49" charset="-122"/>
              </a:rPr>
              <a:t>作为</a:t>
            </a:r>
            <a:r>
              <a:rPr lang="zh-CN" altLang="en-US" sz="2400" dirty="0">
                <a:solidFill>
                  <a:srgbClr val="FF0000"/>
                </a:solidFill>
                <a:latin typeface="黑体" panose="02010609060101010101" pitchFamily="49" charset="-122"/>
                <a:ea typeface="黑体" panose="02010609060101010101" pitchFamily="49" charset="-122"/>
              </a:rPr>
              <a:t>基础协议组</a:t>
            </a:r>
            <a:r>
              <a:rPr lang="zh-CN" altLang="en-US" sz="2400" dirty="0">
                <a:solidFill>
                  <a:schemeClr val="tx2"/>
                </a:solidFill>
                <a:latin typeface="黑体" panose="02010609060101010101" pitchFamily="49" charset="-122"/>
                <a:ea typeface="黑体" panose="02010609060101010101" pitchFamily="49" charset="-122"/>
              </a:rPr>
              <a:t>的一部分，对应用来说透明</a:t>
            </a:r>
            <a:endParaRPr lang="en-US" altLang="zh-CN" sz="2400" dirty="0">
              <a:solidFill>
                <a:schemeClr val="tx2"/>
              </a:solidFill>
              <a:latin typeface="黑体" panose="02010609060101010101" pitchFamily="49" charset="-122"/>
              <a:ea typeface="黑体" panose="02010609060101010101" pitchFamily="49" charset="-122"/>
            </a:endParaRPr>
          </a:p>
          <a:p>
            <a:pPr marL="800100" lvl="1" indent="-342900">
              <a:spcAft>
                <a:spcPts val="400"/>
              </a:spcAft>
              <a:buFont typeface="Arial" panose="020B0604020202020204" pitchFamily="34" charset="0"/>
              <a:buChar char="•"/>
            </a:pPr>
            <a:r>
              <a:rPr lang="zh-CN" altLang="en-US" sz="2400" dirty="0">
                <a:solidFill>
                  <a:schemeClr val="tx2"/>
                </a:solidFill>
                <a:latin typeface="黑体" panose="02010609060101010101" pitchFamily="49" charset="-122"/>
                <a:ea typeface="黑体" panose="02010609060101010101" pitchFamily="49" charset="-122"/>
              </a:rPr>
              <a:t>嵌入</a:t>
            </a:r>
            <a:r>
              <a:rPr lang="zh-CN" altLang="en-US" sz="2400" dirty="0">
                <a:solidFill>
                  <a:srgbClr val="FF0000"/>
                </a:solidFill>
                <a:latin typeface="黑体" panose="02010609060101010101" pitchFamily="49" charset="-122"/>
                <a:ea typeface="黑体" panose="02010609060101010101" pitchFamily="49" charset="-122"/>
              </a:rPr>
              <a:t>特定的软件包</a:t>
            </a:r>
            <a:r>
              <a:rPr lang="zh-CN" altLang="en-US" sz="2400" dirty="0">
                <a:solidFill>
                  <a:schemeClr val="tx2"/>
                </a:solidFill>
                <a:latin typeface="黑体" panose="02010609060101010101" pitchFamily="49" charset="-122"/>
                <a:ea typeface="黑体" panose="02010609060101010101" pitchFamily="49" charset="-122"/>
              </a:rPr>
              <a:t>中</a:t>
            </a:r>
            <a:endParaRPr lang="en-US" altLang="zh-CN" sz="2400" dirty="0">
              <a:solidFill>
                <a:schemeClr val="tx2"/>
              </a:solidFill>
              <a:latin typeface="黑体" panose="02010609060101010101" pitchFamily="49" charset="-122"/>
              <a:ea typeface="黑体" panose="02010609060101010101" pitchFamily="49" charset="-122"/>
            </a:endParaRPr>
          </a:p>
        </p:txBody>
      </p:sp>
      <p:sp>
        <p:nvSpPr>
          <p:cNvPr id="13" name="文本框 12">
            <a:extLst>
              <a:ext uri="{FF2B5EF4-FFF2-40B4-BE49-F238E27FC236}">
                <a16:creationId xmlns:a16="http://schemas.microsoft.com/office/drawing/2014/main" xmlns="" id="{FA9C6AD6-F675-400D-9B61-2DB9589C8C0F}"/>
              </a:ext>
            </a:extLst>
          </p:cNvPr>
          <p:cNvSpPr txBox="1"/>
          <p:nvPr/>
        </p:nvSpPr>
        <p:spPr>
          <a:xfrm>
            <a:off x="315134" y="1648190"/>
            <a:ext cx="1160522" cy="523220"/>
          </a:xfrm>
          <a:prstGeom prst="rect">
            <a:avLst/>
          </a:prstGeom>
          <a:ln/>
        </p:spPr>
        <p:style>
          <a:lnRef idx="3">
            <a:schemeClr val="lt1"/>
          </a:lnRef>
          <a:fillRef idx="1">
            <a:schemeClr val="accent1"/>
          </a:fillRef>
          <a:effectRef idx="1">
            <a:schemeClr val="accent1"/>
          </a:effectRef>
          <a:fontRef idx="minor">
            <a:schemeClr val="lt1"/>
          </a:fontRef>
        </p:style>
        <p:txBody>
          <a:bodyPr wrap="square" rtlCol="0">
            <a:spAutoFit/>
          </a:bodyPr>
          <a:lstStyle/>
          <a:p>
            <a:pPr algn="ctr">
              <a:buClr>
                <a:srgbClr val="C00000"/>
              </a:buClr>
            </a:pPr>
            <a:r>
              <a:rPr lang="en-US" altLang="zh-CN" sz="2800" dirty="0">
                <a:solidFill>
                  <a:schemeClr val="bg1"/>
                </a:solidFill>
                <a:latin typeface="黑体" panose="02010609060101010101" pitchFamily="49" charset="-122"/>
                <a:ea typeface="黑体" panose="02010609060101010101" pitchFamily="49" charset="-122"/>
              </a:rPr>
              <a:t>TLS</a:t>
            </a:r>
            <a:endParaRPr lang="zh-CN" altLang="en-US" sz="2800" dirty="0">
              <a:solidFill>
                <a:schemeClr val="bg1"/>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9344475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1"/>
          <p:cNvSpPr>
            <a:spLocks noGrp="1"/>
          </p:cNvSpPr>
          <p:nvPr>
            <p:ph type="title"/>
          </p:nvPr>
        </p:nvSpPr>
        <p:spPr/>
        <p:txBody>
          <a:bodyPr/>
          <a:lstStyle/>
          <a:p>
            <a:r>
              <a:rPr lang="en-US" altLang="zh-CN" dirty="0">
                <a:latin typeface="楷体" panose="02010609060101010101" pitchFamily="49" charset="-122"/>
                <a:ea typeface="楷体" panose="02010609060101010101" pitchFamily="49" charset="-122"/>
              </a:rPr>
              <a:t>14.4 </a:t>
            </a:r>
            <a:r>
              <a:rPr lang="zh-CN" altLang="en-US" dirty="0">
                <a:latin typeface="楷体" panose="02010609060101010101" pitchFamily="49" charset="-122"/>
                <a:ea typeface="楷体" panose="02010609060101010101" pitchFamily="49" charset="-122"/>
              </a:rPr>
              <a:t>传输层安全</a:t>
            </a:r>
          </a:p>
        </p:txBody>
      </p:sp>
      <p:sp>
        <p:nvSpPr>
          <p:cNvPr id="3" name="文本框 2">
            <a:extLst>
              <a:ext uri="{FF2B5EF4-FFF2-40B4-BE49-F238E27FC236}">
                <a16:creationId xmlns:a16="http://schemas.microsoft.com/office/drawing/2014/main" xmlns="" id="{A2D50A56-6789-4EFF-B0E6-373CE8BA26AA}"/>
              </a:ext>
            </a:extLst>
          </p:cNvPr>
          <p:cNvSpPr txBox="1"/>
          <p:nvPr/>
        </p:nvSpPr>
        <p:spPr>
          <a:xfrm>
            <a:off x="198092" y="1144849"/>
            <a:ext cx="8244448" cy="523220"/>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pPr marL="457200" indent="-457200">
              <a:buClr>
                <a:srgbClr val="C00000"/>
              </a:buClr>
              <a:buFont typeface="Wingdings" panose="05000000000000000000" pitchFamily="2" charset="2"/>
              <a:buChar char="n"/>
            </a:pPr>
            <a:r>
              <a:rPr lang="zh-CN" altLang="en-US" sz="2800" dirty="0">
                <a:solidFill>
                  <a:schemeClr val="tx2">
                    <a:lumMod val="95000"/>
                    <a:lumOff val="5000"/>
                  </a:schemeClr>
                </a:solidFill>
                <a:latin typeface="黑体" panose="02010609060101010101" pitchFamily="49" charset="-122"/>
                <a:ea typeface="黑体" panose="02010609060101010101" pitchFamily="49" charset="-122"/>
              </a:rPr>
              <a:t>传输层安全</a:t>
            </a:r>
          </a:p>
        </p:txBody>
      </p:sp>
      <p:sp>
        <p:nvSpPr>
          <p:cNvPr id="12" name="文本框 11">
            <a:extLst>
              <a:ext uri="{FF2B5EF4-FFF2-40B4-BE49-F238E27FC236}">
                <a16:creationId xmlns:a16="http://schemas.microsoft.com/office/drawing/2014/main" xmlns="" id="{C0E9A443-E0E5-405B-A907-700AD44F9C44}"/>
              </a:ext>
            </a:extLst>
          </p:cNvPr>
          <p:cNvSpPr txBox="1"/>
          <p:nvPr/>
        </p:nvSpPr>
        <p:spPr>
          <a:xfrm>
            <a:off x="370666" y="2171410"/>
            <a:ext cx="8458200" cy="1302921"/>
          </a:xfrm>
          <a:prstGeom prst="rect">
            <a:avLst/>
          </a:prstGeom>
          <a:solidFill>
            <a:schemeClr val="accent5">
              <a:lumMod val="60000"/>
              <a:lumOff val="40000"/>
            </a:schemeClr>
          </a:solidFill>
          <a:ln/>
        </p:spPr>
        <p:style>
          <a:lnRef idx="3">
            <a:schemeClr val="lt1"/>
          </a:lnRef>
          <a:fillRef idx="1">
            <a:schemeClr val="accent1"/>
          </a:fillRef>
          <a:effectRef idx="1">
            <a:schemeClr val="accent1"/>
          </a:effectRef>
          <a:fontRef idx="minor">
            <a:schemeClr val="lt1"/>
          </a:fontRef>
        </p:style>
        <p:txBody>
          <a:bodyPr wrap="square" rtlCol="0">
            <a:spAutoFit/>
          </a:bodyPr>
          <a:lstStyle/>
          <a:p>
            <a:pPr marL="342900" indent="-342900">
              <a:spcAft>
                <a:spcPts val="400"/>
              </a:spcAft>
              <a:buFont typeface="Arial" panose="020B0604020202020204" pitchFamily="34" charset="0"/>
              <a:buChar char="•"/>
            </a:pPr>
            <a:r>
              <a:rPr lang="zh-CN" altLang="en-US" sz="2400" dirty="0">
                <a:solidFill>
                  <a:schemeClr val="tx2"/>
                </a:solidFill>
                <a:latin typeface="黑体" panose="02010609060101010101" pitchFamily="49" charset="-122"/>
                <a:ea typeface="黑体" panose="02010609060101010101" pitchFamily="49" charset="-122"/>
              </a:rPr>
              <a:t>记录协议为多种高层协议提供基本的安全服务：</a:t>
            </a:r>
            <a:endParaRPr lang="en-US" altLang="zh-CN" sz="2400" dirty="0">
              <a:solidFill>
                <a:schemeClr val="tx2"/>
              </a:solidFill>
              <a:latin typeface="黑体" panose="02010609060101010101" pitchFamily="49" charset="-122"/>
              <a:ea typeface="黑体" panose="02010609060101010101" pitchFamily="49" charset="-122"/>
            </a:endParaRPr>
          </a:p>
          <a:p>
            <a:pPr marL="800100" lvl="1" indent="-342900">
              <a:spcAft>
                <a:spcPts val="400"/>
              </a:spcAft>
              <a:buFont typeface="Arial" panose="020B0604020202020204" pitchFamily="34" charset="0"/>
              <a:buChar char="•"/>
            </a:pPr>
            <a:r>
              <a:rPr lang="zh-CN" altLang="en-US" sz="2400" dirty="0">
                <a:solidFill>
                  <a:schemeClr val="tx2"/>
                </a:solidFill>
                <a:latin typeface="黑体" panose="02010609060101010101" pitchFamily="49" charset="-122"/>
                <a:ea typeface="黑体" panose="02010609060101010101" pitchFamily="49" charset="-122"/>
              </a:rPr>
              <a:t>机密性：使用</a:t>
            </a:r>
            <a:r>
              <a:rPr lang="zh-CN" altLang="en-US" sz="2400" dirty="0">
                <a:solidFill>
                  <a:srgbClr val="FF0000"/>
                </a:solidFill>
                <a:latin typeface="黑体" panose="02010609060101010101" pitchFamily="49" charset="-122"/>
                <a:ea typeface="黑体" panose="02010609060101010101" pitchFamily="49" charset="-122"/>
              </a:rPr>
              <a:t>共享密钥</a:t>
            </a:r>
            <a:r>
              <a:rPr lang="zh-CN" altLang="en-US" sz="2400" dirty="0">
                <a:solidFill>
                  <a:schemeClr val="tx2"/>
                </a:solidFill>
                <a:latin typeface="黑体" panose="02010609060101010101" pitchFamily="49" charset="-122"/>
                <a:ea typeface="黑体" panose="02010609060101010101" pitchFamily="49" charset="-122"/>
              </a:rPr>
              <a:t>进行对消息进行</a:t>
            </a:r>
            <a:r>
              <a:rPr lang="zh-CN" altLang="en-US" sz="2400" dirty="0">
                <a:solidFill>
                  <a:srgbClr val="FF0000"/>
                </a:solidFill>
                <a:latin typeface="黑体" panose="02010609060101010101" pitchFamily="49" charset="-122"/>
                <a:ea typeface="黑体" panose="02010609060101010101" pitchFamily="49" charset="-122"/>
              </a:rPr>
              <a:t>对称加密</a:t>
            </a:r>
            <a:endParaRPr lang="en-US" altLang="zh-CN" sz="2400" dirty="0">
              <a:solidFill>
                <a:srgbClr val="FF0000"/>
              </a:solidFill>
              <a:latin typeface="黑体" panose="02010609060101010101" pitchFamily="49" charset="-122"/>
              <a:ea typeface="黑体" panose="02010609060101010101" pitchFamily="49" charset="-122"/>
            </a:endParaRPr>
          </a:p>
          <a:p>
            <a:pPr marL="800100" lvl="1" indent="-342900">
              <a:spcAft>
                <a:spcPts val="400"/>
              </a:spcAft>
              <a:buFont typeface="Arial" panose="020B0604020202020204" pitchFamily="34" charset="0"/>
              <a:buChar char="•"/>
            </a:pPr>
            <a:r>
              <a:rPr lang="zh-CN" altLang="en-US" sz="2400" dirty="0">
                <a:solidFill>
                  <a:schemeClr val="tx2"/>
                </a:solidFill>
                <a:latin typeface="黑体" panose="02010609060101010101" pitchFamily="49" charset="-122"/>
                <a:ea typeface="黑体" panose="02010609060101010101" pitchFamily="49" charset="-122"/>
              </a:rPr>
              <a:t>消息完整性：为数据添加</a:t>
            </a:r>
            <a:r>
              <a:rPr lang="zh-CN" altLang="en-US" sz="2400" dirty="0">
                <a:solidFill>
                  <a:srgbClr val="FF0000"/>
                </a:solidFill>
                <a:latin typeface="黑体" panose="02010609060101010101" pitchFamily="49" charset="-122"/>
                <a:ea typeface="黑体" panose="02010609060101010101" pitchFamily="49" charset="-122"/>
              </a:rPr>
              <a:t>消息认证码</a:t>
            </a:r>
            <a:r>
              <a:rPr lang="zh-CN" altLang="en-US" sz="2400" dirty="0">
                <a:solidFill>
                  <a:schemeClr val="tx2"/>
                </a:solidFill>
                <a:latin typeface="黑体" panose="02010609060101010101" pitchFamily="49" charset="-122"/>
                <a:ea typeface="黑体" panose="02010609060101010101" pitchFamily="49" charset="-122"/>
              </a:rPr>
              <a:t>（</a:t>
            </a:r>
            <a:r>
              <a:rPr lang="en-US" altLang="zh-CN" sz="2400" dirty="0">
                <a:solidFill>
                  <a:schemeClr val="tx2"/>
                </a:solidFill>
                <a:latin typeface="黑体" panose="02010609060101010101" pitchFamily="49" charset="-122"/>
                <a:ea typeface="黑体" panose="02010609060101010101" pitchFamily="49" charset="-122"/>
              </a:rPr>
              <a:t>MAC</a:t>
            </a:r>
            <a:r>
              <a:rPr lang="zh-CN" altLang="en-US" sz="2400" dirty="0">
                <a:solidFill>
                  <a:schemeClr val="tx2"/>
                </a:solidFill>
                <a:latin typeface="黑体" panose="02010609060101010101" pitchFamily="49" charset="-122"/>
                <a:ea typeface="黑体" panose="02010609060101010101" pitchFamily="49" charset="-122"/>
              </a:rPr>
              <a:t>）</a:t>
            </a:r>
            <a:endParaRPr lang="en-US" altLang="zh-CN" sz="2400" dirty="0">
              <a:solidFill>
                <a:schemeClr val="tx2"/>
              </a:solidFill>
              <a:latin typeface="黑体" panose="02010609060101010101" pitchFamily="49" charset="-122"/>
              <a:ea typeface="黑体" panose="02010609060101010101" pitchFamily="49" charset="-122"/>
            </a:endParaRPr>
          </a:p>
        </p:txBody>
      </p:sp>
      <p:sp>
        <p:nvSpPr>
          <p:cNvPr id="13" name="文本框 12">
            <a:extLst>
              <a:ext uri="{FF2B5EF4-FFF2-40B4-BE49-F238E27FC236}">
                <a16:creationId xmlns:a16="http://schemas.microsoft.com/office/drawing/2014/main" xmlns="" id="{FA9C6AD6-F675-400D-9B61-2DB9589C8C0F}"/>
              </a:ext>
            </a:extLst>
          </p:cNvPr>
          <p:cNvSpPr txBox="1"/>
          <p:nvPr/>
        </p:nvSpPr>
        <p:spPr>
          <a:xfrm>
            <a:off x="315134" y="1648190"/>
            <a:ext cx="1808594" cy="523220"/>
          </a:xfrm>
          <a:prstGeom prst="rect">
            <a:avLst/>
          </a:prstGeom>
          <a:ln/>
        </p:spPr>
        <p:style>
          <a:lnRef idx="3">
            <a:schemeClr val="lt1"/>
          </a:lnRef>
          <a:fillRef idx="1">
            <a:schemeClr val="accent1"/>
          </a:fillRef>
          <a:effectRef idx="1">
            <a:schemeClr val="accent1"/>
          </a:effectRef>
          <a:fontRef idx="minor">
            <a:schemeClr val="lt1"/>
          </a:fontRef>
        </p:style>
        <p:txBody>
          <a:bodyPr wrap="square" rtlCol="0">
            <a:spAutoFit/>
          </a:bodyPr>
          <a:lstStyle/>
          <a:p>
            <a:pPr algn="ctr">
              <a:buClr>
                <a:srgbClr val="C00000"/>
              </a:buClr>
            </a:pPr>
            <a:r>
              <a:rPr lang="zh-CN" altLang="en-US" sz="2800" dirty="0">
                <a:solidFill>
                  <a:schemeClr val="bg1"/>
                </a:solidFill>
                <a:latin typeface="黑体" panose="02010609060101010101" pitchFamily="49" charset="-122"/>
                <a:ea typeface="黑体" panose="02010609060101010101" pitchFamily="49" charset="-122"/>
              </a:rPr>
              <a:t>记录协议</a:t>
            </a:r>
          </a:p>
        </p:txBody>
      </p:sp>
      <p:pic>
        <p:nvPicPr>
          <p:cNvPr id="6" name="图片 5">
            <a:extLst>
              <a:ext uri="{FF2B5EF4-FFF2-40B4-BE49-F238E27FC236}">
                <a16:creationId xmlns:a16="http://schemas.microsoft.com/office/drawing/2014/main" xmlns="" id="{8C681CF8-F9A0-4B9A-B81F-30BFE3B2229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48853" y="3645024"/>
            <a:ext cx="4097600" cy="3021297"/>
          </a:xfrm>
          <a:prstGeom prst="rect">
            <a:avLst/>
          </a:prstGeom>
        </p:spPr>
      </p:pic>
      <p:sp>
        <p:nvSpPr>
          <p:cNvPr id="2" name="矩形 1">
            <a:extLst>
              <a:ext uri="{FF2B5EF4-FFF2-40B4-BE49-F238E27FC236}">
                <a16:creationId xmlns:a16="http://schemas.microsoft.com/office/drawing/2014/main" xmlns="" id="{AE27CA81-F4C1-4621-82B2-87F774CB648B}"/>
              </a:ext>
            </a:extLst>
          </p:cNvPr>
          <p:cNvSpPr/>
          <p:nvPr/>
        </p:nvSpPr>
        <p:spPr>
          <a:xfrm>
            <a:off x="5436096" y="4149080"/>
            <a:ext cx="864096" cy="21602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600" dirty="0">
                <a:solidFill>
                  <a:schemeClr val="tx2"/>
                </a:solidFill>
                <a:latin typeface="黑体" panose="02010609060101010101" pitchFamily="49" charset="-122"/>
                <a:ea typeface="黑体" panose="02010609060101010101" pitchFamily="49" charset="-122"/>
              </a:rPr>
              <a:t>Msg</a:t>
            </a:r>
            <a:endParaRPr lang="zh-CN" altLang="en-US" sz="1600" dirty="0">
              <a:solidFill>
                <a:schemeClr val="tx2"/>
              </a:solidFill>
              <a:latin typeface="黑体" panose="02010609060101010101" pitchFamily="49" charset="-122"/>
              <a:ea typeface="黑体" panose="02010609060101010101" pitchFamily="49" charset="-122"/>
            </a:endParaRPr>
          </a:p>
        </p:txBody>
      </p:sp>
      <p:sp>
        <p:nvSpPr>
          <p:cNvPr id="14" name="椭圆 13">
            <a:extLst>
              <a:ext uri="{FF2B5EF4-FFF2-40B4-BE49-F238E27FC236}">
                <a16:creationId xmlns:a16="http://schemas.microsoft.com/office/drawing/2014/main" xmlns="" id="{06B42452-2954-403A-8AA6-E1B6A07F0358}"/>
              </a:ext>
            </a:extLst>
          </p:cNvPr>
          <p:cNvSpPr/>
          <p:nvPr/>
        </p:nvSpPr>
        <p:spPr>
          <a:xfrm>
            <a:off x="627723" y="3647831"/>
            <a:ext cx="594067" cy="613321"/>
          </a:xfrm>
          <a:prstGeom prst="ellipse">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zh-CN" sz="3600" dirty="0"/>
              <a:t>1</a:t>
            </a:r>
            <a:endParaRPr lang="zh-CN" altLang="en-US" sz="3600" dirty="0"/>
          </a:p>
        </p:txBody>
      </p:sp>
      <p:sp>
        <p:nvSpPr>
          <p:cNvPr id="15" name="矩形: 圆角 14">
            <a:extLst>
              <a:ext uri="{FF2B5EF4-FFF2-40B4-BE49-F238E27FC236}">
                <a16:creationId xmlns:a16="http://schemas.microsoft.com/office/drawing/2014/main" xmlns="" id="{6D526170-5865-40E3-BBAF-88CB6B659215}"/>
              </a:ext>
            </a:extLst>
          </p:cNvPr>
          <p:cNvSpPr/>
          <p:nvPr/>
        </p:nvSpPr>
        <p:spPr>
          <a:xfrm>
            <a:off x="1446507" y="3692879"/>
            <a:ext cx="2553611" cy="523221"/>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zh-CN" altLang="en-US" sz="2000" dirty="0">
                <a:latin typeface="黑体" panose="02010609060101010101" pitchFamily="49" charset="-122"/>
                <a:ea typeface="黑体" panose="02010609060101010101" pitchFamily="49" charset="-122"/>
              </a:rPr>
              <a:t>消息分段、压缩</a:t>
            </a:r>
          </a:p>
        </p:txBody>
      </p:sp>
      <p:sp>
        <p:nvSpPr>
          <p:cNvPr id="16" name="椭圆 15">
            <a:extLst>
              <a:ext uri="{FF2B5EF4-FFF2-40B4-BE49-F238E27FC236}">
                <a16:creationId xmlns:a16="http://schemas.microsoft.com/office/drawing/2014/main" xmlns="" id="{DC23F52B-AFF4-4AB2-8E93-171373784CC3}"/>
              </a:ext>
            </a:extLst>
          </p:cNvPr>
          <p:cNvSpPr/>
          <p:nvPr/>
        </p:nvSpPr>
        <p:spPr>
          <a:xfrm>
            <a:off x="627723" y="4456797"/>
            <a:ext cx="594067" cy="613321"/>
          </a:xfrm>
          <a:prstGeom prst="ellipse">
            <a:avLst/>
          </a:prstGeom>
          <a:solidFill>
            <a:schemeClr val="accent4">
              <a:lumMod val="40000"/>
              <a:lumOff val="6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zh-CN" sz="3600" dirty="0"/>
              <a:t>2</a:t>
            </a:r>
            <a:endParaRPr lang="zh-CN" altLang="en-US" sz="3600" dirty="0"/>
          </a:p>
        </p:txBody>
      </p:sp>
      <p:sp>
        <p:nvSpPr>
          <p:cNvPr id="17" name="矩形: 圆角 16">
            <a:extLst>
              <a:ext uri="{FF2B5EF4-FFF2-40B4-BE49-F238E27FC236}">
                <a16:creationId xmlns:a16="http://schemas.microsoft.com/office/drawing/2014/main" xmlns="" id="{7DB697B3-A82C-4D21-806B-5FCB22AC0261}"/>
              </a:ext>
            </a:extLst>
          </p:cNvPr>
          <p:cNvSpPr/>
          <p:nvPr/>
        </p:nvSpPr>
        <p:spPr>
          <a:xfrm>
            <a:off x="1437568" y="4424854"/>
            <a:ext cx="2553610" cy="698424"/>
          </a:xfrm>
          <a:prstGeom prst="roundRect">
            <a:avLst/>
          </a:prstGeom>
          <a:solidFill>
            <a:schemeClr val="accent4">
              <a:lumMod val="40000"/>
              <a:lumOff val="6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zh-CN" altLang="en-US" sz="2000" dirty="0">
                <a:latin typeface="黑体" panose="02010609060101010101" pitchFamily="49" charset="-122"/>
                <a:ea typeface="黑体" panose="02010609060101010101" pitchFamily="49" charset="-122"/>
              </a:rPr>
              <a:t>计算消息认证码，添加至消息中</a:t>
            </a:r>
          </a:p>
        </p:txBody>
      </p:sp>
      <p:sp>
        <p:nvSpPr>
          <p:cNvPr id="18" name="椭圆 17">
            <a:extLst>
              <a:ext uri="{FF2B5EF4-FFF2-40B4-BE49-F238E27FC236}">
                <a16:creationId xmlns:a16="http://schemas.microsoft.com/office/drawing/2014/main" xmlns="" id="{A50CB383-F27C-4763-A5BE-E66E5EFAB998}"/>
              </a:ext>
            </a:extLst>
          </p:cNvPr>
          <p:cNvSpPr/>
          <p:nvPr/>
        </p:nvSpPr>
        <p:spPr>
          <a:xfrm>
            <a:off x="624008" y="5277443"/>
            <a:ext cx="594067" cy="613321"/>
          </a:xfrm>
          <a:prstGeom prst="ellipse">
            <a:avLst/>
          </a:prstGeom>
          <a:solidFill>
            <a:schemeClr val="accent6">
              <a:lumMod val="40000"/>
              <a:lumOff val="6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zh-CN" sz="3600" dirty="0"/>
              <a:t>3</a:t>
            </a:r>
            <a:endParaRPr lang="zh-CN" altLang="en-US" sz="3600" dirty="0"/>
          </a:p>
        </p:txBody>
      </p:sp>
      <p:sp>
        <p:nvSpPr>
          <p:cNvPr id="19" name="矩形: 圆角 18">
            <a:extLst>
              <a:ext uri="{FF2B5EF4-FFF2-40B4-BE49-F238E27FC236}">
                <a16:creationId xmlns:a16="http://schemas.microsoft.com/office/drawing/2014/main" xmlns="" id="{52475018-C784-4CC6-99C7-D2DC1019B259}"/>
              </a:ext>
            </a:extLst>
          </p:cNvPr>
          <p:cNvSpPr/>
          <p:nvPr/>
        </p:nvSpPr>
        <p:spPr>
          <a:xfrm>
            <a:off x="1437568" y="5332032"/>
            <a:ext cx="2414351" cy="523221"/>
          </a:xfrm>
          <a:prstGeom prst="roundRect">
            <a:avLst/>
          </a:prstGeom>
          <a:solidFill>
            <a:schemeClr val="accent6">
              <a:lumMod val="40000"/>
              <a:lumOff val="6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zh-CN" altLang="en-US" sz="2000" dirty="0">
                <a:latin typeface="黑体" panose="02010609060101010101" pitchFamily="49" charset="-122"/>
                <a:ea typeface="黑体" panose="02010609060101010101" pitchFamily="49" charset="-122"/>
              </a:rPr>
              <a:t>使用共享密钥加密</a:t>
            </a:r>
          </a:p>
        </p:txBody>
      </p:sp>
      <p:sp>
        <p:nvSpPr>
          <p:cNvPr id="20" name="椭圆 19">
            <a:extLst>
              <a:ext uri="{FF2B5EF4-FFF2-40B4-BE49-F238E27FC236}">
                <a16:creationId xmlns:a16="http://schemas.microsoft.com/office/drawing/2014/main" xmlns="" id="{1774C618-36BE-4FBB-B207-8701B347F765}"/>
              </a:ext>
            </a:extLst>
          </p:cNvPr>
          <p:cNvSpPr/>
          <p:nvPr/>
        </p:nvSpPr>
        <p:spPr>
          <a:xfrm>
            <a:off x="632456" y="6050898"/>
            <a:ext cx="594067" cy="613321"/>
          </a:xfrm>
          <a:prstGeom prst="ellipse">
            <a:avLst/>
          </a:prstGeom>
          <a:solidFill>
            <a:schemeClr val="bg1">
              <a:lumMod val="5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zh-CN" sz="3600" dirty="0"/>
              <a:t>4</a:t>
            </a:r>
            <a:endParaRPr lang="zh-CN" altLang="en-US" sz="3600" dirty="0"/>
          </a:p>
        </p:txBody>
      </p:sp>
      <p:sp>
        <p:nvSpPr>
          <p:cNvPr id="21" name="矩形: 圆角 20">
            <a:extLst>
              <a:ext uri="{FF2B5EF4-FFF2-40B4-BE49-F238E27FC236}">
                <a16:creationId xmlns:a16="http://schemas.microsoft.com/office/drawing/2014/main" xmlns="" id="{2B78C4B7-7ED1-4891-988A-43DF4B418F53}"/>
              </a:ext>
            </a:extLst>
          </p:cNvPr>
          <p:cNvSpPr/>
          <p:nvPr/>
        </p:nvSpPr>
        <p:spPr>
          <a:xfrm>
            <a:off x="1446017" y="6105487"/>
            <a:ext cx="1866984" cy="523221"/>
          </a:xfrm>
          <a:prstGeom prst="roundRect">
            <a:avLst/>
          </a:prstGeom>
          <a:solidFill>
            <a:schemeClr val="bg1">
              <a:lumMod val="5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zh-CN" altLang="en-US" sz="2000" dirty="0">
                <a:latin typeface="黑体" panose="02010609060101010101" pitchFamily="49" charset="-122"/>
                <a:ea typeface="黑体" panose="02010609060101010101" pitchFamily="49" charset="-122"/>
              </a:rPr>
              <a:t>添加消息头</a:t>
            </a:r>
          </a:p>
        </p:txBody>
      </p:sp>
      <p:sp>
        <p:nvSpPr>
          <p:cNvPr id="22" name="矩形 21">
            <a:extLst>
              <a:ext uri="{FF2B5EF4-FFF2-40B4-BE49-F238E27FC236}">
                <a16:creationId xmlns:a16="http://schemas.microsoft.com/office/drawing/2014/main" xmlns="" id="{50265176-19E0-4F3F-9EB4-C344346508EC}"/>
              </a:ext>
            </a:extLst>
          </p:cNvPr>
          <p:cNvSpPr/>
          <p:nvPr/>
        </p:nvSpPr>
        <p:spPr>
          <a:xfrm>
            <a:off x="5436096" y="4558042"/>
            <a:ext cx="648072" cy="216024"/>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sz="1600" dirty="0">
                <a:solidFill>
                  <a:schemeClr val="tx2"/>
                </a:solidFill>
                <a:latin typeface="黑体" panose="02010609060101010101" pitchFamily="49" charset="-122"/>
                <a:ea typeface="黑体" panose="02010609060101010101" pitchFamily="49" charset="-122"/>
              </a:rPr>
              <a:t>Msg</a:t>
            </a:r>
            <a:endParaRPr lang="zh-CN" altLang="en-US" sz="1600" dirty="0">
              <a:solidFill>
                <a:schemeClr val="tx2"/>
              </a:solidFill>
              <a:latin typeface="黑体" panose="02010609060101010101" pitchFamily="49" charset="-122"/>
              <a:ea typeface="黑体" panose="02010609060101010101" pitchFamily="49" charset="-122"/>
            </a:endParaRPr>
          </a:p>
        </p:txBody>
      </p:sp>
      <p:sp>
        <p:nvSpPr>
          <p:cNvPr id="23" name="矩形 22">
            <a:extLst>
              <a:ext uri="{FF2B5EF4-FFF2-40B4-BE49-F238E27FC236}">
                <a16:creationId xmlns:a16="http://schemas.microsoft.com/office/drawing/2014/main" xmlns="" id="{C43521EF-D71E-428C-8EB0-142396C40425}"/>
              </a:ext>
            </a:extLst>
          </p:cNvPr>
          <p:cNvSpPr/>
          <p:nvPr/>
        </p:nvSpPr>
        <p:spPr>
          <a:xfrm>
            <a:off x="5436096" y="4987195"/>
            <a:ext cx="648072" cy="216024"/>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sz="1600" dirty="0">
                <a:solidFill>
                  <a:schemeClr val="tx2"/>
                </a:solidFill>
                <a:latin typeface="黑体" panose="02010609060101010101" pitchFamily="49" charset="-122"/>
                <a:ea typeface="黑体" panose="02010609060101010101" pitchFamily="49" charset="-122"/>
              </a:rPr>
              <a:t>Msg</a:t>
            </a:r>
            <a:endParaRPr lang="zh-CN" altLang="en-US" sz="1600" dirty="0">
              <a:solidFill>
                <a:schemeClr val="tx2"/>
              </a:solidFill>
              <a:latin typeface="黑体" panose="02010609060101010101" pitchFamily="49" charset="-122"/>
              <a:ea typeface="黑体" panose="02010609060101010101" pitchFamily="49" charset="-122"/>
            </a:endParaRPr>
          </a:p>
        </p:txBody>
      </p:sp>
      <p:sp>
        <p:nvSpPr>
          <p:cNvPr id="24" name="矩形 23">
            <a:extLst>
              <a:ext uri="{FF2B5EF4-FFF2-40B4-BE49-F238E27FC236}">
                <a16:creationId xmlns:a16="http://schemas.microsoft.com/office/drawing/2014/main" xmlns="" id="{F2D919A5-9D7F-4C92-A2F1-F794463F4EE5}"/>
              </a:ext>
            </a:extLst>
          </p:cNvPr>
          <p:cNvSpPr/>
          <p:nvPr/>
        </p:nvSpPr>
        <p:spPr>
          <a:xfrm>
            <a:off x="6084168" y="4991089"/>
            <a:ext cx="216024" cy="21213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sz="400" dirty="0">
              <a:solidFill>
                <a:schemeClr val="tx2"/>
              </a:solidFill>
              <a:latin typeface="黑体" panose="02010609060101010101" pitchFamily="49" charset="-122"/>
              <a:ea typeface="黑体" panose="02010609060101010101" pitchFamily="49" charset="-122"/>
            </a:endParaRPr>
          </a:p>
        </p:txBody>
      </p:sp>
      <p:sp>
        <p:nvSpPr>
          <p:cNvPr id="4" name="矩形 3">
            <a:extLst>
              <a:ext uri="{FF2B5EF4-FFF2-40B4-BE49-F238E27FC236}">
                <a16:creationId xmlns:a16="http://schemas.microsoft.com/office/drawing/2014/main" xmlns="" id="{8288246B-A553-4697-9B28-84E0CC473E9E}"/>
              </a:ext>
            </a:extLst>
          </p:cNvPr>
          <p:cNvSpPr/>
          <p:nvPr/>
        </p:nvSpPr>
        <p:spPr>
          <a:xfrm>
            <a:off x="5436096" y="5413298"/>
            <a:ext cx="864096" cy="212130"/>
          </a:xfrm>
          <a:prstGeom prst="rect">
            <a:avLst/>
          </a:prstGeom>
          <a:pattFill prst="ltDnDiag">
            <a:fgClr>
              <a:srgbClr val="FF0000"/>
            </a:fgClr>
            <a:bgClr>
              <a:schemeClr val="bg1"/>
            </a:bgClr>
          </a:pattFill>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sz="1600" dirty="0">
                <a:solidFill>
                  <a:schemeClr val="tx2"/>
                </a:solidFill>
                <a:latin typeface="黑体" panose="02010609060101010101" pitchFamily="49" charset="-122"/>
                <a:ea typeface="黑体" panose="02010609060101010101" pitchFamily="49" charset="-122"/>
              </a:rPr>
              <a:t>Msg</a:t>
            </a:r>
            <a:endParaRPr lang="zh-CN" altLang="en-US" sz="1600" dirty="0">
              <a:solidFill>
                <a:schemeClr val="tx2"/>
              </a:solidFill>
              <a:latin typeface="黑体" panose="02010609060101010101" pitchFamily="49" charset="-122"/>
              <a:ea typeface="黑体" panose="02010609060101010101" pitchFamily="49" charset="-122"/>
            </a:endParaRPr>
          </a:p>
        </p:txBody>
      </p:sp>
      <p:sp>
        <p:nvSpPr>
          <p:cNvPr id="30" name="矩形 29">
            <a:extLst>
              <a:ext uri="{FF2B5EF4-FFF2-40B4-BE49-F238E27FC236}">
                <a16:creationId xmlns:a16="http://schemas.microsoft.com/office/drawing/2014/main" xmlns="" id="{462AF3C7-1C97-4A63-AEF8-C593A0910637}"/>
              </a:ext>
            </a:extLst>
          </p:cNvPr>
          <p:cNvSpPr/>
          <p:nvPr/>
        </p:nvSpPr>
        <p:spPr>
          <a:xfrm>
            <a:off x="5458580" y="5825830"/>
            <a:ext cx="864096" cy="212130"/>
          </a:xfrm>
          <a:prstGeom prst="rect">
            <a:avLst/>
          </a:prstGeom>
          <a:pattFill prst="ltDnDiag">
            <a:fgClr>
              <a:srgbClr val="FF0000"/>
            </a:fgClr>
            <a:bgClr>
              <a:schemeClr val="bg1"/>
            </a:bgClr>
          </a:pattFill>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sz="1600" dirty="0">
                <a:solidFill>
                  <a:schemeClr val="tx2"/>
                </a:solidFill>
                <a:latin typeface="黑体" panose="02010609060101010101" pitchFamily="49" charset="-122"/>
                <a:ea typeface="黑体" panose="02010609060101010101" pitchFamily="49" charset="-122"/>
              </a:rPr>
              <a:t>Msg</a:t>
            </a:r>
            <a:endParaRPr lang="zh-CN" altLang="en-US" sz="1600" dirty="0">
              <a:solidFill>
                <a:schemeClr val="tx2"/>
              </a:solidFill>
              <a:latin typeface="黑体" panose="02010609060101010101" pitchFamily="49" charset="-122"/>
              <a:ea typeface="黑体" panose="02010609060101010101" pitchFamily="49" charset="-122"/>
            </a:endParaRPr>
          </a:p>
        </p:txBody>
      </p:sp>
      <p:sp>
        <p:nvSpPr>
          <p:cNvPr id="5" name="矩形 4">
            <a:extLst>
              <a:ext uri="{FF2B5EF4-FFF2-40B4-BE49-F238E27FC236}">
                <a16:creationId xmlns:a16="http://schemas.microsoft.com/office/drawing/2014/main" xmlns="" id="{DDF14085-8BEF-4C4C-85CE-14A8921FB42E}"/>
              </a:ext>
            </a:extLst>
          </p:cNvPr>
          <p:cNvSpPr/>
          <p:nvPr/>
        </p:nvSpPr>
        <p:spPr>
          <a:xfrm>
            <a:off x="5292080" y="5829204"/>
            <a:ext cx="166500" cy="216024"/>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dirty="0"/>
          </a:p>
        </p:txBody>
      </p:sp>
    </p:spTree>
    <p:extLst>
      <p:ext uri="{BB962C8B-B14F-4D97-AF65-F5344CB8AC3E}">
        <p14:creationId xmlns:p14="http://schemas.microsoft.com/office/powerpoint/2010/main" val="3216400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500"/>
                                        <p:tgtEl>
                                          <p:spTgt spid="2"/>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22"/>
                                        </p:tgtEl>
                                        <p:attrNameLst>
                                          <p:attrName>style.visibility</p:attrName>
                                        </p:attrNameLst>
                                      </p:cBhvr>
                                      <p:to>
                                        <p:strVal val="visible"/>
                                      </p:to>
                                    </p:set>
                                    <p:animEffect transition="in" filter="fade">
                                      <p:cBhvr>
                                        <p:cTn id="18" dur="500"/>
                                        <p:tgtEl>
                                          <p:spTgt spid="22"/>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animEffect transition="in" filter="fade">
                                      <p:cBhvr>
                                        <p:cTn id="23" dur="500"/>
                                        <p:tgtEl>
                                          <p:spTgt spid="16"/>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7"/>
                                        </p:tgtEl>
                                        <p:attrNameLst>
                                          <p:attrName>style.visibility</p:attrName>
                                        </p:attrNameLst>
                                      </p:cBhvr>
                                      <p:to>
                                        <p:strVal val="visible"/>
                                      </p:to>
                                    </p:set>
                                    <p:animEffect transition="in" filter="fade">
                                      <p:cBhvr>
                                        <p:cTn id="26" dur="500"/>
                                        <p:tgtEl>
                                          <p:spTgt spid="17"/>
                                        </p:tgtEl>
                                      </p:cBhvr>
                                    </p:animEffect>
                                  </p:childTnLst>
                                </p:cTn>
                              </p:par>
                            </p:childTnLst>
                          </p:cTn>
                        </p:par>
                        <p:par>
                          <p:cTn id="27" fill="hold">
                            <p:stCondLst>
                              <p:cond delay="500"/>
                            </p:stCondLst>
                            <p:childTnLst>
                              <p:par>
                                <p:cTn id="28" presetID="10" presetClass="entr" presetSubtype="0" fill="hold" grpId="0" nodeType="afterEffect">
                                  <p:stCondLst>
                                    <p:cond delay="0"/>
                                  </p:stCondLst>
                                  <p:childTnLst>
                                    <p:set>
                                      <p:cBhvr>
                                        <p:cTn id="29" dur="1" fill="hold">
                                          <p:stCondLst>
                                            <p:cond delay="0"/>
                                          </p:stCondLst>
                                        </p:cTn>
                                        <p:tgtEl>
                                          <p:spTgt spid="23"/>
                                        </p:tgtEl>
                                        <p:attrNameLst>
                                          <p:attrName>style.visibility</p:attrName>
                                        </p:attrNameLst>
                                      </p:cBhvr>
                                      <p:to>
                                        <p:strVal val="visible"/>
                                      </p:to>
                                    </p:set>
                                    <p:animEffect transition="in" filter="fade">
                                      <p:cBhvr>
                                        <p:cTn id="30" dur="500"/>
                                        <p:tgtEl>
                                          <p:spTgt spid="23"/>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24"/>
                                        </p:tgtEl>
                                        <p:attrNameLst>
                                          <p:attrName>style.visibility</p:attrName>
                                        </p:attrNameLst>
                                      </p:cBhvr>
                                      <p:to>
                                        <p:strVal val="visible"/>
                                      </p:to>
                                    </p:set>
                                    <p:animEffect transition="in" filter="fade">
                                      <p:cBhvr>
                                        <p:cTn id="33" dur="500"/>
                                        <p:tgtEl>
                                          <p:spTgt spid="24"/>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19"/>
                                        </p:tgtEl>
                                        <p:attrNameLst>
                                          <p:attrName>style.visibility</p:attrName>
                                        </p:attrNameLst>
                                      </p:cBhvr>
                                      <p:to>
                                        <p:strVal val="visible"/>
                                      </p:to>
                                    </p:set>
                                    <p:animEffect transition="in" filter="fade">
                                      <p:cBhvr>
                                        <p:cTn id="38" dur="500"/>
                                        <p:tgtEl>
                                          <p:spTgt spid="19"/>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8"/>
                                        </p:tgtEl>
                                        <p:attrNameLst>
                                          <p:attrName>style.visibility</p:attrName>
                                        </p:attrNameLst>
                                      </p:cBhvr>
                                      <p:to>
                                        <p:strVal val="visible"/>
                                      </p:to>
                                    </p:set>
                                    <p:animEffect transition="in" filter="fade">
                                      <p:cBhvr>
                                        <p:cTn id="41" dur="500"/>
                                        <p:tgtEl>
                                          <p:spTgt spid="18"/>
                                        </p:tgtEl>
                                      </p:cBhvr>
                                    </p:animEffect>
                                  </p:childTnLst>
                                </p:cTn>
                              </p:par>
                            </p:childTnLst>
                          </p:cTn>
                        </p:par>
                        <p:par>
                          <p:cTn id="42" fill="hold">
                            <p:stCondLst>
                              <p:cond delay="500"/>
                            </p:stCondLst>
                            <p:childTnLst>
                              <p:par>
                                <p:cTn id="43" presetID="10" presetClass="entr" presetSubtype="0" fill="hold" grpId="0" nodeType="afterEffect">
                                  <p:stCondLst>
                                    <p:cond delay="0"/>
                                  </p:stCondLst>
                                  <p:childTnLst>
                                    <p:set>
                                      <p:cBhvr>
                                        <p:cTn id="44" dur="1" fill="hold">
                                          <p:stCondLst>
                                            <p:cond delay="0"/>
                                          </p:stCondLst>
                                        </p:cTn>
                                        <p:tgtEl>
                                          <p:spTgt spid="4"/>
                                        </p:tgtEl>
                                        <p:attrNameLst>
                                          <p:attrName>style.visibility</p:attrName>
                                        </p:attrNameLst>
                                      </p:cBhvr>
                                      <p:to>
                                        <p:strVal val="visible"/>
                                      </p:to>
                                    </p:set>
                                    <p:animEffect transition="in" filter="fade">
                                      <p:cBhvr>
                                        <p:cTn id="45" dur="500"/>
                                        <p:tgtEl>
                                          <p:spTgt spid="4"/>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21"/>
                                        </p:tgtEl>
                                        <p:attrNameLst>
                                          <p:attrName>style.visibility</p:attrName>
                                        </p:attrNameLst>
                                      </p:cBhvr>
                                      <p:to>
                                        <p:strVal val="visible"/>
                                      </p:to>
                                    </p:set>
                                    <p:animEffect transition="in" filter="fade">
                                      <p:cBhvr>
                                        <p:cTn id="50" dur="500"/>
                                        <p:tgtEl>
                                          <p:spTgt spid="21"/>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20"/>
                                        </p:tgtEl>
                                        <p:attrNameLst>
                                          <p:attrName>style.visibility</p:attrName>
                                        </p:attrNameLst>
                                      </p:cBhvr>
                                      <p:to>
                                        <p:strVal val="visible"/>
                                      </p:to>
                                    </p:set>
                                    <p:animEffect transition="in" filter="fade">
                                      <p:cBhvr>
                                        <p:cTn id="53" dur="500"/>
                                        <p:tgtEl>
                                          <p:spTgt spid="20"/>
                                        </p:tgtEl>
                                      </p:cBhvr>
                                    </p:animEffect>
                                  </p:childTnLst>
                                </p:cTn>
                              </p:par>
                            </p:childTnLst>
                          </p:cTn>
                        </p:par>
                        <p:par>
                          <p:cTn id="54" fill="hold">
                            <p:stCondLst>
                              <p:cond delay="500"/>
                            </p:stCondLst>
                            <p:childTnLst>
                              <p:par>
                                <p:cTn id="55" presetID="10" presetClass="entr" presetSubtype="0" fill="hold" grpId="0" nodeType="afterEffect">
                                  <p:stCondLst>
                                    <p:cond delay="0"/>
                                  </p:stCondLst>
                                  <p:childTnLst>
                                    <p:set>
                                      <p:cBhvr>
                                        <p:cTn id="56" dur="1" fill="hold">
                                          <p:stCondLst>
                                            <p:cond delay="0"/>
                                          </p:stCondLst>
                                        </p:cTn>
                                        <p:tgtEl>
                                          <p:spTgt spid="30"/>
                                        </p:tgtEl>
                                        <p:attrNameLst>
                                          <p:attrName>style.visibility</p:attrName>
                                        </p:attrNameLst>
                                      </p:cBhvr>
                                      <p:to>
                                        <p:strVal val="visible"/>
                                      </p:to>
                                    </p:set>
                                    <p:animEffect transition="in" filter="fade">
                                      <p:cBhvr>
                                        <p:cTn id="57" dur="500"/>
                                        <p:tgtEl>
                                          <p:spTgt spid="30"/>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5"/>
                                        </p:tgtEl>
                                        <p:attrNameLst>
                                          <p:attrName>style.visibility</p:attrName>
                                        </p:attrNameLst>
                                      </p:cBhvr>
                                      <p:to>
                                        <p:strVal val="visible"/>
                                      </p:to>
                                    </p:set>
                                    <p:animEffect transition="in" filter="fade">
                                      <p:cBhvr>
                                        <p:cTn id="6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4" grpId="0" animBg="1"/>
      <p:bldP spid="30" grpId="0" animBg="1"/>
      <p:bldP spid="5"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1"/>
          <p:cNvSpPr>
            <a:spLocks noGrp="1"/>
          </p:cNvSpPr>
          <p:nvPr>
            <p:ph type="title"/>
          </p:nvPr>
        </p:nvSpPr>
        <p:spPr/>
        <p:txBody>
          <a:bodyPr/>
          <a:lstStyle/>
          <a:p>
            <a:r>
              <a:rPr lang="en-US" altLang="zh-CN" dirty="0">
                <a:latin typeface="楷体" panose="02010609060101010101" pitchFamily="49" charset="-122"/>
                <a:ea typeface="楷体" panose="02010609060101010101" pitchFamily="49" charset="-122"/>
              </a:rPr>
              <a:t>14.4 </a:t>
            </a:r>
            <a:r>
              <a:rPr lang="zh-CN" altLang="en-US" dirty="0">
                <a:latin typeface="楷体" panose="02010609060101010101" pitchFamily="49" charset="-122"/>
                <a:ea typeface="楷体" panose="02010609060101010101" pitchFamily="49" charset="-122"/>
              </a:rPr>
              <a:t>传输层安全</a:t>
            </a:r>
          </a:p>
        </p:txBody>
      </p:sp>
      <p:sp>
        <p:nvSpPr>
          <p:cNvPr id="3" name="文本框 2">
            <a:extLst>
              <a:ext uri="{FF2B5EF4-FFF2-40B4-BE49-F238E27FC236}">
                <a16:creationId xmlns:a16="http://schemas.microsoft.com/office/drawing/2014/main" xmlns="" id="{A2D50A56-6789-4EFF-B0E6-373CE8BA26AA}"/>
              </a:ext>
            </a:extLst>
          </p:cNvPr>
          <p:cNvSpPr txBox="1"/>
          <p:nvPr/>
        </p:nvSpPr>
        <p:spPr>
          <a:xfrm>
            <a:off x="198092" y="1144849"/>
            <a:ext cx="8244448" cy="523220"/>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pPr marL="457200" indent="-457200">
              <a:buClr>
                <a:srgbClr val="C00000"/>
              </a:buClr>
              <a:buFont typeface="Wingdings" panose="05000000000000000000" pitchFamily="2" charset="2"/>
              <a:buChar char="n"/>
            </a:pPr>
            <a:r>
              <a:rPr lang="zh-CN" altLang="en-US" sz="2800" dirty="0">
                <a:solidFill>
                  <a:schemeClr val="tx2">
                    <a:lumMod val="95000"/>
                    <a:lumOff val="5000"/>
                  </a:schemeClr>
                </a:solidFill>
                <a:latin typeface="黑体" panose="02010609060101010101" pitchFamily="49" charset="-122"/>
                <a:ea typeface="黑体" panose="02010609060101010101" pitchFamily="49" charset="-122"/>
              </a:rPr>
              <a:t>传输层安全</a:t>
            </a:r>
          </a:p>
        </p:txBody>
      </p:sp>
      <p:sp>
        <p:nvSpPr>
          <p:cNvPr id="12" name="文本框 11">
            <a:extLst>
              <a:ext uri="{FF2B5EF4-FFF2-40B4-BE49-F238E27FC236}">
                <a16:creationId xmlns:a16="http://schemas.microsoft.com/office/drawing/2014/main" xmlns="" id="{C0E9A443-E0E5-405B-A907-700AD44F9C44}"/>
              </a:ext>
            </a:extLst>
          </p:cNvPr>
          <p:cNvSpPr txBox="1"/>
          <p:nvPr/>
        </p:nvSpPr>
        <p:spPr>
          <a:xfrm>
            <a:off x="370666" y="2171410"/>
            <a:ext cx="8458200" cy="1190069"/>
          </a:xfrm>
          <a:prstGeom prst="rect">
            <a:avLst/>
          </a:prstGeom>
          <a:solidFill>
            <a:schemeClr val="accent5">
              <a:lumMod val="60000"/>
              <a:lumOff val="40000"/>
            </a:schemeClr>
          </a:solidFill>
          <a:ln/>
        </p:spPr>
        <p:style>
          <a:lnRef idx="3">
            <a:schemeClr val="lt1"/>
          </a:lnRef>
          <a:fillRef idx="1">
            <a:schemeClr val="accent1"/>
          </a:fillRef>
          <a:effectRef idx="1">
            <a:schemeClr val="accent1"/>
          </a:effectRef>
          <a:fontRef idx="minor">
            <a:schemeClr val="lt1"/>
          </a:fontRef>
        </p:style>
        <p:txBody>
          <a:bodyPr wrap="square" rtlCol="0">
            <a:spAutoFit/>
          </a:bodyPr>
          <a:lstStyle/>
          <a:p>
            <a:pPr marL="342900" indent="-342900">
              <a:spcAft>
                <a:spcPts val="400"/>
              </a:spcAft>
              <a:buFont typeface="Arial" panose="020B0604020202020204" pitchFamily="34" charset="0"/>
              <a:buChar char="•"/>
            </a:pPr>
            <a:r>
              <a:rPr lang="zh-CN" altLang="en-US" sz="2400" dirty="0">
                <a:solidFill>
                  <a:schemeClr val="tx2"/>
                </a:solidFill>
                <a:latin typeface="黑体" panose="02010609060101010101" pitchFamily="49" charset="-122"/>
                <a:ea typeface="黑体" panose="02010609060101010101" pitchFamily="49" charset="-122"/>
              </a:rPr>
              <a:t>变更密码协议用于将预备状态拷贝到当前状态，</a:t>
            </a:r>
            <a:r>
              <a:rPr lang="zh-CN" altLang="en-US" sz="2400" dirty="0">
                <a:solidFill>
                  <a:srgbClr val="FF0000"/>
                </a:solidFill>
                <a:latin typeface="黑体" panose="02010609060101010101" pitchFamily="49" charset="-122"/>
                <a:ea typeface="黑体" panose="02010609060101010101" pitchFamily="49" charset="-122"/>
              </a:rPr>
              <a:t>更新连接密码套件。</a:t>
            </a:r>
            <a:endParaRPr lang="en-US" altLang="zh-CN" sz="2400" dirty="0">
              <a:solidFill>
                <a:schemeClr val="tx2"/>
              </a:solidFill>
              <a:latin typeface="黑体" panose="02010609060101010101" pitchFamily="49" charset="-122"/>
              <a:ea typeface="黑体" panose="02010609060101010101" pitchFamily="49" charset="-122"/>
            </a:endParaRPr>
          </a:p>
          <a:p>
            <a:pPr marL="800100" lvl="1" indent="-342900">
              <a:spcAft>
                <a:spcPts val="400"/>
              </a:spcAft>
              <a:buFont typeface="Arial" panose="020B0604020202020204" pitchFamily="34" charset="0"/>
              <a:buChar char="•"/>
            </a:pPr>
            <a:r>
              <a:rPr lang="zh-CN" altLang="en-US" sz="2000" dirty="0">
                <a:solidFill>
                  <a:schemeClr val="tx2"/>
                </a:solidFill>
                <a:latin typeface="黑体" panose="02010609060101010101" pitchFamily="49" charset="-122"/>
                <a:ea typeface="黑体" panose="02010609060101010101" pitchFamily="49" charset="-122"/>
              </a:rPr>
              <a:t>仅包含一条消息，由一个值为</a:t>
            </a:r>
            <a:r>
              <a:rPr lang="en-US" altLang="zh-CN" sz="2000" dirty="0">
                <a:solidFill>
                  <a:schemeClr val="tx2"/>
                </a:solidFill>
                <a:latin typeface="黑体" panose="02010609060101010101" pitchFamily="49" charset="-122"/>
                <a:ea typeface="黑体" panose="02010609060101010101" pitchFamily="49" charset="-122"/>
              </a:rPr>
              <a:t>1</a:t>
            </a:r>
            <a:r>
              <a:rPr lang="zh-CN" altLang="en-US" sz="2000" dirty="0">
                <a:solidFill>
                  <a:schemeClr val="tx2"/>
                </a:solidFill>
                <a:latin typeface="黑体" panose="02010609060101010101" pitchFamily="49" charset="-122"/>
                <a:ea typeface="黑体" panose="02010609060101010101" pitchFamily="49" charset="-122"/>
              </a:rPr>
              <a:t>的字节组成。</a:t>
            </a:r>
            <a:endParaRPr lang="en-US" altLang="zh-CN" sz="2000" dirty="0">
              <a:solidFill>
                <a:schemeClr val="tx2"/>
              </a:solidFill>
              <a:latin typeface="黑体" panose="02010609060101010101" pitchFamily="49" charset="-122"/>
              <a:ea typeface="黑体" panose="02010609060101010101" pitchFamily="49" charset="-122"/>
            </a:endParaRPr>
          </a:p>
        </p:txBody>
      </p:sp>
      <p:sp>
        <p:nvSpPr>
          <p:cNvPr id="13" name="文本框 12">
            <a:extLst>
              <a:ext uri="{FF2B5EF4-FFF2-40B4-BE49-F238E27FC236}">
                <a16:creationId xmlns:a16="http://schemas.microsoft.com/office/drawing/2014/main" xmlns="" id="{FA9C6AD6-F675-400D-9B61-2DB9589C8C0F}"/>
              </a:ext>
            </a:extLst>
          </p:cNvPr>
          <p:cNvSpPr txBox="1"/>
          <p:nvPr/>
        </p:nvSpPr>
        <p:spPr>
          <a:xfrm>
            <a:off x="315134" y="1648190"/>
            <a:ext cx="2384658" cy="523220"/>
          </a:xfrm>
          <a:prstGeom prst="rect">
            <a:avLst/>
          </a:prstGeom>
          <a:ln/>
        </p:spPr>
        <p:style>
          <a:lnRef idx="3">
            <a:schemeClr val="lt1"/>
          </a:lnRef>
          <a:fillRef idx="1">
            <a:schemeClr val="accent1"/>
          </a:fillRef>
          <a:effectRef idx="1">
            <a:schemeClr val="accent1"/>
          </a:effectRef>
          <a:fontRef idx="minor">
            <a:schemeClr val="lt1"/>
          </a:fontRef>
        </p:style>
        <p:txBody>
          <a:bodyPr wrap="square" rtlCol="0">
            <a:spAutoFit/>
          </a:bodyPr>
          <a:lstStyle/>
          <a:p>
            <a:pPr algn="ctr">
              <a:buClr>
                <a:srgbClr val="C00000"/>
              </a:buClr>
            </a:pPr>
            <a:r>
              <a:rPr lang="zh-CN" altLang="en-US" sz="2800" dirty="0">
                <a:solidFill>
                  <a:schemeClr val="bg1"/>
                </a:solidFill>
                <a:latin typeface="黑体" panose="02010609060101010101" pitchFamily="49" charset="-122"/>
                <a:ea typeface="黑体" panose="02010609060101010101" pitchFamily="49" charset="-122"/>
              </a:rPr>
              <a:t>变更密码协议</a:t>
            </a:r>
          </a:p>
        </p:txBody>
      </p:sp>
      <p:sp>
        <p:nvSpPr>
          <p:cNvPr id="25" name="文本框 24">
            <a:extLst>
              <a:ext uri="{FF2B5EF4-FFF2-40B4-BE49-F238E27FC236}">
                <a16:creationId xmlns:a16="http://schemas.microsoft.com/office/drawing/2014/main" xmlns="" id="{21F833DA-982A-42FA-8235-CEE586F71403}"/>
              </a:ext>
            </a:extLst>
          </p:cNvPr>
          <p:cNvSpPr txBox="1"/>
          <p:nvPr/>
        </p:nvSpPr>
        <p:spPr>
          <a:xfrm>
            <a:off x="370666" y="4162208"/>
            <a:ext cx="8458200" cy="1620957"/>
          </a:xfrm>
          <a:prstGeom prst="rect">
            <a:avLst/>
          </a:prstGeom>
          <a:solidFill>
            <a:schemeClr val="accent5">
              <a:lumMod val="60000"/>
              <a:lumOff val="40000"/>
            </a:schemeClr>
          </a:solidFill>
          <a:ln/>
        </p:spPr>
        <p:style>
          <a:lnRef idx="3">
            <a:schemeClr val="lt1"/>
          </a:lnRef>
          <a:fillRef idx="1">
            <a:schemeClr val="accent1"/>
          </a:fillRef>
          <a:effectRef idx="1">
            <a:schemeClr val="accent1"/>
          </a:effectRef>
          <a:fontRef idx="minor">
            <a:schemeClr val="lt1"/>
          </a:fontRef>
        </p:style>
        <p:txBody>
          <a:bodyPr wrap="square" rtlCol="0">
            <a:spAutoFit/>
          </a:bodyPr>
          <a:lstStyle/>
          <a:p>
            <a:pPr marL="342900" indent="-342900">
              <a:spcAft>
                <a:spcPts val="400"/>
              </a:spcAft>
              <a:buFont typeface="Arial" panose="020B0604020202020204" pitchFamily="34" charset="0"/>
              <a:buChar char="•"/>
            </a:pPr>
            <a:r>
              <a:rPr lang="zh-CN" altLang="en-US" sz="2400" dirty="0">
                <a:solidFill>
                  <a:schemeClr val="tx2"/>
                </a:solidFill>
                <a:latin typeface="黑体" panose="02010609060101010101" pitchFamily="49" charset="-122"/>
                <a:ea typeface="黑体" panose="02010609060101010101" pitchFamily="49" charset="-122"/>
              </a:rPr>
              <a:t>报警协议用于向对等实体传送</a:t>
            </a:r>
            <a:r>
              <a:rPr lang="en-US" altLang="zh-CN" sz="2400" dirty="0">
                <a:solidFill>
                  <a:schemeClr val="tx2"/>
                </a:solidFill>
                <a:latin typeface="黑体" panose="02010609060101010101" pitchFamily="49" charset="-122"/>
                <a:ea typeface="黑体" panose="02010609060101010101" pitchFamily="49" charset="-122"/>
              </a:rPr>
              <a:t>SSL</a:t>
            </a:r>
            <a:r>
              <a:rPr lang="zh-CN" altLang="en-US" sz="2400" dirty="0">
                <a:solidFill>
                  <a:schemeClr val="tx2"/>
                </a:solidFill>
                <a:latin typeface="黑体" panose="02010609060101010101" pitchFamily="49" charset="-122"/>
                <a:ea typeface="黑体" panose="02010609060101010101" pitchFamily="49" charset="-122"/>
              </a:rPr>
              <a:t>相关的报警信息。</a:t>
            </a:r>
            <a:endParaRPr lang="en-US" altLang="zh-CN" sz="2400" dirty="0">
              <a:solidFill>
                <a:schemeClr val="tx2"/>
              </a:solidFill>
              <a:latin typeface="黑体" panose="02010609060101010101" pitchFamily="49" charset="-122"/>
              <a:ea typeface="黑体" panose="02010609060101010101" pitchFamily="49" charset="-122"/>
            </a:endParaRPr>
          </a:p>
          <a:p>
            <a:pPr marL="800100" lvl="1" indent="-342900">
              <a:lnSpc>
                <a:spcPct val="90000"/>
              </a:lnSpc>
              <a:buFont typeface="Arial" panose="020B0604020202020204" pitchFamily="34" charset="0"/>
              <a:buChar char="•"/>
            </a:pPr>
            <a:r>
              <a:rPr lang="zh-CN" altLang="en-US" sz="2000" dirty="0">
                <a:solidFill>
                  <a:schemeClr val="tx2"/>
                </a:solidFill>
                <a:latin typeface="黑体" panose="02010609060101010101" pitchFamily="49" charset="-122"/>
                <a:ea typeface="黑体" panose="02010609060101010101" pitchFamily="49" charset="-122"/>
              </a:rPr>
              <a:t>第一个字节可以取值为</a:t>
            </a:r>
            <a:r>
              <a:rPr lang="zh-CN" altLang="en-US" sz="2000" dirty="0">
                <a:solidFill>
                  <a:srgbClr val="FF0000"/>
                </a:solidFill>
                <a:latin typeface="黑体" panose="02010609060101010101" pitchFamily="49" charset="-122"/>
                <a:ea typeface="黑体" panose="02010609060101010101" pitchFamily="49" charset="-122"/>
              </a:rPr>
              <a:t>警告</a:t>
            </a:r>
            <a:r>
              <a:rPr lang="zh-CN" altLang="en-US" sz="2000" dirty="0">
                <a:solidFill>
                  <a:schemeClr val="tx2"/>
                </a:solidFill>
                <a:latin typeface="黑体" panose="02010609060101010101" pitchFamily="49" charset="-122"/>
                <a:ea typeface="黑体" panose="02010609060101010101" pitchFamily="49" charset="-122"/>
              </a:rPr>
              <a:t>或者</a:t>
            </a:r>
            <a:r>
              <a:rPr lang="zh-CN" altLang="en-US" sz="2000" dirty="0">
                <a:solidFill>
                  <a:srgbClr val="FF0000"/>
                </a:solidFill>
                <a:latin typeface="黑体" panose="02010609060101010101" pitchFamily="49" charset="-122"/>
                <a:ea typeface="黑体" panose="02010609060101010101" pitchFamily="49" charset="-122"/>
              </a:rPr>
              <a:t>致命</a:t>
            </a:r>
            <a:r>
              <a:rPr lang="zh-CN" altLang="en-US" sz="2000" dirty="0">
                <a:solidFill>
                  <a:schemeClr val="tx2"/>
                </a:solidFill>
                <a:latin typeface="黑体" panose="02010609060101010101" pitchFamily="49" charset="-122"/>
                <a:ea typeface="黑体" panose="02010609060101010101" pitchFamily="49" charset="-122"/>
              </a:rPr>
              <a:t>，</a:t>
            </a:r>
            <a:r>
              <a:rPr lang="zh-CN" altLang="en-US" sz="2000" dirty="0">
                <a:solidFill>
                  <a:srgbClr val="FF0000"/>
                </a:solidFill>
                <a:latin typeface="黑体" panose="02010609060101010101" pitchFamily="49" charset="-122"/>
                <a:ea typeface="黑体" panose="02010609060101010101" pitchFamily="49" charset="-122"/>
              </a:rPr>
              <a:t>用以表达该消息的严重程度</a:t>
            </a:r>
            <a:r>
              <a:rPr lang="zh-CN" altLang="en-US" sz="2000" dirty="0">
                <a:solidFill>
                  <a:schemeClr val="tx2"/>
                </a:solidFill>
                <a:latin typeface="黑体" panose="02010609060101010101" pitchFamily="49" charset="-122"/>
                <a:ea typeface="黑体" panose="02010609060101010101" pitchFamily="49" charset="-122"/>
              </a:rPr>
              <a:t>。如果严重程度是致命的，</a:t>
            </a:r>
            <a:r>
              <a:rPr lang="en-US" altLang="zh-CN" sz="2000" dirty="0">
                <a:solidFill>
                  <a:schemeClr val="tx2"/>
                </a:solidFill>
                <a:latin typeface="黑体" panose="02010609060101010101" pitchFamily="49" charset="-122"/>
                <a:ea typeface="黑体" panose="02010609060101010101" pitchFamily="49" charset="-122"/>
              </a:rPr>
              <a:t>SSL</a:t>
            </a:r>
            <a:r>
              <a:rPr lang="zh-CN" altLang="en-US" sz="2000" dirty="0">
                <a:solidFill>
                  <a:schemeClr val="tx2"/>
                </a:solidFill>
                <a:latin typeface="黑体" panose="02010609060101010101" pitchFamily="49" charset="-122"/>
                <a:ea typeface="黑体" panose="02010609060101010101" pitchFamily="49" charset="-122"/>
              </a:rPr>
              <a:t>将立刻中止该连接，该会话的其他连接可以继续，但是本次会话不会允许建立新的连接。</a:t>
            </a:r>
          </a:p>
          <a:p>
            <a:pPr marL="800100" lvl="1" indent="-342900">
              <a:lnSpc>
                <a:spcPct val="90000"/>
              </a:lnSpc>
              <a:buFont typeface="Arial" panose="020B0604020202020204" pitchFamily="34" charset="0"/>
              <a:buChar char="•"/>
            </a:pPr>
            <a:r>
              <a:rPr lang="zh-CN" altLang="en-US" sz="2000" dirty="0">
                <a:solidFill>
                  <a:schemeClr val="tx2"/>
                </a:solidFill>
                <a:latin typeface="黑体" panose="02010609060101010101" pitchFamily="49" charset="-122"/>
                <a:ea typeface="黑体" panose="02010609060101010101" pitchFamily="49" charset="-122"/>
              </a:rPr>
              <a:t>第二个字节包含一种编码用于</a:t>
            </a:r>
            <a:r>
              <a:rPr lang="zh-CN" altLang="en-US" sz="2000" dirty="0">
                <a:solidFill>
                  <a:srgbClr val="FF0000"/>
                </a:solidFill>
                <a:latin typeface="黑体" panose="02010609060101010101" pitchFamily="49" charset="-122"/>
                <a:ea typeface="黑体" panose="02010609060101010101" pitchFamily="49" charset="-122"/>
              </a:rPr>
              <a:t>指明具体的警告</a:t>
            </a:r>
            <a:r>
              <a:rPr lang="zh-CN" altLang="en-US" sz="2000" dirty="0">
                <a:solidFill>
                  <a:schemeClr val="tx2"/>
                </a:solidFill>
                <a:latin typeface="黑体" panose="02010609060101010101" pitchFamily="49" charset="-122"/>
                <a:ea typeface="黑体" panose="02010609060101010101" pitchFamily="49" charset="-122"/>
              </a:rPr>
              <a:t>。 </a:t>
            </a:r>
          </a:p>
        </p:txBody>
      </p:sp>
      <p:sp>
        <p:nvSpPr>
          <p:cNvPr id="26" name="文本框 25">
            <a:extLst>
              <a:ext uri="{FF2B5EF4-FFF2-40B4-BE49-F238E27FC236}">
                <a16:creationId xmlns:a16="http://schemas.microsoft.com/office/drawing/2014/main" xmlns="" id="{20D3C2FE-248E-406B-BF18-C76F07C3C019}"/>
              </a:ext>
            </a:extLst>
          </p:cNvPr>
          <p:cNvSpPr txBox="1"/>
          <p:nvPr/>
        </p:nvSpPr>
        <p:spPr>
          <a:xfrm>
            <a:off x="315134" y="3638988"/>
            <a:ext cx="1736586" cy="523220"/>
          </a:xfrm>
          <a:prstGeom prst="rect">
            <a:avLst/>
          </a:prstGeom>
          <a:ln/>
        </p:spPr>
        <p:style>
          <a:lnRef idx="3">
            <a:schemeClr val="lt1"/>
          </a:lnRef>
          <a:fillRef idx="1">
            <a:schemeClr val="accent1"/>
          </a:fillRef>
          <a:effectRef idx="1">
            <a:schemeClr val="accent1"/>
          </a:effectRef>
          <a:fontRef idx="minor">
            <a:schemeClr val="lt1"/>
          </a:fontRef>
        </p:style>
        <p:txBody>
          <a:bodyPr wrap="square" rtlCol="0">
            <a:spAutoFit/>
          </a:bodyPr>
          <a:lstStyle/>
          <a:p>
            <a:pPr algn="ctr">
              <a:buClr>
                <a:srgbClr val="C00000"/>
              </a:buClr>
            </a:pPr>
            <a:r>
              <a:rPr lang="zh-CN" altLang="en-US" sz="2800" dirty="0">
                <a:solidFill>
                  <a:schemeClr val="bg1"/>
                </a:solidFill>
                <a:latin typeface="黑体" panose="02010609060101010101" pitchFamily="49" charset="-122"/>
                <a:ea typeface="黑体" panose="02010609060101010101" pitchFamily="49" charset="-122"/>
              </a:rPr>
              <a:t>报警协议</a:t>
            </a:r>
          </a:p>
        </p:txBody>
      </p:sp>
    </p:spTree>
    <p:extLst>
      <p:ext uri="{BB962C8B-B14F-4D97-AF65-F5344CB8AC3E}">
        <p14:creationId xmlns:p14="http://schemas.microsoft.com/office/powerpoint/2010/main" val="37814170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a:extLst>
              <a:ext uri="{FF2B5EF4-FFF2-40B4-BE49-F238E27FC236}">
                <a16:creationId xmlns:a16="http://schemas.microsoft.com/office/drawing/2014/main" xmlns="" id="{9F1025EE-248C-4D4B-B204-84CD82EA22B8}"/>
              </a:ext>
            </a:extLst>
          </p:cNvPr>
          <p:cNvSpPr txBox="1"/>
          <p:nvPr/>
        </p:nvSpPr>
        <p:spPr>
          <a:xfrm>
            <a:off x="323528" y="2171410"/>
            <a:ext cx="4579955" cy="3313728"/>
          </a:xfrm>
          <a:prstGeom prst="rect">
            <a:avLst/>
          </a:prstGeom>
          <a:solidFill>
            <a:schemeClr val="accent5">
              <a:lumMod val="60000"/>
              <a:lumOff val="40000"/>
            </a:schemeClr>
          </a:solidFill>
          <a:ln/>
        </p:spPr>
        <p:style>
          <a:lnRef idx="3">
            <a:schemeClr val="lt1"/>
          </a:lnRef>
          <a:fillRef idx="1">
            <a:schemeClr val="accent1"/>
          </a:fillRef>
          <a:effectRef idx="1">
            <a:schemeClr val="accent1"/>
          </a:effectRef>
          <a:fontRef idx="minor">
            <a:schemeClr val="lt1"/>
          </a:fontRef>
        </p:style>
        <p:txBody>
          <a:bodyPr wrap="square" rtlCol="0">
            <a:spAutoFit/>
          </a:bodyPr>
          <a:lstStyle/>
          <a:p>
            <a:pPr marL="342900" indent="-342900">
              <a:spcAft>
                <a:spcPts val="400"/>
              </a:spcAft>
              <a:buFont typeface="Arial" panose="020B0604020202020204" pitchFamily="34" charset="0"/>
              <a:buChar char="•"/>
            </a:pPr>
            <a:r>
              <a:rPr lang="zh-CN" altLang="en-US" sz="2400" dirty="0">
                <a:solidFill>
                  <a:schemeClr val="tx2"/>
                </a:solidFill>
                <a:latin typeface="黑体" panose="02010609060101010101" pitchFamily="49" charset="-122"/>
                <a:ea typeface="黑体" panose="02010609060101010101" pitchFamily="49" charset="-122"/>
              </a:rPr>
              <a:t>握手协议由右图一系列客户端和服务器之间交换的消息组成</a:t>
            </a:r>
            <a:endParaRPr lang="en-US" altLang="zh-CN" sz="2400" dirty="0">
              <a:solidFill>
                <a:schemeClr val="tx2"/>
              </a:solidFill>
              <a:latin typeface="黑体" panose="02010609060101010101" pitchFamily="49" charset="-122"/>
              <a:ea typeface="黑体" panose="02010609060101010101" pitchFamily="49" charset="-122"/>
            </a:endParaRPr>
          </a:p>
          <a:p>
            <a:pPr marL="342900" indent="-342900">
              <a:spcAft>
                <a:spcPts val="400"/>
              </a:spcAft>
              <a:buFont typeface="Arial" panose="020B0604020202020204" pitchFamily="34" charset="0"/>
              <a:buChar char="•"/>
            </a:pPr>
            <a:r>
              <a:rPr lang="zh-CN" altLang="en-US" sz="2400" dirty="0">
                <a:solidFill>
                  <a:schemeClr val="tx2"/>
                </a:solidFill>
                <a:latin typeface="黑体" panose="02010609060101010101" pitchFamily="49" charset="-122"/>
                <a:ea typeface="黑体" panose="02010609060101010101" pitchFamily="49" charset="-122"/>
              </a:rPr>
              <a:t>应在任何应用数据被传输前使用</a:t>
            </a:r>
            <a:endParaRPr lang="en-US" altLang="zh-CN" sz="2400" dirty="0">
              <a:solidFill>
                <a:schemeClr val="tx2"/>
              </a:solidFill>
              <a:latin typeface="黑体" panose="02010609060101010101" pitchFamily="49" charset="-122"/>
              <a:ea typeface="黑体" panose="02010609060101010101" pitchFamily="49" charset="-122"/>
            </a:endParaRPr>
          </a:p>
          <a:p>
            <a:pPr marL="800100" lvl="1" indent="-342900">
              <a:spcAft>
                <a:spcPts val="400"/>
              </a:spcAft>
              <a:buFont typeface="Arial" panose="020B0604020202020204" pitchFamily="34" charset="0"/>
              <a:buChar char="•"/>
            </a:pPr>
            <a:r>
              <a:rPr lang="zh-CN" altLang="en-US" sz="2000" dirty="0">
                <a:solidFill>
                  <a:schemeClr val="tx2"/>
                </a:solidFill>
                <a:latin typeface="黑体" panose="02010609060101010101" pitchFamily="49" charset="-122"/>
                <a:ea typeface="黑体" panose="02010609060101010101" pitchFamily="49" charset="-122"/>
              </a:rPr>
              <a:t>允许服务器和客户端</a:t>
            </a:r>
            <a:r>
              <a:rPr lang="zh-CN" altLang="en-US" sz="2000" dirty="0">
                <a:solidFill>
                  <a:srgbClr val="FF0000"/>
                </a:solidFill>
                <a:latin typeface="黑体" panose="02010609060101010101" pitchFamily="49" charset="-122"/>
                <a:ea typeface="黑体" panose="02010609060101010101" pitchFamily="49" charset="-122"/>
              </a:rPr>
              <a:t>相互认证</a:t>
            </a:r>
            <a:endParaRPr lang="en-US" altLang="zh-CN" sz="2000" dirty="0">
              <a:solidFill>
                <a:srgbClr val="FF0000"/>
              </a:solidFill>
              <a:latin typeface="黑体" panose="02010609060101010101" pitchFamily="49" charset="-122"/>
              <a:ea typeface="黑体" panose="02010609060101010101" pitchFamily="49" charset="-122"/>
            </a:endParaRPr>
          </a:p>
          <a:p>
            <a:pPr marL="800100" lvl="1" indent="-342900">
              <a:spcAft>
                <a:spcPts val="400"/>
              </a:spcAft>
              <a:buFont typeface="Arial" panose="020B0604020202020204" pitchFamily="34" charset="0"/>
              <a:buChar char="•"/>
            </a:pPr>
            <a:r>
              <a:rPr lang="zh-CN" altLang="en-US" sz="2000" dirty="0">
                <a:solidFill>
                  <a:schemeClr val="tx2"/>
                </a:solidFill>
                <a:latin typeface="黑体" panose="02010609060101010101" pitchFamily="49" charset="-122"/>
                <a:ea typeface="黑体" panose="02010609060101010101" pitchFamily="49" charset="-122"/>
              </a:rPr>
              <a:t>允许服务器和客户端</a:t>
            </a:r>
            <a:r>
              <a:rPr lang="zh-CN" altLang="en-US" sz="2000" dirty="0">
                <a:solidFill>
                  <a:srgbClr val="FF0000"/>
                </a:solidFill>
                <a:latin typeface="黑体" panose="02010609060101010101" pitchFamily="49" charset="-122"/>
                <a:ea typeface="黑体" panose="02010609060101010101" pitchFamily="49" charset="-122"/>
              </a:rPr>
              <a:t>协商加密和</a:t>
            </a:r>
            <a:r>
              <a:rPr lang="en-US" altLang="zh-CN" sz="2000" dirty="0">
                <a:solidFill>
                  <a:srgbClr val="FF0000"/>
                </a:solidFill>
                <a:latin typeface="黑体" panose="02010609060101010101" pitchFamily="49" charset="-122"/>
                <a:ea typeface="黑体" panose="02010609060101010101" pitchFamily="49" charset="-122"/>
              </a:rPr>
              <a:t>MAC</a:t>
            </a:r>
            <a:r>
              <a:rPr lang="zh-CN" altLang="en-US" sz="2000" dirty="0">
                <a:solidFill>
                  <a:srgbClr val="FF0000"/>
                </a:solidFill>
                <a:latin typeface="黑体" panose="02010609060101010101" pitchFamily="49" charset="-122"/>
                <a:ea typeface="黑体" panose="02010609060101010101" pitchFamily="49" charset="-122"/>
              </a:rPr>
              <a:t>算法</a:t>
            </a:r>
            <a:endParaRPr lang="en-US" altLang="zh-CN" sz="2000" dirty="0">
              <a:solidFill>
                <a:srgbClr val="FF0000"/>
              </a:solidFill>
              <a:latin typeface="黑体" panose="02010609060101010101" pitchFamily="49" charset="-122"/>
              <a:ea typeface="黑体" panose="02010609060101010101" pitchFamily="49" charset="-122"/>
            </a:endParaRPr>
          </a:p>
          <a:p>
            <a:pPr marL="800100" lvl="1" indent="-342900">
              <a:spcAft>
                <a:spcPts val="400"/>
              </a:spcAft>
              <a:buFont typeface="Arial" panose="020B0604020202020204" pitchFamily="34" charset="0"/>
              <a:buChar char="•"/>
            </a:pPr>
            <a:r>
              <a:rPr lang="zh-CN" altLang="en-US" sz="2000" dirty="0">
                <a:solidFill>
                  <a:schemeClr val="tx2"/>
                </a:solidFill>
                <a:latin typeface="黑体" panose="02010609060101010101" pitchFamily="49" charset="-122"/>
                <a:ea typeface="黑体" panose="02010609060101010101" pitchFamily="49" charset="-122"/>
              </a:rPr>
              <a:t>用于</a:t>
            </a:r>
            <a:r>
              <a:rPr lang="zh-CN" altLang="en-US" sz="2000" dirty="0">
                <a:solidFill>
                  <a:srgbClr val="FF0000"/>
                </a:solidFill>
                <a:latin typeface="黑体" panose="02010609060101010101" pitchFamily="49" charset="-122"/>
                <a:ea typeface="黑体" panose="02010609060101010101" pitchFamily="49" charset="-122"/>
              </a:rPr>
              <a:t>保护</a:t>
            </a:r>
            <a:r>
              <a:rPr lang="en-US" altLang="zh-CN" sz="2000" dirty="0">
                <a:solidFill>
                  <a:srgbClr val="FF0000"/>
                </a:solidFill>
                <a:latin typeface="黑体" panose="02010609060101010101" pitchFamily="49" charset="-122"/>
                <a:ea typeface="黑体" panose="02010609060101010101" pitchFamily="49" charset="-122"/>
              </a:rPr>
              <a:t>TLS</a:t>
            </a:r>
            <a:r>
              <a:rPr lang="zh-CN" altLang="en-US" sz="2000" dirty="0">
                <a:solidFill>
                  <a:srgbClr val="FF0000"/>
                </a:solidFill>
                <a:latin typeface="黑体" panose="02010609060101010101" pitchFamily="49" charset="-122"/>
                <a:ea typeface="黑体" panose="02010609060101010101" pitchFamily="49" charset="-122"/>
              </a:rPr>
              <a:t>记录中所发送数据的加密密钥</a:t>
            </a:r>
            <a:endParaRPr lang="en-US" altLang="zh-CN" sz="2000" dirty="0">
              <a:solidFill>
                <a:srgbClr val="FF0000"/>
              </a:solidFill>
              <a:latin typeface="黑体" panose="02010609060101010101" pitchFamily="49" charset="-122"/>
              <a:ea typeface="黑体" panose="02010609060101010101" pitchFamily="49" charset="-122"/>
            </a:endParaRPr>
          </a:p>
        </p:txBody>
      </p:sp>
      <p:sp>
        <p:nvSpPr>
          <p:cNvPr id="4098" name="标题 1"/>
          <p:cNvSpPr>
            <a:spLocks noGrp="1"/>
          </p:cNvSpPr>
          <p:nvPr>
            <p:ph type="title"/>
          </p:nvPr>
        </p:nvSpPr>
        <p:spPr/>
        <p:txBody>
          <a:bodyPr/>
          <a:lstStyle/>
          <a:p>
            <a:r>
              <a:rPr lang="en-US" altLang="zh-CN" dirty="0">
                <a:latin typeface="楷体" panose="02010609060101010101" pitchFamily="49" charset="-122"/>
                <a:ea typeface="楷体" panose="02010609060101010101" pitchFamily="49" charset="-122"/>
              </a:rPr>
              <a:t>14.4 </a:t>
            </a:r>
            <a:r>
              <a:rPr lang="zh-CN" altLang="en-US" dirty="0">
                <a:latin typeface="楷体" panose="02010609060101010101" pitchFamily="49" charset="-122"/>
                <a:ea typeface="楷体" panose="02010609060101010101" pitchFamily="49" charset="-122"/>
              </a:rPr>
              <a:t>传输层安全</a:t>
            </a:r>
          </a:p>
        </p:txBody>
      </p:sp>
      <p:sp>
        <p:nvSpPr>
          <p:cNvPr id="3" name="文本框 2">
            <a:extLst>
              <a:ext uri="{FF2B5EF4-FFF2-40B4-BE49-F238E27FC236}">
                <a16:creationId xmlns:a16="http://schemas.microsoft.com/office/drawing/2014/main" xmlns="" id="{A2D50A56-6789-4EFF-B0E6-373CE8BA26AA}"/>
              </a:ext>
            </a:extLst>
          </p:cNvPr>
          <p:cNvSpPr txBox="1"/>
          <p:nvPr/>
        </p:nvSpPr>
        <p:spPr>
          <a:xfrm>
            <a:off x="198092" y="1144849"/>
            <a:ext cx="8244448" cy="523220"/>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pPr marL="457200" indent="-457200">
              <a:buClr>
                <a:srgbClr val="C00000"/>
              </a:buClr>
              <a:buFont typeface="Wingdings" panose="05000000000000000000" pitchFamily="2" charset="2"/>
              <a:buChar char="n"/>
            </a:pPr>
            <a:r>
              <a:rPr lang="zh-CN" altLang="en-US" sz="2800" dirty="0">
                <a:solidFill>
                  <a:schemeClr val="tx2">
                    <a:lumMod val="95000"/>
                    <a:lumOff val="5000"/>
                  </a:schemeClr>
                </a:solidFill>
                <a:latin typeface="黑体" panose="02010609060101010101" pitchFamily="49" charset="-122"/>
                <a:ea typeface="黑体" panose="02010609060101010101" pitchFamily="49" charset="-122"/>
              </a:rPr>
              <a:t>传输层安全</a:t>
            </a:r>
          </a:p>
        </p:txBody>
      </p:sp>
      <p:sp>
        <p:nvSpPr>
          <p:cNvPr id="13" name="文本框 12">
            <a:extLst>
              <a:ext uri="{FF2B5EF4-FFF2-40B4-BE49-F238E27FC236}">
                <a16:creationId xmlns:a16="http://schemas.microsoft.com/office/drawing/2014/main" xmlns="" id="{FA9C6AD6-F675-400D-9B61-2DB9589C8C0F}"/>
              </a:ext>
            </a:extLst>
          </p:cNvPr>
          <p:cNvSpPr txBox="1"/>
          <p:nvPr/>
        </p:nvSpPr>
        <p:spPr>
          <a:xfrm>
            <a:off x="315134" y="1648190"/>
            <a:ext cx="2096626" cy="523220"/>
          </a:xfrm>
          <a:prstGeom prst="rect">
            <a:avLst/>
          </a:prstGeom>
          <a:ln/>
        </p:spPr>
        <p:style>
          <a:lnRef idx="3">
            <a:schemeClr val="lt1"/>
          </a:lnRef>
          <a:fillRef idx="1">
            <a:schemeClr val="accent1"/>
          </a:fillRef>
          <a:effectRef idx="1">
            <a:schemeClr val="accent1"/>
          </a:effectRef>
          <a:fontRef idx="minor">
            <a:schemeClr val="lt1"/>
          </a:fontRef>
        </p:style>
        <p:txBody>
          <a:bodyPr wrap="square" rtlCol="0">
            <a:spAutoFit/>
          </a:bodyPr>
          <a:lstStyle/>
          <a:p>
            <a:pPr algn="ctr">
              <a:buClr>
                <a:srgbClr val="C00000"/>
              </a:buClr>
            </a:pPr>
            <a:r>
              <a:rPr lang="zh-CN" altLang="en-US" sz="2800" dirty="0">
                <a:solidFill>
                  <a:schemeClr val="bg1"/>
                </a:solidFill>
                <a:latin typeface="黑体" panose="02010609060101010101" pitchFamily="49" charset="-122"/>
                <a:ea typeface="黑体" panose="02010609060101010101" pitchFamily="49" charset="-122"/>
              </a:rPr>
              <a:t>握手协议</a:t>
            </a:r>
          </a:p>
        </p:txBody>
      </p:sp>
      <p:pic>
        <p:nvPicPr>
          <p:cNvPr id="8" name="图片 7">
            <a:extLst>
              <a:ext uri="{FF2B5EF4-FFF2-40B4-BE49-F238E27FC236}">
                <a16:creationId xmlns:a16="http://schemas.microsoft.com/office/drawing/2014/main" xmlns="" id="{D77AB3C6-FAC9-47D3-BF3D-C63DC3223A60}"/>
              </a:ext>
            </a:extLst>
          </p:cNvPr>
          <p:cNvPicPr>
            <a:picLocks noChangeAspect="1"/>
          </p:cNvPicPr>
          <p:nvPr/>
        </p:nvPicPr>
        <p:blipFill rotWithShape="1">
          <a:blip r:embed="rId3">
            <a:extLst>
              <a:ext uri="{28A0092B-C50C-407E-A947-70E740481C1C}">
                <a14:useLocalDpi xmlns:a14="http://schemas.microsoft.com/office/drawing/2010/main" val="0"/>
              </a:ext>
            </a:extLst>
          </a:blip>
          <a:srcRect l="1787" t="3095" r="3971" b="3467"/>
          <a:stretch/>
        </p:blipFill>
        <p:spPr>
          <a:xfrm>
            <a:off x="4950621" y="1091412"/>
            <a:ext cx="4229891" cy="5766588"/>
          </a:xfrm>
          <a:prstGeom prst="rect">
            <a:avLst/>
          </a:prstGeom>
        </p:spPr>
      </p:pic>
      <p:pic>
        <p:nvPicPr>
          <p:cNvPr id="10" name="Picture 4">
            <a:extLst>
              <a:ext uri="{FF2B5EF4-FFF2-40B4-BE49-F238E27FC236}">
                <a16:creationId xmlns:a16="http://schemas.microsoft.com/office/drawing/2014/main" xmlns="" id="{55EB053A-7674-4E30-A969-D08B4FB2B162}"/>
              </a:ext>
            </a:extLst>
          </p:cNvPr>
          <p:cNvPicPr>
            <a:picLocks noChangeAspect="1"/>
          </p:cNvPicPr>
          <p:nvPr/>
        </p:nvPicPr>
        <p:blipFill>
          <a:blip r:embed="rId4"/>
          <a:stretch>
            <a:fillRect/>
          </a:stretch>
        </p:blipFill>
        <p:spPr>
          <a:xfrm rot="744267">
            <a:off x="1741165" y="5669624"/>
            <a:ext cx="1840294" cy="1128543"/>
          </a:xfrm>
          <a:prstGeom prst="rect">
            <a:avLst/>
          </a:prstGeom>
        </p:spPr>
      </p:pic>
    </p:spTree>
    <p:extLst>
      <p:ext uri="{BB962C8B-B14F-4D97-AF65-F5344CB8AC3E}">
        <p14:creationId xmlns:p14="http://schemas.microsoft.com/office/powerpoint/2010/main" val="37150870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a:extLst>
              <a:ext uri="{FF2B5EF4-FFF2-40B4-BE49-F238E27FC236}">
                <a16:creationId xmlns:a16="http://schemas.microsoft.com/office/drawing/2014/main" xmlns="" id="{9F1025EE-248C-4D4B-B204-84CD82EA22B8}"/>
              </a:ext>
            </a:extLst>
          </p:cNvPr>
          <p:cNvSpPr txBox="1"/>
          <p:nvPr/>
        </p:nvSpPr>
        <p:spPr>
          <a:xfrm>
            <a:off x="539552" y="2152843"/>
            <a:ext cx="8244448" cy="3303468"/>
          </a:xfrm>
          <a:prstGeom prst="rect">
            <a:avLst/>
          </a:prstGeom>
          <a:solidFill>
            <a:schemeClr val="accent5">
              <a:lumMod val="60000"/>
              <a:lumOff val="40000"/>
            </a:schemeClr>
          </a:solidFill>
          <a:ln/>
        </p:spPr>
        <p:style>
          <a:lnRef idx="3">
            <a:schemeClr val="lt1"/>
          </a:lnRef>
          <a:fillRef idx="1">
            <a:schemeClr val="accent1"/>
          </a:fillRef>
          <a:effectRef idx="1">
            <a:schemeClr val="accent1"/>
          </a:effectRef>
          <a:fontRef idx="minor">
            <a:schemeClr val="lt1"/>
          </a:fontRef>
        </p:style>
        <p:txBody>
          <a:bodyPr wrap="square" rtlCol="0">
            <a:spAutoFit/>
          </a:bodyPr>
          <a:lstStyle/>
          <a:p>
            <a:pPr marL="342900" indent="-342900">
              <a:spcAft>
                <a:spcPts val="400"/>
              </a:spcAft>
              <a:buFont typeface="Arial" panose="020B0604020202020204" pitchFamily="34" charset="0"/>
              <a:buChar char="•"/>
            </a:pPr>
            <a:r>
              <a:rPr lang="zh-CN" altLang="en-US" sz="2400" dirty="0">
                <a:solidFill>
                  <a:schemeClr val="tx2"/>
                </a:solidFill>
                <a:latin typeface="黑体" panose="02010609060101010101" pitchFamily="49" charset="-122"/>
                <a:ea typeface="黑体" panose="02010609060101010101" pitchFamily="49" charset="-122"/>
              </a:rPr>
              <a:t>由硬件或软件产生的一个</a:t>
            </a:r>
            <a:r>
              <a:rPr lang="zh-CN" altLang="en-US" sz="2400" dirty="0">
                <a:solidFill>
                  <a:srgbClr val="FF0000"/>
                </a:solidFill>
                <a:latin typeface="黑体" panose="02010609060101010101" pitchFamily="49" charset="-122"/>
                <a:ea typeface="黑体" panose="02010609060101010101" pitchFamily="49" charset="-122"/>
              </a:rPr>
              <a:t>周期性的信号</a:t>
            </a:r>
            <a:r>
              <a:rPr lang="zh-CN" altLang="en-US" sz="2400" dirty="0">
                <a:solidFill>
                  <a:schemeClr val="tx2"/>
                </a:solidFill>
                <a:latin typeface="黑体" panose="02010609060101010101" pitchFamily="49" charset="-122"/>
                <a:ea typeface="黑体" panose="02010609060101010101" pitchFamily="49" charset="-122"/>
              </a:rPr>
              <a:t>，用以表明操作正常，其运行于</a:t>
            </a:r>
            <a:r>
              <a:rPr lang="en-US" altLang="zh-CN" sz="2400" dirty="0">
                <a:solidFill>
                  <a:schemeClr val="tx2"/>
                </a:solidFill>
                <a:latin typeface="黑体" panose="02010609060101010101" pitchFamily="49" charset="-122"/>
                <a:ea typeface="黑体" panose="02010609060101010101" pitchFamily="49" charset="-122"/>
              </a:rPr>
              <a:t>TLS</a:t>
            </a:r>
            <a:r>
              <a:rPr lang="zh-CN" altLang="en-US" sz="2400" dirty="0">
                <a:solidFill>
                  <a:schemeClr val="tx2"/>
                </a:solidFill>
                <a:latin typeface="黑体" panose="02010609060101010101" pitchFamily="49" charset="-122"/>
                <a:ea typeface="黑体" panose="02010609060101010101" pitchFamily="49" charset="-122"/>
              </a:rPr>
              <a:t>记录协议顶部，包含两种消息类型：</a:t>
            </a:r>
            <a:endParaRPr lang="en-US" altLang="zh-CN" sz="2400" dirty="0">
              <a:solidFill>
                <a:schemeClr val="tx2"/>
              </a:solidFill>
              <a:latin typeface="黑体" panose="02010609060101010101" pitchFamily="49" charset="-122"/>
              <a:ea typeface="黑体" panose="02010609060101010101" pitchFamily="49" charset="-122"/>
            </a:endParaRPr>
          </a:p>
          <a:p>
            <a:pPr marL="800100" lvl="1" indent="-342900">
              <a:spcAft>
                <a:spcPts val="400"/>
              </a:spcAft>
              <a:buFont typeface="Arial" panose="020B0604020202020204" pitchFamily="34" charset="0"/>
              <a:buChar char="•"/>
            </a:pPr>
            <a:r>
              <a:rPr lang="zh-CN" altLang="en-US" sz="2400" dirty="0">
                <a:solidFill>
                  <a:schemeClr val="tx2"/>
                </a:solidFill>
                <a:latin typeface="黑体" panose="02010609060101010101" pitchFamily="49" charset="-122"/>
                <a:ea typeface="黑体" panose="02010609060101010101" pitchFamily="49" charset="-122"/>
              </a:rPr>
              <a:t>心跳请求：</a:t>
            </a:r>
            <a:r>
              <a:rPr lang="zh-CN" altLang="en-US" sz="2400" dirty="0">
                <a:solidFill>
                  <a:srgbClr val="FF0000"/>
                </a:solidFill>
                <a:latin typeface="黑体" panose="02010609060101010101" pitchFamily="49" charset="-122"/>
                <a:ea typeface="黑体" panose="02010609060101010101" pitchFamily="49" charset="-122"/>
              </a:rPr>
              <a:t>可随时发送</a:t>
            </a:r>
            <a:r>
              <a:rPr lang="zh-CN" altLang="en-US" sz="2400" dirty="0">
                <a:solidFill>
                  <a:schemeClr val="tx2"/>
                </a:solidFill>
                <a:latin typeface="黑体" panose="02010609060101010101" pitchFamily="49" charset="-122"/>
                <a:ea typeface="黑体" panose="02010609060101010101" pitchFamily="49" charset="-122"/>
              </a:rPr>
              <a:t>，包含长度、载荷、填充字段</a:t>
            </a:r>
            <a:endParaRPr lang="en-US" altLang="zh-CN" sz="2400" dirty="0">
              <a:solidFill>
                <a:schemeClr val="tx2"/>
              </a:solidFill>
              <a:latin typeface="黑体" panose="02010609060101010101" pitchFamily="49" charset="-122"/>
              <a:ea typeface="黑体" panose="02010609060101010101" pitchFamily="49" charset="-122"/>
            </a:endParaRPr>
          </a:p>
          <a:p>
            <a:pPr marL="800100" lvl="1" indent="-342900">
              <a:spcAft>
                <a:spcPts val="400"/>
              </a:spcAft>
              <a:buFont typeface="Arial" panose="020B0604020202020204" pitchFamily="34" charset="0"/>
              <a:buChar char="•"/>
            </a:pPr>
            <a:r>
              <a:rPr lang="zh-CN" altLang="en-US" sz="2400" dirty="0">
                <a:solidFill>
                  <a:schemeClr val="tx2"/>
                </a:solidFill>
                <a:latin typeface="黑体" panose="02010609060101010101" pitchFamily="49" charset="-122"/>
                <a:ea typeface="黑体" panose="02010609060101010101" pitchFamily="49" charset="-122"/>
              </a:rPr>
              <a:t>心跳响应：接受到心跳请求消息时应</a:t>
            </a:r>
            <a:r>
              <a:rPr lang="zh-CN" altLang="en-US" sz="2400" dirty="0">
                <a:solidFill>
                  <a:srgbClr val="FF0000"/>
                </a:solidFill>
                <a:latin typeface="黑体" panose="02010609060101010101" pitchFamily="49" charset="-122"/>
                <a:ea typeface="黑体" panose="02010609060101010101" pitchFamily="49" charset="-122"/>
              </a:rPr>
              <a:t>及时响应</a:t>
            </a:r>
            <a:r>
              <a:rPr lang="zh-CN" altLang="en-US" sz="2400" dirty="0">
                <a:solidFill>
                  <a:schemeClr val="tx2"/>
                </a:solidFill>
                <a:latin typeface="黑体" panose="02010609060101010101" pitchFamily="49" charset="-122"/>
                <a:ea typeface="黑体" panose="02010609060101010101" pitchFamily="49" charset="-122"/>
              </a:rPr>
              <a:t>，包含收到的心跳请求的载荷拷贝、填充字段</a:t>
            </a:r>
            <a:endParaRPr lang="en-US" altLang="zh-CN" sz="2400" dirty="0">
              <a:solidFill>
                <a:schemeClr val="tx2"/>
              </a:solidFill>
              <a:latin typeface="黑体" panose="02010609060101010101" pitchFamily="49" charset="-122"/>
              <a:ea typeface="黑体" panose="02010609060101010101" pitchFamily="49" charset="-122"/>
            </a:endParaRPr>
          </a:p>
          <a:p>
            <a:pPr marL="342900" indent="-342900">
              <a:spcAft>
                <a:spcPts val="400"/>
              </a:spcAft>
              <a:buFont typeface="Arial" panose="020B0604020202020204" pitchFamily="34" charset="0"/>
              <a:buChar char="•"/>
            </a:pPr>
            <a:r>
              <a:rPr lang="zh-CN" altLang="en-US" sz="2400" dirty="0">
                <a:solidFill>
                  <a:schemeClr val="tx2"/>
                </a:solidFill>
                <a:latin typeface="黑体" panose="02010609060101010101" pitchFamily="49" charset="-122"/>
                <a:ea typeface="黑体" panose="02010609060101010101" pitchFamily="49" charset="-122"/>
              </a:rPr>
              <a:t>心跳协议的目的：</a:t>
            </a:r>
            <a:endParaRPr lang="en-US" altLang="zh-CN" sz="2400" dirty="0">
              <a:solidFill>
                <a:schemeClr val="tx2"/>
              </a:solidFill>
              <a:latin typeface="黑体" panose="02010609060101010101" pitchFamily="49" charset="-122"/>
              <a:ea typeface="黑体" panose="02010609060101010101" pitchFamily="49" charset="-122"/>
            </a:endParaRPr>
          </a:p>
          <a:p>
            <a:pPr marL="800100" lvl="1" indent="-342900">
              <a:spcAft>
                <a:spcPts val="400"/>
              </a:spcAft>
              <a:buFont typeface="Arial" panose="020B0604020202020204" pitchFamily="34" charset="0"/>
              <a:buChar char="•"/>
            </a:pPr>
            <a:r>
              <a:rPr lang="zh-CN" altLang="en-US" sz="2400" dirty="0">
                <a:solidFill>
                  <a:schemeClr val="tx2"/>
                </a:solidFill>
                <a:latin typeface="黑体" panose="02010609060101010101" pitchFamily="49" charset="-122"/>
                <a:ea typeface="黑体" panose="02010609060101010101" pitchFamily="49" charset="-122"/>
              </a:rPr>
              <a:t>确保接收端还活着</a:t>
            </a:r>
          </a:p>
          <a:p>
            <a:pPr marL="800100" lvl="1" indent="-342900">
              <a:spcAft>
                <a:spcPts val="400"/>
              </a:spcAft>
              <a:buFont typeface="Arial" panose="020B0604020202020204" pitchFamily="34" charset="0"/>
              <a:buChar char="•"/>
            </a:pPr>
            <a:r>
              <a:rPr lang="zh-CN" altLang="en-US" sz="2400" dirty="0">
                <a:solidFill>
                  <a:schemeClr val="tx2"/>
                </a:solidFill>
                <a:latin typeface="黑体" panose="02010609060101010101" pitchFamily="49" charset="-122"/>
                <a:ea typeface="黑体" panose="02010609060101010101" pitchFamily="49" charset="-122"/>
              </a:rPr>
              <a:t>生成了空闲时间段中的活动连接</a:t>
            </a:r>
          </a:p>
        </p:txBody>
      </p:sp>
      <p:sp>
        <p:nvSpPr>
          <p:cNvPr id="4098" name="标题 1"/>
          <p:cNvSpPr>
            <a:spLocks noGrp="1"/>
          </p:cNvSpPr>
          <p:nvPr>
            <p:ph type="title"/>
          </p:nvPr>
        </p:nvSpPr>
        <p:spPr/>
        <p:txBody>
          <a:bodyPr/>
          <a:lstStyle/>
          <a:p>
            <a:r>
              <a:rPr lang="en-US" altLang="zh-CN" dirty="0">
                <a:latin typeface="楷体" panose="02010609060101010101" pitchFamily="49" charset="-122"/>
                <a:ea typeface="楷体" panose="02010609060101010101" pitchFamily="49" charset="-122"/>
              </a:rPr>
              <a:t>14.4 </a:t>
            </a:r>
            <a:r>
              <a:rPr lang="zh-CN" altLang="en-US" dirty="0">
                <a:latin typeface="楷体" panose="02010609060101010101" pitchFamily="49" charset="-122"/>
                <a:ea typeface="楷体" panose="02010609060101010101" pitchFamily="49" charset="-122"/>
              </a:rPr>
              <a:t>传输层安全</a:t>
            </a:r>
          </a:p>
        </p:txBody>
      </p:sp>
      <p:sp>
        <p:nvSpPr>
          <p:cNvPr id="3" name="文本框 2">
            <a:extLst>
              <a:ext uri="{FF2B5EF4-FFF2-40B4-BE49-F238E27FC236}">
                <a16:creationId xmlns:a16="http://schemas.microsoft.com/office/drawing/2014/main" xmlns="" id="{A2D50A56-6789-4EFF-B0E6-373CE8BA26AA}"/>
              </a:ext>
            </a:extLst>
          </p:cNvPr>
          <p:cNvSpPr txBox="1"/>
          <p:nvPr/>
        </p:nvSpPr>
        <p:spPr>
          <a:xfrm>
            <a:off x="198092" y="1144849"/>
            <a:ext cx="8244448" cy="523220"/>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pPr marL="457200" indent="-457200">
              <a:buClr>
                <a:srgbClr val="C00000"/>
              </a:buClr>
              <a:buFont typeface="Wingdings" panose="05000000000000000000" pitchFamily="2" charset="2"/>
              <a:buChar char="n"/>
            </a:pPr>
            <a:r>
              <a:rPr lang="zh-CN" altLang="en-US" sz="2800" dirty="0">
                <a:solidFill>
                  <a:schemeClr val="tx2">
                    <a:lumMod val="95000"/>
                    <a:lumOff val="5000"/>
                  </a:schemeClr>
                </a:solidFill>
                <a:latin typeface="黑体" panose="02010609060101010101" pitchFamily="49" charset="-122"/>
                <a:ea typeface="黑体" panose="02010609060101010101" pitchFamily="49" charset="-122"/>
              </a:rPr>
              <a:t>传输层安全</a:t>
            </a:r>
          </a:p>
        </p:txBody>
      </p:sp>
      <p:sp>
        <p:nvSpPr>
          <p:cNvPr id="13" name="文本框 12">
            <a:extLst>
              <a:ext uri="{FF2B5EF4-FFF2-40B4-BE49-F238E27FC236}">
                <a16:creationId xmlns:a16="http://schemas.microsoft.com/office/drawing/2014/main" xmlns="" id="{FA9C6AD6-F675-400D-9B61-2DB9589C8C0F}"/>
              </a:ext>
            </a:extLst>
          </p:cNvPr>
          <p:cNvSpPr txBox="1"/>
          <p:nvPr/>
        </p:nvSpPr>
        <p:spPr>
          <a:xfrm>
            <a:off x="315134" y="1648190"/>
            <a:ext cx="2096626" cy="523220"/>
          </a:xfrm>
          <a:prstGeom prst="rect">
            <a:avLst/>
          </a:prstGeom>
          <a:ln/>
        </p:spPr>
        <p:style>
          <a:lnRef idx="3">
            <a:schemeClr val="lt1"/>
          </a:lnRef>
          <a:fillRef idx="1">
            <a:schemeClr val="accent1"/>
          </a:fillRef>
          <a:effectRef idx="1">
            <a:schemeClr val="accent1"/>
          </a:effectRef>
          <a:fontRef idx="minor">
            <a:schemeClr val="lt1"/>
          </a:fontRef>
        </p:style>
        <p:txBody>
          <a:bodyPr wrap="square" rtlCol="0">
            <a:spAutoFit/>
          </a:bodyPr>
          <a:lstStyle/>
          <a:p>
            <a:pPr algn="ctr">
              <a:buClr>
                <a:srgbClr val="C00000"/>
              </a:buClr>
            </a:pPr>
            <a:r>
              <a:rPr lang="zh-CN" altLang="en-US" sz="2800" dirty="0">
                <a:solidFill>
                  <a:schemeClr val="bg1"/>
                </a:solidFill>
                <a:latin typeface="黑体" panose="02010609060101010101" pitchFamily="49" charset="-122"/>
                <a:ea typeface="黑体" panose="02010609060101010101" pitchFamily="49" charset="-122"/>
              </a:rPr>
              <a:t>心跳协议</a:t>
            </a:r>
          </a:p>
        </p:txBody>
      </p:sp>
      <p:pic>
        <p:nvPicPr>
          <p:cNvPr id="4" name="图片 3">
            <a:extLst>
              <a:ext uri="{FF2B5EF4-FFF2-40B4-BE49-F238E27FC236}">
                <a16:creationId xmlns:a16="http://schemas.microsoft.com/office/drawing/2014/main" xmlns="" id="{A82623CD-9929-4706-849B-F69549BF419D}"/>
              </a:ext>
            </a:extLst>
          </p:cNvPr>
          <p:cNvPicPr>
            <a:picLocks noChangeAspect="1"/>
          </p:cNvPicPr>
          <p:nvPr/>
        </p:nvPicPr>
        <p:blipFill rotWithShape="1">
          <a:blip r:embed="rId3">
            <a:extLst>
              <a:ext uri="{28A0092B-C50C-407E-A947-70E740481C1C}">
                <a14:useLocalDpi xmlns:a14="http://schemas.microsoft.com/office/drawing/2010/main" val="0"/>
              </a:ext>
            </a:extLst>
          </a:blip>
          <a:srcRect l="11765" t="18190" r="11765" b="15462"/>
          <a:stretch/>
        </p:blipFill>
        <p:spPr>
          <a:xfrm>
            <a:off x="7092280" y="5596590"/>
            <a:ext cx="1134360" cy="984206"/>
          </a:xfrm>
          <a:prstGeom prst="rect">
            <a:avLst/>
          </a:prstGeom>
        </p:spPr>
      </p:pic>
      <p:pic>
        <p:nvPicPr>
          <p:cNvPr id="11" name="图片 10">
            <a:extLst>
              <a:ext uri="{FF2B5EF4-FFF2-40B4-BE49-F238E27FC236}">
                <a16:creationId xmlns:a16="http://schemas.microsoft.com/office/drawing/2014/main" xmlns="" id="{144734BB-1B99-41FE-BD55-526D7F384384}"/>
              </a:ext>
            </a:extLst>
          </p:cNvPr>
          <p:cNvPicPr>
            <a:picLocks noChangeAspect="1"/>
          </p:cNvPicPr>
          <p:nvPr/>
        </p:nvPicPr>
        <p:blipFill rotWithShape="1">
          <a:blip r:embed="rId3">
            <a:extLst>
              <a:ext uri="{28A0092B-C50C-407E-A947-70E740481C1C}">
                <a14:useLocalDpi xmlns:a14="http://schemas.microsoft.com/office/drawing/2010/main" val="0"/>
              </a:ext>
            </a:extLst>
          </a:blip>
          <a:srcRect l="11765" t="18190" r="11765" b="15462"/>
          <a:stretch/>
        </p:blipFill>
        <p:spPr>
          <a:xfrm>
            <a:off x="1115616" y="5589240"/>
            <a:ext cx="1134360" cy="984206"/>
          </a:xfrm>
          <a:prstGeom prst="rect">
            <a:avLst/>
          </a:prstGeom>
        </p:spPr>
      </p:pic>
      <p:sp>
        <p:nvSpPr>
          <p:cNvPr id="12" name="箭头: 右 11">
            <a:extLst>
              <a:ext uri="{FF2B5EF4-FFF2-40B4-BE49-F238E27FC236}">
                <a16:creationId xmlns:a16="http://schemas.microsoft.com/office/drawing/2014/main" xmlns="" id="{87F78211-DFB2-4328-A39D-D708A01A504D}"/>
              </a:ext>
            </a:extLst>
          </p:cNvPr>
          <p:cNvSpPr/>
          <p:nvPr/>
        </p:nvSpPr>
        <p:spPr>
          <a:xfrm>
            <a:off x="2411760" y="5877272"/>
            <a:ext cx="4392488" cy="228196"/>
          </a:xfrm>
          <a:prstGeom prst="rightArrow">
            <a:avLst/>
          </a:prstGeom>
          <a:solidFill>
            <a:schemeClr val="accent3">
              <a:lumMod val="5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p>
        </p:txBody>
      </p:sp>
      <p:sp>
        <p:nvSpPr>
          <p:cNvPr id="14" name="箭头: 右 13">
            <a:extLst>
              <a:ext uri="{FF2B5EF4-FFF2-40B4-BE49-F238E27FC236}">
                <a16:creationId xmlns:a16="http://schemas.microsoft.com/office/drawing/2014/main" xmlns="" id="{246A759F-6069-4419-AA9E-B066F6D7DDC7}"/>
              </a:ext>
            </a:extLst>
          </p:cNvPr>
          <p:cNvSpPr/>
          <p:nvPr/>
        </p:nvSpPr>
        <p:spPr>
          <a:xfrm rot="10800000">
            <a:off x="2402078" y="6165304"/>
            <a:ext cx="4392488" cy="228196"/>
          </a:xfrm>
          <a:prstGeom prst="rightArrow">
            <a:avLst/>
          </a:prstGeom>
          <a:solidFill>
            <a:schemeClr val="accent3">
              <a:lumMod val="5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xmlns="" id="{2FE05B84-F304-42F9-B104-3716C98C2CED}"/>
              </a:ext>
            </a:extLst>
          </p:cNvPr>
          <p:cNvSpPr txBox="1"/>
          <p:nvPr/>
        </p:nvSpPr>
        <p:spPr>
          <a:xfrm>
            <a:off x="3851858" y="5513096"/>
            <a:ext cx="1619836" cy="400110"/>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square" rtlCol="0">
            <a:spAutoFit/>
          </a:bodyPr>
          <a:lstStyle/>
          <a:p>
            <a:pPr algn="l">
              <a:buClr>
                <a:srgbClr val="C00000"/>
              </a:buClr>
            </a:pPr>
            <a:r>
              <a:rPr lang="zh-CN" altLang="en-US" sz="2000" dirty="0">
                <a:solidFill>
                  <a:schemeClr val="tx2"/>
                </a:solidFill>
                <a:latin typeface="黑体" panose="02010609060101010101" pitchFamily="49" charset="-122"/>
                <a:ea typeface="黑体" panose="02010609060101010101" pitchFamily="49" charset="-122"/>
              </a:rPr>
              <a:t>心跳请求</a:t>
            </a:r>
          </a:p>
        </p:txBody>
      </p:sp>
      <p:sp>
        <p:nvSpPr>
          <p:cNvPr id="16" name="文本框 15">
            <a:extLst>
              <a:ext uri="{FF2B5EF4-FFF2-40B4-BE49-F238E27FC236}">
                <a16:creationId xmlns:a16="http://schemas.microsoft.com/office/drawing/2014/main" xmlns="" id="{FD6846FC-91E6-4441-9D20-62D766B87CAE}"/>
              </a:ext>
            </a:extLst>
          </p:cNvPr>
          <p:cNvSpPr txBox="1"/>
          <p:nvPr/>
        </p:nvSpPr>
        <p:spPr>
          <a:xfrm>
            <a:off x="3851858" y="6334167"/>
            <a:ext cx="1619836" cy="400110"/>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square" rtlCol="0">
            <a:spAutoFit/>
          </a:bodyPr>
          <a:lstStyle/>
          <a:p>
            <a:pPr algn="l">
              <a:buClr>
                <a:srgbClr val="C00000"/>
              </a:buClr>
            </a:pPr>
            <a:r>
              <a:rPr lang="zh-CN" altLang="en-US" sz="2000" dirty="0">
                <a:solidFill>
                  <a:schemeClr val="tx2"/>
                </a:solidFill>
                <a:latin typeface="黑体" panose="02010609060101010101" pitchFamily="49" charset="-122"/>
                <a:ea typeface="黑体" panose="02010609060101010101" pitchFamily="49" charset="-122"/>
              </a:rPr>
              <a:t>心跳响应</a:t>
            </a:r>
          </a:p>
        </p:txBody>
      </p:sp>
    </p:spTree>
    <p:extLst>
      <p:ext uri="{BB962C8B-B14F-4D97-AF65-F5344CB8AC3E}">
        <p14:creationId xmlns:p14="http://schemas.microsoft.com/office/powerpoint/2010/main" val="19217211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1"/>
          <p:cNvSpPr>
            <a:spLocks noGrp="1"/>
          </p:cNvSpPr>
          <p:nvPr>
            <p:ph type="title"/>
          </p:nvPr>
        </p:nvSpPr>
        <p:spPr/>
        <p:txBody>
          <a:bodyPr/>
          <a:lstStyle/>
          <a:p>
            <a:r>
              <a:rPr lang="en-US" altLang="zh-CN" dirty="0">
                <a:latin typeface="楷体" panose="02010609060101010101" pitchFamily="49" charset="-122"/>
                <a:ea typeface="楷体" panose="02010609060101010101" pitchFamily="49" charset="-122"/>
              </a:rPr>
              <a:t>14.4 </a:t>
            </a:r>
            <a:r>
              <a:rPr lang="zh-CN" altLang="en-US" dirty="0">
                <a:latin typeface="楷体" panose="02010609060101010101" pitchFamily="49" charset="-122"/>
                <a:ea typeface="楷体" panose="02010609060101010101" pitchFamily="49" charset="-122"/>
              </a:rPr>
              <a:t>传输层安全</a:t>
            </a:r>
          </a:p>
        </p:txBody>
      </p:sp>
      <p:sp>
        <p:nvSpPr>
          <p:cNvPr id="3" name="文本框 2">
            <a:extLst>
              <a:ext uri="{FF2B5EF4-FFF2-40B4-BE49-F238E27FC236}">
                <a16:creationId xmlns:a16="http://schemas.microsoft.com/office/drawing/2014/main" xmlns="" id="{A2D50A56-6789-4EFF-B0E6-373CE8BA26AA}"/>
              </a:ext>
            </a:extLst>
          </p:cNvPr>
          <p:cNvSpPr txBox="1"/>
          <p:nvPr/>
        </p:nvSpPr>
        <p:spPr>
          <a:xfrm>
            <a:off x="198092" y="1144849"/>
            <a:ext cx="8244448" cy="523220"/>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pPr marL="457200" indent="-457200">
              <a:buClr>
                <a:srgbClr val="C00000"/>
              </a:buClr>
              <a:buFont typeface="Wingdings" panose="05000000000000000000" pitchFamily="2" charset="2"/>
              <a:buChar char="n"/>
            </a:pPr>
            <a:r>
              <a:rPr lang="en-US" altLang="zh-CN" sz="2800" dirty="0">
                <a:solidFill>
                  <a:schemeClr val="tx2">
                    <a:lumMod val="95000"/>
                    <a:lumOff val="5000"/>
                  </a:schemeClr>
                </a:solidFill>
                <a:latin typeface="黑体" panose="02010609060101010101" pitchFamily="49" charset="-122"/>
                <a:ea typeface="黑体" panose="02010609060101010101" pitchFamily="49" charset="-122"/>
              </a:rPr>
              <a:t>SSL/TLS</a:t>
            </a:r>
            <a:r>
              <a:rPr lang="zh-CN" altLang="en-US" sz="2800" dirty="0">
                <a:solidFill>
                  <a:schemeClr val="tx2">
                    <a:lumMod val="95000"/>
                    <a:lumOff val="5000"/>
                  </a:schemeClr>
                </a:solidFill>
                <a:latin typeface="黑体" panose="02010609060101010101" pitchFamily="49" charset="-122"/>
                <a:ea typeface="黑体" panose="02010609060101010101" pitchFamily="49" charset="-122"/>
              </a:rPr>
              <a:t>攻击</a:t>
            </a:r>
          </a:p>
        </p:txBody>
      </p:sp>
      <p:sp>
        <p:nvSpPr>
          <p:cNvPr id="8" name="矩形: 圆角 7">
            <a:extLst>
              <a:ext uri="{FF2B5EF4-FFF2-40B4-BE49-F238E27FC236}">
                <a16:creationId xmlns:a16="http://schemas.microsoft.com/office/drawing/2014/main" xmlns="" id="{154E4425-B9D9-456E-B3A6-A526A76B5E3F}"/>
              </a:ext>
            </a:extLst>
          </p:cNvPr>
          <p:cNvSpPr/>
          <p:nvPr/>
        </p:nvSpPr>
        <p:spPr>
          <a:xfrm>
            <a:off x="929489" y="1965968"/>
            <a:ext cx="3033875" cy="1746623"/>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zh-CN" altLang="en-US" sz="2400" dirty="0">
                <a:latin typeface="黑体" panose="02010609060101010101" pitchFamily="49" charset="-122"/>
                <a:ea typeface="黑体" panose="02010609060101010101" pitchFamily="49" charset="-122"/>
              </a:rPr>
              <a:t>握手协议的攻击</a:t>
            </a:r>
          </a:p>
        </p:txBody>
      </p:sp>
      <p:sp>
        <p:nvSpPr>
          <p:cNvPr id="11" name="矩形: 圆角 10">
            <a:extLst>
              <a:ext uri="{FF2B5EF4-FFF2-40B4-BE49-F238E27FC236}">
                <a16:creationId xmlns:a16="http://schemas.microsoft.com/office/drawing/2014/main" xmlns="" id="{B36CF939-0536-4B45-8552-58EC74CFCAE0}"/>
              </a:ext>
            </a:extLst>
          </p:cNvPr>
          <p:cNvSpPr/>
          <p:nvPr/>
        </p:nvSpPr>
        <p:spPr>
          <a:xfrm>
            <a:off x="4872423" y="1950535"/>
            <a:ext cx="3025863" cy="1746623"/>
          </a:xfrm>
          <a:prstGeom prst="roundRect">
            <a:avLst/>
          </a:prstGeom>
          <a:solidFill>
            <a:schemeClr val="accent4">
              <a:lumMod val="40000"/>
              <a:lumOff val="6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zh-CN" altLang="en-US" sz="2400" dirty="0">
                <a:latin typeface="黑体" panose="02010609060101010101" pitchFamily="49" charset="-122"/>
                <a:ea typeface="黑体" panose="02010609060101010101" pitchFamily="49" charset="-122"/>
              </a:rPr>
              <a:t>记录和应用数据协议攻击</a:t>
            </a:r>
          </a:p>
        </p:txBody>
      </p:sp>
      <p:sp>
        <p:nvSpPr>
          <p:cNvPr id="14" name="矩形: 圆角 13">
            <a:extLst>
              <a:ext uri="{FF2B5EF4-FFF2-40B4-BE49-F238E27FC236}">
                <a16:creationId xmlns:a16="http://schemas.microsoft.com/office/drawing/2014/main" xmlns="" id="{CCAA50CF-0694-404A-909E-14DAED2DFD07}"/>
              </a:ext>
            </a:extLst>
          </p:cNvPr>
          <p:cNvSpPr/>
          <p:nvPr/>
        </p:nvSpPr>
        <p:spPr>
          <a:xfrm>
            <a:off x="929489" y="4170627"/>
            <a:ext cx="3033876" cy="1746623"/>
          </a:xfrm>
          <a:prstGeom prst="roundRect">
            <a:avLst/>
          </a:prstGeom>
          <a:solidFill>
            <a:schemeClr val="accent6">
              <a:lumMod val="40000"/>
              <a:lumOff val="6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zh-CN" sz="2400" dirty="0">
                <a:latin typeface="黑体" panose="02010609060101010101" pitchFamily="49" charset="-122"/>
                <a:ea typeface="黑体" panose="02010609060101010101" pitchFamily="49" charset="-122"/>
              </a:rPr>
              <a:t>PKI</a:t>
            </a:r>
            <a:r>
              <a:rPr lang="zh-CN" altLang="en-US" sz="2400" dirty="0">
                <a:latin typeface="黑体" panose="02010609060101010101" pitchFamily="49" charset="-122"/>
                <a:ea typeface="黑体" panose="02010609060101010101" pitchFamily="49" charset="-122"/>
              </a:rPr>
              <a:t>攻击</a:t>
            </a:r>
          </a:p>
        </p:txBody>
      </p:sp>
      <p:sp>
        <p:nvSpPr>
          <p:cNvPr id="16" name="矩形: 圆角 15">
            <a:extLst>
              <a:ext uri="{FF2B5EF4-FFF2-40B4-BE49-F238E27FC236}">
                <a16:creationId xmlns:a16="http://schemas.microsoft.com/office/drawing/2014/main" xmlns="" id="{D3A48A6B-09FA-400A-844E-9E7332AB5B7B}"/>
              </a:ext>
            </a:extLst>
          </p:cNvPr>
          <p:cNvSpPr/>
          <p:nvPr/>
        </p:nvSpPr>
        <p:spPr>
          <a:xfrm>
            <a:off x="4861398" y="4186060"/>
            <a:ext cx="3022425" cy="1731190"/>
          </a:xfrm>
          <a:prstGeom prst="roundRect">
            <a:avLst/>
          </a:prstGeom>
          <a:solidFill>
            <a:schemeClr val="bg1">
              <a:lumMod val="5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zh-CN" altLang="en-US" sz="2400" dirty="0">
                <a:latin typeface="黑体" panose="02010609060101010101" pitchFamily="49" charset="-122"/>
                <a:ea typeface="黑体" panose="02010609060101010101" pitchFamily="49" charset="-122"/>
              </a:rPr>
              <a:t>其他攻击</a:t>
            </a:r>
          </a:p>
        </p:txBody>
      </p:sp>
      <p:sp>
        <p:nvSpPr>
          <p:cNvPr id="7" name="椭圆 6">
            <a:extLst>
              <a:ext uri="{FF2B5EF4-FFF2-40B4-BE49-F238E27FC236}">
                <a16:creationId xmlns:a16="http://schemas.microsoft.com/office/drawing/2014/main" xmlns="" id="{BAFA7197-E0BB-4438-8A69-EEBBD2259171}"/>
              </a:ext>
            </a:extLst>
          </p:cNvPr>
          <p:cNvSpPr/>
          <p:nvPr/>
        </p:nvSpPr>
        <p:spPr>
          <a:xfrm>
            <a:off x="723004" y="1672645"/>
            <a:ext cx="594067" cy="613321"/>
          </a:xfrm>
          <a:prstGeom prst="ellipse">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zh-CN" sz="3600" dirty="0"/>
              <a:t>1</a:t>
            </a:r>
            <a:endParaRPr lang="zh-CN" altLang="en-US" sz="3600" dirty="0"/>
          </a:p>
        </p:txBody>
      </p:sp>
      <p:sp>
        <p:nvSpPr>
          <p:cNvPr id="10" name="椭圆 9">
            <a:extLst>
              <a:ext uri="{FF2B5EF4-FFF2-40B4-BE49-F238E27FC236}">
                <a16:creationId xmlns:a16="http://schemas.microsoft.com/office/drawing/2014/main" xmlns="" id="{48A882AB-93E7-4196-8A0A-6DB7A342AABA}"/>
              </a:ext>
            </a:extLst>
          </p:cNvPr>
          <p:cNvSpPr/>
          <p:nvPr/>
        </p:nvSpPr>
        <p:spPr>
          <a:xfrm>
            <a:off x="4640225" y="1754658"/>
            <a:ext cx="594067" cy="613321"/>
          </a:xfrm>
          <a:prstGeom prst="ellipse">
            <a:avLst/>
          </a:prstGeom>
          <a:solidFill>
            <a:schemeClr val="accent4">
              <a:lumMod val="40000"/>
              <a:lumOff val="6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zh-CN" sz="3600" dirty="0"/>
              <a:t>2</a:t>
            </a:r>
            <a:endParaRPr lang="zh-CN" altLang="en-US" sz="3600" dirty="0"/>
          </a:p>
        </p:txBody>
      </p:sp>
      <p:sp>
        <p:nvSpPr>
          <p:cNvPr id="12" name="椭圆 11">
            <a:extLst>
              <a:ext uri="{FF2B5EF4-FFF2-40B4-BE49-F238E27FC236}">
                <a16:creationId xmlns:a16="http://schemas.microsoft.com/office/drawing/2014/main" xmlns="" id="{964BF433-FE0C-48D8-85CB-0260620FBD53}"/>
              </a:ext>
            </a:extLst>
          </p:cNvPr>
          <p:cNvSpPr/>
          <p:nvPr/>
        </p:nvSpPr>
        <p:spPr>
          <a:xfrm>
            <a:off x="703812" y="4000372"/>
            <a:ext cx="594067" cy="613321"/>
          </a:xfrm>
          <a:prstGeom prst="ellipse">
            <a:avLst/>
          </a:prstGeom>
          <a:solidFill>
            <a:schemeClr val="accent6">
              <a:lumMod val="40000"/>
              <a:lumOff val="6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zh-CN" sz="3600" dirty="0"/>
              <a:t>3</a:t>
            </a:r>
            <a:endParaRPr lang="zh-CN" altLang="en-US" sz="3600" dirty="0"/>
          </a:p>
        </p:txBody>
      </p:sp>
      <p:sp>
        <p:nvSpPr>
          <p:cNvPr id="15" name="椭圆 14">
            <a:extLst>
              <a:ext uri="{FF2B5EF4-FFF2-40B4-BE49-F238E27FC236}">
                <a16:creationId xmlns:a16="http://schemas.microsoft.com/office/drawing/2014/main" xmlns="" id="{9AB4F1BC-D930-49DF-B31B-471D59B00CE4}"/>
              </a:ext>
            </a:extLst>
          </p:cNvPr>
          <p:cNvSpPr/>
          <p:nvPr/>
        </p:nvSpPr>
        <p:spPr>
          <a:xfrm>
            <a:off x="4716016" y="3879399"/>
            <a:ext cx="594067" cy="613321"/>
          </a:xfrm>
          <a:prstGeom prst="ellipse">
            <a:avLst/>
          </a:prstGeom>
          <a:solidFill>
            <a:schemeClr val="bg1">
              <a:lumMod val="5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zh-CN" sz="3600" dirty="0"/>
              <a:t>4</a:t>
            </a:r>
            <a:endParaRPr lang="zh-CN" altLang="en-US" sz="3600" dirty="0"/>
          </a:p>
        </p:txBody>
      </p:sp>
      <p:graphicFrame>
        <p:nvGraphicFramePr>
          <p:cNvPr id="17" name="Object 63">
            <a:extLst>
              <a:ext uri="{FF2B5EF4-FFF2-40B4-BE49-F238E27FC236}">
                <a16:creationId xmlns:a16="http://schemas.microsoft.com/office/drawing/2014/main" xmlns="" id="{B5211513-EC51-4C3F-AAD5-AAD4B0901870}"/>
              </a:ext>
            </a:extLst>
          </p:cNvPr>
          <p:cNvGraphicFramePr>
            <a:graphicFrameLocks noChangeAspect="1"/>
          </p:cNvGraphicFramePr>
          <p:nvPr>
            <p:extLst>
              <p:ext uri="{D42A27DB-BD31-4B8C-83A1-F6EECF244321}">
                <p14:modId xmlns:p14="http://schemas.microsoft.com/office/powerpoint/2010/main" val="816498107"/>
              </p:ext>
            </p:extLst>
          </p:nvPr>
        </p:nvGraphicFramePr>
        <p:xfrm>
          <a:off x="7740352" y="5589240"/>
          <a:ext cx="1125537" cy="915988"/>
        </p:xfrm>
        <a:graphic>
          <a:graphicData uri="http://schemas.openxmlformats.org/presentationml/2006/ole">
            <mc:AlternateContent xmlns:mc="http://schemas.openxmlformats.org/markup-compatibility/2006">
              <mc:Choice xmlns:v="urn:schemas-microsoft-com:vml" Requires="v">
                <p:oleObj spid="_x0000_s42001" name="剪辑" r:id="rId4" imgW="4716000" imgH="3542760" progId="MS_ClipArt_Gallery.2">
                  <p:embed/>
                </p:oleObj>
              </mc:Choice>
              <mc:Fallback>
                <p:oleObj name="剪辑" r:id="rId4" imgW="4716000" imgH="3542760" progId="MS_ClipArt_Gallery.2">
                  <p:embed/>
                  <p:pic>
                    <p:nvPicPr>
                      <p:cNvPr id="58" name="Object 63">
                        <a:extLst>
                          <a:ext uri="{FF2B5EF4-FFF2-40B4-BE49-F238E27FC236}">
                            <a16:creationId xmlns:a16="http://schemas.microsoft.com/office/drawing/2014/main" xmlns="" id="{E95A1070-0FA8-4772-9E1A-0A92401DE3E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40352" y="5589240"/>
                        <a:ext cx="1125537" cy="9159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5745545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1"/>
          <p:cNvSpPr>
            <a:spLocks noGrp="1"/>
          </p:cNvSpPr>
          <p:nvPr>
            <p:ph type="title"/>
          </p:nvPr>
        </p:nvSpPr>
        <p:spPr/>
        <p:txBody>
          <a:bodyPr/>
          <a:lstStyle/>
          <a:p>
            <a:r>
              <a:rPr lang="en-US" altLang="zh-CN" dirty="0">
                <a:latin typeface="楷体" panose="02010609060101010101" pitchFamily="49" charset="-122"/>
                <a:ea typeface="楷体" panose="02010609060101010101" pitchFamily="49" charset="-122"/>
              </a:rPr>
              <a:t>14.1</a:t>
            </a:r>
            <a:r>
              <a:rPr lang="zh-CN" altLang="en-US" dirty="0">
                <a:latin typeface="楷体" panose="02010609060101010101" pitchFamily="49" charset="-122"/>
                <a:ea typeface="楷体" panose="02010609060101010101" pitchFamily="49" charset="-122"/>
              </a:rPr>
              <a:t> 典型的网络入侵手段</a:t>
            </a:r>
          </a:p>
        </p:txBody>
      </p:sp>
      <p:sp>
        <p:nvSpPr>
          <p:cNvPr id="3" name="文本框 2">
            <a:extLst>
              <a:ext uri="{FF2B5EF4-FFF2-40B4-BE49-F238E27FC236}">
                <a16:creationId xmlns:a16="http://schemas.microsoft.com/office/drawing/2014/main" xmlns="" id="{A2D50A56-6789-4EFF-B0E6-373CE8BA26AA}"/>
              </a:ext>
            </a:extLst>
          </p:cNvPr>
          <p:cNvSpPr txBox="1"/>
          <p:nvPr/>
        </p:nvSpPr>
        <p:spPr>
          <a:xfrm>
            <a:off x="198092" y="1144849"/>
            <a:ext cx="8244448" cy="523220"/>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pPr marL="457200" indent="-457200">
              <a:buClr>
                <a:srgbClr val="C00000"/>
              </a:buClr>
              <a:buFont typeface="Wingdings" panose="05000000000000000000" pitchFamily="2" charset="2"/>
              <a:buChar char="n"/>
            </a:pPr>
            <a:r>
              <a:rPr lang="zh-CN" altLang="en-US" sz="2800" dirty="0">
                <a:solidFill>
                  <a:schemeClr val="tx2"/>
                </a:solidFill>
                <a:latin typeface="黑体" panose="02010609060101010101" pitchFamily="49" charset="-122"/>
                <a:ea typeface="黑体" panose="02010609060101010101" pitchFamily="49" charset="-122"/>
              </a:rPr>
              <a:t>网络攻击手段</a:t>
            </a:r>
            <a:endParaRPr lang="zh-CN" altLang="en-US" sz="2800" dirty="0">
              <a:solidFill>
                <a:schemeClr val="tx2">
                  <a:lumMod val="95000"/>
                  <a:lumOff val="5000"/>
                </a:schemeClr>
              </a:solidFill>
              <a:latin typeface="黑体" panose="02010609060101010101" pitchFamily="49" charset="-122"/>
              <a:ea typeface="黑体" panose="02010609060101010101" pitchFamily="49" charset="-122"/>
            </a:endParaRPr>
          </a:p>
        </p:txBody>
      </p:sp>
      <p:grpSp>
        <p:nvGrpSpPr>
          <p:cNvPr id="16" name="组合 15">
            <a:extLst>
              <a:ext uri="{FF2B5EF4-FFF2-40B4-BE49-F238E27FC236}">
                <a16:creationId xmlns:a16="http://schemas.microsoft.com/office/drawing/2014/main" xmlns="" id="{E08C122E-AFD6-45A0-B332-9460DAFF0EB8}"/>
              </a:ext>
            </a:extLst>
          </p:cNvPr>
          <p:cNvGrpSpPr/>
          <p:nvPr/>
        </p:nvGrpSpPr>
        <p:grpSpPr>
          <a:xfrm>
            <a:off x="3864005" y="3226810"/>
            <a:ext cx="1125537" cy="1499134"/>
            <a:chOff x="732576" y="4594931"/>
            <a:chExt cx="1125537" cy="1499134"/>
          </a:xfrm>
        </p:grpSpPr>
        <p:graphicFrame>
          <p:nvGraphicFramePr>
            <p:cNvPr id="17" name="Object 63">
              <a:extLst>
                <a:ext uri="{FF2B5EF4-FFF2-40B4-BE49-F238E27FC236}">
                  <a16:creationId xmlns:a16="http://schemas.microsoft.com/office/drawing/2014/main" xmlns="" id="{6FA9A0CA-50FB-4A58-89C8-655496E50207}"/>
                </a:ext>
              </a:extLst>
            </p:cNvPr>
            <p:cNvGraphicFramePr>
              <a:graphicFrameLocks noChangeAspect="1"/>
            </p:cNvGraphicFramePr>
            <p:nvPr>
              <p:extLst>
                <p:ext uri="{D42A27DB-BD31-4B8C-83A1-F6EECF244321}">
                  <p14:modId xmlns:p14="http://schemas.microsoft.com/office/powerpoint/2010/main" val="2898257419"/>
                </p:ext>
              </p:extLst>
            </p:nvPr>
          </p:nvGraphicFramePr>
          <p:xfrm>
            <a:off x="732576" y="4594931"/>
            <a:ext cx="1125537" cy="915988"/>
          </p:xfrm>
          <a:graphic>
            <a:graphicData uri="http://schemas.openxmlformats.org/presentationml/2006/ole">
              <mc:AlternateContent xmlns:mc="http://schemas.openxmlformats.org/markup-compatibility/2006">
                <mc:Choice xmlns:v="urn:schemas-microsoft-com:vml" Requires="v">
                  <p:oleObj spid="_x0000_s32873" name="剪辑" r:id="rId4" imgW="4716000" imgH="3542760" progId="MS_ClipArt_Gallery.2">
                    <p:embed/>
                  </p:oleObj>
                </mc:Choice>
                <mc:Fallback>
                  <p:oleObj name="剪辑" r:id="rId4" imgW="4716000" imgH="3542760" progId="MS_ClipArt_Gallery.2">
                    <p:embed/>
                    <p:pic>
                      <p:nvPicPr>
                        <p:cNvPr id="17" name="Object 63">
                          <a:extLst>
                            <a:ext uri="{FF2B5EF4-FFF2-40B4-BE49-F238E27FC236}">
                              <a16:creationId xmlns:a16="http://schemas.microsoft.com/office/drawing/2014/main" xmlns="" id="{6FA9A0CA-50FB-4A58-89C8-655496E5020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2576" y="4594931"/>
                          <a:ext cx="1125537" cy="9159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8" name="Rectangle 86">
              <a:extLst>
                <a:ext uri="{FF2B5EF4-FFF2-40B4-BE49-F238E27FC236}">
                  <a16:creationId xmlns:a16="http://schemas.microsoft.com/office/drawing/2014/main" xmlns="" id="{9D576796-7A3B-46E0-8FED-96D99FF21BA3}"/>
                </a:ext>
              </a:extLst>
            </p:cNvPr>
            <p:cNvSpPr>
              <a:spLocks noChangeArrowheads="1"/>
            </p:cNvSpPr>
            <p:nvPr/>
          </p:nvSpPr>
          <p:spPr bwMode="auto">
            <a:xfrm>
              <a:off x="863544" y="5589240"/>
              <a:ext cx="863600" cy="504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marL="342900" indent="-342900">
                <a:spcBef>
                  <a:spcPct val="60000"/>
                </a:spcBef>
              </a:pPr>
              <a:r>
                <a:rPr lang="zh-CN" altLang="en-US" baseline="0" dirty="0">
                  <a:latin typeface="黑体" panose="02010609060101010101" pitchFamily="49" charset="-122"/>
                  <a:ea typeface="黑体" panose="02010609060101010101" pitchFamily="49" charset="-122"/>
                </a:rPr>
                <a:t>黑客</a:t>
              </a:r>
              <a:endParaRPr lang="en-US" altLang="zh-CN" baseline="0" dirty="0">
                <a:latin typeface="黑体" panose="02010609060101010101" pitchFamily="49" charset="-122"/>
                <a:ea typeface="黑体" panose="02010609060101010101" pitchFamily="49" charset="-122"/>
              </a:endParaRPr>
            </a:p>
          </p:txBody>
        </p:sp>
      </p:grpSp>
      <p:sp>
        <p:nvSpPr>
          <p:cNvPr id="5" name="圆角矩形 4">
            <a:extLst>
              <a:ext uri="{FF2B5EF4-FFF2-40B4-BE49-F238E27FC236}">
                <a16:creationId xmlns:a16="http://schemas.microsoft.com/office/drawing/2014/main" xmlns="" id="{FF7478E0-C1A1-EB45-B50D-8DFDA7ACA7F8}"/>
              </a:ext>
            </a:extLst>
          </p:cNvPr>
          <p:cNvSpPr/>
          <p:nvPr/>
        </p:nvSpPr>
        <p:spPr>
          <a:xfrm>
            <a:off x="3698453" y="1943383"/>
            <a:ext cx="1243725" cy="504056"/>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dirty="0">
                <a:solidFill>
                  <a:schemeClr val="tx2"/>
                </a:solidFill>
                <a:latin typeface="黑体" panose="02010609060101010101" pitchFamily="49" charset="-122"/>
                <a:ea typeface="黑体" panose="02010609060101010101" pitchFamily="49" charset="-122"/>
              </a:rPr>
              <a:t>扫描漏洞</a:t>
            </a:r>
          </a:p>
        </p:txBody>
      </p:sp>
      <p:sp>
        <p:nvSpPr>
          <p:cNvPr id="20" name="圆角矩形 19">
            <a:extLst>
              <a:ext uri="{FF2B5EF4-FFF2-40B4-BE49-F238E27FC236}">
                <a16:creationId xmlns:a16="http://schemas.microsoft.com/office/drawing/2014/main" xmlns="" id="{E2D85BDC-3AF1-3B46-909E-F18D68B21BBA}"/>
              </a:ext>
            </a:extLst>
          </p:cNvPr>
          <p:cNvSpPr/>
          <p:nvPr/>
        </p:nvSpPr>
        <p:spPr>
          <a:xfrm>
            <a:off x="5695592" y="2640294"/>
            <a:ext cx="2188776" cy="504056"/>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lvl="0"/>
            <a:r>
              <a:rPr lang="zh-CN" altLang="en-US" dirty="0">
                <a:solidFill>
                  <a:schemeClr val="tx2"/>
                </a:solidFill>
                <a:latin typeface="黑体" panose="02010609060101010101" pitchFamily="49" charset="-122"/>
                <a:ea typeface="黑体" panose="02010609060101010101" pitchFamily="49" charset="-122"/>
              </a:rPr>
              <a:t>传输过程中的窃听</a:t>
            </a:r>
          </a:p>
        </p:txBody>
      </p:sp>
      <p:sp>
        <p:nvSpPr>
          <p:cNvPr id="21" name="圆角矩形 20">
            <a:extLst>
              <a:ext uri="{FF2B5EF4-FFF2-40B4-BE49-F238E27FC236}">
                <a16:creationId xmlns:a16="http://schemas.microsoft.com/office/drawing/2014/main" xmlns="" id="{E3F490EF-4988-F54B-B467-E69F338BCA37}"/>
              </a:ext>
            </a:extLst>
          </p:cNvPr>
          <p:cNvSpPr/>
          <p:nvPr/>
        </p:nvSpPr>
        <p:spPr>
          <a:xfrm>
            <a:off x="6065824" y="4474079"/>
            <a:ext cx="1440160" cy="504056"/>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lvl="0"/>
            <a:r>
              <a:rPr lang="en" altLang="zh-CN" dirty="0">
                <a:solidFill>
                  <a:schemeClr val="tx2"/>
                </a:solidFill>
                <a:latin typeface="黑体" panose="02010609060101010101" pitchFamily="49" charset="-122"/>
                <a:ea typeface="黑体" panose="02010609060101010101" pitchFamily="49" charset="-122"/>
              </a:rPr>
              <a:t>IP</a:t>
            </a:r>
            <a:r>
              <a:rPr lang="zh-CN" altLang="en-US" dirty="0">
                <a:solidFill>
                  <a:schemeClr val="tx2"/>
                </a:solidFill>
                <a:latin typeface="黑体" panose="02010609060101010101" pitchFamily="49" charset="-122"/>
                <a:ea typeface="黑体" panose="02010609060101010101" pitchFamily="49" charset="-122"/>
              </a:rPr>
              <a:t>地址欺骗</a:t>
            </a:r>
          </a:p>
        </p:txBody>
      </p:sp>
      <p:sp>
        <p:nvSpPr>
          <p:cNvPr id="22" name="圆角矩形 21">
            <a:extLst>
              <a:ext uri="{FF2B5EF4-FFF2-40B4-BE49-F238E27FC236}">
                <a16:creationId xmlns:a16="http://schemas.microsoft.com/office/drawing/2014/main" xmlns="" id="{106F8BF5-6F67-FC48-ACF7-7C38DD718AC5}"/>
              </a:ext>
            </a:extLst>
          </p:cNvPr>
          <p:cNvSpPr/>
          <p:nvPr/>
        </p:nvSpPr>
        <p:spPr>
          <a:xfrm>
            <a:off x="3788441" y="5589240"/>
            <a:ext cx="1181936" cy="504056"/>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lvl="0"/>
            <a:r>
              <a:rPr lang="zh-CN" altLang="en-US" dirty="0">
                <a:solidFill>
                  <a:schemeClr val="tx2"/>
                </a:solidFill>
                <a:latin typeface="黑体" panose="02010609060101010101" pitchFamily="49" charset="-122"/>
                <a:ea typeface="黑体" panose="02010609060101010101" pitchFamily="49" charset="-122"/>
              </a:rPr>
              <a:t>会话劫持</a:t>
            </a:r>
          </a:p>
        </p:txBody>
      </p:sp>
      <p:sp>
        <p:nvSpPr>
          <p:cNvPr id="23" name="圆角矩形 22">
            <a:extLst>
              <a:ext uri="{FF2B5EF4-FFF2-40B4-BE49-F238E27FC236}">
                <a16:creationId xmlns:a16="http://schemas.microsoft.com/office/drawing/2014/main" xmlns="" id="{5CC9B331-021C-9D4A-844D-E389C8D9791F}"/>
              </a:ext>
            </a:extLst>
          </p:cNvPr>
          <p:cNvSpPr/>
          <p:nvPr/>
        </p:nvSpPr>
        <p:spPr>
          <a:xfrm>
            <a:off x="1013368" y="4474079"/>
            <a:ext cx="1656184" cy="504056"/>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lvl="0"/>
            <a:r>
              <a:rPr lang="zh-CN" altLang="en-US" dirty="0">
                <a:solidFill>
                  <a:schemeClr val="tx2"/>
                </a:solidFill>
                <a:latin typeface="黑体" panose="02010609060101010101" pitchFamily="49" charset="-122"/>
                <a:ea typeface="黑体" panose="02010609060101010101" pitchFamily="49" charset="-122"/>
              </a:rPr>
              <a:t>拒绝服务攻击</a:t>
            </a:r>
          </a:p>
        </p:txBody>
      </p:sp>
      <p:sp>
        <p:nvSpPr>
          <p:cNvPr id="24" name="圆角矩形 23">
            <a:extLst>
              <a:ext uri="{FF2B5EF4-FFF2-40B4-BE49-F238E27FC236}">
                <a16:creationId xmlns:a16="http://schemas.microsoft.com/office/drawing/2014/main" xmlns="" id="{D2F4E20D-5542-7140-98B1-3B0A2F9FE2BC}"/>
              </a:ext>
            </a:extLst>
          </p:cNvPr>
          <p:cNvSpPr/>
          <p:nvPr/>
        </p:nvSpPr>
        <p:spPr>
          <a:xfrm>
            <a:off x="1187624" y="2640294"/>
            <a:ext cx="1440160" cy="504056"/>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lvl="0"/>
            <a:r>
              <a:rPr lang="zh-CN" altLang="en-US" dirty="0">
                <a:solidFill>
                  <a:schemeClr val="tx2"/>
                </a:solidFill>
                <a:latin typeface="黑体" panose="02010609060101010101" pitchFamily="49" charset="-122"/>
                <a:ea typeface="黑体" panose="02010609060101010101" pitchFamily="49" charset="-122"/>
              </a:rPr>
              <a:t>后门和木马</a:t>
            </a:r>
          </a:p>
        </p:txBody>
      </p:sp>
    </p:spTree>
    <p:extLst>
      <p:ext uri="{BB962C8B-B14F-4D97-AF65-F5344CB8AC3E}">
        <p14:creationId xmlns:p14="http://schemas.microsoft.com/office/powerpoint/2010/main" val="36374075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0"/>
                                        </p:tgtEl>
                                        <p:attrNameLst>
                                          <p:attrName>style.visibility</p:attrName>
                                        </p:attrNameLst>
                                      </p:cBhvr>
                                      <p:to>
                                        <p:strVal val="visible"/>
                                      </p:to>
                                    </p:set>
                                    <p:animEffect transition="in" filter="fade">
                                      <p:cBhvr>
                                        <p:cTn id="11" dur="500"/>
                                        <p:tgtEl>
                                          <p:spTgt spid="20"/>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fade">
                                      <p:cBhvr>
                                        <p:cTn id="15" dur="500"/>
                                        <p:tgtEl>
                                          <p:spTgt spid="21"/>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22"/>
                                        </p:tgtEl>
                                        <p:attrNameLst>
                                          <p:attrName>style.visibility</p:attrName>
                                        </p:attrNameLst>
                                      </p:cBhvr>
                                      <p:to>
                                        <p:strVal val="visible"/>
                                      </p:to>
                                    </p:set>
                                    <p:animEffect transition="in" filter="fade">
                                      <p:cBhvr>
                                        <p:cTn id="19" dur="500"/>
                                        <p:tgtEl>
                                          <p:spTgt spid="22"/>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23"/>
                                        </p:tgtEl>
                                        <p:attrNameLst>
                                          <p:attrName>style.visibility</p:attrName>
                                        </p:attrNameLst>
                                      </p:cBhvr>
                                      <p:to>
                                        <p:strVal val="visible"/>
                                      </p:to>
                                    </p:set>
                                    <p:animEffect transition="in" filter="fade">
                                      <p:cBhvr>
                                        <p:cTn id="23" dur="500"/>
                                        <p:tgtEl>
                                          <p:spTgt spid="23"/>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24"/>
                                        </p:tgtEl>
                                        <p:attrNameLst>
                                          <p:attrName>style.visibility</p:attrName>
                                        </p:attrNameLst>
                                      </p:cBhvr>
                                      <p:to>
                                        <p:strVal val="visible"/>
                                      </p:to>
                                    </p:set>
                                    <p:animEffect transition="in" filter="fade">
                                      <p:cBhvr>
                                        <p:cTn id="27"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0" grpId="0" animBg="1"/>
      <p:bldP spid="21" grpId="0" animBg="1"/>
      <p:bldP spid="22" grpId="0" animBg="1"/>
      <p:bldP spid="23" grpId="0" animBg="1"/>
      <p:bldP spid="24"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图片 12">
            <a:extLst>
              <a:ext uri="{FF2B5EF4-FFF2-40B4-BE49-F238E27FC236}">
                <a16:creationId xmlns:a16="http://schemas.microsoft.com/office/drawing/2014/main" xmlns="" id="{1FEBC3D3-E429-4182-B78C-70BE7A364606}"/>
              </a:ext>
            </a:extLst>
          </p:cNvPr>
          <p:cNvPicPr>
            <a:picLocks noChangeAspect="1"/>
          </p:cNvPicPr>
          <p:nvPr/>
        </p:nvPicPr>
        <p:blipFill rotWithShape="1">
          <a:blip r:embed="rId3">
            <a:extLst>
              <a:ext uri="{28A0092B-C50C-407E-A947-70E740481C1C}">
                <a14:useLocalDpi xmlns:a14="http://schemas.microsoft.com/office/drawing/2010/main" val="0"/>
              </a:ext>
            </a:extLst>
          </a:blip>
          <a:srcRect l="1167" t="3901" r="4333" b="12411"/>
          <a:stretch/>
        </p:blipFill>
        <p:spPr>
          <a:xfrm>
            <a:off x="304800" y="1668069"/>
            <a:ext cx="8322911" cy="4353219"/>
          </a:xfrm>
          <a:prstGeom prst="rect">
            <a:avLst/>
          </a:prstGeom>
        </p:spPr>
      </p:pic>
      <p:sp>
        <p:nvSpPr>
          <p:cNvPr id="4098" name="标题 1"/>
          <p:cNvSpPr>
            <a:spLocks noGrp="1"/>
          </p:cNvSpPr>
          <p:nvPr>
            <p:ph type="title"/>
          </p:nvPr>
        </p:nvSpPr>
        <p:spPr/>
        <p:txBody>
          <a:bodyPr/>
          <a:lstStyle/>
          <a:p>
            <a:r>
              <a:rPr lang="en-US" altLang="zh-CN" dirty="0">
                <a:latin typeface="楷体" panose="02010609060101010101" pitchFamily="49" charset="-122"/>
                <a:ea typeface="楷体" panose="02010609060101010101" pitchFamily="49" charset="-122"/>
              </a:rPr>
              <a:t>14.4 </a:t>
            </a:r>
            <a:r>
              <a:rPr lang="zh-CN" altLang="en-US" dirty="0">
                <a:latin typeface="楷体" panose="02010609060101010101" pitchFamily="49" charset="-122"/>
                <a:ea typeface="楷体" panose="02010609060101010101" pitchFamily="49" charset="-122"/>
              </a:rPr>
              <a:t>传输层安全</a:t>
            </a:r>
          </a:p>
        </p:txBody>
      </p:sp>
      <p:sp>
        <p:nvSpPr>
          <p:cNvPr id="3" name="文本框 2">
            <a:extLst>
              <a:ext uri="{FF2B5EF4-FFF2-40B4-BE49-F238E27FC236}">
                <a16:creationId xmlns:a16="http://schemas.microsoft.com/office/drawing/2014/main" xmlns="" id="{A2D50A56-6789-4EFF-B0E6-373CE8BA26AA}"/>
              </a:ext>
            </a:extLst>
          </p:cNvPr>
          <p:cNvSpPr txBox="1"/>
          <p:nvPr/>
        </p:nvSpPr>
        <p:spPr>
          <a:xfrm>
            <a:off x="198092" y="1144849"/>
            <a:ext cx="8244448" cy="523220"/>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pPr marL="457200" indent="-457200">
              <a:buClr>
                <a:srgbClr val="C00000"/>
              </a:buClr>
              <a:buFont typeface="Wingdings" panose="05000000000000000000" pitchFamily="2" charset="2"/>
              <a:buChar char="n"/>
            </a:pPr>
            <a:r>
              <a:rPr lang="zh-CN" altLang="en-US" sz="2800" dirty="0">
                <a:solidFill>
                  <a:schemeClr val="tx2">
                    <a:lumMod val="95000"/>
                    <a:lumOff val="5000"/>
                  </a:schemeClr>
                </a:solidFill>
                <a:latin typeface="黑体" panose="02010609060101010101" pitchFamily="49" charset="-122"/>
                <a:ea typeface="黑体" panose="02010609060101010101" pitchFamily="49" charset="-122"/>
              </a:rPr>
              <a:t>心脏出血攻击</a:t>
            </a:r>
          </a:p>
        </p:txBody>
      </p:sp>
      <p:sp>
        <p:nvSpPr>
          <p:cNvPr id="5" name="TextBox 1">
            <a:extLst>
              <a:ext uri="{FF2B5EF4-FFF2-40B4-BE49-F238E27FC236}">
                <a16:creationId xmlns:a16="http://schemas.microsoft.com/office/drawing/2014/main" xmlns="" id="{C153C0F2-2E37-9F48-873B-8936E642C068}"/>
              </a:ext>
            </a:extLst>
          </p:cNvPr>
          <p:cNvSpPr txBox="1"/>
          <p:nvPr/>
        </p:nvSpPr>
        <p:spPr>
          <a:xfrm>
            <a:off x="837712" y="6166762"/>
            <a:ext cx="7392375" cy="523220"/>
          </a:xfrm>
          <a:prstGeom prst="rect">
            <a:avLst/>
          </a:prstGeom>
          <a:noFill/>
        </p:spPr>
        <p:txBody>
          <a:bodyPr wrap="square" rtlCol="0">
            <a:spAutoFit/>
          </a:bodyPr>
          <a:lstStyle/>
          <a:p>
            <a:r>
              <a:rPr lang="zh-CN" altLang="en-US" sz="2800" b="1" dirty="0"/>
              <a:t>认真负责和严谨的编程态度和工作态度很重要！</a:t>
            </a:r>
          </a:p>
        </p:txBody>
      </p:sp>
      <p:sp>
        <p:nvSpPr>
          <p:cNvPr id="6" name="椭圆 5">
            <a:extLst>
              <a:ext uri="{FF2B5EF4-FFF2-40B4-BE49-F238E27FC236}">
                <a16:creationId xmlns:a16="http://schemas.microsoft.com/office/drawing/2014/main" xmlns="" id="{28AE92F5-8B8E-FF40-9FBC-FFEEBC903C2F}"/>
              </a:ext>
            </a:extLst>
          </p:cNvPr>
          <p:cNvSpPr/>
          <p:nvPr/>
        </p:nvSpPr>
        <p:spPr>
          <a:xfrm>
            <a:off x="5724128" y="2715593"/>
            <a:ext cx="551955" cy="518566"/>
          </a:xfrm>
          <a:prstGeom prst="ellipse">
            <a:avLst/>
          </a:prstGeom>
          <a:no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a:extLst>
              <a:ext uri="{FF2B5EF4-FFF2-40B4-BE49-F238E27FC236}">
                <a16:creationId xmlns:a16="http://schemas.microsoft.com/office/drawing/2014/main" xmlns="" id="{F6DAB2ED-27C1-F14B-8AD9-0E90ED57EE41}"/>
              </a:ext>
            </a:extLst>
          </p:cNvPr>
          <p:cNvSpPr/>
          <p:nvPr/>
        </p:nvSpPr>
        <p:spPr>
          <a:xfrm>
            <a:off x="4653619" y="3657789"/>
            <a:ext cx="1346486" cy="792088"/>
          </a:xfrm>
          <a:prstGeom prst="ellipse">
            <a:avLst/>
          </a:prstGeom>
          <a:no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a:extLst>
              <a:ext uri="{FF2B5EF4-FFF2-40B4-BE49-F238E27FC236}">
                <a16:creationId xmlns:a16="http://schemas.microsoft.com/office/drawing/2014/main" xmlns="" id="{988DE469-D31D-3D45-BA15-20CC112E553B}"/>
              </a:ext>
            </a:extLst>
          </p:cNvPr>
          <p:cNvSpPr/>
          <p:nvPr/>
        </p:nvSpPr>
        <p:spPr>
          <a:xfrm>
            <a:off x="6606952" y="2739486"/>
            <a:ext cx="2232248" cy="914610"/>
          </a:xfrm>
          <a:prstGeom prst="ellipse">
            <a:avLst/>
          </a:prstGeom>
          <a:no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1977334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1000"/>
                                        <p:tgtEl>
                                          <p:spTgt spid="8"/>
                                        </p:tgtEl>
                                      </p:cBhvr>
                                    </p:animEffect>
                                    <p:anim calcmode="lin" valueType="num">
                                      <p:cBhvr>
                                        <p:cTn id="15" dur="1000" fill="hold"/>
                                        <p:tgtEl>
                                          <p:spTgt spid="8"/>
                                        </p:tgtEl>
                                        <p:attrNameLst>
                                          <p:attrName>ppt_x</p:attrName>
                                        </p:attrNameLst>
                                      </p:cBhvr>
                                      <p:tavLst>
                                        <p:tav tm="0">
                                          <p:val>
                                            <p:strVal val="#ppt_x"/>
                                          </p:val>
                                        </p:tav>
                                        <p:tav tm="100000">
                                          <p:val>
                                            <p:strVal val="#ppt_x"/>
                                          </p:val>
                                        </p:tav>
                                      </p:tavLst>
                                    </p:anim>
                                    <p:anim calcmode="lin" valueType="num">
                                      <p:cBhvr>
                                        <p:cTn id="1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1000"/>
                                        <p:tgtEl>
                                          <p:spTgt spid="7"/>
                                        </p:tgtEl>
                                      </p:cBhvr>
                                    </p:animEffect>
                                    <p:anim calcmode="lin" valueType="num">
                                      <p:cBhvr>
                                        <p:cTn id="22" dur="1000" fill="hold"/>
                                        <p:tgtEl>
                                          <p:spTgt spid="7"/>
                                        </p:tgtEl>
                                        <p:attrNameLst>
                                          <p:attrName>ppt_x</p:attrName>
                                        </p:attrNameLst>
                                      </p:cBhvr>
                                      <p:tavLst>
                                        <p:tav tm="0">
                                          <p:val>
                                            <p:strVal val="#ppt_x"/>
                                          </p:val>
                                        </p:tav>
                                        <p:tav tm="100000">
                                          <p:val>
                                            <p:strVal val="#ppt_x"/>
                                          </p:val>
                                        </p:tav>
                                      </p:tavLst>
                                    </p:anim>
                                    <p:anim calcmode="lin" valueType="num">
                                      <p:cBhvr>
                                        <p:cTn id="23"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fade">
                                      <p:cBhvr>
                                        <p:cTn id="2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P spid="7" grpId="0" animBg="1"/>
      <p:bldP spid="8"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a:extLst>
              <a:ext uri="{FF2B5EF4-FFF2-40B4-BE49-F238E27FC236}">
                <a16:creationId xmlns:a16="http://schemas.microsoft.com/office/drawing/2014/main" xmlns="" id="{9F1025EE-248C-4D4B-B204-84CD82EA22B8}"/>
              </a:ext>
            </a:extLst>
          </p:cNvPr>
          <p:cNvSpPr txBox="1"/>
          <p:nvPr/>
        </p:nvSpPr>
        <p:spPr>
          <a:xfrm>
            <a:off x="484608" y="1681456"/>
            <a:ext cx="8244448" cy="830997"/>
          </a:xfrm>
          <a:prstGeom prst="rect">
            <a:avLst/>
          </a:prstGeom>
          <a:solidFill>
            <a:schemeClr val="accent5">
              <a:lumMod val="60000"/>
              <a:lumOff val="40000"/>
            </a:schemeClr>
          </a:solidFill>
          <a:ln/>
        </p:spPr>
        <p:style>
          <a:lnRef idx="3">
            <a:schemeClr val="lt1"/>
          </a:lnRef>
          <a:fillRef idx="1">
            <a:schemeClr val="accent1"/>
          </a:fillRef>
          <a:effectRef idx="1">
            <a:schemeClr val="accent1"/>
          </a:effectRef>
          <a:fontRef idx="minor">
            <a:schemeClr val="lt1"/>
          </a:fontRef>
        </p:style>
        <p:txBody>
          <a:bodyPr wrap="square" rtlCol="0">
            <a:spAutoFit/>
          </a:bodyPr>
          <a:lstStyle/>
          <a:p>
            <a:pPr marL="342900" indent="-342900">
              <a:spcAft>
                <a:spcPts val="400"/>
              </a:spcAft>
              <a:buFont typeface="Arial" panose="020B0604020202020204" pitchFamily="34" charset="0"/>
              <a:buChar char="•"/>
            </a:pPr>
            <a:r>
              <a:rPr lang="en-US" altLang="zh-CN" sz="2400" dirty="0">
                <a:solidFill>
                  <a:schemeClr val="tx2"/>
                </a:solidFill>
                <a:latin typeface="黑体" panose="02010609060101010101" pitchFamily="49" charset="-122"/>
                <a:ea typeface="黑体" panose="02010609060101010101" pitchFamily="49" charset="-122"/>
              </a:rPr>
              <a:t>HTTPS</a:t>
            </a:r>
            <a:r>
              <a:rPr lang="zh-CN" altLang="en-US" sz="2400" dirty="0">
                <a:solidFill>
                  <a:schemeClr val="tx2"/>
                </a:solidFill>
                <a:latin typeface="黑体" panose="02010609060101010101" pitchFamily="49" charset="-122"/>
                <a:ea typeface="黑体" panose="02010609060101010101" pitchFamily="49" charset="-122"/>
              </a:rPr>
              <a:t>是</a:t>
            </a:r>
            <a:r>
              <a:rPr lang="en-US" altLang="zh-CN" sz="2400" dirty="0">
                <a:solidFill>
                  <a:srgbClr val="FF0000"/>
                </a:solidFill>
                <a:latin typeface="黑体" panose="02010609060101010101" pitchFamily="49" charset="-122"/>
                <a:ea typeface="黑体" panose="02010609060101010101" pitchFamily="49" charset="-122"/>
              </a:rPr>
              <a:t>HTTP</a:t>
            </a:r>
            <a:r>
              <a:rPr lang="zh-CN" altLang="en-US" sz="2400" dirty="0">
                <a:solidFill>
                  <a:srgbClr val="FF0000"/>
                </a:solidFill>
                <a:latin typeface="黑体" panose="02010609060101010101" pitchFamily="49" charset="-122"/>
                <a:ea typeface="黑体" panose="02010609060101010101" pitchFamily="49" charset="-122"/>
              </a:rPr>
              <a:t>和</a:t>
            </a:r>
            <a:r>
              <a:rPr lang="en-US" altLang="zh-CN" sz="2400" dirty="0">
                <a:solidFill>
                  <a:srgbClr val="FF0000"/>
                </a:solidFill>
                <a:latin typeface="黑体" panose="02010609060101010101" pitchFamily="49" charset="-122"/>
                <a:ea typeface="黑体" panose="02010609060101010101" pitchFamily="49" charset="-122"/>
              </a:rPr>
              <a:t>SSL</a:t>
            </a:r>
            <a:r>
              <a:rPr lang="zh-CN" altLang="en-US" sz="2400" dirty="0">
                <a:solidFill>
                  <a:srgbClr val="FF0000"/>
                </a:solidFill>
                <a:latin typeface="黑体" panose="02010609060101010101" pitchFamily="49" charset="-122"/>
                <a:ea typeface="黑体" panose="02010609060101010101" pitchFamily="49" charset="-122"/>
              </a:rPr>
              <a:t>的组合</a:t>
            </a:r>
            <a:r>
              <a:rPr lang="zh-CN" altLang="en-US" sz="2400" dirty="0">
                <a:solidFill>
                  <a:schemeClr val="tx2"/>
                </a:solidFill>
                <a:latin typeface="黑体" panose="02010609060101010101" pitchFamily="49" charset="-122"/>
                <a:ea typeface="黑体" panose="02010609060101010101" pitchFamily="49" charset="-122"/>
              </a:rPr>
              <a:t>，用以实现</a:t>
            </a:r>
            <a:r>
              <a:rPr lang="en-US" altLang="zh-CN" sz="2400" dirty="0">
                <a:solidFill>
                  <a:schemeClr val="tx2"/>
                </a:solidFill>
                <a:latin typeface="黑体" panose="02010609060101010101" pitchFamily="49" charset="-122"/>
                <a:ea typeface="黑体" panose="02010609060101010101" pitchFamily="49" charset="-122"/>
              </a:rPr>
              <a:t>Web</a:t>
            </a:r>
            <a:r>
              <a:rPr lang="zh-CN" altLang="en-US" sz="2400" dirty="0">
                <a:solidFill>
                  <a:schemeClr val="tx2"/>
                </a:solidFill>
                <a:latin typeface="黑体" panose="02010609060101010101" pitchFamily="49" charset="-122"/>
                <a:ea typeface="黑体" panose="02010609060101010101" pitchFamily="49" charset="-122"/>
              </a:rPr>
              <a:t>浏览器和</a:t>
            </a:r>
            <a:r>
              <a:rPr lang="en-US" altLang="zh-CN" sz="2400" dirty="0">
                <a:solidFill>
                  <a:schemeClr val="tx2"/>
                </a:solidFill>
                <a:latin typeface="黑体" panose="02010609060101010101" pitchFamily="49" charset="-122"/>
                <a:ea typeface="黑体" panose="02010609060101010101" pitchFamily="49" charset="-122"/>
              </a:rPr>
              <a:t>Web</a:t>
            </a:r>
            <a:r>
              <a:rPr lang="zh-CN" altLang="en-US" sz="2400" dirty="0">
                <a:solidFill>
                  <a:schemeClr val="tx2"/>
                </a:solidFill>
                <a:latin typeface="黑体" panose="02010609060101010101" pitchFamily="49" charset="-122"/>
                <a:ea typeface="黑体" panose="02010609060101010101" pitchFamily="49" charset="-122"/>
              </a:rPr>
              <a:t>服务器之间的安全通信</a:t>
            </a:r>
          </a:p>
        </p:txBody>
      </p:sp>
      <p:sp>
        <p:nvSpPr>
          <p:cNvPr id="4098" name="标题 1"/>
          <p:cNvSpPr>
            <a:spLocks noGrp="1"/>
          </p:cNvSpPr>
          <p:nvPr>
            <p:ph type="title"/>
          </p:nvPr>
        </p:nvSpPr>
        <p:spPr/>
        <p:txBody>
          <a:bodyPr/>
          <a:lstStyle/>
          <a:p>
            <a:r>
              <a:rPr lang="en-US" altLang="zh-CN" dirty="0">
                <a:latin typeface="楷体" panose="02010609060101010101" pitchFamily="49" charset="-122"/>
                <a:ea typeface="楷体" panose="02010609060101010101" pitchFamily="49" charset="-122"/>
              </a:rPr>
              <a:t>14.4 </a:t>
            </a:r>
            <a:r>
              <a:rPr lang="zh-CN" altLang="en-US" dirty="0">
                <a:latin typeface="楷体" panose="02010609060101010101" pitchFamily="49" charset="-122"/>
                <a:ea typeface="楷体" panose="02010609060101010101" pitchFamily="49" charset="-122"/>
              </a:rPr>
              <a:t>传输层安全</a:t>
            </a:r>
          </a:p>
        </p:txBody>
      </p:sp>
      <p:sp>
        <p:nvSpPr>
          <p:cNvPr id="3" name="文本框 2">
            <a:extLst>
              <a:ext uri="{FF2B5EF4-FFF2-40B4-BE49-F238E27FC236}">
                <a16:creationId xmlns:a16="http://schemas.microsoft.com/office/drawing/2014/main" xmlns="" id="{A2D50A56-6789-4EFF-B0E6-373CE8BA26AA}"/>
              </a:ext>
            </a:extLst>
          </p:cNvPr>
          <p:cNvSpPr txBox="1"/>
          <p:nvPr/>
        </p:nvSpPr>
        <p:spPr>
          <a:xfrm>
            <a:off x="198092" y="1144849"/>
            <a:ext cx="8244448" cy="523220"/>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pPr marL="457200" indent="-457200">
              <a:buClr>
                <a:srgbClr val="C00000"/>
              </a:buClr>
              <a:buFont typeface="Wingdings" panose="05000000000000000000" pitchFamily="2" charset="2"/>
              <a:buChar char="n"/>
            </a:pPr>
            <a:r>
              <a:rPr lang="en-US" altLang="zh-CN" sz="2800" dirty="0">
                <a:solidFill>
                  <a:schemeClr val="tx2">
                    <a:lumMod val="95000"/>
                    <a:lumOff val="5000"/>
                  </a:schemeClr>
                </a:solidFill>
                <a:latin typeface="黑体" panose="02010609060101010101" pitchFamily="49" charset="-122"/>
                <a:ea typeface="黑体" panose="02010609060101010101" pitchFamily="49" charset="-122"/>
              </a:rPr>
              <a:t>HTTPS</a:t>
            </a:r>
            <a:endParaRPr lang="zh-CN" altLang="en-US" sz="2800" dirty="0">
              <a:solidFill>
                <a:schemeClr val="tx2">
                  <a:lumMod val="95000"/>
                  <a:lumOff val="5000"/>
                </a:schemeClr>
              </a:solidFill>
              <a:latin typeface="黑体" panose="02010609060101010101" pitchFamily="49" charset="-122"/>
              <a:ea typeface="黑体" panose="02010609060101010101" pitchFamily="49" charset="-122"/>
            </a:endParaRPr>
          </a:p>
        </p:txBody>
      </p:sp>
      <p:graphicFrame>
        <p:nvGraphicFramePr>
          <p:cNvPr id="11" name="表格 3">
            <a:extLst>
              <a:ext uri="{FF2B5EF4-FFF2-40B4-BE49-F238E27FC236}">
                <a16:creationId xmlns:a16="http://schemas.microsoft.com/office/drawing/2014/main" xmlns="" id="{DE4AD210-FCA7-FF4C-8235-C57FDD34E4EA}"/>
              </a:ext>
            </a:extLst>
          </p:cNvPr>
          <p:cNvGraphicFramePr>
            <a:graphicFrameLocks noGrp="1"/>
          </p:cNvGraphicFramePr>
          <p:nvPr>
            <p:extLst>
              <p:ext uri="{D42A27DB-BD31-4B8C-83A1-F6EECF244321}">
                <p14:modId xmlns:p14="http://schemas.microsoft.com/office/powerpoint/2010/main" val="523134267"/>
              </p:ext>
            </p:extLst>
          </p:nvPr>
        </p:nvGraphicFramePr>
        <p:xfrm>
          <a:off x="5798983" y="3245423"/>
          <a:ext cx="2743633" cy="1112520"/>
        </p:xfrm>
        <a:graphic>
          <a:graphicData uri="http://schemas.openxmlformats.org/drawingml/2006/table">
            <a:tbl>
              <a:tblPr firstRow="1" bandRow="1">
                <a:tableStyleId>{D7AC3CCA-C797-4891-BE02-D94E43425B78}</a:tableStyleId>
              </a:tblPr>
              <a:tblGrid>
                <a:gridCol w="2743633">
                  <a:extLst>
                    <a:ext uri="{9D8B030D-6E8A-4147-A177-3AD203B41FA5}">
                      <a16:colId xmlns:a16="http://schemas.microsoft.com/office/drawing/2014/main" xmlns="" val="188382214"/>
                    </a:ext>
                  </a:extLst>
                </a:gridCol>
              </a:tblGrid>
              <a:tr h="370840">
                <a:tc>
                  <a:txBody>
                    <a:bodyPr/>
                    <a:lstStyle/>
                    <a:p>
                      <a:pPr algn="ctr"/>
                      <a:r>
                        <a:rPr lang="en-US" altLang="zh-CN" sz="1800" b="0" kern="1200" dirty="0">
                          <a:solidFill>
                            <a:schemeClr val="tx2"/>
                          </a:solidFill>
                          <a:latin typeface="黑体" panose="02010609060101010101" pitchFamily="49" charset="-122"/>
                          <a:ea typeface="黑体" panose="02010609060101010101" pitchFamily="49" charset="-122"/>
                          <a:cs typeface="+mn-cs"/>
                        </a:rPr>
                        <a:t>HTTP</a:t>
                      </a:r>
                      <a:endParaRPr lang="zh-CN" altLang="en-US" sz="1800" b="0" kern="1200" dirty="0">
                        <a:solidFill>
                          <a:schemeClr val="tx2"/>
                        </a:solidFill>
                        <a:latin typeface="黑体" panose="02010609060101010101" pitchFamily="49" charset="-122"/>
                        <a:ea typeface="黑体" panose="02010609060101010101" pitchFamily="49" charset="-122"/>
                        <a:cs typeface="+mn-cs"/>
                      </a:endParaRPr>
                    </a:p>
                  </a:txBody>
                  <a:tcPr/>
                </a:tc>
                <a:extLst>
                  <a:ext uri="{0D108BD9-81ED-4DB2-BD59-A6C34878D82A}">
                    <a16:rowId xmlns:a16="http://schemas.microsoft.com/office/drawing/2014/main" xmlns="" val="2311789058"/>
                  </a:ext>
                </a:extLst>
              </a:tr>
              <a:tr h="370840">
                <a:tc>
                  <a:txBody>
                    <a:bodyPr/>
                    <a:lstStyle/>
                    <a:p>
                      <a:pPr algn="ctr"/>
                      <a:r>
                        <a:rPr lang="en-US" altLang="zh-CN" sz="1800" b="0" kern="1200" dirty="0">
                          <a:solidFill>
                            <a:schemeClr val="tx2"/>
                          </a:solidFill>
                          <a:latin typeface="黑体" panose="02010609060101010101" pitchFamily="49" charset="-122"/>
                          <a:ea typeface="黑体" panose="02010609060101010101" pitchFamily="49" charset="-122"/>
                          <a:cs typeface="+mn-cs"/>
                        </a:rPr>
                        <a:t>TCP</a:t>
                      </a:r>
                      <a:endParaRPr lang="zh-CN" altLang="en-US" sz="1800" b="0" kern="1200" dirty="0">
                        <a:solidFill>
                          <a:schemeClr val="tx2"/>
                        </a:solidFill>
                        <a:latin typeface="黑体" panose="02010609060101010101" pitchFamily="49" charset="-122"/>
                        <a:ea typeface="黑体" panose="02010609060101010101" pitchFamily="49" charset="-122"/>
                        <a:cs typeface="+mn-cs"/>
                      </a:endParaRPr>
                    </a:p>
                  </a:txBody>
                  <a:tcPr/>
                </a:tc>
                <a:extLst>
                  <a:ext uri="{0D108BD9-81ED-4DB2-BD59-A6C34878D82A}">
                    <a16:rowId xmlns:a16="http://schemas.microsoft.com/office/drawing/2014/main" xmlns="" val="1217739245"/>
                  </a:ext>
                </a:extLst>
              </a:tr>
              <a:tr h="370840">
                <a:tc>
                  <a:txBody>
                    <a:bodyPr/>
                    <a:lstStyle/>
                    <a:p>
                      <a:pPr algn="ctr"/>
                      <a:r>
                        <a:rPr lang="en-US" altLang="zh-CN" sz="1800" b="0" kern="1200" dirty="0">
                          <a:solidFill>
                            <a:schemeClr val="tx2"/>
                          </a:solidFill>
                          <a:latin typeface="黑体" panose="02010609060101010101" pitchFamily="49" charset="-122"/>
                          <a:ea typeface="黑体" panose="02010609060101010101" pitchFamily="49" charset="-122"/>
                          <a:cs typeface="+mn-cs"/>
                        </a:rPr>
                        <a:t>IP</a:t>
                      </a:r>
                      <a:endParaRPr lang="zh-CN" altLang="en-US" sz="1800" b="0" kern="1200" dirty="0">
                        <a:solidFill>
                          <a:schemeClr val="tx2"/>
                        </a:solidFill>
                        <a:latin typeface="黑体" panose="02010609060101010101" pitchFamily="49" charset="-122"/>
                        <a:ea typeface="黑体" panose="02010609060101010101" pitchFamily="49" charset="-122"/>
                        <a:cs typeface="+mn-cs"/>
                      </a:endParaRPr>
                    </a:p>
                  </a:txBody>
                  <a:tcPr/>
                </a:tc>
                <a:extLst>
                  <a:ext uri="{0D108BD9-81ED-4DB2-BD59-A6C34878D82A}">
                    <a16:rowId xmlns:a16="http://schemas.microsoft.com/office/drawing/2014/main" xmlns="" val="2053439011"/>
                  </a:ext>
                </a:extLst>
              </a:tr>
            </a:tbl>
          </a:graphicData>
        </a:graphic>
      </p:graphicFrame>
      <p:graphicFrame>
        <p:nvGraphicFramePr>
          <p:cNvPr id="12" name="表格 3">
            <a:extLst>
              <a:ext uri="{FF2B5EF4-FFF2-40B4-BE49-F238E27FC236}">
                <a16:creationId xmlns:a16="http://schemas.microsoft.com/office/drawing/2014/main" xmlns="" id="{A7A45E75-E122-5542-BBF9-7899E8756FE4}"/>
              </a:ext>
            </a:extLst>
          </p:cNvPr>
          <p:cNvGraphicFramePr>
            <a:graphicFrameLocks noGrp="1"/>
          </p:cNvGraphicFramePr>
          <p:nvPr>
            <p:extLst>
              <p:ext uri="{D42A27DB-BD31-4B8C-83A1-F6EECF244321}">
                <p14:modId xmlns:p14="http://schemas.microsoft.com/office/powerpoint/2010/main" val="2550878632"/>
              </p:ext>
            </p:extLst>
          </p:nvPr>
        </p:nvGraphicFramePr>
        <p:xfrm>
          <a:off x="5787514" y="5087731"/>
          <a:ext cx="2743633" cy="1483360"/>
        </p:xfrm>
        <a:graphic>
          <a:graphicData uri="http://schemas.openxmlformats.org/drawingml/2006/table">
            <a:tbl>
              <a:tblPr firstRow="1" bandRow="1">
                <a:tableStyleId>{D7AC3CCA-C797-4891-BE02-D94E43425B78}</a:tableStyleId>
              </a:tblPr>
              <a:tblGrid>
                <a:gridCol w="2743633">
                  <a:extLst>
                    <a:ext uri="{9D8B030D-6E8A-4147-A177-3AD203B41FA5}">
                      <a16:colId xmlns:a16="http://schemas.microsoft.com/office/drawing/2014/main" xmlns="" val="188382214"/>
                    </a:ext>
                  </a:extLst>
                </a:gridCol>
              </a:tblGrid>
              <a:tr h="370840">
                <a:tc>
                  <a:txBody>
                    <a:bodyPr/>
                    <a:lstStyle/>
                    <a:p>
                      <a:pPr algn="ctr"/>
                      <a:r>
                        <a:rPr lang="en-US" altLang="zh-CN" sz="1800" b="0" kern="1200" dirty="0">
                          <a:solidFill>
                            <a:schemeClr val="tx2"/>
                          </a:solidFill>
                          <a:latin typeface="黑体" panose="02010609060101010101" pitchFamily="49" charset="-122"/>
                          <a:ea typeface="黑体" panose="02010609060101010101" pitchFamily="49" charset="-122"/>
                          <a:cs typeface="+mn-cs"/>
                        </a:rPr>
                        <a:t>HTTP</a:t>
                      </a:r>
                      <a:endParaRPr lang="zh-CN" altLang="en-US" sz="1800" b="0" kern="1200" dirty="0">
                        <a:solidFill>
                          <a:schemeClr val="tx2"/>
                        </a:solidFill>
                        <a:latin typeface="黑体" panose="02010609060101010101" pitchFamily="49" charset="-122"/>
                        <a:ea typeface="黑体" panose="02010609060101010101" pitchFamily="49" charset="-122"/>
                        <a:cs typeface="+mn-cs"/>
                      </a:endParaRPr>
                    </a:p>
                  </a:txBody>
                  <a:tcPr/>
                </a:tc>
                <a:extLst>
                  <a:ext uri="{0D108BD9-81ED-4DB2-BD59-A6C34878D82A}">
                    <a16:rowId xmlns:a16="http://schemas.microsoft.com/office/drawing/2014/main" xmlns="" val="2311789058"/>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800" b="0" kern="1200" dirty="0">
                          <a:solidFill>
                            <a:srgbClr val="FF0000"/>
                          </a:solidFill>
                          <a:latin typeface="黑体" panose="02010609060101010101" pitchFamily="49" charset="-122"/>
                          <a:ea typeface="黑体" panose="02010609060101010101" pitchFamily="49" charset="-122"/>
                          <a:cs typeface="+mn-cs"/>
                        </a:rPr>
                        <a:t>SSL</a:t>
                      </a:r>
                      <a:r>
                        <a:rPr lang="zh-CN" altLang="en-US" sz="1800" b="0" kern="1200" dirty="0">
                          <a:solidFill>
                            <a:srgbClr val="FF0000"/>
                          </a:solidFill>
                          <a:latin typeface="黑体" panose="02010609060101010101" pitchFamily="49" charset="-122"/>
                          <a:ea typeface="黑体" panose="02010609060101010101" pitchFamily="49" charset="-122"/>
                          <a:cs typeface="+mn-cs"/>
                        </a:rPr>
                        <a:t> </a:t>
                      </a:r>
                      <a:r>
                        <a:rPr lang="en-US" altLang="zh-CN" sz="1800" b="0" kern="1200" dirty="0">
                          <a:solidFill>
                            <a:srgbClr val="FF0000"/>
                          </a:solidFill>
                          <a:latin typeface="黑体" panose="02010609060101010101" pitchFamily="49" charset="-122"/>
                          <a:ea typeface="黑体" panose="02010609060101010101" pitchFamily="49" charset="-122"/>
                          <a:cs typeface="+mn-cs"/>
                        </a:rPr>
                        <a:t>or</a:t>
                      </a:r>
                      <a:r>
                        <a:rPr lang="zh-CN" altLang="en-US" sz="1800" b="0" kern="1200" dirty="0">
                          <a:solidFill>
                            <a:srgbClr val="FF0000"/>
                          </a:solidFill>
                          <a:latin typeface="黑体" panose="02010609060101010101" pitchFamily="49" charset="-122"/>
                          <a:ea typeface="黑体" panose="02010609060101010101" pitchFamily="49" charset="-122"/>
                          <a:cs typeface="+mn-cs"/>
                        </a:rPr>
                        <a:t> </a:t>
                      </a:r>
                      <a:r>
                        <a:rPr lang="en-US" altLang="zh-CN" sz="1800" b="0" kern="1200" dirty="0">
                          <a:solidFill>
                            <a:srgbClr val="FF0000"/>
                          </a:solidFill>
                          <a:latin typeface="黑体" panose="02010609060101010101" pitchFamily="49" charset="-122"/>
                          <a:ea typeface="黑体" panose="02010609060101010101" pitchFamily="49" charset="-122"/>
                          <a:cs typeface="+mn-cs"/>
                        </a:rPr>
                        <a:t>TLS</a:t>
                      </a:r>
                      <a:endParaRPr lang="zh-CN" altLang="en-US" sz="1800" b="0" kern="1200" dirty="0">
                        <a:solidFill>
                          <a:srgbClr val="FF0000"/>
                        </a:solidFill>
                        <a:latin typeface="黑体" panose="02010609060101010101" pitchFamily="49" charset="-122"/>
                        <a:ea typeface="黑体" panose="02010609060101010101" pitchFamily="49" charset="-122"/>
                        <a:cs typeface="+mn-cs"/>
                      </a:endParaRPr>
                    </a:p>
                  </a:txBody>
                  <a:tcPr/>
                </a:tc>
                <a:extLst>
                  <a:ext uri="{0D108BD9-81ED-4DB2-BD59-A6C34878D82A}">
                    <a16:rowId xmlns:a16="http://schemas.microsoft.com/office/drawing/2014/main" xmlns="" val="1217739245"/>
                  </a:ext>
                </a:extLst>
              </a:tr>
              <a:tr h="370840">
                <a:tc>
                  <a:txBody>
                    <a:bodyPr/>
                    <a:lstStyle/>
                    <a:p>
                      <a:pPr algn="ctr"/>
                      <a:r>
                        <a:rPr lang="en-US" altLang="zh-CN" sz="1800" b="0" kern="1200" dirty="0">
                          <a:solidFill>
                            <a:schemeClr val="tx2"/>
                          </a:solidFill>
                          <a:latin typeface="黑体" panose="02010609060101010101" pitchFamily="49" charset="-122"/>
                          <a:ea typeface="黑体" panose="02010609060101010101" pitchFamily="49" charset="-122"/>
                          <a:cs typeface="+mn-cs"/>
                        </a:rPr>
                        <a:t>TCP</a:t>
                      </a:r>
                      <a:endParaRPr lang="zh-CN" altLang="en-US" sz="1800" b="0" kern="1200" dirty="0">
                        <a:solidFill>
                          <a:schemeClr val="tx2"/>
                        </a:solidFill>
                        <a:latin typeface="黑体" panose="02010609060101010101" pitchFamily="49" charset="-122"/>
                        <a:ea typeface="黑体" panose="02010609060101010101" pitchFamily="49" charset="-122"/>
                        <a:cs typeface="+mn-cs"/>
                      </a:endParaRPr>
                    </a:p>
                  </a:txBody>
                  <a:tcPr/>
                </a:tc>
                <a:extLst>
                  <a:ext uri="{0D108BD9-81ED-4DB2-BD59-A6C34878D82A}">
                    <a16:rowId xmlns:a16="http://schemas.microsoft.com/office/drawing/2014/main" xmlns="" val="2053439011"/>
                  </a:ext>
                </a:extLst>
              </a:tr>
              <a:tr h="370840">
                <a:tc>
                  <a:txBody>
                    <a:bodyPr/>
                    <a:lstStyle/>
                    <a:p>
                      <a:pPr algn="ctr"/>
                      <a:r>
                        <a:rPr lang="en-US" altLang="zh-CN" sz="1800" b="0" kern="1200" dirty="0">
                          <a:solidFill>
                            <a:schemeClr val="tx2"/>
                          </a:solidFill>
                          <a:latin typeface="黑体" panose="02010609060101010101" pitchFamily="49" charset="-122"/>
                          <a:ea typeface="黑体" panose="02010609060101010101" pitchFamily="49" charset="-122"/>
                          <a:cs typeface="+mn-cs"/>
                        </a:rPr>
                        <a:t>IP</a:t>
                      </a:r>
                      <a:endParaRPr lang="zh-CN" altLang="en-US" sz="1800" b="0" kern="1200" dirty="0">
                        <a:solidFill>
                          <a:schemeClr val="tx2"/>
                        </a:solidFill>
                        <a:latin typeface="黑体" panose="02010609060101010101" pitchFamily="49" charset="-122"/>
                        <a:ea typeface="黑体" panose="02010609060101010101" pitchFamily="49" charset="-122"/>
                        <a:cs typeface="+mn-cs"/>
                      </a:endParaRPr>
                    </a:p>
                  </a:txBody>
                  <a:tcPr/>
                </a:tc>
                <a:extLst>
                  <a:ext uri="{0D108BD9-81ED-4DB2-BD59-A6C34878D82A}">
                    <a16:rowId xmlns:a16="http://schemas.microsoft.com/office/drawing/2014/main" xmlns="" val="3643493357"/>
                  </a:ext>
                </a:extLst>
              </a:tr>
            </a:tbl>
          </a:graphicData>
        </a:graphic>
      </p:graphicFrame>
      <p:sp>
        <p:nvSpPr>
          <p:cNvPr id="2" name="文本框 1">
            <a:extLst>
              <a:ext uri="{FF2B5EF4-FFF2-40B4-BE49-F238E27FC236}">
                <a16:creationId xmlns:a16="http://schemas.microsoft.com/office/drawing/2014/main" xmlns="" id="{0CE4FA7A-7D8B-2D4D-AD2C-A9F02858BF69}"/>
              </a:ext>
            </a:extLst>
          </p:cNvPr>
          <p:cNvSpPr txBox="1"/>
          <p:nvPr/>
        </p:nvSpPr>
        <p:spPr>
          <a:xfrm>
            <a:off x="6164442" y="2635015"/>
            <a:ext cx="2448272" cy="523220"/>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square" rtlCol="0">
            <a:spAutoFit/>
          </a:bodyPr>
          <a:lstStyle/>
          <a:p>
            <a:pPr algn="l">
              <a:buClr>
                <a:srgbClr val="C00000"/>
              </a:buClr>
            </a:pPr>
            <a:r>
              <a:rPr kumimoji="1" lang="en-US" altLang="zh-CN" sz="2800" dirty="0">
                <a:solidFill>
                  <a:schemeClr val="tx2"/>
                </a:solidFill>
                <a:latin typeface="黑体" panose="02010609060101010101" pitchFamily="49" charset="-122"/>
                <a:ea typeface="黑体" panose="02010609060101010101" pitchFamily="49" charset="-122"/>
              </a:rPr>
              <a:t>HTTP</a:t>
            </a:r>
            <a:r>
              <a:rPr kumimoji="1" lang="zh-CN" altLang="en-US" sz="2800" dirty="0">
                <a:solidFill>
                  <a:schemeClr val="tx2"/>
                </a:solidFill>
                <a:latin typeface="黑体" panose="02010609060101010101" pitchFamily="49" charset="-122"/>
                <a:ea typeface="黑体" panose="02010609060101010101" pitchFamily="49" charset="-122"/>
              </a:rPr>
              <a:t>协议栈</a:t>
            </a:r>
          </a:p>
        </p:txBody>
      </p:sp>
      <p:sp>
        <p:nvSpPr>
          <p:cNvPr id="13" name="文本框 12">
            <a:extLst>
              <a:ext uri="{FF2B5EF4-FFF2-40B4-BE49-F238E27FC236}">
                <a16:creationId xmlns:a16="http://schemas.microsoft.com/office/drawing/2014/main" xmlns="" id="{DB61DEB0-A96C-584E-BD99-6702EB9F9ECB}"/>
              </a:ext>
            </a:extLst>
          </p:cNvPr>
          <p:cNvSpPr txBox="1"/>
          <p:nvPr/>
        </p:nvSpPr>
        <p:spPr>
          <a:xfrm>
            <a:off x="5994268" y="4513404"/>
            <a:ext cx="2448272" cy="523220"/>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square" rtlCol="0">
            <a:spAutoFit/>
          </a:bodyPr>
          <a:lstStyle/>
          <a:p>
            <a:pPr algn="l">
              <a:buClr>
                <a:srgbClr val="C00000"/>
              </a:buClr>
            </a:pPr>
            <a:r>
              <a:rPr kumimoji="1" lang="en-US" altLang="zh-CN" sz="2800" dirty="0">
                <a:solidFill>
                  <a:schemeClr val="tx2"/>
                </a:solidFill>
                <a:latin typeface="黑体" panose="02010609060101010101" pitchFamily="49" charset="-122"/>
                <a:ea typeface="黑体" panose="02010609060101010101" pitchFamily="49" charset="-122"/>
              </a:rPr>
              <a:t>HTTPS</a:t>
            </a:r>
            <a:r>
              <a:rPr kumimoji="1" lang="zh-CN" altLang="en-US" sz="2800" dirty="0">
                <a:solidFill>
                  <a:schemeClr val="tx2"/>
                </a:solidFill>
                <a:latin typeface="黑体" panose="02010609060101010101" pitchFamily="49" charset="-122"/>
                <a:ea typeface="黑体" panose="02010609060101010101" pitchFamily="49" charset="-122"/>
              </a:rPr>
              <a:t>协议栈</a:t>
            </a:r>
          </a:p>
        </p:txBody>
      </p:sp>
      <p:sp>
        <p:nvSpPr>
          <p:cNvPr id="14" name="文本框 13">
            <a:extLst>
              <a:ext uri="{FF2B5EF4-FFF2-40B4-BE49-F238E27FC236}">
                <a16:creationId xmlns:a16="http://schemas.microsoft.com/office/drawing/2014/main" xmlns="" id="{67C259B0-A5C2-F142-9956-DF83D5E8240F}"/>
              </a:ext>
            </a:extLst>
          </p:cNvPr>
          <p:cNvSpPr txBox="1"/>
          <p:nvPr/>
        </p:nvSpPr>
        <p:spPr>
          <a:xfrm>
            <a:off x="471013" y="3131392"/>
            <a:ext cx="5017091" cy="2564805"/>
          </a:xfrm>
          <a:prstGeom prst="rect">
            <a:avLst/>
          </a:prstGeom>
          <a:solidFill>
            <a:schemeClr val="accent5">
              <a:lumMod val="60000"/>
              <a:lumOff val="40000"/>
            </a:schemeClr>
          </a:solidFill>
          <a:ln/>
        </p:spPr>
        <p:style>
          <a:lnRef idx="3">
            <a:schemeClr val="lt1"/>
          </a:lnRef>
          <a:fillRef idx="1">
            <a:schemeClr val="accent1"/>
          </a:fillRef>
          <a:effectRef idx="1">
            <a:schemeClr val="accent1"/>
          </a:effectRef>
          <a:fontRef idx="minor">
            <a:schemeClr val="lt1"/>
          </a:fontRef>
        </p:style>
        <p:txBody>
          <a:bodyPr wrap="square" rtlCol="0">
            <a:spAutoFit/>
          </a:bodyPr>
          <a:lstStyle/>
          <a:p>
            <a:pPr marL="342900" indent="-342900">
              <a:spcAft>
                <a:spcPts val="400"/>
              </a:spcAft>
              <a:buFont typeface="Arial" panose="020B0604020202020204" pitchFamily="34" charset="0"/>
              <a:buChar char="•"/>
            </a:pPr>
            <a:r>
              <a:rPr lang="zh-CN" altLang="en-US" sz="2400" dirty="0">
                <a:solidFill>
                  <a:schemeClr val="tx2"/>
                </a:solidFill>
                <a:latin typeface="黑体" panose="02010609060101010101" pitchFamily="49" charset="-122"/>
                <a:ea typeface="黑体" panose="02010609060101010101" pitchFamily="49" charset="-122"/>
              </a:rPr>
              <a:t>使用</a:t>
            </a:r>
            <a:r>
              <a:rPr lang="en-US" altLang="zh-CN" sz="2400" dirty="0">
                <a:solidFill>
                  <a:schemeClr val="tx2"/>
                </a:solidFill>
                <a:latin typeface="黑体" panose="02010609060101010101" pitchFamily="49" charset="-122"/>
                <a:ea typeface="黑体" panose="02010609060101010101" pitchFamily="49" charset="-122"/>
              </a:rPr>
              <a:t>HTTPS</a:t>
            </a:r>
            <a:r>
              <a:rPr lang="zh-CN" altLang="en-US" sz="2400" dirty="0">
                <a:solidFill>
                  <a:schemeClr val="tx2"/>
                </a:solidFill>
                <a:latin typeface="黑体" panose="02010609060101010101" pitchFamily="49" charset="-122"/>
                <a:ea typeface="黑体" panose="02010609060101010101" pitchFamily="49" charset="-122"/>
              </a:rPr>
              <a:t>时，下列元素将被加密：</a:t>
            </a:r>
            <a:endParaRPr lang="en-US" altLang="zh-CN" sz="2400" dirty="0">
              <a:solidFill>
                <a:schemeClr val="tx2"/>
              </a:solidFill>
              <a:latin typeface="黑体" panose="02010609060101010101" pitchFamily="49" charset="-122"/>
              <a:ea typeface="黑体" panose="02010609060101010101" pitchFamily="49" charset="-122"/>
            </a:endParaRPr>
          </a:p>
          <a:p>
            <a:pPr marL="800100" lvl="1" indent="-342900">
              <a:spcAft>
                <a:spcPts val="400"/>
              </a:spcAft>
              <a:buFont typeface="Arial" panose="020B0604020202020204" pitchFamily="34" charset="0"/>
              <a:buChar char="•"/>
            </a:pPr>
            <a:r>
              <a:rPr lang="zh-CN" altLang="en-US" sz="2000" dirty="0">
                <a:solidFill>
                  <a:schemeClr val="tx2"/>
                </a:solidFill>
                <a:latin typeface="黑体" panose="02010609060101010101" pitchFamily="49" charset="-122"/>
                <a:ea typeface="黑体" panose="02010609060101010101" pitchFamily="49" charset="-122"/>
              </a:rPr>
              <a:t>被请求的文档</a:t>
            </a:r>
            <a:r>
              <a:rPr lang="en-US" altLang="zh-CN" sz="2000" dirty="0">
                <a:solidFill>
                  <a:schemeClr val="tx2"/>
                </a:solidFill>
                <a:latin typeface="黑体" panose="02010609060101010101" pitchFamily="49" charset="-122"/>
                <a:ea typeface="黑体" panose="02010609060101010101" pitchFamily="49" charset="-122"/>
              </a:rPr>
              <a:t>URL</a:t>
            </a:r>
          </a:p>
          <a:p>
            <a:pPr marL="800100" lvl="1" indent="-342900">
              <a:spcAft>
                <a:spcPts val="400"/>
              </a:spcAft>
              <a:buFont typeface="Arial" panose="020B0604020202020204" pitchFamily="34" charset="0"/>
              <a:buChar char="•"/>
            </a:pPr>
            <a:r>
              <a:rPr lang="zh-CN" altLang="en-US" sz="2000" dirty="0">
                <a:solidFill>
                  <a:schemeClr val="tx2"/>
                </a:solidFill>
                <a:latin typeface="黑体" panose="02010609060101010101" pitchFamily="49" charset="-122"/>
                <a:ea typeface="黑体" panose="02010609060101010101" pitchFamily="49" charset="-122"/>
              </a:rPr>
              <a:t>文档的内容</a:t>
            </a:r>
            <a:endParaRPr lang="en-US" altLang="zh-CN" sz="2000" dirty="0">
              <a:solidFill>
                <a:schemeClr val="tx2"/>
              </a:solidFill>
              <a:latin typeface="黑体" panose="02010609060101010101" pitchFamily="49" charset="-122"/>
              <a:ea typeface="黑体" panose="02010609060101010101" pitchFamily="49" charset="-122"/>
            </a:endParaRPr>
          </a:p>
          <a:p>
            <a:pPr marL="800100" lvl="1" indent="-342900">
              <a:spcAft>
                <a:spcPts val="400"/>
              </a:spcAft>
              <a:buFont typeface="Arial" panose="020B0604020202020204" pitchFamily="34" charset="0"/>
              <a:buChar char="•"/>
            </a:pPr>
            <a:r>
              <a:rPr lang="zh-CN" altLang="en-US" sz="2000" dirty="0">
                <a:solidFill>
                  <a:schemeClr val="tx2"/>
                </a:solidFill>
                <a:latin typeface="黑体" panose="02010609060101010101" pitchFamily="49" charset="-122"/>
                <a:ea typeface="黑体" panose="02010609060101010101" pitchFamily="49" charset="-122"/>
              </a:rPr>
              <a:t>浏览器表单的内容</a:t>
            </a:r>
            <a:endParaRPr lang="en-US" altLang="zh-CN" sz="2000" dirty="0">
              <a:solidFill>
                <a:schemeClr val="tx2"/>
              </a:solidFill>
              <a:latin typeface="黑体" panose="02010609060101010101" pitchFamily="49" charset="-122"/>
              <a:ea typeface="黑体" panose="02010609060101010101" pitchFamily="49" charset="-122"/>
            </a:endParaRPr>
          </a:p>
          <a:p>
            <a:pPr marL="800100" lvl="1" indent="-342900">
              <a:spcAft>
                <a:spcPts val="400"/>
              </a:spcAft>
              <a:buFont typeface="Arial" panose="020B0604020202020204" pitchFamily="34" charset="0"/>
              <a:buChar char="•"/>
            </a:pPr>
            <a:r>
              <a:rPr lang="zh-CN" altLang="en-US" sz="2000" dirty="0">
                <a:solidFill>
                  <a:schemeClr val="tx2"/>
                </a:solidFill>
                <a:latin typeface="黑体" panose="02010609060101010101" pitchFamily="49" charset="-122"/>
                <a:ea typeface="黑体" panose="02010609060101010101" pitchFamily="49" charset="-122"/>
              </a:rPr>
              <a:t>由浏览器发送到服务器和由服务器发送到浏览器的</a:t>
            </a:r>
            <a:r>
              <a:rPr lang="en-US" altLang="zh-CN" sz="2000" dirty="0">
                <a:solidFill>
                  <a:schemeClr val="tx2"/>
                </a:solidFill>
                <a:latin typeface="黑体" panose="02010609060101010101" pitchFamily="49" charset="-122"/>
                <a:ea typeface="黑体" panose="02010609060101010101" pitchFamily="49" charset="-122"/>
              </a:rPr>
              <a:t>cookie</a:t>
            </a:r>
          </a:p>
          <a:p>
            <a:pPr marL="800100" lvl="1" indent="-342900">
              <a:spcAft>
                <a:spcPts val="400"/>
              </a:spcAft>
              <a:buFont typeface="Arial" panose="020B0604020202020204" pitchFamily="34" charset="0"/>
              <a:buChar char="•"/>
            </a:pPr>
            <a:r>
              <a:rPr lang="en-US" altLang="zh-CN" sz="2000" dirty="0">
                <a:solidFill>
                  <a:schemeClr val="tx2"/>
                </a:solidFill>
                <a:latin typeface="黑体" panose="02010609060101010101" pitchFamily="49" charset="-122"/>
                <a:ea typeface="黑体" panose="02010609060101010101" pitchFamily="49" charset="-122"/>
              </a:rPr>
              <a:t>HTTP</a:t>
            </a:r>
            <a:r>
              <a:rPr lang="zh-CN" altLang="en-US" sz="2000" dirty="0">
                <a:solidFill>
                  <a:schemeClr val="tx2"/>
                </a:solidFill>
                <a:latin typeface="黑体" panose="02010609060101010101" pitchFamily="49" charset="-122"/>
                <a:ea typeface="黑体" panose="02010609060101010101" pitchFamily="49" charset="-122"/>
              </a:rPr>
              <a:t>头内容</a:t>
            </a:r>
          </a:p>
        </p:txBody>
      </p:sp>
    </p:spTree>
    <p:extLst>
      <p:ext uri="{BB962C8B-B14F-4D97-AF65-F5344CB8AC3E}">
        <p14:creationId xmlns:p14="http://schemas.microsoft.com/office/powerpoint/2010/main" val="14305802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a:extLst>
              <a:ext uri="{FF2B5EF4-FFF2-40B4-BE49-F238E27FC236}">
                <a16:creationId xmlns:a16="http://schemas.microsoft.com/office/drawing/2014/main" xmlns="" id="{9F1025EE-248C-4D4B-B204-84CD82EA22B8}"/>
              </a:ext>
            </a:extLst>
          </p:cNvPr>
          <p:cNvSpPr txBox="1"/>
          <p:nvPr/>
        </p:nvSpPr>
        <p:spPr>
          <a:xfrm>
            <a:off x="484608" y="2240091"/>
            <a:ext cx="8244448" cy="1620957"/>
          </a:xfrm>
          <a:prstGeom prst="rect">
            <a:avLst/>
          </a:prstGeom>
          <a:solidFill>
            <a:schemeClr val="accent5">
              <a:lumMod val="60000"/>
              <a:lumOff val="40000"/>
            </a:schemeClr>
          </a:solidFill>
          <a:ln/>
        </p:spPr>
        <p:style>
          <a:lnRef idx="3">
            <a:schemeClr val="lt1"/>
          </a:lnRef>
          <a:fillRef idx="1">
            <a:schemeClr val="accent1"/>
          </a:fillRef>
          <a:effectRef idx="1">
            <a:schemeClr val="accent1"/>
          </a:effectRef>
          <a:fontRef idx="minor">
            <a:schemeClr val="lt1"/>
          </a:fontRef>
        </p:style>
        <p:txBody>
          <a:bodyPr wrap="square" rtlCol="0">
            <a:spAutoFit/>
          </a:bodyPr>
          <a:lstStyle/>
          <a:p>
            <a:pPr marL="342900" indent="-342900">
              <a:spcAft>
                <a:spcPts val="400"/>
              </a:spcAft>
              <a:buFont typeface="Arial" panose="020B0604020202020204" pitchFamily="34" charset="0"/>
              <a:buChar char="•"/>
            </a:pPr>
            <a:r>
              <a:rPr lang="zh-CN" altLang="en-US" sz="2400" dirty="0">
                <a:solidFill>
                  <a:schemeClr val="tx2"/>
                </a:solidFill>
                <a:latin typeface="黑体" panose="02010609060101010101" pitchFamily="49" charset="-122"/>
                <a:ea typeface="黑体" panose="02010609060101010101" pitchFamily="49" charset="-122"/>
              </a:rPr>
              <a:t>客户端向服务器的一个端口开启一个连接，发送第一个</a:t>
            </a:r>
            <a:r>
              <a:rPr lang="en-US" altLang="zh-CN" sz="2400" dirty="0">
                <a:solidFill>
                  <a:schemeClr val="tx2"/>
                </a:solidFill>
                <a:latin typeface="黑体" panose="02010609060101010101" pitchFamily="49" charset="-122"/>
                <a:ea typeface="黑体" panose="02010609060101010101" pitchFamily="49" charset="-122"/>
              </a:rPr>
              <a:t>TLS</a:t>
            </a:r>
            <a:r>
              <a:rPr lang="zh-CN" altLang="en-US" sz="2400" dirty="0">
                <a:solidFill>
                  <a:schemeClr val="tx2"/>
                </a:solidFill>
                <a:latin typeface="黑体" panose="02010609060101010101" pitchFamily="49" charset="-122"/>
                <a:ea typeface="黑体" panose="02010609060101010101" pitchFamily="49" charset="-122"/>
              </a:rPr>
              <a:t> </a:t>
            </a:r>
            <a:r>
              <a:rPr lang="en-US" altLang="zh-CN" sz="2400" dirty="0" err="1">
                <a:solidFill>
                  <a:schemeClr val="tx2"/>
                </a:solidFill>
                <a:latin typeface="黑体" panose="02010609060101010101" pitchFamily="49" charset="-122"/>
                <a:ea typeface="黑体" panose="02010609060101010101" pitchFamily="49" charset="-122"/>
              </a:rPr>
              <a:t>ClientHello</a:t>
            </a:r>
            <a:r>
              <a:rPr lang="zh-CN" altLang="en-US" sz="2400" dirty="0">
                <a:solidFill>
                  <a:schemeClr val="tx2"/>
                </a:solidFill>
                <a:latin typeface="黑体" panose="02010609060101010101" pitchFamily="49" charset="-122"/>
                <a:ea typeface="黑体" panose="02010609060101010101" pitchFamily="49" charset="-122"/>
              </a:rPr>
              <a:t>请求，开始</a:t>
            </a:r>
            <a:r>
              <a:rPr lang="en-US" altLang="zh-CN" sz="2400" dirty="0">
                <a:solidFill>
                  <a:schemeClr val="tx2"/>
                </a:solidFill>
                <a:latin typeface="黑体" panose="02010609060101010101" pitchFamily="49" charset="-122"/>
                <a:ea typeface="黑体" panose="02010609060101010101" pitchFamily="49" charset="-122"/>
              </a:rPr>
              <a:t>TLS</a:t>
            </a:r>
            <a:r>
              <a:rPr lang="zh-CN" altLang="en-US" sz="2400" dirty="0">
                <a:solidFill>
                  <a:schemeClr val="tx2"/>
                </a:solidFill>
                <a:latin typeface="黑体" panose="02010609060101010101" pitchFamily="49" charset="-122"/>
                <a:ea typeface="黑体" panose="02010609060101010101" pitchFamily="49" charset="-122"/>
              </a:rPr>
              <a:t>握手过程</a:t>
            </a:r>
            <a:endParaRPr lang="en-US" altLang="zh-CN" sz="2400" dirty="0">
              <a:solidFill>
                <a:schemeClr val="tx2"/>
              </a:solidFill>
              <a:latin typeface="黑体" panose="02010609060101010101" pitchFamily="49" charset="-122"/>
              <a:ea typeface="黑体" panose="02010609060101010101" pitchFamily="49" charset="-122"/>
            </a:endParaRPr>
          </a:p>
          <a:p>
            <a:pPr marL="342900" indent="-342900">
              <a:spcAft>
                <a:spcPts val="400"/>
              </a:spcAft>
              <a:buFont typeface="Arial" panose="020B0604020202020204" pitchFamily="34" charset="0"/>
              <a:buChar char="•"/>
            </a:pPr>
            <a:r>
              <a:rPr lang="en-US" altLang="zh-CN" sz="2400" dirty="0">
                <a:solidFill>
                  <a:schemeClr val="tx2"/>
                </a:solidFill>
                <a:latin typeface="黑体" panose="02010609060101010101" pitchFamily="49" charset="-122"/>
                <a:ea typeface="黑体" panose="02010609060101010101" pitchFamily="49" charset="-122"/>
              </a:rPr>
              <a:t>TLS</a:t>
            </a:r>
            <a:r>
              <a:rPr lang="zh-CN" altLang="en-US" sz="2400" dirty="0">
                <a:solidFill>
                  <a:schemeClr val="tx2"/>
                </a:solidFill>
                <a:latin typeface="黑体" panose="02010609060101010101" pitchFamily="49" charset="-122"/>
                <a:ea typeface="黑体" panose="02010609060101010101" pitchFamily="49" charset="-122"/>
              </a:rPr>
              <a:t>握手结束后，发送第一个</a:t>
            </a:r>
            <a:r>
              <a:rPr lang="en-US" altLang="zh-CN" sz="2400" dirty="0">
                <a:solidFill>
                  <a:schemeClr val="tx2"/>
                </a:solidFill>
                <a:latin typeface="黑体" panose="02010609060101010101" pitchFamily="49" charset="-122"/>
                <a:ea typeface="黑体" panose="02010609060101010101" pitchFamily="49" charset="-122"/>
              </a:rPr>
              <a:t>HTTP</a:t>
            </a:r>
            <a:r>
              <a:rPr lang="zh-CN" altLang="en-US" sz="2400" dirty="0">
                <a:solidFill>
                  <a:schemeClr val="tx2"/>
                </a:solidFill>
                <a:latin typeface="黑体" panose="02010609060101010101" pitchFamily="49" charset="-122"/>
                <a:ea typeface="黑体" panose="02010609060101010101" pitchFamily="49" charset="-122"/>
              </a:rPr>
              <a:t>请求，所有的</a:t>
            </a:r>
            <a:r>
              <a:rPr lang="en-US" altLang="zh-CN" sz="2400" dirty="0">
                <a:solidFill>
                  <a:schemeClr val="tx2"/>
                </a:solidFill>
                <a:latin typeface="黑体" panose="02010609060101010101" pitchFamily="49" charset="-122"/>
                <a:ea typeface="黑体" panose="02010609060101010101" pitchFamily="49" charset="-122"/>
              </a:rPr>
              <a:t>HTTP</a:t>
            </a:r>
            <a:r>
              <a:rPr lang="zh-CN" altLang="en-US" sz="2400" dirty="0">
                <a:solidFill>
                  <a:schemeClr val="tx2"/>
                </a:solidFill>
                <a:latin typeface="黑体" panose="02010609060101010101" pitchFamily="49" charset="-122"/>
                <a:ea typeface="黑体" panose="02010609060101010101" pitchFamily="49" charset="-122"/>
              </a:rPr>
              <a:t>数据作为</a:t>
            </a:r>
            <a:r>
              <a:rPr lang="en-US" altLang="zh-CN" sz="2400" dirty="0">
                <a:solidFill>
                  <a:schemeClr val="tx2"/>
                </a:solidFill>
                <a:latin typeface="黑体" panose="02010609060101010101" pitchFamily="49" charset="-122"/>
                <a:ea typeface="黑体" panose="02010609060101010101" pitchFamily="49" charset="-122"/>
              </a:rPr>
              <a:t>TLS</a:t>
            </a:r>
            <a:r>
              <a:rPr lang="zh-CN" altLang="en-US" sz="2400" dirty="0">
                <a:solidFill>
                  <a:schemeClr val="tx2"/>
                </a:solidFill>
                <a:latin typeface="黑体" panose="02010609060101010101" pitchFamily="49" charset="-122"/>
                <a:ea typeface="黑体" panose="02010609060101010101" pitchFamily="49" charset="-122"/>
              </a:rPr>
              <a:t>数据被发送</a:t>
            </a:r>
          </a:p>
        </p:txBody>
      </p:sp>
      <p:sp>
        <p:nvSpPr>
          <p:cNvPr id="4098" name="标题 1"/>
          <p:cNvSpPr>
            <a:spLocks noGrp="1"/>
          </p:cNvSpPr>
          <p:nvPr>
            <p:ph type="title"/>
          </p:nvPr>
        </p:nvSpPr>
        <p:spPr/>
        <p:txBody>
          <a:bodyPr/>
          <a:lstStyle/>
          <a:p>
            <a:r>
              <a:rPr lang="en-US" altLang="zh-CN" dirty="0">
                <a:latin typeface="楷体" panose="02010609060101010101" pitchFamily="49" charset="-122"/>
                <a:ea typeface="楷体" panose="02010609060101010101" pitchFamily="49" charset="-122"/>
              </a:rPr>
              <a:t>14.4 </a:t>
            </a:r>
            <a:r>
              <a:rPr lang="zh-CN" altLang="en-US" dirty="0">
                <a:latin typeface="楷体" panose="02010609060101010101" pitchFamily="49" charset="-122"/>
                <a:ea typeface="楷体" panose="02010609060101010101" pitchFamily="49" charset="-122"/>
              </a:rPr>
              <a:t>传输层安全</a:t>
            </a:r>
          </a:p>
        </p:txBody>
      </p:sp>
      <p:sp>
        <p:nvSpPr>
          <p:cNvPr id="3" name="文本框 2">
            <a:extLst>
              <a:ext uri="{FF2B5EF4-FFF2-40B4-BE49-F238E27FC236}">
                <a16:creationId xmlns:a16="http://schemas.microsoft.com/office/drawing/2014/main" xmlns="" id="{A2D50A56-6789-4EFF-B0E6-373CE8BA26AA}"/>
              </a:ext>
            </a:extLst>
          </p:cNvPr>
          <p:cNvSpPr txBox="1"/>
          <p:nvPr/>
        </p:nvSpPr>
        <p:spPr>
          <a:xfrm>
            <a:off x="198092" y="1144849"/>
            <a:ext cx="8244448" cy="523220"/>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pPr marL="457200" indent="-457200">
              <a:buClr>
                <a:srgbClr val="C00000"/>
              </a:buClr>
              <a:buFont typeface="Wingdings" panose="05000000000000000000" pitchFamily="2" charset="2"/>
              <a:buChar char="n"/>
            </a:pPr>
            <a:r>
              <a:rPr lang="en-US" altLang="zh-CN" sz="2800" dirty="0">
                <a:solidFill>
                  <a:schemeClr val="tx2">
                    <a:lumMod val="95000"/>
                    <a:lumOff val="5000"/>
                  </a:schemeClr>
                </a:solidFill>
                <a:latin typeface="黑体" panose="02010609060101010101" pitchFamily="49" charset="-122"/>
                <a:ea typeface="黑体" panose="02010609060101010101" pitchFamily="49" charset="-122"/>
              </a:rPr>
              <a:t>HTTPS</a:t>
            </a:r>
            <a:endParaRPr lang="zh-CN" altLang="en-US" sz="2800" dirty="0">
              <a:solidFill>
                <a:schemeClr val="tx2">
                  <a:lumMod val="95000"/>
                  <a:lumOff val="5000"/>
                </a:schemeClr>
              </a:solidFill>
              <a:latin typeface="黑体" panose="02010609060101010101" pitchFamily="49" charset="-122"/>
              <a:ea typeface="黑体" panose="02010609060101010101" pitchFamily="49" charset="-122"/>
            </a:endParaRPr>
          </a:p>
        </p:txBody>
      </p:sp>
      <p:grpSp>
        <p:nvGrpSpPr>
          <p:cNvPr id="15" name="组合 14">
            <a:extLst>
              <a:ext uri="{FF2B5EF4-FFF2-40B4-BE49-F238E27FC236}">
                <a16:creationId xmlns:a16="http://schemas.microsoft.com/office/drawing/2014/main" xmlns="" id="{CDAB85D9-C3EC-084F-92F2-DBF4A5E01346}"/>
              </a:ext>
            </a:extLst>
          </p:cNvPr>
          <p:cNvGrpSpPr/>
          <p:nvPr/>
        </p:nvGrpSpPr>
        <p:grpSpPr>
          <a:xfrm>
            <a:off x="899592" y="4797152"/>
            <a:ext cx="937419" cy="1424470"/>
            <a:chOff x="5724699" y="4262056"/>
            <a:chExt cx="937419" cy="1424470"/>
          </a:xfrm>
        </p:grpSpPr>
        <p:graphicFrame>
          <p:nvGraphicFramePr>
            <p:cNvPr id="16" name="Object 100">
              <a:extLst>
                <a:ext uri="{FF2B5EF4-FFF2-40B4-BE49-F238E27FC236}">
                  <a16:creationId xmlns:a16="http://schemas.microsoft.com/office/drawing/2014/main" xmlns="" id="{F3AD150C-E4BC-C54A-A771-4A6A4C9573F7}"/>
                </a:ext>
              </a:extLst>
            </p:cNvPr>
            <p:cNvGraphicFramePr>
              <a:graphicFrameLocks/>
            </p:cNvGraphicFramePr>
            <p:nvPr>
              <p:extLst>
                <p:ext uri="{D42A27DB-BD31-4B8C-83A1-F6EECF244321}">
                  <p14:modId xmlns:p14="http://schemas.microsoft.com/office/powerpoint/2010/main" val="3102419538"/>
                </p:ext>
              </p:extLst>
            </p:nvPr>
          </p:nvGraphicFramePr>
          <p:xfrm>
            <a:off x="5792168" y="4262056"/>
            <a:ext cx="869950" cy="911225"/>
          </p:xfrm>
          <a:graphic>
            <a:graphicData uri="http://schemas.openxmlformats.org/presentationml/2006/ole">
              <mc:AlternateContent xmlns:mc="http://schemas.openxmlformats.org/markup-compatibility/2006">
                <mc:Choice xmlns:v="urn:schemas-microsoft-com:vml" Requires="v">
                  <p:oleObj spid="_x0000_s52236" name="Drawing" r:id="rId4" imgW="869760" imgH="911160" progId="WPDraw30.Drawing">
                    <p:embed/>
                  </p:oleObj>
                </mc:Choice>
                <mc:Fallback>
                  <p:oleObj name="Drawing" r:id="rId4" imgW="869760" imgH="911160" progId="WPDraw30.Drawing">
                    <p:embed/>
                    <p:pic>
                      <p:nvPicPr>
                        <p:cNvPr id="18" name="Object 100">
                          <a:extLst>
                            <a:ext uri="{FF2B5EF4-FFF2-40B4-BE49-F238E27FC236}">
                              <a16:creationId xmlns:a16="http://schemas.microsoft.com/office/drawing/2014/main" xmlns="" id="{271CC8F0-06A7-4064-BF1E-54CF6C15D52D}"/>
                            </a:ext>
                          </a:extLst>
                        </p:cNvPr>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92168" y="4262056"/>
                          <a:ext cx="869950" cy="911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7" name="Rectangle 117">
              <a:extLst>
                <a:ext uri="{FF2B5EF4-FFF2-40B4-BE49-F238E27FC236}">
                  <a16:creationId xmlns:a16="http://schemas.microsoft.com/office/drawing/2014/main" xmlns="" id="{2584B1C1-54EE-7E42-BDA9-366A6C009B76}"/>
                </a:ext>
              </a:extLst>
            </p:cNvPr>
            <p:cNvSpPr>
              <a:spLocks noChangeArrowheads="1"/>
            </p:cNvSpPr>
            <p:nvPr/>
          </p:nvSpPr>
          <p:spPr bwMode="auto">
            <a:xfrm>
              <a:off x="5724699" y="5181701"/>
              <a:ext cx="936625" cy="504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marL="342900" indent="-342900" algn="ctr">
                <a:spcBef>
                  <a:spcPct val="60000"/>
                </a:spcBef>
              </a:pPr>
              <a:r>
                <a:rPr lang="zh-CN" altLang="en-US" baseline="0" dirty="0">
                  <a:latin typeface="黑体" panose="02010609060101010101" pitchFamily="49" charset="-122"/>
                  <a:ea typeface="黑体" panose="02010609060101010101" pitchFamily="49" charset="-122"/>
                </a:rPr>
                <a:t>发送方</a:t>
              </a:r>
              <a:endParaRPr lang="en-US" altLang="zh-CN" baseline="0" dirty="0">
                <a:latin typeface="黑体" panose="02010609060101010101" pitchFamily="49" charset="-122"/>
                <a:ea typeface="黑体" panose="02010609060101010101" pitchFamily="49" charset="-122"/>
              </a:endParaRPr>
            </a:p>
          </p:txBody>
        </p:sp>
      </p:grpSp>
      <p:pic>
        <p:nvPicPr>
          <p:cNvPr id="18" name="图片 17">
            <a:extLst>
              <a:ext uri="{FF2B5EF4-FFF2-40B4-BE49-F238E27FC236}">
                <a16:creationId xmlns:a16="http://schemas.microsoft.com/office/drawing/2014/main" xmlns="" id="{6A4A86CD-8D2B-B94C-9C25-D175AF8F93F2}"/>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185218" y="4901553"/>
            <a:ext cx="847705" cy="847705"/>
          </a:xfrm>
          <a:prstGeom prst="rect">
            <a:avLst/>
          </a:prstGeom>
        </p:spPr>
      </p:pic>
      <p:sp>
        <p:nvSpPr>
          <p:cNvPr id="19" name="箭头: 右 11">
            <a:extLst>
              <a:ext uri="{FF2B5EF4-FFF2-40B4-BE49-F238E27FC236}">
                <a16:creationId xmlns:a16="http://schemas.microsoft.com/office/drawing/2014/main" xmlns="" id="{F04960F9-1305-5442-AA10-267C881A33DA}"/>
              </a:ext>
            </a:extLst>
          </p:cNvPr>
          <p:cNvSpPr/>
          <p:nvPr/>
        </p:nvSpPr>
        <p:spPr>
          <a:xfrm>
            <a:off x="2152136" y="5045547"/>
            <a:ext cx="4868135" cy="228196"/>
          </a:xfrm>
          <a:prstGeom prst="rightArrow">
            <a:avLst/>
          </a:prstGeom>
          <a:solidFill>
            <a:schemeClr val="accent1">
              <a:lumMod val="20000"/>
              <a:lumOff val="8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zh-CN" dirty="0">
                <a:solidFill>
                  <a:schemeClr val="tx2"/>
                </a:solidFill>
                <a:latin typeface="SimHei" panose="02010609060101010101" pitchFamily="49" charset="-122"/>
                <a:ea typeface="SimHei" panose="02010609060101010101" pitchFamily="49" charset="-122"/>
              </a:rPr>
              <a:t>1</a:t>
            </a:r>
            <a:r>
              <a:rPr lang="zh-CN" altLang="en-US" dirty="0">
                <a:solidFill>
                  <a:schemeClr val="tx2"/>
                </a:solidFill>
                <a:latin typeface="SimHei" panose="02010609060101010101" pitchFamily="49" charset="-122"/>
                <a:ea typeface="SimHei" panose="02010609060101010101" pitchFamily="49" charset="-122"/>
              </a:rPr>
              <a:t>、</a:t>
            </a:r>
            <a:r>
              <a:rPr lang="en-US" altLang="zh-CN" dirty="0">
                <a:solidFill>
                  <a:schemeClr val="tx2"/>
                </a:solidFill>
                <a:latin typeface="SimHei" panose="02010609060101010101" pitchFamily="49" charset="-122"/>
                <a:ea typeface="SimHei" panose="02010609060101010101" pitchFamily="49" charset="-122"/>
              </a:rPr>
              <a:t>TLS</a:t>
            </a:r>
            <a:r>
              <a:rPr lang="zh-CN" altLang="en-US" dirty="0">
                <a:solidFill>
                  <a:schemeClr val="tx2"/>
                </a:solidFill>
                <a:latin typeface="SimHei" panose="02010609060101010101" pitchFamily="49" charset="-122"/>
                <a:ea typeface="SimHei" panose="02010609060101010101" pitchFamily="49" charset="-122"/>
              </a:rPr>
              <a:t>连接</a:t>
            </a:r>
          </a:p>
        </p:txBody>
      </p:sp>
      <p:sp>
        <p:nvSpPr>
          <p:cNvPr id="20" name="Rectangle 117">
            <a:extLst>
              <a:ext uri="{FF2B5EF4-FFF2-40B4-BE49-F238E27FC236}">
                <a16:creationId xmlns:a16="http://schemas.microsoft.com/office/drawing/2014/main" xmlns="" id="{2990C113-1D8D-144A-9EB5-866DB4B35820}"/>
              </a:ext>
            </a:extLst>
          </p:cNvPr>
          <p:cNvSpPr>
            <a:spLocks noChangeArrowheads="1"/>
          </p:cNvSpPr>
          <p:nvPr/>
        </p:nvSpPr>
        <p:spPr bwMode="auto">
          <a:xfrm>
            <a:off x="7140757" y="5746223"/>
            <a:ext cx="936625" cy="504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marL="342900" indent="-342900" algn="ctr">
              <a:spcBef>
                <a:spcPct val="60000"/>
              </a:spcBef>
            </a:pPr>
            <a:r>
              <a:rPr lang="zh-CN" altLang="en-US" dirty="0">
                <a:latin typeface="黑体" panose="02010609060101010101" pitchFamily="49" charset="-122"/>
                <a:ea typeface="黑体" panose="02010609060101010101" pitchFamily="49" charset="-122"/>
              </a:rPr>
              <a:t>服务器</a:t>
            </a:r>
            <a:endParaRPr lang="en-US" altLang="zh-CN" baseline="0" dirty="0">
              <a:latin typeface="黑体" panose="02010609060101010101" pitchFamily="49" charset="-122"/>
              <a:ea typeface="黑体" panose="02010609060101010101" pitchFamily="49" charset="-122"/>
            </a:endParaRPr>
          </a:p>
        </p:txBody>
      </p:sp>
      <p:sp>
        <p:nvSpPr>
          <p:cNvPr id="4" name="矩形 3">
            <a:extLst>
              <a:ext uri="{FF2B5EF4-FFF2-40B4-BE49-F238E27FC236}">
                <a16:creationId xmlns:a16="http://schemas.microsoft.com/office/drawing/2014/main" xmlns="" id="{D47A2F33-D596-EF45-8563-200A2900B2B3}"/>
              </a:ext>
            </a:extLst>
          </p:cNvPr>
          <p:cNvSpPr/>
          <p:nvPr/>
        </p:nvSpPr>
        <p:spPr>
          <a:xfrm>
            <a:off x="2138082" y="4586330"/>
            <a:ext cx="1080120" cy="35599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en-US" altLang="zh-CN" dirty="0">
                <a:latin typeface="SimHei" panose="02010609060101010101" pitchFamily="49" charset="-122"/>
                <a:ea typeface="SimHei" panose="02010609060101010101" pitchFamily="49" charset="-122"/>
              </a:rPr>
              <a:t>TLS</a:t>
            </a:r>
            <a:r>
              <a:rPr kumimoji="1" lang="zh-CN" altLang="en-US" dirty="0">
                <a:latin typeface="SimHei" panose="02010609060101010101" pitchFamily="49" charset="-122"/>
                <a:ea typeface="SimHei" panose="02010609060101010101" pitchFamily="49" charset="-122"/>
              </a:rPr>
              <a:t>数据</a:t>
            </a:r>
          </a:p>
        </p:txBody>
      </p:sp>
      <p:sp>
        <p:nvSpPr>
          <p:cNvPr id="22" name="箭头: 右 11">
            <a:extLst>
              <a:ext uri="{FF2B5EF4-FFF2-40B4-BE49-F238E27FC236}">
                <a16:creationId xmlns:a16="http://schemas.microsoft.com/office/drawing/2014/main" xmlns="" id="{2FFA29A1-FF99-4249-999A-71EA45D31496}"/>
              </a:ext>
            </a:extLst>
          </p:cNvPr>
          <p:cNvSpPr/>
          <p:nvPr/>
        </p:nvSpPr>
        <p:spPr>
          <a:xfrm>
            <a:off x="2152137" y="5480181"/>
            <a:ext cx="4868134" cy="228196"/>
          </a:xfrm>
          <a:prstGeom prst="rightArrow">
            <a:avLst/>
          </a:prstGeom>
          <a:solidFill>
            <a:schemeClr val="accent2">
              <a:lumMod val="20000"/>
              <a:lumOff val="8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zh-CN" dirty="0">
                <a:solidFill>
                  <a:schemeClr val="tx2"/>
                </a:solidFill>
                <a:latin typeface="SimHei" panose="02010609060101010101" pitchFamily="49" charset="-122"/>
                <a:ea typeface="SimHei" panose="02010609060101010101" pitchFamily="49" charset="-122"/>
              </a:rPr>
              <a:t>2</a:t>
            </a:r>
            <a:r>
              <a:rPr lang="zh-CN" altLang="en-US" dirty="0">
                <a:solidFill>
                  <a:schemeClr val="tx2"/>
                </a:solidFill>
                <a:latin typeface="SimHei" panose="02010609060101010101" pitchFamily="49" charset="-122"/>
                <a:ea typeface="SimHei" panose="02010609060101010101" pitchFamily="49" charset="-122"/>
              </a:rPr>
              <a:t>、</a:t>
            </a:r>
            <a:r>
              <a:rPr lang="en-US" altLang="zh-CN" dirty="0">
                <a:solidFill>
                  <a:schemeClr val="tx2"/>
                </a:solidFill>
                <a:latin typeface="SimHei" panose="02010609060101010101" pitchFamily="49" charset="-122"/>
                <a:ea typeface="SimHei" panose="02010609060101010101" pitchFamily="49" charset="-122"/>
              </a:rPr>
              <a:t>HTTP</a:t>
            </a:r>
            <a:r>
              <a:rPr lang="zh-CN" altLang="en-US" dirty="0">
                <a:solidFill>
                  <a:schemeClr val="tx2"/>
                </a:solidFill>
                <a:latin typeface="SimHei" panose="02010609060101010101" pitchFamily="49" charset="-122"/>
                <a:ea typeface="SimHei" panose="02010609060101010101" pitchFamily="49" charset="-122"/>
              </a:rPr>
              <a:t>连接</a:t>
            </a:r>
          </a:p>
        </p:txBody>
      </p:sp>
      <p:grpSp>
        <p:nvGrpSpPr>
          <p:cNvPr id="26" name="组合 25">
            <a:extLst>
              <a:ext uri="{FF2B5EF4-FFF2-40B4-BE49-F238E27FC236}">
                <a16:creationId xmlns:a16="http://schemas.microsoft.com/office/drawing/2014/main" xmlns="" id="{837A0871-92CE-BA48-ADD1-048974CC3E42}"/>
              </a:ext>
            </a:extLst>
          </p:cNvPr>
          <p:cNvGrpSpPr/>
          <p:nvPr/>
        </p:nvGrpSpPr>
        <p:grpSpPr>
          <a:xfrm>
            <a:off x="2152137" y="5838052"/>
            <a:ext cx="1469585" cy="767140"/>
            <a:chOff x="3102414" y="5830212"/>
            <a:chExt cx="1469585" cy="767140"/>
          </a:xfrm>
        </p:grpSpPr>
        <p:sp>
          <p:nvSpPr>
            <p:cNvPr id="24" name="矩形 23">
              <a:extLst>
                <a:ext uri="{FF2B5EF4-FFF2-40B4-BE49-F238E27FC236}">
                  <a16:creationId xmlns:a16="http://schemas.microsoft.com/office/drawing/2014/main" xmlns="" id="{62AEE983-C8E5-484B-B02D-D644D6A80366}"/>
                </a:ext>
              </a:extLst>
            </p:cNvPr>
            <p:cNvSpPr/>
            <p:nvPr/>
          </p:nvSpPr>
          <p:spPr>
            <a:xfrm>
              <a:off x="3115836" y="5843176"/>
              <a:ext cx="1456163" cy="75417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zh-CN" altLang="en-US" dirty="0">
                <a:latin typeface="SimHei" panose="02010609060101010101" pitchFamily="49" charset="-122"/>
                <a:ea typeface="SimHei" panose="02010609060101010101" pitchFamily="49" charset="-122"/>
              </a:endParaRPr>
            </a:p>
          </p:txBody>
        </p:sp>
        <p:sp>
          <p:nvSpPr>
            <p:cNvPr id="5" name="文本框 4">
              <a:extLst>
                <a:ext uri="{FF2B5EF4-FFF2-40B4-BE49-F238E27FC236}">
                  <a16:creationId xmlns:a16="http://schemas.microsoft.com/office/drawing/2014/main" xmlns="" id="{444E192E-1F06-224F-BA5E-1E24C6B0D8D3}"/>
                </a:ext>
              </a:extLst>
            </p:cNvPr>
            <p:cNvSpPr txBox="1"/>
            <p:nvPr/>
          </p:nvSpPr>
          <p:spPr>
            <a:xfrm>
              <a:off x="3102414" y="5830212"/>
              <a:ext cx="1066065" cy="369332"/>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square" rtlCol="0">
              <a:spAutoFit/>
            </a:bodyPr>
            <a:lstStyle/>
            <a:p>
              <a:pPr>
                <a:buClr>
                  <a:srgbClr val="C00000"/>
                </a:buClr>
              </a:pPr>
              <a:r>
                <a:rPr kumimoji="1" lang="en-US" altLang="zh-CN" dirty="0">
                  <a:latin typeface="SimHei" panose="02010609060101010101" pitchFamily="49" charset="-122"/>
                  <a:ea typeface="SimHei" panose="02010609060101010101" pitchFamily="49" charset="-122"/>
                </a:rPr>
                <a:t>TLS</a:t>
              </a:r>
              <a:r>
                <a:rPr kumimoji="1" lang="zh-CN" altLang="en-US" dirty="0">
                  <a:latin typeface="SimHei" panose="02010609060101010101" pitchFamily="49" charset="-122"/>
                  <a:ea typeface="SimHei" panose="02010609060101010101" pitchFamily="49" charset="-122"/>
                </a:rPr>
                <a:t>数据</a:t>
              </a:r>
            </a:p>
          </p:txBody>
        </p:sp>
        <p:sp>
          <p:nvSpPr>
            <p:cNvPr id="25" name="矩形 24">
              <a:extLst>
                <a:ext uri="{FF2B5EF4-FFF2-40B4-BE49-F238E27FC236}">
                  <a16:creationId xmlns:a16="http://schemas.microsoft.com/office/drawing/2014/main" xmlns="" id="{91FED741-5746-8F4B-ADED-60EE7AAA4AFF}"/>
                </a:ext>
              </a:extLst>
            </p:cNvPr>
            <p:cNvSpPr/>
            <p:nvPr/>
          </p:nvSpPr>
          <p:spPr>
            <a:xfrm>
              <a:off x="3222273" y="6202948"/>
              <a:ext cx="1311627" cy="33703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en-US" altLang="zh-CN" dirty="0"/>
                <a:t>HTTP</a:t>
              </a:r>
              <a:r>
                <a:rPr kumimoji="1" lang="zh-CN" altLang="en-US" dirty="0"/>
                <a:t>数据</a:t>
              </a:r>
            </a:p>
          </p:txBody>
        </p:sp>
      </p:grpSp>
      <p:sp>
        <p:nvSpPr>
          <p:cNvPr id="28" name="文本框 27">
            <a:extLst>
              <a:ext uri="{FF2B5EF4-FFF2-40B4-BE49-F238E27FC236}">
                <a16:creationId xmlns:a16="http://schemas.microsoft.com/office/drawing/2014/main" xmlns="" id="{633A43AC-615F-0D40-A933-888ABEB4DEF2}"/>
              </a:ext>
            </a:extLst>
          </p:cNvPr>
          <p:cNvSpPr txBox="1"/>
          <p:nvPr/>
        </p:nvSpPr>
        <p:spPr>
          <a:xfrm>
            <a:off x="353723" y="1702238"/>
            <a:ext cx="2096626" cy="523220"/>
          </a:xfrm>
          <a:prstGeom prst="rect">
            <a:avLst/>
          </a:prstGeom>
          <a:ln/>
        </p:spPr>
        <p:style>
          <a:lnRef idx="3">
            <a:schemeClr val="lt1"/>
          </a:lnRef>
          <a:fillRef idx="1">
            <a:schemeClr val="accent1"/>
          </a:fillRef>
          <a:effectRef idx="1">
            <a:schemeClr val="accent1"/>
          </a:effectRef>
          <a:fontRef idx="minor">
            <a:schemeClr val="lt1"/>
          </a:fontRef>
        </p:style>
        <p:txBody>
          <a:bodyPr wrap="square" rtlCol="0">
            <a:spAutoFit/>
          </a:bodyPr>
          <a:lstStyle/>
          <a:p>
            <a:pPr algn="ctr">
              <a:buClr>
                <a:srgbClr val="C00000"/>
              </a:buClr>
            </a:pPr>
            <a:r>
              <a:rPr lang="zh-CN" altLang="en-US" sz="2800" dirty="0">
                <a:solidFill>
                  <a:schemeClr val="bg1"/>
                </a:solidFill>
                <a:latin typeface="黑体" panose="02010609060101010101" pitchFamily="49" charset="-122"/>
                <a:ea typeface="黑体" panose="02010609060101010101" pitchFamily="49" charset="-122"/>
              </a:rPr>
              <a:t>连接开始</a:t>
            </a:r>
          </a:p>
        </p:txBody>
      </p:sp>
    </p:spTree>
    <p:extLst>
      <p:ext uri="{BB962C8B-B14F-4D97-AF65-F5344CB8AC3E}">
        <p14:creationId xmlns:p14="http://schemas.microsoft.com/office/powerpoint/2010/main" val="8424670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ipe(left)">
                                      <p:cBhvr>
                                        <p:cTn id="7" dur="500"/>
                                        <p:tgtEl>
                                          <p:spTgt spid="19"/>
                                        </p:tgtEl>
                                      </p:cBhvr>
                                    </p:animEffect>
                                  </p:childTnLst>
                                </p:cTn>
                              </p:par>
                              <p:par>
                                <p:cTn id="8" presetID="1" presetClass="entr" presetSubtype="0" fill="hold" grpId="1" nodeType="withEffect">
                                  <p:stCondLst>
                                    <p:cond delay="0"/>
                                  </p:stCondLst>
                                  <p:childTnLst>
                                    <p:set>
                                      <p:cBhvr>
                                        <p:cTn id="9" dur="1" fill="hold">
                                          <p:stCondLst>
                                            <p:cond delay="0"/>
                                          </p:stCondLst>
                                        </p:cTn>
                                        <p:tgtEl>
                                          <p:spTgt spid="4"/>
                                        </p:tgtEl>
                                        <p:attrNameLst>
                                          <p:attrName>style.visibility</p:attrName>
                                        </p:attrNameLst>
                                      </p:cBhvr>
                                      <p:to>
                                        <p:strVal val="visible"/>
                                      </p:to>
                                    </p:set>
                                  </p:childTnLst>
                                </p:cTn>
                              </p:par>
                            </p:childTnLst>
                          </p:cTn>
                        </p:par>
                        <p:par>
                          <p:cTn id="10" fill="hold">
                            <p:stCondLst>
                              <p:cond delay="500"/>
                            </p:stCondLst>
                            <p:childTnLst>
                              <p:par>
                                <p:cTn id="11" presetID="0" presetClass="path" presetSubtype="0" accel="50000" decel="50000" fill="hold" grpId="0" nodeType="afterEffect">
                                  <p:stCondLst>
                                    <p:cond delay="0"/>
                                  </p:stCondLst>
                                  <p:childTnLst>
                                    <p:animMotion origin="layout" path="M -0.00555 0.00486 L 0.42761 0.00486 " pathEditMode="relative" rAng="0" ptsTypes="AA">
                                      <p:cBhvr>
                                        <p:cTn id="12" dur="2000" fill="hold"/>
                                        <p:tgtEl>
                                          <p:spTgt spid="4"/>
                                        </p:tgtEl>
                                        <p:attrNameLst>
                                          <p:attrName>ppt_x</p:attrName>
                                          <p:attrName>ppt_y</p:attrName>
                                        </p:attrNameLst>
                                      </p:cBhvr>
                                      <p:rCtr x="21649" y="0"/>
                                    </p:animMotion>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wipe(left)">
                                      <p:cBhvr>
                                        <p:cTn id="17" dur="500"/>
                                        <p:tgtEl>
                                          <p:spTgt spid="22"/>
                                        </p:tgtEl>
                                      </p:cBhvr>
                                    </p:animEffect>
                                  </p:childTnLst>
                                </p:cTn>
                              </p:par>
                              <p:par>
                                <p:cTn id="18" presetID="1" presetClass="entr" presetSubtype="0" fill="hold" nodeType="withEffect">
                                  <p:stCondLst>
                                    <p:cond delay="0"/>
                                  </p:stCondLst>
                                  <p:childTnLst>
                                    <p:set>
                                      <p:cBhvr>
                                        <p:cTn id="19" dur="1" fill="hold">
                                          <p:stCondLst>
                                            <p:cond delay="0"/>
                                          </p:stCondLst>
                                        </p:cTn>
                                        <p:tgtEl>
                                          <p:spTgt spid="26"/>
                                        </p:tgtEl>
                                        <p:attrNameLst>
                                          <p:attrName>style.visibility</p:attrName>
                                        </p:attrNameLst>
                                      </p:cBhvr>
                                      <p:to>
                                        <p:strVal val="visible"/>
                                      </p:to>
                                    </p:set>
                                  </p:childTnLst>
                                </p:cTn>
                              </p:par>
                            </p:childTnLst>
                          </p:cTn>
                        </p:par>
                        <p:par>
                          <p:cTn id="20" fill="hold">
                            <p:stCondLst>
                              <p:cond delay="500"/>
                            </p:stCondLst>
                            <p:childTnLst>
                              <p:par>
                                <p:cTn id="21" presetID="0" presetClass="path" presetSubtype="0" accel="50000" decel="50000" fill="hold" nodeType="afterEffect">
                                  <p:stCondLst>
                                    <p:cond delay="0"/>
                                  </p:stCondLst>
                                  <p:childTnLst>
                                    <p:animMotion origin="layout" path="M 5E-6 4.07407E-6 L 0.38126 0.00439 " pathEditMode="relative" rAng="0" ptsTypes="AA">
                                      <p:cBhvr>
                                        <p:cTn id="22" dur="2000" fill="hold"/>
                                        <p:tgtEl>
                                          <p:spTgt spid="26"/>
                                        </p:tgtEl>
                                        <p:attrNameLst>
                                          <p:attrName>ppt_x</p:attrName>
                                          <p:attrName>ppt_y</p:attrName>
                                        </p:attrNameLst>
                                      </p:cBhvr>
                                      <p:rCtr x="19062" y="208"/>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4" grpId="0" animBg="1"/>
      <p:bldP spid="4" grpId="1" animBg="1"/>
      <p:bldP spid="22"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a:extLst>
              <a:ext uri="{FF2B5EF4-FFF2-40B4-BE49-F238E27FC236}">
                <a16:creationId xmlns:a16="http://schemas.microsoft.com/office/drawing/2014/main" xmlns="" id="{9F1025EE-248C-4D4B-B204-84CD82EA22B8}"/>
              </a:ext>
            </a:extLst>
          </p:cNvPr>
          <p:cNvSpPr txBox="1"/>
          <p:nvPr/>
        </p:nvSpPr>
        <p:spPr>
          <a:xfrm>
            <a:off x="484608" y="2240091"/>
            <a:ext cx="8244448" cy="1620957"/>
          </a:xfrm>
          <a:prstGeom prst="rect">
            <a:avLst/>
          </a:prstGeom>
          <a:solidFill>
            <a:schemeClr val="accent5">
              <a:lumMod val="60000"/>
              <a:lumOff val="40000"/>
            </a:schemeClr>
          </a:solidFill>
          <a:ln/>
        </p:spPr>
        <p:style>
          <a:lnRef idx="3">
            <a:schemeClr val="lt1"/>
          </a:lnRef>
          <a:fillRef idx="1">
            <a:schemeClr val="accent1"/>
          </a:fillRef>
          <a:effectRef idx="1">
            <a:schemeClr val="accent1"/>
          </a:effectRef>
          <a:fontRef idx="minor">
            <a:schemeClr val="lt1"/>
          </a:fontRef>
        </p:style>
        <p:txBody>
          <a:bodyPr wrap="square" rtlCol="0">
            <a:spAutoFit/>
          </a:bodyPr>
          <a:lstStyle/>
          <a:p>
            <a:pPr marL="342900" indent="-342900">
              <a:spcAft>
                <a:spcPts val="400"/>
              </a:spcAft>
              <a:buFont typeface="Arial" panose="020B0604020202020204" pitchFamily="34" charset="0"/>
              <a:buChar char="•"/>
            </a:pPr>
            <a:r>
              <a:rPr lang="en-US" altLang="zh-CN" sz="2400" dirty="0">
                <a:solidFill>
                  <a:schemeClr val="tx2"/>
                </a:solidFill>
                <a:latin typeface="黑体" panose="02010609060101010101" pitchFamily="49" charset="-122"/>
                <a:ea typeface="黑体" panose="02010609060101010101" pitchFamily="49" charset="-122"/>
              </a:rPr>
              <a:t>HTTP</a:t>
            </a:r>
            <a:r>
              <a:rPr lang="zh-CN" altLang="en-US" sz="2400" dirty="0">
                <a:solidFill>
                  <a:schemeClr val="tx2"/>
                </a:solidFill>
                <a:latin typeface="黑体" panose="02010609060101010101" pitchFamily="49" charset="-122"/>
                <a:ea typeface="黑体" panose="02010609060101010101" pitchFamily="49" charset="-122"/>
              </a:rPr>
              <a:t>客户端或服务器在</a:t>
            </a:r>
            <a:r>
              <a:rPr lang="en-US" altLang="zh-CN" sz="2400" dirty="0">
                <a:solidFill>
                  <a:schemeClr val="tx2"/>
                </a:solidFill>
                <a:latin typeface="黑体" panose="02010609060101010101" pitchFamily="49" charset="-122"/>
                <a:ea typeface="黑体" panose="02010609060101010101" pitchFamily="49" charset="-122"/>
              </a:rPr>
              <a:t>HTTP</a:t>
            </a:r>
            <a:r>
              <a:rPr lang="zh-CN" altLang="en-US" sz="2400" dirty="0">
                <a:solidFill>
                  <a:schemeClr val="tx2"/>
                </a:solidFill>
                <a:latin typeface="黑体" panose="02010609060101010101" pitchFamily="49" charset="-122"/>
                <a:ea typeface="黑体" panose="02010609060101010101" pitchFamily="49" charset="-122"/>
              </a:rPr>
              <a:t>记录中添加</a:t>
            </a:r>
            <a:r>
              <a:rPr lang="en-US" altLang="zh-CN" sz="2400" dirty="0">
                <a:solidFill>
                  <a:srgbClr val="FF0000"/>
                </a:solidFill>
                <a:latin typeface="黑体" panose="02010609060101010101" pitchFamily="49" charset="-122"/>
                <a:ea typeface="黑体" panose="02010609060101010101" pitchFamily="49" charset="-122"/>
              </a:rPr>
              <a:t>Connect</a:t>
            </a:r>
            <a:r>
              <a:rPr lang="zh-CN" altLang="en-US" sz="2400" dirty="0">
                <a:solidFill>
                  <a:srgbClr val="FF0000"/>
                </a:solidFill>
                <a:latin typeface="黑体" panose="02010609060101010101" pitchFamily="49" charset="-122"/>
                <a:ea typeface="黑体" panose="02010609060101010101" pitchFamily="49" charset="-122"/>
              </a:rPr>
              <a:t>：</a:t>
            </a:r>
            <a:r>
              <a:rPr lang="en-US" altLang="zh-CN" sz="2400" dirty="0">
                <a:solidFill>
                  <a:srgbClr val="FF0000"/>
                </a:solidFill>
                <a:latin typeface="黑体" panose="02010609060101010101" pitchFamily="49" charset="-122"/>
                <a:ea typeface="黑体" panose="02010609060101010101" pitchFamily="49" charset="-122"/>
              </a:rPr>
              <a:t>Close</a:t>
            </a:r>
            <a:r>
              <a:rPr lang="zh-CN" altLang="en-US" sz="2400" dirty="0">
                <a:solidFill>
                  <a:schemeClr val="tx2"/>
                </a:solidFill>
                <a:latin typeface="黑体" panose="02010609060101010101" pitchFamily="49" charset="-122"/>
                <a:ea typeface="黑体" panose="02010609060101010101" pitchFamily="49" charset="-122"/>
              </a:rPr>
              <a:t>来表明连接在该记录发出后关闭</a:t>
            </a:r>
            <a:endParaRPr lang="en-US" altLang="zh-CN" sz="2400" dirty="0">
              <a:solidFill>
                <a:schemeClr val="tx2"/>
              </a:solidFill>
              <a:latin typeface="黑体" panose="02010609060101010101" pitchFamily="49" charset="-122"/>
              <a:ea typeface="黑体" panose="02010609060101010101" pitchFamily="49" charset="-122"/>
            </a:endParaRPr>
          </a:p>
          <a:p>
            <a:pPr marL="342900" indent="-342900">
              <a:spcAft>
                <a:spcPts val="400"/>
              </a:spcAft>
              <a:buFont typeface="Arial" panose="020B0604020202020204" pitchFamily="34" charset="0"/>
              <a:buChar char="•"/>
            </a:pPr>
            <a:r>
              <a:rPr lang="zh-CN" altLang="en-US" sz="2400" dirty="0">
                <a:solidFill>
                  <a:schemeClr val="tx2"/>
                </a:solidFill>
                <a:latin typeface="黑体" panose="02010609060101010101" pitchFamily="49" charset="-122"/>
                <a:ea typeface="黑体" panose="02010609060101010101" pitchFamily="49" charset="-122"/>
              </a:rPr>
              <a:t>在</a:t>
            </a:r>
            <a:r>
              <a:rPr lang="en-US" altLang="zh-CN" sz="2400" dirty="0">
                <a:solidFill>
                  <a:schemeClr val="tx2"/>
                </a:solidFill>
                <a:latin typeface="黑体" panose="02010609060101010101" pitchFamily="49" charset="-122"/>
                <a:ea typeface="黑体" panose="02010609060101010101" pitchFamily="49" charset="-122"/>
              </a:rPr>
              <a:t>TLS</a:t>
            </a:r>
            <a:r>
              <a:rPr lang="zh-CN" altLang="en-US" sz="2400" dirty="0">
                <a:solidFill>
                  <a:schemeClr val="tx2"/>
                </a:solidFill>
                <a:latin typeface="黑体" panose="02010609060101010101" pitchFamily="49" charset="-122"/>
                <a:ea typeface="黑体" panose="02010609060101010101" pitchFamily="49" charset="-122"/>
              </a:rPr>
              <a:t>级，在每一端使用</a:t>
            </a:r>
            <a:r>
              <a:rPr lang="en-US" altLang="zh-CN" sz="2400" dirty="0">
                <a:solidFill>
                  <a:srgbClr val="FF0000"/>
                </a:solidFill>
                <a:latin typeface="黑体" panose="02010609060101010101" pitchFamily="49" charset="-122"/>
                <a:ea typeface="黑体" panose="02010609060101010101" pitchFamily="49" charset="-122"/>
              </a:rPr>
              <a:t>TLS</a:t>
            </a:r>
            <a:r>
              <a:rPr lang="zh-CN" altLang="en-US" sz="2400" dirty="0">
                <a:solidFill>
                  <a:srgbClr val="FF0000"/>
                </a:solidFill>
                <a:latin typeface="黑体" panose="02010609060101010101" pitchFamily="49" charset="-122"/>
                <a:ea typeface="黑体" panose="02010609060101010101" pitchFamily="49" charset="-122"/>
              </a:rPr>
              <a:t>警告</a:t>
            </a:r>
            <a:r>
              <a:rPr lang="zh-CN" altLang="en-US" sz="2400" dirty="0">
                <a:solidFill>
                  <a:schemeClr val="tx2"/>
                </a:solidFill>
                <a:latin typeface="黑体" panose="02010609060101010101" pitchFamily="49" charset="-122"/>
                <a:ea typeface="黑体" panose="02010609060101010101" pitchFamily="49" charset="-122"/>
              </a:rPr>
              <a:t>发送</a:t>
            </a:r>
            <a:r>
              <a:rPr lang="en-US" altLang="zh-CN" sz="2400" dirty="0" err="1">
                <a:solidFill>
                  <a:schemeClr val="tx2"/>
                </a:solidFill>
                <a:latin typeface="黑体" panose="02010609060101010101" pitchFamily="49" charset="-122"/>
                <a:ea typeface="黑体" panose="02010609060101010101" pitchFamily="49" charset="-122"/>
              </a:rPr>
              <a:t>close_notify</a:t>
            </a:r>
            <a:r>
              <a:rPr lang="zh-CN" altLang="en-US" sz="2400" dirty="0">
                <a:solidFill>
                  <a:schemeClr val="tx2"/>
                </a:solidFill>
                <a:latin typeface="黑体" panose="02010609060101010101" pitchFamily="49" charset="-122"/>
                <a:ea typeface="黑体" panose="02010609060101010101" pitchFamily="49" charset="-122"/>
              </a:rPr>
              <a:t>警告消息，关闭连接</a:t>
            </a:r>
          </a:p>
        </p:txBody>
      </p:sp>
      <p:sp>
        <p:nvSpPr>
          <p:cNvPr id="4098" name="标题 1"/>
          <p:cNvSpPr>
            <a:spLocks noGrp="1"/>
          </p:cNvSpPr>
          <p:nvPr>
            <p:ph type="title"/>
          </p:nvPr>
        </p:nvSpPr>
        <p:spPr/>
        <p:txBody>
          <a:bodyPr/>
          <a:lstStyle/>
          <a:p>
            <a:r>
              <a:rPr lang="en-US" altLang="zh-CN" dirty="0">
                <a:latin typeface="楷体" panose="02010609060101010101" pitchFamily="49" charset="-122"/>
                <a:ea typeface="楷体" panose="02010609060101010101" pitchFamily="49" charset="-122"/>
              </a:rPr>
              <a:t>14.4 </a:t>
            </a:r>
            <a:r>
              <a:rPr lang="zh-CN" altLang="en-US" dirty="0">
                <a:latin typeface="楷体" panose="02010609060101010101" pitchFamily="49" charset="-122"/>
                <a:ea typeface="楷体" panose="02010609060101010101" pitchFamily="49" charset="-122"/>
              </a:rPr>
              <a:t>传输层安全</a:t>
            </a:r>
          </a:p>
        </p:txBody>
      </p:sp>
      <p:sp>
        <p:nvSpPr>
          <p:cNvPr id="3" name="文本框 2">
            <a:extLst>
              <a:ext uri="{FF2B5EF4-FFF2-40B4-BE49-F238E27FC236}">
                <a16:creationId xmlns:a16="http://schemas.microsoft.com/office/drawing/2014/main" xmlns="" id="{A2D50A56-6789-4EFF-B0E6-373CE8BA26AA}"/>
              </a:ext>
            </a:extLst>
          </p:cNvPr>
          <p:cNvSpPr txBox="1"/>
          <p:nvPr/>
        </p:nvSpPr>
        <p:spPr>
          <a:xfrm>
            <a:off x="198092" y="1144849"/>
            <a:ext cx="8244448" cy="523220"/>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pPr marL="457200" indent="-457200">
              <a:buClr>
                <a:srgbClr val="C00000"/>
              </a:buClr>
              <a:buFont typeface="Wingdings" panose="05000000000000000000" pitchFamily="2" charset="2"/>
              <a:buChar char="n"/>
            </a:pPr>
            <a:r>
              <a:rPr lang="en-US" altLang="zh-CN" sz="2800" dirty="0">
                <a:solidFill>
                  <a:schemeClr val="tx2">
                    <a:lumMod val="95000"/>
                    <a:lumOff val="5000"/>
                  </a:schemeClr>
                </a:solidFill>
                <a:latin typeface="黑体" panose="02010609060101010101" pitchFamily="49" charset="-122"/>
                <a:ea typeface="黑体" panose="02010609060101010101" pitchFamily="49" charset="-122"/>
              </a:rPr>
              <a:t>HTTPS</a:t>
            </a:r>
            <a:endParaRPr lang="zh-CN" altLang="en-US" sz="2800" dirty="0">
              <a:solidFill>
                <a:schemeClr val="tx2">
                  <a:lumMod val="95000"/>
                  <a:lumOff val="5000"/>
                </a:schemeClr>
              </a:solidFill>
              <a:latin typeface="黑体" panose="02010609060101010101" pitchFamily="49" charset="-122"/>
              <a:ea typeface="黑体" panose="02010609060101010101" pitchFamily="49" charset="-122"/>
            </a:endParaRPr>
          </a:p>
        </p:txBody>
      </p:sp>
      <p:grpSp>
        <p:nvGrpSpPr>
          <p:cNvPr id="15" name="组合 14">
            <a:extLst>
              <a:ext uri="{FF2B5EF4-FFF2-40B4-BE49-F238E27FC236}">
                <a16:creationId xmlns:a16="http://schemas.microsoft.com/office/drawing/2014/main" xmlns="" id="{CDAB85D9-C3EC-084F-92F2-DBF4A5E01346}"/>
              </a:ext>
            </a:extLst>
          </p:cNvPr>
          <p:cNvGrpSpPr/>
          <p:nvPr/>
        </p:nvGrpSpPr>
        <p:grpSpPr>
          <a:xfrm>
            <a:off x="899592" y="4797152"/>
            <a:ext cx="937419" cy="1424470"/>
            <a:chOff x="5724699" y="4262056"/>
            <a:chExt cx="937419" cy="1424470"/>
          </a:xfrm>
        </p:grpSpPr>
        <p:graphicFrame>
          <p:nvGraphicFramePr>
            <p:cNvPr id="16" name="Object 100">
              <a:extLst>
                <a:ext uri="{FF2B5EF4-FFF2-40B4-BE49-F238E27FC236}">
                  <a16:creationId xmlns:a16="http://schemas.microsoft.com/office/drawing/2014/main" xmlns="" id="{F3AD150C-E4BC-C54A-A771-4A6A4C9573F7}"/>
                </a:ext>
              </a:extLst>
            </p:cNvPr>
            <p:cNvGraphicFramePr>
              <a:graphicFrameLocks/>
            </p:cNvGraphicFramePr>
            <p:nvPr/>
          </p:nvGraphicFramePr>
          <p:xfrm>
            <a:off x="5792168" y="4262056"/>
            <a:ext cx="869950" cy="911225"/>
          </p:xfrm>
          <a:graphic>
            <a:graphicData uri="http://schemas.openxmlformats.org/presentationml/2006/ole">
              <mc:AlternateContent xmlns:mc="http://schemas.openxmlformats.org/markup-compatibility/2006">
                <mc:Choice xmlns:v="urn:schemas-microsoft-com:vml" Requires="v">
                  <p:oleObj spid="_x0000_s54284" name="Drawing" r:id="rId4" imgW="869760" imgH="911160" progId="WPDraw30.Drawing">
                    <p:embed/>
                  </p:oleObj>
                </mc:Choice>
                <mc:Fallback>
                  <p:oleObj name="Drawing" r:id="rId4" imgW="869760" imgH="911160" progId="WPDraw30.Drawing">
                    <p:embed/>
                    <p:pic>
                      <p:nvPicPr>
                        <p:cNvPr id="16" name="Object 100">
                          <a:extLst>
                            <a:ext uri="{FF2B5EF4-FFF2-40B4-BE49-F238E27FC236}">
                              <a16:creationId xmlns:a16="http://schemas.microsoft.com/office/drawing/2014/main" xmlns="" id="{F3AD150C-E4BC-C54A-A771-4A6A4C9573F7}"/>
                            </a:ext>
                          </a:extLst>
                        </p:cNvPr>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92168" y="4262056"/>
                          <a:ext cx="869950" cy="911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7" name="Rectangle 117">
              <a:extLst>
                <a:ext uri="{FF2B5EF4-FFF2-40B4-BE49-F238E27FC236}">
                  <a16:creationId xmlns:a16="http://schemas.microsoft.com/office/drawing/2014/main" xmlns="" id="{2584B1C1-54EE-7E42-BDA9-366A6C009B76}"/>
                </a:ext>
              </a:extLst>
            </p:cNvPr>
            <p:cNvSpPr>
              <a:spLocks noChangeArrowheads="1"/>
            </p:cNvSpPr>
            <p:nvPr/>
          </p:nvSpPr>
          <p:spPr bwMode="auto">
            <a:xfrm>
              <a:off x="5724699" y="5181701"/>
              <a:ext cx="936625" cy="504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marL="342900" indent="-342900" algn="ctr">
                <a:spcBef>
                  <a:spcPct val="60000"/>
                </a:spcBef>
              </a:pPr>
              <a:r>
                <a:rPr lang="zh-CN" altLang="en-US" baseline="0" dirty="0">
                  <a:latin typeface="黑体" panose="02010609060101010101" pitchFamily="49" charset="-122"/>
                  <a:ea typeface="黑体" panose="02010609060101010101" pitchFamily="49" charset="-122"/>
                </a:rPr>
                <a:t>发送方</a:t>
              </a:r>
              <a:endParaRPr lang="en-US" altLang="zh-CN" baseline="0" dirty="0">
                <a:latin typeface="黑体" panose="02010609060101010101" pitchFamily="49" charset="-122"/>
                <a:ea typeface="黑体" panose="02010609060101010101" pitchFamily="49" charset="-122"/>
              </a:endParaRPr>
            </a:p>
          </p:txBody>
        </p:sp>
      </p:grpSp>
      <p:pic>
        <p:nvPicPr>
          <p:cNvPr id="18" name="图片 17">
            <a:extLst>
              <a:ext uri="{FF2B5EF4-FFF2-40B4-BE49-F238E27FC236}">
                <a16:creationId xmlns:a16="http://schemas.microsoft.com/office/drawing/2014/main" xmlns="" id="{6A4A86CD-8D2B-B94C-9C25-D175AF8F93F2}"/>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185218" y="4901553"/>
            <a:ext cx="847705" cy="847705"/>
          </a:xfrm>
          <a:prstGeom prst="rect">
            <a:avLst/>
          </a:prstGeom>
        </p:spPr>
      </p:pic>
      <p:sp>
        <p:nvSpPr>
          <p:cNvPr id="19" name="箭头: 右 11">
            <a:extLst>
              <a:ext uri="{FF2B5EF4-FFF2-40B4-BE49-F238E27FC236}">
                <a16:creationId xmlns:a16="http://schemas.microsoft.com/office/drawing/2014/main" xmlns="" id="{F04960F9-1305-5442-AA10-267C881A33DA}"/>
              </a:ext>
            </a:extLst>
          </p:cNvPr>
          <p:cNvSpPr/>
          <p:nvPr/>
        </p:nvSpPr>
        <p:spPr>
          <a:xfrm>
            <a:off x="2117790" y="5602699"/>
            <a:ext cx="4868135" cy="228196"/>
          </a:xfrm>
          <a:prstGeom prst="rightArrow">
            <a:avLst/>
          </a:prstGeom>
          <a:solidFill>
            <a:schemeClr val="accent1">
              <a:lumMod val="20000"/>
              <a:lumOff val="8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zh-CN" dirty="0">
                <a:solidFill>
                  <a:schemeClr val="tx2"/>
                </a:solidFill>
                <a:latin typeface="SimHei" panose="02010609060101010101" pitchFamily="49" charset="-122"/>
                <a:ea typeface="SimHei" panose="02010609060101010101" pitchFamily="49" charset="-122"/>
              </a:rPr>
              <a:t>2</a:t>
            </a:r>
            <a:r>
              <a:rPr lang="zh-CN" altLang="en-US" dirty="0">
                <a:solidFill>
                  <a:schemeClr val="tx2"/>
                </a:solidFill>
                <a:latin typeface="SimHei" panose="02010609060101010101" pitchFamily="49" charset="-122"/>
                <a:ea typeface="SimHei" panose="02010609060101010101" pitchFamily="49" charset="-122"/>
              </a:rPr>
              <a:t>、</a:t>
            </a:r>
            <a:r>
              <a:rPr lang="en-US" altLang="zh-CN" dirty="0">
                <a:solidFill>
                  <a:schemeClr val="tx2"/>
                </a:solidFill>
                <a:latin typeface="SimHei" panose="02010609060101010101" pitchFamily="49" charset="-122"/>
                <a:ea typeface="SimHei" panose="02010609060101010101" pitchFamily="49" charset="-122"/>
              </a:rPr>
              <a:t>TLS</a:t>
            </a:r>
            <a:r>
              <a:rPr lang="zh-CN" altLang="en-US" dirty="0">
                <a:solidFill>
                  <a:schemeClr val="tx2"/>
                </a:solidFill>
                <a:latin typeface="SimHei" panose="02010609060101010101" pitchFamily="49" charset="-122"/>
                <a:ea typeface="SimHei" panose="02010609060101010101" pitchFamily="49" charset="-122"/>
              </a:rPr>
              <a:t>连接关闭</a:t>
            </a:r>
          </a:p>
        </p:txBody>
      </p:sp>
      <p:sp>
        <p:nvSpPr>
          <p:cNvPr id="20" name="Rectangle 117">
            <a:extLst>
              <a:ext uri="{FF2B5EF4-FFF2-40B4-BE49-F238E27FC236}">
                <a16:creationId xmlns:a16="http://schemas.microsoft.com/office/drawing/2014/main" xmlns="" id="{2990C113-1D8D-144A-9EB5-866DB4B35820}"/>
              </a:ext>
            </a:extLst>
          </p:cNvPr>
          <p:cNvSpPr>
            <a:spLocks noChangeArrowheads="1"/>
          </p:cNvSpPr>
          <p:nvPr/>
        </p:nvSpPr>
        <p:spPr bwMode="auto">
          <a:xfrm>
            <a:off x="7140757" y="5746223"/>
            <a:ext cx="936625" cy="504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marL="342900" indent="-342900" algn="ctr">
              <a:spcBef>
                <a:spcPct val="60000"/>
              </a:spcBef>
            </a:pPr>
            <a:r>
              <a:rPr lang="zh-CN" altLang="en-US" dirty="0">
                <a:latin typeface="黑体" panose="02010609060101010101" pitchFamily="49" charset="-122"/>
                <a:ea typeface="黑体" panose="02010609060101010101" pitchFamily="49" charset="-122"/>
              </a:rPr>
              <a:t>服务器</a:t>
            </a:r>
            <a:endParaRPr lang="en-US" altLang="zh-CN" baseline="0" dirty="0">
              <a:latin typeface="黑体" panose="02010609060101010101" pitchFamily="49" charset="-122"/>
              <a:ea typeface="黑体" panose="02010609060101010101" pitchFamily="49" charset="-122"/>
            </a:endParaRPr>
          </a:p>
        </p:txBody>
      </p:sp>
      <p:sp>
        <p:nvSpPr>
          <p:cNvPr id="4" name="矩形 3">
            <a:extLst>
              <a:ext uri="{FF2B5EF4-FFF2-40B4-BE49-F238E27FC236}">
                <a16:creationId xmlns:a16="http://schemas.microsoft.com/office/drawing/2014/main" xmlns="" id="{D47A2F33-D596-EF45-8563-200A2900B2B3}"/>
              </a:ext>
            </a:extLst>
          </p:cNvPr>
          <p:cNvSpPr/>
          <p:nvPr/>
        </p:nvSpPr>
        <p:spPr>
          <a:xfrm>
            <a:off x="2065142" y="6052716"/>
            <a:ext cx="1570754" cy="35599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en-US" altLang="zh-CN" dirty="0" err="1">
                <a:latin typeface="SimHei" panose="02010609060101010101" pitchFamily="49" charset="-122"/>
                <a:ea typeface="SimHei" panose="02010609060101010101" pitchFamily="49" charset="-122"/>
              </a:rPr>
              <a:t>Close_notify</a:t>
            </a:r>
            <a:endParaRPr kumimoji="1" lang="zh-CN" altLang="en-US" dirty="0">
              <a:latin typeface="SimHei" panose="02010609060101010101" pitchFamily="49" charset="-122"/>
              <a:ea typeface="SimHei" panose="02010609060101010101" pitchFamily="49" charset="-122"/>
            </a:endParaRPr>
          </a:p>
        </p:txBody>
      </p:sp>
      <p:sp>
        <p:nvSpPr>
          <p:cNvPr id="22" name="箭头: 右 11">
            <a:extLst>
              <a:ext uri="{FF2B5EF4-FFF2-40B4-BE49-F238E27FC236}">
                <a16:creationId xmlns:a16="http://schemas.microsoft.com/office/drawing/2014/main" xmlns="" id="{2FFA29A1-FF99-4249-999A-71EA45D31496}"/>
              </a:ext>
            </a:extLst>
          </p:cNvPr>
          <p:cNvSpPr/>
          <p:nvPr/>
        </p:nvSpPr>
        <p:spPr>
          <a:xfrm>
            <a:off x="2117790" y="5081573"/>
            <a:ext cx="4868134" cy="228196"/>
          </a:xfrm>
          <a:prstGeom prst="rightArrow">
            <a:avLst/>
          </a:prstGeom>
          <a:solidFill>
            <a:schemeClr val="accent2">
              <a:lumMod val="20000"/>
              <a:lumOff val="8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zh-CN" dirty="0">
                <a:solidFill>
                  <a:schemeClr val="tx2"/>
                </a:solidFill>
                <a:latin typeface="SimHei" panose="02010609060101010101" pitchFamily="49" charset="-122"/>
                <a:ea typeface="SimHei" panose="02010609060101010101" pitchFamily="49" charset="-122"/>
              </a:rPr>
              <a:t>1</a:t>
            </a:r>
            <a:r>
              <a:rPr lang="zh-CN" altLang="en-US" dirty="0">
                <a:solidFill>
                  <a:schemeClr val="tx2"/>
                </a:solidFill>
                <a:latin typeface="SimHei" panose="02010609060101010101" pitchFamily="49" charset="-122"/>
                <a:ea typeface="SimHei" panose="02010609060101010101" pitchFamily="49" charset="-122"/>
              </a:rPr>
              <a:t>、</a:t>
            </a:r>
            <a:r>
              <a:rPr lang="en-US" altLang="zh-CN" dirty="0">
                <a:solidFill>
                  <a:schemeClr val="tx2"/>
                </a:solidFill>
                <a:latin typeface="SimHei" panose="02010609060101010101" pitchFamily="49" charset="-122"/>
                <a:ea typeface="SimHei" panose="02010609060101010101" pitchFamily="49" charset="-122"/>
              </a:rPr>
              <a:t>HTTP</a:t>
            </a:r>
            <a:r>
              <a:rPr lang="zh-CN" altLang="en-US" dirty="0">
                <a:solidFill>
                  <a:schemeClr val="tx2"/>
                </a:solidFill>
                <a:latin typeface="SimHei" panose="02010609060101010101" pitchFamily="49" charset="-122"/>
                <a:ea typeface="SimHei" panose="02010609060101010101" pitchFamily="49" charset="-122"/>
              </a:rPr>
              <a:t>连接关闭</a:t>
            </a:r>
          </a:p>
        </p:txBody>
      </p:sp>
      <p:grpSp>
        <p:nvGrpSpPr>
          <p:cNvPr id="26" name="组合 25">
            <a:extLst>
              <a:ext uri="{FF2B5EF4-FFF2-40B4-BE49-F238E27FC236}">
                <a16:creationId xmlns:a16="http://schemas.microsoft.com/office/drawing/2014/main" xmlns="" id="{837A0871-92CE-BA48-ADD1-048974CC3E42}"/>
              </a:ext>
            </a:extLst>
          </p:cNvPr>
          <p:cNvGrpSpPr/>
          <p:nvPr/>
        </p:nvGrpSpPr>
        <p:grpSpPr>
          <a:xfrm>
            <a:off x="2036304" y="4220425"/>
            <a:ext cx="2103648" cy="767140"/>
            <a:chOff x="3102414" y="5830212"/>
            <a:chExt cx="1469585" cy="767140"/>
          </a:xfrm>
        </p:grpSpPr>
        <p:sp>
          <p:nvSpPr>
            <p:cNvPr id="24" name="矩形 23">
              <a:extLst>
                <a:ext uri="{FF2B5EF4-FFF2-40B4-BE49-F238E27FC236}">
                  <a16:creationId xmlns:a16="http://schemas.microsoft.com/office/drawing/2014/main" xmlns="" id="{62AEE983-C8E5-484B-B02D-D644D6A80366}"/>
                </a:ext>
              </a:extLst>
            </p:cNvPr>
            <p:cNvSpPr/>
            <p:nvPr/>
          </p:nvSpPr>
          <p:spPr>
            <a:xfrm>
              <a:off x="3115836" y="5843176"/>
              <a:ext cx="1456163" cy="75417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zh-CN" altLang="en-US" dirty="0">
                <a:latin typeface="SimHei" panose="02010609060101010101" pitchFamily="49" charset="-122"/>
                <a:ea typeface="SimHei" panose="02010609060101010101" pitchFamily="49" charset="-122"/>
              </a:endParaRPr>
            </a:p>
          </p:txBody>
        </p:sp>
        <p:sp>
          <p:nvSpPr>
            <p:cNvPr id="5" name="文本框 4">
              <a:extLst>
                <a:ext uri="{FF2B5EF4-FFF2-40B4-BE49-F238E27FC236}">
                  <a16:creationId xmlns:a16="http://schemas.microsoft.com/office/drawing/2014/main" xmlns="" id="{444E192E-1F06-224F-BA5E-1E24C6B0D8D3}"/>
                </a:ext>
              </a:extLst>
            </p:cNvPr>
            <p:cNvSpPr txBox="1"/>
            <p:nvPr/>
          </p:nvSpPr>
          <p:spPr>
            <a:xfrm>
              <a:off x="3102414" y="5830212"/>
              <a:ext cx="1066065" cy="369332"/>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square" rtlCol="0">
              <a:spAutoFit/>
            </a:bodyPr>
            <a:lstStyle/>
            <a:p>
              <a:pPr>
                <a:buClr>
                  <a:srgbClr val="C00000"/>
                </a:buClr>
              </a:pPr>
              <a:r>
                <a:rPr kumimoji="1" lang="en-US" altLang="zh-CN" dirty="0">
                  <a:latin typeface="SimHei" panose="02010609060101010101" pitchFamily="49" charset="-122"/>
                  <a:ea typeface="SimHei" panose="02010609060101010101" pitchFamily="49" charset="-122"/>
                </a:rPr>
                <a:t>TLS</a:t>
              </a:r>
              <a:r>
                <a:rPr kumimoji="1" lang="zh-CN" altLang="en-US" dirty="0">
                  <a:latin typeface="SimHei" panose="02010609060101010101" pitchFamily="49" charset="-122"/>
                  <a:ea typeface="SimHei" panose="02010609060101010101" pitchFamily="49" charset="-122"/>
                </a:rPr>
                <a:t>数据</a:t>
              </a:r>
            </a:p>
          </p:txBody>
        </p:sp>
        <p:sp>
          <p:nvSpPr>
            <p:cNvPr id="25" name="矩形 24">
              <a:extLst>
                <a:ext uri="{FF2B5EF4-FFF2-40B4-BE49-F238E27FC236}">
                  <a16:creationId xmlns:a16="http://schemas.microsoft.com/office/drawing/2014/main" xmlns="" id="{91FED741-5746-8F4B-ADED-60EE7AAA4AFF}"/>
                </a:ext>
              </a:extLst>
            </p:cNvPr>
            <p:cNvSpPr/>
            <p:nvPr/>
          </p:nvSpPr>
          <p:spPr>
            <a:xfrm>
              <a:off x="3163487" y="6202948"/>
              <a:ext cx="1311627" cy="33703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en-US" altLang="zh-CN" dirty="0"/>
                <a:t>Connect</a:t>
              </a:r>
              <a:r>
                <a:rPr kumimoji="1" lang="zh-CN" altLang="en-US" dirty="0"/>
                <a:t>：</a:t>
              </a:r>
              <a:r>
                <a:rPr kumimoji="1" lang="en-US" altLang="zh-CN" dirty="0"/>
                <a:t>Close</a:t>
              </a:r>
              <a:endParaRPr kumimoji="1" lang="zh-CN" altLang="en-US" dirty="0"/>
            </a:p>
          </p:txBody>
        </p:sp>
      </p:grpSp>
      <p:sp>
        <p:nvSpPr>
          <p:cNvPr id="28" name="文本框 27">
            <a:extLst>
              <a:ext uri="{FF2B5EF4-FFF2-40B4-BE49-F238E27FC236}">
                <a16:creationId xmlns:a16="http://schemas.microsoft.com/office/drawing/2014/main" xmlns="" id="{633A43AC-615F-0D40-A933-888ABEB4DEF2}"/>
              </a:ext>
            </a:extLst>
          </p:cNvPr>
          <p:cNvSpPr txBox="1"/>
          <p:nvPr/>
        </p:nvSpPr>
        <p:spPr>
          <a:xfrm>
            <a:off x="353723" y="1702238"/>
            <a:ext cx="2096626" cy="523220"/>
          </a:xfrm>
          <a:prstGeom prst="rect">
            <a:avLst/>
          </a:prstGeom>
          <a:ln/>
        </p:spPr>
        <p:style>
          <a:lnRef idx="3">
            <a:schemeClr val="lt1"/>
          </a:lnRef>
          <a:fillRef idx="1">
            <a:schemeClr val="accent1"/>
          </a:fillRef>
          <a:effectRef idx="1">
            <a:schemeClr val="accent1"/>
          </a:effectRef>
          <a:fontRef idx="minor">
            <a:schemeClr val="lt1"/>
          </a:fontRef>
        </p:style>
        <p:txBody>
          <a:bodyPr wrap="square" rtlCol="0">
            <a:spAutoFit/>
          </a:bodyPr>
          <a:lstStyle/>
          <a:p>
            <a:pPr algn="ctr">
              <a:buClr>
                <a:srgbClr val="C00000"/>
              </a:buClr>
            </a:pPr>
            <a:r>
              <a:rPr lang="zh-CN" altLang="en-US" sz="2800" dirty="0">
                <a:solidFill>
                  <a:schemeClr val="bg1"/>
                </a:solidFill>
                <a:latin typeface="黑体" panose="02010609060101010101" pitchFamily="49" charset="-122"/>
                <a:ea typeface="黑体" panose="02010609060101010101" pitchFamily="49" charset="-122"/>
              </a:rPr>
              <a:t>连接关闭</a:t>
            </a:r>
          </a:p>
        </p:txBody>
      </p:sp>
    </p:spTree>
    <p:extLst>
      <p:ext uri="{BB962C8B-B14F-4D97-AF65-F5344CB8AC3E}">
        <p14:creationId xmlns:p14="http://schemas.microsoft.com/office/powerpoint/2010/main" val="41288798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wipe(left)">
                                      <p:cBhvr>
                                        <p:cTn id="7" dur="500"/>
                                        <p:tgtEl>
                                          <p:spTgt spid="22"/>
                                        </p:tgtEl>
                                      </p:cBhvr>
                                    </p:animEffect>
                                  </p:childTnLst>
                                </p:cTn>
                              </p:par>
                              <p:par>
                                <p:cTn id="8" presetID="1" presetClass="entr" presetSubtype="0" fill="hold" nodeType="withEffect">
                                  <p:stCondLst>
                                    <p:cond delay="0"/>
                                  </p:stCondLst>
                                  <p:childTnLst>
                                    <p:set>
                                      <p:cBhvr>
                                        <p:cTn id="9" dur="1" fill="hold">
                                          <p:stCondLst>
                                            <p:cond delay="0"/>
                                          </p:stCondLst>
                                        </p:cTn>
                                        <p:tgtEl>
                                          <p:spTgt spid="26"/>
                                        </p:tgtEl>
                                        <p:attrNameLst>
                                          <p:attrName>style.visibility</p:attrName>
                                        </p:attrNameLst>
                                      </p:cBhvr>
                                      <p:to>
                                        <p:strVal val="visible"/>
                                      </p:to>
                                    </p:set>
                                  </p:childTnLst>
                                </p:cTn>
                              </p:par>
                            </p:childTnLst>
                          </p:cTn>
                        </p:par>
                        <p:par>
                          <p:cTn id="10" fill="hold">
                            <p:stCondLst>
                              <p:cond delay="500"/>
                            </p:stCondLst>
                            <p:childTnLst>
                              <p:par>
                                <p:cTn id="11" presetID="0" presetClass="path" presetSubtype="0" accel="50000" decel="50000" fill="hold" nodeType="afterEffect">
                                  <p:stCondLst>
                                    <p:cond delay="0"/>
                                  </p:stCondLst>
                                  <p:childTnLst>
                                    <p:animMotion origin="layout" path="M -3.61111E-6 3.7037E-6 L 0.3198 -0.00209 " pathEditMode="relative" rAng="0" ptsTypes="AA">
                                      <p:cBhvr>
                                        <p:cTn id="12" dur="2000" fill="hold"/>
                                        <p:tgtEl>
                                          <p:spTgt spid="26"/>
                                        </p:tgtEl>
                                        <p:attrNameLst>
                                          <p:attrName>ppt_x</p:attrName>
                                          <p:attrName>ppt_y</p:attrName>
                                        </p:attrNameLst>
                                      </p:cBhvr>
                                      <p:rCtr x="15990" y="-116"/>
                                    </p:animMotion>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wipe(left)">
                                      <p:cBhvr>
                                        <p:cTn id="17" dur="500"/>
                                        <p:tgtEl>
                                          <p:spTgt spid="19"/>
                                        </p:tgtEl>
                                      </p:cBhvr>
                                    </p:animEffect>
                                  </p:childTnLst>
                                </p:cTn>
                              </p:par>
                              <p:par>
                                <p:cTn id="18" presetID="1" presetClass="entr" presetSubtype="0" fill="hold" grpId="1" nodeType="withEffect">
                                  <p:stCondLst>
                                    <p:cond delay="0"/>
                                  </p:stCondLst>
                                  <p:childTnLst>
                                    <p:set>
                                      <p:cBhvr>
                                        <p:cTn id="19" dur="1" fill="hold">
                                          <p:stCondLst>
                                            <p:cond delay="0"/>
                                          </p:stCondLst>
                                        </p:cTn>
                                        <p:tgtEl>
                                          <p:spTgt spid="4"/>
                                        </p:tgtEl>
                                        <p:attrNameLst>
                                          <p:attrName>style.visibility</p:attrName>
                                        </p:attrNameLst>
                                      </p:cBhvr>
                                      <p:to>
                                        <p:strVal val="visible"/>
                                      </p:to>
                                    </p:set>
                                  </p:childTnLst>
                                </p:cTn>
                              </p:par>
                            </p:childTnLst>
                          </p:cTn>
                        </p:par>
                        <p:par>
                          <p:cTn id="20" fill="hold">
                            <p:stCondLst>
                              <p:cond delay="500"/>
                            </p:stCondLst>
                            <p:childTnLst>
                              <p:par>
                                <p:cTn id="21" presetID="0" presetClass="path" presetSubtype="0" accel="50000" decel="50000" fill="hold" grpId="0" nodeType="afterEffect">
                                  <p:stCondLst>
                                    <p:cond delay="0"/>
                                  </p:stCondLst>
                                  <p:childTnLst>
                                    <p:animMotion origin="layout" path="M -0.00555 0.00487 L 0.36945 0.00301 " pathEditMode="relative" rAng="0" ptsTypes="AA">
                                      <p:cBhvr>
                                        <p:cTn id="22" dur="2000" fill="hold"/>
                                        <p:tgtEl>
                                          <p:spTgt spid="4"/>
                                        </p:tgtEl>
                                        <p:attrNameLst>
                                          <p:attrName>ppt_x</p:attrName>
                                          <p:attrName>ppt_y</p:attrName>
                                        </p:attrNameLst>
                                      </p:cBhvr>
                                      <p:rCtr x="18750" y="-9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4" grpId="0" animBg="1"/>
      <p:bldP spid="4" grpId="1" animBg="1"/>
      <p:bldP spid="22"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文本框 6">
            <a:extLst>
              <a:ext uri="{FF2B5EF4-FFF2-40B4-BE49-F238E27FC236}">
                <a16:creationId xmlns:a16="http://schemas.microsoft.com/office/drawing/2014/main" xmlns="" id="{D0E79C00-868F-4F8E-B6DE-FCACA4EECE35}"/>
              </a:ext>
            </a:extLst>
          </p:cNvPr>
          <p:cNvSpPr txBox="1"/>
          <p:nvPr/>
        </p:nvSpPr>
        <p:spPr>
          <a:xfrm>
            <a:off x="799190" y="1662874"/>
            <a:ext cx="7545619" cy="3416320"/>
          </a:xfrm>
          <a:prstGeom prst="rect">
            <a:avLst/>
          </a:prstGeom>
          <a:solidFill>
            <a:schemeClr val="accent5">
              <a:lumMod val="60000"/>
              <a:lumOff val="40000"/>
            </a:schemeClr>
          </a:solidFill>
          <a:ln/>
        </p:spPr>
        <p:style>
          <a:lnRef idx="3">
            <a:schemeClr val="lt1"/>
          </a:lnRef>
          <a:fillRef idx="1">
            <a:schemeClr val="accent1"/>
          </a:fillRef>
          <a:effectRef idx="1">
            <a:schemeClr val="accent1"/>
          </a:effectRef>
          <a:fontRef idx="minor">
            <a:schemeClr val="lt1"/>
          </a:fontRef>
        </p:style>
        <p:txBody>
          <a:bodyPr wrap="square" rtlCol="0">
            <a:spAutoFit/>
          </a:bodyPr>
          <a:lstStyle/>
          <a:p>
            <a:pPr marL="342900" lvl="0" indent="-342900">
              <a:buFont typeface="Arial" panose="020B0604020202020204" pitchFamily="34" charset="0"/>
              <a:buChar char="•"/>
            </a:pPr>
            <a:r>
              <a:rPr lang="zh-CN" altLang="en-US" sz="2400" dirty="0">
                <a:solidFill>
                  <a:schemeClr val="tx2"/>
                </a:solidFill>
                <a:latin typeface="黑体" panose="02010609060101010101" pitchFamily="49" charset="-122"/>
                <a:ea typeface="黑体" panose="02010609060101010101" pitchFamily="49" charset="-122"/>
              </a:rPr>
              <a:t>很多应用领域开发了专用安全机制，未考虑</a:t>
            </a:r>
            <a:r>
              <a:rPr lang="zh-CN" altLang="en-US" sz="2400" dirty="0">
                <a:solidFill>
                  <a:srgbClr val="FF0000"/>
                </a:solidFill>
                <a:latin typeface="黑体" panose="02010609060101010101" pitchFamily="49" charset="-122"/>
                <a:ea typeface="黑体" panose="02010609060101010101" pitchFamily="49" charset="-122"/>
              </a:rPr>
              <a:t>安全协议层的应用的安全问题</a:t>
            </a:r>
            <a:endParaRPr lang="en-US" altLang="zh-CN" sz="2400" dirty="0">
              <a:solidFill>
                <a:srgbClr val="FF0000"/>
              </a:solidFill>
              <a:latin typeface="黑体" panose="02010609060101010101" pitchFamily="49" charset="-122"/>
              <a:ea typeface="黑体" panose="02010609060101010101" pitchFamily="49" charset="-122"/>
            </a:endParaRPr>
          </a:p>
          <a:p>
            <a:pPr marL="342900" lvl="0" indent="-342900">
              <a:buFont typeface="Arial" panose="020B0604020202020204" pitchFamily="34" charset="0"/>
              <a:buChar char="•"/>
            </a:pPr>
            <a:endParaRPr lang="en" altLang="zh-CN" sz="2400" dirty="0">
              <a:solidFill>
                <a:schemeClr val="tx2"/>
              </a:solidFill>
              <a:latin typeface="黑体" panose="02010609060101010101" pitchFamily="49" charset="-122"/>
              <a:ea typeface="黑体" panose="02010609060101010101" pitchFamily="49" charset="-122"/>
            </a:endParaRPr>
          </a:p>
          <a:p>
            <a:pPr marL="342900" lvl="0" indent="-342900">
              <a:buFont typeface="Arial" panose="020B0604020202020204" pitchFamily="34" charset="0"/>
              <a:buChar char="•"/>
            </a:pPr>
            <a:r>
              <a:rPr lang="zh-CN" altLang="en-US" sz="2400" dirty="0">
                <a:solidFill>
                  <a:schemeClr val="tx2"/>
                </a:solidFill>
                <a:latin typeface="黑体" panose="02010609060101010101" pitchFamily="49" charset="-122"/>
                <a:ea typeface="黑体" panose="02010609060101010101" pitchFamily="49" charset="-122"/>
              </a:rPr>
              <a:t>安全性涉及跨协议层</a:t>
            </a:r>
          </a:p>
          <a:p>
            <a:pPr marL="342900" lvl="0" indent="-342900">
              <a:buFont typeface="Arial" panose="020B0604020202020204" pitchFamily="34" charset="0"/>
              <a:buChar char="•"/>
            </a:pPr>
            <a:endParaRPr lang="zh-CN" altLang="en-US" sz="2400" dirty="0">
              <a:solidFill>
                <a:schemeClr val="tx2"/>
              </a:solidFill>
              <a:latin typeface="黑体" panose="02010609060101010101" pitchFamily="49" charset="-122"/>
              <a:ea typeface="黑体" panose="02010609060101010101" pitchFamily="49" charset="-122"/>
            </a:endParaRPr>
          </a:p>
          <a:p>
            <a:pPr marL="342900" lvl="0" indent="-342900">
              <a:buFont typeface="Arial" panose="020B0604020202020204" pitchFamily="34" charset="0"/>
              <a:buChar char="•"/>
            </a:pPr>
            <a:r>
              <a:rPr lang="zh-CN" altLang="en-US" sz="2400" dirty="0">
                <a:solidFill>
                  <a:schemeClr val="tx2"/>
                </a:solidFill>
                <a:latin typeface="黑体" panose="02010609060101010101" pitchFamily="49" charset="-122"/>
                <a:ea typeface="黑体" panose="02010609060101010101" pitchFamily="49" charset="-122"/>
              </a:rPr>
              <a:t>通过</a:t>
            </a:r>
            <a:r>
              <a:rPr lang="zh-CN" altLang="en-US" sz="2400" dirty="0">
                <a:solidFill>
                  <a:srgbClr val="FF0000"/>
                </a:solidFill>
                <a:latin typeface="黑体" panose="02010609060101010101" pitchFamily="49" charset="-122"/>
                <a:ea typeface="黑体" panose="02010609060101010101" pitchFamily="49" charset="-122"/>
              </a:rPr>
              <a:t>在</a:t>
            </a:r>
            <a:r>
              <a:rPr lang="en-US" altLang="zh-CN" sz="2400" dirty="0">
                <a:solidFill>
                  <a:srgbClr val="FF0000"/>
                </a:solidFill>
                <a:latin typeface="黑体" panose="02010609060101010101" pitchFamily="49" charset="-122"/>
                <a:ea typeface="黑体" panose="02010609060101010101" pitchFamily="49" charset="-122"/>
              </a:rPr>
              <a:t>IP</a:t>
            </a:r>
            <a:r>
              <a:rPr lang="zh-CN" altLang="en-US" sz="2400" dirty="0">
                <a:solidFill>
                  <a:srgbClr val="FF0000"/>
                </a:solidFill>
                <a:latin typeface="黑体" panose="02010609060101010101" pitchFamily="49" charset="-122"/>
                <a:ea typeface="黑体" panose="02010609060101010101" pitchFamily="49" charset="-122"/>
              </a:rPr>
              <a:t>级实现安全</a:t>
            </a:r>
            <a:r>
              <a:rPr lang="zh-CN" altLang="en-US" sz="2400" dirty="0">
                <a:solidFill>
                  <a:schemeClr val="tx2"/>
                </a:solidFill>
                <a:latin typeface="黑体" panose="02010609060101010101" pitchFamily="49" charset="-122"/>
                <a:ea typeface="黑体" panose="02010609060101010101" pitchFamily="49" charset="-122"/>
              </a:rPr>
              <a:t>，为所有应用程序实施安全性</a:t>
            </a:r>
          </a:p>
          <a:p>
            <a:pPr marL="342900" lvl="0" indent="-342900">
              <a:buFont typeface="Arial" panose="020B0604020202020204" pitchFamily="34" charset="0"/>
              <a:buChar char="•"/>
            </a:pPr>
            <a:endParaRPr lang="zh-CN" altLang="en-US" sz="2400" dirty="0">
              <a:solidFill>
                <a:schemeClr val="tx2"/>
              </a:solidFill>
              <a:latin typeface="黑体" panose="02010609060101010101" pitchFamily="49" charset="-122"/>
              <a:ea typeface="黑体" panose="02010609060101010101" pitchFamily="49" charset="-122"/>
            </a:endParaRPr>
          </a:p>
          <a:p>
            <a:pPr marL="342900" lvl="0" indent="-342900">
              <a:buFont typeface="Arial" panose="020B0604020202020204" pitchFamily="34" charset="0"/>
              <a:buChar char="•"/>
            </a:pPr>
            <a:r>
              <a:rPr lang="zh-CN" altLang="en-US" sz="2400" dirty="0">
                <a:solidFill>
                  <a:schemeClr val="tx2"/>
                </a:solidFill>
                <a:latin typeface="黑体" panose="02010609060101010101" pitchFamily="49" charset="-122"/>
                <a:ea typeface="黑体" panose="02010609060101010101" pitchFamily="49" charset="-122"/>
              </a:rPr>
              <a:t>下一代</a:t>
            </a:r>
            <a:r>
              <a:rPr lang="en" altLang="zh-CN" sz="2400" dirty="0">
                <a:solidFill>
                  <a:schemeClr val="tx2"/>
                </a:solidFill>
                <a:latin typeface="黑体" panose="02010609060101010101" pitchFamily="49" charset="-122"/>
                <a:ea typeface="黑体" panose="02010609060101010101" pitchFamily="49" charset="-122"/>
              </a:rPr>
              <a:t>IPv6</a:t>
            </a:r>
            <a:r>
              <a:rPr lang="zh-CN" altLang="en-US" sz="2400" dirty="0">
                <a:solidFill>
                  <a:schemeClr val="tx2"/>
                </a:solidFill>
                <a:latin typeface="黑体" panose="02010609060101010101" pitchFamily="49" charset="-122"/>
                <a:ea typeface="黑体" panose="02010609060101010101" pitchFamily="49" charset="-122"/>
              </a:rPr>
              <a:t>中包含的身份验证和加密安全功能，当前的</a:t>
            </a:r>
            <a:r>
              <a:rPr lang="en" altLang="zh-CN" sz="2400" dirty="0">
                <a:solidFill>
                  <a:schemeClr val="tx2"/>
                </a:solidFill>
                <a:latin typeface="黑体" panose="02010609060101010101" pitchFamily="49" charset="-122"/>
                <a:ea typeface="黑体" panose="02010609060101010101" pitchFamily="49" charset="-122"/>
              </a:rPr>
              <a:t>IPv4</a:t>
            </a:r>
            <a:r>
              <a:rPr lang="zh-CN" altLang="en-US" sz="2400" dirty="0">
                <a:solidFill>
                  <a:schemeClr val="tx2"/>
                </a:solidFill>
                <a:latin typeface="黑体" panose="02010609060101010101" pitchFamily="49" charset="-122"/>
                <a:ea typeface="黑体" panose="02010609060101010101" pitchFamily="49" charset="-122"/>
              </a:rPr>
              <a:t>中同样能实现</a:t>
            </a:r>
          </a:p>
        </p:txBody>
      </p:sp>
      <p:sp>
        <p:nvSpPr>
          <p:cNvPr id="4098" name="标题 1"/>
          <p:cNvSpPr>
            <a:spLocks noGrp="1"/>
          </p:cNvSpPr>
          <p:nvPr>
            <p:ph type="title"/>
          </p:nvPr>
        </p:nvSpPr>
        <p:spPr/>
        <p:txBody>
          <a:bodyPr/>
          <a:lstStyle/>
          <a:p>
            <a:r>
              <a:rPr lang="en-US" altLang="zh-CN" dirty="0">
                <a:latin typeface="楷体" panose="02010609060101010101" pitchFamily="49" charset="-122"/>
                <a:ea typeface="楷体" panose="02010609060101010101" pitchFamily="49" charset="-122"/>
              </a:rPr>
              <a:t>14.5 IPv4</a:t>
            </a:r>
            <a:r>
              <a:rPr lang="zh-CN" altLang="en-US" dirty="0">
                <a:latin typeface="楷体" panose="02010609060101010101" pitchFamily="49" charset="-122"/>
                <a:ea typeface="楷体" panose="02010609060101010101" pitchFamily="49" charset="-122"/>
              </a:rPr>
              <a:t>和</a:t>
            </a:r>
            <a:r>
              <a:rPr lang="en-US" altLang="zh-CN" dirty="0">
                <a:latin typeface="楷体" panose="02010609060101010101" pitchFamily="49" charset="-122"/>
                <a:ea typeface="楷体" panose="02010609060101010101" pitchFamily="49" charset="-122"/>
              </a:rPr>
              <a:t>IPv6</a:t>
            </a:r>
            <a:r>
              <a:rPr lang="zh-CN" altLang="en-US" dirty="0">
                <a:latin typeface="楷体" panose="02010609060101010101" pitchFamily="49" charset="-122"/>
                <a:ea typeface="楷体" panose="02010609060101010101" pitchFamily="49" charset="-122"/>
              </a:rPr>
              <a:t>安全</a:t>
            </a:r>
          </a:p>
        </p:txBody>
      </p:sp>
      <p:sp>
        <p:nvSpPr>
          <p:cNvPr id="3" name="文本框 2">
            <a:extLst>
              <a:ext uri="{FF2B5EF4-FFF2-40B4-BE49-F238E27FC236}">
                <a16:creationId xmlns:a16="http://schemas.microsoft.com/office/drawing/2014/main" xmlns="" id="{A2D50A56-6789-4EFF-B0E6-373CE8BA26AA}"/>
              </a:ext>
            </a:extLst>
          </p:cNvPr>
          <p:cNvSpPr txBox="1"/>
          <p:nvPr/>
        </p:nvSpPr>
        <p:spPr>
          <a:xfrm>
            <a:off x="198092" y="1144849"/>
            <a:ext cx="8244448" cy="523220"/>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pPr marL="457200" indent="-457200">
              <a:buClr>
                <a:srgbClr val="C00000"/>
              </a:buClr>
              <a:buFont typeface="Wingdings" panose="05000000000000000000" pitchFamily="2" charset="2"/>
              <a:buChar char="n"/>
            </a:pPr>
            <a:r>
              <a:rPr lang="en-US" altLang="zh-CN" sz="2800" dirty="0">
                <a:solidFill>
                  <a:schemeClr val="tx2"/>
                </a:solidFill>
                <a:latin typeface="黑体" panose="02010609060101010101" pitchFamily="49" charset="-122"/>
                <a:ea typeface="黑体" panose="02010609060101010101" pitchFamily="49" charset="-122"/>
              </a:rPr>
              <a:t>IP</a:t>
            </a:r>
            <a:r>
              <a:rPr lang="zh-CN" altLang="en-US" sz="2800" dirty="0">
                <a:solidFill>
                  <a:schemeClr val="tx2"/>
                </a:solidFill>
                <a:latin typeface="黑体" panose="02010609060101010101" pitchFamily="49" charset="-122"/>
                <a:ea typeface="黑体" panose="02010609060101010101" pitchFamily="49" charset="-122"/>
              </a:rPr>
              <a:t>安全</a:t>
            </a:r>
            <a:endParaRPr lang="zh-CN" altLang="en-US" sz="2800" dirty="0">
              <a:solidFill>
                <a:schemeClr val="tx2">
                  <a:lumMod val="95000"/>
                  <a:lumOff val="5000"/>
                </a:schemeClr>
              </a:solidFill>
              <a:latin typeface="黑体" panose="02010609060101010101" pitchFamily="49" charset="-122"/>
              <a:ea typeface="黑体" panose="02010609060101010101" pitchFamily="49" charset="-122"/>
            </a:endParaRPr>
          </a:p>
        </p:txBody>
      </p:sp>
      <p:sp>
        <p:nvSpPr>
          <p:cNvPr id="24" name="椭圆 23">
            <a:extLst>
              <a:ext uri="{FF2B5EF4-FFF2-40B4-BE49-F238E27FC236}">
                <a16:creationId xmlns:a16="http://schemas.microsoft.com/office/drawing/2014/main" xmlns="" id="{E05542DF-DE8B-7545-B89A-3E03DE4CBD3F}"/>
              </a:ext>
            </a:extLst>
          </p:cNvPr>
          <p:cNvSpPr/>
          <p:nvPr/>
        </p:nvSpPr>
        <p:spPr>
          <a:xfrm>
            <a:off x="981873" y="5301206"/>
            <a:ext cx="1256708" cy="1252299"/>
          </a:xfrm>
          <a:prstGeom prst="ellipse">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zh-CN" altLang="en-US" sz="2400" dirty="0"/>
              <a:t>认证</a:t>
            </a:r>
          </a:p>
        </p:txBody>
      </p:sp>
      <p:sp>
        <p:nvSpPr>
          <p:cNvPr id="25" name="椭圆 24">
            <a:extLst>
              <a:ext uri="{FF2B5EF4-FFF2-40B4-BE49-F238E27FC236}">
                <a16:creationId xmlns:a16="http://schemas.microsoft.com/office/drawing/2014/main" xmlns="" id="{3527AC62-3BD5-504C-BDDF-92E223B1742E}"/>
              </a:ext>
            </a:extLst>
          </p:cNvPr>
          <p:cNvSpPr/>
          <p:nvPr/>
        </p:nvSpPr>
        <p:spPr>
          <a:xfrm>
            <a:off x="3943646" y="5301208"/>
            <a:ext cx="1256708" cy="1252299"/>
          </a:xfrm>
          <a:prstGeom prst="ellipse">
            <a:avLst/>
          </a:prstGeom>
          <a:solidFill>
            <a:schemeClr val="accent4">
              <a:lumMod val="40000"/>
              <a:lumOff val="6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zh-CN" altLang="en-US" sz="2400" dirty="0"/>
              <a:t>机密性</a:t>
            </a:r>
          </a:p>
        </p:txBody>
      </p:sp>
      <p:sp>
        <p:nvSpPr>
          <p:cNvPr id="26" name="椭圆 25">
            <a:extLst>
              <a:ext uri="{FF2B5EF4-FFF2-40B4-BE49-F238E27FC236}">
                <a16:creationId xmlns:a16="http://schemas.microsoft.com/office/drawing/2014/main" xmlns="" id="{6FA83F1F-F388-A243-B916-99F442EFBA31}"/>
              </a:ext>
            </a:extLst>
          </p:cNvPr>
          <p:cNvSpPr/>
          <p:nvPr/>
        </p:nvSpPr>
        <p:spPr>
          <a:xfrm>
            <a:off x="6588224" y="5301207"/>
            <a:ext cx="1256708" cy="1252299"/>
          </a:xfrm>
          <a:prstGeom prst="ellipse">
            <a:avLst/>
          </a:prstGeom>
          <a:solidFill>
            <a:schemeClr val="accent6">
              <a:lumMod val="40000"/>
              <a:lumOff val="6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zh-CN" altLang="en-US" sz="2400" dirty="0"/>
              <a:t>密钥管理</a:t>
            </a:r>
          </a:p>
        </p:txBody>
      </p:sp>
      <p:pic>
        <p:nvPicPr>
          <p:cNvPr id="27" name="Picture 3">
            <a:extLst>
              <a:ext uri="{FF2B5EF4-FFF2-40B4-BE49-F238E27FC236}">
                <a16:creationId xmlns:a16="http://schemas.microsoft.com/office/drawing/2014/main" xmlns="" id="{CD9182A0-BE24-4847-9F72-2882C0B7708A}"/>
              </a:ext>
            </a:extLst>
          </p:cNvPr>
          <p:cNvPicPr>
            <a:picLocks noChangeAspect="1"/>
          </p:cNvPicPr>
          <p:nvPr/>
        </p:nvPicPr>
        <p:blipFill>
          <a:blip r:embed="rId4"/>
          <a:stretch>
            <a:fillRect/>
          </a:stretch>
        </p:blipFill>
        <p:spPr>
          <a:xfrm>
            <a:off x="8284578" y="4942755"/>
            <a:ext cx="1016374" cy="1834869"/>
          </a:xfrm>
          <a:prstGeom prst="rect">
            <a:avLst/>
          </a:prstGeom>
        </p:spPr>
      </p:pic>
    </p:spTree>
    <p:extLst>
      <p:ext uri="{BB962C8B-B14F-4D97-AF65-F5344CB8AC3E}">
        <p14:creationId xmlns:p14="http://schemas.microsoft.com/office/powerpoint/2010/main" val="61288049"/>
      </p:ext>
    </p:extLst>
  </p:cSld>
  <p:clrMapOvr>
    <a:overrideClrMapping bg1="lt1" tx1="dk1" bg2="lt2" tx2="dk2" accent1="accent1" accent2="accent2" accent3="accent3" accent4="accent4" accent5="accent5" accent6="accent6" hlink="hlink" folHlink="folHlink"/>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1"/>
          <p:cNvSpPr>
            <a:spLocks noGrp="1"/>
          </p:cNvSpPr>
          <p:nvPr>
            <p:ph type="title"/>
          </p:nvPr>
        </p:nvSpPr>
        <p:spPr/>
        <p:txBody>
          <a:bodyPr/>
          <a:lstStyle/>
          <a:p>
            <a:r>
              <a:rPr lang="en-US" altLang="zh-CN" dirty="0">
                <a:latin typeface="楷体" panose="02010609060101010101" pitchFamily="49" charset="-122"/>
                <a:ea typeface="楷体" panose="02010609060101010101" pitchFamily="49" charset="-122"/>
              </a:rPr>
              <a:t>14.5 IPv4</a:t>
            </a:r>
            <a:r>
              <a:rPr lang="zh-CN" altLang="en-US" dirty="0">
                <a:latin typeface="楷体" panose="02010609060101010101" pitchFamily="49" charset="-122"/>
                <a:ea typeface="楷体" panose="02010609060101010101" pitchFamily="49" charset="-122"/>
              </a:rPr>
              <a:t>和</a:t>
            </a:r>
            <a:r>
              <a:rPr lang="en-US" altLang="zh-CN" dirty="0">
                <a:latin typeface="楷体" panose="02010609060101010101" pitchFamily="49" charset="-122"/>
                <a:ea typeface="楷体" panose="02010609060101010101" pitchFamily="49" charset="-122"/>
              </a:rPr>
              <a:t>IPv6</a:t>
            </a:r>
            <a:r>
              <a:rPr lang="zh-CN" altLang="en-US" dirty="0">
                <a:latin typeface="楷体" panose="02010609060101010101" pitchFamily="49" charset="-122"/>
                <a:ea typeface="楷体" panose="02010609060101010101" pitchFamily="49" charset="-122"/>
              </a:rPr>
              <a:t>安全</a:t>
            </a:r>
          </a:p>
        </p:txBody>
      </p:sp>
      <p:sp>
        <p:nvSpPr>
          <p:cNvPr id="3" name="文本框 2">
            <a:extLst>
              <a:ext uri="{FF2B5EF4-FFF2-40B4-BE49-F238E27FC236}">
                <a16:creationId xmlns:a16="http://schemas.microsoft.com/office/drawing/2014/main" xmlns="" id="{A2D50A56-6789-4EFF-B0E6-373CE8BA26AA}"/>
              </a:ext>
            </a:extLst>
          </p:cNvPr>
          <p:cNvSpPr txBox="1"/>
          <p:nvPr/>
        </p:nvSpPr>
        <p:spPr>
          <a:xfrm>
            <a:off x="198092" y="1144849"/>
            <a:ext cx="8244448" cy="523220"/>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pPr marL="457200" indent="-457200">
              <a:buClr>
                <a:srgbClr val="C00000"/>
              </a:buClr>
              <a:buFont typeface="Wingdings" panose="05000000000000000000" pitchFamily="2" charset="2"/>
              <a:buChar char="n"/>
            </a:pPr>
            <a:r>
              <a:rPr lang="en-US" altLang="zh-CN" sz="2800" dirty="0">
                <a:solidFill>
                  <a:schemeClr val="tx2"/>
                </a:solidFill>
                <a:latin typeface="黑体" panose="02010609060101010101" pitchFamily="49" charset="-122"/>
                <a:ea typeface="黑体" panose="02010609060101010101" pitchFamily="49" charset="-122"/>
              </a:rPr>
              <a:t>IP</a:t>
            </a:r>
            <a:r>
              <a:rPr lang="zh-CN" altLang="en-US" sz="2800" dirty="0">
                <a:solidFill>
                  <a:schemeClr val="tx2"/>
                </a:solidFill>
                <a:latin typeface="黑体" panose="02010609060101010101" pitchFamily="49" charset="-122"/>
                <a:ea typeface="黑体" panose="02010609060101010101" pitchFamily="49" charset="-122"/>
              </a:rPr>
              <a:t>安全</a:t>
            </a:r>
            <a:endParaRPr lang="zh-CN" altLang="en-US" sz="2800" dirty="0">
              <a:solidFill>
                <a:schemeClr val="tx2">
                  <a:lumMod val="95000"/>
                  <a:lumOff val="5000"/>
                </a:schemeClr>
              </a:solidFill>
              <a:latin typeface="黑体" panose="02010609060101010101" pitchFamily="49" charset="-122"/>
              <a:ea typeface="黑体" panose="02010609060101010101" pitchFamily="49" charset="-122"/>
            </a:endParaRPr>
          </a:p>
        </p:txBody>
      </p:sp>
      <p:sp>
        <p:nvSpPr>
          <p:cNvPr id="8" name="矩形: 圆角 7">
            <a:extLst>
              <a:ext uri="{FF2B5EF4-FFF2-40B4-BE49-F238E27FC236}">
                <a16:creationId xmlns:a16="http://schemas.microsoft.com/office/drawing/2014/main" xmlns="" id="{B931BD0C-493C-814E-9D1B-00F193F4FC9D}"/>
              </a:ext>
            </a:extLst>
          </p:cNvPr>
          <p:cNvSpPr/>
          <p:nvPr/>
        </p:nvSpPr>
        <p:spPr>
          <a:xfrm>
            <a:off x="929488" y="1715193"/>
            <a:ext cx="7602951" cy="1252301"/>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r>
              <a:rPr lang="zh-CN" altLang="en-US" sz="2000" b="1" dirty="0">
                <a:solidFill>
                  <a:schemeClr val="bg1"/>
                </a:solidFill>
                <a:latin typeface="SimHei" panose="02010609060101010101" pitchFamily="49" charset="-122"/>
                <a:ea typeface="SimHei" panose="02010609060101010101" pitchFamily="49" charset="-122"/>
              </a:rPr>
              <a:t>认证（</a:t>
            </a:r>
            <a:r>
              <a:rPr lang="en-US" altLang="zh-CN" sz="2000" b="1" dirty="0">
                <a:solidFill>
                  <a:schemeClr val="bg1"/>
                </a:solidFill>
                <a:latin typeface="SimHei" panose="02010609060101010101" pitchFamily="49" charset="-122"/>
                <a:ea typeface="SimHei" panose="02010609060101010101" pitchFamily="49" charset="-122"/>
              </a:rPr>
              <a:t>AH</a:t>
            </a:r>
            <a:r>
              <a:rPr lang="zh-CN" altLang="en-US" sz="2000" b="1" dirty="0">
                <a:solidFill>
                  <a:schemeClr val="bg1"/>
                </a:solidFill>
                <a:latin typeface="SimHei" panose="02010609060101010101" pitchFamily="49" charset="-122"/>
                <a:ea typeface="SimHei" panose="02010609060101010101" pitchFamily="49" charset="-122"/>
              </a:rPr>
              <a:t>）</a:t>
            </a:r>
            <a:endParaRPr lang="en-US" altLang="zh-CN" sz="2000" b="1" dirty="0">
              <a:solidFill>
                <a:schemeClr val="bg1"/>
              </a:solidFill>
              <a:latin typeface="SimHei" panose="02010609060101010101" pitchFamily="49" charset="-122"/>
              <a:ea typeface="SimHei" panose="02010609060101010101" pitchFamily="49" charset="-122"/>
            </a:endParaRPr>
          </a:p>
          <a:p>
            <a:pPr marL="285750" indent="-285750">
              <a:buFont typeface="Arial" panose="020B0604020202020204" pitchFamily="34" charset="0"/>
              <a:buChar char="•"/>
            </a:pPr>
            <a:r>
              <a:rPr lang="zh-CN" altLang="en-US" sz="2000" dirty="0">
                <a:latin typeface="SimHei" panose="02010609060101010101" pitchFamily="49" charset="-122"/>
                <a:ea typeface="SimHei" panose="02010609060101010101" pitchFamily="49" charset="-122"/>
              </a:rPr>
              <a:t>确保一个接收到的包，的确是报头上标识的源地址的参与实体发出的并且还确保了包在传输过程中没有被篡改</a:t>
            </a:r>
            <a:endParaRPr lang="en-US" altLang="zh-CN" sz="2000" dirty="0">
              <a:latin typeface="SimHei" panose="02010609060101010101" pitchFamily="49" charset="-122"/>
              <a:ea typeface="SimHei" panose="02010609060101010101" pitchFamily="49" charset="-122"/>
            </a:endParaRPr>
          </a:p>
        </p:txBody>
      </p:sp>
      <p:sp>
        <p:nvSpPr>
          <p:cNvPr id="9" name="矩形: 圆角 10">
            <a:extLst>
              <a:ext uri="{FF2B5EF4-FFF2-40B4-BE49-F238E27FC236}">
                <a16:creationId xmlns:a16="http://schemas.microsoft.com/office/drawing/2014/main" xmlns="" id="{BE5F1EEA-BA9C-D344-BF3E-3C357DB580FE}"/>
              </a:ext>
            </a:extLst>
          </p:cNvPr>
          <p:cNvSpPr/>
          <p:nvPr/>
        </p:nvSpPr>
        <p:spPr>
          <a:xfrm>
            <a:off x="929489" y="3151132"/>
            <a:ext cx="7602950" cy="1252300"/>
          </a:xfrm>
          <a:prstGeom prst="roundRect">
            <a:avLst/>
          </a:prstGeom>
          <a:solidFill>
            <a:schemeClr val="accent4">
              <a:lumMod val="40000"/>
              <a:lumOff val="60000"/>
            </a:schemeClr>
          </a:solidFill>
        </p:spPr>
        <p:style>
          <a:lnRef idx="3">
            <a:schemeClr val="lt1"/>
          </a:lnRef>
          <a:fillRef idx="1">
            <a:schemeClr val="accent1"/>
          </a:fillRef>
          <a:effectRef idx="1">
            <a:schemeClr val="accent1"/>
          </a:effectRef>
          <a:fontRef idx="minor">
            <a:schemeClr val="lt1"/>
          </a:fontRef>
        </p:style>
        <p:txBody>
          <a:bodyPr rtlCol="0" anchor="ctr"/>
          <a:lstStyle/>
          <a:p>
            <a:r>
              <a:rPr lang="zh-CN" altLang="en-US" sz="2000" b="1" dirty="0">
                <a:solidFill>
                  <a:schemeClr val="bg1"/>
                </a:solidFill>
                <a:latin typeface="SimHei" panose="02010609060101010101" pitchFamily="49" charset="-122"/>
                <a:ea typeface="SimHei" panose="02010609060101010101" pitchFamily="49" charset="-122"/>
              </a:rPr>
              <a:t>机密性（</a:t>
            </a:r>
            <a:r>
              <a:rPr lang="en-US" altLang="zh-CN" sz="2000" b="1" dirty="0">
                <a:solidFill>
                  <a:schemeClr val="bg1"/>
                </a:solidFill>
                <a:latin typeface="SimHei" panose="02010609060101010101" pitchFamily="49" charset="-122"/>
                <a:ea typeface="SimHei" panose="02010609060101010101" pitchFamily="49" charset="-122"/>
              </a:rPr>
              <a:t>ESP</a:t>
            </a:r>
            <a:r>
              <a:rPr lang="zh-CN" altLang="en-US" sz="2000" b="1" dirty="0">
                <a:solidFill>
                  <a:schemeClr val="bg1"/>
                </a:solidFill>
                <a:latin typeface="SimHei" panose="02010609060101010101" pitchFamily="49" charset="-122"/>
                <a:ea typeface="SimHei" panose="02010609060101010101" pitchFamily="49" charset="-122"/>
              </a:rPr>
              <a:t>）</a:t>
            </a:r>
            <a:endParaRPr lang="en-US" altLang="zh-CN" sz="2000" b="1" dirty="0">
              <a:solidFill>
                <a:schemeClr val="bg1"/>
              </a:solidFill>
              <a:latin typeface="SimHei" panose="02010609060101010101" pitchFamily="49" charset="-122"/>
              <a:ea typeface="SimHei" panose="02010609060101010101" pitchFamily="49" charset="-122"/>
            </a:endParaRPr>
          </a:p>
          <a:p>
            <a:pPr marL="285750" indent="-285750">
              <a:buFont typeface="Arial" panose="020B0604020202020204" pitchFamily="34" charset="0"/>
              <a:buChar char="•"/>
            </a:pPr>
            <a:r>
              <a:rPr lang="zh-CN" altLang="en-US" sz="2000" dirty="0">
                <a:latin typeface="SimHei" panose="02010609060101010101" pitchFamily="49" charset="-122"/>
                <a:ea typeface="SimHei" panose="02010609060101010101" pitchFamily="49" charset="-122"/>
              </a:rPr>
              <a:t>使正在通信的结点对消息加密，保证消息在结点之间的传输不被第三方窃听</a:t>
            </a:r>
            <a:endParaRPr lang="en-US" altLang="zh-CN" sz="2000" dirty="0">
              <a:latin typeface="SimHei" panose="02010609060101010101" pitchFamily="49" charset="-122"/>
              <a:ea typeface="SimHei" panose="02010609060101010101" pitchFamily="49" charset="-122"/>
            </a:endParaRPr>
          </a:p>
        </p:txBody>
      </p:sp>
      <p:sp>
        <p:nvSpPr>
          <p:cNvPr id="10" name="矩形: 圆角 13">
            <a:extLst>
              <a:ext uri="{FF2B5EF4-FFF2-40B4-BE49-F238E27FC236}">
                <a16:creationId xmlns:a16="http://schemas.microsoft.com/office/drawing/2014/main" xmlns="" id="{CA389D28-5609-2C4B-9790-7636FB6A66EC}"/>
              </a:ext>
            </a:extLst>
          </p:cNvPr>
          <p:cNvSpPr/>
          <p:nvPr/>
        </p:nvSpPr>
        <p:spPr>
          <a:xfrm>
            <a:off x="929488" y="4563989"/>
            <a:ext cx="6594840" cy="1252300"/>
          </a:xfrm>
          <a:prstGeom prst="roundRect">
            <a:avLst/>
          </a:prstGeom>
          <a:solidFill>
            <a:schemeClr val="accent6">
              <a:lumMod val="40000"/>
              <a:lumOff val="60000"/>
            </a:schemeClr>
          </a:solidFill>
        </p:spPr>
        <p:style>
          <a:lnRef idx="3">
            <a:schemeClr val="lt1"/>
          </a:lnRef>
          <a:fillRef idx="1">
            <a:schemeClr val="accent1"/>
          </a:fillRef>
          <a:effectRef idx="1">
            <a:schemeClr val="accent1"/>
          </a:effectRef>
          <a:fontRef idx="minor">
            <a:schemeClr val="lt1"/>
          </a:fontRef>
        </p:style>
        <p:txBody>
          <a:bodyPr rtlCol="0" anchor="ctr"/>
          <a:lstStyle/>
          <a:p>
            <a:pPr lvl="0"/>
            <a:r>
              <a:rPr lang="zh-CN" altLang="en-US" sz="2000" b="1" dirty="0">
                <a:solidFill>
                  <a:schemeClr val="bg1"/>
                </a:solidFill>
                <a:latin typeface="SimHei" panose="02010609060101010101" pitchFamily="49" charset="-122"/>
                <a:ea typeface="SimHei" panose="02010609060101010101" pitchFamily="49" charset="-122"/>
              </a:rPr>
              <a:t>密钥管理（</a:t>
            </a:r>
            <a:r>
              <a:rPr lang="en-US" altLang="zh-CN" sz="2000" b="1" dirty="0">
                <a:solidFill>
                  <a:schemeClr val="bg1"/>
                </a:solidFill>
                <a:latin typeface="SimHei" panose="02010609060101010101" pitchFamily="49" charset="-122"/>
                <a:ea typeface="SimHei" panose="02010609060101010101" pitchFamily="49" charset="-122"/>
              </a:rPr>
              <a:t>IKE</a:t>
            </a:r>
            <a:r>
              <a:rPr lang="zh-CN" altLang="en-US" sz="2000" b="1" dirty="0">
                <a:solidFill>
                  <a:schemeClr val="bg1"/>
                </a:solidFill>
                <a:latin typeface="SimHei" panose="02010609060101010101" pitchFamily="49" charset="-122"/>
                <a:ea typeface="SimHei" panose="02010609060101010101" pitchFamily="49" charset="-122"/>
              </a:rPr>
              <a:t>）</a:t>
            </a:r>
            <a:endParaRPr lang="en-US" altLang="zh-CN" sz="2000" b="1" dirty="0">
              <a:solidFill>
                <a:schemeClr val="bg1"/>
              </a:solidFill>
              <a:latin typeface="SimHei" panose="02010609060101010101" pitchFamily="49" charset="-122"/>
              <a:ea typeface="SimHei" panose="02010609060101010101" pitchFamily="49" charset="-122"/>
            </a:endParaRPr>
          </a:p>
          <a:p>
            <a:pPr marL="285750" lvl="0" indent="-285750">
              <a:buFont typeface="Arial" panose="020B0604020202020204" pitchFamily="34" charset="0"/>
              <a:buChar char="•"/>
            </a:pPr>
            <a:r>
              <a:rPr lang="zh-CN" altLang="en-US" sz="2000" dirty="0">
                <a:latin typeface="SimHei" panose="02010609060101010101" pitchFamily="49" charset="-122"/>
                <a:ea typeface="SimHei" panose="02010609060101010101" pitchFamily="49" charset="-122"/>
              </a:rPr>
              <a:t>与密钥的安全交换相关</a:t>
            </a:r>
            <a:endParaRPr lang="en-US" altLang="zh-CN" sz="2000" dirty="0">
              <a:latin typeface="SimHei" panose="02010609060101010101" pitchFamily="49" charset="-122"/>
              <a:ea typeface="SimHei" panose="02010609060101010101" pitchFamily="49" charset="-122"/>
            </a:endParaRPr>
          </a:p>
          <a:p>
            <a:pPr marL="285750" lvl="0" indent="-285750">
              <a:buFont typeface="Arial" panose="020B0604020202020204" pitchFamily="34" charset="0"/>
              <a:buChar char="•"/>
            </a:pPr>
            <a:r>
              <a:rPr lang="zh-CN" altLang="en-US" sz="2000" dirty="0">
                <a:latin typeface="SimHei" panose="02010609060101010101" pitchFamily="49" charset="-122"/>
                <a:ea typeface="SimHei" panose="02010609060101010101" pitchFamily="49" charset="-122"/>
              </a:rPr>
              <a:t>密钥管理是由</a:t>
            </a:r>
            <a:r>
              <a:rPr lang="en-US" altLang="zh-CN" sz="2000" dirty="0" err="1">
                <a:latin typeface="SimHei" panose="02010609060101010101" pitchFamily="49" charset="-122"/>
                <a:ea typeface="SimHei" panose="02010609060101010101" pitchFamily="49" charset="-122"/>
              </a:rPr>
              <a:t>Intermet</a:t>
            </a:r>
            <a:r>
              <a:rPr lang="en-US" altLang="zh-CN" sz="2000" dirty="0">
                <a:latin typeface="SimHei" panose="02010609060101010101" pitchFamily="49" charset="-122"/>
                <a:ea typeface="SimHei" panose="02010609060101010101" pitchFamily="49" charset="-122"/>
              </a:rPr>
              <a:t> </a:t>
            </a:r>
            <a:r>
              <a:rPr lang="zh-CN" altLang="en-US" sz="2000" dirty="0">
                <a:latin typeface="SimHei" panose="02010609060101010101" pitchFamily="49" charset="-122"/>
                <a:ea typeface="SimHei" panose="02010609060101010101" pitchFamily="49" charset="-122"/>
              </a:rPr>
              <a:t>密钥交换标准</a:t>
            </a:r>
            <a:r>
              <a:rPr lang="en-US" altLang="zh-CN" sz="2000" dirty="0">
                <a:latin typeface="SimHei" panose="02010609060101010101" pitchFamily="49" charset="-122"/>
                <a:ea typeface="SimHei" panose="02010609060101010101" pitchFamily="49" charset="-122"/>
              </a:rPr>
              <a:t>IKEv2</a:t>
            </a:r>
            <a:r>
              <a:rPr lang="zh-CN" altLang="en-US" sz="2000" dirty="0">
                <a:latin typeface="SimHei" panose="02010609060101010101" pitchFamily="49" charset="-122"/>
                <a:ea typeface="SimHei" panose="02010609060101010101" pitchFamily="49" charset="-122"/>
              </a:rPr>
              <a:t>协议提供的</a:t>
            </a:r>
            <a:endParaRPr lang="en-US" altLang="zh-CN" sz="2000" dirty="0">
              <a:latin typeface="SimHei" panose="02010609060101010101" pitchFamily="49" charset="-122"/>
              <a:ea typeface="SimHei" panose="02010609060101010101" pitchFamily="49" charset="-122"/>
            </a:endParaRPr>
          </a:p>
        </p:txBody>
      </p:sp>
      <p:sp>
        <p:nvSpPr>
          <p:cNvPr id="11" name="椭圆 10">
            <a:extLst>
              <a:ext uri="{FF2B5EF4-FFF2-40B4-BE49-F238E27FC236}">
                <a16:creationId xmlns:a16="http://schemas.microsoft.com/office/drawing/2014/main" xmlns="" id="{5902836F-74C3-2541-A5A0-6A17904E4FC4}"/>
              </a:ext>
            </a:extLst>
          </p:cNvPr>
          <p:cNvSpPr/>
          <p:nvPr/>
        </p:nvSpPr>
        <p:spPr>
          <a:xfrm>
            <a:off x="198092" y="1700808"/>
            <a:ext cx="594067" cy="613321"/>
          </a:xfrm>
          <a:prstGeom prst="ellipse">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zh-CN" sz="3600" dirty="0"/>
              <a:t>1</a:t>
            </a:r>
            <a:endParaRPr lang="zh-CN" altLang="en-US" sz="3600" dirty="0"/>
          </a:p>
        </p:txBody>
      </p:sp>
      <p:sp>
        <p:nvSpPr>
          <p:cNvPr id="12" name="椭圆 11">
            <a:extLst>
              <a:ext uri="{FF2B5EF4-FFF2-40B4-BE49-F238E27FC236}">
                <a16:creationId xmlns:a16="http://schemas.microsoft.com/office/drawing/2014/main" xmlns="" id="{1BD637ED-F58C-9944-85CF-947F456399A2}"/>
              </a:ext>
            </a:extLst>
          </p:cNvPr>
          <p:cNvSpPr/>
          <p:nvPr/>
        </p:nvSpPr>
        <p:spPr>
          <a:xfrm>
            <a:off x="198092" y="3068960"/>
            <a:ext cx="594067" cy="613321"/>
          </a:xfrm>
          <a:prstGeom prst="ellipse">
            <a:avLst/>
          </a:prstGeom>
          <a:solidFill>
            <a:schemeClr val="accent4">
              <a:lumMod val="40000"/>
              <a:lumOff val="6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zh-CN" sz="3600" dirty="0"/>
              <a:t>2</a:t>
            </a:r>
            <a:endParaRPr lang="zh-CN" altLang="en-US" sz="3600" dirty="0"/>
          </a:p>
        </p:txBody>
      </p:sp>
      <p:sp>
        <p:nvSpPr>
          <p:cNvPr id="13" name="椭圆 12">
            <a:extLst>
              <a:ext uri="{FF2B5EF4-FFF2-40B4-BE49-F238E27FC236}">
                <a16:creationId xmlns:a16="http://schemas.microsoft.com/office/drawing/2014/main" xmlns="" id="{8D03DB00-7439-9C4C-88BA-349FD6CBF232}"/>
              </a:ext>
            </a:extLst>
          </p:cNvPr>
          <p:cNvSpPr/>
          <p:nvPr/>
        </p:nvSpPr>
        <p:spPr>
          <a:xfrm>
            <a:off x="196875" y="4379291"/>
            <a:ext cx="594067" cy="613321"/>
          </a:xfrm>
          <a:prstGeom prst="ellipse">
            <a:avLst/>
          </a:prstGeom>
          <a:solidFill>
            <a:schemeClr val="accent6">
              <a:lumMod val="40000"/>
              <a:lumOff val="6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zh-CN" sz="3600" dirty="0"/>
              <a:t>3</a:t>
            </a:r>
            <a:endParaRPr lang="zh-CN" altLang="en-US" sz="3600" dirty="0"/>
          </a:p>
        </p:txBody>
      </p:sp>
      <p:pic>
        <p:nvPicPr>
          <p:cNvPr id="14" name="Picture 6">
            <a:extLst>
              <a:ext uri="{FF2B5EF4-FFF2-40B4-BE49-F238E27FC236}">
                <a16:creationId xmlns:a16="http://schemas.microsoft.com/office/drawing/2014/main" xmlns="" id="{5E8F5D32-ABA1-C547-A98F-A5C5BC26CFBF}"/>
              </a:ext>
            </a:extLst>
          </p:cNvPr>
          <p:cNvPicPr>
            <a:picLocks noChangeAspect="1"/>
          </p:cNvPicPr>
          <p:nvPr/>
        </p:nvPicPr>
        <p:blipFill>
          <a:blip r:embed="rId3"/>
          <a:stretch>
            <a:fillRect/>
          </a:stretch>
        </p:blipFill>
        <p:spPr>
          <a:xfrm>
            <a:off x="7662874" y="5314950"/>
            <a:ext cx="1394256" cy="1543050"/>
          </a:xfrm>
          <a:prstGeom prst="rect">
            <a:avLst/>
          </a:prstGeom>
        </p:spPr>
      </p:pic>
    </p:spTree>
    <p:extLst>
      <p:ext uri="{BB962C8B-B14F-4D97-AF65-F5344CB8AC3E}">
        <p14:creationId xmlns:p14="http://schemas.microsoft.com/office/powerpoint/2010/main" val="27667840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1"/>
          <p:cNvSpPr>
            <a:spLocks noGrp="1"/>
          </p:cNvSpPr>
          <p:nvPr>
            <p:ph type="title"/>
          </p:nvPr>
        </p:nvSpPr>
        <p:spPr/>
        <p:txBody>
          <a:bodyPr/>
          <a:lstStyle/>
          <a:p>
            <a:r>
              <a:rPr lang="en-US" altLang="zh-CN" dirty="0">
                <a:latin typeface="楷体" panose="02010609060101010101" pitchFamily="49" charset="-122"/>
                <a:ea typeface="楷体" panose="02010609060101010101" pitchFamily="49" charset="-122"/>
              </a:rPr>
              <a:t>14.5 IPv4</a:t>
            </a:r>
            <a:r>
              <a:rPr lang="zh-CN" altLang="en-US" dirty="0">
                <a:latin typeface="楷体" panose="02010609060101010101" pitchFamily="49" charset="-122"/>
                <a:ea typeface="楷体" panose="02010609060101010101" pitchFamily="49" charset="-122"/>
              </a:rPr>
              <a:t>和</a:t>
            </a:r>
            <a:r>
              <a:rPr lang="en-US" altLang="zh-CN" dirty="0">
                <a:latin typeface="楷体" panose="02010609060101010101" pitchFamily="49" charset="-122"/>
                <a:ea typeface="楷体" panose="02010609060101010101" pitchFamily="49" charset="-122"/>
              </a:rPr>
              <a:t>IPv6</a:t>
            </a:r>
            <a:r>
              <a:rPr lang="zh-CN" altLang="en-US" dirty="0">
                <a:latin typeface="楷体" panose="02010609060101010101" pitchFamily="49" charset="-122"/>
                <a:ea typeface="楷体" panose="02010609060101010101" pitchFamily="49" charset="-122"/>
              </a:rPr>
              <a:t>安全</a:t>
            </a:r>
          </a:p>
        </p:txBody>
      </p:sp>
      <p:sp>
        <p:nvSpPr>
          <p:cNvPr id="3" name="文本框 2">
            <a:extLst>
              <a:ext uri="{FF2B5EF4-FFF2-40B4-BE49-F238E27FC236}">
                <a16:creationId xmlns:a16="http://schemas.microsoft.com/office/drawing/2014/main" xmlns="" id="{A2D50A56-6789-4EFF-B0E6-373CE8BA26AA}"/>
              </a:ext>
            </a:extLst>
          </p:cNvPr>
          <p:cNvSpPr txBox="1"/>
          <p:nvPr/>
        </p:nvSpPr>
        <p:spPr>
          <a:xfrm>
            <a:off x="198092" y="1144849"/>
            <a:ext cx="8244448" cy="523220"/>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pPr marL="457200" indent="-457200">
              <a:buClr>
                <a:srgbClr val="C00000"/>
              </a:buClr>
              <a:buFont typeface="Wingdings" panose="05000000000000000000" pitchFamily="2" charset="2"/>
              <a:buChar char="n"/>
            </a:pPr>
            <a:r>
              <a:rPr lang="en-US" altLang="zh-CN" sz="2800" dirty="0" err="1">
                <a:solidFill>
                  <a:schemeClr val="tx2"/>
                </a:solidFill>
                <a:latin typeface="黑体" panose="02010609060101010101" pitchFamily="49" charset="-122"/>
                <a:ea typeface="黑体" panose="02010609060101010101" pitchFamily="49" charset="-122"/>
              </a:rPr>
              <a:t>IPSec</a:t>
            </a:r>
            <a:endParaRPr lang="zh-CN" altLang="en-US" sz="2800" dirty="0">
              <a:solidFill>
                <a:schemeClr val="tx2">
                  <a:lumMod val="95000"/>
                  <a:lumOff val="5000"/>
                </a:schemeClr>
              </a:solidFill>
              <a:latin typeface="黑体" panose="02010609060101010101" pitchFamily="49" charset="-122"/>
              <a:ea typeface="黑体" panose="02010609060101010101" pitchFamily="49" charset="-122"/>
            </a:endParaRPr>
          </a:p>
        </p:txBody>
      </p:sp>
      <p:sp>
        <p:nvSpPr>
          <p:cNvPr id="15" name="文本框 14">
            <a:extLst>
              <a:ext uri="{FF2B5EF4-FFF2-40B4-BE49-F238E27FC236}">
                <a16:creationId xmlns:a16="http://schemas.microsoft.com/office/drawing/2014/main" xmlns="" id="{06A1281E-5D1B-DE4B-A983-2409D947B398}"/>
              </a:ext>
            </a:extLst>
          </p:cNvPr>
          <p:cNvSpPr txBox="1"/>
          <p:nvPr/>
        </p:nvSpPr>
        <p:spPr>
          <a:xfrm>
            <a:off x="799190" y="1662874"/>
            <a:ext cx="7545619" cy="1200329"/>
          </a:xfrm>
          <a:prstGeom prst="rect">
            <a:avLst/>
          </a:prstGeom>
          <a:solidFill>
            <a:schemeClr val="accent5">
              <a:lumMod val="60000"/>
              <a:lumOff val="40000"/>
            </a:schemeClr>
          </a:solidFill>
          <a:ln/>
        </p:spPr>
        <p:style>
          <a:lnRef idx="3">
            <a:schemeClr val="lt1"/>
          </a:lnRef>
          <a:fillRef idx="1">
            <a:schemeClr val="accent1"/>
          </a:fillRef>
          <a:effectRef idx="1">
            <a:schemeClr val="accent1"/>
          </a:effectRef>
          <a:fontRef idx="minor">
            <a:schemeClr val="lt1"/>
          </a:fontRef>
        </p:style>
        <p:txBody>
          <a:bodyPr wrap="square" rtlCol="0">
            <a:spAutoFit/>
          </a:bodyPr>
          <a:lstStyle/>
          <a:p>
            <a:pPr marL="342900" lvl="0" indent="-342900">
              <a:buFont typeface="Arial" panose="020B0604020202020204" pitchFamily="34" charset="0"/>
              <a:buChar char="•"/>
            </a:pPr>
            <a:r>
              <a:rPr lang="en-US" altLang="zh-CN" sz="2400" dirty="0">
                <a:solidFill>
                  <a:schemeClr val="tx2"/>
                </a:solidFill>
                <a:latin typeface="黑体" panose="02010609060101010101" pitchFamily="49" charset="-122"/>
                <a:ea typeface="黑体" panose="02010609060101010101" pitchFamily="49" charset="-122"/>
              </a:rPr>
              <a:t>IP</a:t>
            </a:r>
            <a:r>
              <a:rPr lang="zh-CN" altLang="en-US" sz="2400" dirty="0">
                <a:solidFill>
                  <a:schemeClr val="tx2"/>
                </a:solidFill>
                <a:latin typeface="黑体" panose="02010609060101010101" pitchFamily="49" charset="-122"/>
                <a:ea typeface="黑体" panose="02010609060101010101" pitchFamily="49" charset="-122"/>
              </a:rPr>
              <a:t>安全（</a:t>
            </a:r>
            <a:r>
              <a:rPr lang="en-US" altLang="zh-CN" sz="2400" dirty="0">
                <a:solidFill>
                  <a:schemeClr val="tx2"/>
                </a:solidFill>
                <a:latin typeface="黑体" panose="02010609060101010101" pitchFamily="49" charset="-122"/>
                <a:ea typeface="黑体" panose="02010609060101010101" pitchFamily="49" charset="-122"/>
              </a:rPr>
              <a:t>IP</a:t>
            </a:r>
            <a:r>
              <a:rPr lang="zh-CN" altLang="en-US" sz="2400" dirty="0">
                <a:solidFill>
                  <a:schemeClr val="tx2"/>
                </a:solidFill>
                <a:latin typeface="黑体" panose="02010609060101010101" pitchFamily="49" charset="-122"/>
                <a:ea typeface="黑体" panose="02010609060101010101" pitchFamily="49" charset="-122"/>
              </a:rPr>
              <a:t> </a:t>
            </a:r>
            <a:r>
              <a:rPr lang="en-US" altLang="zh-CN" sz="2400" dirty="0">
                <a:solidFill>
                  <a:schemeClr val="tx2"/>
                </a:solidFill>
                <a:latin typeface="黑体" panose="02010609060101010101" pitchFamily="49" charset="-122"/>
                <a:ea typeface="黑体" panose="02010609060101010101" pitchFamily="49" charset="-122"/>
              </a:rPr>
              <a:t>Security</a:t>
            </a:r>
            <a:r>
              <a:rPr lang="zh-CN" altLang="en-US" sz="2400" dirty="0">
                <a:solidFill>
                  <a:schemeClr val="tx2"/>
                </a:solidFill>
                <a:latin typeface="黑体" panose="02010609060101010101" pitchFamily="49" charset="-122"/>
                <a:ea typeface="黑体" panose="02010609060101010101" pitchFamily="49" charset="-122"/>
              </a:rPr>
              <a:t>，简称</a:t>
            </a:r>
            <a:r>
              <a:rPr lang="en-US" altLang="zh-CN" sz="2400" dirty="0" err="1">
                <a:solidFill>
                  <a:schemeClr val="tx2"/>
                </a:solidFill>
                <a:latin typeface="黑体" panose="02010609060101010101" pitchFamily="49" charset="-122"/>
                <a:ea typeface="黑体" panose="02010609060101010101" pitchFamily="49" charset="-122"/>
              </a:rPr>
              <a:t>IPSec</a:t>
            </a:r>
            <a:r>
              <a:rPr lang="zh-CN" altLang="en-US" sz="2400" dirty="0">
                <a:solidFill>
                  <a:schemeClr val="tx2"/>
                </a:solidFill>
                <a:latin typeface="黑体" panose="02010609060101010101" pitchFamily="49" charset="-122"/>
                <a:ea typeface="黑体" panose="02010609060101010101" pitchFamily="49" charset="-122"/>
              </a:rPr>
              <a:t>）提供了能在</a:t>
            </a:r>
            <a:r>
              <a:rPr lang="en-US" altLang="zh-CN" sz="2400" dirty="0">
                <a:solidFill>
                  <a:srgbClr val="FF0000"/>
                </a:solidFill>
                <a:latin typeface="黑体" panose="02010609060101010101" pitchFamily="49" charset="-122"/>
                <a:ea typeface="黑体" panose="02010609060101010101" pitchFamily="49" charset="-122"/>
              </a:rPr>
              <a:t>LAN</a:t>
            </a:r>
            <a:r>
              <a:rPr lang="zh-CN" altLang="en-US" sz="2400" dirty="0">
                <a:solidFill>
                  <a:srgbClr val="FF0000"/>
                </a:solidFill>
                <a:latin typeface="黑体" panose="02010609060101010101" pitchFamily="49" charset="-122"/>
                <a:ea typeface="黑体" panose="02010609060101010101" pitchFamily="49" charset="-122"/>
              </a:rPr>
              <a:t>、公用和专用的</a:t>
            </a:r>
            <a:r>
              <a:rPr lang="en-US" altLang="zh-CN" sz="2400" dirty="0">
                <a:solidFill>
                  <a:srgbClr val="FF0000"/>
                </a:solidFill>
                <a:latin typeface="黑体" panose="02010609060101010101" pitchFamily="49" charset="-122"/>
                <a:ea typeface="黑体" panose="02010609060101010101" pitchFamily="49" charset="-122"/>
              </a:rPr>
              <a:t>WAN</a:t>
            </a:r>
            <a:r>
              <a:rPr lang="zh-CN" altLang="en-US" sz="2400" dirty="0">
                <a:solidFill>
                  <a:schemeClr val="tx2"/>
                </a:solidFill>
                <a:latin typeface="黑体" panose="02010609060101010101" pitchFamily="49" charset="-122"/>
                <a:ea typeface="黑体" panose="02010609060101010101" pitchFamily="49" charset="-122"/>
              </a:rPr>
              <a:t>以及</a:t>
            </a:r>
            <a:r>
              <a:rPr lang="en-US" altLang="zh-CN" sz="2400" dirty="0">
                <a:solidFill>
                  <a:srgbClr val="FF0000"/>
                </a:solidFill>
                <a:latin typeface="黑体" panose="02010609060101010101" pitchFamily="49" charset="-122"/>
                <a:ea typeface="黑体" panose="02010609060101010101" pitchFamily="49" charset="-122"/>
              </a:rPr>
              <a:t>Internet</a:t>
            </a:r>
            <a:r>
              <a:rPr lang="zh-CN" altLang="en-US" sz="2400" dirty="0">
                <a:solidFill>
                  <a:schemeClr val="tx2"/>
                </a:solidFill>
                <a:latin typeface="黑体" panose="02010609060101010101" pitchFamily="49" charset="-122"/>
                <a:ea typeface="黑体" panose="02010609060101010101" pitchFamily="49" charset="-122"/>
              </a:rPr>
              <a:t>上相互安全通信的能力</a:t>
            </a:r>
          </a:p>
        </p:txBody>
      </p:sp>
      <p:sp>
        <p:nvSpPr>
          <p:cNvPr id="16" name="矩形: 圆角 18">
            <a:extLst>
              <a:ext uri="{FF2B5EF4-FFF2-40B4-BE49-F238E27FC236}">
                <a16:creationId xmlns:a16="http://schemas.microsoft.com/office/drawing/2014/main" xmlns="" id="{5117A8AF-114E-BC44-A23E-3464357AFCCA}"/>
              </a:ext>
            </a:extLst>
          </p:cNvPr>
          <p:cNvSpPr/>
          <p:nvPr/>
        </p:nvSpPr>
        <p:spPr>
          <a:xfrm>
            <a:off x="179621" y="4502332"/>
            <a:ext cx="1868534" cy="523220"/>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zh-CN" sz="2400" dirty="0" err="1">
                <a:latin typeface="黑体" panose="02010609060101010101" pitchFamily="49" charset="-122"/>
                <a:ea typeface="黑体" panose="02010609060101010101" pitchFamily="49" charset="-122"/>
              </a:rPr>
              <a:t>IPSec</a:t>
            </a:r>
            <a:r>
              <a:rPr lang="zh-CN" altLang="en-US" sz="2400" dirty="0">
                <a:latin typeface="黑体" panose="02010609060101010101" pitchFamily="49" charset="-122"/>
                <a:ea typeface="黑体" panose="02010609060101010101" pitchFamily="49" charset="-122"/>
              </a:rPr>
              <a:t>功能</a:t>
            </a:r>
          </a:p>
        </p:txBody>
      </p:sp>
      <p:sp>
        <p:nvSpPr>
          <p:cNvPr id="17" name="左大括号 16">
            <a:extLst>
              <a:ext uri="{FF2B5EF4-FFF2-40B4-BE49-F238E27FC236}">
                <a16:creationId xmlns:a16="http://schemas.microsoft.com/office/drawing/2014/main" xmlns="" id="{DD8AB857-4087-DC40-990B-7CC5C8A0B053}"/>
              </a:ext>
            </a:extLst>
          </p:cNvPr>
          <p:cNvSpPr/>
          <p:nvPr/>
        </p:nvSpPr>
        <p:spPr>
          <a:xfrm>
            <a:off x="2195736" y="3308756"/>
            <a:ext cx="360040" cy="2952328"/>
          </a:xfrm>
          <a:prstGeom prst="leftBrace">
            <a:avLst>
              <a:gd name="adj1" fmla="val 118387"/>
              <a:gd name="adj2" fmla="val 50000"/>
            </a:avLst>
          </a:pr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zh-CN" altLang="en-US"/>
          </a:p>
        </p:txBody>
      </p:sp>
      <p:sp>
        <p:nvSpPr>
          <p:cNvPr id="18" name="矩形: 圆角 24">
            <a:extLst>
              <a:ext uri="{FF2B5EF4-FFF2-40B4-BE49-F238E27FC236}">
                <a16:creationId xmlns:a16="http://schemas.microsoft.com/office/drawing/2014/main" xmlns="" id="{C72BD11F-9163-FD4D-BE1A-697A69AEC284}"/>
              </a:ext>
            </a:extLst>
          </p:cNvPr>
          <p:cNvSpPr/>
          <p:nvPr/>
        </p:nvSpPr>
        <p:spPr>
          <a:xfrm>
            <a:off x="2675639" y="3044676"/>
            <a:ext cx="2588724" cy="672356"/>
          </a:xfrm>
          <a:prstGeom prst="roundRect">
            <a:avLst/>
          </a:prstGeom>
          <a:solidFill>
            <a:schemeClr val="accent5">
              <a:lumMod val="60000"/>
              <a:lumOff val="4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zh-CN" altLang="en-US" sz="2000" dirty="0">
                <a:solidFill>
                  <a:schemeClr val="tx2">
                    <a:lumMod val="95000"/>
                    <a:lumOff val="5000"/>
                  </a:schemeClr>
                </a:solidFill>
                <a:latin typeface="黑体" panose="02010609060101010101" pitchFamily="49" charset="-122"/>
                <a:ea typeface="黑体" panose="02010609060101010101" pitchFamily="49" charset="-122"/>
              </a:rPr>
              <a:t>分支机构通过</a:t>
            </a:r>
            <a:r>
              <a:rPr lang="en" altLang="zh-CN" sz="2000" dirty="0">
                <a:solidFill>
                  <a:schemeClr val="tx2">
                    <a:lumMod val="95000"/>
                    <a:lumOff val="5000"/>
                  </a:schemeClr>
                </a:solidFill>
                <a:latin typeface="黑体" panose="02010609060101010101" pitchFamily="49" charset="-122"/>
                <a:ea typeface="黑体" panose="02010609060101010101" pitchFamily="49" charset="-122"/>
              </a:rPr>
              <a:t>Internet</a:t>
            </a:r>
            <a:r>
              <a:rPr lang="zh-CN" altLang="en-US" sz="2000" dirty="0">
                <a:solidFill>
                  <a:schemeClr val="tx2">
                    <a:lumMod val="95000"/>
                    <a:lumOff val="5000"/>
                  </a:schemeClr>
                </a:solidFill>
                <a:latin typeface="黑体" panose="02010609060101010101" pitchFamily="49" charset="-122"/>
                <a:ea typeface="黑体" panose="02010609060101010101" pitchFamily="49" charset="-122"/>
              </a:rPr>
              <a:t>安全接入</a:t>
            </a:r>
          </a:p>
        </p:txBody>
      </p:sp>
      <p:sp>
        <p:nvSpPr>
          <p:cNvPr id="19" name="矩形: 圆角 25">
            <a:extLst>
              <a:ext uri="{FF2B5EF4-FFF2-40B4-BE49-F238E27FC236}">
                <a16:creationId xmlns:a16="http://schemas.microsoft.com/office/drawing/2014/main" xmlns="" id="{03C007E4-A494-6F43-9E7E-2764A7BE07CD}"/>
              </a:ext>
            </a:extLst>
          </p:cNvPr>
          <p:cNvSpPr/>
          <p:nvPr/>
        </p:nvSpPr>
        <p:spPr>
          <a:xfrm>
            <a:off x="2675639" y="3914798"/>
            <a:ext cx="2588724" cy="672355"/>
          </a:xfrm>
          <a:prstGeom prst="roundRect">
            <a:avLst/>
          </a:prstGeom>
          <a:solidFill>
            <a:schemeClr val="accent4">
              <a:lumMod val="20000"/>
              <a:lumOff val="8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zh-CN" altLang="en-US" sz="2000" dirty="0">
                <a:solidFill>
                  <a:schemeClr val="tx2">
                    <a:lumMod val="95000"/>
                    <a:lumOff val="5000"/>
                  </a:schemeClr>
                </a:solidFill>
                <a:latin typeface="黑体" panose="02010609060101010101" pitchFamily="49" charset="-122"/>
                <a:ea typeface="黑体" panose="02010609060101010101" pitchFamily="49" charset="-122"/>
              </a:rPr>
              <a:t>通过</a:t>
            </a:r>
            <a:r>
              <a:rPr lang="en" altLang="zh-CN" sz="2000" dirty="0">
                <a:solidFill>
                  <a:schemeClr val="tx2">
                    <a:lumMod val="95000"/>
                    <a:lumOff val="5000"/>
                  </a:schemeClr>
                </a:solidFill>
                <a:latin typeface="黑体" panose="02010609060101010101" pitchFamily="49" charset="-122"/>
                <a:ea typeface="黑体" panose="02010609060101010101" pitchFamily="49" charset="-122"/>
              </a:rPr>
              <a:t>Internet</a:t>
            </a:r>
            <a:r>
              <a:rPr lang="zh-CN" altLang="en-US" sz="2000" dirty="0">
                <a:solidFill>
                  <a:schemeClr val="tx2">
                    <a:lumMod val="95000"/>
                    <a:lumOff val="5000"/>
                  </a:schemeClr>
                </a:solidFill>
                <a:latin typeface="黑体" panose="02010609060101010101" pitchFamily="49" charset="-122"/>
                <a:ea typeface="黑体" panose="02010609060101010101" pitchFamily="49" charset="-122"/>
              </a:rPr>
              <a:t>进行安全远程访问</a:t>
            </a:r>
          </a:p>
        </p:txBody>
      </p:sp>
      <p:sp>
        <p:nvSpPr>
          <p:cNvPr id="20" name="矩形: 圆角 26">
            <a:extLst>
              <a:ext uri="{FF2B5EF4-FFF2-40B4-BE49-F238E27FC236}">
                <a16:creationId xmlns:a16="http://schemas.microsoft.com/office/drawing/2014/main" xmlns="" id="{07D1F599-9D38-5A45-9DCB-F93359DB6D4A}"/>
              </a:ext>
            </a:extLst>
          </p:cNvPr>
          <p:cNvSpPr/>
          <p:nvPr/>
        </p:nvSpPr>
        <p:spPr>
          <a:xfrm>
            <a:off x="2678721" y="4784919"/>
            <a:ext cx="2585642" cy="1003251"/>
          </a:xfrm>
          <a:prstGeom prst="roundRect">
            <a:avLst/>
          </a:prstGeom>
          <a:solidFill>
            <a:schemeClr val="accent2">
              <a:lumMod val="20000"/>
              <a:lumOff val="8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zh-CN" altLang="en-US" sz="2000" dirty="0">
                <a:solidFill>
                  <a:schemeClr val="tx2">
                    <a:lumMod val="95000"/>
                    <a:lumOff val="5000"/>
                  </a:schemeClr>
                </a:solidFill>
                <a:latin typeface="黑体" panose="02010609060101010101" pitchFamily="49" charset="-122"/>
                <a:ea typeface="黑体" panose="02010609060101010101" pitchFamily="49" charset="-122"/>
              </a:rPr>
              <a:t>与合作伙伴建立企业间联网和企业内部联网接入</a:t>
            </a:r>
          </a:p>
        </p:txBody>
      </p:sp>
      <p:sp>
        <p:nvSpPr>
          <p:cNvPr id="21" name="箭头: 右 19">
            <a:extLst>
              <a:ext uri="{FF2B5EF4-FFF2-40B4-BE49-F238E27FC236}">
                <a16:creationId xmlns:a16="http://schemas.microsoft.com/office/drawing/2014/main" xmlns="" id="{4837B7CE-F05C-E241-A365-C49DA59B546C}"/>
              </a:ext>
            </a:extLst>
          </p:cNvPr>
          <p:cNvSpPr/>
          <p:nvPr/>
        </p:nvSpPr>
        <p:spPr>
          <a:xfrm>
            <a:off x="5579315" y="3150353"/>
            <a:ext cx="504056" cy="394088"/>
          </a:xfrm>
          <a:prstGeom prst="rightArrow">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p>
        </p:txBody>
      </p:sp>
      <p:sp>
        <p:nvSpPr>
          <p:cNvPr id="22" name="矩形: 圆角 29">
            <a:extLst>
              <a:ext uri="{FF2B5EF4-FFF2-40B4-BE49-F238E27FC236}">
                <a16:creationId xmlns:a16="http://schemas.microsoft.com/office/drawing/2014/main" xmlns="" id="{B5E91283-3522-F74F-BC2E-8646FB30B9CC}"/>
              </a:ext>
            </a:extLst>
          </p:cNvPr>
          <p:cNvSpPr/>
          <p:nvPr/>
        </p:nvSpPr>
        <p:spPr>
          <a:xfrm>
            <a:off x="6282104" y="2986713"/>
            <a:ext cx="2588724" cy="792087"/>
          </a:xfrm>
          <a:prstGeom prst="roundRect">
            <a:avLst/>
          </a:prstGeom>
          <a:solidFill>
            <a:schemeClr val="accent5">
              <a:lumMod val="60000"/>
              <a:lumOff val="40000"/>
            </a:schemeClr>
          </a:solidFill>
        </p:spPr>
        <p:style>
          <a:lnRef idx="3">
            <a:schemeClr val="lt1"/>
          </a:lnRef>
          <a:fillRef idx="1">
            <a:schemeClr val="accent1"/>
          </a:fillRef>
          <a:effectRef idx="1">
            <a:schemeClr val="accent1"/>
          </a:effectRef>
          <a:fontRef idx="minor">
            <a:schemeClr val="lt1"/>
          </a:fontRef>
        </p:style>
        <p:txBody>
          <a:bodyPr rtlCol="0" anchor="ctr"/>
          <a:lstStyle/>
          <a:p>
            <a:r>
              <a:rPr lang="zh-CN" altLang="en-US" dirty="0">
                <a:solidFill>
                  <a:schemeClr val="tx2">
                    <a:lumMod val="95000"/>
                    <a:lumOff val="5000"/>
                  </a:schemeClr>
                </a:solidFill>
                <a:latin typeface="黑体" panose="02010609060101010101" pitchFamily="49" charset="-122"/>
                <a:ea typeface="黑体" panose="02010609060101010101" pitchFamily="49" charset="-122"/>
              </a:rPr>
              <a:t>建立一个安全的虚拟专用网络，减少对专用网需求</a:t>
            </a:r>
          </a:p>
        </p:txBody>
      </p:sp>
      <p:sp>
        <p:nvSpPr>
          <p:cNvPr id="23" name="箭头: 右 30">
            <a:extLst>
              <a:ext uri="{FF2B5EF4-FFF2-40B4-BE49-F238E27FC236}">
                <a16:creationId xmlns:a16="http://schemas.microsoft.com/office/drawing/2014/main" xmlns="" id="{DFB5A972-7463-634B-9AF5-A7175B4D7D9C}"/>
              </a:ext>
            </a:extLst>
          </p:cNvPr>
          <p:cNvSpPr/>
          <p:nvPr/>
        </p:nvSpPr>
        <p:spPr>
          <a:xfrm>
            <a:off x="5562585" y="3994798"/>
            <a:ext cx="504056" cy="394088"/>
          </a:xfrm>
          <a:prstGeom prst="rightArrow">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p>
        </p:txBody>
      </p:sp>
      <p:sp>
        <p:nvSpPr>
          <p:cNvPr id="24" name="矩形: 圆角 31">
            <a:extLst>
              <a:ext uri="{FF2B5EF4-FFF2-40B4-BE49-F238E27FC236}">
                <a16:creationId xmlns:a16="http://schemas.microsoft.com/office/drawing/2014/main" xmlns="" id="{87E45C06-F4E3-D447-A3D9-99FBC7C48095}"/>
              </a:ext>
            </a:extLst>
          </p:cNvPr>
          <p:cNvSpPr/>
          <p:nvPr/>
        </p:nvSpPr>
        <p:spPr>
          <a:xfrm>
            <a:off x="6283593" y="3909245"/>
            <a:ext cx="2587235" cy="672355"/>
          </a:xfrm>
          <a:prstGeom prst="roundRect">
            <a:avLst/>
          </a:prstGeom>
          <a:solidFill>
            <a:schemeClr val="accent4">
              <a:lumMod val="20000"/>
              <a:lumOff val="80000"/>
            </a:schemeClr>
          </a:solidFill>
        </p:spPr>
        <p:style>
          <a:lnRef idx="3">
            <a:schemeClr val="lt1"/>
          </a:lnRef>
          <a:fillRef idx="1">
            <a:schemeClr val="accent1"/>
          </a:fillRef>
          <a:effectRef idx="1">
            <a:schemeClr val="accent1"/>
          </a:effectRef>
          <a:fontRef idx="minor">
            <a:schemeClr val="lt1"/>
          </a:fontRef>
        </p:style>
        <p:txBody>
          <a:bodyPr rtlCol="0" anchor="ctr"/>
          <a:lstStyle/>
          <a:p>
            <a:r>
              <a:rPr lang="zh-CN" altLang="en-US" dirty="0">
                <a:solidFill>
                  <a:schemeClr val="tx2">
                    <a:lumMod val="95000"/>
                    <a:lumOff val="5000"/>
                  </a:schemeClr>
                </a:solidFill>
                <a:latin typeface="黑体" panose="02010609060101010101" pitchFamily="49" charset="-122"/>
                <a:ea typeface="黑体" panose="02010609060101010101" pitchFamily="49" charset="-122"/>
              </a:rPr>
              <a:t>减少出差员工和与远程通信者费用</a:t>
            </a:r>
          </a:p>
        </p:txBody>
      </p:sp>
      <p:sp>
        <p:nvSpPr>
          <p:cNvPr id="25" name="箭头: 右 32">
            <a:extLst>
              <a:ext uri="{FF2B5EF4-FFF2-40B4-BE49-F238E27FC236}">
                <a16:creationId xmlns:a16="http://schemas.microsoft.com/office/drawing/2014/main" xmlns="" id="{04F9DAD2-D600-5543-A423-CE35EB856082}"/>
              </a:ext>
            </a:extLst>
          </p:cNvPr>
          <p:cNvSpPr/>
          <p:nvPr/>
        </p:nvSpPr>
        <p:spPr>
          <a:xfrm>
            <a:off x="5567512" y="4971271"/>
            <a:ext cx="504056" cy="394088"/>
          </a:xfrm>
          <a:prstGeom prst="rightArrow">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p>
        </p:txBody>
      </p:sp>
      <p:sp>
        <p:nvSpPr>
          <p:cNvPr id="26" name="矩形: 圆角 33">
            <a:extLst>
              <a:ext uri="{FF2B5EF4-FFF2-40B4-BE49-F238E27FC236}">
                <a16:creationId xmlns:a16="http://schemas.microsoft.com/office/drawing/2014/main" xmlns="" id="{CF827968-288D-A047-BCA9-59414AD1C9F4}"/>
              </a:ext>
            </a:extLst>
          </p:cNvPr>
          <p:cNvSpPr/>
          <p:nvPr/>
        </p:nvSpPr>
        <p:spPr>
          <a:xfrm>
            <a:off x="6270577" y="4772271"/>
            <a:ext cx="2600251" cy="1003250"/>
          </a:xfrm>
          <a:prstGeom prst="roundRect">
            <a:avLst/>
          </a:prstGeom>
          <a:solidFill>
            <a:schemeClr val="accent2">
              <a:lumMod val="20000"/>
              <a:lumOff val="80000"/>
            </a:schemeClr>
          </a:solidFill>
        </p:spPr>
        <p:style>
          <a:lnRef idx="3">
            <a:schemeClr val="lt1"/>
          </a:lnRef>
          <a:fillRef idx="1">
            <a:schemeClr val="accent1"/>
          </a:fillRef>
          <a:effectRef idx="1">
            <a:schemeClr val="accent1"/>
          </a:effectRef>
          <a:fontRef idx="minor">
            <a:schemeClr val="lt1"/>
          </a:fontRef>
        </p:style>
        <p:txBody>
          <a:bodyPr rtlCol="0" anchor="ctr"/>
          <a:lstStyle/>
          <a:p>
            <a:r>
              <a:rPr lang="zh-CN" altLang="en-US" dirty="0">
                <a:solidFill>
                  <a:schemeClr val="tx2">
                    <a:lumMod val="95000"/>
                    <a:lumOff val="5000"/>
                  </a:schemeClr>
                </a:solidFill>
                <a:latin typeface="黑体" panose="02010609060101010101" pitchFamily="49" charset="-122"/>
                <a:ea typeface="黑体" panose="02010609060101010101" pitchFamily="49" charset="-122"/>
              </a:rPr>
              <a:t>在各个组织之间实现安全通信、保密认证和机密性</a:t>
            </a:r>
          </a:p>
        </p:txBody>
      </p:sp>
      <p:pic>
        <p:nvPicPr>
          <p:cNvPr id="27" name="图片 26">
            <a:extLst>
              <a:ext uri="{FF2B5EF4-FFF2-40B4-BE49-F238E27FC236}">
                <a16:creationId xmlns:a16="http://schemas.microsoft.com/office/drawing/2014/main" xmlns="" id="{9927047A-3871-1B47-A505-BDE135B7CD7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17902" y="3199118"/>
            <a:ext cx="1139996" cy="1139996"/>
          </a:xfrm>
          <a:prstGeom prst="rect">
            <a:avLst/>
          </a:prstGeom>
        </p:spPr>
      </p:pic>
      <p:sp>
        <p:nvSpPr>
          <p:cNvPr id="28" name="矩形: 圆角 24">
            <a:extLst>
              <a:ext uri="{FF2B5EF4-FFF2-40B4-BE49-F238E27FC236}">
                <a16:creationId xmlns:a16="http://schemas.microsoft.com/office/drawing/2014/main" xmlns="" id="{E01D4BE4-BAF5-CF4B-81F6-074C6CC05506}"/>
              </a:ext>
            </a:extLst>
          </p:cNvPr>
          <p:cNvSpPr/>
          <p:nvPr/>
        </p:nvSpPr>
        <p:spPr>
          <a:xfrm>
            <a:off x="2675639" y="5979746"/>
            <a:ext cx="2588724" cy="562676"/>
          </a:xfrm>
          <a:prstGeom prst="roundRect">
            <a:avLst/>
          </a:prstGeom>
          <a:solidFill>
            <a:schemeClr val="bg2">
              <a:lumMod val="60000"/>
              <a:lumOff val="4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zh-CN" altLang="en-US" sz="2000" dirty="0">
                <a:solidFill>
                  <a:schemeClr val="tx2">
                    <a:lumMod val="95000"/>
                    <a:lumOff val="5000"/>
                  </a:schemeClr>
                </a:solidFill>
                <a:latin typeface="黑体" panose="02010609060101010101" pitchFamily="49" charset="-122"/>
                <a:ea typeface="黑体" panose="02010609060101010101" pitchFamily="49" charset="-122"/>
              </a:rPr>
              <a:t>加强电子商务安全</a:t>
            </a:r>
          </a:p>
        </p:txBody>
      </p:sp>
      <p:sp>
        <p:nvSpPr>
          <p:cNvPr id="29" name="箭头: 右 32">
            <a:extLst>
              <a:ext uri="{FF2B5EF4-FFF2-40B4-BE49-F238E27FC236}">
                <a16:creationId xmlns:a16="http://schemas.microsoft.com/office/drawing/2014/main" xmlns="" id="{5BE3E55A-5440-214F-87C2-9B3A031CD35B}"/>
              </a:ext>
            </a:extLst>
          </p:cNvPr>
          <p:cNvSpPr/>
          <p:nvPr/>
        </p:nvSpPr>
        <p:spPr>
          <a:xfrm>
            <a:off x="5562585" y="6064040"/>
            <a:ext cx="504056" cy="394088"/>
          </a:xfrm>
          <a:prstGeom prst="rightArrow">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p>
        </p:txBody>
      </p:sp>
      <p:sp>
        <p:nvSpPr>
          <p:cNvPr id="30" name="矩形: 圆角 24">
            <a:extLst>
              <a:ext uri="{FF2B5EF4-FFF2-40B4-BE49-F238E27FC236}">
                <a16:creationId xmlns:a16="http://schemas.microsoft.com/office/drawing/2014/main" xmlns="" id="{339A46E8-B4CF-BD43-ADA9-45E8DA1D633C}"/>
              </a:ext>
            </a:extLst>
          </p:cNvPr>
          <p:cNvSpPr/>
          <p:nvPr/>
        </p:nvSpPr>
        <p:spPr>
          <a:xfrm>
            <a:off x="6164010" y="5979746"/>
            <a:ext cx="2826400" cy="562676"/>
          </a:xfrm>
          <a:prstGeom prst="roundRect">
            <a:avLst/>
          </a:prstGeom>
          <a:solidFill>
            <a:schemeClr val="bg2">
              <a:lumMod val="60000"/>
              <a:lumOff val="4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zh-CN" altLang="en-US" dirty="0">
                <a:solidFill>
                  <a:schemeClr val="tx2">
                    <a:lumMod val="95000"/>
                    <a:lumOff val="5000"/>
                  </a:schemeClr>
                </a:solidFill>
                <a:latin typeface="黑体" panose="02010609060101010101" pitchFamily="49" charset="-122"/>
                <a:ea typeface="黑体" panose="02010609060101010101" pitchFamily="49" charset="-122"/>
              </a:rPr>
              <a:t>对应用安全协议的补充</a:t>
            </a:r>
          </a:p>
        </p:txBody>
      </p:sp>
    </p:spTree>
    <p:extLst>
      <p:ext uri="{BB962C8B-B14F-4D97-AF65-F5344CB8AC3E}">
        <p14:creationId xmlns:p14="http://schemas.microsoft.com/office/powerpoint/2010/main" val="172830861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1"/>
          <p:cNvSpPr>
            <a:spLocks noGrp="1"/>
          </p:cNvSpPr>
          <p:nvPr>
            <p:ph type="title"/>
          </p:nvPr>
        </p:nvSpPr>
        <p:spPr/>
        <p:txBody>
          <a:bodyPr/>
          <a:lstStyle/>
          <a:p>
            <a:r>
              <a:rPr lang="en-US" altLang="zh-CN" dirty="0">
                <a:latin typeface="楷体" panose="02010609060101010101" pitchFamily="49" charset="-122"/>
                <a:ea typeface="楷体" panose="02010609060101010101" pitchFamily="49" charset="-122"/>
              </a:rPr>
              <a:t>14.5 IPv4</a:t>
            </a:r>
            <a:r>
              <a:rPr lang="zh-CN" altLang="en-US" dirty="0">
                <a:latin typeface="楷体" panose="02010609060101010101" pitchFamily="49" charset="-122"/>
                <a:ea typeface="楷体" panose="02010609060101010101" pitchFamily="49" charset="-122"/>
              </a:rPr>
              <a:t>和</a:t>
            </a:r>
            <a:r>
              <a:rPr lang="en-US" altLang="zh-CN" dirty="0">
                <a:latin typeface="楷体" panose="02010609060101010101" pitchFamily="49" charset="-122"/>
                <a:ea typeface="楷体" panose="02010609060101010101" pitchFamily="49" charset="-122"/>
              </a:rPr>
              <a:t>IPv6</a:t>
            </a:r>
            <a:r>
              <a:rPr lang="zh-CN" altLang="en-US" dirty="0">
                <a:latin typeface="楷体" panose="02010609060101010101" pitchFamily="49" charset="-122"/>
                <a:ea typeface="楷体" panose="02010609060101010101" pitchFamily="49" charset="-122"/>
              </a:rPr>
              <a:t>安全</a:t>
            </a:r>
          </a:p>
        </p:txBody>
      </p:sp>
      <p:sp>
        <p:nvSpPr>
          <p:cNvPr id="3" name="文本框 2">
            <a:extLst>
              <a:ext uri="{FF2B5EF4-FFF2-40B4-BE49-F238E27FC236}">
                <a16:creationId xmlns:a16="http://schemas.microsoft.com/office/drawing/2014/main" xmlns="" id="{A2D50A56-6789-4EFF-B0E6-373CE8BA26AA}"/>
              </a:ext>
            </a:extLst>
          </p:cNvPr>
          <p:cNvSpPr txBox="1"/>
          <p:nvPr/>
        </p:nvSpPr>
        <p:spPr>
          <a:xfrm>
            <a:off x="198092" y="1144849"/>
            <a:ext cx="8244448" cy="523220"/>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pPr marL="457200" indent="-457200">
              <a:buClr>
                <a:srgbClr val="C00000"/>
              </a:buClr>
              <a:buFont typeface="Wingdings" panose="05000000000000000000" pitchFamily="2" charset="2"/>
              <a:buChar char="n"/>
            </a:pPr>
            <a:r>
              <a:rPr lang="en-US" altLang="zh-CN" sz="2800" dirty="0" err="1">
                <a:solidFill>
                  <a:schemeClr val="tx2"/>
                </a:solidFill>
                <a:latin typeface="黑体" panose="02010609060101010101" pitchFamily="49" charset="-122"/>
                <a:ea typeface="黑体" panose="02010609060101010101" pitchFamily="49" charset="-122"/>
              </a:rPr>
              <a:t>IPSec</a:t>
            </a:r>
            <a:endParaRPr lang="zh-CN" altLang="en-US" sz="2800" dirty="0">
              <a:solidFill>
                <a:schemeClr val="tx2">
                  <a:lumMod val="95000"/>
                  <a:lumOff val="5000"/>
                </a:schemeClr>
              </a:solidFill>
              <a:latin typeface="黑体" panose="02010609060101010101" pitchFamily="49" charset="-122"/>
              <a:ea typeface="黑体" panose="02010609060101010101" pitchFamily="49" charset="-122"/>
            </a:endParaRPr>
          </a:p>
        </p:txBody>
      </p:sp>
      <p:sp>
        <p:nvSpPr>
          <p:cNvPr id="15" name="文本框 14">
            <a:extLst>
              <a:ext uri="{FF2B5EF4-FFF2-40B4-BE49-F238E27FC236}">
                <a16:creationId xmlns:a16="http://schemas.microsoft.com/office/drawing/2014/main" xmlns="" id="{06A1281E-5D1B-DE4B-A983-2409D947B398}"/>
              </a:ext>
            </a:extLst>
          </p:cNvPr>
          <p:cNvSpPr txBox="1"/>
          <p:nvPr/>
        </p:nvSpPr>
        <p:spPr>
          <a:xfrm>
            <a:off x="761090" y="2204864"/>
            <a:ext cx="7545619" cy="830997"/>
          </a:xfrm>
          <a:prstGeom prst="rect">
            <a:avLst/>
          </a:prstGeom>
          <a:solidFill>
            <a:schemeClr val="accent5">
              <a:lumMod val="60000"/>
              <a:lumOff val="40000"/>
            </a:schemeClr>
          </a:solidFill>
          <a:ln/>
        </p:spPr>
        <p:style>
          <a:lnRef idx="3">
            <a:schemeClr val="lt1"/>
          </a:lnRef>
          <a:fillRef idx="1">
            <a:schemeClr val="accent1"/>
          </a:fillRef>
          <a:effectRef idx="1">
            <a:schemeClr val="accent1"/>
          </a:effectRef>
          <a:fontRef idx="minor">
            <a:schemeClr val="lt1"/>
          </a:fontRef>
        </p:style>
        <p:txBody>
          <a:bodyPr wrap="square" rtlCol="0">
            <a:spAutoFit/>
          </a:bodyPr>
          <a:lstStyle/>
          <a:p>
            <a:pPr marL="342900" lvl="0" indent="-342900">
              <a:buFont typeface="Arial" panose="020B0604020202020204" pitchFamily="34" charset="0"/>
              <a:buChar char="•"/>
            </a:pPr>
            <a:r>
              <a:rPr lang="zh-CN" altLang="en-US" sz="2400" dirty="0">
                <a:solidFill>
                  <a:schemeClr val="tx2"/>
                </a:solidFill>
                <a:latin typeface="黑体" panose="02010609060101010101" pitchFamily="49" charset="-122"/>
                <a:ea typeface="黑体" panose="02010609060101010101" pitchFamily="49" charset="-122"/>
              </a:rPr>
              <a:t>在</a:t>
            </a:r>
            <a:r>
              <a:rPr lang="en" altLang="zh-CN" sz="2400" dirty="0">
                <a:solidFill>
                  <a:schemeClr val="tx2"/>
                </a:solidFill>
                <a:latin typeface="黑体" panose="02010609060101010101" pitchFamily="49" charset="-122"/>
                <a:ea typeface="黑体" panose="02010609060101010101" pitchFamily="49" charset="-122"/>
              </a:rPr>
              <a:t>IP</a:t>
            </a:r>
            <a:r>
              <a:rPr lang="zh-CN" altLang="en-US" sz="2400" dirty="0">
                <a:solidFill>
                  <a:schemeClr val="tx2"/>
                </a:solidFill>
                <a:latin typeface="黑体" panose="02010609060101010101" pitchFamily="49" charset="-122"/>
                <a:ea typeface="黑体" panose="02010609060101010101" pitchFamily="49" charset="-122"/>
              </a:rPr>
              <a:t>报文传输过程中</a:t>
            </a:r>
            <a:r>
              <a:rPr lang="zh-CN" altLang="en-US" sz="2400" dirty="0">
                <a:solidFill>
                  <a:srgbClr val="FF0000"/>
                </a:solidFill>
                <a:latin typeface="黑体" panose="02010609060101010101" pitchFamily="49" charset="-122"/>
                <a:ea typeface="黑体" panose="02010609060101010101" pitchFamily="49" charset="-122"/>
              </a:rPr>
              <a:t>加密和封装传输和应用层数据</a:t>
            </a:r>
            <a:r>
              <a:rPr lang="zh-CN" altLang="en-US" sz="2400" dirty="0">
                <a:solidFill>
                  <a:schemeClr val="tx2"/>
                </a:solidFill>
                <a:latin typeface="黑体" panose="02010609060101010101" pitchFamily="49" charset="-122"/>
                <a:ea typeface="黑体" panose="02010609060101010101" pitchFamily="49" charset="-122"/>
              </a:rPr>
              <a:t>，并提供</a:t>
            </a:r>
            <a:r>
              <a:rPr lang="en" altLang="zh-CN" sz="2400" dirty="0">
                <a:solidFill>
                  <a:schemeClr val="tx2"/>
                </a:solidFill>
                <a:latin typeface="黑体" panose="02010609060101010101" pitchFamily="49" charset="-122"/>
                <a:ea typeface="黑体" panose="02010609060101010101" pitchFamily="49" charset="-122"/>
              </a:rPr>
              <a:t>IP</a:t>
            </a:r>
            <a:r>
              <a:rPr lang="zh-CN" altLang="en-US" sz="2400" dirty="0">
                <a:solidFill>
                  <a:schemeClr val="tx2"/>
                </a:solidFill>
                <a:latin typeface="黑体" panose="02010609060101010101" pitchFamily="49" charset="-122"/>
                <a:ea typeface="黑体" panose="02010609060101010101" pitchFamily="49" charset="-122"/>
              </a:rPr>
              <a:t>层的完整性保护。 </a:t>
            </a:r>
          </a:p>
        </p:txBody>
      </p:sp>
      <p:sp>
        <p:nvSpPr>
          <p:cNvPr id="31" name="文本框 30">
            <a:extLst>
              <a:ext uri="{FF2B5EF4-FFF2-40B4-BE49-F238E27FC236}">
                <a16:creationId xmlns:a16="http://schemas.microsoft.com/office/drawing/2014/main" xmlns="" id="{D6D048CC-C516-8341-A641-E5C96F5A9981}"/>
              </a:ext>
            </a:extLst>
          </p:cNvPr>
          <p:cNvSpPr txBox="1"/>
          <p:nvPr/>
        </p:nvSpPr>
        <p:spPr>
          <a:xfrm>
            <a:off x="539552" y="1681644"/>
            <a:ext cx="2024174" cy="523220"/>
          </a:xfrm>
          <a:prstGeom prst="rect">
            <a:avLst/>
          </a:prstGeom>
          <a:ln/>
        </p:spPr>
        <p:style>
          <a:lnRef idx="3">
            <a:schemeClr val="lt1"/>
          </a:lnRef>
          <a:fillRef idx="1">
            <a:schemeClr val="accent1"/>
          </a:fillRef>
          <a:effectRef idx="1">
            <a:schemeClr val="accent1"/>
          </a:effectRef>
          <a:fontRef idx="minor">
            <a:schemeClr val="lt1"/>
          </a:fontRef>
        </p:style>
        <p:txBody>
          <a:bodyPr wrap="square" rtlCol="0">
            <a:spAutoFit/>
          </a:bodyPr>
          <a:lstStyle/>
          <a:p>
            <a:pPr algn="ctr">
              <a:buClr>
                <a:srgbClr val="C00000"/>
              </a:buClr>
            </a:pPr>
            <a:r>
              <a:rPr lang="zh-CN" altLang="en-US" sz="2800" dirty="0">
                <a:solidFill>
                  <a:schemeClr val="bg1"/>
                </a:solidFill>
                <a:latin typeface="黑体" panose="02010609060101010101" pitchFamily="49" charset="-122"/>
                <a:ea typeface="黑体" panose="02010609060101010101" pitchFamily="49" charset="-122"/>
              </a:rPr>
              <a:t>基本思想</a:t>
            </a:r>
          </a:p>
        </p:txBody>
      </p:sp>
      <p:pic>
        <p:nvPicPr>
          <p:cNvPr id="4" name="图片 3">
            <a:extLst>
              <a:ext uri="{FF2B5EF4-FFF2-40B4-BE49-F238E27FC236}">
                <a16:creationId xmlns:a16="http://schemas.microsoft.com/office/drawing/2014/main" xmlns="" id="{B6063749-F0D5-ED42-8B1B-CC68CAC798F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4491" y="3429000"/>
            <a:ext cx="8097949" cy="820311"/>
          </a:xfrm>
          <a:prstGeom prst="rect">
            <a:avLst/>
          </a:prstGeom>
        </p:spPr>
      </p:pic>
      <p:sp>
        <p:nvSpPr>
          <p:cNvPr id="5" name="文本框 4">
            <a:extLst>
              <a:ext uri="{FF2B5EF4-FFF2-40B4-BE49-F238E27FC236}">
                <a16:creationId xmlns:a16="http://schemas.microsoft.com/office/drawing/2014/main" xmlns="" id="{EADC9761-ED6B-BC48-BD94-177F7CF590DF}"/>
              </a:ext>
            </a:extLst>
          </p:cNvPr>
          <p:cNvSpPr txBox="1"/>
          <p:nvPr/>
        </p:nvSpPr>
        <p:spPr>
          <a:xfrm>
            <a:off x="309431" y="3068960"/>
            <a:ext cx="5616624" cy="400110"/>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square" rtlCol="0">
            <a:spAutoFit/>
          </a:bodyPr>
          <a:lstStyle/>
          <a:p>
            <a:pPr algn="l">
              <a:buClr>
                <a:srgbClr val="C00000"/>
              </a:buClr>
            </a:pPr>
            <a:r>
              <a:rPr kumimoji="1" lang="en-US" altLang="zh-CN" sz="2000" dirty="0" err="1">
                <a:solidFill>
                  <a:schemeClr val="tx2"/>
                </a:solidFill>
                <a:latin typeface="黑体" panose="02010609060101010101" pitchFamily="49" charset="-122"/>
                <a:ea typeface="黑体" panose="02010609060101010101" pitchFamily="49" charset="-122"/>
              </a:rPr>
              <a:t>IPSec</a:t>
            </a:r>
            <a:r>
              <a:rPr kumimoji="1" lang="zh-CN" altLang="en-US" sz="2000" dirty="0">
                <a:solidFill>
                  <a:schemeClr val="tx2"/>
                </a:solidFill>
                <a:latin typeface="黑体" panose="02010609060101010101" pitchFamily="49" charset="-122"/>
                <a:ea typeface="黑体" panose="02010609060101010101" pitchFamily="49" charset="-122"/>
              </a:rPr>
              <a:t>处理后的报文形式：</a:t>
            </a:r>
          </a:p>
        </p:txBody>
      </p:sp>
      <p:pic>
        <p:nvPicPr>
          <p:cNvPr id="7" name="图片 6">
            <a:extLst>
              <a:ext uri="{FF2B5EF4-FFF2-40B4-BE49-F238E27FC236}">
                <a16:creationId xmlns:a16="http://schemas.microsoft.com/office/drawing/2014/main" xmlns="" id="{DE753D2D-9D04-574C-A602-42B5C77B07D4}"/>
              </a:ext>
            </a:extLst>
          </p:cNvPr>
          <p:cNvPicPr>
            <a:picLocks noChangeAspect="1"/>
          </p:cNvPicPr>
          <p:nvPr/>
        </p:nvPicPr>
        <p:blipFill rotWithShape="1">
          <a:blip r:embed="rId4">
            <a:extLst>
              <a:ext uri="{28A0092B-C50C-407E-A947-70E740481C1C}">
                <a14:useLocalDpi xmlns:a14="http://schemas.microsoft.com/office/drawing/2010/main" val="0"/>
              </a:ext>
            </a:extLst>
          </a:blip>
          <a:srcRect t="6297"/>
          <a:stretch/>
        </p:blipFill>
        <p:spPr>
          <a:xfrm>
            <a:off x="1763688" y="4549190"/>
            <a:ext cx="1800200" cy="2200643"/>
          </a:xfrm>
          <a:prstGeom prst="rect">
            <a:avLst/>
          </a:prstGeom>
        </p:spPr>
      </p:pic>
      <p:sp>
        <p:nvSpPr>
          <p:cNvPr id="32" name="文本框 31">
            <a:extLst>
              <a:ext uri="{FF2B5EF4-FFF2-40B4-BE49-F238E27FC236}">
                <a16:creationId xmlns:a16="http://schemas.microsoft.com/office/drawing/2014/main" xmlns="" id="{D6DD2561-9848-8B41-B1FE-72F2FA0C86DD}"/>
              </a:ext>
            </a:extLst>
          </p:cNvPr>
          <p:cNvSpPr txBox="1"/>
          <p:nvPr/>
        </p:nvSpPr>
        <p:spPr>
          <a:xfrm>
            <a:off x="323528" y="4149080"/>
            <a:ext cx="5616624" cy="400110"/>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square" rtlCol="0">
            <a:spAutoFit/>
          </a:bodyPr>
          <a:lstStyle/>
          <a:p>
            <a:pPr>
              <a:buClr>
                <a:srgbClr val="C00000"/>
              </a:buClr>
            </a:pPr>
            <a:r>
              <a:rPr kumimoji="1" lang="en" altLang="zh-CN" sz="2000" dirty="0" err="1">
                <a:solidFill>
                  <a:schemeClr val="tx2"/>
                </a:solidFill>
                <a:latin typeface="黑体" panose="02010609060101010101" pitchFamily="49" charset="-122"/>
                <a:ea typeface="黑体" panose="02010609060101010101" pitchFamily="49" charset="-122"/>
              </a:rPr>
              <a:t>IPSec</a:t>
            </a:r>
            <a:r>
              <a:rPr kumimoji="1" lang="zh-CN" altLang="en-US" sz="2000" dirty="0">
                <a:solidFill>
                  <a:schemeClr val="tx2"/>
                </a:solidFill>
                <a:latin typeface="黑体" panose="02010609060101010101" pitchFamily="49" charset="-122"/>
                <a:ea typeface="黑体" panose="02010609060101010101" pitchFamily="49" charset="-122"/>
              </a:rPr>
              <a:t>协议组件及其在</a:t>
            </a:r>
            <a:r>
              <a:rPr kumimoji="1" lang="en" altLang="zh-CN" sz="2000" dirty="0">
                <a:solidFill>
                  <a:schemeClr val="tx2"/>
                </a:solidFill>
                <a:latin typeface="黑体" panose="02010609060101010101" pitchFamily="49" charset="-122"/>
                <a:ea typeface="黑体" panose="02010609060101010101" pitchFamily="49" charset="-122"/>
              </a:rPr>
              <a:t>TCP/IP</a:t>
            </a:r>
            <a:r>
              <a:rPr kumimoji="1" lang="zh-CN" altLang="en-US" sz="2000" dirty="0">
                <a:solidFill>
                  <a:schemeClr val="tx2"/>
                </a:solidFill>
                <a:latin typeface="黑体" panose="02010609060101010101" pitchFamily="49" charset="-122"/>
                <a:ea typeface="黑体" panose="02010609060101010101" pitchFamily="49" charset="-122"/>
              </a:rPr>
              <a:t>协议栈中的位置： </a:t>
            </a:r>
          </a:p>
        </p:txBody>
      </p:sp>
      <p:sp>
        <p:nvSpPr>
          <p:cNvPr id="33" name="矩形: 圆角 7">
            <a:extLst>
              <a:ext uri="{FF2B5EF4-FFF2-40B4-BE49-F238E27FC236}">
                <a16:creationId xmlns:a16="http://schemas.microsoft.com/office/drawing/2014/main" xmlns="" id="{FD868AB6-B887-4847-8A32-9339FA010283}"/>
              </a:ext>
            </a:extLst>
          </p:cNvPr>
          <p:cNvSpPr/>
          <p:nvPr/>
        </p:nvSpPr>
        <p:spPr>
          <a:xfrm>
            <a:off x="3878304" y="4796792"/>
            <a:ext cx="3104926" cy="503366"/>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r>
              <a:rPr lang="en-US" altLang="zh-CN" sz="2000" b="1" dirty="0">
                <a:solidFill>
                  <a:schemeClr val="bg1"/>
                </a:solidFill>
              </a:rPr>
              <a:t>AH</a:t>
            </a:r>
            <a:r>
              <a:rPr lang="zh-CN" altLang="en-US" sz="2000" b="1" dirty="0">
                <a:solidFill>
                  <a:schemeClr val="bg1"/>
                </a:solidFill>
              </a:rPr>
              <a:t>协议</a:t>
            </a:r>
            <a:r>
              <a:rPr lang="en-US" altLang="zh-CN" sz="2000" b="1" dirty="0">
                <a:solidFill>
                  <a:schemeClr val="bg1"/>
                </a:solidFill>
              </a:rPr>
              <a:t>: IP</a:t>
            </a:r>
            <a:r>
              <a:rPr lang="zh-CN" altLang="en-US" sz="2000" b="1" dirty="0">
                <a:solidFill>
                  <a:schemeClr val="bg1"/>
                </a:solidFill>
              </a:rPr>
              <a:t>头部认证协议 </a:t>
            </a:r>
          </a:p>
        </p:txBody>
      </p:sp>
      <p:sp>
        <p:nvSpPr>
          <p:cNvPr id="34" name="矩形: 圆角 10">
            <a:extLst>
              <a:ext uri="{FF2B5EF4-FFF2-40B4-BE49-F238E27FC236}">
                <a16:creationId xmlns:a16="http://schemas.microsoft.com/office/drawing/2014/main" xmlns="" id="{E01DCF04-073B-814F-9D15-C337D368F279}"/>
              </a:ext>
            </a:extLst>
          </p:cNvPr>
          <p:cNvSpPr/>
          <p:nvPr/>
        </p:nvSpPr>
        <p:spPr>
          <a:xfrm>
            <a:off x="3878304" y="5455776"/>
            <a:ext cx="3502008" cy="503366"/>
          </a:xfrm>
          <a:prstGeom prst="roundRect">
            <a:avLst/>
          </a:prstGeom>
          <a:solidFill>
            <a:schemeClr val="accent4">
              <a:lumMod val="40000"/>
              <a:lumOff val="60000"/>
            </a:schemeClr>
          </a:solidFill>
        </p:spPr>
        <p:style>
          <a:lnRef idx="3">
            <a:schemeClr val="lt1"/>
          </a:lnRef>
          <a:fillRef idx="1">
            <a:schemeClr val="accent1"/>
          </a:fillRef>
          <a:effectRef idx="1">
            <a:schemeClr val="accent1"/>
          </a:effectRef>
          <a:fontRef idx="minor">
            <a:schemeClr val="lt1"/>
          </a:fontRef>
        </p:style>
        <p:txBody>
          <a:bodyPr rtlCol="0" anchor="ctr"/>
          <a:lstStyle/>
          <a:p>
            <a:r>
              <a:rPr lang="en" altLang="zh-CN" sz="2000" b="1" dirty="0"/>
              <a:t>ESP</a:t>
            </a:r>
            <a:r>
              <a:rPr lang="zh-CN" altLang="en" sz="2000" b="1" dirty="0"/>
              <a:t>协议</a:t>
            </a:r>
            <a:r>
              <a:rPr lang="en" altLang="zh-CN" sz="2000" b="1" dirty="0"/>
              <a:t>: </a:t>
            </a:r>
            <a:r>
              <a:rPr lang="zh-CN" altLang="en-US" sz="2000" b="1" dirty="0"/>
              <a:t>封装安全负载协议 </a:t>
            </a:r>
            <a:endParaRPr lang="zh-CN" altLang="en-US" sz="3200" b="1" dirty="0"/>
          </a:p>
        </p:txBody>
      </p:sp>
      <p:sp>
        <p:nvSpPr>
          <p:cNvPr id="35" name="矩形: 圆角 13">
            <a:extLst>
              <a:ext uri="{FF2B5EF4-FFF2-40B4-BE49-F238E27FC236}">
                <a16:creationId xmlns:a16="http://schemas.microsoft.com/office/drawing/2014/main" xmlns="" id="{8FA47E10-F66C-CE40-AF76-3FBAA6CDEF86}"/>
              </a:ext>
            </a:extLst>
          </p:cNvPr>
          <p:cNvSpPr/>
          <p:nvPr/>
        </p:nvSpPr>
        <p:spPr>
          <a:xfrm>
            <a:off x="3892923" y="6114760"/>
            <a:ext cx="3343373" cy="523220"/>
          </a:xfrm>
          <a:prstGeom prst="roundRect">
            <a:avLst/>
          </a:prstGeom>
          <a:solidFill>
            <a:schemeClr val="accent6">
              <a:lumMod val="40000"/>
              <a:lumOff val="60000"/>
            </a:schemeClr>
          </a:solidFill>
        </p:spPr>
        <p:style>
          <a:lnRef idx="3">
            <a:schemeClr val="lt1"/>
          </a:lnRef>
          <a:fillRef idx="1">
            <a:schemeClr val="accent1"/>
          </a:fillRef>
          <a:effectRef idx="1">
            <a:schemeClr val="accent1"/>
          </a:effectRef>
          <a:fontRef idx="minor">
            <a:schemeClr val="lt1"/>
          </a:fontRef>
        </p:style>
        <p:txBody>
          <a:bodyPr rtlCol="0" anchor="ctr"/>
          <a:lstStyle/>
          <a:p>
            <a:r>
              <a:rPr lang="en" altLang="zh-CN" sz="2000" b="1" dirty="0"/>
              <a:t>IKE</a:t>
            </a:r>
            <a:r>
              <a:rPr lang="zh-CN" altLang="en" sz="2000" b="1" dirty="0"/>
              <a:t>协议</a:t>
            </a:r>
            <a:r>
              <a:rPr lang="en" altLang="zh-CN" sz="2000" b="1" dirty="0"/>
              <a:t>: Internet</a:t>
            </a:r>
            <a:r>
              <a:rPr lang="zh-CN" altLang="en-US" sz="2000" b="1" dirty="0"/>
              <a:t>密钥交换</a:t>
            </a:r>
            <a:endParaRPr lang="zh-CN" altLang="en-US" sz="3200" b="1" dirty="0"/>
          </a:p>
        </p:txBody>
      </p:sp>
    </p:spTree>
    <p:extLst>
      <p:ext uri="{BB962C8B-B14F-4D97-AF65-F5344CB8AC3E}">
        <p14:creationId xmlns:p14="http://schemas.microsoft.com/office/powerpoint/2010/main" val="271731055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1"/>
          <p:cNvSpPr>
            <a:spLocks noGrp="1"/>
          </p:cNvSpPr>
          <p:nvPr>
            <p:ph type="title"/>
          </p:nvPr>
        </p:nvSpPr>
        <p:spPr/>
        <p:txBody>
          <a:bodyPr/>
          <a:lstStyle/>
          <a:p>
            <a:r>
              <a:rPr lang="en-US" altLang="zh-CN" dirty="0">
                <a:latin typeface="楷体" panose="02010609060101010101" pitchFamily="49" charset="-122"/>
                <a:ea typeface="楷体" panose="02010609060101010101" pitchFamily="49" charset="-122"/>
              </a:rPr>
              <a:t>14.5 IPv4</a:t>
            </a:r>
            <a:r>
              <a:rPr lang="zh-CN" altLang="en-US" dirty="0">
                <a:latin typeface="楷体" panose="02010609060101010101" pitchFamily="49" charset="-122"/>
                <a:ea typeface="楷体" panose="02010609060101010101" pitchFamily="49" charset="-122"/>
              </a:rPr>
              <a:t>和</a:t>
            </a:r>
            <a:r>
              <a:rPr lang="en-US" altLang="zh-CN" dirty="0">
                <a:latin typeface="楷体" panose="02010609060101010101" pitchFamily="49" charset="-122"/>
                <a:ea typeface="楷体" panose="02010609060101010101" pitchFamily="49" charset="-122"/>
              </a:rPr>
              <a:t>IPv6</a:t>
            </a:r>
            <a:r>
              <a:rPr lang="zh-CN" altLang="en-US" dirty="0">
                <a:latin typeface="楷体" panose="02010609060101010101" pitchFamily="49" charset="-122"/>
                <a:ea typeface="楷体" panose="02010609060101010101" pitchFamily="49" charset="-122"/>
              </a:rPr>
              <a:t>安全</a:t>
            </a:r>
          </a:p>
        </p:txBody>
      </p:sp>
      <p:sp>
        <p:nvSpPr>
          <p:cNvPr id="3" name="文本框 2">
            <a:extLst>
              <a:ext uri="{FF2B5EF4-FFF2-40B4-BE49-F238E27FC236}">
                <a16:creationId xmlns:a16="http://schemas.microsoft.com/office/drawing/2014/main" xmlns="" id="{A2D50A56-6789-4EFF-B0E6-373CE8BA26AA}"/>
              </a:ext>
            </a:extLst>
          </p:cNvPr>
          <p:cNvSpPr txBox="1"/>
          <p:nvPr/>
        </p:nvSpPr>
        <p:spPr>
          <a:xfrm>
            <a:off x="198092" y="1144849"/>
            <a:ext cx="8244448" cy="523220"/>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pPr marL="457200" indent="-457200">
              <a:buClr>
                <a:srgbClr val="C00000"/>
              </a:buClr>
              <a:buFont typeface="Wingdings" panose="05000000000000000000" pitchFamily="2" charset="2"/>
              <a:buChar char="n"/>
            </a:pPr>
            <a:r>
              <a:rPr lang="en-US" altLang="zh-CN" sz="2800" dirty="0" err="1">
                <a:solidFill>
                  <a:schemeClr val="tx2"/>
                </a:solidFill>
                <a:latin typeface="黑体" panose="02010609060101010101" pitchFamily="49" charset="-122"/>
                <a:ea typeface="黑体" panose="02010609060101010101" pitchFamily="49" charset="-122"/>
              </a:rPr>
              <a:t>IPSec</a:t>
            </a:r>
            <a:endParaRPr lang="zh-CN" altLang="en-US" sz="2800" dirty="0">
              <a:solidFill>
                <a:schemeClr val="tx2">
                  <a:lumMod val="95000"/>
                  <a:lumOff val="5000"/>
                </a:schemeClr>
              </a:solidFill>
              <a:latin typeface="黑体" panose="02010609060101010101" pitchFamily="49" charset="-122"/>
              <a:ea typeface="黑体" panose="02010609060101010101" pitchFamily="49" charset="-122"/>
            </a:endParaRPr>
          </a:p>
        </p:txBody>
      </p:sp>
      <p:sp>
        <p:nvSpPr>
          <p:cNvPr id="15" name="文本框 14">
            <a:extLst>
              <a:ext uri="{FF2B5EF4-FFF2-40B4-BE49-F238E27FC236}">
                <a16:creationId xmlns:a16="http://schemas.microsoft.com/office/drawing/2014/main" xmlns="" id="{06A1281E-5D1B-DE4B-A983-2409D947B398}"/>
              </a:ext>
            </a:extLst>
          </p:cNvPr>
          <p:cNvSpPr txBox="1"/>
          <p:nvPr/>
        </p:nvSpPr>
        <p:spPr>
          <a:xfrm>
            <a:off x="761090" y="2132856"/>
            <a:ext cx="7545619" cy="2308324"/>
          </a:xfrm>
          <a:prstGeom prst="rect">
            <a:avLst/>
          </a:prstGeom>
          <a:solidFill>
            <a:schemeClr val="accent5">
              <a:lumMod val="60000"/>
              <a:lumOff val="40000"/>
            </a:schemeClr>
          </a:solidFill>
          <a:ln/>
        </p:spPr>
        <p:style>
          <a:lnRef idx="3">
            <a:schemeClr val="lt1"/>
          </a:lnRef>
          <a:fillRef idx="1">
            <a:schemeClr val="accent1"/>
          </a:fillRef>
          <a:effectRef idx="1">
            <a:schemeClr val="accent1"/>
          </a:effectRef>
          <a:fontRef idx="minor">
            <a:schemeClr val="lt1"/>
          </a:fontRef>
        </p:style>
        <p:txBody>
          <a:bodyPr wrap="square" rtlCol="0">
            <a:spAutoFit/>
          </a:bodyPr>
          <a:lstStyle/>
          <a:p>
            <a:pPr marL="342900" lvl="0" indent="-342900">
              <a:buFont typeface="Arial" panose="020B0604020202020204" pitchFamily="34" charset="0"/>
              <a:buChar char="•"/>
            </a:pPr>
            <a:r>
              <a:rPr lang="zh-CN" altLang="en-US" sz="2400" dirty="0">
                <a:solidFill>
                  <a:schemeClr val="tx2"/>
                </a:solidFill>
                <a:latin typeface="黑体" panose="02010609060101010101" pitchFamily="49" charset="-122"/>
                <a:ea typeface="黑体" panose="02010609060101010101" pitchFamily="49" charset="-122"/>
              </a:rPr>
              <a:t>支持</a:t>
            </a:r>
            <a:r>
              <a:rPr lang="zh-CN" altLang="en-US" sz="2400" dirty="0">
                <a:solidFill>
                  <a:srgbClr val="FF0000"/>
                </a:solidFill>
                <a:latin typeface="黑体" panose="02010609060101010101" pitchFamily="49" charset="-122"/>
                <a:ea typeface="黑体" panose="02010609060101010101" pitchFamily="49" charset="-122"/>
              </a:rPr>
              <a:t>数据完整性</a:t>
            </a:r>
            <a:r>
              <a:rPr lang="zh-CN" altLang="en-US" sz="2400" dirty="0">
                <a:solidFill>
                  <a:schemeClr val="tx2"/>
                </a:solidFill>
                <a:latin typeface="黑体" panose="02010609060101010101" pitchFamily="49" charset="-122"/>
                <a:ea typeface="黑体" panose="02010609060101010101" pitchFamily="49" charset="-122"/>
              </a:rPr>
              <a:t>服务</a:t>
            </a:r>
          </a:p>
          <a:p>
            <a:pPr marL="342900" lvl="0" indent="-342900">
              <a:buFont typeface="Arial" panose="020B0604020202020204" pitchFamily="34" charset="0"/>
              <a:buChar char="•"/>
            </a:pPr>
            <a:r>
              <a:rPr lang="zh-CN" altLang="en-US" sz="2400" dirty="0">
                <a:solidFill>
                  <a:schemeClr val="tx2"/>
                </a:solidFill>
                <a:latin typeface="黑体" panose="02010609060101010101" pitchFamily="49" charset="-122"/>
                <a:ea typeface="黑体" panose="02010609060101010101" pitchFamily="49" charset="-122"/>
              </a:rPr>
              <a:t>确保</a:t>
            </a:r>
            <a:r>
              <a:rPr lang="en" altLang="zh-CN" sz="2400" dirty="0">
                <a:solidFill>
                  <a:schemeClr val="tx2"/>
                </a:solidFill>
                <a:latin typeface="黑体" panose="02010609060101010101" pitchFamily="49" charset="-122"/>
                <a:ea typeface="黑体" panose="02010609060101010101" pitchFamily="49" charset="-122"/>
              </a:rPr>
              <a:t>IP</a:t>
            </a:r>
            <a:r>
              <a:rPr lang="zh-CN" altLang="en-US" sz="2400" dirty="0">
                <a:solidFill>
                  <a:schemeClr val="tx2"/>
                </a:solidFill>
                <a:latin typeface="黑体" panose="02010609060101010101" pitchFamily="49" charset="-122"/>
                <a:ea typeface="黑体" panose="02010609060101010101" pitchFamily="49" charset="-122"/>
              </a:rPr>
              <a:t>报文中</a:t>
            </a:r>
            <a:r>
              <a:rPr lang="zh-CN" altLang="en-US" sz="2400" dirty="0">
                <a:solidFill>
                  <a:srgbClr val="FF0000"/>
                </a:solidFill>
                <a:latin typeface="黑体" panose="02010609060101010101" pitchFamily="49" charset="-122"/>
                <a:ea typeface="黑体" panose="02010609060101010101" pitchFamily="49" charset="-122"/>
              </a:rPr>
              <a:t>数据不被篡改</a:t>
            </a:r>
            <a:endParaRPr lang="en-US" altLang="zh-CN" sz="2400" dirty="0">
              <a:solidFill>
                <a:srgbClr val="FF0000"/>
              </a:solidFill>
              <a:latin typeface="黑体" panose="02010609060101010101" pitchFamily="49" charset="-122"/>
              <a:ea typeface="黑体" panose="02010609060101010101" pitchFamily="49" charset="-122"/>
            </a:endParaRPr>
          </a:p>
          <a:p>
            <a:pPr marL="342900" lvl="0" indent="-342900">
              <a:buFont typeface="Arial" panose="020B0604020202020204" pitchFamily="34" charset="0"/>
              <a:buChar char="•"/>
            </a:pPr>
            <a:r>
              <a:rPr lang="zh-CN" altLang="en-US" sz="2400" dirty="0">
                <a:solidFill>
                  <a:schemeClr val="tx2"/>
                </a:solidFill>
                <a:latin typeface="黑体" panose="02010609060101010101" pitchFamily="49" charset="-122"/>
                <a:ea typeface="黑体" panose="02010609060101010101" pitchFamily="49" charset="-122"/>
              </a:rPr>
              <a:t>支持</a:t>
            </a:r>
            <a:r>
              <a:rPr lang="zh-CN" altLang="en-US" sz="2400" dirty="0">
                <a:solidFill>
                  <a:srgbClr val="FF0000"/>
                </a:solidFill>
                <a:latin typeface="黑体" panose="02010609060101010101" pitchFamily="49" charset="-122"/>
                <a:ea typeface="黑体" panose="02010609060101010101" pitchFamily="49" charset="-122"/>
              </a:rPr>
              <a:t>认证服务</a:t>
            </a:r>
          </a:p>
          <a:p>
            <a:pPr marL="342900" lvl="0" indent="-342900">
              <a:buFont typeface="Arial" panose="020B0604020202020204" pitchFamily="34" charset="0"/>
              <a:buChar char="•"/>
            </a:pPr>
            <a:r>
              <a:rPr lang="zh-CN" altLang="en-US" sz="2400" dirty="0">
                <a:solidFill>
                  <a:schemeClr val="tx2"/>
                </a:solidFill>
                <a:latin typeface="黑体" panose="02010609060101010101" pitchFamily="49" charset="-122"/>
                <a:ea typeface="黑体" panose="02010609060101010101" pitchFamily="49" charset="-122"/>
              </a:rPr>
              <a:t>对端系统</a:t>
            </a:r>
            <a:r>
              <a:rPr lang="en" altLang="zh-CN" sz="2400" dirty="0">
                <a:solidFill>
                  <a:schemeClr val="tx2"/>
                </a:solidFill>
                <a:latin typeface="黑体" panose="02010609060101010101" pitchFamily="49" charset="-122"/>
                <a:ea typeface="黑体" panose="02010609060101010101" pitchFamily="49" charset="-122"/>
              </a:rPr>
              <a:t>Host</a:t>
            </a:r>
            <a:r>
              <a:rPr lang="zh-CN" altLang="en-US" sz="2400" dirty="0">
                <a:solidFill>
                  <a:schemeClr val="tx2"/>
                </a:solidFill>
                <a:latin typeface="黑体" panose="02010609060101010101" pitchFamily="49" charset="-122"/>
                <a:ea typeface="黑体" panose="02010609060101010101" pitchFamily="49" charset="-122"/>
              </a:rPr>
              <a:t>身份进行认证，</a:t>
            </a:r>
            <a:r>
              <a:rPr lang="zh-CN" altLang="en-US" sz="2400" dirty="0">
                <a:solidFill>
                  <a:srgbClr val="FF0000"/>
                </a:solidFill>
                <a:latin typeface="黑体" panose="02010609060101010101" pitchFamily="49" charset="-122"/>
                <a:ea typeface="黑体" panose="02010609060101010101" pitchFamily="49" charset="-122"/>
              </a:rPr>
              <a:t>防止</a:t>
            </a:r>
            <a:r>
              <a:rPr lang="en" altLang="zh-CN" sz="2400" dirty="0">
                <a:solidFill>
                  <a:srgbClr val="FF0000"/>
                </a:solidFill>
                <a:latin typeface="黑体" panose="02010609060101010101" pitchFamily="49" charset="-122"/>
                <a:ea typeface="黑体" panose="02010609060101010101" pitchFamily="49" charset="-122"/>
              </a:rPr>
              <a:t>IP</a:t>
            </a:r>
            <a:r>
              <a:rPr lang="zh-CN" altLang="en-US" sz="2400" dirty="0">
                <a:solidFill>
                  <a:srgbClr val="FF0000"/>
                </a:solidFill>
                <a:latin typeface="黑体" panose="02010609060101010101" pitchFamily="49" charset="-122"/>
                <a:ea typeface="黑体" panose="02010609060101010101" pitchFamily="49" charset="-122"/>
              </a:rPr>
              <a:t>欺骗攻击</a:t>
            </a:r>
          </a:p>
          <a:p>
            <a:pPr marL="342900" lvl="0" indent="-342900">
              <a:buFont typeface="Arial" panose="020B0604020202020204" pitchFamily="34" charset="0"/>
              <a:buChar char="•"/>
            </a:pPr>
            <a:r>
              <a:rPr lang="zh-CN" altLang="en-US" sz="2400" dirty="0">
                <a:solidFill>
                  <a:schemeClr val="tx2"/>
                </a:solidFill>
                <a:latin typeface="黑体" panose="02010609060101010101" pitchFamily="49" charset="-122"/>
                <a:ea typeface="黑体" panose="02010609060101010101" pitchFamily="49" charset="-122"/>
              </a:rPr>
              <a:t>内部使用</a:t>
            </a:r>
            <a:r>
              <a:rPr lang="en" altLang="zh-CN" sz="2400" dirty="0">
                <a:solidFill>
                  <a:schemeClr val="tx2"/>
                </a:solidFill>
                <a:latin typeface="黑体" panose="02010609060101010101" pitchFamily="49" charset="-122"/>
                <a:ea typeface="黑体" panose="02010609060101010101" pitchFamily="49" charset="-122"/>
              </a:rPr>
              <a:t>MAC(Message Authentication Code)</a:t>
            </a:r>
            <a:r>
              <a:rPr lang="zh-CN" altLang="en-US" sz="2400" dirty="0">
                <a:solidFill>
                  <a:schemeClr val="tx2"/>
                </a:solidFill>
                <a:latin typeface="黑体" panose="02010609060101010101" pitchFamily="49" charset="-122"/>
                <a:ea typeface="黑体" panose="02010609060101010101" pitchFamily="49" charset="-122"/>
              </a:rPr>
              <a:t>算法，要求使用</a:t>
            </a:r>
            <a:r>
              <a:rPr lang="en" altLang="zh-CN" sz="2400" dirty="0">
                <a:solidFill>
                  <a:schemeClr val="tx2"/>
                </a:solidFill>
                <a:latin typeface="黑体" panose="02010609060101010101" pitchFamily="49" charset="-122"/>
                <a:ea typeface="黑体" panose="02010609060101010101" pitchFamily="49" charset="-122"/>
              </a:rPr>
              <a:t>AH</a:t>
            </a:r>
            <a:r>
              <a:rPr lang="zh-CN" altLang="en-US" sz="2400" dirty="0">
                <a:solidFill>
                  <a:schemeClr val="tx2"/>
                </a:solidFill>
                <a:latin typeface="黑体" panose="02010609060101010101" pitchFamily="49" charset="-122"/>
                <a:ea typeface="黑体" panose="02010609060101010101" pitchFamily="49" charset="-122"/>
              </a:rPr>
              <a:t>的通信双方要共享一个密钥</a:t>
            </a:r>
          </a:p>
        </p:txBody>
      </p:sp>
      <p:sp>
        <p:nvSpPr>
          <p:cNvPr id="31" name="文本框 30">
            <a:extLst>
              <a:ext uri="{FF2B5EF4-FFF2-40B4-BE49-F238E27FC236}">
                <a16:creationId xmlns:a16="http://schemas.microsoft.com/office/drawing/2014/main" xmlns="" id="{D6D048CC-C516-8341-A641-E5C96F5A9981}"/>
              </a:ext>
            </a:extLst>
          </p:cNvPr>
          <p:cNvSpPr txBox="1"/>
          <p:nvPr/>
        </p:nvSpPr>
        <p:spPr>
          <a:xfrm>
            <a:off x="539552" y="1628800"/>
            <a:ext cx="1584176" cy="523220"/>
          </a:xfrm>
          <a:prstGeom prst="rect">
            <a:avLst/>
          </a:prstGeom>
          <a:ln/>
        </p:spPr>
        <p:style>
          <a:lnRef idx="3">
            <a:schemeClr val="lt1"/>
          </a:lnRef>
          <a:fillRef idx="1">
            <a:schemeClr val="accent1"/>
          </a:fillRef>
          <a:effectRef idx="1">
            <a:schemeClr val="accent1"/>
          </a:effectRef>
          <a:fontRef idx="minor">
            <a:schemeClr val="lt1"/>
          </a:fontRef>
        </p:style>
        <p:txBody>
          <a:bodyPr wrap="square" rtlCol="0">
            <a:spAutoFit/>
          </a:bodyPr>
          <a:lstStyle/>
          <a:p>
            <a:pPr algn="ctr">
              <a:buClr>
                <a:srgbClr val="C00000"/>
              </a:buClr>
            </a:pPr>
            <a:r>
              <a:rPr lang="en-US" altLang="zh-CN" sz="2800" dirty="0">
                <a:solidFill>
                  <a:schemeClr val="bg1"/>
                </a:solidFill>
                <a:latin typeface="黑体" panose="02010609060101010101" pitchFamily="49" charset="-122"/>
                <a:ea typeface="黑体" panose="02010609060101010101" pitchFamily="49" charset="-122"/>
              </a:rPr>
              <a:t>AH</a:t>
            </a:r>
            <a:r>
              <a:rPr lang="zh-CN" altLang="en-US" sz="2800" dirty="0">
                <a:solidFill>
                  <a:schemeClr val="bg1"/>
                </a:solidFill>
                <a:latin typeface="黑体" panose="02010609060101010101" pitchFamily="49" charset="-122"/>
                <a:ea typeface="黑体" panose="02010609060101010101" pitchFamily="49" charset="-122"/>
              </a:rPr>
              <a:t>协议</a:t>
            </a:r>
          </a:p>
        </p:txBody>
      </p:sp>
      <p:sp>
        <p:nvSpPr>
          <p:cNvPr id="17" name="文本框 16">
            <a:extLst>
              <a:ext uri="{FF2B5EF4-FFF2-40B4-BE49-F238E27FC236}">
                <a16:creationId xmlns:a16="http://schemas.microsoft.com/office/drawing/2014/main" xmlns="" id="{86D0A676-23FD-7D40-A976-010E75881C7D}"/>
              </a:ext>
            </a:extLst>
          </p:cNvPr>
          <p:cNvSpPr txBox="1"/>
          <p:nvPr/>
        </p:nvSpPr>
        <p:spPr>
          <a:xfrm>
            <a:off x="467544" y="4653136"/>
            <a:ext cx="2088232" cy="523220"/>
          </a:xfrm>
          <a:prstGeom prst="rect">
            <a:avLst/>
          </a:prstGeom>
          <a:ln/>
        </p:spPr>
        <p:style>
          <a:lnRef idx="3">
            <a:schemeClr val="lt1"/>
          </a:lnRef>
          <a:fillRef idx="1">
            <a:schemeClr val="accent1"/>
          </a:fillRef>
          <a:effectRef idx="1">
            <a:schemeClr val="accent1"/>
          </a:effectRef>
          <a:fontRef idx="minor">
            <a:schemeClr val="lt1"/>
          </a:fontRef>
        </p:style>
        <p:txBody>
          <a:bodyPr wrap="square" rtlCol="0">
            <a:spAutoFit/>
          </a:bodyPr>
          <a:lstStyle/>
          <a:p>
            <a:pPr algn="ctr">
              <a:buClr>
                <a:srgbClr val="C00000"/>
              </a:buClr>
            </a:pPr>
            <a:r>
              <a:rPr lang="en-US" altLang="zh-CN" sz="2800" dirty="0">
                <a:solidFill>
                  <a:schemeClr val="bg1"/>
                </a:solidFill>
                <a:latin typeface="黑体" panose="02010609060101010101" pitchFamily="49" charset="-122"/>
                <a:ea typeface="黑体" panose="02010609060101010101" pitchFamily="49" charset="-122"/>
              </a:rPr>
              <a:t>AH</a:t>
            </a:r>
            <a:r>
              <a:rPr lang="zh-CN" altLang="en-US" sz="2800" dirty="0">
                <a:solidFill>
                  <a:schemeClr val="bg1"/>
                </a:solidFill>
                <a:latin typeface="黑体" panose="02010609060101010101" pitchFamily="49" charset="-122"/>
                <a:ea typeface="黑体" panose="02010609060101010101" pitchFamily="49" charset="-122"/>
              </a:rPr>
              <a:t>操作模式</a:t>
            </a:r>
          </a:p>
        </p:txBody>
      </p:sp>
      <p:graphicFrame>
        <p:nvGraphicFramePr>
          <p:cNvPr id="10" name="表格 4">
            <a:extLst>
              <a:ext uri="{FF2B5EF4-FFF2-40B4-BE49-F238E27FC236}">
                <a16:creationId xmlns:a16="http://schemas.microsoft.com/office/drawing/2014/main" xmlns="" id="{7E7AF5AB-005E-6543-854E-F894B9138AFC}"/>
              </a:ext>
            </a:extLst>
          </p:cNvPr>
          <p:cNvGraphicFramePr>
            <a:graphicFrameLocks noGrp="1"/>
          </p:cNvGraphicFramePr>
          <p:nvPr>
            <p:extLst>
              <p:ext uri="{D42A27DB-BD31-4B8C-83A1-F6EECF244321}">
                <p14:modId xmlns:p14="http://schemas.microsoft.com/office/powerpoint/2010/main" val="18294265"/>
              </p:ext>
            </p:extLst>
          </p:nvPr>
        </p:nvGraphicFramePr>
        <p:xfrm>
          <a:off x="2267744" y="5362416"/>
          <a:ext cx="5472608" cy="370840"/>
        </p:xfrm>
        <a:graphic>
          <a:graphicData uri="http://schemas.openxmlformats.org/drawingml/2006/table">
            <a:tbl>
              <a:tblPr firstRow="1" bandRow="1">
                <a:tableStyleId>{5C22544A-7EE6-4342-B048-85BDC9FD1C3A}</a:tableStyleId>
              </a:tblPr>
              <a:tblGrid>
                <a:gridCol w="2669565">
                  <a:extLst>
                    <a:ext uri="{9D8B030D-6E8A-4147-A177-3AD203B41FA5}">
                      <a16:colId xmlns:a16="http://schemas.microsoft.com/office/drawing/2014/main" xmlns="" val="2868340524"/>
                    </a:ext>
                  </a:extLst>
                </a:gridCol>
                <a:gridCol w="858827">
                  <a:extLst>
                    <a:ext uri="{9D8B030D-6E8A-4147-A177-3AD203B41FA5}">
                      <a16:colId xmlns:a16="http://schemas.microsoft.com/office/drawing/2014/main" xmlns="" val="298706791"/>
                    </a:ext>
                  </a:extLst>
                </a:gridCol>
                <a:gridCol w="1944216">
                  <a:extLst>
                    <a:ext uri="{9D8B030D-6E8A-4147-A177-3AD203B41FA5}">
                      <a16:colId xmlns:a16="http://schemas.microsoft.com/office/drawing/2014/main" xmlns="" val="3019028369"/>
                    </a:ext>
                  </a:extLst>
                </a:gridCol>
              </a:tblGrid>
              <a:tr h="370840">
                <a:tc>
                  <a:txBody>
                    <a:bodyPr/>
                    <a:lstStyle/>
                    <a:p>
                      <a:r>
                        <a:rPr lang="en-US" altLang="zh-CN" dirty="0">
                          <a:solidFill>
                            <a:schemeClr val="tx2"/>
                          </a:solidFill>
                          <a:latin typeface="SimHei" panose="02010609060101010101" pitchFamily="49" charset="-122"/>
                          <a:ea typeface="SimHei" panose="02010609060101010101" pitchFamily="49" charset="-122"/>
                        </a:rPr>
                        <a:t>IP</a:t>
                      </a:r>
                      <a:r>
                        <a:rPr lang="zh-CN" altLang="en-US" dirty="0">
                          <a:solidFill>
                            <a:schemeClr val="tx2"/>
                          </a:solidFill>
                          <a:latin typeface="SimHei" panose="02010609060101010101" pitchFamily="49" charset="-122"/>
                          <a:ea typeface="SimHei" panose="02010609060101010101" pitchFamily="49" charset="-122"/>
                        </a:rPr>
                        <a:t>头（变长可选域）</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r>
                        <a:rPr lang="en-US" altLang="zh-CN" dirty="0">
                          <a:solidFill>
                            <a:schemeClr val="tx2"/>
                          </a:solidFill>
                          <a:latin typeface="SimHei" panose="02010609060101010101" pitchFamily="49" charset="-122"/>
                          <a:ea typeface="SimHei" panose="02010609060101010101" pitchFamily="49" charset="-122"/>
                        </a:rPr>
                        <a:t>TCP</a:t>
                      </a:r>
                      <a:r>
                        <a:rPr lang="zh-CN" altLang="en-US" dirty="0">
                          <a:solidFill>
                            <a:schemeClr val="tx2"/>
                          </a:solidFill>
                          <a:latin typeface="SimHei" panose="02010609060101010101" pitchFamily="49" charset="-122"/>
                          <a:ea typeface="SimHei" panose="02010609060101010101" pitchFamily="49" charset="-122"/>
                        </a:rPr>
                        <a:t>头</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60000"/>
                        <a:lumOff val="40000"/>
                      </a:schemeClr>
                    </a:solidFill>
                  </a:tcPr>
                </a:tc>
                <a:tc>
                  <a:txBody>
                    <a:bodyPr/>
                    <a:lstStyle/>
                    <a:p>
                      <a:r>
                        <a:rPr lang="zh-CN" altLang="en-US" dirty="0">
                          <a:solidFill>
                            <a:schemeClr val="tx2"/>
                          </a:solidFill>
                          <a:latin typeface="SimHei" panose="02010609060101010101" pitchFamily="49" charset="-122"/>
                          <a:ea typeface="SimHei" panose="02010609060101010101" pitchFamily="49" charset="-122"/>
                        </a:rPr>
                        <a:t>数据</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xmlns="" val="527595809"/>
                  </a:ext>
                </a:extLst>
              </a:tr>
            </a:tbl>
          </a:graphicData>
        </a:graphic>
      </p:graphicFrame>
      <p:graphicFrame>
        <p:nvGraphicFramePr>
          <p:cNvPr id="11" name="表格 7">
            <a:extLst>
              <a:ext uri="{FF2B5EF4-FFF2-40B4-BE49-F238E27FC236}">
                <a16:creationId xmlns:a16="http://schemas.microsoft.com/office/drawing/2014/main" xmlns="" id="{4C2E853C-9681-E248-9B73-33D914226446}"/>
              </a:ext>
            </a:extLst>
          </p:cNvPr>
          <p:cNvGraphicFramePr>
            <a:graphicFrameLocks noGrp="1"/>
          </p:cNvGraphicFramePr>
          <p:nvPr>
            <p:extLst>
              <p:ext uri="{D42A27DB-BD31-4B8C-83A1-F6EECF244321}">
                <p14:modId xmlns:p14="http://schemas.microsoft.com/office/powerpoint/2010/main" val="809654093"/>
              </p:ext>
            </p:extLst>
          </p:nvPr>
        </p:nvGraphicFramePr>
        <p:xfrm>
          <a:off x="2267743" y="5839469"/>
          <a:ext cx="6038964" cy="370840"/>
        </p:xfrm>
        <a:graphic>
          <a:graphicData uri="http://schemas.openxmlformats.org/drawingml/2006/table">
            <a:tbl>
              <a:tblPr firstRow="1" bandRow="1">
                <a:tableStyleId>{5C22544A-7EE6-4342-B048-85BDC9FD1C3A}</a:tableStyleId>
              </a:tblPr>
              <a:tblGrid>
                <a:gridCol w="2664297">
                  <a:extLst>
                    <a:ext uri="{9D8B030D-6E8A-4147-A177-3AD203B41FA5}">
                      <a16:colId xmlns:a16="http://schemas.microsoft.com/office/drawing/2014/main" xmlns="" val="3939450816"/>
                    </a:ext>
                  </a:extLst>
                </a:gridCol>
                <a:gridCol w="1224136">
                  <a:extLst>
                    <a:ext uri="{9D8B030D-6E8A-4147-A177-3AD203B41FA5}">
                      <a16:colId xmlns:a16="http://schemas.microsoft.com/office/drawing/2014/main" xmlns="" val="2044162354"/>
                    </a:ext>
                  </a:extLst>
                </a:gridCol>
                <a:gridCol w="864096">
                  <a:extLst>
                    <a:ext uri="{9D8B030D-6E8A-4147-A177-3AD203B41FA5}">
                      <a16:colId xmlns:a16="http://schemas.microsoft.com/office/drawing/2014/main" xmlns="" val="1055212418"/>
                    </a:ext>
                  </a:extLst>
                </a:gridCol>
                <a:gridCol w="1286435">
                  <a:extLst>
                    <a:ext uri="{9D8B030D-6E8A-4147-A177-3AD203B41FA5}">
                      <a16:colId xmlns:a16="http://schemas.microsoft.com/office/drawing/2014/main" xmlns="" val="991979638"/>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solidFill>
                            <a:schemeClr val="tx2"/>
                          </a:solidFill>
                          <a:latin typeface="SimHei" panose="02010609060101010101" pitchFamily="49" charset="-122"/>
                          <a:ea typeface="SimHei" panose="02010609060101010101" pitchFamily="49" charset="-122"/>
                        </a:rPr>
                        <a:t>IP</a:t>
                      </a:r>
                      <a:r>
                        <a:rPr lang="zh-CN" altLang="en-US" dirty="0">
                          <a:solidFill>
                            <a:schemeClr val="tx2"/>
                          </a:solidFill>
                          <a:latin typeface="SimHei" panose="02010609060101010101" pitchFamily="49" charset="-122"/>
                          <a:ea typeface="SimHei" panose="02010609060101010101" pitchFamily="49" charset="-122"/>
                        </a:rPr>
                        <a:t>头（变长可选域）</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r>
                        <a:rPr lang="en-US" altLang="zh-CN" dirty="0">
                          <a:solidFill>
                            <a:schemeClr val="tx2"/>
                          </a:solidFill>
                          <a:latin typeface="SimHei" panose="02010609060101010101" pitchFamily="49" charset="-122"/>
                          <a:ea typeface="SimHei" panose="02010609060101010101" pitchFamily="49" charset="-122"/>
                        </a:rPr>
                        <a:t>AH</a:t>
                      </a:r>
                      <a:r>
                        <a:rPr lang="zh-CN" altLang="en-US" dirty="0">
                          <a:solidFill>
                            <a:schemeClr val="tx2"/>
                          </a:solidFill>
                          <a:latin typeface="SimHei" panose="02010609060101010101" pitchFamily="49" charset="-122"/>
                          <a:ea typeface="SimHei" panose="02010609060101010101" pitchFamily="49" charset="-122"/>
                        </a:rPr>
                        <a:t>头</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dirty="0">
                          <a:solidFill>
                            <a:schemeClr val="tx2"/>
                          </a:solidFill>
                          <a:latin typeface="SimHei" panose="02010609060101010101" pitchFamily="49" charset="-122"/>
                          <a:ea typeface="SimHei" panose="02010609060101010101" pitchFamily="49" charset="-122"/>
                        </a:rPr>
                        <a:t>TCP</a:t>
                      </a:r>
                      <a:r>
                        <a:rPr lang="zh-CN" altLang="en-US" dirty="0">
                          <a:solidFill>
                            <a:schemeClr val="tx2"/>
                          </a:solidFill>
                          <a:latin typeface="SimHei" panose="02010609060101010101" pitchFamily="49" charset="-122"/>
                          <a:ea typeface="SimHei" panose="02010609060101010101" pitchFamily="49" charset="-122"/>
                        </a:rPr>
                        <a:t>头</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60000"/>
                        <a:lumOff val="40000"/>
                      </a:schemeClr>
                    </a:solidFill>
                  </a:tcPr>
                </a:tc>
                <a:tc>
                  <a:txBody>
                    <a:bodyPr/>
                    <a:lstStyle/>
                    <a:p>
                      <a:r>
                        <a:rPr lang="zh-CN" altLang="en-US" sz="1800" b="1" kern="1200" dirty="0">
                          <a:solidFill>
                            <a:schemeClr val="tx2"/>
                          </a:solidFill>
                          <a:latin typeface="SimHei" panose="02010609060101010101" pitchFamily="49" charset="-122"/>
                          <a:ea typeface="SimHei" panose="02010609060101010101" pitchFamily="49" charset="-122"/>
                          <a:cs typeface="+mn-cs"/>
                        </a:rPr>
                        <a:t>数据</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xmlns="" val="3909357605"/>
                  </a:ext>
                </a:extLst>
              </a:tr>
            </a:tbl>
          </a:graphicData>
        </a:graphic>
      </p:graphicFrame>
      <p:sp>
        <p:nvSpPr>
          <p:cNvPr id="12" name="文本框 11">
            <a:extLst>
              <a:ext uri="{FF2B5EF4-FFF2-40B4-BE49-F238E27FC236}">
                <a16:creationId xmlns:a16="http://schemas.microsoft.com/office/drawing/2014/main" xmlns="" id="{D228E08B-FF3E-CF45-B39B-9EA3E942FEC1}"/>
              </a:ext>
            </a:extLst>
          </p:cNvPr>
          <p:cNvSpPr txBox="1"/>
          <p:nvPr/>
        </p:nvSpPr>
        <p:spPr>
          <a:xfrm>
            <a:off x="198092" y="5333146"/>
            <a:ext cx="2160240" cy="400110"/>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square" rtlCol="0">
            <a:spAutoFit/>
          </a:bodyPr>
          <a:lstStyle/>
          <a:p>
            <a:pPr algn="l">
              <a:buClr>
                <a:srgbClr val="C00000"/>
              </a:buClr>
            </a:pPr>
            <a:r>
              <a:rPr kumimoji="1" lang="zh-CN" altLang="en-US" sz="2000" dirty="0">
                <a:solidFill>
                  <a:schemeClr val="tx2"/>
                </a:solidFill>
                <a:latin typeface="黑体" panose="02010609060101010101" pitchFamily="49" charset="-122"/>
                <a:ea typeface="黑体" panose="02010609060101010101" pitchFamily="49" charset="-122"/>
              </a:rPr>
              <a:t>原始</a:t>
            </a:r>
            <a:r>
              <a:rPr kumimoji="1" lang="en-US" altLang="zh-CN" sz="2000" dirty="0">
                <a:solidFill>
                  <a:schemeClr val="tx2"/>
                </a:solidFill>
                <a:latin typeface="黑体" panose="02010609060101010101" pitchFamily="49" charset="-122"/>
                <a:ea typeface="黑体" panose="02010609060101010101" pitchFamily="49" charset="-122"/>
              </a:rPr>
              <a:t>IP</a:t>
            </a:r>
            <a:r>
              <a:rPr kumimoji="1" lang="zh-CN" altLang="en-US" sz="2000" dirty="0">
                <a:solidFill>
                  <a:schemeClr val="tx2"/>
                </a:solidFill>
                <a:latin typeface="黑体" panose="02010609060101010101" pitchFamily="49" charset="-122"/>
                <a:ea typeface="黑体" panose="02010609060101010101" pitchFamily="49" charset="-122"/>
              </a:rPr>
              <a:t>报文</a:t>
            </a:r>
          </a:p>
        </p:txBody>
      </p:sp>
      <p:sp>
        <p:nvSpPr>
          <p:cNvPr id="13" name="文本框 12">
            <a:extLst>
              <a:ext uri="{FF2B5EF4-FFF2-40B4-BE49-F238E27FC236}">
                <a16:creationId xmlns:a16="http://schemas.microsoft.com/office/drawing/2014/main" xmlns="" id="{C7EF7194-F09A-244E-8494-3FDA493AA029}"/>
              </a:ext>
            </a:extLst>
          </p:cNvPr>
          <p:cNvSpPr txBox="1"/>
          <p:nvPr/>
        </p:nvSpPr>
        <p:spPr>
          <a:xfrm>
            <a:off x="179512" y="5805264"/>
            <a:ext cx="2160240" cy="400110"/>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square" rtlCol="0">
            <a:spAutoFit/>
          </a:bodyPr>
          <a:lstStyle/>
          <a:p>
            <a:pPr algn="l">
              <a:buClr>
                <a:srgbClr val="C00000"/>
              </a:buClr>
            </a:pPr>
            <a:r>
              <a:rPr kumimoji="1" lang="zh-CN" altLang="en-US" sz="2000" dirty="0">
                <a:solidFill>
                  <a:schemeClr val="tx2"/>
                </a:solidFill>
                <a:latin typeface="黑体" panose="02010609060101010101" pitchFamily="49" charset="-122"/>
                <a:ea typeface="黑体" panose="02010609060101010101" pitchFamily="49" charset="-122"/>
              </a:rPr>
              <a:t>传输模式报文</a:t>
            </a:r>
          </a:p>
        </p:txBody>
      </p:sp>
      <p:cxnSp>
        <p:nvCxnSpPr>
          <p:cNvPr id="14" name="直线箭头连接符 13">
            <a:extLst>
              <a:ext uri="{FF2B5EF4-FFF2-40B4-BE49-F238E27FC236}">
                <a16:creationId xmlns:a16="http://schemas.microsoft.com/office/drawing/2014/main" xmlns="" id="{16F6C572-A349-4B4E-870E-365DD77A9781}"/>
              </a:ext>
            </a:extLst>
          </p:cNvPr>
          <p:cNvCxnSpPr>
            <a:cxnSpLocks/>
          </p:cNvCxnSpPr>
          <p:nvPr/>
        </p:nvCxnSpPr>
        <p:spPr>
          <a:xfrm>
            <a:off x="2267743" y="6309320"/>
            <a:ext cx="4752529" cy="0"/>
          </a:xfrm>
          <a:prstGeom prst="straightConnector1">
            <a:avLst/>
          </a:prstGeom>
          <a:ln>
            <a:solidFill>
              <a:schemeClr val="tx2"/>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6" name="文本框 15">
            <a:extLst>
              <a:ext uri="{FF2B5EF4-FFF2-40B4-BE49-F238E27FC236}">
                <a16:creationId xmlns:a16="http://schemas.microsoft.com/office/drawing/2014/main" xmlns="" id="{CCE42588-02C8-064D-8ECB-A19A73E59020}"/>
              </a:ext>
            </a:extLst>
          </p:cNvPr>
          <p:cNvSpPr txBox="1"/>
          <p:nvPr/>
        </p:nvSpPr>
        <p:spPr>
          <a:xfrm>
            <a:off x="3635896" y="6309320"/>
            <a:ext cx="2160240" cy="338554"/>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square" rtlCol="0">
            <a:spAutoFit/>
          </a:bodyPr>
          <a:lstStyle/>
          <a:p>
            <a:pPr algn="l">
              <a:buClr>
                <a:srgbClr val="C00000"/>
              </a:buClr>
            </a:pPr>
            <a:r>
              <a:rPr kumimoji="1" lang="zh-CN" altLang="en-US" sz="1600" dirty="0">
                <a:solidFill>
                  <a:schemeClr val="tx2"/>
                </a:solidFill>
                <a:latin typeface="黑体" panose="02010609060101010101" pitchFamily="49" charset="-122"/>
                <a:ea typeface="黑体" panose="02010609060101010101" pitchFamily="49" charset="-122"/>
              </a:rPr>
              <a:t>除可变域外都要认证</a:t>
            </a:r>
          </a:p>
        </p:txBody>
      </p:sp>
    </p:spTree>
    <p:extLst>
      <p:ext uri="{BB962C8B-B14F-4D97-AF65-F5344CB8AC3E}">
        <p14:creationId xmlns:p14="http://schemas.microsoft.com/office/powerpoint/2010/main" val="227769780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a:extLst>
              <a:ext uri="{FF2B5EF4-FFF2-40B4-BE49-F238E27FC236}">
                <a16:creationId xmlns:a16="http://schemas.microsoft.com/office/drawing/2014/main" xmlns="" id="{8AEF3F00-8800-9240-9F9C-80144040D003}"/>
              </a:ext>
            </a:extLst>
          </p:cNvPr>
          <p:cNvSpPr txBox="1"/>
          <p:nvPr/>
        </p:nvSpPr>
        <p:spPr>
          <a:xfrm>
            <a:off x="506288" y="4365104"/>
            <a:ext cx="8458200" cy="2369880"/>
          </a:xfrm>
          <a:prstGeom prst="rect">
            <a:avLst/>
          </a:prstGeom>
          <a:solidFill>
            <a:schemeClr val="accent5">
              <a:lumMod val="60000"/>
              <a:lumOff val="40000"/>
            </a:schemeClr>
          </a:solidFill>
          <a:ln/>
        </p:spPr>
        <p:style>
          <a:lnRef idx="3">
            <a:schemeClr val="lt1"/>
          </a:lnRef>
          <a:fillRef idx="1">
            <a:schemeClr val="accent1"/>
          </a:fillRef>
          <a:effectRef idx="1">
            <a:schemeClr val="accent1"/>
          </a:effectRef>
          <a:fontRef idx="minor">
            <a:schemeClr val="lt1"/>
          </a:fontRef>
        </p:style>
        <p:txBody>
          <a:bodyPr wrap="square" rtlCol="0">
            <a:spAutoFit/>
          </a:bodyPr>
          <a:lstStyle/>
          <a:p>
            <a:pPr marL="342900" lvl="0" indent="-342900">
              <a:buFont typeface="Arial" panose="020B0604020202020204" pitchFamily="34" charset="0"/>
              <a:buChar char="•"/>
            </a:pPr>
            <a:r>
              <a:rPr lang="zh-CN" altLang="en-US" sz="2400" dirty="0">
                <a:solidFill>
                  <a:schemeClr val="tx2"/>
                </a:solidFill>
                <a:latin typeface="黑体" panose="02010609060101010101" pitchFamily="49" charset="-122"/>
                <a:ea typeface="黑体" panose="02010609060101010101" pitchFamily="49" charset="-122"/>
              </a:rPr>
              <a:t>传输模式：针对</a:t>
            </a:r>
            <a:r>
              <a:rPr lang="zh-CN" altLang="en-US" sz="2400" dirty="0">
                <a:solidFill>
                  <a:srgbClr val="FF0000"/>
                </a:solidFill>
                <a:latin typeface="黑体" panose="02010609060101010101" pitchFamily="49" charset="-122"/>
                <a:ea typeface="黑体" panose="02010609060101010101" pitchFamily="49" charset="-122"/>
              </a:rPr>
              <a:t>上层协议提供</a:t>
            </a:r>
            <a:r>
              <a:rPr lang="zh-CN" altLang="en-US" sz="2400" dirty="0">
                <a:solidFill>
                  <a:schemeClr val="tx2"/>
                </a:solidFill>
                <a:latin typeface="黑体" panose="02010609060101010101" pitchFamily="49" charset="-122"/>
                <a:ea typeface="黑体" panose="02010609060101010101" pitchFamily="49" charset="-122"/>
              </a:rPr>
              <a:t>保护，将保护扩展到</a:t>
            </a:r>
            <a:r>
              <a:rPr lang="en-US" altLang="zh-CN" sz="2400" dirty="0">
                <a:solidFill>
                  <a:schemeClr val="tx2"/>
                </a:solidFill>
                <a:latin typeface="黑体" panose="02010609060101010101" pitchFamily="49" charset="-122"/>
                <a:ea typeface="黑体" panose="02010609060101010101" pitchFamily="49" charset="-122"/>
              </a:rPr>
              <a:t>IP</a:t>
            </a:r>
            <a:r>
              <a:rPr lang="zh-CN" altLang="en-US" sz="2400" dirty="0">
                <a:solidFill>
                  <a:schemeClr val="tx2"/>
                </a:solidFill>
                <a:latin typeface="黑体" panose="02010609060101010101" pitchFamily="49" charset="-122"/>
                <a:ea typeface="黑体" panose="02010609060101010101" pitchFamily="49" charset="-122"/>
              </a:rPr>
              <a:t>包载荷</a:t>
            </a:r>
            <a:endParaRPr lang="en-US" altLang="zh-CN" sz="2400" dirty="0">
              <a:solidFill>
                <a:schemeClr val="tx2"/>
              </a:solidFill>
              <a:latin typeface="黑体" panose="02010609060101010101" pitchFamily="49" charset="-122"/>
              <a:ea typeface="黑体" panose="02010609060101010101" pitchFamily="49" charset="-122"/>
            </a:endParaRPr>
          </a:p>
          <a:p>
            <a:pPr marL="800100" lvl="1" indent="-342900">
              <a:buFont typeface="Arial" panose="020B0604020202020204" pitchFamily="34" charset="0"/>
              <a:buChar char="•"/>
            </a:pPr>
            <a:r>
              <a:rPr lang="zh-CN" altLang="en-US" sz="2000" dirty="0">
                <a:solidFill>
                  <a:schemeClr val="tx2"/>
                </a:solidFill>
                <a:latin typeface="黑体" panose="02010609060101010101" pitchFamily="49" charset="-122"/>
                <a:ea typeface="黑体" panose="02010609060101010101" pitchFamily="49" charset="-122"/>
              </a:rPr>
              <a:t>用于主机之间</a:t>
            </a:r>
            <a:r>
              <a:rPr lang="zh-CN" altLang="en-US" sz="2000" dirty="0">
                <a:solidFill>
                  <a:srgbClr val="FF0000"/>
                </a:solidFill>
                <a:latin typeface="黑体" panose="02010609060101010101" pitchFamily="49" charset="-122"/>
                <a:ea typeface="黑体" panose="02010609060101010101" pitchFamily="49" charset="-122"/>
              </a:rPr>
              <a:t>端到端</a:t>
            </a:r>
            <a:r>
              <a:rPr lang="zh-CN" altLang="en-US" sz="2000" dirty="0">
                <a:solidFill>
                  <a:schemeClr val="tx2"/>
                </a:solidFill>
                <a:latin typeface="黑体" panose="02010609060101010101" pitchFamily="49" charset="-122"/>
                <a:ea typeface="黑体" panose="02010609060101010101" pitchFamily="49" charset="-122"/>
              </a:rPr>
              <a:t>的通信</a:t>
            </a:r>
            <a:endParaRPr lang="en-US" altLang="zh-CN" sz="2000" dirty="0">
              <a:solidFill>
                <a:schemeClr val="tx2"/>
              </a:solidFill>
              <a:latin typeface="黑体" panose="02010609060101010101" pitchFamily="49" charset="-122"/>
              <a:ea typeface="黑体" panose="02010609060101010101" pitchFamily="49" charset="-122"/>
            </a:endParaRPr>
          </a:p>
          <a:p>
            <a:pPr marL="800100" lvl="1" indent="-342900">
              <a:buFont typeface="Arial" panose="020B0604020202020204" pitchFamily="34" charset="0"/>
              <a:buChar char="•"/>
            </a:pPr>
            <a:endParaRPr lang="en-US" altLang="zh-CN" sz="2000" dirty="0">
              <a:solidFill>
                <a:schemeClr val="tx2"/>
              </a:solidFill>
              <a:latin typeface="黑体" panose="02010609060101010101" pitchFamily="49" charset="-122"/>
              <a:ea typeface="黑体" panose="02010609060101010101" pitchFamily="49" charset="-122"/>
            </a:endParaRPr>
          </a:p>
          <a:p>
            <a:pPr marL="342900" lvl="0" indent="-342900">
              <a:buFont typeface="Arial" panose="020B0604020202020204" pitchFamily="34" charset="0"/>
              <a:buChar char="•"/>
            </a:pPr>
            <a:r>
              <a:rPr lang="zh-CN" altLang="en-US" sz="2400" dirty="0">
                <a:solidFill>
                  <a:schemeClr val="tx2"/>
                </a:solidFill>
                <a:latin typeface="黑体" panose="02010609060101010101" pitchFamily="49" charset="-122"/>
                <a:ea typeface="黑体" panose="02010609060101010101" pitchFamily="49" charset="-122"/>
              </a:rPr>
              <a:t>隧道模式：对整个</a:t>
            </a:r>
            <a:r>
              <a:rPr lang="en-US" altLang="zh-CN" sz="2400" dirty="0">
                <a:solidFill>
                  <a:schemeClr val="tx2"/>
                </a:solidFill>
                <a:latin typeface="黑体" panose="02010609060101010101" pitchFamily="49" charset="-122"/>
                <a:ea typeface="黑体" panose="02010609060101010101" pitchFamily="49" charset="-122"/>
              </a:rPr>
              <a:t>IP</a:t>
            </a:r>
            <a:r>
              <a:rPr lang="zh-CN" altLang="en-US" sz="2400" dirty="0">
                <a:solidFill>
                  <a:schemeClr val="tx2"/>
                </a:solidFill>
                <a:latin typeface="黑体" panose="02010609060101010101" pitchFamily="49" charset="-122"/>
                <a:ea typeface="黑体" panose="02010609060101010101" pitchFamily="49" charset="-122"/>
              </a:rPr>
              <a:t>包提供保护</a:t>
            </a:r>
            <a:endParaRPr lang="en-US" altLang="zh-CN" sz="2400" dirty="0">
              <a:solidFill>
                <a:schemeClr val="tx2"/>
              </a:solidFill>
              <a:latin typeface="黑体" panose="02010609060101010101" pitchFamily="49" charset="-122"/>
              <a:ea typeface="黑体" panose="02010609060101010101" pitchFamily="49" charset="-122"/>
            </a:endParaRPr>
          </a:p>
          <a:p>
            <a:pPr marL="800100" lvl="1" indent="-342900">
              <a:buFont typeface="Arial" panose="020B0604020202020204" pitchFamily="34" charset="0"/>
              <a:buChar char="•"/>
            </a:pPr>
            <a:r>
              <a:rPr lang="zh-CN" altLang="en-US" sz="2000" dirty="0">
                <a:solidFill>
                  <a:schemeClr val="tx2"/>
                </a:solidFill>
                <a:latin typeface="黑体" panose="02010609060101010101" pitchFamily="49" charset="-122"/>
                <a:ea typeface="黑体" panose="02010609060101010101" pitchFamily="49" charset="-122"/>
              </a:rPr>
              <a:t>当安全关联中一个或两个都是</a:t>
            </a:r>
            <a:r>
              <a:rPr lang="zh-CN" altLang="en-US" sz="2000" dirty="0">
                <a:solidFill>
                  <a:srgbClr val="FF0000"/>
                </a:solidFill>
                <a:latin typeface="黑体" panose="02010609060101010101" pitchFamily="49" charset="-122"/>
                <a:ea typeface="黑体" panose="02010609060101010101" pitchFamily="49" charset="-122"/>
              </a:rPr>
              <a:t>安全网关</a:t>
            </a:r>
            <a:r>
              <a:rPr lang="zh-CN" altLang="en-US" sz="2000" dirty="0">
                <a:solidFill>
                  <a:schemeClr val="tx2"/>
                </a:solidFill>
                <a:latin typeface="黑体" panose="02010609060101010101" pitchFamily="49" charset="-122"/>
                <a:ea typeface="黑体" panose="02010609060101010101" pitchFamily="49" charset="-122"/>
              </a:rPr>
              <a:t>时可以使用</a:t>
            </a:r>
          </a:p>
          <a:p>
            <a:pPr marL="800100" lvl="1" indent="-342900">
              <a:buFont typeface="Arial" panose="020B0604020202020204" pitchFamily="34" charset="0"/>
              <a:buChar char="•"/>
            </a:pPr>
            <a:r>
              <a:rPr lang="zh-CN" altLang="en-US" sz="2000" dirty="0">
                <a:solidFill>
                  <a:schemeClr val="tx2"/>
                </a:solidFill>
                <a:latin typeface="黑体" panose="02010609060101010101" pitchFamily="49" charset="-122"/>
                <a:ea typeface="黑体" panose="02010609060101010101" pitchFamily="49" charset="-122"/>
              </a:rPr>
              <a:t>防火墙之后的网络中的大多数主机，皆可以进行安全通信，而无须实现</a:t>
            </a:r>
            <a:r>
              <a:rPr lang="en" altLang="zh-CN" sz="2000" dirty="0">
                <a:solidFill>
                  <a:schemeClr val="tx2"/>
                </a:solidFill>
                <a:latin typeface="黑体" panose="02010609060101010101" pitchFamily="49" charset="-122"/>
                <a:ea typeface="黑体" panose="02010609060101010101" pitchFamily="49" charset="-122"/>
              </a:rPr>
              <a:t>IPsec</a:t>
            </a:r>
          </a:p>
        </p:txBody>
      </p:sp>
      <p:sp>
        <p:nvSpPr>
          <p:cNvPr id="4098" name="标题 1"/>
          <p:cNvSpPr>
            <a:spLocks noGrp="1"/>
          </p:cNvSpPr>
          <p:nvPr>
            <p:ph type="title"/>
          </p:nvPr>
        </p:nvSpPr>
        <p:spPr/>
        <p:txBody>
          <a:bodyPr/>
          <a:lstStyle/>
          <a:p>
            <a:r>
              <a:rPr lang="en-US" altLang="zh-CN" dirty="0">
                <a:latin typeface="楷体" panose="02010609060101010101" pitchFamily="49" charset="-122"/>
                <a:ea typeface="楷体" panose="02010609060101010101" pitchFamily="49" charset="-122"/>
              </a:rPr>
              <a:t>14.5 IPv4</a:t>
            </a:r>
            <a:r>
              <a:rPr lang="zh-CN" altLang="en-US" dirty="0">
                <a:latin typeface="楷体" panose="02010609060101010101" pitchFamily="49" charset="-122"/>
                <a:ea typeface="楷体" panose="02010609060101010101" pitchFamily="49" charset="-122"/>
              </a:rPr>
              <a:t>和</a:t>
            </a:r>
            <a:r>
              <a:rPr lang="en-US" altLang="zh-CN" dirty="0">
                <a:latin typeface="楷体" panose="02010609060101010101" pitchFamily="49" charset="-122"/>
                <a:ea typeface="楷体" panose="02010609060101010101" pitchFamily="49" charset="-122"/>
              </a:rPr>
              <a:t>IPv6</a:t>
            </a:r>
            <a:r>
              <a:rPr lang="zh-CN" altLang="en-US" dirty="0">
                <a:latin typeface="楷体" panose="02010609060101010101" pitchFamily="49" charset="-122"/>
                <a:ea typeface="楷体" panose="02010609060101010101" pitchFamily="49" charset="-122"/>
              </a:rPr>
              <a:t>安全</a:t>
            </a:r>
          </a:p>
        </p:txBody>
      </p:sp>
      <p:sp>
        <p:nvSpPr>
          <p:cNvPr id="3" name="文本框 2">
            <a:extLst>
              <a:ext uri="{FF2B5EF4-FFF2-40B4-BE49-F238E27FC236}">
                <a16:creationId xmlns:a16="http://schemas.microsoft.com/office/drawing/2014/main" xmlns="" id="{A2D50A56-6789-4EFF-B0E6-373CE8BA26AA}"/>
              </a:ext>
            </a:extLst>
          </p:cNvPr>
          <p:cNvSpPr txBox="1"/>
          <p:nvPr/>
        </p:nvSpPr>
        <p:spPr>
          <a:xfrm>
            <a:off x="198092" y="1144849"/>
            <a:ext cx="8244448" cy="523220"/>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pPr marL="457200" indent="-457200">
              <a:buClr>
                <a:srgbClr val="C00000"/>
              </a:buClr>
              <a:buFont typeface="Wingdings" panose="05000000000000000000" pitchFamily="2" charset="2"/>
              <a:buChar char="n"/>
            </a:pPr>
            <a:r>
              <a:rPr lang="en-US" altLang="zh-CN" sz="2800" dirty="0" err="1">
                <a:solidFill>
                  <a:schemeClr val="tx2"/>
                </a:solidFill>
                <a:latin typeface="黑体" panose="02010609060101010101" pitchFamily="49" charset="-122"/>
                <a:ea typeface="黑体" panose="02010609060101010101" pitchFamily="49" charset="-122"/>
              </a:rPr>
              <a:t>IPSec</a:t>
            </a:r>
            <a:endParaRPr lang="zh-CN" altLang="en-US" sz="2800" dirty="0">
              <a:solidFill>
                <a:schemeClr val="tx2">
                  <a:lumMod val="95000"/>
                  <a:lumOff val="5000"/>
                </a:schemeClr>
              </a:solidFill>
              <a:latin typeface="黑体" panose="02010609060101010101" pitchFamily="49" charset="-122"/>
              <a:ea typeface="黑体" panose="02010609060101010101" pitchFamily="49" charset="-122"/>
            </a:endParaRPr>
          </a:p>
        </p:txBody>
      </p:sp>
      <p:sp>
        <p:nvSpPr>
          <p:cNvPr id="15" name="文本框 14">
            <a:extLst>
              <a:ext uri="{FF2B5EF4-FFF2-40B4-BE49-F238E27FC236}">
                <a16:creationId xmlns:a16="http://schemas.microsoft.com/office/drawing/2014/main" xmlns="" id="{06A1281E-5D1B-DE4B-A983-2409D947B398}"/>
              </a:ext>
            </a:extLst>
          </p:cNvPr>
          <p:cNvSpPr txBox="1"/>
          <p:nvPr/>
        </p:nvSpPr>
        <p:spPr>
          <a:xfrm>
            <a:off x="547339" y="2132856"/>
            <a:ext cx="4960766" cy="1569660"/>
          </a:xfrm>
          <a:prstGeom prst="rect">
            <a:avLst/>
          </a:prstGeom>
          <a:solidFill>
            <a:schemeClr val="accent5">
              <a:lumMod val="60000"/>
              <a:lumOff val="40000"/>
            </a:schemeClr>
          </a:solidFill>
          <a:ln/>
        </p:spPr>
        <p:style>
          <a:lnRef idx="3">
            <a:schemeClr val="lt1"/>
          </a:lnRef>
          <a:fillRef idx="1">
            <a:schemeClr val="accent1"/>
          </a:fillRef>
          <a:effectRef idx="1">
            <a:schemeClr val="accent1"/>
          </a:effectRef>
          <a:fontRef idx="minor">
            <a:schemeClr val="lt1"/>
          </a:fontRef>
        </p:style>
        <p:txBody>
          <a:bodyPr wrap="square" rtlCol="0">
            <a:spAutoFit/>
          </a:bodyPr>
          <a:lstStyle/>
          <a:p>
            <a:pPr marL="342900" lvl="0" indent="-342900">
              <a:buFont typeface="Arial" panose="020B0604020202020204" pitchFamily="34" charset="0"/>
              <a:buChar char="•"/>
            </a:pPr>
            <a:r>
              <a:rPr lang="zh-CN" altLang="en-US" sz="2400" dirty="0">
                <a:solidFill>
                  <a:schemeClr val="tx2"/>
                </a:solidFill>
                <a:latin typeface="黑体" panose="02010609060101010101" pitchFamily="49" charset="-122"/>
                <a:ea typeface="黑体" panose="02010609060101010101" pitchFamily="49" charset="-122"/>
              </a:rPr>
              <a:t>支持</a:t>
            </a:r>
            <a:r>
              <a:rPr lang="zh-CN" altLang="en-US" sz="2400" dirty="0">
                <a:solidFill>
                  <a:srgbClr val="FF0000"/>
                </a:solidFill>
                <a:latin typeface="黑体" panose="02010609060101010101" pitchFamily="49" charset="-122"/>
                <a:ea typeface="黑体" panose="02010609060101010101" pitchFamily="49" charset="-122"/>
              </a:rPr>
              <a:t>数据机密性服务</a:t>
            </a:r>
            <a:endParaRPr lang="en-US" altLang="zh-CN" sz="2400" dirty="0">
              <a:solidFill>
                <a:schemeClr val="tx2"/>
              </a:solidFill>
              <a:latin typeface="黑体" panose="02010609060101010101" pitchFamily="49" charset="-122"/>
              <a:ea typeface="黑体" panose="02010609060101010101" pitchFamily="49" charset="-122"/>
            </a:endParaRPr>
          </a:p>
          <a:p>
            <a:pPr marL="342900" lvl="0" indent="-342900">
              <a:buFont typeface="Arial" panose="020B0604020202020204" pitchFamily="34" charset="0"/>
              <a:buChar char="•"/>
            </a:pPr>
            <a:r>
              <a:rPr lang="zh-CN" altLang="en-US" sz="2400" dirty="0">
                <a:solidFill>
                  <a:schemeClr val="tx2"/>
                </a:solidFill>
                <a:latin typeface="黑体" panose="02010609060101010101" pitchFamily="49" charset="-122"/>
                <a:ea typeface="黑体" panose="02010609060101010101" pitchFamily="49" charset="-122"/>
              </a:rPr>
              <a:t>支持</a:t>
            </a:r>
            <a:r>
              <a:rPr lang="zh-CN" altLang="en-US" sz="2400" dirty="0">
                <a:solidFill>
                  <a:srgbClr val="FF0000"/>
                </a:solidFill>
                <a:latin typeface="黑体" panose="02010609060101010101" pitchFamily="49" charset="-122"/>
                <a:ea typeface="黑体" panose="02010609060101010101" pitchFamily="49" charset="-122"/>
              </a:rPr>
              <a:t>完整性服</a:t>
            </a:r>
            <a:r>
              <a:rPr lang="zh-CN" altLang="en-US" sz="2400" dirty="0">
                <a:solidFill>
                  <a:schemeClr val="tx2"/>
                </a:solidFill>
                <a:latin typeface="黑体" panose="02010609060101010101" pitchFamily="49" charset="-122"/>
                <a:ea typeface="黑体" panose="02010609060101010101" pitchFamily="49" charset="-122"/>
              </a:rPr>
              <a:t>务</a:t>
            </a:r>
            <a:r>
              <a:rPr lang="en-US" altLang="zh-CN" sz="2400" dirty="0">
                <a:solidFill>
                  <a:schemeClr val="tx2"/>
                </a:solidFill>
                <a:latin typeface="黑体" panose="02010609060101010101" pitchFamily="49" charset="-122"/>
                <a:ea typeface="黑体" panose="02010609060101010101" pitchFamily="49" charset="-122"/>
              </a:rPr>
              <a:t>(</a:t>
            </a:r>
            <a:r>
              <a:rPr lang="zh-CN" altLang="en-US" sz="2400" dirty="0">
                <a:solidFill>
                  <a:schemeClr val="tx2"/>
                </a:solidFill>
                <a:latin typeface="黑体" panose="02010609060101010101" pitchFamily="49" charset="-122"/>
                <a:ea typeface="黑体" panose="02010609060101010101" pitchFamily="49" charset="-122"/>
              </a:rPr>
              <a:t>可选</a:t>
            </a:r>
            <a:r>
              <a:rPr lang="en-US" altLang="zh-CN" sz="2400" dirty="0">
                <a:solidFill>
                  <a:schemeClr val="tx2"/>
                </a:solidFill>
                <a:latin typeface="黑体" panose="02010609060101010101" pitchFamily="49" charset="-122"/>
                <a:ea typeface="黑体" panose="02010609060101010101" pitchFamily="49" charset="-122"/>
              </a:rPr>
              <a:t>) </a:t>
            </a:r>
          </a:p>
          <a:p>
            <a:pPr marL="342900" lvl="0" indent="-342900">
              <a:buFont typeface="Arial" panose="020B0604020202020204" pitchFamily="34" charset="0"/>
              <a:buChar char="•"/>
            </a:pPr>
            <a:r>
              <a:rPr lang="zh-CN" altLang="en-US" sz="2400" dirty="0">
                <a:solidFill>
                  <a:schemeClr val="tx2"/>
                </a:solidFill>
                <a:latin typeface="黑体" panose="02010609060101010101" pitchFamily="49" charset="-122"/>
                <a:ea typeface="黑体" panose="02010609060101010101" pitchFamily="49" charset="-122"/>
              </a:rPr>
              <a:t>基于</a:t>
            </a:r>
            <a:r>
              <a:rPr lang="zh-CN" altLang="en-US" sz="2400" dirty="0">
                <a:solidFill>
                  <a:srgbClr val="FF0000"/>
                </a:solidFill>
                <a:latin typeface="黑体" panose="02010609060101010101" pitchFamily="49" charset="-122"/>
                <a:ea typeface="黑体" panose="02010609060101010101" pitchFamily="49" charset="-122"/>
              </a:rPr>
              <a:t>对称密钥</a:t>
            </a:r>
            <a:r>
              <a:rPr lang="zh-CN" altLang="en-US" sz="2400" dirty="0">
                <a:solidFill>
                  <a:schemeClr val="tx2"/>
                </a:solidFill>
                <a:latin typeface="黑体" panose="02010609060101010101" pitchFamily="49" charset="-122"/>
                <a:ea typeface="黑体" panose="02010609060101010101" pitchFamily="49" charset="-122"/>
              </a:rPr>
              <a:t>算法技术</a:t>
            </a:r>
            <a:endParaRPr lang="en-US" altLang="zh-CN" sz="2400" dirty="0">
              <a:solidFill>
                <a:schemeClr val="tx2"/>
              </a:solidFill>
              <a:latin typeface="黑体" panose="02010609060101010101" pitchFamily="49" charset="-122"/>
              <a:ea typeface="黑体" panose="02010609060101010101" pitchFamily="49" charset="-122"/>
            </a:endParaRPr>
          </a:p>
          <a:p>
            <a:pPr marL="342900" lvl="0" indent="-342900">
              <a:buFont typeface="Arial" panose="020B0604020202020204" pitchFamily="34" charset="0"/>
              <a:buChar char="•"/>
            </a:pPr>
            <a:r>
              <a:rPr lang="zh-CN" altLang="en-US" sz="2400" dirty="0">
                <a:solidFill>
                  <a:schemeClr val="tx2"/>
                </a:solidFill>
                <a:latin typeface="黑体" panose="02010609060101010101" pitchFamily="49" charset="-122"/>
                <a:ea typeface="黑体" panose="02010609060101010101" pitchFamily="49" charset="-122"/>
              </a:rPr>
              <a:t>可独立使用，也可与</a:t>
            </a:r>
            <a:r>
              <a:rPr lang="en" altLang="zh-CN" sz="2400" dirty="0">
                <a:solidFill>
                  <a:schemeClr val="tx2"/>
                </a:solidFill>
                <a:latin typeface="黑体" panose="02010609060101010101" pitchFamily="49" charset="-122"/>
                <a:ea typeface="黑体" panose="02010609060101010101" pitchFamily="49" charset="-122"/>
              </a:rPr>
              <a:t>AH</a:t>
            </a:r>
            <a:r>
              <a:rPr lang="zh-CN" altLang="en-US" sz="2400" dirty="0">
                <a:solidFill>
                  <a:schemeClr val="tx2"/>
                </a:solidFill>
                <a:latin typeface="黑体" panose="02010609060101010101" pitchFamily="49" charset="-122"/>
                <a:ea typeface="黑体" panose="02010609060101010101" pitchFamily="49" charset="-122"/>
              </a:rPr>
              <a:t>结合使用 </a:t>
            </a:r>
          </a:p>
        </p:txBody>
      </p:sp>
      <p:sp>
        <p:nvSpPr>
          <p:cNvPr id="31" name="文本框 30">
            <a:extLst>
              <a:ext uri="{FF2B5EF4-FFF2-40B4-BE49-F238E27FC236}">
                <a16:creationId xmlns:a16="http://schemas.microsoft.com/office/drawing/2014/main" xmlns="" id="{D6D048CC-C516-8341-A641-E5C96F5A9981}"/>
              </a:ext>
            </a:extLst>
          </p:cNvPr>
          <p:cNvSpPr txBox="1"/>
          <p:nvPr/>
        </p:nvSpPr>
        <p:spPr>
          <a:xfrm>
            <a:off x="539552" y="1628800"/>
            <a:ext cx="1584176" cy="523220"/>
          </a:xfrm>
          <a:prstGeom prst="rect">
            <a:avLst/>
          </a:prstGeom>
          <a:ln/>
        </p:spPr>
        <p:style>
          <a:lnRef idx="3">
            <a:schemeClr val="lt1"/>
          </a:lnRef>
          <a:fillRef idx="1">
            <a:schemeClr val="accent1"/>
          </a:fillRef>
          <a:effectRef idx="1">
            <a:schemeClr val="accent1"/>
          </a:effectRef>
          <a:fontRef idx="minor">
            <a:schemeClr val="lt1"/>
          </a:fontRef>
        </p:style>
        <p:txBody>
          <a:bodyPr wrap="square" rtlCol="0">
            <a:spAutoFit/>
          </a:bodyPr>
          <a:lstStyle/>
          <a:p>
            <a:pPr algn="ctr">
              <a:buClr>
                <a:srgbClr val="C00000"/>
              </a:buClr>
            </a:pPr>
            <a:r>
              <a:rPr lang="en-US" altLang="zh-CN" sz="2800" dirty="0">
                <a:solidFill>
                  <a:schemeClr val="bg1"/>
                </a:solidFill>
                <a:latin typeface="黑体" panose="02010609060101010101" pitchFamily="49" charset="-122"/>
                <a:ea typeface="黑体" panose="02010609060101010101" pitchFamily="49" charset="-122"/>
              </a:rPr>
              <a:t>ESP</a:t>
            </a:r>
            <a:r>
              <a:rPr lang="zh-CN" altLang="en-US" sz="2800" dirty="0">
                <a:solidFill>
                  <a:schemeClr val="bg1"/>
                </a:solidFill>
                <a:latin typeface="黑体" panose="02010609060101010101" pitchFamily="49" charset="-122"/>
                <a:ea typeface="黑体" panose="02010609060101010101" pitchFamily="49" charset="-122"/>
              </a:rPr>
              <a:t>协议</a:t>
            </a:r>
          </a:p>
        </p:txBody>
      </p:sp>
      <p:sp>
        <p:nvSpPr>
          <p:cNvPr id="17" name="文本框 16">
            <a:extLst>
              <a:ext uri="{FF2B5EF4-FFF2-40B4-BE49-F238E27FC236}">
                <a16:creationId xmlns:a16="http://schemas.microsoft.com/office/drawing/2014/main" xmlns="" id="{86D0A676-23FD-7D40-A976-010E75881C7D}"/>
              </a:ext>
            </a:extLst>
          </p:cNvPr>
          <p:cNvSpPr txBox="1"/>
          <p:nvPr/>
        </p:nvSpPr>
        <p:spPr>
          <a:xfrm>
            <a:off x="318781" y="3905693"/>
            <a:ext cx="2572624" cy="523220"/>
          </a:xfrm>
          <a:prstGeom prst="rect">
            <a:avLst/>
          </a:prstGeom>
          <a:ln/>
        </p:spPr>
        <p:style>
          <a:lnRef idx="3">
            <a:schemeClr val="lt1"/>
          </a:lnRef>
          <a:fillRef idx="1">
            <a:schemeClr val="accent1"/>
          </a:fillRef>
          <a:effectRef idx="1">
            <a:schemeClr val="accent1"/>
          </a:effectRef>
          <a:fontRef idx="minor">
            <a:schemeClr val="lt1"/>
          </a:fontRef>
        </p:style>
        <p:txBody>
          <a:bodyPr wrap="square" rtlCol="0">
            <a:spAutoFit/>
          </a:bodyPr>
          <a:lstStyle/>
          <a:p>
            <a:pPr algn="ctr">
              <a:buClr>
                <a:srgbClr val="C00000"/>
              </a:buClr>
            </a:pPr>
            <a:r>
              <a:rPr lang="en-US" altLang="zh-CN" sz="2800" dirty="0">
                <a:solidFill>
                  <a:schemeClr val="bg1"/>
                </a:solidFill>
                <a:latin typeface="黑体" panose="02010609060101010101" pitchFamily="49" charset="-122"/>
                <a:ea typeface="黑体" panose="02010609060101010101" pitchFamily="49" charset="-122"/>
              </a:rPr>
              <a:t>ESP</a:t>
            </a:r>
            <a:r>
              <a:rPr lang="zh-CN" altLang="en-US" sz="2800" dirty="0">
                <a:solidFill>
                  <a:schemeClr val="bg1"/>
                </a:solidFill>
                <a:latin typeface="黑体" panose="02010609060101010101" pitchFamily="49" charset="-122"/>
                <a:ea typeface="黑体" panose="02010609060101010101" pitchFamily="49" charset="-122"/>
              </a:rPr>
              <a:t>的两种模式</a:t>
            </a:r>
          </a:p>
        </p:txBody>
      </p:sp>
      <p:pic>
        <p:nvPicPr>
          <p:cNvPr id="14" name="图片 13">
            <a:extLst>
              <a:ext uri="{FF2B5EF4-FFF2-40B4-BE49-F238E27FC236}">
                <a16:creationId xmlns:a16="http://schemas.microsoft.com/office/drawing/2014/main" xmlns="" id="{88B05574-5591-1648-86F0-0596AAD19206}"/>
              </a:ext>
            </a:extLst>
          </p:cNvPr>
          <p:cNvPicPr>
            <a:picLocks noChangeAspect="1"/>
          </p:cNvPicPr>
          <p:nvPr/>
        </p:nvPicPr>
        <p:blipFill rotWithShape="1">
          <a:blip r:embed="rId3">
            <a:extLst>
              <a:ext uri="{28A0092B-C50C-407E-A947-70E740481C1C}">
                <a14:useLocalDpi xmlns:a14="http://schemas.microsoft.com/office/drawing/2010/main" val="0"/>
              </a:ext>
            </a:extLst>
          </a:blip>
          <a:srcRect l="1850" t="5518" r="8443" b="2431"/>
          <a:stretch/>
        </p:blipFill>
        <p:spPr>
          <a:xfrm>
            <a:off x="5585550" y="1612682"/>
            <a:ext cx="3538749" cy="2434104"/>
          </a:xfrm>
          <a:prstGeom prst="rect">
            <a:avLst/>
          </a:prstGeom>
        </p:spPr>
      </p:pic>
    </p:spTree>
    <p:extLst>
      <p:ext uri="{BB962C8B-B14F-4D97-AF65-F5344CB8AC3E}">
        <p14:creationId xmlns:p14="http://schemas.microsoft.com/office/powerpoint/2010/main" val="17453286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1"/>
          <p:cNvSpPr>
            <a:spLocks noGrp="1"/>
          </p:cNvSpPr>
          <p:nvPr>
            <p:ph type="title"/>
          </p:nvPr>
        </p:nvSpPr>
        <p:spPr/>
        <p:txBody>
          <a:bodyPr/>
          <a:lstStyle/>
          <a:p>
            <a:r>
              <a:rPr lang="en-US" altLang="zh-CN" dirty="0">
                <a:latin typeface="楷体" panose="02010609060101010101" pitchFamily="49" charset="-122"/>
                <a:ea typeface="楷体" panose="02010609060101010101" pitchFamily="49" charset="-122"/>
              </a:rPr>
              <a:t>14.1</a:t>
            </a:r>
            <a:r>
              <a:rPr lang="zh-CN" altLang="en-US" dirty="0">
                <a:latin typeface="楷体" panose="02010609060101010101" pitchFamily="49" charset="-122"/>
                <a:ea typeface="楷体" panose="02010609060101010101" pitchFamily="49" charset="-122"/>
              </a:rPr>
              <a:t> 典型的网络入侵手段</a:t>
            </a:r>
          </a:p>
        </p:txBody>
      </p:sp>
      <p:sp>
        <p:nvSpPr>
          <p:cNvPr id="3" name="文本框 2">
            <a:extLst>
              <a:ext uri="{FF2B5EF4-FFF2-40B4-BE49-F238E27FC236}">
                <a16:creationId xmlns:a16="http://schemas.microsoft.com/office/drawing/2014/main" xmlns="" id="{A2D50A56-6789-4EFF-B0E6-373CE8BA26AA}"/>
              </a:ext>
            </a:extLst>
          </p:cNvPr>
          <p:cNvSpPr txBox="1"/>
          <p:nvPr/>
        </p:nvSpPr>
        <p:spPr>
          <a:xfrm>
            <a:off x="198092" y="1144849"/>
            <a:ext cx="8244448" cy="523220"/>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pPr marL="457200" indent="-457200">
              <a:buClr>
                <a:srgbClr val="C00000"/>
              </a:buClr>
              <a:buFont typeface="Wingdings" panose="05000000000000000000" pitchFamily="2" charset="2"/>
              <a:buChar char="n"/>
            </a:pPr>
            <a:r>
              <a:rPr lang="zh-CN" altLang="en-US" sz="2800" dirty="0">
                <a:solidFill>
                  <a:schemeClr val="tx2"/>
                </a:solidFill>
                <a:latin typeface="黑体" panose="02010609060101010101" pitchFamily="49" charset="-122"/>
                <a:ea typeface="黑体" panose="02010609060101010101" pitchFamily="49" charset="-122"/>
              </a:rPr>
              <a:t>网络攻击手段</a:t>
            </a:r>
            <a:endParaRPr lang="zh-CN" altLang="en-US" sz="2800" dirty="0">
              <a:solidFill>
                <a:schemeClr val="tx2">
                  <a:lumMod val="95000"/>
                  <a:lumOff val="5000"/>
                </a:schemeClr>
              </a:solidFill>
              <a:latin typeface="黑体" panose="02010609060101010101" pitchFamily="49" charset="-122"/>
              <a:ea typeface="黑体" panose="02010609060101010101" pitchFamily="49" charset="-122"/>
            </a:endParaRPr>
          </a:p>
        </p:txBody>
      </p:sp>
      <p:grpSp>
        <p:nvGrpSpPr>
          <p:cNvPr id="14" name="Group 3">
            <a:extLst>
              <a:ext uri="{FF2B5EF4-FFF2-40B4-BE49-F238E27FC236}">
                <a16:creationId xmlns:a16="http://schemas.microsoft.com/office/drawing/2014/main" xmlns="" id="{9E7D3C99-4917-954C-A98F-C14AA9E05D5D}"/>
              </a:ext>
            </a:extLst>
          </p:cNvPr>
          <p:cNvGrpSpPr>
            <a:grpSpLocks/>
          </p:cNvGrpSpPr>
          <p:nvPr/>
        </p:nvGrpSpPr>
        <p:grpSpPr bwMode="auto">
          <a:xfrm>
            <a:off x="990600" y="3657600"/>
            <a:ext cx="6769100" cy="2860675"/>
            <a:chOff x="657" y="890"/>
            <a:chExt cx="4264" cy="1802"/>
          </a:xfrm>
        </p:grpSpPr>
        <p:grpSp>
          <p:nvGrpSpPr>
            <p:cNvPr id="15" name="Group 4">
              <a:extLst>
                <a:ext uri="{FF2B5EF4-FFF2-40B4-BE49-F238E27FC236}">
                  <a16:creationId xmlns:a16="http://schemas.microsoft.com/office/drawing/2014/main" xmlns="" id="{6872DCEB-A162-D746-9AB6-1BF614B347F9}"/>
                </a:ext>
              </a:extLst>
            </p:cNvPr>
            <p:cNvGrpSpPr>
              <a:grpSpLocks/>
            </p:cNvGrpSpPr>
            <p:nvPr/>
          </p:nvGrpSpPr>
          <p:grpSpPr bwMode="auto">
            <a:xfrm>
              <a:off x="1066" y="1162"/>
              <a:ext cx="3855" cy="1530"/>
              <a:chOff x="1066" y="1207"/>
              <a:chExt cx="3901" cy="2342"/>
            </a:xfrm>
          </p:grpSpPr>
          <p:sp>
            <p:nvSpPr>
              <p:cNvPr id="25" name="Text Box 5">
                <a:extLst>
                  <a:ext uri="{FF2B5EF4-FFF2-40B4-BE49-F238E27FC236}">
                    <a16:creationId xmlns:a16="http://schemas.microsoft.com/office/drawing/2014/main" xmlns="" id="{5A2469A0-E0B5-F347-B838-E972B329D11F}"/>
                  </a:ext>
                </a:extLst>
              </p:cNvPr>
              <p:cNvSpPr txBox="1">
                <a:spLocks noChangeArrowheads="1"/>
              </p:cNvSpPr>
              <p:nvPr/>
            </p:nvSpPr>
            <p:spPr bwMode="auto">
              <a:xfrm>
                <a:off x="1342" y="3268"/>
                <a:ext cx="3336" cy="2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0467" tIns="40234" rIns="80467" bIns="40234">
                <a:spAutoFit/>
              </a:bodyPr>
              <a:lstStyle>
                <a:lvl1pPr>
                  <a:defRPr sz="2400" b="1">
                    <a:solidFill>
                      <a:schemeClr val="tx1"/>
                    </a:solidFill>
                    <a:latin typeface="Arial" panose="020B0604020202020204" pitchFamily="34" charset="0"/>
                    <a:ea typeface="楷体_GB2312" pitchFamily="49" charset="-122"/>
                  </a:defRPr>
                </a:lvl1pPr>
                <a:lvl2pPr marL="742950" indent="-285750">
                  <a:defRPr sz="2400" b="1">
                    <a:solidFill>
                      <a:schemeClr val="tx1"/>
                    </a:solidFill>
                    <a:latin typeface="Arial" panose="020B0604020202020204" pitchFamily="34" charset="0"/>
                    <a:ea typeface="楷体_GB2312" pitchFamily="49" charset="-122"/>
                  </a:defRPr>
                </a:lvl2pPr>
                <a:lvl3pPr marL="1143000" indent="-228600">
                  <a:defRPr sz="2400" b="1">
                    <a:solidFill>
                      <a:schemeClr val="tx1"/>
                    </a:solidFill>
                    <a:latin typeface="Arial" panose="020B0604020202020204" pitchFamily="34" charset="0"/>
                    <a:ea typeface="楷体_GB2312" pitchFamily="49" charset="-122"/>
                  </a:defRPr>
                </a:lvl3pPr>
                <a:lvl4pPr marL="1600200" indent="-228600">
                  <a:defRPr sz="2400" b="1">
                    <a:solidFill>
                      <a:schemeClr val="tx1"/>
                    </a:solidFill>
                    <a:latin typeface="Arial" panose="020B0604020202020204" pitchFamily="34" charset="0"/>
                    <a:ea typeface="楷体_GB2312" pitchFamily="49" charset="-122"/>
                  </a:defRPr>
                </a:lvl4pPr>
                <a:lvl5pPr marL="2057400" indent="-228600">
                  <a:defRPr sz="2400" b="1">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9pPr>
              </a:lstStyle>
              <a:p>
                <a:pPr algn="ctr" eaLnBrk="1" hangingPunct="1"/>
                <a:r>
                  <a:rPr lang="en-US" altLang="zh-CN" sz="1400">
                    <a:latin typeface="楷体_GB2312" pitchFamily="49" charset="-122"/>
                  </a:rPr>
                  <a:t>1980  	1985     1990	   1995	  2000 2002</a:t>
                </a:r>
                <a:endParaRPr lang="en-US" altLang="zh-CN" sz="2800">
                  <a:latin typeface="楷体_GB2312" pitchFamily="49" charset="-122"/>
                </a:endParaRPr>
              </a:p>
            </p:txBody>
          </p:sp>
          <p:sp>
            <p:nvSpPr>
              <p:cNvPr id="26" name="Line 6">
                <a:extLst>
                  <a:ext uri="{FF2B5EF4-FFF2-40B4-BE49-F238E27FC236}">
                    <a16:creationId xmlns:a16="http://schemas.microsoft.com/office/drawing/2014/main" xmlns="" id="{ABB2D52D-D5D8-4144-92CC-0F4BAC0D4DDB}"/>
                  </a:ext>
                </a:extLst>
              </p:cNvPr>
              <p:cNvSpPr>
                <a:spLocks noChangeShapeType="1"/>
              </p:cNvSpPr>
              <p:nvPr/>
            </p:nvSpPr>
            <p:spPr bwMode="auto">
              <a:xfrm flipV="1">
                <a:off x="1483" y="1229"/>
                <a:ext cx="0" cy="203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7" name="Line 7">
                <a:extLst>
                  <a:ext uri="{FF2B5EF4-FFF2-40B4-BE49-F238E27FC236}">
                    <a16:creationId xmlns:a16="http://schemas.microsoft.com/office/drawing/2014/main" xmlns="" id="{59069E7C-F7F9-464B-83B3-DFBA3C417B0C}"/>
                  </a:ext>
                </a:extLst>
              </p:cNvPr>
              <p:cNvSpPr>
                <a:spLocks noChangeShapeType="1"/>
              </p:cNvSpPr>
              <p:nvPr/>
            </p:nvSpPr>
            <p:spPr bwMode="auto">
              <a:xfrm>
                <a:off x="1483" y="3263"/>
                <a:ext cx="3056"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8" name="Text Box 8">
                <a:extLst>
                  <a:ext uri="{FF2B5EF4-FFF2-40B4-BE49-F238E27FC236}">
                    <a16:creationId xmlns:a16="http://schemas.microsoft.com/office/drawing/2014/main" xmlns="" id="{5C1A9245-FCA9-EC40-8F4B-71158F2AE3BD}"/>
                  </a:ext>
                </a:extLst>
              </p:cNvPr>
              <p:cNvSpPr txBox="1">
                <a:spLocks noChangeArrowheads="1"/>
              </p:cNvSpPr>
              <p:nvPr/>
            </p:nvSpPr>
            <p:spPr bwMode="auto">
              <a:xfrm>
                <a:off x="3717" y="3001"/>
                <a:ext cx="125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楷体_GB2312" pitchFamily="49" charset="-122"/>
                  </a:defRPr>
                </a:lvl1pPr>
                <a:lvl2pPr marL="742950" indent="-285750">
                  <a:defRPr sz="2400" b="1">
                    <a:solidFill>
                      <a:schemeClr val="tx1"/>
                    </a:solidFill>
                    <a:latin typeface="Arial" panose="020B0604020202020204" pitchFamily="34" charset="0"/>
                    <a:ea typeface="楷体_GB2312" pitchFamily="49" charset="-122"/>
                  </a:defRPr>
                </a:lvl2pPr>
                <a:lvl3pPr marL="1143000" indent="-228600">
                  <a:defRPr sz="2400" b="1">
                    <a:solidFill>
                      <a:schemeClr val="tx1"/>
                    </a:solidFill>
                    <a:latin typeface="Arial" panose="020B0604020202020204" pitchFamily="34" charset="0"/>
                    <a:ea typeface="楷体_GB2312" pitchFamily="49" charset="-122"/>
                  </a:defRPr>
                </a:lvl3pPr>
                <a:lvl4pPr marL="1600200" indent="-228600">
                  <a:defRPr sz="2400" b="1">
                    <a:solidFill>
                      <a:schemeClr val="tx1"/>
                    </a:solidFill>
                    <a:latin typeface="Arial" panose="020B0604020202020204" pitchFamily="34" charset="0"/>
                    <a:ea typeface="楷体_GB2312" pitchFamily="49" charset="-122"/>
                  </a:defRPr>
                </a:lvl4pPr>
                <a:lvl5pPr marL="2057400" indent="-228600">
                  <a:defRPr sz="2400" b="1">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9pPr>
              </a:lstStyle>
              <a:p>
                <a:pPr algn="ctr" eaLnBrk="1" hangingPunct="1"/>
                <a:r>
                  <a:rPr lang="zh-CN" altLang="en-US" sz="1400">
                    <a:latin typeface="楷体_GB2312" pitchFamily="49" charset="-122"/>
                  </a:rPr>
                  <a:t>时间（年）</a:t>
                </a:r>
                <a:endParaRPr lang="zh-CN" altLang="en-US" sz="2800">
                  <a:latin typeface="楷体_GB2312" pitchFamily="49" charset="-122"/>
                </a:endParaRPr>
              </a:p>
            </p:txBody>
          </p:sp>
          <p:sp>
            <p:nvSpPr>
              <p:cNvPr id="29" name="Text Box 9">
                <a:extLst>
                  <a:ext uri="{FF2B5EF4-FFF2-40B4-BE49-F238E27FC236}">
                    <a16:creationId xmlns:a16="http://schemas.microsoft.com/office/drawing/2014/main" xmlns="" id="{A3985FE9-D8A2-7640-8EAB-89A51268A8AB}"/>
                  </a:ext>
                </a:extLst>
              </p:cNvPr>
              <p:cNvSpPr txBox="1">
                <a:spLocks noChangeArrowheads="1"/>
              </p:cNvSpPr>
              <p:nvPr/>
            </p:nvSpPr>
            <p:spPr bwMode="auto">
              <a:xfrm>
                <a:off x="1066" y="1229"/>
                <a:ext cx="417" cy="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楷体_GB2312" pitchFamily="49" charset="-122"/>
                  </a:defRPr>
                </a:lvl1pPr>
                <a:lvl2pPr marL="742950" indent="-285750">
                  <a:defRPr sz="2400" b="1">
                    <a:solidFill>
                      <a:schemeClr val="tx1"/>
                    </a:solidFill>
                    <a:latin typeface="Arial" panose="020B0604020202020204" pitchFamily="34" charset="0"/>
                    <a:ea typeface="楷体_GB2312" pitchFamily="49" charset="-122"/>
                  </a:defRPr>
                </a:lvl2pPr>
                <a:lvl3pPr marL="1143000" indent="-228600">
                  <a:defRPr sz="2400" b="1">
                    <a:solidFill>
                      <a:schemeClr val="tx1"/>
                    </a:solidFill>
                    <a:latin typeface="Arial" panose="020B0604020202020204" pitchFamily="34" charset="0"/>
                    <a:ea typeface="楷体_GB2312" pitchFamily="49" charset="-122"/>
                  </a:defRPr>
                </a:lvl3pPr>
                <a:lvl4pPr marL="1600200" indent="-228600">
                  <a:defRPr sz="2400" b="1">
                    <a:solidFill>
                      <a:schemeClr val="tx1"/>
                    </a:solidFill>
                    <a:latin typeface="Arial" panose="020B0604020202020204" pitchFamily="34" charset="0"/>
                    <a:ea typeface="楷体_GB2312" pitchFamily="49" charset="-122"/>
                  </a:defRPr>
                </a:lvl4pPr>
                <a:lvl5pPr marL="2057400" indent="-228600">
                  <a:defRPr sz="2400" b="1">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9pPr>
              </a:lstStyle>
              <a:p>
                <a:pPr algn="ctr" eaLnBrk="1" hangingPunct="1"/>
                <a:r>
                  <a:rPr lang="zh-CN" altLang="en-US" sz="1400">
                    <a:latin typeface="楷体_GB2312" pitchFamily="49" charset="-122"/>
                  </a:rPr>
                  <a:t>高</a:t>
                </a:r>
                <a:endParaRPr lang="zh-CN" altLang="en-US" sz="2800">
                  <a:latin typeface="楷体_GB2312" pitchFamily="49" charset="-122"/>
                </a:endParaRPr>
              </a:p>
            </p:txBody>
          </p:sp>
          <p:sp>
            <p:nvSpPr>
              <p:cNvPr id="30" name="Text Box 10">
                <a:extLst>
                  <a:ext uri="{FF2B5EF4-FFF2-40B4-BE49-F238E27FC236}">
                    <a16:creationId xmlns:a16="http://schemas.microsoft.com/office/drawing/2014/main" xmlns="" id="{53B1EF45-5AEF-5F43-843F-64FCD9E52596}"/>
                  </a:ext>
                </a:extLst>
              </p:cNvPr>
              <p:cNvSpPr txBox="1">
                <a:spLocks noChangeArrowheads="1"/>
              </p:cNvSpPr>
              <p:nvPr/>
            </p:nvSpPr>
            <p:spPr bwMode="auto">
              <a:xfrm>
                <a:off x="1899" y="2509"/>
                <a:ext cx="1112" cy="5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楷体_GB2312" pitchFamily="49" charset="-122"/>
                  </a:defRPr>
                </a:lvl1pPr>
                <a:lvl2pPr marL="742950" indent="-285750">
                  <a:defRPr sz="2400" b="1">
                    <a:solidFill>
                      <a:schemeClr val="tx1"/>
                    </a:solidFill>
                    <a:latin typeface="Arial" panose="020B0604020202020204" pitchFamily="34" charset="0"/>
                    <a:ea typeface="楷体_GB2312" pitchFamily="49" charset="-122"/>
                  </a:defRPr>
                </a:lvl2pPr>
                <a:lvl3pPr marL="1143000" indent="-228600">
                  <a:defRPr sz="2400" b="1">
                    <a:solidFill>
                      <a:schemeClr val="tx1"/>
                    </a:solidFill>
                    <a:latin typeface="Arial" panose="020B0604020202020204" pitchFamily="34" charset="0"/>
                    <a:ea typeface="楷体_GB2312" pitchFamily="49" charset="-122"/>
                  </a:defRPr>
                </a:lvl3pPr>
                <a:lvl4pPr marL="1600200" indent="-228600">
                  <a:defRPr sz="2400" b="1">
                    <a:solidFill>
                      <a:schemeClr val="tx1"/>
                    </a:solidFill>
                    <a:latin typeface="Arial" panose="020B0604020202020204" pitchFamily="34" charset="0"/>
                    <a:ea typeface="楷体_GB2312" pitchFamily="49" charset="-122"/>
                  </a:defRPr>
                </a:lvl4pPr>
                <a:lvl5pPr marL="2057400" indent="-228600">
                  <a:defRPr sz="2400" b="1">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9pPr>
              </a:lstStyle>
              <a:p>
                <a:pPr algn="ctr" eaLnBrk="1" hangingPunct="1"/>
                <a:r>
                  <a:rPr lang="zh-CN" altLang="en-US" sz="1400">
                    <a:latin typeface="楷体_GB2312" pitchFamily="49" charset="-122"/>
                  </a:rPr>
                  <a:t>各种攻击者的综合威胁程度</a:t>
                </a:r>
                <a:endParaRPr lang="zh-CN" altLang="en-US" sz="2800">
                  <a:latin typeface="楷体_GB2312" pitchFamily="49" charset="-122"/>
                </a:endParaRPr>
              </a:p>
            </p:txBody>
          </p:sp>
          <p:sp>
            <p:nvSpPr>
              <p:cNvPr id="31" name="Text Box 11">
                <a:extLst>
                  <a:ext uri="{FF2B5EF4-FFF2-40B4-BE49-F238E27FC236}">
                    <a16:creationId xmlns:a16="http://schemas.microsoft.com/office/drawing/2014/main" xmlns="" id="{D300DF55-ACC5-E14B-8B6A-8EAEC80D8B36}"/>
                  </a:ext>
                </a:extLst>
              </p:cNvPr>
              <p:cNvSpPr txBox="1">
                <a:spLocks noChangeArrowheads="1"/>
              </p:cNvSpPr>
              <p:nvPr/>
            </p:nvSpPr>
            <p:spPr bwMode="auto">
              <a:xfrm>
                <a:off x="1066" y="2974"/>
                <a:ext cx="417" cy="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楷体_GB2312" pitchFamily="49" charset="-122"/>
                  </a:defRPr>
                </a:lvl1pPr>
                <a:lvl2pPr marL="742950" indent="-285750">
                  <a:defRPr sz="2400" b="1">
                    <a:solidFill>
                      <a:schemeClr val="tx1"/>
                    </a:solidFill>
                    <a:latin typeface="Arial" panose="020B0604020202020204" pitchFamily="34" charset="0"/>
                    <a:ea typeface="楷体_GB2312" pitchFamily="49" charset="-122"/>
                  </a:defRPr>
                </a:lvl2pPr>
                <a:lvl3pPr marL="1143000" indent="-228600">
                  <a:defRPr sz="2400" b="1">
                    <a:solidFill>
                      <a:schemeClr val="tx1"/>
                    </a:solidFill>
                    <a:latin typeface="Arial" panose="020B0604020202020204" pitchFamily="34" charset="0"/>
                    <a:ea typeface="楷体_GB2312" pitchFamily="49" charset="-122"/>
                  </a:defRPr>
                </a:lvl3pPr>
                <a:lvl4pPr marL="1600200" indent="-228600">
                  <a:defRPr sz="2400" b="1">
                    <a:solidFill>
                      <a:schemeClr val="tx1"/>
                    </a:solidFill>
                    <a:latin typeface="Arial" panose="020B0604020202020204" pitchFamily="34" charset="0"/>
                    <a:ea typeface="楷体_GB2312" pitchFamily="49" charset="-122"/>
                  </a:defRPr>
                </a:lvl4pPr>
                <a:lvl5pPr marL="2057400" indent="-228600">
                  <a:defRPr sz="2400" b="1">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9pPr>
              </a:lstStyle>
              <a:p>
                <a:pPr algn="ctr" eaLnBrk="1" hangingPunct="1"/>
                <a:r>
                  <a:rPr lang="zh-CN" altLang="en-US" sz="1400">
                    <a:latin typeface="楷体_GB2312" pitchFamily="49" charset="-122"/>
                  </a:rPr>
                  <a:t>低</a:t>
                </a:r>
                <a:endParaRPr lang="zh-CN" altLang="en-US" sz="2800">
                  <a:latin typeface="楷体_GB2312" pitchFamily="49" charset="-122"/>
                </a:endParaRPr>
              </a:p>
            </p:txBody>
          </p:sp>
          <p:sp>
            <p:nvSpPr>
              <p:cNvPr id="32" name="Freeform 12">
                <a:extLst>
                  <a:ext uri="{FF2B5EF4-FFF2-40B4-BE49-F238E27FC236}">
                    <a16:creationId xmlns:a16="http://schemas.microsoft.com/office/drawing/2014/main" xmlns="" id="{AFE74BA3-01D4-094F-9D21-CA55E4A50164}"/>
                  </a:ext>
                </a:extLst>
              </p:cNvPr>
              <p:cNvSpPr>
                <a:spLocks/>
              </p:cNvSpPr>
              <p:nvPr/>
            </p:nvSpPr>
            <p:spPr bwMode="auto">
              <a:xfrm>
                <a:off x="1622" y="1462"/>
                <a:ext cx="2674" cy="1637"/>
              </a:xfrm>
              <a:custGeom>
                <a:avLst/>
                <a:gdLst>
                  <a:gd name="T0" fmla="*/ 0 w 3465"/>
                  <a:gd name="T1" fmla="*/ 2196 h 2196"/>
                  <a:gd name="T2" fmla="*/ 1935 w 3465"/>
                  <a:gd name="T3" fmla="*/ 1920 h 2196"/>
                  <a:gd name="T4" fmla="*/ 2715 w 3465"/>
                  <a:gd name="T5" fmla="*/ 1428 h 2196"/>
                  <a:gd name="T6" fmla="*/ 3465 w 3465"/>
                  <a:gd name="T7" fmla="*/ 0 h 2196"/>
                  <a:gd name="T8" fmla="*/ 0 60000 65536"/>
                  <a:gd name="T9" fmla="*/ 0 60000 65536"/>
                  <a:gd name="T10" fmla="*/ 0 60000 65536"/>
                  <a:gd name="T11" fmla="*/ 0 60000 65536"/>
                  <a:gd name="T12" fmla="*/ 0 w 3465"/>
                  <a:gd name="T13" fmla="*/ 0 h 2196"/>
                  <a:gd name="T14" fmla="*/ 3465 w 3465"/>
                  <a:gd name="T15" fmla="*/ 2196 h 2196"/>
                </a:gdLst>
                <a:ahLst/>
                <a:cxnLst>
                  <a:cxn ang="T8">
                    <a:pos x="T0" y="T1"/>
                  </a:cxn>
                  <a:cxn ang="T9">
                    <a:pos x="T2" y="T3"/>
                  </a:cxn>
                  <a:cxn ang="T10">
                    <a:pos x="T4" y="T5"/>
                  </a:cxn>
                  <a:cxn ang="T11">
                    <a:pos x="T6" y="T7"/>
                  </a:cxn>
                </a:cxnLst>
                <a:rect l="T12" t="T13" r="T14" b="T15"/>
                <a:pathLst>
                  <a:path w="3465" h="2196">
                    <a:moveTo>
                      <a:pt x="0" y="2196"/>
                    </a:moveTo>
                    <a:cubicBezTo>
                      <a:pt x="322" y="2150"/>
                      <a:pt x="1482" y="2048"/>
                      <a:pt x="1935" y="1920"/>
                    </a:cubicBezTo>
                    <a:cubicBezTo>
                      <a:pt x="2388" y="1792"/>
                      <a:pt x="2460" y="1748"/>
                      <a:pt x="2715" y="1428"/>
                    </a:cubicBezTo>
                    <a:cubicBezTo>
                      <a:pt x="2970" y="1108"/>
                      <a:pt x="3309" y="298"/>
                      <a:pt x="3465" y="0"/>
                    </a:cubicBezTo>
                  </a:path>
                </a:pathLst>
              </a:custGeom>
              <a:noFill/>
              <a:ln w="28575">
                <a:solidFill>
                  <a:srgbClr val="CC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b="1">
                    <a:solidFill>
                      <a:schemeClr val="tx1"/>
                    </a:solidFill>
                    <a:latin typeface="Arial" panose="020B0604020202020204" pitchFamily="34" charset="0"/>
                    <a:ea typeface="楷体_GB2312" pitchFamily="49" charset="-122"/>
                  </a:defRPr>
                </a:lvl1pPr>
                <a:lvl2pPr marL="742950" indent="-285750">
                  <a:defRPr sz="2400" b="1">
                    <a:solidFill>
                      <a:schemeClr val="tx1"/>
                    </a:solidFill>
                    <a:latin typeface="Arial" panose="020B0604020202020204" pitchFamily="34" charset="0"/>
                    <a:ea typeface="楷体_GB2312" pitchFamily="49" charset="-122"/>
                  </a:defRPr>
                </a:lvl2pPr>
                <a:lvl3pPr marL="1143000" indent="-228600">
                  <a:defRPr sz="2400" b="1">
                    <a:solidFill>
                      <a:schemeClr val="tx1"/>
                    </a:solidFill>
                    <a:latin typeface="Arial" panose="020B0604020202020204" pitchFamily="34" charset="0"/>
                    <a:ea typeface="楷体_GB2312" pitchFamily="49" charset="-122"/>
                  </a:defRPr>
                </a:lvl3pPr>
                <a:lvl4pPr marL="1600200" indent="-228600">
                  <a:defRPr sz="2400" b="1">
                    <a:solidFill>
                      <a:schemeClr val="tx1"/>
                    </a:solidFill>
                    <a:latin typeface="Arial" panose="020B0604020202020204" pitchFamily="34" charset="0"/>
                    <a:ea typeface="楷体_GB2312" pitchFamily="49" charset="-122"/>
                  </a:defRPr>
                </a:lvl4pPr>
                <a:lvl5pPr marL="2057400" indent="-228600">
                  <a:defRPr sz="2400" b="1">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9pPr>
              </a:lstStyle>
              <a:p>
                <a:pPr algn="ctr" eaLnBrk="1" hangingPunct="1"/>
                <a:endParaRPr kumimoji="1" lang="zh-CN" altLang="en-US" sz="2000" b="0">
                  <a:solidFill>
                    <a:schemeClr val="bg1"/>
                  </a:solidFill>
                  <a:latin typeface="Times New Roman" panose="02020603050405020304" pitchFamily="18" charset="0"/>
                  <a:ea typeface="汉鼎简大黑" pitchFamily="49" charset="-122"/>
                </a:endParaRPr>
              </a:p>
            </p:txBody>
          </p:sp>
          <p:sp>
            <p:nvSpPr>
              <p:cNvPr id="33" name="Freeform 13">
                <a:extLst>
                  <a:ext uri="{FF2B5EF4-FFF2-40B4-BE49-F238E27FC236}">
                    <a16:creationId xmlns:a16="http://schemas.microsoft.com/office/drawing/2014/main" xmlns="" id="{32368922-97D0-CC4E-B04D-111EC03B7DE1}"/>
                  </a:ext>
                </a:extLst>
              </p:cNvPr>
              <p:cNvSpPr>
                <a:spLocks/>
              </p:cNvSpPr>
              <p:nvPr/>
            </p:nvSpPr>
            <p:spPr bwMode="auto">
              <a:xfrm>
                <a:off x="1587" y="1598"/>
                <a:ext cx="2848" cy="1387"/>
              </a:xfrm>
              <a:custGeom>
                <a:avLst/>
                <a:gdLst>
                  <a:gd name="T0" fmla="*/ 0 w 3690"/>
                  <a:gd name="T1" fmla="*/ 0 h 1860"/>
                  <a:gd name="T2" fmla="*/ 1680 w 3690"/>
                  <a:gd name="T3" fmla="*/ 165 h 1860"/>
                  <a:gd name="T4" fmla="*/ 2640 w 3690"/>
                  <a:gd name="T5" fmla="*/ 495 h 1860"/>
                  <a:gd name="T6" fmla="*/ 3690 w 3690"/>
                  <a:gd name="T7" fmla="*/ 1860 h 1860"/>
                  <a:gd name="T8" fmla="*/ 0 60000 65536"/>
                  <a:gd name="T9" fmla="*/ 0 60000 65536"/>
                  <a:gd name="T10" fmla="*/ 0 60000 65536"/>
                  <a:gd name="T11" fmla="*/ 0 60000 65536"/>
                  <a:gd name="T12" fmla="*/ 0 w 3690"/>
                  <a:gd name="T13" fmla="*/ 0 h 1860"/>
                  <a:gd name="T14" fmla="*/ 3690 w 3690"/>
                  <a:gd name="T15" fmla="*/ 1860 h 1860"/>
                </a:gdLst>
                <a:ahLst/>
                <a:cxnLst>
                  <a:cxn ang="T8">
                    <a:pos x="T0" y="T1"/>
                  </a:cxn>
                  <a:cxn ang="T9">
                    <a:pos x="T2" y="T3"/>
                  </a:cxn>
                  <a:cxn ang="T10">
                    <a:pos x="T4" y="T5"/>
                  </a:cxn>
                  <a:cxn ang="T11">
                    <a:pos x="T6" y="T7"/>
                  </a:cxn>
                </a:cxnLst>
                <a:rect l="T12" t="T13" r="T14" b="T15"/>
                <a:pathLst>
                  <a:path w="3690" h="1860">
                    <a:moveTo>
                      <a:pt x="0" y="0"/>
                    </a:moveTo>
                    <a:cubicBezTo>
                      <a:pt x="280" y="27"/>
                      <a:pt x="1240" y="83"/>
                      <a:pt x="1680" y="165"/>
                    </a:cubicBezTo>
                    <a:cubicBezTo>
                      <a:pt x="2120" y="247"/>
                      <a:pt x="2305" y="213"/>
                      <a:pt x="2640" y="495"/>
                    </a:cubicBezTo>
                    <a:cubicBezTo>
                      <a:pt x="2975" y="777"/>
                      <a:pt x="3471" y="1576"/>
                      <a:pt x="3690" y="1860"/>
                    </a:cubicBezTo>
                  </a:path>
                </a:pathLst>
              </a:custGeom>
              <a:noFill/>
              <a:ln w="28575">
                <a:solidFill>
                  <a:srgbClr val="CC0000"/>
                </a:solidFill>
                <a:prstDash val="dash"/>
                <a:round/>
                <a:headEnd/>
                <a:tailEnd/>
              </a:ln>
              <a:extLst>
                <a:ext uri="{909E8E84-426E-40DD-AFC4-6F175D3DCCD1}">
                  <a14:hiddenFill xmlns:a14="http://schemas.microsoft.com/office/drawing/2010/main">
                    <a:solidFill>
                      <a:srgbClr val="FFFFFF"/>
                    </a:solidFill>
                  </a14:hiddenFill>
                </a:ext>
              </a:extLst>
            </p:spPr>
            <p:txBody>
              <a:bodyPr/>
              <a:lstStyle>
                <a:lvl1pPr>
                  <a:defRPr sz="2400" b="1">
                    <a:solidFill>
                      <a:schemeClr val="tx1"/>
                    </a:solidFill>
                    <a:latin typeface="Arial" panose="020B0604020202020204" pitchFamily="34" charset="0"/>
                    <a:ea typeface="楷体_GB2312" pitchFamily="49" charset="-122"/>
                  </a:defRPr>
                </a:lvl1pPr>
                <a:lvl2pPr marL="742950" indent="-285750">
                  <a:defRPr sz="2400" b="1">
                    <a:solidFill>
                      <a:schemeClr val="tx1"/>
                    </a:solidFill>
                    <a:latin typeface="Arial" panose="020B0604020202020204" pitchFamily="34" charset="0"/>
                    <a:ea typeface="楷体_GB2312" pitchFamily="49" charset="-122"/>
                  </a:defRPr>
                </a:lvl2pPr>
                <a:lvl3pPr marL="1143000" indent="-228600">
                  <a:defRPr sz="2400" b="1">
                    <a:solidFill>
                      <a:schemeClr val="tx1"/>
                    </a:solidFill>
                    <a:latin typeface="Arial" panose="020B0604020202020204" pitchFamily="34" charset="0"/>
                    <a:ea typeface="楷体_GB2312" pitchFamily="49" charset="-122"/>
                  </a:defRPr>
                </a:lvl3pPr>
                <a:lvl4pPr marL="1600200" indent="-228600">
                  <a:defRPr sz="2400" b="1">
                    <a:solidFill>
                      <a:schemeClr val="tx1"/>
                    </a:solidFill>
                    <a:latin typeface="Arial" panose="020B0604020202020204" pitchFamily="34" charset="0"/>
                    <a:ea typeface="楷体_GB2312" pitchFamily="49" charset="-122"/>
                  </a:defRPr>
                </a:lvl4pPr>
                <a:lvl5pPr marL="2057400" indent="-228600">
                  <a:defRPr sz="2400" b="1">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9pPr>
              </a:lstStyle>
              <a:p>
                <a:pPr algn="ctr" eaLnBrk="1" hangingPunct="1"/>
                <a:endParaRPr kumimoji="1" lang="zh-CN" altLang="en-US" sz="2000" b="0">
                  <a:solidFill>
                    <a:schemeClr val="bg1"/>
                  </a:solidFill>
                  <a:latin typeface="Times New Roman" panose="02020603050405020304" pitchFamily="18" charset="0"/>
                  <a:ea typeface="汉鼎简大黑" pitchFamily="49" charset="-122"/>
                </a:endParaRPr>
              </a:p>
            </p:txBody>
          </p:sp>
          <p:sp>
            <p:nvSpPr>
              <p:cNvPr id="34" name="Text Box 14">
                <a:extLst>
                  <a:ext uri="{FF2B5EF4-FFF2-40B4-BE49-F238E27FC236}">
                    <a16:creationId xmlns:a16="http://schemas.microsoft.com/office/drawing/2014/main" xmlns="" id="{80D8330F-6A85-A849-BD78-AD2F7AFFFC3F}"/>
                  </a:ext>
                </a:extLst>
              </p:cNvPr>
              <p:cNvSpPr txBox="1">
                <a:spLocks noChangeArrowheads="1"/>
              </p:cNvSpPr>
              <p:nvPr/>
            </p:nvSpPr>
            <p:spPr bwMode="auto">
              <a:xfrm>
                <a:off x="1761" y="1207"/>
                <a:ext cx="1250" cy="4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楷体_GB2312" pitchFamily="49" charset="-122"/>
                  </a:defRPr>
                </a:lvl1pPr>
                <a:lvl2pPr marL="742950" indent="-285750">
                  <a:defRPr sz="2400" b="1">
                    <a:solidFill>
                      <a:schemeClr val="tx1"/>
                    </a:solidFill>
                    <a:latin typeface="Arial" panose="020B0604020202020204" pitchFamily="34" charset="0"/>
                    <a:ea typeface="楷体_GB2312" pitchFamily="49" charset="-122"/>
                  </a:defRPr>
                </a:lvl2pPr>
                <a:lvl3pPr marL="1143000" indent="-228600">
                  <a:defRPr sz="2400" b="1">
                    <a:solidFill>
                      <a:schemeClr val="tx1"/>
                    </a:solidFill>
                    <a:latin typeface="Arial" panose="020B0604020202020204" pitchFamily="34" charset="0"/>
                    <a:ea typeface="楷体_GB2312" pitchFamily="49" charset="-122"/>
                  </a:defRPr>
                </a:lvl3pPr>
                <a:lvl4pPr marL="1600200" indent="-228600">
                  <a:defRPr sz="2400" b="1">
                    <a:solidFill>
                      <a:schemeClr val="tx1"/>
                    </a:solidFill>
                    <a:latin typeface="Arial" panose="020B0604020202020204" pitchFamily="34" charset="0"/>
                    <a:ea typeface="楷体_GB2312" pitchFamily="49" charset="-122"/>
                  </a:defRPr>
                </a:lvl4pPr>
                <a:lvl5pPr marL="2057400" indent="-228600">
                  <a:defRPr sz="2400" b="1">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9pPr>
              </a:lstStyle>
              <a:p>
                <a:pPr algn="ctr" eaLnBrk="1" hangingPunct="1"/>
                <a:r>
                  <a:rPr lang="zh-CN" altLang="en-US" sz="1400">
                    <a:latin typeface="楷体_GB2312" pitchFamily="49" charset="-122"/>
                  </a:rPr>
                  <a:t>对攻击者技术知识和技巧的要求</a:t>
                </a:r>
                <a:endParaRPr lang="zh-CN" altLang="en-US" sz="2800">
                  <a:latin typeface="楷体_GB2312" pitchFamily="49" charset="-122"/>
                </a:endParaRPr>
              </a:p>
            </p:txBody>
          </p:sp>
        </p:grpSp>
        <p:sp>
          <p:nvSpPr>
            <p:cNvPr id="19" name="Rectangle 15">
              <a:extLst>
                <a:ext uri="{FF2B5EF4-FFF2-40B4-BE49-F238E27FC236}">
                  <a16:creationId xmlns:a16="http://schemas.microsoft.com/office/drawing/2014/main" xmlns="" id="{CC1F6D6D-0288-0B4D-900C-0EE4182AB16B}"/>
                </a:ext>
              </a:extLst>
            </p:cNvPr>
            <p:cNvSpPr>
              <a:spLocks noChangeArrowheads="1"/>
            </p:cNvSpPr>
            <p:nvPr/>
          </p:nvSpPr>
          <p:spPr bwMode="auto">
            <a:xfrm>
              <a:off x="657" y="890"/>
              <a:ext cx="301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Arial" panose="020B0604020202020204" pitchFamily="34" charset="0"/>
                  <a:ea typeface="楷体_GB2312" pitchFamily="49" charset="-122"/>
                </a:defRPr>
              </a:lvl1pPr>
              <a:lvl2pPr marL="742950" indent="-285750">
                <a:defRPr sz="2400" b="1">
                  <a:solidFill>
                    <a:schemeClr val="tx1"/>
                  </a:solidFill>
                  <a:latin typeface="Arial" panose="020B0604020202020204" pitchFamily="34" charset="0"/>
                  <a:ea typeface="楷体_GB2312" pitchFamily="49" charset="-122"/>
                </a:defRPr>
              </a:lvl2pPr>
              <a:lvl3pPr marL="1143000" indent="-228600">
                <a:defRPr sz="2400" b="1">
                  <a:solidFill>
                    <a:schemeClr val="tx1"/>
                  </a:solidFill>
                  <a:latin typeface="Arial" panose="020B0604020202020204" pitchFamily="34" charset="0"/>
                  <a:ea typeface="楷体_GB2312" pitchFamily="49" charset="-122"/>
                </a:defRPr>
              </a:lvl3pPr>
              <a:lvl4pPr marL="1600200" indent="-228600">
                <a:defRPr sz="2400" b="1">
                  <a:solidFill>
                    <a:schemeClr val="tx1"/>
                  </a:solidFill>
                  <a:latin typeface="Arial" panose="020B0604020202020204" pitchFamily="34" charset="0"/>
                  <a:ea typeface="楷体_GB2312" pitchFamily="49" charset="-122"/>
                </a:defRPr>
              </a:lvl4pPr>
              <a:lvl5pPr marL="2057400" indent="-228600">
                <a:defRPr sz="2400" b="1">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9pPr>
            </a:lstStyle>
            <a:p>
              <a:pPr eaLnBrk="1" hangingPunct="1"/>
              <a:r>
                <a:rPr lang="zh-CN" altLang="en-US" sz="1800" dirty="0">
                  <a:latin typeface="楷体_GB2312" pitchFamily="49" charset="-122"/>
                </a:rPr>
                <a:t>黑客攻击越来越容易实现，威胁程度越来越高</a:t>
              </a:r>
            </a:p>
          </p:txBody>
        </p:sp>
      </p:grpSp>
      <p:grpSp>
        <p:nvGrpSpPr>
          <p:cNvPr id="35" name="Group 16">
            <a:extLst>
              <a:ext uri="{FF2B5EF4-FFF2-40B4-BE49-F238E27FC236}">
                <a16:creationId xmlns:a16="http://schemas.microsoft.com/office/drawing/2014/main" xmlns="" id="{71C0CB14-29AB-3243-97D1-0725E50AD16B}"/>
              </a:ext>
            </a:extLst>
          </p:cNvPr>
          <p:cNvGrpSpPr>
            <a:grpSpLocks/>
          </p:cNvGrpSpPr>
          <p:nvPr/>
        </p:nvGrpSpPr>
        <p:grpSpPr bwMode="auto">
          <a:xfrm>
            <a:off x="990600" y="1295400"/>
            <a:ext cx="6500813" cy="2354263"/>
            <a:chOff x="158" y="2837"/>
            <a:chExt cx="4095" cy="1483"/>
          </a:xfrm>
        </p:grpSpPr>
        <p:grpSp>
          <p:nvGrpSpPr>
            <p:cNvPr id="36" name="Group 17">
              <a:extLst>
                <a:ext uri="{FF2B5EF4-FFF2-40B4-BE49-F238E27FC236}">
                  <a16:creationId xmlns:a16="http://schemas.microsoft.com/office/drawing/2014/main" xmlns="" id="{70ECBF95-7BFC-2D41-BBA5-1A1FA9AB6DDE}"/>
                </a:ext>
              </a:extLst>
            </p:cNvPr>
            <p:cNvGrpSpPr>
              <a:grpSpLocks/>
            </p:cNvGrpSpPr>
            <p:nvPr/>
          </p:nvGrpSpPr>
          <p:grpSpPr bwMode="auto">
            <a:xfrm>
              <a:off x="1655" y="2837"/>
              <a:ext cx="2598" cy="1483"/>
              <a:chOff x="825" y="1570"/>
              <a:chExt cx="2735" cy="1747"/>
            </a:xfrm>
          </p:grpSpPr>
          <p:graphicFrame>
            <p:nvGraphicFramePr>
              <p:cNvPr id="38" name="Object 18">
                <a:extLst>
                  <a:ext uri="{FF2B5EF4-FFF2-40B4-BE49-F238E27FC236}">
                    <a16:creationId xmlns:a16="http://schemas.microsoft.com/office/drawing/2014/main" xmlns="" id="{6A2B8DFA-657C-7F40-A6F7-3DEE6E567F66}"/>
                  </a:ext>
                </a:extLst>
              </p:cNvPr>
              <p:cNvGraphicFramePr>
                <a:graphicFrameLocks noChangeAspect="1"/>
              </p:cNvGraphicFramePr>
              <p:nvPr/>
            </p:nvGraphicFramePr>
            <p:xfrm>
              <a:off x="1066" y="1570"/>
              <a:ext cx="2494" cy="1472"/>
            </p:xfrm>
            <a:graphic>
              <a:graphicData uri="http://schemas.openxmlformats.org/presentationml/2006/ole">
                <mc:AlternateContent xmlns:mc="http://schemas.openxmlformats.org/markup-compatibility/2006">
                  <mc:Choice xmlns:v="urn:schemas-microsoft-com:vml" Requires="v">
                    <p:oleObj spid="_x0000_s65544" name="Bitmap Image" r:id="rId4" imgW="2997200" imgH="1873250" progId="Paint.Picture">
                      <p:embed/>
                    </p:oleObj>
                  </mc:Choice>
                  <mc:Fallback>
                    <p:oleObj name="Bitmap Image" r:id="rId4" imgW="2997200" imgH="1873250" progId="Paint.Picture">
                      <p:embed/>
                      <p:pic>
                        <p:nvPicPr>
                          <p:cNvPr id="157714" name="Object 18">
                            <a:extLst>
                              <a:ext uri="{FF2B5EF4-FFF2-40B4-BE49-F238E27FC236}">
                                <a16:creationId xmlns:a16="http://schemas.microsoft.com/office/drawing/2014/main" xmlns="" id="{8082A636-A712-9642-ABE5-10BB0467509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66" y="1570"/>
                            <a:ext cx="2494" cy="14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9" name="Text Box 19">
                <a:extLst>
                  <a:ext uri="{FF2B5EF4-FFF2-40B4-BE49-F238E27FC236}">
                    <a16:creationId xmlns:a16="http://schemas.microsoft.com/office/drawing/2014/main" xmlns="" id="{6EF77258-FF3D-0D46-857A-33A3933FE59E}"/>
                  </a:ext>
                </a:extLst>
              </p:cNvPr>
              <p:cNvSpPr txBox="1">
                <a:spLocks noChangeArrowheads="1"/>
              </p:cNvSpPr>
              <p:nvPr/>
            </p:nvSpPr>
            <p:spPr bwMode="auto">
              <a:xfrm>
                <a:off x="1519" y="3067"/>
                <a:ext cx="190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Arial" panose="020B0604020202020204" pitchFamily="34" charset="0"/>
                    <a:ea typeface="楷体_GB2312" pitchFamily="49" charset="-122"/>
                  </a:defRPr>
                </a:lvl1pPr>
                <a:lvl2pPr marL="742950" indent="-285750">
                  <a:defRPr sz="2400" b="1">
                    <a:solidFill>
                      <a:schemeClr val="tx1"/>
                    </a:solidFill>
                    <a:latin typeface="Arial" panose="020B0604020202020204" pitchFamily="34" charset="0"/>
                    <a:ea typeface="楷体_GB2312" pitchFamily="49" charset="-122"/>
                  </a:defRPr>
                </a:lvl2pPr>
                <a:lvl3pPr marL="1143000" indent="-228600">
                  <a:defRPr sz="2400" b="1">
                    <a:solidFill>
                      <a:schemeClr val="tx1"/>
                    </a:solidFill>
                    <a:latin typeface="Arial" panose="020B0604020202020204" pitchFamily="34" charset="0"/>
                    <a:ea typeface="楷体_GB2312" pitchFamily="49" charset="-122"/>
                  </a:defRPr>
                </a:lvl3pPr>
                <a:lvl4pPr marL="1600200" indent="-228600">
                  <a:defRPr sz="2400" b="1">
                    <a:solidFill>
                      <a:schemeClr val="tx1"/>
                    </a:solidFill>
                    <a:latin typeface="Arial" panose="020B0604020202020204" pitchFamily="34" charset="0"/>
                    <a:ea typeface="楷体_GB2312" pitchFamily="49" charset="-122"/>
                  </a:defRPr>
                </a:lvl4pPr>
                <a:lvl5pPr marL="2057400" indent="-228600">
                  <a:defRPr sz="2400" b="1">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9pPr>
              </a:lstStyle>
              <a:p>
                <a:pPr eaLnBrk="1" hangingPunct="1">
                  <a:spcBef>
                    <a:spcPct val="50000"/>
                  </a:spcBef>
                </a:pPr>
                <a:r>
                  <a:rPr kumimoji="1" lang="zh-CN" altLang="en-US" sz="1600" b="0">
                    <a:latin typeface="楷体_GB2312" pitchFamily="49" charset="-122"/>
                  </a:rPr>
                  <a:t>信息网络系统的复杂性增加</a:t>
                </a:r>
              </a:p>
            </p:txBody>
          </p:sp>
          <p:sp>
            <p:nvSpPr>
              <p:cNvPr id="40" name="Text Box 20">
                <a:extLst>
                  <a:ext uri="{FF2B5EF4-FFF2-40B4-BE49-F238E27FC236}">
                    <a16:creationId xmlns:a16="http://schemas.microsoft.com/office/drawing/2014/main" xmlns="" id="{95F3A8B8-3952-724E-BBD2-D3AA5733804A}"/>
                  </a:ext>
                </a:extLst>
              </p:cNvPr>
              <p:cNvSpPr txBox="1">
                <a:spLocks noChangeArrowheads="1"/>
              </p:cNvSpPr>
              <p:nvPr/>
            </p:nvSpPr>
            <p:spPr bwMode="auto">
              <a:xfrm>
                <a:off x="825" y="1933"/>
                <a:ext cx="285" cy="1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a:defRPr sz="2400" b="1">
                    <a:solidFill>
                      <a:schemeClr val="tx1"/>
                    </a:solidFill>
                    <a:latin typeface="Arial" panose="020B0604020202020204" pitchFamily="34" charset="0"/>
                    <a:ea typeface="楷体_GB2312" pitchFamily="49" charset="-122"/>
                  </a:defRPr>
                </a:lvl1pPr>
                <a:lvl2pPr marL="742950" indent="-285750">
                  <a:defRPr sz="2400" b="1">
                    <a:solidFill>
                      <a:schemeClr val="tx1"/>
                    </a:solidFill>
                    <a:latin typeface="Arial" panose="020B0604020202020204" pitchFamily="34" charset="0"/>
                    <a:ea typeface="楷体_GB2312" pitchFamily="49" charset="-122"/>
                  </a:defRPr>
                </a:lvl2pPr>
                <a:lvl3pPr marL="1143000" indent="-228600">
                  <a:defRPr sz="2400" b="1">
                    <a:solidFill>
                      <a:schemeClr val="tx1"/>
                    </a:solidFill>
                    <a:latin typeface="Arial" panose="020B0604020202020204" pitchFamily="34" charset="0"/>
                    <a:ea typeface="楷体_GB2312" pitchFamily="49" charset="-122"/>
                  </a:defRPr>
                </a:lvl3pPr>
                <a:lvl4pPr marL="1600200" indent="-228600">
                  <a:defRPr sz="2400" b="1">
                    <a:solidFill>
                      <a:schemeClr val="tx1"/>
                    </a:solidFill>
                    <a:latin typeface="Arial" panose="020B0604020202020204" pitchFamily="34" charset="0"/>
                    <a:ea typeface="楷体_GB2312" pitchFamily="49" charset="-122"/>
                  </a:defRPr>
                </a:lvl4pPr>
                <a:lvl5pPr marL="2057400" indent="-228600">
                  <a:defRPr sz="2400" b="1">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9pPr>
              </a:lstStyle>
              <a:p>
                <a:pPr eaLnBrk="1" hangingPunct="1">
                  <a:spcBef>
                    <a:spcPct val="50000"/>
                  </a:spcBef>
                </a:pPr>
                <a:r>
                  <a:rPr kumimoji="1" lang="zh-CN" altLang="en-US" sz="1600" b="0">
                    <a:latin typeface="楷体_GB2312" pitchFamily="49" charset="-122"/>
                  </a:rPr>
                  <a:t>脆弱性程度</a:t>
                </a:r>
              </a:p>
            </p:txBody>
          </p:sp>
        </p:grpSp>
        <p:sp>
          <p:nvSpPr>
            <p:cNvPr id="37" name="Rectangle 21">
              <a:extLst>
                <a:ext uri="{FF2B5EF4-FFF2-40B4-BE49-F238E27FC236}">
                  <a16:creationId xmlns:a16="http://schemas.microsoft.com/office/drawing/2014/main" xmlns="" id="{BE4FB1DB-8F24-3F4B-AA4C-FC1FEF75A37D}"/>
                </a:ext>
              </a:extLst>
            </p:cNvPr>
            <p:cNvSpPr>
              <a:spLocks noChangeArrowheads="1"/>
            </p:cNvSpPr>
            <p:nvPr/>
          </p:nvSpPr>
          <p:spPr bwMode="auto">
            <a:xfrm>
              <a:off x="158" y="3158"/>
              <a:ext cx="1633"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Arial" panose="020B0604020202020204" pitchFamily="34" charset="0"/>
                  <a:ea typeface="楷体_GB2312" pitchFamily="49" charset="-122"/>
                </a:defRPr>
              </a:lvl1pPr>
              <a:lvl2pPr marL="742950" indent="-285750">
                <a:defRPr sz="2400" b="1">
                  <a:solidFill>
                    <a:schemeClr val="tx1"/>
                  </a:solidFill>
                  <a:latin typeface="Arial" panose="020B0604020202020204" pitchFamily="34" charset="0"/>
                  <a:ea typeface="楷体_GB2312" pitchFamily="49" charset="-122"/>
                </a:defRPr>
              </a:lvl2pPr>
              <a:lvl3pPr marL="1143000" indent="-228600">
                <a:defRPr sz="2400" b="1">
                  <a:solidFill>
                    <a:schemeClr val="tx1"/>
                  </a:solidFill>
                  <a:latin typeface="Arial" panose="020B0604020202020204" pitchFamily="34" charset="0"/>
                  <a:ea typeface="楷体_GB2312" pitchFamily="49" charset="-122"/>
                </a:defRPr>
              </a:lvl3pPr>
              <a:lvl4pPr marL="1600200" indent="-228600">
                <a:defRPr sz="2400" b="1">
                  <a:solidFill>
                    <a:schemeClr val="tx1"/>
                  </a:solidFill>
                  <a:latin typeface="Arial" panose="020B0604020202020204" pitchFamily="34" charset="0"/>
                  <a:ea typeface="楷体_GB2312" pitchFamily="49" charset="-122"/>
                </a:defRPr>
              </a:lvl4pPr>
              <a:lvl5pPr marL="2057400" indent="-228600">
                <a:defRPr sz="2400" b="1">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9pPr>
            </a:lstStyle>
            <a:p>
              <a:pPr eaLnBrk="1" hangingPunct="1"/>
              <a:r>
                <a:rPr lang="zh-CN" altLang="en-US" sz="2000" dirty="0">
                  <a:latin typeface="楷体_GB2312" pitchFamily="49" charset="-122"/>
                </a:rPr>
                <a:t>网络系统日益复杂，安全隐患急剧增加</a:t>
              </a:r>
            </a:p>
          </p:txBody>
        </p:sp>
      </p:grpSp>
    </p:spTree>
    <p:extLst>
      <p:ext uri="{BB962C8B-B14F-4D97-AF65-F5344CB8AC3E}">
        <p14:creationId xmlns:p14="http://schemas.microsoft.com/office/powerpoint/2010/main" val="56437416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1"/>
          <p:cNvSpPr>
            <a:spLocks noGrp="1"/>
          </p:cNvSpPr>
          <p:nvPr>
            <p:ph type="title"/>
          </p:nvPr>
        </p:nvSpPr>
        <p:spPr/>
        <p:txBody>
          <a:bodyPr/>
          <a:lstStyle/>
          <a:p>
            <a:r>
              <a:rPr lang="en-US" altLang="zh-CN" dirty="0">
                <a:latin typeface="楷体" panose="02010609060101010101" pitchFamily="49" charset="-122"/>
                <a:ea typeface="楷体" panose="02010609060101010101" pitchFamily="49" charset="-122"/>
              </a:rPr>
              <a:t>14.5 IPv4</a:t>
            </a:r>
            <a:r>
              <a:rPr lang="zh-CN" altLang="en-US" dirty="0">
                <a:latin typeface="楷体" panose="02010609060101010101" pitchFamily="49" charset="-122"/>
                <a:ea typeface="楷体" panose="02010609060101010101" pitchFamily="49" charset="-122"/>
              </a:rPr>
              <a:t>和</a:t>
            </a:r>
            <a:r>
              <a:rPr lang="en-US" altLang="zh-CN" dirty="0">
                <a:latin typeface="楷体" panose="02010609060101010101" pitchFamily="49" charset="-122"/>
                <a:ea typeface="楷体" panose="02010609060101010101" pitchFamily="49" charset="-122"/>
              </a:rPr>
              <a:t>IPv6</a:t>
            </a:r>
            <a:r>
              <a:rPr lang="zh-CN" altLang="en-US" dirty="0">
                <a:latin typeface="楷体" panose="02010609060101010101" pitchFamily="49" charset="-122"/>
                <a:ea typeface="楷体" panose="02010609060101010101" pitchFamily="49" charset="-122"/>
              </a:rPr>
              <a:t>安全</a:t>
            </a:r>
          </a:p>
        </p:txBody>
      </p:sp>
      <p:sp>
        <p:nvSpPr>
          <p:cNvPr id="3" name="文本框 2">
            <a:extLst>
              <a:ext uri="{FF2B5EF4-FFF2-40B4-BE49-F238E27FC236}">
                <a16:creationId xmlns:a16="http://schemas.microsoft.com/office/drawing/2014/main" xmlns="" id="{A2D50A56-6789-4EFF-B0E6-373CE8BA26AA}"/>
              </a:ext>
            </a:extLst>
          </p:cNvPr>
          <p:cNvSpPr txBox="1"/>
          <p:nvPr/>
        </p:nvSpPr>
        <p:spPr>
          <a:xfrm>
            <a:off x="198092" y="1144849"/>
            <a:ext cx="8244448" cy="523220"/>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pPr marL="457200" indent="-457200">
              <a:buClr>
                <a:srgbClr val="C00000"/>
              </a:buClr>
              <a:buFont typeface="Wingdings" panose="05000000000000000000" pitchFamily="2" charset="2"/>
              <a:buChar char="n"/>
            </a:pPr>
            <a:r>
              <a:rPr lang="en-US" altLang="zh-CN" sz="2800" dirty="0" err="1">
                <a:solidFill>
                  <a:schemeClr val="tx2"/>
                </a:solidFill>
                <a:latin typeface="黑体" panose="02010609060101010101" pitchFamily="49" charset="-122"/>
                <a:ea typeface="黑体" panose="02010609060101010101" pitchFamily="49" charset="-122"/>
              </a:rPr>
              <a:t>IPSec</a:t>
            </a:r>
            <a:endParaRPr lang="zh-CN" altLang="en-US" sz="2800" dirty="0">
              <a:solidFill>
                <a:schemeClr val="tx2">
                  <a:lumMod val="95000"/>
                  <a:lumOff val="5000"/>
                </a:schemeClr>
              </a:solidFill>
              <a:latin typeface="黑体" panose="02010609060101010101" pitchFamily="49" charset="-122"/>
              <a:ea typeface="黑体" panose="02010609060101010101" pitchFamily="49" charset="-122"/>
            </a:endParaRPr>
          </a:p>
        </p:txBody>
      </p:sp>
      <p:sp>
        <p:nvSpPr>
          <p:cNvPr id="22" name="文本框 21">
            <a:extLst>
              <a:ext uri="{FF2B5EF4-FFF2-40B4-BE49-F238E27FC236}">
                <a16:creationId xmlns:a16="http://schemas.microsoft.com/office/drawing/2014/main" xmlns="" id="{FB9FA1E7-FA0B-8A44-9943-EADEDF99CAE3}"/>
              </a:ext>
            </a:extLst>
          </p:cNvPr>
          <p:cNvSpPr txBox="1"/>
          <p:nvPr/>
        </p:nvSpPr>
        <p:spPr>
          <a:xfrm>
            <a:off x="198092" y="1743015"/>
            <a:ext cx="5184576" cy="523220"/>
          </a:xfrm>
          <a:prstGeom prst="rect">
            <a:avLst/>
          </a:prstGeom>
          <a:ln/>
        </p:spPr>
        <p:style>
          <a:lnRef idx="3">
            <a:schemeClr val="lt1"/>
          </a:lnRef>
          <a:fillRef idx="1">
            <a:schemeClr val="accent1"/>
          </a:fillRef>
          <a:effectRef idx="1">
            <a:schemeClr val="accent1"/>
          </a:effectRef>
          <a:fontRef idx="minor">
            <a:schemeClr val="lt1"/>
          </a:fontRef>
        </p:style>
        <p:txBody>
          <a:bodyPr wrap="square" rtlCol="0">
            <a:spAutoFit/>
          </a:bodyPr>
          <a:lstStyle/>
          <a:p>
            <a:pPr algn="ctr">
              <a:buClr>
                <a:srgbClr val="C00000"/>
              </a:buClr>
            </a:pPr>
            <a:r>
              <a:rPr lang="en-US" altLang="zh-CN" sz="2800" dirty="0">
                <a:solidFill>
                  <a:schemeClr val="bg1"/>
                </a:solidFill>
                <a:latin typeface="黑体" panose="02010609060101010101" pitchFamily="49" charset="-122"/>
                <a:ea typeface="黑体" panose="02010609060101010101" pitchFamily="49" charset="-122"/>
              </a:rPr>
              <a:t>ESP</a:t>
            </a:r>
            <a:r>
              <a:rPr lang="zh-CN" altLang="en-US" sz="2800" dirty="0">
                <a:solidFill>
                  <a:schemeClr val="bg1"/>
                </a:solidFill>
                <a:latin typeface="黑体" panose="02010609060101010101" pitchFamily="49" charset="-122"/>
                <a:ea typeface="黑体" panose="02010609060101010101" pitchFamily="49" charset="-122"/>
              </a:rPr>
              <a:t>的两种模式对应的报文形式</a:t>
            </a:r>
          </a:p>
        </p:txBody>
      </p:sp>
      <p:graphicFrame>
        <p:nvGraphicFramePr>
          <p:cNvPr id="2" name="表格 4">
            <a:extLst>
              <a:ext uri="{FF2B5EF4-FFF2-40B4-BE49-F238E27FC236}">
                <a16:creationId xmlns:a16="http://schemas.microsoft.com/office/drawing/2014/main" xmlns="" id="{B45BD540-B1C3-5D4E-B5BA-982967E05699}"/>
              </a:ext>
            </a:extLst>
          </p:cNvPr>
          <p:cNvGraphicFramePr>
            <a:graphicFrameLocks noGrp="1"/>
          </p:cNvGraphicFramePr>
          <p:nvPr>
            <p:extLst>
              <p:ext uri="{D42A27DB-BD31-4B8C-83A1-F6EECF244321}">
                <p14:modId xmlns:p14="http://schemas.microsoft.com/office/powerpoint/2010/main" val="602398742"/>
              </p:ext>
            </p:extLst>
          </p:nvPr>
        </p:nvGraphicFramePr>
        <p:xfrm>
          <a:off x="2267744" y="2698120"/>
          <a:ext cx="2952328" cy="370840"/>
        </p:xfrm>
        <a:graphic>
          <a:graphicData uri="http://schemas.openxmlformats.org/drawingml/2006/table">
            <a:tbl>
              <a:tblPr firstRow="1" bandRow="1">
                <a:tableStyleId>{5C22544A-7EE6-4342-B048-85BDC9FD1C3A}</a:tableStyleId>
              </a:tblPr>
              <a:tblGrid>
                <a:gridCol w="1440160">
                  <a:extLst>
                    <a:ext uri="{9D8B030D-6E8A-4147-A177-3AD203B41FA5}">
                      <a16:colId xmlns:a16="http://schemas.microsoft.com/office/drawing/2014/main" xmlns="" val="2868340524"/>
                    </a:ext>
                  </a:extLst>
                </a:gridCol>
                <a:gridCol w="792088">
                  <a:extLst>
                    <a:ext uri="{9D8B030D-6E8A-4147-A177-3AD203B41FA5}">
                      <a16:colId xmlns:a16="http://schemas.microsoft.com/office/drawing/2014/main" xmlns="" val="298706791"/>
                    </a:ext>
                  </a:extLst>
                </a:gridCol>
                <a:gridCol w="720080">
                  <a:extLst>
                    <a:ext uri="{9D8B030D-6E8A-4147-A177-3AD203B41FA5}">
                      <a16:colId xmlns:a16="http://schemas.microsoft.com/office/drawing/2014/main" xmlns="" val="3019028369"/>
                    </a:ext>
                  </a:extLst>
                </a:gridCol>
              </a:tblGrid>
              <a:tr h="370840">
                <a:tc>
                  <a:txBody>
                    <a:bodyPr/>
                    <a:lstStyle/>
                    <a:p>
                      <a:r>
                        <a:rPr lang="en-US" altLang="zh-CN" dirty="0">
                          <a:solidFill>
                            <a:schemeClr val="tx2"/>
                          </a:solidFill>
                          <a:latin typeface="SimHei" panose="02010609060101010101" pitchFamily="49" charset="-122"/>
                          <a:ea typeface="SimHei" panose="02010609060101010101" pitchFamily="49" charset="-122"/>
                        </a:rPr>
                        <a:t>IP</a:t>
                      </a:r>
                      <a:r>
                        <a:rPr lang="zh-CN" altLang="en-US" dirty="0">
                          <a:solidFill>
                            <a:schemeClr val="tx2"/>
                          </a:solidFill>
                          <a:latin typeface="SimHei" panose="02010609060101010101" pitchFamily="49" charset="-122"/>
                          <a:ea typeface="SimHei" panose="02010609060101010101" pitchFamily="49" charset="-122"/>
                        </a:rPr>
                        <a:t>头</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r>
                        <a:rPr lang="en-US" altLang="zh-CN" dirty="0">
                          <a:solidFill>
                            <a:schemeClr val="tx2"/>
                          </a:solidFill>
                          <a:latin typeface="SimHei" panose="02010609060101010101" pitchFamily="49" charset="-122"/>
                          <a:ea typeface="SimHei" panose="02010609060101010101" pitchFamily="49" charset="-122"/>
                        </a:rPr>
                        <a:t>TCP</a:t>
                      </a:r>
                      <a:r>
                        <a:rPr lang="zh-CN" altLang="en-US" dirty="0">
                          <a:solidFill>
                            <a:schemeClr val="tx2"/>
                          </a:solidFill>
                          <a:latin typeface="SimHei" panose="02010609060101010101" pitchFamily="49" charset="-122"/>
                          <a:ea typeface="SimHei" panose="02010609060101010101" pitchFamily="49" charset="-122"/>
                        </a:rPr>
                        <a:t>头</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60000"/>
                        <a:lumOff val="40000"/>
                      </a:schemeClr>
                    </a:solidFill>
                  </a:tcPr>
                </a:tc>
                <a:tc>
                  <a:txBody>
                    <a:bodyPr/>
                    <a:lstStyle/>
                    <a:p>
                      <a:r>
                        <a:rPr lang="zh-CN" altLang="en-US" dirty="0">
                          <a:solidFill>
                            <a:schemeClr val="tx2"/>
                          </a:solidFill>
                          <a:latin typeface="SimHei" panose="02010609060101010101" pitchFamily="49" charset="-122"/>
                          <a:ea typeface="SimHei" panose="02010609060101010101" pitchFamily="49" charset="-122"/>
                        </a:rPr>
                        <a:t>数据</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xmlns="" val="527595809"/>
                  </a:ext>
                </a:extLst>
              </a:tr>
            </a:tbl>
          </a:graphicData>
        </a:graphic>
      </p:graphicFrame>
      <p:graphicFrame>
        <p:nvGraphicFramePr>
          <p:cNvPr id="6" name="表格 7">
            <a:extLst>
              <a:ext uri="{FF2B5EF4-FFF2-40B4-BE49-F238E27FC236}">
                <a16:creationId xmlns:a16="http://schemas.microsoft.com/office/drawing/2014/main" xmlns="" id="{2AA6F3C8-7A15-A44E-B507-66C885BCFC31}"/>
              </a:ext>
            </a:extLst>
          </p:cNvPr>
          <p:cNvGraphicFramePr>
            <a:graphicFrameLocks noGrp="1"/>
          </p:cNvGraphicFramePr>
          <p:nvPr>
            <p:extLst>
              <p:ext uri="{D42A27DB-BD31-4B8C-83A1-F6EECF244321}">
                <p14:modId xmlns:p14="http://schemas.microsoft.com/office/powerpoint/2010/main" val="2084512190"/>
              </p:ext>
            </p:extLst>
          </p:nvPr>
        </p:nvGraphicFramePr>
        <p:xfrm>
          <a:off x="2267744" y="3999199"/>
          <a:ext cx="6174794" cy="370840"/>
        </p:xfrm>
        <a:graphic>
          <a:graphicData uri="http://schemas.openxmlformats.org/drawingml/2006/table">
            <a:tbl>
              <a:tblPr firstRow="1" bandRow="1">
                <a:tableStyleId>{5C22544A-7EE6-4342-B048-85BDC9FD1C3A}</a:tableStyleId>
              </a:tblPr>
              <a:tblGrid>
                <a:gridCol w="648072">
                  <a:extLst>
                    <a:ext uri="{9D8B030D-6E8A-4147-A177-3AD203B41FA5}">
                      <a16:colId xmlns:a16="http://schemas.microsoft.com/office/drawing/2014/main" xmlns="" val="3939450816"/>
                    </a:ext>
                  </a:extLst>
                </a:gridCol>
                <a:gridCol w="792088">
                  <a:extLst>
                    <a:ext uri="{9D8B030D-6E8A-4147-A177-3AD203B41FA5}">
                      <a16:colId xmlns:a16="http://schemas.microsoft.com/office/drawing/2014/main" xmlns="" val="2044162354"/>
                    </a:ext>
                  </a:extLst>
                </a:gridCol>
                <a:gridCol w="792088">
                  <a:extLst>
                    <a:ext uri="{9D8B030D-6E8A-4147-A177-3AD203B41FA5}">
                      <a16:colId xmlns:a16="http://schemas.microsoft.com/office/drawing/2014/main" xmlns="" val="1055212418"/>
                    </a:ext>
                  </a:extLst>
                </a:gridCol>
                <a:gridCol w="720080">
                  <a:extLst>
                    <a:ext uri="{9D8B030D-6E8A-4147-A177-3AD203B41FA5}">
                      <a16:colId xmlns:a16="http://schemas.microsoft.com/office/drawing/2014/main" xmlns="" val="991979638"/>
                    </a:ext>
                  </a:extLst>
                </a:gridCol>
                <a:gridCol w="1872208">
                  <a:extLst>
                    <a:ext uri="{9D8B030D-6E8A-4147-A177-3AD203B41FA5}">
                      <a16:colId xmlns:a16="http://schemas.microsoft.com/office/drawing/2014/main" xmlns="" val="3026909232"/>
                    </a:ext>
                  </a:extLst>
                </a:gridCol>
                <a:gridCol w="1350258">
                  <a:extLst>
                    <a:ext uri="{9D8B030D-6E8A-4147-A177-3AD203B41FA5}">
                      <a16:colId xmlns:a16="http://schemas.microsoft.com/office/drawing/2014/main" xmlns="" val="460706538"/>
                    </a:ext>
                  </a:extLst>
                </a:gridCol>
              </a:tblGrid>
              <a:tr h="370840">
                <a:tc>
                  <a:txBody>
                    <a:bodyPr/>
                    <a:lstStyle/>
                    <a:p>
                      <a:r>
                        <a:rPr lang="en-US" altLang="zh-CN" dirty="0">
                          <a:solidFill>
                            <a:schemeClr val="tx2"/>
                          </a:solidFill>
                          <a:latin typeface="SimHei" panose="02010609060101010101" pitchFamily="49" charset="-122"/>
                          <a:ea typeface="SimHei" panose="02010609060101010101" pitchFamily="49" charset="-122"/>
                        </a:rPr>
                        <a:t>IP</a:t>
                      </a:r>
                      <a:r>
                        <a:rPr lang="zh-CN" altLang="en-US" dirty="0">
                          <a:solidFill>
                            <a:schemeClr val="tx2"/>
                          </a:solidFill>
                          <a:latin typeface="SimHei" panose="02010609060101010101" pitchFamily="49" charset="-122"/>
                          <a:ea typeface="SimHei" panose="02010609060101010101" pitchFamily="49" charset="-122"/>
                        </a:rPr>
                        <a:t>头</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r>
                        <a:rPr lang="en-US" altLang="zh-CN" dirty="0">
                          <a:solidFill>
                            <a:schemeClr val="tx2"/>
                          </a:solidFill>
                          <a:latin typeface="SimHei" panose="02010609060101010101" pitchFamily="49" charset="-122"/>
                          <a:ea typeface="SimHei" panose="02010609060101010101" pitchFamily="49" charset="-122"/>
                        </a:rPr>
                        <a:t>ESP</a:t>
                      </a:r>
                      <a:r>
                        <a:rPr lang="zh-CN" altLang="en-US" dirty="0">
                          <a:solidFill>
                            <a:schemeClr val="tx2"/>
                          </a:solidFill>
                          <a:latin typeface="SimHei" panose="02010609060101010101" pitchFamily="49" charset="-122"/>
                          <a:ea typeface="SimHei" panose="02010609060101010101" pitchFamily="49" charset="-122"/>
                        </a:rPr>
                        <a:t>头</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dirty="0">
                          <a:solidFill>
                            <a:schemeClr val="tx2"/>
                          </a:solidFill>
                          <a:latin typeface="SimHei" panose="02010609060101010101" pitchFamily="49" charset="-122"/>
                          <a:ea typeface="SimHei" panose="02010609060101010101" pitchFamily="49" charset="-122"/>
                        </a:rPr>
                        <a:t>TCP</a:t>
                      </a:r>
                      <a:r>
                        <a:rPr lang="zh-CN" altLang="en-US" dirty="0">
                          <a:solidFill>
                            <a:schemeClr val="tx2"/>
                          </a:solidFill>
                          <a:latin typeface="SimHei" panose="02010609060101010101" pitchFamily="49" charset="-122"/>
                          <a:ea typeface="SimHei" panose="02010609060101010101" pitchFamily="49" charset="-122"/>
                        </a:rPr>
                        <a:t>头</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60000"/>
                        <a:lumOff val="40000"/>
                      </a:schemeClr>
                    </a:solidFill>
                  </a:tcPr>
                </a:tc>
                <a:tc>
                  <a:txBody>
                    <a:bodyPr/>
                    <a:lstStyle/>
                    <a:p>
                      <a:r>
                        <a:rPr lang="zh-CN" altLang="en-US" sz="1800" b="1" kern="1200" dirty="0">
                          <a:solidFill>
                            <a:schemeClr val="tx2"/>
                          </a:solidFill>
                          <a:latin typeface="SimHei" panose="02010609060101010101" pitchFamily="49" charset="-122"/>
                          <a:ea typeface="SimHei" panose="02010609060101010101" pitchFamily="49" charset="-122"/>
                          <a:cs typeface="+mn-cs"/>
                        </a:rPr>
                        <a:t>数据</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r>
                        <a:rPr lang="en-US" altLang="zh-CN" sz="1800" b="1" kern="1200" dirty="0">
                          <a:solidFill>
                            <a:schemeClr val="tx2"/>
                          </a:solidFill>
                          <a:latin typeface="SimHei" panose="02010609060101010101" pitchFamily="49" charset="-122"/>
                          <a:ea typeface="SimHei" panose="02010609060101010101" pitchFamily="49" charset="-122"/>
                          <a:cs typeface="+mn-cs"/>
                        </a:rPr>
                        <a:t>ESP</a:t>
                      </a:r>
                      <a:r>
                        <a:rPr lang="zh-CN" altLang="en-US" sz="1800" b="1" kern="1200" dirty="0">
                          <a:solidFill>
                            <a:schemeClr val="tx2"/>
                          </a:solidFill>
                          <a:latin typeface="SimHei" panose="02010609060101010101" pitchFamily="49" charset="-122"/>
                          <a:ea typeface="SimHei" panose="02010609060101010101" pitchFamily="49" charset="-122"/>
                          <a:cs typeface="+mn-cs"/>
                        </a:rPr>
                        <a:t> </a:t>
                      </a:r>
                      <a:r>
                        <a:rPr lang="en-US" altLang="zh-CN" sz="1800" b="1" kern="1200" dirty="0">
                          <a:solidFill>
                            <a:schemeClr val="tx2"/>
                          </a:solidFill>
                          <a:latin typeface="SimHei" panose="02010609060101010101" pitchFamily="49" charset="-122"/>
                          <a:ea typeface="SimHei" panose="02010609060101010101" pitchFamily="49" charset="-122"/>
                          <a:cs typeface="+mn-cs"/>
                        </a:rPr>
                        <a:t>trailer</a:t>
                      </a:r>
                      <a:endParaRPr lang="zh-CN" altLang="en-US" sz="1800" b="1" kern="1200" dirty="0">
                        <a:solidFill>
                          <a:schemeClr val="tx2"/>
                        </a:solidFill>
                        <a:latin typeface="SimHei" panose="02010609060101010101" pitchFamily="49" charset="-122"/>
                        <a:ea typeface="SimHei" panose="02010609060101010101" pitchFamily="49" charset="-122"/>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sz="1800" b="1" kern="1200" dirty="0">
                          <a:solidFill>
                            <a:schemeClr val="tx2"/>
                          </a:solidFill>
                          <a:latin typeface="SimHei" panose="02010609060101010101" pitchFamily="49" charset="-122"/>
                          <a:ea typeface="SimHei" panose="02010609060101010101" pitchFamily="49" charset="-122"/>
                          <a:cs typeface="+mn-cs"/>
                        </a:rPr>
                        <a:t>ESP</a:t>
                      </a:r>
                      <a:r>
                        <a:rPr lang="zh-CN" altLang="en-US" sz="1800" b="1" kern="1200" dirty="0">
                          <a:solidFill>
                            <a:schemeClr val="tx2"/>
                          </a:solidFill>
                          <a:latin typeface="SimHei" panose="02010609060101010101" pitchFamily="49" charset="-122"/>
                          <a:ea typeface="SimHei" panose="02010609060101010101" pitchFamily="49" charset="-122"/>
                          <a:cs typeface="+mn-cs"/>
                        </a:rPr>
                        <a:t> </a:t>
                      </a:r>
                      <a:r>
                        <a:rPr lang="en-US" altLang="zh-CN" sz="1800" b="1" kern="1200" dirty="0">
                          <a:solidFill>
                            <a:schemeClr val="tx2"/>
                          </a:solidFill>
                          <a:latin typeface="SimHei" panose="02010609060101010101" pitchFamily="49" charset="-122"/>
                          <a:ea typeface="SimHei" panose="02010609060101010101" pitchFamily="49" charset="-122"/>
                          <a:cs typeface="+mn-cs"/>
                        </a:rPr>
                        <a:t>auth</a:t>
                      </a:r>
                      <a:endParaRPr lang="zh-CN" altLang="en-US" sz="1800" b="1" kern="1200" dirty="0">
                        <a:solidFill>
                          <a:schemeClr val="tx2"/>
                        </a:solidFill>
                        <a:latin typeface="SimHei" panose="02010609060101010101" pitchFamily="49" charset="-122"/>
                        <a:ea typeface="SimHei" panose="02010609060101010101" pitchFamily="49" charset="-122"/>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3909357605"/>
                  </a:ext>
                </a:extLst>
              </a:tr>
            </a:tbl>
          </a:graphicData>
        </a:graphic>
      </p:graphicFrame>
      <p:graphicFrame>
        <p:nvGraphicFramePr>
          <p:cNvPr id="12" name="表格 7">
            <a:extLst>
              <a:ext uri="{FF2B5EF4-FFF2-40B4-BE49-F238E27FC236}">
                <a16:creationId xmlns:a16="http://schemas.microsoft.com/office/drawing/2014/main" xmlns="" id="{63884337-B231-4E42-A295-95FDD4830CC3}"/>
              </a:ext>
            </a:extLst>
          </p:cNvPr>
          <p:cNvGraphicFramePr>
            <a:graphicFrameLocks noGrp="1"/>
          </p:cNvGraphicFramePr>
          <p:nvPr>
            <p:extLst>
              <p:ext uri="{D42A27DB-BD31-4B8C-83A1-F6EECF244321}">
                <p14:modId xmlns:p14="http://schemas.microsoft.com/office/powerpoint/2010/main" val="2179400396"/>
              </p:ext>
            </p:extLst>
          </p:nvPr>
        </p:nvGraphicFramePr>
        <p:xfrm>
          <a:off x="1907703" y="5517232"/>
          <a:ext cx="7128793" cy="370840"/>
        </p:xfrm>
        <a:graphic>
          <a:graphicData uri="http://schemas.openxmlformats.org/drawingml/2006/table">
            <a:tbl>
              <a:tblPr firstRow="1" bandRow="1">
                <a:tableStyleId>{5C22544A-7EE6-4342-B048-85BDC9FD1C3A}</a:tableStyleId>
              </a:tblPr>
              <a:tblGrid>
                <a:gridCol w="936104">
                  <a:extLst>
                    <a:ext uri="{9D8B030D-6E8A-4147-A177-3AD203B41FA5}">
                      <a16:colId xmlns:a16="http://schemas.microsoft.com/office/drawing/2014/main" xmlns="" val="3939450816"/>
                    </a:ext>
                  </a:extLst>
                </a:gridCol>
                <a:gridCol w="792089">
                  <a:extLst>
                    <a:ext uri="{9D8B030D-6E8A-4147-A177-3AD203B41FA5}">
                      <a16:colId xmlns:a16="http://schemas.microsoft.com/office/drawing/2014/main" xmlns="" val="1586845703"/>
                    </a:ext>
                  </a:extLst>
                </a:gridCol>
                <a:gridCol w="732187">
                  <a:extLst>
                    <a:ext uri="{9D8B030D-6E8A-4147-A177-3AD203B41FA5}">
                      <a16:colId xmlns:a16="http://schemas.microsoft.com/office/drawing/2014/main" xmlns="" val="2044162354"/>
                    </a:ext>
                  </a:extLst>
                </a:gridCol>
                <a:gridCol w="779980">
                  <a:extLst>
                    <a:ext uri="{9D8B030D-6E8A-4147-A177-3AD203B41FA5}">
                      <a16:colId xmlns:a16="http://schemas.microsoft.com/office/drawing/2014/main" xmlns="" val="1055212418"/>
                    </a:ext>
                  </a:extLst>
                </a:gridCol>
                <a:gridCol w="648072">
                  <a:extLst>
                    <a:ext uri="{9D8B030D-6E8A-4147-A177-3AD203B41FA5}">
                      <a16:colId xmlns:a16="http://schemas.microsoft.com/office/drawing/2014/main" xmlns="" val="991979638"/>
                    </a:ext>
                  </a:extLst>
                </a:gridCol>
                <a:gridCol w="1872208">
                  <a:extLst>
                    <a:ext uri="{9D8B030D-6E8A-4147-A177-3AD203B41FA5}">
                      <a16:colId xmlns:a16="http://schemas.microsoft.com/office/drawing/2014/main" xmlns="" val="3026909232"/>
                    </a:ext>
                  </a:extLst>
                </a:gridCol>
                <a:gridCol w="1368153">
                  <a:extLst>
                    <a:ext uri="{9D8B030D-6E8A-4147-A177-3AD203B41FA5}">
                      <a16:colId xmlns:a16="http://schemas.microsoft.com/office/drawing/2014/main" xmlns="" val="460706538"/>
                    </a:ext>
                  </a:extLst>
                </a:gridCol>
              </a:tblGrid>
              <a:tr h="370840">
                <a:tc>
                  <a:txBody>
                    <a:bodyPr/>
                    <a:lstStyle/>
                    <a:p>
                      <a:r>
                        <a:rPr lang="zh-CN" altLang="en-US" dirty="0">
                          <a:solidFill>
                            <a:schemeClr val="tx2"/>
                          </a:solidFill>
                          <a:latin typeface="SimHei" panose="02010609060101010101" pitchFamily="49" charset="-122"/>
                          <a:ea typeface="SimHei" panose="02010609060101010101" pitchFamily="49" charset="-122"/>
                        </a:rPr>
                        <a:t>新</a:t>
                      </a:r>
                      <a:r>
                        <a:rPr lang="en-US" altLang="zh-CN" dirty="0">
                          <a:solidFill>
                            <a:schemeClr val="tx2"/>
                          </a:solidFill>
                          <a:latin typeface="SimHei" panose="02010609060101010101" pitchFamily="49" charset="-122"/>
                          <a:ea typeface="SimHei" panose="02010609060101010101" pitchFamily="49" charset="-122"/>
                        </a:rPr>
                        <a:t>IP</a:t>
                      </a:r>
                      <a:r>
                        <a:rPr lang="zh-CN" altLang="en-US" dirty="0">
                          <a:solidFill>
                            <a:schemeClr val="tx2"/>
                          </a:solidFill>
                          <a:latin typeface="SimHei" panose="02010609060101010101" pitchFamily="49" charset="-122"/>
                          <a:ea typeface="SimHei" panose="02010609060101010101" pitchFamily="49" charset="-122"/>
                        </a:rPr>
                        <a:t>头</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r>
                        <a:rPr lang="en-US" altLang="zh-CN" dirty="0">
                          <a:solidFill>
                            <a:schemeClr val="tx2"/>
                          </a:solidFill>
                          <a:latin typeface="SimHei" panose="02010609060101010101" pitchFamily="49" charset="-122"/>
                          <a:ea typeface="SimHei" panose="02010609060101010101" pitchFamily="49" charset="-122"/>
                        </a:rPr>
                        <a:t>ESP</a:t>
                      </a:r>
                      <a:r>
                        <a:rPr lang="zh-CN" altLang="en-US" dirty="0">
                          <a:solidFill>
                            <a:schemeClr val="tx2"/>
                          </a:solidFill>
                          <a:latin typeface="SimHei" panose="02010609060101010101" pitchFamily="49" charset="-122"/>
                          <a:ea typeface="SimHei" panose="02010609060101010101" pitchFamily="49" charset="-122"/>
                        </a:rPr>
                        <a:t>头</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dirty="0">
                          <a:solidFill>
                            <a:schemeClr val="tx2"/>
                          </a:solidFill>
                          <a:latin typeface="SimHei" panose="02010609060101010101" pitchFamily="49" charset="-122"/>
                          <a:ea typeface="SimHei" panose="02010609060101010101" pitchFamily="49" charset="-122"/>
                        </a:rPr>
                        <a:t>IP</a:t>
                      </a:r>
                      <a:r>
                        <a:rPr lang="zh-CN" altLang="en-US" dirty="0">
                          <a:solidFill>
                            <a:schemeClr val="tx2"/>
                          </a:solidFill>
                          <a:latin typeface="SimHei" panose="02010609060101010101" pitchFamily="49" charset="-122"/>
                          <a:ea typeface="SimHei" panose="02010609060101010101" pitchFamily="49" charset="-122"/>
                        </a:rPr>
                        <a:t>头</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r>
                        <a:rPr lang="en-US" altLang="zh-CN" dirty="0">
                          <a:solidFill>
                            <a:schemeClr val="tx2"/>
                          </a:solidFill>
                          <a:latin typeface="SimHei" panose="02010609060101010101" pitchFamily="49" charset="-122"/>
                          <a:ea typeface="SimHei" panose="02010609060101010101" pitchFamily="49" charset="-122"/>
                        </a:rPr>
                        <a:t>TCP</a:t>
                      </a:r>
                      <a:r>
                        <a:rPr lang="zh-CN" altLang="en-US" dirty="0">
                          <a:solidFill>
                            <a:schemeClr val="tx2"/>
                          </a:solidFill>
                          <a:latin typeface="SimHei" panose="02010609060101010101" pitchFamily="49" charset="-122"/>
                          <a:ea typeface="SimHei" panose="02010609060101010101" pitchFamily="49" charset="-122"/>
                        </a:rPr>
                        <a:t>头</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60000"/>
                        <a:lumOff val="40000"/>
                      </a:schemeClr>
                    </a:solidFill>
                  </a:tcPr>
                </a:tc>
                <a:tc>
                  <a:txBody>
                    <a:bodyPr/>
                    <a:lstStyle/>
                    <a:p>
                      <a:r>
                        <a:rPr lang="zh-CN" altLang="en-US" sz="1800" b="1" kern="1200" dirty="0">
                          <a:solidFill>
                            <a:schemeClr val="tx2"/>
                          </a:solidFill>
                          <a:latin typeface="SimHei" panose="02010609060101010101" pitchFamily="49" charset="-122"/>
                          <a:ea typeface="SimHei" panose="02010609060101010101" pitchFamily="49" charset="-122"/>
                          <a:cs typeface="+mn-cs"/>
                        </a:rPr>
                        <a:t>数据</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r>
                        <a:rPr lang="en-US" altLang="zh-CN" sz="1800" b="1" kern="1200" dirty="0">
                          <a:solidFill>
                            <a:schemeClr val="tx2"/>
                          </a:solidFill>
                          <a:latin typeface="SimHei" panose="02010609060101010101" pitchFamily="49" charset="-122"/>
                          <a:ea typeface="SimHei" panose="02010609060101010101" pitchFamily="49" charset="-122"/>
                          <a:cs typeface="+mn-cs"/>
                        </a:rPr>
                        <a:t>ESP</a:t>
                      </a:r>
                      <a:r>
                        <a:rPr lang="zh-CN" altLang="en-US" sz="1800" b="1" kern="1200" dirty="0">
                          <a:solidFill>
                            <a:schemeClr val="tx2"/>
                          </a:solidFill>
                          <a:latin typeface="SimHei" panose="02010609060101010101" pitchFamily="49" charset="-122"/>
                          <a:ea typeface="SimHei" panose="02010609060101010101" pitchFamily="49" charset="-122"/>
                          <a:cs typeface="+mn-cs"/>
                        </a:rPr>
                        <a:t> </a:t>
                      </a:r>
                      <a:r>
                        <a:rPr lang="en-US" altLang="zh-CN" sz="1800" b="1" kern="1200" dirty="0">
                          <a:solidFill>
                            <a:schemeClr val="tx2"/>
                          </a:solidFill>
                          <a:latin typeface="SimHei" panose="02010609060101010101" pitchFamily="49" charset="-122"/>
                          <a:ea typeface="SimHei" panose="02010609060101010101" pitchFamily="49" charset="-122"/>
                          <a:cs typeface="+mn-cs"/>
                        </a:rPr>
                        <a:t>trailer</a:t>
                      </a:r>
                      <a:endParaRPr lang="zh-CN" altLang="en-US" sz="1800" b="1" kern="1200" dirty="0">
                        <a:solidFill>
                          <a:schemeClr val="tx2"/>
                        </a:solidFill>
                        <a:latin typeface="SimHei" panose="02010609060101010101" pitchFamily="49" charset="-122"/>
                        <a:ea typeface="SimHei" panose="02010609060101010101" pitchFamily="49" charset="-122"/>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sz="1800" b="1" kern="1200" dirty="0">
                          <a:solidFill>
                            <a:schemeClr val="tx2"/>
                          </a:solidFill>
                          <a:latin typeface="SimHei" panose="02010609060101010101" pitchFamily="49" charset="-122"/>
                          <a:ea typeface="SimHei" panose="02010609060101010101" pitchFamily="49" charset="-122"/>
                          <a:cs typeface="+mn-cs"/>
                        </a:rPr>
                        <a:t>ESP</a:t>
                      </a:r>
                      <a:r>
                        <a:rPr lang="zh-CN" altLang="en-US" sz="1800" b="1" kern="1200" dirty="0">
                          <a:solidFill>
                            <a:schemeClr val="tx2"/>
                          </a:solidFill>
                          <a:latin typeface="SimHei" panose="02010609060101010101" pitchFamily="49" charset="-122"/>
                          <a:ea typeface="SimHei" panose="02010609060101010101" pitchFamily="49" charset="-122"/>
                          <a:cs typeface="+mn-cs"/>
                        </a:rPr>
                        <a:t> </a:t>
                      </a:r>
                      <a:r>
                        <a:rPr lang="en-US" altLang="zh-CN" sz="1800" b="1" kern="1200" dirty="0">
                          <a:solidFill>
                            <a:schemeClr val="tx2"/>
                          </a:solidFill>
                          <a:latin typeface="SimHei" panose="02010609060101010101" pitchFamily="49" charset="-122"/>
                          <a:ea typeface="SimHei" panose="02010609060101010101" pitchFamily="49" charset="-122"/>
                          <a:cs typeface="+mn-cs"/>
                        </a:rPr>
                        <a:t>auth</a:t>
                      </a:r>
                      <a:endParaRPr lang="zh-CN" altLang="en-US" sz="1800" b="1" kern="1200" dirty="0">
                        <a:solidFill>
                          <a:schemeClr val="tx2"/>
                        </a:solidFill>
                        <a:latin typeface="SimHei" panose="02010609060101010101" pitchFamily="49" charset="-122"/>
                        <a:ea typeface="SimHei" panose="02010609060101010101" pitchFamily="49" charset="-122"/>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3909357605"/>
                  </a:ext>
                </a:extLst>
              </a:tr>
            </a:tbl>
          </a:graphicData>
        </a:graphic>
      </p:graphicFrame>
      <p:sp>
        <p:nvSpPr>
          <p:cNvPr id="10" name="文本框 9">
            <a:extLst>
              <a:ext uri="{FF2B5EF4-FFF2-40B4-BE49-F238E27FC236}">
                <a16:creationId xmlns:a16="http://schemas.microsoft.com/office/drawing/2014/main" xmlns="" id="{F61819B6-0C98-3241-AD49-B38C15660006}"/>
              </a:ext>
            </a:extLst>
          </p:cNvPr>
          <p:cNvSpPr txBox="1"/>
          <p:nvPr/>
        </p:nvSpPr>
        <p:spPr>
          <a:xfrm>
            <a:off x="198092" y="2668850"/>
            <a:ext cx="2160240" cy="400110"/>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square" rtlCol="0">
            <a:spAutoFit/>
          </a:bodyPr>
          <a:lstStyle/>
          <a:p>
            <a:pPr algn="l">
              <a:buClr>
                <a:srgbClr val="C00000"/>
              </a:buClr>
            </a:pPr>
            <a:r>
              <a:rPr kumimoji="1" lang="zh-CN" altLang="en-US" sz="2000" dirty="0">
                <a:solidFill>
                  <a:schemeClr val="tx2"/>
                </a:solidFill>
                <a:latin typeface="黑体" panose="02010609060101010101" pitchFamily="49" charset="-122"/>
                <a:ea typeface="黑体" panose="02010609060101010101" pitchFamily="49" charset="-122"/>
              </a:rPr>
              <a:t>原始</a:t>
            </a:r>
            <a:r>
              <a:rPr kumimoji="1" lang="en-US" altLang="zh-CN" sz="2000" dirty="0">
                <a:solidFill>
                  <a:schemeClr val="tx2"/>
                </a:solidFill>
                <a:latin typeface="黑体" panose="02010609060101010101" pitchFamily="49" charset="-122"/>
                <a:ea typeface="黑体" panose="02010609060101010101" pitchFamily="49" charset="-122"/>
              </a:rPr>
              <a:t>IP</a:t>
            </a:r>
            <a:r>
              <a:rPr kumimoji="1" lang="zh-CN" altLang="en-US" sz="2000" dirty="0">
                <a:solidFill>
                  <a:schemeClr val="tx2"/>
                </a:solidFill>
                <a:latin typeface="黑体" panose="02010609060101010101" pitchFamily="49" charset="-122"/>
                <a:ea typeface="黑体" panose="02010609060101010101" pitchFamily="49" charset="-122"/>
              </a:rPr>
              <a:t>报文</a:t>
            </a:r>
          </a:p>
        </p:txBody>
      </p:sp>
      <p:sp>
        <p:nvSpPr>
          <p:cNvPr id="14" name="文本框 13">
            <a:extLst>
              <a:ext uri="{FF2B5EF4-FFF2-40B4-BE49-F238E27FC236}">
                <a16:creationId xmlns:a16="http://schemas.microsoft.com/office/drawing/2014/main" xmlns="" id="{65C64D4D-5411-7E4B-92B2-56A714F12336}"/>
              </a:ext>
            </a:extLst>
          </p:cNvPr>
          <p:cNvSpPr txBox="1"/>
          <p:nvPr/>
        </p:nvSpPr>
        <p:spPr>
          <a:xfrm>
            <a:off x="179512" y="3964994"/>
            <a:ext cx="2160240" cy="400110"/>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square" rtlCol="0">
            <a:spAutoFit/>
          </a:bodyPr>
          <a:lstStyle/>
          <a:p>
            <a:pPr algn="l">
              <a:buClr>
                <a:srgbClr val="C00000"/>
              </a:buClr>
            </a:pPr>
            <a:r>
              <a:rPr kumimoji="1" lang="zh-CN" altLang="en-US" sz="2000" dirty="0">
                <a:solidFill>
                  <a:schemeClr val="tx2"/>
                </a:solidFill>
                <a:latin typeface="黑体" panose="02010609060101010101" pitchFamily="49" charset="-122"/>
                <a:ea typeface="黑体" panose="02010609060101010101" pitchFamily="49" charset="-122"/>
              </a:rPr>
              <a:t>传输模式报文</a:t>
            </a:r>
          </a:p>
        </p:txBody>
      </p:sp>
      <p:sp>
        <p:nvSpPr>
          <p:cNvPr id="15" name="文本框 14">
            <a:extLst>
              <a:ext uri="{FF2B5EF4-FFF2-40B4-BE49-F238E27FC236}">
                <a16:creationId xmlns:a16="http://schemas.microsoft.com/office/drawing/2014/main" xmlns="" id="{DB88D97D-CA9B-5C41-BAC9-B798E54B5C5A}"/>
              </a:ext>
            </a:extLst>
          </p:cNvPr>
          <p:cNvSpPr txBox="1"/>
          <p:nvPr/>
        </p:nvSpPr>
        <p:spPr>
          <a:xfrm>
            <a:off x="179512" y="5477162"/>
            <a:ext cx="2160240" cy="400110"/>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square" rtlCol="0">
            <a:spAutoFit/>
          </a:bodyPr>
          <a:lstStyle/>
          <a:p>
            <a:pPr algn="l">
              <a:buClr>
                <a:srgbClr val="C00000"/>
              </a:buClr>
            </a:pPr>
            <a:r>
              <a:rPr kumimoji="1" lang="zh-CN" altLang="en-US" sz="2000" dirty="0">
                <a:solidFill>
                  <a:schemeClr val="tx2"/>
                </a:solidFill>
                <a:latin typeface="黑体" panose="02010609060101010101" pitchFamily="49" charset="-122"/>
                <a:ea typeface="黑体" panose="02010609060101010101" pitchFamily="49" charset="-122"/>
              </a:rPr>
              <a:t>隧道模式报文</a:t>
            </a:r>
          </a:p>
        </p:txBody>
      </p:sp>
      <p:cxnSp>
        <p:nvCxnSpPr>
          <p:cNvPr id="13" name="直线箭头连接符 12">
            <a:extLst>
              <a:ext uri="{FF2B5EF4-FFF2-40B4-BE49-F238E27FC236}">
                <a16:creationId xmlns:a16="http://schemas.microsoft.com/office/drawing/2014/main" xmlns="" id="{7971456D-B96F-FE4F-AF09-37B225D3054E}"/>
              </a:ext>
            </a:extLst>
          </p:cNvPr>
          <p:cNvCxnSpPr>
            <a:cxnSpLocks/>
          </p:cNvCxnSpPr>
          <p:nvPr/>
        </p:nvCxnSpPr>
        <p:spPr>
          <a:xfrm>
            <a:off x="3707904" y="3789040"/>
            <a:ext cx="3384376" cy="0"/>
          </a:xfrm>
          <a:prstGeom prst="straightConnector1">
            <a:avLst/>
          </a:prstGeom>
          <a:ln>
            <a:solidFill>
              <a:schemeClr val="tx2"/>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 name="直线箭头连接符 17">
            <a:extLst>
              <a:ext uri="{FF2B5EF4-FFF2-40B4-BE49-F238E27FC236}">
                <a16:creationId xmlns:a16="http://schemas.microsoft.com/office/drawing/2014/main" xmlns="" id="{EAA41B38-2BA6-114E-8084-18CE61B3306E}"/>
              </a:ext>
            </a:extLst>
          </p:cNvPr>
          <p:cNvCxnSpPr>
            <a:cxnSpLocks/>
          </p:cNvCxnSpPr>
          <p:nvPr/>
        </p:nvCxnSpPr>
        <p:spPr>
          <a:xfrm>
            <a:off x="3707904" y="5301208"/>
            <a:ext cx="3960440" cy="0"/>
          </a:xfrm>
          <a:prstGeom prst="straightConnector1">
            <a:avLst/>
          </a:prstGeom>
          <a:ln>
            <a:solidFill>
              <a:schemeClr val="tx2"/>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1" name="直线箭头连接符 20">
            <a:extLst>
              <a:ext uri="{FF2B5EF4-FFF2-40B4-BE49-F238E27FC236}">
                <a16:creationId xmlns:a16="http://schemas.microsoft.com/office/drawing/2014/main" xmlns="" id="{9A3E9DE4-89BD-B14F-8FAE-3BB51D8ACC8B}"/>
              </a:ext>
            </a:extLst>
          </p:cNvPr>
          <p:cNvCxnSpPr>
            <a:cxnSpLocks/>
          </p:cNvCxnSpPr>
          <p:nvPr/>
        </p:nvCxnSpPr>
        <p:spPr>
          <a:xfrm>
            <a:off x="2812277" y="6093296"/>
            <a:ext cx="4815589" cy="0"/>
          </a:xfrm>
          <a:prstGeom prst="straightConnector1">
            <a:avLst/>
          </a:prstGeom>
          <a:ln>
            <a:solidFill>
              <a:schemeClr val="tx2"/>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4" name="直线箭头连接符 23">
            <a:extLst>
              <a:ext uri="{FF2B5EF4-FFF2-40B4-BE49-F238E27FC236}">
                <a16:creationId xmlns:a16="http://schemas.microsoft.com/office/drawing/2014/main" xmlns="" id="{457C43CF-A43B-C24F-ADA9-CBD853D612AD}"/>
              </a:ext>
            </a:extLst>
          </p:cNvPr>
          <p:cNvCxnSpPr>
            <a:cxnSpLocks/>
          </p:cNvCxnSpPr>
          <p:nvPr/>
        </p:nvCxnSpPr>
        <p:spPr>
          <a:xfrm>
            <a:off x="2879812" y="4581128"/>
            <a:ext cx="4212468" cy="0"/>
          </a:xfrm>
          <a:prstGeom prst="straightConnector1">
            <a:avLst/>
          </a:prstGeom>
          <a:ln>
            <a:solidFill>
              <a:schemeClr val="tx2"/>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6" name="文本框 25">
            <a:extLst>
              <a:ext uri="{FF2B5EF4-FFF2-40B4-BE49-F238E27FC236}">
                <a16:creationId xmlns:a16="http://schemas.microsoft.com/office/drawing/2014/main" xmlns="" id="{EC4AF888-3293-8149-A215-8F7F6E9AF3EC}"/>
              </a:ext>
            </a:extLst>
          </p:cNvPr>
          <p:cNvSpPr txBox="1"/>
          <p:nvPr/>
        </p:nvSpPr>
        <p:spPr>
          <a:xfrm>
            <a:off x="4986046" y="3413428"/>
            <a:ext cx="2160240" cy="338554"/>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square" rtlCol="0">
            <a:spAutoFit/>
          </a:bodyPr>
          <a:lstStyle/>
          <a:p>
            <a:pPr algn="l">
              <a:buClr>
                <a:srgbClr val="C00000"/>
              </a:buClr>
            </a:pPr>
            <a:r>
              <a:rPr kumimoji="1" lang="zh-CN" altLang="en-US" sz="1600" dirty="0">
                <a:solidFill>
                  <a:schemeClr val="tx2"/>
                </a:solidFill>
                <a:latin typeface="黑体" panose="02010609060101010101" pitchFamily="49" charset="-122"/>
                <a:ea typeface="黑体" panose="02010609060101010101" pitchFamily="49" charset="-122"/>
              </a:rPr>
              <a:t>加密</a:t>
            </a:r>
          </a:p>
        </p:txBody>
      </p:sp>
      <p:sp>
        <p:nvSpPr>
          <p:cNvPr id="27" name="文本框 26">
            <a:extLst>
              <a:ext uri="{FF2B5EF4-FFF2-40B4-BE49-F238E27FC236}">
                <a16:creationId xmlns:a16="http://schemas.microsoft.com/office/drawing/2014/main" xmlns="" id="{7F52EF7A-6C50-B34D-BC35-7A50C3D15C1C}"/>
              </a:ext>
            </a:extLst>
          </p:cNvPr>
          <p:cNvSpPr txBox="1"/>
          <p:nvPr/>
        </p:nvSpPr>
        <p:spPr>
          <a:xfrm>
            <a:off x="5004048" y="4962654"/>
            <a:ext cx="2160240" cy="338554"/>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square" rtlCol="0">
            <a:spAutoFit/>
          </a:bodyPr>
          <a:lstStyle/>
          <a:p>
            <a:pPr algn="l">
              <a:buClr>
                <a:srgbClr val="C00000"/>
              </a:buClr>
            </a:pPr>
            <a:r>
              <a:rPr kumimoji="1" lang="zh-CN" altLang="en-US" sz="1600" dirty="0">
                <a:solidFill>
                  <a:schemeClr val="tx2"/>
                </a:solidFill>
                <a:latin typeface="黑体" panose="02010609060101010101" pitchFamily="49" charset="-122"/>
                <a:ea typeface="黑体" panose="02010609060101010101" pitchFamily="49" charset="-122"/>
              </a:rPr>
              <a:t>加密</a:t>
            </a:r>
          </a:p>
        </p:txBody>
      </p:sp>
      <p:sp>
        <p:nvSpPr>
          <p:cNvPr id="28" name="文本框 27">
            <a:extLst>
              <a:ext uri="{FF2B5EF4-FFF2-40B4-BE49-F238E27FC236}">
                <a16:creationId xmlns:a16="http://schemas.microsoft.com/office/drawing/2014/main" xmlns="" id="{C9C69C3F-F71C-5449-8C10-1D70E0BF1C93}"/>
              </a:ext>
            </a:extLst>
          </p:cNvPr>
          <p:cNvSpPr txBox="1"/>
          <p:nvPr/>
        </p:nvSpPr>
        <p:spPr>
          <a:xfrm>
            <a:off x="4644008" y="4602614"/>
            <a:ext cx="2160240" cy="338554"/>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square" rtlCol="0">
            <a:spAutoFit/>
          </a:bodyPr>
          <a:lstStyle/>
          <a:p>
            <a:pPr algn="l">
              <a:buClr>
                <a:srgbClr val="C00000"/>
              </a:buClr>
            </a:pPr>
            <a:r>
              <a:rPr kumimoji="1" lang="zh-CN" altLang="en-US" sz="1600" dirty="0">
                <a:solidFill>
                  <a:schemeClr val="tx2"/>
                </a:solidFill>
                <a:latin typeface="黑体" panose="02010609060101010101" pitchFamily="49" charset="-122"/>
                <a:ea typeface="黑体" panose="02010609060101010101" pitchFamily="49" charset="-122"/>
              </a:rPr>
              <a:t>认证</a:t>
            </a:r>
          </a:p>
        </p:txBody>
      </p:sp>
      <p:sp>
        <p:nvSpPr>
          <p:cNvPr id="29" name="文本框 28">
            <a:extLst>
              <a:ext uri="{FF2B5EF4-FFF2-40B4-BE49-F238E27FC236}">
                <a16:creationId xmlns:a16="http://schemas.microsoft.com/office/drawing/2014/main" xmlns="" id="{71D4BABF-4761-1748-9C55-339D9CD0D048}"/>
              </a:ext>
            </a:extLst>
          </p:cNvPr>
          <p:cNvSpPr txBox="1"/>
          <p:nvPr/>
        </p:nvSpPr>
        <p:spPr>
          <a:xfrm>
            <a:off x="4932040" y="6114782"/>
            <a:ext cx="2160240" cy="338554"/>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square" rtlCol="0">
            <a:spAutoFit/>
          </a:bodyPr>
          <a:lstStyle/>
          <a:p>
            <a:pPr algn="l">
              <a:buClr>
                <a:srgbClr val="C00000"/>
              </a:buClr>
            </a:pPr>
            <a:r>
              <a:rPr kumimoji="1" lang="zh-CN" altLang="en-US" sz="1600" dirty="0">
                <a:solidFill>
                  <a:schemeClr val="tx2"/>
                </a:solidFill>
                <a:latin typeface="黑体" panose="02010609060101010101" pitchFamily="49" charset="-122"/>
                <a:ea typeface="黑体" panose="02010609060101010101" pitchFamily="49" charset="-122"/>
              </a:rPr>
              <a:t>认证</a:t>
            </a:r>
          </a:p>
        </p:txBody>
      </p:sp>
    </p:spTree>
    <p:extLst>
      <p:ext uri="{BB962C8B-B14F-4D97-AF65-F5344CB8AC3E}">
        <p14:creationId xmlns:p14="http://schemas.microsoft.com/office/powerpoint/2010/main" val="162620004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1"/>
          <p:cNvSpPr>
            <a:spLocks noGrp="1"/>
          </p:cNvSpPr>
          <p:nvPr>
            <p:ph type="title"/>
          </p:nvPr>
        </p:nvSpPr>
        <p:spPr/>
        <p:txBody>
          <a:bodyPr/>
          <a:lstStyle/>
          <a:p>
            <a:r>
              <a:rPr lang="en-US" altLang="zh-CN" dirty="0">
                <a:latin typeface="楷体" panose="02010609060101010101" pitchFamily="49" charset="-122"/>
                <a:ea typeface="楷体" panose="02010609060101010101" pitchFamily="49" charset="-122"/>
              </a:rPr>
              <a:t>14.5 IPv4</a:t>
            </a:r>
            <a:r>
              <a:rPr lang="zh-CN" altLang="en-US" dirty="0">
                <a:latin typeface="楷体" panose="02010609060101010101" pitchFamily="49" charset="-122"/>
                <a:ea typeface="楷体" panose="02010609060101010101" pitchFamily="49" charset="-122"/>
              </a:rPr>
              <a:t>和</a:t>
            </a:r>
            <a:r>
              <a:rPr lang="en-US" altLang="zh-CN" dirty="0">
                <a:latin typeface="楷体" panose="02010609060101010101" pitchFamily="49" charset="-122"/>
                <a:ea typeface="楷体" panose="02010609060101010101" pitchFamily="49" charset="-122"/>
              </a:rPr>
              <a:t>IPv6</a:t>
            </a:r>
            <a:r>
              <a:rPr lang="zh-CN" altLang="en-US" dirty="0">
                <a:latin typeface="楷体" panose="02010609060101010101" pitchFamily="49" charset="-122"/>
                <a:ea typeface="楷体" panose="02010609060101010101" pitchFamily="49" charset="-122"/>
              </a:rPr>
              <a:t>安全</a:t>
            </a:r>
          </a:p>
        </p:txBody>
      </p:sp>
      <p:sp>
        <p:nvSpPr>
          <p:cNvPr id="3" name="文本框 2">
            <a:extLst>
              <a:ext uri="{FF2B5EF4-FFF2-40B4-BE49-F238E27FC236}">
                <a16:creationId xmlns:a16="http://schemas.microsoft.com/office/drawing/2014/main" xmlns="" id="{A2D50A56-6789-4EFF-B0E6-373CE8BA26AA}"/>
              </a:ext>
            </a:extLst>
          </p:cNvPr>
          <p:cNvSpPr txBox="1"/>
          <p:nvPr/>
        </p:nvSpPr>
        <p:spPr>
          <a:xfrm>
            <a:off x="198092" y="1144849"/>
            <a:ext cx="8244448" cy="523220"/>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pPr marL="457200" indent="-457200">
              <a:buClr>
                <a:srgbClr val="C00000"/>
              </a:buClr>
              <a:buFont typeface="Wingdings" panose="05000000000000000000" pitchFamily="2" charset="2"/>
              <a:buChar char="n"/>
            </a:pPr>
            <a:r>
              <a:rPr lang="en-US" altLang="zh-CN" sz="2800" dirty="0" err="1">
                <a:solidFill>
                  <a:schemeClr val="tx2"/>
                </a:solidFill>
                <a:latin typeface="黑体" panose="02010609060101010101" pitchFamily="49" charset="-122"/>
                <a:ea typeface="黑体" panose="02010609060101010101" pitchFamily="49" charset="-122"/>
              </a:rPr>
              <a:t>IPSec</a:t>
            </a:r>
            <a:endParaRPr lang="zh-CN" altLang="en-US" sz="2800" dirty="0">
              <a:solidFill>
                <a:schemeClr val="tx2">
                  <a:lumMod val="95000"/>
                  <a:lumOff val="5000"/>
                </a:schemeClr>
              </a:solidFill>
              <a:latin typeface="黑体" panose="02010609060101010101" pitchFamily="49" charset="-122"/>
              <a:ea typeface="黑体" panose="02010609060101010101" pitchFamily="49" charset="-122"/>
            </a:endParaRPr>
          </a:p>
        </p:txBody>
      </p:sp>
      <p:sp>
        <p:nvSpPr>
          <p:cNvPr id="15" name="文本框 14">
            <a:extLst>
              <a:ext uri="{FF2B5EF4-FFF2-40B4-BE49-F238E27FC236}">
                <a16:creationId xmlns:a16="http://schemas.microsoft.com/office/drawing/2014/main" xmlns="" id="{06A1281E-5D1B-DE4B-A983-2409D947B398}"/>
              </a:ext>
            </a:extLst>
          </p:cNvPr>
          <p:cNvSpPr txBox="1"/>
          <p:nvPr/>
        </p:nvSpPr>
        <p:spPr>
          <a:xfrm>
            <a:off x="304800" y="2152020"/>
            <a:ext cx="3475112" cy="2800767"/>
          </a:xfrm>
          <a:prstGeom prst="rect">
            <a:avLst/>
          </a:prstGeom>
          <a:solidFill>
            <a:schemeClr val="accent5">
              <a:lumMod val="60000"/>
              <a:lumOff val="40000"/>
            </a:schemeClr>
          </a:solidFill>
          <a:ln/>
        </p:spPr>
        <p:style>
          <a:lnRef idx="3">
            <a:schemeClr val="lt1"/>
          </a:lnRef>
          <a:fillRef idx="1">
            <a:schemeClr val="accent1"/>
          </a:fillRef>
          <a:effectRef idx="1">
            <a:schemeClr val="accent1"/>
          </a:effectRef>
          <a:fontRef idx="minor">
            <a:schemeClr val="lt1"/>
          </a:fontRef>
        </p:style>
        <p:txBody>
          <a:bodyPr wrap="square" rtlCol="0">
            <a:spAutoFit/>
          </a:bodyPr>
          <a:lstStyle/>
          <a:p>
            <a:pPr marL="342900" lvl="0" indent="-342900">
              <a:buFont typeface="Arial" panose="020B0604020202020204" pitchFamily="34" charset="0"/>
              <a:buChar char="•"/>
            </a:pPr>
            <a:r>
              <a:rPr lang="zh-CN" altLang="en-US" sz="2400" dirty="0">
                <a:solidFill>
                  <a:schemeClr val="tx2"/>
                </a:solidFill>
                <a:latin typeface="黑体" panose="02010609060101010101" pitchFamily="49" charset="-122"/>
                <a:ea typeface="黑体" panose="02010609060101010101" pitchFamily="49" charset="-122"/>
              </a:rPr>
              <a:t>功能</a:t>
            </a:r>
            <a:endParaRPr lang="en-US" altLang="zh-CN" sz="2400" dirty="0">
              <a:solidFill>
                <a:schemeClr val="tx2"/>
              </a:solidFill>
              <a:latin typeface="黑体" panose="02010609060101010101" pitchFamily="49" charset="-122"/>
              <a:ea typeface="黑体" panose="02010609060101010101" pitchFamily="49" charset="-122"/>
            </a:endParaRPr>
          </a:p>
          <a:p>
            <a:pPr marL="800100" lvl="1" indent="-342900">
              <a:buFont typeface="Arial" panose="020B0604020202020204" pitchFamily="34" charset="0"/>
              <a:buChar char="•"/>
            </a:pPr>
            <a:r>
              <a:rPr lang="zh-CN" altLang="en-US" sz="2000" dirty="0">
                <a:solidFill>
                  <a:srgbClr val="FF0000"/>
                </a:solidFill>
                <a:latin typeface="黑体" panose="02010609060101010101" pitchFamily="49" charset="-122"/>
                <a:ea typeface="黑体" panose="02010609060101010101" pitchFamily="49" charset="-122"/>
              </a:rPr>
              <a:t>密钥协商 </a:t>
            </a:r>
          </a:p>
          <a:p>
            <a:pPr marL="800100" lvl="1" indent="-342900">
              <a:buFont typeface="Arial" panose="020B0604020202020204" pitchFamily="34" charset="0"/>
              <a:buChar char="•"/>
            </a:pPr>
            <a:r>
              <a:rPr lang="zh-CN" altLang="en-US" sz="2000" dirty="0">
                <a:solidFill>
                  <a:srgbClr val="FF0000"/>
                </a:solidFill>
                <a:latin typeface="黑体" panose="02010609060101010101" pitchFamily="49" charset="-122"/>
                <a:ea typeface="黑体" panose="02010609060101010101" pitchFamily="49" charset="-122"/>
              </a:rPr>
              <a:t>密钥分发 </a:t>
            </a:r>
            <a:endParaRPr lang="en-US" altLang="zh-CN" sz="2000" dirty="0">
              <a:solidFill>
                <a:srgbClr val="FF0000"/>
              </a:solidFill>
              <a:latin typeface="黑体" panose="02010609060101010101" pitchFamily="49" charset="-122"/>
              <a:ea typeface="黑体" panose="02010609060101010101" pitchFamily="49" charset="-122"/>
            </a:endParaRPr>
          </a:p>
          <a:p>
            <a:pPr marL="342900" lvl="0" indent="-342900">
              <a:buFont typeface="Arial" panose="020B0604020202020204" pitchFamily="34" charset="0"/>
              <a:buChar char="•"/>
            </a:pPr>
            <a:r>
              <a:rPr lang="zh-CN" altLang="en-US" sz="2400" dirty="0">
                <a:solidFill>
                  <a:schemeClr val="tx2"/>
                </a:solidFill>
                <a:latin typeface="黑体" panose="02010609060101010101" pitchFamily="49" charset="-122"/>
                <a:ea typeface="黑体" panose="02010609060101010101" pitchFamily="49" charset="-122"/>
              </a:rPr>
              <a:t>需管理的密钥数  </a:t>
            </a:r>
          </a:p>
          <a:p>
            <a:pPr marL="800100" lvl="1" indent="-342900">
              <a:buFont typeface="Arial" panose="020B0604020202020204" pitchFamily="34" charset="0"/>
              <a:buChar char="•"/>
            </a:pPr>
            <a:r>
              <a:rPr lang="zh-CN" altLang="en-US" sz="2000" dirty="0">
                <a:solidFill>
                  <a:schemeClr val="tx2"/>
                </a:solidFill>
                <a:latin typeface="黑体" panose="02010609060101010101" pitchFamily="49" charset="-122"/>
                <a:ea typeface="黑体" panose="02010609060101010101" pitchFamily="49" charset="-122"/>
              </a:rPr>
              <a:t>如果同时使用</a:t>
            </a:r>
            <a:r>
              <a:rPr lang="en" altLang="zh-CN" sz="2000" dirty="0">
                <a:solidFill>
                  <a:schemeClr val="tx2"/>
                </a:solidFill>
                <a:latin typeface="黑体" panose="02010609060101010101" pitchFamily="49" charset="-122"/>
                <a:ea typeface="黑体" panose="02010609060101010101" pitchFamily="49" charset="-122"/>
              </a:rPr>
              <a:t>AH</a:t>
            </a:r>
            <a:r>
              <a:rPr lang="zh-CN" altLang="en-US" sz="2000" dirty="0">
                <a:solidFill>
                  <a:schemeClr val="tx2"/>
                </a:solidFill>
                <a:latin typeface="黑体" panose="02010609060101010101" pitchFamily="49" charset="-122"/>
                <a:ea typeface="黑体" panose="02010609060101010101" pitchFamily="49" charset="-122"/>
              </a:rPr>
              <a:t>和</a:t>
            </a:r>
            <a:r>
              <a:rPr lang="en" altLang="zh-CN" sz="2000" dirty="0">
                <a:solidFill>
                  <a:schemeClr val="tx2"/>
                </a:solidFill>
                <a:latin typeface="黑体" panose="02010609060101010101" pitchFamily="49" charset="-122"/>
                <a:ea typeface="黑体" panose="02010609060101010101" pitchFamily="49" charset="-122"/>
              </a:rPr>
              <a:t>ESP</a:t>
            </a:r>
            <a:r>
              <a:rPr lang="zh-CN" altLang="en" sz="2000" dirty="0">
                <a:solidFill>
                  <a:schemeClr val="tx2"/>
                </a:solidFill>
                <a:latin typeface="黑体" panose="02010609060101010101" pitchFamily="49" charset="-122"/>
                <a:ea typeface="黑体" panose="02010609060101010101" pitchFamily="49" charset="-122"/>
              </a:rPr>
              <a:t>，</a:t>
            </a:r>
            <a:r>
              <a:rPr lang="zh-CN" altLang="en-US" sz="2000" dirty="0">
                <a:solidFill>
                  <a:schemeClr val="tx2"/>
                </a:solidFill>
                <a:latin typeface="黑体" panose="02010609060101010101" pitchFamily="49" charset="-122"/>
                <a:ea typeface="黑体" panose="02010609060101010101" pitchFamily="49" charset="-122"/>
              </a:rPr>
              <a:t>需要</a:t>
            </a:r>
            <a:r>
              <a:rPr lang="zh-CN" altLang="en-US" sz="2000" dirty="0">
                <a:solidFill>
                  <a:srgbClr val="FF0000"/>
                </a:solidFill>
                <a:latin typeface="黑体" panose="02010609060101010101" pitchFamily="49" charset="-122"/>
                <a:ea typeface="黑体" panose="02010609060101010101" pitchFamily="49" charset="-122"/>
              </a:rPr>
              <a:t>四个密钥</a:t>
            </a:r>
            <a:endParaRPr lang="en-US" altLang="zh-CN" sz="2000" dirty="0">
              <a:solidFill>
                <a:schemeClr val="tx2"/>
              </a:solidFill>
              <a:latin typeface="黑体" panose="02010609060101010101" pitchFamily="49" charset="-122"/>
              <a:ea typeface="黑体" panose="02010609060101010101" pitchFamily="49" charset="-122"/>
            </a:endParaRPr>
          </a:p>
          <a:p>
            <a:pPr marL="342900" lvl="0" indent="-342900">
              <a:buFont typeface="Arial" panose="020B0604020202020204" pitchFamily="34" charset="0"/>
              <a:buChar char="•"/>
            </a:pPr>
            <a:r>
              <a:rPr lang="zh-CN" altLang="en-US" sz="2400" dirty="0">
                <a:solidFill>
                  <a:schemeClr val="tx2"/>
                </a:solidFill>
                <a:latin typeface="黑体" panose="02010609060101010101" pitchFamily="49" charset="-122"/>
                <a:ea typeface="黑体" panose="02010609060101010101" pitchFamily="49" charset="-122"/>
              </a:rPr>
              <a:t>使用</a:t>
            </a:r>
            <a:r>
              <a:rPr lang="en-US" altLang="zh-CN" sz="2400" dirty="0">
                <a:solidFill>
                  <a:schemeClr val="tx2"/>
                </a:solidFill>
                <a:latin typeface="黑体" panose="02010609060101010101" pitchFamily="49" charset="-122"/>
                <a:ea typeface="黑体" panose="02010609060101010101" pitchFamily="49" charset="-122"/>
              </a:rPr>
              <a:t>Diffie-Hellman</a:t>
            </a:r>
            <a:r>
              <a:rPr lang="zh-CN" altLang="en-US" sz="2400" dirty="0">
                <a:solidFill>
                  <a:schemeClr val="tx2"/>
                </a:solidFill>
                <a:latin typeface="黑体" panose="02010609060101010101" pitchFamily="49" charset="-122"/>
                <a:ea typeface="黑体" panose="02010609060101010101" pitchFamily="49" charset="-122"/>
              </a:rPr>
              <a:t>密钥交换方案（右图）</a:t>
            </a:r>
          </a:p>
        </p:txBody>
      </p:sp>
      <p:sp>
        <p:nvSpPr>
          <p:cNvPr id="31" name="文本框 30">
            <a:extLst>
              <a:ext uri="{FF2B5EF4-FFF2-40B4-BE49-F238E27FC236}">
                <a16:creationId xmlns:a16="http://schemas.microsoft.com/office/drawing/2014/main" xmlns="" id="{D6D048CC-C516-8341-A641-E5C96F5A9981}"/>
              </a:ext>
            </a:extLst>
          </p:cNvPr>
          <p:cNvSpPr txBox="1"/>
          <p:nvPr/>
        </p:nvSpPr>
        <p:spPr>
          <a:xfrm>
            <a:off x="198092" y="1628800"/>
            <a:ext cx="1584176" cy="523220"/>
          </a:xfrm>
          <a:prstGeom prst="rect">
            <a:avLst/>
          </a:prstGeom>
          <a:ln/>
        </p:spPr>
        <p:style>
          <a:lnRef idx="3">
            <a:schemeClr val="lt1"/>
          </a:lnRef>
          <a:fillRef idx="1">
            <a:schemeClr val="accent1"/>
          </a:fillRef>
          <a:effectRef idx="1">
            <a:schemeClr val="accent1"/>
          </a:effectRef>
          <a:fontRef idx="minor">
            <a:schemeClr val="lt1"/>
          </a:fontRef>
        </p:style>
        <p:txBody>
          <a:bodyPr wrap="square" rtlCol="0">
            <a:spAutoFit/>
          </a:bodyPr>
          <a:lstStyle/>
          <a:p>
            <a:pPr algn="ctr">
              <a:buClr>
                <a:srgbClr val="C00000"/>
              </a:buClr>
            </a:pPr>
            <a:r>
              <a:rPr lang="en-US" altLang="zh-CN" sz="2800" dirty="0">
                <a:solidFill>
                  <a:schemeClr val="bg1"/>
                </a:solidFill>
                <a:latin typeface="黑体" panose="02010609060101010101" pitchFamily="49" charset="-122"/>
                <a:ea typeface="黑体" panose="02010609060101010101" pitchFamily="49" charset="-122"/>
              </a:rPr>
              <a:t>IKE</a:t>
            </a:r>
            <a:r>
              <a:rPr lang="zh-CN" altLang="en-US" sz="2800" dirty="0">
                <a:solidFill>
                  <a:schemeClr val="bg1"/>
                </a:solidFill>
                <a:latin typeface="黑体" panose="02010609060101010101" pitchFamily="49" charset="-122"/>
                <a:ea typeface="黑体" panose="02010609060101010101" pitchFamily="49" charset="-122"/>
              </a:rPr>
              <a:t>协议</a:t>
            </a:r>
          </a:p>
        </p:txBody>
      </p:sp>
      <p:pic>
        <p:nvPicPr>
          <p:cNvPr id="9" name="图片 8">
            <a:extLst>
              <a:ext uri="{FF2B5EF4-FFF2-40B4-BE49-F238E27FC236}">
                <a16:creationId xmlns:a16="http://schemas.microsoft.com/office/drawing/2014/main" xmlns="" id="{84CF1B13-7FA4-EC4E-9F2F-AA02203AD729}"/>
              </a:ext>
            </a:extLst>
          </p:cNvPr>
          <p:cNvPicPr>
            <a:picLocks noChangeAspect="1"/>
          </p:cNvPicPr>
          <p:nvPr/>
        </p:nvPicPr>
        <p:blipFill rotWithShape="1">
          <a:blip r:embed="rId3">
            <a:extLst>
              <a:ext uri="{28A0092B-C50C-407E-A947-70E740481C1C}">
                <a14:useLocalDpi xmlns:a14="http://schemas.microsoft.com/office/drawing/2010/main" val="0"/>
              </a:ext>
            </a:extLst>
          </a:blip>
          <a:srcRect l="538" t="4063" r="1548" b="126"/>
          <a:stretch/>
        </p:blipFill>
        <p:spPr>
          <a:xfrm>
            <a:off x="3896508" y="2307847"/>
            <a:ext cx="5221345" cy="3929465"/>
          </a:xfrm>
          <a:prstGeom prst="rect">
            <a:avLst/>
          </a:prstGeom>
          <a:ln>
            <a:noFill/>
          </a:ln>
          <a:effectLst>
            <a:softEdge rad="112500"/>
          </a:effectLst>
        </p:spPr>
      </p:pic>
      <p:sp>
        <p:nvSpPr>
          <p:cNvPr id="10" name="文本框 9">
            <a:extLst>
              <a:ext uri="{FF2B5EF4-FFF2-40B4-BE49-F238E27FC236}">
                <a16:creationId xmlns:a16="http://schemas.microsoft.com/office/drawing/2014/main" xmlns="" id="{31A2B7D6-0F31-0F4A-86F3-ABDCCC022E93}"/>
              </a:ext>
            </a:extLst>
          </p:cNvPr>
          <p:cNvSpPr txBox="1"/>
          <p:nvPr/>
        </p:nvSpPr>
        <p:spPr>
          <a:xfrm>
            <a:off x="3923928" y="1609636"/>
            <a:ext cx="4896544" cy="523220"/>
          </a:xfrm>
          <a:prstGeom prst="rect">
            <a:avLst/>
          </a:prstGeom>
          <a:ln/>
        </p:spPr>
        <p:style>
          <a:lnRef idx="3">
            <a:schemeClr val="lt1"/>
          </a:lnRef>
          <a:fillRef idx="1">
            <a:schemeClr val="accent1"/>
          </a:fillRef>
          <a:effectRef idx="1">
            <a:schemeClr val="accent1"/>
          </a:effectRef>
          <a:fontRef idx="minor">
            <a:schemeClr val="lt1"/>
          </a:fontRef>
        </p:style>
        <p:txBody>
          <a:bodyPr wrap="square" rtlCol="0">
            <a:spAutoFit/>
          </a:bodyPr>
          <a:lstStyle/>
          <a:p>
            <a:pPr algn="ctr">
              <a:buClr>
                <a:srgbClr val="C00000"/>
              </a:buClr>
            </a:pPr>
            <a:r>
              <a:rPr lang="en" altLang="zh-CN" sz="2800" dirty="0">
                <a:solidFill>
                  <a:schemeClr val="bg1"/>
                </a:solidFill>
                <a:latin typeface="黑体" panose="02010609060101010101" pitchFamily="49" charset="-122"/>
                <a:ea typeface="黑体" panose="02010609060101010101" pitchFamily="49" charset="-122"/>
              </a:rPr>
              <a:t>Diffie-Hellman</a:t>
            </a:r>
            <a:r>
              <a:rPr lang="zh-CN" altLang="en-US" sz="2800" dirty="0">
                <a:solidFill>
                  <a:schemeClr val="bg1"/>
                </a:solidFill>
                <a:latin typeface="黑体" panose="02010609060101010101" pitchFamily="49" charset="-122"/>
                <a:ea typeface="黑体" panose="02010609060101010101" pitchFamily="49" charset="-122"/>
              </a:rPr>
              <a:t>密钥交换方案</a:t>
            </a:r>
          </a:p>
        </p:txBody>
      </p:sp>
    </p:spTree>
    <p:extLst>
      <p:ext uri="{BB962C8B-B14F-4D97-AF65-F5344CB8AC3E}">
        <p14:creationId xmlns:p14="http://schemas.microsoft.com/office/powerpoint/2010/main" val="129755241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1"/>
          <p:cNvSpPr>
            <a:spLocks noGrp="1"/>
          </p:cNvSpPr>
          <p:nvPr>
            <p:ph type="title"/>
          </p:nvPr>
        </p:nvSpPr>
        <p:spPr/>
        <p:txBody>
          <a:bodyPr/>
          <a:lstStyle/>
          <a:p>
            <a:r>
              <a:rPr lang="en-US" altLang="zh-CN" dirty="0">
                <a:latin typeface="楷体" panose="02010609060101010101" pitchFamily="49" charset="-122"/>
                <a:ea typeface="楷体" panose="02010609060101010101" pitchFamily="49" charset="-122"/>
              </a:rPr>
              <a:t>14.5 IPv4</a:t>
            </a:r>
            <a:r>
              <a:rPr lang="zh-CN" altLang="en-US" dirty="0">
                <a:latin typeface="楷体" panose="02010609060101010101" pitchFamily="49" charset="-122"/>
                <a:ea typeface="楷体" panose="02010609060101010101" pitchFamily="49" charset="-122"/>
              </a:rPr>
              <a:t>和</a:t>
            </a:r>
            <a:r>
              <a:rPr lang="en-US" altLang="zh-CN" dirty="0">
                <a:latin typeface="楷体" panose="02010609060101010101" pitchFamily="49" charset="-122"/>
                <a:ea typeface="楷体" panose="02010609060101010101" pitchFamily="49" charset="-122"/>
              </a:rPr>
              <a:t>IPv6</a:t>
            </a:r>
            <a:r>
              <a:rPr lang="zh-CN" altLang="en-US" dirty="0">
                <a:latin typeface="楷体" panose="02010609060101010101" pitchFamily="49" charset="-122"/>
                <a:ea typeface="楷体" panose="02010609060101010101" pitchFamily="49" charset="-122"/>
              </a:rPr>
              <a:t>安全</a:t>
            </a:r>
          </a:p>
        </p:txBody>
      </p:sp>
      <p:sp>
        <p:nvSpPr>
          <p:cNvPr id="3" name="文本框 2">
            <a:extLst>
              <a:ext uri="{FF2B5EF4-FFF2-40B4-BE49-F238E27FC236}">
                <a16:creationId xmlns:a16="http://schemas.microsoft.com/office/drawing/2014/main" xmlns="" id="{A2D50A56-6789-4EFF-B0E6-373CE8BA26AA}"/>
              </a:ext>
            </a:extLst>
          </p:cNvPr>
          <p:cNvSpPr txBox="1"/>
          <p:nvPr/>
        </p:nvSpPr>
        <p:spPr>
          <a:xfrm>
            <a:off x="198092" y="1144849"/>
            <a:ext cx="8244448" cy="523220"/>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pPr marL="457200" indent="-457200">
              <a:buClr>
                <a:srgbClr val="C00000"/>
              </a:buClr>
              <a:buFont typeface="Wingdings" panose="05000000000000000000" pitchFamily="2" charset="2"/>
              <a:buChar char="n"/>
            </a:pPr>
            <a:r>
              <a:rPr lang="en-US" altLang="zh-CN" sz="2800" dirty="0" err="1">
                <a:solidFill>
                  <a:schemeClr val="tx2"/>
                </a:solidFill>
                <a:latin typeface="黑体" panose="02010609060101010101" pitchFamily="49" charset="-122"/>
                <a:ea typeface="黑体" panose="02010609060101010101" pitchFamily="49" charset="-122"/>
              </a:rPr>
              <a:t>IPSec</a:t>
            </a:r>
            <a:endParaRPr lang="zh-CN" altLang="en-US" sz="2800" dirty="0">
              <a:solidFill>
                <a:schemeClr val="tx2">
                  <a:lumMod val="95000"/>
                  <a:lumOff val="5000"/>
                </a:schemeClr>
              </a:solidFill>
              <a:latin typeface="黑体" panose="02010609060101010101" pitchFamily="49" charset="-122"/>
              <a:ea typeface="黑体" panose="02010609060101010101" pitchFamily="49" charset="-122"/>
            </a:endParaRPr>
          </a:p>
        </p:txBody>
      </p:sp>
      <p:sp>
        <p:nvSpPr>
          <p:cNvPr id="35" name="矩形: 圆角 18">
            <a:extLst>
              <a:ext uri="{FF2B5EF4-FFF2-40B4-BE49-F238E27FC236}">
                <a16:creationId xmlns:a16="http://schemas.microsoft.com/office/drawing/2014/main" xmlns="" id="{8E970106-B2F5-F349-95AD-AC6022124796}"/>
              </a:ext>
            </a:extLst>
          </p:cNvPr>
          <p:cNvSpPr/>
          <p:nvPr/>
        </p:nvSpPr>
        <p:spPr>
          <a:xfrm>
            <a:off x="179621" y="4502332"/>
            <a:ext cx="1868534" cy="523220"/>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zh-CN" sz="2400" dirty="0" err="1">
                <a:latin typeface="黑体" panose="02010609060101010101" pitchFamily="49" charset="-122"/>
                <a:ea typeface="黑体" panose="02010609060101010101" pitchFamily="49" charset="-122"/>
              </a:rPr>
              <a:t>IPSec</a:t>
            </a:r>
            <a:r>
              <a:rPr lang="zh-CN" altLang="en-US" sz="2400" dirty="0">
                <a:latin typeface="黑体" panose="02010609060101010101" pitchFamily="49" charset="-122"/>
                <a:ea typeface="黑体" panose="02010609060101010101" pitchFamily="49" charset="-122"/>
              </a:rPr>
              <a:t>优点</a:t>
            </a:r>
          </a:p>
        </p:txBody>
      </p:sp>
      <p:sp>
        <p:nvSpPr>
          <p:cNvPr id="36" name="左大括号 35">
            <a:extLst>
              <a:ext uri="{FF2B5EF4-FFF2-40B4-BE49-F238E27FC236}">
                <a16:creationId xmlns:a16="http://schemas.microsoft.com/office/drawing/2014/main" xmlns="" id="{C37ECFC5-A2F6-D946-9199-8E31E39A07B7}"/>
              </a:ext>
            </a:extLst>
          </p:cNvPr>
          <p:cNvSpPr/>
          <p:nvPr/>
        </p:nvSpPr>
        <p:spPr>
          <a:xfrm>
            <a:off x="2253241" y="1700807"/>
            <a:ext cx="360040" cy="4416260"/>
          </a:xfrm>
          <a:prstGeom prst="leftBrace">
            <a:avLst>
              <a:gd name="adj1" fmla="val 118387"/>
              <a:gd name="adj2" fmla="val 50000"/>
            </a:avLst>
          </a:pr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zh-CN" altLang="en-US"/>
          </a:p>
        </p:txBody>
      </p:sp>
      <p:sp>
        <p:nvSpPr>
          <p:cNvPr id="37" name="矩形: 圆角 24">
            <a:extLst>
              <a:ext uri="{FF2B5EF4-FFF2-40B4-BE49-F238E27FC236}">
                <a16:creationId xmlns:a16="http://schemas.microsoft.com/office/drawing/2014/main" xmlns="" id="{CC75F4AC-71E6-264B-A4C0-06F2E8670CD0}"/>
              </a:ext>
            </a:extLst>
          </p:cNvPr>
          <p:cNvSpPr/>
          <p:nvPr/>
        </p:nvSpPr>
        <p:spPr>
          <a:xfrm>
            <a:off x="2716072" y="1628800"/>
            <a:ext cx="5895521" cy="792088"/>
          </a:xfrm>
          <a:prstGeom prst="roundRect">
            <a:avLst/>
          </a:prstGeom>
          <a:solidFill>
            <a:schemeClr val="accent5">
              <a:lumMod val="60000"/>
              <a:lumOff val="40000"/>
            </a:schemeClr>
          </a:solidFill>
        </p:spPr>
        <p:style>
          <a:lnRef idx="3">
            <a:schemeClr val="lt1"/>
          </a:lnRef>
          <a:fillRef idx="1">
            <a:schemeClr val="accent1"/>
          </a:fillRef>
          <a:effectRef idx="1">
            <a:schemeClr val="accent1"/>
          </a:effectRef>
          <a:fontRef idx="minor">
            <a:schemeClr val="lt1"/>
          </a:fontRef>
        </p:style>
        <p:txBody>
          <a:bodyPr rtlCol="0" anchor="ctr"/>
          <a:lstStyle/>
          <a:p>
            <a:r>
              <a:rPr lang="en" altLang="zh-CN" sz="2000" dirty="0" err="1">
                <a:solidFill>
                  <a:schemeClr val="tx2"/>
                </a:solidFill>
                <a:latin typeface="黑体" panose="02010609060101010101" pitchFamily="49" charset="-122"/>
                <a:ea typeface="黑体" panose="02010609060101010101" pitchFamily="49" charset="-122"/>
              </a:rPr>
              <a:t>IPSec</a:t>
            </a:r>
            <a:r>
              <a:rPr lang="zh-CN" altLang="en-US" sz="2000" dirty="0">
                <a:solidFill>
                  <a:schemeClr val="tx2"/>
                </a:solidFill>
                <a:latin typeface="黑体" panose="02010609060101010101" pitchFamily="49" charset="-122"/>
                <a:ea typeface="黑体" panose="02010609060101010101" pitchFamily="49" charset="-122"/>
              </a:rPr>
              <a:t>应用到防火墙或路由器时，它将提供强有力的保护。</a:t>
            </a:r>
            <a:endParaRPr lang="zh-CN" altLang="en-US" sz="2000" dirty="0">
              <a:solidFill>
                <a:schemeClr val="tx2">
                  <a:lumMod val="95000"/>
                  <a:lumOff val="5000"/>
                </a:schemeClr>
              </a:solidFill>
              <a:latin typeface="黑体" panose="02010609060101010101" pitchFamily="49" charset="-122"/>
              <a:ea typeface="黑体" panose="02010609060101010101" pitchFamily="49" charset="-122"/>
            </a:endParaRPr>
          </a:p>
        </p:txBody>
      </p:sp>
      <p:sp>
        <p:nvSpPr>
          <p:cNvPr id="38" name="矩形: 圆角 25">
            <a:extLst>
              <a:ext uri="{FF2B5EF4-FFF2-40B4-BE49-F238E27FC236}">
                <a16:creationId xmlns:a16="http://schemas.microsoft.com/office/drawing/2014/main" xmlns="" id="{C6F4799B-15CF-C042-861F-E38847DC86FD}"/>
              </a:ext>
            </a:extLst>
          </p:cNvPr>
          <p:cNvSpPr/>
          <p:nvPr/>
        </p:nvSpPr>
        <p:spPr>
          <a:xfrm>
            <a:off x="2730577" y="2564903"/>
            <a:ext cx="5895521" cy="563563"/>
          </a:xfrm>
          <a:prstGeom prst="roundRect">
            <a:avLst/>
          </a:prstGeom>
          <a:solidFill>
            <a:schemeClr val="accent4">
              <a:lumMod val="20000"/>
              <a:lumOff val="80000"/>
            </a:schemeClr>
          </a:solidFill>
        </p:spPr>
        <p:style>
          <a:lnRef idx="3">
            <a:schemeClr val="lt1"/>
          </a:lnRef>
          <a:fillRef idx="1">
            <a:schemeClr val="accent1"/>
          </a:fillRef>
          <a:effectRef idx="1">
            <a:schemeClr val="accent1"/>
          </a:effectRef>
          <a:fontRef idx="minor">
            <a:schemeClr val="lt1"/>
          </a:fontRef>
        </p:style>
        <p:txBody>
          <a:bodyPr rtlCol="0" anchor="ctr"/>
          <a:lstStyle/>
          <a:p>
            <a:r>
              <a:rPr lang="zh-CN" altLang="en-US" sz="2000" dirty="0">
                <a:solidFill>
                  <a:schemeClr val="tx2"/>
                </a:solidFill>
                <a:latin typeface="黑体" panose="02010609060101010101" pitchFamily="49" charset="-122"/>
                <a:ea typeface="黑体" panose="02010609060101010101" pitchFamily="49" charset="-122"/>
              </a:rPr>
              <a:t>在防火墙内的</a:t>
            </a:r>
            <a:r>
              <a:rPr lang="en" altLang="zh-CN" sz="2000" dirty="0" err="1">
                <a:solidFill>
                  <a:schemeClr val="tx2"/>
                </a:solidFill>
                <a:latin typeface="黑体" panose="02010609060101010101" pitchFamily="49" charset="-122"/>
                <a:ea typeface="黑体" panose="02010609060101010101" pitchFamily="49" charset="-122"/>
              </a:rPr>
              <a:t>IPSec</a:t>
            </a:r>
            <a:r>
              <a:rPr lang="zh-CN" altLang="en-US" sz="2000" dirty="0">
                <a:solidFill>
                  <a:schemeClr val="tx2"/>
                </a:solidFill>
                <a:latin typeface="黑体" panose="02010609060101010101" pitchFamily="49" charset="-122"/>
                <a:ea typeface="黑体" panose="02010609060101010101" pitchFamily="49" charset="-122"/>
              </a:rPr>
              <a:t>难以被绕过。</a:t>
            </a:r>
          </a:p>
        </p:txBody>
      </p:sp>
      <p:sp>
        <p:nvSpPr>
          <p:cNvPr id="39" name="矩形: 圆角 26">
            <a:extLst>
              <a:ext uri="{FF2B5EF4-FFF2-40B4-BE49-F238E27FC236}">
                <a16:creationId xmlns:a16="http://schemas.microsoft.com/office/drawing/2014/main" xmlns="" id="{9AA79B83-98CB-3C4C-AF02-C8F3AB85A3FF}"/>
              </a:ext>
            </a:extLst>
          </p:cNvPr>
          <p:cNvSpPr/>
          <p:nvPr/>
        </p:nvSpPr>
        <p:spPr>
          <a:xfrm>
            <a:off x="2717614" y="3253031"/>
            <a:ext cx="5908484" cy="563563"/>
          </a:xfrm>
          <a:prstGeom prst="roundRect">
            <a:avLst/>
          </a:prstGeom>
          <a:solidFill>
            <a:schemeClr val="accent2">
              <a:lumMod val="20000"/>
              <a:lumOff val="8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zh-CN" altLang="en-US" sz="2000" dirty="0">
                <a:solidFill>
                  <a:schemeClr val="tx2"/>
                </a:solidFill>
                <a:latin typeface="黑体" panose="02010609060101010101" pitchFamily="49" charset="-122"/>
                <a:ea typeface="黑体" panose="02010609060101010101" pitchFamily="49" charset="-122"/>
              </a:rPr>
              <a:t>在传输层</a:t>
            </a:r>
            <a:r>
              <a:rPr lang="en-US" altLang="zh-CN" sz="2000" dirty="0">
                <a:solidFill>
                  <a:schemeClr val="tx2"/>
                </a:solidFill>
                <a:latin typeface="黑体" panose="02010609060101010101" pitchFamily="49" charset="-122"/>
                <a:ea typeface="黑体" panose="02010609060101010101" pitchFamily="49" charset="-122"/>
              </a:rPr>
              <a:t>(</a:t>
            </a:r>
            <a:r>
              <a:rPr lang="en" altLang="zh-CN" sz="2000" dirty="0">
                <a:solidFill>
                  <a:schemeClr val="tx2"/>
                </a:solidFill>
                <a:latin typeface="黑体" panose="02010609060101010101" pitchFamily="49" charset="-122"/>
                <a:ea typeface="黑体" panose="02010609060101010101" pitchFamily="49" charset="-122"/>
              </a:rPr>
              <a:t>TCP</a:t>
            </a:r>
            <a:r>
              <a:rPr lang="zh-CN" altLang="en" sz="2000" dirty="0">
                <a:solidFill>
                  <a:schemeClr val="tx2"/>
                </a:solidFill>
                <a:latin typeface="黑体" panose="02010609060101010101" pitchFamily="49" charset="-122"/>
                <a:ea typeface="黑体" panose="02010609060101010101" pitchFamily="49" charset="-122"/>
              </a:rPr>
              <a:t>、</a:t>
            </a:r>
            <a:r>
              <a:rPr lang="en" altLang="zh-CN" sz="2000" dirty="0">
                <a:solidFill>
                  <a:schemeClr val="tx2"/>
                </a:solidFill>
                <a:latin typeface="黑体" panose="02010609060101010101" pitchFamily="49" charset="-122"/>
                <a:ea typeface="黑体" panose="02010609060101010101" pitchFamily="49" charset="-122"/>
              </a:rPr>
              <a:t>UDP)</a:t>
            </a:r>
            <a:r>
              <a:rPr lang="zh-CN" altLang="en-US" sz="2000" dirty="0">
                <a:solidFill>
                  <a:schemeClr val="tx2"/>
                </a:solidFill>
                <a:latin typeface="黑体" panose="02010609060101010101" pitchFamily="49" charset="-122"/>
                <a:ea typeface="黑体" panose="02010609060101010101" pitchFamily="49" charset="-122"/>
              </a:rPr>
              <a:t>之下，对所有应用都是透明的。</a:t>
            </a:r>
          </a:p>
        </p:txBody>
      </p:sp>
      <p:sp>
        <p:nvSpPr>
          <p:cNvPr id="42" name="矩形: 圆角 31">
            <a:extLst>
              <a:ext uri="{FF2B5EF4-FFF2-40B4-BE49-F238E27FC236}">
                <a16:creationId xmlns:a16="http://schemas.microsoft.com/office/drawing/2014/main" xmlns="" id="{D28F0F09-BB16-6942-BD3A-291AF80A9AB6}"/>
              </a:ext>
            </a:extLst>
          </p:cNvPr>
          <p:cNvSpPr/>
          <p:nvPr/>
        </p:nvSpPr>
        <p:spPr>
          <a:xfrm>
            <a:off x="2713044" y="5420941"/>
            <a:ext cx="3140597" cy="672355"/>
          </a:xfrm>
          <a:prstGeom prst="roundRect">
            <a:avLst/>
          </a:prstGeom>
          <a:solidFill>
            <a:schemeClr val="accent4">
              <a:lumMod val="20000"/>
              <a:lumOff val="80000"/>
            </a:schemeClr>
          </a:solidFill>
        </p:spPr>
        <p:style>
          <a:lnRef idx="3">
            <a:schemeClr val="lt1"/>
          </a:lnRef>
          <a:fillRef idx="1">
            <a:schemeClr val="accent1"/>
          </a:fillRef>
          <a:effectRef idx="1">
            <a:schemeClr val="accent1"/>
          </a:effectRef>
          <a:fontRef idx="minor">
            <a:schemeClr val="lt1"/>
          </a:fontRef>
        </p:style>
        <p:txBody>
          <a:bodyPr rtlCol="0" anchor="ctr"/>
          <a:lstStyle/>
          <a:p>
            <a:r>
              <a:rPr lang="zh-CN" altLang="en-US" sz="2000" dirty="0">
                <a:solidFill>
                  <a:schemeClr val="tx2"/>
                </a:solidFill>
                <a:latin typeface="黑体" panose="02010609060101010101" pitchFamily="49" charset="-122"/>
                <a:ea typeface="黑体" panose="02010609060101010101" pitchFamily="49" charset="-122"/>
              </a:rPr>
              <a:t>可以为个人用户提供安全。</a:t>
            </a:r>
          </a:p>
        </p:txBody>
      </p:sp>
      <p:sp>
        <p:nvSpPr>
          <p:cNvPr id="44" name="矩形: 圆角 33">
            <a:extLst>
              <a:ext uri="{FF2B5EF4-FFF2-40B4-BE49-F238E27FC236}">
                <a16:creationId xmlns:a16="http://schemas.microsoft.com/office/drawing/2014/main" xmlns="" id="{08D7B374-1331-A34F-B19D-9C94BDEC04F0}"/>
              </a:ext>
            </a:extLst>
          </p:cNvPr>
          <p:cNvSpPr/>
          <p:nvPr/>
        </p:nvSpPr>
        <p:spPr>
          <a:xfrm>
            <a:off x="2713044" y="4693190"/>
            <a:ext cx="3140597" cy="563563"/>
          </a:xfrm>
          <a:prstGeom prst="roundRect">
            <a:avLst/>
          </a:prstGeom>
          <a:solidFill>
            <a:schemeClr val="accent2">
              <a:lumMod val="20000"/>
              <a:lumOff val="80000"/>
            </a:schemeClr>
          </a:solidFill>
        </p:spPr>
        <p:style>
          <a:lnRef idx="3">
            <a:schemeClr val="lt1"/>
          </a:lnRef>
          <a:fillRef idx="1">
            <a:schemeClr val="accent1"/>
          </a:fillRef>
          <a:effectRef idx="1">
            <a:schemeClr val="accent1"/>
          </a:effectRef>
          <a:fontRef idx="minor">
            <a:schemeClr val="lt1"/>
          </a:fontRef>
        </p:style>
        <p:txBody>
          <a:bodyPr rtlCol="0" anchor="ctr"/>
          <a:lstStyle/>
          <a:p>
            <a:r>
              <a:rPr lang="zh-CN" altLang="en-US" sz="2000" dirty="0">
                <a:solidFill>
                  <a:schemeClr val="tx2"/>
                </a:solidFill>
                <a:latin typeface="黑体" panose="02010609060101010101" pitchFamily="49" charset="-122"/>
                <a:ea typeface="黑体" panose="02010609060101010101" pitchFamily="49" charset="-122"/>
              </a:rPr>
              <a:t>保证路由体系结构。</a:t>
            </a:r>
          </a:p>
        </p:txBody>
      </p:sp>
      <p:pic>
        <p:nvPicPr>
          <p:cNvPr id="45" name="图片 44">
            <a:extLst>
              <a:ext uri="{FF2B5EF4-FFF2-40B4-BE49-F238E27FC236}">
                <a16:creationId xmlns:a16="http://schemas.microsoft.com/office/drawing/2014/main" xmlns="" id="{8F54ADC5-53FA-AD49-BA13-ACF75F9CB83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17902" y="3199118"/>
            <a:ext cx="1139996" cy="1139996"/>
          </a:xfrm>
          <a:prstGeom prst="rect">
            <a:avLst/>
          </a:prstGeom>
        </p:spPr>
      </p:pic>
      <p:sp>
        <p:nvSpPr>
          <p:cNvPr id="49" name="矩形: 圆角 24">
            <a:extLst>
              <a:ext uri="{FF2B5EF4-FFF2-40B4-BE49-F238E27FC236}">
                <a16:creationId xmlns:a16="http://schemas.microsoft.com/office/drawing/2014/main" xmlns="" id="{DAE368BC-1CC3-624C-A0E7-EF9728E7AB53}"/>
              </a:ext>
            </a:extLst>
          </p:cNvPr>
          <p:cNvSpPr/>
          <p:nvPr/>
        </p:nvSpPr>
        <p:spPr>
          <a:xfrm>
            <a:off x="2713043" y="3999965"/>
            <a:ext cx="3140597" cy="523220"/>
          </a:xfrm>
          <a:prstGeom prst="roundRect">
            <a:avLst/>
          </a:prstGeom>
          <a:solidFill>
            <a:schemeClr val="accent5">
              <a:lumMod val="60000"/>
              <a:lumOff val="40000"/>
            </a:schemeClr>
          </a:solidFill>
        </p:spPr>
        <p:style>
          <a:lnRef idx="3">
            <a:schemeClr val="lt1"/>
          </a:lnRef>
          <a:fillRef idx="1">
            <a:schemeClr val="accent1"/>
          </a:fillRef>
          <a:effectRef idx="1">
            <a:schemeClr val="accent1"/>
          </a:effectRef>
          <a:fontRef idx="minor">
            <a:schemeClr val="lt1"/>
          </a:fontRef>
        </p:style>
        <p:txBody>
          <a:bodyPr rtlCol="0" anchor="ctr"/>
          <a:lstStyle/>
          <a:p>
            <a:r>
              <a:rPr lang="zh-CN" altLang="en-US" sz="2000" dirty="0">
                <a:solidFill>
                  <a:schemeClr val="tx2"/>
                </a:solidFill>
                <a:latin typeface="黑体" panose="02010609060101010101" pitchFamily="49" charset="-122"/>
                <a:ea typeface="黑体" panose="02010609060101010101" pitchFamily="49" charset="-122"/>
              </a:rPr>
              <a:t>对终端用户是透明的。</a:t>
            </a:r>
          </a:p>
        </p:txBody>
      </p:sp>
      <p:pic>
        <p:nvPicPr>
          <p:cNvPr id="50" name="Picture 3">
            <a:extLst>
              <a:ext uri="{FF2B5EF4-FFF2-40B4-BE49-F238E27FC236}">
                <a16:creationId xmlns:a16="http://schemas.microsoft.com/office/drawing/2014/main" xmlns="" id="{0F0E12C5-80A8-A74A-9AC8-EB8DCFC97F7E}"/>
              </a:ext>
            </a:extLst>
          </p:cNvPr>
          <p:cNvPicPr>
            <a:picLocks noChangeAspect="1"/>
          </p:cNvPicPr>
          <p:nvPr/>
        </p:nvPicPr>
        <p:blipFill>
          <a:blip r:embed="rId4"/>
          <a:stretch>
            <a:fillRect/>
          </a:stretch>
        </p:blipFill>
        <p:spPr>
          <a:xfrm>
            <a:off x="6588224" y="4442792"/>
            <a:ext cx="2423820" cy="2514600"/>
          </a:xfrm>
          <a:prstGeom prst="rect">
            <a:avLst/>
          </a:prstGeom>
        </p:spPr>
      </p:pic>
    </p:spTree>
    <p:extLst>
      <p:ext uri="{BB962C8B-B14F-4D97-AF65-F5344CB8AC3E}">
        <p14:creationId xmlns:p14="http://schemas.microsoft.com/office/powerpoint/2010/main" val="9597180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1"/>
          <p:cNvSpPr>
            <a:spLocks noGrp="1"/>
          </p:cNvSpPr>
          <p:nvPr>
            <p:ph type="title"/>
          </p:nvPr>
        </p:nvSpPr>
        <p:spPr/>
        <p:txBody>
          <a:bodyPr/>
          <a:lstStyle/>
          <a:p>
            <a:r>
              <a:rPr lang="en-US" altLang="zh-CN" dirty="0">
                <a:latin typeface="楷体" panose="02010609060101010101" pitchFamily="49" charset="-122"/>
                <a:ea typeface="楷体" panose="02010609060101010101" pitchFamily="49" charset="-122"/>
              </a:rPr>
              <a:t>14.5 IPv4</a:t>
            </a:r>
            <a:r>
              <a:rPr lang="zh-CN" altLang="en-US" dirty="0">
                <a:latin typeface="楷体" panose="02010609060101010101" pitchFamily="49" charset="-122"/>
                <a:ea typeface="楷体" panose="02010609060101010101" pitchFamily="49" charset="-122"/>
              </a:rPr>
              <a:t>和</a:t>
            </a:r>
            <a:r>
              <a:rPr lang="en-US" altLang="zh-CN" dirty="0">
                <a:latin typeface="楷体" panose="02010609060101010101" pitchFamily="49" charset="-122"/>
                <a:ea typeface="楷体" panose="02010609060101010101" pitchFamily="49" charset="-122"/>
              </a:rPr>
              <a:t>IPv6</a:t>
            </a:r>
            <a:r>
              <a:rPr lang="zh-CN" altLang="en-US" dirty="0">
                <a:latin typeface="楷体" panose="02010609060101010101" pitchFamily="49" charset="-122"/>
                <a:ea typeface="楷体" panose="02010609060101010101" pitchFamily="49" charset="-122"/>
              </a:rPr>
              <a:t>安全</a:t>
            </a:r>
          </a:p>
        </p:txBody>
      </p:sp>
      <p:sp>
        <p:nvSpPr>
          <p:cNvPr id="3" name="文本框 2">
            <a:extLst>
              <a:ext uri="{FF2B5EF4-FFF2-40B4-BE49-F238E27FC236}">
                <a16:creationId xmlns:a16="http://schemas.microsoft.com/office/drawing/2014/main" xmlns="" id="{A2D50A56-6789-4EFF-B0E6-373CE8BA26AA}"/>
              </a:ext>
            </a:extLst>
          </p:cNvPr>
          <p:cNvSpPr txBox="1"/>
          <p:nvPr/>
        </p:nvSpPr>
        <p:spPr>
          <a:xfrm>
            <a:off x="198092" y="1144849"/>
            <a:ext cx="8244448" cy="523220"/>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pPr marL="457200" indent="-457200">
              <a:buClr>
                <a:srgbClr val="C00000"/>
              </a:buClr>
              <a:buFont typeface="Wingdings" panose="05000000000000000000" pitchFamily="2" charset="2"/>
              <a:buChar char="n"/>
            </a:pPr>
            <a:r>
              <a:rPr lang="en-US" altLang="zh-CN" sz="2800" dirty="0" err="1">
                <a:solidFill>
                  <a:schemeClr val="tx2"/>
                </a:solidFill>
                <a:latin typeface="黑体" panose="02010609060101010101" pitchFamily="49" charset="-122"/>
                <a:ea typeface="黑体" panose="02010609060101010101" pitchFamily="49" charset="-122"/>
              </a:rPr>
              <a:t>IPSec</a:t>
            </a:r>
            <a:endParaRPr lang="zh-CN" altLang="en-US" sz="2800" dirty="0">
              <a:solidFill>
                <a:schemeClr val="tx2">
                  <a:lumMod val="95000"/>
                  <a:lumOff val="5000"/>
                </a:schemeClr>
              </a:solidFill>
              <a:latin typeface="黑体" panose="02010609060101010101" pitchFamily="49" charset="-122"/>
              <a:ea typeface="黑体" panose="02010609060101010101" pitchFamily="49" charset="-122"/>
            </a:endParaRPr>
          </a:p>
        </p:txBody>
      </p:sp>
      <p:sp>
        <p:nvSpPr>
          <p:cNvPr id="15" name="文本框 14">
            <a:extLst>
              <a:ext uri="{FF2B5EF4-FFF2-40B4-BE49-F238E27FC236}">
                <a16:creationId xmlns:a16="http://schemas.microsoft.com/office/drawing/2014/main" xmlns="" id="{06A1281E-5D1B-DE4B-A983-2409D947B398}"/>
              </a:ext>
            </a:extLst>
          </p:cNvPr>
          <p:cNvSpPr txBox="1"/>
          <p:nvPr/>
        </p:nvSpPr>
        <p:spPr>
          <a:xfrm>
            <a:off x="304800" y="2152020"/>
            <a:ext cx="8371656" cy="1200329"/>
          </a:xfrm>
          <a:prstGeom prst="rect">
            <a:avLst/>
          </a:prstGeom>
          <a:solidFill>
            <a:schemeClr val="accent5">
              <a:lumMod val="60000"/>
              <a:lumOff val="40000"/>
            </a:schemeClr>
          </a:solidFill>
          <a:ln/>
        </p:spPr>
        <p:style>
          <a:lnRef idx="3">
            <a:schemeClr val="lt1"/>
          </a:lnRef>
          <a:fillRef idx="1">
            <a:schemeClr val="accent1"/>
          </a:fillRef>
          <a:effectRef idx="1">
            <a:schemeClr val="accent1"/>
          </a:effectRef>
          <a:fontRef idx="minor">
            <a:schemeClr val="lt1"/>
          </a:fontRef>
        </p:style>
        <p:txBody>
          <a:bodyPr wrap="square" rtlCol="0">
            <a:spAutoFit/>
          </a:bodyPr>
          <a:lstStyle/>
          <a:p>
            <a:pPr marL="342900" lvl="0" indent="-342900">
              <a:buFont typeface="Arial" panose="020B0604020202020204" pitchFamily="34" charset="0"/>
              <a:buChar char="•"/>
            </a:pPr>
            <a:r>
              <a:rPr lang="zh-CN" altLang="en-US" sz="2400" dirty="0">
                <a:solidFill>
                  <a:schemeClr val="tx2"/>
                </a:solidFill>
                <a:latin typeface="黑体" panose="02010609060101010101" pitchFamily="49" charset="-122"/>
                <a:ea typeface="黑体" panose="02010609060101010101" pitchFamily="49" charset="-122"/>
              </a:rPr>
              <a:t>关联是发送方和接收方之间的</a:t>
            </a:r>
            <a:r>
              <a:rPr lang="zh-CN" altLang="en-US" sz="2400" dirty="0">
                <a:solidFill>
                  <a:srgbClr val="FF0000"/>
                </a:solidFill>
                <a:latin typeface="黑体" panose="02010609060101010101" pitchFamily="49" charset="-122"/>
                <a:ea typeface="黑体" panose="02010609060101010101" pitchFamily="49" charset="-122"/>
              </a:rPr>
              <a:t>单向关系</a:t>
            </a:r>
            <a:r>
              <a:rPr lang="zh-CN" altLang="en-US" sz="2400" dirty="0">
                <a:solidFill>
                  <a:schemeClr val="tx2"/>
                </a:solidFill>
                <a:latin typeface="黑体" panose="02010609060101010101" pitchFamily="49" charset="-122"/>
                <a:ea typeface="黑体" panose="02010609060101010101" pitchFamily="49" charset="-122"/>
              </a:rPr>
              <a:t>，该关联为两者间的通信流提供安全服务</a:t>
            </a:r>
            <a:endParaRPr lang="en-US" altLang="zh-CN" sz="2400" dirty="0">
              <a:solidFill>
                <a:schemeClr val="tx2"/>
              </a:solidFill>
              <a:latin typeface="黑体" panose="02010609060101010101" pitchFamily="49" charset="-122"/>
              <a:ea typeface="黑体" panose="02010609060101010101" pitchFamily="49" charset="-122"/>
            </a:endParaRPr>
          </a:p>
          <a:p>
            <a:pPr marL="342900" lvl="0" indent="-342900">
              <a:buFont typeface="Arial" panose="020B0604020202020204" pitchFamily="34" charset="0"/>
              <a:buChar char="•"/>
            </a:pPr>
            <a:r>
              <a:rPr lang="zh-CN" altLang="en-US" sz="2400" dirty="0">
                <a:solidFill>
                  <a:schemeClr val="tx2"/>
                </a:solidFill>
                <a:latin typeface="黑体" panose="02010609060101010101" pitchFamily="49" charset="-122"/>
                <a:ea typeface="黑体" panose="02010609060101010101" pitchFamily="49" charset="-122"/>
              </a:rPr>
              <a:t>由以下三个参数唯一确定</a:t>
            </a:r>
          </a:p>
        </p:txBody>
      </p:sp>
      <p:sp>
        <p:nvSpPr>
          <p:cNvPr id="31" name="文本框 30">
            <a:extLst>
              <a:ext uri="{FF2B5EF4-FFF2-40B4-BE49-F238E27FC236}">
                <a16:creationId xmlns:a16="http://schemas.microsoft.com/office/drawing/2014/main" xmlns="" id="{D6D048CC-C516-8341-A641-E5C96F5A9981}"/>
              </a:ext>
            </a:extLst>
          </p:cNvPr>
          <p:cNvSpPr txBox="1"/>
          <p:nvPr/>
        </p:nvSpPr>
        <p:spPr>
          <a:xfrm>
            <a:off x="198092" y="1628800"/>
            <a:ext cx="2645716" cy="523220"/>
          </a:xfrm>
          <a:prstGeom prst="rect">
            <a:avLst/>
          </a:prstGeom>
          <a:ln/>
        </p:spPr>
        <p:style>
          <a:lnRef idx="3">
            <a:schemeClr val="lt1"/>
          </a:lnRef>
          <a:fillRef idx="1">
            <a:schemeClr val="accent1"/>
          </a:fillRef>
          <a:effectRef idx="1">
            <a:schemeClr val="accent1"/>
          </a:effectRef>
          <a:fontRef idx="minor">
            <a:schemeClr val="lt1"/>
          </a:fontRef>
        </p:style>
        <p:txBody>
          <a:bodyPr wrap="square" rtlCol="0">
            <a:spAutoFit/>
          </a:bodyPr>
          <a:lstStyle/>
          <a:p>
            <a:pPr algn="ctr">
              <a:buClr>
                <a:srgbClr val="C00000"/>
              </a:buClr>
            </a:pPr>
            <a:r>
              <a:rPr lang="zh-CN" altLang="en-US" sz="2800" dirty="0">
                <a:solidFill>
                  <a:schemeClr val="bg1"/>
                </a:solidFill>
                <a:latin typeface="黑体" panose="02010609060101010101" pitchFamily="49" charset="-122"/>
                <a:ea typeface="黑体" panose="02010609060101010101" pitchFamily="49" charset="-122"/>
              </a:rPr>
              <a:t>安全关联（</a:t>
            </a:r>
            <a:r>
              <a:rPr lang="en-US" altLang="zh-CN" sz="2800" dirty="0">
                <a:solidFill>
                  <a:schemeClr val="bg1"/>
                </a:solidFill>
                <a:latin typeface="黑体" panose="02010609060101010101" pitchFamily="49" charset="-122"/>
                <a:ea typeface="黑体" panose="02010609060101010101" pitchFamily="49" charset="-122"/>
              </a:rPr>
              <a:t>SA</a:t>
            </a:r>
            <a:r>
              <a:rPr lang="zh-CN" altLang="en-US" sz="2800" dirty="0">
                <a:solidFill>
                  <a:schemeClr val="bg1"/>
                </a:solidFill>
                <a:latin typeface="黑体" panose="02010609060101010101" pitchFamily="49" charset="-122"/>
                <a:ea typeface="黑体" panose="02010609060101010101" pitchFamily="49" charset="-122"/>
              </a:rPr>
              <a:t>）</a:t>
            </a:r>
          </a:p>
        </p:txBody>
      </p:sp>
      <p:sp>
        <p:nvSpPr>
          <p:cNvPr id="8" name="椭圆 7">
            <a:extLst>
              <a:ext uri="{FF2B5EF4-FFF2-40B4-BE49-F238E27FC236}">
                <a16:creationId xmlns:a16="http://schemas.microsoft.com/office/drawing/2014/main" xmlns="" id="{B4D3FE91-02EF-2E43-9EF7-7F465968F4AE}"/>
              </a:ext>
            </a:extLst>
          </p:cNvPr>
          <p:cNvSpPr/>
          <p:nvPr/>
        </p:nvSpPr>
        <p:spPr>
          <a:xfrm>
            <a:off x="627723" y="3647831"/>
            <a:ext cx="594067" cy="613321"/>
          </a:xfrm>
          <a:prstGeom prst="ellipse">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zh-CN" sz="3600" dirty="0"/>
              <a:t>1</a:t>
            </a:r>
            <a:endParaRPr lang="zh-CN" altLang="en-US" sz="3600" dirty="0"/>
          </a:p>
        </p:txBody>
      </p:sp>
      <p:sp>
        <p:nvSpPr>
          <p:cNvPr id="11" name="矩形: 圆角 14">
            <a:extLst>
              <a:ext uri="{FF2B5EF4-FFF2-40B4-BE49-F238E27FC236}">
                <a16:creationId xmlns:a16="http://schemas.microsoft.com/office/drawing/2014/main" xmlns="" id="{B5CE3554-0016-7D49-B8AB-930EFAA5A97F}"/>
              </a:ext>
            </a:extLst>
          </p:cNvPr>
          <p:cNvSpPr/>
          <p:nvPr/>
        </p:nvSpPr>
        <p:spPr>
          <a:xfrm>
            <a:off x="1446507" y="3692879"/>
            <a:ext cx="5285733" cy="763918"/>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r>
              <a:rPr lang="zh-CN" altLang="en-US" sz="2000" b="1" dirty="0">
                <a:solidFill>
                  <a:schemeClr val="bg1"/>
                </a:solidFill>
                <a:latin typeface="SimHei" panose="02010609060101010101" pitchFamily="49" charset="-122"/>
                <a:ea typeface="SimHei" panose="02010609060101010101" pitchFamily="49" charset="-122"/>
              </a:rPr>
              <a:t>安全参数索引（</a:t>
            </a:r>
            <a:r>
              <a:rPr lang="en-US" altLang="zh-CN" sz="2000" b="1" dirty="0">
                <a:solidFill>
                  <a:schemeClr val="bg1"/>
                </a:solidFill>
                <a:latin typeface="SimHei" panose="02010609060101010101" pitchFamily="49" charset="-122"/>
                <a:ea typeface="SimHei" panose="02010609060101010101" pitchFamily="49" charset="-122"/>
              </a:rPr>
              <a:t>SPI</a:t>
            </a:r>
            <a:r>
              <a:rPr lang="zh-CN" altLang="en-US" sz="2000" b="1" dirty="0">
                <a:solidFill>
                  <a:schemeClr val="bg1"/>
                </a:solidFill>
                <a:latin typeface="SimHei" panose="02010609060101010101" pitchFamily="49" charset="-122"/>
                <a:ea typeface="SimHei" panose="02010609060101010101" pitchFamily="49" charset="-122"/>
              </a:rPr>
              <a:t>）</a:t>
            </a:r>
            <a:endParaRPr lang="en-US" altLang="zh-CN" sz="2000" b="1" dirty="0">
              <a:solidFill>
                <a:schemeClr val="bg1"/>
              </a:solidFill>
              <a:latin typeface="SimHei" panose="02010609060101010101" pitchFamily="49" charset="-122"/>
              <a:ea typeface="SimHei" panose="02010609060101010101" pitchFamily="49" charset="-122"/>
            </a:endParaRPr>
          </a:p>
          <a:p>
            <a:pPr marL="342900" indent="-342900">
              <a:buFont typeface="Arial" panose="020B0604020202020204" pitchFamily="34" charset="0"/>
              <a:buChar char="•"/>
            </a:pPr>
            <a:r>
              <a:rPr lang="zh-CN" altLang="en-US" sz="2000" dirty="0">
                <a:latin typeface="SimHei" panose="02010609060101010101" pitchFamily="49" charset="-122"/>
                <a:ea typeface="SimHei" panose="02010609060101010101" pitchFamily="49" charset="-122"/>
              </a:rPr>
              <a:t>一个分配给</a:t>
            </a:r>
            <a:r>
              <a:rPr lang="en-US" altLang="zh-CN" sz="2000" dirty="0">
                <a:latin typeface="SimHei" panose="02010609060101010101" pitchFamily="49" charset="-122"/>
                <a:ea typeface="SimHei" panose="02010609060101010101" pitchFamily="49" charset="-122"/>
              </a:rPr>
              <a:t>SA</a:t>
            </a:r>
            <a:r>
              <a:rPr lang="zh-CN" altLang="en-US" sz="2000" dirty="0">
                <a:latin typeface="SimHei" panose="02010609060101010101" pitchFamily="49" charset="-122"/>
                <a:ea typeface="SimHei" panose="02010609060101010101" pitchFamily="49" charset="-122"/>
              </a:rPr>
              <a:t>的比特串，仅在本地有意义</a:t>
            </a:r>
          </a:p>
        </p:txBody>
      </p:sp>
      <p:sp>
        <p:nvSpPr>
          <p:cNvPr id="12" name="椭圆 11">
            <a:extLst>
              <a:ext uri="{FF2B5EF4-FFF2-40B4-BE49-F238E27FC236}">
                <a16:creationId xmlns:a16="http://schemas.microsoft.com/office/drawing/2014/main" xmlns="" id="{7EF97CAE-2590-5145-BDBB-891DFA3F74C1}"/>
              </a:ext>
            </a:extLst>
          </p:cNvPr>
          <p:cNvSpPr/>
          <p:nvPr/>
        </p:nvSpPr>
        <p:spPr>
          <a:xfrm>
            <a:off x="627723" y="4685079"/>
            <a:ext cx="594067" cy="613321"/>
          </a:xfrm>
          <a:prstGeom prst="ellipse">
            <a:avLst/>
          </a:prstGeom>
          <a:solidFill>
            <a:schemeClr val="accent4">
              <a:lumMod val="40000"/>
              <a:lumOff val="6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zh-CN" sz="3600" dirty="0"/>
              <a:t>2</a:t>
            </a:r>
            <a:endParaRPr lang="zh-CN" altLang="en-US" sz="3600" dirty="0"/>
          </a:p>
        </p:txBody>
      </p:sp>
      <p:sp>
        <p:nvSpPr>
          <p:cNvPr id="13" name="矩形: 圆角 16">
            <a:extLst>
              <a:ext uri="{FF2B5EF4-FFF2-40B4-BE49-F238E27FC236}">
                <a16:creationId xmlns:a16="http://schemas.microsoft.com/office/drawing/2014/main" xmlns="" id="{C3095B74-0A3E-8746-A49B-6347E16F026E}"/>
              </a:ext>
            </a:extLst>
          </p:cNvPr>
          <p:cNvSpPr/>
          <p:nvPr/>
        </p:nvSpPr>
        <p:spPr>
          <a:xfrm>
            <a:off x="1437568" y="4653136"/>
            <a:ext cx="2558368" cy="698424"/>
          </a:xfrm>
          <a:prstGeom prst="roundRect">
            <a:avLst/>
          </a:prstGeom>
          <a:solidFill>
            <a:schemeClr val="accent4">
              <a:lumMod val="40000"/>
              <a:lumOff val="60000"/>
            </a:schemeClr>
          </a:solidFill>
        </p:spPr>
        <p:style>
          <a:lnRef idx="3">
            <a:schemeClr val="lt1"/>
          </a:lnRef>
          <a:fillRef idx="1">
            <a:schemeClr val="accent1"/>
          </a:fillRef>
          <a:effectRef idx="1">
            <a:schemeClr val="accent1"/>
          </a:effectRef>
          <a:fontRef idx="minor">
            <a:schemeClr val="lt1"/>
          </a:fontRef>
        </p:style>
        <p:txBody>
          <a:bodyPr rtlCol="0" anchor="ctr"/>
          <a:lstStyle/>
          <a:p>
            <a:r>
              <a:rPr lang="en-US" altLang="zh-CN" sz="2000" b="1" dirty="0">
                <a:solidFill>
                  <a:schemeClr val="bg1"/>
                </a:solidFill>
                <a:latin typeface="SimHei" panose="02010609060101010101" pitchFamily="49" charset="-122"/>
                <a:ea typeface="SimHei" panose="02010609060101010101" pitchFamily="49" charset="-122"/>
              </a:rPr>
              <a:t>IP</a:t>
            </a:r>
            <a:r>
              <a:rPr lang="zh-CN" altLang="en-US" sz="2000" b="1" dirty="0">
                <a:solidFill>
                  <a:schemeClr val="bg1"/>
                </a:solidFill>
                <a:latin typeface="SimHei" panose="02010609060101010101" pitchFamily="49" charset="-122"/>
                <a:ea typeface="SimHei" panose="02010609060101010101" pitchFamily="49" charset="-122"/>
              </a:rPr>
              <a:t>目的地址</a:t>
            </a:r>
            <a:endParaRPr lang="en-US" altLang="zh-CN" sz="2000" b="1" dirty="0">
              <a:solidFill>
                <a:schemeClr val="bg1"/>
              </a:solidFill>
              <a:latin typeface="SimHei" panose="02010609060101010101" pitchFamily="49" charset="-122"/>
              <a:ea typeface="SimHei" panose="02010609060101010101" pitchFamily="49" charset="-122"/>
            </a:endParaRPr>
          </a:p>
          <a:p>
            <a:pPr marL="342900" indent="-342900">
              <a:buFont typeface="Arial" panose="020B0604020202020204" pitchFamily="34" charset="0"/>
              <a:buChar char="•"/>
            </a:pPr>
            <a:r>
              <a:rPr lang="en-US" altLang="zh-CN" sz="2000" dirty="0">
                <a:latin typeface="SimHei" panose="02010609060101010101" pitchFamily="49" charset="-122"/>
                <a:ea typeface="SimHei" panose="02010609060101010101" pitchFamily="49" charset="-122"/>
              </a:rPr>
              <a:t>SA</a:t>
            </a:r>
            <a:r>
              <a:rPr lang="zh-CN" altLang="en-US" sz="2000" dirty="0">
                <a:latin typeface="SimHei" panose="02010609060101010101" pitchFamily="49" charset="-122"/>
                <a:ea typeface="SimHei" panose="02010609060101010101" pitchFamily="49" charset="-122"/>
              </a:rPr>
              <a:t>的目的端地址</a:t>
            </a:r>
            <a:endParaRPr lang="en-US" altLang="zh-CN" sz="2000" dirty="0">
              <a:latin typeface="SimHei" panose="02010609060101010101" pitchFamily="49" charset="-122"/>
              <a:ea typeface="SimHei" panose="02010609060101010101" pitchFamily="49" charset="-122"/>
            </a:endParaRPr>
          </a:p>
        </p:txBody>
      </p:sp>
      <p:sp>
        <p:nvSpPr>
          <p:cNvPr id="14" name="椭圆 13">
            <a:extLst>
              <a:ext uri="{FF2B5EF4-FFF2-40B4-BE49-F238E27FC236}">
                <a16:creationId xmlns:a16="http://schemas.microsoft.com/office/drawing/2014/main" xmlns="" id="{5A14E84C-166C-A443-A0ED-A91B0F8B5A7D}"/>
              </a:ext>
            </a:extLst>
          </p:cNvPr>
          <p:cNvSpPr/>
          <p:nvPr/>
        </p:nvSpPr>
        <p:spPr>
          <a:xfrm>
            <a:off x="624008" y="5643916"/>
            <a:ext cx="594067" cy="613321"/>
          </a:xfrm>
          <a:prstGeom prst="ellipse">
            <a:avLst/>
          </a:prstGeom>
          <a:solidFill>
            <a:schemeClr val="accent6">
              <a:lumMod val="40000"/>
              <a:lumOff val="6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zh-CN" sz="3600" dirty="0"/>
              <a:t>3</a:t>
            </a:r>
            <a:endParaRPr lang="zh-CN" altLang="en-US" sz="3600" dirty="0"/>
          </a:p>
        </p:txBody>
      </p:sp>
      <p:sp>
        <p:nvSpPr>
          <p:cNvPr id="16" name="矩形: 圆角 18">
            <a:extLst>
              <a:ext uri="{FF2B5EF4-FFF2-40B4-BE49-F238E27FC236}">
                <a16:creationId xmlns:a16="http://schemas.microsoft.com/office/drawing/2014/main" xmlns="" id="{1E88B3C9-A2EA-0D4F-BBC9-EE6AD1574DD8}"/>
              </a:ext>
            </a:extLst>
          </p:cNvPr>
          <p:cNvSpPr/>
          <p:nvPr/>
        </p:nvSpPr>
        <p:spPr>
          <a:xfrm>
            <a:off x="1437568" y="5589240"/>
            <a:ext cx="6446800" cy="763918"/>
          </a:xfrm>
          <a:prstGeom prst="roundRect">
            <a:avLst/>
          </a:prstGeom>
          <a:solidFill>
            <a:schemeClr val="accent6">
              <a:lumMod val="40000"/>
              <a:lumOff val="60000"/>
            </a:schemeClr>
          </a:solidFill>
        </p:spPr>
        <p:style>
          <a:lnRef idx="3">
            <a:schemeClr val="lt1"/>
          </a:lnRef>
          <a:fillRef idx="1">
            <a:schemeClr val="accent1"/>
          </a:fillRef>
          <a:effectRef idx="1">
            <a:schemeClr val="accent1"/>
          </a:effectRef>
          <a:fontRef idx="minor">
            <a:schemeClr val="lt1"/>
          </a:fontRef>
        </p:style>
        <p:txBody>
          <a:bodyPr rtlCol="0" anchor="ctr"/>
          <a:lstStyle/>
          <a:p>
            <a:r>
              <a:rPr lang="zh-CN" altLang="en-US" sz="2000" b="1" dirty="0">
                <a:solidFill>
                  <a:schemeClr val="bg1"/>
                </a:solidFill>
                <a:latin typeface="SimHei" panose="02010609060101010101" pitchFamily="49" charset="-122"/>
                <a:ea typeface="SimHei" panose="02010609060101010101" pitchFamily="49" charset="-122"/>
              </a:rPr>
              <a:t>协议标识</a:t>
            </a:r>
            <a:endParaRPr lang="en-US" altLang="zh-CN" sz="2000" b="1" dirty="0">
              <a:solidFill>
                <a:schemeClr val="bg1"/>
              </a:solidFill>
              <a:latin typeface="SimHei" panose="02010609060101010101" pitchFamily="49" charset="-122"/>
              <a:ea typeface="SimHei" panose="02010609060101010101" pitchFamily="49" charset="-122"/>
            </a:endParaRPr>
          </a:p>
          <a:p>
            <a:pPr marL="342900" indent="-342900">
              <a:buFont typeface="Arial" panose="020B0604020202020204" pitchFamily="34" charset="0"/>
              <a:buChar char="•"/>
            </a:pPr>
            <a:r>
              <a:rPr lang="zh-CN" altLang="en-US" sz="2000" dirty="0">
                <a:latin typeface="SimHei" panose="02010609060101010101" pitchFamily="49" charset="-122"/>
                <a:ea typeface="SimHei" panose="02010609060101010101" pitchFamily="49" charset="-122"/>
              </a:rPr>
              <a:t>标识该</a:t>
            </a:r>
            <a:r>
              <a:rPr lang="en-US" altLang="zh-CN" sz="2000" dirty="0">
                <a:latin typeface="SimHei" panose="02010609060101010101" pitchFamily="49" charset="-122"/>
                <a:ea typeface="SimHei" panose="02010609060101010101" pitchFamily="49" charset="-122"/>
              </a:rPr>
              <a:t>SA</a:t>
            </a:r>
            <a:r>
              <a:rPr lang="zh-CN" altLang="en-US" sz="2000" dirty="0">
                <a:latin typeface="SimHei" panose="02010609060101010101" pitchFamily="49" charset="-122"/>
                <a:ea typeface="SimHei" panose="02010609060101010101" pitchFamily="49" charset="-122"/>
              </a:rPr>
              <a:t>是否是个一</a:t>
            </a:r>
            <a:r>
              <a:rPr lang="en-US" altLang="zh-CN" sz="2000" dirty="0">
                <a:latin typeface="SimHei" panose="02010609060101010101" pitchFamily="49" charset="-122"/>
                <a:ea typeface="SimHei" panose="02010609060101010101" pitchFamily="49" charset="-122"/>
              </a:rPr>
              <a:t>AH</a:t>
            </a:r>
            <a:r>
              <a:rPr lang="zh-CN" altLang="en-US" sz="2000" dirty="0">
                <a:latin typeface="SimHei" panose="02010609060101010101" pitchFamily="49" charset="-122"/>
                <a:ea typeface="SimHei" panose="02010609060101010101" pitchFamily="49" charset="-122"/>
              </a:rPr>
              <a:t>安全关联或是</a:t>
            </a:r>
            <a:r>
              <a:rPr lang="en-US" altLang="zh-CN" sz="2000" dirty="0">
                <a:latin typeface="SimHei" panose="02010609060101010101" pitchFamily="49" charset="-122"/>
                <a:ea typeface="SimHei" panose="02010609060101010101" pitchFamily="49" charset="-122"/>
              </a:rPr>
              <a:t>ESP</a:t>
            </a:r>
            <a:r>
              <a:rPr lang="zh-CN" altLang="en-US" sz="2000" dirty="0">
                <a:latin typeface="SimHei" panose="02010609060101010101" pitchFamily="49" charset="-122"/>
                <a:ea typeface="SimHei" panose="02010609060101010101" pitchFamily="49" charset="-122"/>
              </a:rPr>
              <a:t>安全关联</a:t>
            </a:r>
          </a:p>
        </p:txBody>
      </p:sp>
    </p:spTree>
    <p:extLst>
      <p:ext uri="{BB962C8B-B14F-4D97-AF65-F5344CB8AC3E}">
        <p14:creationId xmlns:p14="http://schemas.microsoft.com/office/powerpoint/2010/main" val="6419065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500"/>
                                        <p:tgtEl>
                                          <p:spTgt spid="12"/>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fade">
                                      <p:cBhvr>
                                        <p:cTn id="18" dur="500"/>
                                        <p:tgtEl>
                                          <p:spTgt spid="13"/>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animEffect transition="in" filter="fade">
                                      <p:cBhvr>
                                        <p:cTn id="23" dur="500"/>
                                        <p:tgtEl>
                                          <p:spTgt spid="16"/>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fade">
                                      <p:cBhvr>
                                        <p:cTn id="26"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1" grpId="0" animBg="1"/>
      <p:bldP spid="12" grpId="0" animBg="1"/>
      <p:bldP spid="13" grpId="0" animBg="1"/>
      <p:bldP spid="14" grpId="0" animBg="1"/>
      <p:bldP spid="1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1"/>
          <p:cNvSpPr>
            <a:spLocks noGrp="1"/>
          </p:cNvSpPr>
          <p:nvPr>
            <p:ph type="title"/>
          </p:nvPr>
        </p:nvSpPr>
        <p:spPr/>
        <p:txBody>
          <a:bodyPr/>
          <a:lstStyle/>
          <a:p>
            <a:r>
              <a:rPr lang="en-US" altLang="zh-CN" dirty="0">
                <a:latin typeface="楷体" panose="02010609060101010101" pitchFamily="49" charset="-122"/>
                <a:ea typeface="楷体" panose="02010609060101010101" pitchFamily="49" charset="-122"/>
              </a:rPr>
              <a:t>14.1</a:t>
            </a:r>
            <a:r>
              <a:rPr lang="zh-CN" altLang="en-US" dirty="0">
                <a:latin typeface="楷体" panose="02010609060101010101" pitchFamily="49" charset="-122"/>
                <a:ea typeface="楷体" panose="02010609060101010101" pitchFamily="49" charset="-122"/>
              </a:rPr>
              <a:t> 典型的网络入侵手段</a:t>
            </a:r>
          </a:p>
        </p:txBody>
      </p:sp>
      <p:sp>
        <p:nvSpPr>
          <p:cNvPr id="3" name="文本框 2">
            <a:extLst>
              <a:ext uri="{FF2B5EF4-FFF2-40B4-BE49-F238E27FC236}">
                <a16:creationId xmlns:a16="http://schemas.microsoft.com/office/drawing/2014/main" xmlns="" id="{A2D50A56-6789-4EFF-B0E6-373CE8BA26AA}"/>
              </a:ext>
            </a:extLst>
          </p:cNvPr>
          <p:cNvSpPr txBox="1"/>
          <p:nvPr/>
        </p:nvSpPr>
        <p:spPr>
          <a:xfrm>
            <a:off x="198092" y="1144849"/>
            <a:ext cx="8244448" cy="523220"/>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pPr marL="457200" indent="-457200">
              <a:buClr>
                <a:srgbClr val="C00000"/>
              </a:buClr>
              <a:buFont typeface="Wingdings" panose="05000000000000000000" pitchFamily="2" charset="2"/>
              <a:buChar char="n"/>
            </a:pPr>
            <a:r>
              <a:rPr lang="zh-CN" altLang="en-US" sz="2800" dirty="0">
                <a:solidFill>
                  <a:schemeClr val="tx2"/>
                </a:solidFill>
                <a:latin typeface="黑体" panose="02010609060101010101" pitchFamily="49" charset="-122"/>
                <a:ea typeface="黑体" panose="02010609060101010101" pitchFamily="49" charset="-122"/>
              </a:rPr>
              <a:t>网络攻击手段</a:t>
            </a:r>
            <a:endParaRPr lang="zh-CN" altLang="en-US" sz="2800" dirty="0">
              <a:solidFill>
                <a:schemeClr val="tx2">
                  <a:lumMod val="95000"/>
                  <a:lumOff val="5000"/>
                </a:schemeClr>
              </a:solidFill>
              <a:latin typeface="黑体" panose="02010609060101010101" pitchFamily="49" charset="-122"/>
              <a:ea typeface="黑体" panose="02010609060101010101" pitchFamily="49" charset="-122"/>
            </a:endParaRPr>
          </a:p>
        </p:txBody>
      </p:sp>
      <p:grpSp>
        <p:nvGrpSpPr>
          <p:cNvPr id="41" name="Group 3">
            <a:extLst>
              <a:ext uri="{FF2B5EF4-FFF2-40B4-BE49-F238E27FC236}">
                <a16:creationId xmlns:a16="http://schemas.microsoft.com/office/drawing/2014/main" xmlns="" id="{2BF5E7CD-D826-5741-A3F3-485C8BC6C758}"/>
              </a:ext>
            </a:extLst>
          </p:cNvPr>
          <p:cNvGrpSpPr>
            <a:grpSpLocks/>
          </p:cNvGrpSpPr>
          <p:nvPr/>
        </p:nvGrpSpPr>
        <p:grpSpPr bwMode="auto">
          <a:xfrm>
            <a:off x="438636" y="1916832"/>
            <a:ext cx="8458200" cy="4536504"/>
            <a:chOff x="528" y="1248"/>
            <a:chExt cx="5040" cy="2592"/>
          </a:xfrm>
        </p:grpSpPr>
        <p:sp>
          <p:nvSpPr>
            <p:cNvPr id="42" name="Text Box 4">
              <a:extLst>
                <a:ext uri="{FF2B5EF4-FFF2-40B4-BE49-F238E27FC236}">
                  <a16:creationId xmlns:a16="http://schemas.microsoft.com/office/drawing/2014/main" xmlns="" id="{599DA9F3-ADA1-C74B-8301-2DF5ED58EDB7}"/>
                </a:ext>
              </a:extLst>
            </p:cNvPr>
            <p:cNvSpPr txBox="1">
              <a:spLocks noChangeArrowheads="1"/>
            </p:cNvSpPr>
            <p:nvPr/>
          </p:nvSpPr>
          <p:spPr bwMode="auto">
            <a:xfrm>
              <a:off x="4993" y="3478"/>
              <a:ext cx="575"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楷体_GB2312" pitchFamily="49" charset="-122"/>
                </a:defRPr>
              </a:lvl1pPr>
              <a:lvl2pPr marL="742950" indent="-285750">
                <a:defRPr sz="2400" b="1">
                  <a:solidFill>
                    <a:schemeClr val="tx1"/>
                  </a:solidFill>
                  <a:latin typeface="Arial" panose="020B0604020202020204" pitchFamily="34" charset="0"/>
                  <a:ea typeface="楷体_GB2312" pitchFamily="49" charset="-122"/>
                </a:defRPr>
              </a:lvl2pPr>
              <a:lvl3pPr marL="1143000" indent="-228600">
                <a:defRPr sz="2400" b="1">
                  <a:solidFill>
                    <a:schemeClr val="tx1"/>
                  </a:solidFill>
                  <a:latin typeface="Arial" panose="020B0604020202020204" pitchFamily="34" charset="0"/>
                  <a:ea typeface="楷体_GB2312" pitchFamily="49" charset="-122"/>
                </a:defRPr>
              </a:lvl3pPr>
              <a:lvl4pPr marL="1600200" indent="-228600">
                <a:defRPr sz="2400" b="1">
                  <a:solidFill>
                    <a:schemeClr val="tx1"/>
                  </a:solidFill>
                  <a:latin typeface="Arial" panose="020B0604020202020204" pitchFamily="34" charset="0"/>
                  <a:ea typeface="楷体_GB2312" pitchFamily="49" charset="-122"/>
                </a:defRPr>
              </a:lvl4pPr>
              <a:lvl5pPr marL="2057400" indent="-228600">
                <a:defRPr sz="2400" b="1">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9pPr>
            </a:lstStyle>
            <a:p>
              <a:pPr algn="ctr" eaLnBrk="1" hangingPunct="1"/>
              <a:r>
                <a:rPr lang="zh-CN" altLang="en-US" sz="1800">
                  <a:latin typeface="Times New Roman" panose="02020603050405020304" pitchFamily="18" charset="0"/>
                </a:rPr>
                <a:t>时间</a:t>
              </a:r>
            </a:p>
          </p:txBody>
        </p:sp>
        <p:sp>
          <p:nvSpPr>
            <p:cNvPr id="43" name="Text Box 5">
              <a:extLst>
                <a:ext uri="{FF2B5EF4-FFF2-40B4-BE49-F238E27FC236}">
                  <a16:creationId xmlns:a16="http://schemas.microsoft.com/office/drawing/2014/main" xmlns="" id="{E9298997-5130-7143-8D1A-C53E8E92B6BB}"/>
                </a:ext>
              </a:extLst>
            </p:cNvPr>
            <p:cNvSpPr txBox="1">
              <a:spLocks noChangeArrowheads="1"/>
            </p:cNvSpPr>
            <p:nvPr/>
          </p:nvSpPr>
          <p:spPr bwMode="auto">
            <a:xfrm>
              <a:off x="540" y="2800"/>
              <a:ext cx="1005" cy="6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楷体_GB2312" pitchFamily="49" charset="-122"/>
                </a:defRPr>
              </a:lvl1pPr>
              <a:lvl2pPr marL="742950" indent="-285750">
                <a:defRPr sz="2400" b="1">
                  <a:solidFill>
                    <a:schemeClr val="tx1"/>
                  </a:solidFill>
                  <a:latin typeface="Arial" panose="020B0604020202020204" pitchFamily="34" charset="0"/>
                  <a:ea typeface="楷体_GB2312" pitchFamily="49" charset="-122"/>
                </a:defRPr>
              </a:lvl2pPr>
              <a:lvl3pPr marL="1143000" indent="-228600">
                <a:defRPr sz="2400" b="1">
                  <a:solidFill>
                    <a:schemeClr val="tx1"/>
                  </a:solidFill>
                  <a:latin typeface="Arial" panose="020B0604020202020204" pitchFamily="34" charset="0"/>
                  <a:ea typeface="楷体_GB2312" pitchFamily="49" charset="-122"/>
                </a:defRPr>
              </a:lvl3pPr>
              <a:lvl4pPr marL="1600200" indent="-228600">
                <a:defRPr sz="2400" b="1">
                  <a:solidFill>
                    <a:schemeClr val="tx1"/>
                  </a:solidFill>
                  <a:latin typeface="Arial" panose="020B0604020202020204" pitchFamily="34" charset="0"/>
                  <a:ea typeface="楷体_GB2312" pitchFamily="49" charset="-122"/>
                </a:defRPr>
              </a:lvl4pPr>
              <a:lvl5pPr marL="2057400" indent="-228600">
                <a:defRPr sz="2400" b="1">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9pPr>
            </a:lstStyle>
            <a:p>
              <a:pPr algn="ctr" eaLnBrk="1" hangingPunct="1"/>
              <a:r>
                <a:rPr lang="zh-CN" altLang="en-US" sz="1800">
                  <a:latin typeface="Times New Roman" panose="02020603050405020304" pitchFamily="18" charset="0"/>
                </a:rPr>
                <a:t>黑客高手发现新的弱点</a:t>
              </a:r>
            </a:p>
          </p:txBody>
        </p:sp>
        <p:sp>
          <p:nvSpPr>
            <p:cNvPr id="44" name="Text Box 6">
              <a:extLst>
                <a:ext uri="{FF2B5EF4-FFF2-40B4-BE49-F238E27FC236}">
                  <a16:creationId xmlns:a16="http://schemas.microsoft.com/office/drawing/2014/main" xmlns="" id="{BFC35F73-FA89-9E4E-A77D-3427FFE5B390}"/>
                </a:ext>
              </a:extLst>
            </p:cNvPr>
            <p:cNvSpPr txBox="1">
              <a:spLocks noChangeArrowheads="1"/>
            </p:cNvSpPr>
            <p:nvPr/>
          </p:nvSpPr>
          <p:spPr bwMode="auto">
            <a:xfrm>
              <a:off x="4119" y="1707"/>
              <a:ext cx="1006" cy="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楷体_GB2312" pitchFamily="49" charset="-122"/>
                </a:defRPr>
              </a:lvl1pPr>
              <a:lvl2pPr marL="742950" indent="-285750">
                <a:defRPr sz="2400" b="1">
                  <a:solidFill>
                    <a:schemeClr val="tx1"/>
                  </a:solidFill>
                  <a:latin typeface="Arial" panose="020B0604020202020204" pitchFamily="34" charset="0"/>
                  <a:ea typeface="楷体_GB2312" pitchFamily="49" charset="-122"/>
                </a:defRPr>
              </a:lvl2pPr>
              <a:lvl3pPr marL="1143000" indent="-228600">
                <a:defRPr sz="2400" b="1">
                  <a:solidFill>
                    <a:schemeClr val="tx1"/>
                  </a:solidFill>
                  <a:latin typeface="Arial" panose="020B0604020202020204" pitchFamily="34" charset="0"/>
                  <a:ea typeface="楷体_GB2312" pitchFamily="49" charset="-122"/>
                </a:defRPr>
              </a:lvl3pPr>
              <a:lvl4pPr marL="1600200" indent="-228600">
                <a:defRPr sz="2400" b="1">
                  <a:solidFill>
                    <a:schemeClr val="tx1"/>
                  </a:solidFill>
                  <a:latin typeface="Arial" panose="020B0604020202020204" pitchFamily="34" charset="0"/>
                  <a:ea typeface="楷体_GB2312" pitchFamily="49" charset="-122"/>
                </a:defRPr>
              </a:lvl4pPr>
              <a:lvl5pPr marL="2057400" indent="-228600">
                <a:defRPr sz="2400" b="1">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9pPr>
            </a:lstStyle>
            <a:p>
              <a:pPr algn="ctr" eaLnBrk="1" hangingPunct="1"/>
              <a:r>
                <a:rPr lang="zh-CN" altLang="en-US" sz="1800">
                  <a:latin typeface="Times New Roman" panose="02020603050405020304" pitchFamily="18" charset="0"/>
                </a:rPr>
                <a:t>黑客开始利用新弱点进行攻击</a:t>
              </a:r>
            </a:p>
          </p:txBody>
        </p:sp>
        <p:sp>
          <p:nvSpPr>
            <p:cNvPr id="45" name="Freeform 7">
              <a:extLst>
                <a:ext uri="{FF2B5EF4-FFF2-40B4-BE49-F238E27FC236}">
                  <a16:creationId xmlns:a16="http://schemas.microsoft.com/office/drawing/2014/main" xmlns="" id="{F27DBC45-C65D-A743-944E-063DAD754001}"/>
                </a:ext>
              </a:extLst>
            </p:cNvPr>
            <p:cNvSpPr>
              <a:spLocks/>
            </p:cNvSpPr>
            <p:nvPr/>
          </p:nvSpPr>
          <p:spPr bwMode="auto">
            <a:xfrm>
              <a:off x="528" y="2774"/>
              <a:ext cx="4406" cy="924"/>
            </a:xfrm>
            <a:custGeom>
              <a:avLst/>
              <a:gdLst>
                <a:gd name="T0" fmla="*/ 0 w 5520"/>
                <a:gd name="T1" fmla="*/ 1162 h 1162"/>
                <a:gd name="T2" fmla="*/ 1425 w 5520"/>
                <a:gd name="T3" fmla="*/ 982 h 1162"/>
                <a:gd name="T4" fmla="*/ 1965 w 5520"/>
                <a:gd name="T5" fmla="*/ 742 h 1162"/>
                <a:gd name="T6" fmla="*/ 2325 w 5520"/>
                <a:gd name="T7" fmla="*/ 397 h 1162"/>
                <a:gd name="T8" fmla="*/ 2490 w 5520"/>
                <a:gd name="T9" fmla="*/ 187 h 1162"/>
                <a:gd name="T10" fmla="*/ 2775 w 5520"/>
                <a:gd name="T11" fmla="*/ 22 h 1162"/>
                <a:gd name="T12" fmla="*/ 3210 w 5520"/>
                <a:gd name="T13" fmla="*/ 52 h 1162"/>
                <a:gd name="T14" fmla="*/ 3615 w 5520"/>
                <a:gd name="T15" fmla="*/ 232 h 1162"/>
                <a:gd name="T16" fmla="*/ 4020 w 5520"/>
                <a:gd name="T17" fmla="*/ 547 h 1162"/>
                <a:gd name="T18" fmla="*/ 4545 w 5520"/>
                <a:gd name="T19" fmla="*/ 847 h 1162"/>
                <a:gd name="T20" fmla="*/ 5055 w 5520"/>
                <a:gd name="T21" fmla="*/ 1057 h 1162"/>
                <a:gd name="T22" fmla="*/ 5520 w 5520"/>
                <a:gd name="T23" fmla="*/ 1162 h 116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5520"/>
                <a:gd name="T37" fmla="*/ 0 h 1162"/>
                <a:gd name="T38" fmla="*/ 5520 w 5520"/>
                <a:gd name="T39" fmla="*/ 1162 h 116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5520" h="1162">
                  <a:moveTo>
                    <a:pt x="0" y="1162"/>
                  </a:moveTo>
                  <a:cubicBezTo>
                    <a:pt x="237" y="1132"/>
                    <a:pt x="1098" y="1052"/>
                    <a:pt x="1425" y="982"/>
                  </a:cubicBezTo>
                  <a:cubicBezTo>
                    <a:pt x="1752" y="912"/>
                    <a:pt x="1815" y="839"/>
                    <a:pt x="1965" y="742"/>
                  </a:cubicBezTo>
                  <a:cubicBezTo>
                    <a:pt x="2115" y="645"/>
                    <a:pt x="2237" y="490"/>
                    <a:pt x="2325" y="397"/>
                  </a:cubicBezTo>
                  <a:cubicBezTo>
                    <a:pt x="2413" y="304"/>
                    <a:pt x="2415" y="250"/>
                    <a:pt x="2490" y="187"/>
                  </a:cubicBezTo>
                  <a:cubicBezTo>
                    <a:pt x="2565" y="124"/>
                    <a:pt x="2655" y="44"/>
                    <a:pt x="2775" y="22"/>
                  </a:cubicBezTo>
                  <a:cubicBezTo>
                    <a:pt x="2895" y="0"/>
                    <a:pt x="3070" y="17"/>
                    <a:pt x="3210" y="52"/>
                  </a:cubicBezTo>
                  <a:cubicBezTo>
                    <a:pt x="3350" y="87"/>
                    <a:pt x="3480" y="150"/>
                    <a:pt x="3615" y="232"/>
                  </a:cubicBezTo>
                  <a:cubicBezTo>
                    <a:pt x="3750" y="314"/>
                    <a:pt x="3865" y="445"/>
                    <a:pt x="4020" y="547"/>
                  </a:cubicBezTo>
                  <a:cubicBezTo>
                    <a:pt x="4175" y="649"/>
                    <a:pt x="4373" y="762"/>
                    <a:pt x="4545" y="847"/>
                  </a:cubicBezTo>
                  <a:cubicBezTo>
                    <a:pt x="4717" y="932"/>
                    <a:pt x="4893" y="1005"/>
                    <a:pt x="5055" y="1057"/>
                  </a:cubicBezTo>
                  <a:cubicBezTo>
                    <a:pt x="5217" y="1109"/>
                    <a:pt x="5423" y="1140"/>
                    <a:pt x="5520" y="1162"/>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b="1">
                  <a:solidFill>
                    <a:schemeClr val="tx1"/>
                  </a:solidFill>
                  <a:latin typeface="Arial" panose="020B0604020202020204" pitchFamily="34" charset="0"/>
                  <a:ea typeface="楷体_GB2312" pitchFamily="49" charset="-122"/>
                </a:defRPr>
              </a:lvl1pPr>
              <a:lvl2pPr marL="742950" indent="-285750">
                <a:defRPr sz="2400" b="1">
                  <a:solidFill>
                    <a:schemeClr val="tx1"/>
                  </a:solidFill>
                  <a:latin typeface="Arial" panose="020B0604020202020204" pitchFamily="34" charset="0"/>
                  <a:ea typeface="楷体_GB2312" pitchFamily="49" charset="-122"/>
                </a:defRPr>
              </a:lvl2pPr>
              <a:lvl3pPr marL="1143000" indent="-228600">
                <a:defRPr sz="2400" b="1">
                  <a:solidFill>
                    <a:schemeClr val="tx1"/>
                  </a:solidFill>
                  <a:latin typeface="Arial" panose="020B0604020202020204" pitchFamily="34" charset="0"/>
                  <a:ea typeface="楷体_GB2312" pitchFamily="49" charset="-122"/>
                </a:defRPr>
              </a:lvl3pPr>
              <a:lvl4pPr marL="1600200" indent="-228600">
                <a:defRPr sz="2400" b="1">
                  <a:solidFill>
                    <a:schemeClr val="tx1"/>
                  </a:solidFill>
                  <a:latin typeface="Arial" panose="020B0604020202020204" pitchFamily="34" charset="0"/>
                  <a:ea typeface="楷体_GB2312" pitchFamily="49" charset="-122"/>
                </a:defRPr>
              </a:lvl4pPr>
              <a:lvl5pPr marL="2057400" indent="-228600">
                <a:defRPr sz="2400" b="1">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9pPr>
            </a:lstStyle>
            <a:p>
              <a:pPr algn="ctr" eaLnBrk="1" hangingPunct="1"/>
              <a:endParaRPr kumimoji="1" lang="zh-CN" altLang="en-US" sz="2000" b="0">
                <a:solidFill>
                  <a:schemeClr val="bg1"/>
                </a:solidFill>
                <a:latin typeface="Times New Roman" panose="02020603050405020304" pitchFamily="18" charset="0"/>
                <a:ea typeface="汉鼎简大黑" pitchFamily="49" charset="-122"/>
              </a:endParaRPr>
            </a:p>
          </p:txBody>
        </p:sp>
        <p:sp>
          <p:nvSpPr>
            <p:cNvPr id="46" name="Freeform 8">
              <a:extLst>
                <a:ext uri="{FF2B5EF4-FFF2-40B4-BE49-F238E27FC236}">
                  <a16:creationId xmlns:a16="http://schemas.microsoft.com/office/drawing/2014/main" xmlns="" id="{3A8DBC7B-B1ED-034E-B186-3AB5F288969C}"/>
                </a:ext>
              </a:extLst>
            </p:cNvPr>
            <p:cNvSpPr>
              <a:spLocks/>
            </p:cNvSpPr>
            <p:nvPr/>
          </p:nvSpPr>
          <p:spPr bwMode="auto">
            <a:xfrm>
              <a:off x="3125" y="2735"/>
              <a:ext cx="2012" cy="991"/>
            </a:xfrm>
            <a:custGeom>
              <a:avLst/>
              <a:gdLst>
                <a:gd name="T0" fmla="*/ 0 w 2295"/>
                <a:gd name="T1" fmla="*/ 1197 h 1197"/>
                <a:gd name="T2" fmla="*/ 870 w 2295"/>
                <a:gd name="T3" fmla="*/ 1062 h 1197"/>
                <a:gd name="T4" fmla="*/ 1470 w 2295"/>
                <a:gd name="T5" fmla="*/ 672 h 1197"/>
                <a:gd name="T6" fmla="*/ 1713 w 2295"/>
                <a:gd name="T7" fmla="*/ 391 h 1197"/>
                <a:gd name="T8" fmla="*/ 1927 w 2295"/>
                <a:gd name="T9" fmla="*/ 141 h 1197"/>
                <a:gd name="T10" fmla="*/ 2070 w 2295"/>
                <a:gd name="T11" fmla="*/ 27 h 1197"/>
                <a:gd name="T12" fmla="*/ 2295 w 2295"/>
                <a:gd name="T13" fmla="*/ 0 h 1197"/>
                <a:gd name="T14" fmla="*/ 0 60000 65536"/>
                <a:gd name="T15" fmla="*/ 0 60000 65536"/>
                <a:gd name="T16" fmla="*/ 0 60000 65536"/>
                <a:gd name="T17" fmla="*/ 0 60000 65536"/>
                <a:gd name="T18" fmla="*/ 0 60000 65536"/>
                <a:gd name="T19" fmla="*/ 0 60000 65536"/>
                <a:gd name="T20" fmla="*/ 0 60000 65536"/>
                <a:gd name="T21" fmla="*/ 0 w 2295"/>
                <a:gd name="T22" fmla="*/ 0 h 1197"/>
                <a:gd name="T23" fmla="*/ 2295 w 2295"/>
                <a:gd name="T24" fmla="*/ 1197 h 119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295" h="1197">
                  <a:moveTo>
                    <a:pt x="0" y="1197"/>
                  </a:moveTo>
                  <a:cubicBezTo>
                    <a:pt x="145" y="1174"/>
                    <a:pt x="625" y="1150"/>
                    <a:pt x="870" y="1062"/>
                  </a:cubicBezTo>
                  <a:cubicBezTo>
                    <a:pt x="1115" y="974"/>
                    <a:pt x="1330" y="784"/>
                    <a:pt x="1470" y="672"/>
                  </a:cubicBezTo>
                  <a:cubicBezTo>
                    <a:pt x="1610" y="560"/>
                    <a:pt x="1637" y="480"/>
                    <a:pt x="1713" y="391"/>
                  </a:cubicBezTo>
                  <a:cubicBezTo>
                    <a:pt x="1789" y="302"/>
                    <a:pt x="1868" y="202"/>
                    <a:pt x="1927" y="141"/>
                  </a:cubicBezTo>
                  <a:cubicBezTo>
                    <a:pt x="1986" y="80"/>
                    <a:pt x="2009" y="50"/>
                    <a:pt x="2070" y="27"/>
                  </a:cubicBezTo>
                  <a:cubicBezTo>
                    <a:pt x="2131" y="4"/>
                    <a:pt x="2248" y="6"/>
                    <a:pt x="2295" y="0"/>
                  </a:cubicBezTo>
                </a:path>
              </a:pathLst>
            </a:custGeom>
            <a:noFill/>
            <a:ln w="9525">
              <a:solidFill>
                <a:srgbClr val="000000"/>
              </a:solidFill>
              <a:prstDash val="dash"/>
              <a:round/>
              <a:headEnd/>
              <a:tailEnd/>
            </a:ln>
            <a:extLst>
              <a:ext uri="{909E8E84-426E-40DD-AFC4-6F175D3DCCD1}">
                <a14:hiddenFill xmlns:a14="http://schemas.microsoft.com/office/drawing/2010/main">
                  <a:solidFill>
                    <a:srgbClr val="FFFFFF"/>
                  </a:solidFill>
                </a14:hiddenFill>
              </a:ext>
            </a:extLst>
          </p:spPr>
          <p:txBody>
            <a:bodyPr/>
            <a:lstStyle>
              <a:lvl1pPr>
                <a:defRPr sz="2400" b="1">
                  <a:solidFill>
                    <a:schemeClr val="tx1"/>
                  </a:solidFill>
                  <a:latin typeface="Arial" panose="020B0604020202020204" pitchFamily="34" charset="0"/>
                  <a:ea typeface="楷体_GB2312" pitchFamily="49" charset="-122"/>
                </a:defRPr>
              </a:lvl1pPr>
              <a:lvl2pPr marL="742950" indent="-285750">
                <a:defRPr sz="2400" b="1">
                  <a:solidFill>
                    <a:schemeClr val="tx1"/>
                  </a:solidFill>
                  <a:latin typeface="Arial" panose="020B0604020202020204" pitchFamily="34" charset="0"/>
                  <a:ea typeface="楷体_GB2312" pitchFamily="49" charset="-122"/>
                </a:defRPr>
              </a:lvl2pPr>
              <a:lvl3pPr marL="1143000" indent="-228600">
                <a:defRPr sz="2400" b="1">
                  <a:solidFill>
                    <a:schemeClr val="tx1"/>
                  </a:solidFill>
                  <a:latin typeface="Arial" panose="020B0604020202020204" pitchFamily="34" charset="0"/>
                  <a:ea typeface="楷体_GB2312" pitchFamily="49" charset="-122"/>
                </a:defRPr>
              </a:lvl3pPr>
              <a:lvl4pPr marL="1600200" indent="-228600">
                <a:defRPr sz="2400" b="1">
                  <a:solidFill>
                    <a:schemeClr val="tx1"/>
                  </a:solidFill>
                  <a:latin typeface="Arial" panose="020B0604020202020204" pitchFamily="34" charset="0"/>
                  <a:ea typeface="楷体_GB2312" pitchFamily="49" charset="-122"/>
                </a:defRPr>
              </a:lvl4pPr>
              <a:lvl5pPr marL="2057400" indent="-228600">
                <a:defRPr sz="2400" b="1">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9pPr>
            </a:lstStyle>
            <a:p>
              <a:pPr algn="ctr" eaLnBrk="1" hangingPunct="1"/>
              <a:endParaRPr kumimoji="1" lang="zh-CN" altLang="en-US" sz="2000" b="0">
                <a:solidFill>
                  <a:schemeClr val="bg1"/>
                </a:solidFill>
                <a:latin typeface="Times New Roman" panose="02020603050405020304" pitchFamily="18" charset="0"/>
                <a:ea typeface="汉鼎简大黑" pitchFamily="49" charset="-122"/>
              </a:endParaRPr>
            </a:p>
          </p:txBody>
        </p:sp>
        <p:sp>
          <p:nvSpPr>
            <p:cNvPr id="47" name="Line 9">
              <a:extLst>
                <a:ext uri="{FF2B5EF4-FFF2-40B4-BE49-F238E27FC236}">
                  <a16:creationId xmlns:a16="http://schemas.microsoft.com/office/drawing/2014/main" xmlns="" id="{C314CAAC-511C-EC41-9552-2A917D5AB288}"/>
                </a:ext>
              </a:extLst>
            </p:cNvPr>
            <p:cNvSpPr>
              <a:spLocks noChangeShapeType="1"/>
            </p:cNvSpPr>
            <p:nvPr/>
          </p:nvSpPr>
          <p:spPr bwMode="auto">
            <a:xfrm>
              <a:off x="540" y="3840"/>
              <a:ext cx="4885"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8" name="Line 10">
              <a:extLst>
                <a:ext uri="{FF2B5EF4-FFF2-40B4-BE49-F238E27FC236}">
                  <a16:creationId xmlns:a16="http://schemas.microsoft.com/office/drawing/2014/main" xmlns="" id="{BAEC7203-1C06-E24A-B4F1-5171A414C36F}"/>
                </a:ext>
              </a:extLst>
            </p:cNvPr>
            <p:cNvSpPr>
              <a:spLocks noChangeShapeType="1"/>
            </p:cNvSpPr>
            <p:nvPr/>
          </p:nvSpPr>
          <p:spPr bwMode="auto">
            <a:xfrm flipV="1">
              <a:off x="623" y="2811"/>
              <a:ext cx="0" cy="867"/>
            </a:xfrm>
            <a:prstGeom prst="line">
              <a:avLst/>
            </a:prstGeom>
            <a:noFill/>
            <a:ln w="9525" cap="rnd">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 name="Line 11">
              <a:extLst>
                <a:ext uri="{FF2B5EF4-FFF2-40B4-BE49-F238E27FC236}">
                  <a16:creationId xmlns:a16="http://schemas.microsoft.com/office/drawing/2014/main" xmlns="" id="{BAEAF98D-6B6B-4C49-9BF4-D06AF4F6E404}"/>
                </a:ext>
              </a:extLst>
            </p:cNvPr>
            <p:cNvSpPr>
              <a:spLocks noChangeShapeType="1"/>
            </p:cNvSpPr>
            <p:nvPr/>
          </p:nvSpPr>
          <p:spPr bwMode="auto">
            <a:xfrm flipH="1" flipV="1">
              <a:off x="1689" y="1991"/>
              <a:ext cx="0" cy="1552"/>
            </a:xfrm>
            <a:prstGeom prst="line">
              <a:avLst/>
            </a:prstGeom>
            <a:noFill/>
            <a:ln w="9525" cap="rnd">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0" name="Text Box 12">
              <a:extLst>
                <a:ext uri="{FF2B5EF4-FFF2-40B4-BE49-F238E27FC236}">
                  <a16:creationId xmlns:a16="http://schemas.microsoft.com/office/drawing/2014/main" xmlns="" id="{70D71C4A-82A5-5544-9EB6-0E8EED8465A3}"/>
                </a:ext>
              </a:extLst>
            </p:cNvPr>
            <p:cNvSpPr txBox="1">
              <a:spLocks noChangeArrowheads="1"/>
            </p:cNvSpPr>
            <p:nvPr/>
          </p:nvSpPr>
          <p:spPr bwMode="auto">
            <a:xfrm>
              <a:off x="660" y="1991"/>
              <a:ext cx="1037" cy="8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楷体_GB2312" pitchFamily="49" charset="-122"/>
                </a:defRPr>
              </a:lvl1pPr>
              <a:lvl2pPr marL="742950" indent="-285750">
                <a:defRPr sz="2400" b="1">
                  <a:solidFill>
                    <a:schemeClr val="tx1"/>
                  </a:solidFill>
                  <a:latin typeface="Arial" panose="020B0604020202020204" pitchFamily="34" charset="0"/>
                  <a:ea typeface="楷体_GB2312" pitchFamily="49" charset="-122"/>
                </a:defRPr>
              </a:lvl2pPr>
              <a:lvl3pPr marL="1143000" indent="-228600">
                <a:defRPr sz="2400" b="1">
                  <a:solidFill>
                    <a:schemeClr val="tx1"/>
                  </a:solidFill>
                  <a:latin typeface="Arial" panose="020B0604020202020204" pitchFamily="34" charset="0"/>
                  <a:ea typeface="楷体_GB2312" pitchFamily="49" charset="-122"/>
                </a:defRPr>
              </a:lvl3pPr>
              <a:lvl4pPr marL="1600200" indent="-228600">
                <a:defRPr sz="2400" b="1">
                  <a:solidFill>
                    <a:schemeClr val="tx1"/>
                  </a:solidFill>
                  <a:latin typeface="Arial" panose="020B0604020202020204" pitchFamily="34" charset="0"/>
                  <a:ea typeface="楷体_GB2312" pitchFamily="49" charset="-122"/>
                </a:defRPr>
              </a:lvl4pPr>
              <a:lvl5pPr marL="2057400" indent="-228600">
                <a:defRPr sz="2400" b="1">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9pPr>
            </a:lstStyle>
            <a:p>
              <a:pPr algn="ctr" eaLnBrk="1" hangingPunct="1"/>
              <a:r>
                <a:rPr lang="zh-CN" altLang="en-US" sz="1600">
                  <a:latin typeface="Times New Roman" panose="02020603050405020304" pitchFamily="18" charset="0"/>
                </a:rPr>
                <a:t>针对该弱点的粗糙的攻击工具开始传播</a:t>
              </a:r>
            </a:p>
          </p:txBody>
        </p:sp>
        <p:sp>
          <p:nvSpPr>
            <p:cNvPr id="51" name="Line 13">
              <a:extLst>
                <a:ext uri="{FF2B5EF4-FFF2-40B4-BE49-F238E27FC236}">
                  <a16:creationId xmlns:a16="http://schemas.microsoft.com/office/drawing/2014/main" xmlns="" id="{68D659E0-4C29-8E4C-A7E0-653865B6CC73}"/>
                </a:ext>
              </a:extLst>
            </p:cNvPr>
            <p:cNvSpPr>
              <a:spLocks noChangeShapeType="1"/>
            </p:cNvSpPr>
            <p:nvPr/>
          </p:nvSpPr>
          <p:spPr bwMode="auto">
            <a:xfrm flipH="1" flipV="1">
              <a:off x="2025" y="1343"/>
              <a:ext cx="0" cy="2047"/>
            </a:xfrm>
            <a:prstGeom prst="line">
              <a:avLst/>
            </a:prstGeom>
            <a:noFill/>
            <a:ln w="9525" cap="rnd">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 name="Text Box 14">
              <a:extLst>
                <a:ext uri="{FF2B5EF4-FFF2-40B4-BE49-F238E27FC236}">
                  <a16:creationId xmlns:a16="http://schemas.microsoft.com/office/drawing/2014/main" xmlns="" id="{9DD3D9C8-DECB-6440-A10A-B6BEBB1E21C0}"/>
                </a:ext>
              </a:extLst>
            </p:cNvPr>
            <p:cNvSpPr txBox="1">
              <a:spLocks noChangeArrowheads="1"/>
            </p:cNvSpPr>
            <p:nvPr/>
          </p:nvSpPr>
          <p:spPr bwMode="auto">
            <a:xfrm>
              <a:off x="878" y="1248"/>
              <a:ext cx="1322" cy="5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楷体_GB2312" pitchFamily="49" charset="-122"/>
                </a:defRPr>
              </a:lvl1pPr>
              <a:lvl2pPr marL="742950" indent="-285750">
                <a:defRPr sz="2400" b="1">
                  <a:solidFill>
                    <a:schemeClr val="tx1"/>
                  </a:solidFill>
                  <a:latin typeface="Arial" panose="020B0604020202020204" pitchFamily="34" charset="0"/>
                  <a:ea typeface="楷体_GB2312" pitchFamily="49" charset="-122"/>
                </a:defRPr>
              </a:lvl2pPr>
              <a:lvl3pPr marL="1143000" indent="-228600">
                <a:defRPr sz="2400" b="1">
                  <a:solidFill>
                    <a:schemeClr val="tx1"/>
                  </a:solidFill>
                  <a:latin typeface="Arial" panose="020B0604020202020204" pitchFamily="34" charset="0"/>
                  <a:ea typeface="楷体_GB2312" pitchFamily="49" charset="-122"/>
                </a:defRPr>
              </a:lvl3pPr>
              <a:lvl4pPr marL="1600200" indent="-228600">
                <a:defRPr sz="2400" b="1">
                  <a:solidFill>
                    <a:schemeClr val="tx1"/>
                  </a:solidFill>
                  <a:latin typeface="Arial" panose="020B0604020202020204" pitchFamily="34" charset="0"/>
                  <a:ea typeface="楷体_GB2312" pitchFamily="49" charset="-122"/>
                </a:defRPr>
              </a:lvl4pPr>
              <a:lvl5pPr marL="2057400" indent="-228600">
                <a:defRPr sz="2400" b="1">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9pPr>
            </a:lstStyle>
            <a:p>
              <a:pPr algn="ctr" eaLnBrk="1" hangingPunct="1"/>
              <a:r>
                <a:rPr lang="zh-CN" altLang="en-US" sz="1600">
                  <a:solidFill>
                    <a:srgbClr val="FF3300"/>
                  </a:solidFill>
                  <a:latin typeface="Times New Roman" panose="02020603050405020304" pitchFamily="18" charset="0"/>
                </a:rPr>
                <a:t>网络安全厂家获取相关漏洞信息集成到扫描检测工具中</a:t>
              </a:r>
            </a:p>
          </p:txBody>
        </p:sp>
        <p:sp>
          <p:nvSpPr>
            <p:cNvPr id="53" name="Line 15">
              <a:extLst>
                <a:ext uri="{FF2B5EF4-FFF2-40B4-BE49-F238E27FC236}">
                  <a16:creationId xmlns:a16="http://schemas.microsoft.com/office/drawing/2014/main" xmlns="" id="{A072C722-BE3B-F149-8ADF-7F5BDD1FCCC7}"/>
                </a:ext>
              </a:extLst>
            </p:cNvPr>
            <p:cNvSpPr>
              <a:spLocks noChangeShapeType="1"/>
            </p:cNvSpPr>
            <p:nvPr/>
          </p:nvSpPr>
          <p:spPr bwMode="auto">
            <a:xfrm flipH="1" flipV="1">
              <a:off x="2264" y="1372"/>
              <a:ext cx="0" cy="1825"/>
            </a:xfrm>
            <a:prstGeom prst="line">
              <a:avLst/>
            </a:prstGeom>
            <a:noFill/>
            <a:ln w="9525" cap="rnd">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4" name="Line 16">
              <a:extLst>
                <a:ext uri="{FF2B5EF4-FFF2-40B4-BE49-F238E27FC236}">
                  <a16:creationId xmlns:a16="http://schemas.microsoft.com/office/drawing/2014/main" xmlns="" id="{F420E413-0914-8C4F-A22F-031D90F66B69}"/>
                </a:ext>
              </a:extLst>
            </p:cNvPr>
            <p:cNvSpPr>
              <a:spLocks noChangeShapeType="1"/>
            </p:cNvSpPr>
            <p:nvPr/>
          </p:nvSpPr>
          <p:spPr bwMode="auto">
            <a:xfrm flipV="1">
              <a:off x="2754" y="2115"/>
              <a:ext cx="0" cy="680"/>
            </a:xfrm>
            <a:prstGeom prst="line">
              <a:avLst/>
            </a:prstGeom>
            <a:noFill/>
            <a:ln w="9525" cap="rnd">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5" name="Text Box 17">
              <a:extLst>
                <a:ext uri="{FF2B5EF4-FFF2-40B4-BE49-F238E27FC236}">
                  <a16:creationId xmlns:a16="http://schemas.microsoft.com/office/drawing/2014/main" xmlns="" id="{1E474B1C-758D-0244-A548-81151D4B2520}"/>
                </a:ext>
              </a:extLst>
            </p:cNvPr>
            <p:cNvSpPr txBox="1">
              <a:spLocks noChangeArrowheads="1"/>
            </p:cNvSpPr>
            <p:nvPr/>
          </p:nvSpPr>
          <p:spPr bwMode="auto">
            <a:xfrm>
              <a:off x="2683" y="1979"/>
              <a:ext cx="1388" cy="7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panose="020B0604020202020204" pitchFamily="34" charset="0"/>
                  <a:ea typeface="楷体_GB2312" pitchFamily="49" charset="-122"/>
                </a:defRPr>
              </a:lvl1pPr>
              <a:lvl2pPr marL="742950" indent="-285750">
                <a:defRPr sz="2400" b="1">
                  <a:solidFill>
                    <a:schemeClr val="tx1"/>
                  </a:solidFill>
                  <a:latin typeface="Arial" panose="020B0604020202020204" pitchFamily="34" charset="0"/>
                  <a:ea typeface="楷体_GB2312" pitchFamily="49" charset="-122"/>
                </a:defRPr>
              </a:lvl2pPr>
              <a:lvl3pPr marL="1143000" indent="-228600">
                <a:defRPr sz="2400" b="1">
                  <a:solidFill>
                    <a:schemeClr val="tx1"/>
                  </a:solidFill>
                  <a:latin typeface="Arial" panose="020B0604020202020204" pitchFamily="34" charset="0"/>
                  <a:ea typeface="楷体_GB2312" pitchFamily="49" charset="-122"/>
                </a:defRPr>
              </a:lvl3pPr>
              <a:lvl4pPr marL="1600200" indent="-228600">
                <a:defRPr sz="2400" b="1">
                  <a:solidFill>
                    <a:schemeClr val="tx1"/>
                  </a:solidFill>
                  <a:latin typeface="Arial" panose="020B0604020202020204" pitchFamily="34" charset="0"/>
                  <a:ea typeface="楷体_GB2312" pitchFamily="49" charset="-122"/>
                </a:defRPr>
              </a:lvl4pPr>
              <a:lvl5pPr marL="2057400" indent="-228600">
                <a:defRPr sz="2400" b="1">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9pPr>
            </a:lstStyle>
            <a:p>
              <a:pPr algn="ctr" eaLnBrk="1" hangingPunct="1"/>
              <a:r>
                <a:rPr lang="zh-CN" altLang="en-US" sz="1600" dirty="0">
                  <a:latin typeface="Times New Roman" panose="02020603050405020304" pitchFamily="18" charset="0"/>
                </a:rPr>
                <a:t>自动扫描和利用该弱点的攻击工具的广泛散布和使用</a:t>
              </a:r>
            </a:p>
          </p:txBody>
        </p:sp>
        <p:sp>
          <p:nvSpPr>
            <p:cNvPr id="56" name="Line 18">
              <a:extLst>
                <a:ext uri="{FF2B5EF4-FFF2-40B4-BE49-F238E27FC236}">
                  <a16:creationId xmlns:a16="http://schemas.microsoft.com/office/drawing/2014/main" xmlns="" id="{07FD2178-1BE2-DA4A-AACD-599E9EE64CC8}"/>
                </a:ext>
              </a:extLst>
            </p:cNvPr>
            <p:cNvSpPr>
              <a:spLocks noChangeShapeType="1"/>
            </p:cNvSpPr>
            <p:nvPr/>
          </p:nvSpPr>
          <p:spPr bwMode="auto">
            <a:xfrm flipH="1" flipV="1">
              <a:off x="4191" y="1720"/>
              <a:ext cx="0" cy="1734"/>
            </a:xfrm>
            <a:prstGeom prst="line">
              <a:avLst/>
            </a:prstGeom>
            <a:noFill/>
            <a:ln w="9525" cap="rnd">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 name="Rectangle 19">
              <a:extLst>
                <a:ext uri="{FF2B5EF4-FFF2-40B4-BE49-F238E27FC236}">
                  <a16:creationId xmlns:a16="http://schemas.microsoft.com/office/drawing/2014/main" xmlns="" id="{E85DCF46-58FA-B944-AC2A-86610BD45B82}"/>
                </a:ext>
              </a:extLst>
            </p:cNvPr>
            <p:cNvSpPr>
              <a:spLocks noChangeArrowheads="1"/>
            </p:cNvSpPr>
            <p:nvPr/>
          </p:nvSpPr>
          <p:spPr bwMode="auto">
            <a:xfrm>
              <a:off x="2336" y="1389"/>
              <a:ext cx="158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Arial" panose="020B0604020202020204" pitchFamily="34" charset="0"/>
                  <a:ea typeface="楷体_GB2312" pitchFamily="49" charset="-122"/>
                </a:defRPr>
              </a:lvl1pPr>
              <a:lvl2pPr marL="742950" indent="-285750">
                <a:defRPr sz="2400" b="1">
                  <a:solidFill>
                    <a:schemeClr val="tx1"/>
                  </a:solidFill>
                  <a:latin typeface="Arial" panose="020B0604020202020204" pitchFamily="34" charset="0"/>
                  <a:ea typeface="楷体_GB2312" pitchFamily="49" charset="-122"/>
                </a:defRPr>
              </a:lvl2pPr>
              <a:lvl3pPr marL="1143000" indent="-228600">
                <a:defRPr sz="2400" b="1">
                  <a:solidFill>
                    <a:schemeClr val="tx1"/>
                  </a:solidFill>
                  <a:latin typeface="Arial" panose="020B0604020202020204" pitchFamily="34" charset="0"/>
                  <a:ea typeface="楷体_GB2312" pitchFamily="49" charset="-122"/>
                </a:defRPr>
              </a:lvl3pPr>
              <a:lvl4pPr marL="1600200" indent="-228600">
                <a:defRPr sz="2400" b="1">
                  <a:solidFill>
                    <a:schemeClr val="tx1"/>
                  </a:solidFill>
                  <a:latin typeface="Arial" panose="020B0604020202020204" pitchFamily="34" charset="0"/>
                  <a:ea typeface="楷体_GB2312" pitchFamily="49" charset="-122"/>
                </a:defRPr>
              </a:lvl4pPr>
              <a:lvl5pPr marL="2057400" indent="-228600">
                <a:defRPr sz="2400" b="1">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9pPr>
            </a:lstStyle>
            <a:p>
              <a:pPr eaLnBrk="1" hangingPunct="1"/>
              <a:r>
                <a:rPr lang="zh-CN" altLang="en-US" sz="1800">
                  <a:latin typeface="Tahoma" panose="020B0604030504040204" pitchFamily="34" charset="0"/>
                </a:rPr>
                <a:t>弱点被广泛的用于攻击</a:t>
              </a:r>
            </a:p>
          </p:txBody>
        </p:sp>
      </p:grpSp>
      <p:sp>
        <p:nvSpPr>
          <p:cNvPr id="4" name="文本框 3">
            <a:extLst>
              <a:ext uri="{FF2B5EF4-FFF2-40B4-BE49-F238E27FC236}">
                <a16:creationId xmlns:a16="http://schemas.microsoft.com/office/drawing/2014/main" xmlns="" id="{EDE319DA-76FA-3A49-BA54-B1D2CCE00CB9}"/>
              </a:ext>
            </a:extLst>
          </p:cNvPr>
          <p:cNvSpPr txBox="1"/>
          <p:nvPr/>
        </p:nvSpPr>
        <p:spPr>
          <a:xfrm>
            <a:off x="4174341" y="1367986"/>
            <a:ext cx="4536504" cy="523220"/>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square" rtlCol="0">
            <a:spAutoFit/>
          </a:bodyPr>
          <a:lstStyle/>
          <a:p>
            <a:pPr algn="l">
              <a:buClr>
                <a:srgbClr val="C00000"/>
              </a:buClr>
            </a:pPr>
            <a:r>
              <a:rPr kumimoji="1" lang="zh-CN" altLang="en-US" sz="2800" dirty="0">
                <a:solidFill>
                  <a:schemeClr val="tx2"/>
                </a:solidFill>
                <a:latin typeface="黑体" panose="02010609060101010101" pitchFamily="49" charset="-122"/>
                <a:ea typeface="黑体" panose="02010609060101010101" pitchFamily="49" charset="-122"/>
              </a:rPr>
              <a:t>需要各种安全协议进行保护！</a:t>
            </a:r>
          </a:p>
        </p:txBody>
      </p:sp>
    </p:spTree>
    <p:extLst>
      <p:ext uri="{BB962C8B-B14F-4D97-AF65-F5344CB8AC3E}">
        <p14:creationId xmlns:p14="http://schemas.microsoft.com/office/powerpoint/2010/main" val="19838978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框 11">
            <a:extLst>
              <a:ext uri="{FF2B5EF4-FFF2-40B4-BE49-F238E27FC236}">
                <a16:creationId xmlns:a16="http://schemas.microsoft.com/office/drawing/2014/main" xmlns="" id="{C212BA75-B045-4C99-B50C-B5229A46D02A}"/>
              </a:ext>
            </a:extLst>
          </p:cNvPr>
          <p:cNvSpPr txBox="1"/>
          <p:nvPr/>
        </p:nvSpPr>
        <p:spPr>
          <a:xfrm>
            <a:off x="395535" y="2086977"/>
            <a:ext cx="8458200" cy="2062103"/>
          </a:xfrm>
          <a:prstGeom prst="rect">
            <a:avLst/>
          </a:prstGeom>
          <a:solidFill>
            <a:schemeClr val="accent5">
              <a:lumMod val="60000"/>
              <a:lumOff val="40000"/>
            </a:schemeClr>
          </a:solidFill>
          <a:ln/>
        </p:spPr>
        <p:style>
          <a:lnRef idx="3">
            <a:schemeClr val="lt1"/>
          </a:lnRef>
          <a:fillRef idx="1">
            <a:schemeClr val="accent1"/>
          </a:fillRef>
          <a:effectRef idx="1">
            <a:schemeClr val="accent1"/>
          </a:effectRef>
          <a:fontRef idx="minor">
            <a:schemeClr val="lt1"/>
          </a:fontRef>
        </p:style>
        <p:txBody>
          <a:bodyPr wrap="square" rtlCol="0">
            <a:spAutoFit/>
          </a:bodyPr>
          <a:lstStyle/>
          <a:p>
            <a:pPr marL="342900" indent="-342900">
              <a:buFont typeface="Arial" panose="020B0604020202020204" pitchFamily="34" charset="0"/>
              <a:buChar char="•"/>
            </a:pPr>
            <a:r>
              <a:rPr lang="zh-CN" altLang="en-US" sz="2400" dirty="0">
                <a:solidFill>
                  <a:schemeClr val="tx2"/>
                </a:solidFill>
                <a:latin typeface="黑体" panose="02010609060101010101" pitchFamily="49" charset="-122"/>
                <a:ea typeface="黑体" panose="02010609060101010101" pitchFamily="49" charset="-122"/>
              </a:rPr>
              <a:t>多用途</a:t>
            </a:r>
            <a:r>
              <a:rPr lang="en-US" altLang="zh-CN" sz="2400" dirty="0">
                <a:solidFill>
                  <a:schemeClr val="tx2"/>
                </a:solidFill>
                <a:latin typeface="黑体" panose="02010609060101010101" pitchFamily="49" charset="-122"/>
                <a:ea typeface="黑体" panose="02010609060101010101" pitchFamily="49" charset="-122"/>
              </a:rPr>
              <a:t>Internet</a:t>
            </a:r>
            <a:r>
              <a:rPr lang="zh-CN" altLang="en-US" sz="2400" dirty="0">
                <a:solidFill>
                  <a:schemeClr val="tx2"/>
                </a:solidFill>
                <a:latin typeface="黑体" panose="02010609060101010101" pitchFamily="49" charset="-122"/>
                <a:ea typeface="黑体" panose="02010609060101010101" pitchFamily="49" charset="-122"/>
              </a:rPr>
              <a:t>邮件扩展（</a:t>
            </a:r>
            <a:r>
              <a:rPr lang="en-US" altLang="zh-CN" sz="2400" dirty="0">
                <a:solidFill>
                  <a:schemeClr val="tx2"/>
                </a:solidFill>
                <a:latin typeface="黑体" panose="02010609060101010101" pitchFamily="49" charset="-122"/>
                <a:ea typeface="黑体" panose="02010609060101010101" pitchFamily="49" charset="-122"/>
              </a:rPr>
              <a:t>MIME</a:t>
            </a:r>
            <a:r>
              <a:rPr lang="zh-CN" altLang="en-US" sz="2400" dirty="0">
                <a:solidFill>
                  <a:schemeClr val="tx2"/>
                </a:solidFill>
                <a:latin typeface="黑体" panose="02010609060101010101" pitchFamily="49" charset="-122"/>
                <a:ea typeface="黑体" panose="02010609060101010101" pitchFamily="49" charset="-122"/>
              </a:rPr>
              <a:t>）是对旧的</a:t>
            </a:r>
            <a:r>
              <a:rPr lang="en-US" altLang="zh-CN" sz="2400" dirty="0">
                <a:solidFill>
                  <a:schemeClr val="tx2"/>
                </a:solidFill>
                <a:latin typeface="黑体" panose="02010609060101010101" pitchFamily="49" charset="-122"/>
                <a:ea typeface="黑体" panose="02010609060101010101" pitchFamily="49" charset="-122"/>
              </a:rPr>
              <a:t>RFC822</a:t>
            </a:r>
            <a:r>
              <a:rPr lang="zh-CN" altLang="en-US" sz="2400" dirty="0">
                <a:solidFill>
                  <a:schemeClr val="tx2"/>
                </a:solidFill>
                <a:latin typeface="黑体" panose="02010609060101010101" pitchFamily="49" charset="-122"/>
                <a:ea typeface="黑体" panose="02010609060101010101" pitchFamily="49" charset="-122"/>
              </a:rPr>
              <a:t>规范的扩展</a:t>
            </a:r>
            <a:endParaRPr lang="en-US" altLang="zh-CN" sz="2400" dirty="0">
              <a:solidFill>
                <a:schemeClr val="tx2"/>
              </a:solidFill>
              <a:latin typeface="黑体" panose="02010609060101010101" pitchFamily="49" charset="-122"/>
              <a:ea typeface="黑体" panose="02010609060101010101" pitchFamily="49" charset="-122"/>
            </a:endParaRPr>
          </a:p>
          <a:p>
            <a:pPr marL="800100" lvl="2" indent="-342900">
              <a:buFont typeface="Arial" panose="020B0604020202020204" pitchFamily="34" charset="0"/>
              <a:buChar char="•"/>
            </a:pPr>
            <a:r>
              <a:rPr lang="en-US" altLang="zh-CN" sz="2000" dirty="0">
                <a:solidFill>
                  <a:schemeClr val="tx2"/>
                </a:solidFill>
                <a:latin typeface="黑体" panose="02010609060101010101" pitchFamily="49" charset="-122"/>
                <a:ea typeface="黑体" panose="02010609060101010101" pitchFamily="49" charset="-122"/>
              </a:rPr>
              <a:t>RFC 822</a:t>
            </a:r>
            <a:r>
              <a:rPr lang="zh-CN" altLang="en-US" sz="2000" dirty="0">
                <a:solidFill>
                  <a:schemeClr val="tx2"/>
                </a:solidFill>
                <a:latin typeface="黑体" panose="02010609060101010101" pitchFamily="49" charset="-122"/>
                <a:ea typeface="黑体" panose="02010609060101010101" pitchFamily="49" charset="-122"/>
              </a:rPr>
              <a:t>采用简单的</a:t>
            </a:r>
            <a:r>
              <a:rPr lang="en-US" altLang="zh-CN" sz="2000" dirty="0">
                <a:solidFill>
                  <a:srgbClr val="FF0000"/>
                </a:solidFill>
                <a:latin typeface="黑体" panose="02010609060101010101" pitchFamily="49" charset="-122"/>
                <a:ea typeface="黑体" panose="02010609060101010101" pitchFamily="49" charset="-122"/>
              </a:rPr>
              <a:t>ASCII</a:t>
            </a:r>
            <a:r>
              <a:rPr lang="zh-CN" altLang="en-US" sz="2000" dirty="0">
                <a:solidFill>
                  <a:srgbClr val="FF0000"/>
                </a:solidFill>
                <a:latin typeface="黑体" panose="02010609060101010101" pitchFamily="49" charset="-122"/>
                <a:ea typeface="黑体" panose="02010609060101010101" pitchFamily="49" charset="-122"/>
              </a:rPr>
              <a:t>文本格式</a:t>
            </a:r>
            <a:r>
              <a:rPr lang="zh-CN" altLang="en-US" sz="2000" dirty="0">
                <a:solidFill>
                  <a:schemeClr val="tx2"/>
                </a:solidFill>
                <a:latin typeface="黑体" panose="02010609060101010101" pitchFamily="49" charset="-122"/>
                <a:ea typeface="黑体" panose="02010609060101010101" pitchFamily="49" charset="-122"/>
              </a:rPr>
              <a:t>定义了一个</a:t>
            </a:r>
            <a:r>
              <a:rPr lang="zh-CN" altLang="en-US" sz="2000" dirty="0">
                <a:solidFill>
                  <a:srgbClr val="FF0000"/>
                </a:solidFill>
                <a:latin typeface="黑体" panose="02010609060101010101" pitchFamily="49" charset="-122"/>
                <a:ea typeface="黑体" panose="02010609060101010101" pitchFamily="49" charset="-122"/>
              </a:rPr>
              <a:t>简单报头</a:t>
            </a:r>
            <a:r>
              <a:rPr lang="zh-CN" altLang="en-US" sz="2000" dirty="0">
                <a:solidFill>
                  <a:schemeClr val="tx2"/>
                </a:solidFill>
                <a:latin typeface="黑体" panose="02010609060101010101" pitchFamily="49" charset="-122"/>
                <a:ea typeface="黑体" panose="02010609060101010101" pitchFamily="49" charset="-122"/>
              </a:rPr>
              <a:t>，包括到哪里、来自哪里、主题</a:t>
            </a:r>
            <a:endParaRPr lang="en-US" altLang="zh-CN" sz="2000" dirty="0">
              <a:solidFill>
                <a:schemeClr val="tx2"/>
              </a:solidFill>
              <a:latin typeface="黑体" panose="02010609060101010101" pitchFamily="49" charset="-122"/>
              <a:ea typeface="黑体" panose="02010609060101010101" pitchFamily="49" charset="-122"/>
            </a:endParaRPr>
          </a:p>
          <a:p>
            <a:pPr marL="800100" lvl="2" indent="-342900">
              <a:buFont typeface="Arial" panose="020B0604020202020204" pitchFamily="34" charset="0"/>
              <a:buChar char="•"/>
            </a:pPr>
            <a:r>
              <a:rPr lang="en-US" altLang="zh-CN" sz="2000" dirty="0">
                <a:solidFill>
                  <a:schemeClr val="tx2"/>
                </a:solidFill>
                <a:latin typeface="黑体" panose="02010609060101010101" pitchFamily="49" charset="-122"/>
                <a:ea typeface="黑体" panose="02010609060101010101" pitchFamily="49" charset="-122"/>
              </a:rPr>
              <a:t>MIME</a:t>
            </a:r>
            <a:r>
              <a:rPr lang="zh-CN" altLang="en-US" sz="2000" dirty="0">
                <a:solidFill>
                  <a:schemeClr val="tx2"/>
                </a:solidFill>
                <a:latin typeface="黑体" panose="02010609060101010101" pitchFamily="49" charset="-122"/>
                <a:ea typeface="黑体" panose="02010609060101010101" pitchFamily="49" charset="-122"/>
              </a:rPr>
              <a:t>提供一些新的报头域，这些域定义了</a:t>
            </a:r>
            <a:r>
              <a:rPr lang="zh-CN" altLang="en-US" sz="2000" dirty="0">
                <a:solidFill>
                  <a:srgbClr val="FF0000"/>
                </a:solidFill>
                <a:latin typeface="黑体" panose="02010609060101010101" pitchFamily="49" charset="-122"/>
                <a:ea typeface="黑体" panose="02010609060101010101" pitchFamily="49" charset="-122"/>
              </a:rPr>
              <a:t>消息正文</a:t>
            </a:r>
            <a:r>
              <a:rPr lang="en-US" altLang="zh-CN" sz="2000" dirty="0">
                <a:solidFill>
                  <a:srgbClr val="FF0000"/>
                </a:solidFill>
                <a:latin typeface="黑体" panose="02010609060101010101" pitchFamily="49" charset="-122"/>
                <a:ea typeface="黑体" panose="02010609060101010101" pitchFamily="49" charset="-122"/>
              </a:rPr>
              <a:t>(</a:t>
            </a:r>
            <a:r>
              <a:rPr lang="zh-CN" altLang="en-US" sz="2000" dirty="0">
                <a:solidFill>
                  <a:srgbClr val="FF0000"/>
                </a:solidFill>
                <a:latin typeface="黑体" panose="02010609060101010101" pitchFamily="49" charset="-122"/>
                <a:ea typeface="黑体" panose="02010609060101010101" pitchFamily="49" charset="-122"/>
              </a:rPr>
              <a:t>或称主体</a:t>
            </a:r>
            <a:r>
              <a:rPr lang="en-US" altLang="zh-CN" sz="2000" dirty="0">
                <a:solidFill>
                  <a:srgbClr val="FF0000"/>
                </a:solidFill>
                <a:latin typeface="黑体" panose="02010609060101010101" pitchFamily="49" charset="-122"/>
                <a:ea typeface="黑体" panose="02010609060101010101" pitchFamily="49" charset="-122"/>
              </a:rPr>
              <a:t>) </a:t>
            </a:r>
            <a:r>
              <a:rPr lang="zh-CN" altLang="en-US" sz="2000" dirty="0">
                <a:solidFill>
                  <a:srgbClr val="FF0000"/>
                </a:solidFill>
                <a:latin typeface="黑体" panose="02010609060101010101" pitchFamily="49" charset="-122"/>
                <a:ea typeface="黑体" panose="02010609060101010101" pitchFamily="49" charset="-122"/>
              </a:rPr>
              <a:t>有关的信息</a:t>
            </a:r>
          </a:p>
        </p:txBody>
      </p:sp>
      <p:sp>
        <p:nvSpPr>
          <p:cNvPr id="4098" name="标题 1"/>
          <p:cNvSpPr>
            <a:spLocks noGrp="1"/>
          </p:cNvSpPr>
          <p:nvPr>
            <p:ph type="title"/>
          </p:nvPr>
        </p:nvSpPr>
        <p:spPr/>
        <p:txBody>
          <a:bodyPr/>
          <a:lstStyle/>
          <a:p>
            <a:r>
              <a:rPr lang="en-US" altLang="zh-CN" dirty="0">
                <a:latin typeface="楷体" panose="02010609060101010101" pitchFamily="49" charset="-122"/>
                <a:ea typeface="楷体" panose="02010609060101010101" pitchFamily="49" charset="-122"/>
              </a:rPr>
              <a:t>14.2 </a:t>
            </a:r>
            <a:r>
              <a:rPr lang="zh-CN" altLang="en-US" dirty="0">
                <a:latin typeface="楷体" panose="02010609060101010101" pitchFamily="49" charset="-122"/>
                <a:ea typeface="楷体" panose="02010609060101010101" pitchFamily="49" charset="-122"/>
              </a:rPr>
              <a:t>邮件安全协议</a:t>
            </a:r>
          </a:p>
        </p:txBody>
      </p:sp>
      <p:sp>
        <p:nvSpPr>
          <p:cNvPr id="3" name="文本框 2">
            <a:extLst>
              <a:ext uri="{FF2B5EF4-FFF2-40B4-BE49-F238E27FC236}">
                <a16:creationId xmlns:a16="http://schemas.microsoft.com/office/drawing/2014/main" xmlns="" id="{A2D50A56-6789-4EFF-B0E6-373CE8BA26AA}"/>
              </a:ext>
            </a:extLst>
          </p:cNvPr>
          <p:cNvSpPr txBox="1"/>
          <p:nvPr/>
        </p:nvSpPr>
        <p:spPr>
          <a:xfrm>
            <a:off x="198092" y="1144849"/>
            <a:ext cx="8244448" cy="523220"/>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pPr marL="457200" indent="-457200">
              <a:buClr>
                <a:srgbClr val="C00000"/>
              </a:buClr>
              <a:buFont typeface="Wingdings" panose="05000000000000000000" pitchFamily="2" charset="2"/>
              <a:buChar char="n"/>
            </a:pPr>
            <a:r>
              <a:rPr lang="zh-CN" altLang="en-US" sz="2800" dirty="0">
                <a:solidFill>
                  <a:schemeClr val="tx2"/>
                </a:solidFill>
                <a:latin typeface="黑体" panose="02010609060101010101" pitchFamily="49" charset="-122"/>
                <a:ea typeface="黑体" panose="02010609060101010101" pitchFamily="49" charset="-122"/>
              </a:rPr>
              <a:t>邮件安全协议</a:t>
            </a:r>
            <a:endParaRPr lang="zh-CN" altLang="en-US" sz="2800" dirty="0">
              <a:solidFill>
                <a:schemeClr val="tx2">
                  <a:lumMod val="95000"/>
                  <a:lumOff val="5000"/>
                </a:schemeClr>
              </a:solidFill>
              <a:latin typeface="黑体" panose="02010609060101010101" pitchFamily="49" charset="-122"/>
              <a:ea typeface="黑体" panose="02010609060101010101" pitchFamily="49" charset="-122"/>
            </a:endParaRPr>
          </a:p>
        </p:txBody>
      </p:sp>
      <p:sp>
        <p:nvSpPr>
          <p:cNvPr id="23" name="文本框 22">
            <a:extLst>
              <a:ext uri="{FF2B5EF4-FFF2-40B4-BE49-F238E27FC236}">
                <a16:creationId xmlns:a16="http://schemas.microsoft.com/office/drawing/2014/main" xmlns="" id="{91468174-E4B3-4AEF-8367-BF5011B385FA}"/>
              </a:ext>
            </a:extLst>
          </p:cNvPr>
          <p:cNvSpPr txBox="1"/>
          <p:nvPr/>
        </p:nvSpPr>
        <p:spPr>
          <a:xfrm>
            <a:off x="315134" y="1628800"/>
            <a:ext cx="1160522" cy="523220"/>
          </a:xfrm>
          <a:prstGeom prst="rect">
            <a:avLst/>
          </a:prstGeom>
          <a:ln/>
        </p:spPr>
        <p:style>
          <a:lnRef idx="3">
            <a:schemeClr val="lt1"/>
          </a:lnRef>
          <a:fillRef idx="1">
            <a:schemeClr val="accent1"/>
          </a:fillRef>
          <a:effectRef idx="1">
            <a:schemeClr val="accent1"/>
          </a:effectRef>
          <a:fontRef idx="minor">
            <a:schemeClr val="lt1"/>
          </a:fontRef>
        </p:style>
        <p:txBody>
          <a:bodyPr wrap="square" rtlCol="0">
            <a:spAutoFit/>
          </a:bodyPr>
          <a:lstStyle/>
          <a:p>
            <a:pPr algn="ctr">
              <a:buClr>
                <a:srgbClr val="C00000"/>
              </a:buClr>
            </a:pPr>
            <a:r>
              <a:rPr lang="en-US" altLang="zh-CN" sz="2800" dirty="0">
                <a:solidFill>
                  <a:schemeClr val="bg1"/>
                </a:solidFill>
                <a:latin typeface="黑体" panose="02010609060101010101" pitchFamily="49" charset="-122"/>
                <a:ea typeface="黑体" panose="02010609060101010101" pitchFamily="49" charset="-122"/>
              </a:rPr>
              <a:t>MIME</a:t>
            </a:r>
            <a:endParaRPr lang="zh-CN" altLang="en-US" sz="2800" dirty="0">
              <a:solidFill>
                <a:schemeClr val="bg1"/>
              </a:solidFill>
              <a:latin typeface="黑体" panose="02010609060101010101" pitchFamily="49" charset="-122"/>
              <a:ea typeface="黑体" panose="02010609060101010101" pitchFamily="49" charset="-122"/>
            </a:endParaRPr>
          </a:p>
        </p:txBody>
      </p:sp>
      <p:graphicFrame>
        <p:nvGraphicFramePr>
          <p:cNvPr id="2" name="表格 3">
            <a:extLst>
              <a:ext uri="{FF2B5EF4-FFF2-40B4-BE49-F238E27FC236}">
                <a16:creationId xmlns:a16="http://schemas.microsoft.com/office/drawing/2014/main" xmlns="" id="{116324E1-DE64-4873-92AD-80214F4057C0}"/>
              </a:ext>
            </a:extLst>
          </p:cNvPr>
          <p:cNvGraphicFramePr>
            <a:graphicFrameLocks noGrp="1"/>
          </p:cNvGraphicFramePr>
          <p:nvPr>
            <p:extLst>
              <p:ext uri="{D42A27DB-BD31-4B8C-83A1-F6EECF244321}">
                <p14:modId xmlns:p14="http://schemas.microsoft.com/office/powerpoint/2010/main" val="2722919626"/>
              </p:ext>
            </p:extLst>
          </p:nvPr>
        </p:nvGraphicFramePr>
        <p:xfrm>
          <a:off x="362401" y="4600631"/>
          <a:ext cx="3910936" cy="2225040"/>
        </p:xfrm>
        <a:graphic>
          <a:graphicData uri="http://schemas.openxmlformats.org/drawingml/2006/table">
            <a:tbl>
              <a:tblPr firstRow="1" bandRow="1">
                <a:tableStyleId>{D7AC3CCA-C797-4891-BE02-D94E43425B78}</a:tableStyleId>
              </a:tblPr>
              <a:tblGrid>
                <a:gridCol w="1167303">
                  <a:extLst>
                    <a:ext uri="{9D8B030D-6E8A-4147-A177-3AD203B41FA5}">
                      <a16:colId xmlns:a16="http://schemas.microsoft.com/office/drawing/2014/main" xmlns="" val="1345092096"/>
                    </a:ext>
                  </a:extLst>
                </a:gridCol>
                <a:gridCol w="2743633">
                  <a:extLst>
                    <a:ext uri="{9D8B030D-6E8A-4147-A177-3AD203B41FA5}">
                      <a16:colId xmlns:a16="http://schemas.microsoft.com/office/drawing/2014/main" xmlns="" val="188382214"/>
                    </a:ext>
                  </a:extLst>
                </a:gridCol>
              </a:tblGrid>
              <a:tr h="370840">
                <a:tc>
                  <a:txBody>
                    <a:bodyPr/>
                    <a:lstStyle/>
                    <a:p>
                      <a:r>
                        <a:rPr lang="en-US" altLang="zh-CN" sz="1800" b="0" kern="1200" dirty="0">
                          <a:solidFill>
                            <a:schemeClr val="dk1"/>
                          </a:solidFill>
                          <a:latin typeface="黑体" panose="02010609060101010101" pitchFamily="49" charset="-122"/>
                          <a:ea typeface="黑体" panose="02010609060101010101" pitchFamily="49" charset="-122"/>
                          <a:cs typeface="+mn-cs"/>
                        </a:rPr>
                        <a:t>To</a:t>
                      </a:r>
                      <a:endParaRPr lang="zh-CN" altLang="en-US" sz="1800" b="0" kern="1200" dirty="0">
                        <a:solidFill>
                          <a:schemeClr val="dk1"/>
                        </a:solidFill>
                        <a:latin typeface="黑体" panose="02010609060101010101" pitchFamily="49" charset="-122"/>
                        <a:ea typeface="黑体" panose="02010609060101010101" pitchFamily="49" charset="-122"/>
                        <a:cs typeface="+mn-cs"/>
                      </a:endParaRPr>
                    </a:p>
                  </a:txBody>
                  <a:tcPr/>
                </a:tc>
                <a:tc>
                  <a:txBody>
                    <a:bodyPr/>
                    <a:lstStyle/>
                    <a:p>
                      <a:r>
                        <a:rPr lang="zh-CN" altLang="en-US" sz="1800" b="0" kern="1200" dirty="0">
                          <a:solidFill>
                            <a:schemeClr val="dk1"/>
                          </a:solidFill>
                          <a:latin typeface="黑体" panose="02010609060101010101" pitchFamily="49" charset="-122"/>
                          <a:ea typeface="黑体" panose="02010609060101010101" pitchFamily="49" charset="-122"/>
                          <a:cs typeface="+mn-cs"/>
                        </a:rPr>
                        <a:t>收信人地址</a:t>
                      </a:r>
                    </a:p>
                  </a:txBody>
                  <a:tcPr/>
                </a:tc>
                <a:extLst>
                  <a:ext uri="{0D108BD9-81ED-4DB2-BD59-A6C34878D82A}">
                    <a16:rowId xmlns:a16="http://schemas.microsoft.com/office/drawing/2014/main" xmlns="" val="2311789058"/>
                  </a:ext>
                </a:extLst>
              </a:tr>
              <a:tr h="370840">
                <a:tc>
                  <a:txBody>
                    <a:bodyPr/>
                    <a:lstStyle/>
                    <a:p>
                      <a:r>
                        <a:rPr lang="en-US" altLang="zh-CN" sz="1800" b="0" kern="1200" dirty="0">
                          <a:solidFill>
                            <a:schemeClr val="dk1"/>
                          </a:solidFill>
                          <a:latin typeface="黑体" panose="02010609060101010101" pitchFamily="49" charset="-122"/>
                          <a:ea typeface="黑体" panose="02010609060101010101" pitchFamily="49" charset="-122"/>
                          <a:cs typeface="+mn-cs"/>
                        </a:rPr>
                        <a:t>Subject</a:t>
                      </a:r>
                      <a:endParaRPr lang="zh-CN" altLang="en-US" sz="1800" b="0" kern="1200" dirty="0">
                        <a:solidFill>
                          <a:schemeClr val="dk1"/>
                        </a:solidFill>
                        <a:latin typeface="黑体" panose="02010609060101010101" pitchFamily="49" charset="-122"/>
                        <a:ea typeface="黑体" panose="02010609060101010101" pitchFamily="49" charset="-122"/>
                        <a:cs typeface="+mn-cs"/>
                      </a:endParaRPr>
                    </a:p>
                  </a:txBody>
                  <a:tcPr/>
                </a:tc>
                <a:tc>
                  <a:txBody>
                    <a:bodyPr/>
                    <a:lstStyle/>
                    <a:p>
                      <a:r>
                        <a:rPr lang="zh-CN" altLang="en-US" sz="1800" b="0" kern="1200" dirty="0">
                          <a:solidFill>
                            <a:schemeClr val="dk1"/>
                          </a:solidFill>
                          <a:latin typeface="黑体" panose="02010609060101010101" pitchFamily="49" charset="-122"/>
                          <a:ea typeface="黑体" panose="02010609060101010101" pitchFamily="49" charset="-122"/>
                          <a:cs typeface="+mn-cs"/>
                        </a:rPr>
                        <a:t>邮件主题</a:t>
                      </a:r>
                    </a:p>
                  </a:txBody>
                  <a:tcPr/>
                </a:tc>
                <a:extLst>
                  <a:ext uri="{0D108BD9-81ED-4DB2-BD59-A6C34878D82A}">
                    <a16:rowId xmlns:a16="http://schemas.microsoft.com/office/drawing/2014/main" xmlns="" val="1217739245"/>
                  </a:ext>
                </a:extLst>
              </a:tr>
              <a:tr h="370840">
                <a:tc>
                  <a:txBody>
                    <a:bodyPr/>
                    <a:lstStyle/>
                    <a:p>
                      <a:r>
                        <a:rPr lang="en-US" altLang="zh-CN" sz="1800" b="0" kern="1200" dirty="0">
                          <a:solidFill>
                            <a:schemeClr val="dk1"/>
                          </a:solidFill>
                          <a:latin typeface="黑体" panose="02010609060101010101" pitchFamily="49" charset="-122"/>
                          <a:ea typeface="黑体" panose="02010609060101010101" pitchFamily="49" charset="-122"/>
                          <a:cs typeface="+mn-cs"/>
                        </a:rPr>
                        <a:t>Cc</a:t>
                      </a:r>
                      <a:endParaRPr lang="zh-CN" altLang="en-US" sz="1800" b="0" kern="1200" dirty="0">
                        <a:solidFill>
                          <a:schemeClr val="dk1"/>
                        </a:solidFill>
                        <a:latin typeface="黑体" panose="02010609060101010101" pitchFamily="49" charset="-122"/>
                        <a:ea typeface="黑体" panose="02010609060101010101" pitchFamily="49" charset="-122"/>
                        <a:cs typeface="+mn-cs"/>
                      </a:endParaRPr>
                    </a:p>
                  </a:txBody>
                  <a:tcPr/>
                </a:tc>
                <a:tc>
                  <a:txBody>
                    <a:bodyPr/>
                    <a:lstStyle/>
                    <a:p>
                      <a:r>
                        <a:rPr lang="zh-CN" altLang="en-US" sz="1800" b="0" kern="1200" dirty="0">
                          <a:solidFill>
                            <a:schemeClr val="dk1"/>
                          </a:solidFill>
                          <a:latin typeface="黑体" panose="02010609060101010101" pitchFamily="49" charset="-122"/>
                          <a:ea typeface="黑体" panose="02010609060101010101" pitchFamily="49" charset="-122"/>
                          <a:cs typeface="+mn-cs"/>
                        </a:rPr>
                        <a:t>表示应发送一个邮件副本</a:t>
                      </a:r>
                    </a:p>
                  </a:txBody>
                  <a:tcPr/>
                </a:tc>
                <a:extLst>
                  <a:ext uri="{0D108BD9-81ED-4DB2-BD59-A6C34878D82A}">
                    <a16:rowId xmlns:a16="http://schemas.microsoft.com/office/drawing/2014/main" xmlns="" val="2053439011"/>
                  </a:ext>
                </a:extLst>
              </a:tr>
              <a:tr h="370840">
                <a:tc>
                  <a:txBody>
                    <a:bodyPr/>
                    <a:lstStyle/>
                    <a:p>
                      <a:r>
                        <a:rPr lang="en-US" altLang="zh-CN" sz="1800" b="0" kern="1200" dirty="0">
                          <a:solidFill>
                            <a:schemeClr val="dk1"/>
                          </a:solidFill>
                          <a:latin typeface="黑体" panose="02010609060101010101" pitchFamily="49" charset="-122"/>
                          <a:ea typeface="黑体" panose="02010609060101010101" pitchFamily="49" charset="-122"/>
                          <a:cs typeface="+mn-cs"/>
                        </a:rPr>
                        <a:t>From</a:t>
                      </a:r>
                      <a:endParaRPr lang="zh-CN" altLang="en-US" sz="1800" b="0" kern="1200" dirty="0">
                        <a:solidFill>
                          <a:schemeClr val="dk1"/>
                        </a:solidFill>
                        <a:latin typeface="黑体" panose="02010609060101010101" pitchFamily="49" charset="-122"/>
                        <a:ea typeface="黑体" panose="02010609060101010101" pitchFamily="49" charset="-122"/>
                        <a:cs typeface="+mn-cs"/>
                      </a:endParaRPr>
                    </a:p>
                  </a:txBody>
                  <a:tcPr/>
                </a:tc>
                <a:tc>
                  <a:txBody>
                    <a:bodyPr/>
                    <a:lstStyle/>
                    <a:p>
                      <a:r>
                        <a:rPr lang="zh-CN" altLang="en-US" sz="1800" b="0" kern="1200" dirty="0">
                          <a:solidFill>
                            <a:schemeClr val="dk1"/>
                          </a:solidFill>
                          <a:latin typeface="黑体" panose="02010609060101010101" pitchFamily="49" charset="-122"/>
                          <a:ea typeface="黑体" panose="02010609060101010101" pitchFamily="49" charset="-122"/>
                          <a:cs typeface="+mn-cs"/>
                        </a:rPr>
                        <a:t>发信人地址</a:t>
                      </a:r>
                    </a:p>
                  </a:txBody>
                  <a:tcPr/>
                </a:tc>
                <a:extLst>
                  <a:ext uri="{0D108BD9-81ED-4DB2-BD59-A6C34878D82A}">
                    <a16:rowId xmlns:a16="http://schemas.microsoft.com/office/drawing/2014/main" xmlns="" val="3643493357"/>
                  </a:ext>
                </a:extLst>
              </a:tr>
              <a:tr h="370840">
                <a:tc>
                  <a:txBody>
                    <a:bodyPr/>
                    <a:lstStyle/>
                    <a:p>
                      <a:r>
                        <a:rPr lang="en-US" altLang="zh-CN" sz="1800" b="0" kern="1200" dirty="0">
                          <a:solidFill>
                            <a:schemeClr val="dk1"/>
                          </a:solidFill>
                          <a:latin typeface="黑体" panose="02010609060101010101" pitchFamily="49" charset="-122"/>
                          <a:ea typeface="黑体" panose="02010609060101010101" pitchFamily="49" charset="-122"/>
                          <a:cs typeface="+mn-cs"/>
                        </a:rPr>
                        <a:t>Date</a:t>
                      </a:r>
                      <a:endParaRPr lang="zh-CN" altLang="en-US" sz="1800" b="0" kern="1200" dirty="0">
                        <a:solidFill>
                          <a:schemeClr val="dk1"/>
                        </a:solidFill>
                        <a:latin typeface="黑体" panose="02010609060101010101" pitchFamily="49" charset="-122"/>
                        <a:ea typeface="黑体" panose="02010609060101010101" pitchFamily="49" charset="-122"/>
                        <a:cs typeface="+mn-cs"/>
                      </a:endParaRPr>
                    </a:p>
                  </a:txBody>
                  <a:tcPr/>
                </a:tc>
                <a:tc>
                  <a:txBody>
                    <a:bodyPr/>
                    <a:lstStyle/>
                    <a:p>
                      <a:r>
                        <a:rPr lang="zh-CN" altLang="en-US" sz="1800" b="0" kern="1200" dirty="0">
                          <a:solidFill>
                            <a:schemeClr val="dk1"/>
                          </a:solidFill>
                          <a:latin typeface="黑体" panose="02010609060101010101" pitchFamily="49" charset="-122"/>
                          <a:ea typeface="黑体" panose="02010609060101010101" pitchFamily="49" charset="-122"/>
                          <a:cs typeface="+mn-cs"/>
                        </a:rPr>
                        <a:t>发信日期</a:t>
                      </a:r>
                    </a:p>
                  </a:txBody>
                  <a:tcPr/>
                </a:tc>
                <a:extLst>
                  <a:ext uri="{0D108BD9-81ED-4DB2-BD59-A6C34878D82A}">
                    <a16:rowId xmlns:a16="http://schemas.microsoft.com/office/drawing/2014/main" xmlns="" val="1493599869"/>
                  </a:ext>
                </a:extLst>
              </a:tr>
              <a:tr h="370840">
                <a:tc>
                  <a:txBody>
                    <a:bodyPr/>
                    <a:lstStyle/>
                    <a:p>
                      <a:r>
                        <a:rPr lang="en-US" altLang="zh-CN" sz="1800" b="0" kern="1200" dirty="0">
                          <a:solidFill>
                            <a:schemeClr val="dk1"/>
                          </a:solidFill>
                          <a:latin typeface="黑体" panose="02010609060101010101" pitchFamily="49" charset="-122"/>
                          <a:ea typeface="黑体" panose="02010609060101010101" pitchFamily="49" charset="-122"/>
                          <a:cs typeface="+mn-cs"/>
                        </a:rPr>
                        <a:t>Reply-To</a:t>
                      </a:r>
                      <a:endParaRPr lang="zh-CN" altLang="en-US" sz="1800" b="0" kern="1200" dirty="0">
                        <a:solidFill>
                          <a:schemeClr val="dk1"/>
                        </a:solidFill>
                        <a:latin typeface="黑体" panose="02010609060101010101" pitchFamily="49" charset="-122"/>
                        <a:ea typeface="黑体" panose="02010609060101010101" pitchFamily="49" charset="-122"/>
                        <a:cs typeface="+mn-cs"/>
                      </a:endParaRPr>
                    </a:p>
                  </a:txBody>
                  <a:tcPr/>
                </a:tc>
                <a:tc>
                  <a:txBody>
                    <a:bodyPr/>
                    <a:lstStyle/>
                    <a:p>
                      <a:r>
                        <a:rPr lang="zh-CN" altLang="en-US" sz="1800" b="0" kern="1200" dirty="0">
                          <a:solidFill>
                            <a:schemeClr val="dk1"/>
                          </a:solidFill>
                          <a:latin typeface="黑体" panose="02010609060101010101" pitchFamily="49" charset="-122"/>
                          <a:ea typeface="黑体" panose="02010609060101010101" pitchFamily="49" charset="-122"/>
                          <a:cs typeface="+mn-cs"/>
                        </a:rPr>
                        <a:t>对方回信所用地址</a:t>
                      </a:r>
                    </a:p>
                  </a:txBody>
                  <a:tcPr/>
                </a:tc>
                <a:extLst>
                  <a:ext uri="{0D108BD9-81ED-4DB2-BD59-A6C34878D82A}">
                    <a16:rowId xmlns:a16="http://schemas.microsoft.com/office/drawing/2014/main" xmlns="" val="3579706128"/>
                  </a:ext>
                </a:extLst>
              </a:tr>
            </a:tbl>
          </a:graphicData>
        </a:graphic>
      </p:graphicFrame>
      <p:sp>
        <p:nvSpPr>
          <p:cNvPr id="14" name="文本框 13">
            <a:extLst>
              <a:ext uri="{FF2B5EF4-FFF2-40B4-BE49-F238E27FC236}">
                <a16:creationId xmlns:a16="http://schemas.microsoft.com/office/drawing/2014/main" xmlns="" id="{2827F5C3-B3A7-4253-8EF8-83FAF8EB11E0}"/>
              </a:ext>
            </a:extLst>
          </p:cNvPr>
          <p:cNvSpPr txBox="1"/>
          <p:nvPr/>
        </p:nvSpPr>
        <p:spPr>
          <a:xfrm>
            <a:off x="133018" y="4191471"/>
            <a:ext cx="1414646" cy="461665"/>
          </a:xfrm>
          <a:prstGeom prst="rect">
            <a:avLst/>
          </a:prstGeom>
          <a:ln/>
        </p:spPr>
        <p:style>
          <a:lnRef idx="3">
            <a:schemeClr val="lt1"/>
          </a:lnRef>
          <a:fillRef idx="1">
            <a:schemeClr val="accent1"/>
          </a:fillRef>
          <a:effectRef idx="1">
            <a:schemeClr val="accent1"/>
          </a:effectRef>
          <a:fontRef idx="minor">
            <a:schemeClr val="lt1"/>
          </a:fontRef>
        </p:style>
        <p:txBody>
          <a:bodyPr wrap="square" rtlCol="0">
            <a:spAutoFit/>
          </a:bodyPr>
          <a:lstStyle/>
          <a:p>
            <a:pPr algn="l">
              <a:buClr>
                <a:srgbClr val="C00000"/>
              </a:buClr>
            </a:pPr>
            <a:r>
              <a:rPr lang="zh-CN" altLang="en-US" sz="2400" dirty="0">
                <a:solidFill>
                  <a:schemeClr val="bg1"/>
                </a:solidFill>
                <a:latin typeface="黑体" panose="02010609060101010101" pitchFamily="49" charset="-122"/>
                <a:ea typeface="黑体" panose="02010609060101010101" pitchFamily="49" charset="-122"/>
              </a:rPr>
              <a:t>简单报头</a:t>
            </a:r>
          </a:p>
        </p:txBody>
      </p:sp>
      <p:graphicFrame>
        <p:nvGraphicFramePr>
          <p:cNvPr id="15" name="表格 3">
            <a:extLst>
              <a:ext uri="{FF2B5EF4-FFF2-40B4-BE49-F238E27FC236}">
                <a16:creationId xmlns:a16="http://schemas.microsoft.com/office/drawing/2014/main" xmlns="" id="{BE32ECD1-FDA8-473A-9589-2C1961789859}"/>
              </a:ext>
            </a:extLst>
          </p:cNvPr>
          <p:cNvGraphicFramePr>
            <a:graphicFrameLocks noGrp="1"/>
          </p:cNvGraphicFramePr>
          <p:nvPr>
            <p:extLst>
              <p:ext uri="{D42A27DB-BD31-4B8C-83A1-F6EECF244321}">
                <p14:modId xmlns:p14="http://schemas.microsoft.com/office/powerpoint/2010/main" val="2030286720"/>
              </p:ext>
            </p:extLst>
          </p:nvPr>
        </p:nvGraphicFramePr>
        <p:xfrm>
          <a:off x="4716015" y="4602885"/>
          <a:ext cx="4065583" cy="2123440"/>
        </p:xfrm>
        <a:graphic>
          <a:graphicData uri="http://schemas.openxmlformats.org/drawingml/2006/table">
            <a:tbl>
              <a:tblPr firstRow="1" bandRow="1">
                <a:tableStyleId>{D7AC3CCA-C797-4891-BE02-D94E43425B78}</a:tableStyleId>
              </a:tblPr>
              <a:tblGrid>
                <a:gridCol w="2404468">
                  <a:extLst>
                    <a:ext uri="{9D8B030D-6E8A-4147-A177-3AD203B41FA5}">
                      <a16:colId xmlns:a16="http://schemas.microsoft.com/office/drawing/2014/main" xmlns="" val="1345092096"/>
                    </a:ext>
                  </a:extLst>
                </a:gridCol>
                <a:gridCol w="1661115">
                  <a:extLst>
                    <a:ext uri="{9D8B030D-6E8A-4147-A177-3AD203B41FA5}">
                      <a16:colId xmlns:a16="http://schemas.microsoft.com/office/drawing/2014/main" xmlns="" val="188382214"/>
                    </a:ext>
                  </a:extLst>
                </a:gridCol>
              </a:tblGrid>
              <a:tr h="370840">
                <a:tc>
                  <a:txBody>
                    <a:bodyPr/>
                    <a:lstStyle/>
                    <a:p>
                      <a:pPr marL="0" algn="l" defTabSz="914400" rtl="0" eaLnBrk="1" latinLnBrk="0" hangingPunct="1"/>
                      <a:r>
                        <a:rPr lang="en-US" altLang="zh-CN" sz="1800" b="0" kern="1200" dirty="0">
                          <a:solidFill>
                            <a:schemeClr val="dk1"/>
                          </a:solidFill>
                          <a:latin typeface="黑体" panose="02010609060101010101" pitchFamily="49" charset="-122"/>
                          <a:ea typeface="黑体" panose="02010609060101010101" pitchFamily="49" charset="-122"/>
                          <a:cs typeface="+mn-cs"/>
                        </a:rPr>
                        <a:t>MIME-version</a:t>
                      </a:r>
                      <a:endParaRPr lang="zh-CN" altLang="en-US" sz="1800" b="0" kern="1200" dirty="0">
                        <a:solidFill>
                          <a:schemeClr val="dk1"/>
                        </a:solidFill>
                        <a:latin typeface="黑体" panose="02010609060101010101" pitchFamily="49" charset="-122"/>
                        <a:ea typeface="黑体" panose="02010609060101010101" pitchFamily="49" charset="-122"/>
                        <a:cs typeface="+mn-cs"/>
                      </a:endParaRPr>
                    </a:p>
                  </a:txBody>
                  <a:tcPr/>
                </a:tc>
                <a:tc>
                  <a:txBody>
                    <a:bodyPr/>
                    <a:lstStyle/>
                    <a:p>
                      <a:pPr marL="0" algn="l" defTabSz="914400" rtl="0" eaLnBrk="1" latinLnBrk="0" hangingPunct="1"/>
                      <a:r>
                        <a:rPr lang="en-US" altLang="zh-CN" sz="1800" b="0" kern="1200" dirty="0">
                          <a:solidFill>
                            <a:schemeClr val="dk1"/>
                          </a:solidFill>
                          <a:latin typeface="黑体" panose="02010609060101010101" pitchFamily="49" charset="-122"/>
                          <a:ea typeface="黑体" panose="02010609060101010101" pitchFamily="49" charset="-122"/>
                          <a:cs typeface="+mn-cs"/>
                        </a:rPr>
                        <a:t>MIME</a:t>
                      </a:r>
                      <a:r>
                        <a:rPr lang="zh-CN" altLang="en-US" sz="1800" b="0" kern="1200" dirty="0">
                          <a:solidFill>
                            <a:schemeClr val="dk1"/>
                          </a:solidFill>
                          <a:latin typeface="黑体" panose="02010609060101010101" pitchFamily="49" charset="-122"/>
                          <a:ea typeface="黑体" panose="02010609060101010101" pitchFamily="49" charset="-122"/>
                          <a:cs typeface="+mn-cs"/>
                        </a:rPr>
                        <a:t>版本</a:t>
                      </a:r>
                    </a:p>
                  </a:txBody>
                  <a:tcPr/>
                </a:tc>
                <a:extLst>
                  <a:ext uri="{0D108BD9-81ED-4DB2-BD59-A6C34878D82A}">
                    <a16:rowId xmlns:a16="http://schemas.microsoft.com/office/drawing/2014/main" xmlns="" val="2311789058"/>
                  </a:ext>
                </a:extLst>
              </a:tr>
              <a:tr h="370840">
                <a:tc>
                  <a:txBody>
                    <a:bodyPr/>
                    <a:lstStyle/>
                    <a:p>
                      <a:pPr marL="0" algn="l" defTabSz="914400" rtl="0" eaLnBrk="1" latinLnBrk="0" hangingPunct="1"/>
                      <a:r>
                        <a:rPr lang="en-US" altLang="zh-CN" sz="1800" b="0" kern="1200" dirty="0">
                          <a:solidFill>
                            <a:schemeClr val="dk1"/>
                          </a:solidFill>
                          <a:latin typeface="黑体" panose="02010609060101010101" pitchFamily="49" charset="-122"/>
                          <a:ea typeface="黑体" panose="02010609060101010101" pitchFamily="49" charset="-122"/>
                          <a:cs typeface="+mn-cs"/>
                        </a:rPr>
                        <a:t>Content-type</a:t>
                      </a:r>
                      <a:endParaRPr lang="zh-CN" altLang="en-US" sz="1800" b="0" kern="1200" dirty="0">
                        <a:solidFill>
                          <a:schemeClr val="dk1"/>
                        </a:solidFill>
                        <a:latin typeface="黑体" panose="02010609060101010101" pitchFamily="49" charset="-122"/>
                        <a:ea typeface="黑体" panose="02010609060101010101" pitchFamily="49" charset="-122"/>
                        <a:cs typeface="+mn-cs"/>
                      </a:endParaRPr>
                    </a:p>
                  </a:txBody>
                  <a:tcPr/>
                </a:tc>
                <a:tc>
                  <a:txBody>
                    <a:bodyPr/>
                    <a:lstStyle/>
                    <a:p>
                      <a:pPr marL="0" algn="l" defTabSz="914400" rtl="0" eaLnBrk="1" latinLnBrk="0" hangingPunct="1"/>
                      <a:r>
                        <a:rPr lang="zh-CN" altLang="en-US" sz="1800" b="0" kern="1200" dirty="0">
                          <a:solidFill>
                            <a:schemeClr val="dk1"/>
                          </a:solidFill>
                          <a:latin typeface="黑体" panose="02010609060101010101" pitchFamily="49" charset="-122"/>
                          <a:ea typeface="黑体" panose="02010609060101010101" pitchFamily="49" charset="-122"/>
                          <a:cs typeface="+mn-cs"/>
                        </a:rPr>
                        <a:t>内容类型</a:t>
                      </a:r>
                    </a:p>
                  </a:txBody>
                  <a:tcPr/>
                </a:tc>
                <a:extLst>
                  <a:ext uri="{0D108BD9-81ED-4DB2-BD59-A6C34878D82A}">
                    <a16:rowId xmlns:a16="http://schemas.microsoft.com/office/drawing/2014/main" xmlns="" val="1217739245"/>
                  </a:ext>
                </a:extLst>
              </a:tr>
              <a:tr h="370840">
                <a:tc>
                  <a:txBody>
                    <a:bodyPr/>
                    <a:lstStyle/>
                    <a:p>
                      <a:pPr marL="0" algn="l" defTabSz="914400" rtl="0" eaLnBrk="1" latinLnBrk="0" hangingPunct="1"/>
                      <a:r>
                        <a:rPr lang="en-US" altLang="zh-CN" sz="1800" b="0" kern="1200" dirty="0">
                          <a:solidFill>
                            <a:schemeClr val="dk1"/>
                          </a:solidFill>
                          <a:latin typeface="黑体" panose="02010609060101010101" pitchFamily="49" charset="-122"/>
                          <a:ea typeface="黑体" panose="02010609060101010101" pitchFamily="49" charset="-122"/>
                          <a:cs typeface="+mn-cs"/>
                        </a:rPr>
                        <a:t>Content-Transfer-Encoding</a:t>
                      </a:r>
                      <a:endParaRPr lang="zh-CN" altLang="en-US" sz="1800" b="0" kern="1200" dirty="0">
                        <a:solidFill>
                          <a:schemeClr val="dk1"/>
                        </a:solidFill>
                        <a:latin typeface="黑体" panose="02010609060101010101" pitchFamily="49" charset="-122"/>
                        <a:ea typeface="黑体" panose="02010609060101010101" pitchFamily="49" charset="-122"/>
                        <a:cs typeface="+mn-cs"/>
                      </a:endParaRPr>
                    </a:p>
                  </a:txBody>
                  <a:tcPr/>
                </a:tc>
                <a:tc>
                  <a:txBody>
                    <a:bodyPr/>
                    <a:lstStyle/>
                    <a:p>
                      <a:pPr marL="0" algn="l" defTabSz="914400" rtl="0" eaLnBrk="1" latinLnBrk="0" hangingPunct="1"/>
                      <a:r>
                        <a:rPr lang="zh-CN" altLang="en-US" sz="1800" b="0" kern="1200" dirty="0">
                          <a:solidFill>
                            <a:schemeClr val="dk1"/>
                          </a:solidFill>
                          <a:latin typeface="黑体" panose="02010609060101010101" pitchFamily="49" charset="-122"/>
                          <a:ea typeface="黑体" panose="02010609060101010101" pitchFamily="49" charset="-122"/>
                          <a:cs typeface="+mn-cs"/>
                        </a:rPr>
                        <a:t>编码格式</a:t>
                      </a:r>
                    </a:p>
                  </a:txBody>
                  <a:tcPr/>
                </a:tc>
                <a:extLst>
                  <a:ext uri="{0D108BD9-81ED-4DB2-BD59-A6C34878D82A}">
                    <a16:rowId xmlns:a16="http://schemas.microsoft.com/office/drawing/2014/main" xmlns="" val="2053439011"/>
                  </a:ext>
                </a:extLst>
              </a:tr>
              <a:tr h="370840">
                <a:tc>
                  <a:txBody>
                    <a:bodyPr/>
                    <a:lstStyle/>
                    <a:p>
                      <a:pPr marL="0" algn="l" defTabSz="914400" rtl="0" eaLnBrk="1" latinLnBrk="0" hangingPunct="1"/>
                      <a:r>
                        <a:rPr lang="en-US" altLang="zh-CN" sz="1800" b="0" kern="1200" dirty="0">
                          <a:solidFill>
                            <a:schemeClr val="dk1"/>
                          </a:solidFill>
                          <a:latin typeface="黑体" panose="02010609060101010101" pitchFamily="49" charset="-122"/>
                          <a:ea typeface="黑体" panose="02010609060101010101" pitchFamily="49" charset="-122"/>
                          <a:cs typeface="+mn-cs"/>
                        </a:rPr>
                        <a:t>Content-ID</a:t>
                      </a:r>
                      <a:endParaRPr lang="zh-CN" altLang="en-US" sz="1800" b="0" kern="1200" dirty="0">
                        <a:solidFill>
                          <a:schemeClr val="dk1"/>
                        </a:solidFill>
                        <a:latin typeface="黑体" panose="02010609060101010101" pitchFamily="49" charset="-122"/>
                        <a:ea typeface="黑体" panose="02010609060101010101" pitchFamily="49" charset="-122"/>
                        <a:cs typeface="+mn-cs"/>
                      </a:endParaRPr>
                    </a:p>
                  </a:txBody>
                  <a:tcPr/>
                </a:tc>
                <a:tc>
                  <a:txBody>
                    <a:bodyPr/>
                    <a:lstStyle/>
                    <a:p>
                      <a:pPr marL="0" algn="l" defTabSz="914400" rtl="0" eaLnBrk="1" latinLnBrk="0" hangingPunct="1"/>
                      <a:r>
                        <a:rPr lang="zh-CN" altLang="en-US" sz="1800" b="0" kern="1200" dirty="0">
                          <a:solidFill>
                            <a:schemeClr val="dk1"/>
                          </a:solidFill>
                          <a:latin typeface="黑体" panose="02010609060101010101" pitchFamily="49" charset="-122"/>
                          <a:ea typeface="黑体" panose="02010609060101010101" pitchFamily="49" charset="-122"/>
                          <a:cs typeface="+mn-cs"/>
                        </a:rPr>
                        <a:t>内容</a:t>
                      </a:r>
                      <a:r>
                        <a:rPr lang="en-US" altLang="zh-CN" sz="1800" b="0" kern="1200" dirty="0">
                          <a:solidFill>
                            <a:schemeClr val="dk1"/>
                          </a:solidFill>
                          <a:latin typeface="黑体" panose="02010609060101010101" pitchFamily="49" charset="-122"/>
                          <a:ea typeface="黑体" panose="02010609060101010101" pitchFamily="49" charset="-122"/>
                          <a:cs typeface="+mn-cs"/>
                        </a:rPr>
                        <a:t>ID</a:t>
                      </a:r>
                      <a:endParaRPr lang="zh-CN" altLang="en-US" sz="1800" b="0" kern="1200" dirty="0">
                        <a:solidFill>
                          <a:schemeClr val="dk1"/>
                        </a:solidFill>
                        <a:latin typeface="黑体" panose="02010609060101010101" pitchFamily="49" charset="-122"/>
                        <a:ea typeface="黑体" panose="02010609060101010101" pitchFamily="49" charset="-122"/>
                        <a:cs typeface="+mn-cs"/>
                      </a:endParaRPr>
                    </a:p>
                  </a:txBody>
                  <a:tcPr/>
                </a:tc>
                <a:extLst>
                  <a:ext uri="{0D108BD9-81ED-4DB2-BD59-A6C34878D82A}">
                    <a16:rowId xmlns:a16="http://schemas.microsoft.com/office/drawing/2014/main" xmlns="" val="3643493357"/>
                  </a:ext>
                </a:extLst>
              </a:tr>
              <a:tr h="370840">
                <a:tc>
                  <a:txBody>
                    <a:bodyPr/>
                    <a:lstStyle/>
                    <a:p>
                      <a:pPr marL="0" algn="l" defTabSz="914400" rtl="0" eaLnBrk="1" latinLnBrk="0" hangingPunct="1"/>
                      <a:r>
                        <a:rPr lang="en-US" altLang="zh-CN" sz="1800" b="0" kern="1200" dirty="0">
                          <a:solidFill>
                            <a:schemeClr val="dk1"/>
                          </a:solidFill>
                          <a:latin typeface="黑体" panose="02010609060101010101" pitchFamily="49" charset="-122"/>
                          <a:ea typeface="黑体" panose="02010609060101010101" pitchFamily="49" charset="-122"/>
                          <a:cs typeface="+mn-cs"/>
                        </a:rPr>
                        <a:t>Content-Description</a:t>
                      </a:r>
                      <a:endParaRPr lang="zh-CN" altLang="en-US" sz="1800" b="0" kern="1200" dirty="0">
                        <a:solidFill>
                          <a:schemeClr val="dk1"/>
                        </a:solidFill>
                        <a:latin typeface="黑体" panose="02010609060101010101" pitchFamily="49" charset="-122"/>
                        <a:ea typeface="黑体" panose="02010609060101010101" pitchFamily="49" charset="-122"/>
                        <a:cs typeface="+mn-cs"/>
                      </a:endParaRPr>
                    </a:p>
                  </a:txBody>
                  <a:tcPr/>
                </a:tc>
                <a:tc>
                  <a:txBody>
                    <a:bodyPr/>
                    <a:lstStyle/>
                    <a:p>
                      <a:pPr marL="0" algn="l" defTabSz="914400" rtl="0" eaLnBrk="1" latinLnBrk="0" hangingPunct="1"/>
                      <a:r>
                        <a:rPr lang="zh-CN" altLang="en-US" sz="1800" b="0" kern="1200" dirty="0">
                          <a:solidFill>
                            <a:schemeClr val="dk1"/>
                          </a:solidFill>
                          <a:latin typeface="黑体" panose="02010609060101010101" pitchFamily="49" charset="-122"/>
                          <a:ea typeface="黑体" panose="02010609060101010101" pitchFamily="49" charset="-122"/>
                          <a:cs typeface="+mn-cs"/>
                        </a:rPr>
                        <a:t>内容描述</a:t>
                      </a:r>
                    </a:p>
                  </a:txBody>
                  <a:tcPr/>
                </a:tc>
                <a:extLst>
                  <a:ext uri="{0D108BD9-81ED-4DB2-BD59-A6C34878D82A}">
                    <a16:rowId xmlns:a16="http://schemas.microsoft.com/office/drawing/2014/main" xmlns="" val="1493599869"/>
                  </a:ext>
                </a:extLst>
              </a:tr>
            </a:tbl>
          </a:graphicData>
        </a:graphic>
      </p:graphicFrame>
      <p:sp>
        <p:nvSpPr>
          <p:cNvPr id="16" name="文本框 15">
            <a:extLst>
              <a:ext uri="{FF2B5EF4-FFF2-40B4-BE49-F238E27FC236}">
                <a16:creationId xmlns:a16="http://schemas.microsoft.com/office/drawing/2014/main" xmlns="" id="{FAE9AABE-D7D2-4312-B9A4-F89CC29A1B25}"/>
              </a:ext>
            </a:extLst>
          </p:cNvPr>
          <p:cNvSpPr txBox="1"/>
          <p:nvPr/>
        </p:nvSpPr>
        <p:spPr>
          <a:xfrm>
            <a:off x="4583796" y="4191471"/>
            <a:ext cx="1414646" cy="461665"/>
          </a:xfrm>
          <a:prstGeom prst="rect">
            <a:avLst/>
          </a:prstGeom>
          <a:ln/>
        </p:spPr>
        <p:style>
          <a:lnRef idx="3">
            <a:schemeClr val="lt1"/>
          </a:lnRef>
          <a:fillRef idx="1">
            <a:schemeClr val="accent1"/>
          </a:fillRef>
          <a:effectRef idx="1">
            <a:schemeClr val="accent1"/>
          </a:effectRef>
          <a:fontRef idx="minor">
            <a:schemeClr val="lt1"/>
          </a:fontRef>
        </p:style>
        <p:txBody>
          <a:bodyPr wrap="square" rtlCol="0">
            <a:spAutoFit/>
          </a:bodyPr>
          <a:lstStyle/>
          <a:p>
            <a:pPr algn="l">
              <a:buClr>
                <a:srgbClr val="C00000"/>
              </a:buClr>
            </a:pPr>
            <a:r>
              <a:rPr lang="en-US" altLang="zh-CN" sz="2400" dirty="0">
                <a:solidFill>
                  <a:schemeClr val="bg1"/>
                </a:solidFill>
                <a:latin typeface="黑体" panose="02010609060101010101" pitchFamily="49" charset="-122"/>
                <a:ea typeface="黑体" panose="02010609060101010101" pitchFamily="49" charset="-122"/>
              </a:rPr>
              <a:t>MIME</a:t>
            </a:r>
            <a:r>
              <a:rPr lang="zh-CN" altLang="en-US" sz="2400" dirty="0">
                <a:solidFill>
                  <a:schemeClr val="bg1"/>
                </a:solidFill>
                <a:latin typeface="黑体" panose="02010609060101010101" pitchFamily="49" charset="-122"/>
                <a:ea typeface="黑体" panose="02010609060101010101" pitchFamily="49" charset="-122"/>
              </a:rPr>
              <a:t>新增</a:t>
            </a:r>
          </a:p>
        </p:txBody>
      </p:sp>
    </p:spTree>
    <p:extLst>
      <p:ext uri="{BB962C8B-B14F-4D97-AF65-F5344CB8AC3E}">
        <p14:creationId xmlns:p14="http://schemas.microsoft.com/office/powerpoint/2010/main" val="39223564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框 11">
            <a:extLst>
              <a:ext uri="{FF2B5EF4-FFF2-40B4-BE49-F238E27FC236}">
                <a16:creationId xmlns:a16="http://schemas.microsoft.com/office/drawing/2014/main" xmlns="" id="{C212BA75-B045-4C99-B50C-B5229A46D02A}"/>
              </a:ext>
            </a:extLst>
          </p:cNvPr>
          <p:cNvSpPr txBox="1"/>
          <p:nvPr/>
        </p:nvSpPr>
        <p:spPr>
          <a:xfrm>
            <a:off x="395535" y="2140006"/>
            <a:ext cx="8458200" cy="1446550"/>
          </a:xfrm>
          <a:prstGeom prst="rect">
            <a:avLst/>
          </a:prstGeom>
          <a:solidFill>
            <a:schemeClr val="accent5">
              <a:lumMod val="60000"/>
              <a:lumOff val="40000"/>
            </a:schemeClr>
          </a:solidFill>
          <a:ln/>
        </p:spPr>
        <p:style>
          <a:lnRef idx="3">
            <a:schemeClr val="lt1"/>
          </a:lnRef>
          <a:fillRef idx="1">
            <a:schemeClr val="accent1"/>
          </a:fillRef>
          <a:effectRef idx="1">
            <a:schemeClr val="accent1"/>
          </a:effectRef>
          <a:fontRef idx="minor">
            <a:schemeClr val="lt1"/>
          </a:fontRef>
        </p:style>
        <p:txBody>
          <a:bodyPr wrap="square" rtlCol="0">
            <a:spAutoFit/>
          </a:bodyPr>
          <a:lstStyle/>
          <a:p>
            <a:pPr marL="342900" indent="-342900">
              <a:buFont typeface="Arial" panose="020B0604020202020204" pitchFamily="34" charset="0"/>
              <a:buChar char="•"/>
            </a:pPr>
            <a:r>
              <a:rPr lang="zh-CN" altLang="en-US" sz="2400" dirty="0">
                <a:solidFill>
                  <a:schemeClr val="tx2"/>
                </a:solidFill>
                <a:latin typeface="黑体" panose="02010609060101010101" pitchFamily="49" charset="-122"/>
                <a:ea typeface="黑体" panose="02010609060101010101" pitchFamily="49" charset="-122"/>
              </a:rPr>
              <a:t>安全</a:t>
            </a:r>
            <a:r>
              <a:rPr lang="en-US" altLang="zh-CN" sz="2400" dirty="0">
                <a:solidFill>
                  <a:schemeClr val="tx2"/>
                </a:solidFill>
                <a:latin typeface="黑体" panose="02010609060101010101" pitchFamily="49" charset="-122"/>
                <a:ea typeface="黑体" panose="02010609060101010101" pitchFamily="49" charset="-122"/>
              </a:rPr>
              <a:t>/</a:t>
            </a:r>
            <a:r>
              <a:rPr lang="zh-CN" altLang="en-US" sz="2400" dirty="0">
                <a:solidFill>
                  <a:schemeClr val="tx2"/>
                </a:solidFill>
                <a:latin typeface="黑体" panose="02010609060101010101" pitchFamily="49" charset="-122"/>
                <a:ea typeface="黑体" panose="02010609060101010101" pitchFamily="49" charset="-122"/>
              </a:rPr>
              <a:t>多用途</a:t>
            </a:r>
            <a:r>
              <a:rPr lang="en-US" altLang="zh-CN" sz="2400" dirty="0">
                <a:solidFill>
                  <a:schemeClr val="tx2"/>
                </a:solidFill>
                <a:latin typeface="黑体" panose="02010609060101010101" pitchFamily="49" charset="-122"/>
                <a:ea typeface="黑体" panose="02010609060101010101" pitchFamily="49" charset="-122"/>
              </a:rPr>
              <a:t>Internet</a:t>
            </a:r>
            <a:r>
              <a:rPr lang="zh-CN" altLang="en-US" sz="2400" dirty="0">
                <a:solidFill>
                  <a:schemeClr val="tx2"/>
                </a:solidFill>
                <a:latin typeface="黑体" panose="02010609060101010101" pitchFamily="49" charset="-122"/>
                <a:ea typeface="黑体" panose="02010609060101010101" pitchFamily="49" charset="-122"/>
              </a:rPr>
              <a:t>邮件扩展（</a:t>
            </a:r>
            <a:r>
              <a:rPr lang="en-US" altLang="zh-CN" sz="2400" dirty="0">
                <a:solidFill>
                  <a:schemeClr val="tx2"/>
                </a:solidFill>
                <a:latin typeface="黑体" panose="02010609060101010101" pitchFamily="49" charset="-122"/>
                <a:ea typeface="黑体" panose="02010609060101010101" pitchFamily="49" charset="-122"/>
              </a:rPr>
              <a:t>S/MIME</a:t>
            </a:r>
            <a:r>
              <a:rPr lang="zh-CN" altLang="en-US" sz="2400" dirty="0">
                <a:solidFill>
                  <a:schemeClr val="tx2"/>
                </a:solidFill>
                <a:latin typeface="黑体" panose="02010609060101010101" pitchFamily="49" charset="-122"/>
                <a:ea typeface="黑体" panose="02010609060101010101" pitchFamily="49" charset="-122"/>
              </a:rPr>
              <a:t>）是对</a:t>
            </a:r>
            <a:r>
              <a:rPr lang="en-US" altLang="zh-CN" sz="2400" dirty="0">
                <a:solidFill>
                  <a:schemeClr val="tx2"/>
                </a:solidFill>
                <a:latin typeface="黑体" panose="02010609060101010101" pitchFamily="49" charset="-122"/>
                <a:ea typeface="黑体" panose="02010609060101010101" pitchFamily="49" charset="-122"/>
              </a:rPr>
              <a:t>MIME</a:t>
            </a:r>
            <a:r>
              <a:rPr lang="zh-CN" altLang="en-US" sz="2400" dirty="0">
                <a:solidFill>
                  <a:schemeClr val="tx2"/>
                </a:solidFill>
                <a:latin typeface="黑体" panose="02010609060101010101" pitchFamily="49" charset="-122"/>
                <a:ea typeface="黑体" panose="02010609060101010101" pitchFamily="49" charset="-122"/>
              </a:rPr>
              <a:t>的安全性的增强</a:t>
            </a:r>
            <a:endParaRPr lang="en-US" altLang="zh-CN" sz="2400" dirty="0">
              <a:solidFill>
                <a:schemeClr val="tx2"/>
              </a:solidFill>
              <a:latin typeface="黑体" panose="02010609060101010101" pitchFamily="49" charset="-122"/>
              <a:ea typeface="黑体" panose="02010609060101010101" pitchFamily="49" charset="-122"/>
            </a:endParaRPr>
          </a:p>
          <a:p>
            <a:pPr marL="800100" lvl="2" indent="-342900">
              <a:buFont typeface="Arial" panose="020B0604020202020204" pitchFamily="34" charset="0"/>
              <a:buChar char="•"/>
            </a:pPr>
            <a:r>
              <a:rPr lang="zh-CN" altLang="en-US" sz="2000" dirty="0">
                <a:solidFill>
                  <a:schemeClr val="tx2"/>
                </a:solidFill>
                <a:latin typeface="黑体" panose="02010609060101010101" pitchFamily="49" charset="-122"/>
                <a:ea typeface="黑体" panose="02010609060101010101" pitchFamily="49" charset="-122"/>
              </a:rPr>
              <a:t>基于</a:t>
            </a:r>
            <a:r>
              <a:rPr lang="en-US" altLang="zh-CN" sz="2000" dirty="0">
                <a:solidFill>
                  <a:srgbClr val="FF0000"/>
                </a:solidFill>
                <a:latin typeface="黑体" panose="02010609060101010101" pitchFamily="49" charset="-122"/>
                <a:ea typeface="黑体" panose="02010609060101010101" pitchFamily="49" charset="-122"/>
              </a:rPr>
              <a:t>RSA</a:t>
            </a:r>
            <a:r>
              <a:rPr lang="zh-CN" altLang="en-US" sz="2000" dirty="0">
                <a:solidFill>
                  <a:schemeClr val="tx2"/>
                </a:solidFill>
                <a:latin typeface="黑体" panose="02010609060101010101" pitchFamily="49" charset="-122"/>
                <a:ea typeface="黑体" panose="02010609060101010101" pitchFamily="49" charset="-122"/>
              </a:rPr>
              <a:t>数据安全性</a:t>
            </a:r>
            <a:endParaRPr lang="en-US" altLang="zh-CN" sz="2000" dirty="0">
              <a:solidFill>
                <a:schemeClr val="tx2"/>
              </a:solidFill>
              <a:latin typeface="黑体" panose="02010609060101010101" pitchFamily="49" charset="-122"/>
              <a:ea typeface="黑体" panose="02010609060101010101" pitchFamily="49" charset="-122"/>
            </a:endParaRPr>
          </a:p>
          <a:p>
            <a:pPr marL="800100" lvl="2" indent="-342900">
              <a:buFont typeface="Arial" panose="020B0604020202020204" pitchFamily="34" charset="0"/>
              <a:buChar char="•"/>
            </a:pPr>
            <a:r>
              <a:rPr lang="zh-CN" altLang="en-US" sz="2000" dirty="0">
                <a:solidFill>
                  <a:schemeClr val="tx2"/>
                </a:solidFill>
                <a:latin typeface="黑体" panose="02010609060101010101" pitchFamily="49" charset="-122"/>
                <a:ea typeface="黑体" panose="02010609060101010101" pitchFamily="49" charset="-122"/>
              </a:rPr>
              <a:t>提供了</a:t>
            </a:r>
            <a:r>
              <a:rPr lang="zh-CN" altLang="en-US" sz="2000" dirty="0">
                <a:solidFill>
                  <a:srgbClr val="FF0000"/>
                </a:solidFill>
                <a:latin typeface="黑体" panose="02010609060101010101" pitchFamily="49" charset="-122"/>
                <a:ea typeface="黑体" panose="02010609060101010101" pitchFamily="49" charset="-122"/>
              </a:rPr>
              <a:t>数字签名</a:t>
            </a:r>
            <a:r>
              <a:rPr lang="zh-CN" altLang="en-US" sz="2000" dirty="0">
                <a:solidFill>
                  <a:schemeClr val="tx2"/>
                </a:solidFill>
                <a:latin typeface="黑体" panose="02010609060101010101" pitchFamily="49" charset="-122"/>
                <a:ea typeface="黑体" panose="02010609060101010101" pitchFamily="49" charset="-122"/>
              </a:rPr>
              <a:t>和</a:t>
            </a:r>
            <a:r>
              <a:rPr lang="zh-CN" altLang="en-US" sz="2000" dirty="0">
                <a:solidFill>
                  <a:srgbClr val="FF0000"/>
                </a:solidFill>
                <a:latin typeface="黑体" panose="02010609060101010101" pitchFamily="49" charset="-122"/>
                <a:ea typeface="黑体" panose="02010609060101010101" pitchFamily="49" charset="-122"/>
              </a:rPr>
              <a:t>加密</a:t>
            </a:r>
            <a:r>
              <a:rPr lang="en-US" altLang="zh-CN" sz="2000" dirty="0">
                <a:solidFill>
                  <a:srgbClr val="FF0000"/>
                </a:solidFill>
                <a:latin typeface="黑体" panose="02010609060101010101" pitchFamily="49" charset="-122"/>
                <a:ea typeface="黑体" panose="02010609060101010101" pitchFamily="49" charset="-122"/>
              </a:rPr>
              <a:t>E-mail</a:t>
            </a:r>
            <a:r>
              <a:rPr lang="zh-CN" altLang="en-US" sz="2000" dirty="0">
                <a:solidFill>
                  <a:schemeClr val="tx2"/>
                </a:solidFill>
                <a:latin typeface="黑体" panose="02010609060101010101" pitchFamily="49" charset="-122"/>
                <a:ea typeface="黑体" panose="02010609060101010101" pitchFamily="49" charset="-122"/>
              </a:rPr>
              <a:t>消息的能力</a:t>
            </a:r>
            <a:endParaRPr lang="en-US" altLang="zh-CN" sz="2000" dirty="0">
              <a:solidFill>
                <a:schemeClr val="tx2"/>
              </a:solidFill>
              <a:latin typeface="黑体" panose="02010609060101010101" pitchFamily="49" charset="-122"/>
              <a:ea typeface="黑体" panose="02010609060101010101" pitchFamily="49" charset="-122"/>
            </a:endParaRPr>
          </a:p>
        </p:txBody>
      </p:sp>
      <p:sp>
        <p:nvSpPr>
          <p:cNvPr id="4098" name="标题 1"/>
          <p:cNvSpPr>
            <a:spLocks noGrp="1"/>
          </p:cNvSpPr>
          <p:nvPr>
            <p:ph type="title"/>
          </p:nvPr>
        </p:nvSpPr>
        <p:spPr/>
        <p:txBody>
          <a:bodyPr/>
          <a:lstStyle/>
          <a:p>
            <a:r>
              <a:rPr lang="en-US" altLang="zh-CN" dirty="0">
                <a:latin typeface="楷体" panose="02010609060101010101" pitchFamily="49" charset="-122"/>
                <a:ea typeface="楷体" panose="02010609060101010101" pitchFamily="49" charset="-122"/>
              </a:rPr>
              <a:t>14.2 </a:t>
            </a:r>
            <a:r>
              <a:rPr lang="zh-CN" altLang="en-US" dirty="0">
                <a:latin typeface="楷体" panose="02010609060101010101" pitchFamily="49" charset="-122"/>
                <a:ea typeface="楷体" panose="02010609060101010101" pitchFamily="49" charset="-122"/>
              </a:rPr>
              <a:t>邮件安全协议</a:t>
            </a:r>
          </a:p>
        </p:txBody>
      </p:sp>
      <p:sp>
        <p:nvSpPr>
          <p:cNvPr id="3" name="文本框 2">
            <a:extLst>
              <a:ext uri="{FF2B5EF4-FFF2-40B4-BE49-F238E27FC236}">
                <a16:creationId xmlns:a16="http://schemas.microsoft.com/office/drawing/2014/main" xmlns="" id="{A2D50A56-6789-4EFF-B0E6-373CE8BA26AA}"/>
              </a:ext>
            </a:extLst>
          </p:cNvPr>
          <p:cNvSpPr txBox="1"/>
          <p:nvPr/>
        </p:nvSpPr>
        <p:spPr>
          <a:xfrm>
            <a:off x="198092" y="1144849"/>
            <a:ext cx="8244448" cy="523220"/>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pPr marL="457200" indent="-457200">
              <a:buClr>
                <a:srgbClr val="C00000"/>
              </a:buClr>
              <a:buFont typeface="Wingdings" panose="05000000000000000000" pitchFamily="2" charset="2"/>
              <a:buChar char="n"/>
            </a:pPr>
            <a:r>
              <a:rPr lang="zh-CN" altLang="en-US" sz="2800" dirty="0">
                <a:solidFill>
                  <a:schemeClr val="tx2"/>
                </a:solidFill>
                <a:latin typeface="黑体" panose="02010609060101010101" pitchFamily="49" charset="-122"/>
                <a:ea typeface="黑体" panose="02010609060101010101" pitchFamily="49" charset="-122"/>
              </a:rPr>
              <a:t>邮件安全协议</a:t>
            </a:r>
            <a:endParaRPr lang="zh-CN" altLang="en-US" sz="2800" dirty="0">
              <a:solidFill>
                <a:schemeClr val="tx2">
                  <a:lumMod val="95000"/>
                  <a:lumOff val="5000"/>
                </a:schemeClr>
              </a:solidFill>
              <a:latin typeface="黑体" panose="02010609060101010101" pitchFamily="49" charset="-122"/>
              <a:ea typeface="黑体" panose="02010609060101010101" pitchFamily="49" charset="-122"/>
            </a:endParaRPr>
          </a:p>
        </p:txBody>
      </p:sp>
      <p:sp>
        <p:nvSpPr>
          <p:cNvPr id="23" name="文本框 22">
            <a:extLst>
              <a:ext uri="{FF2B5EF4-FFF2-40B4-BE49-F238E27FC236}">
                <a16:creationId xmlns:a16="http://schemas.microsoft.com/office/drawing/2014/main" xmlns="" id="{91468174-E4B3-4AEF-8367-BF5011B385FA}"/>
              </a:ext>
            </a:extLst>
          </p:cNvPr>
          <p:cNvSpPr txBox="1"/>
          <p:nvPr/>
        </p:nvSpPr>
        <p:spPr>
          <a:xfrm>
            <a:off x="315134" y="1648190"/>
            <a:ext cx="1448554" cy="523220"/>
          </a:xfrm>
          <a:prstGeom prst="rect">
            <a:avLst/>
          </a:prstGeom>
          <a:ln/>
        </p:spPr>
        <p:style>
          <a:lnRef idx="3">
            <a:schemeClr val="lt1"/>
          </a:lnRef>
          <a:fillRef idx="1">
            <a:schemeClr val="accent1"/>
          </a:fillRef>
          <a:effectRef idx="1">
            <a:schemeClr val="accent1"/>
          </a:effectRef>
          <a:fontRef idx="minor">
            <a:schemeClr val="lt1"/>
          </a:fontRef>
        </p:style>
        <p:txBody>
          <a:bodyPr wrap="square" rtlCol="0">
            <a:spAutoFit/>
          </a:bodyPr>
          <a:lstStyle/>
          <a:p>
            <a:pPr algn="ctr">
              <a:buClr>
                <a:srgbClr val="C00000"/>
              </a:buClr>
            </a:pPr>
            <a:r>
              <a:rPr lang="en-US" altLang="zh-CN" sz="2800" dirty="0">
                <a:solidFill>
                  <a:schemeClr val="bg1"/>
                </a:solidFill>
                <a:latin typeface="黑体" panose="02010609060101010101" pitchFamily="49" charset="-122"/>
                <a:ea typeface="黑体" panose="02010609060101010101" pitchFamily="49" charset="-122"/>
              </a:rPr>
              <a:t>S/MIME</a:t>
            </a:r>
            <a:endParaRPr lang="zh-CN" altLang="en-US" sz="2800" dirty="0">
              <a:solidFill>
                <a:schemeClr val="bg1"/>
              </a:solidFill>
              <a:latin typeface="黑体" panose="02010609060101010101" pitchFamily="49" charset="-122"/>
              <a:ea typeface="黑体" panose="02010609060101010101" pitchFamily="49" charset="-122"/>
            </a:endParaRPr>
          </a:p>
        </p:txBody>
      </p:sp>
      <p:sp>
        <p:nvSpPr>
          <p:cNvPr id="11" name="矩形: 圆角 10">
            <a:extLst>
              <a:ext uri="{FF2B5EF4-FFF2-40B4-BE49-F238E27FC236}">
                <a16:creationId xmlns:a16="http://schemas.microsoft.com/office/drawing/2014/main" xmlns="" id="{26DEC583-27AD-4EAB-8930-859C5580F988}"/>
              </a:ext>
            </a:extLst>
          </p:cNvPr>
          <p:cNvSpPr/>
          <p:nvPr/>
        </p:nvSpPr>
        <p:spPr>
          <a:xfrm>
            <a:off x="2601499" y="4382030"/>
            <a:ext cx="2222500" cy="559084"/>
          </a:xfrm>
          <a:prstGeom prst="roundRect">
            <a:avLst/>
          </a:prstGeom>
          <a:solidFill>
            <a:schemeClr val="accent4">
              <a:lumMod val="20000"/>
              <a:lumOff val="80000"/>
            </a:schemeClr>
          </a:solidFill>
        </p:spPr>
        <p:style>
          <a:lnRef idx="3">
            <a:schemeClr val="lt1"/>
          </a:lnRef>
          <a:fillRef idx="1">
            <a:schemeClr val="accent5"/>
          </a:fillRef>
          <a:effectRef idx="1">
            <a:schemeClr val="accent5"/>
          </a:effectRef>
          <a:fontRef idx="minor">
            <a:schemeClr val="lt1"/>
          </a:fontRef>
        </p:style>
        <p:txBody>
          <a:bodyPr rtlCol="0" anchor="ctr"/>
          <a:lstStyle/>
          <a:p>
            <a:pPr algn="ctr"/>
            <a:r>
              <a:rPr lang="zh-CN" altLang="en-US" sz="2400" dirty="0">
                <a:solidFill>
                  <a:schemeClr val="tx2"/>
                </a:solidFill>
                <a:latin typeface="黑体" panose="02010609060101010101" pitchFamily="49" charset="-122"/>
                <a:ea typeface="黑体" panose="02010609060101010101" pitchFamily="49" charset="-122"/>
              </a:rPr>
              <a:t>封装数据</a:t>
            </a:r>
            <a:endParaRPr lang="en-US" altLang="zh-CN" sz="2400" dirty="0">
              <a:solidFill>
                <a:schemeClr val="tx2"/>
              </a:solidFill>
              <a:latin typeface="黑体" panose="02010609060101010101" pitchFamily="49" charset="-122"/>
              <a:ea typeface="黑体" panose="02010609060101010101" pitchFamily="49" charset="-122"/>
            </a:endParaRPr>
          </a:p>
        </p:txBody>
      </p:sp>
      <p:sp>
        <p:nvSpPr>
          <p:cNvPr id="13" name="矩形: 圆角 12">
            <a:extLst>
              <a:ext uri="{FF2B5EF4-FFF2-40B4-BE49-F238E27FC236}">
                <a16:creationId xmlns:a16="http://schemas.microsoft.com/office/drawing/2014/main" xmlns="" id="{843E155A-973A-4DA3-AC67-D45D49C5060D}"/>
              </a:ext>
            </a:extLst>
          </p:cNvPr>
          <p:cNvSpPr/>
          <p:nvPr/>
        </p:nvSpPr>
        <p:spPr>
          <a:xfrm>
            <a:off x="5436096" y="4382030"/>
            <a:ext cx="2258534" cy="597454"/>
          </a:xfrm>
          <a:prstGeom prst="roundRect">
            <a:avLst/>
          </a:prstGeom>
          <a:solidFill>
            <a:schemeClr val="accent3">
              <a:lumMod val="75000"/>
            </a:schemeClr>
          </a:solidFill>
        </p:spPr>
        <p:style>
          <a:lnRef idx="3">
            <a:schemeClr val="lt1"/>
          </a:lnRef>
          <a:fillRef idx="1">
            <a:schemeClr val="accent5"/>
          </a:fillRef>
          <a:effectRef idx="1">
            <a:schemeClr val="accent5"/>
          </a:effectRef>
          <a:fontRef idx="minor">
            <a:schemeClr val="lt1"/>
          </a:fontRef>
        </p:style>
        <p:txBody>
          <a:bodyPr rtlCol="0" anchor="ctr"/>
          <a:lstStyle/>
          <a:p>
            <a:pPr algn="ctr"/>
            <a:r>
              <a:rPr lang="zh-CN" altLang="en-US" sz="2400" dirty="0">
                <a:solidFill>
                  <a:schemeClr val="tx2"/>
                </a:solidFill>
                <a:latin typeface="黑体" panose="02010609060101010101" pitchFamily="49" charset="-122"/>
                <a:ea typeface="黑体" panose="02010609060101010101" pitchFamily="49" charset="-122"/>
              </a:rPr>
              <a:t>签名封装数据</a:t>
            </a:r>
            <a:endParaRPr lang="en-US" altLang="zh-CN" sz="2400" dirty="0">
              <a:solidFill>
                <a:schemeClr val="tx2"/>
              </a:solidFill>
              <a:latin typeface="黑体" panose="02010609060101010101" pitchFamily="49" charset="-122"/>
              <a:ea typeface="黑体" panose="02010609060101010101" pitchFamily="49" charset="-122"/>
            </a:endParaRPr>
          </a:p>
        </p:txBody>
      </p:sp>
      <p:sp>
        <p:nvSpPr>
          <p:cNvPr id="14" name="矩形: 圆角 13">
            <a:extLst>
              <a:ext uri="{FF2B5EF4-FFF2-40B4-BE49-F238E27FC236}">
                <a16:creationId xmlns:a16="http://schemas.microsoft.com/office/drawing/2014/main" xmlns="" id="{A3584C24-67C5-4BF7-A012-025D57110DA9}"/>
              </a:ext>
            </a:extLst>
          </p:cNvPr>
          <p:cNvSpPr/>
          <p:nvPr/>
        </p:nvSpPr>
        <p:spPr>
          <a:xfrm>
            <a:off x="2620020" y="5319530"/>
            <a:ext cx="2222500" cy="560810"/>
          </a:xfrm>
          <a:prstGeom prst="roundRect">
            <a:avLst/>
          </a:prstGeom>
          <a:solidFill>
            <a:schemeClr val="accent6">
              <a:lumMod val="20000"/>
              <a:lumOff val="80000"/>
            </a:schemeClr>
          </a:solidFill>
        </p:spPr>
        <p:style>
          <a:lnRef idx="3">
            <a:schemeClr val="lt1"/>
          </a:lnRef>
          <a:fillRef idx="1">
            <a:schemeClr val="accent5"/>
          </a:fillRef>
          <a:effectRef idx="1">
            <a:schemeClr val="accent5"/>
          </a:effectRef>
          <a:fontRef idx="minor">
            <a:schemeClr val="lt1"/>
          </a:fontRef>
        </p:style>
        <p:txBody>
          <a:bodyPr rtlCol="0" anchor="ctr"/>
          <a:lstStyle/>
          <a:p>
            <a:pPr algn="ctr"/>
            <a:r>
              <a:rPr lang="zh-CN" altLang="en-US" sz="2400" dirty="0">
                <a:solidFill>
                  <a:schemeClr val="tx2"/>
                </a:solidFill>
                <a:latin typeface="黑体" panose="02010609060101010101" pitchFamily="49" charset="-122"/>
                <a:ea typeface="黑体" panose="02010609060101010101" pitchFamily="49" charset="-122"/>
              </a:rPr>
              <a:t>签名数据</a:t>
            </a:r>
          </a:p>
        </p:txBody>
      </p:sp>
      <p:sp>
        <p:nvSpPr>
          <p:cNvPr id="15" name="矩形: 圆角 14">
            <a:extLst>
              <a:ext uri="{FF2B5EF4-FFF2-40B4-BE49-F238E27FC236}">
                <a16:creationId xmlns:a16="http://schemas.microsoft.com/office/drawing/2014/main" xmlns="" id="{9882309F-7AAC-4851-BF96-4BF54E315EB4}"/>
              </a:ext>
            </a:extLst>
          </p:cNvPr>
          <p:cNvSpPr/>
          <p:nvPr/>
        </p:nvSpPr>
        <p:spPr>
          <a:xfrm>
            <a:off x="5436096" y="5301208"/>
            <a:ext cx="2222500" cy="597454"/>
          </a:xfrm>
          <a:prstGeom prst="roundRect">
            <a:avLst/>
          </a:prstGeom>
          <a:solidFill>
            <a:schemeClr val="accent5">
              <a:lumMod val="40000"/>
              <a:lumOff val="60000"/>
            </a:schemeClr>
          </a:solidFill>
        </p:spPr>
        <p:style>
          <a:lnRef idx="3">
            <a:schemeClr val="lt1"/>
          </a:lnRef>
          <a:fillRef idx="1">
            <a:schemeClr val="accent5"/>
          </a:fillRef>
          <a:effectRef idx="1">
            <a:schemeClr val="accent5"/>
          </a:effectRef>
          <a:fontRef idx="minor">
            <a:schemeClr val="lt1"/>
          </a:fontRef>
        </p:style>
        <p:txBody>
          <a:bodyPr rtlCol="0" anchor="ctr"/>
          <a:lstStyle/>
          <a:p>
            <a:pPr algn="ctr"/>
            <a:r>
              <a:rPr lang="zh-CN" altLang="en-US" sz="2400" dirty="0">
                <a:solidFill>
                  <a:schemeClr val="tx2"/>
                </a:solidFill>
                <a:latin typeface="黑体" panose="02010609060101010101" pitchFamily="49" charset="-122"/>
                <a:ea typeface="黑体" panose="02010609060101010101" pitchFamily="49" charset="-122"/>
              </a:rPr>
              <a:t>透明签名数据</a:t>
            </a:r>
            <a:endParaRPr lang="en-US" altLang="zh-CN" sz="2400" dirty="0">
              <a:solidFill>
                <a:schemeClr val="tx2"/>
              </a:solidFill>
              <a:latin typeface="黑体" panose="02010609060101010101" pitchFamily="49" charset="-122"/>
              <a:ea typeface="黑体" panose="02010609060101010101" pitchFamily="49" charset="-122"/>
            </a:endParaRPr>
          </a:p>
        </p:txBody>
      </p:sp>
      <p:sp>
        <p:nvSpPr>
          <p:cNvPr id="2" name="矩形: 圆角 1">
            <a:extLst>
              <a:ext uri="{FF2B5EF4-FFF2-40B4-BE49-F238E27FC236}">
                <a16:creationId xmlns:a16="http://schemas.microsoft.com/office/drawing/2014/main" xmlns="" id="{21476974-F931-415C-9281-450A1DEE9C2C}"/>
              </a:ext>
            </a:extLst>
          </p:cNvPr>
          <p:cNvSpPr/>
          <p:nvPr/>
        </p:nvSpPr>
        <p:spPr>
          <a:xfrm>
            <a:off x="1005508" y="3789039"/>
            <a:ext cx="7056784" cy="2340779"/>
          </a:xfrm>
          <a:prstGeom prst="round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7" name="图片 16">
            <a:extLst>
              <a:ext uri="{FF2B5EF4-FFF2-40B4-BE49-F238E27FC236}">
                <a16:creationId xmlns:a16="http://schemas.microsoft.com/office/drawing/2014/main" xmlns="" id="{438501B3-4D2A-46CF-8AA8-48CF9FFB7B6A}"/>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3085" t="23928" r="8657" b="23422"/>
          <a:stretch/>
        </p:blipFill>
        <p:spPr>
          <a:xfrm>
            <a:off x="1426634" y="4772788"/>
            <a:ext cx="849744" cy="571691"/>
          </a:xfrm>
          <a:prstGeom prst="rect">
            <a:avLst/>
          </a:prstGeom>
        </p:spPr>
      </p:pic>
      <p:pic>
        <p:nvPicPr>
          <p:cNvPr id="16" name="图形 15" descr="钥匙">
            <a:extLst>
              <a:ext uri="{FF2B5EF4-FFF2-40B4-BE49-F238E27FC236}">
                <a16:creationId xmlns:a16="http://schemas.microsoft.com/office/drawing/2014/main" xmlns="" id="{A9E6FF15-01DA-4365-BA9F-D0AA82A6BB9D}"/>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xmlns="" r:embed="rId5"/>
              </a:ext>
            </a:extLst>
          </a:blip>
          <a:stretch>
            <a:fillRect/>
          </a:stretch>
        </p:blipFill>
        <p:spPr>
          <a:xfrm>
            <a:off x="1508141" y="5229319"/>
            <a:ext cx="669343" cy="669343"/>
          </a:xfrm>
          <a:prstGeom prst="rect">
            <a:avLst/>
          </a:prstGeom>
        </p:spPr>
      </p:pic>
      <p:sp>
        <p:nvSpPr>
          <p:cNvPr id="4" name="文本框 3">
            <a:extLst>
              <a:ext uri="{FF2B5EF4-FFF2-40B4-BE49-F238E27FC236}">
                <a16:creationId xmlns:a16="http://schemas.microsoft.com/office/drawing/2014/main" xmlns="" id="{FC082D86-AF04-4244-8C4E-924E01BC8091}"/>
              </a:ext>
            </a:extLst>
          </p:cNvPr>
          <p:cNvSpPr txBox="1"/>
          <p:nvPr/>
        </p:nvSpPr>
        <p:spPr>
          <a:xfrm>
            <a:off x="1259632" y="3834437"/>
            <a:ext cx="4032448" cy="461665"/>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square" rtlCol="0">
            <a:spAutoFit/>
          </a:bodyPr>
          <a:lstStyle/>
          <a:p>
            <a:pPr algn="l">
              <a:buClr>
                <a:srgbClr val="C00000"/>
              </a:buClr>
            </a:pPr>
            <a:r>
              <a:rPr lang="en-US" altLang="zh-CN" sz="2400" dirty="0">
                <a:solidFill>
                  <a:schemeClr val="tx2"/>
                </a:solidFill>
                <a:latin typeface="黑体" panose="02010609060101010101" pitchFamily="49" charset="-122"/>
                <a:ea typeface="黑体" panose="02010609060101010101" pitchFamily="49" charset="-122"/>
              </a:rPr>
              <a:t>S/MIME</a:t>
            </a:r>
            <a:r>
              <a:rPr lang="zh-CN" altLang="en-US" sz="2400" dirty="0">
                <a:solidFill>
                  <a:schemeClr val="tx2"/>
                </a:solidFill>
                <a:latin typeface="黑体" panose="02010609060101010101" pitchFamily="49" charset="-122"/>
                <a:ea typeface="黑体" panose="02010609060101010101" pitchFamily="49" charset="-122"/>
              </a:rPr>
              <a:t>的四种新功能</a:t>
            </a:r>
          </a:p>
        </p:txBody>
      </p:sp>
    </p:spTree>
    <p:extLst>
      <p:ext uri="{BB962C8B-B14F-4D97-AF65-F5344CB8AC3E}">
        <p14:creationId xmlns:p14="http://schemas.microsoft.com/office/powerpoint/2010/main" val="9491178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2" name="图片 41">
            <a:extLst>
              <a:ext uri="{FF2B5EF4-FFF2-40B4-BE49-F238E27FC236}">
                <a16:creationId xmlns:a16="http://schemas.microsoft.com/office/drawing/2014/main" xmlns="" id="{85B1805B-A9D6-4024-8EBA-000BC9B9BAC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0000" y="1880452"/>
            <a:ext cx="8468866" cy="4806368"/>
          </a:xfrm>
          <a:prstGeom prst="rect">
            <a:avLst/>
          </a:prstGeom>
        </p:spPr>
      </p:pic>
      <p:sp>
        <p:nvSpPr>
          <p:cNvPr id="4098" name="标题 1"/>
          <p:cNvSpPr>
            <a:spLocks noGrp="1"/>
          </p:cNvSpPr>
          <p:nvPr>
            <p:ph type="title"/>
          </p:nvPr>
        </p:nvSpPr>
        <p:spPr/>
        <p:txBody>
          <a:bodyPr/>
          <a:lstStyle/>
          <a:p>
            <a:r>
              <a:rPr lang="en-US" altLang="zh-CN" dirty="0">
                <a:latin typeface="楷体" panose="02010609060101010101" pitchFamily="49" charset="-122"/>
                <a:ea typeface="楷体" panose="02010609060101010101" pitchFamily="49" charset="-122"/>
              </a:rPr>
              <a:t>14.3 </a:t>
            </a:r>
            <a:r>
              <a:rPr lang="zh-CN" altLang="en-US" dirty="0">
                <a:latin typeface="楷体" panose="02010609060101010101" pitchFamily="49" charset="-122"/>
                <a:ea typeface="楷体" panose="02010609060101010101" pitchFamily="49" charset="-122"/>
              </a:rPr>
              <a:t>邮件安全协议</a:t>
            </a:r>
          </a:p>
        </p:txBody>
      </p:sp>
      <p:sp>
        <p:nvSpPr>
          <p:cNvPr id="3" name="文本框 2">
            <a:extLst>
              <a:ext uri="{FF2B5EF4-FFF2-40B4-BE49-F238E27FC236}">
                <a16:creationId xmlns:a16="http://schemas.microsoft.com/office/drawing/2014/main" xmlns="" id="{A2D50A56-6789-4EFF-B0E6-373CE8BA26AA}"/>
              </a:ext>
            </a:extLst>
          </p:cNvPr>
          <p:cNvSpPr txBox="1"/>
          <p:nvPr/>
        </p:nvSpPr>
        <p:spPr>
          <a:xfrm>
            <a:off x="198092" y="1144849"/>
            <a:ext cx="8244448" cy="523220"/>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pPr marL="457200" indent="-457200">
              <a:buClr>
                <a:srgbClr val="C00000"/>
              </a:buClr>
              <a:buFont typeface="Wingdings" panose="05000000000000000000" pitchFamily="2" charset="2"/>
              <a:buChar char="n"/>
            </a:pPr>
            <a:r>
              <a:rPr lang="zh-CN" altLang="en-US" sz="2800" dirty="0">
                <a:solidFill>
                  <a:schemeClr val="tx2"/>
                </a:solidFill>
                <a:latin typeface="黑体" panose="02010609060101010101" pitchFamily="49" charset="-122"/>
                <a:ea typeface="黑体" panose="02010609060101010101" pitchFamily="49" charset="-122"/>
              </a:rPr>
              <a:t>邮件安全协议</a:t>
            </a:r>
            <a:endParaRPr lang="zh-CN" altLang="en-US" sz="2800" dirty="0">
              <a:solidFill>
                <a:schemeClr val="tx2">
                  <a:lumMod val="95000"/>
                  <a:lumOff val="5000"/>
                </a:schemeClr>
              </a:solidFill>
              <a:latin typeface="黑体" panose="02010609060101010101" pitchFamily="49" charset="-122"/>
              <a:ea typeface="黑体" panose="02010609060101010101" pitchFamily="49" charset="-122"/>
            </a:endParaRPr>
          </a:p>
        </p:txBody>
      </p:sp>
      <p:sp>
        <p:nvSpPr>
          <p:cNvPr id="23" name="文本框 22">
            <a:extLst>
              <a:ext uri="{FF2B5EF4-FFF2-40B4-BE49-F238E27FC236}">
                <a16:creationId xmlns:a16="http://schemas.microsoft.com/office/drawing/2014/main" xmlns="" id="{91468174-E4B3-4AEF-8367-BF5011B385FA}"/>
              </a:ext>
            </a:extLst>
          </p:cNvPr>
          <p:cNvSpPr txBox="1"/>
          <p:nvPr/>
        </p:nvSpPr>
        <p:spPr>
          <a:xfrm>
            <a:off x="315134" y="1648190"/>
            <a:ext cx="2384658" cy="523220"/>
          </a:xfrm>
          <a:prstGeom prst="rect">
            <a:avLst/>
          </a:prstGeom>
          <a:ln/>
        </p:spPr>
        <p:style>
          <a:lnRef idx="3">
            <a:schemeClr val="lt1"/>
          </a:lnRef>
          <a:fillRef idx="1">
            <a:schemeClr val="accent1"/>
          </a:fillRef>
          <a:effectRef idx="1">
            <a:schemeClr val="accent1"/>
          </a:effectRef>
          <a:fontRef idx="minor">
            <a:schemeClr val="lt1"/>
          </a:fontRef>
        </p:style>
        <p:txBody>
          <a:bodyPr wrap="square" rtlCol="0">
            <a:spAutoFit/>
          </a:bodyPr>
          <a:lstStyle/>
          <a:p>
            <a:pPr algn="ctr">
              <a:buClr>
                <a:srgbClr val="C00000"/>
              </a:buClr>
            </a:pPr>
            <a:r>
              <a:rPr lang="en-US" altLang="zh-CN" sz="2800" dirty="0">
                <a:solidFill>
                  <a:schemeClr val="bg1"/>
                </a:solidFill>
                <a:latin typeface="黑体" panose="02010609060101010101" pitchFamily="49" charset="-122"/>
                <a:ea typeface="黑体" panose="02010609060101010101" pitchFamily="49" charset="-122"/>
              </a:rPr>
              <a:t>S/MIME</a:t>
            </a:r>
            <a:r>
              <a:rPr lang="zh-CN" altLang="en-US" sz="2800" dirty="0">
                <a:solidFill>
                  <a:schemeClr val="bg1"/>
                </a:solidFill>
                <a:latin typeface="黑体" panose="02010609060101010101" pitchFamily="49" charset="-122"/>
                <a:ea typeface="黑体" panose="02010609060101010101" pitchFamily="49" charset="-122"/>
              </a:rPr>
              <a:t>功能流</a:t>
            </a:r>
          </a:p>
        </p:txBody>
      </p:sp>
    </p:spTree>
    <p:extLst>
      <p:ext uri="{BB962C8B-B14F-4D97-AF65-F5344CB8AC3E}">
        <p14:creationId xmlns:p14="http://schemas.microsoft.com/office/powerpoint/2010/main" val="4879582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1"/>
          <p:cNvSpPr>
            <a:spLocks noGrp="1"/>
          </p:cNvSpPr>
          <p:nvPr>
            <p:ph type="title"/>
          </p:nvPr>
        </p:nvSpPr>
        <p:spPr/>
        <p:txBody>
          <a:bodyPr/>
          <a:lstStyle/>
          <a:p>
            <a:r>
              <a:rPr lang="en-US" altLang="zh-CN" dirty="0">
                <a:latin typeface="楷体" panose="02010609060101010101" pitchFamily="49" charset="-122"/>
                <a:ea typeface="楷体" panose="02010609060101010101" pitchFamily="49" charset="-122"/>
              </a:rPr>
              <a:t>14.3 </a:t>
            </a:r>
            <a:r>
              <a:rPr lang="zh-CN" altLang="en-US" dirty="0">
                <a:latin typeface="楷体" panose="02010609060101010101" pitchFamily="49" charset="-122"/>
                <a:ea typeface="楷体" panose="02010609060101010101" pitchFamily="49" charset="-122"/>
              </a:rPr>
              <a:t>邮件安全协议</a:t>
            </a:r>
          </a:p>
        </p:txBody>
      </p:sp>
      <p:sp>
        <p:nvSpPr>
          <p:cNvPr id="3" name="文本框 2">
            <a:extLst>
              <a:ext uri="{FF2B5EF4-FFF2-40B4-BE49-F238E27FC236}">
                <a16:creationId xmlns:a16="http://schemas.microsoft.com/office/drawing/2014/main" xmlns="" id="{A2D50A56-6789-4EFF-B0E6-373CE8BA26AA}"/>
              </a:ext>
            </a:extLst>
          </p:cNvPr>
          <p:cNvSpPr txBox="1"/>
          <p:nvPr/>
        </p:nvSpPr>
        <p:spPr>
          <a:xfrm>
            <a:off x="198092" y="1144849"/>
            <a:ext cx="8244448" cy="523220"/>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pPr marL="457200" indent="-457200">
              <a:buClr>
                <a:srgbClr val="C00000"/>
              </a:buClr>
              <a:buFont typeface="Wingdings" panose="05000000000000000000" pitchFamily="2" charset="2"/>
              <a:buChar char="n"/>
            </a:pPr>
            <a:r>
              <a:rPr lang="zh-CN" altLang="en-US" sz="2800" dirty="0">
                <a:solidFill>
                  <a:schemeClr val="tx2"/>
                </a:solidFill>
                <a:latin typeface="黑体" panose="02010609060101010101" pitchFamily="49" charset="-122"/>
                <a:ea typeface="黑体" panose="02010609060101010101" pitchFamily="49" charset="-122"/>
              </a:rPr>
              <a:t>邮件安全协议</a:t>
            </a:r>
            <a:endParaRPr lang="zh-CN" altLang="en-US" sz="2800" dirty="0">
              <a:solidFill>
                <a:schemeClr val="tx2">
                  <a:lumMod val="95000"/>
                  <a:lumOff val="5000"/>
                </a:schemeClr>
              </a:solidFill>
              <a:latin typeface="黑体" panose="02010609060101010101" pitchFamily="49" charset="-122"/>
              <a:ea typeface="黑体" panose="02010609060101010101" pitchFamily="49" charset="-122"/>
            </a:endParaRPr>
          </a:p>
        </p:txBody>
      </p:sp>
      <p:sp>
        <p:nvSpPr>
          <p:cNvPr id="23" name="文本框 22">
            <a:extLst>
              <a:ext uri="{FF2B5EF4-FFF2-40B4-BE49-F238E27FC236}">
                <a16:creationId xmlns:a16="http://schemas.microsoft.com/office/drawing/2014/main" xmlns="" id="{91468174-E4B3-4AEF-8367-BF5011B385FA}"/>
              </a:ext>
            </a:extLst>
          </p:cNvPr>
          <p:cNvSpPr txBox="1"/>
          <p:nvPr/>
        </p:nvSpPr>
        <p:spPr>
          <a:xfrm>
            <a:off x="315134" y="1648190"/>
            <a:ext cx="2384658" cy="523220"/>
          </a:xfrm>
          <a:prstGeom prst="rect">
            <a:avLst/>
          </a:prstGeom>
          <a:ln/>
        </p:spPr>
        <p:style>
          <a:lnRef idx="3">
            <a:schemeClr val="lt1"/>
          </a:lnRef>
          <a:fillRef idx="1">
            <a:schemeClr val="accent1"/>
          </a:fillRef>
          <a:effectRef idx="1">
            <a:schemeClr val="accent1"/>
          </a:effectRef>
          <a:fontRef idx="minor">
            <a:schemeClr val="lt1"/>
          </a:fontRef>
        </p:style>
        <p:txBody>
          <a:bodyPr wrap="square" rtlCol="0">
            <a:spAutoFit/>
          </a:bodyPr>
          <a:lstStyle/>
          <a:p>
            <a:pPr algn="ctr">
              <a:buClr>
                <a:srgbClr val="C00000"/>
              </a:buClr>
            </a:pPr>
            <a:r>
              <a:rPr lang="en-US" altLang="zh-CN" sz="2800" dirty="0">
                <a:solidFill>
                  <a:schemeClr val="bg1"/>
                </a:solidFill>
                <a:latin typeface="黑体" panose="02010609060101010101" pitchFamily="49" charset="-122"/>
                <a:ea typeface="黑体" panose="02010609060101010101" pitchFamily="49" charset="-122"/>
              </a:rPr>
              <a:t>S/MIME</a:t>
            </a:r>
            <a:r>
              <a:rPr lang="zh-CN" altLang="en-US" sz="2800" dirty="0">
                <a:solidFill>
                  <a:schemeClr val="bg1"/>
                </a:solidFill>
                <a:latin typeface="黑体" panose="02010609060101010101" pitchFamily="49" charset="-122"/>
                <a:ea typeface="黑体" panose="02010609060101010101" pitchFamily="49" charset="-122"/>
              </a:rPr>
              <a:t>功能流</a:t>
            </a:r>
          </a:p>
        </p:txBody>
      </p:sp>
      <p:sp>
        <p:nvSpPr>
          <p:cNvPr id="2" name="矩形: 圆角 1">
            <a:extLst>
              <a:ext uri="{FF2B5EF4-FFF2-40B4-BE49-F238E27FC236}">
                <a16:creationId xmlns:a16="http://schemas.microsoft.com/office/drawing/2014/main" xmlns="" id="{CCD03A83-438C-49C6-97EA-AABFB6BBEA1C}"/>
              </a:ext>
            </a:extLst>
          </p:cNvPr>
          <p:cNvSpPr/>
          <p:nvPr/>
        </p:nvSpPr>
        <p:spPr>
          <a:xfrm>
            <a:off x="2195736" y="4416379"/>
            <a:ext cx="1296144" cy="992526"/>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zh-CN" altLang="en-US" dirty="0">
                <a:latin typeface="黑体" panose="02010609060101010101" pitchFamily="49" charset="-122"/>
                <a:ea typeface="黑体" panose="02010609060101010101" pitchFamily="49" charset="-122"/>
              </a:rPr>
              <a:t>签名（</a:t>
            </a:r>
            <a:r>
              <a:rPr lang="en-US" altLang="zh-CN" dirty="0">
                <a:latin typeface="黑体" panose="02010609060101010101" pitchFamily="49" charset="-122"/>
                <a:ea typeface="黑体" panose="02010609060101010101" pitchFamily="49" charset="-122"/>
              </a:rPr>
              <a:t>RSA/SHA-256</a:t>
            </a:r>
            <a:r>
              <a:rPr lang="zh-CN" altLang="en-US" dirty="0"/>
              <a:t>）</a:t>
            </a:r>
          </a:p>
        </p:txBody>
      </p:sp>
      <p:graphicFrame>
        <p:nvGraphicFramePr>
          <p:cNvPr id="4" name="表格 4">
            <a:extLst>
              <a:ext uri="{FF2B5EF4-FFF2-40B4-BE49-F238E27FC236}">
                <a16:creationId xmlns:a16="http://schemas.microsoft.com/office/drawing/2014/main" xmlns="" id="{7DA9977B-75EA-4C88-830B-EC3A38DFD2F1}"/>
              </a:ext>
            </a:extLst>
          </p:cNvPr>
          <p:cNvGraphicFramePr>
            <a:graphicFrameLocks noGrp="1"/>
          </p:cNvGraphicFramePr>
          <p:nvPr>
            <p:extLst>
              <p:ext uri="{D42A27DB-BD31-4B8C-83A1-F6EECF244321}">
                <p14:modId xmlns:p14="http://schemas.microsoft.com/office/powerpoint/2010/main" val="1968291572"/>
              </p:ext>
            </p:extLst>
          </p:nvPr>
        </p:nvGraphicFramePr>
        <p:xfrm>
          <a:off x="3900224" y="4165419"/>
          <a:ext cx="1055520" cy="1854200"/>
        </p:xfrm>
        <a:graphic>
          <a:graphicData uri="http://schemas.openxmlformats.org/drawingml/2006/table">
            <a:tbl>
              <a:tblPr firstRow="1" bandRow="1">
                <a:tableStyleId>{5C22544A-7EE6-4342-B048-85BDC9FD1C3A}</a:tableStyleId>
              </a:tblPr>
              <a:tblGrid>
                <a:gridCol w="1055520">
                  <a:extLst>
                    <a:ext uri="{9D8B030D-6E8A-4147-A177-3AD203B41FA5}">
                      <a16:colId xmlns:a16="http://schemas.microsoft.com/office/drawing/2014/main" xmlns="" val="1048006126"/>
                    </a:ext>
                  </a:extLst>
                </a:gridCol>
              </a:tblGrid>
              <a:tr h="1483360">
                <a:tc>
                  <a:txBody>
                    <a:bodyPr/>
                    <a:lstStyle/>
                    <a:p>
                      <a:pPr marL="0" algn="ctr" defTabSz="914400" rtl="0" eaLnBrk="1" latinLnBrk="0" hangingPunct="1"/>
                      <a:endParaRPr lang="en-US" altLang="zh-CN" sz="1800" b="1" kern="1200" dirty="0">
                        <a:solidFill>
                          <a:sysClr val="windowText" lastClr="000000"/>
                        </a:solidFill>
                        <a:latin typeface="+mn-lt"/>
                        <a:ea typeface="+mn-ea"/>
                        <a:cs typeface="+mn-cs"/>
                      </a:endParaRPr>
                    </a:p>
                    <a:p>
                      <a:pPr marL="0" algn="ctr" defTabSz="914400" rtl="0" eaLnBrk="1" latinLnBrk="0" hangingPunct="1"/>
                      <a:endParaRPr lang="en-US" altLang="zh-CN" sz="1800" b="1" kern="1200" dirty="0">
                        <a:solidFill>
                          <a:sysClr val="windowText" lastClr="000000"/>
                        </a:solidFill>
                        <a:latin typeface="+mn-lt"/>
                        <a:ea typeface="+mn-ea"/>
                        <a:cs typeface="+mn-cs"/>
                      </a:endParaRPr>
                    </a:p>
                    <a:p>
                      <a:pPr marL="0" algn="ctr" defTabSz="914400" rtl="0" eaLnBrk="1" latinLnBrk="0" hangingPunct="1"/>
                      <a:r>
                        <a:rPr lang="en-US" altLang="zh-CN" sz="1800" b="1" kern="1200" dirty="0">
                          <a:solidFill>
                            <a:sysClr val="windowText" lastClr="000000"/>
                          </a:solidFill>
                          <a:latin typeface="+mn-lt"/>
                          <a:ea typeface="+mn-ea"/>
                          <a:cs typeface="+mn-cs"/>
                        </a:rPr>
                        <a:t>Msg</a:t>
                      </a:r>
                      <a:endParaRPr lang="zh-CN" altLang="en-US" sz="1800" b="1" kern="1200" dirty="0">
                        <a:solidFill>
                          <a:sysClr val="windowText" lastClr="000000"/>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3444554961"/>
                  </a:ext>
                </a:extLst>
              </a:tr>
              <a:tr h="370840">
                <a:tc>
                  <a:txBody>
                    <a:bodyPr/>
                    <a:lstStyle/>
                    <a:p>
                      <a:pPr algn="ctr"/>
                      <a:r>
                        <a:rPr lang="en-US" altLang="zh-CN" sz="1800" b="1" kern="1200" dirty="0">
                          <a:solidFill>
                            <a:srgbClr val="FF0000"/>
                          </a:solidFill>
                          <a:latin typeface="+mn-lt"/>
                          <a:ea typeface="+mn-ea"/>
                          <a:cs typeface="+mn-cs"/>
                        </a:rPr>
                        <a:t>Sig</a:t>
                      </a:r>
                      <a:endParaRPr lang="zh-CN" altLang="en-US" sz="1800" b="1" kern="1200" dirty="0">
                        <a:solidFill>
                          <a:srgbClr val="FF0000"/>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2417378731"/>
                  </a:ext>
                </a:extLst>
              </a:tr>
            </a:tbl>
          </a:graphicData>
        </a:graphic>
      </p:graphicFrame>
      <p:graphicFrame>
        <p:nvGraphicFramePr>
          <p:cNvPr id="14" name="表格 4">
            <a:extLst>
              <a:ext uri="{FF2B5EF4-FFF2-40B4-BE49-F238E27FC236}">
                <a16:creationId xmlns:a16="http://schemas.microsoft.com/office/drawing/2014/main" xmlns="" id="{4283B7BD-550B-476D-A989-B8442716598D}"/>
              </a:ext>
            </a:extLst>
          </p:cNvPr>
          <p:cNvGraphicFramePr>
            <a:graphicFrameLocks noGrp="1"/>
          </p:cNvGraphicFramePr>
          <p:nvPr>
            <p:extLst>
              <p:ext uri="{D42A27DB-BD31-4B8C-83A1-F6EECF244321}">
                <p14:modId xmlns:p14="http://schemas.microsoft.com/office/powerpoint/2010/main" val="3827358237"/>
              </p:ext>
            </p:extLst>
          </p:nvPr>
        </p:nvGraphicFramePr>
        <p:xfrm>
          <a:off x="420136" y="4261922"/>
          <a:ext cx="1055520" cy="1471449"/>
        </p:xfrm>
        <a:graphic>
          <a:graphicData uri="http://schemas.openxmlformats.org/drawingml/2006/table">
            <a:tbl>
              <a:tblPr firstRow="1" bandRow="1">
                <a:tableStyleId>{5C22544A-7EE6-4342-B048-85BDC9FD1C3A}</a:tableStyleId>
              </a:tblPr>
              <a:tblGrid>
                <a:gridCol w="1055520">
                  <a:extLst>
                    <a:ext uri="{9D8B030D-6E8A-4147-A177-3AD203B41FA5}">
                      <a16:colId xmlns:a16="http://schemas.microsoft.com/office/drawing/2014/main" xmlns="" val="1048006126"/>
                    </a:ext>
                  </a:extLst>
                </a:gridCol>
              </a:tblGrid>
              <a:tr h="1471449">
                <a:tc>
                  <a:txBody>
                    <a:bodyPr/>
                    <a:lstStyle/>
                    <a:p>
                      <a:pPr algn="ctr"/>
                      <a:endParaRPr lang="en-US" altLang="zh-CN" dirty="0"/>
                    </a:p>
                    <a:p>
                      <a:pPr algn="ctr"/>
                      <a:endParaRPr lang="en-US" altLang="zh-CN" dirty="0"/>
                    </a:p>
                    <a:p>
                      <a:pPr algn="ctr"/>
                      <a:r>
                        <a:rPr lang="en-US" altLang="zh-CN" dirty="0">
                          <a:solidFill>
                            <a:sysClr val="windowText" lastClr="000000"/>
                          </a:solidFill>
                        </a:rPr>
                        <a:t>Msg</a:t>
                      </a:r>
                      <a:endParaRPr lang="zh-CN" alt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3444554961"/>
                  </a:ext>
                </a:extLst>
              </a:tr>
            </a:tbl>
          </a:graphicData>
        </a:graphic>
      </p:graphicFrame>
      <p:graphicFrame>
        <p:nvGraphicFramePr>
          <p:cNvPr id="16" name="表格 4">
            <a:extLst>
              <a:ext uri="{FF2B5EF4-FFF2-40B4-BE49-F238E27FC236}">
                <a16:creationId xmlns:a16="http://schemas.microsoft.com/office/drawing/2014/main" xmlns="" id="{A25E72AE-2F1C-4246-94DB-EF9B58D1F573}"/>
              </a:ext>
            </a:extLst>
          </p:cNvPr>
          <p:cNvGraphicFramePr>
            <a:graphicFrameLocks noGrp="1"/>
          </p:cNvGraphicFramePr>
          <p:nvPr>
            <p:extLst>
              <p:ext uri="{D42A27DB-BD31-4B8C-83A1-F6EECF244321}">
                <p14:modId xmlns:p14="http://schemas.microsoft.com/office/powerpoint/2010/main" val="1820538420"/>
              </p:ext>
            </p:extLst>
          </p:nvPr>
        </p:nvGraphicFramePr>
        <p:xfrm>
          <a:off x="7548928" y="3826728"/>
          <a:ext cx="1055520" cy="2194560"/>
        </p:xfrm>
        <a:graphic>
          <a:graphicData uri="http://schemas.openxmlformats.org/drawingml/2006/table">
            <a:tbl>
              <a:tblPr firstRow="1" bandRow="1">
                <a:tableStyleId>{5C22544A-7EE6-4342-B048-85BDC9FD1C3A}</a:tableStyleId>
              </a:tblPr>
              <a:tblGrid>
                <a:gridCol w="1055520">
                  <a:extLst>
                    <a:ext uri="{9D8B030D-6E8A-4147-A177-3AD203B41FA5}">
                      <a16:colId xmlns:a16="http://schemas.microsoft.com/office/drawing/2014/main" xmlns="" val="1048006126"/>
                    </a:ext>
                  </a:extLst>
                </a:gridCol>
              </a:tblGrid>
              <a:tr h="357540">
                <a:tc>
                  <a:txBody>
                    <a:bodyPr/>
                    <a:lstStyle/>
                    <a:p>
                      <a:pPr marL="0" algn="ctr" defTabSz="914400" rtl="0" eaLnBrk="1" latinLnBrk="0" hangingPunct="1"/>
                      <a:endParaRPr lang="en-US" altLang="zh-CN" sz="1800" b="1" kern="1200" dirty="0">
                        <a:solidFill>
                          <a:sysClr val="windowText" lastClr="000000"/>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wdDnDiag">
                      <a:fgClr>
                        <a:schemeClr val="accent4">
                          <a:lumMod val="40000"/>
                          <a:lumOff val="60000"/>
                        </a:schemeClr>
                      </a:fgClr>
                      <a:bgClr>
                        <a:schemeClr val="bg1"/>
                      </a:bgClr>
                    </a:pattFill>
                  </a:tcPr>
                </a:tc>
                <a:extLst>
                  <a:ext uri="{0D108BD9-81ED-4DB2-BD59-A6C34878D82A}">
                    <a16:rowId xmlns:a16="http://schemas.microsoft.com/office/drawing/2014/main" xmlns="" val="3444554961"/>
                  </a:ext>
                </a:extLst>
              </a:tr>
              <a:tr h="116040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altLang="zh-CN" sz="1800" b="1" kern="1200" dirty="0">
                        <a:solidFill>
                          <a:sysClr val="windowText" lastClr="000000"/>
                        </a:solidFill>
                        <a:latin typeface="+mn-lt"/>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lang="en-US" altLang="zh-CN" sz="1800" b="1" kern="1200" dirty="0">
                        <a:solidFill>
                          <a:sysClr val="windowText" lastClr="000000"/>
                        </a:solidFill>
                        <a:latin typeface="+mn-lt"/>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800" b="1" kern="1200" dirty="0">
                          <a:solidFill>
                            <a:sysClr val="windowText" lastClr="000000"/>
                          </a:solidFill>
                          <a:latin typeface="+mn-lt"/>
                          <a:ea typeface="+mn-ea"/>
                          <a:cs typeface="+mn-cs"/>
                        </a:rPr>
                        <a:t>Msg</a:t>
                      </a:r>
                    </a:p>
                    <a:p>
                      <a:pPr marL="0" marR="0" lvl="0" indent="0" algn="ctr" defTabSz="914400" rtl="0" eaLnBrk="1" fontAlgn="auto" latinLnBrk="0" hangingPunct="1">
                        <a:lnSpc>
                          <a:spcPct val="100000"/>
                        </a:lnSpc>
                        <a:spcBef>
                          <a:spcPts val="0"/>
                        </a:spcBef>
                        <a:spcAft>
                          <a:spcPts val="0"/>
                        </a:spcAft>
                        <a:buClrTx/>
                        <a:buSzTx/>
                        <a:buFontTx/>
                        <a:buNone/>
                        <a:tabLst/>
                        <a:defRPr/>
                      </a:pPr>
                      <a:endParaRPr lang="en-US" altLang="zh-CN" sz="1800" b="1" kern="1200" dirty="0">
                        <a:solidFill>
                          <a:sysClr val="windowText" lastClr="000000"/>
                        </a:solidFill>
                        <a:latin typeface="+mn-lt"/>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lang="en-US" altLang="zh-CN" sz="1800" b="1" kern="1200" dirty="0">
                        <a:solidFill>
                          <a:sysClr val="windowText" lastClr="000000"/>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20">
                      <a:fgClr>
                        <a:schemeClr val="accent1">
                          <a:lumMod val="60000"/>
                          <a:lumOff val="40000"/>
                        </a:schemeClr>
                      </a:fgClr>
                      <a:bgClr>
                        <a:schemeClr val="bg1"/>
                      </a:bgClr>
                    </a:pattFill>
                  </a:tcPr>
                </a:tc>
                <a:extLst>
                  <a:ext uri="{0D108BD9-81ED-4DB2-BD59-A6C34878D82A}">
                    <a16:rowId xmlns:a16="http://schemas.microsoft.com/office/drawing/2014/main" xmlns="" val="1243928641"/>
                  </a:ext>
                </a:extLst>
              </a:tr>
              <a:tr h="347792">
                <a:tc>
                  <a:txBody>
                    <a:bodyPr/>
                    <a:lstStyle/>
                    <a:p>
                      <a:pPr algn="ctr"/>
                      <a:r>
                        <a:rPr lang="en-US" altLang="zh-CN" sz="1800" b="1" kern="1200" dirty="0">
                          <a:solidFill>
                            <a:srgbClr val="FF0000"/>
                          </a:solidFill>
                          <a:latin typeface="+mn-lt"/>
                          <a:ea typeface="+mn-ea"/>
                          <a:cs typeface="+mn-cs"/>
                        </a:rPr>
                        <a:t>Sig</a:t>
                      </a:r>
                      <a:endParaRPr lang="zh-CN" altLang="en-US" sz="1800" b="1" kern="1200" dirty="0">
                        <a:solidFill>
                          <a:srgbClr val="FF0000"/>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20">
                      <a:fgClr>
                        <a:schemeClr val="accent1">
                          <a:lumMod val="60000"/>
                          <a:lumOff val="40000"/>
                        </a:schemeClr>
                      </a:fgClr>
                      <a:bgClr>
                        <a:schemeClr val="bg1"/>
                      </a:bgClr>
                    </a:pattFill>
                  </a:tcPr>
                </a:tc>
                <a:extLst>
                  <a:ext uri="{0D108BD9-81ED-4DB2-BD59-A6C34878D82A}">
                    <a16:rowId xmlns:a16="http://schemas.microsoft.com/office/drawing/2014/main" xmlns="" val="2417378731"/>
                  </a:ext>
                </a:extLst>
              </a:tr>
            </a:tbl>
          </a:graphicData>
        </a:graphic>
      </p:graphicFrame>
      <p:pic>
        <p:nvPicPr>
          <p:cNvPr id="17" name="图形 16" descr="钥匙">
            <a:extLst>
              <a:ext uri="{FF2B5EF4-FFF2-40B4-BE49-F238E27FC236}">
                <a16:creationId xmlns:a16="http://schemas.microsoft.com/office/drawing/2014/main" xmlns="" id="{2BE7E1A6-87B8-4EC4-8A07-50E61020F7D9}"/>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7742016" y="1121074"/>
            <a:ext cx="669343" cy="669343"/>
          </a:xfrm>
          <a:prstGeom prst="rect">
            <a:avLst/>
          </a:prstGeom>
        </p:spPr>
      </p:pic>
      <p:pic>
        <p:nvPicPr>
          <p:cNvPr id="20" name="图形 19" descr="钥匙">
            <a:extLst>
              <a:ext uri="{FF2B5EF4-FFF2-40B4-BE49-F238E27FC236}">
                <a16:creationId xmlns:a16="http://schemas.microsoft.com/office/drawing/2014/main" xmlns="" id="{61E5BF2A-1FB3-4B68-92D0-DE07FAA239F3}"/>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p:blipFill>
        <p:spPr>
          <a:xfrm>
            <a:off x="2509136" y="3177912"/>
            <a:ext cx="708849" cy="669343"/>
          </a:xfrm>
          <a:prstGeom prst="rect">
            <a:avLst/>
          </a:prstGeom>
        </p:spPr>
      </p:pic>
      <p:sp>
        <p:nvSpPr>
          <p:cNvPr id="21" name="箭头: 右 20">
            <a:extLst>
              <a:ext uri="{FF2B5EF4-FFF2-40B4-BE49-F238E27FC236}">
                <a16:creationId xmlns:a16="http://schemas.microsoft.com/office/drawing/2014/main" xmlns="" id="{CE8068E9-51E5-4A85-B677-A9CC597E28D6}"/>
              </a:ext>
            </a:extLst>
          </p:cNvPr>
          <p:cNvSpPr/>
          <p:nvPr/>
        </p:nvSpPr>
        <p:spPr>
          <a:xfrm>
            <a:off x="1547664" y="4853757"/>
            <a:ext cx="518012" cy="223593"/>
          </a:xfrm>
          <a:prstGeom prst="rightArrow">
            <a:avLst/>
          </a:prstGeom>
          <a:solidFill>
            <a:schemeClr val="accent3">
              <a:lumMod val="5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p>
        </p:txBody>
      </p:sp>
      <p:sp>
        <p:nvSpPr>
          <p:cNvPr id="22" name="矩形: 圆角 21">
            <a:extLst>
              <a:ext uri="{FF2B5EF4-FFF2-40B4-BE49-F238E27FC236}">
                <a16:creationId xmlns:a16="http://schemas.microsoft.com/office/drawing/2014/main" xmlns="" id="{BC977C0B-39C7-48F4-8111-A08C5DA41383}"/>
              </a:ext>
            </a:extLst>
          </p:cNvPr>
          <p:cNvSpPr/>
          <p:nvPr/>
        </p:nvSpPr>
        <p:spPr>
          <a:xfrm>
            <a:off x="5508104" y="4416380"/>
            <a:ext cx="1296144" cy="992526"/>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zh-CN" altLang="en-US" dirty="0">
                <a:latin typeface="黑体" panose="02010609060101010101" pitchFamily="49" charset="-122"/>
                <a:ea typeface="黑体" panose="02010609060101010101" pitchFamily="49" charset="-122"/>
              </a:rPr>
              <a:t>加密（</a:t>
            </a:r>
            <a:r>
              <a:rPr lang="en-US" altLang="zh-CN" dirty="0">
                <a:latin typeface="黑体" panose="02010609060101010101" pitchFamily="49" charset="-122"/>
                <a:ea typeface="黑体" panose="02010609060101010101" pitchFamily="49" charset="-122"/>
              </a:rPr>
              <a:t>AES-128/CBC</a:t>
            </a:r>
            <a:r>
              <a:rPr lang="zh-CN" altLang="en-US" dirty="0">
                <a:latin typeface="黑体" panose="02010609060101010101" pitchFamily="49" charset="-122"/>
                <a:ea typeface="黑体" panose="02010609060101010101" pitchFamily="49" charset="-122"/>
              </a:rPr>
              <a:t>）</a:t>
            </a:r>
            <a:endParaRPr lang="zh-CN" altLang="en-US" dirty="0"/>
          </a:p>
        </p:txBody>
      </p:sp>
      <p:sp>
        <p:nvSpPr>
          <p:cNvPr id="24" name="矩形: 圆角 23">
            <a:extLst>
              <a:ext uri="{FF2B5EF4-FFF2-40B4-BE49-F238E27FC236}">
                <a16:creationId xmlns:a16="http://schemas.microsoft.com/office/drawing/2014/main" xmlns="" id="{3E19EC1F-60CC-4E4D-848B-B5A3FECAC219}"/>
              </a:ext>
            </a:extLst>
          </p:cNvPr>
          <p:cNvSpPr/>
          <p:nvPr/>
        </p:nvSpPr>
        <p:spPr>
          <a:xfrm>
            <a:off x="7450886" y="2257842"/>
            <a:ext cx="1296144" cy="992526"/>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zh-CN" altLang="en-US" dirty="0">
                <a:latin typeface="黑体" panose="02010609060101010101" pitchFamily="49" charset="-122"/>
                <a:ea typeface="黑体" panose="02010609060101010101" pitchFamily="49" charset="-122"/>
              </a:rPr>
              <a:t>加密（</a:t>
            </a:r>
            <a:r>
              <a:rPr lang="en-US" altLang="zh-CN" dirty="0">
                <a:latin typeface="黑体" panose="02010609060101010101" pitchFamily="49" charset="-122"/>
                <a:ea typeface="黑体" panose="02010609060101010101" pitchFamily="49" charset="-122"/>
              </a:rPr>
              <a:t>RSA</a:t>
            </a:r>
            <a:r>
              <a:rPr lang="zh-CN" altLang="en-US" dirty="0"/>
              <a:t>）</a:t>
            </a:r>
          </a:p>
        </p:txBody>
      </p:sp>
      <p:pic>
        <p:nvPicPr>
          <p:cNvPr id="25" name="图形 24" descr="钥匙">
            <a:extLst>
              <a:ext uri="{FF2B5EF4-FFF2-40B4-BE49-F238E27FC236}">
                <a16:creationId xmlns:a16="http://schemas.microsoft.com/office/drawing/2014/main" xmlns="" id="{9DCF6CC4-63B0-47DB-A677-DF68FABEB145}"/>
              </a:ext>
            </a:extLst>
          </p:cNvPr>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xmlns="" r:embed="rId8"/>
              </a:ext>
            </a:extLst>
          </a:blip>
          <a:stretch>
            <a:fillRect/>
          </a:stretch>
        </p:blipFill>
        <p:spPr>
          <a:xfrm>
            <a:off x="5800426" y="2419433"/>
            <a:ext cx="669343" cy="669343"/>
          </a:xfrm>
          <a:prstGeom prst="rect">
            <a:avLst/>
          </a:prstGeom>
        </p:spPr>
      </p:pic>
      <p:sp>
        <p:nvSpPr>
          <p:cNvPr id="5" name="文本框 4">
            <a:extLst>
              <a:ext uri="{FF2B5EF4-FFF2-40B4-BE49-F238E27FC236}">
                <a16:creationId xmlns:a16="http://schemas.microsoft.com/office/drawing/2014/main" xmlns="" id="{E04FBB91-E676-41BE-806A-868F46DE364D}"/>
              </a:ext>
            </a:extLst>
          </p:cNvPr>
          <p:cNvSpPr txBox="1"/>
          <p:nvPr/>
        </p:nvSpPr>
        <p:spPr>
          <a:xfrm>
            <a:off x="2256442" y="3657451"/>
            <a:ext cx="1236436" cy="338554"/>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square" rtlCol="0">
            <a:spAutoFit/>
          </a:bodyPr>
          <a:lstStyle/>
          <a:p>
            <a:pPr algn="l">
              <a:buClr>
                <a:srgbClr val="C00000"/>
              </a:buClr>
            </a:pPr>
            <a:r>
              <a:rPr lang="zh-CN" altLang="en-US" sz="1600" dirty="0">
                <a:solidFill>
                  <a:schemeClr val="tx2"/>
                </a:solidFill>
                <a:latin typeface="黑体" panose="02010609060101010101" pitchFamily="49" charset="-122"/>
                <a:ea typeface="黑体" panose="02010609060101010101" pitchFamily="49" charset="-122"/>
              </a:rPr>
              <a:t>发送方私钥</a:t>
            </a:r>
          </a:p>
        </p:txBody>
      </p:sp>
      <p:sp>
        <p:nvSpPr>
          <p:cNvPr id="26" name="文本框 25">
            <a:extLst>
              <a:ext uri="{FF2B5EF4-FFF2-40B4-BE49-F238E27FC236}">
                <a16:creationId xmlns:a16="http://schemas.microsoft.com/office/drawing/2014/main" xmlns="" id="{30FC24E9-0828-498D-9CEC-83D18D49F220}"/>
              </a:ext>
            </a:extLst>
          </p:cNvPr>
          <p:cNvSpPr txBox="1"/>
          <p:nvPr/>
        </p:nvSpPr>
        <p:spPr>
          <a:xfrm>
            <a:off x="5321933" y="2839358"/>
            <a:ext cx="1626331" cy="338554"/>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square" rtlCol="0">
            <a:spAutoFit/>
          </a:bodyPr>
          <a:lstStyle/>
          <a:p>
            <a:pPr algn="l">
              <a:buClr>
                <a:srgbClr val="C00000"/>
              </a:buClr>
            </a:pPr>
            <a:r>
              <a:rPr lang="zh-CN" altLang="en-US" sz="1600" dirty="0">
                <a:solidFill>
                  <a:schemeClr val="tx2"/>
                </a:solidFill>
                <a:latin typeface="黑体" panose="02010609060101010101" pitchFamily="49" charset="-122"/>
                <a:ea typeface="黑体" panose="02010609060101010101" pitchFamily="49" charset="-122"/>
              </a:rPr>
              <a:t>一次性会话密钥</a:t>
            </a:r>
          </a:p>
        </p:txBody>
      </p:sp>
      <p:sp>
        <p:nvSpPr>
          <p:cNvPr id="27" name="文本框 26">
            <a:extLst>
              <a:ext uri="{FF2B5EF4-FFF2-40B4-BE49-F238E27FC236}">
                <a16:creationId xmlns:a16="http://schemas.microsoft.com/office/drawing/2014/main" xmlns="" id="{956219F6-DF64-4379-99F2-CDEDD816C964}"/>
              </a:ext>
            </a:extLst>
          </p:cNvPr>
          <p:cNvSpPr txBox="1"/>
          <p:nvPr/>
        </p:nvSpPr>
        <p:spPr>
          <a:xfrm>
            <a:off x="7548928" y="1565757"/>
            <a:ext cx="1227256" cy="338554"/>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square" rtlCol="0">
            <a:spAutoFit/>
          </a:bodyPr>
          <a:lstStyle/>
          <a:p>
            <a:pPr algn="l">
              <a:buClr>
                <a:srgbClr val="C00000"/>
              </a:buClr>
            </a:pPr>
            <a:r>
              <a:rPr lang="zh-CN" altLang="en-US" sz="1600" dirty="0">
                <a:solidFill>
                  <a:schemeClr val="tx2"/>
                </a:solidFill>
                <a:latin typeface="黑体" panose="02010609060101010101" pitchFamily="49" charset="-122"/>
                <a:ea typeface="黑体" panose="02010609060101010101" pitchFamily="49" charset="-122"/>
              </a:rPr>
              <a:t>接收方公钥</a:t>
            </a:r>
          </a:p>
        </p:txBody>
      </p:sp>
      <p:pic>
        <p:nvPicPr>
          <p:cNvPr id="28" name="图形 27" descr="钥匙">
            <a:extLst>
              <a:ext uri="{FF2B5EF4-FFF2-40B4-BE49-F238E27FC236}">
                <a16:creationId xmlns:a16="http://schemas.microsoft.com/office/drawing/2014/main" xmlns="" id="{6B6DBD64-9971-4CE5-9659-8911B2F6381B}"/>
              </a:ext>
            </a:extLst>
          </p:cNvPr>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xmlns="" r:embed="rId8"/>
              </a:ext>
            </a:extLst>
          </a:blip>
          <a:stretch>
            <a:fillRect/>
          </a:stretch>
        </p:blipFill>
        <p:spPr>
          <a:xfrm>
            <a:off x="7773197" y="3661333"/>
            <a:ext cx="669343" cy="669343"/>
          </a:xfrm>
          <a:prstGeom prst="rect">
            <a:avLst/>
          </a:prstGeom>
        </p:spPr>
      </p:pic>
      <p:sp>
        <p:nvSpPr>
          <p:cNvPr id="31" name="箭头: 直角上 30">
            <a:extLst>
              <a:ext uri="{FF2B5EF4-FFF2-40B4-BE49-F238E27FC236}">
                <a16:creationId xmlns:a16="http://schemas.microsoft.com/office/drawing/2014/main" xmlns="" id="{6F721F61-0DF6-4545-B274-C3BF33142E4F}"/>
              </a:ext>
            </a:extLst>
          </p:cNvPr>
          <p:cNvSpPr/>
          <p:nvPr/>
        </p:nvSpPr>
        <p:spPr>
          <a:xfrm rot="5400000">
            <a:off x="3049445" y="5177905"/>
            <a:ext cx="481630" cy="1061120"/>
          </a:xfrm>
          <a:prstGeom prst="bentUpArrow">
            <a:avLst>
              <a:gd name="adj1" fmla="val 22632"/>
              <a:gd name="adj2" fmla="val 23180"/>
              <a:gd name="adj3" fmla="val 28478"/>
            </a:avLst>
          </a:prstGeom>
          <a:solidFill>
            <a:schemeClr val="bg2">
              <a:lumMod val="75000"/>
            </a:schemeClr>
          </a:solidFill>
          <a:ln>
            <a:solidFill>
              <a:schemeClr val="bg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dirty="0"/>
          </a:p>
        </p:txBody>
      </p:sp>
      <p:sp>
        <p:nvSpPr>
          <p:cNvPr id="32" name="箭头: 右 31">
            <a:extLst>
              <a:ext uri="{FF2B5EF4-FFF2-40B4-BE49-F238E27FC236}">
                <a16:creationId xmlns:a16="http://schemas.microsoft.com/office/drawing/2014/main" xmlns="" id="{2B5E1AAC-D871-4465-9036-91804BE151B9}"/>
              </a:ext>
            </a:extLst>
          </p:cNvPr>
          <p:cNvSpPr/>
          <p:nvPr/>
        </p:nvSpPr>
        <p:spPr>
          <a:xfrm rot="5400000">
            <a:off x="2642861" y="4044892"/>
            <a:ext cx="369673" cy="255812"/>
          </a:xfrm>
          <a:prstGeom prst="rightArrow">
            <a:avLst/>
          </a:prstGeom>
          <a:solidFill>
            <a:schemeClr val="accent3">
              <a:lumMod val="5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p>
        </p:txBody>
      </p:sp>
      <p:sp>
        <p:nvSpPr>
          <p:cNvPr id="33" name="左大括号 32">
            <a:extLst>
              <a:ext uri="{FF2B5EF4-FFF2-40B4-BE49-F238E27FC236}">
                <a16:creationId xmlns:a16="http://schemas.microsoft.com/office/drawing/2014/main" xmlns="" id="{67BF0B48-159A-4A60-AD41-040EB1C18498}"/>
              </a:ext>
            </a:extLst>
          </p:cNvPr>
          <p:cNvSpPr/>
          <p:nvPr/>
        </p:nvSpPr>
        <p:spPr>
          <a:xfrm rot="10800000">
            <a:off x="5036894" y="4002230"/>
            <a:ext cx="258938" cy="2091066"/>
          </a:xfrm>
          <a:prstGeom prst="leftBrace">
            <a:avLst>
              <a:gd name="adj1" fmla="val 43042"/>
              <a:gd name="adj2" fmla="val 55466"/>
            </a:avLst>
          </a:prstGeom>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zh-CN" altLang="en-US"/>
          </a:p>
        </p:txBody>
      </p:sp>
      <p:sp>
        <p:nvSpPr>
          <p:cNvPr id="35" name="箭头: 右 34">
            <a:extLst>
              <a:ext uri="{FF2B5EF4-FFF2-40B4-BE49-F238E27FC236}">
                <a16:creationId xmlns:a16="http://schemas.microsoft.com/office/drawing/2014/main" xmlns="" id="{4BD27ED1-D6DD-4343-841A-0F7575F67242}"/>
              </a:ext>
            </a:extLst>
          </p:cNvPr>
          <p:cNvSpPr/>
          <p:nvPr/>
        </p:nvSpPr>
        <p:spPr>
          <a:xfrm>
            <a:off x="6871745" y="4853757"/>
            <a:ext cx="579141" cy="182048"/>
          </a:xfrm>
          <a:prstGeom prst="rightArrow">
            <a:avLst/>
          </a:prstGeom>
          <a:solidFill>
            <a:schemeClr val="accent3">
              <a:lumMod val="5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p>
        </p:txBody>
      </p:sp>
      <p:sp>
        <p:nvSpPr>
          <p:cNvPr id="36" name="箭头: 右 35">
            <a:extLst>
              <a:ext uri="{FF2B5EF4-FFF2-40B4-BE49-F238E27FC236}">
                <a16:creationId xmlns:a16="http://schemas.microsoft.com/office/drawing/2014/main" xmlns="" id="{3A8396B1-C815-4C3F-8B78-7CB6CD697110}"/>
              </a:ext>
            </a:extLst>
          </p:cNvPr>
          <p:cNvSpPr/>
          <p:nvPr/>
        </p:nvSpPr>
        <p:spPr>
          <a:xfrm rot="5400000">
            <a:off x="5585693" y="3599410"/>
            <a:ext cx="1098807" cy="255812"/>
          </a:xfrm>
          <a:prstGeom prst="rightArrow">
            <a:avLst/>
          </a:prstGeom>
          <a:solidFill>
            <a:schemeClr val="accent3">
              <a:lumMod val="5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p>
        </p:txBody>
      </p:sp>
      <p:sp>
        <p:nvSpPr>
          <p:cNvPr id="37" name="箭头: 右 36">
            <a:extLst>
              <a:ext uri="{FF2B5EF4-FFF2-40B4-BE49-F238E27FC236}">
                <a16:creationId xmlns:a16="http://schemas.microsoft.com/office/drawing/2014/main" xmlns="" id="{6ECE4CA9-CB3B-4E3D-8846-7CAC5E6BAEC0}"/>
              </a:ext>
            </a:extLst>
          </p:cNvPr>
          <p:cNvSpPr/>
          <p:nvPr/>
        </p:nvSpPr>
        <p:spPr>
          <a:xfrm rot="5400000">
            <a:off x="7885758" y="3425402"/>
            <a:ext cx="471469" cy="255812"/>
          </a:xfrm>
          <a:prstGeom prst="rightArrow">
            <a:avLst/>
          </a:prstGeom>
          <a:solidFill>
            <a:schemeClr val="accent3">
              <a:lumMod val="5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p>
        </p:txBody>
      </p:sp>
      <p:sp>
        <p:nvSpPr>
          <p:cNvPr id="38" name="箭头: 右 37">
            <a:extLst>
              <a:ext uri="{FF2B5EF4-FFF2-40B4-BE49-F238E27FC236}">
                <a16:creationId xmlns:a16="http://schemas.microsoft.com/office/drawing/2014/main" xmlns="" id="{FC36A5E3-FE75-4B6A-9E67-AD451633CE8C}"/>
              </a:ext>
            </a:extLst>
          </p:cNvPr>
          <p:cNvSpPr/>
          <p:nvPr/>
        </p:nvSpPr>
        <p:spPr>
          <a:xfrm rot="5400000">
            <a:off x="7952215" y="1907680"/>
            <a:ext cx="338556" cy="255812"/>
          </a:xfrm>
          <a:prstGeom prst="rightArrow">
            <a:avLst/>
          </a:prstGeom>
          <a:solidFill>
            <a:schemeClr val="accent3">
              <a:lumMod val="5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p>
        </p:txBody>
      </p:sp>
      <p:sp>
        <p:nvSpPr>
          <p:cNvPr id="6" name="文本框 5">
            <a:extLst>
              <a:ext uri="{FF2B5EF4-FFF2-40B4-BE49-F238E27FC236}">
                <a16:creationId xmlns:a16="http://schemas.microsoft.com/office/drawing/2014/main" xmlns="" id="{3EDA9BC4-531C-4D58-B0BF-03CD3C341424}"/>
              </a:ext>
            </a:extLst>
          </p:cNvPr>
          <p:cNvSpPr txBox="1"/>
          <p:nvPr/>
        </p:nvSpPr>
        <p:spPr>
          <a:xfrm>
            <a:off x="2888380" y="6230131"/>
            <a:ext cx="3292266" cy="461665"/>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square" rtlCol="0">
            <a:spAutoFit/>
          </a:bodyPr>
          <a:lstStyle/>
          <a:p>
            <a:pPr algn="l">
              <a:buClr>
                <a:srgbClr val="C00000"/>
              </a:buClr>
            </a:pPr>
            <a:r>
              <a:rPr lang="zh-CN" altLang="en-US" sz="2400" dirty="0">
                <a:solidFill>
                  <a:schemeClr val="tx2"/>
                </a:solidFill>
                <a:latin typeface="黑体" panose="02010609060101010101" pitchFamily="49" charset="-122"/>
                <a:ea typeface="黑体" panose="02010609060101010101" pitchFamily="49" charset="-122"/>
              </a:rPr>
              <a:t>发送方签名并加密消息</a:t>
            </a:r>
          </a:p>
        </p:txBody>
      </p:sp>
      <p:graphicFrame>
        <p:nvGraphicFramePr>
          <p:cNvPr id="40" name="表格 4">
            <a:extLst>
              <a:ext uri="{FF2B5EF4-FFF2-40B4-BE49-F238E27FC236}">
                <a16:creationId xmlns:a16="http://schemas.microsoft.com/office/drawing/2014/main" xmlns="" id="{7BD9DDCC-3802-4DB3-8FC7-746E16801D70}"/>
              </a:ext>
            </a:extLst>
          </p:cNvPr>
          <p:cNvGraphicFramePr>
            <a:graphicFrameLocks noGrp="1"/>
          </p:cNvGraphicFramePr>
          <p:nvPr>
            <p:extLst>
              <p:ext uri="{D42A27DB-BD31-4B8C-83A1-F6EECF244321}">
                <p14:modId xmlns:p14="http://schemas.microsoft.com/office/powerpoint/2010/main" val="177310575"/>
              </p:ext>
            </p:extLst>
          </p:nvPr>
        </p:nvGraphicFramePr>
        <p:xfrm>
          <a:off x="7543816" y="3826728"/>
          <a:ext cx="1055520" cy="2194560"/>
        </p:xfrm>
        <a:graphic>
          <a:graphicData uri="http://schemas.openxmlformats.org/drawingml/2006/table">
            <a:tbl>
              <a:tblPr firstRow="1" bandRow="1">
                <a:tableStyleId>{5C22544A-7EE6-4342-B048-85BDC9FD1C3A}</a:tableStyleId>
              </a:tblPr>
              <a:tblGrid>
                <a:gridCol w="1055520">
                  <a:extLst>
                    <a:ext uri="{9D8B030D-6E8A-4147-A177-3AD203B41FA5}">
                      <a16:colId xmlns:a16="http://schemas.microsoft.com/office/drawing/2014/main" xmlns="" val="1048006126"/>
                    </a:ext>
                  </a:extLst>
                </a:gridCol>
              </a:tblGrid>
              <a:tr h="357540">
                <a:tc>
                  <a:txBody>
                    <a:bodyPr/>
                    <a:lstStyle/>
                    <a:p>
                      <a:pPr marL="0" algn="ctr" defTabSz="914400" rtl="0" eaLnBrk="1" latinLnBrk="0" hangingPunct="1"/>
                      <a:endParaRPr lang="en-US" altLang="zh-CN" sz="1800" b="1" kern="1200" dirty="0">
                        <a:solidFill>
                          <a:sysClr val="windowText" lastClr="000000"/>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3444554961"/>
                  </a:ext>
                </a:extLst>
              </a:tr>
              <a:tr h="116040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altLang="zh-CN" sz="1800" b="1" kern="1200" dirty="0">
                        <a:solidFill>
                          <a:sysClr val="windowText" lastClr="000000"/>
                        </a:solidFill>
                        <a:latin typeface="+mn-lt"/>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lang="en-US" altLang="zh-CN" sz="1800" b="1" kern="1200" dirty="0">
                        <a:solidFill>
                          <a:sysClr val="windowText" lastClr="000000"/>
                        </a:solidFill>
                        <a:latin typeface="+mn-lt"/>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800" b="1" kern="1200" dirty="0">
                          <a:solidFill>
                            <a:sysClr val="windowText" lastClr="000000"/>
                          </a:solidFill>
                          <a:latin typeface="+mn-lt"/>
                          <a:ea typeface="+mn-ea"/>
                          <a:cs typeface="+mn-cs"/>
                        </a:rPr>
                        <a:t>Msg</a:t>
                      </a:r>
                    </a:p>
                    <a:p>
                      <a:pPr marL="0" marR="0" lvl="0" indent="0" algn="ctr" defTabSz="914400" rtl="0" eaLnBrk="1" fontAlgn="auto" latinLnBrk="0" hangingPunct="1">
                        <a:lnSpc>
                          <a:spcPct val="100000"/>
                        </a:lnSpc>
                        <a:spcBef>
                          <a:spcPts val="0"/>
                        </a:spcBef>
                        <a:spcAft>
                          <a:spcPts val="0"/>
                        </a:spcAft>
                        <a:buClrTx/>
                        <a:buSzTx/>
                        <a:buFontTx/>
                        <a:buNone/>
                        <a:tabLst/>
                        <a:defRPr/>
                      </a:pPr>
                      <a:endParaRPr lang="en-US" altLang="zh-CN" sz="1800" b="1" kern="1200" dirty="0">
                        <a:solidFill>
                          <a:sysClr val="windowText" lastClr="000000"/>
                        </a:solidFill>
                        <a:latin typeface="+mn-lt"/>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lang="en-US" altLang="zh-CN" sz="1800" b="1" kern="1200" dirty="0">
                        <a:solidFill>
                          <a:sysClr val="windowText" lastClr="000000"/>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20">
                      <a:fgClr>
                        <a:schemeClr val="accent1">
                          <a:lumMod val="60000"/>
                          <a:lumOff val="40000"/>
                        </a:schemeClr>
                      </a:fgClr>
                      <a:bgClr>
                        <a:schemeClr val="bg1"/>
                      </a:bgClr>
                    </a:pattFill>
                  </a:tcPr>
                </a:tc>
                <a:extLst>
                  <a:ext uri="{0D108BD9-81ED-4DB2-BD59-A6C34878D82A}">
                    <a16:rowId xmlns:a16="http://schemas.microsoft.com/office/drawing/2014/main" xmlns="" val="1243928641"/>
                  </a:ext>
                </a:extLst>
              </a:tr>
              <a:tr h="347792">
                <a:tc>
                  <a:txBody>
                    <a:bodyPr/>
                    <a:lstStyle/>
                    <a:p>
                      <a:pPr algn="ctr"/>
                      <a:r>
                        <a:rPr lang="en-US" altLang="zh-CN" sz="1800" b="1" kern="1200" dirty="0">
                          <a:solidFill>
                            <a:srgbClr val="FF0000"/>
                          </a:solidFill>
                          <a:latin typeface="+mn-lt"/>
                          <a:ea typeface="+mn-ea"/>
                          <a:cs typeface="+mn-cs"/>
                        </a:rPr>
                        <a:t>Sig</a:t>
                      </a:r>
                      <a:endParaRPr lang="zh-CN" altLang="en-US" sz="1800" b="1" kern="1200" dirty="0">
                        <a:solidFill>
                          <a:srgbClr val="FF0000"/>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20">
                      <a:fgClr>
                        <a:schemeClr val="accent1">
                          <a:lumMod val="60000"/>
                          <a:lumOff val="40000"/>
                        </a:schemeClr>
                      </a:fgClr>
                      <a:bgClr>
                        <a:schemeClr val="bg1"/>
                      </a:bgClr>
                    </a:pattFill>
                  </a:tcPr>
                </a:tc>
                <a:extLst>
                  <a:ext uri="{0D108BD9-81ED-4DB2-BD59-A6C34878D82A}">
                    <a16:rowId xmlns:a16="http://schemas.microsoft.com/office/drawing/2014/main" xmlns="" val="2417378731"/>
                  </a:ext>
                </a:extLst>
              </a:tr>
            </a:tbl>
          </a:graphicData>
        </a:graphic>
      </p:graphicFrame>
      <p:pic>
        <p:nvPicPr>
          <p:cNvPr id="41" name="图形 40" descr="钥匙">
            <a:extLst>
              <a:ext uri="{FF2B5EF4-FFF2-40B4-BE49-F238E27FC236}">
                <a16:creationId xmlns:a16="http://schemas.microsoft.com/office/drawing/2014/main" xmlns="" id="{4DAB0626-513D-4880-B541-DFCBBA1DD7D2}"/>
              </a:ext>
            </a:extLst>
          </p:cNvPr>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xmlns="" r:embed="rId8"/>
              </a:ext>
            </a:extLst>
          </a:blip>
          <a:stretch>
            <a:fillRect/>
          </a:stretch>
        </p:blipFill>
        <p:spPr>
          <a:xfrm>
            <a:off x="7750365" y="3669114"/>
            <a:ext cx="669343" cy="669343"/>
          </a:xfrm>
          <a:prstGeom prst="rect">
            <a:avLst/>
          </a:prstGeom>
        </p:spPr>
      </p:pic>
    </p:spTree>
    <p:extLst>
      <p:ext uri="{BB962C8B-B14F-4D97-AF65-F5344CB8AC3E}">
        <p14:creationId xmlns:p14="http://schemas.microsoft.com/office/powerpoint/2010/main" val="29246849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wipe(left)">
                                      <p:cBhvr>
                                        <p:cTn id="7" dur="500"/>
                                        <p:tgtEl>
                                          <p:spTgt spid="21"/>
                                        </p:tgtEl>
                                      </p:cBhvr>
                                    </p:animEffect>
                                  </p:childTnLst>
                                </p:cTn>
                              </p:par>
                              <p:par>
                                <p:cTn id="8" presetID="10" presetClass="entr" presetSubtype="0" fill="hold" nodeType="with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fade">
                                      <p:cBhvr>
                                        <p:cTn id="10" dur="500"/>
                                        <p:tgtEl>
                                          <p:spTgt spid="20"/>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childTnLst>
                          </p:cTn>
                        </p:par>
                        <p:par>
                          <p:cTn id="14" fill="hold">
                            <p:stCondLst>
                              <p:cond delay="500"/>
                            </p:stCondLst>
                            <p:childTnLst>
                              <p:par>
                                <p:cTn id="15" presetID="22" presetClass="entr" presetSubtype="1" fill="hold" grpId="0" nodeType="afterEffect">
                                  <p:stCondLst>
                                    <p:cond delay="0"/>
                                  </p:stCondLst>
                                  <p:childTnLst>
                                    <p:set>
                                      <p:cBhvr>
                                        <p:cTn id="16" dur="1" fill="hold">
                                          <p:stCondLst>
                                            <p:cond delay="0"/>
                                          </p:stCondLst>
                                        </p:cTn>
                                        <p:tgtEl>
                                          <p:spTgt spid="32"/>
                                        </p:tgtEl>
                                        <p:attrNameLst>
                                          <p:attrName>style.visibility</p:attrName>
                                        </p:attrNameLst>
                                      </p:cBhvr>
                                      <p:to>
                                        <p:strVal val="visible"/>
                                      </p:to>
                                    </p:set>
                                    <p:animEffect transition="in" filter="wipe(up)">
                                      <p:cBhvr>
                                        <p:cTn id="17" dur="500"/>
                                        <p:tgtEl>
                                          <p:spTgt spid="32"/>
                                        </p:tgtEl>
                                      </p:cBhvr>
                                    </p:animEffect>
                                  </p:childTnLst>
                                </p:cTn>
                              </p:par>
                            </p:childTnLst>
                          </p:cTn>
                        </p:par>
                        <p:par>
                          <p:cTn id="18" fill="hold">
                            <p:stCondLst>
                              <p:cond delay="1000"/>
                            </p:stCondLst>
                            <p:childTnLst>
                              <p:par>
                                <p:cTn id="19" presetID="10" presetClass="entr" presetSubtype="0" fill="hold" grpId="0" nodeType="after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fade">
                                      <p:cBhvr>
                                        <p:cTn id="21" dur="500"/>
                                        <p:tgtEl>
                                          <p:spTgt spid="2"/>
                                        </p:tgtEl>
                                      </p:cBhvr>
                                    </p:animEffect>
                                  </p:childTnLst>
                                </p:cTn>
                              </p:par>
                            </p:childTnLst>
                          </p:cTn>
                        </p:par>
                        <p:par>
                          <p:cTn id="22" fill="hold">
                            <p:stCondLst>
                              <p:cond delay="1500"/>
                            </p:stCondLst>
                            <p:childTnLst>
                              <p:par>
                                <p:cTn id="23" presetID="22" presetClass="entr" presetSubtype="8" fill="hold" grpId="0" nodeType="afterEffect">
                                  <p:stCondLst>
                                    <p:cond delay="0"/>
                                  </p:stCondLst>
                                  <p:childTnLst>
                                    <p:set>
                                      <p:cBhvr>
                                        <p:cTn id="24" dur="1" fill="hold">
                                          <p:stCondLst>
                                            <p:cond delay="0"/>
                                          </p:stCondLst>
                                        </p:cTn>
                                        <p:tgtEl>
                                          <p:spTgt spid="31"/>
                                        </p:tgtEl>
                                        <p:attrNameLst>
                                          <p:attrName>style.visibility</p:attrName>
                                        </p:attrNameLst>
                                      </p:cBhvr>
                                      <p:to>
                                        <p:strVal val="visible"/>
                                      </p:to>
                                    </p:set>
                                    <p:animEffect transition="in" filter="wipe(left)">
                                      <p:cBhvr>
                                        <p:cTn id="25" dur="500"/>
                                        <p:tgtEl>
                                          <p:spTgt spid="31"/>
                                        </p:tgtEl>
                                      </p:cBhvr>
                                    </p:animEffect>
                                  </p:childTnLst>
                                </p:cTn>
                              </p:par>
                            </p:childTnLst>
                          </p:cTn>
                        </p:par>
                        <p:par>
                          <p:cTn id="26" fill="hold">
                            <p:stCondLst>
                              <p:cond delay="2000"/>
                            </p:stCondLst>
                            <p:childTnLst>
                              <p:par>
                                <p:cTn id="27" presetID="10" presetClass="entr" presetSubtype="0" fill="hold" nodeType="afterEffect">
                                  <p:stCondLst>
                                    <p:cond delay="0"/>
                                  </p:stCondLst>
                                  <p:childTnLst>
                                    <p:set>
                                      <p:cBhvr>
                                        <p:cTn id="28" dur="1" fill="hold">
                                          <p:stCondLst>
                                            <p:cond delay="0"/>
                                          </p:stCondLst>
                                        </p:cTn>
                                        <p:tgtEl>
                                          <p:spTgt spid="4"/>
                                        </p:tgtEl>
                                        <p:attrNameLst>
                                          <p:attrName>style.visibility</p:attrName>
                                        </p:attrNameLst>
                                      </p:cBhvr>
                                      <p:to>
                                        <p:strVal val="visible"/>
                                      </p:to>
                                    </p:set>
                                    <p:animEffect transition="in" filter="fade">
                                      <p:cBhvr>
                                        <p:cTn id="29" dur="500"/>
                                        <p:tgtEl>
                                          <p:spTgt spid="4"/>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33"/>
                                        </p:tgtEl>
                                        <p:attrNameLst>
                                          <p:attrName>style.visibility</p:attrName>
                                        </p:attrNameLst>
                                      </p:cBhvr>
                                      <p:to>
                                        <p:strVal val="visible"/>
                                      </p:to>
                                    </p:set>
                                    <p:animEffect transition="in" filter="fade">
                                      <p:cBhvr>
                                        <p:cTn id="34" dur="500"/>
                                        <p:tgtEl>
                                          <p:spTgt spid="33"/>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26"/>
                                        </p:tgtEl>
                                        <p:attrNameLst>
                                          <p:attrName>style.visibility</p:attrName>
                                        </p:attrNameLst>
                                      </p:cBhvr>
                                      <p:to>
                                        <p:strVal val="visible"/>
                                      </p:to>
                                    </p:set>
                                    <p:animEffect transition="in" filter="fade">
                                      <p:cBhvr>
                                        <p:cTn id="37" dur="500"/>
                                        <p:tgtEl>
                                          <p:spTgt spid="26"/>
                                        </p:tgtEl>
                                      </p:cBhvr>
                                    </p:animEffect>
                                  </p:childTnLst>
                                </p:cTn>
                              </p:par>
                              <p:par>
                                <p:cTn id="38" presetID="10" presetClass="entr" presetSubtype="0" fill="hold" nodeType="withEffect">
                                  <p:stCondLst>
                                    <p:cond delay="0"/>
                                  </p:stCondLst>
                                  <p:childTnLst>
                                    <p:set>
                                      <p:cBhvr>
                                        <p:cTn id="39" dur="1" fill="hold">
                                          <p:stCondLst>
                                            <p:cond delay="0"/>
                                          </p:stCondLst>
                                        </p:cTn>
                                        <p:tgtEl>
                                          <p:spTgt spid="25"/>
                                        </p:tgtEl>
                                        <p:attrNameLst>
                                          <p:attrName>style.visibility</p:attrName>
                                        </p:attrNameLst>
                                      </p:cBhvr>
                                      <p:to>
                                        <p:strVal val="visible"/>
                                      </p:to>
                                    </p:set>
                                    <p:animEffect transition="in" filter="fade">
                                      <p:cBhvr>
                                        <p:cTn id="40" dur="500"/>
                                        <p:tgtEl>
                                          <p:spTgt spid="25"/>
                                        </p:tgtEl>
                                      </p:cBhvr>
                                    </p:animEffect>
                                  </p:childTnLst>
                                </p:cTn>
                              </p:par>
                            </p:childTnLst>
                          </p:cTn>
                        </p:par>
                        <p:par>
                          <p:cTn id="41" fill="hold">
                            <p:stCondLst>
                              <p:cond delay="500"/>
                            </p:stCondLst>
                            <p:childTnLst>
                              <p:par>
                                <p:cTn id="42" presetID="22" presetClass="entr" presetSubtype="1" fill="hold" grpId="0" nodeType="afterEffect">
                                  <p:stCondLst>
                                    <p:cond delay="0"/>
                                  </p:stCondLst>
                                  <p:childTnLst>
                                    <p:set>
                                      <p:cBhvr>
                                        <p:cTn id="43" dur="1" fill="hold">
                                          <p:stCondLst>
                                            <p:cond delay="0"/>
                                          </p:stCondLst>
                                        </p:cTn>
                                        <p:tgtEl>
                                          <p:spTgt spid="36"/>
                                        </p:tgtEl>
                                        <p:attrNameLst>
                                          <p:attrName>style.visibility</p:attrName>
                                        </p:attrNameLst>
                                      </p:cBhvr>
                                      <p:to>
                                        <p:strVal val="visible"/>
                                      </p:to>
                                    </p:set>
                                    <p:animEffect transition="in" filter="wipe(up)">
                                      <p:cBhvr>
                                        <p:cTn id="44" dur="500"/>
                                        <p:tgtEl>
                                          <p:spTgt spid="36"/>
                                        </p:tgtEl>
                                      </p:cBhvr>
                                    </p:animEffect>
                                  </p:childTnLst>
                                </p:cTn>
                              </p:par>
                            </p:childTnLst>
                          </p:cTn>
                        </p:par>
                        <p:par>
                          <p:cTn id="45" fill="hold">
                            <p:stCondLst>
                              <p:cond delay="1000"/>
                            </p:stCondLst>
                            <p:childTnLst>
                              <p:par>
                                <p:cTn id="46" presetID="10" presetClass="entr" presetSubtype="0" fill="hold" grpId="0" nodeType="afterEffect">
                                  <p:stCondLst>
                                    <p:cond delay="0"/>
                                  </p:stCondLst>
                                  <p:childTnLst>
                                    <p:set>
                                      <p:cBhvr>
                                        <p:cTn id="47" dur="1" fill="hold">
                                          <p:stCondLst>
                                            <p:cond delay="0"/>
                                          </p:stCondLst>
                                        </p:cTn>
                                        <p:tgtEl>
                                          <p:spTgt spid="22"/>
                                        </p:tgtEl>
                                        <p:attrNameLst>
                                          <p:attrName>style.visibility</p:attrName>
                                        </p:attrNameLst>
                                      </p:cBhvr>
                                      <p:to>
                                        <p:strVal val="visible"/>
                                      </p:to>
                                    </p:set>
                                    <p:animEffect transition="in" filter="fade">
                                      <p:cBhvr>
                                        <p:cTn id="48" dur="500"/>
                                        <p:tgtEl>
                                          <p:spTgt spid="22"/>
                                        </p:tgtEl>
                                      </p:cBhvr>
                                    </p:animEffect>
                                  </p:childTnLst>
                                </p:cTn>
                              </p:par>
                            </p:childTnLst>
                          </p:cTn>
                        </p:par>
                        <p:par>
                          <p:cTn id="49" fill="hold">
                            <p:stCondLst>
                              <p:cond delay="1500"/>
                            </p:stCondLst>
                            <p:childTnLst>
                              <p:par>
                                <p:cTn id="50" presetID="22" presetClass="entr" presetSubtype="8" fill="hold" grpId="0" nodeType="afterEffect">
                                  <p:stCondLst>
                                    <p:cond delay="0"/>
                                  </p:stCondLst>
                                  <p:childTnLst>
                                    <p:set>
                                      <p:cBhvr>
                                        <p:cTn id="51" dur="1" fill="hold">
                                          <p:stCondLst>
                                            <p:cond delay="0"/>
                                          </p:stCondLst>
                                        </p:cTn>
                                        <p:tgtEl>
                                          <p:spTgt spid="35"/>
                                        </p:tgtEl>
                                        <p:attrNameLst>
                                          <p:attrName>style.visibility</p:attrName>
                                        </p:attrNameLst>
                                      </p:cBhvr>
                                      <p:to>
                                        <p:strVal val="visible"/>
                                      </p:to>
                                    </p:set>
                                    <p:animEffect transition="in" filter="wipe(left)">
                                      <p:cBhvr>
                                        <p:cTn id="52" dur="500"/>
                                        <p:tgtEl>
                                          <p:spTgt spid="35"/>
                                        </p:tgtEl>
                                      </p:cBhvr>
                                    </p:animEffect>
                                  </p:childTnLst>
                                </p:cTn>
                              </p:par>
                            </p:childTnLst>
                          </p:cTn>
                        </p:par>
                        <p:par>
                          <p:cTn id="53" fill="hold">
                            <p:stCondLst>
                              <p:cond delay="2000"/>
                            </p:stCondLst>
                            <p:childTnLst>
                              <p:par>
                                <p:cTn id="54" presetID="10" presetClass="entr" presetSubtype="0" fill="hold" nodeType="afterEffect">
                                  <p:stCondLst>
                                    <p:cond delay="0"/>
                                  </p:stCondLst>
                                  <p:childTnLst>
                                    <p:set>
                                      <p:cBhvr>
                                        <p:cTn id="55" dur="1" fill="hold">
                                          <p:stCondLst>
                                            <p:cond delay="0"/>
                                          </p:stCondLst>
                                        </p:cTn>
                                        <p:tgtEl>
                                          <p:spTgt spid="41"/>
                                        </p:tgtEl>
                                        <p:attrNameLst>
                                          <p:attrName>style.visibility</p:attrName>
                                        </p:attrNameLst>
                                      </p:cBhvr>
                                      <p:to>
                                        <p:strVal val="visible"/>
                                      </p:to>
                                    </p:set>
                                    <p:animEffect transition="in" filter="fade">
                                      <p:cBhvr>
                                        <p:cTn id="56" dur="500"/>
                                        <p:tgtEl>
                                          <p:spTgt spid="41"/>
                                        </p:tgtEl>
                                      </p:cBhvr>
                                    </p:animEffect>
                                  </p:childTnLst>
                                </p:cTn>
                              </p:par>
                              <p:par>
                                <p:cTn id="57" presetID="10" presetClass="entr" presetSubtype="0" fill="hold" nodeType="withEffect">
                                  <p:stCondLst>
                                    <p:cond delay="0"/>
                                  </p:stCondLst>
                                  <p:childTnLst>
                                    <p:set>
                                      <p:cBhvr>
                                        <p:cTn id="58" dur="1" fill="hold">
                                          <p:stCondLst>
                                            <p:cond delay="0"/>
                                          </p:stCondLst>
                                        </p:cTn>
                                        <p:tgtEl>
                                          <p:spTgt spid="40"/>
                                        </p:tgtEl>
                                        <p:attrNameLst>
                                          <p:attrName>style.visibility</p:attrName>
                                        </p:attrNameLst>
                                      </p:cBhvr>
                                      <p:to>
                                        <p:strVal val="visible"/>
                                      </p:to>
                                    </p:set>
                                    <p:animEffect transition="in" filter="fade">
                                      <p:cBhvr>
                                        <p:cTn id="59" dur="500"/>
                                        <p:tgtEl>
                                          <p:spTgt spid="40"/>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nodeType="clickEffect">
                                  <p:stCondLst>
                                    <p:cond delay="0"/>
                                  </p:stCondLst>
                                  <p:childTnLst>
                                    <p:set>
                                      <p:cBhvr>
                                        <p:cTn id="63" dur="1" fill="hold">
                                          <p:stCondLst>
                                            <p:cond delay="0"/>
                                          </p:stCondLst>
                                        </p:cTn>
                                        <p:tgtEl>
                                          <p:spTgt spid="17"/>
                                        </p:tgtEl>
                                        <p:attrNameLst>
                                          <p:attrName>style.visibility</p:attrName>
                                        </p:attrNameLst>
                                      </p:cBhvr>
                                      <p:to>
                                        <p:strVal val="visible"/>
                                      </p:to>
                                    </p:set>
                                    <p:animEffect transition="in" filter="fade">
                                      <p:cBhvr>
                                        <p:cTn id="64" dur="500"/>
                                        <p:tgtEl>
                                          <p:spTgt spid="17"/>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27"/>
                                        </p:tgtEl>
                                        <p:attrNameLst>
                                          <p:attrName>style.visibility</p:attrName>
                                        </p:attrNameLst>
                                      </p:cBhvr>
                                      <p:to>
                                        <p:strVal val="visible"/>
                                      </p:to>
                                    </p:set>
                                    <p:animEffect transition="in" filter="fade">
                                      <p:cBhvr>
                                        <p:cTn id="67" dur="500"/>
                                        <p:tgtEl>
                                          <p:spTgt spid="27"/>
                                        </p:tgtEl>
                                      </p:cBhvr>
                                    </p:animEffect>
                                  </p:childTnLst>
                                </p:cTn>
                              </p:par>
                            </p:childTnLst>
                          </p:cTn>
                        </p:par>
                        <p:par>
                          <p:cTn id="68" fill="hold">
                            <p:stCondLst>
                              <p:cond delay="500"/>
                            </p:stCondLst>
                            <p:childTnLst>
                              <p:par>
                                <p:cTn id="69" presetID="22" presetClass="entr" presetSubtype="1" fill="hold" grpId="0" nodeType="afterEffect">
                                  <p:stCondLst>
                                    <p:cond delay="0"/>
                                  </p:stCondLst>
                                  <p:childTnLst>
                                    <p:set>
                                      <p:cBhvr>
                                        <p:cTn id="70" dur="1" fill="hold">
                                          <p:stCondLst>
                                            <p:cond delay="0"/>
                                          </p:stCondLst>
                                        </p:cTn>
                                        <p:tgtEl>
                                          <p:spTgt spid="38"/>
                                        </p:tgtEl>
                                        <p:attrNameLst>
                                          <p:attrName>style.visibility</p:attrName>
                                        </p:attrNameLst>
                                      </p:cBhvr>
                                      <p:to>
                                        <p:strVal val="visible"/>
                                      </p:to>
                                    </p:set>
                                    <p:animEffect transition="in" filter="wipe(up)">
                                      <p:cBhvr>
                                        <p:cTn id="71" dur="500"/>
                                        <p:tgtEl>
                                          <p:spTgt spid="38"/>
                                        </p:tgtEl>
                                      </p:cBhvr>
                                    </p:animEffect>
                                  </p:childTnLst>
                                </p:cTn>
                              </p:par>
                            </p:childTnLst>
                          </p:cTn>
                        </p:par>
                        <p:par>
                          <p:cTn id="72" fill="hold">
                            <p:stCondLst>
                              <p:cond delay="1000"/>
                            </p:stCondLst>
                            <p:childTnLst>
                              <p:par>
                                <p:cTn id="73" presetID="10" presetClass="entr" presetSubtype="0" fill="hold" grpId="0" nodeType="afterEffect">
                                  <p:stCondLst>
                                    <p:cond delay="0"/>
                                  </p:stCondLst>
                                  <p:childTnLst>
                                    <p:set>
                                      <p:cBhvr>
                                        <p:cTn id="74" dur="1" fill="hold">
                                          <p:stCondLst>
                                            <p:cond delay="0"/>
                                          </p:stCondLst>
                                        </p:cTn>
                                        <p:tgtEl>
                                          <p:spTgt spid="24"/>
                                        </p:tgtEl>
                                        <p:attrNameLst>
                                          <p:attrName>style.visibility</p:attrName>
                                        </p:attrNameLst>
                                      </p:cBhvr>
                                      <p:to>
                                        <p:strVal val="visible"/>
                                      </p:to>
                                    </p:set>
                                    <p:animEffect transition="in" filter="fade">
                                      <p:cBhvr>
                                        <p:cTn id="75" dur="500"/>
                                        <p:tgtEl>
                                          <p:spTgt spid="24"/>
                                        </p:tgtEl>
                                      </p:cBhvr>
                                    </p:animEffect>
                                  </p:childTnLst>
                                </p:cTn>
                              </p:par>
                            </p:childTnLst>
                          </p:cTn>
                        </p:par>
                        <p:par>
                          <p:cTn id="76" fill="hold">
                            <p:stCondLst>
                              <p:cond delay="1500"/>
                            </p:stCondLst>
                            <p:childTnLst>
                              <p:par>
                                <p:cTn id="77" presetID="22" presetClass="entr" presetSubtype="1" fill="hold" grpId="0" nodeType="afterEffect">
                                  <p:stCondLst>
                                    <p:cond delay="0"/>
                                  </p:stCondLst>
                                  <p:childTnLst>
                                    <p:set>
                                      <p:cBhvr>
                                        <p:cTn id="78" dur="1" fill="hold">
                                          <p:stCondLst>
                                            <p:cond delay="0"/>
                                          </p:stCondLst>
                                        </p:cTn>
                                        <p:tgtEl>
                                          <p:spTgt spid="37"/>
                                        </p:tgtEl>
                                        <p:attrNameLst>
                                          <p:attrName>style.visibility</p:attrName>
                                        </p:attrNameLst>
                                      </p:cBhvr>
                                      <p:to>
                                        <p:strVal val="visible"/>
                                      </p:to>
                                    </p:set>
                                    <p:animEffect transition="in" filter="wipe(up)">
                                      <p:cBhvr>
                                        <p:cTn id="79" dur="500"/>
                                        <p:tgtEl>
                                          <p:spTgt spid="37"/>
                                        </p:tgtEl>
                                      </p:cBhvr>
                                    </p:animEffect>
                                  </p:childTnLst>
                                </p:cTn>
                              </p:par>
                            </p:childTnLst>
                          </p:cTn>
                        </p:par>
                        <p:par>
                          <p:cTn id="80" fill="hold">
                            <p:stCondLst>
                              <p:cond delay="2000"/>
                            </p:stCondLst>
                            <p:childTnLst>
                              <p:par>
                                <p:cTn id="81" presetID="10" presetClass="exit" presetSubtype="0" fill="hold" nodeType="afterEffect">
                                  <p:stCondLst>
                                    <p:cond delay="0"/>
                                  </p:stCondLst>
                                  <p:childTnLst>
                                    <p:animEffect transition="out" filter="fade">
                                      <p:cBhvr>
                                        <p:cTn id="82" dur="500"/>
                                        <p:tgtEl>
                                          <p:spTgt spid="41"/>
                                        </p:tgtEl>
                                      </p:cBhvr>
                                    </p:animEffect>
                                    <p:set>
                                      <p:cBhvr>
                                        <p:cTn id="83" dur="1" fill="hold">
                                          <p:stCondLst>
                                            <p:cond delay="499"/>
                                          </p:stCondLst>
                                        </p:cTn>
                                        <p:tgtEl>
                                          <p:spTgt spid="41"/>
                                        </p:tgtEl>
                                        <p:attrNameLst>
                                          <p:attrName>style.visibility</p:attrName>
                                        </p:attrNameLst>
                                      </p:cBhvr>
                                      <p:to>
                                        <p:strVal val="hidden"/>
                                      </p:to>
                                    </p:set>
                                  </p:childTnLst>
                                </p:cTn>
                              </p:par>
                              <p:par>
                                <p:cTn id="84" presetID="10" presetClass="exit" presetSubtype="0" fill="hold" nodeType="withEffect">
                                  <p:stCondLst>
                                    <p:cond delay="0"/>
                                  </p:stCondLst>
                                  <p:childTnLst>
                                    <p:animEffect transition="out" filter="fade">
                                      <p:cBhvr>
                                        <p:cTn id="85" dur="500"/>
                                        <p:tgtEl>
                                          <p:spTgt spid="40"/>
                                        </p:tgtEl>
                                      </p:cBhvr>
                                    </p:animEffect>
                                    <p:set>
                                      <p:cBhvr>
                                        <p:cTn id="86" dur="1" fill="hold">
                                          <p:stCondLst>
                                            <p:cond delay="499"/>
                                          </p:stCondLst>
                                        </p:cTn>
                                        <p:tgtEl>
                                          <p:spTgt spid="40"/>
                                        </p:tgtEl>
                                        <p:attrNameLst>
                                          <p:attrName>style.visibility</p:attrName>
                                        </p:attrNameLst>
                                      </p:cBhvr>
                                      <p:to>
                                        <p:strVal val="hidden"/>
                                      </p:to>
                                    </p:set>
                                  </p:childTnLst>
                                </p:cTn>
                              </p:par>
                              <p:par>
                                <p:cTn id="87" presetID="10" presetClass="entr" presetSubtype="0" fill="hold" nodeType="withEffect">
                                  <p:stCondLst>
                                    <p:cond delay="0"/>
                                  </p:stCondLst>
                                  <p:childTnLst>
                                    <p:set>
                                      <p:cBhvr>
                                        <p:cTn id="88" dur="1" fill="hold">
                                          <p:stCondLst>
                                            <p:cond delay="0"/>
                                          </p:stCondLst>
                                        </p:cTn>
                                        <p:tgtEl>
                                          <p:spTgt spid="28"/>
                                        </p:tgtEl>
                                        <p:attrNameLst>
                                          <p:attrName>style.visibility</p:attrName>
                                        </p:attrNameLst>
                                      </p:cBhvr>
                                      <p:to>
                                        <p:strVal val="visible"/>
                                      </p:to>
                                    </p:set>
                                    <p:animEffect transition="in" filter="fade">
                                      <p:cBhvr>
                                        <p:cTn id="89" dur="500"/>
                                        <p:tgtEl>
                                          <p:spTgt spid="28"/>
                                        </p:tgtEl>
                                      </p:cBhvr>
                                    </p:animEffect>
                                  </p:childTnLst>
                                </p:cTn>
                              </p:par>
                              <p:par>
                                <p:cTn id="90" presetID="10" presetClass="entr" presetSubtype="0" fill="hold" nodeType="withEffect">
                                  <p:stCondLst>
                                    <p:cond delay="0"/>
                                  </p:stCondLst>
                                  <p:childTnLst>
                                    <p:set>
                                      <p:cBhvr>
                                        <p:cTn id="91" dur="1" fill="hold">
                                          <p:stCondLst>
                                            <p:cond delay="0"/>
                                          </p:stCondLst>
                                        </p:cTn>
                                        <p:tgtEl>
                                          <p:spTgt spid="16"/>
                                        </p:tgtEl>
                                        <p:attrNameLst>
                                          <p:attrName>style.visibility</p:attrName>
                                        </p:attrNameLst>
                                      </p:cBhvr>
                                      <p:to>
                                        <p:strVal val="visible"/>
                                      </p:to>
                                    </p:set>
                                    <p:animEffect transition="in" filter="fade">
                                      <p:cBhvr>
                                        <p:cTn id="9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1" grpId="0" animBg="1"/>
      <p:bldP spid="22" grpId="0" animBg="1"/>
      <p:bldP spid="24" grpId="0" animBg="1"/>
      <p:bldP spid="5" grpId="0"/>
      <p:bldP spid="26" grpId="0"/>
      <p:bldP spid="27" grpId="0"/>
      <p:bldP spid="31" grpId="0" animBg="1"/>
      <p:bldP spid="32" grpId="0" animBg="1"/>
      <p:bldP spid="33" grpId="0" animBg="1"/>
      <p:bldP spid="35" grpId="0" animBg="1"/>
      <p:bldP spid="36" grpId="0" animBg="1"/>
      <p:bldP spid="37" grpId="0" animBg="1"/>
      <p:bldP spid="38"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1"/>
          <p:cNvSpPr>
            <a:spLocks noGrp="1"/>
          </p:cNvSpPr>
          <p:nvPr>
            <p:ph type="title"/>
          </p:nvPr>
        </p:nvSpPr>
        <p:spPr/>
        <p:txBody>
          <a:bodyPr/>
          <a:lstStyle/>
          <a:p>
            <a:r>
              <a:rPr lang="en-US" altLang="zh-CN" dirty="0">
                <a:latin typeface="楷体" panose="02010609060101010101" pitchFamily="49" charset="-122"/>
                <a:ea typeface="楷体" panose="02010609060101010101" pitchFamily="49" charset="-122"/>
              </a:rPr>
              <a:t>14.3 </a:t>
            </a:r>
            <a:r>
              <a:rPr lang="zh-CN" altLang="en-US" dirty="0">
                <a:latin typeface="楷体" panose="02010609060101010101" pitchFamily="49" charset="-122"/>
                <a:ea typeface="楷体" panose="02010609060101010101" pitchFamily="49" charset="-122"/>
              </a:rPr>
              <a:t>邮件安全协议</a:t>
            </a:r>
          </a:p>
        </p:txBody>
      </p:sp>
      <p:sp>
        <p:nvSpPr>
          <p:cNvPr id="3" name="文本框 2">
            <a:extLst>
              <a:ext uri="{FF2B5EF4-FFF2-40B4-BE49-F238E27FC236}">
                <a16:creationId xmlns:a16="http://schemas.microsoft.com/office/drawing/2014/main" xmlns="" id="{A2D50A56-6789-4EFF-B0E6-373CE8BA26AA}"/>
              </a:ext>
            </a:extLst>
          </p:cNvPr>
          <p:cNvSpPr txBox="1"/>
          <p:nvPr/>
        </p:nvSpPr>
        <p:spPr>
          <a:xfrm>
            <a:off x="198092" y="1144849"/>
            <a:ext cx="8244448" cy="523220"/>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pPr marL="457200" indent="-457200">
              <a:buClr>
                <a:srgbClr val="C00000"/>
              </a:buClr>
              <a:buFont typeface="Wingdings" panose="05000000000000000000" pitchFamily="2" charset="2"/>
              <a:buChar char="n"/>
            </a:pPr>
            <a:r>
              <a:rPr lang="zh-CN" altLang="en-US" sz="2800" dirty="0">
                <a:solidFill>
                  <a:schemeClr val="tx2"/>
                </a:solidFill>
                <a:latin typeface="黑体" panose="02010609060101010101" pitchFamily="49" charset="-122"/>
                <a:ea typeface="黑体" panose="02010609060101010101" pitchFamily="49" charset="-122"/>
              </a:rPr>
              <a:t>邮件安全协议</a:t>
            </a:r>
            <a:endParaRPr lang="zh-CN" altLang="en-US" sz="2800" dirty="0">
              <a:solidFill>
                <a:schemeClr val="tx2">
                  <a:lumMod val="95000"/>
                  <a:lumOff val="5000"/>
                </a:schemeClr>
              </a:solidFill>
              <a:latin typeface="黑体" panose="02010609060101010101" pitchFamily="49" charset="-122"/>
              <a:ea typeface="黑体" panose="02010609060101010101" pitchFamily="49" charset="-122"/>
            </a:endParaRPr>
          </a:p>
        </p:txBody>
      </p:sp>
      <p:sp>
        <p:nvSpPr>
          <p:cNvPr id="23" name="文本框 22">
            <a:extLst>
              <a:ext uri="{FF2B5EF4-FFF2-40B4-BE49-F238E27FC236}">
                <a16:creationId xmlns:a16="http://schemas.microsoft.com/office/drawing/2014/main" xmlns="" id="{91468174-E4B3-4AEF-8367-BF5011B385FA}"/>
              </a:ext>
            </a:extLst>
          </p:cNvPr>
          <p:cNvSpPr txBox="1"/>
          <p:nvPr/>
        </p:nvSpPr>
        <p:spPr>
          <a:xfrm>
            <a:off x="315134" y="1648190"/>
            <a:ext cx="2384658" cy="523220"/>
          </a:xfrm>
          <a:prstGeom prst="rect">
            <a:avLst/>
          </a:prstGeom>
          <a:ln/>
        </p:spPr>
        <p:style>
          <a:lnRef idx="3">
            <a:schemeClr val="lt1"/>
          </a:lnRef>
          <a:fillRef idx="1">
            <a:schemeClr val="accent1"/>
          </a:fillRef>
          <a:effectRef idx="1">
            <a:schemeClr val="accent1"/>
          </a:effectRef>
          <a:fontRef idx="minor">
            <a:schemeClr val="lt1"/>
          </a:fontRef>
        </p:style>
        <p:txBody>
          <a:bodyPr wrap="square" rtlCol="0">
            <a:spAutoFit/>
          </a:bodyPr>
          <a:lstStyle/>
          <a:p>
            <a:pPr algn="ctr">
              <a:buClr>
                <a:srgbClr val="C00000"/>
              </a:buClr>
            </a:pPr>
            <a:r>
              <a:rPr lang="en-US" altLang="zh-CN" sz="2800" dirty="0">
                <a:solidFill>
                  <a:schemeClr val="bg1"/>
                </a:solidFill>
                <a:latin typeface="黑体" panose="02010609060101010101" pitchFamily="49" charset="-122"/>
                <a:ea typeface="黑体" panose="02010609060101010101" pitchFamily="49" charset="-122"/>
              </a:rPr>
              <a:t>S/MIME</a:t>
            </a:r>
            <a:r>
              <a:rPr lang="zh-CN" altLang="en-US" sz="2800" dirty="0">
                <a:solidFill>
                  <a:schemeClr val="bg1"/>
                </a:solidFill>
                <a:latin typeface="黑体" panose="02010609060101010101" pitchFamily="49" charset="-122"/>
                <a:ea typeface="黑体" panose="02010609060101010101" pitchFamily="49" charset="-122"/>
              </a:rPr>
              <a:t>功能流</a:t>
            </a:r>
          </a:p>
        </p:txBody>
      </p:sp>
      <p:sp>
        <p:nvSpPr>
          <p:cNvPr id="2" name="矩形: 圆角 1">
            <a:extLst>
              <a:ext uri="{FF2B5EF4-FFF2-40B4-BE49-F238E27FC236}">
                <a16:creationId xmlns:a16="http://schemas.microsoft.com/office/drawing/2014/main" xmlns="" id="{CCD03A83-438C-49C6-97EA-AABFB6BBEA1C}"/>
              </a:ext>
            </a:extLst>
          </p:cNvPr>
          <p:cNvSpPr/>
          <p:nvPr/>
        </p:nvSpPr>
        <p:spPr>
          <a:xfrm>
            <a:off x="2190301" y="3354048"/>
            <a:ext cx="1296144" cy="992526"/>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zh-CN" altLang="en-US" dirty="0">
                <a:latin typeface="黑体" panose="02010609060101010101" pitchFamily="49" charset="-122"/>
                <a:ea typeface="黑体" panose="02010609060101010101" pitchFamily="49" charset="-122"/>
              </a:rPr>
              <a:t>解密</a:t>
            </a:r>
            <a:endParaRPr lang="zh-CN" altLang="en-US" dirty="0"/>
          </a:p>
        </p:txBody>
      </p:sp>
      <p:graphicFrame>
        <p:nvGraphicFramePr>
          <p:cNvPr id="4" name="表格 4">
            <a:extLst>
              <a:ext uri="{FF2B5EF4-FFF2-40B4-BE49-F238E27FC236}">
                <a16:creationId xmlns:a16="http://schemas.microsoft.com/office/drawing/2014/main" xmlns="" id="{7DA9977B-75EA-4C88-830B-EC3A38DFD2F1}"/>
              </a:ext>
            </a:extLst>
          </p:cNvPr>
          <p:cNvGraphicFramePr>
            <a:graphicFrameLocks noGrp="1"/>
          </p:cNvGraphicFramePr>
          <p:nvPr>
            <p:extLst>
              <p:ext uri="{D42A27DB-BD31-4B8C-83A1-F6EECF244321}">
                <p14:modId xmlns:p14="http://schemas.microsoft.com/office/powerpoint/2010/main" val="3994322741"/>
              </p:ext>
            </p:extLst>
          </p:nvPr>
        </p:nvGraphicFramePr>
        <p:xfrm>
          <a:off x="6332540" y="4096837"/>
          <a:ext cx="1055520" cy="1854200"/>
        </p:xfrm>
        <a:graphic>
          <a:graphicData uri="http://schemas.openxmlformats.org/drawingml/2006/table">
            <a:tbl>
              <a:tblPr firstRow="1" bandRow="1">
                <a:tableStyleId>{5C22544A-7EE6-4342-B048-85BDC9FD1C3A}</a:tableStyleId>
              </a:tblPr>
              <a:tblGrid>
                <a:gridCol w="1055520">
                  <a:extLst>
                    <a:ext uri="{9D8B030D-6E8A-4147-A177-3AD203B41FA5}">
                      <a16:colId xmlns:a16="http://schemas.microsoft.com/office/drawing/2014/main" xmlns="" val="1048006126"/>
                    </a:ext>
                  </a:extLst>
                </a:gridCol>
              </a:tblGrid>
              <a:tr h="1483360">
                <a:tc>
                  <a:txBody>
                    <a:bodyPr/>
                    <a:lstStyle/>
                    <a:p>
                      <a:pPr marL="0" algn="ctr" defTabSz="914400" rtl="0" eaLnBrk="1" latinLnBrk="0" hangingPunct="1"/>
                      <a:endParaRPr lang="en-US" altLang="zh-CN" sz="1800" b="1" kern="1200" dirty="0">
                        <a:solidFill>
                          <a:sysClr val="windowText" lastClr="000000"/>
                        </a:solidFill>
                        <a:latin typeface="+mn-lt"/>
                        <a:ea typeface="+mn-ea"/>
                        <a:cs typeface="+mn-cs"/>
                      </a:endParaRPr>
                    </a:p>
                    <a:p>
                      <a:pPr marL="0" algn="ctr" defTabSz="914400" rtl="0" eaLnBrk="1" latinLnBrk="0" hangingPunct="1"/>
                      <a:endParaRPr lang="en-US" altLang="zh-CN" sz="1800" b="1" kern="1200" dirty="0">
                        <a:solidFill>
                          <a:sysClr val="windowText" lastClr="000000"/>
                        </a:solidFill>
                        <a:latin typeface="+mn-lt"/>
                        <a:ea typeface="+mn-ea"/>
                        <a:cs typeface="+mn-cs"/>
                      </a:endParaRPr>
                    </a:p>
                    <a:p>
                      <a:pPr marL="0" algn="ctr" defTabSz="914400" rtl="0" eaLnBrk="1" latinLnBrk="0" hangingPunct="1"/>
                      <a:r>
                        <a:rPr lang="en-US" altLang="zh-CN" sz="1800" b="1" kern="1200" dirty="0">
                          <a:solidFill>
                            <a:sysClr val="windowText" lastClr="000000"/>
                          </a:solidFill>
                          <a:latin typeface="+mn-lt"/>
                          <a:ea typeface="+mn-ea"/>
                          <a:cs typeface="+mn-cs"/>
                        </a:rPr>
                        <a:t>Msg</a:t>
                      </a:r>
                      <a:endParaRPr lang="zh-CN" altLang="en-US" sz="1800" b="1" kern="1200" dirty="0">
                        <a:solidFill>
                          <a:sysClr val="windowText" lastClr="000000"/>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3444554961"/>
                  </a:ext>
                </a:extLst>
              </a:tr>
              <a:tr h="370840">
                <a:tc>
                  <a:txBody>
                    <a:bodyPr/>
                    <a:lstStyle/>
                    <a:p>
                      <a:pPr algn="ctr"/>
                      <a:r>
                        <a:rPr lang="en-US" altLang="zh-CN" sz="1800" b="1" kern="1200" dirty="0">
                          <a:solidFill>
                            <a:srgbClr val="FF0000"/>
                          </a:solidFill>
                          <a:latin typeface="+mn-lt"/>
                          <a:ea typeface="+mn-ea"/>
                          <a:cs typeface="+mn-cs"/>
                        </a:rPr>
                        <a:t>Sig</a:t>
                      </a:r>
                      <a:endParaRPr lang="zh-CN" altLang="en-US" sz="1800" b="1" kern="1200" dirty="0">
                        <a:solidFill>
                          <a:srgbClr val="FF0000"/>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2417378731"/>
                  </a:ext>
                </a:extLst>
              </a:tr>
            </a:tbl>
          </a:graphicData>
        </a:graphic>
      </p:graphicFrame>
      <p:graphicFrame>
        <p:nvGraphicFramePr>
          <p:cNvPr id="16" name="表格 4">
            <a:extLst>
              <a:ext uri="{FF2B5EF4-FFF2-40B4-BE49-F238E27FC236}">
                <a16:creationId xmlns:a16="http://schemas.microsoft.com/office/drawing/2014/main" xmlns="" id="{A25E72AE-2F1C-4246-94DB-EF9B58D1F573}"/>
              </a:ext>
            </a:extLst>
          </p:cNvPr>
          <p:cNvGraphicFramePr>
            <a:graphicFrameLocks noGrp="1"/>
          </p:cNvGraphicFramePr>
          <p:nvPr>
            <p:extLst>
              <p:ext uri="{D42A27DB-BD31-4B8C-83A1-F6EECF244321}">
                <p14:modId xmlns:p14="http://schemas.microsoft.com/office/powerpoint/2010/main" val="1529448720"/>
              </p:ext>
            </p:extLst>
          </p:nvPr>
        </p:nvGraphicFramePr>
        <p:xfrm>
          <a:off x="313347" y="3756477"/>
          <a:ext cx="1055520" cy="2194560"/>
        </p:xfrm>
        <a:graphic>
          <a:graphicData uri="http://schemas.openxmlformats.org/drawingml/2006/table">
            <a:tbl>
              <a:tblPr firstRow="1" bandRow="1">
                <a:tableStyleId>{5C22544A-7EE6-4342-B048-85BDC9FD1C3A}</a:tableStyleId>
              </a:tblPr>
              <a:tblGrid>
                <a:gridCol w="1055520">
                  <a:extLst>
                    <a:ext uri="{9D8B030D-6E8A-4147-A177-3AD203B41FA5}">
                      <a16:colId xmlns:a16="http://schemas.microsoft.com/office/drawing/2014/main" xmlns="" val="1048006126"/>
                    </a:ext>
                  </a:extLst>
                </a:gridCol>
              </a:tblGrid>
              <a:tr h="357540">
                <a:tc>
                  <a:txBody>
                    <a:bodyPr/>
                    <a:lstStyle/>
                    <a:p>
                      <a:pPr marL="0" algn="ctr" defTabSz="914400" rtl="0" eaLnBrk="1" latinLnBrk="0" hangingPunct="1"/>
                      <a:endParaRPr lang="en-US" altLang="zh-CN" sz="1800" b="1" kern="1200" dirty="0">
                        <a:solidFill>
                          <a:sysClr val="windowText" lastClr="000000"/>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wdDnDiag">
                      <a:fgClr>
                        <a:schemeClr val="accent4">
                          <a:lumMod val="40000"/>
                          <a:lumOff val="60000"/>
                        </a:schemeClr>
                      </a:fgClr>
                      <a:bgClr>
                        <a:schemeClr val="bg1"/>
                      </a:bgClr>
                    </a:pattFill>
                  </a:tcPr>
                </a:tc>
                <a:extLst>
                  <a:ext uri="{0D108BD9-81ED-4DB2-BD59-A6C34878D82A}">
                    <a16:rowId xmlns:a16="http://schemas.microsoft.com/office/drawing/2014/main" xmlns="" val="3444554961"/>
                  </a:ext>
                </a:extLst>
              </a:tr>
              <a:tr h="116040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altLang="zh-CN" sz="1800" b="1" kern="1200" dirty="0">
                        <a:solidFill>
                          <a:sysClr val="windowText" lastClr="000000"/>
                        </a:solidFill>
                        <a:latin typeface="+mn-lt"/>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lang="en-US" altLang="zh-CN" sz="1800" b="1" kern="1200" dirty="0">
                        <a:solidFill>
                          <a:sysClr val="windowText" lastClr="000000"/>
                        </a:solidFill>
                        <a:latin typeface="+mn-lt"/>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800" b="1" kern="1200" dirty="0">
                          <a:solidFill>
                            <a:sysClr val="windowText" lastClr="000000"/>
                          </a:solidFill>
                          <a:latin typeface="+mn-lt"/>
                          <a:ea typeface="+mn-ea"/>
                          <a:cs typeface="+mn-cs"/>
                        </a:rPr>
                        <a:t>Msg</a:t>
                      </a:r>
                    </a:p>
                    <a:p>
                      <a:pPr marL="0" marR="0" lvl="0" indent="0" algn="ctr" defTabSz="914400" rtl="0" eaLnBrk="1" fontAlgn="auto" latinLnBrk="0" hangingPunct="1">
                        <a:lnSpc>
                          <a:spcPct val="100000"/>
                        </a:lnSpc>
                        <a:spcBef>
                          <a:spcPts val="0"/>
                        </a:spcBef>
                        <a:spcAft>
                          <a:spcPts val="0"/>
                        </a:spcAft>
                        <a:buClrTx/>
                        <a:buSzTx/>
                        <a:buFontTx/>
                        <a:buNone/>
                        <a:tabLst/>
                        <a:defRPr/>
                      </a:pPr>
                      <a:endParaRPr lang="en-US" altLang="zh-CN" sz="1800" b="1" kern="1200" dirty="0">
                        <a:solidFill>
                          <a:sysClr val="windowText" lastClr="000000"/>
                        </a:solidFill>
                        <a:latin typeface="+mn-lt"/>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lang="en-US" altLang="zh-CN" sz="1800" b="1" kern="1200" dirty="0">
                        <a:solidFill>
                          <a:sysClr val="windowText" lastClr="000000"/>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20">
                      <a:fgClr>
                        <a:schemeClr val="accent1">
                          <a:lumMod val="60000"/>
                          <a:lumOff val="40000"/>
                        </a:schemeClr>
                      </a:fgClr>
                      <a:bgClr>
                        <a:schemeClr val="bg1"/>
                      </a:bgClr>
                    </a:pattFill>
                  </a:tcPr>
                </a:tc>
                <a:extLst>
                  <a:ext uri="{0D108BD9-81ED-4DB2-BD59-A6C34878D82A}">
                    <a16:rowId xmlns:a16="http://schemas.microsoft.com/office/drawing/2014/main" xmlns="" val="1243928641"/>
                  </a:ext>
                </a:extLst>
              </a:tr>
              <a:tr h="347792">
                <a:tc>
                  <a:txBody>
                    <a:bodyPr/>
                    <a:lstStyle/>
                    <a:p>
                      <a:pPr algn="ctr"/>
                      <a:r>
                        <a:rPr lang="en-US" altLang="zh-CN" sz="1800" b="1" kern="1200" dirty="0">
                          <a:solidFill>
                            <a:srgbClr val="FF0000"/>
                          </a:solidFill>
                          <a:latin typeface="+mn-lt"/>
                          <a:ea typeface="+mn-ea"/>
                          <a:cs typeface="+mn-cs"/>
                        </a:rPr>
                        <a:t>Sig</a:t>
                      </a:r>
                      <a:endParaRPr lang="zh-CN" altLang="en-US" sz="1800" b="1" kern="1200" dirty="0">
                        <a:solidFill>
                          <a:srgbClr val="FF0000"/>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pct20">
                      <a:fgClr>
                        <a:schemeClr val="accent1">
                          <a:lumMod val="60000"/>
                          <a:lumOff val="40000"/>
                        </a:schemeClr>
                      </a:fgClr>
                      <a:bgClr>
                        <a:schemeClr val="bg1"/>
                      </a:bgClr>
                    </a:pattFill>
                  </a:tcPr>
                </a:tc>
                <a:extLst>
                  <a:ext uri="{0D108BD9-81ED-4DB2-BD59-A6C34878D82A}">
                    <a16:rowId xmlns:a16="http://schemas.microsoft.com/office/drawing/2014/main" xmlns="" val="2417378731"/>
                  </a:ext>
                </a:extLst>
              </a:tr>
            </a:tbl>
          </a:graphicData>
        </a:graphic>
      </p:graphicFrame>
      <p:pic>
        <p:nvPicPr>
          <p:cNvPr id="17" name="图形 16" descr="钥匙">
            <a:extLst>
              <a:ext uri="{FF2B5EF4-FFF2-40B4-BE49-F238E27FC236}">
                <a16:creationId xmlns:a16="http://schemas.microsoft.com/office/drawing/2014/main" xmlns="" id="{2BE7E1A6-87B8-4EC4-8A07-50E61020F7D9}"/>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2444957" y="2174264"/>
            <a:ext cx="669343" cy="669343"/>
          </a:xfrm>
          <a:prstGeom prst="rect">
            <a:avLst/>
          </a:prstGeom>
        </p:spPr>
      </p:pic>
      <p:pic>
        <p:nvPicPr>
          <p:cNvPr id="20" name="图形 19" descr="钥匙">
            <a:extLst>
              <a:ext uri="{FF2B5EF4-FFF2-40B4-BE49-F238E27FC236}">
                <a16:creationId xmlns:a16="http://schemas.microsoft.com/office/drawing/2014/main" xmlns="" id="{61E5BF2A-1FB3-4B68-92D0-DE07FAA239F3}"/>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p:blipFill>
        <p:spPr>
          <a:xfrm>
            <a:off x="8088115" y="3328437"/>
            <a:ext cx="708849" cy="669343"/>
          </a:xfrm>
          <a:prstGeom prst="rect">
            <a:avLst/>
          </a:prstGeom>
        </p:spPr>
      </p:pic>
      <p:sp>
        <p:nvSpPr>
          <p:cNvPr id="21" name="箭头: 右 20">
            <a:extLst>
              <a:ext uri="{FF2B5EF4-FFF2-40B4-BE49-F238E27FC236}">
                <a16:creationId xmlns:a16="http://schemas.microsoft.com/office/drawing/2014/main" xmlns="" id="{CE8068E9-51E5-4A85-B677-A9CC597E28D6}"/>
              </a:ext>
            </a:extLst>
          </p:cNvPr>
          <p:cNvSpPr/>
          <p:nvPr/>
        </p:nvSpPr>
        <p:spPr>
          <a:xfrm>
            <a:off x="1536112" y="3813956"/>
            <a:ext cx="518012" cy="223593"/>
          </a:xfrm>
          <a:prstGeom prst="rightArrow">
            <a:avLst/>
          </a:prstGeom>
          <a:solidFill>
            <a:schemeClr val="accent3">
              <a:lumMod val="5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p>
        </p:txBody>
      </p:sp>
      <p:sp>
        <p:nvSpPr>
          <p:cNvPr id="22" name="矩形: 圆角 21">
            <a:extLst>
              <a:ext uri="{FF2B5EF4-FFF2-40B4-BE49-F238E27FC236}">
                <a16:creationId xmlns:a16="http://schemas.microsoft.com/office/drawing/2014/main" xmlns="" id="{BC977C0B-39C7-48F4-8111-A08C5DA41383}"/>
              </a:ext>
            </a:extLst>
          </p:cNvPr>
          <p:cNvSpPr/>
          <p:nvPr/>
        </p:nvSpPr>
        <p:spPr>
          <a:xfrm>
            <a:off x="7794468" y="4720625"/>
            <a:ext cx="1296144" cy="992526"/>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zh-CN" altLang="en-US" dirty="0">
                <a:latin typeface="黑体" panose="02010609060101010101" pitchFamily="49" charset="-122"/>
                <a:ea typeface="黑体" panose="02010609060101010101" pitchFamily="49" charset="-122"/>
              </a:rPr>
              <a:t>验证签名</a:t>
            </a:r>
            <a:endParaRPr lang="zh-CN" altLang="en-US" dirty="0"/>
          </a:p>
        </p:txBody>
      </p:sp>
      <p:pic>
        <p:nvPicPr>
          <p:cNvPr id="25" name="图形 24" descr="钥匙">
            <a:extLst>
              <a:ext uri="{FF2B5EF4-FFF2-40B4-BE49-F238E27FC236}">
                <a16:creationId xmlns:a16="http://schemas.microsoft.com/office/drawing/2014/main" xmlns="" id="{9DCF6CC4-63B0-47DB-A677-DF68FABEB145}"/>
              </a:ext>
            </a:extLst>
          </p:cNvPr>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xmlns="" r:embed="rId8"/>
              </a:ext>
            </a:extLst>
          </a:blip>
          <a:stretch>
            <a:fillRect/>
          </a:stretch>
        </p:blipFill>
        <p:spPr>
          <a:xfrm>
            <a:off x="4318594" y="3474242"/>
            <a:ext cx="669343" cy="669343"/>
          </a:xfrm>
          <a:prstGeom prst="rect">
            <a:avLst/>
          </a:prstGeom>
        </p:spPr>
      </p:pic>
      <p:sp>
        <p:nvSpPr>
          <p:cNvPr id="5" name="文本框 4">
            <a:extLst>
              <a:ext uri="{FF2B5EF4-FFF2-40B4-BE49-F238E27FC236}">
                <a16:creationId xmlns:a16="http://schemas.microsoft.com/office/drawing/2014/main" xmlns="" id="{E04FBB91-E676-41BE-806A-868F46DE364D}"/>
              </a:ext>
            </a:extLst>
          </p:cNvPr>
          <p:cNvSpPr txBox="1"/>
          <p:nvPr/>
        </p:nvSpPr>
        <p:spPr>
          <a:xfrm>
            <a:off x="7835421" y="3807976"/>
            <a:ext cx="1236436" cy="338554"/>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square" rtlCol="0">
            <a:spAutoFit/>
          </a:bodyPr>
          <a:lstStyle/>
          <a:p>
            <a:pPr algn="l">
              <a:buClr>
                <a:srgbClr val="C00000"/>
              </a:buClr>
            </a:pPr>
            <a:r>
              <a:rPr lang="zh-CN" altLang="en-US" sz="1600" dirty="0">
                <a:solidFill>
                  <a:schemeClr val="tx2"/>
                </a:solidFill>
                <a:latin typeface="黑体" panose="02010609060101010101" pitchFamily="49" charset="-122"/>
                <a:ea typeface="黑体" panose="02010609060101010101" pitchFamily="49" charset="-122"/>
              </a:rPr>
              <a:t>发送方公钥</a:t>
            </a:r>
          </a:p>
        </p:txBody>
      </p:sp>
      <p:sp>
        <p:nvSpPr>
          <p:cNvPr id="26" name="文本框 25">
            <a:extLst>
              <a:ext uri="{FF2B5EF4-FFF2-40B4-BE49-F238E27FC236}">
                <a16:creationId xmlns:a16="http://schemas.microsoft.com/office/drawing/2014/main" xmlns="" id="{30FC24E9-0828-498D-9CEC-83D18D49F220}"/>
              </a:ext>
            </a:extLst>
          </p:cNvPr>
          <p:cNvSpPr txBox="1"/>
          <p:nvPr/>
        </p:nvSpPr>
        <p:spPr>
          <a:xfrm>
            <a:off x="3906077" y="3896934"/>
            <a:ext cx="1626331" cy="338554"/>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square" rtlCol="0">
            <a:spAutoFit/>
          </a:bodyPr>
          <a:lstStyle/>
          <a:p>
            <a:pPr algn="l">
              <a:buClr>
                <a:srgbClr val="C00000"/>
              </a:buClr>
            </a:pPr>
            <a:r>
              <a:rPr lang="zh-CN" altLang="en-US" sz="1600" dirty="0">
                <a:solidFill>
                  <a:schemeClr val="tx2"/>
                </a:solidFill>
                <a:latin typeface="黑体" panose="02010609060101010101" pitchFamily="49" charset="-122"/>
                <a:ea typeface="黑体" panose="02010609060101010101" pitchFamily="49" charset="-122"/>
              </a:rPr>
              <a:t>一次性会话密钥</a:t>
            </a:r>
          </a:p>
        </p:txBody>
      </p:sp>
      <p:sp>
        <p:nvSpPr>
          <p:cNvPr id="27" name="文本框 26">
            <a:extLst>
              <a:ext uri="{FF2B5EF4-FFF2-40B4-BE49-F238E27FC236}">
                <a16:creationId xmlns:a16="http://schemas.microsoft.com/office/drawing/2014/main" xmlns="" id="{956219F6-DF64-4379-99F2-CDEDD816C964}"/>
              </a:ext>
            </a:extLst>
          </p:cNvPr>
          <p:cNvSpPr txBox="1"/>
          <p:nvPr/>
        </p:nvSpPr>
        <p:spPr>
          <a:xfrm>
            <a:off x="2251869" y="2618947"/>
            <a:ext cx="1227256" cy="338554"/>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square" rtlCol="0">
            <a:spAutoFit/>
          </a:bodyPr>
          <a:lstStyle/>
          <a:p>
            <a:pPr algn="l">
              <a:buClr>
                <a:srgbClr val="C00000"/>
              </a:buClr>
            </a:pPr>
            <a:r>
              <a:rPr lang="zh-CN" altLang="en-US" sz="1600" dirty="0">
                <a:solidFill>
                  <a:schemeClr val="tx2"/>
                </a:solidFill>
                <a:latin typeface="黑体" panose="02010609060101010101" pitchFamily="49" charset="-122"/>
                <a:ea typeface="黑体" panose="02010609060101010101" pitchFamily="49" charset="-122"/>
              </a:rPr>
              <a:t>接收方私钥</a:t>
            </a:r>
          </a:p>
        </p:txBody>
      </p:sp>
      <p:pic>
        <p:nvPicPr>
          <p:cNvPr id="28" name="图形 27" descr="钥匙">
            <a:extLst>
              <a:ext uri="{FF2B5EF4-FFF2-40B4-BE49-F238E27FC236}">
                <a16:creationId xmlns:a16="http://schemas.microsoft.com/office/drawing/2014/main" xmlns="" id="{6B6DBD64-9971-4CE5-9659-8911B2F6381B}"/>
              </a:ext>
            </a:extLst>
          </p:cNvPr>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xmlns="" r:embed="rId8"/>
              </a:ext>
            </a:extLst>
          </a:blip>
          <a:stretch>
            <a:fillRect/>
          </a:stretch>
        </p:blipFill>
        <p:spPr>
          <a:xfrm>
            <a:off x="537616" y="3591082"/>
            <a:ext cx="669343" cy="669343"/>
          </a:xfrm>
          <a:prstGeom prst="rect">
            <a:avLst/>
          </a:prstGeom>
        </p:spPr>
      </p:pic>
      <p:sp>
        <p:nvSpPr>
          <p:cNvPr id="32" name="箭头: 右 31">
            <a:extLst>
              <a:ext uri="{FF2B5EF4-FFF2-40B4-BE49-F238E27FC236}">
                <a16:creationId xmlns:a16="http://schemas.microsoft.com/office/drawing/2014/main" xmlns="" id="{2B5E1AAC-D871-4465-9036-91804BE151B9}"/>
              </a:ext>
            </a:extLst>
          </p:cNvPr>
          <p:cNvSpPr/>
          <p:nvPr/>
        </p:nvSpPr>
        <p:spPr>
          <a:xfrm rot="5400000">
            <a:off x="8221840" y="4195417"/>
            <a:ext cx="369673" cy="255812"/>
          </a:xfrm>
          <a:prstGeom prst="rightArrow">
            <a:avLst/>
          </a:prstGeom>
          <a:solidFill>
            <a:schemeClr val="accent3">
              <a:lumMod val="5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p>
        </p:txBody>
      </p:sp>
      <p:sp>
        <p:nvSpPr>
          <p:cNvPr id="33" name="左大括号 32">
            <a:extLst>
              <a:ext uri="{FF2B5EF4-FFF2-40B4-BE49-F238E27FC236}">
                <a16:creationId xmlns:a16="http://schemas.microsoft.com/office/drawing/2014/main" xmlns="" id="{67BF0B48-159A-4A60-AD41-040EB1C18498}"/>
              </a:ext>
            </a:extLst>
          </p:cNvPr>
          <p:cNvSpPr/>
          <p:nvPr/>
        </p:nvSpPr>
        <p:spPr>
          <a:xfrm rot="10800000">
            <a:off x="7434014" y="4088618"/>
            <a:ext cx="258938" cy="1870637"/>
          </a:xfrm>
          <a:prstGeom prst="leftBrace">
            <a:avLst>
              <a:gd name="adj1" fmla="val 43042"/>
              <a:gd name="adj2" fmla="val 39172"/>
            </a:avLst>
          </a:prstGeom>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zh-CN" altLang="en-US"/>
          </a:p>
        </p:txBody>
      </p:sp>
      <p:sp>
        <p:nvSpPr>
          <p:cNvPr id="36" name="箭头: 右 35">
            <a:extLst>
              <a:ext uri="{FF2B5EF4-FFF2-40B4-BE49-F238E27FC236}">
                <a16:creationId xmlns:a16="http://schemas.microsoft.com/office/drawing/2014/main" xmlns="" id="{3A8396B1-C815-4C3F-8B78-7CB6CD697110}"/>
              </a:ext>
            </a:extLst>
          </p:cNvPr>
          <p:cNvSpPr/>
          <p:nvPr/>
        </p:nvSpPr>
        <p:spPr>
          <a:xfrm rot="5400000">
            <a:off x="4398086" y="4304592"/>
            <a:ext cx="338552" cy="255812"/>
          </a:xfrm>
          <a:prstGeom prst="rightArrow">
            <a:avLst/>
          </a:prstGeom>
          <a:solidFill>
            <a:schemeClr val="accent3">
              <a:lumMod val="5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p>
        </p:txBody>
      </p:sp>
      <p:sp>
        <p:nvSpPr>
          <p:cNvPr id="38" name="箭头: 右 37">
            <a:extLst>
              <a:ext uri="{FF2B5EF4-FFF2-40B4-BE49-F238E27FC236}">
                <a16:creationId xmlns:a16="http://schemas.microsoft.com/office/drawing/2014/main" xmlns="" id="{FC36A5E3-FE75-4B6A-9E67-AD451633CE8C}"/>
              </a:ext>
            </a:extLst>
          </p:cNvPr>
          <p:cNvSpPr/>
          <p:nvPr/>
        </p:nvSpPr>
        <p:spPr>
          <a:xfrm rot="5400000">
            <a:off x="2655156" y="2960870"/>
            <a:ext cx="338556" cy="255812"/>
          </a:xfrm>
          <a:prstGeom prst="rightArrow">
            <a:avLst/>
          </a:prstGeom>
          <a:solidFill>
            <a:schemeClr val="accent3">
              <a:lumMod val="5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p>
        </p:txBody>
      </p:sp>
      <p:sp>
        <p:nvSpPr>
          <p:cNvPr id="6" name="文本框 5">
            <a:extLst>
              <a:ext uri="{FF2B5EF4-FFF2-40B4-BE49-F238E27FC236}">
                <a16:creationId xmlns:a16="http://schemas.microsoft.com/office/drawing/2014/main" xmlns="" id="{3EDA9BC4-531C-4D58-B0BF-03CD3C341424}"/>
              </a:ext>
            </a:extLst>
          </p:cNvPr>
          <p:cNvSpPr txBox="1"/>
          <p:nvPr/>
        </p:nvSpPr>
        <p:spPr>
          <a:xfrm>
            <a:off x="2431950" y="6266102"/>
            <a:ext cx="4203900" cy="461665"/>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square" rtlCol="0">
            <a:spAutoFit/>
          </a:bodyPr>
          <a:lstStyle/>
          <a:p>
            <a:pPr algn="l">
              <a:buClr>
                <a:srgbClr val="C00000"/>
              </a:buClr>
            </a:pPr>
            <a:r>
              <a:rPr lang="zh-CN" altLang="en-US" sz="2400" dirty="0">
                <a:solidFill>
                  <a:schemeClr val="tx2"/>
                </a:solidFill>
                <a:latin typeface="黑体" panose="02010609060101010101" pitchFamily="49" charset="-122"/>
                <a:ea typeface="黑体" panose="02010609060101010101" pitchFamily="49" charset="-122"/>
              </a:rPr>
              <a:t>接受方解密消息，并验证签名</a:t>
            </a:r>
          </a:p>
        </p:txBody>
      </p:sp>
      <p:sp>
        <p:nvSpPr>
          <p:cNvPr id="29" name="箭头: 右 28">
            <a:extLst>
              <a:ext uri="{FF2B5EF4-FFF2-40B4-BE49-F238E27FC236}">
                <a16:creationId xmlns:a16="http://schemas.microsoft.com/office/drawing/2014/main" xmlns="" id="{8442957F-1C59-478C-AD4A-53F47BD365A7}"/>
              </a:ext>
            </a:extLst>
          </p:cNvPr>
          <p:cNvSpPr/>
          <p:nvPr/>
        </p:nvSpPr>
        <p:spPr>
          <a:xfrm>
            <a:off x="1498016" y="5035805"/>
            <a:ext cx="2300233" cy="223593"/>
          </a:xfrm>
          <a:prstGeom prst="rightArrow">
            <a:avLst/>
          </a:prstGeom>
          <a:solidFill>
            <a:schemeClr val="accent3">
              <a:lumMod val="5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p>
        </p:txBody>
      </p:sp>
      <p:sp>
        <p:nvSpPr>
          <p:cNvPr id="30" name="箭头: 右 29">
            <a:extLst>
              <a:ext uri="{FF2B5EF4-FFF2-40B4-BE49-F238E27FC236}">
                <a16:creationId xmlns:a16="http://schemas.microsoft.com/office/drawing/2014/main" xmlns="" id="{2F04DD5F-6442-4303-988E-0A6C2D1B65F2}"/>
              </a:ext>
            </a:extLst>
          </p:cNvPr>
          <p:cNvSpPr/>
          <p:nvPr/>
        </p:nvSpPr>
        <p:spPr>
          <a:xfrm>
            <a:off x="3563407" y="3786870"/>
            <a:ext cx="396870" cy="255812"/>
          </a:xfrm>
          <a:prstGeom prst="rightArrow">
            <a:avLst/>
          </a:prstGeom>
          <a:solidFill>
            <a:schemeClr val="accent3">
              <a:lumMod val="5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p>
        </p:txBody>
      </p:sp>
      <p:sp>
        <p:nvSpPr>
          <p:cNvPr id="34" name="矩形: 圆角 33">
            <a:extLst>
              <a:ext uri="{FF2B5EF4-FFF2-40B4-BE49-F238E27FC236}">
                <a16:creationId xmlns:a16="http://schemas.microsoft.com/office/drawing/2014/main" xmlns="" id="{5B7E10AB-3688-425C-830B-A9C00FF51D23}"/>
              </a:ext>
            </a:extLst>
          </p:cNvPr>
          <p:cNvSpPr/>
          <p:nvPr/>
        </p:nvSpPr>
        <p:spPr>
          <a:xfrm>
            <a:off x="3923352" y="4770224"/>
            <a:ext cx="1296144" cy="992526"/>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zh-CN" altLang="en-US" dirty="0">
                <a:latin typeface="黑体" panose="02010609060101010101" pitchFamily="49" charset="-122"/>
                <a:ea typeface="黑体" panose="02010609060101010101" pitchFamily="49" charset="-122"/>
              </a:rPr>
              <a:t>解密</a:t>
            </a:r>
            <a:endParaRPr lang="zh-CN" altLang="en-US" dirty="0"/>
          </a:p>
        </p:txBody>
      </p:sp>
      <p:sp>
        <p:nvSpPr>
          <p:cNvPr id="39" name="箭头: 右 38">
            <a:extLst>
              <a:ext uri="{FF2B5EF4-FFF2-40B4-BE49-F238E27FC236}">
                <a16:creationId xmlns:a16="http://schemas.microsoft.com/office/drawing/2014/main" xmlns="" id="{E1925D6E-8701-48ED-B01F-C50FE705C698}"/>
              </a:ext>
            </a:extLst>
          </p:cNvPr>
          <p:cNvSpPr/>
          <p:nvPr/>
        </p:nvSpPr>
        <p:spPr>
          <a:xfrm>
            <a:off x="5318191" y="5037288"/>
            <a:ext cx="963899" cy="255812"/>
          </a:xfrm>
          <a:prstGeom prst="rightArrow">
            <a:avLst/>
          </a:prstGeom>
          <a:solidFill>
            <a:schemeClr val="accent3">
              <a:lumMod val="5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9069188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wipe(left)">
                                      <p:cBhvr>
                                        <p:cTn id="7" dur="500"/>
                                        <p:tgtEl>
                                          <p:spTgt spid="21"/>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fade">
                                      <p:cBhvr>
                                        <p:cTn id="11" dur="500"/>
                                        <p:tgtEl>
                                          <p:spTgt spid="17"/>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27"/>
                                        </p:tgtEl>
                                        <p:attrNameLst>
                                          <p:attrName>style.visibility</p:attrName>
                                        </p:attrNameLst>
                                      </p:cBhvr>
                                      <p:to>
                                        <p:strVal val="visible"/>
                                      </p:to>
                                    </p:set>
                                    <p:animEffect transition="in" filter="fade">
                                      <p:cBhvr>
                                        <p:cTn id="14" dur="500"/>
                                        <p:tgtEl>
                                          <p:spTgt spid="27"/>
                                        </p:tgtEl>
                                      </p:cBhvr>
                                    </p:animEffect>
                                  </p:childTnLst>
                                </p:cTn>
                              </p:par>
                            </p:childTnLst>
                          </p:cTn>
                        </p:par>
                        <p:par>
                          <p:cTn id="15" fill="hold">
                            <p:stCondLst>
                              <p:cond delay="1000"/>
                            </p:stCondLst>
                            <p:childTnLst>
                              <p:par>
                                <p:cTn id="16" presetID="22" presetClass="entr" presetSubtype="1" fill="hold" grpId="0" nodeType="afterEffect">
                                  <p:stCondLst>
                                    <p:cond delay="0"/>
                                  </p:stCondLst>
                                  <p:childTnLst>
                                    <p:set>
                                      <p:cBhvr>
                                        <p:cTn id="17" dur="1" fill="hold">
                                          <p:stCondLst>
                                            <p:cond delay="0"/>
                                          </p:stCondLst>
                                        </p:cTn>
                                        <p:tgtEl>
                                          <p:spTgt spid="38"/>
                                        </p:tgtEl>
                                        <p:attrNameLst>
                                          <p:attrName>style.visibility</p:attrName>
                                        </p:attrNameLst>
                                      </p:cBhvr>
                                      <p:to>
                                        <p:strVal val="visible"/>
                                      </p:to>
                                    </p:set>
                                    <p:animEffect transition="in" filter="wipe(up)">
                                      <p:cBhvr>
                                        <p:cTn id="18" dur="500"/>
                                        <p:tgtEl>
                                          <p:spTgt spid="38"/>
                                        </p:tgtEl>
                                      </p:cBhvr>
                                    </p:animEffect>
                                  </p:childTnLst>
                                </p:cTn>
                              </p:par>
                            </p:childTnLst>
                          </p:cTn>
                        </p:par>
                        <p:par>
                          <p:cTn id="19" fill="hold">
                            <p:stCondLst>
                              <p:cond delay="1500"/>
                            </p:stCondLst>
                            <p:childTnLst>
                              <p:par>
                                <p:cTn id="20" presetID="10" presetClass="entr" presetSubtype="0" fill="hold" grpId="0" nodeType="after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fade">
                                      <p:cBhvr>
                                        <p:cTn id="22" dur="500"/>
                                        <p:tgtEl>
                                          <p:spTgt spid="2"/>
                                        </p:tgtEl>
                                      </p:cBhvr>
                                    </p:animEffect>
                                  </p:childTnLst>
                                </p:cTn>
                              </p:par>
                            </p:childTnLst>
                          </p:cTn>
                        </p:par>
                        <p:par>
                          <p:cTn id="23" fill="hold">
                            <p:stCondLst>
                              <p:cond delay="2000"/>
                            </p:stCondLst>
                            <p:childTnLst>
                              <p:par>
                                <p:cTn id="24" presetID="22" presetClass="entr" presetSubtype="8" fill="hold" grpId="0" nodeType="afterEffect">
                                  <p:stCondLst>
                                    <p:cond delay="0"/>
                                  </p:stCondLst>
                                  <p:childTnLst>
                                    <p:set>
                                      <p:cBhvr>
                                        <p:cTn id="25" dur="1" fill="hold">
                                          <p:stCondLst>
                                            <p:cond delay="0"/>
                                          </p:stCondLst>
                                        </p:cTn>
                                        <p:tgtEl>
                                          <p:spTgt spid="30"/>
                                        </p:tgtEl>
                                        <p:attrNameLst>
                                          <p:attrName>style.visibility</p:attrName>
                                        </p:attrNameLst>
                                      </p:cBhvr>
                                      <p:to>
                                        <p:strVal val="visible"/>
                                      </p:to>
                                    </p:set>
                                    <p:animEffect transition="in" filter="wipe(left)">
                                      <p:cBhvr>
                                        <p:cTn id="26" dur="500"/>
                                        <p:tgtEl>
                                          <p:spTgt spid="30"/>
                                        </p:tgtEl>
                                      </p:cBhvr>
                                    </p:animEffect>
                                  </p:childTnLst>
                                </p:cTn>
                              </p:par>
                            </p:childTnLst>
                          </p:cTn>
                        </p:par>
                        <p:par>
                          <p:cTn id="27" fill="hold">
                            <p:stCondLst>
                              <p:cond delay="2500"/>
                            </p:stCondLst>
                            <p:childTnLst>
                              <p:par>
                                <p:cTn id="28" presetID="10" presetClass="entr" presetSubtype="0" fill="hold" nodeType="afterEffect">
                                  <p:stCondLst>
                                    <p:cond delay="0"/>
                                  </p:stCondLst>
                                  <p:childTnLst>
                                    <p:set>
                                      <p:cBhvr>
                                        <p:cTn id="29" dur="1" fill="hold">
                                          <p:stCondLst>
                                            <p:cond delay="0"/>
                                          </p:stCondLst>
                                        </p:cTn>
                                        <p:tgtEl>
                                          <p:spTgt spid="25"/>
                                        </p:tgtEl>
                                        <p:attrNameLst>
                                          <p:attrName>style.visibility</p:attrName>
                                        </p:attrNameLst>
                                      </p:cBhvr>
                                      <p:to>
                                        <p:strVal val="visible"/>
                                      </p:to>
                                    </p:set>
                                    <p:animEffect transition="in" filter="fade">
                                      <p:cBhvr>
                                        <p:cTn id="30" dur="500"/>
                                        <p:tgtEl>
                                          <p:spTgt spid="25"/>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26"/>
                                        </p:tgtEl>
                                        <p:attrNameLst>
                                          <p:attrName>style.visibility</p:attrName>
                                        </p:attrNameLst>
                                      </p:cBhvr>
                                      <p:to>
                                        <p:strVal val="visible"/>
                                      </p:to>
                                    </p:set>
                                    <p:animEffect transition="in" filter="fade">
                                      <p:cBhvr>
                                        <p:cTn id="33" dur="500"/>
                                        <p:tgtEl>
                                          <p:spTgt spid="26"/>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29"/>
                                        </p:tgtEl>
                                        <p:attrNameLst>
                                          <p:attrName>style.visibility</p:attrName>
                                        </p:attrNameLst>
                                      </p:cBhvr>
                                      <p:to>
                                        <p:strVal val="visible"/>
                                      </p:to>
                                    </p:set>
                                    <p:animEffect transition="in" filter="wipe(left)">
                                      <p:cBhvr>
                                        <p:cTn id="38" dur="500"/>
                                        <p:tgtEl>
                                          <p:spTgt spid="29"/>
                                        </p:tgtEl>
                                      </p:cBhvr>
                                    </p:animEffect>
                                  </p:childTnLst>
                                </p:cTn>
                              </p:par>
                            </p:childTnLst>
                          </p:cTn>
                        </p:par>
                        <p:par>
                          <p:cTn id="39" fill="hold">
                            <p:stCondLst>
                              <p:cond delay="500"/>
                            </p:stCondLst>
                            <p:childTnLst>
                              <p:par>
                                <p:cTn id="40" presetID="10" presetClass="entr" presetSubtype="0" fill="hold" grpId="0" nodeType="afterEffect">
                                  <p:stCondLst>
                                    <p:cond delay="0"/>
                                  </p:stCondLst>
                                  <p:childTnLst>
                                    <p:set>
                                      <p:cBhvr>
                                        <p:cTn id="41" dur="1" fill="hold">
                                          <p:stCondLst>
                                            <p:cond delay="0"/>
                                          </p:stCondLst>
                                        </p:cTn>
                                        <p:tgtEl>
                                          <p:spTgt spid="34"/>
                                        </p:tgtEl>
                                        <p:attrNameLst>
                                          <p:attrName>style.visibility</p:attrName>
                                        </p:attrNameLst>
                                      </p:cBhvr>
                                      <p:to>
                                        <p:strVal val="visible"/>
                                      </p:to>
                                    </p:set>
                                    <p:animEffect transition="in" filter="fade">
                                      <p:cBhvr>
                                        <p:cTn id="42" dur="500"/>
                                        <p:tgtEl>
                                          <p:spTgt spid="34"/>
                                        </p:tgtEl>
                                      </p:cBhvr>
                                    </p:animEffect>
                                  </p:childTnLst>
                                </p:cTn>
                              </p:par>
                            </p:childTnLst>
                          </p:cTn>
                        </p:par>
                        <p:par>
                          <p:cTn id="43" fill="hold">
                            <p:stCondLst>
                              <p:cond delay="1000"/>
                            </p:stCondLst>
                            <p:childTnLst>
                              <p:par>
                                <p:cTn id="44" presetID="22" presetClass="entr" presetSubtype="1" fill="hold" grpId="0" nodeType="afterEffect">
                                  <p:stCondLst>
                                    <p:cond delay="0"/>
                                  </p:stCondLst>
                                  <p:childTnLst>
                                    <p:set>
                                      <p:cBhvr>
                                        <p:cTn id="45" dur="1" fill="hold">
                                          <p:stCondLst>
                                            <p:cond delay="0"/>
                                          </p:stCondLst>
                                        </p:cTn>
                                        <p:tgtEl>
                                          <p:spTgt spid="36"/>
                                        </p:tgtEl>
                                        <p:attrNameLst>
                                          <p:attrName>style.visibility</p:attrName>
                                        </p:attrNameLst>
                                      </p:cBhvr>
                                      <p:to>
                                        <p:strVal val="visible"/>
                                      </p:to>
                                    </p:set>
                                    <p:animEffect transition="in" filter="wipe(up)">
                                      <p:cBhvr>
                                        <p:cTn id="46" dur="500"/>
                                        <p:tgtEl>
                                          <p:spTgt spid="36"/>
                                        </p:tgtEl>
                                      </p:cBhvr>
                                    </p:animEffect>
                                  </p:childTnLst>
                                </p:cTn>
                              </p:par>
                            </p:childTnLst>
                          </p:cTn>
                        </p:par>
                        <p:par>
                          <p:cTn id="47" fill="hold">
                            <p:stCondLst>
                              <p:cond delay="1500"/>
                            </p:stCondLst>
                            <p:childTnLst>
                              <p:par>
                                <p:cTn id="48" presetID="22" presetClass="entr" presetSubtype="8" fill="hold" grpId="0" nodeType="afterEffect">
                                  <p:stCondLst>
                                    <p:cond delay="0"/>
                                  </p:stCondLst>
                                  <p:childTnLst>
                                    <p:set>
                                      <p:cBhvr>
                                        <p:cTn id="49" dur="1" fill="hold">
                                          <p:stCondLst>
                                            <p:cond delay="0"/>
                                          </p:stCondLst>
                                        </p:cTn>
                                        <p:tgtEl>
                                          <p:spTgt spid="39"/>
                                        </p:tgtEl>
                                        <p:attrNameLst>
                                          <p:attrName>style.visibility</p:attrName>
                                        </p:attrNameLst>
                                      </p:cBhvr>
                                      <p:to>
                                        <p:strVal val="visible"/>
                                      </p:to>
                                    </p:set>
                                    <p:animEffect transition="in" filter="wipe(left)">
                                      <p:cBhvr>
                                        <p:cTn id="50" dur="500"/>
                                        <p:tgtEl>
                                          <p:spTgt spid="39"/>
                                        </p:tgtEl>
                                      </p:cBhvr>
                                    </p:animEffect>
                                  </p:childTnLst>
                                </p:cTn>
                              </p:par>
                            </p:childTnLst>
                          </p:cTn>
                        </p:par>
                        <p:par>
                          <p:cTn id="51" fill="hold">
                            <p:stCondLst>
                              <p:cond delay="2000"/>
                            </p:stCondLst>
                            <p:childTnLst>
                              <p:par>
                                <p:cTn id="52" presetID="10" presetClass="entr" presetSubtype="0" fill="hold" nodeType="afterEffect">
                                  <p:stCondLst>
                                    <p:cond delay="0"/>
                                  </p:stCondLst>
                                  <p:childTnLst>
                                    <p:set>
                                      <p:cBhvr>
                                        <p:cTn id="53" dur="1" fill="hold">
                                          <p:stCondLst>
                                            <p:cond delay="0"/>
                                          </p:stCondLst>
                                        </p:cTn>
                                        <p:tgtEl>
                                          <p:spTgt spid="4"/>
                                        </p:tgtEl>
                                        <p:attrNameLst>
                                          <p:attrName>style.visibility</p:attrName>
                                        </p:attrNameLst>
                                      </p:cBhvr>
                                      <p:to>
                                        <p:strVal val="visible"/>
                                      </p:to>
                                    </p:set>
                                    <p:animEffect transition="in" filter="fade">
                                      <p:cBhvr>
                                        <p:cTn id="54" dur="500"/>
                                        <p:tgtEl>
                                          <p:spTgt spid="4"/>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grpId="0" nodeType="clickEffect">
                                  <p:stCondLst>
                                    <p:cond delay="0"/>
                                  </p:stCondLst>
                                  <p:childTnLst>
                                    <p:set>
                                      <p:cBhvr>
                                        <p:cTn id="58" dur="1" fill="hold">
                                          <p:stCondLst>
                                            <p:cond delay="0"/>
                                          </p:stCondLst>
                                        </p:cTn>
                                        <p:tgtEl>
                                          <p:spTgt spid="33"/>
                                        </p:tgtEl>
                                        <p:attrNameLst>
                                          <p:attrName>style.visibility</p:attrName>
                                        </p:attrNameLst>
                                      </p:cBhvr>
                                      <p:to>
                                        <p:strVal val="visible"/>
                                      </p:to>
                                    </p:set>
                                    <p:animEffect transition="in" filter="fade">
                                      <p:cBhvr>
                                        <p:cTn id="59" dur="500"/>
                                        <p:tgtEl>
                                          <p:spTgt spid="33"/>
                                        </p:tgtEl>
                                      </p:cBhvr>
                                    </p:animEffect>
                                  </p:childTnLst>
                                </p:cTn>
                              </p:par>
                              <p:par>
                                <p:cTn id="60" presetID="10" presetClass="entr" presetSubtype="0" fill="hold" nodeType="withEffect">
                                  <p:stCondLst>
                                    <p:cond delay="0"/>
                                  </p:stCondLst>
                                  <p:childTnLst>
                                    <p:set>
                                      <p:cBhvr>
                                        <p:cTn id="61" dur="1" fill="hold">
                                          <p:stCondLst>
                                            <p:cond delay="0"/>
                                          </p:stCondLst>
                                        </p:cTn>
                                        <p:tgtEl>
                                          <p:spTgt spid="20"/>
                                        </p:tgtEl>
                                        <p:attrNameLst>
                                          <p:attrName>style.visibility</p:attrName>
                                        </p:attrNameLst>
                                      </p:cBhvr>
                                      <p:to>
                                        <p:strVal val="visible"/>
                                      </p:to>
                                    </p:set>
                                    <p:animEffect transition="in" filter="fade">
                                      <p:cBhvr>
                                        <p:cTn id="62" dur="500"/>
                                        <p:tgtEl>
                                          <p:spTgt spid="20"/>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5"/>
                                        </p:tgtEl>
                                        <p:attrNameLst>
                                          <p:attrName>style.visibility</p:attrName>
                                        </p:attrNameLst>
                                      </p:cBhvr>
                                      <p:to>
                                        <p:strVal val="visible"/>
                                      </p:to>
                                    </p:set>
                                    <p:animEffect transition="in" filter="fade">
                                      <p:cBhvr>
                                        <p:cTn id="65" dur="500"/>
                                        <p:tgtEl>
                                          <p:spTgt spid="5"/>
                                        </p:tgtEl>
                                      </p:cBhvr>
                                    </p:animEffect>
                                  </p:childTnLst>
                                </p:cTn>
                              </p:par>
                            </p:childTnLst>
                          </p:cTn>
                        </p:par>
                        <p:par>
                          <p:cTn id="66" fill="hold">
                            <p:stCondLst>
                              <p:cond delay="500"/>
                            </p:stCondLst>
                            <p:childTnLst>
                              <p:par>
                                <p:cTn id="67" presetID="22" presetClass="entr" presetSubtype="1" fill="hold" grpId="0" nodeType="afterEffect">
                                  <p:stCondLst>
                                    <p:cond delay="0"/>
                                  </p:stCondLst>
                                  <p:childTnLst>
                                    <p:set>
                                      <p:cBhvr>
                                        <p:cTn id="68" dur="1" fill="hold">
                                          <p:stCondLst>
                                            <p:cond delay="0"/>
                                          </p:stCondLst>
                                        </p:cTn>
                                        <p:tgtEl>
                                          <p:spTgt spid="32"/>
                                        </p:tgtEl>
                                        <p:attrNameLst>
                                          <p:attrName>style.visibility</p:attrName>
                                        </p:attrNameLst>
                                      </p:cBhvr>
                                      <p:to>
                                        <p:strVal val="visible"/>
                                      </p:to>
                                    </p:set>
                                    <p:animEffect transition="in" filter="wipe(up)">
                                      <p:cBhvr>
                                        <p:cTn id="69" dur="500"/>
                                        <p:tgtEl>
                                          <p:spTgt spid="32"/>
                                        </p:tgtEl>
                                      </p:cBhvr>
                                    </p:animEffect>
                                  </p:childTnLst>
                                </p:cTn>
                              </p:par>
                            </p:childTnLst>
                          </p:cTn>
                        </p:par>
                        <p:par>
                          <p:cTn id="70" fill="hold">
                            <p:stCondLst>
                              <p:cond delay="1000"/>
                            </p:stCondLst>
                            <p:childTnLst>
                              <p:par>
                                <p:cTn id="71" presetID="10" presetClass="entr" presetSubtype="0" fill="hold" grpId="0" nodeType="afterEffect">
                                  <p:stCondLst>
                                    <p:cond delay="0"/>
                                  </p:stCondLst>
                                  <p:childTnLst>
                                    <p:set>
                                      <p:cBhvr>
                                        <p:cTn id="72" dur="1" fill="hold">
                                          <p:stCondLst>
                                            <p:cond delay="0"/>
                                          </p:stCondLst>
                                        </p:cTn>
                                        <p:tgtEl>
                                          <p:spTgt spid="22"/>
                                        </p:tgtEl>
                                        <p:attrNameLst>
                                          <p:attrName>style.visibility</p:attrName>
                                        </p:attrNameLst>
                                      </p:cBhvr>
                                      <p:to>
                                        <p:strVal val="visible"/>
                                      </p:to>
                                    </p:set>
                                    <p:animEffect transition="in" filter="fade">
                                      <p:cBhvr>
                                        <p:cTn id="73"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1" grpId="0" animBg="1"/>
      <p:bldP spid="22" grpId="0" animBg="1"/>
      <p:bldP spid="5" grpId="0"/>
      <p:bldP spid="26" grpId="0"/>
      <p:bldP spid="27" grpId="0"/>
      <p:bldP spid="32" grpId="0" animBg="1"/>
      <p:bldP spid="33" grpId="0" animBg="1"/>
      <p:bldP spid="36" grpId="0" animBg="1"/>
      <p:bldP spid="38" grpId="0" animBg="1"/>
      <p:bldP spid="29" grpId="0" animBg="1"/>
      <p:bldP spid="30" grpId="0" animBg="1"/>
      <p:bldP spid="34" grpId="0" animBg="1"/>
      <p:bldP spid="39" grpId="0" animBg="1"/>
    </p:bldLst>
  </p:timing>
</p:sld>
</file>

<file path=ppt/theme/theme1.xml><?xml version="1.0" encoding="utf-8"?>
<a:theme xmlns:a="http://schemas.openxmlformats.org/drawingml/2006/main" name="国外精美的的PPT模板及图标之二">
  <a:themeElements>
    <a:clrScheme name="国外精美的的PPT模板及图标之二 1">
      <a:dk1>
        <a:srgbClr val="163794"/>
      </a:dk1>
      <a:lt1>
        <a:srgbClr val="FFFFFF"/>
      </a:lt1>
      <a:dk2>
        <a:srgbClr val="000000"/>
      </a:dk2>
      <a:lt2>
        <a:srgbClr val="C0C0C0"/>
      </a:lt2>
      <a:accent1>
        <a:srgbClr val="009999"/>
      </a:accent1>
      <a:accent2>
        <a:srgbClr val="990000"/>
      </a:accent2>
      <a:accent3>
        <a:srgbClr val="FFFFFF"/>
      </a:accent3>
      <a:accent4>
        <a:srgbClr val="112D7E"/>
      </a:accent4>
      <a:accent5>
        <a:srgbClr val="AACACA"/>
      </a:accent5>
      <a:accent6>
        <a:srgbClr val="8A0000"/>
      </a:accent6>
      <a:hlink>
        <a:srgbClr val="6699FF"/>
      </a:hlink>
      <a:folHlink>
        <a:srgbClr val="969696"/>
      </a:folHlink>
    </a:clrScheme>
    <a:fontScheme name="国外精美的的PPT模板及图标之二">
      <a:majorFont>
        <a:latin typeface="Verdan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ln>
          <a:noFill/>
        </a:ln>
      </a:spPr>
      <a:bodyPr wrap="square" rtlCol="0">
        <a:spAutoFit/>
      </a:bodyPr>
      <a:lstStyle>
        <a:defPPr marL="457200" indent="-457200" algn="l">
          <a:buClr>
            <a:srgbClr val="C00000"/>
          </a:buClr>
          <a:buFont typeface="Wingdings" panose="05000000000000000000" pitchFamily="2" charset="2"/>
          <a:buChar char="n"/>
          <a:defRPr sz="2800" dirty="0" smtClean="0">
            <a:solidFill>
              <a:schemeClr val="tx2"/>
            </a:solidFill>
            <a:latin typeface="黑体" panose="02010609060101010101" pitchFamily="49" charset="-122"/>
            <a:ea typeface="黑体" panose="02010609060101010101" pitchFamily="49" charset="-122"/>
          </a:defRPr>
        </a:defPPr>
      </a:lstStyle>
      <a:style>
        <a:lnRef idx="2">
          <a:schemeClr val="accent3"/>
        </a:lnRef>
        <a:fillRef idx="1">
          <a:schemeClr val="lt1"/>
        </a:fillRef>
        <a:effectRef idx="0">
          <a:schemeClr val="accent3"/>
        </a:effectRef>
        <a:fontRef idx="minor">
          <a:schemeClr val="dk1"/>
        </a:fontRef>
      </a:style>
    </a:txDef>
  </a:objectDefaults>
  <a:extraClrSchemeLst>
    <a:extraClrScheme>
      <a:clrScheme name="国外精美的的PPT模板及图标之二 1">
        <a:dk1>
          <a:srgbClr val="163794"/>
        </a:dk1>
        <a:lt1>
          <a:srgbClr val="FFFFFF"/>
        </a:lt1>
        <a:dk2>
          <a:srgbClr val="000000"/>
        </a:dk2>
        <a:lt2>
          <a:srgbClr val="C0C0C0"/>
        </a:lt2>
        <a:accent1>
          <a:srgbClr val="009999"/>
        </a:accent1>
        <a:accent2>
          <a:srgbClr val="990000"/>
        </a:accent2>
        <a:accent3>
          <a:srgbClr val="FFFFFF"/>
        </a:accent3>
        <a:accent4>
          <a:srgbClr val="112D7E"/>
        </a:accent4>
        <a:accent5>
          <a:srgbClr val="AACACA"/>
        </a:accent5>
        <a:accent6>
          <a:srgbClr val="8A0000"/>
        </a:accent6>
        <a:hlink>
          <a:srgbClr val="6699FF"/>
        </a:hlink>
        <a:folHlink>
          <a:srgbClr val="969696"/>
        </a:folHlink>
      </a:clrScheme>
      <a:clrMap bg1="lt1" tx1="dk1" bg2="lt2" tx2="dk2" accent1="accent1" accent2="accent2" accent3="accent3" accent4="accent4" accent5="accent5" accent6="accent6" hlink="hlink" folHlink="folHlink"/>
    </a:extraClrScheme>
    <a:extraClrScheme>
      <a:clrScheme name="国外精美的的PPT模板及图标之二 2">
        <a:dk1>
          <a:srgbClr val="29698D"/>
        </a:dk1>
        <a:lt1>
          <a:srgbClr val="FFFFFF"/>
        </a:lt1>
        <a:dk2>
          <a:srgbClr val="000000"/>
        </a:dk2>
        <a:lt2>
          <a:srgbClr val="A1BABD"/>
        </a:lt2>
        <a:accent1>
          <a:srgbClr val="FF5050"/>
        </a:accent1>
        <a:accent2>
          <a:srgbClr val="FF9933"/>
        </a:accent2>
        <a:accent3>
          <a:srgbClr val="FFFFFF"/>
        </a:accent3>
        <a:accent4>
          <a:srgbClr val="215978"/>
        </a:accent4>
        <a:accent5>
          <a:srgbClr val="FFB3B3"/>
        </a:accent5>
        <a:accent6>
          <a:srgbClr val="E78A2D"/>
        </a:accent6>
        <a:hlink>
          <a:srgbClr val="00CC99"/>
        </a:hlink>
        <a:folHlink>
          <a:srgbClr val="83A6A7"/>
        </a:folHlink>
      </a:clrScheme>
      <a:clrMap bg1="lt1" tx1="dk1" bg2="lt2" tx2="dk2" accent1="accent1" accent2="accent2" accent3="accent3" accent4="accent4" accent5="accent5" accent6="accent6" hlink="hlink" folHlink="folHlink"/>
    </a:extraClrScheme>
    <a:extraClrScheme>
      <a:clrScheme name="国外精美的的PPT模板及图标之二 3">
        <a:dk1>
          <a:srgbClr val="666699"/>
        </a:dk1>
        <a:lt1>
          <a:srgbClr val="FFFFFF"/>
        </a:lt1>
        <a:dk2>
          <a:srgbClr val="000000"/>
        </a:dk2>
        <a:lt2>
          <a:srgbClr val="C0C0C0"/>
        </a:lt2>
        <a:accent1>
          <a:srgbClr val="72B88E"/>
        </a:accent1>
        <a:accent2>
          <a:srgbClr val="C78DD7"/>
        </a:accent2>
        <a:accent3>
          <a:srgbClr val="FFFFFF"/>
        </a:accent3>
        <a:accent4>
          <a:srgbClr val="565682"/>
        </a:accent4>
        <a:accent5>
          <a:srgbClr val="BCD8C6"/>
        </a:accent5>
        <a:accent6>
          <a:srgbClr val="B47FC3"/>
        </a:accent6>
        <a:hlink>
          <a:srgbClr val="3197BB"/>
        </a:hlink>
        <a:folHlink>
          <a:srgbClr val="878FA5"/>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国外精美的的PPT模板及图标之二 1">
    <a:dk1>
      <a:srgbClr val="163794"/>
    </a:dk1>
    <a:lt1>
      <a:srgbClr val="FFFFFF"/>
    </a:lt1>
    <a:dk2>
      <a:srgbClr val="000000"/>
    </a:dk2>
    <a:lt2>
      <a:srgbClr val="C0C0C0"/>
    </a:lt2>
    <a:accent1>
      <a:srgbClr val="009999"/>
    </a:accent1>
    <a:accent2>
      <a:srgbClr val="990000"/>
    </a:accent2>
    <a:accent3>
      <a:srgbClr val="FFFFFF"/>
    </a:accent3>
    <a:accent4>
      <a:srgbClr val="112D7E"/>
    </a:accent4>
    <a:accent5>
      <a:srgbClr val="AACACA"/>
    </a:accent5>
    <a:accent6>
      <a:srgbClr val="8A0000"/>
    </a:accent6>
    <a:hlink>
      <a:srgbClr val="6699FF"/>
    </a:hlink>
    <a:folHlink>
      <a:srgbClr val="969696"/>
    </a:folHlink>
  </a:clrScheme>
</a:themeOverride>
</file>

<file path=docProps/app.xml><?xml version="1.0" encoding="utf-8"?>
<Properties xmlns="http://schemas.openxmlformats.org/officeDocument/2006/extended-properties" xmlns:vt="http://schemas.openxmlformats.org/officeDocument/2006/docPropsVTypes">
  <Template/>
  <TotalTime>8822</TotalTime>
  <Words>2140</Words>
  <Application>Microsoft Office PowerPoint</Application>
  <PresentationFormat>全屏显示(4:3)</PresentationFormat>
  <Paragraphs>437</Paragraphs>
  <Slides>33</Slides>
  <Notes>32</Notes>
  <HiddenSlides>0</HiddenSlides>
  <MMClips>0</MMClips>
  <ScaleCrop>false</ScaleCrop>
  <HeadingPairs>
    <vt:vector size="6" baseType="variant">
      <vt:variant>
        <vt:lpstr>主题</vt:lpstr>
      </vt:variant>
      <vt:variant>
        <vt:i4>1</vt:i4>
      </vt:variant>
      <vt:variant>
        <vt:lpstr>嵌入 OLE 服务器</vt:lpstr>
      </vt:variant>
      <vt:variant>
        <vt:i4>3</vt:i4>
      </vt:variant>
      <vt:variant>
        <vt:lpstr>幻灯片标题</vt:lpstr>
      </vt:variant>
      <vt:variant>
        <vt:i4>33</vt:i4>
      </vt:variant>
    </vt:vector>
  </HeadingPairs>
  <TitlesOfParts>
    <vt:vector size="37" baseType="lpstr">
      <vt:lpstr>国外精美的的PPT模板及图标之二</vt:lpstr>
      <vt:lpstr>剪辑</vt:lpstr>
      <vt:lpstr>Bitmap Image</vt:lpstr>
      <vt:lpstr>Drawing</vt:lpstr>
      <vt:lpstr>安全协议</vt:lpstr>
      <vt:lpstr>14.1 典型的网络入侵手段</vt:lpstr>
      <vt:lpstr>14.1 典型的网络入侵手段</vt:lpstr>
      <vt:lpstr>14.1 典型的网络入侵手段</vt:lpstr>
      <vt:lpstr>14.2 邮件安全协议</vt:lpstr>
      <vt:lpstr>14.2 邮件安全协议</vt:lpstr>
      <vt:lpstr>14.3 邮件安全协议</vt:lpstr>
      <vt:lpstr>14.3 邮件安全协议</vt:lpstr>
      <vt:lpstr>14.3 邮件安全协议</vt:lpstr>
      <vt:lpstr>14.3 邮件安全协议</vt:lpstr>
      <vt:lpstr>14.3 邮件安全协议</vt:lpstr>
      <vt:lpstr>14.3 安全套接层</vt:lpstr>
      <vt:lpstr>14.3 安全套接层</vt:lpstr>
      <vt:lpstr>14.4 传输层安全</vt:lpstr>
      <vt:lpstr>14.4 传输层安全</vt:lpstr>
      <vt:lpstr>14.4 传输层安全</vt:lpstr>
      <vt:lpstr>14.4 传输层安全</vt:lpstr>
      <vt:lpstr>14.4 传输层安全</vt:lpstr>
      <vt:lpstr>14.4 传输层安全</vt:lpstr>
      <vt:lpstr>14.4 传输层安全</vt:lpstr>
      <vt:lpstr>14.4 传输层安全</vt:lpstr>
      <vt:lpstr>14.4 传输层安全</vt:lpstr>
      <vt:lpstr>14.4 传输层安全</vt:lpstr>
      <vt:lpstr>14.5 IPv4和IPv6安全</vt:lpstr>
      <vt:lpstr>14.5 IPv4和IPv6安全</vt:lpstr>
      <vt:lpstr>14.5 IPv4和IPv6安全</vt:lpstr>
      <vt:lpstr>14.5 IPv4和IPv6安全</vt:lpstr>
      <vt:lpstr>14.5 IPv4和IPv6安全</vt:lpstr>
      <vt:lpstr>14.5 IPv4和IPv6安全</vt:lpstr>
      <vt:lpstr>14.5 IPv4和IPv6安全</vt:lpstr>
      <vt:lpstr>14.5 IPv4和IPv6安全</vt:lpstr>
      <vt:lpstr>14.5 IPv4和IPv6安全</vt:lpstr>
      <vt:lpstr>14.5 IPv4和IPv6安全</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dc:title>
  <dc:creator>Happy 2005</dc:creator>
  <cp:lastModifiedBy>dingguoqiang</cp:lastModifiedBy>
  <cp:revision>429</cp:revision>
  <dcterms:created xsi:type="dcterms:W3CDTF">2007-01-10T09:07:04Z</dcterms:created>
  <dcterms:modified xsi:type="dcterms:W3CDTF">2022-05-10T09:01:16Z</dcterms:modified>
</cp:coreProperties>
</file>