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76" r:id="rId3"/>
    <p:sldId id="258" r:id="rId4"/>
    <p:sldId id="336" r:id="rId5"/>
    <p:sldId id="337" r:id="rId6"/>
    <p:sldId id="339" r:id="rId8"/>
    <p:sldId id="340" r:id="rId9"/>
    <p:sldId id="341" r:id="rId10"/>
    <p:sldId id="259" r:id="rId11"/>
    <p:sldId id="263" r:id="rId12"/>
    <p:sldId id="260" r:id="rId13"/>
    <p:sldId id="345" r:id="rId14"/>
    <p:sldId id="261" r:id="rId15"/>
    <p:sldId id="262" r:id="rId16"/>
    <p:sldId id="264" r:id="rId17"/>
    <p:sldId id="265" r:id="rId18"/>
    <p:sldId id="266" r:id="rId19"/>
    <p:sldId id="267" r:id="rId20"/>
    <p:sldId id="268" r:id="rId21"/>
    <p:sldId id="269" r:id="rId22"/>
    <p:sldId id="346" r:id="rId23"/>
    <p:sldId id="274" r:id="rId24"/>
    <p:sldId id="275" r:id="rId25"/>
    <p:sldId id="347" r:id="rId26"/>
    <p:sldId id="344" r:id="rId27"/>
    <p:sldId id="348" r:id="rId28"/>
    <p:sldId id="276" r:id="rId29"/>
    <p:sldId id="277" r:id="rId30"/>
    <p:sldId id="278" r:id="rId31"/>
    <p:sldId id="279" r:id="rId32"/>
    <p:sldId id="349" r:id="rId33"/>
    <p:sldId id="351" r:id="rId34"/>
    <p:sldId id="350"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300" r:id="rId53"/>
    <p:sldId id="299" r:id="rId54"/>
    <p:sldId id="301" r:id="rId55"/>
    <p:sldId id="308" r:id="rId56"/>
    <p:sldId id="352" r:id="rId57"/>
    <p:sldId id="310" r:id="rId58"/>
    <p:sldId id="353" r:id="rId59"/>
    <p:sldId id="354" r:id="rId60"/>
    <p:sldId id="355" r:id="rId61"/>
    <p:sldId id="304" r:id="rId62"/>
    <p:sldId id="332" r:id="rId63"/>
    <p:sldId id="302" r:id="rId64"/>
    <p:sldId id="303" r:id="rId65"/>
    <p:sldId id="305" r:id="rId66"/>
    <p:sldId id="312" r:id="rId67"/>
    <p:sldId id="356" r:id="rId68"/>
    <p:sldId id="377" r:id="rId69"/>
    <p:sldId id="357" r:id="rId70"/>
    <p:sldId id="359" r:id="rId71"/>
    <p:sldId id="360" r:id="rId72"/>
    <p:sldId id="361" r:id="rId73"/>
    <p:sldId id="365" r:id="rId74"/>
    <p:sldId id="378" r:id="rId75"/>
    <p:sldId id="379" r:id="rId76"/>
    <p:sldId id="380" r:id="rId77"/>
    <p:sldId id="366" r:id="rId78"/>
    <p:sldId id="381" r:id="rId79"/>
    <p:sldId id="382" r:id="rId80"/>
    <p:sldId id="364" r:id="rId81"/>
    <p:sldId id="367" r:id="rId82"/>
    <p:sldId id="368" r:id="rId83"/>
    <p:sldId id="369" r:id="rId84"/>
    <p:sldId id="374" r:id="rId85"/>
    <p:sldId id="370" r:id="rId86"/>
    <p:sldId id="333" r:id="rId87"/>
    <p:sldId id="334" r:id="rId88"/>
    <p:sldId id="335" r:id="rId8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CCFF"/>
    <a:srgbClr val="8BD9A5"/>
    <a:srgbClr val="FFCC66"/>
    <a:srgbClr val="CC99FF"/>
    <a:srgbClr val="38C291"/>
    <a:srgbClr val="DAD482"/>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85" autoAdjust="0"/>
    <p:restoredTop sz="95519" autoAdjust="0"/>
  </p:normalViewPr>
  <p:slideViewPr>
    <p:cSldViewPr>
      <p:cViewPr varScale="1">
        <p:scale>
          <a:sx n="64" d="100"/>
          <a:sy n="64" d="100"/>
        </p:scale>
        <p:origin x="-146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rtlCol="0"/>
        <a:lstStyle/>
        <a:p>
          <a:pPr rtl="0"/>
          <a:endParaRPr lang="en-US"/>
        </a:p>
      </dgm:t>
    </dgm:pt>
    <dgm:pt modelId="{AACEAFD5-63CF-4AFC-B46F-BE086C5D447C}">
      <dgm:prSet phldrT="[Text]" custT="1"/>
      <dgm:spPr>
        <a:xfrm>
          <a:off x="2100" y="3510000"/>
          <a:ext cx="2239374" cy="810000"/>
        </a:xfrm>
        <a:prstGeom prst="homePlate">
          <a:avLst>
            <a:gd name="adj" fmla="val 25000"/>
          </a:avLst>
        </a:prstGeom>
        <a:solidFill>
          <a:srgbClr val="ED1C24"/>
        </a:solidFill>
        <a:ln w="12700" cap="flat" cmpd="sng" algn="ctr">
          <a:solidFill>
            <a:srgbClr val="ED1C24"/>
          </a:solidFill>
          <a:prstDash val="solid"/>
          <a:miter lim="800000"/>
        </a:ln>
        <a:effectLst/>
      </dgm:spPr>
      <dgm:t>
        <a:bodyPr rtlCol="0"/>
        <a:lstStyle/>
        <a:p>
          <a:pPr rtl="0">
            <a:buNone/>
          </a:pPr>
          <a:r>
            <a:rPr lang="zh-CN" altLang="en-US" sz="2000" b="1" dirty="0">
              <a:latin typeface="楷体" panose="02010609060101010101" pitchFamily="49" charset="-122"/>
              <a:ea typeface="楷体" panose="02010609060101010101" pitchFamily="49" charset="-122"/>
            </a:rPr>
            <a:t>公元前</a:t>
          </a:r>
          <a:r>
            <a:rPr lang="en-US" altLang="zh-CN" sz="2000" b="1" dirty="0">
              <a:latin typeface="楷体" panose="02010609060101010101" pitchFamily="49" charset="-122"/>
              <a:ea typeface="楷体" panose="02010609060101010101" pitchFamily="49" charset="-122"/>
            </a:rPr>
            <a:t>400</a:t>
          </a:r>
          <a:r>
            <a:rPr lang="zh-CN" altLang="en-US" sz="2000" b="1" dirty="0">
              <a:latin typeface="楷体" panose="02010609060101010101" pitchFamily="49" charset="-122"/>
              <a:ea typeface="楷体" panose="02010609060101010101" pitchFamily="49" charset="-122"/>
            </a:rPr>
            <a:t>年</a:t>
          </a:r>
          <a:r>
            <a:rPr lang="en-US" altLang="zh-CN" sz="2000" b="1" dirty="0">
              <a:latin typeface="楷体" panose="02010609060101010101" pitchFamily="49" charset="-122"/>
              <a:ea typeface="楷体" panose="02010609060101010101" pitchFamily="49" charset="-122"/>
            </a:rPr>
            <a:t>~1949</a:t>
          </a:r>
          <a:r>
            <a:rPr lang="zh-CN" altLang="en-US" sz="2000" b="1" dirty="0">
              <a:latin typeface="楷体" panose="02010609060101010101" pitchFamily="49" charset="-122"/>
              <a:ea typeface="楷体" panose="02010609060101010101" pitchFamily="49" charset="-122"/>
            </a:rPr>
            <a:t>年</a:t>
          </a:r>
          <a:endParaRPr lang="en-US" altLang="zh-CN" sz="2000" b="1"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endParaRPr>
        </a:p>
      </dgm:t>
    </dgm:pt>
    <dgm:pt modelId="{7A0BD8EC-BB4A-4912-A54E-6F39B681264E}" cxnId="{AE101ABC-7EA3-4444-A576-8AB15A371C84}" type="parTrans">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7A8D4B4D-06E9-4958-810D-A6226B6AC588}" cxnId="{AE101ABC-7EA3-4444-A576-8AB15A371C84}" type="sibTrans">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D71FC021-6A65-44D1-95B9-0E6C89079866}">
      <dgm:prSet phldrT="[Text]"/>
      <dgm:spPr>
        <a:xfrm>
          <a:off x="4256912" y="3510000"/>
          <a:ext cx="2239374" cy="810000"/>
        </a:xfrm>
        <a:prstGeom prst="chevron">
          <a:avLst>
            <a:gd name="adj" fmla="val 25000"/>
          </a:avLst>
        </a:prstGeom>
        <a:solidFill>
          <a:srgbClr val="F7931E"/>
        </a:solidFill>
        <a:ln w="12700" cap="flat" cmpd="sng" algn="ctr">
          <a:solidFill>
            <a:srgbClr val="F7931E"/>
          </a:solidFill>
          <a:prstDash val="solid"/>
          <a:miter lim="800000"/>
        </a:ln>
        <a:effectLst/>
      </dgm:spPr>
      <dgm:t>
        <a:bodyPr rtlCol="0"/>
        <a:lstStyle/>
        <a:p>
          <a:pPr rtl="0">
            <a:buNone/>
          </a:pPr>
          <a:r>
            <a:rPr lang="en-US" altLang="zh-CN" b="1"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rPr>
            <a:t>1949~1975</a:t>
          </a:r>
          <a:r>
            <a:rPr lang="zh-CN" altLang="en-US" b="1"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rPr>
            <a:t>年</a:t>
          </a:r>
          <a:endParaRPr lang="en-US" altLang="zh-CN" b="1"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endParaRPr>
        </a:p>
      </dgm:t>
    </dgm:pt>
    <dgm:pt modelId="{9B090D9D-470E-46E2-AABB-0368A52481AA}" cxnId="{53239C96-427C-420B-95DC-546F3B30ED65}" type="sibTrans">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862AAE39-3AAD-40E3-BA20-90187BD73242}" cxnId="{53239C96-427C-420B-95DC-546F3B30ED65}" type="parTrans">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9E838AE2-4659-4603-ABC8-58DF4222C0D4}">
      <dgm:prSet/>
      <dgm:spPr>
        <a:xfrm>
          <a:off x="8511724" y="3510000"/>
          <a:ext cx="2239374" cy="810000"/>
        </a:xfrm>
        <a:prstGeom prst="chevron">
          <a:avLst>
            <a:gd name="adj" fmla="val 25000"/>
          </a:avLst>
        </a:prstGeom>
        <a:solidFill>
          <a:srgbClr val="FCCB00"/>
        </a:solidFill>
        <a:ln w="12700" cap="flat" cmpd="sng" algn="ctr">
          <a:solidFill>
            <a:srgbClr val="FCCB00"/>
          </a:solidFill>
          <a:prstDash val="solid"/>
          <a:miter lim="800000"/>
        </a:ln>
        <a:effectLst/>
      </dgm:spPr>
      <dgm:t>
        <a:bodyPr rtlCol="0"/>
        <a:lstStyle/>
        <a:p>
          <a:pPr rtl="0">
            <a:buNone/>
          </a:pPr>
          <a:r>
            <a:rPr lang="en-US" altLang="zh-CN" b="1"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rPr>
            <a:t>1976</a:t>
          </a:r>
          <a:r>
            <a:rPr lang="zh-CN" altLang="en-US" b="1"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rPr>
            <a:t>年</a:t>
          </a:r>
          <a:r>
            <a:rPr lang="en-US" altLang="zh-CN" b="1"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rPr>
            <a:t>——</a:t>
          </a:r>
          <a:endParaRPr lang="zh-CN" altLang="en-US" b="1"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endParaRPr>
        </a:p>
      </dgm:t>
    </dgm:pt>
    <dgm:pt modelId="{61F1BCD3-232D-4C03-B56C-182BCB6108CD}" cxnId="{CF54291C-AAFD-4FA4-9A16-20CE892BA907}" type="sibTrans">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5FC53805-9431-4BC8-ADB9-DABF59DE31C7}" cxnId="{CF54291C-AAFD-4FA4-9A16-20CE892BA907}" type="parTrans">
      <dgm:prSet/>
      <dgm:spPr/>
      <dgm:t>
        <a:bodyPr rtlCol="0"/>
        <a:lstStyle/>
        <a:p>
          <a:pPr rtl="0"/>
          <a:endParaRPr lang="zh-CN" altLang="en-US" noProof="0" dirty="0">
            <a:latin typeface="Microsoft YaHei UI" panose="020B0503020204020204" pitchFamily="34" charset="-122"/>
            <a:ea typeface="Microsoft YaHei UI" panose="020B0503020204020204" pitchFamily="34" charset="-122"/>
          </a:endParaRPr>
        </a:p>
      </dgm:t>
    </dgm:pt>
    <dgm:pt modelId="{594BF422-752C-42F3-A230-3D0E6AE9A886}" type="pres">
      <dgm:prSet presAssocID="{55C0B14E-AEA6-48D3-A387-ED4A3A3BF840}" presName="Name0" presStyleCnt="0">
        <dgm:presLayoutVars>
          <dgm:animLvl val="lvl"/>
          <dgm:resizeHandles val="exact"/>
        </dgm:presLayoutVars>
      </dgm:prSet>
      <dgm:spPr/>
      <dgm:t>
        <a:bodyPr/>
        <a:lstStyle/>
        <a:p>
          <a:endParaRPr lang="zh-CN" altLang="en-US"/>
        </a:p>
      </dgm:t>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3">
        <dgm:presLayoutVars>
          <dgm:chMax val="0"/>
          <dgm:chPref val="0"/>
        </dgm:presLayoutVars>
      </dgm:prSet>
      <dgm:spPr>
        <a:xfrm rot="5400000">
          <a:off x="-1123324" y="2205425"/>
          <a:ext cx="2430000" cy="179149"/>
        </a:xfrm>
        <a:prstGeom prst="corner">
          <a:avLst>
            <a:gd name="adj1" fmla="val 1000"/>
            <a:gd name="adj2" fmla="val 1000"/>
          </a:avLst>
        </a:prstGeom>
        <a:solidFill>
          <a:sysClr val="window" lastClr="FFFFFF">
            <a:hueOff val="0"/>
            <a:satOff val="0"/>
            <a:lumOff val="0"/>
            <a:alphaOff val="0"/>
          </a:sysClr>
        </a:solidFill>
        <a:ln w="12700" cap="flat" cmpd="sng" algn="ctr">
          <a:solidFill>
            <a:srgbClr val="ED1C24"/>
          </a:solidFill>
          <a:prstDash val="solid"/>
          <a:miter lim="800000"/>
        </a:ln>
        <a:effectLst/>
      </dgm:spPr>
    </dgm:pt>
    <dgm:pt modelId="{CA3A6A4E-2D39-41D2-A6B1-B590D0C452D2}" type="pres">
      <dgm:prSet presAssocID="{AACEAFD5-63CF-4AFC-B46F-BE086C5D447C}" presName="parTx" presStyleLbl="alignNode1" presStyleIdx="0" presStyleCnt="3">
        <dgm:presLayoutVars>
          <dgm:chMax val="0"/>
          <dgm:chPref val="0"/>
          <dgm:bulletEnabled val="1"/>
        </dgm:presLayoutVars>
      </dgm:prSet>
      <dgm:spPr/>
      <dgm:t>
        <a:bodyPr/>
        <a:lstStyle/>
        <a:p>
          <a:endParaRPr lang="zh-CN" altLang="en-US"/>
        </a:p>
      </dgm:t>
    </dgm:pt>
    <dgm:pt modelId="{810D7AA7-A541-4507-BE7F-36CCF210089F}" type="pres">
      <dgm:prSet presAssocID="{AACEAFD5-63CF-4AFC-B46F-BE086C5D447C}" presName="desTx" presStyleLbl="revTx" presStyleIdx="0" presStyleCnt="3">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1" presStyleCnt="3">
        <dgm:presLayoutVars>
          <dgm:chMax val="0"/>
          <dgm:chPref val="0"/>
        </dgm:presLayoutVars>
      </dgm:prSet>
      <dgm:spPr>
        <a:xfrm rot="5400000">
          <a:off x="3131487" y="2205425"/>
          <a:ext cx="2430000" cy="179149"/>
        </a:xfrm>
        <a:prstGeom prst="corner">
          <a:avLst>
            <a:gd name="adj1" fmla="val 1000"/>
            <a:gd name="adj2" fmla="val 1000"/>
          </a:avLst>
        </a:prstGeom>
        <a:solidFill>
          <a:sysClr val="window" lastClr="FFFFFF">
            <a:hueOff val="0"/>
            <a:satOff val="0"/>
            <a:lumOff val="0"/>
            <a:alphaOff val="0"/>
          </a:sysClr>
        </a:solidFill>
        <a:ln w="12700" cap="flat" cmpd="sng" algn="ctr">
          <a:solidFill>
            <a:srgbClr val="F7931E"/>
          </a:solidFill>
          <a:prstDash val="solid"/>
          <a:miter lim="800000"/>
        </a:ln>
        <a:effectLst/>
      </dgm:spPr>
    </dgm:pt>
    <dgm:pt modelId="{7A0B5EFC-88FB-4ED5-994F-D5F6584C2293}" type="pres">
      <dgm:prSet presAssocID="{D71FC021-6A65-44D1-95B9-0E6C89079866}" presName="parTx" presStyleLbl="alignNode1" presStyleIdx="1" presStyleCnt="3" custLinFactNeighborX="724" custLinFactNeighborY="-314">
        <dgm:presLayoutVars>
          <dgm:chMax val="0"/>
          <dgm:chPref val="0"/>
          <dgm:bulletEnabled val="1"/>
        </dgm:presLayoutVars>
      </dgm:prSet>
      <dgm:spPr/>
      <dgm:t>
        <a:bodyPr/>
        <a:lstStyle/>
        <a:p>
          <a:endParaRPr lang="zh-CN" altLang="en-US"/>
        </a:p>
      </dgm:t>
    </dgm:pt>
    <dgm:pt modelId="{FD7B29F2-0D66-4B4B-BC8A-82DA23575305}" type="pres">
      <dgm:prSet presAssocID="{D71FC021-6A65-44D1-95B9-0E6C89079866}" presName="desTx" presStyleLbl="revTx" presStyleIdx="1" presStyleCnt="3">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D0A9E9B9-B6D2-49AA-91D6-7CE223E637D0}" type="pres">
      <dgm:prSet presAssocID="{9E838AE2-4659-4603-ABC8-58DF4222C0D4}" presName="composite" presStyleCnt="0"/>
      <dgm:spPr/>
    </dgm:pt>
    <dgm:pt modelId="{0EE416CF-D8AE-41BD-BF35-9148040E1274}" type="pres">
      <dgm:prSet presAssocID="{9E838AE2-4659-4603-ABC8-58DF4222C0D4}" presName="L" presStyleLbl="solidFgAcc1" presStyleIdx="2" presStyleCnt="3">
        <dgm:presLayoutVars>
          <dgm:chMax val="0"/>
          <dgm:chPref val="0"/>
        </dgm:presLayoutVars>
      </dgm:prSet>
      <dgm:spPr>
        <a:xfrm rot="5400000">
          <a:off x="7386299" y="2205425"/>
          <a:ext cx="2430000" cy="179149"/>
        </a:xfrm>
        <a:prstGeom prst="corner">
          <a:avLst>
            <a:gd name="adj1" fmla="val 1000"/>
            <a:gd name="adj2" fmla="val 1000"/>
          </a:avLst>
        </a:prstGeom>
        <a:solidFill>
          <a:sysClr val="window" lastClr="FFFFFF">
            <a:hueOff val="0"/>
            <a:satOff val="0"/>
            <a:lumOff val="0"/>
            <a:alphaOff val="0"/>
          </a:sysClr>
        </a:solidFill>
        <a:ln w="12700" cap="flat" cmpd="sng" algn="ctr">
          <a:solidFill>
            <a:srgbClr val="FCCB00"/>
          </a:solidFill>
          <a:prstDash val="solid"/>
          <a:miter lim="800000"/>
        </a:ln>
        <a:effectLst/>
      </dgm:spPr>
    </dgm:pt>
    <dgm:pt modelId="{559A9A18-D6AE-4459-8C7F-A17CAB50744A}" type="pres">
      <dgm:prSet presAssocID="{9E838AE2-4659-4603-ABC8-58DF4222C0D4}" presName="parTx" presStyleLbl="alignNode1" presStyleIdx="2" presStyleCnt="3" custLinFactNeighborX="2697" custLinFactNeighborY="-314">
        <dgm:presLayoutVars>
          <dgm:chMax val="0"/>
          <dgm:chPref val="0"/>
          <dgm:bulletEnabled val="1"/>
        </dgm:presLayoutVars>
      </dgm:prSet>
      <dgm:spPr/>
      <dgm:t>
        <a:bodyPr/>
        <a:lstStyle/>
        <a:p>
          <a:endParaRPr lang="zh-CN" altLang="en-US"/>
        </a:p>
      </dgm:t>
    </dgm:pt>
    <dgm:pt modelId="{7F54B493-FCA8-4A1F-A2B1-FCB26CA9C396}" type="pres">
      <dgm:prSet presAssocID="{9E838AE2-4659-4603-ABC8-58DF4222C0D4}" presName="desTx" presStyleLbl="revTx" presStyleIdx="2" presStyleCnt="3">
        <dgm:presLayoutVars>
          <dgm:chMax val="0"/>
          <dgm:chPref val="0"/>
          <dgm:bulletEnabled val="1"/>
        </dgm:presLayoutVars>
      </dgm:prSet>
      <dgm:spPr/>
    </dgm:pt>
    <dgm:pt modelId="{D73F5E39-8993-4D6C-9D92-8E8F41E329B8}" type="pres">
      <dgm:prSet presAssocID="{9E838AE2-4659-4603-ABC8-58DF4222C0D4}" presName="EmptyPlaceHolder" presStyleCnt="0"/>
      <dgm:spPr/>
    </dgm:pt>
  </dgm:ptLst>
  <dgm:cxnLst>
    <dgm:cxn modelId="{219EA357-E48B-4A91-91A7-8282DFF10601}" type="presOf" srcId="{55C0B14E-AEA6-48D3-A387-ED4A3A3BF840}" destId="{594BF422-752C-42F3-A230-3D0E6AE9A886}" srcOrd="0" destOrd="0" presId="urn:microsoft.com/office/officeart/2016/7/layout/AccentHomeChevronProcess"/>
    <dgm:cxn modelId="{DB636DF2-EC68-445F-B7E9-11D2D9235026}" type="presOf" srcId="{9E838AE2-4659-4603-ABC8-58DF4222C0D4}" destId="{559A9A18-D6AE-4459-8C7F-A17CAB50744A}" srcOrd="0" destOrd="0" presId="urn:microsoft.com/office/officeart/2016/7/layout/AccentHomeChevronProcess"/>
    <dgm:cxn modelId="{CF54291C-AAFD-4FA4-9A16-20CE892BA907}" srcId="{55C0B14E-AEA6-48D3-A387-ED4A3A3BF840}" destId="{9E838AE2-4659-4603-ABC8-58DF4222C0D4}" srcOrd="2" destOrd="0" parTransId="{5FC53805-9431-4BC8-ADB9-DABF59DE31C7}" sibTransId="{61F1BCD3-232D-4C03-B56C-182BCB6108CD}"/>
    <dgm:cxn modelId="{53239C96-427C-420B-95DC-546F3B30ED65}" srcId="{55C0B14E-AEA6-48D3-A387-ED4A3A3BF840}" destId="{D71FC021-6A65-44D1-95B9-0E6C89079866}" srcOrd="1" destOrd="0" parTransId="{862AAE39-3AAD-40E3-BA20-90187BD73242}" sibTransId="{9B090D9D-470E-46E2-AABB-0368A52481AA}"/>
    <dgm:cxn modelId="{6CDEA839-6538-453E-9113-58ECC65280CB}" type="presOf" srcId="{AACEAFD5-63CF-4AFC-B46F-BE086C5D447C}" destId="{CA3A6A4E-2D39-41D2-A6B1-B590D0C452D2}"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0399491-EC61-4ACD-870E-1A66600F3D26}" type="presOf" srcId="{D71FC021-6A65-44D1-95B9-0E6C89079866}" destId="{7A0B5EFC-88FB-4ED5-994F-D5F6584C2293}" srcOrd="0" destOrd="0" presId="urn:microsoft.com/office/officeart/2016/7/layout/AccentHomeChevronProcess"/>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D8554B98-FAA7-4800-BB76-916BA7A2B10E}" type="presParOf" srcId="{594BF422-752C-42F3-A230-3D0E6AE9A886}" destId="{86E313B1-36D3-44D7-907E-22A08CB8E9CC}" srcOrd="2"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76487C60-81CC-4808-A6F6-74C757E56AA2}" type="presParOf" srcId="{594BF422-752C-42F3-A230-3D0E6AE9A886}" destId="{F5592489-4EC4-4CD3-8C9F-861313656D99}" srcOrd="3" destOrd="0" presId="urn:microsoft.com/office/officeart/2016/7/layout/AccentHomeChevronProcess"/>
    <dgm:cxn modelId="{B07B5F95-29F3-4EBA-881F-2F9C82CD9290}" type="presParOf" srcId="{594BF422-752C-42F3-A230-3D0E6AE9A886}" destId="{D0A9E9B9-B6D2-49AA-91D6-7CE223E637D0}" srcOrd="4" destOrd="0" presId="urn:microsoft.com/office/officeart/2016/7/layout/AccentHomeChevronProcess"/>
    <dgm:cxn modelId="{6DCE379C-942E-4A9E-8128-B2C269A9781F}" type="presParOf" srcId="{D0A9E9B9-B6D2-49AA-91D6-7CE223E637D0}" destId="{0EE416CF-D8AE-41BD-BF35-9148040E1274}" srcOrd="0" destOrd="0" presId="urn:microsoft.com/office/officeart/2016/7/layout/AccentHomeChevronProcess"/>
    <dgm:cxn modelId="{FE2C896A-6834-4EDF-8664-05B479C8F0ED}" type="presParOf" srcId="{D0A9E9B9-B6D2-49AA-91D6-7CE223E637D0}" destId="{559A9A18-D6AE-4459-8C7F-A17CAB50744A}" srcOrd="1" destOrd="0" presId="urn:microsoft.com/office/officeart/2016/7/layout/AccentHomeChevronProcess"/>
    <dgm:cxn modelId="{10CD1AE1-F5D1-4C7E-9DFC-2BC8AB439A36}" type="presParOf" srcId="{D0A9E9B9-B6D2-49AA-91D6-7CE223E637D0}" destId="{7F54B493-FCA8-4A1F-A2B1-FCB26CA9C396}" srcOrd="2" destOrd="0" presId="urn:microsoft.com/office/officeart/2016/7/layout/AccentHomeChevronProcess"/>
    <dgm:cxn modelId="{3BA0BF32-4C4F-4617-8C77-FB7B13572D62}" type="presParOf" srcId="{D0A9E9B9-B6D2-49AA-91D6-7CE223E637D0}" destId="{D73F5E39-8993-4D6C-9D92-8E8F41E329B8}" srcOrd="3" destOrd="0" presId="urn:microsoft.com/office/officeart/2016/7/layout/AccentHomeChevron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1244893" y="2465149"/>
          <a:ext cx="2737053" cy="239689"/>
        </a:xfrm>
        <a:prstGeom prst="corner">
          <a:avLst>
            <a:gd name="adj1" fmla="val 1000"/>
            <a:gd name="adj2" fmla="val 1000"/>
          </a:avLst>
        </a:prstGeom>
        <a:solidFill>
          <a:sysClr val="window" lastClr="FFFFFF">
            <a:hueOff val="0"/>
            <a:satOff val="0"/>
            <a:lumOff val="0"/>
            <a:alphaOff val="0"/>
          </a:sysClr>
        </a:solidFill>
        <a:ln w="12700" cap="flat" cmpd="sng" algn="ctr">
          <a:solidFill>
            <a:srgbClr val="ED1C24"/>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3788" y="3953521"/>
          <a:ext cx="2996118" cy="912351"/>
        </a:xfrm>
        <a:prstGeom prst="homePlate">
          <a:avLst>
            <a:gd name="adj" fmla="val 25000"/>
          </a:avLst>
        </a:prstGeom>
        <a:solidFill>
          <a:srgbClr val="ED1C24"/>
        </a:solidFill>
        <a:ln w="12700" cap="flat" cmpd="sng" algn="ctr">
          <a:solidFill>
            <a:srgbClr val="ED1C2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rtlCol="0" anchor="ctr" anchorCtr="0">
          <a:noAutofit/>
        </a:bodyPr>
        <a:lstStyle/>
        <a:p>
          <a:pPr lvl="0" algn="ctr" defTabSz="889000" rtl="0">
            <a:lnSpc>
              <a:spcPct val="90000"/>
            </a:lnSpc>
            <a:spcBef>
              <a:spcPct val="0"/>
            </a:spcBef>
            <a:spcAft>
              <a:spcPct val="35000"/>
            </a:spcAft>
            <a:buNone/>
          </a:pPr>
          <a:r>
            <a:rPr lang="zh-CN" altLang="en-US" sz="2000" b="1" kern="1200" dirty="0">
              <a:latin typeface="楷体" panose="02010609060101010101" pitchFamily="49" charset="-122"/>
              <a:ea typeface="楷体" panose="02010609060101010101" pitchFamily="49" charset="-122"/>
            </a:rPr>
            <a:t>公元前</a:t>
          </a:r>
          <a:r>
            <a:rPr lang="en-US" altLang="zh-CN" sz="2000" b="1" kern="1200" dirty="0">
              <a:latin typeface="楷体" panose="02010609060101010101" pitchFamily="49" charset="-122"/>
              <a:ea typeface="楷体" panose="02010609060101010101" pitchFamily="49" charset="-122"/>
            </a:rPr>
            <a:t>400</a:t>
          </a:r>
          <a:r>
            <a:rPr lang="zh-CN" altLang="en-US" sz="2000" b="1" kern="1200" dirty="0">
              <a:latin typeface="楷体" panose="02010609060101010101" pitchFamily="49" charset="-122"/>
              <a:ea typeface="楷体" panose="02010609060101010101" pitchFamily="49" charset="-122"/>
            </a:rPr>
            <a:t>年</a:t>
          </a:r>
          <a:r>
            <a:rPr lang="en-US" altLang="zh-CN" sz="2000" b="1" kern="1200" dirty="0">
              <a:latin typeface="楷体" panose="02010609060101010101" pitchFamily="49" charset="-122"/>
              <a:ea typeface="楷体" panose="02010609060101010101" pitchFamily="49" charset="-122"/>
            </a:rPr>
            <a:t>~1949</a:t>
          </a:r>
          <a:r>
            <a:rPr lang="zh-CN" altLang="en-US" sz="2000" b="1" kern="1200" dirty="0">
              <a:latin typeface="楷体" panose="02010609060101010101" pitchFamily="49" charset="-122"/>
              <a:ea typeface="楷体" panose="02010609060101010101" pitchFamily="49" charset="-122"/>
            </a:rPr>
            <a:t>年</a:t>
          </a:r>
          <a:endParaRPr lang="en-US" altLang="zh-CN" sz="2000" b="1" kern="1200"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endParaRPr>
        </a:p>
      </dsp:txBody>
      <dsp:txXfrm>
        <a:off x="3788" y="3953521"/>
        <a:ext cx="2882074" cy="912351"/>
      </dsp:txXfrm>
    </dsp:sp>
    <dsp:sp modelId="{810D7AA7-A541-4507-BE7F-36CCF210089F}">
      <dsp:nvSpPr>
        <dsp:cNvPr id="0" name=""/>
        <dsp:cNvSpPr/>
      </dsp:nvSpPr>
      <dsp:spPr>
        <a:xfrm>
          <a:off x="243477" y="1360281"/>
          <a:ext cx="2432848" cy="2170063"/>
        </a:xfrm>
        <a:prstGeom prst="rect">
          <a:avLst/>
        </a:prstGeom>
        <a:noFill/>
        <a:ln>
          <a:noFill/>
        </a:ln>
        <a:effectLst/>
      </dsp:spPr>
      <dsp:style>
        <a:lnRef idx="0">
          <a:scrgbClr r="0" g="0" b="0"/>
        </a:lnRef>
        <a:fillRef idx="0">
          <a:scrgbClr r="0" g="0" b="0"/>
        </a:fillRef>
        <a:effectRef idx="0">
          <a:scrgbClr r="0" g="0" b="0"/>
        </a:effectRef>
        <a:fontRef idx="minor"/>
      </dsp:style>
    </dsp:sp>
    <dsp:sp modelId="{473F2067-7126-4D56-A328-5A8CFD3D8D52}">
      <dsp:nvSpPr>
        <dsp:cNvPr id="0" name=""/>
        <dsp:cNvSpPr/>
      </dsp:nvSpPr>
      <dsp:spPr>
        <a:xfrm rot="5400000">
          <a:off x="1683033" y="2462284"/>
          <a:ext cx="2737053" cy="239689"/>
        </a:xfrm>
        <a:prstGeom prst="corner">
          <a:avLst>
            <a:gd name="adj1" fmla="val 1000"/>
            <a:gd name="adj2" fmla="val 1000"/>
          </a:avLst>
        </a:prstGeom>
        <a:solidFill>
          <a:sysClr val="window" lastClr="FFFFFF">
            <a:hueOff val="0"/>
            <a:satOff val="0"/>
            <a:lumOff val="0"/>
            <a:alphaOff val="0"/>
          </a:sysClr>
        </a:solidFill>
        <a:ln w="12700" cap="flat" cmpd="sng" algn="ctr">
          <a:solidFill>
            <a:srgbClr val="F7931E"/>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2931714" y="3950656"/>
          <a:ext cx="2996118" cy="912351"/>
        </a:xfrm>
        <a:prstGeom prst="chevron">
          <a:avLst>
            <a:gd name="adj" fmla="val 25000"/>
          </a:avLst>
        </a:prstGeom>
        <a:solidFill>
          <a:srgbClr val="F7931E"/>
        </a:solidFill>
        <a:ln w="12700" cap="flat" cmpd="sng" algn="ctr">
          <a:solidFill>
            <a:srgbClr val="F7931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rtlCol="0" anchor="ctr" anchorCtr="0">
          <a:noAutofit/>
        </a:bodyPr>
        <a:lstStyle/>
        <a:p>
          <a:pPr lvl="0" algn="ctr" defTabSz="889000" rtl="0">
            <a:lnSpc>
              <a:spcPct val="90000"/>
            </a:lnSpc>
            <a:spcBef>
              <a:spcPct val="0"/>
            </a:spcBef>
            <a:spcAft>
              <a:spcPct val="35000"/>
            </a:spcAft>
            <a:buNone/>
          </a:pPr>
          <a:r>
            <a:rPr lang="en-US" altLang="zh-CN" sz="2000" b="1" kern="1200"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rPr>
            <a:t>1949~1975</a:t>
          </a:r>
          <a:r>
            <a:rPr lang="zh-CN" altLang="en-US" sz="2000" b="1" kern="1200"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rPr>
            <a:t>年</a:t>
          </a:r>
          <a:endParaRPr lang="en-US" altLang="zh-CN" sz="2000" b="1" kern="1200"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endParaRPr>
        </a:p>
      </dsp:txBody>
      <dsp:txXfrm>
        <a:off x="3159802" y="3950656"/>
        <a:ext cx="2539942" cy="912351"/>
      </dsp:txXfrm>
    </dsp:sp>
    <dsp:sp modelId="{FD7B29F2-0D66-4B4B-BC8A-82DA23575305}">
      <dsp:nvSpPr>
        <dsp:cNvPr id="0" name=""/>
        <dsp:cNvSpPr/>
      </dsp:nvSpPr>
      <dsp:spPr>
        <a:xfrm>
          <a:off x="3171404" y="1357416"/>
          <a:ext cx="2432848" cy="2170063"/>
        </a:xfrm>
        <a:prstGeom prst="rect">
          <a:avLst/>
        </a:prstGeom>
        <a:noFill/>
        <a:ln>
          <a:noFill/>
        </a:ln>
        <a:effectLst/>
      </dsp:spPr>
      <dsp:style>
        <a:lnRef idx="0">
          <a:scrgbClr r="0" g="0" b="0"/>
        </a:lnRef>
        <a:fillRef idx="0">
          <a:scrgbClr r="0" g="0" b="0"/>
        </a:fillRef>
        <a:effectRef idx="0">
          <a:scrgbClr r="0" g="0" b="0"/>
        </a:effectRef>
        <a:fontRef idx="minor"/>
      </dsp:style>
    </dsp:sp>
    <dsp:sp modelId="{0EE416CF-D8AE-41BD-BF35-9148040E1274}">
      <dsp:nvSpPr>
        <dsp:cNvPr id="0" name=""/>
        <dsp:cNvSpPr/>
      </dsp:nvSpPr>
      <dsp:spPr>
        <a:xfrm rot="5400000">
          <a:off x="4571363" y="2462284"/>
          <a:ext cx="2737053" cy="239689"/>
        </a:xfrm>
        <a:prstGeom prst="corner">
          <a:avLst>
            <a:gd name="adj1" fmla="val 1000"/>
            <a:gd name="adj2" fmla="val 1000"/>
          </a:avLst>
        </a:prstGeom>
        <a:solidFill>
          <a:sysClr val="window" lastClr="FFFFFF">
            <a:hueOff val="0"/>
            <a:satOff val="0"/>
            <a:lumOff val="0"/>
            <a:alphaOff val="0"/>
          </a:sysClr>
        </a:solidFill>
        <a:ln w="12700" cap="flat" cmpd="sng" algn="ctr">
          <a:solidFill>
            <a:srgbClr val="FCCB00"/>
          </a:solidFill>
          <a:prstDash val="solid"/>
          <a:miter lim="800000"/>
        </a:ln>
        <a:effectLst/>
      </dsp:spPr>
      <dsp:style>
        <a:lnRef idx="2">
          <a:scrgbClr r="0" g="0" b="0"/>
        </a:lnRef>
        <a:fillRef idx="1">
          <a:scrgbClr r="0" g="0" b="0"/>
        </a:fillRef>
        <a:effectRef idx="0">
          <a:scrgbClr r="0" g="0" b="0"/>
        </a:effectRef>
        <a:fontRef idx="minor"/>
      </dsp:style>
    </dsp:sp>
    <dsp:sp modelId="{559A9A18-D6AE-4459-8C7F-A17CAB50744A}">
      <dsp:nvSpPr>
        <dsp:cNvPr id="0" name=""/>
        <dsp:cNvSpPr/>
      </dsp:nvSpPr>
      <dsp:spPr>
        <a:xfrm>
          <a:off x="5820045" y="3950656"/>
          <a:ext cx="2996118" cy="912351"/>
        </a:xfrm>
        <a:prstGeom prst="chevron">
          <a:avLst>
            <a:gd name="adj" fmla="val 25000"/>
          </a:avLst>
        </a:prstGeom>
        <a:solidFill>
          <a:srgbClr val="FCCB00"/>
        </a:solidFill>
        <a:ln w="12700" cap="flat" cmpd="sng" algn="ctr">
          <a:solidFill>
            <a:srgbClr val="FCCB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rtlCol="0" anchor="ctr" anchorCtr="0">
          <a:noAutofit/>
        </a:bodyPr>
        <a:lstStyle/>
        <a:p>
          <a:pPr lvl="0" algn="ctr" defTabSz="889000" rtl="0">
            <a:lnSpc>
              <a:spcPct val="90000"/>
            </a:lnSpc>
            <a:spcBef>
              <a:spcPct val="0"/>
            </a:spcBef>
            <a:spcAft>
              <a:spcPct val="35000"/>
            </a:spcAft>
            <a:buNone/>
          </a:pPr>
          <a:r>
            <a:rPr lang="en-US" altLang="zh-CN" sz="2000" b="1" kern="1200"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rPr>
            <a:t>1976</a:t>
          </a:r>
          <a:r>
            <a:rPr lang="zh-CN" altLang="en-US" sz="2000" b="1" kern="1200"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rPr>
            <a:t>年</a:t>
          </a:r>
          <a:r>
            <a:rPr lang="en-US" altLang="zh-CN" sz="2000" b="1" kern="1200"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rPr>
            <a:t>——</a:t>
          </a:r>
          <a:endParaRPr lang="zh-CN" altLang="en-US" sz="2000" b="1" kern="1200" noProof="0" dirty="0">
            <a:solidFill>
              <a:sysClr val="window" lastClr="FFFFFF"/>
            </a:solidFill>
            <a:effectLst>
              <a:outerShdw blurRad="50800" dist="38100" dir="2700000" algn="tl" rotWithShape="0">
                <a:sysClr val="windowText" lastClr="000000">
                  <a:alpha val="50000"/>
                </a:sysClr>
              </a:outerShdw>
            </a:effectLst>
            <a:latin typeface="Microsoft YaHei UI" panose="020B0503020204020204" pitchFamily="34" charset="-122"/>
            <a:ea typeface="Microsoft YaHei UI" panose="020B0503020204020204" pitchFamily="34" charset="-122"/>
            <a:cs typeface="+mn-cs"/>
          </a:endParaRPr>
        </a:p>
      </dsp:txBody>
      <dsp:txXfrm>
        <a:off x="6048133" y="3950656"/>
        <a:ext cx="2539942" cy="912351"/>
      </dsp:txXfrm>
    </dsp:sp>
    <dsp:sp modelId="{7F54B493-FCA8-4A1F-A2B1-FCB26CA9C396}">
      <dsp:nvSpPr>
        <dsp:cNvPr id="0" name=""/>
        <dsp:cNvSpPr/>
      </dsp:nvSpPr>
      <dsp:spPr>
        <a:xfrm>
          <a:off x="6059735" y="1357416"/>
          <a:ext cx="2432848" cy="217006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type="corner" r:blip="" rot="90">
                <dgm:adjLst>
                  <dgm:adj idx="1" val="0.01"/>
                  <dgm:adj idx="2" val="0.01"/>
                </dgm:adjLst>
              </dgm:shape>
            </dgm:if>
            <dgm:else name="Name312">
              <dgm:shape xmlns:r="http://schemas.openxmlformats.org/officeDocument/2006/relationships" type="corner" r:blip="" rot="180">
                <dgm:adjLst>
                  <dgm:adj idx="1" val="0.01"/>
                  <dgm:adj idx="2" val="0.01"/>
                </dgm:adjLst>
              </dgm:shape>
            </dgm:else>
          </dgm:choose>
          <dgm:presOf/>
          <dgm:constrLst/>
          <dgm:ruleLst/>
        </dgm:layoutNode>
        <dgm:layoutNode name="parTx" styleLbl="alignNode1">
          <dgm:varLst>
            <dgm:chMax val="0"/>
            <dgm:chPref val="0"/>
            <dgm:bulletEnabled val="1"/>
          </dgm:varLst>
          <dgm:alg type="tx">
            <dgm:param type="parTxLTRAlign" val="ctr"/>
            <dgm:param type="parTxRTLAlign" val="ctr"/>
            <dgm:param type="txAnchorVert" val="mid"/>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type="homePlate" r:blip="" rot="180">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type="chevron" r:blip="" rot="180">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parTxLTRAlign" val="l"/>
                <dgm:param type="parTxRTLAlign" val="l"/>
                <dgm:param type="shpTxLTRAlignCh" val="l"/>
                <dgm:param type="shpTxRTLAlignCh" val="l"/>
                <dgm:param type="txAnchorVert" val="t"/>
              </dgm:alg>
            </dgm:if>
            <dgm:else name="Name212">
              <dgm:alg type="tx">
                <dgm:param type="parTxLTRAlign" val="r"/>
                <dgm:param type="parTxRTLAlign" val="r"/>
                <dgm:param type="shpTxLTRAlignCh" val="r"/>
                <dgm:param type="shpTxRTLAlignCh" val="r"/>
                <dgm:param type="txAnchorVert" val="t"/>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a:defRPr/>
            </a:pPr>
            <a:fld id="{C717F966-CD43-4D92-B2DA-31FF88EEE6F7}"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717F966-CD43-4D92-B2DA-31FF88EEE6F7}"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717F966-CD43-4D92-B2DA-31FF88EEE6F7}"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717F966-CD43-4D92-B2DA-31FF88EEE6F7}"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717F966-CD43-4D92-B2DA-31FF88EEE6F7}"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717F966-CD43-4D92-B2DA-31FF88EEE6F7}"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717F966-CD43-4D92-B2DA-31FF88EEE6F7}"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717F966-CD43-4D92-B2DA-31FF88EEE6F7}"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717F966-CD43-4D92-B2DA-31FF88EEE6F7}"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717F966-CD43-4D92-B2DA-31FF88EEE6F7}"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717F966-CD43-4D92-B2DA-31FF88EEE6F7}"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pic>
        <p:nvPicPr>
          <p:cNvPr id="5"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256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anose="05000000000000000000" pitchFamily="2" charset="2"/>
              <a:buNone/>
              <a:defRPr sz="1800" b="1">
                <a:solidFill>
                  <a:schemeClr val="tx2"/>
                </a:solidFill>
                <a:latin typeface="Verdana" panose="020B0604030504040204" pitchFamily="34" charset="0"/>
              </a:defRPr>
            </a:lvl1pPr>
          </a:lstStyle>
          <a:p>
            <a:pPr lvl="0"/>
            <a:r>
              <a:rPr lang="en-US" altLang="zh-CN" noProof="0"/>
              <a:t>Click to edit Master subtitle style</a:t>
            </a:r>
            <a:endParaRPr lang="en-US" altLang="zh-CN" noProof="0"/>
          </a:p>
        </p:txBody>
      </p:sp>
      <p:sp>
        <p:nvSpPr>
          <p:cNvPr id="3093" name="Rectangle 21"/>
          <p:cNvSpPr>
            <a:spLocks noGrp="1" noChangeArrowheads="1"/>
          </p:cNvSpPr>
          <p:nvPr>
            <p:ph type="ctrTitle" sz="quarter" hasCustomPrompt="1"/>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a:extLst>
            <a:ext uri="{AF507438-7753-43E0-B8FC-AC1667EBCBE1}">
              <a14:hiddenEffects xmlns:a14="http://schemas.microsoft.com/office/drawing/2010/main">
                <a:effectLst>
                  <a:outerShdw dist="81320" dir="3080412" algn="ctr" rotWithShape="0">
                    <a:schemeClr val="tx2">
                      <a:alpha val="50000"/>
                    </a:schemeClr>
                  </a:outerShdw>
                </a:effectLst>
              </a14:hiddenEffects>
            </a:ext>
          </a:extLst>
        </p:spPr>
        <p:txBody>
          <a:bodyPr/>
          <a:lstStyle>
            <a:lvl1pPr>
              <a:defRPr sz="4000"/>
            </a:lvl1pPr>
          </a:lstStyle>
          <a:p>
            <a:pPr lvl="0"/>
            <a:r>
              <a:rPr lang="en-US" altLang="ko-KR" noProof="0"/>
              <a:t>Click to edit Master title</a:t>
            </a:r>
            <a:br>
              <a:rPr lang="en-US" altLang="ko-KR" noProof="0"/>
            </a:br>
            <a:r>
              <a:rPr lang="en-US" altLang="ko-KR" noProof="0"/>
              <a:t> style</a:t>
            </a:r>
            <a:endParaRPr lang="en-US" altLang="ko-K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7338AE60-9FEB-4881-9F73-7DC57B81D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E90459E-4AB0-4594-8EEB-4B8CC91D5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9DE93A5-B161-4ADA-B498-D436A009750B}"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9816B913-5337-4945-A257-B96D8031FE67}"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C86D0427-23CC-4DFA-8BC9-4BD5C0A99118}"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DB6D2A7D-08F0-470E-9CB6-8F82A4F5AEC9}"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45016D16-6700-412D-B8F3-A40385006266}" type="slidenum">
              <a:rPr lang="zh-CN" altLang="en-US"/>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33FCC00-EFD1-47C7-B893-85F54856B188}" type="slidenum">
              <a:rPr lang="zh-CN" altLang="en-US"/>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CC5B9749-02DA-4AA9-95CF-5EC6085E7C4E}" type="slidenum">
              <a:rPr lang="zh-CN" altLang="en-US"/>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2C76E4E6-1014-4D7B-8897-98671A2AF016}"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1005DC91-0714-4946-8E34-6CE6C5209005}"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anose="02010600030101010101" pitchFamily="2" charset="-122"/>
            </a:endParaRPr>
          </a:p>
        </p:txBody>
      </p:sp>
      <p:sp>
        <p:nvSpPr>
          <p:cNvPr id="1027" name="Rectangle 3"/>
          <p:cNvSpPr>
            <a:spLocks noGrp="1" noChangeArrowheads="1"/>
          </p:cNvSpPr>
          <p:nvPr>
            <p:ph type="body" idx="1"/>
          </p:nvPr>
        </p:nvSpPr>
        <p:spPr bwMode="auto">
          <a:xfrm>
            <a:off x="457200" y="11525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1">
                <a:latin typeface="+mj-lt"/>
                <a:ea typeface="宋体" panose="02010600030101010101" pitchFamily="2" charset="-122"/>
              </a:defRPr>
            </a:lvl1pPr>
          </a:lstStyle>
          <a:p>
            <a:pPr>
              <a:defRPr/>
            </a:pPr>
            <a:r>
              <a:rPr lang="en-US" altLang="zh-CN"/>
              <a:t>Company Logo</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latin typeface="+mj-lt"/>
                <a:ea typeface="宋体" panose="02010600030101010101" pitchFamily="2" charset="-122"/>
              </a:defRPr>
            </a:lvl1pPr>
          </a:lstStyle>
          <a:p>
            <a:pPr>
              <a:defRPr/>
            </a:pPr>
            <a:fld id="{8C11CCFB-BB17-43F8-BFC6-65D2208F0105}" type="slidenum">
              <a:rPr lang="zh-CN" altLang="en-US"/>
            </a:fld>
            <a:endParaRPr lang="en-US" altLang="zh-CN"/>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31" name="Text Box 16"/>
          <p:cNvSpPr txBox="1">
            <a:spLocks noChangeArrowheads="1"/>
          </p:cNvSpPr>
          <p:nvPr/>
        </p:nvSpPr>
        <p:spPr bwMode="gray">
          <a:xfrm>
            <a:off x="0" y="838200"/>
            <a:ext cx="914400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1">
                <a:solidFill>
                  <a:schemeClr val="bg1"/>
                </a:solidFill>
                <a:latin typeface="+mj-lt"/>
                <a:ea typeface="宋体" panose="02010600030101010101" pitchFamily="2" charset="-122"/>
              </a:defRPr>
            </a:lvl1pPr>
          </a:lstStyle>
          <a:p>
            <a:pPr>
              <a:defRPr/>
            </a:pPr>
            <a:r>
              <a:rPr lang="en-US" altLang="zh-CN"/>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jpeg"/><Relationship Id="rId1" Type="http://schemas.openxmlformats.org/officeDocument/2006/relationships/image" Target="../media/image24.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6.png"/><Relationship Id="rId3" Type="http://schemas.openxmlformats.org/officeDocument/2006/relationships/image" Target="../media/image1.svg"/><Relationship Id="rId2" Type="http://schemas.openxmlformats.org/officeDocument/2006/relationships/image" Target="../media/image5.pn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jpeg"/><Relationship Id="rId1" Type="http://schemas.openxmlformats.org/officeDocument/2006/relationships/image" Target="../media/image34.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7.png"/><Relationship Id="rId1" Type="http://schemas.openxmlformats.org/officeDocument/2006/relationships/image" Target="../media/image46.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9.png"/><Relationship Id="rId1" Type="http://schemas.openxmlformats.org/officeDocument/2006/relationships/image" Target="../media/image48.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3.png"/><Relationship Id="rId1" Type="http://schemas.openxmlformats.org/officeDocument/2006/relationships/image" Target="../media/image52.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6.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5.png"/><Relationship Id="rId1" Type="http://schemas.openxmlformats.org/officeDocument/2006/relationships/image" Target="../media/image6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6.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8.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9.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1.png"/><Relationship Id="rId1" Type="http://schemas.openxmlformats.org/officeDocument/2006/relationships/image" Target="../media/image70.png"/></Relationships>
</file>

<file path=ppt/slides/_rels/slide79.xml.rels><?xml version="1.0" encoding="UTF-8" standalone="yes"?>
<Relationships xmlns="http://schemas.openxmlformats.org/package/2006/relationships"><Relationship Id="rId9" Type="http://schemas.openxmlformats.org/officeDocument/2006/relationships/image" Target="../media/image78.png"/><Relationship Id="rId8" Type="http://schemas.openxmlformats.org/officeDocument/2006/relationships/image" Target="../media/image77.png"/><Relationship Id="rId7" Type="http://schemas.openxmlformats.org/officeDocument/2006/relationships/image" Target="../media/image76.png"/><Relationship Id="rId6" Type="http://schemas.openxmlformats.org/officeDocument/2006/relationships/image" Target="../media/image75.png"/><Relationship Id="rId5" Type="http://schemas.openxmlformats.org/officeDocument/2006/relationships/image" Target="../media/image4.svg"/><Relationship Id="rId4" Type="http://schemas.openxmlformats.org/officeDocument/2006/relationships/image" Target="../media/image74.png"/><Relationship Id="rId3" Type="http://schemas.openxmlformats.org/officeDocument/2006/relationships/image" Target="../media/image3.svg"/><Relationship Id="rId2" Type="http://schemas.openxmlformats.org/officeDocument/2006/relationships/image" Target="../media/image73.png"/><Relationship Id="rId10" Type="http://schemas.openxmlformats.org/officeDocument/2006/relationships/slideLayout" Target="../slideLayouts/slideLayout7.xml"/><Relationship Id="rId1" Type="http://schemas.openxmlformats.org/officeDocument/2006/relationships/image" Target="../media/image7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9.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0.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564904"/>
            <a:ext cx="9175750" cy="1012825"/>
          </a:xfrm>
        </p:spPr>
        <p:txBody>
          <a:bodyPr/>
          <a:lstStyle/>
          <a:p>
            <a:pPr eaLnBrk="1" hangingPunct="1">
              <a:defRPr/>
            </a:pPr>
            <a:r>
              <a:rPr lang="zh-CN" altLang="en-US" sz="4400" dirty="0">
                <a:latin typeface="华文楷体" panose="02010600040101010101" pitchFamily="2" charset="-122"/>
                <a:ea typeface="华文楷体" panose="02010600040101010101" pitchFamily="2" charset="-122"/>
              </a:rPr>
              <a:t>数据加密技术</a:t>
            </a:r>
            <a:endParaRPr lang="en-US" altLang="zh-CN" sz="4400" dirty="0">
              <a:latin typeface="华文楷体" panose="02010600040101010101" pitchFamily="2" charset="-122"/>
              <a:ea typeface="华文楷体" panose="02010600040101010101" pitchFamily="2" charset="-122"/>
            </a:endParaRPr>
          </a:p>
        </p:txBody>
      </p:sp>
      <p:sp>
        <p:nvSpPr>
          <p:cNvPr id="5123" name="Rectangle 3"/>
          <p:cNvSpPr>
            <a:spLocks noGrp="1" noChangeArrowheads="1"/>
          </p:cNvSpPr>
          <p:nvPr>
            <p:ph type="subTitle" idx="1"/>
          </p:nvPr>
        </p:nvSpPr>
        <p:spPr>
          <a:xfrm>
            <a:off x="1187624" y="3933056"/>
            <a:ext cx="6553200" cy="533400"/>
          </a:xfrm>
        </p:spPr>
        <p:txBody>
          <a:bodyPr/>
          <a:lstStyle/>
          <a:p>
            <a:pPr eaLnBrk="1" hangingPunct="1"/>
            <a:r>
              <a:rPr lang="zh-CN" altLang="en-US" sz="3200" dirty="0">
                <a:ea typeface="宋体" panose="02010600030101010101" pitchFamily="2" charset="-122"/>
              </a:rPr>
              <a:t>主讲：汪 洁</a:t>
            </a:r>
            <a:endParaRPr lang="en-US" altLang="zh-CN" sz="3200" dirty="0">
              <a:ea typeface="宋体" panose="02010600030101010101" pitchFamily="2" charset="-122"/>
            </a:endParaRPr>
          </a:p>
          <a:p>
            <a:pPr eaLnBrk="1" hangingPunct="1"/>
            <a:r>
              <a:rPr lang="zh-CN" altLang="en-US" sz="3200" dirty="0">
                <a:ea typeface="宋体" panose="02010600030101010101" pitchFamily="2" charset="-122"/>
              </a:rPr>
              <a:t>中南大学计算机学院</a:t>
            </a:r>
            <a:endParaRPr lang="en-US" altLang="zh-CN" sz="3200" dirty="0">
              <a:ea typeface="宋体" panose="02010600030101010101" pitchFamily="2" charset="-122"/>
            </a:endParaRPr>
          </a:p>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jwang@csu.edu.cn</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sz="3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736F25D-6A6C-4D0C-AB0A-A4F1AFF163AA}" type="slidenum">
              <a:rPr lang="en-US" altLang="zh-CN" smtClean="0"/>
            </a:fld>
            <a:endParaRPr lang="en-US" altLang="zh-CN"/>
          </a:p>
        </p:txBody>
      </p:sp>
      <p:sp>
        <p:nvSpPr>
          <p:cNvPr id="7171" name="内容占位符 2"/>
          <p:cNvSpPr>
            <a:spLocks noGrp="1" noChangeArrowheads="1"/>
          </p:cNvSpPr>
          <p:nvPr>
            <p:ph idx="4294967295"/>
          </p:nvPr>
        </p:nvSpPr>
        <p:spPr>
          <a:xfrm>
            <a:off x="0" y="1214438"/>
            <a:ext cx="7993063" cy="576262"/>
          </a:xfrm>
        </p:spPr>
        <p:txBody>
          <a:bodyPr/>
          <a:lstStyle/>
          <a:p>
            <a:r>
              <a:rPr lang="zh-CN" altLang="en-US" sz="2800" b="1" dirty="0">
                <a:latin typeface="楷体" panose="02010609060101010101" pitchFamily="49" charset="-122"/>
                <a:ea typeface="楷体" panose="02010609060101010101" pitchFamily="49" charset="-122"/>
              </a:rPr>
              <a:t>密码学基本原则之一</a:t>
            </a:r>
            <a:endParaRPr lang="zh-CN" altLang="en-US" sz="2800" b="1" dirty="0">
              <a:latin typeface="楷体" panose="02010609060101010101" pitchFamily="49" charset="-122"/>
              <a:ea typeface="楷体" panose="02010609060101010101" pitchFamily="49" charset="-122"/>
            </a:endParaRPr>
          </a:p>
        </p:txBody>
      </p:sp>
      <p:sp>
        <p:nvSpPr>
          <p:cNvPr id="7" name="文本框 6"/>
          <p:cNvSpPr txBox="1"/>
          <p:nvPr/>
        </p:nvSpPr>
        <p:spPr>
          <a:xfrm>
            <a:off x="3280125" y="4869160"/>
            <a:ext cx="5184576" cy="1274195"/>
          </a:xfrm>
          <a:prstGeom prst="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pPr marL="471170" marR="0" lvl="1" algn="l" defTabSz="914400" rtl="0" eaLnBrk="0" fontAlgn="base" latinLnBrk="0" hangingPunct="0">
              <a:lnSpc>
                <a:spcPct val="100000"/>
              </a:lnSpc>
              <a:spcBef>
                <a:spcPct val="20000"/>
              </a:spcBef>
              <a:spcAft>
                <a:spcPct val="0"/>
              </a:spcAft>
              <a:buClr>
                <a:srgbClr val="CC0000"/>
              </a:buClr>
              <a:buSzTx/>
              <a:defRPr/>
            </a:pPr>
            <a:r>
              <a:rPr kumimoji="0" lang="zh-CN" altLang="en-US" sz="2400" b="1"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rPr>
              <a:t>注意：</a:t>
            </a:r>
            <a:endParaRPr kumimoji="0" lang="zh-CN" altLang="en-US" sz="2400" b="1"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endParaRPr>
          </a:p>
          <a:p>
            <a:pPr marL="471170" marR="0" lvl="1" algn="l" defTabSz="914400" rtl="0" eaLnBrk="0" fontAlgn="base" latinLnBrk="0" hangingPunct="0">
              <a:lnSpc>
                <a:spcPct val="100000"/>
              </a:lnSpc>
              <a:spcBef>
                <a:spcPct val="20000"/>
              </a:spcBef>
              <a:spcAft>
                <a:spcPct val="0"/>
              </a:spcAft>
              <a:buClr>
                <a:srgbClr val="CC0000"/>
              </a:buClr>
              <a:buSzTx/>
              <a:defRPr/>
            </a:pPr>
            <a:r>
              <a:rPr kumimoji="0" lang="zh-CN" altLang="en-US" sz="2400" b="1"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rPr>
              <a:t>通过隐匿性来实现安全违反了 </a:t>
            </a:r>
            <a:r>
              <a:rPr kumimoji="0" lang="en-US" altLang="zh-CN" sz="2400" b="1" i="0" u="none" strike="noStrike" kern="0" cap="none" spc="0" normalizeH="0" baseline="0" noProof="0" dirty="0" err="1">
                <a:ln>
                  <a:noFill/>
                </a:ln>
                <a:solidFill>
                  <a:schemeClr val="bg1"/>
                </a:solidFill>
                <a:effectLst/>
                <a:uLnTx/>
                <a:uFillTx/>
                <a:latin typeface="楷体" panose="02010609060101010101" pitchFamily="49" charset="-122"/>
                <a:ea typeface="楷体" panose="02010609060101010101" pitchFamily="49" charset="-122"/>
              </a:rPr>
              <a:t>Kerckhoffs</a:t>
            </a:r>
            <a:r>
              <a:rPr kumimoji="0" lang="en-US" altLang="zh-CN" sz="2400" b="1"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rPr>
              <a:t> </a:t>
            </a:r>
            <a:r>
              <a:rPr kumimoji="0" lang="zh-CN" altLang="en-US" sz="2400" b="1"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rPr>
              <a:t>原理</a:t>
            </a:r>
            <a:endParaRPr kumimoji="0" lang="en-US" altLang="zh-CN" sz="2400" b="1" i="0" u="none" strike="noStrike" kern="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endParaRPr>
          </a:p>
        </p:txBody>
      </p:sp>
      <p:sp>
        <p:nvSpPr>
          <p:cNvPr id="5" name="文本框 4"/>
          <p:cNvSpPr txBox="1"/>
          <p:nvPr/>
        </p:nvSpPr>
        <p:spPr>
          <a:xfrm>
            <a:off x="395536" y="2060848"/>
            <a:ext cx="8064896" cy="23329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8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Kerckhoffs</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原则：所谓密码系统是安全的，表明可以</a:t>
            </a:r>
            <a:r>
              <a:rPr kumimoji="0" lang="zh-CN" altLang="en-US" sz="28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公开</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除了</a:t>
            </a:r>
            <a:r>
              <a:rPr kumimoji="0" lang="zh-CN" altLang="en-US" sz="280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密钥</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之外的</a:t>
            </a:r>
            <a:r>
              <a:rPr kumimoji="0" lang="zh-CN" altLang="en-US" sz="28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整个密码系统</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的一切内容。</a:t>
            </a:r>
            <a:endPar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密码系统的内部工作原理对于攻击者，是完全可见的，</a:t>
            </a:r>
            <a:r>
              <a:rPr kumimoji="0" lang="zh-CN" altLang="en-US" sz="28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唯一的秘密就是密钥</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9552" y="4957862"/>
            <a:ext cx="2214282" cy="1185493"/>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2.1 </a:t>
            </a:r>
            <a:r>
              <a:rPr lang="zh-CN" altLang="en-US" kern="0">
                <a:latin typeface="楷体" panose="02010609060101010101" pitchFamily="49" charset="-122"/>
                <a:ea typeface="楷体" panose="02010609060101010101" pitchFamily="49" charset="-122"/>
              </a:rPr>
              <a:t>数据加密技术概述</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80819" y="3007158"/>
            <a:ext cx="2089811" cy="3147577"/>
          </a:xfrm>
          <a:prstGeom prst="rect">
            <a:avLst/>
          </a:prstGeom>
        </p:spPr>
      </p:pic>
      <p:sp>
        <p:nvSpPr>
          <p:cNvPr id="819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FFDF4B0-D206-4CE4-BD4A-4891F4C7FACE}" type="slidenum">
              <a:rPr lang="en-US" altLang="zh-CN" smtClean="0"/>
            </a:fld>
            <a:endParaRPr lang="en-US" altLang="zh-CN"/>
          </a:p>
        </p:txBody>
      </p:sp>
      <p:sp>
        <p:nvSpPr>
          <p:cNvPr id="8195" name="内容占位符 2"/>
          <p:cNvSpPr>
            <a:spLocks noGrp="1" noChangeArrowheads="1"/>
          </p:cNvSpPr>
          <p:nvPr>
            <p:ph idx="4294967295"/>
          </p:nvPr>
        </p:nvSpPr>
        <p:spPr>
          <a:xfrm>
            <a:off x="251520" y="2038183"/>
            <a:ext cx="1655763" cy="633412"/>
          </a:xfrm>
          <a:noFill/>
          <a:ln>
            <a:noFill/>
          </a:ln>
        </p:spPr>
        <p:style>
          <a:lnRef idx="0">
            <a:scrgbClr r="0" g="0" b="0"/>
          </a:lnRef>
          <a:fillRef idx="0">
            <a:scrgbClr r="0" g="0" b="0"/>
          </a:fillRef>
          <a:effectRef idx="0">
            <a:scrgbClr r="0" g="0" b="0"/>
          </a:effectRef>
          <a:fontRef idx="minor">
            <a:schemeClr val="dk1"/>
          </a:fontRef>
        </p:style>
        <p:txBody>
          <a:bodyPr/>
          <a:lstStyle/>
          <a:p>
            <a:pPr marL="0" indent="0">
              <a:buNone/>
            </a:pPr>
            <a:r>
              <a:rPr lang="en-US" altLang="zh-CN" sz="3600" dirty="0">
                <a:latin typeface="华文新魏" panose="02010800040101010101" pitchFamily="2" charset="-122"/>
                <a:ea typeface="华文新魏" panose="02010800040101010101" pitchFamily="2" charset="-122"/>
              </a:rPr>
              <a:t>Why</a:t>
            </a:r>
            <a:r>
              <a:rPr lang="zh-CN" altLang="en-US" sz="3600" dirty="0">
                <a:latin typeface="华文新魏" panose="02010800040101010101" pitchFamily="2" charset="-122"/>
                <a:ea typeface="华文新魏" panose="02010800040101010101" pitchFamily="2" charset="-122"/>
              </a:rPr>
              <a:t>？</a:t>
            </a:r>
            <a:endParaRPr lang="en-US" altLang="zh-CN" sz="3600" dirty="0">
              <a:latin typeface="华文新魏" panose="02010800040101010101" pitchFamily="2" charset="-122"/>
              <a:ea typeface="华文新魏" panose="02010800040101010101" pitchFamily="2" charset="-122"/>
            </a:endParaRPr>
          </a:p>
        </p:txBody>
      </p:sp>
      <p:sp>
        <p:nvSpPr>
          <p:cNvPr id="10" name="文本框 9"/>
          <p:cNvSpPr txBox="1"/>
          <p:nvPr/>
        </p:nvSpPr>
        <p:spPr>
          <a:xfrm>
            <a:off x="406076" y="1314796"/>
            <a:ext cx="8191117" cy="523220"/>
          </a:xfrm>
          <a:prstGeom prst="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pPr marL="471170" marR="0" lvl="1" indent="0" algn="ctr" defTabSz="914400" rtl="0" eaLnBrk="0" fontAlgn="base" latinLnBrk="0" hangingPunct="0">
              <a:lnSpc>
                <a:spcPct val="100000"/>
              </a:lnSpc>
              <a:spcBef>
                <a:spcPct val="20000"/>
              </a:spcBef>
              <a:spcAft>
                <a:spcPct val="0"/>
              </a:spcAft>
              <a:buClr>
                <a:srgbClr val="CC0000"/>
              </a:buClr>
              <a:buSzTx/>
              <a:buFontTx/>
              <a:buNone/>
              <a:defRPr/>
            </a:pPr>
            <a:r>
              <a:rPr lang="zh-CN" altLang="en-US" sz="2800" b="1" kern="0" dirty="0">
                <a:solidFill>
                  <a:srgbClr val="FFFFFF"/>
                </a:solidFill>
                <a:latin typeface="楷体" panose="02010609060101010101" pitchFamily="49" charset="-122"/>
                <a:ea typeface="楷体" panose="02010609060101010101" pitchFamily="49" charset="-122"/>
              </a:rPr>
              <a:t>维护密码算法</a:t>
            </a:r>
            <a:r>
              <a:rPr lang="en-US" altLang="zh-CN" sz="2800" b="1" kern="0" dirty="0">
                <a:solidFill>
                  <a:srgbClr val="FFFFFF"/>
                </a:solidFill>
                <a:latin typeface="楷体" panose="02010609060101010101" pitchFamily="49" charset="-122"/>
                <a:ea typeface="楷体" panose="02010609060101010101" pitchFamily="49" charset="-122"/>
              </a:rPr>
              <a:t>or</a:t>
            </a:r>
            <a:r>
              <a:rPr lang="zh-CN" altLang="en-US" sz="2800" b="1" kern="0" dirty="0">
                <a:solidFill>
                  <a:srgbClr val="FFFFFF"/>
                </a:solidFill>
                <a:latin typeface="楷体" panose="02010609060101010101" pitchFamily="49" charset="-122"/>
                <a:ea typeface="楷体" panose="02010609060101010101" pitchFamily="49" charset="-122"/>
              </a:rPr>
              <a:t>维护密钥</a:t>
            </a:r>
            <a:endParaRPr kumimoji="0" lang="en-US" altLang="zh-CN" sz="2800" b="1" i="0" u="none" strike="noStrike" kern="0" cap="none" spc="0" normalizeH="0" baseline="0" noProof="0" dirty="0">
              <a:ln>
                <a:noFill/>
              </a:ln>
              <a:solidFill>
                <a:srgbClr val="FFFFFF"/>
              </a:solidFill>
              <a:effectLst/>
              <a:uLnTx/>
              <a:uFillTx/>
              <a:latin typeface="楷体" panose="02010609060101010101" pitchFamily="49" charset="-122"/>
              <a:ea typeface="楷体" panose="02010609060101010101" pitchFamily="49" charset="-122"/>
              <a:cs typeface="+mn-cs"/>
            </a:endParaRPr>
          </a:p>
        </p:txBody>
      </p:sp>
      <p:sp>
        <p:nvSpPr>
          <p:cNvPr id="9" name="文本框 8"/>
          <p:cNvSpPr txBox="1"/>
          <p:nvPr/>
        </p:nvSpPr>
        <p:spPr>
          <a:xfrm>
            <a:off x="557343" y="2861526"/>
            <a:ext cx="7888577" cy="329320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与维护算法的保密性相比，维护密钥的保密性更容易。一个密钥可能只有 </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100bit </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，而安全地保存一个长度数千倍的加密算法要难得多。而且算法的细节可能泄露，不止是内部专家，逆向工程也可能学习到一些细节。</a:t>
            </a:r>
            <a:endPar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万一密钥暴露了，</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Alice </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 </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Bob </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可以很容易地更换密钥；而万一算法被攻破，重新设计一个很好的加密算法要难得多。事实上，我们需要定期更换密钥，这种情况下保证加密算法的保密性简直不可能。</a:t>
            </a:r>
            <a:endPar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万一有多对人员需要加密其通信，这些人可以使用相同的算法和不同的密钥，而使用不同的程序则太难。</a:t>
            </a:r>
            <a:endPar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1"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2.1 </a:t>
            </a:r>
            <a:r>
              <a:rPr lang="zh-CN" altLang="en-US" kern="0">
                <a:latin typeface="楷体" panose="02010609060101010101" pitchFamily="49" charset="-122"/>
                <a:ea typeface="楷体" panose="02010609060101010101" pitchFamily="49" charset="-122"/>
              </a:rPr>
              <a:t>数据加密技术概述</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FFDF4B0-D206-4CE4-BD4A-4891F4C7FACE}" type="slidenum">
              <a:rPr lang="en-US" altLang="zh-CN" smtClean="0"/>
            </a:fld>
            <a:endParaRPr lang="en-US" altLang="zh-CN"/>
          </a:p>
        </p:txBody>
      </p:sp>
      <p:sp>
        <p:nvSpPr>
          <p:cNvPr id="8195" name="内容占位符 2"/>
          <p:cNvSpPr>
            <a:spLocks noGrp="1" noChangeArrowheads="1"/>
          </p:cNvSpPr>
          <p:nvPr>
            <p:ph idx="4294967295"/>
          </p:nvPr>
        </p:nvSpPr>
        <p:spPr>
          <a:xfrm>
            <a:off x="395536" y="2278619"/>
            <a:ext cx="8191500" cy="3729038"/>
          </a:xfrm>
        </p:spPr>
        <p:style>
          <a:lnRef idx="1">
            <a:schemeClr val="accent5"/>
          </a:lnRef>
          <a:fillRef idx="2">
            <a:schemeClr val="accent5"/>
          </a:fillRef>
          <a:effectRef idx="1">
            <a:schemeClr val="accent5"/>
          </a:effectRef>
          <a:fontRef idx="minor">
            <a:schemeClr val="dk1"/>
          </a:fontRef>
        </p:style>
        <p:txBody>
          <a:bodyPr/>
          <a:lstStyle/>
          <a:p>
            <a:r>
              <a:rPr lang="zh-CN" altLang="en-US" sz="2400" b="1" dirty="0">
                <a:latin typeface="楷体" panose="02010609060101010101" pitchFamily="49" charset="-122"/>
                <a:ea typeface="楷体" panose="02010609060101010101" pitchFamily="49" charset="-122"/>
              </a:rPr>
              <a:t>开放密码学设计则有如下四点优势：</a:t>
            </a:r>
            <a:endParaRPr lang="en-US" altLang="zh-CN" sz="2400" b="1"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公开的设计可以</a:t>
            </a:r>
            <a:r>
              <a:rPr lang="zh-CN" altLang="en-US" sz="2400" b="1" dirty="0">
                <a:solidFill>
                  <a:srgbClr val="C00000"/>
                </a:solidFill>
                <a:latin typeface="楷体" panose="02010609060101010101" pitchFamily="49" charset="-122"/>
                <a:ea typeface="楷体" panose="02010609060101010101" pitchFamily="49" charset="-122"/>
              </a:rPr>
              <a:t>承受公开的钻研和分析</a:t>
            </a:r>
            <a:r>
              <a:rPr lang="zh-CN" altLang="en-US" sz="2400" dirty="0">
                <a:latin typeface="楷体" panose="02010609060101010101" pitchFamily="49" charset="-122"/>
                <a:ea typeface="楷体" panose="02010609060101010101" pitchFamily="49" charset="-122"/>
              </a:rPr>
              <a:t>，因此可以更加强壮。构造良好的密码学方案非常困难，更广泛地被研究可以证明其安全性。</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公开后有更大的可能</a:t>
            </a:r>
            <a:r>
              <a:rPr lang="zh-CN" altLang="en-US" sz="2400" b="1" dirty="0">
                <a:solidFill>
                  <a:srgbClr val="C00000"/>
                </a:solidFill>
                <a:latin typeface="楷体" panose="02010609060101010101" pitchFamily="49" charset="-122"/>
                <a:ea typeface="楷体" panose="02010609060101010101" pitchFamily="49" charset="-122"/>
              </a:rPr>
              <a:t>被正义黑客发现</a:t>
            </a:r>
            <a:r>
              <a:rPr lang="zh-CN" altLang="en-US" sz="2400" dirty="0">
                <a:latin typeface="楷体" panose="02010609060101010101" pitchFamily="49" charset="-122"/>
                <a:ea typeface="楷体" panose="02010609060101010101" pitchFamily="49" charset="-122"/>
              </a:rPr>
              <a:t>，比被敌人发现要好。</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系统的安全</a:t>
            </a:r>
            <a:r>
              <a:rPr lang="zh-CN" altLang="en-US" sz="2400" b="1" dirty="0">
                <a:solidFill>
                  <a:srgbClr val="C00000"/>
                </a:solidFill>
                <a:latin typeface="楷体" panose="02010609060101010101" pitchFamily="49" charset="-122"/>
                <a:ea typeface="楷体" panose="02010609060101010101" pitchFamily="49" charset="-122"/>
              </a:rPr>
              <a:t>取决于算法的保密性</a:t>
            </a:r>
            <a:r>
              <a:rPr lang="zh-CN" altLang="en-US" sz="2400" dirty="0">
                <a:latin typeface="楷体" panose="02010609060101010101" pitchFamily="49" charset="-122"/>
                <a:ea typeface="楷体" panose="02010609060101010101" pitchFamily="49" charset="-122"/>
              </a:rPr>
              <a:t>，对代码的逆向抵抗力很差。密钥不是代码的一部分，不存在这个问题。</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公开设计使</a:t>
            </a:r>
            <a:r>
              <a:rPr lang="zh-CN" altLang="en-US" sz="2400" b="1" dirty="0">
                <a:solidFill>
                  <a:srgbClr val="C00000"/>
                </a:solidFill>
                <a:latin typeface="楷体" panose="02010609060101010101" pitchFamily="49" charset="-122"/>
                <a:ea typeface="楷体" panose="02010609060101010101" pitchFamily="49" charset="-122"/>
              </a:rPr>
              <a:t>标准</a:t>
            </a:r>
            <a:r>
              <a:rPr lang="zh-CN" altLang="en-US" sz="2400" dirty="0">
                <a:latin typeface="楷体" panose="02010609060101010101" pitchFamily="49" charset="-122"/>
                <a:ea typeface="楷体" panose="02010609060101010101" pitchFamily="49" charset="-122"/>
              </a:rPr>
              <a:t>更容易建立。</a:t>
            </a:r>
            <a:endParaRPr lang="zh-CN" altLang="en-US" sz="2400" dirty="0">
              <a:latin typeface="楷体" panose="02010609060101010101" pitchFamily="49" charset="-122"/>
              <a:ea typeface="楷体" panose="02010609060101010101" pitchFamily="49" charset="-122"/>
            </a:endParaRPr>
          </a:p>
        </p:txBody>
      </p:sp>
      <p:sp>
        <p:nvSpPr>
          <p:cNvPr id="11" name="文本框 10"/>
          <p:cNvSpPr txBox="1"/>
          <p:nvPr/>
        </p:nvSpPr>
        <p:spPr>
          <a:xfrm>
            <a:off x="476440" y="1370927"/>
            <a:ext cx="8191117" cy="523220"/>
          </a:xfrm>
          <a:prstGeom prst="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pPr marL="471170" lvl="1" algn="ctr">
              <a:spcBef>
                <a:spcPct val="20000"/>
              </a:spcBef>
              <a:buClr>
                <a:srgbClr val="CC0000"/>
              </a:buClr>
              <a:defRPr/>
            </a:pPr>
            <a:r>
              <a:rPr lang="zh-CN" altLang="en-US" sz="2800" b="1" kern="0" dirty="0">
                <a:solidFill>
                  <a:srgbClr val="FFFFFF"/>
                </a:solidFill>
                <a:latin typeface="楷体" panose="02010609060101010101" pitchFamily="49" charset="-122"/>
                <a:ea typeface="楷体" panose="02010609060101010101" pitchFamily="49" charset="-122"/>
              </a:rPr>
              <a:t>维护密码算法</a:t>
            </a:r>
            <a:r>
              <a:rPr lang="en-US" altLang="zh-CN" sz="2800" b="1" kern="0" dirty="0">
                <a:solidFill>
                  <a:srgbClr val="FFFFFF"/>
                </a:solidFill>
                <a:latin typeface="楷体" panose="02010609060101010101" pitchFamily="49" charset="-122"/>
                <a:ea typeface="楷体" panose="02010609060101010101" pitchFamily="49" charset="-122"/>
              </a:rPr>
              <a:t>or</a:t>
            </a:r>
            <a:r>
              <a:rPr lang="zh-CN" altLang="en-US" sz="2800" b="1" kern="0" dirty="0">
                <a:solidFill>
                  <a:srgbClr val="FFFFFF"/>
                </a:solidFill>
                <a:latin typeface="楷体" panose="02010609060101010101" pitchFamily="49" charset="-122"/>
                <a:ea typeface="楷体" panose="02010609060101010101" pitchFamily="49" charset="-122"/>
              </a:rPr>
              <a:t>维护密钥</a:t>
            </a:r>
            <a:endParaRPr lang="en-US" altLang="zh-CN" sz="2800" b="1" kern="0" dirty="0">
              <a:solidFill>
                <a:srgbClr val="FFFFFF"/>
              </a:solidFill>
              <a:latin typeface="楷体" panose="02010609060101010101" pitchFamily="49" charset="-122"/>
              <a:ea typeface="楷体" panose="02010609060101010101" pitchFamily="49" charset="-122"/>
            </a:endParaRPr>
          </a:p>
        </p:txBody>
      </p:sp>
      <p:sp>
        <p:nvSpPr>
          <p:cNvPr id="7"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2.1 </a:t>
            </a:r>
            <a:r>
              <a:rPr lang="zh-CN" altLang="en-US" kern="0" dirty="0">
                <a:latin typeface="楷体" panose="02010609060101010101" pitchFamily="49" charset="-122"/>
                <a:ea typeface="楷体" panose="02010609060101010101" pitchFamily="49" charset="-122"/>
              </a:rPr>
              <a:t>数据加密技术概述</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500"/>
                                        <p:tgtEl>
                                          <p:spTgt spid="8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fade">
                                      <p:cBhvr>
                                        <p:cTn id="17" dur="500"/>
                                        <p:tgtEl>
                                          <p:spTgt spid="8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灯片编号占位符 3"/>
          <p:cNvSpPr>
            <a:spLocks noGrp="1"/>
          </p:cNvSpPr>
          <p:nvPr>
            <p:ph type="sldNum" sz="quarter" idx="11"/>
          </p:nvPr>
        </p:nvSpPr>
        <p:spPr>
          <a:xfrm>
            <a:off x="3024886" y="4507417"/>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FAFD7B5-9A3B-496B-B937-D56BA6720AA1}" type="slidenum">
              <a:rPr lang="en-US" altLang="zh-CN" smtClean="0"/>
            </a:fld>
            <a:endParaRPr lang="en-US" altLang="zh-CN"/>
          </a:p>
        </p:txBody>
      </p:sp>
      <p:sp>
        <p:nvSpPr>
          <p:cNvPr id="9219" name="内容占位符 2"/>
          <p:cNvSpPr>
            <a:spLocks noGrp="1" noChangeArrowheads="1"/>
          </p:cNvSpPr>
          <p:nvPr>
            <p:ph idx="4294967295"/>
          </p:nvPr>
        </p:nvSpPr>
        <p:spPr>
          <a:xfrm>
            <a:off x="0" y="1190625"/>
            <a:ext cx="8642350" cy="511175"/>
          </a:xfrm>
        </p:spPr>
        <p:txBody>
          <a:bodyPr/>
          <a:lstStyle/>
          <a:p>
            <a:r>
              <a:rPr lang="zh-CN" altLang="en-US" sz="2800" b="1" dirty="0">
                <a:latin typeface="楷体" panose="02010609060101010101" pitchFamily="49" charset="-122"/>
                <a:ea typeface="楷体" panose="02010609060101010101" pitchFamily="49" charset="-122"/>
              </a:rPr>
              <a:t>简单替换密码</a:t>
            </a:r>
            <a:endParaRPr lang="zh-CN" altLang="en-US" sz="2800" b="1" dirty="0">
              <a:latin typeface="楷体" panose="02010609060101010101" pitchFamily="49" charset="-122"/>
              <a:ea typeface="楷体" panose="02010609060101010101" pitchFamily="49" charset="-122"/>
            </a:endParaRPr>
          </a:p>
        </p:txBody>
      </p:sp>
      <p:sp>
        <p:nvSpPr>
          <p:cNvPr id="10" name="标题 1"/>
          <p:cNvSpPr>
            <a:spLocks noGrp="1" noChangeArrowheads="1"/>
          </p:cNvSpPr>
          <p:nvPr>
            <p:ph type="title" idx="4294967295"/>
          </p:nvPr>
        </p:nvSpPr>
        <p:spPr>
          <a:xfrm>
            <a:off x="0" y="260648"/>
            <a:ext cx="9144000" cy="511175"/>
          </a:xfrm>
        </p:spPr>
        <p:txBody>
          <a:bodyPr/>
          <a:lstStyle/>
          <a:p>
            <a:r>
              <a:rPr lang="en-US" altLang="zh-CN" dirty="0">
                <a:latin typeface="楷体" panose="02010609060101010101" pitchFamily="49" charset="-122"/>
                <a:ea typeface="楷体" panose="02010609060101010101" pitchFamily="49" charset="-122"/>
              </a:rPr>
              <a:t>2.2 </a:t>
            </a:r>
            <a:r>
              <a:rPr lang="zh-CN" altLang="en-US" dirty="0">
                <a:latin typeface="楷体" panose="02010609060101010101" pitchFamily="49" charset="-122"/>
                <a:ea typeface="楷体" panose="02010609060101010101" pitchFamily="49" charset="-122"/>
              </a:rPr>
              <a:t>经典加密</a:t>
            </a:r>
            <a:endParaRPr lang="zh-CN" altLang="en-US" dirty="0">
              <a:latin typeface="楷体" panose="02010609060101010101" pitchFamily="49" charset="-122"/>
              <a:ea typeface="楷体" panose="02010609060101010101" pitchFamily="49" charset="-122"/>
            </a:endParaRPr>
          </a:p>
        </p:txBody>
      </p:sp>
      <p:graphicFrame>
        <p:nvGraphicFramePr>
          <p:cNvPr id="5" name="Group 117"/>
          <p:cNvGraphicFramePr>
            <a:graphicFrameLocks noGrp="1"/>
          </p:cNvGraphicFramePr>
          <p:nvPr/>
        </p:nvGraphicFramePr>
        <p:xfrm>
          <a:off x="1681601" y="5013176"/>
          <a:ext cx="6675568" cy="1687526"/>
        </p:xfrm>
        <a:graphic>
          <a:graphicData uri="http://schemas.openxmlformats.org/drawingml/2006/table">
            <a:tbl>
              <a:tblPr/>
              <a:tblGrid>
                <a:gridCol w="232848"/>
                <a:gridCol w="248544"/>
                <a:gridCol w="269240"/>
                <a:gridCol w="267631"/>
                <a:gridCol w="270855"/>
                <a:gridCol w="269241"/>
                <a:gridCol w="270855"/>
                <a:gridCol w="269240"/>
                <a:gridCol w="267631"/>
                <a:gridCol w="270855"/>
                <a:gridCol w="269241"/>
                <a:gridCol w="267631"/>
                <a:gridCol w="270855"/>
                <a:gridCol w="267631"/>
                <a:gridCol w="269240"/>
                <a:gridCol w="270855"/>
                <a:gridCol w="267631"/>
                <a:gridCol w="269241"/>
                <a:gridCol w="270855"/>
                <a:gridCol w="269240"/>
                <a:gridCol w="270855"/>
                <a:gridCol w="267631"/>
                <a:gridCol w="269241"/>
                <a:gridCol w="269240"/>
                <a:gridCol w="269241"/>
              </a:tblGrid>
              <a:tr h="8437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a</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b</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c</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d</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e</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f</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g</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h</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i</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j</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k</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l</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m</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n</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o</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p</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q</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r</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s</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t</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u</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v</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w</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x</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y</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37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D</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E</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F</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G</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H</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I</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J</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K</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L</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M</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N</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O</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P</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Q</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R</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S</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T</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U</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V</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W</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X</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Y</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Z</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A</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B</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115"/>
          <p:cNvGraphicFramePr>
            <a:graphicFrameLocks noGrp="1"/>
          </p:cNvGraphicFramePr>
          <p:nvPr/>
        </p:nvGraphicFramePr>
        <p:xfrm>
          <a:off x="8357172" y="5013176"/>
          <a:ext cx="309205" cy="1687526"/>
        </p:xfrm>
        <a:graphic>
          <a:graphicData uri="http://schemas.openxmlformats.org/drawingml/2006/table">
            <a:tbl>
              <a:tblPr/>
              <a:tblGrid>
                <a:gridCol w="309205"/>
              </a:tblGrid>
              <a:tr h="85377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z</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37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C</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09" name="Rectangle 118"/>
          <p:cNvSpPr>
            <a:spLocks noChangeArrowheads="1"/>
          </p:cNvSpPr>
          <p:nvPr/>
        </p:nvSpPr>
        <p:spPr bwMode="auto">
          <a:xfrm>
            <a:off x="412130" y="5168641"/>
            <a:ext cx="697627" cy="400110"/>
          </a:xfrm>
          <a:prstGeom prst="rect">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wrap="none">
            <a:spAutoFit/>
          </a:bodyPr>
          <a:lstStyle/>
          <a:p>
            <a:r>
              <a:rPr lang="zh-CN" altLang="en-US" sz="2000" dirty="0"/>
              <a:t>明文</a:t>
            </a:r>
            <a:endParaRPr lang="en-US" altLang="zh-CN" sz="2000" dirty="0"/>
          </a:p>
        </p:txBody>
      </p:sp>
      <p:sp>
        <p:nvSpPr>
          <p:cNvPr id="9310" name="Rectangle 119"/>
          <p:cNvSpPr>
            <a:spLocks noChangeArrowheads="1"/>
          </p:cNvSpPr>
          <p:nvPr/>
        </p:nvSpPr>
        <p:spPr bwMode="auto">
          <a:xfrm>
            <a:off x="412129" y="6037076"/>
            <a:ext cx="697627" cy="400110"/>
          </a:xfrm>
          <a:prstGeom prst="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wrap="none">
            <a:spAutoFit/>
          </a:bodyPr>
          <a:lstStyle/>
          <a:p>
            <a:r>
              <a:rPr lang="zh-CN" altLang="en-US" sz="2000" dirty="0"/>
              <a:t>密文</a:t>
            </a:r>
            <a:endParaRPr lang="en-US" altLang="zh-CN" dirty="0"/>
          </a:p>
        </p:txBody>
      </p:sp>
      <p:sp>
        <p:nvSpPr>
          <p:cNvPr id="12" name="文本框 11"/>
          <p:cNvSpPr txBox="1"/>
          <p:nvPr/>
        </p:nvSpPr>
        <p:spPr>
          <a:xfrm>
            <a:off x="646737" y="1701800"/>
            <a:ext cx="7632848" cy="310854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明文：</a:t>
            </a:r>
            <a:r>
              <a:rPr kumimoji="0" lang="en-US" altLang="zh-CN" sz="2800" b="0" i="0" u="none" strike="noStrike" kern="0" cap="none" spc="0" normalizeH="0" baseline="0" noProof="0" dirty="0" err="1">
                <a:ln>
                  <a:noFill/>
                </a:ln>
                <a:solidFill>
                  <a:srgbClr val="C00000"/>
                </a:solidFill>
                <a:effectLst/>
                <a:uLnTx/>
                <a:uFillTx/>
                <a:latin typeface="黑体" panose="02010609060101010101" pitchFamily="49" charset="-122"/>
                <a:ea typeface="黑体" panose="02010609060101010101" pitchFamily="49" charset="-122"/>
              </a:rPr>
              <a:t>f</a:t>
            </a:r>
            <a:r>
              <a:rPr kumimoji="0" lang="en-US" altLang="zh-CN" sz="2800" b="0" i="0" u="none" strike="noStrike" kern="0" cap="none" spc="0" normalizeH="0" baseline="0" noProof="0" dirty="0" err="1">
                <a:ln>
                  <a:noFill/>
                </a:ln>
                <a:solidFill>
                  <a:srgbClr val="00B050"/>
                </a:solidFill>
                <a:effectLst/>
                <a:uLnTx/>
                <a:uFillTx/>
                <a:latin typeface="黑体" panose="02010609060101010101" pitchFamily="49" charset="-122"/>
                <a:ea typeface="黑体" panose="02010609060101010101" pitchFamily="49" charset="-122"/>
              </a:rPr>
              <a:t>o</a:t>
            </a:r>
            <a:r>
              <a:rPr kumimoji="0" lang="en-US" altLang="zh-CN" sz="2800" b="0" i="0" u="none" strike="noStrike" kern="0" cap="none" spc="0" normalizeH="0" baseline="0" noProof="0" dirty="0" err="1">
                <a:ln>
                  <a:noFill/>
                </a:ln>
                <a:solidFill>
                  <a:srgbClr val="0070C0"/>
                </a:solidFill>
                <a:effectLst/>
                <a:uLnTx/>
                <a:uFillTx/>
                <a:latin typeface="黑体" panose="02010609060101010101" pitchFamily="49" charset="-122"/>
                <a:ea typeface="黑体" panose="02010609060101010101" pitchFamily="49" charset="-122"/>
              </a:rPr>
              <a:t>u</a:t>
            </a:r>
            <a:r>
              <a:rPr kumimoji="0" lang="en-US" altLang="zh-CN" sz="2800" b="0" i="0" u="none" strike="noStrike" kern="0" cap="none" spc="0" normalizeH="0" baseline="0" noProof="0" dirty="0" err="1">
                <a:ln>
                  <a:noFill/>
                </a:ln>
                <a:solidFill>
                  <a:srgbClr val="FFC000"/>
                </a:solidFill>
                <a:effectLst/>
                <a:uLnTx/>
                <a:uFillTx/>
                <a:latin typeface="黑体" panose="02010609060101010101" pitchFamily="49" charset="-122"/>
                <a:ea typeface="黑体" panose="02010609060101010101" pitchFamily="49" charset="-122"/>
              </a:rPr>
              <a:t>r</a:t>
            </a:r>
            <a:r>
              <a:rPr kumimoji="0" lang="en-US" altLang="zh-CN" sz="2800" b="0" i="0" u="none" strike="noStrike" kern="0" cap="none" spc="0" normalizeH="0" baseline="0" noProof="0" dirty="0" err="1">
                <a:ln>
                  <a:noFill/>
                </a:ln>
                <a:solidFill>
                  <a:srgbClr val="000000"/>
                </a:solidFill>
                <a:effectLst/>
                <a:uLnTx/>
                <a:uFillTx/>
                <a:latin typeface="黑体" panose="02010609060101010101" pitchFamily="49" charset="-122"/>
                <a:ea typeface="黑体" panose="02010609060101010101" pitchFamily="49" charset="-122"/>
              </a:rPr>
              <a:t>scoreandsevenyearsago</a:t>
            </a:r>
            <a:endParaRPr kumimoji="0" lang="en-US" altLang="zh-CN" sz="2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密文：</a:t>
            </a:r>
            <a:r>
              <a:rPr kumimoji="0" lang="en-US" altLang="zh-CN" sz="2800" b="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I</a:t>
            </a:r>
            <a:r>
              <a:rPr kumimoji="0" lang="en-US" altLang="zh-CN" sz="2800" b="0" i="0" u="none" strike="noStrike" kern="0" cap="none" spc="0" normalizeH="0" baseline="0" noProof="0" dirty="0">
                <a:ln>
                  <a:noFill/>
                </a:ln>
                <a:solidFill>
                  <a:srgbClr val="00B050"/>
                </a:solidFill>
                <a:effectLst/>
                <a:uLnTx/>
                <a:uFillTx/>
                <a:latin typeface="黑体" panose="02010609060101010101" pitchFamily="49" charset="-122"/>
                <a:ea typeface="黑体" panose="02010609060101010101" pitchFamily="49" charset="-122"/>
              </a:rPr>
              <a:t>R</a:t>
            </a:r>
            <a:r>
              <a:rPr kumimoji="0" lang="en-US" altLang="zh-CN" sz="2800" b="0" i="0" u="none" strike="noStrike" kern="0" cap="none" spc="0" normalizeH="0" baseline="0" noProof="0" dirty="0">
                <a:ln>
                  <a:noFill/>
                </a:ln>
                <a:solidFill>
                  <a:srgbClr val="0070C0"/>
                </a:solidFill>
                <a:effectLst/>
                <a:uLnTx/>
                <a:uFillTx/>
                <a:latin typeface="黑体" panose="02010609060101010101" pitchFamily="49" charset="-122"/>
                <a:ea typeface="黑体" panose="02010609060101010101" pitchFamily="49" charset="-122"/>
              </a:rPr>
              <a:t>X</a:t>
            </a:r>
            <a:r>
              <a:rPr kumimoji="0" lang="en-US" altLang="zh-CN" sz="2800" b="0" i="0" u="none" strike="noStrike" kern="0" cap="none" spc="0" normalizeH="0" baseline="0" noProof="0" dirty="0">
                <a:ln>
                  <a:noFill/>
                </a:ln>
                <a:solidFill>
                  <a:srgbClr val="FFC000"/>
                </a:solidFill>
                <a:effectLst/>
                <a:uLnTx/>
                <a:uFillTx/>
                <a:latin typeface="黑体" panose="02010609060101010101" pitchFamily="49" charset="-122"/>
                <a:ea typeface="黑体" panose="02010609060101010101" pitchFamily="49" charset="-122"/>
              </a:rPr>
              <a:t>U</a:t>
            </a:r>
            <a:r>
              <a:rPr kumimoji="0" lang="en-US" altLang="zh-CN" sz="2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VFRUHDQGVHYHQBHDUVDJR</a:t>
            </a:r>
            <a:endParaRPr kumimoji="0" lang="en-US" altLang="zh-CN" sz="28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908050" lvl="1" indent="-436880">
              <a:spcBef>
                <a:spcPct val="20000"/>
              </a:spcBef>
              <a:buClr>
                <a:srgbClr val="CC0000"/>
              </a:buClr>
              <a:buFont typeface="Wingdings" panose="05000000000000000000" pitchFamily="2" charset="2"/>
              <a:buChar char="n"/>
              <a:defRPr/>
            </a:pP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密钥：</a:t>
            </a:r>
            <a:r>
              <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3</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三位偏移的凯撒密码</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如何解密？</a:t>
            </a:r>
            <a:endPar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强力攻击：</a:t>
            </a:r>
            <a:r>
              <a:rPr kumimoji="0" lang="zh-CN" altLang="en-US" sz="28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遍历</a:t>
            </a:r>
            <a:endParaRPr kumimoji="0" lang="en-US" altLang="zh-CN" sz="28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endParaRPr>
          </a:p>
          <a:p>
            <a:pPr marL="1304925" lvl="2" indent="-395605">
              <a:spcBef>
                <a:spcPct val="20000"/>
              </a:spcBef>
              <a:buClr>
                <a:srgbClr val="CC0000"/>
              </a:buClr>
              <a:buFont typeface="Wingdings" panose="05000000000000000000" pitchFamily="2" charset="2"/>
              <a:buChar char="o"/>
              <a:defRPr/>
            </a:pPr>
            <a:r>
              <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26</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种可能，平均</a:t>
            </a:r>
            <a:r>
              <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13</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次</a:t>
            </a:r>
            <a:endPar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8" name="矩形: 圆角 7"/>
          <p:cNvSpPr/>
          <p:nvPr/>
        </p:nvSpPr>
        <p:spPr>
          <a:xfrm>
            <a:off x="2958040" y="4920835"/>
            <a:ext cx="309512" cy="1872208"/>
          </a:xfrm>
          <a:prstGeom prst="round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a:off x="5375439" y="4920835"/>
            <a:ext cx="314012" cy="1872208"/>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a:off x="7010193" y="4922442"/>
            <a:ext cx="288032" cy="1872208"/>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a:off x="6177321" y="4920835"/>
            <a:ext cx="327072" cy="1872208"/>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fade">
                                      <p:cBhvr>
                                        <p:cTn id="7" dur="500"/>
                                        <p:tgtEl>
                                          <p:spTgt spid="1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5" end="5"/>
                                            </p:txEl>
                                          </p:spTgt>
                                        </p:tgtEl>
                                        <p:attrNameLst>
                                          <p:attrName>style.visibility</p:attrName>
                                        </p:attrNameLst>
                                      </p:cBhvr>
                                      <p:to>
                                        <p:strVal val="visible"/>
                                      </p:to>
                                    </p:set>
                                    <p:animEffect transition="in" filter="fade">
                                      <p:cBhvr>
                                        <p:cTn id="10" dur="500"/>
                                        <p:tgtEl>
                                          <p:spTgt spid="1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DC1B596-3790-4EF5-A772-05084BD91DFB}" type="slidenum">
              <a:rPr lang="en-US" altLang="zh-CN" smtClean="0"/>
            </a:fld>
            <a:endParaRPr lang="en-US" altLang="zh-CN"/>
          </a:p>
        </p:txBody>
      </p:sp>
      <p:sp>
        <p:nvSpPr>
          <p:cNvPr id="10243" name="内容占位符 2"/>
          <p:cNvSpPr>
            <a:spLocks noGrp="1" noChangeArrowheads="1"/>
          </p:cNvSpPr>
          <p:nvPr>
            <p:ph idx="4294967295"/>
          </p:nvPr>
        </p:nvSpPr>
        <p:spPr>
          <a:xfrm>
            <a:off x="379503" y="3839819"/>
            <a:ext cx="8223250" cy="2232025"/>
          </a:xfrm>
        </p:spPr>
        <p:style>
          <a:lnRef idx="1">
            <a:schemeClr val="accent5"/>
          </a:lnRef>
          <a:fillRef idx="2">
            <a:schemeClr val="accent5"/>
          </a:fillRef>
          <a:effectRef idx="1">
            <a:schemeClr val="accent5"/>
          </a:effectRef>
          <a:fontRef idx="minor">
            <a:schemeClr val="dk1"/>
          </a:fontRef>
        </p:style>
        <p:txBody>
          <a:bodyPr/>
          <a:lstStyle/>
          <a:p>
            <a:pPr lvl="1"/>
            <a:r>
              <a:rPr lang="zh-CN" altLang="en-US" sz="2400" b="1" dirty="0">
                <a:latin typeface="楷体" panose="02010609060101010101" pitchFamily="49" charset="-122"/>
                <a:ea typeface="楷体" panose="02010609060101010101" pitchFamily="49" charset="-122"/>
              </a:rPr>
              <a:t>破解方法一：</a:t>
            </a:r>
            <a:r>
              <a:rPr lang="zh-CN" altLang="en-US" sz="2400" b="1" dirty="0">
                <a:solidFill>
                  <a:srgbClr val="C00000"/>
                </a:solidFill>
                <a:latin typeface="楷体" panose="02010609060101010101" pitchFamily="49" charset="-122"/>
                <a:ea typeface="楷体" panose="02010609060101010101" pitchFamily="49" charset="-122"/>
              </a:rPr>
              <a:t>穷举式</a:t>
            </a:r>
            <a:r>
              <a:rPr lang="zh-CN" altLang="en-US" sz="2400" b="1" dirty="0">
                <a:latin typeface="楷体" panose="02010609060101010101" pitchFamily="49" charset="-122"/>
                <a:ea typeface="楷体" panose="02010609060101010101" pitchFamily="49" charset="-122"/>
              </a:rPr>
              <a:t>密钥检索</a:t>
            </a:r>
            <a:endParaRPr lang="en-US" altLang="zh-CN" sz="2400" b="1" dirty="0">
              <a:latin typeface="楷体" panose="02010609060101010101" pitchFamily="49" charset="-122"/>
              <a:ea typeface="楷体" panose="02010609060101010101" pitchFamily="49" charset="-122"/>
            </a:endParaRPr>
          </a:p>
          <a:p>
            <a:pPr lvl="2">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例：计算机每秒完成</a:t>
            </a:r>
            <a:r>
              <a:rPr lang="en-US" altLang="zh-CN" sz="2400" dirty="0">
                <a:latin typeface="楷体" panose="02010609060101010101" pitchFamily="49" charset="-122"/>
                <a:ea typeface="楷体" panose="02010609060101010101" pitchFamily="49" charset="-122"/>
              </a:rPr>
              <a:t>2</a:t>
            </a:r>
            <a:r>
              <a:rPr lang="en-US" altLang="zh-CN" sz="2400" baseline="30000" dirty="0">
                <a:latin typeface="楷体" panose="02010609060101010101" pitchFamily="49" charset="-122"/>
                <a:ea typeface="楷体" panose="02010609060101010101" pitchFamily="49" charset="-122"/>
              </a:rPr>
              <a:t>40</a:t>
            </a:r>
            <a:r>
              <a:rPr lang="zh-CN" altLang="en-US" sz="2400" dirty="0">
                <a:latin typeface="楷体" panose="02010609060101010101" pitchFamily="49" charset="-122"/>
                <a:ea typeface="楷体" panose="02010609060101010101" pitchFamily="49" charset="-122"/>
              </a:rPr>
              <a:t>个密钥测试</a:t>
            </a:r>
            <a:r>
              <a:rPr lang="en-US" altLang="zh-CN" sz="2400" dirty="0">
                <a:latin typeface="楷体" panose="02010609060101010101" pitchFamily="49" charset="-122"/>
                <a:ea typeface="楷体" panose="02010609060101010101" pitchFamily="49" charset="-122"/>
              </a:rPr>
              <a:t>(4GHz,1000</a:t>
            </a:r>
            <a:r>
              <a:rPr lang="zh-CN" altLang="en-US" sz="2400" dirty="0">
                <a:latin typeface="楷体" panose="02010609060101010101" pitchFamily="49" charset="-122"/>
                <a:ea typeface="楷体" panose="02010609060101010101" pitchFamily="49" charset="-122"/>
              </a:rPr>
              <a:t>台</a:t>
            </a:r>
            <a:r>
              <a:rPr lang="en-US"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lvl="2">
              <a:buFont typeface="Wingdings" panose="05000000000000000000" pitchFamily="2" charset="2"/>
              <a:buChar char="Ø"/>
            </a:pPr>
            <a:r>
              <a:rPr lang="en-US" altLang="zh-CN" sz="2400" dirty="0">
                <a:latin typeface="楷体" panose="02010609060101010101" pitchFamily="49" charset="-122"/>
                <a:ea typeface="楷体" panose="02010609060101010101" pitchFamily="49" charset="-122"/>
              </a:rPr>
              <a:t>2</a:t>
            </a:r>
            <a:r>
              <a:rPr lang="en-US" altLang="zh-CN" sz="2400" baseline="30000" dirty="0">
                <a:latin typeface="楷体" panose="02010609060101010101" pitchFamily="49" charset="-122"/>
                <a:ea typeface="楷体" panose="02010609060101010101" pitchFamily="49" charset="-122"/>
              </a:rPr>
              <a:t>56</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en-US" altLang="zh-CN" sz="2400" baseline="30000" dirty="0">
                <a:latin typeface="楷体" panose="02010609060101010101" pitchFamily="49" charset="-122"/>
                <a:ea typeface="楷体" panose="02010609060101010101" pitchFamily="49" charset="-122"/>
              </a:rPr>
              <a:t>16</a:t>
            </a:r>
            <a:r>
              <a:rPr lang="zh-CN" altLang="en-US" sz="2400" dirty="0">
                <a:latin typeface="楷体" panose="02010609060101010101" pitchFamily="49" charset="-122"/>
                <a:ea typeface="楷体" panose="02010609060101010101" pitchFamily="49" charset="-122"/>
              </a:rPr>
              <a:t>秒，</a:t>
            </a:r>
            <a:r>
              <a:rPr lang="en-US" altLang="zh-CN" sz="2400" dirty="0">
                <a:latin typeface="楷体" panose="02010609060101010101" pitchFamily="49" charset="-122"/>
                <a:ea typeface="楷体" panose="02010609060101010101" pitchFamily="49" charset="-122"/>
              </a:rPr>
              <a:t>18</a:t>
            </a:r>
            <a:r>
              <a:rPr lang="zh-CN" altLang="en-US" sz="2400" dirty="0">
                <a:latin typeface="楷体" panose="02010609060101010101" pitchFamily="49" charset="-122"/>
                <a:ea typeface="楷体" panose="02010609060101010101" pitchFamily="49" charset="-122"/>
              </a:rPr>
              <a:t>个小时</a:t>
            </a:r>
            <a:endParaRPr lang="en-US" altLang="zh-CN" sz="2400" dirty="0">
              <a:latin typeface="楷体" panose="02010609060101010101" pitchFamily="49" charset="-122"/>
              <a:ea typeface="楷体" panose="02010609060101010101" pitchFamily="49" charset="-122"/>
            </a:endParaRPr>
          </a:p>
          <a:p>
            <a:pPr lvl="2">
              <a:buFont typeface="Wingdings" panose="05000000000000000000" pitchFamily="2" charset="2"/>
              <a:buChar char="Ø"/>
            </a:pPr>
            <a:r>
              <a:rPr lang="en-US" altLang="zh-CN" sz="2400" dirty="0">
                <a:latin typeface="楷体" panose="02010609060101010101" pitchFamily="49" charset="-122"/>
                <a:ea typeface="楷体" panose="02010609060101010101" pitchFamily="49" charset="-122"/>
              </a:rPr>
              <a:t>2</a:t>
            </a:r>
            <a:r>
              <a:rPr lang="en-US" altLang="zh-CN" sz="2400" baseline="30000" dirty="0">
                <a:latin typeface="楷体" panose="02010609060101010101" pitchFamily="49" charset="-122"/>
                <a:ea typeface="楷体" panose="02010609060101010101" pitchFamily="49" charset="-122"/>
              </a:rPr>
              <a:t>64</a:t>
            </a:r>
            <a:r>
              <a:rPr lang="zh-CN" altLang="en-US" sz="2400" dirty="0">
                <a:latin typeface="楷体" panose="02010609060101010101" pitchFamily="49" charset="-122"/>
                <a:ea typeface="楷体" panose="02010609060101010101" pitchFamily="49" charset="-122"/>
              </a:rPr>
              <a:t>：半年</a:t>
            </a:r>
            <a:endParaRPr lang="en-US" altLang="zh-CN" sz="2400" dirty="0">
              <a:latin typeface="楷体" panose="02010609060101010101" pitchFamily="49" charset="-122"/>
              <a:ea typeface="楷体" panose="02010609060101010101" pitchFamily="49" charset="-122"/>
            </a:endParaRPr>
          </a:p>
          <a:p>
            <a:pPr lvl="2">
              <a:buFont typeface="Wingdings" panose="05000000000000000000" pitchFamily="2" charset="2"/>
              <a:buChar char="Ø"/>
            </a:pPr>
            <a:r>
              <a:rPr lang="en-US" altLang="zh-CN" sz="2400" dirty="0">
                <a:latin typeface="楷体" panose="02010609060101010101" pitchFamily="49" charset="-122"/>
                <a:ea typeface="楷体" panose="02010609060101010101" pitchFamily="49" charset="-122"/>
              </a:rPr>
              <a:t>2</a:t>
            </a:r>
            <a:r>
              <a:rPr lang="en-US" altLang="zh-CN" sz="2400" baseline="30000" dirty="0">
                <a:latin typeface="楷体" panose="02010609060101010101" pitchFamily="49" charset="-122"/>
                <a:ea typeface="楷体" panose="02010609060101010101" pitchFamily="49" charset="-122"/>
              </a:rPr>
              <a:t>128</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9</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10</a:t>
            </a:r>
            <a:r>
              <a:rPr lang="en-US" altLang="zh-CN" sz="2400" baseline="30000" dirty="0">
                <a:latin typeface="楷体" panose="02010609060101010101" pitchFamily="49" charset="-122"/>
                <a:ea typeface="楷体" panose="02010609060101010101" pitchFamily="49" charset="-122"/>
              </a:rPr>
              <a:t>18</a:t>
            </a:r>
            <a:r>
              <a:rPr lang="zh-CN" altLang="en-US" sz="2400" baseline="30000" dirty="0">
                <a:latin typeface="楷体" panose="02010609060101010101" pitchFamily="49" charset="-122"/>
                <a:ea typeface="楷体" panose="02010609060101010101" pitchFamily="49" charset="-122"/>
              </a:rPr>
              <a:t>年</a:t>
            </a:r>
            <a:endParaRPr lang="en-US" altLang="zh-CN" baseline="30000" dirty="0"/>
          </a:p>
        </p:txBody>
      </p:sp>
      <p:graphicFrame>
        <p:nvGraphicFramePr>
          <p:cNvPr id="5" name="Group 95"/>
          <p:cNvGraphicFramePr>
            <a:graphicFrameLocks noGrp="1"/>
          </p:cNvGraphicFramePr>
          <p:nvPr/>
        </p:nvGraphicFramePr>
        <p:xfrm>
          <a:off x="1947928" y="2177165"/>
          <a:ext cx="6510341" cy="1539868"/>
        </p:xfrm>
        <a:graphic>
          <a:graphicData uri="http://schemas.openxmlformats.org/drawingml/2006/table">
            <a:tbl>
              <a:tblPr/>
              <a:tblGrid>
                <a:gridCol w="206308"/>
                <a:gridCol w="262603"/>
                <a:gridCol w="262602"/>
                <a:gridCol w="261030"/>
                <a:gridCol w="264175"/>
                <a:gridCol w="262603"/>
                <a:gridCol w="264175"/>
                <a:gridCol w="262602"/>
                <a:gridCol w="261030"/>
                <a:gridCol w="264175"/>
                <a:gridCol w="262603"/>
                <a:gridCol w="261030"/>
                <a:gridCol w="264175"/>
                <a:gridCol w="261030"/>
                <a:gridCol w="262602"/>
                <a:gridCol w="264175"/>
                <a:gridCol w="261030"/>
                <a:gridCol w="262603"/>
                <a:gridCol w="264175"/>
                <a:gridCol w="262602"/>
                <a:gridCol w="264175"/>
                <a:gridCol w="261030"/>
                <a:gridCol w="262603"/>
                <a:gridCol w="262602"/>
                <a:gridCol w="262603"/>
              </a:tblGrid>
              <a:tr h="76993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a</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b</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c</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d</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e</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f</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g</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h</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i</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j</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k</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l</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m</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n</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o</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p</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q</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r</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s</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t</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u</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v</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w</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x</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y</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993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J</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I</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C</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A</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X</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S</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E</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Y</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V</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Comic Sans MS" panose="030F0702030302020204" charset="0"/>
                        </a:rPr>
                        <a:t>D</a:t>
                      </a:r>
                      <a:endParaRPr kumimoji="0" lang="en-US" sz="20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K</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W</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B</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Q</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T</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Z</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R</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H</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F</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M</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P</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N</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U</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L</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G</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 name="Group 96"/>
          <p:cNvGraphicFramePr>
            <a:graphicFrameLocks noGrp="1"/>
          </p:cNvGraphicFramePr>
          <p:nvPr/>
        </p:nvGraphicFramePr>
        <p:xfrm>
          <a:off x="8458269" y="2177164"/>
          <a:ext cx="261937" cy="1539868"/>
        </p:xfrm>
        <a:graphic>
          <a:graphicData uri="http://schemas.openxmlformats.org/drawingml/2006/table">
            <a:tbl>
              <a:tblPr/>
              <a:tblGrid>
                <a:gridCol w="261937"/>
              </a:tblGrid>
              <a:tr h="76932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err="1">
                          <a:ln>
                            <a:noFill/>
                          </a:ln>
                          <a:solidFill>
                            <a:schemeClr val="tx1"/>
                          </a:solidFill>
                          <a:effectLst/>
                          <a:latin typeface="Comic Sans MS" panose="030F0702030302020204" charset="0"/>
                        </a:rPr>
                        <a:t>z</a:t>
                      </a:r>
                      <a:endParaRPr kumimoji="0" lang="en-US" sz="32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054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Comic Sans MS" panose="030F0702030302020204" charset="0"/>
                        </a:rPr>
                        <a:t>O</a:t>
                      </a:r>
                      <a:endParaRPr kumimoji="0" lang="en-US" sz="20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文本框 11"/>
          <p:cNvSpPr txBox="1"/>
          <p:nvPr/>
        </p:nvSpPr>
        <p:spPr>
          <a:xfrm>
            <a:off x="235500" y="1087960"/>
            <a:ext cx="7523169" cy="966418"/>
          </a:xfrm>
          <a:prstGeom prst="rect">
            <a:avLst/>
          </a:prstGeom>
          <a:noFill/>
        </p:spPr>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p"/>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改进</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非常规字母表替换</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7" name="文本框 6"/>
          <p:cNvSpPr txBox="1"/>
          <p:nvPr/>
        </p:nvSpPr>
        <p:spPr>
          <a:xfrm>
            <a:off x="5063317" y="5470851"/>
            <a:ext cx="3744416" cy="954107"/>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altLang="zh-CN" sz="2800" b="1" dirty="0">
                <a:latin typeface="楷体" panose="02010609060101010101" pitchFamily="49" charset="-122"/>
                <a:ea typeface="楷体" panose="02010609060101010101" pitchFamily="49" charset="-122"/>
              </a:rPr>
              <a:t>26</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2</a:t>
            </a:r>
            <a:r>
              <a:rPr lang="en-US" altLang="zh-CN" sz="2800" b="1" baseline="30000" dirty="0">
                <a:latin typeface="楷体" panose="02010609060101010101" pitchFamily="49" charset="-122"/>
                <a:ea typeface="楷体" panose="02010609060101010101" pitchFamily="49" charset="-122"/>
              </a:rPr>
              <a:t>88</a:t>
            </a:r>
            <a:r>
              <a:rPr lang="zh-CN" altLang="en-US" sz="2800" b="1" dirty="0">
                <a:latin typeface="楷体" panose="02010609060101010101" pitchFamily="49" charset="-122"/>
                <a:ea typeface="楷体" panose="02010609060101010101" pitchFamily="49" charset="-122"/>
              </a:rPr>
              <a:t>个可能密钥</a:t>
            </a:r>
            <a:endParaRPr lang="zh-CN" altLang="en-US" sz="2800" b="1" dirty="0">
              <a:latin typeface="楷体" panose="02010609060101010101" pitchFamily="49" charset="-122"/>
              <a:ea typeface="楷体" panose="02010609060101010101" pitchFamily="49" charset="-122"/>
            </a:endParaRPr>
          </a:p>
          <a:p>
            <a:pPr algn="ctr"/>
            <a:r>
              <a:rPr lang="en-US" altLang="zh-CN" sz="2800" b="1" dirty="0">
                <a:latin typeface="楷体" panose="02010609060101010101" pitchFamily="49" charset="-122"/>
                <a:ea typeface="楷体" panose="02010609060101010101" pitchFamily="49" charset="-122"/>
              </a:rPr>
              <a:t>890</a:t>
            </a:r>
            <a:r>
              <a:rPr lang="zh-CN" altLang="en-US" sz="2800" b="1" dirty="0">
                <a:latin typeface="楷体" panose="02010609060101010101" pitchFamily="49" charset="-122"/>
                <a:ea typeface="楷体" panose="02010609060101010101" pitchFamily="49" charset="-122"/>
              </a:rPr>
              <a:t>万年！</a:t>
            </a:r>
            <a:endParaRPr lang="zh-CN" altLang="en-US" sz="2800" b="1" dirty="0">
              <a:latin typeface="楷体" panose="02010609060101010101" pitchFamily="49" charset="-122"/>
              <a:ea typeface="楷体" panose="02010609060101010101" pitchFamily="49" charset="-122"/>
            </a:endParaRPr>
          </a:p>
        </p:txBody>
      </p:sp>
      <p:sp>
        <p:nvSpPr>
          <p:cNvPr id="13"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2.2 </a:t>
            </a:r>
            <a:r>
              <a:rPr lang="zh-CN" altLang="en-US" kern="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
        <p:nvSpPr>
          <p:cNvPr id="11" name="Rectangle 118"/>
          <p:cNvSpPr>
            <a:spLocks noChangeArrowheads="1"/>
          </p:cNvSpPr>
          <p:nvPr/>
        </p:nvSpPr>
        <p:spPr bwMode="auto">
          <a:xfrm>
            <a:off x="685731" y="2304508"/>
            <a:ext cx="697627" cy="400110"/>
          </a:xfrm>
          <a:prstGeom prst="rect">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wrap="none">
            <a:spAutoFit/>
          </a:bodyPr>
          <a:lstStyle/>
          <a:p>
            <a:r>
              <a:rPr lang="zh-CN" altLang="en-US" sz="2000" dirty="0"/>
              <a:t>明文</a:t>
            </a:r>
            <a:endParaRPr lang="en-US" altLang="zh-CN" sz="2000" dirty="0"/>
          </a:p>
        </p:txBody>
      </p:sp>
      <p:sp>
        <p:nvSpPr>
          <p:cNvPr id="14" name="Rectangle 119"/>
          <p:cNvSpPr>
            <a:spLocks noChangeArrowheads="1"/>
          </p:cNvSpPr>
          <p:nvPr/>
        </p:nvSpPr>
        <p:spPr bwMode="auto">
          <a:xfrm>
            <a:off x="685730" y="3172943"/>
            <a:ext cx="697627" cy="400110"/>
          </a:xfrm>
          <a:prstGeom prst="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wrap="none">
            <a:spAutoFit/>
          </a:bodyPr>
          <a:lstStyle/>
          <a:p>
            <a:r>
              <a:rPr lang="zh-CN" altLang="en-US" sz="2000" dirty="0"/>
              <a:t>密文</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051720" y="5416239"/>
            <a:ext cx="936104" cy="1409917"/>
          </a:xfrm>
          <a:prstGeom prst="rect">
            <a:avLst/>
          </a:prstGeom>
        </p:spPr>
      </p:pic>
      <p:sp>
        <p:nvSpPr>
          <p:cNvPr id="11268" name="灯片编号占位符 3"/>
          <p:cNvSpPr>
            <a:spLocks noGrp="1"/>
          </p:cNvSpPr>
          <p:nvPr>
            <p:ph type="sldNum" sz="quarter" idx="11"/>
          </p:nvPr>
        </p:nvSpPr>
        <p:spPr>
          <a:xfrm>
            <a:off x="1259632" y="6537325"/>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9914607-AA9C-42AF-9459-58DBCB4A773D}" type="slidenum">
              <a:rPr lang="en-US" altLang="zh-CN" smtClean="0"/>
            </a:fld>
            <a:endParaRPr lang="en-US" altLang="zh-CN" dirty="0"/>
          </a:p>
        </p:txBody>
      </p:sp>
      <p:sp>
        <p:nvSpPr>
          <p:cNvPr id="11267" name="内容占位符 2"/>
          <p:cNvSpPr>
            <a:spLocks noGrp="1" noChangeArrowheads="1"/>
          </p:cNvSpPr>
          <p:nvPr>
            <p:ph idx="4294967295"/>
          </p:nvPr>
        </p:nvSpPr>
        <p:spPr>
          <a:xfrm>
            <a:off x="179512" y="1198507"/>
            <a:ext cx="8642350" cy="4248150"/>
          </a:xfrm>
        </p:spPr>
        <p:style>
          <a:lnRef idx="1">
            <a:schemeClr val="accent5"/>
          </a:lnRef>
          <a:fillRef idx="2">
            <a:schemeClr val="accent5"/>
          </a:fillRef>
          <a:effectRef idx="1">
            <a:schemeClr val="accent5"/>
          </a:effectRef>
          <a:fontRef idx="minor">
            <a:schemeClr val="dk1"/>
          </a:fontRef>
        </p:style>
        <p:txBody>
          <a:bodyPr/>
          <a:lstStyle/>
          <a:p>
            <a:r>
              <a:rPr lang="zh-CN" altLang="en-US" sz="2800" b="1" dirty="0">
                <a:latin typeface="楷体" panose="02010609060101010101" pitchFamily="49" charset="-122"/>
                <a:ea typeface="楷体" panose="02010609060101010101" pitchFamily="49" charset="-122"/>
              </a:rPr>
              <a:t>简单替换的密码分析</a:t>
            </a:r>
            <a:endParaRPr lang="en-US" altLang="zh-CN" sz="2800" b="1"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假设有如下密文：</a:t>
            </a:r>
            <a:r>
              <a:rPr lang="en-US" altLang="zh-CN" sz="2400" dirty="0">
                <a:latin typeface="楷体" panose="02010609060101010101" pitchFamily="49" charset="-122"/>
                <a:ea typeface="楷体" panose="02010609060101010101" pitchFamily="49" charset="-122"/>
              </a:rPr>
              <a:t>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a:t>
            </a:r>
            <a:endParaRPr lang="en-US" altLang="zh-CN" sz="2400" dirty="0">
              <a:latin typeface="楷体" panose="02010609060101010101" pitchFamily="49" charset="-122"/>
              <a:ea typeface="楷体" panose="02010609060101010101" pitchFamily="49" charset="-122"/>
            </a:endParaRPr>
          </a:p>
        </p:txBody>
      </p:sp>
      <p:sp>
        <p:nvSpPr>
          <p:cNvPr id="5" name="文本框 4"/>
          <p:cNvSpPr txBox="1"/>
          <p:nvPr/>
        </p:nvSpPr>
        <p:spPr>
          <a:xfrm>
            <a:off x="3581889" y="6150050"/>
            <a:ext cx="1980220" cy="830997"/>
          </a:xfrm>
          <a:prstGeom prst="rect">
            <a:avLst/>
          </a:prstGeom>
          <a:noFill/>
        </p:spPr>
        <p:txBody>
          <a:bodyPr wrap="square" rtlCol="0">
            <a:spAutoFit/>
          </a:bodyPr>
          <a:lstStyle/>
          <a:p>
            <a:r>
              <a:rPr lang="zh-CN" altLang="en-US" sz="2400" dirty="0" smtClean="0">
                <a:latin typeface="楷体" panose="02010609060101010101" pitchFamily="49" charset="-122"/>
                <a:ea typeface="楷体" panose="02010609060101010101" pitchFamily="49" charset="-122"/>
              </a:rPr>
              <a:t>穷举</a:t>
            </a:r>
            <a:r>
              <a:rPr lang="en-US" altLang="zh-CN" sz="2400" dirty="0" smtClean="0">
                <a:latin typeface="楷体" panose="02010609060101010101" pitchFamily="49" charset="-122"/>
                <a:ea typeface="楷体" panose="02010609060101010101" pitchFamily="49" charset="-122"/>
              </a:rPr>
              <a:t>2</a:t>
            </a:r>
            <a:r>
              <a:rPr lang="en-US" altLang="zh-CN" sz="2400" baseline="30000" dirty="0" smtClean="0">
                <a:latin typeface="楷体" panose="02010609060101010101" pitchFamily="49" charset="-122"/>
                <a:ea typeface="楷体" panose="02010609060101010101" pitchFamily="49" charset="-122"/>
              </a:rPr>
              <a:t>88</a:t>
            </a:r>
            <a:r>
              <a:rPr lang="zh-CN" altLang="en-US" sz="2400" dirty="0" smtClean="0">
                <a:latin typeface="楷体" panose="02010609060101010101" pitchFamily="49" charset="-122"/>
                <a:ea typeface="楷体" panose="02010609060101010101" pitchFamily="49" charset="-122"/>
              </a:rPr>
              <a:t>次</a:t>
            </a:r>
            <a:r>
              <a:rPr lang="zh-CN" altLang="en-US" sz="2400" dirty="0">
                <a:latin typeface="楷体" panose="02010609060101010101" pitchFamily="49" charset="-122"/>
                <a:ea typeface="楷体" panose="02010609060101010101" pitchFamily="49" charset="-122"/>
              </a:rPr>
              <a:t>？</a:t>
            </a:r>
            <a:endParaRPr lang="en-US" altLang="zh-CN" sz="2800" dirty="0"/>
          </a:p>
          <a:p>
            <a:pPr algn="l"/>
            <a:endParaRPr lang="zh-CN" altLang="en-US" sz="2400" b="1" dirty="0">
              <a:latin typeface="楷体" panose="02010609060101010101" pitchFamily="49" charset="-122"/>
              <a:ea typeface="楷体" panose="02010609060101010101" pitchFamily="49" charset="-122"/>
            </a:endParaRPr>
          </a:p>
        </p:txBody>
      </p:sp>
      <p:sp>
        <p:nvSpPr>
          <p:cNvPr id="7" name="文本框 6"/>
          <p:cNvSpPr txBox="1"/>
          <p:nvPr/>
        </p:nvSpPr>
        <p:spPr>
          <a:xfrm>
            <a:off x="3229580" y="5558563"/>
            <a:ext cx="2684839" cy="523220"/>
          </a:xfrm>
          <a:prstGeom prst="rect">
            <a:avLst/>
          </a:prstGeom>
          <a:solidFill>
            <a:schemeClr val="accent5">
              <a:lumMod val="5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l"/>
            <a:r>
              <a:rPr lang="zh-CN" altLang="en-US" sz="2800" b="1" dirty="0">
                <a:latin typeface="楷体" panose="02010609060101010101" pitchFamily="49" charset="-122"/>
                <a:ea typeface="楷体" panose="02010609060101010101" pitchFamily="49" charset="-122"/>
              </a:rPr>
              <a:t>你会怎样破解？</a:t>
            </a:r>
            <a:endParaRPr lang="zh-CN" altLang="en-US" sz="2800" b="1" dirty="0">
              <a:latin typeface="楷体" panose="02010609060101010101" pitchFamily="49" charset="-122"/>
              <a:ea typeface="楷体" panose="02010609060101010101" pitchFamily="49" charset="-122"/>
            </a:endParaRPr>
          </a:p>
        </p:txBody>
      </p:sp>
      <p:sp>
        <p:nvSpPr>
          <p:cNvPr id="9"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2.2 </a:t>
            </a:r>
            <a:r>
              <a:rPr lang="zh-CN" altLang="en-US" kern="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A54C505-311F-4307-BB82-1FB59BDB3349}" type="slidenum">
              <a:rPr lang="en-US" altLang="zh-CN" smtClean="0"/>
            </a:fld>
            <a:endParaRPr lang="en-US" altLang="zh-CN"/>
          </a:p>
        </p:txBody>
      </p:sp>
      <p:sp>
        <p:nvSpPr>
          <p:cNvPr id="12" name="内容占位符 2"/>
          <p:cNvSpPr>
            <a:spLocks noGrp="1" noChangeArrowheads="1"/>
          </p:cNvSpPr>
          <p:nvPr>
            <p:ph idx="4294967295"/>
          </p:nvPr>
        </p:nvSpPr>
        <p:spPr>
          <a:xfrm>
            <a:off x="0" y="1341438"/>
            <a:ext cx="5329238" cy="511175"/>
          </a:xfrm>
        </p:spPr>
        <p:style>
          <a:lnRef idx="1">
            <a:schemeClr val="accent5"/>
          </a:lnRef>
          <a:fillRef idx="2">
            <a:schemeClr val="accent5"/>
          </a:fillRef>
          <a:effectRef idx="1">
            <a:schemeClr val="accent5"/>
          </a:effectRef>
          <a:fontRef idx="minor">
            <a:schemeClr val="dk1"/>
          </a:fontRef>
        </p:style>
        <p:txBody>
          <a:bodyPr/>
          <a:lstStyle/>
          <a:p>
            <a:pPr lvl="1"/>
            <a:r>
              <a:rPr lang="zh-CN" altLang="en-US" sz="2400" b="1" dirty="0">
                <a:latin typeface="楷体" panose="02010609060101010101" pitchFamily="49" charset="-122"/>
                <a:ea typeface="楷体" panose="02010609060101010101" pitchFamily="49" charset="-122"/>
              </a:rPr>
              <a:t>破解方法二：</a:t>
            </a:r>
            <a:r>
              <a:rPr lang="zh-CN" altLang="en-US" sz="2400" b="1" dirty="0">
                <a:solidFill>
                  <a:schemeClr val="tx1">
                    <a:lumMod val="95000"/>
                    <a:lumOff val="5000"/>
                  </a:schemeClr>
                </a:solidFill>
                <a:latin typeface="楷体" panose="02010609060101010101" pitchFamily="49" charset="-122"/>
                <a:ea typeface="楷体" panose="02010609060101010101" pitchFamily="49" charset="-122"/>
              </a:rPr>
              <a:t>统计字母</a:t>
            </a:r>
            <a:r>
              <a:rPr lang="zh-CN" altLang="en-US" sz="2400" b="1" dirty="0">
                <a:solidFill>
                  <a:srgbClr val="C00000"/>
                </a:solidFill>
                <a:latin typeface="楷体" panose="02010609060101010101" pitchFamily="49" charset="-122"/>
                <a:ea typeface="楷体" panose="02010609060101010101" pitchFamily="49" charset="-122"/>
              </a:rPr>
              <a:t>频率</a:t>
            </a:r>
            <a:endParaRPr lang="en-US" altLang="zh-CN" sz="2400" b="1" dirty="0">
              <a:solidFill>
                <a:srgbClr val="C00000"/>
              </a:solidFill>
              <a:latin typeface="楷体" panose="02010609060101010101" pitchFamily="49" charset="-122"/>
              <a:ea typeface="楷体" panose="02010609060101010101" pitchFamily="49" charset="-122"/>
            </a:endParaRPr>
          </a:p>
        </p:txBody>
      </p:sp>
      <p:graphicFrame>
        <p:nvGraphicFramePr>
          <p:cNvPr id="12293" name="Object 2"/>
          <p:cNvGraphicFramePr>
            <a:graphicFrameLocks noChangeAspect="1"/>
          </p:cNvGraphicFramePr>
          <p:nvPr/>
        </p:nvGraphicFramePr>
        <p:xfrm>
          <a:off x="1259632" y="2252855"/>
          <a:ext cx="6183312" cy="2771775"/>
        </p:xfrm>
        <a:graphic>
          <a:graphicData uri="http://schemas.openxmlformats.org/presentationml/2006/ole">
            <mc:AlternateContent xmlns:mc="http://schemas.openxmlformats.org/markup-compatibility/2006">
              <mc:Choice xmlns:v="urn:schemas-microsoft-com:vml" Requires="v">
                <p:oleObj spid="_x0000_s2137" name="图表" r:id="rId1" imgW="8582660" imgH="3851275" progId="MSGraph.Chart.8">
                  <p:embed followColorScheme="full"/>
                </p:oleObj>
              </mc:Choice>
              <mc:Fallback>
                <p:oleObj name="图表" r:id="rId1" imgW="8582660" imgH="3851275" progId="MSGraph.Chart.8">
                  <p:embed followColorScheme="full"/>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52855"/>
                        <a:ext cx="6183312"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Group 113"/>
          <p:cNvGraphicFramePr>
            <a:graphicFrameLocks noGrp="1"/>
          </p:cNvGraphicFramePr>
          <p:nvPr/>
        </p:nvGraphicFramePr>
        <p:xfrm>
          <a:off x="337492" y="5520299"/>
          <a:ext cx="8231833" cy="660400"/>
        </p:xfrm>
        <a:graphic>
          <a:graphicData uri="http://schemas.openxmlformats.org/drawingml/2006/table">
            <a:tbl>
              <a:tblPr/>
              <a:tblGrid>
                <a:gridCol w="314158"/>
                <a:gridCol w="329334"/>
                <a:gridCol w="329334"/>
                <a:gridCol w="329334"/>
                <a:gridCol w="332370"/>
                <a:gridCol w="326298"/>
                <a:gridCol w="333887"/>
                <a:gridCol w="329334"/>
                <a:gridCol w="326298"/>
                <a:gridCol w="333887"/>
                <a:gridCol w="330852"/>
                <a:gridCol w="327816"/>
                <a:gridCol w="330852"/>
                <a:gridCol w="327816"/>
                <a:gridCol w="330852"/>
                <a:gridCol w="332370"/>
                <a:gridCol w="326298"/>
                <a:gridCol w="330852"/>
                <a:gridCol w="329334"/>
                <a:gridCol w="330852"/>
                <a:gridCol w="332369"/>
                <a:gridCol w="327816"/>
                <a:gridCol w="329334"/>
                <a:gridCol w="330852"/>
                <a:gridCol w="329334"/>
              </a:tblGrid>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A</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B</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C</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D</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E</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F</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G</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H</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I</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a:ln>
                            <a:noFill/>
                          </a:ln>
                          <a:solidFill>
                            <a:schemeClr val="tx1"/>
                          </a:solidFill>
                          <a:effectLst/>
                          <a:latin typeface="Comic Sans MS" panose="030F0702030302020204" charset="0"/>
                        </a:rPr>
                        <a:t>J</a:t>
                      </a:r>
                      <a:endParaRPr kumimoji="0" lang="en-US" sz="18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a:ln>
                            <a:noFill/>
                          </a:ln>
                          <a:solidFill>
                            <a:schemeClr val="tx1"/>
                          </a:solidFill>
                          <a:effectLst/>
                          <a:latin typeface="Comic Sans MS" panose="030F0702030302020204" charset="0"/>
                        </a:rPr>
                        <a:t>K</a:t>
                      </a:r>
                      <a:endParaRPr kumimoji="0" lang="en-US" sz="18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L</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M</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N</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O</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P</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a:ln>
                            <a:noFill/>
                          </a:ln>
                          <a:solidFill>
                            <a:schemeClr val="tx1"/>
                          </a:solidFill>
                          <a:effectLst/>
                          <a:latin typeface="Comic Sans MS" panose="030F0702030302020204" charset="0"/>
                        </a:rPr>
                        <a:t>Q</a:t>
                      </a:r>
                      <a:endParaRPr kumimoji="0" lang="en-US" sz="18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R</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S</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T</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U</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V</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W</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X</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Y</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dirty="0">
                          <a:ln>
                            <a:noFill/>
                          </a:ln>
                          <a:solidFill>
                            <a:schemeClr val="tx1"/>
                          </a:solidFill>
                          <a:effectLst/>
                          <a:latin typeface="Comic Sans MS" panose="030F0702030302020204" charset="0"/>
                        </a:rPr>
                        <a:t>21</a:t>
                      </a:r>
                      <a:endParaRPr kumimoji="0" lang="en-US" sz="16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dirty="0">
                          <a:ln>
                            <a:noFill/>
                          </a:ln>
                          <a:solidFill>
                            <a:schemeClr val="tx1"/>
                          </a:solidFill>
                          <a:effectLst/>
                          <a:latin typeface="Comic Sans MS" panose="030F0702030302020204" charset="0"/>
                        </a:rPr>
                        <a:t>26</a:t>
                      </a:r>
                      <a:endParaRPr kumimoji="0" lang="en-US" sz="16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dirty="0">
                          <a:ln>
                            <a:noFill/>
                          </a:ln>
                          <a:solidFill>
                            <a:schemeClr val="tx1"/>
                          </a:solidFill>
                          <a:effectLst/>
                          <a:latin typeface="Comic Sans MS" panose="030F0702030302020204" charset="0"/>
                        </a:rPr>
                        <a:t>6</a:t>
                      </a:r>
                      <a:endParaRPr kumimoji="0" lang="en-US" sz="16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10</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12</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dirty="0">
                          <a:ln>
                            <a:noFill/>
                          </a:ln>
                          <a:solidFill>
                            <a:schemeClr val="tx1"/>
                          </a:solidFill>
                          <a:effectLst/>
                          <a:latin typeface="Comic Sans MS" panose="030F0702030302020204" charset="0"/>
                        </a:rPr>
                        <a:t>51</a:t>
                      </a:r>
                      <a:endParaRPr kumimoji="0" lang="en-US" sz="16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10</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25</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10</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9</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3</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10</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0</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dirty="0">
                          <a:ln>
                            <a:noFill/>
                          </a:ln>
                          <a:solidFill>
                            <a:schemeClr val="tx1"/>
                          </a:solidFill>
                          <a:effectLst/>
                          <a:latin typeface="Comic Sans MS" panose="030F0702030302020204" charset="0"/>
                        </a:rPr>
                        <a:t>1</a:t>
                      </a:r>
                      <a:endParaRPr kumimoji="0" lang="en-US" sz="16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dirty="0">
                          <a:ln>
                            <a:noFill/>
                          </a:ln>
                          <a:solidFill>
                            <a:schemeClr val="tx1"/>
                          </a:solidFill>
                          <a:effectLst/>
                          <a:latin typeface="Comic Sans MS" panose="030F0702030302020204" charset="0"/>
                        </a:rPr>
                        <a:t>15</a:t>
                      </a:r>
                      <a:endParaRPr kumimoji="0" lang="en-US" sz="16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28</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dirty="0">
                          <a:ln>
                            <a:noFill/>
                          </a:ln>
                          <a:solidFill>
                            <a:schemeClr val="tx1"/>
                          </a:solidFill>
                          <a:effectLst/>
                          <a:latin typeface="Comic Sans MS" panose="030F0702030302020204" charset="0"/>
                        </a:rPr>
                        <a:t>42</a:t>
                      </a:r>
                      <a:endParaRPr kumimoji="0" lang="en-US" sz="16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dirty="0">
                          <a:ln>
                            <a:noFill/>
                          </a:ln>
                          <a:solidFill>
                            <a:schemeClr val="tx1"/>
                          </a:solidFill>
                          <a:effectLst/>
                          <a:latin typeface="Comic Sans MS" panose="030F0702030302020204" charset="0"/>
                        </a:rPr>
                        <a:t>0</a:t>
                      </a:r>
                      <a:endParaRPr kumimoji="0" lang="en-US" sz="16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0</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27</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4</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24</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dirty="0">
                          <a:ln>
                            <a:noFill/>
                          </a:ln>
                          <a:solidFill>
                            <a:schemeClr val="tx1"/>
                          </a:solidFill>
                          <a:effectLst/>
                          <a:latin typeface="Comic Sans MS" panose="030F0702030302020204" charset="0"/>
                        </a:rPr>
                        <a:t>22</a:t>
                      </a:r>
                      <a:endParaRPr kumimoji="0" lang="en-US" sz="16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a:ln>
                            <a:noFill/>
                          </a:ln>
                          <a:solidFill>
                            <a:schemeClr val="tx1"/>
                          </a:solidFill>
                          <a:effectLst/>
                          <a:latin typeface="Comic Sans MS" panose="030F0702030302020204" charset="0"/>
                        </a:rPr>
                        <a:t>28</a:t>
                      </a:r>
                      <a:endParaRPr kumimoji="0" lang="en-US" sz="1600" b="0" i="0" u="none" strike="noStrike" cap="none" normalizeH="0" baseline="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dirty="0">
                          <a:ln>
                            <a:noFill/>
                          </a:ln>
                          <a:solidFill>
                            <a:schemeClr val="tx1"/>
                          </a:solidFill>
                          <a:effectLst/>
                          <a:latin typeface="Comic Sans MS" panose="030F0702030302020204" charset="0"/>
                        </a:rPr>
                        <a:t>6</a:t>
                      </a:r>
                      <a:endParaRPr kumimoji="0" lang="en-US" sz="16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231"/>
          <p:cNvGraphicFramePr>
            <a:graphicFrameLocks noGrp="1"/>
          </p:cNvGraphicFramePr>
          <p:nvPr/>
        </p:nvGraphicFramePr>
        <p:xfrm>
          <a:off x="8577201" y="5520299"/>
          <a:ext cx="317946" cy="660400"/>
        </p:xfrm>
        <a:graphic>
          <a:graphicData uri="http://schemas.openxmlformats.org/drawingml/2006/table">
            <a:tbl>
              <a:tblPr/>
              <a:tblGrid>
                <a:gridCol w="317946"/>
              </a:tblGrid>
              <a:tr h="3585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800" b="0" i="0" u="none" strike="noStrike" cap="none" normalizeH="0" baseline="0" dirty="0">
                          <a:ln>
                            <a:noFill/>
                          </a:ln>
                          <a:solidFill>
                            <a:schemeClr val="tx1"/>
                          </a:solidFill>
                          <a:effectLst/>
                          <a:latin typeface="Comic Sans MS" panose="030F0702030302020204" charset="0"/>
                        </a:rPr>
                        <a:t>Z</a:t>
                      </a:r>
                      <a:endParaRPr kumimoji="0" lang="en-US" sz="18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189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600" b="0" i="0" u="none" strike="noStrike" cap="none" normalizeH="0" baseline="0" dirty="0">
                          <a:ln>
                            <a:noFill/>
                          </a:ln>
                          <a:solidFill>
                            <a:schemeClr val="tx1"/>
                          </a:solidFill>
                          <a:effectLst/>
                          <a:latin typeface="Comic Sans MS" panose="030F0702030302020204" charset="0"/>
                        </a:rPr>
                        <a:t>8</a:t>
                      </a:r>
                      <a:endParaRPr kumimoji="0" lang="en-US" sz="1600" b="0" i="0" u="none" strike="noStrike" cap="none" normalizeH="0" baseline="0" dirty="0">
                        <a:ln>
                          <a:noFill/>
                        </a:ln>
                        <a:solidFill>
                          <a:schemeClr val="tx1"/>
                        </a:solidFill>
                        <a:effectLst/>
                        <a:latin typeface="Comic Sans MS" panose="030F0702030302020204" charset="0"/>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5" name="直接箭头连接符 4"/>
          <p:cNvCxnSpPr/>
          <p:nvPr/>
        </p:nvCxnSpPr>
        <p:spPr>
          <a:xfrm flipH="1">
            <a:off x="2321822" y="4922829"/>
            <a:ext cx="412055" cy="37625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a:off x="1979712" y="5347769"/>
            <a:ext cx="317946" cy="1005459"/>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a:off x="2751807" y="2272612"/>
            <a:ext cx="309512" cy="2596548"/>
          </a:xfrm>
          <a:prstGeom prst="round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2.2 </a:t>
            </a:r>
            <a:r>
              <a:rPr lang="zh-CN" altLang="en-US" kern="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
        <p:nvSpPr>
          <p:cNvPr id="2" name="文本框 1"/>
          <p:cNvSpPr txBox="1"/>
          <p:nvPr/>
        </p:nvSpPr>
        <p:spPr>
          <a:xfrm>
            <a:off x="2832269" y="4966327"/>
            <a:ext cx="6062878" cy="461665"/>
          </a:xfrm>
          <a:prstGeom prst="rect">
            <a:avLst/>
          </a:prstGeom>
          <a:noFill/>
        </p:spPr>
        <p:txBody>
          <a:bodyPr wrap="none" rtlCol="0">
            <a:spAutoFit/>
          </a:bodyPr>
          <a:lstStyle/>
          <a:p>
            <a:r>
              <a:rPr lang="zh-CN" altLang="en-US" sz="2400" b="1" dirty="0">
                <a:solidFill>
                  <a:schemeClr val="tx1">
                    <a:lumMod val="95000"/>
                    <a:lumOff val="5000"/>
                  </a:schemeClr>
                </a:solidFill>
                <a:latin typeface="楷体" panose="02010609060101010101" pitchFamily="49" charset="-122"/>
                <a:ea typeface="楷体" panose="02010609060101010101" pitchFamily="49" charset="-122"/>
              </a:rPr>
              <a:t>根据自然语言各个字母出现的频率进行破解</a:t>
            </a:r>
            <a:endParaRPr lang="zh-CN" altLang="en-US" sz="2400" b="1" dirty="0">
              <a:solidFill>
                <a:schemeClr val="tx1">
                  <a:lumMod val="95000"/>
                  <a:lumOff val="5000"/>
                </a:schemeClr>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CB81F1C-FA00-4B47-99E9-E6441E9FBFB1}" type="slidenum">
              <a:rPr lang="en-US" altLang="zh-CN" smtClean="0"/>
            </a:fld>
            <a:endParaRPr lang="en-US" altLang="zh-CN"/>
          </a:p>
        </p:txBody>
      </p:sp>
      <p:sp>
        <p:nvSpPr>
          <p:cNvPr id="13315" name="内容占位符 2"/>
          <p:cNvSpPr>
            <a:spLocks noGrp="1" noChangeArrowheads="1"/>
          </p:cNvSpPr>
          <p:nvPr>
            <p:ph idx="4294967295"/>
          </p:nvPr>
        </p:nvSpPr>
        <p:spPr>
          <a:xfrm>
            <a:off x="0" y="1268413"/>
            <a:ext cx="8642350" cy="511175"/>
          </a:xfrm>
        </p:spPr>
        <p:txBody>
          <a:bodyPr/>
          <a:lstStyle/>
          <a:p>
            <a:r>
              <a:rPr lang="zh-CN" altLang="en-US" sz="2800" b="1" dirty="0">
                <a:latin typeface="楷体" panose="02010609060101010101" pitchFamily="49" charset="-122"/>
                <a:ea typeface="楷体" panose="02010609060101010101" pitchFamily="49" charset="-122"/>
              </a:rPr>
              <a:t>安全的定义</a:t>
            </a:r>
            <a:endParaRPr lang="en-US" altLang="zh-CN" dirty="0"/>
          </a:p>
          <a:p>
            <a:endParaRPr lang="zh-CN" altLang="en-US" dirty="0"/>
          </a:p>
        </p:txBody>
      </p:sp>
      <p:sp>
        <p:nvSpPr>
          <p:cNvPr id="9" name="文本框 8"/>
          <p:cNvSpPr txBox="1"/>
          <p:nvPr/>
        </p:nvSpPr>
        <p:spPr>
          <a:xfrm>
            <a:off x="755576" y="1866344"/>
            <a:ext cx="6805637" cy="181588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称密码系统是安全的，则意味着已知的著名攻击</a:t>
            </a:r>
            <a:r>
              <a:rPr lang="zh-CN" altLang="en-US" sz="2800" b="1" kern="0" dirty="0">
                <a:solidFill>
                  <a:srgbClr val="C00000"/>
                </a:solidFill>
                <a:latin typeface="楷体" panose="02010609060101010101" pitchFamily="49" charset="-122"/>
                <a:ea typeface="楷体" panose="02010609060101010101" pitchFamily="49" charset="-122"/>
              </a:rPr>
              <a:t>需要耗费和穷举式密钥检索一样巨大的工作量</a:t>
            </a:r>
            <a:r>
              <a:rPr kumimoji="0" lang="zh-CN" altLang="en-US" sz="28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才能破解它。</a:t>
            </a:r>
            <a:endParaRPr kumimoji="0" lang="en-US" altLang="zh-CN" sz="28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换句话说，尚未发现捷径攻击。</a:t>
            </a:r>
            <a:endParaRPr kumimoji="0" lang="en-US" altLang="zh-CN" sz="28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p:txBody>
      </p:sp>
      <p:sp>
        <p:nvSpPr>
          <p:cNvPr id="8"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2.2 </a:t>
            </a:r>
            <a:r>
              <a:rPr lang="zh-CN" altLang="en-US" kern="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
        <p:nvSpPr>
          <p:cNvPr id="3" name="椭圆 2"/>
          <p:cNvSpPr/>
          <p:nvPr/>
        </p:nvSpPr>
        <p:spPr>
          <a:xfrm>
            <a:off x="3248137" y="4149080"/>
            <a:ext cx="2462726" cy="1957315"/>
          </a:xfrm>
          <a:prstGeom prst="ellipse">
            <a:avLst/>
          </a:prstGeom>
          <a:ln>
            <a:solidFill>
              <a:schemeClr val="tx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400" dirty="0">
                <a:solidFill>
                  <a:schemeClr val="bg1"/>
                </a:solidFill>
              </a:rPr>
              <a:t>安全的系统</a:t>
            </a:r>
            <a:endParaRPr lang="zh-CN" altLang="en-US" sz="2400" dirty="0">
              <a:solidFill>
                <a:schemeClr val="bg1"/>
              </a:solidFill>
            </a:endParaRPr>
          </a:p>
        </p:txBody>
      </p:sp>
      <p:sp>
        <p:nvSpPr>
          <p:cNvPr id="4" name="矩形 3"/>
          <p:cNvSpPr/>
          <p:nvPr/>
        </p:nvSpPr>
        <p:spPr>
          <a:xfrm>
            <a:off x="287436" y="4667207"/>
            <a:ext cx="1440160" cy="835714"/>
          </a:xfrm>
          <a:prstGeom prst="rect">
            <a:avLst/>
          </a:prstGeom>
          <a:solidFill>
            <a:schemeClr val="bg2">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a:t>
            </a:r>
            <a:endParaRPr lang="zh-CN" altLang="en-US" dirty="0"/>
          </a:p>
        </p:txBody>
      </p:sp>
      <p:sp>
        <p:nvSpPr>
          <p:cNvPr id="10" name="矩形 9"/>
          <p:cNvSpPr/>
          <p:nvPr/>
        </p:nvSpPr>
        <p:spPr>
          <a:xfrm>
            <a:off x="7416404" y="4744224"/>
            <a:ext cx="1440160" cy="835714"/>
          </a:xfrm>
          <a:prstGeom prst="rect">
            <a:avLst/>
          </a:prstGeom>
          <a:solidFill>
            <a:schemeClr val="bg2">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攻击者</a:t>
            </a:r>
            <a:endParaRPr lang="zh-CN" altLang="en-US" dirty="0"/>
          </a:p>
        </p:txBody>
      </p:sp>
      <p:sp>
        <p:nvSpPr>
          <p:cNvPr id="15" name="箭头: 右 14"/>
          <p:cNvSpPr/>
          <p:nvPr/>
        </p:nvSpPr>
        <p:spPr>
          <a:xfrm>
            <a:off x="1835696" y="4781714"/>
            <a:ext cx="1296144" cy="692045"/>
          </a:xfrm>
          <a:prstGeom prst="rightArrow">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密码访问</a:t>
            </a:r>
            <a:endParaRPr lang="zh-CN" altLang="en-US" dirty="0"/>
          </a:p>
        </p:txBody>
      </p:sp>
      <p:sp>
        <p:nvSpPr>
          <p:cNvPr id="18" name="箭头: 右 17"/>
          <p:cNvSpPr/>
          <p:nvPr/>
        </p:nvSpPr>
        <p:spPr>
          <a:xfrm flipH="1">
            <a:off x="5724127" y="4393019"/>
            <a:ext cx="1440161" cy="692045"/>
          </a:xfrm>
          <a:prstGeom prst="right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捷径攻击</a:t>
            </a:r>
            <a:endParaRPr lang="zh-CN" altLang="en-US" dirty="0"/>
          </a:p>
        </p:txBody>
      </p:sp>
      <p:sp>
        <p:nvSpPr>
          <p:cNvPr id="19" name="箭头: 右 18"/>
          <p:cNvSpPr/>
          <p:nvPr/>
        </p:nvSpPr>
        <p:spPr>
          <a:xfrm flipH="1">
            <a:off x="5724127" y="5225788"/>
            <a:ext cx="1440161" cy="692045"/>
          </a:xfrm>
          <a:prstGeom prst="right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穷举攻击</a:t>
            </a:r>
            <a:endParaRPr lang="zh-CN" altLang="en-US" dirty="0"/>
          </a:p>
        </p:txBody>
      </p:sp>
      <p:sp>
        <p:nvSpPr>
          <p:cNvPr id="16" name="文本框 15"/>
          <p:cNvSpPr txBox="1"/>
          <p:nvPr/>
        </p:nvSpPr>
        <p:spPr>
          <a:xfrm>
            <a:off x="6135479" y="3917130"/>
            <a:ext cx="1800200" cy="461665"/>
          </a:xfrm>
          <a:prstGeom prst="rect">
            <a:avLst/>
          </a:prstGeom>
          <a:noFill/>
        </p:spPr>
        <p:txBody>
          <a:bodyPr wrap="squar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不存在！</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21" name="文本框 20"/>
          <p:cNvSpPr txBox="1"/>
          <p:nvPr/>
        </p:nvSpPr>
        <p:spPr>
          <a:xfrm>
            <a:off x="6097890" y="5947092"/>
            <a:ext cx="2133600" cy="461665"/>
          </a:xfrm>
          <a:prstGeom prst="rect">
            <a:avLst/>
          </a:prstGeom>
          <a:noFill/>
        </p:spPr>
        <p:txBody>
          <a:bodyPr wrap="squar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巨大工作量！</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17" name="乘号 16"/>
          <p:cNvSpPr/>
          <p:nvPr/>
        </p:nvSpPr>
        <p:spPr>
          <a:xfrm>
            <a:off x="6120680" y="4207240"/>
            <a:ext cx="898961" cy="1063602"/>
          </a:xfrm>
          <a:prstGeom prst="mathMultiply">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乘号 22"/>
          <p:cNvSpPr/>
          <p:nvPr/>
        </p:nvSpPr>
        <p:spPr>
          <a:xfrm>
            <a:off x="6133944" y="5017301"/>
            <a:ext cx="898961" cy="1063602"/>
          </a:xfrm>
          <a:prstGeom prst="mathMultiply">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righ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animBg="1"/>
      <p:bldP spid="15" grpId="0" animBg="1"/>
      <p:bldP spid="18" grpId="0" animBg="1"/>
      <p:bldP spid="19" grpId="0" animBg="1"/>
      <p:bldP spid="16" grpId="0"/>
      <p:bldP spid="21" grpId="0"/>
      <p:bldP spid="17"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FD377B6-DE7D-4991-878A-FD0D7F9DD861}" type="slidenum">
              <a:rPr lang="en-US" altLang="zh-CN" smtClean="0"/>
            </a:fld>
            <a:endParaRPr lang="en-US" altLang="zh-CN"/>
          </a:p>
        </p:txBody>
      </p:sp>
      <p:sp>
        <p:nvSpPr>
          <p:cNvPr id="14339" name="内容占位符 2"/>
          <p:cNvSpPr>
            <a:spLocks noGrp="1" noChangeArrowheads="1"/>
          </p:cNvSpPr>
          <p:nvPr>
            <p:ph idx="4294967295"/>
          </p:nvPr>
        </p:nvSpPr>
        <p:spPr>
          <a:xfrm>
            <a:off x="0" y="1125538"/>
            <a:ext cx="8642350" cy="511175"/>
          </a:xfrm>
        </p:spPr>
        <p:txBody>
          <a:bodyPr/>
          <a:lstStyle/>
          <a:p>
            <a:r>
              <a:rPr lang="zh-CN" altLang="en-US" sz="2800" b="1" dirty="0">
                <a:latin typeface="楷体" panose="02010609060101010101" pitchFamily="49" charset="-122"/>
                <a:ea typeface="楷体" panose="02010609060101010101" pitchFamily="49" charset="-122"/>
              </a:rPr>
              <a:t>双换位密码</a:t>
            </a:r>
            <a:endParaRPr lang="en-US" altLang="zh-CN" sz="2400" dirty="0">
              <a:solidFill>
                <a:srgbClr val="FF0000"/>
              </a:solidFill>
              <a:latin typeface="楷体" panose="02010609060101010101" pitchFamily="49" charset="-122"/>
              <a:ea typeface="楷体" panose="02010609060101010101" pitchFamily="49" charset="-122"/>
            </a:endParaRPr>
          </a:p>
        </p:txBody>
      </p:sp>
      <p:pic>
        <p:nvPicPr>
          <p:cNvPr id="14341" name="Picture 4" descr="001.jpg                                                        0007DDCBMacintosh HD                   B7464D7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3608" y="4045495"/>
            <a:ext cx="22098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002.jpg                                                        0007DDCBMacintosh HD                   B7464D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8824" y="4045495"/>
            <a:ext cx="22098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nvSpPr>
        <p:spPr>
          <a:xfrm>
            <a:off x="683568" y="1889065"/>
            <a:ext cx="4572000"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明文：</a:t>
            </a:r>
            <a:r>
              <a:rPr lang="en-US" altLang="zh-CN" sz="2400" dirty="0" err="1">
                <a:latin typeface="楷体" panose="02010609060101010101" pitchFamily="49" charset="-122"/>
                <a:ea typeface="楷体" panose="02010609060101010101" pitchFamily="49" charset="-122"/>
              </a:rPr>
              <a:t>attackxatxdawnx</a:t>
            </a:r>
            <a:endParaRPr lang="en-US" altLang="zh-CN" sz="2400" dirty="0">
              <a:latin typeface="楷体" panose="02010609060101010101" pitchFamily="49" charset="-122"/>
              <a:ea typeface="楷体" panose="02010609060101010101" pitchFamily="49" charset="-122"/>
            </a:endParaRPr>
          </a:p>
        </p:txBody>
      </p:sp>
      <p:sp>
        <p:nvSpPr>
          <p:cNvPr id="13" name="文本框 12"/>
          <p:cNvSpPr txBox="1"/>
          <p:nvPr/>
        </p:nvSpPr>
        <p:spPr>
          <a:xfrm>
            <a:off x="5271924" y="1908473"/>
            <a:ext cx="3418589" cy="461665"/>
          </a:xfrm>
          <a:prstGeom prst="rect">
            <a:avLst/>
          </a:prstGeom>
          <a:noFill/>
        </p:spPr>
        <p:txBody>
          <a:bodyPr wrap="square">
            <a:spAutoFit/>
          </a:bodyPr>
          <a:lstStyle/>
          <a:p>
            <a:r>
              <a:rPr lang="zh-CN" altLang="en-US" sz="2400" dirty="0">
                <a:latin typeface="楷体" panose="02010609060101010101" pitchFamily="49" charset="-122"/>
                <a:ea typeface="楷体" panose="02010609060101010101" pitchFamily="49" charset="-122"/>
              </a:rPr>
              <a:t>密文：</a:t>
            </a:r>
            <a:r>
              <a:rPr lang="en-US" altLang="zh-CN" sz="2400" dirty="0" err="1">
                <a:latin typeface="楷体" panose="02010609060101010101" pitchFamily="49" charset="-122"/>
                <a:ea typeface="楷体" panose="02010609060101010101" pitchFamily="49" charset="-122"/>
              </a:rPr>
              <a:t>xtawxnattxadakc</a:t>
            </a:r>
            <a:r>
              <a:rPr lang="en-US" altLang="zh-CN"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p:txBody>
      </p:sp>
      <p:sp>
        <p:nvSpPr>
          <p:cNvPr id="15" name="文本框 14"/>
          <p:cNvSpPr txBox="1"/>
          <p:nvPr/>
        </p:nvSpPr>
        <p:spPr>
          <a:xfrm>
            <a:off x="4004060" y="3891342"/>
            <a:ext cx="1129883" cy="523220"/>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800" dirty="0">
                <a:latin typeface="楷体" panose="02010609060101010101" pitchFamily="49" charset="-122"/>
                <a:ea typeface="楷体" panose="02010609060101010101" pitchFamily="49" charset="-122"/>
              </a:rPr>
              <a:t>密钥</a:t>
            </a:r>
            <a:endParaRPr lang="en-US" altLang="zh-CN" sz="2800" dirty="0">
              <a:latin typeface="楷体" panose="02010609060101010101" pitchFamily="49" charset="-122"/>
              <a:ea typeface="楷体" panose="02010609060101010101" pitchFamily="49" charset="-122"/>
            </a:endParaRPr>
          </a:p>
        </p:txBody>
      </p:sp>
      <p:sp>
        <p:nvSpPr>
          <p:cNvPr id="6" name="箭头: 下 5"/>
          <p:cNvSpPr/>
          <p:nvPr/>
        </p:nvSpPr>
        <p:spPr>
          <a:xfrm>
            <a:off x="1968488" y="2527643"/>
            <a:ext cx="360040" cy="419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77305" y="3014893"/>
            <a:ext cx="3146623" cy="461665"/>
          </a:xfrm>
          <a:prstGeom prst="rect">
            <a:avLst/>
          </a:prstGeom>
          <a:noFill/>
        </p:spPr>
        <p:txBody>
          <a:bodyPr wrap="square">
            <a:spAutoFit/>
          </a:bodyPr>
          <a:lstStyle/>
          <a:p>
            <a:r>
              <a:rPr lang="en-US" altLang="zh-CN" sz="2400" dirty="0" err="1">
                <a:latin typeface="楷体" panose="02010609060101010101" pitchFamily="49" charset="-122"/>
                <a:ea typeface="楷体" panose="02010609060101010101" pitchFamily="49" charset="-122"/>
              </a:rPr>
              <a:t>att</a:t>
            </a:r>
            <a:r>
              <a:rPr lang="en-US" altLang="zh-CN" sz="2400" dirty="0">
                <a:latin typeface="楷体" panose="02010609060101010101" pitchFamily="49" charset="-122"/>
                <a:ea typeface="楷体" panose="02010609060101010101" pitchFamily="49" charset="-122"/>
              </a:rPr>
              <a:t>/ack/</a:t>
            </a:r>
            <a:r>
              <a:rPr lang="en-US" altLang="zh-CN" sz="2400" dirty="0" err="1">
                <a:latin typeface="楷体" panose="02010609060101010101" pitchFamily="49" charset="-122"/>
                <a:ea typeface="楷体" panose="02010609060101010101" pitchFamily="49" charset="-122"/>
              </a:rPr>
              <a:t>xat</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xda</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wnx</a:t>
            </a:r>
            <a:endParaRPr lang="en-US" altLang="zh-CN" sz="2400" dirty="0">
              <a:latin typeface="楷体" panose="02010609060101010101" pitchFamily="49" charset="-122"/>
              <a:ea typeface="楷体" panose="02010609060101010101" pitchFamily="49" charset="-122"/>
            </a:endParaRPr>
          </a:p>
        </p:txBody>
      </p:sp>
      <p:sp>
        <p:nvSpPr>
          <p:cNvPr id="18" name="箭头: 下 17"/>
          <p:cNvSpPr/>
          <p:nvPr/>
        </p:nvSpPr>
        <p:spPr>
          <a:xfrm>
            <a:off x="1968488" y="3544231"/>
            <a:ext cx="360040" cy="4195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p:cNvSpPr/>
          <p:nvPr/>
        </p:nvSpPr>
        <p:spPr>
          <a:xfrm>
            <a:off x="3358829" y="4996017"/>
            <a:ext cx="2611342"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上 7"/>
          <p:cNvSpPr/>
          <p:nvPr/>
        </p:nvSpPr>
        <p:spPr>
          <a:xfrm>
            <a:off x="6895423" y="3498366"/>
            <a:ext cx="360040" cy="4654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上 20"/>
          <p:cNvSpPr/>
          <p:nvPr/>
        </p:nvSpPr>
        <p:spPr>
          <a:xfrm>
            <a:off x="6865032" y="2426668"/>
            <a:ext cx="360040" cy="4654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5471741" y="3034036"/>
            <a:ext cx="3146622" cy="461665"/>
          </a:xfrm>
          <a:prstGeom prst="rect">
            <a:avLst/>
          </a:prstGeom>
          <a:noFill/>
        </p:spPr>
        <p:txBody>
          <a:bodyPr wrap="square">
            <a:spAutoFit/>
          </a:bodyPr>
          <a:lstStyle/>
          <a:p>
            <a:r>
              <a:rPr lang="en-US" altLang="zh-CN" sz="2400" dirty="0" err="1">
                <a:latin typeface="楷体" panose="02010609060101010101" pitchFamily="49" charset="-122"/>
                <a:ea typeface="楷体" panose="02010609060101010101" pitchFamily="49" charset="-122"/>
              </a:rPr>
              <a:t>xta</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wxn</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att</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xad</a:t>
            </a:r>
            <a:r>
              <a:rPr lang="en-US" altLang="zh-CN" sz="2400" dirty="0">
                <a:latin typeface="楷体" panose="02010609060101010101" pitchFamily="49" charset="-122"/>
                <a:ea typeface="楷体" panose="02010609060101010101" pitchFamily="49" charset="-122"/>
              </a:rPr>
              <a:t>/</a:t>
            </a:r>
            <a:r>
              <a:rPr lang="en-US" altLang="zh-CN" sz="2400" dirty="0" err="1">
                <a:latin typeface="楷体" panose="02010609060101010101" pitchFamily="49" charset="-122"/>
                <a:ea typeface="楷体" panose="02010609060101010101" pitchFamily="49" charset="-122"/>
              </a:rPr>
              <a:t>akc</a:t>
            </a:r>
            <a:r>
              <a:rPr lang="en-US" altLang="zh-CN" sz="1800" dirty="0">
                <a:latin typeface="楷体" panose="02010609060101010101" pitchFamily="49" charset="-122"/>
                <a:ea typeface="楷体" panose="02010609060101010101" pitchFamily="49" charset="-122"/>
              </a:rPr>
              <a:t> </a:t>
            </a:r>
            <a:endParaRPr lang="zh-CN" altLang="en-US" dirty="0"/>
          </a:p>
        </p:txBody>
      </p:sp>
      <p:sp>
        <p:nvSpPr>
          <p:cNvPr id="25" name="文本框 24"/>
          <p:cNvSpPr txBox="1"/>
          <p:nvPr/>
        </p:nvSpPr>
        <p:spPr>
          <a:xfrm>
            <a:off x="3411556" y="4605003"/>
            <a:ext cx="227138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dirty="0">
                <a:latin typeface="楷体" panose="02010609060101010101" pitchFamily="49" charset="-122"/>
                <a:ea typeface="楷体" panose="02010609060101010101" pitchFamily="49" charset="-122"/>
              </a:rPr>
              <a:t>交换行 </a:t>
            </a:r>
            <a:r>
              <a:rPr lang="en-US" altLang="zh-CN" dirty="0">
                <a:latin typeface="楷体" panose="02010609060101010101" pitchFamily="49" charset="-122"/>
                <a:ea typeface="楷体" panose="02010609060101010101" pitchFamily="49" charset="-122"/>
              </a:rPr>
              <a:t>(3,5,1,4,2)</a:t>
            </a:r>
            <a:endParaRPr lang="zh-CN" altLang="en-US" dirty="0">
              <a:latin typeface="楷体" panose="02010609060101010101" pitchFamily="49" charset="-122"/>
              <a:ea typeface="楷体" panose="02010609060101010101" pitchFamily="49" charset="-122"/>
            </a:endParaRPr>
          </a:p>
        </p:txBody>
      </p:sp>
      <p:sp>
        <p:nvSpPr>
          <p:cNvPr id="27" name="文本框 26"/>
          <p:cNvSpPr txBox="1"/>
          <p:nvPr/>
        </p:nvSpPr>
        <p:spPr>
          <a:xfrm>
            <a:off x="3558206" y="5456408"/>
            <a:ext cx="197808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dirty="0">
                <a:latin typeface="楷体" panose="02010609060101010101" pitchFamily="49" charset="-122"/>
                <a:ea typeface="楷体" panose="02010609060101010101" pitchFamily="49" charset="-122"/>
              </a:rPr>
              <a:t>交换列 </a:t>
            </a:r>
            <a:r>
              <a:rPr lang="en-US" altLang="zh-CN" dirty="0">
                <a:latin typeface="楷体" panose="02010609060101010101" pitchFamily="49" charset="-122"/>
                <a:ea typeface="楷体" panose="02010609060101010101" pitchFamily="49" charset="-122"/>
              </a:rPr>
              <a:t>(1,3,2)</a:t>
            </a:r>
            <a:endParaRPr lang="zh-CN" altLang="en-US" dirty="0">
              <a:latin typeface="楷体" panose="02010609060101010101" pitchFamily="49" charset="-122"/>
              <a:ea typeface="楷体" panose="02010609060101010101" pitchFamily="49" charset="-122"/>
            </a:endParaRPr>
          </a:p>
        </p:txBody>
      </p:sp>
      <p:sp>
        <p:nvSpPr>
          <p:cNvPr id="2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2.2 </a:t>
            </a:r>
            <a:r>
              <a:rPr lang="zh-CN" altLang="en-US" kern="0" dirty="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5D526ED-9724-4CF9-B55C-370A278350B4}" type="slidenum">
              <a:rPr lang="en-US" altLang="zh-CN" smtClean="0"/>
            </a:fld>
            <a:endParaRPr lang="en-US" altLang="zh-CN"/>
          </a:p>
        </p:txBody>
      </p:sp>
      <p:sp>
        <p:nvSpPr>
          <p:cNvPr id="15363" name="内容占位符 2"/>
          <p:cNvSpPr>
            <a:spLocks noGrp="1" noChangeArrowheads="1"/>
          </p:cNvSpPr>
          <p:nvPr>
            <p:ph idx="4294967295"/>
          </p:nvPr>
        </p:nvSpPr>
        <p:spPr>
          <a:xfrm>
            <a:off x="0" y="1249363"/>
            <a:ext cx="8569325" cy="1762125"/>
          </a:xfrm>
        </p:spPr>
        <p:txBody>
          <a:bodyPr/>
          <a:lstStyle/>
          <a:p>
            <a:r>
              <a:rPr lang="zh-CN" altLang="en-US" sz="2800" b="1" dirty="0">
                <a:latin typeface="楷体" panose="02010609060101010101" pitchFamily="49" charset="-122"/>
                <a:ea typeface="楷体" panose="02010609060101010101" pitchFamily="49" charset="-122"/>
              </a:rPr>
              <a:t>一次性密码本</a:t>
            </a:r>
            <a:endParaRPr lang="en-US" altLang="zh-CN" sz="2800" b="1"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pPr lvl="1"/>
            <a:endParaRPr lang="en-US" altLang="zh-CN" dirty="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加密方法：明文 </a:t>
            </a:r>
            <a:r>
              <a:rPr lang="en-US" altLang="zh-CN" b="1" dirty="0">
                <a:latin typeface="楷体" panose="02010609060101010101" pitchFamily="49" charset="-122"/>
                <a:ea typeface="楷体" panose="02010609060101010101" pitchFamily="49" charset="-122"/>
                <a:sym typeface="Symbol" panose="05050102010706020507" pitchFamily="18" charset="2"/>
              </a:rPr>
              <a:t> </a:t>
            </a:r>
            <a:r>
              <a:rPr lang="zh-CN" altLang="en-US" b="1" dirty="0">
                <a:latin typeface="楷体" panose="02010609060101010101" pitchFamily="49" charset="-122"/>
                <a:ea typeface="楷体" panose="02010609060101010101" pitchFamily="49" charset="-122"/>
                <a:sym typeface="Symbol" panose="05050102010706020507" pitchFamily="18" charset="2"/>
              </a:rPr>
              <a:t>密钥 </a:t>
            </a:r>
            <a:r>
              <a:rPr lang="en-US" altLang="zh-CN" b="1" dirty="0">
                <a:latin typeface="楷体" panose="02010609060101010101" pitchFamily="49" charset="-122"/>
                <a:ea typeface="楷体" panose="02010609060101010101" pitchFamily="49" charset="-122"/>
                <a:sym typeface="Symbol" panose="05050102010706020507" pitchFamily="18" charset="2"/>
              </a:rPr>
              <a:t>= </a:t>
            </a:r>
            <a:r>
              <a:rPr lang="zh-CN" altLang="en-US" b="1" dirty="0">
                <a:latin typeface="楷体" panose="02010609060101010101" pitchFamily="49" charset="-122"/>
                <a:ea typeface="楷体" panose="02010609060101010101" pitchFamily="49" charset="-122"/>
                <a:sym typeface="Symbol" panose="05050102010706020507" pitchFamily="18" charset="2"/>
              </a:rPr>
              <a:t>密文</a:t>
            </a:r>
            <a:endParaRPr lang="zh-CN" altLang="en-US" b="1" dirty="0">
              <a:latin typeface="楷体" panose="02010609060101010101" pitchFamily="49" charset="-122"/>
              <a:ea typeface="楷体" panose="02010609060101010101" pitchFamily="49" charset="-122"/>
            </a:endParaRPr>
          </a:p>
        </p:txBody>
      </p:sp>
      <p:sp>
        <p:nvSpPr>
          <p:cNvPr id="15365" name="Rectangle 5"/>
          <p:cNvSpPr>
            <a:spLocks noChangeArrowheads="1"/>
          </p:cNvSpPr>
          <p:nvPr/>
        </p:nvSpPr>
        <p:spPr bwMode="auto">
          <a:xfrm>
            <a:off x="971600" y="1945278"/>
            <a:ext cx="7523559" cy="461665"/>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pPr marL="457200" indent="-457200" algn="ctr"/>
            <a:r>
              <a:rPr lang="en-US" altLang="zh-CN" sz="2400" dirty="0">
                <a:latin typeface="Andale Mono"/>
              </a:rPr>
              <a:t>e=000  h=001  </a:t>
            </a:r>
            <a:r>
              <a:rPr lang="en-US" altLang="zh-CN" sz="2400" dirty="0" err="1">
                <a:latin typeface="Andale Mono"/>
              </a:rPr>
              <a:t>i</a:t>
            </a:r>
            <a:r>
              <a:rPr lang="en-US" altLang="zh-CN" sz="2400" dirty="0">
                <a:latin typeface="Andale Mono"/>
              </a:rPr>
              <a:t>=010  k=011  l=100  r=101  s=110  t=111</a:t>
            </a:r>
            <a:endParaRPr lang="en-US" altLang="zh-CN" sz="2400" dirty="0">
              <a:latin typeface="Andale Mono"/>
            </a:endParaRPr>
          </a:p>
        </p:txBody>
      </p:sp>
      <p:graphicFrame>
        <p:nvGraphicFramePr>
          <p:cNvPr id="9" name="Group 196"/>
          <p:cNvGraphicFramePr>
            <a:graphicFrameLocks noGrp="1"/>
          </p:cNvGraphicFramePr>
          <p:nvPr/>
        </p:nvGraphicFramePr>
        <p:xfrm>
          <a:off x="2037434" y="3287714"/>
          <a:ext cx="6553200" cy="1117600"/>
        </p:xfrm>
        <a:graphic>
          <a:graphicData uri="http://schemas.openxmlformats.org/drawingml/2006/table">
            <a:tbl>
              <a:tblPr/>
              <a:tblGrid>
                <a:gridCol w="655638"/>
                <a:gridCol w="655637"/>
                <a:gridCol w="654050"/>
                <a:gridCol w="655638"/>
                <a:gridCol w="655637"/>
                <a:gridCol w="655638"/>
                <a:gridCol w="655637"/>
                <a:gridCol w="654050"/>
                <a:gridCol w="655638"/>
                <a:gridCol w="655637"/>
              </a:tblGrid>
              <a:tr h="530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dirty="0">
                          <a:ln>
                            <a:noFill/>
                          </a:ln>
                          <a:solidFill>
                            <a:schemeClr val="tx1"/>
                          </a:solidFill>
                          <a:effectLst/>
                          <a:latin typeface="Andale Mono" charset="0"/>
                        </a:rPr>
                        <a:t>h</a:t>
                      </a:r>
                      <a:endParaRPr kumimoji="0" lang="en-US" sz="2800" b="0" i="0" u="none" strike="noStrike" cap="none" normalizeH="0" baseline="0" dirty="0">
                        <a:ln>
                          <a:noFill/>
                        </a:ln>
                        <a:solidFill>
                          <a:schemeClr val="tx1"/>
                        </a:solidFill>
                        <a:effectLst/>
                        <a:latin typeface="Andale Mono" charset="0"/>
                      </a:endParaRP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a:ln>
                            <a:noFill/>
                          </a:ln>
                          <a:solidFill>
                            <a:schemeClr val="tx1"/>
                          </a:solidFill>
                          <a:effectLst/>
                          <a:latin typeface="Andale Mono" charset="0"/>
                        </a:rPr>
                        <a:t>e</a:t>
                      </a:r>
                      <a:endParaRPr kumimoji="0" lang="en-US" sz="28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a:ln>
                            <a:noFill/>
                          </a:ln>
                          <a:solidFill>
                            <a:schemeClr val="tx1"/>
                          </a:solidFill>
                          <a:effectLst/>
                          <a:latin typeface="Andale Mono" charset="0"/>
                        </a:rPr>
                        <a:t>i</a:t>
                      </a:r>
                      <a:endParaRPr kumimoji="0" lang="en-US" sz="28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dirty="0">
                          <a:ln>
                            <a:noFill/>
                          </a:ln>
                          <a:solidFill>
                            <a:schemeClr val="tx1"/>
                          </a:solidFill>
                          <a:effectLst/>
                          <a:latin typeface="Andale Mono" charset="0"/>
                        </a:rPr>
                        <a:t>l</a:t>
                      </a:r>
                      <a:endParaRPr kumimoji="0" lang="en-US" sz="2800" b="0" i="0" u="none" strike="noStrike" cap="none" normalizeH="0" baseline="0" dirty="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a:ln>
                            <a:noFill/>
                          </a:ln>
                          <a:solidFill>
                            <a:schemeClr val="tx1"/>
                          </a:solidFill>
                          <a:effectLst/>
                          <a:latin typeface="Andale Mono" charset="0"/>
                        </a:rPr>
                        <a:t>h</a:t>
                      </a:r>
                      <a:endParaRPr kumimoji="0" lang="en-US" sz="28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a:ln>
                            <a:noFill/>
                          </a:ln>
                          <a:solidFill>
                            <a:schemeClr val="tx1"/>
                          </a:solidFill>
                          <a:effectLst/>
                          <a:latin typeface="Andale Mono" charset="0"/>
                        </a:rPr>
                        <a:t>i</a:t>
                      </a:r>
                      <a:endParaRPr kumimoji="0" lang="en-US" sz="28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dirty="0">
                          <a:ln>
                            <a:noFill/>
                          </a:ln>
                          <a:solidFill>
                            <a:schemeClr val="tx1"/>
                          </a:solidFill>
                          <a:effectLst/>
                          <a:latin typeface="Andale Mono" charset="0"/>
                        </a:rPr>
                        <a:t>t</a:t>
                      </a:r>
                      <a:endParaRPr kumimoji="0" lang="en-US" sz="2800" b="0" i="0" u="none" strike="noStrike" cap="none" normalizeH="0" baseline="0" dirty="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a:ln>
                            <a:noFill/>
                          </a:ln>
                          <a:solidFill>
                            <a:schemeClr val="tx1"/>
                          </a:solidFill>
                          <a:effectLst/>
                          <a:latin typeface="Andale Mono" charset="0"/>
                        </a:rPr>
                        <a:t>l</a:t>
                      </a:r>
                      <a:endParaRPr kumimoji="0" lang="en-US" sz="28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dirty="0">
                          <a:ln>
                            <a:noFill/>
                          </a:ln>
                          <a:solidFill>
                            <a:schemeClr val="tx1"/>
                          </a:solidFill>
                          <a:effectLst/>
                          <a:latin typeface="Andale Mono" charset="0"/>
                        </a:rPr>
                        <a:t>e</a:t>
                      </a:r>
                      <a:endParaRPr kumimoji="0" lang="en-US" sz="2800" b="0" i="0" u="none" strike="noStrike" cap="none" normalizeH="0" baseline="0" dirty="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a:ln>
                            <a:noFill/>
                          </a:ln>
                          <a:solidFill>
                            <a:schemeClr val="tx1"/>
                          </a:solidFill>
                          <a:effectLst/>
                          <a:latin typeface="Andale Mono" charset="0"/>
                        </a:rPr>
                        <a:t>r</a:t>
                      </a:r>
                      <a:endParaRPr kumimoji="0" lang="en-US" sz="2800" b="0" i="0" u="none" strike="noStrike" cap="none" normalizeH="0" baseline="0">
                        <a:ln>
                          <a:noFill/>
                        </a:ln>
                        <a:solidFill>
                          <a:schemeClr val="tx1"/>
                        </a:solidFill>
                        <a:effectLst/>
                        <a:latin typeface="Andale Mono" charset="0"/>
                      </a:endParaRPr>
                    </a:p>
                  </a:txBody>
                  <a:tcPr anchor="ctr" anchorCtr="1" horzOverflow="overflow">
                    <a:lnL>
                      <a:noFill/>
                    </a:lnL>
                    <a:lnR cap="flat">
                      <a:noFill/>
                    </a:lnR>
                    <a:lnT cap="fla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001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Andale Mono" charset="0"/>
                        </a:rPr>
                        <a:t>000</a:t>
                      </a:r>
                      <a:endParaRPr kumimoji="0" lang="en-US" sz="2000" b="0" i="0" u="none" strike="noStrike" cap="none" normalizeH="0" baseline="0" dirty="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010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Andale Mono" charset="0"/>
                        </a:rPr>
                        <a:t>100</a:t>
                      </a:r>
                      <a:endParaRPr kumimoji="0" lang="en-US" sz="2000" b="0" i="0" u="none" strike="noStrike" cap="none" normalizeH="0" baseline="0" dirty="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001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010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111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100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000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Andale Mono" charset="0"/>
                        </a:rPr>
                        <a:t>101</a:t>
                      </a:r>
                      <a:endParaRPr kumimoji="0" lang="en-US" sz="2000" b="0" i="0" u="none" strike="noStrike" cap="none" normalizeH="0" baseline="0" dirty="0">
                        <a:ln>
                          <a:noFill/>
                        </a:ln>
                        <a:solidFill>
                          <a:schemeClr val="tx1"/>
                        </a:solidFill>
                        <a:effectLst/>
                        <a:latin typeface="Andale Mono" charset="0"/>
                      </a:endParaRPr>
                    </a:p>
                  </a:txBody>
                  <a:tcPr anchor="ctr" anchorCtr="1" horzOverflow="overflow">
                    <a:lnL>
                      <a:noFill/>
                    </a:lnL>
                    <a:lnR cap="flat">
                      <a:noFill/>
                    </a:lnR>
                    <a:lnT>
                      <a:noFill/>
                    </a:lnT>
                    <a:lnB cap="flat">
                      <a:noFill/>
                    </a:lnB>
                    <a:lnTlToBr>
                      <a:noFill/>
                    </a:lnTlToBr>
                    <a:lnBlToTr>
                      <a:noFill/>
                    </a:lnBlToTr>
                    <a:noFill/>
                  </a:tcPr>
                </a:tc>
              </a:tr>
            </a:tbl>
          </a:graphicData>
        </a:graphic>
      </p:graphicFrame>
      <p:graphicFrame>
        <p:nvGraphicFramePr>
          <p:cNvPr id="10" name="Group 313"/>
          <p:cNvGraphicFramePr>
            <a:graphicFrameLocks noGrp="1"/>
          </p:cNvGraphicFramePr>
          <p:nvPr/>
        </p:nvGraphicFramePr>
        <p:xfrm>
          <a:off x="2037434" y="4399597"/>
          <a:ext cx="6553200" cy="1762125"/>
        </p:xfrm>
        <a:graphic>
          <a:graphicData uri="http://schemas.openxmlformats.org/drawingml/2006/table">
            <a:tbl>
              <a:tblPr/>
              <a:tblGrid>
                <a:gridCol w="655638"/>
                <a:gridCol w="655637"/>
                <a:gridCol w="654050"/>
                <a:gridCol w="655638"/>
                <a:gridCol w="655637"/>
                <a:gridCol w="655638"/>
                <a:gridCol w="655637"/>
                <a:gridCol w="654050"/>
                <a:gridCol w="655638"/>
                <a:gridCol w="655637"/>
              </a:tblGrid>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111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101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110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101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Andale Mono" charset="0"/>
                        </a:rPr>
                        <a:t>111</a:t>
                      </a:r>
                      <a:endParaRPr kumimoji="0" lang="en-US" sz="2000" b="0" i="0" u="none" strike="noStrike" cap="none" normalizeH="0" baseline="0" dirty="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100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000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101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110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000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cap="flat">
                      <a:noFill/>
                    </a:lnR>
                    <a:lnT cap="fla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110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101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100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001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110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dirty="0">
                          <a:ln>
                            <a:noFill/>
                          </a:ln>
                          <a:solidFill>
                            <a:schemeClr val="tx1"/>
                          </a:solidFill>
                          <a:effectLst/>
                          <a:latin typeface="Andale Mono" charset="0"/>
                        </a:rPr>
                        <a:t>110</a:t>
                      </a:r>
                      <a:endParaRPr kumimoji="0" lang="en-US" sz="2000" b="0" i="0" u="none" strike="noStrike" cap="none" normalizeH="0" baseline="0" dirty="0">
                        <a:ln>
                          <a:noFill/>
                        </a:ln>
                        <a:solidFill>
                          <a:schemeClr val="tx1"/>
                        </a:solidFill>
                        <a:effectLst/>
                        <a:latin typeface="Andale Mono"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111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001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110</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000" b="0" i="0" u="none" strike="noStrike" cap="none" normalizeH="0" baseline="0">
                          <a:ln>
                            <a:noFill/>
                          </a:ln>
                          <a:solidFill>
                            <a:schemeClr val="tx1"/>
                          </a:solidFill>
                          <a:effectLst/>
                          <a:latin typeface="Andale Mono" charset="0"/>
                        </a:rPr>
                        <a:t>101</a:t>
                      </a:r>
                      <a:endParaRPr kumimoji="0" lang="en-US" sz="2000" b="0" i="0" u="none" strike="noStrike" cap="none" normalizeH="0" baseline="0">
                        <a:ln>
                          <a:noFill/>
                        </a:ln>
                        <a:solidFill>
                          <a:schemeClr val="tx1"/>
                        </a:solidFill>
                        <a:effectLst/>
                        <a:latin typeface="Andale Mono" charset="0"/>
                      </a:endParaRPr>
                    </a:p>
                  </a:txBody>
                  <a:tcPr anchor="ctr" anchorCtr="1" horzOverflow="overflow">
                    <a:lnL>
                      <a:noFill/>
                    </a:lnL>
                    <a:lnR cap="flat">
                      <a:noFill/>
                    </a:lnR>
                    <a:lnT>
                      <a:noFill/>
                    </a:lnT>
                    <a:lnB>
                      <a:noFill/>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a:ln>
                            <a:noFill/>
                          </a:ln>
                          <a:solidFill>
                            <a:schemeClr val="tx1"/>
                          </a:solidFill>
                          <a:effectLst/>
                          <a:latin typeface="Andale Mono" charset="0"/>
                        </a:rPr>
                        <a:t>s</a:t>
                      </a:r>
                      <a:endParaRPr kumimoji="0" lang="en-US" sz="2800" b="0" i="0" u="none" strike="noStrike" cap="none" normalizeH="0" baseline="0">
                        <a:ln>
                          <a:noFill/>
                        </a:ln>
                        <a:solidFill>
                          <a:schemeClr val="tx1"/>
                        </a:solidFill>
                        <a:effectLst/>
                        <a:latin typeface="Andale Mono" charset="0"/>
                      </a:endParaRP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dirty="0">
                          <a:ln>
                            <a:noFill/>
                          </a:ln>
                          <a:solidFill>
                            <a:schemeClr val="tx1"/>
                          </a:solidFill>
                          <a:effectLst/>
                          <a:latin typeface="Andale Mono" charset="0"/>
                        </a:rPr>
                        <a:t>r</a:t>
                      </a:r>
                      <a:endParaRPr kumimoji="0" lang="en-US" sz="2800" b="0" i="0" u="none" strike="noStrike" cap="none" normalizeH="0" baseline="0" dirty="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dirty="0">
                          <a:ln>
                            <a:noFill/>
                          </a:ln>
                          <a:solidFill>
                            <a:schemeClr val="tx1"/>
                          </a:solidFill>
                          <a:effectLst/>
                          <a:latin typeface="Andale Mono" charset="0"/>
                        </a:rPr>
                        <a:t>l</a:t>
                      </a:r>
                      <a:endParaRPr kumimoji="0" lang="en-US" sz="2800" b="0" i="0" u="none" strike="noStrike" cap="none" normalizeH="0" baseline="0" dirty="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a:ln>
                            <a:noFill/>
                          </a:ln>
                          <a:solidFill>
                            <a:schemeClr val="tx1"/>
                          </a:solidFill>
                          <a:effectLst/>
                          <a:latin typeface="Andale Mono" charset="0"/>
                        </a:rPr>
                        <a:t>h</a:t>
                      </a:r>
                      <a:endParaRPr kumimoji="0" lang="en-US" sz="28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a:ln>
                            <a:noFill/>
                          </a:ln>
                          <a:solidFill>
                            <a:schemeClr val="tx1"/>
                          </a:solidFill>
                          <a:effectLst/>
                          <a:latin typeface="Andale Mono" charset="0"/>
                        </a:rPr>
                        <a:t>s</a:t>
                      </a:r>
                      <a:endParaRPr kumimoji="0" lang="en-US" sz="28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dirty="0">
                          <a:ln>
                            <a:noFill/>
                          </a:ln>
                          <a:solidFill>
                            <a:schemeClr val="tx1"/>
                          </a:solidFill>
                          <a:effectLst/>
                          <a:latin typeface="Andale Mono" charset="0"/>
                        </a:rPr>
                        <a:t>s</a:t>
                      </a:r>
                      <a:endParaRPr kumimoji="0" lang="en-US" sz="2800" b="0" i="0" u="none" strike="noStrike" cap="none" normalizeH="0" baseline="0" dirty="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a:ln>
                            <a:noFill/>
                          </a:ln>
                          <a:solidFill>
                            <a:schemeClr val="tx1"/>
                          </a:solidFill>
                          <a:effectLst/>
                          <a:latin typeface="Andale Mono" charset="0"/>
                        </a:rPr>
                        <a:t>t</a:t>
                      </a:r>
                      <a:endParaRPr kumimoji="0" lang="en-US" sz="28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dirty="0">
                          <a:ln>
                            <a:noFill/>
                          </a:ln>
                          <a:solidFill>
                            <a:schemeClr val="tx1"/>
                          </a:solidFill>
                          <a:effectLst/>
                          <a:latin typeface="Andale Mono" charset="0"/>
                        </a:rPr>
                        <a:t>h</a:t>
                      </a:r>
                      <a:endParaRPr kumimoji="0" lang="en-US" sz="2800" b="0" i="0" u="none" strike="noStrike" cap="none" normalizeH="0" baseline="0" dirty="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a:ln>
                            <a:noFill/>
                          </a:ln>
                          <a:solidFill>
                            <a:schemeClr val="tx1"/>
                          </a:solidFill>
                          <a:effectLst/>
                          <a:latin typeface="Andale Mono" charset="0"/>
                        </a:rPr>
                        <a:t>s</a:t>
                      </a:r>
                      <a:endParaRPr kumimoji="0" lang="en-US" sz="2800" b="0" i="0" u="none" strike="noStrike" cap="none" normalizeH="0" baseline="0">
                        <a:ln>
                          <a:noFill/>
                        </a:ln>
                        <a:solidFill>
                          <a:schemeClr val="tx1"/>
                        </a:solidFill>
                        <a:effectLst/>
                        <a:latin typeface="Andale Mono"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2800" b="0" i="0" u="none" strike="noStrike" cap="none" normalizeH="0" baseline="0" dirty="0">
                          <a:ln>
                            <a:noFill/>
                          </a:ln>
                          <a:solidFill>
                            <a:schemeClr val="tx1"/>
                          </a:solidFill>
                          <a:effectLst/>
                          <a:latin typeface="Andale Mono" charset="0"/>
                        </a:rPr>
                        <a:t>r</a:t>
                      </a:r>
                      <a:endParaRPr kumimoji="0" lang="en-US" sz="2800" b="0" i="0" u="none" strike="noStrike" cap="none" normalizeH="0" baseline="0" dirty="0">
                        <a:ln>
                          <a:noFill/>
                        </a:ln>
                        <a:solidFill>
                          <a:schemeClr val="tx1"/>
                        </a:solidFill>
                        <a:effectLst/>
                        <a:latin typeface="Andale Mono" charset="0"/>
                      </a:endParaRPr>
                    </a:p>
                  </a:txBody>
                  <a:tcPr anchor="ctr" anchorCtr="1" horzOverflow="overflow">
                    <a:lnL>
                      <a:noFill/>
                    </a:lnL>
                    <a:lnR cap="flat">
                      <a:noFill/>
                    </a:lnR>
                    <a:lnT>
                      <a:noFill/>
                    </a:lnT>
                    <a:lnB cap="flat">
                      <a:noFill/>
                    </a:lnB>
                    <a:lnTlToBr>
                      <a:noFill/>
                    </a:lnTlToBr>
                    <a:lnBlToTr>
                      <a:noFill/>
                    </a:lnBlToTr>
                    <a:noFill/>
                  </a:tcPr>
                </a:tc>
              </a:tr>
            </a:tbl>
          </a:graphicData>
        </a:graphic>
      </p:graphicFrame>
      <p:sp>
        <p:nvSpPr>
          <p:cNvPr id="15419" name="Line 317"/>
          <p:cNvSpPr>
            <a:spLocks noChangeShapeType="1"/>
          </p:cNvSpPr>
          <p:nvPr/>
        </p:nvSpPr>
        <p:spPr bwMode="auto">
          <a:xfrm>
            <a:off x="2037434" y="4932997"/>
            <a:ext cx="6629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0" name="Rectangle 319"/>
          <p:cNvSpPr>
            <a:spLocks noChangeArrowheads="1"/>
          </p:cNvSpPr>
          <p:nvPr/>
        </p:nvSpPr>
        <p:spPr bwMode="auto">
          <a:xfrm>
            <a:off x="603325" y="3896637"/>
            <a:ext cx="1330871" cy="369332"/>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altLang="zh-CN" dirty="0"/>
              <a:t>Plaintext:</a:t>
            </a:r>
            <a:endParaRPr lang="en-US" altLang="zh-CN" dirty="0"/>
          </a:p>
        </p:txBody>
      </p:sp>
      <p:sp>
        <p:nvSpPr>
          <p:cNvPr id="15421" name="Rectangle 320"/>
          <p:cNvSpPr>
            <a:spLocks noChangeArrowheads="1"/>
          </p:cNvSpPr>
          <p:nvPr/>
        </p:nvSpPr>
        <p:spPr bwMode="auto">
          <a:xfrm>
            <a:off x="1172196" y="4467440"/>
            <a:ext cx="762000" cy="369332"/>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altLang="zh-CN" dirty="0"/>
              <a:t>Key:</a:t>
            </a:r>
            <a:endParaRPr lang="en-US" altLang="zh-CN" dirty="0"/>
          </a:p>
        </p:txBody>
      </p:sp>
      <p:sp>
        <p:nvSpPr>
          <p:cNvPr id="15422" name="Rectangle 321"/>
          <p:cNvSpPr>
            <a:spLocks noChangeArrowheads="1"/>
          </p:cNvSpPr>
          <p:nvPr/>
        </p:nvSpPr>
        <p:spPr bwMode="auto">
          <a:xfrm>
            <a:off x="181596" y="5038243"/>
            <a:ext cx="1752600" cy="369333"/>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altLang="zh-CN" dirty="0"/>
              <a:t>Ciphertext:</a:t>
            </a:r>
            <a:endParaRPr lang="en-US" altLang="zh-CN" dirty="0"/>
          </a:p>
        </p:txBody>
      </p:sp>
      <p:pic>
        <p:nvPicPr>
          <p:cNvPr id="7" name="图片 6"/>
          <p:cNvPicPr>
            <a:picLocks noChangeAspect="1"/>
          </p:cNvPicPr>
          <p:nvPr/>
        </p:nvPicPr>
        <p:blipFill rotWithShape="1">
          <a:blip r:embed="rId1"/>
          <a:srcRect l="56341" t="17143" r="11031" b="30178"/>
          <a:stretch>
            <a:fillRect/>
          </a:stretch>
        </p:blipFill>
        <p:spPr>
          <a:xfrm>
            <a:off x="2244463" y="4235919"/>
            <a:ext cx="313595" cy="321687"/>
          </a:xfrm>
          <a:prstGeom prst="rect">
            <a:avLst/>
          </a:prstGeom>
        </p:spPr>
      </p:pic>
      <p:pic>
        <p:nvPicPr>
          <p:cNvPr id="21" name="图片 20"/>
          <p:cNvPicPr>
            <a:picLocks noChangeAspect="1"/>
          </p:cNvPicPr>
          <p:nvPr/>
        </p:nvPicPr>
        <p:blipFill rotWithShape="1">
          <a:blip r:embed="rId1"/>
          <a:srcRect l="56341" t="17143" r="11031" b="30178"/>
          <a:stretch>
            <a:fillRect/>
          </a:stretch>
        </p:blipFill>
        <p:spPr>
          <a:xfrm>
            <a:off x="2896002" y="4254971"/>
            <a:ext cx="313696" cy="321791"/>
          </a:xfrm>
          <a:prstGeom prst="rect">
            <a:avLst/>
          </a:prstGeom>
        </p:spPr>
      </p:pic>
      <p:pic>
        <p:nvPicPr>
          <p:cNvPr id="22" name="图片 21"/>
          <p:cNvPicPr>
            <a:picLocks noChangeAspect="1"/>
          </p:cNvPicPr>
          <p:nvPr/>
        </p:nvPicPr>
        <p:blipFill rotWithShape="1">
          <a:blip r:embed="rId1"/>
          <a:srcRect l="56341" t="17143" r="11031" b="30178"/>
          <a:stretch>
            <a:fillRect/>
          </a:stretch>
        </p:blipFill>
        <p:spPr>
          <a:xfrm>
            <a:off x="3544023" y="4238701"/>
            <a:ext cx="313696" cy="321791"/>
          </a:xfrm>
          <a:prstGeom prst="rect">
            <a:avLst/>
          </a:prstGeom>
        </p:spPr>
      </p:pic>
      <p:pic>
        <p:nvPicPr>
          <p:cNvPr id="23" name="图片 22"/>
          <p:cNvPicPr>
            <a:picLocks noChangeAspect="1"/>
          </p:cNvPicPr>
          <p:nvPr/>
        </p:nvPicPr>
        <p:blipFill rotWithShape="1">
          <a:blip r:embed="rId1"/>
          <a:srcRect l="56341" t="17143" r="11031" b="30178"/>
          <a:stretch>
            <a:fillRect/>
          </a:stretch>
        </p:blipFill>
        <p:spPr>
          <a:xfrm>
            <a:off x="4232120" y="4238700"/>
            <a:ext cx="313696" cy="321791"/>
          </a:xfrm>
          <a:prstGeom prst="rect">
            <a:avLst/>
          </a:prstGeom>
        </p:spPr>
      </p:pic>
      <p:pic>
        <p:nvPicPr>
          <p:cNvPr id="24" name="图片 23"/>
          <p:cNvPicPr>
            <a:picLocks noChangeAspect="1"/>
          </p:cNvPicPr>
          <p:nvPr/>
        </p:nvPicPr>
        <p:blipFill rotWithShape="1">
          <a:blip r:embed="rId1"/>
          <a:srcRect l="56341" t="17143" r="11031" b="30178"/>
          <a:stretch>
            <a:fillRect/>
          </a:stretch>
        </p:blipFill>
        <p:spPr>
          <a:xfrm>
            <a:off x="4840369" y="4235919"/>
            <a:ext cx="313696" cy="321791"/>
          </a:xfrm>
          <a:prstGeom prst="rect">
            <a:avLst/>
          </a:prstGeom>
        </p:spPr>
      </p:pic>
      <p:pic>
        <p:nvPicPr>
          <p:cNvPr id="27" name="图片 26"/>
          <p:cNvPicPr>
            <a:picLocks noChangeAspect="1"/>
          </p:cNvPicPr>
          <p:nvPr/>
        </p:nvPicPr>
        <p:blipFill rotWithShape="1">
          <a:blip r:embed="rId1"/>
          <a:srcRect l="56341" t="17143" r="11031" b="30178"/>
          <a:stretch>
            <a:fillRect/>
          </a:stretch>
        </p:blipFill>
        <p:spPr>
          <a:xfrm>
            <a:off x="5528466" y="4247347"/>
            <a:ext cx="313596" cy="321791"/>
          </a:xfrm>
          <a:prstGeom prst="rect">
            <a:avLst/>
          </a:prstGeom>
        </p:spPr>
      </p:pic>
      <p:pic>
        <p:nvPicPr>
          <p:cNvPr id="28" name="图片 27"/>
          <p:cNvPicPr>
            <a:picLocks noChangeAspect="1"/>
          </p:cNvPicPr>
          <p:nvPr/>
        </p:nvPicPr>
        <p:blipFill rotWithShape="1">
          <a:blip r:embed="rId1"/>
          <a:srcRect l="56341" t="17143" r="11031" b="30178"/>
          <a:stretch>
            <a:fillRect/>
          </a:stretch>
        </p:blipFill>
        <p:spPr>
          <a:xfrm>
            <a:off x="6188548" y="4235919"/>
            <a:ext cx="313596" cy="321791"/>
          </a:xfrm>
          <a:prstGeom prst="rect">
            <a:avLst/>
          </a:prstGeom>
        </p:spPr>
      </p:pic>
      <p:pic>
        <p:nvPicPr>
          <p:cNvPr id="29" name="图片 28"/>
          <p:cNvPicPr>
            <a:picLocks noChangeAspect="1"/>
          </p:cNvPicPr>
          <p:nvPr/>
        </p:nvPicPr>
        <p:blipFill rotWithShape="1">
          <a:blip r:embed="rId1"/>
          <a:srcRect l="56341" t="17143" r="11031" b="30178"/>
          <a:stretch>
            <a:fillRect/>
          </a:stretch>
        </p:blipFill>
        <p:spPr>
          <a:xfrm>
            <a:off x="6839516" y="4235773"/>
            <a:ext cx="313596" cy="321791"/>
          </a:xfrm>
          <a:prstGeom prst="rect">
            <a:avLst/>
          </a:prstGeom>
        </p:spPr>
      </p:pic>
      <p:pic>
        <p:nvPicPr>
          <p:cNvPr id="30" name="图片 29"/>
          <p:cNvPicPr>
            <a:picLocks noChangeAspect="1"/>
          </p:cNvPicPr>
          <p:nvPr/>
        </p:nvPicPr>
        <p:blipFill rotWithShape="1">
          <a:blip r:embed="rId1"/>
          <a:srcRect l="56341" t="17143" r="11031" b="30178"/>
          <a:stretch>
            <a:fillRect/>
          </a:stretch>
        </p:blipFill>
        <p:spPr>
          <a:xfrm>
            <a:off x="7472885" y="4247347"/>
            <a:ext cx="313596" cy="321791"/>
          </a:xfrm>
          <a:prstGeom prst="rect">
            <a:avLst/>
          </a:prstGeom>
        </p:spPr>
      </p:pic>
      <p:pic>
        <p:nvPicPr>
          <p:cNvPr id="31" name="图片 30"/>
          <p:cNvPicPr>
            <a:picLocks noChangeAspect="1"/>
          </p:cNvPicPr>
          <p:nvPr/>
        </p:nvPicPr>
        <p:blipFill rotWithShape="1">
          <a:blip r:embed="rId1"/>
          <a:srcRect l="56341" t="17143" r="11031" b="30178"/>
          <a:stretch>
            <a:fillRect/>
          </a:stretch>
        </p:blipFill>
        <p:spPr>
          <a:xfrm>
            <a:off x="8097140" y="4235919"/>
            <a:ext cx="313596" cy="321791"/>
          </a:xfrm>
          <a:prstGeom prst="rect">
            <a:avLst/>
          </a:prstGeom>
        </p:spPr>
      </p:pic>
      <p:sp>
        <p:nvSpPr>
          <p:cNvPr id="26"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2.2 </a:t>
            </a:r>
            <a:r>
              <a:rPr lang="zh-CN" altLang="en-US" kern="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7D21E36-EBCA-4D70-9C00-6F15DA2B26ED}" type="slidenum">
              <a:rPr lang="en-US" altLang="zh-CN" smtClean="0"/>
            </a:fld>
            <a:endParaRPr lang="en-US" altLang="zh-CN"/>
          </a:p>
        </p:txBody>
      </p:sp>
      <p:sp>
        <p:nvSpPr>
          <p:cNvPr id="4098" name="标题 1"/>
          <p:cNvSpPr>
            <a:spLocks noGrp="1" noChangeArrowheads="1"/>
          </p:cNvSpPr>
          <p:nvPr>
            <p:ph type="title" idx="4294967295"/>
          </p:nvPr>
        </p:nvSpPr>
        <p:spPr>
          <a:xfrm>
            <a:off x="0" y="115888"/>
            <a:ext cx="9144000" cy="792162"/>
          </a:xfrm>
        </p:spPr>
        <p:txBody>
          <a:bodyPr/>
          <a:lstStyle/>
          <a:p>
            <a:r>
              <a:rPr lang="en-US" altLang="zh-CN" dirty="0">
                <a:latin typeface="楷体" panose="02010609060101010101" pitchFamily="49" charset="-122"/>
                <a:ea typeface="楷体" panose="02010609060101010101" pitchFamily="49" charset="-122"/>
              </a:rPr>
              <a:t>2.1 </a:t>
            </a:r>
            <a:r>
              <a:rPr lang="zh-CN" altLang="en-US" dirty="0">
                <a:latin typeface="楷体" panose="02010609060101010101" pitchFamily="49" charset="-122"/>
                <a:ea typeface="楷体" panose="02010609060101010101" pitchFamily="49" charset="-122"/>
              </a:rPr>
              <a:t>数据加密技术概述</a:t>
            </a:r>
            <a:endParaRPr lang="zh-CN" altLang="en-US" dirty="0">
              <a:latin typeface="楷体" panose="02010609060101010101" pitchFamily="49" charset="-122"/>
              <a:ea typeface="楷体" panose="02010609060101010101" pitchFamily="49" charset="-122"/>
            </a:endParaRPr>
          </a:p>
        </p:txBody>
      </p:sp>
      <p:sp>
        <p:nvSpPr>
          <p:cNvPr id="6" name="内容占位符 2"/>
          <p:cNvSpPr txBox="1"/>
          <p:nvPr/>
        </p:nvSpPr>
        <p:spPr bwMode="auto">
          <a:xfrm>
            <a:off x="248161" y="1628800"/>
            <a:ext cx="7352562" cy="4376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600" baseline="0">
                <a:solidFill>
                  <a:schemeClr val="tx1"/>
                </a:solidFill>
                <a:latin typeface="Candara" panose="020E0502030303020204" pitchFamily="34" charset="0"/>
                <a:ea typeface="宋体" panose="02010600030101010101" pitchFamily="2" charset="-122"/>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200" baseline="0">
                <a:solidFill>
                  <a:schemeClr val="tx1"/>
                </a:solidFill>
                <a:latin typeface="Candara" panose="020E0502030303020204" pitchFamily="34" charset="0"/>
                <a:ea typeface="宋体" panose="02010600030101010101" pitchFamily="2"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000" baseline="0">
                <a:solidFill>
                  <a:schemeClr val="tx1"/>
                </a:solidFill>
                <a:latin typeface="Candara" panose="020E0502030303020204" pitchFamily="34" charset="0"/>
                <a:ea typeface="宋体" panose="02010600030101010101" pitchFamily="2" charset="-12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1800" baseline="0">
                <a:solidFill>
                  <a:schemeClr val="tx1"/>
                </a:solidFill>
                <a:latin typeface="Candara" panose="020E0502030303020204" pitchFamily="34" charset="0"/>
                <a:ea typeface="宋体" panose="02010600030101010101" pitchFamily="2" charset="-12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aseline="0">
                <a:solidFill>
                  <a:schemeClr val="tx1"/>
                </a:solidFill>
                <a:latin typeface="Candara" panose="020E0502030303020204" pitchFamily="34"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pPr>
              <a:defRPr/>
            </a:pPr>
            <a:r>
              <a:rPr lang="zh-CN" altLang="en-US" sz="2400" b="1" kern="0" dirty="0">
                <a:latin typeface="楷体" panose="02010609060101010101" pitchFamily="49" charset="-122"/>
                <a:ea typeface="楷体" panose="02010609060101010101" pitchFamily="49" charset="-122"/>
              </a:rPr>
              <a:t>几个重要概念</a:t>
            </a:r>
            <a:endParaRPr lang="en-US" altLang="zh-CN" sz="2400" b="1" kern="0" dirty="0">
              <a:latin typeface="楷体" panose="02010609060101010101" pitchFamily="49" charset="-122"/>
              <a:ea typeface="楷体" panose="02010609060101010101" pitchFamily="49" charset="-122"/>
            </a:endParaRPr>
          </a:p>
          <a:p>
            <a:pPr lvl="1">
              <a:defRPr/>
            </a:pPr>
            <a:r>
              <a:rPr lang="zh-CN" altLang="en-US" sz="2400" b="1" kern="0" dirty="0">
                <a:solidFill>
                  <a:srgbClr val="C00000"/>
                </a:solidFill>
                <a:latin typeface="楷体" panose="02010609060101010101" pitchFamily="49" charset="-122"/>
                <a:ea typeface="楷体" panose="02010609060101010101" pitchFamily="49" charset="-122"/>
              </a:rPr>
              <a:t>密码学</a:t>
            </a:r>
            <a:r>
              <a:rPr lang="zh-CN" altLang="en-US" sz="2400" kern="0" dirty="0">
                <a:latin typeface="楷体" panose="02010609060101010101" pitchFamily="49" charset="-122"/>
                <a:ea typeface="楷体" panose="02010609060101010101" pitchFamily="49" charset="-122"/>
              </a:rPr>
              <a:t>：制作和破解“秘密代码”的技艺和科学</a:t>
            </a:r>
            <a:r>
              <a:rPr lang="en-US" altLang="zh-CN" sz="2400" kern="0" dirty="0">
                <a:latin typeface="楷体" panose="02010609060101010101" pitchFamily="49" charset="-122"/>
                <a:ea typeface="楷体" panose="02010609060101010101" pitchFamily="49" charset="-122"/>
              </a:rPr>
              <a:t>;</a:t>
            </a:r>
            <a:endParaRPr lang="en-US" altLang="zh-CN" sz="2400" kern="0" dirty="0">
              <a:latin typeface="楷体" panose="02010609060101010101" pitchFamily="49" charset="-122"/>
              <a:ea typeface="楷体" panose="02010609060101010101" pitchFamily="49" charset="-122"/>
            </a:endParaRPr>
          </a:p>
          <a:p>
            <a:pPr lvl="1">
              <a:defRPr/>
            </a:pPr>
            <a:r>
              <a:rPr lang="zh-CN" altLang="en-US" sz="2400" b="1" kern="0" dirty="0">
                <a:solidFill>
                  <a:srgbClr val="C00000"/>
                </a:solidFill>
                <a:latin typeface="楷体" panose="02010609060101010101" pitchFamily="49" charset="-122"/>
                <a:ea typeface="楷体" panose="02010609060101010101" pitchFamily="49" charset="-122"/>
              </a:rPr>
              <a:t>加密（加密系统）</a:t>
            </a:r>
            <a:r>
              <a:rPr lang="zh-CN" altLang="en-US" sz="2400" kern="0" dirty="0">
                <a:latin typeface="楷体" panose="02010609060101010101" pitchFamily="49" charset="-122"/>
                <a:ea typeface="楷体" panose="02010609060101010101" pitchFamily="49" charset="-122"/>
              </a:rPr>
              <a:t>：“秘密代码”的制作过程</a:t>
            </a:r>
            <a:r>
              <a:rPr lang="en-US" altLang="zh-CN" sz="2400" kern="0" dirty="0">
                <a:latin typeface="楷体" panose="02010609060101010101" pitchFamily="49" charset="-122"/>
                <a:ea typeface="楷体" panose="02010609060101010101" pitchFamily="49" charset="-122"/>
              </a:rPr>
              <a:t>;</a:t>
            </a:r>
            <a:endParaRPr lang="en-US" altLang="zh-CN" sz="2400" kern="0" dirty="0">
              <a:latin typeface="楷体" panose="02010609060101010101" pitchFamily="49" charset="-122"/>
              <a:ea typeface="楷体" panose="02010609060101010101" pitchFamily="49" charset="-122"/>
            </a:endParaRPr>
          </a:p>
          <a:p>
            <a:pPr lvl="1">
              <a:defRPr/>
            </a:pPr>
            <a:r>
              <a:rPr lang="zh-CN" altLang="en-US" sz="2400" b="1" kern="0" dirty="0">
                <a:solidFill>
                  <a:srgbClr val="C00000"/>
                </a:solidFill>
                <a:latin typeface="楷体" panose="02010609060101010101" pitchFamily="49" charset="-122"/>
                <a:ea typeface="楷体" panose="02010609060101010101" pitchFamily="49" charset="-122"/>
              </a:rPr>
              <a:t>密码分析</a:t>
            </a:r>
            <a:r>
              <a:rPr lang="zh-CN" altLang="en-US" sz="2400" kern="0" dirty="0">
                <a:latin typeface="楷体" panose="02010609060101010101" pitchFamily="49" charset="-122"/>
                <a:ea typeface="楷体" panose="02010609060101010101" pitchFamily="49" charset="-122"/>
              </a:rPr>
              <a:t>：“秘密代码”的破解过程</a:t>
            </a:r>
            <a:r>
              <a:rPr lang="en-US" altLang="zh-CN" sz="2400" kern="0" dirty="0">
                <a:latin typeface="楷体" panose="02010609060101010101" pitchFamily="49" charset="-122"/>
                <a:ea typeface="楷体" panose="02010609060101010101" pitchFamily="49" charset="-122"/>
              </a:rPr>
              <a:t>;</a:t>
            </a:r>
            <a:endParaRPr lang="en-US" altLang="zh-CN" sz="2400" kern="0" dirty="0">
              <a:latin typeface="楷体" panose="02010609060101010101" pitchFamily="49" charset="-122"/>
              <a:ea typeface="楷体" panose="02010609060101010101" pitchFamily="49" charset="-122"/>
            </a:endParaRPr>
          </a:p>
          <a:p>
            <a:pPr lvl="1">
              <a:defRPr/>
            </a:pPr>
            <a:r>
              <a:rPr lang="zh-CN" altLang="en-US" sz="2400" b="1" kern="0" dirty="0">
                <a:solidFill>
                  <a:srgbClr val="C00000"/>
                </a:solidFill>
                <a:latin typeface="楷体" panose="02010609060101010101" pitchFamily="49" charset="-122"/>
                <a:ea typeface="楷体" panose="02010609060101010101" pitchFamily="49" charset="-122"/>
              </a:rPr>
              <a:t>加密</a:t>
            </a:r>
            <a:r>
              <a:rPr lang="zh-CN" altLang="en-US" sz="2400" kern="0" dirty="0">
                <a:latin typeface="楷体" panose="02010609060101010101" pitchFamily="49" charset="-122"/>
                <a:ea typeface="楷体" panose="02010609060101010101" pitchFamily="49" charset="-122"/>
              </a:rPr>
              <a:t>：以上三个（或更多）</a:t>
            </a:r>
            <a:r>
              <a:rPr lang="en-US" altLang="zh-CN" sz="2400" kern="0" dirty="0">
                <a:latin typeface="楷体" panose="02010609060101010101" pitchFamily="49" charset="-122"/>
                <a:ea typeface="楷体" panose="02010609060101010101" pitchFamily="49" charset="-122"/>
              </a:rPr>
              <a:t>;</a:t>
            </a:r>
            <a:endParaRPr lang="en-US" altLang="zh-CN" sz="2400" kern="0" dirty="0">
              <a:latin typeface="楷体" panose="02010609060101010101" pitchFamily="49" charset="-122"/>
              <a:ea typeface="楷体" panose="02010609060101010101" pitchFamily="49" charset="-122"/>
            </a:endParaRPr>
          </a:p>
          <a:p>
            <a:pPr lvl="1">
              <a:defRPr/>
            </a:pPr>
            <a:r>
              <a:rPr lang="zh-CN" altLang="en-US" sz="2400" b="1" kern="0" dirty="0">
                <a:solidFill>
                  <a:srgbClr val="C00000"/>
                </a:solidFill>
                <a:latin typeface="楷体" panose="02010609060101010101" pitchFamily="49" charset="-122"/>
                <a:ea typeface="楷体" panose="02010609060101010101" pitchFamily="49" charset="-122"/>
              </a:rPr>
              <a:t>明文</a:t>
            </a:r>
            <a:r>
              <a:rPr lang="zh-CN" altLang="en-US" sz="2400" kern="0" dirty="0">
                <a:latin typeface="楷体" panose="02010609060101010101" pitchFamily="49" charset="-122"/>
                <a:ea typeface="楷体" panose="02010609060101010101" pitchFamily="49" charset="-122"/>
              </a:rPr>
              <a:t>：原始未加密的数据</a:t>
            </a:r>
            <a:r>
              <a:rPr lang="en-US" altLang="zh-CN" sz="2400" kern="0" dirty="0">
                <a:latin typeface="楷体" panose="02010609060101010101" pitchFamily="49" charset="-122"/>
                <a:ea typeface="楷体" panose="02010609060101010101" pitchFamily="49" charset="-122"/>
              </a:rPr>
              <a:t>;</a:t>
            </a:r>
            <a:endParaRPr lang="en-US" altLang="zh-CN" sz="2400" kern="0" dirty="0">
              <a:latin typeface="楷体" panose="02010609060101010101" pitchFamily="49" charset="-122"/>
              <a:ea typeface="楷体" panose="02010609060101010101" pitchFamily="49" charset="-122"/>
            </a:endParaRPr>
          </a:p>
          <a:p>
            <a:pPr lvl="1">
              <a:defRPr/>
            </a:pPr>
            <a:r>
              <a:rPr lang="zh-CN" altLang="en-US" sz="2400" b="1" kern="0" dirty="0">
                <a:solidFill>
                  <a:srgbClr val="C00000"/>
                </a:solidFill>
                <a:latin typeface="楷体" panose="02010609060101010101" pitchFamily="49" charset="-122"/>
                <a:ea typeface="楷体" panose="02010609060101010101" pitchFamily="49" charset="-122"/>
              </a:rPr>
              <a:t>密文</a:t>
            </a:r>
            <a:r>
              <a:rPr lang="zh-CN" altLang="en-US" sz="2400" kern="0" dirty="0">
                <a:latin typeface="楷体" panose="02010609060101010101" pitchFamily="49" charset="-122"/>
                <a:ea typeface="楷体" panose="02010609060101010101" pitchFamily="49" charset="-122"/>
              </a:rPr>
              <a:t>：加密的结果</a:t>
            </a:r>
            <a:r>
              <a:rPr lang="en-US" altLang="zh-CN" sz="2400" kern="0" dirty="0">
                <a:latin typeface="楷体" panose="02010609060101010101" pitchFamily="49" charset="-122"/>
                <a:ea typeface="楷体" panose="02010609060101010101" pitchFamily="49" charset="-122"/>
              </a:rPr>
              <a:t>;</a:t>
            </a:r>
            <a:endParaRPr lang="en-US" altLang="zh-CN" sz="2400" kern="0" dirty="0">
              <a:latin typeface="楷体" panose="02010609060101010101" pitchFamily="49" charset="-122"/>
              <a:ea typeface="楷体" panose="02010609060101010101" pitchFamily="49" charset="-122"/>
            </a:endParaRPr>
          </a:p>
          <a:p>
            <a:pPr lvl="1">
              <a:defRPr/>
            </a:pPr>
            <a:r>
              <a:rPr lang="zh-CN" altLang="en-US" sz="2400" b="1" kern="0" dirty="0">
                <a:solidFill>
                  <a:srgbClr val="C00000"/>
                </a:solidFill>
                <a:latin typeface="楷体" panose="02010609060101010101" pitchFamily="49" charset="-122"/>
                <a:ea typeface="楷体" panose="02010609060101010101" pitchFamily="49" charset="-122"/>
              </a:rPr>
              <a:t>密钥</a:t>
            </a:r>
            <a:r>
              <a:rPr lang="zh-CN" altLang="en-US" sz="2400" kern="0" dirty="0">
                <a:latin typeface="楷体" panose="02010609060101010101" pitchFamily="49" charset="-122"/>
                <a:ea typeface="楷体" panose="02010609060101010101" pitchFamily="49" charset="-122"/>
              </a:rPr>
              <a:t>：用来配置密码系统以实施加密和解密。</a:t>
            </a:r>
            <a:endParaRPr lang="en-US" altLang="zh-CN" sz="2400" kern="0" dirty="0">
              <a:latin typeface="楷体" panose="02010609060101010101" pitchFamily="49" charset="-122"/>
              <a:ea typeface="楷体" panose="02010609060101010101" pitchFamily="49" charset="-122"/>
            </a:endParaRPr>
          </a:p>
        </p:txBody>
      </p:sp>
      <p:graphicFrame>
        <p:nvGraphicFramePr>
          <p:cNvPr id="2" name="对象 1"/>
          <p:cNvGraphicFramePr/>
          <p:nvPr/>
        </p:nvGraphicFramePr>
        <p:xfrm>
          <a:off x="7673673" y="2240780"/>
          <a:ext cx="1150938" cy="1223963"/>
        </p:xfrm>
        <a:graphic>
          <a:graphicData uri="http://schemas.openxmlformats.org/presentationml/2006/ole">
            <mc:AlternateContent xmlns:mc="http://schemas.openxmlformats.org/markup-compatibility/2006">
              <mc:Choice xmlns:v="urn:schemas-microsoft-com:vml" Requires="v">
                <p:oleObj spid="_x0000_s1113" name="Drawing" r:id="rId1" imgW="869950" imgH="911225" progId="">
                  <p:embed/>
                </p:oleObj>
              </mc:Choice>
              <mc:Fallback>
                <p:oleObj name="Drawing" r:id="rId1" imgW="869950" imgH="911225" progId="">
                  <p:embed/>
                  <p:pic>
                    <p:nvPicPr>
                      <p:cNvPr id="0" name="Object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673" y="2240780"/>
                        <a:ext cx="1150938" cy="1223963"/>
                      </a:xfrm>
                      <a:prstGeom prst="rect">
                        <a:avLst/>
                      </a:prstGeom>
                      <a:noFill/>
                      <a:ln>
                        <a:noFill/>
                      </a:ln>
                      <a:effectLst/>
                    </p:spPr>
                  </p:pic>
                </p:oleObj>
              </mc:Fallback>
            </mc:AlternateContent>
          </a:graphicData>
        </a:graphic>
      </p:graphicFrame>
      <p:pic>
        <p:nvPicPr>
          <p:cNvPr id="7" name="Picture 25" descr="WORK211"/>
          <p:cNvPicPr>
            <a:picLocks noChangeAspect="1" noChangeArrowheads="1"/>
          </p:cNvPicPr>
          <p:nvPr/>
        </p:nvPicPr>
        <p:blipFill>
          <a:blip r:embed="rId3" cstate="print"/>
          <a:srcRect/>
          <a:stretch>
            <a:fillRect/>
          </a:stretch>
        </p:blipFill>
        <p:spPr bwMode="auto">
          <a:xfrm>
            <a:off x="7569091" y="4493694"/>
            <a:ext cx="1138631" cy="1136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B293501-5C05-4838-978E-D565D1DF86A2}" type="slidenum">
              <a:rPr lang="en-US" altLang="zh-CN" smtClean="0"/>
            </a:fld>
            <a:endParaRPr lang="en-US" altLang="zh-CN"/>
          </a:p>
        </p:txBody>
      </p:sp>
      <p:sp>
        <p:nvSpPr>
          <p:cNvPr id="19459" name="内容占位符 2"/>
          <p:cNvSpPr>
            <a:spLocks noGrp="1" noChangeArrowheads="1"/>
          </p:cNvSpPr>
          <p:nvPr>
            <p:ph idx="4294967295"/>
          </p:nvPr>
        </p:nvSpPr>
        <p:spPr>
          <a:xfrm>
            <a:off x="0" y="1125538"/>
            <a:ext cx="2952750" cy="511175"/>
          </a:xfrm>
        </p:spPr>
        <p:txBody>
          <a:bodyPr/>
          <a:lstStyle/>
          <a:p>
            <a:r>
              <a:rPr lang="en-US" altLang="zh-CN" sz="2800" dirty="0">
                <a:latin typeface="楷体" panose="02010609060101010101" pitchFamily="49" charset="-122"/>
                <a:ea typeface="楷体" panose="02010609060101010101" pitchFamily="49" charset="-122"/>
              </a:rPr>
              <a:t>VENONA</a:t>
            </a:r>
            <a:r>
              <a:rPr lang="zh-CN" altLang="en-US" sz="2800" dirty="0">
                <a:latin typeface="楷体" panose="02010609060101010101" pitchFamily="49" charset="-122"/>
                <a:ea typeface="楷体" panose="02010609060101010101" pitchFamily="49" charset="-122"/>
              </a:rPr>
              <a:t>项目</a:t>
            </a:r>
            <a:endParaRPr lang="en-US" altLang="zh-CN" sz="2800" dirty="0">
              <a:latin typeface="楷体" panose="02010609060101010101" pitchFamily="49" charset="-122"/>
              <a:ea typeface="楷体" panose="02010609060101010101" pitchFamily="49" charset="-122"/>
            </a:endParaRPr>
          </a:p>
          <a:p>
            <a:pPr marL="469900" lvl="1" indent="0">
              <a:buFont typeface="Wingdings" panose="05000000000000000000" pitchFamily="2" charset="2"/>
              <a:buNone/>
            </a:pPr>
            <a:endParaRPr lang="zh-CN" altLang="en-US" dirty="0"/>
          </a:p>
        </p:txBody>
      </p:sp>
      <p:sp>
        <p:nvSpPr>
          <p:cNvPr id="8" name="文本框 7"/>
          <p:cNvSpPr txBox="1"/>
          <p:nvPr/>
        </p:nvSpPr>
        <p:spPr>
          <a:xfrm>
            <a:off x="431192" y="1988840"/>
            <a:ext cx="8281615"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800" dirty="0">
                <a:latin typeface="楷体" panose="02010609060101010101" pitchFamily="49" charset="-122"/>
                <a:ea typeface="楷体" panose="02010609060101010101" pitchFamily="49" charset="-122"/>
              </a:rPr>
              <a:t>维诺那计划（英语：</a:t>
            </a:r>
            <a:r>
              <a:rPr lang="en-US" altLang="zh-CN" sz="2800" dirty="0" err="1">
                <a:latin typeface="楷体" panose="02010609060101010101" pitchFamily="49" charset="-122"/>
                <a:ea typeface="楷体" panose="02010609060101010101" pitchFamily="49" charset="-122"/>
              </a:rPr>
              <a:t>Venona</a:t>
            </a:r>
            <a:r>
              <a:rPr lang="en-US" altLang="zh-CN" sz="2800" dirty="0">
                <a:latin typeface="楷体" panose="02010609060101010101" pitchFamily="49" charset="-122"/>
                <a:ea typeface="楷体" panose="02010609060101010101" pitchFamily="49" charset="-122"/>
              </a:rPr>
              <a:t> project</a:t>
            </a:r>
            <a:r>
              <a:rPr lang="zh-CN" altLang="en-US" sz="2800" dirty="0">
                <a:latin typeface="楷体" panose="02010609060101010101" pitchFamily="49" charset="-122"/>
                <a:ea typeface="楷体" panose="02010609060101010101" pitchFamily="49" charset="-122"/>
              </a:rPr>
              <a:t>）是美国和英国的情报机构联手合作进行的一项长期的的秘密情报收集和分析任务，目的在截获和破译苏联情报机关（大部分在二战期间）所发出的消息。</a:t>
            </a:r>
            <a:endParaRPr lang="zh-CN" altLang="en-US" sz="28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4192766"/>
            <a:ext cx="3816424" cy="231275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2.2 </a:t>
            </a:r>
            <a:r>
              <a:rPr lang="zh-CN" altLang="en-US" kern="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B293501-5C05-4838-978E-D565D1DF86A2}" type="slidenum">
              <a:rPr lang="en-US" altLang="zh-CN" smtClean="0"/>
            </a:fld>
            <a:endParaRPr lang="en-US" altLang="zh-CN"/>
          </a:p>
        </p:txBody>
      </p:sp>
      <p:sp>
        <p:nvSpPr>
          <p:cNvPr id="19459" name="内容占位符 2"/>
          <p:cNvSpPr>
            <a:spLocks noGrp="1" noChangeArrowheads="1"/>
          </p:cNvSpPr>
          <p:nvPr>
            <p:ph idx="4294967295"/>
          </p:nvPr>
        </p:nvSpPr>
        <p:spPr>
          <a:xfrm>
            <a:off x="0" y="1125538"/>
            <a:ext cx="2952750" cy="511175"/>
          </a:xfrm>
        </p:spPr>
        <p:txBody>
          <a:bodyPr/>
          <a:lstStyle/>
          <a:p>
            <a:r>
              <a:rPr lang="en-US" altLang="zh-CN" sz="2800" dirty="0">
                <a:latin typeface="楷体" panose="02010609060101010101" pitchFamily="49" charset="-122"/>
                <a:ea typeface="楷体" panose="02010609060101010101" pitchFamily="49" charset="-122"/>
              </a:rPr>
              <a:t>VENONA</a:t>
            </a:r>
            <a:r>
              <a:rPr lang="zh-CN" altLang="en-US" sz="2800" dirty="0">
                <a:latin typeface="楷体" panose="02010609060101010101" pitchFamily="49" charset="-122"/>
                <a:ea typeface="楷体" panose="02010609060101010101" pitchFamily="49" charset="-122"/>
              </a:rPr>
              <a:t>项目</a:t>
            </a:r>
            <a:endParaRPr lang="en-US" altLang="zh-CN" sz="2800" dirty="0">
              <a:latin typeface="楷体" panose="02010609060101010101" pitchFamily="49" charset="-122"/>
              <a:ea typeface="楷体" panose="02010609060101010101" pitchFamily="49" charset="-122"/>
            </a:endParaRPr>
          </a:p>
          <a:p>
            <a:pPr marL="469900" lvl="1" indent="0">
              <a:buFont typeface="Wingdings" panose="05000000000000000000" pitchFamily="2" charset="2"/>
              <a:buNone/>
            </a:pPr>
            <a:endParaRPr lang="zh-CN" altLang="en-US" dirty="0"/>
          </a:p>
        </p:txBody>
      </p:sp>
      <p:sp>
        <p:nvSpPr>
          <p:cNvPr id="8" name="文本框 7"/>
          <p:cNvSpPr txBox="1"/>
          <p:nvPr/>
        </p:nvSpPr>
        <p:spPr>
          <a:xfrm>
            <a:off x="774608" y="1634250"/>
            <a:ext cx="7685824"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400" dirty="0">
                <a:latin typeface="楷体" panose="02010609060101010101" pitchFamily="49" charset="-122"/>
                <a:ea typeface="楷体" panose="02010609060101010101" pitchFamily="49" charset="-122"/>
              </a:rPr>
              <a:t>苏联人一般会把词和字母变成数字，再用一次性密码本中的数字来加密信息。当正确使用这种方法的时候，一次性密码本是不可破译的。</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但是美国和英国的密码专家发现苏联人不正确的</a:t>
            </a:r>
            <a:r>
              <a:rPr lang="zh-CN" altLang="en-US" sz="2400" b="1" dirty="0">
                <a:solidFill>
                  <a:srgbClr val="C00000"/>
                </a:solidFill>
                <a:latin typeface="楷体" panose="02010609060101010101" pitchFamily="49" charset="-122"/>
                <a:ea typeface="楷体" panose="02010609060101010101" pitchFamily="49" charset="-122"/>
              </a:rPr>
              <a:t>重复使用</a:t>
            </a:r>
            <a:r>
              <a:rPr lang="zh-CN" altLang="en-US" sz="2400" dirty="0">
                <a:latin typeface="楷体" panose="02010609060101010101" pitchFamily="49" charset="-122"/>
                <a:ea typeface="楷体" panose="02010609060101010101" pitchFamily="49" charset="-122"/>
              </a:rPr>
              <a:t>了一次性密码本，这就使得解密一部分的信息变得可能。</a:t>
            </a:r>
            <a:endParaRPr lang="zh-CN" altLang="en-US" sz="2400" dirty="0">
              <a:latin typeface="楷体" panose="02010609060101010101" pitchFamily="49" charset="-122"/>
              <a:ea typeface="楷体" panose="02010609060101010101" pitchFamily="49" charset="-122"/>
            </a:endParaRPr>
          </a:p>
        </p:txBody>
      </p:sp>
      <p:sp>
        <p:nvSpPr>
          <p:cNvPr id="10" name="文本框 9"/>
          <p:cNvSpPr txBox="1"/>
          <p:nvPr/>
        </p:nvSpPr>
        <p:spPr>
          <a:xfrm>
            <a:off x="899592" y="4064749"/>
            <a:ext cx="3168352" cy="2705356"/>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marR="0" lvl="0" algn="l" defTabSz="914400" rtl="0" eaLnBrk="0" fontAlgn="base" latinLnBrk="0" hangingPunct="0">
              <a:lnSpc>
                <a:spcPct val="100000"/>
              </a:lnSpc>
              <a:spcBef>
                <a:spcPct val="20000"/>
              </a:spcBef>
              <a:spcAft>
                <a:spcPct val="0"/>
              </a:spcAft>
              <a:buClr>
                <a:srgbClr val="CC0000"/>
              </a:buClr>
              <a:buSzTx/>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电报密码本</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69900" marR="0" lvl="0" indent="-469900" algn="l" defTabSz="914400" rtl="0" eaLnBrk="1" fontAlgn="base" latinLnBrk="0" hangingPunct="1">
              <a:lnSpc>
                <a:spcPct val="90000"/>
              </a:lnSpc>
              <a:spcBef>
                <a:spcPct val="20000"/>
              </a:spcBef>
              <a:spcAft>
                <a:spcPts val="600"/>
              </a:spcAft>
              <a:buClr>
                <a:srgbClr val="CC0000"/>
              </a:buClr>
              <a:buSzTx/>
              <a:buFont typeface="Wingdings" panose="05000000000000000000" pitchFamily="2" charset="2"/>
              <a:buNone/>
              <a:defRPr/>
            </a:pPr>
            <a:r>
              <a:rPr kumimoji="0" lang="en-US" altLang="zh-CN" sz="18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februar</a:t>
            </a:r>
            <a:r>
              <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13605</a:t>
            </a:r>
            <a:endPar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69900" marR="0" lvl="0" indent="-469900" algn="l" defTabSz="914400" rtl="0" eaLnBrk="1" fontAlgn="base" latinLnBrk="0" hangingPunct="1">
              <a:lnSpc>
                <a:spcPct val="90000"/>
              </a:lnSpc>
              <a:spcBef>
                <a:spcPct val="20000"/>
              </a:spcBef>
              <a:spcAft>
                <a:spcPts val="600"/>
              </a:spcAft>
              <a:buClr>
                <a:srgbClr val="CC0000"/>
              </a:buClr>
              <a:buSzTx/>
              <a:buFont typeface="Wingdings" panose="05000000000000000000" pitchFamily="2" charset="2"/>
              <a:buNone/>
              <a:defRPr/>
            </a:pPr>
            <a:r>
              <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fest			 13732</a:t>
            </a:r>
            <a:endPar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69900" marR="0" lvl="0" indent="-469900" algn="l" defTabSz="914400" rtl="0" eaLnBrk="1" fontAlgn="base" latinLnBrk="0" hangingPunct="1">
              <a:lnSpc>
                <a:spcPct val="90000"/>
              </a:lnSpc>
              <a:spcBef>
                <a:spcPct val="20000"/>
              </a:spcBef>
              <a:spcAft>
                <a:spcPts val="600"/>
              </a:spcAft>
              <a:buClr>
                <a:srgbClr val="CC0000"/>
              </a:buClr>
              <a:buSzTx/>
              <a:buFont typeface="Wingdings" panose="05000000000000000000" pitchFamily="2" charset="2"/>
              <a:buNone/>
              <a:defRPr/>
            </a:pPr>
            <a:r>
              <a:rPr kumimoji="0" lang="en-US" altLang="zh-CN" sz="18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finanzielle</a:t>
            </a:r>
            <a:r>
              <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13850</a:t>
            </a:r>
            <a:endPar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69900" marR="0" lvl="0" indent="-469900" algn="l" defTabSz="914400" rtl="0" eaLnBrk="1" fontAlgn="base" latinLnBrk="0" hangingPunct="1">
              <a:lnSpc>
                <a:spcPct val="90000"/>
              </a:lnSpc>
              <a:spcBef>
                <a:spcPct val="20000"/>
              </a:spcBef>
              <a:spcAft>
                <a:spcPts val="600"/>
              </a:spcAft>
              <a:buClr>
                <a:srgbClr val="CC0000"/>
              </a:buClr>
              <a:buSzTx/>
              <a:buFont typeface="Wingdings" panose="05000000000000000000" pitchFamily="2" charset="2"/>
              <a:buNone/>
              <a:defRPr/>
            </a:pPr>
            <a:r>
              <a:rPr kumimoji="0" lang="en-US" altLang="zh-CN" sz="18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folgender</a:t>
            </a:r>
            <a:r>
              <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13918</a:t>
            </a:r>
            <a:endPar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69900" marR="0" lvl="0" indent="-469900" algn="l" defTabSz="914400" rtl="0" eaLnBrk="1" fontAlgn="base" latinLnBrk="0" hangingPunct="1">
              <a:lnSpc>
                <a:spcPct val="90000"/>
              </a:lnSpc>
              <a:spcBef>
                <a:spcPct val="20000"/>
              </a:spcBef>
              <a:spcAft>
                <a:spcPts val="600"/>
              </a:spcAft>
              <a:buClr>
                <a:srgbClr val="CC0000"/>
              </a:buClr>
              <a:buSzTx/>
              <a:buFont typeface="Wingdings" panose="05000000000000000000" pitchFamily="2" charset="2"/>
              <a:buNone/>
              <a:defRPr/>
            </a:pPr>
            <a:r>
              <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Frieden		 17142</a:t>
            </a:r>
            <a:endPar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469900" marR="0" lvl="0" indent="-469900" algn="l" defTabSz="914400" rtl="0" eaLnBrk="1" fontAlgn="base" latinLnBrk="0" hangingPunct="1">
              <a:lnSpc>
                <a:spcPct val="90000"/>
              </a:lnSpc>
              <a:spcBef>
                <a:spcPct val="20000"/>
              </a:spcBef>
              <a:spcAft>
                <a:spcPts val="600"/>
              </a:spcAft>
              <a:buClr>
                <a:srgbClr val="CC0000"/>
              </a:buClr>
              <a:buSzTx/>
              <a:buFont typeface="Wingdings" panose="05000000000000000000" pitchFamily="2" charset="2"/>
              <a:buNone/>
              <a:defRPr/>
            </a:pPr>
            <a:r>
              <a:rPr kumimoji="0" lang="en-US" altLang="zh-CN" sz="18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Friedenschluss</a:t>
            </a:r>
            <a:r>
              <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17149</a:t>
            </a:r>
            <a:endParaRPr kumimoji="0" lang="en-US" altLang="zh-CN" sz="1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76058" y="4296790"/>
            <a:ext cx="3032745" cy="224127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2.2 </a:t>
            </a:r>
            <a:r>
              <a:rPr lang="zh-CN" altLang="en-US" kern="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283BBFE-F571-4779-B1BE-EBBFB0A8BC6B}" type="slidenum">
              <a:rPr lang="en-US" altLang="zh-CN" smtClean="0"/>
            </a:fld>
            <a:endParaRPr lang="en-US" altLang="zh-CN"/>
          </a:p>
        </p:txBody>
      </p:sp>
      <p:sp>
        <p:nvSpPr>
          <p:cNvPr id="10" name="内容占位符 2"/>
          <p:cNvSpPr>
            <a:spLocks noGrp="1" noChangeArrowheads="1"/>
          </p:cNvSpPr>
          <p:nvPr>
            <p:ph idx="4294967295"/>
          </p:nvPr>
        </p:nvSpPr>
        <p:spPr>
          <a:xfrm>
            <a:off x="0" y="1125538"/>
            <a:ext cx="4465638" cy="511175"/>
          </a:xfrm>
        </p:spPr>
        <p:txBody>
          <a:bodyPr/>
          <a:lstStyle/>
          <a:p>
            <a:r>
              <a:rPr lang="zh-CN" altLang="en-US" sz="2800" b="1" dirty="0">
                <a:latin typeface="楷体" panose="02010609060101010101" pitchFamily="49" charset="-122"/>
                <a:ea typeface="楷体" panose="02010609060101010101" pitchFamily="49" charset="-122"/>
              </a:rPr>
              <a:t>“齐默尔曼电报”事件</a:t>
            </a:r>
            <a:endParaRPr lang="zh-CN" altLang="en-US" sz="2800" b="1" dirty="0">
              <a:latin typeface="楷体" panose="02010609060101010101" pitchFamily="49" charset="-122"/>
              <a:ea typeface="楷体" panose="02010609060101010101" pitchFamily="49" charset="-122"/>
            </a:endParaRPr>
          </a:p>
          <a:p>
            <a:pPr marL="469900" lvl="1" indent="0">
              <a:buFont typeface="Wingdings" panose="05000000000000000000" pitchFamily="2" charset="2"/>
              <a:buNone/>
            </a:pPr>
            <a:endParaRPr lang="zh-CN" altLang="en-US" dirty="0"/>
          </a:p>
        </p:txBody>
      </p:sp>
      <p:sp>
        <p:nvSpPr>
          <p:cNvPr id="12" name="文本框 11"/>
          <p:cNvSpPr txBox="1"/>
          <p:nvPr/>
        </p:nvSpPr>
        <p:spPr>
          <a:xfrm>
            <a:off x="971600" y="1844824"/>
            <a:ext cx="7020780" cy="163121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000" dirty="0">
                <a:latin typeface="楷体" panose="02010609060101010101" pitchFamily="49" charset="-122"/>
                <a:ea typeface="楷体" panose="02010609060101010101" pitchFamily="49" charset="-122"/>
              </a:rPr>
              <a:t>  德意志帝国外交秘书阿瑟</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齐默尔曼在</a:t>
            </a:r>
            <a:r>
              <a:rPr lang="en-US" altLang="zh-CN" sz="2000" dirty="0">
                <a:latin typeface="楷体" panose="02010609060101010101" pitchFamily="49" charset="-122"/>
                <a:ea typeface="楷体" panose="02010609060101010101" pitchFamily="49" charset="-122"/>
              </a:rPr>
              <a:t>1917</a:t>
            </a:r>
            <a:r>
              <a:rPr lang="zh-CN" altLang="en-US"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号向德国驻墨西哥大使发送的加密电报，希望向墨西哥提议达成同盟，希望墨西哥向美国开战，让美国无法分心参加欧洲战事，但这份情报却被英国情报局捕获，并送到了美国总统手里，没过多久就将这份“齐默尔曼电报”公之于众。</a:t>
            </a:r>
            <a:endParaRPr lang="en-US" altLang="zh-CN" sz="2000" dirty="0">
              <a:latin typeface="楷体" panose="02010609060101010101" pitchFamily="49" charset="-122"/>
              <a:ea typeface="楷体" panose="02010609060101010101" pitchFamily="49" charset="-122"/>
            </a:endParaRPr>
          </a:p>
        </p:txBody>
      </p:sp>
      <p:sp>
        <p:nvSpPr>
          <p:cNvPr id="16" name="文本框 15"/>
          <p:cNvSpPr txBox="1"/>
          <p:nvPr/>
        </p:nvSpPr>
        <p:spPr>
          <a:xfrm>
            <a:off x="1172110" y="5369440"/>
            <a:ext cx="6619760"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kumimoji="0" lang="en-US" altLang="zh-CN" sz="20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被激起民愤的美国宣布加入协约国向德国宣战，极大加强了协约国的军事实力，在一年以后的</a:t>
            </a:r>
            <a:r>
              <a:rPr kumimoji="0" lang="en-US" altLang="zh-CN" sz="20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1918</a:t>
            </a:r>
            <a:r>
              <a:rPr kumimoji="0" lang="zh-CN" altLang="en-US" sz="2000" b="0"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年德国宣布求和，第一次世界大战以协约国取胜的方式宣告结束。</a:t>
            </a:r>
            <a:endParaRPr lang="zh-CN" altLang="en-US" dirty="0"/>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1720" y="3644375"/>
            <a:ext cx="4703103" cy="1571272"/>
          </a:xfrm>
          <a:prstGeom prst="rect">
            <a:avLst/>
          </a:prstGeom>
          <a:ln>
            <a:noFill/>
          </a:ln>
          <a:effectLst>
            <a:softEdge rad="112500"/>
          </a:effectLst>
        </p:spPr>
      </p:pic>
      <p:sp>
        <p:nvSpPr>
          <p:cNvPr id="9"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2.2 </a:t>
            </a:r>
            <a:r>
              <a:rPr lang="zh-CN" altLang="en-US" kern="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283BBFE-F571-4779-B1BE-EBBFB0A8BC6B}" type="slidenum">
              <a:rPr lang="en-US" altLang="zh-CN" smtClean="0"/>
            </a:fld>
            <a:endParaRPr lang="en-US" altLang="zh-CN"/>
          </a:p>
        </p:txBody>
      </p:sp>
      <p:sp>
        <p:nvSpPr>
          <p:cNvPr id="10" name="内容占位符 2"/>
          <p:cNvSpPr>
            <a:spLocks noGrp="1" noChangeArrowheads="1"/>
          </p:cNvSpPr>
          <p:nvPr>
            <p:ph idx="4294967295"/>
          </p:nvPr>
        </p:nvSpPr>
        <p:spPr>
          <a:xfrm>
            <a:off x="0" y="1125538"/>
            <a:ext cx="4465638" cy="511175"/>
          </a:xfrm>
        </p:spPr>
        <p:txBody>
          <a:bodyPr/>
          <a:lstStyle/>
          <a:p>
            <a:r>
              <a:rPr lang="zh-CN" altLang="en-US" sz="2800" b="1" dirty="0">
                <a:latin typeface="楷体" panose="02010609060101010101" pitchFamily="49" charset="-122"/>
                <a:ea typeface="楷体" panose="02010609060101010101" pitchFamily="49" charset="-122"/>
              </a:rPr>
              <a:t>“齐默尔曼电报”事件</a:t>
            </a:r>
            <a:endParaRPr lang="zh-CN" altLang="en-US" sz="2800" b="1" dirty="0">
              <a:latin typeface="楷体" panose="02010609060101010101" pitchFamily="49" charset="-122"/>
              <a:ea typeface="楷体" panose="02010609060101010101" pitchFamily="49" charset="-122"/>
            </a:endParaRPr>
          </a:p>
          <a:p>
            <a:pPr marL="469900" lvl="1" indent="0">
              <a:buFont typeface="Wingdings" panose="05000000000000000000" pitchFamily="2" charset="2"/>
              <a:buNone/>
            </a:pPr>
            <a:endParaRPr lang="zh-CN" altLang="en-US" dirty="0"/>
          </a:p>
        </p:txBody>
      </p:sp>
      <p:pic>
        <p:nvPicPr>
          <p:cNvPr id="20484" name="Picture 12" descr="bernstorcoded.jpg                                              000675D6Macintosh HD                   BC93A1C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4284" y="2424824"/>
            <a:ext cx="3197622" cy="40929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9" descr="telegramdecoded.jpg                                            000675D6Macintosh HD                   BC93A1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413860"/>
            <a:ext cx="3472705" cy="410386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84903" y="1864531"/>
            <a:ext cx="1728192" cy="461665"/>
          </a:xfrm>
          <a:prstGeom prst="rect">
            <a:avLst/>
          </a:prstGeom>
          <a:noFill/>
        </p:spPr>
        <p:txBody>
          <a:bodyPr wrap="square" rtlCol="0">
            <a:spAutoFit/>
          </a:bodyPr>
          <a:lstStyle/>
          <a:p>
            <a:pPr algn="l"/>
            <a:r>
              <a:rPr lang="zh-CN" altLang="en-US" sz="2400" b="1" dirty="0">
                <a:latin typeface="楷体" panose="02010609060101010101" pitchFamily="49" charset="-122"/>
                <a:ea typeface="楷体" panose="02010609060101010101" pitchFamily="49" charset="-122"/>
              </a:rPr>
              <a:t>电报密文</a:t>
            </a:r>
            <a:endParaRPr lang="zh-CN" altLang="en-US" sz="2400" b="1" dirty="0">
              <a:latin typeface="楷体" panose="02010609060101010101" pitchFamily="49" charset="-122"/>
              <a:ea typeface="楷体" panose="02010609060101010101" pitchFamily="49" charset="-122"/>
            </a:endParaRPr>
          </a:p>
        </p:txBody>
      </p:sp>
      <p:sp>
        <p:nvSpPr>
          <p:cNvPr id="8" name="文本框 7"/>
          <p:cNvSpPr txBox="1"/>
          <p:nvPr/>
        </p:nvSpPr>
        <p:spPr>
          <a:xfrm>
            <a:off x="4572000" y="1839818"/>
            <a:ext cx="1728192" cy="461665"/>
          </a:xfrm>
          <a:prstGeom prst="rect">
            <a:avLst/>
          </a:prstGeom>
          <a:noFill/>
        </p:spPr>
        <p:txBody>
          <a:bodyPr wrap="square" rtlCol="0">
            <a:spAutoFit/>
          </a:bodyPr>
          <a:lstStyle/>
          <a:p>
            <a:pPr algn="l"/>
            <a:r>
              <a:rPr lang="zh-CN" altLang="en-US" sz="2400" b="1" dirty="0">
                <a:latin typeface="楷体" panose="02010609060101010101" pitchFamily="49" charset="-122"/>
                <a:ea typeface="楷体" panose="02010609060101010101" pitchFamily="49" charset="-122"/>
              </a:rPr>
              <a:t>电报明文</a:t>
            </a:r>
            <a:endParaRPr lang="zh-CN" altLang="en-US" sz="2400" b="1" dirty="0">
              <a:latin typeface="楷体" panose="02010609060101010101" pitchFamily="49" charset="-122"/>
              <a:ea typeface="楷体" panose="02010609060101010101" pitchFamily="49" charset="-122"/>
            </a:endParaRPr>
          </a:p>
        </p:txBody>
      </p:sp>
      <p:sp>
        <p:nvSpPr>
          <p:cNvPr id="11"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2.2 </a:t>
            </a:r>
            <a:r>
              <a:rPr lang="zh-CN" altLang="en-US" kern="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9353" y="2352053"/>
            <a:ext cx="1223963" cy="65087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CN" altLang="en-US" sz="2400" b="1" dirty="0">
                <a:solidFill>
                  <a:srgbClr val="C00000"/>
                </a:solidFill>
                <a:latin typeface="楷体" panose="02010609060101010101" pitchFamily="49" charset="-122"/>
                <a:ea typeface="楷体" panose="02010609060101010101" pitchFamily="49" charset="-122"/>
              </a:rPr>
              <a:t>弱加密</a:t>
            </a:r>
            <a:endParaRPr lang="zh-CN" altLang="en-US" sz="2400" b="1" dirty="0">
              <a:solidFill>
                <a:srgbClr val="C00000"/>
              </a:solidFill>
              <a:latin typeface="楷体" panose="02010609060101010101" pitchFamily="49" charset="-122"/>
              <a:ea typeface="楷体" panose="02010609060101010101" pitchFamily="49" charset="-122"/>
            </a:endParaRPr>
          </a:p>
        </p:txBody>
      </p:sp>
      <p:sp>
        <p:nvSpPr>
          <p:cNvPr id="10" name="右箭头 9"/>
          <p:cNvSpPr/>
          <p:nvPr/>
        </p:nvSpPr>
        <p:spPr>
          <a:xfrm>
            <a:off x="2764758" y="2659449"/>
            <a:ext cx="669925" cy="1206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zh-CN" altLang="en-US">
              <a:solidFill>
                <a:srgbClr val="FFFFFF"/>
              </a:solidFill>
              <a:ea typeface="宋体" panose="02010600030101010101" pitchFamily="2" charset="-122"/>
            </a:endParaRPr>
          </a:p>
        </p:txBody>
      </p:sp>
      <p:sp>
        <p:nvSpPr>
          <p:cNvPr id="13" name="矩形 12"/>
          <p:cNvSpPr/>
          <p:nvPr/>
        </p:nvSpPr>
        <p:spPr>
          <a:xfrm>
            <a:off x="3563888" y="2352053"/>
            <a:ext cx="1608138" cy="6318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CN" altLang="en-US" sz="2000" b="1" dirty="0">
                <a:solidFill>
                  <a:schemeClr val="tx1">
                    <a:lumMod val="95000"/>
                    <a:lumOff val="5000"/>
                  </a:schemeClr>
                </a:solidFill>
                <a:latin typeface="楷体" panose="02010609060101010101" pitchFamily="49" charset="-122"/>
                <a:ea typeface="楷体" panose="02010609060101010101" pitchFamily="49" charset="-122"/>
              </a:rPr>
              <a:t>被英国关注并</a:t>
            </a:r>
            <a:r>
              <a:rPr lang="zh-CN" altLang="en-US" sz="2000" b="1" dirty="0">
                <a:solidFill>
                  <a:srgbClr val="C00000"/>
                </a:solidFill>
                <a:latin typeface="楷体" panose="02010609060101010101" pitchFamily="49" charset="-122"/>
                <a:ea typeface="楷体" panose="02010609060101010101" pitchFamily="49" charset="-122"/>
              </a:rPr>
              <a:t>破解</a:t>
            </a:r>
            <a:endParaRPr lang="zh-CN" altLang="en-US" sz="2000" b="1" dirty="0">
              <a:solidFill>
                <a:srgbClr val="C00000"/>
              </a:solidFill>
              <a:latin typeface="楷体" panose="02010609060101010101" pitchFamily="49" charset="-122"/>
              <a:ea typeface="楷体" panose="02010609060101010101" pitchFamily="49" charset="-122"/>
            </a:endParaRPr>
          </a:p>
        </p:txBody>
      </p:sp>
      <p:sp>
        <p:nvSpPr>
          <p:cNvPr id="14" name="右箭头 13"/>
          <p:cNvSpPr/>
          <p:nvPr/>
        </p:nvSpPr>
        <p:spPr>
          <a:xfrm>
            <a:off x="5311877" y="2668396"/>
            <a:ext cx="668337" cy="1206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zh-CN" altLang="en-US">
              <a:solidFill>
                <a:srgbClr val="FFFFFF"/>
              </a:solidFill>
              <a:ea typeface="宋体" panose="02010600030101010101" pitchFamily="2" charset="-122"/>
            </a:endParaRPr>
          </a:p>
        </p:txBody>
      </p:sp>
      <p:sp>
        <p:nvSpPr>
          <p:cNvPr id="15" name="矩形 14"/>
          <p:cNvSpPr/>
          <p:nvPr/>
        </p:nvSpPr>
        <p:spPr>
          <a:xfrm>
            <a:off x="6103924" y="2403861"/>
            <a:ext cx="1609725" cy="6318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CN" altLang="en-US" sz="2000" b="1" dirty="0">
                <a:solidFill>
                  <a:schemeClr val="tx2"/>
                </a:solidFill>
                <a:latin typeface="楷体" panose="02010609060101010101" pitchFamily="49" charset="-122"/>
                <a:ea typeface="楷体" panose="02010609060101010101" pitchFamily="49" charset="-122"/>
              </a:rPr>
              <a:t>美国对德</a:t>
            </a:r>
            <a:endParaRPr lang="en-US" altLang="zh-CN" sz="2000" b="1" dirty="0">
              <a:solidFill>
                <a:schemeClr val="tx2"/>
              </a:solidFill>
              <a:latin typeface="楷体" panose="02010609060101010101" pitchFamily="49" charset="-122"/>
              <a:ea typeface="楷体" panose="02010609060101010101" pitchFamily="49" charset="-122"/>
            </a:endParaRPr>
          </a:p>
          <a:p>
            <a:pPr algn="ctr"/>
            <a:r>
              <a:rPr lang="zh-CN" altLang="en-US" sz="2000" b="1" dirty="0">
                <a:solidFill>
                  <a:srgbClr val="C00000"/>
                </a:solidFill>
                <a:latin typeface="楷体" panose="02010609060101010101" pitchFamily="49" charset="-122"/>
                <a:ea typeface="楷体" panose="02010609060101010101" pitchFamily="49" charset="-122"/>
              </a:rPr>
              <a:t>宣战</a:t>
            </a:r>
            <a:endParaRPr lang="zh-CN" altLang="en-US" sz="2000" b="1" dirty="0">
              <a:solidFill>
                <a:srgbClr val="C00000"/>
              </a:solidFill>
              <a:latin typeface="楷体" panose="02010609060101010101" pitchFamily="49" charset="-122"/>
              <a:ea typeface="楷体" panose="02010609060101010101" pitchFamily="49" charset="-122"/>
            </a:endParaRPr>
          </a:p>
        </p:txBody>
      </p:sp>
      <p:sp>
        <p:nvSpPr>
          <p:cNvPr id="16" name="矩形 15"/>
          <p:cNvSpPr/>
          <p:nvPr/>
        </p:nvSpPr>
        <p:spPr>
          <a:xfrm>
            <a:off x="2663316" y="3564395"/>
            <a:ext cx="1223963" cy="65087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CN" altLang="en-US" sz="2400" b="1" dirty="0">
                <a:solidFill>
                  <a:srgbClr val="C00000"/>
                </a:solidFill>
                <a:latin typeface="楷体" panose="02010609060101010101" pitchFamily="49" charset="-122"/>
                <a:ea typeface="楷体" panose="02010609060101010101" pitchFamily="49" charset="-122"/>
              </a:rPr>
              <a:t>未加密</a:t>
            </a:r>
            <a:endParaRPr lang="zh-CN" altLang="en-US" sz="2400" b="1" dirty="0">
              <a:solidFill>
                <a:srgbClr val="C00000"/>
              </a:solidFill>
              <a:latin typeface="楷体" panose="02010609060101010101" pitchFamily="49" charset="-122"/>
              <a:ea typeface="楷体" panose="02010609060101010101" pitchFamily="49" charset="-122"/>
            </a:endParaRPr>
          </a:p>
        </p:txBody>
      </p:sp>
      <p:sp>
        <p:nvSpPr>
          <p:cNvPr id="17" name="右箭头 16"/>
          <p:cNvSpPr/>
          <p:nvPr/>
        </p:nvSpPr>
        <p:spPr>
          <a:xfrm>
            <a:off x="4218369" y="3796538"/>
            <a:ext cx="669925" cy="12223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lang="zh-CN" altLang="en-US">
              <a:solidFill>
                <a:srgbClr val="FFFFFF"/>
              </a:solidFill>
              <a:ea typeface="宋体" panose="02010600030101010101" pitchFamily="2" charset="-122"/>
            </a:endParaRPr>
          </a:p>
        </p:txBody>
      </p:sp>
      <p:sp>
        <p:nvSpPr>
          <p:cNvPr id="18" name="矩形 17"/>
          <p:cNvSpPr/>
          <p:nvPr/>
        </p:nvSpPr>
        <p:spPr>
          <a:xfrm>
            <a:off x="5175451" y="3532220"/>
            <a:ext cx="1223962" cy="65087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zh-CN" altLang="en-US" sz="2000" b="1" dirty="0">
                <a:solidFill>
                  <a:schemeClr val="tx1">
                    <a:lumMod val="95000"/>
                    <a:lumOff val="5000"/>
                  </a:schemeClr>
                </a:solidFill>
                <a:latin typeface="楷体" panose="02010609060101010101" pitchFamily="49" charset="-122"/>
                <a:ea typeface="楷体" panose="02010609060101010101" pitchFamily="49" charset="-122"/>
              </a:rPr>
              <a:t>未被</a:t>
            </a:r>
            <a:r>
              <a:rPr lang="zh-CN" altLang="en-US" sz="2000" b="1" dirty="0">
                <a:solidFill>
                  <a:srgbClr val="C00000"/>
                </a:solidFill>
                <a:latin typeface="楷体" panose="02010609060101010101" pitchFamily="49" charset="-122"/>
                <a:ea typeface="楷体" panose="02010609060101010101" pitchFamily="49" charset="-122"/>
              </a:rPr>
              <a:t>关注</a:t>
            </a:r>
            <a:endParaRPr lang="zh-CN" altLang="en-US" sz="2000" b="1" dirty="0">
              <a:solidFill>
                <a:srgbClr val="C00000"/>
              </a:solidFill>
              <a:latin typeface="楷体" panose="02010609060101010101" pitchFamily="49" charset="-122"/>
              <a:ea typeface="楷体" panose="02010609060101010101" pitchFamily="49" charset="-122"/>
            </a:endParaRPr>
          </a:p>
        </p:txBody>
      </p:sp>
      <p:sp>
        <p:nvSpPr>
          <p:cNvPr id="31" name="内容占位符 2"/>
          <p:cNvSpPr>
            <a:spLocks noGrp="1" noChangeArrowheads="1"/>
          </p:cNvSpPr>
          <p:nvPr>
            <p:ph idx="4294967295"/>
          </p:nvPr>
        </p:nvSpPr>
        <p:spPr>
          <a:xfrm>
            <a:off x="0" y="1125538"/>
            <a:ext cx="4465638" cy="511175"/>
          </a:xfrm>
        </p:spPr>
        <p:txBody>
          <a:bodyPr/>
          <a:lstStyle/>
          <a:p>
            <a:r>
              <a:rPr lang="zh-CN" altLang="en-US" sz="2800" b="1" dirty="0">
                <a:latin typeface="楷体" panose="02010609060101010101" pitchFamily="49" charset="-122"/>
                <a:ea typeface="楷体" panose="02010609060101010101" pitchFamily="49" charset="-122"/>
              </a:rPr>
              <a:t>“齐默尔曼电报”事件</a:t>
            </a:r>
            <a:endParaRPr lang="zh-CN" altLang="en-US" sz="2800" b="1" dirty="0">
              <a:latin typeface="楷体" panose="02010609060101010101" pitchFamily="49" charset="-122"/>
              <a:ea typeface="楷体" panose="02010609060101010101" pitchFamily="49" charset="-122"/>
            </a:endParaRPr>
          </a:p>
          <a:p>
            <a:pPr marL="469900" lvl="1" indent="0">
              <a:buFont typeface="Wingdings" panose="05000000000000000000" pitchFamily="2" charset="2"/>
              <a:buNone/>
            </a:pPr>
            <a:endParaRPr lang="zh-CN" altLang="en-US" dirty="0"/>
          </a:p>
        </p:txBody>
      </p:sp>
      <p:sp>
        <p:nvSpPr>
          <p:cNvPr id="30" name="文本框 29"/>
          <p:cNvSpPr txBox="1"/>
          <p:nvPr/>
        </p:nvSpPr>
        <p:spPr>
          <a:xfrm>
            <a:off x="3347864" y="4909467"/>
            <a:ext cx="5058511" cy="5232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R="0" lvl="0" algn="l" defTabSz="914400" rtl="0" eaLnBrk="0" fontAlgn="base" latinLnBrk="0" hangingPunct="0">
              <a:lnSpc>
                <a:spcPct val="100000"/>
              </a:lnSpc>
              <a:spcBef>
                <a:spcPct val="20000"/>
              </a:spcBef>
              <a:spcAft>
                <a:spcPct val="0"/>
              </a:spcAft>
              <a:buClr>
                <a:srgbClr val="CC0000"/>
              </a:buClr>
              <a:buSzTx/>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弱加密比不加密可能更糟糕！</a:t>
            </a:r>
            <a:endPar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58552" y="4346250"/>
            <a:ext cx="1978710" cy="2511750"/>
          </a:xfrm>
          <a:prstGeom prst="rect">
            <a:avLst/>
          </a:prstGeom>
          <a:ln>
            <a:noFill/>
          </a:ln>
          <a:effectLst>
            <a:softEdge rad="112500"/>
          </a:effectLst>
        </p:spPr>
      </p:pic>
      <p:sp>
        <p:nvSpPr>
          <p:cNvPr id="5" name="椭圆 4"/>
          <p:cNvSpPr/>
          <p:nvPr/>
        </p:nvSpPr>
        <p:spPr>
          <a:xfrm>
            <a:off x="2530328" y="5621036"/>
            <a:ext cx="223066" cy="130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753394" y="5204403"/>
            <a:ext cx="464167" cy="248172"/>
          </a:xfrm>
          <a:prstGeom prst="ellipse">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2.2 </a:t>
            </a:r>
            <a:r>
              <a:rPr lang="zh-CN" altLang="en-US" kern="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内容占位符 2"/>
          <p:cNvSpPr>
            <a:spLocks noGrp="1" noChangeArrowheads="1"/>
          </p:cNvSpPr>
          <p:nvPr>
            <p:ph idx="4294967295"/>
          </p:nvPr>
        </p:nvSpPr>
        <p:spPr>
          <a:xfrm>
            <a:off x="0" y="1125538"/>
            <a:ext cx="6769100" cy="511175"/>
          </a:xfrm>
        </p:spPr>
        <p:txBody>
          <a:bodyPr/>
          <a:lstStyle/>
          <a:p>
            <a:pPr eaLnBrk="1" hangingPunct="1"/>
            <a:r>
              <a:rPr lang="zh-CN" altLang="en-US" sz="2800" b="1" dirty="0">
                <a:latin typeface="楷体" panose="02010609060101010101" pitchFamily="49" charset="-122"/>
                <a:ea typeface="楷体" panose="02010609060101010101" pitchFamily="49" charset="-122"/>
              </a:rPr>
              <a:t>工作中，“</a:t>
            </a:r>
            <a:r>
              <a:rPr lang="zh-CN" altLang="en-US" sz="2800" b="1" dirty="0">
                <a:solidFill>
                  <a:srgbClr val="C00000"/>
                </a:solidFill>
                <a:latin typeface="楷体" panose="02010609060101010101" pitchFamily="49" charset="-122"/>
                <a:ea typeface="楷体" panose="02010609060101010101" pitchFamily="49" charset="-122"/>
              </a:rPr>
              <a:t>做了</a:t>
            </a:r>
            <a:r>
              <a:rPr lang="zh-CN" altLang="en-US" sz="2800" b="1" dirty="0">
                <a:latin typeface="楷体" panose="02010609060101010101" pitchFamily="49" charset="-122"/>
                <a:ea typeface="楷体" panose="02010609060101010101" pitchFamily="49" charset="-122"/>
              </a:rPr>
              <a:t>”和“</a:t>
            </a:r>
            <a:r>
              <a:rPr lang="zh-CN" altLang="en-US" sz="2800" b="1" dirty="0">
                <a:solidFill>
                  <a:srgbClr val="C00000"/>
                </a:solidFill>
                <a:latin typeface="楷体" panose="02010609060101010101" pitchFamily="49" charset="-122"/>
                <a:ea typeface="楷体" panose="02010609060101010101" pitchFamily="49" charset="-122"/>
              </a:rPr>
              <a:t>做好</a:t>
            </a:r>
            <a:r>
              <a:rPr lang="zh-CN" altLang="en-US" sz="2800" b="1" dirty="0">
                <a:latin typeface="楷体" panose="02010609060101010101" pitchFamily="49" charset="-122"/>
                <a:ea typeface="楷体" panose="02010609060101010101" pitchFamily="49" charset="-122"/>
              </a:rPr>
              <a:t>”的区别</a:t>
            </a:r>
            <a:endParaRPr lang="zh-CN" altLang="en-US" sz="2800" b="1" dirty="0">
              <a:latin typeface="楷体" panose="02010609060101010101" pitchFamily="49" charset="-122"/>
              <a:ea typeface="楷体" panose="02010609060101010101" pitchFamily="49" charset="-122"/>
            </a:endParaRPr>
          </a:p>
          <a:p>
            <a:pPr marL="469900" lvl="1" indent="0">
              <a:buFont typeface="Wingdings" panose="05000000000000000000" pitchFamily="2" charset="2"/>
              <a:buNone/>
            </a:pPr>
            <a:endParaRPr lang="zh-CN" altLang="en-US" dirty="0"/>
          </a:p>
        </p:txBody>
      </p:sp>
      <p:pic>
        <p:nvPicPr>
          <p:cNvPr id="19" name="Picture 7" descr="http://5b0988e595225.cdn.sohucs.com/images/20190409/8a4dc919e5024364b9505661d7f569ff.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3235" y="1844824"/>
            <a:ext cx="3517530" cy="2637796"/>
          </a:xfrm>
          <a:prstGeom prst="rect">
            <a:avLst/>
          </a:prstGeom>
          <a:ln>
            <a:noFill/>
          </a:ln>
          <a:effectLst>
            <a:outerShdw blurRad="190500" algn="tl" rotWithShape="0">
              <a:srgbClr val="000000">
                <a:alpha val="70000"/>
              </a:srgbClr>
            </a:outerShdw>
          </a:effectLst>
        </p:spPr>
      </p:pic>
      <p:sp>
        <p:nvSpPr>
          <p:cNvPr id="4" name="文本框 3"/>
          <p:cNvSpPr txBox="1"/>
          <p:nvPr/>
        </p:nvSpPr>
        <p:spPr>
          <a:xfrm>
            <a:off x="832667" y="4877928"/>
            <a:ext cx="560576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用“</a:t>
            </a:r>
            <a:r>
              <a:rPr lang="zh-CN" altLang="en-US" sz="2800" b="1" dirty="0">
                <a:solidFill>
                  <a:srgbClr val="C00000"/>
                </a:solidFill>
                <a:latin typeface="楷体" panose="02010609060101010101" pitchFamily="49" charset="-122"/>
                <a:ea typeface="楷体" panose="02010609060101010101" pitchFamily="49" charset="-122"/>
              </a:rPr>
              <a:t>高标准，高追求</a:t>
            </a:r>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”激励自己</a:t>
            </a:r>
            <a:endParaRPr lang="en-US" altLang="zh-CN" sz="28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2339752" y="5630184"/>
            <a:ext cx="6266411"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eaLnBrk="1" hangingPunct="1"/>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要时刻为自己“</a:t>
            </a:r>
            <a:r>
              <a:rPr lang="zh-CN" altLang="en-US" sz="2800" b="1" dirty="0">
                <a:solidFill>
                  <a:srgbClr val="C00000"/>
                </a:solidFill>
                <a:latin typeface="楷体" panose="02010609060101010101" pitchFamily="49" charset="-122"/>
                <a:ea typeface="楷体" panose="02010609060101010101" pitchFamily="49" charset="-122"/>
              </a:rPr>
              <a:t>拔高标准、拔高追求</a:t>
            </a:r>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a:t>
            </a:r>
            <a:endParaRPr lang="en-US" altLang="zh-CN" sz="2800" b="1" dirty="0">
              <a:solidFill>
                <a:schemeClr val="tx1">
                  <a:lumMod val="95000"/>
                  <a:lumOff val="5000"/>
                </a:schemeClr>
              </a:solidFill>
              <a:latin typeface="楷体" panose="02010609060101010101" pitchFamily="49" charset="-122"/>
              <a:ea typeface="楷体" panose="02010609060101010101" pitchFamily="49" charset="-122"/>
            </a:endParaRPr>
          </a:p>
        </p:txBody>
      </p:sp>
      <p:sp>
        <p:nvSpPr>
          <p:cNvPr id="8"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2.2 </a:t>
            </a:r>
            <a:r>
              <a:rPr lang="zh-CN" altLang="en-US" kern="0" dirty="0">
                <a:latin typeface="楷体" panose="02010609060101010101" pitchFamily="49" charset="-122"/>
                <a:ea typeface="楷体" panose="02010609060101010101" pitchFamily="49" charset="-122"/>
              </a:rPr>
              <a:t>经典加密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35D2113-4949-49B7-B689-1D1E8BA5531D}" type="slidenum">
              <a:rPr lang="en-US" altLang="zh-CN" smtClean="0"/>
            </a:fld>
            <a:endParaRPr lang="en-US" altLang="zh-CN"/>
          </a:p>
        </p:txBody>
      </p:sp>
      <p:sp>
        <p:nvSpPr>
          <p:cNvPr id="21507" name="内容占位符 2"/>
          <p:cNvSpPr>
            <a:spLocks noGrp="1" noChangeArrowheads="1"/>
          </p:cNvSpPr>
          <p:nvPr>
            <p:ph idx="4294967295"/>
          </p:nvPr>
        </p:nvSpPr>
        <p:spPr>
          <a:xfrm>
            <a:off x="0" y="1125538"/>
            <a:ext cx="4321175" cy="511175"/>
          </a:xfrm>
        </p:spPr>
        <p:txBody>
          <a:bodyPr/>
          <a:lstStyle/>
          <a:p>
            <a:r>
              <a:rPr lang="zh-CN" altLang="en-US" sz="2800" b="1" dirty="0">
                <a:latin typeface="楷体" panose="02010609060101010101" pitchFamily="49" charset="-122"/>
                <a:ea typeface="楷体" panose="02010609060101010101" pitchFamily="49" charset="-122"/>
              </a:rPr>
              <a:t>对称密钥加密的分类</a:t>
            </a:r>
            <a:endParaRPr lang="en-US" altLang="zh-CN" sz="2800" b="1" dirty="0">
              <a:latin typeface="楷体" panose="02010609060101010101" pitchFamily="49" charset="-122"/>
              <a:ea typeface="楷体" panose="02010609060101010101" pitchFamily="49" charset="-122"/>
            </a:endParaRPr>
          </a:p>
        </p:txBody>
      </p:sp>
      <p:sp>
        <p:nvSpPr>
          <p:cNvPr id="6" name="标题 1"/>
          <p:cNvSpPr>
            <a:spLocks noGrp="1" noChangeArrowheads="1"/>
          </p:cNvSpPr>
          <p:nvPr>
            <p:ph type="title" idx="4294967295"/>
          </p:nvPr>
        </p:nvSpPr>
        <p:spPr>
          <a:xfrm>
            <a:off x="0" y="260648"/>
            <a:ext cx="9144000" cy="511175"/>
          </a:xfrm>
        </p:spPr>
        <p:txBody>
          <a:bodyPr/>
          <a:lstStyle/>
          <a:p>
            <a:r>
              <a:rPr lang="en-US" altLang="zh-CN" dirty="0">
                <a:latin typeface="楷体" panose="02010609060101010101" pitchFamily="49" charset="-122"/>
                <a:ea typeface="楷体" panose="02010609060101010101" pitchFamily="49" charset="-122"/>
              </a:rPr>
              <a:t>2.3 </a:t>
            </a:r>
            <a:r>
              <a:rPr lang="zh-CN" altLang="en-US" dirty="0">
                <a:latin typeface="楷体" panose="02010609060101010101" pitchFamily="49" charset="-122"/>
                <a:ea typeface="楷体" panose="02010609060101010101" pitchFamily="49" charset="-122"/>
              </a:rPr>
              <a:t>对称密钥加密</a:t>
            </a:r>
            <a:endParaRPr lang="zh-CN" altLang="en-US" dirty="0">
              <a:latin typeface="楷体" panose="02010609060101010101" pitchFamily="49" charset="-122"/>
              <a:ea typeface="楷体" panose="02010609060101010101" pitchFamily="49" charset="-122"/>
            </a:endParaRPr>
          </a:p>
        </p:txBody>
      </p:sp>
      <p:sp>
        <p:nvSpPr>
          <p:cNvPr id="8" name="文本框 7"/>
          <p:cNvSpPr txBox="1"/>
          <p:nvPr/>
        </p:nvSpPr>
        <p:spPr>
          <a:xfrm>
            <a:off x="971600" y="1918418"/>
            <a:ext cx="6984776" cy="185281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流密码加密</a:t>
            </a:r>
            <a:r>
              <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类似于一次性密码本</a:t>
            </a:r>
            <a:endPar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Char char="•"/>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密钥相对来说比较</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短</a:t>
            </a:r>
            <a:r>
              <a:rPr kumimoji="0" lang="zh-CN" altLang="en-US" sz="2400" b="1" i="0" u="none" strike="noStrike" kern="0" cap="none" spc="0" normalizeH="0" baseline="0" noProof="0" dirty="0">
                <a:ln>
                  <a:noFill/>
                </a:ln>
                <a:solidFill>
                  <a:schemeClr val="tx1">
                    <a:lumMod val="95000"/>
                    <a:lumOff val="5000"/>
                  </a:schemeClr>
                </a:solidFill>
                <a:effectLst/>
                <a:uLnTx/>
                <a:uFillTx/>
                <a:latin typeface="楷体" panose="02010609060101010101" pitchFamily="49" charset="-122"/>
                <a:ea typeface="楷体" panose="02010609060101010101" pitchFamily="49" charset="-122"/>
              </a:rPr>
              <a:t>；</a:t>
            </a:r>
            <a:endParaRPr kumimoji="0" lang="en-US" altLang="zh-CN" sz="2400" b="1" i="0" u="none" strike="noStrike" kern="0" cap="none" spc="0" normalizeH="0" baseline="0" noProof="0" dirty="0">
              <a:ln>
                <a:noFill/>
              </a:ln>
              <a:solidFill>
                <a:schemeClr val="tx1">
                  <a:lumMod val="95000"/>
                  <a:lumOff val="5000"/>
                </a:schemeClr>
              </a:solidFill>
              <a:effectLst/>
              <a:uLnTx/>
              <a:uFillTx/>
              <a:latin typeface="楷体" panose="02010609060101010101" pitchFamily="49" charset="-122"/>
              <a:ea typeface="楷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Char char="•"/>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密钥被</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延展</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到长长的二进制码流中；</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Char char="•"/>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二进制码流的用途类似于</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一次性</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密码本。</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0" name="文本框 9"/>
          <p:cNvSpPr txBox="1"/>
          <p:nvPr/>
        </p:nvSpPr>
        <p:spPr>
          <a:xfrm>
            <a:off x="971598" y="4208844"/>
            <a:ext cx="6984775" cy="185281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分组密码加密</a:t>
            </a:r>
            <a:r>
              <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类似于电报密码本</a:t>
            </a:r>
            <a:endPar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252220" marR="0" lvl="2" indent="-342900"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Char char="•"/>
              <a:defRPr/>
            </a:pPr>
            <a:r>
              <a:rPr lang="zh-CN" altLang="en-US" sz="2400" b="1" kern="0" dirty="0">
                <a:solidFill>
                  <a:srgbClr val="C00000"/>
                </a:solidFill>
                <a:latin typeface="楷体" panose="02010609060101010101" pitchFamily="49" charset="-122"/>
                <a:ea typeface="楷体" panose="02010609060101010101" pitchFamily="49" charset="-122"/>
              </a:rPr>
              <a:t>由密钥来决定</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电报密码本的</a:t>
            </a:r>
            <a:r>
              <a:rPr lang="zh-CN" altLang="en-US" sz="2400" kern="0" dirty="0">
                <a:solidFill>
                  <a:srgbClr val="000000"/>
                </a:solidFill>
                <a:latin typeface="楷体" panose="02010609060101010101" pitchFamily="49" charset="-122"/>
                <a:ea typeface="楷体" panose="02010609060101010101" pitchFamily="49" charset="-122"/>
              </a:rPr>
              <a:t>选择；</a:t>
            </a:r>
            <a:endParaRPr lang="en-US" altLang="zh-CN" sz="2400" kern="0" dirty="0">
              <a:solidFill>
                <a:srgbClr val="000000"/>
              </a:solidFill>
              <a:latin typeface="楷体" panose="02010609060101010101" pitchFamily="49" charset="-122"/>
              <a:ea typeface="楷体" panose="02010609060101010101" pitchFamily="49" charset="-122"/>
            </a:endParaRPr>
          </a:p>
          <a:p>
            <a:pPr marL="1252220" marR="0" lvl="2" indent="-342900"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Char char="•"/>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本质上就是电报密码本的</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电子化</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版本；</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252220" marR="0" lvl="2" indent="-342900" algn="l" defTabSz="914400" rtl="0" eaLnBrk="0" fontAlgn="base" latinLnBrk="0" hangingPunct="0">
              <a:lnSpc>
                <a:spcPct val="100000"/>
              </a:lnSpc>
              <a:spcBef>
                <a:spcPct val="20000"/>
              </a:spcBef>
              <a:spcAft>
                <a:spcPct val="0"/>
              </a:spcAft>
              <a:buClr>
                <a:srgbClr val="CC0000"/>
              </a:buClr>
              <a:buSzTx/>
              <a:buFont typeface="Arial" panose="020B0604020202020204" pitchFamily="34" charset="0"/>
              <a:buChar char="•"/>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运用了</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扰乱</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扩散</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两个原则。</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52541" y="5463410"/>
            <a:ext cx="845206" cy="1273010"/>
          </a:xfrm>
          <a:prstGeom prst="rect">
            <a:avLst/>
          </a:prstGeom>
        </p:spPr>
      </p:pic>
      <p:sp>
        <p:nvSpPr>
          <p:cNvPr id="2253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9323179-6643-4BFE-9F67-A4F4901D4949}" type="slidenum">
              <a:rPr lang="en-US" altLang="zh-CN" smtClean="0"/>
            </a:fld>
            <a:endParaRPr lang="en-US" altLang="zh-CN"/>
          </a:p>
        </p:txBody>
      </p:sp>
      <p:sp>
        <p:nvSpPr>
          <p:cNvPr id="22531" name="内容占位符 2"/>
          <p:cNvSpPr>
            <a:spLocks noGrp="1" noChangeArrowheads="1"/>
          </p:cNvSpPr>
          <p:nvPr>
            <p:ph idx="4294967295"/>
          </p:nvPr>
        </p:nvSpPr>
        <p:spPr>
          <a:xfrm>
            <a:off x="0" y="1125538"/>
            <a:ext cx="8642350" cy="511175"/>
          </a:xfrm>
        </p:spPr>
        <p:txBody>
          <a:bodyPr/>
          <a:lstStyle/>
          <a:p>
            <a:r>
              <a:rPr lang="zh-CN" altLang="en-US" sz="2800" b="1" dirty="0">
                <a:latin typeface="楷体" panose="02010609060101010101" pitchFamily="49" charset="-122"/>
                <a:ea typeface="楷体" panose="02010609060101010101" pitchFamily="49" charset="-122"/>
              </a:rPr>
              <a:t>流密码加密</a:t>
            </a:r>
            <a:endParaRPr lang="en-US" altLang="zh-CN" sz="2800" b="1" dirty="0">
              <a:latin typeface="楷体" panose="02010609060101010101" pitchFamily="49" charset="-122"/>
              <a:ea typeface="楷体" panose="02010609060101010101" pitchFamily="49" charset="-122"/>
            </a:endParaRPr>
          </a:p>
        </p:txBody>
      </p:sp>
      <p:sp>
        <p:nvSpPr>
          <p:cNvPr id="14" name="文本框 13"/>
          <p:cNvSpPr txBox="1"/>
          <p:nvPr/>
        </p:nvSpPr>
        <p:spPr>
          <a:xfrm>
            <a:off x="809141" y="4160298"/>
            <a:ext cx="7525717"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a:latin typeface="楷体" panose="02010609060101010101" pitchFamily="49" charset="-122"/>
                <a:ea typeface="楷体" panose="02010609060101010101" pitchFamily="49" charset="-122"/>
              </a:rPr>
              <a:t>  用</a:t>
            </a:r>
            <a:r>
              <a:rPr lang="en-US" altLang="zh-CN" sz="2400" dirty="0">
                <a:latin typeface="楷体" panose="02010609060101010101" pitchFamily="49" charset="-122"/>
                <a:ea typeface="楷体" panose="02010609060101010101" pitchFamily="49" charset="-122"/>
              </a:rPr>
              <a:t>n</a:t>
            </a:r>
            <a:r>
              <a:rPr lang="zh-CN" altLang="en-US" sz="2400" dirty="0">
                <a:latin typeface="楷体" panose="02010609060101010101" pitchFamily="49" charset="-122"/>
                <a:ea typeface="楷体" panose="02010609060101010101" pitchFamily="49" charset="-122"/>
              </a:rPr>
              <a:t>位长度的密钥</a:t>
            </a:r>
            <a:r>
              <a:rPr lang="en-US" altLang="zh-CN" sz="2400" dirty="0">
                <a:latin typeface="楷体" panose="02010609060101010101" pitchFamily="49" charset="-122"/>
                <a:ea typeface="楷体" panose="02010609060101010101" pitchFamily="49" charset="-122"/>
              </a:rPr>
              <a:t>K</a:t>
            </a:r>
            <a:r>
              <a:rPr lang="zh-CN" altLang="en-US" sz="2400" dirty="0">
                <a:latin typeface="楷体" panose="02010609060101010101" pitchFamily="49" charset="-122"/>
                <a:ea typeface="楷体" panose="02010609060101010101" pitchFamily="49" charset="-122"/>
              </a:rPr>
              <a:t>，并将其</a:t>
            </a:r>
            <a:r>
              <a:rPr lang="zh-CN" altLang="en-US" sz="2400" b="1" dirty="0">
                <a:solidFill>
                  <a:srgbClr val="C00000"/>
                </a:solidFill>
                <a:latin typeface="楷体" panose="02010609060101010101" pitchFamily="49" charset="-122"/>
                <a:ea typeface="楷体" panose="02010609060101010101" pitchFamily="49" charset="-122"/>
              </a:rPr>
              <a:t>延展</a:t>
            </a:r>
            <a:r>
              <a:rPr lang="zh-CN" altLang="en-US" sz="2400" dirty="0">
                <a:solidFill>
                  <a:schemeClr val="tx1">
                    <a:lumMod val="95000"/>
                    <a:lumOff val="5000"/>
                  </a:schemeClr>
                </a:solidFill>
                <a:latin typeface="楷体" panose="02010609060101010101" pitchFamily="49" charset="-122"/>
                <a:ea typeface="楷体" panose="02010609060101010101" pitchFamily="49" charset="-122"/>
              </a:rPr>
              <a:t>成</a:t>
            </a:r>
            <a:r>
              <a:rPr lang="zh-CN" altLang="en-US" sz="2400" dirty="0">
                <a:latin typeface="楷体" panose="02010609060101010101" pitchFamily="49" charset="-122"/>
                <a:ea typeface="楷体" panose="02010609060101010101" pitchFamily="49" charset="-122"/>
              </a:rPr>
              <a:t>长长的</a:t>
            </a:r>
            <a:r>
              <a:rPr lang="zh-CN" altLang="en-US" sz="2400" b="1" dirty="0">
                <a:solidFill>
                  <a:srgbClr val="C00000"/>
                </a:solidFill>
                <a:latin typeface="楷体" panose="02010609060101010101" pitchFamily="49" charset="-122"/>
                <a:ea typeface="楷体" panose="02010609060101010101" pitchFamily="49" charset="-122"/>
              </a:rPr>
              <a:t>密钥流</a:t>
            </a:r>
            <a:r>
              <a:rPr lang="zh-CN" altLang="en-US" sz="2400" dirty="0">
                <a:latin typeface="楷体" panose="02010609060101010101" pitchFamily="49" charset="-122"/>
                <a:ea typeface="楷体" panose="02010609060101010101" pitchFamily="49" charset="-122"/>
              </a:rPr>
              <a:t>。然后该密钥流与明文</a:t>
            </a:r>
            <a:r>
              <a:rPr lang="en-US" altLang="zh-CN" sz="2400" dirty="0">
                <a:latin typeface="楷体" panose="02010609060101010101" pitchFamily="49" charset="-122"/>
                <a:ea typeface="楷体" panose="02010609060101010101" pitchFamily="49" charset="-122"/>
              </a:rPr>
              <a:t>P</a:t>
            </a:r>
            <a:r>
              <a:rPr lang="zh-CN" altLang="en-US" sz="2400" dirty="0">
                <a:latin typeface="楷体" panose="02010609060101010101" pitchFamily="49" charset="-122"/>
                <a:ea typeface="楷体" panose="02010609060101010101" pitchFamily="49" charset="-122"/>
              </a:rPr>
              <a:t>进行</a:t>
            </a:r>
            <a:r>
              <a:rPr lang="zh-CN" altLang="en-US" sz="2400" b="1" dirty="0">
                <a:solidFill>
                  <a:srgbClr val="C00000"/>
                </a:solidFill>
                <a:latin typeface="楷体" panose="02010609060101010101" pitchFamily="49" charset="-122"/>
                <a:ea typeface="楷体" panose="02010609060101010101" pitchFamily="49" charset="-122"/>
              </a:rPr>
              <a:t>异或</a:t>
            </a:r>
            <a:r>
              <a:rPr lang="zh-CN" altLang="en-US" sz="2400" dirty="0">
                <a:latin typeface="楷体" panose="02010609060101010101" pitchFamily="49" charset="-122"/>
                <a:ea typeface="楷体" panose="02010609060101010101" pitchFamily="49" charset="-122"/>
              </a:rPr>
              <a:t>运算，生成密文</a:t>
            </a:r>
            <a:r>
              <a:rPr lang="en-US" altLang="zh-CN" sz="2400" dirty="0">
                <a:latin typeface="楷体" panose="02010609060101010101" pitchFamily="49" charset="-122"/>
                <a:ea typeface="楷体" panose="02010609060101010101" pitchFamily="49" charset="-122"/>
              </a:rPr>
              <a:t>C</a:t>
            </a:r>
            <a:r>
              <a:rPr lang="zh-CN" altLang="en-US" sz="2400" dirty="0">
                <a:latin typeface="楷体" panose="02010609060101010101" pitchFamily="49" charset="-122"/>
                <a:ea typeface="楷体" panose="02010609060101010101" pitchFamily="49" charset="-122"/>
              </a:rPr>
              <a:t>。接收方再用同样的方法解密。</a:t>
            </a:r>
            <a:endParaRPr lang="zh-CN" altLang="en-US" sz="2400" dirty="0">
              <a:latin typeface="楷体" panose="02010609060101010101" pitchFamily="49" charset="-122"/>
              <a:ea typeface="楷体" panose="02010609060101010101" pitchFamily="49" charset="-122"/>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637069"/>
            <a:ext cx="7219243" cy="2420446"/>
          </a:xfrm>
          <a:prstGeom prst="rect">
            <a:avLst/>
          </a:prstGeom>
        </p:spPr>
      </p:pic>
      <p:sp>
        <p:nvSpPr>
          <p:cNvPr id="2" name="文本框 1"/>
          <p:cNvSpPr txBox="1"/>
          <p:nvPr/>
        </p:nvSpPr>
        <p:spPr>
          <a:xfrm>
            <a:off x="3275856" y="5694347"/>
            <a:ext cx="3888432" cy="830997"/>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latin typeface="楷体" panose="02010609060101010101" pitchFamily="49" charset="-122"/>
                <a:ea typeface="楷体" panose="02010609060101010101" pitchFamily="49" charset="-122"/>
              </a:rPr>
              <a:t>如何将相对较短的密钥延展成长长的密钥流？</a:t>
            </a:r>
            <a:endParaRPr lang="zh-CN" altLang="en-US" sz="2400" b="1" dirty="0">
              <a:latin typeface="楷体" panose="02010609060101010101" pitchFamily="49" charset="-122"/>
              <a:ea typeface="楷体" panose="02010609060101010101" pitchFamily="49" charset="-122"/>
            </a:endParaRPr>
          </a:p>
        </p:txBody>
      </p:sp>
      <p:sp>
        <p:nvSpPr>
          <p:cNvPr id="1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2.3 </a:t>
            </a:r>
            <a:r>
              <a:rPr lang="zh-CN" altLang="en-US" kern="0" dirty="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ADB6BD3-2818-4A8E-925D-AC876E2BD245}" type="slidenum">
              <a:rPr lang="en-US" altLang="zh-CN" smtClean="0"/>
            </a:fld>
            <a:endParaRPr lang="en-US" altLang="zh-CN"/>
          </a:p>
        </p:txBody>
      </p:sp>
      <p:sp>
        <p:nvSpPr>
          <p:cNvPr id="23555" name="内容占位符 2"/>
          <p:cNvSpPr>
            <a:spLocks noGrp="1" noChangeArrowheads="1"/>
          </p:cNvSpPr>
          <p:nvPr>
            <p:ph idx="4294967295"/>
          </p:nvPr>
        </p:nvSpPr>
        <p:spPr>
          <a:xfrm>
            <a:off x="0" y="1084263"/>
            <a:ext cx="8196263" cy="511175"/>
          </a:xfrm>
        </p:spPr>
        <p:txBody>
          <a:bodyPr/>
          <a:lstStyle/>
          <a:p>
            <a:r>
              <a:rPr lang="en-US" altLang="zh-CN" sz="2800" b="1" dirty="0">
                <a:latin typeface="楷体" panose="02010609060101010101" pitchFamily="49" charset="-122"/>
                <a:ea typeface="楷体" panose="02010609060101010101" pitchFamily="49" charset="-122"/>
              </a:rPr>
              <a:t>A5/1</a:t>
            </a:r>
            <a:r>
              <a:rPr lang="zh-CN" altLang="en-US" sz="2800" b="1" dirty="0">
                <a:latin typeface="楷体" panose="02010609060101010101" pitchFamily="49" charset="-122"/>
                <a:ea typeface="楷体" panose="02010609060101010101" pitchFamily="49" charset="-122"/>
              </a:rPr>
              <a:t>算法</a:t>
            </a:r>
            <a:endParaRPr lang="en-US" altLang="zh-CN" sz="2800" b="1" dirty="0">
              <a:latin typeface="楷体" panose="02010609060101010101" pitchFamily="49" charset="-122"/>
              <a:ea typeface="楷体" panose="02010609060101010101" pitchFamily="49" charset="-122"/>
            </a:endParaRPr>
          </a:p>
        </p:txBody>
      </p:sp>
      <p:graphicFrame>
        <p:nvGraphicFramePr>
          <p:cNvPr id="9" name="Group 458"/>
          <p:cNvGraphicFramePr>
            <a:graphicFrameLocks noGrp="1"/>
          </p:cNvGraphicFramePr>
          <p:nvPr/>
        </p:nvGraphicFramePr>
        <p:xfrm>
          <a:off x="1919135" y="5598138"/>
          <a:ext cx="6477000" cy="304800"/>
        </p:xfrm>
        <a:graphic>
          <a:graphicData uri="http://schemas.openxmlformats.org/drawingml/2006/table">
            <a:tbl>
              <a:tblPr/>
              <a:tblGrid>
                <a:gridCol w="295275"/>
                <a:gridCol w="293688"/>
                <a:gridCol w="295275"/>
                <a:gridCol w="293687"/>
                <a:gridCol w="295275"/>
                <a:gridCol w="292100"/>
                <a:gridCol w="295275"/>
                <a:gridCol w="293688"/>
                <a:gridCol w="295275"/>
                <a:gridCol w="293687"/>
                <a:gridCol w="295275"/>
                <a:gridCol w="295275"/>
                <a:gridCol w="293688"/>
                <a:gridCol w="295275"/>
                <a:gridCol w="293687"/>
                <a:gridCol w="295275"/>
                <a:gridCol w="292100"/>
                <a:gridCol w="295275"/>
                <a:gridCol w="293688"/>
                <a:gridCol w="295275"/>
                <a:gridCol w="293687"/>
                <a:gridCol w="295275"/>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lumMod val="95000"/>
                              <a:lumOff val="5000"/>
                            </a:schemeClr>
                          </a:solidFill>
                          <a:effectLst/>
                          <a:latin typeface="Times New Roman" panose="02020603050405020304" pitchFamily="18" charset="0"/>
                        </a:rPr>
                        <a:t>y</a:t>
                      </a:r>
                      <a:r>
                        <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rPr>
                        <a:t>10</a:t>
                      </a:r>
                      <a:endPar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20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y</a:t>
                      </a:r>
                      <a:r>
                        <a:rPr kumimoji="0" lang="en-US" sz="1200" b="0" i="1" u="none" strike="noStrike" cap="none" normalizeH="0" baseline="-25000" dirty="0">
                          <a:ln>
                            <a:noFill/>
                          </a:ln>
                          <a:solidFill>
                            <a:schemeClr val="tx1"/>
                          </a:solidFill>
                          <a:effectLst/>
                          <a:latin typeface="Times New Roman" panose="02020603050405020304" pitchFamily="18" charset="0"/>
                        </a:rPr>
                        <a:t>21</a:t>
                      </a:r>
                      <a:endParaRPr kumimoji="0" lang="en-US" sz="1200" b="0" i="1" u="none" strike="noStrike" cap="none" normalizeH="0" baseline="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Group 460"/>
          <p:cNvGraphicFramePr>
            <a:graphicFrameLocks noGrp="1"/>
          </p:cNvGraphicFramePr>
          <p:nvPr/>
        </p:nvGraphicFramePr>
        <p:xfrm>
          <a:off x="1919135" y="6209024"/>
          <a:ext cx="6705600" cy="304800"/>
        </p:xfrm>
        <a:graphic>
          <a:graphicData uri="http://schemas.openxmlformats.org/drawingml/2006/table">
            <a:tbl>
              <a:tblPr/>
              <a:tblGrid>
                <a:gridCol w="292100"/>
                <a:gridCol w="290513"/>
                <a:gridCol w="292100"/>
                <a:gridCol w="292100"/>
                <a:gridCol w="292100"/>
                <a:gridCol w="290512"/>
                <a:gridCol w="292100"/>
                <a:gridCol w="292100"/>
                <a:gridCol w="290513"/>
                <a:gridCol w="292100"/>
                <a:gridCol w="292100"/>
                <a:gridCol w="288925"/>
                <a:gridCol w="292100"/>
                <a:gridCol w="292100"/>
                <a:gridCol w="290512"/>
                <a:gridCol w="292100"/>
                <a:gridCol w="292100"/>
                <a:gridCol w="292100"/>
                <a:gridCol w="290513"/>
                <a:gridCol w="292100"/>
                <a:gridCol w="292100"/>
                <a:gridCol w="290512"/>
                <a:gridCol w="2921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8</a:t>
                      </a:r>
                      <a:r>
                        <a:rPr kumimoji="0" lang="en-US" sz="1200" b="0" i="1" u="none" strike="noStrike" cap="none" normalizeH="0" baseline="0">
                          <a:ln>
                            <a:noFill/>
                          </a:ln>
                          <a:solidFill>
                            <a:schemeClr val="tx1"/>
                          </a:solidFill>
                          <a:effectLst/>
                          <a:latin typeface="Times New Roman" panose="02020603050405020304" pitchFamily="18" charset="0"/>
                        </a:rPr>
                        <a:t> </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9</a:t>
                      </a:r>
                      <a:r>
                        <a:rPr kumimoji="0" lang="en-US" sz="1200" b="0" i="1" u="none" strike="noStrike" cap="none" normalizeH="0" baseline="0">
                          <a:ln>
                            <a:noFill/>
                          </a:ln>
                          <a:solidFill>
                            <a:schemeClr val="tx1"/>
                          </a:solidFill>
                          <a:effectLst/>
                          <a:latin typeface="Times New Roman" panose="02020603050405020304" pitchFamily="18" charset="0"/>
                        </a:rPr>
                        <a:t> </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lumMod val="95000"/>
                              <a:lumOff val="5000"/>
                            </a:schemeClr>
                          </a:solidFill>
                          <a:effectLst/>
                          <a:latin typeface="Times New Roman" panose="02020603050405020304" pitchFamily="18" charset="0"/>
                        </a:rPr>
                        <a:t>z</a:t>
                      </a:r>
                      <a:r>
                        <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rPr>
                        <a:t>10</a:t>
                      </a:r>
                      <a:r>
                        <a:rPr kumimoji="0" lang="en-US" sz="1200" b="0" i="1" u="none" strike="noStrike" cap="none" normalizeH="0" baseline="0" dirty="0">
                          <a:ln>
                            <a:noFill/>
                          </a:ln>
                          <a:solidFill>
                            <a:schemeClr val="tx1"/>
                          </a:solidFill>
                          <a:effectLst/>
                          <a:latin typeface="Times New Roman" panose="02020603050405020304" pitchFamily="18" charset="0"/>
                        </a:rPr>
                        <a:t> </a:t>
                      </a:r>
                      <a:endParaRPr kumimoji="0" lang="en-US" sz="1200" b="0" i="1" u="none" strike="noStrike" cap="none" normalizeH="0" baseline="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11</a:t>
                      </a:r>
                      <a:r>
                        <a:rPr kumimoji="0" lang="en-US" sz="1200" b="0" i="1" u="none" strike="noStrike" cap="none" normalizeH="0" baseline="0" dirty="0">
                          <a:ln>
                            <a:noFill/>
                          </a:ln>
                          <a:solidFill>
                            <a:schemeClr val="tx1"/>
                          </a:solidFill>
                          <a:effectLst/>
                          <a:latin typeface="Times New Roman" panose="02020603050405020304" pitchFamily="18" charset="0"/>
                        </a:rPr>
                        <a:t> </a:t>
                      </a:r>
                      <a:endParaRPr kumimoji="0" lang="en-US" sz="1200" b="0" i="1" u="none" strike="noStrike" cap="none" normalizeH="0" baseline="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22</a:t>
                      </a:r>
                      <a:endParaRPr kumimoji="0" lang="en-US" sz="1200" b="0" i="1" u="none" strike="noStrike" cap="none" normalizeH="0" baseline="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Rectangle 391"/>
          <p:cNvSpPr>
            <a:spLocks noChangeArrowheads="1"/>
          </p:cNvSpPr>
          <p:nvPr/>
        </p:nvSpPr>
        <p:spPr bwMode="auto">
          <a:xfrm>
            <a:off x="781109" y="4922151"/>
            <a:ext cx="98018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X(19</a:t>
            </a:r>
            <a:r>
              <a:rPr lang="zh-CN" altLang="en-US" b="1" dirty="0">
                <a:latin typeface="Times-Roman"/>
              </a:rPr>
              <a:t>位</a:t>
            </a:r>
            <a:r>
              <a:rPr lang="en-US" altLang="zh-CN" b="1" dirty="0">
                <a:latin typeface="Times-Roman"/>
              </a:rPr>
              <a:t>)</a:t>
            </a:r>
            <a:endParaRPr lang="en-US" altLang="zh-CN" b="1" dirty="0">
              <a:latin typeface="Times-Roman"/>
            </a:endParaRPr>
          </a:p>
        </p:txBody>
      </p:sp>
      <p:sp>
        <p:nvSpPr>
          <p:cNvPr id="12" name="Rectangle 392"/>
          <p:cNvSpPr>
            <a:spLocks noChangeArrowheads="1"/>
          </p:cNvSpPr>
          <p:nvPr/>
        </p:nvSpPr>
        <p:spPr bwMode="auto">
          <a:xfrm>
            <a:off x="781109" y="5556123"/>
            <a:ext cx="97798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Y(22</a:t>
            </a:r>
            <a:r>
              <a:rPr lang="zh-CN" altLang="en-US" b="1" dirty="0">
                <a:latin typeface="Times-Roman"/>
              </a:rPr>
              <a:t>位</a:t>
            </a:r>
            <a:r>
              <a:rPr lang="en-US" altLang="zh-CN" b="1" dirty="0">
                <a:latin typeface="Times-Roman"/>
              </a:rPr>
              <a:t>)</a:t>
            </a:r>
            <a:endParaRPr lang="en-US" altLang="zh-CN" b="1" dirty="0">
              <a:latin typeface="Times-Roman"/>
            </a:endParaRPr>
          </a:p>
        </p:txBody>
      </p:sp>
      <p:sp>
        <p:nvSpPr>
          <p:cNvPr id="13" name="Rectangle 393"/>
          <p:cNvSpPr>
            <a:spLocks noChangeArrowheads="1"/>
          </p:cNvSpPr>
          <p:nvPr/>
        </p:nvSpPr>
        <p:spPr bwMode="auto">
          <a:xfrm>
            <a:off x="781109" y="6181624"/>
            <a:ext cx="97798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Z(23</a:t>
            </a:r>
            <a:r>
              <a:rPr lang="zh-CN" altLang="en-US" b="1" dirty="0">
                <a:latin typeface="Times-Roman"/>
              </a:rPr>
              <a:t>位</a:t>
            </a:r>
            <a:r>
              <a:rPr lang="en-US" altLang="zh-CN" b="1" dirty="0">
                <a:latin typeface="Times-Roman"/>
              </a:rPr>
              <a:t>)</a:t>
            </a:r>
            <a:endParaRPr lang="en-US" altLang="zh-CN" b="1" dirty="0">
              <a:latin typeface="Times-Roman"/>
            </a:endParaRPr>
          </a:p>
        </p:txBody>
      </p:sp>
      <p:graphicFrame>
        <p:nvGraphicFramePr>
          <p:cNvPr id="19" name="Group 567"/>
          <p:cNvGraphicFramePr>
            <a:graphicFrameLocks noGrp="1"/>
          </p:cNvGraphicFramePr>
          <p:nvPr/>
        </p:nvGraphicFramePr>
        <p:xfrm>
          <a:off x="1919135" y="4967117"/>
          <a:ext cx="6096000" cy="279400"/>
        </p:xfrm>
        <a:graphic>
          <a:graphicData uri="http://schemas.openxmlformats.org/drawingml/2006/table">
            <a:tbl>
              <a:tblPr/>
              <a:tblGrid>
                <a:gridCol w="320675"/>
                <a:gridCol w="320675"/>
                <a:gridCol w="320675"/>
                <a:gridCol w="320675"/>
                <a:gridCol w="322263"/>
                <a:gridCol w="320675"/>
                <a:gridCol w="320675"/>
                <a:gridCol w="320675"/>
                <a:gridCol w="320675"/>
                <a:gridCol w="320675"/>
                <a:gridCol w="320675"/>
                <a:gridCol w="320675"/>
                <a:gridCol w="320675"/>
                <a:gridCol w="320675"/>
                <a:gridCol w="322262"/>
                <a:gridCol w="320675"/>
                <a:gridCol w="320675"/>
                <a:gridCol w="320675"/>
                <a:gridCol w="320675"/>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0" u="none" strike="noStrike" cap="none" normalizeH="0" baseline="0">
                        <a:ln>
                          <a:noFill/>
                        </a:ln>
                        <a:solidFill>
                          <a:schemeClr val="tx1"/>
                        </a:solidFill>
                        <a:effectLst/>
                        <a:latin typeface="Times New Roman" panose="02020603050405020304"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2</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lumMod val="95000"/>
                              <a:lumOff val="5000"/>
                            </a:schemeClr>
                          </a:solidFill>
                          <a:effectLst/>
                          <a:latin typeface="Times New Roman" panose="02020603050405020304" pitchFamily="18" charset="0"/>
                        </a:rPr>
                        <a:t>x</a:t>
                      </a:r>
                      <a:r>
                        <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rPr>
                        <a:t>8</a:t>
                      </a:r>
                      <a:endPar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12</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18</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文本框 14"/>
          <p:cNvSpPr txBox="1"/>
          <p:nvPr/>
        </p:nvSpPr>
        <p:spPr>
          <a:xfrm>
            <a:off x="632104" y="1617979"/>
            <a:ext cx="8041842" cy="302852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A5 / 1</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是用于在</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GSM</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蜂窝电话标准中提供无线通信隐私的流密码算法。</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A5 / 1</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算法使用三个</a:t>
            </a:r>
            <a:r>
              <a:rPr kumimoji="0" lang="zh-CN" altLang="en-US" sz="22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线性反馈移位寄存器</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Char char="Ø"/>
              <a:defRPr/>
            </a:pP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X: 19 bits (</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x</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rPr>
              <a:t>0</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x</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1</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x</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2</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r>
              <a:rPr kumimoji="0" lang="en-US" altLang="zh-CN" sz="2000" b="0" i="0" u="none" strike="noStrike" kern="0" cap="none" spc="0" normalizeH="0" baseline="30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 </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…,x</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18</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endPar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endParaRPr>
          </a:p>
          <a:p>
            <a:pPr marL="1304925" marR="0" lvl="2" indent="-395605"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Char char="Ø"/>
              <a:defRPr/>
            </a:pP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Y: 22 bits (</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y</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rPr>
              <a:t>0</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y</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1</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y</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2</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r>
              <a:rPr kumimoji="0" lang="en-US" altLang="zh-CN" sz="2000" b="0" i="0" u="none" strike="noStrike" kern="0" cap="none" spc="0" normalizeH="0" baseline="30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 </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…,y</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21</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endPar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Char char="Ø"/>
              <a:defRPr/>
            </a:pP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Z: 23 bits (</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z</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rPr>
              <a:t>0</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z</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1</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z</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2</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r>
              <a:rPr kumimoji="0" lang="en-US" altLang="zh-CN" sz="2000" b="0" i="0" u="none" strike="noStrike" kern="0" cap="none" spc="0" normalizeH="0" baseline="30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 </a:t>
            </a:r>
            <a:r>
              <a:rPr kumimoji="0" lang="en-US" altLang="zh-CN" sz="2000" b="0" i="1"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…,z</a:t>
            </a:r>
            <a:r>
              <a:rPr kumimoji="0" lang="en-US" altLang="zh-CN" sz="20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22</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endPar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A5/1</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算法的</a:t>
            </a:r>
            <a:r>
              <a:rPr kumimoji="0" lang="zh-CN" altLang="en-US" sz="22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密钥</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K</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共</a:t>
            </a:r>
            <a:r>
              <a:rPr kumimoji="0" lang="en-US" altLang="zh-CN" sz="22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64</a:t>
            </a:r>
            <a:r>
              <a:rPr kumimoji="0" lang="zh-CN" altLang="en-US" sz="22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位</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，用于三个线性反馈移位寄存器的初始填充，充当三个寄存器的</a:t>
            </a:r>
            <a:r>
              <a:rPr kumimoji="0" lang="zh-CN" altLang="en-US" sz="22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初始值</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4" name="箭头: 左弧形 3"/>
          <p:cNvSpPr/>
          <p:nvPr/>
        </p:nvSpPr>
        <p:spPr>
          <a:xfrm>
            <a:off x="63775" y="2538697"/>
            <a:ext cx="617946" cy="302265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箭头: 右弧形 4"/>
          <p:cNvSpPr/>
          <p:nvPr/>
        </p:nvSpPr>
        <p:spPr>
          <a:xfrm>
            <a:off x="8511710" y="4022306"/>
            <a:ext cx="394491" cy="151132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矩形: 圆角 16"/>
          <p:cNvSpPr/>
          <p:nvPr/>
        </p:nvSpPr>
        <p:spPr>
          <a:xfrm>
            <a:off x="752225" y="4777971"/>
            <a:ext cx="1027206" cy="1925636"/>
          </a:xfrm>
          <a:prstGeom prst="round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a:off x="1891005" y="4777970"/>
            <a:ext cx="6789821" cy="1925637"/>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3C00FBD-5B7E-4680-913D-71C092573B78}" type="slidenum">
              <a:rPr lang="en-US" altLang="zh-CN" smtClean="0"/>
            </a:fld>
            <a:endParaRPr lang="en-US" altLang="zh-CN"/>
          </a:p>
        </p:txBody>
      </p:sp>
      <p:sp>
        <p:nvSpPr>
          <p:cNvPr id="8" name="文本框 7"/>
          <p:cNvSpPr txBox="1"/>
          <p:nvPr/>
        </p:nvSpPr>
        <p:spPr>
          <a:xfrm>
            <a:off x="250825" y="1136654"/>
            <a:ext cx="4572000" cy="523220"/>
          </a:xfrm>
          <a:prstGeom prst="rect">
            <a:avLst/>
          </a:prstGeom>
          <a:noFill/>
        </p:spPr>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A5/1</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算法</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sp>
        <p:nvSpPr>
          <p:cNvPr id="13" name="文本框 12"/>
          <p:cNvSpPr txBox="1"/>
          <p:nvPr/>
        </p:nvSpPr>
        <p:spPr>
          <a:xfrm>
            <a:off x="611560" y="2101114"/>
            <a:ext cx="8137600" cy="17912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1" fontAlgn="base" latinLnBrk="0" hangingPunct="1">
              <a:lnSpc>
                <a:spcPct val="8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三个寄存器用密钥填充之后，就可以开始滚动生成密钥流了。每个回合可以拆分为三个步骤：</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80000"/>
              </a:lnSpc>
              <a:spcBef>
                <a:spcPct val="20000"/>
              </a:spcBef>
              <a:spcAft>
                <a:spcPct val="0"/>
              </a:spcAft>
              <a:buClr>
                <a:srgbClr val="CC0000"/>
              </a:buClr>
              <a:buSzTx/>
              <a:buFont typeface="Wingdings" panose="05000000000000000000" pitchFamily="2" charset="2"/>
              <a:buChar char="Ø"/>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反馈多项式（</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Feedback Polynomial</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80000"/>
              </a:lnSpc>
              <a:spcBef>
                <a:spcPct val="20000"/>
              </a:spcBef>
              <a:spcAft>
                <a:spcPct val="0"/>
              </a:spcAft>
              <a:buClr>
                <a:srgbClr val="CC0000"/>
              </a:buClr>
              <a:buSzTx/>
              <a:buFont typeface="Wingdings" panose="05000000000000000000" pitchFamily="2" charset="2"/>
              <a:buChar char="Ø"/>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位移</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lvl="2" indent="-395605" eaLnBrk="1" hangingPunct="1">
              <a:lnSpc>
                <a:spcPct val="80000"/>
              </a:lnSpc>
              <a:spcBef>
                <a:spcPct val="20000"/>
              </a:spcBef>
              <a:buClr>
                <a:srgbClr val="CC0000"/>
              </a:buClr>
              <a:buFont typeface="Wingdings" panose="05000000000000000000" pitchFamily="2" charset="2"/>
              <a:buChar char="Ø"/>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取</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KEY</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aphicFrame>
        <p:nvGraphicFramePr>
          <p:cNvPr id="30" name="Group 458"/>
          <p:cNvGraphicFramePr>
            <a:graphicFrameLocks noGrp="1"/>
          </p:cNvGraphicFramePr>
          <p:nvPr/>
        </p:nvGraphicFramePr>
        <p:xfrm>
          <a:off x="1367643" y="5283143"/>
          <a:ext cx="7095360" cy="304800"/>
        </p:xfrm>
        <a:graphic>
          <a:graphicData uri="http://schemas.openxmlformats.org/drawingml/2006/table">
            <a:tbl>
              <a:tblPr/>
              <a:tblGrid>
                <a:gridCol w="323465"/>
                <a:gridCol w="321726"/>
                <a:gridCol w="323465"/>
                <a:gridCol w="321725"/>
                <a:gridCol w="323465"/>
                <a:gridCol w="319988"/>
                <a:gridCol w="323465"/>
                <a:gridCol w="321726"/>
                <a:gridCol w="323465"/>
                <a:gridCol w="321725"/>
                <a:gridCol w="323465"/>
                <a:gridCol w="323465"/>
                <a:gridCol w="321726"/>
                <a:gridCol w="323465"/>
                <a:gridCol w="321725"/>
                <a:gridCol w="323465"/>
                <a:gridCol w="319988"/>
                <a:gridCol w="323465"/>
                <a:gridCol w="321726"/>
                <a:gridCol w="323465"/>
                <a:gridCol w="321725"/>
                <a:gridCol w="323465"/>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lumMod val="95000"/>
                              <a:lumOff val="5000"/>
                            </a:schemeClr>
                          </a:solidFill>
                          <a:effectLst/>
                          <a:latin typeface="Times New Roman" panose="02020603050405020304" pitchFamily="18" charset="0"/>
                        </a:rPr>
                        <a:t>y</a:t>
                      </a:r>
                      <a:r>
                        <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rPr>
                        <a:t>10</a:t>
                      </a:r>
                      <a:endPar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20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kern="1200" cap="none" normalizeH="0" baseline="0" dirty="0">
                          <a:ln>
                            <a:noFill/>
                          </a:ln>
                          <a:solidFill>
                            <a:schemeClr val="tx1"/>
                          </a:solidFill>
                          <a:effectLst/>
                          <a:latin typeface="Times New Roman" panose="02020603050405020304" pitchFamily="18" charset="0"/>
                          <a:ea typeface="+mn-ea"/>
                          <a:cs typeface="+mn-cs"/>
                        </a:rPr>
                        <a:t>y21</a:t>
                      </a:r>
                      <a:endParaRPr kumimoji="0" lang="en-US" sz="1200" b="0" i="1" u="none" strike="noStrike" kern="1200" cap="none" normalizeH="0" baseline="0" dirty="0">
                        <a:ln>
                          <a:noFill/>
                        </a:ln>
                        <a:solidFill>
                          <a:schemeClr val="tx1"/>
                        </a:solidFill>
                        <a:effectLst/>
                        <a:latin typeface="Times New Roman" panose="02020603050405020304" pitchFamily="18" charset="0"/>
                        <a:ea typeface="+mn-ea"/>
                        <a:cs typeface="+mn-cs"/>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1" name="Group 460"/>
          <p:cNvGraphicFramePr>
            <a:graphicFrameLocks noGrp="1"/>
          </p:cNvGraphicFramePr>
          <p:nvPr/>
        </p:nvGraphicFramePr>
        <p:xfrm>
          <a:off x="1367642" y="5946105"/>
          <a:ext cx="7416821" cy="304800"/>
        </p:xfrm>
        <a:graphic>
          <a:graphicData uri="http://schemas.openxmlformats.org/drawingml/2006/table">
            <a:tbl>
              <a:tblPr/>
              <a:tblGrid>
                <a:gridCol w="323081"/>
                <a:gridCol w="321326"/>
                <a:gridCol w="323081"/>
                <a:gridCol w="323081"/>
                <a:gridCol w="323081"/>
                <a:gridCol w="321326"/>
                <a:gridCol w="323081"/>
                <a:gridCol w="323081"/>
                <a:gridCol w="321326"/>
                <a:gridCol w="323081"/>
                <a:gridCol w="323081"/>
                <a:gridCol w="319569"/>
                <a:gridCol w="323081"/>
                <a:gridCol w="323081"/>
                <a:gridCol w="321326"/>
                <a:gridCol w="323081"/>
                <a:gridCol w="323081"/>
                <a:gridCol w="323081"/>
                <a:gridCol w="321326"/>
                <a:gridCol w="323081"/>
                <a:gridCol w="323081"/>
                <a:gridCol w="321326"/>
                <a:gridCol w="323081"/>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8</a:t>
                      </a:r>
                      <a:r>
                        <a:rPr kumimoji="0" lang="en-US" sz="1200" b="0" i="1" u="none" strike="noStrike" cap="none" normalizeH="0" baseline="0">
                          <a:ln>
                            <a:noFill/>
                          </a:ln>
                          <a:solidFill>
                            <a:schemeClr val="tx1"/>
                          </a:solidFill>
                          <a:effectLst/>
                          <a:latin typeface="Times New Roman" panose="02020603050405020304" pitchFamily="18" charset="0"/>
                        </a:rPr>
                        <a:t> </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9</a:t>
                      </a:r>
                      <a:r>
                        <a:rPr kumimoji="0" lang="en-US" sz="1200" b="0" i="1" u="none" strike="noStrike" cap="none" normalizeH="0" baseline="0">
                          <a:ln>
                            <a:noFill/>
                          </a:ln>
                          <a:solidFill>
                            <a:schemeClr val="tx1"/>
                          </a:solidFill>
                          <a:effectLst/>
                          <a:latin typeface="Times New Roman" panose="02020603050405020304" pitchFamily="18" charset="0"/>
                        </a:rPr>
                        <a:t> </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lumMod val="95000"/>
                              <a:lumOff val="5000"/>
                            </a:schemeClr>
                          </a:solidFill>
                          <a:effectLst/>
                          <a:latin typeface="Times New Roman" panose="02020603050405020304" pitchFamily="18" charset="0"/>
                        </a:rPr>
                        <a:t>z</a:t>
                      </a:r>
                      <a:r>
                        <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rPr>
                        <a:t>10</a:t>
                      </a:r>
                      <a:r>
                        <a:rPr kumimoji="0" lang="en-US" sz="1200" b="0" i="1" u="none" strike="noStrike" cap="none" normalizeH="0" baseline="0" dirty="0">
                          <a:ln>
                            <a:noFill/>
                          </a:ln>
                          <a:solidFill>
                            <a:schemeClr val="tx1"/>
                          </a:solidFill>
                          <a:effectLst/>
                          <a:latin typeface="Times New Roman" panose="02020603050405020304" pitchFamily="18" charset="0"/>
                        </a:rPr>
                        <a:t> </a:t>
                      </a:r>
                      <a:endParaRPr kumimoji="0" lang="en-US" sz="1200" b="0" i="1" u="none" strike="noStrike" cap="none" normalizeH="0" baseline="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11</a:t>
                      </a:r>
                      <a:r>
                        <a:rPr kumimoji="0" lang="en-US" sz="1200" b="0" i="1" u="none" strike="noStrike" cap="none" normalizeH="0" baseline="0" dirty="0">
                          <a:ln>
                            <a:noFill/>
                          </a:ln>
                          <a:solidFill>
                            <a:schemeClr val="tx1"/>
                          </a:solidFill>
                          <a:effectLst/>
                          <a:latin typeface="Times New Roman" panose="02020603050405020304" pitchFamily="18" charset="0"/>
                        </a:rPr>
                        <a:t> </a:t>
                      </a:r>
                      <a:endParaRPr kumimoji="0" lang="en-US" sz="1200" b="0" i="1" u="none" strike="noStrike" cap="none" normalizeH="0" baseline="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13</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kern="1200" cap="none" normalizeH="0" baseline="0" dirty="0">
                          <a:ln>
                            <a:noFill/>
                          </a:ln>
                          <a:solidFill>
                            <a:schemeClr val="tx1"/>
                          </a:solidFill>
                          <a:effectLst/>
                          <a:latin typeface="Times New Roman" panose="02020603050405020304" pitchFamily="18" charset="0"/>
                          <a:ea typeface="+mn-ea"/>
                          <a:cs typeface="+mn-cs"/>
                        </a:rPr>
                        <a:t>z22</a:t>
                      </a:r>
                      <a:endParaRPr kumimoji="0" lang="en-US" sz="1200" b="0" i="1" u="none" strike="noStrike" kern="1200" cap="none" normalizeH="0" baseline="0" dirty="0">
                        <a:ln>
                          <a:noFill/>
                        </a:ln>
                        <a:solidFill>
                          <a:schemeClr val="tx1"/>
                        </a:solidFill>
                        <a:effectLst/>
                        <a:latin typeface="Times New Roman" panose="02020603050405020304" pitchFamily="18" charset="0"/>
                        <a:ea typeface="+mn-ea"/>
                        <a:cs typeface="+mn-cs"/>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 name="Rectangle 391"/>
          <p:cNvSpPr>
            <a:spLocks noChangeArrowheads="1"/>
          </p:cNvSpPr>
          <p:nvPr/>
        </p:nvSpPr>
        <p:spPr bwMode="auto">
          <a:xfrm>
            <a:off x="830080" y="4597720"/>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X</a:t>
            </a:r>
            <a:endParaRPr lang="en-US" altLang="zh-CN" b="1" dirty="0">
              <a:latin typeface="Times-Roman"/>
            </a:endParaRPr>
          </a:p>
        </p:txBody>
      </p:sp>
      <p:sp>
        <p:nvSpPr>
          <p:cNvPr id="33" name="Rectangle 392"/>
          <p:cNvSpPr>
            <a:spLocks noChangeArrowheads="1"/>
          </p:cNvSpPr>
          <p:nvPr/>
        </p:nvSpPr>
        <p:spPr bwMode="auto">
          <a:xfrm>
            <a:off x="830080" y="5230678"/>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Y</a:t>
            </a:r>
            <a:endParaRPr lang="en-US" altLang="zh-CN" b="1" dirty="0">
              <a:latin typeface="Times-Roman"/>
            </a:endParaRPr>
          </a:p>
        </p:txBody>
      </p:sp>
      <p:sp>
        <p:nvSpPr>
          <p:cNvPr id="34" name="Rectangle 393"/>
          <p:cNvSpPr>
            <a:spLocks noChangeArrowheads="1"/>
          </p:cNvSpPr>
          <p:nvPr/>
        </p:nvSpPr>
        <p:spPr bwMode="auto">
          <a:xfrm>
            <a:off x="830080" y="5908255"/>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Z</a:t>
            </a:r>
            <a:endParaRPr lang="en-US" altLang="zh-CN" b="1" dirty="0">
              <a:latin typeface="Times-Roman"/>
            </a:endParaRPr>
          </a:p>
        </p:txBody>
      </p:sp>
      <p:graphicFrame>
        <p:nvGraphicFramePr>
          <p:cNvPr id="35" name="Group 567"/>
          <p:cNvGraphicFramePr>
            <a:graphicFrameLocks noGrp="1"/>
          </p:cNvGraphicFramePr>
          <p:nvPr/>
        </p:nvGraphicFramePr>
        <p:xfrm>
          <a:off x="1367644" y="4653136"/>
          <a:ext cx="6408711" cy="279400"/>
        </p:xfrm>
        <a:graphic>
          <a:graphicData uri="http://schemas.openxmlformats.org/drawingml/2006/table">
            <a:tbl>
              <a:tblPr/>
              <a:tblGrid>
                <a:gridCol w="337125"/>
                <a:gridCol w="337125"/>
                <a:gridCol w="337125"/>
                <a:gridCol w="337125"/>
                <a:gridCol w="338794"/>
                <a:gridCol w="337125"/>
                <a:gridCol w="337125"/>
                <a:gridCol w="337125"/>
                <a:gridCol w="337125"/>
                <a:gridCol w="337125"/>
                <a:gridCol w="337125"/>
                <a:gridCol w="337125"/>
                <a:gridCol w="337125"/>
                <a:gridCol w="337125"/>
                <a:gridCol w="338792"/>
                <a:gridCol w="337125"/>
                <a:gridCol w="337125"/>
                <a:gridCol w="337125"/>
                <a:gridCol w="337125"/>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0" u="none" strike="noStrike" cap="none" normalizeH="0" baseline="0">
                        <a:ln>
                          <a:noFill/>
                        </a:ln>
                        <a:solidFill>
                          <a:schemeClr val="tx1"/>
                        </a:solidFill>
                        <a:effectLst/>
                        <a:latin typeface="Times New Roman" panose="02020603050405020304"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2</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lumMod val="95000"/>
                              <a:lumOff val="5000"/>
                            </a:schemeClr>
                          </a:solidFill>
                          <a:effectLst/>
                          <a:latin typeface="Times New Roman" panose="02020603050405020304" pitchFamily="18" charset="0"/>
                        </a:rPr>
                        <a:t>x</a:t>
                      </a:r>
                      <a:r>
                        <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rPr>
                        <a:t>8</a:t>
                      </a:r>
                      <a:endPar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12</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18</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DEB1DB0-BF70-4ED4-AEEA-FC63C96D6CF4}" type="slidenum">
              <a:rPr lang="en-US" altLang="zh-CN" smtClean="0"/>
            </a:fld>
            <a:endParaRPr lang="en-US" altLang="zh-CN"/>
          </a:p>
        </p:txBody>
      </p:sp>
      <p:sp>
        <p:nvSpPr>
          <p:cNvPr id="16" name="内容占位符 15"/>
          <p:cNvSpPr>
            <a:spLocks noGrp="1"/>
          </p:cNvSpPr>
          <p:nvPr>
            <p:ph type="body" idx="4294967295"/>
          </p:nvPr>
        </p:nvSpPr>
        <p:spPr>
          <a:xfrm>
            <a:off x="179512" y="1218002"/>
            <a:ext cx="7772400" cy="1500187"/>
          </a:xfrm>
        </p:spPr>
        <p:txBody>
          <a:bodyPr/>
          <a:lstStyle/>
          <a:p>
            <a:r>
              <a:rPr lang="zh-CN" altLang="en-US" sz="2800" b="1" dirty="0">
                <a:latin typeface="楷体" panose="02010609060101010101" pitchFamily="49" charset="-122"/>
                <a:ea typeface="楷体" panose="02010609060101010101" pitchFamily="49" charset="-122"/>
              </a:rPr>
              <a:t>密码系统的组成</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3608" y="4325586"/>
            <a:ext cx="7056784" cy="2127750"/>
          </a:xfrm>
          <a:prstGeom prst="rect">
            <a:avLst/>
          </a:prstGeom>
        </p:spPr>
      </p:pic>
      <p:pic>
        <p:nvPicPr>
          <p:cNvPr id="8" name="图形 7" descr="钥匙"/>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2561" y="3056019"/>
            <a:ext cx="1008112" cy="1008112"/>
          </a:xfrm>
          <a:prstGeom prst="rect">
            <a:avLst/>
          </a:prstGeom>
        </p:spPr>
      </p:pic>
      <p:pic>
        <p:nvPicPr>
          <p:cNvPr id="9" name="图形 8" descr="钥匙"/>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98728" y="3033330"/>
            <a:ext cx="1008112" cy="1008112"/>
          </a:xfrm>
          <a:prstGeom prst="rect">
            <a:avLst/>
          </a:prstGeom>
        </p:spPr>
      </p:pic>
      <p:sp>
        <p:nvSpPr>
          <p:cNvPr id="10" name="文本框 9"/>
          <p:cNvSpPr txBox="1"/>
          <p:nvPr/>
        </p:nvSpPr>
        <p:spPr>
          <a:xfrm>
            <a:off x="1506537" y="2794564"/>
            <a:ext cx="144016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sz="2400" b="1" dirty="0">
                <a:latin typeface="楷体" panose="02010609060101010101" pitchFamily="49" charset="-122"/>
                <a:ea typeface="楷体" panose="02010609060101010101" pitchFamily="49" charset="-122"/>
              </a:rPr>
              <a:t>加密密钥</a:t>
            </a:r>
            <a:endParaRPr lang="zh-CN" altLang="en-US" sz="2400" b="1" dirty="0">
              <a:latin typeface="楷体" panose="02010609060101010101" pitchFamily="49" charset="-122"/>
              <a:ea typeface="楷体" panose="02010609060101010101" pitchFamily="49" charset="-122"/>
            </a:endParaRPr>
          </a:p>
        </p:txBody>
      </p:sp>
      <p:sp>
        <p:nvSpPr>
          <p:cNvPr id="11" name="文本框 10"/>
          <p:cNvSpPr txBox="1"/>
          <p:nvPr/>
        </p:nvSpPr>
        <p:spPr>
          <a:xfrm>
            <a:off x="6082704" y="2758533"/>
            <a:ext cx="1440160" cy="46166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sz="2400" b="1" dirty="0">
                <a:latin typeface="楷体" panose="02010609060101010101" pitchFamily="49" charset="-122"/>
                <a:ea typeface="楷体" panose="02010609060101010101" pitchFamily="49" charset="-122"/>
              </a:rPr>
              <a:t>解密密钥</a:t>
            </a:r>
            <a:endParaRPr lang="zh-CN" altLang="en-US" sz="2400" b="1" dirty="0">
              <a:latin typeface="楷体" panose="02010609060101010101" pitchFamily="49" charset="-122"/>
              <a:ea typeface="楷体" panose="02010609060101010101" pitchFamily="49" charset="-122"/>
            </a:endParaRPr>
          </a:p>
        </p:txBody>
      </p:sp>
      <p:sp>
        <p:nvSpPr>
          <p:cNvPr id="12" name="箭头: 下 11"/>
          <p:cNvSpPr/>
          <p:nvPr/>
        </p:nvSpPr>
        <p:spPr>
          <a:xfrm>
            <a:off x="2046052" y="3786992"/>
            <a:ext cx="361130" cy="557831"/>
          </a:xfrm>
          <a:prstGeom prst="downArrow">
            <a:avLst/>
          </a:prstGeom>
          <a:solidFill>
            <a:srgbClr val="92D050"/>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箭头: 下 12"/>
          <p:cNvSpPr/>
          <p:nvPr/>
        </p:nvSpPr>
        <p:spPr>
          <a:xfrm>
            <a:off x="6622219" y="3785215"/>
            <a:ext cx="361130" cy="557831"/>
          </a:xfrm>
          <a:prstGeom prst="downArrow">
            <a:avLst/>
          </a:prstGeom>
          <a:solidFill>
            <a:schemeClr val="accent2">
              <a:lumMod val="40000"/>
              <a:lumOff val="60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4" name="文本框 13"/>
          <p:cNvSpPr txBox="1"/>
          <p:nvPr/>
        </p:nvSpPr>
        <p:spPr>
          <a:xfrm>
            <a:off x="827584" y="1767649"/>
            <a:ext cx="7612046"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400" b="1" dirty="0">
                <a:solidFill>
                  <a:srgbClr val="C00000"/>
                </a:solidFill>
                <a:latin typeface="楷体" panose="02010609060101010101" pitchFamily="49" charset="-122"/>
                <a:ea typeface="楷体" panose="02010609060101010101" pitchFamily="49" charset="-122"/>
              </a:rPr>
              <a:t>加密</a:t>
            </a:r>
            <a:r>
              <a:rPr lang="zh-CN" altLang="en-US" sz="2400" b="1" dirty="0">
                <a:latin typeface="楷体" panose="02010609060101010101" pitchFamily="49" charset="-122"/>
                <a:ea typeface="楷体" panose="02010609060101010101" pitchFamily="49" charset="-122"/>
              </a:rPr>
              <a:t>：通信双方按照某种约定将消息的原型隐藏；</a:t>
            </a:r>
            <a:endParaRPr lang="en-US" altLang="zh-CN" sz="2400" b="1" dirty="0">
              <a:latin typeface="楷体" panose="02010609060101010101" pitchFamily="49" charset="-122"/>
              <a:ea typeface="楷体" panose="02010609060101010101" pitchFamily="49" charset="-122"/>
            </a:endParaRPr>
          </a:p>
          <a:p>
            <a:r>
              <a:rPr lang="zh-CN" altLang="en-US" sz="2400" b="1" dirty="0">
                <a:solidFill>
                  <a:srgbClr val="C00000"/>
                </a:solidFill>
                <a:latin typeface="楷体" panose="02010609060101010101" pitchFamily="49" charset="-122"/>
                <a:ea typeface="楷体" panose="02010609060101010101" pitchFamily="49" charset="-122"/>
              </a:rPr>
              <a:t>密码系统</a:t>
            </a:r>
            <a:r>
              <a:rPr lang="zh-CN" altLang="en-US" sz="2400" b="1" dirty="0">
                <a:latin typeface="楷体" panose="02010609060101010101" pitchFamily="49" charset="-122"/>
                <a:ea typeface="楷体" panose="02010609060101010101" pitchFamily="49" charset="-122"/>
              </a:rPr>
              <a:t>：明文、密文、加解密算法、</a:t>
            </a:r>
            <a:r>
              <a:rPr lang="zh-CN" altLang="en-US" sz="2400" b="1" dirty="0" smtClean="0">
                <a:latin typeface="楷体" panose="02010609060101010101" pitchFamily="49" charset="-122"/>
                <a:ea typeface="楷体" panose="02010609060101010101" pitchFamily="49" charset="-122"/>
              </a:rPr>
              <a:t>密钥空间</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sp>
        <p:nvSpPr>
          <p:cNvPr id="15"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2.1 </a:t>
            </a:r>
            <a:r>
              <a:rPr lang="zh-CN" altLang="en-US" kern="0">
                <a:latin typeface="楷体" panose="02010609060101010101" pitchFamily="49" charset="-122"/>
                <a:ea typeface="楷体" panose="02010609060101010101" pitchFamily="49" charset="-122"/>
              </a:rPr>
              <a:t>数据加密技术概述</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3C00FBD-5B7E-4680-913D-71C092573B78}" type="slidenum">
              <a:rPr lang="en-US" altLang="zh-CN" smtClean="0"/>
            </a:fld>
            <a:endParaRPr lang="en-US" altLang="zh-CN"/>
          </a:p>
        </p:txBody>
      </p:sp>
      <p:sp>
        <p:nvSpPr>
          <p:cNvPr id="8" name="文本框 7"/>
          <p:cNvSpPr txBox="1"/>
          <p:nvPr/>
        </p:nvSpPr>
        <p:spPr>
          <a:xfrm>
            <a:off x="250825" y="1066942"/>
            <a:ext cx="4572000" cy="523220"/>
          </a:xfrm>
          <a:prstGeom prst="rect">
            <a:avLst/>
          </a:prstGeom>
          <a:noFill/>
        </p:spPr>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A5/1</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算法</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sp>
        <p:nvSpPr>
          <p:cNvPr id="13" name="文本框 12"/>
          <p:cNvSpPr txBox="1"/>
          <p:nvPr/>
        </p:nvSpPr>
        <p:spPr>
          <a:xfrm>
            <a:off x="415952" y="1853788"/>
            <a:ext cx="8068753" cy="201285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1" fontAlgn="base" latinLnBrk="0" hangingPunct="1">
              <a:lnSpc>
                <a:spcPct val="8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反馈多项式（</a:t>
            </a:r>
            <a:r>
              <a:rPr kumimoji="0" lang="en-US" altLang="zh-CN"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Feedback Polynomial</a:t>
            </a:r>
            <a:r>
              <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a:t>
            </a:r>
            <a:endParaRPr kumimoji="0" lang="zh-CN" altLang="en-US" sz="2400" b="1"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80000"/>
              </a:lnSpc>
              <a:spcBef>
                <a:spcPct val="20000"/>
              </a:spcBef>
              <a:spcAft>
                <a:spcPct val="0"/>
              </a:spcAft>
              <a:buClr>
                <a:srgbClr val="CC0000"/>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这里使用的是</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择多原则</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，三个寄存器中各选择一个钟控信号，</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19</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位寄存器中为</a:t>
            </a:r>
            <a:r>
              <a:rPr kumimoji="0" lang="zh-CN" altLang="en-US" sz="240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第</a:t>
            </a:r>
            <a:r>
              <a:rPr kumimoji="0" lang="en-US" altLang="zh-CN" sz="240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8</a:t>
            </a:r>
            <a:r>
              <a:rPr kumimoji="0" lang="zh-CN" altLang="en-US" sz="2400" i="0"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位</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22</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位、</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23</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位寄存器中皆为第</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10</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位。</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80000"/>
              </a:lnSpc>
              <a:spcBef>
                <a:spcPct val="20000"/>
              </a:spcBef>
              <a:spcAft>
                <a:spcPct val="0"/>
              </a:spcAft>
              <a:buClr>
                <a:srgbClr val="CC0000"/>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根据这三个钟控信号的取值，必定有</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0</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或</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数量居多，</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居多</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的寄存器需要进行</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位移</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操作。</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aphicFrame>
        <p:nvGraphicFramePr>
          <p:cNvPr id="20" name="Group 458"/>
          <p:cNvGraphicFramePr>
            <a:graphicFrameLocks noGrp="1"/>
          </p:cNvGraphicFramePr>
          <p:nvPr/>
        </p:nvGraphicFramePr>
        <p:xfrm>
          <a:off x="1367641" y="5334599"/>
          <a:ext cx="7095360" cy="304800"/>
        </p:xfrm>
        <a:graphic>
          <a:graphicData uri="http://schemas.openxmlformats.org/drawingml/2006/table">
            <a:tbl>
              <a:tblPr/>
              <a:tblGrid>
                <a:gridCol w="323465"/>
                <a:gridCol w="321726"/>
                <a:gridCol w="323465"/>
                <a:gridCol w="321725"/>
                <a:gridCol w="323465"/>
                <a:gridCol w="319988"/>
                <a:gridCol w="323465"/>
                <a:gridCol w="321726"/>
                <a:gridCol w="323465"/>
                <a:gridCol w="321725"/>
                <a:gridCol w="323465"/>
                <a:gridCol w="323465"/>
                <a:gridCol w="321726"/>
                <a:gridCol w="323465"/>
                <a:gridCol w="321725"/>
                <a:gridCol w="323465"/>
                <a:gridCol w="319988"/>
                <a:gridCol w="323465"/>
                <a:gridCol w="321726"/>
                <a:gridCol w="323465"/>
                <a:gridCol w="321725"/>
                <a:gridCol w="323465"/>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kern="1200" cap="none" normalizeH="0" baseline="0" dirty="0">
                          <a:ln>
                            <a:noFill/>
                          </a:ln>
                          <a:solidFill>
                            <a:srgbClr val="C00000"/>
                          </a:solidFill>
                          <a:effectLst/>
                          <a:latin typeface="Times New Roman" panose="02020603050405020304" pitchFamily="18" charset="0"/>
                          <a:ea typeface="+mn-ea"/>
                          <a:cs typeface="+mn-cs"/>
                        </a:rPr>
                        <a:t>y10</a:t>
                      </a:r>
                      <a:endParaRPr kumimoji="0" lang="en-US" sz="1200" b="1" i="1" u="none" strike="noStrike" kern="1200" cap="none" normalizeH="0" baseline="0" dirty="0">
                        <a:ln>
                          <a:noFill/>
                        </a:ln>
                        <a:solidFill>
                          <a:srgbClr val="C00000"/>
                        </a:solidFill>
                        <a:effectLst/>
                        <a:latin typeface="Times New Roman" panose="02020603050405020304" pitchFamily="18" charset="0"/>
                        <a:ea typeface="+mn-ea"/>
                        <a:cs typeface="+mn-cs"/>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20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kern="1200" cap="none" normalizeH="0" baseline="0" dirty="0">
                          <a:ln>
                            <a:noFill/>
                          </a:ln>
                          <a:solidFill>
                            <a:schemeClr val="tx1"/>
                          </a:solidFill>
                          <a:effectLst/>
                          <a:latin typeface="Times New Roman" panose="02020603050405020304" pitchFamily="18" charset="0"/>
                          <a:ea typeface="+mn-ea"/>
                          <a:cs typeface="+mn-cs"/>
                        </a:rPr>
                        <a:t>y21</a:t>
                      </a:r>
                      <a:endParaRPr kumimoji="0" lang="en-US" sz="1200" b="0" i="1" u="none" strike="noStrike" kern="1200" cap="none" normalizeH="0" baseline="0" dirty="0">
                        <a:ln>
                          <a:noFill/>
                        </a:ln>
                        <a:solidFill>
                          <a:schemeClr val="tx1"/>
                        </a:solidFill>
                        <a:effectLst/>
                        <a:latin typeface="Times New Roman" panose="02020603050405020304" pitchFamily="18" charset="0"/>
                        <a:ea typeface="+mn-ea"/>
                        <a:cs typeface="+mn-cs"/>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 name="Group 460"/>
          <p:cNvGraphicFramePr>
            <a:graphicFrameLocks noGrp="1"/>
          </p:cNvGraphicFramePr>
          <p:nvPr/>
        </p:nvGraphicFramePr>
        <p:xfrm>
          <a:off x="1367640" y="5997561"/>
          <a:ext cx="7416821" cy="304800"/>
        </p:xfrm>
        <a:graphic>
          <a:graphicData uri="http://schemas.openxmlformats.org/drawingml/2006/table">
            <a:tbl>
              <a:tblPr/>
              <a:tblGrid>
                <a:gridCol w="323081"/>
                <a:gridCol w="321326"/>
                <a:gridCol w="323081"/>
                <a:gridCol w="323081"/>
                <a:gridCol w="323081"/>
                <a:gridCol w="321326"/>
                <a:gridCol w="323081"/>
                <a:gridCol w="323081"/>
                <a:gridCol w="321326"/>
                <a:gridCol w="323081"/>
                <a:gridCol w="323081"/>
                <a:gridCol w="319569"/>
                <a:gridCol w="323081"/>
                <a:gridCol w="323081"/>
                <a:gridCol w="321326"/>
                <a:gridCol w="323081"/>
                <a:gridCol w="323081"/>
                <a:gridCol w="323081"/>
                <a:gridCol w="321326"/>
                <a:gridCol w="323081"/>
                <a:gridCol w="323081"/>
                <a:gridCol w="321326"/>
                <a:gridCol w="323081"/>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8</a:t>
                      </a:r>
                      <a:r>
                        <a:rPr kumimoji="0" lang="en-US" sz="1200" b="0" i="1" u="none" strike="noStrike" cap="none" normalizeH="0" baseline="0">
                          <a:ln>
                            <a:noFill/>
                          </a:ln>
                          <a:solidFill>
                            <a:schemeClr val="tx1"/>
                          </a:solidFill>
                          <a:effectLst/>
                          <a:latin typeface="Times New Roman" panose="02020603050405020304" pitchFamily="18" charset="0"/>
                        </a:rPr>
                        <a:t> </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9</a:t>
                      </a:r>
                      <a:r>
                        <a:rPr kumimoji="0" lang="en-US" sz="1200" b="0" i="1" u="none" strike="noStrike" cap="none" normalizeH="0" baseline="0">
                          <a:ln>
                            <a:noFill/>
                          </a:ln>
                          <a:solidFill>
                            <a:schemeClr val="tx1"/>
                          </a:solidFill>
                          <a:effectLst/>
                          <a:latin typeface="Times New Roman" panose="02020603050405020304" pitchFamily="18" charset="0"/>
                        </a:rPr>
                        <a:t> </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kern="1200" cap="none" normalizeH="0" baseline="0" dirty="0">
                          <a:ln>
                            <a:noFill/>
                          </a:ln>
                          <a:solidFill>
                            <a:srgbClr val="C00000"/>
                          </a:solidFill>
                          <a:effectLst/>
                          <a:latin typeface="Times New Roman" panose="02020603050405020304" pitchFamily="18" charset="0"/>
                          <a:ea typeface="+mn-ea"/>
                          <a:cs typeface="+mn-cs"/>
                        </a:rPr>
                        <a:t>z10 </a:t>
                      </a:r>
                      <a:endParaRPr kumimoji="0" lang="en-US" sz="1200" b="1" i="1" u="none" strike="noStrike" kern="1200" cap="none" normalizeH="0" baseline="0" dirty="0">
                        <a:ln>
                          <a:noFill/>
                        </a:ln>
                        <a:solidFill>
                          <a:srgbClr val="C00000"/>
                        </a:solidFill>
                        <a:effectLst/>
                        <a:latin typeface="Times New Roman" panose="02020603050405020304" pitchFamily="18" charset="0"/>
                        <a:ea typeface="+mn-ea"/>
                        <a:cs typeface="+mn-cs"/>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11</a:t>
                      </a:r>
                      <a:r>
                        <a:rPr kumimoji="0" lang="en-US" sz="1200" b="0" i="1" u="none" strike="noStrike" cap="none" normalizeH="0" baseline="0" dirty="0">
                          <a:ln>
                            <a:noFill/>
                          </a:ln>
                          <a:solidFill>
                            <a:schemeClr val="tx1"/>
                          </a:solidFill>
                          <a:effectLst/>
                          <a:latin typeface="Times New Roman" panose="02020603050405020304" pitchFamily="18" charset="0"/>
                        </a:rPr>
                        <a:t> </a:t>
                      </a:r>
                      <a:endParaRPr kumimoji="0" lang="en-US" sz="1200" b="0" i="1" u="none" strike="noStrike" cap="none" normalizeH="0" baseline="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13</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kern="1200" cap="none" normalizeH="0" baseline="0" dirty="0">
                          <a:ln>
                            <a:noFill/>
                          </a:ln>
                          <a:solidFill>
                            <a:schemeClr val="tx1"/>
                          </a:solidFill>
                          <a:effectLst/>
                          <a:latin typeface="Times New Roman" panose="02020603050405020304" pitchFamily="18" charset="0"/>
                          <a:ea typeface="+mn-ea"/>
                          <a:cs typeface="+mn-cs"/>
                        </a:rPr>
                        <a:t>z22</a:t>
                      </a:r>
                      <a:endParaRPr kumimoji="0" lang="en-US" sz="1200" b="0" i="1" u="none" strike="noStrike" kern="1200" cap="none" normalizeH="0" baseline="0" dirty="0">
                        <a:ln>
                          <a:noFill/>
                        </a:ln>
                        <a:solidFill>
                          <a:schemeClr val="tx1"/>
                        </a:solidFill>
                        <a:effectLst/>
                        <a:latin typeface="Times New Roman" panose="02020603050405020304" pitchFamily="18" charset="0"/>
                        <a:ea typeface="+mn-ea"/>
                        <a:cs typeface="+mn-cs"/>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 name="Rectangle 391"/>
          <p:cNvSpPr>
            <a:spLocks noChangeArrowheads="1"/>
          </p:cNvSpPr>
          <p:nvPr/>
        </p:nvSpPr>
        <p:spPr bwMode="auto">
          <a:xfrm>
            <a:off x="830078" y="4649176"/>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X</a:t>
            </a:r>
            <a:endParaRPr lang="en-US" altLang="zh-CN" b="1" dirty="0">
              <a:latin typeface="Times-Roman"/>
            </a:endParaRPr>
          </a:p>
        </p:txBody>
      </p:sp>
      <p:sp>
        <p:nvSpPr>
          <p:cNvPr id="23" name="Rectangle 392"/>
          <p:cNvSpPr>
            <a:spLocks noChangeArrowheads="1"/>
          </p:cNvSpPr>
          <p:nvPr/>
        </p:nvSpPr>
        <p:spPr bwMode="auto">
          <a:xfrm>
            <a:off x="830078" y="5282134"/>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Y</a:t>
            </a:r>
            <a:endParaRPr lang="en-US" altLang="zh-CN" b="1" dirty="0">
              <a:latin typeface="Times-Roman"/>
            </a:endParaRPr>
          </a:p>
        </p:txBody>
      </p:sp>
      <p:sp>
        <p:nvSpPr>
          <p:cNvPr id="24" name="Rectangle 393"/>
          <p:cNvSpPr>
            <a:spLocks noChangeArrowheads="1"/>
          </p:cNvSpPr>
          <p:nvPr/>
        </p:nvSpPr>
        <p:spPr bwMode="auto">
          <a:xfrm>
            <a:off x="830078" y="5959711"/>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Z</a:t>
            </a:r>
            <a:endParaRPr lang="en-US" altLang="zh-CN" b="1" dirty="0">
              <a:latin typeface="Times-Roman"/>
            </a:endParaRPr>
          </a:p>
        </p:txBody>
      </p:sp>
      <p:graphicFrame>
        <p:nvGraphicFramePr>
          <p:cNvPr id="25" name="Group 567"/>
          <p:cNvGraphicFramePr>
            <a:graphicFrameLocks noGrp="1"/>
          </p:cNvGraphicFramePr>
          <p:nvPr/>
        </p:nvGraphicFramePr>
        <p:xfrm>
          <a:off x="1367642" y="4704592"/>
          <a:ext cx="6408711" cy="279400"/>
        </p:xfrm>
        <a:graphic>
          <a:graphicData uri="http://schemas.openxmlformats.org/drawingml/2006/table">
            <a:tbl>
              <a:tblPr/>
              <a:tblGrid>
                <a:gridCol w="337125"/>
                <a:gridCol w="337125"/>
                <a:gridCol w="337125"/>
                <a:gridCol w="337125"/>
                <a:gridCol w="338794"/>
                <a:gridCol w="337125"/>
                <a:gridCol w="337125"/>
                <a:gridCol w="337125"/>
                <a:gridCol w="337125"/>
                <a:gridCol w="337125"/>
                <a:gridCol w="337125"/>
                <a:gridCol w="337125"/>
                <a:gridCol w="337125"/>
                <a:gridCol w="337125"/>
                <a:gridCol w="338792"/>
                <a:gridCol w="337125"/>
                <a:gridCol w="337125"/>
                <a:gridCol w="337125"/>
                <a:gridCol w="337125"/>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0" u="none" strike="noStrike" cap="none" normalizeH="0" baseline="0">
                        <a:ln>
                          <a:noFill/>
                        </a:ln>
                        <a:solidFill>
                          <a:schemeClr val="tx1"/>
                        </a:solidFill>
                        <a:effectLst/>
                        <a:latin typeface="Times New Roman" panose="02020603050405020304"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2</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x</a:t>
                      </a:r>
                      <a:r>
                        <a:rPr kumimoji="0" lang="en-US" sz="1200" b="1" i="1" u="none" strike="noStrike" cap="none" normalizeH="0" baseline="-25000" dirty="0">
                          <a:ln>
                            <a:noFill/>
                          </a:ln>
                          <a:solidFill>
                            <a:srgbClr val="C00000"/>
                          </a:solidFill>
                          <a:effectLst/>
                          <a:latin typeface="Times New Roman" panose="02020603050405020304" pitchFamily="18" charset="0"/>
                        </a:rPr>
                        <a:t>8</a:t>
                      </a:r>
                      <a:endParaRPr kumimoji="0" lang="en-US" sz="1200" b="1" i="1" u="none" strike="noStrike" cap="none" normalizeH="0" baseline="-25000" dirty="0">
                        <a:ln>
                          <a:noFill/>
                        </a:ln>
                        <a:solidFill>
                          <a:srgbClr val="C00000"/>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12</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18</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矩形: 圆角 11"/>
          <p:cNvSpPr/>
          <p:nvPr/>
        </p:nvSpPr>
        <p:spPr>
          <a:xfrm>
            <a:off x="4067944" y="4616974"/>
            <a:ext cx="296302" cy="499796"/>
          </a:xfrm>
          <a:prstGeom prst="round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4587237" y="5249548"/>
            <a:ext cx="296302" cy="499796"/>
          </a:xfrm>
          <a:prstGeom prst="round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4608622" y="5894479"/>
            <a:ext cx="296302" cy="499796"/>
          </a:xfrm>
          <a:prstGeom prst="roundRect">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fade">
                                      <p:cBhvr>
                                        <p:cTn id="23"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3C00FBD-5B7E-4680-913D-71C092573B78}" type="slidenum">
              <a:rPr lang="en-US" altLang="zh-CN" smtClean="0"/>
            </a:fld>
            <a:endParaRPr lang="en-US" altLang="zh-CN"/>
          </a:p>
        </p:txBody>
      </p:sp>
      <p:sp>
        <p:nvSpPr>
          <p:cNvPr id="8" name="文本框 7"/>
          <p:cNvSpPr txBox="1"/>
          <p:nvPr/>
        </p:nvSpPr>
        <p:spPr>
          <a:xfrm>
            <a:off x="250825" y="1066942"/>
            <a:ext cx="4572000" cy="523220"/>
          </a:xfrm>
          <a:prstGeom prst="rect">
            <a:avLst/>
          </a:prstGeom>
          <a:noFill/>
        </p:spPr>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A5/1</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算法</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sp>
        <p:nvSpPr>
          <p:cNvPr id="13" name="文本框 12"/>
          <p:cNvSpPr txBox="1"/>
          <p:nvPr/>
        </p:nvSpPr>
        <p:spPr>
          <a:xfrm>
            <a:off x="250826" y="1621975"/>
            <a:ext cx="8642349" cy="24191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1" fontAlgn="base" latinLnBrk="0" hangingPunct="1">
              <a:lnSpc>
                <a:spcPct val="80000"/>
              </a:lnSpc>
              <a:spcBef>
                <a:spcPct val="20000"/>
              </a:spcBef>
              <a:spcAft>
                <a:spcPct val="0"/>
              </a:spcAft>
              <a:buClr>
                <a:srgbClr val="CC0000"/>
              </a:buClr>
              <a:buSzTx/>
              <a:buFont typeface="Wingdings" panose="05000000000000000000" pitchFamily="2" charset="2"/>
              <a:buChar char="n"/>
              <a:defRPr/>
            </a:pPr>
            <a:r>
              <a:rPr kumimoji="0" lang="zh-CN" altLang="en-US" sz="2400" b="1"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计算填充值</a:t>
            </a:r>
            <a:r>
              <a:rPr kumimoji="0" lang="en-US" altLang="zh-CN" sz="2400" b="1"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t</a:t>
            </a:r>
            <a:r>
              <a:rPr kumimoji="0" lang="zh-CN" altLang="en-US" sz="2400" b="1" u="none" strike="noStrike" kern="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rPr>
              <a:t>并移位：</a:t>
            </a:r>
            <a:endParaRPr kumimoji="0" lang="en-US"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80000"/>
              </a:lnSpc>
              <a:spcBef>
                <a:spcPct val="20000"/>
              </a:spcBef>
              <a:spcAft>
                <a:spcPct val="0"/>
              </a:spcAft>
              <a:buClr>
                <a:srgbClr val="CC0000"/>
              </a:buClr>
              <a:buSzTx/>
              <a:buFont typeface="Wingdings" panose="05000000000000000000" pitchFamily="2" charset="2"/>
              <a:buChar char="Ø"/>
              <a:defRPr/>
            </a:pPr>
            <a:r>
              <a:rPr kumimoji="0" lang="pl-PL"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m = maj(x</a:t>
            </a:r>
            <a:r>
              <a:rPr kumimoji="0" lang="pl-PL" altLang="zh-CN" sz="12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8</a:t>
            </a:r>
            <a:r>
              <a:rPr kumimoji="0" lang="pl-PL"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,y</a:t>
            </a:r>
            <a:r>
              <a:rPr kumimoji="0" lang="pl-PL" altLang="zh-CN" sz="12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10</a:t>
            </a:r>
            <a:r>
              <a:rPr kumimoji="0" lang="pl-PL"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,z</a:t>
            </a:r>
            <a:r>
              <a:rPr kumimoji="0" lang="pl-PL" altLang="zh-CN" sz="12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10</a:t>
            </a:r>
            <a:r>
              <a:rPr kumimoji="0" lang="pl-PL"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r>
              <a:rPr kumimoji="0" lang="en-US"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r>
              <a:rPr kumimoji="0" lang="zh-CN" altLang="en-US"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例：</a:t>
            </a:r>
            <a:r>
              <a:rPr kumimoji="0" lang="pl-PL"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 m = maj(</a:t>
            </a:r>
            <a:r>
              <a:rPr kumimoji="0" lang="en-US"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1</a:t>
            </a:r>
            <a:r>
              <a:rPr kumimoji="0" lang="pl-PL"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r>
              <a:rPr kumimoji="0" lang="en-US"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0</a:t>
            </a:r>
            <a:r>
              <a:rPr kumimoji="0" lang="pl-PL"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r>
              <a:rPr kumimoji="0" lang="en-US"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1</a:t>
            </a:r>
            <a:r>
              <a:rPr kumimoji="0" lang="pl-PL"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a:t>
            </a:r>
            <a:r>
              <a:rPr kumimoji="0" lang="en-US"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rPr>
              <a:t>=1)</a:t>
            </a:r>
            <a:endParaRPr kumimoji="0" lang="en-US" altLang="zh-CN"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anose="05050102010706020507" pitchFamily="18" charset="2"/>
            </a:endParaRPr>
          </a:p>
          <a:p>
            <a:pPr marL="1304925" lvl="2" indent="-395605" eaLnBrk="1" hangingPunct="1">
              <a:lnSpc>
                <a:spcPct val="80000"/>
              </a:lnSpc>
              <a:spcBef>
                <a:spcPct val="20000"/>
              </a:spcBef>
              <a:buClr>
                <a:srgbClr val="CC0000"/>
              </a:buClr>
              <a:buFont typeface="Wingdings" panose="05000000000000000000" pitchFamily="2" charset="2"/>
              <a:buChar char="Ø"/>
              <a:defRPr/>
            </a:pPr>
            <a:r>
              <a:rPr lang="zh-CN" altLang="en-US" sz="2400" b="1" kern="0" dirty="0">
                <a:solidFill>
                  <a:srgbClr val="C00000"/>
                </a:solidFill>
                <a:latin typeface="楷体" panose="02010609060101010101" pitchFamily="49" charset="-122"/>
                <a:ea typeface="楷体" panose="02010609060101010101" pitchFamily="49" charset="-122"/>
              </a:rPr>
              <a:t>需要移位</a:t>
            </a:r>
            <a:r>
              <a:rPr lang="zh-CN" altLang="en-US" sz="2400" kern="0" dirty="0">
                <a:solidFill>
                  <a:srgbClr val="000000"/>
                </a:solidFill>
                <a:latin typeface="楷体" panose="02010609060101010101" pitchFamily="49" charset="-122"/>
                <a:ea typeface="楷体" panose="02010609060101010101" pitchFamily="49" charset="-122"/>
              </a:rPr>
              <a:t>的寄存器</a:t>
            </a:r>
            <a:r>
              <a:rPr lang="zh-CN" altLang="en-US" sz="2400" b="1" kern="0" dirty="0">
                <a:solidFill>
                  <a:srgbClr val="C00000"/>
                </a:solidFill>
                <a:latin typeface="楷体" panose="02010609060101010101" pitchFamily="49" charset="-122"/>
                <a:ea typeface="楷体" panose="02010609060101010101" pitchFamily="49" charset="-122"/>
              </a:rPr>
              <a:t>向右移位</a:t>
            </a:r>
            <a:r>
              <a:rPr lang="zh-CN" altLang="en-US" sz="2400" kern="0" dirty="0">
                <a:solidFill>
                  <a:srgbClr val="000000"/>
                </a:solidFill>
                <a:latin typeface="楷体" panose="02010609060101010101" pitchFamily="49" charset="-122"/>
                <a:ea typeface="楷体" panose="02010609060101010101" pitchFamily="49" charset="-122"/>
              </a:rPr>
              <a:t>，将</a:t>
            </a:r>
            <a:r>
              <a:rPr lang="en-US" altLang="zh-CN" sz="2400" kern="0" dirty="0">
                <a:solidFill>
                  <a:srgbClr val="000000"/>
                </a:solidFill>
                <a:latin typeface="楷体" panose="02010609060101010101" pitchFamily="49" charset="-122"/>
                <a:ea typeface="楷体" panose="02010609060101010101" pitchFamily="49" charset="-122"/>
              </a:rPr>
              <a:t>t</a:t>
            </a:r>
            <a:r>
              <a:rPr lang="zh-CN" altLang="en-US" sz="2400" kern="0" dirty="0">
                <a:solidFill>
                  <a:srgbClr val="000000"/>
                </a:solidFill>
                <a:latin typeface="楷体" panose="02010609060101010101" pitchFamily="49" charset="-122"/>
                <a:ea typeface="楷体" panose="02010609060101010101" pitchFamily="49" charset="-122"/>
              </a:rPr>
              <a:t>填入空出来的</a:t>
            </a:r>
            <a:r>
              <a:rPr lang="zh-CN" altLang="en-US" sz="2400" b="1" kern="0" dirty="0">
                <a:solidFill>
                  <a:srgbClr val="C00000"/>
                </a:solidFill>
                <a:latin typeface="楷体" panose="02010609060101010101" pitchFamily="49" charset="-122"/>
                <a:ea typeface="楷体" panose="02010609060101010101" pitchFamily="49" charset="-122"/>
              </a:rPr>
              <a:t>第</a:t>
            </a:r>
            <a:r>
              <a:rPr lang="en-US" altLang="zh-CN" sz="2400" b="1" kern="0" dirty="0">
                <a:solidFill>
                  <a:srgbClr val="C00000"/>
                </a:solidFill>
                <a:latin typeface="楷体" panose="02010609060101010101" pitchFamily="49" charset="-122"/>
                <a:ea typeface="楷体" panose="02010609060101010101" pitchFamily="49" charset="-122"/>
              </a:rPr>
              <a:t>0</a:t>
            </a:r>
            <a:r>
              <a:rPr lang="zh-CN" altLang="en-US" sz="2400" b="1" kern="0" dirty="0">
                <a:solidFill>
                  <a:srgbClr val="C00000"/>
                </a:solidFill>
                <a:latin typeface="楷体" panose="02010609060101010101" pitchFamily="49" charset="-122"/>
                <a:ea typeface="楷体" panose="02010609060101010101" pitchFamily="49" charset="-122"/>
              </a:rPr>
              <a:t>位</a:t>
            </a:r>
            <a:r>
              <a:rPr lang="zh-CN" altLang="en-US" sz="2400" kern="0" dirty="0">
                <a:solidFill>
                  <a:srgbClr val="000000"/>
                </a:solidFill>
                <a:latin typeface="楷体" panose="02010609060101010101" pitchFamily="49" charset="-122"/>
                <a:ea typeface="楷体" panose="02010609060101010101" pitchFamily="49" charset="-122"/>
              </a:rPr>
              <a:t>。</a:t>
            </a:r>
            <a:endParaRPr lang="en-US" altLang="zh-CN" sz="2400" kern="0" dirty="0">
              <a:solidFill>
                <a:srgbClr val="000000"/>
              </a:solidFill>
              <a:latin typeface="楷体" panose="02010609060101010101" pitchFamily="49" charset="-122"/>
              <a:ea typeface="楷体" panose="02010609060101010101" pitchFamily="49" charset="-122"/>
              <a:sym typeface="Symbol" panose="05050102010706020507" pitchFamily="18" charset="2"/>
            </a:endParaRPr>
          </a:p>
          <a:p>
            <a:pPr marL="1304925" lvl="2" indent="-395605" eaLnBrk="1" hangingPunct="1">
              <a:lnSpc>
                <a:spcPct val="80000"/>
              </a:lnSpc>
              <a:spcBef>
                <a:spcPct val="20000"/>
              </a:spcBef>
              <a:buClr>
                <a:srgbClr val="CC0000"/>
              </a:buClr>
              <a:buFont typeface="Wingdings" panose="05000000000000000000" pitchFamily="2" charset="2"/>
              <a:buChar char="Ø"/>
              <a:defRPr/>
            </a:pPr>
            <a:r>
              <a:rPr lang="zh-CN" altLang="en-US" sz="2400" kern="0" dirty="0">
                <a:solidFill>
                  <a:srgbClr val="000000"/>
                </a:solidFill>
                <a:latin typeface="楷体" panose="02010609060101010101" pitchFamily="49" charset="-122"/>
                <a:ea typeface="楷体" panose="02010609060101010101" pitchFamily="49" charset="-122"/>
                <a:sym typeface="Symbol" panose="05050102010706020507" pitchFamily="18" charset="2"/>
              </a:rPr>
              <a:t>若</a:t>
            </a:r>
            <a:r>
              <a:rPr lang="en-US" altLang="zh-CN" sz="2400" i="1" dirty="0">
                <a:latin typeface="Times New Roman" panose="02020603050405020304" pitchFamily="18" charset="0"/>
                <a:sym typeface="Symbol" panose="05050102010706020507" pitchFamily="18" charset="2"/>
              </a:rPr>
              <a:t>x</a:t>
            </a:r>
            <a:r>
              <a:rPr lang="en-US" altLang="zh-CN" sz="2400" baseline="-25000" dirty="0">
                <a:latin typeface="Times New Roman" panose="02020603050405020304" pitchFamily="18" charset="0"/>
                <a:sym typeface="Symbol" panose="05050102010706020507" pitchFamily="18" charset="2"/>
              </a:rPr>
              <a:t>8</a:t>
            </a:r>
            <a:r>
              <a:rPr lang="en-US" altLang="zh-CN" sz="2400" dirty="0">
                <a:latin typeface="Times New Roman" panose="02020603050405020304" pitchFamily="18" charset="0"/>
                <a:sym typeface="Symbol" panose="05050102010706020507" pitchFamily="18" charset="2"/>
              </a:rPr>
              <a:t> = </a:t>
            </a:r>
            <a:r>
              <a:rPr lang="en-US" altLang="zh-CN" sz="2400" i="1" dirty="0">
                <a:latin typeface="Times New Roman" panose="02020603050405020304" pitchFamily="18" charset="0"/>
              </a:rPr>
              <a:t>m</a:t>
            </a:r>
            <a:r>
              <a:rPr lang="en-US" altLang="zh-CN" sz="2400" dirty="0"/>
              <a:t> </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X</a:t>
            </a:r>
            <a:r>
              <a:rPr lang="zh-CN" altLang="en-US" sz="2400" dirty="0">
                <a:latin typeface="楷体" panose="02010609060101010101" pitchFamily="49" charset="-122"/>
                <a:ea typeface="楷体" panose="02010609060101010101" pitchFamily="49" charset="-122"/>
              </a:rPr>
              <a:t>向右移位，</a:t>
            </a:r>
            <a:r>
              <a:rPr lang="en-US" altLang="zh-CN" sz="2800" i="1" dirty="0">
                <a:latin typeface="Times New Roman" panose="02020603050405020304" pitchFamily="18" charset="0"/>
              </a:rPr>
              <a:t>t</a:t>
            </a:r>
            <a:r>
              <a:rPr lang="en-US" altLang="zh-CN" sz="2800" dirty="0">
                <a:latin typeface="Times New Roman" panose="02020603050405020304" pitchFamily="18" charset="0"/>
              </a:rPr>
              <a:t> = </a:t>
            </a:r>
            <a:r>
              <a:rPr lang="en-US" altLang="zh-CN" sz="2800" i="1" dirty="0">
                <a:latin typeface="Times New Roman" panose="02020603050405020304" pitchFamily="18" charset="0"/>
              </a:rPr>
              <a:t>x</a:t>
            </a:r>
            <a:r>
              <a:rPr lang="en-US" altLang="zh-CN" sz="2800" baseline="-25000" dirty="0">
                <a:latin typeface="Times New Roman" panose="02020603050405020304" pitchFamily="18" charset="0"/>
              </a:rPr>
              <a:t>13</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sym typeface="Symbol" panose="05050102010706020507" pitchFamily="18" charset="2"/>
              </a:rPr>
              <a:t>x</a:t>
            </a:r>
            <a:r>
              <a:rPr lang="en-US" altLang="zh-CN" sz="2800" baseline="-25000" dirty="0">
                <a:latin typeface="Times New Roman" panose="02020603050405020304" pitchFamily="18" charset="0"/>
                <a:sym typeface="Symbol" panose="05050102010706020507" pitchFamily="18" charset="2"/>
              </a:rPr>
              <a:t>16</a:t>
            </a:r>
            <a:r>
              <a:rPr lang="en-US" altLang="zh-CN" sz="2800" dirty="0">
                <a:latin typeface="Times New Roman" panose="02020603050405020304" pitchFamily="18" charset="0"/>
                <a:sym typeface="Symbol" panose="05050102010706020507" pitchFamily="18" charset="2"/>
              </a:rPr>
              <a:t>  </a:t>
            </a:r>
            <a:r>
              <a:rPr lang="en-US" altLang="zh-CN" sz="2800" i="1" dirty="0">
                <a:latin typeface="Times New Roman" panose="02020603050405020304" pitchFamily="18" charset="0"/>
                <a:sym typeface="Symbol" panose="05050102010706020507" pitchFamily="18" charset="2"/>
              </a:rPr>
              <a:t>x</a:t>
            </a:r>
            <a:r>
              <a:rPr lang="en-US" altLang="zh-CN" sz="2800" baseline="-25000" dirty="0">
                <a:latin typeface="Times New Roman" panose="02020603050405020304" pitchFamily="18" charset="0"/>
                <a:sym typeface="Symbol" panose="05050102010706020507" pitchFamily="18" charset="2"/>
              </a:rPr>
              <a:t>17</a:t>
            </a:r>
            <a:r>
              <a:rPr lang="en-US" altLang="zh-CN" sz="2800" dirty="0">
                <a:latin typeface="Times New Roman" panose="02020603050405020304" pitchFamily="18" charset="0"/>
                <a:sym typeface="Symbol" panose="05050102010706020507" pitchFamily="18" charset="2"/>
              </a:rPr>
              <a:t>  </a:t>
            </a:r>
            <a:r>
              <a:rPr lang="en-US" altLang="zh-CN" sz="2800" i="1" dirty="0">
                <a:latin typeface="Times New Roman" panose="02020603050405020304" pitchFamily="18" charset="0"/>
                <a:sym typeface="Symbol" panose="05050102010706020507" pitchFamily="18" charset="2"/>
              </a:rPr>
              <a:t>x</a:t>
            </a:r>
            <a:r>
              <a:rPr lang="en-US" altLang="zh-CN" sz="2800" baseline="-25000" dirty="0">
                <a:latin typeface="Times New Roman" panose="02020603050405020304" pitchFamily="18" charset="0"/>
                <a:sym typeface="Symbol" panose="05050102010706020507" pitchFamily="18" charset="2"/>
              </a:rPr>
              <a:t>18</a:t>
            </a:r>
            <a:endParaRPr lang="en-US" altLang="zh-CN" sz="2800" i="1" dirty="0">
              <a:latin typeface="Times New Roman" panose="02020603050405020304" pitchFamily="18" charset="0"/>
            </a:endParaRPr>
          </a:p>
          <a:p>
            <a:pPr marL="1304925" lvl="2" indent="-395605" eaLnBrk="1" hangingPunct="1">
              <a:lnSpc>
                <a:spcPct val="80000"/>
              </a:lnSpc>
              <a:spcBef>
                <a:spcPct val="20000"/>
              </a:spcBef>
              <a:buClr>
                <a:srgbClr val="CC0000"/>
              </a:buClr>
              <a:buFont typeface="Wingdings" panose="05000000000000000000" pitchFamily="2" charset="2"/>
              <a:buChar char="Ø"/>
              <a:defRPr/>
            </a:pPr>
            <a:r>
              <a:rPr kumimoji="0" lang="zh-CN" altLang="en-US"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若</a:t>
            </a:r>
            <a:r>
              <a:rPr lang="en-US" altLang="zh-CN" sz="2400" i="1" dirty="0">
                <a:latin typeface="Times New Roman" panose="02020603050405020304" pitchFamily="18" charset="0"/>
                <a:sym typeface="Symbol" panose="05050102010706020507" pitchFamily="18" charset="2"/>
              </a:rPr>
              <a:t>y</a:t>
            </a:r>
            <a:r>
              <a:rPr lang="en-US" altLang="zh-CN" sz="2400" baseline="-25000" dirty="0">
                <a:latin typeface="Times New Roman" panose="02020603050405020304" pitchFamily="18" charset="0"/>
                <a:sym typeface="Symbol" panose="05050102010706020507" pitchFamily="18" charset="2"/>
              </a:rPr>
              <a:t>10</a:t>
            </a:r>
            <a:r>
              <a:rPr lang="en-US" altLang="zh-CN" sz="2400" dirty="0">
                <a:latin typeface="Times New Roman" panose="02020603050405020304" pitchFamily="18" charset="0"/>
                <a:sym typeface="Symbol" panose="05050102010706020507" pitchFamily="18" charset="2"/>
              </a:rPr>
              <a:t> = </a:t>
            </a:r>
            <a:r>
              <a:rPr lang="en-US" altLang="zh-CN" sz="2400" i="1" dirty="0">
                <a:latin typeface="Times New Roman" panose="02020603050405020304" pitchFamily="18" charset="0"/>
              </a:rPr>
              <a:t>m</a:t>
            </a:r>
            <a:r>
              <a:rPr lang="en-US" altLang="zh-CN" sz="2400" dirty="0"/>
              <a:t> </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Y</a:t>
            </a:r>
            <a:r>
              <a:rPr lang="zh-CN" altLang="en-US" sz="2400" dirty="0">
                <a:latin typeface="楷体" panose="02010609060101010101" pitchFamily="49" charset="-122"/>
                <a:ea typeface="楷体" panose="02010609060101010101" pitchFamily="49" charset="-122"/>
              </a:rPr>
              <a:t>向右移位，</a:t>
            </a:r>
            <a:r>
              <a:rPr lang="en-US" altLang="zh-CN" sz="2800" i="1" dirty="0">
                <a:latin typeface="Times New Roman" panose="02020603050405020304" pitchFamily="18" charset="0"/>
              </a:rPr>
              <a:t>t</a:t>
            </a:r>
            <a:r>
              <a:rPr lang="en-US" altLang="zh-CN" sz="2800" dirty="0">
                <a:latin typeface="Times New Roman" panose="02020603050405020304" pitchFamily="18" charset="0"/>
              </a:rPr>
              <a:t> = </a:t>
            </a:r>
            <a:r>
              <a:rPr lang="en-US" altLang="zh-CN" sz="2800" i="1" dirty="0">
                <a:latin typeface="Times New Roman" panose="02020603050405020304" pitchFamily="18" charset="0"/>
              </a:rPr>
              <a:t>y</a:t>
            </a:r>
            <a:r>
              <a:rPr lang="en-US" altLang="zh-CN" sz="2800" baseline="-25000" dirty="0">
                <a:latin typeface="Times New Roman" panose="02020603050405020304" pitchFamily="18" charset="0"/>
              </a:rPr>
              <a:t>20</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sym typeface="Symbol" panose="05050102010706020507" pitchFamily="18" charset="2"/>
              </a:rPr>
              <a:t>y</a:t>
            </a:r>
            <a:r>
              <a:rPr lang="en-US" altLang="zh-CN" sz="2800" baseline="-25000" dirty="0">
                <a:latin typeface="Times New Roman" panose="02020603050405020304" pitchFamily="18" charset="0"/>
                <a:sym typeface="Symbol" panose="05050102010706020507" pitchFamily="18" charset="2"/>
              </a:rPr>
              <a:t>21</a:t>
            </a:r>
            <a:endParaRPr lang="en-US" altLang="zh-CN" sz="2800" i="1" dirty="0">
              <a:latin typeface="Times New Roman" panose="02020603050405020304" pitchFamily="18" charset="0"/>
            </a:endParaRPr>
          </a:p>
          <a:p>
            <a:pPr marL="1304925" lvl="2" indent="-395605" eaLnBrk="1" hangingPunct="1">
              <a:lnSpc>
                <a:spcPct val="80000"/>
              </a:lnSpc>
              <a:spcBef>
                <a:spcPct val="20000"/>
              </a:spcBef>
              <a:buClr>
                <a:srgbClr val="CC0000"/>
              </a:buClr>
              <a:buFont typeface="Wingdings" panose="05000000000000000000" pitchFamily="2" charset="2"/>
              <a:buChar char="Ø"/>
              <a:defRPr/>
            </a:pPr>
            <a:r>
              <a:rPr kumimoji="0" lang="zh-CN" altLang="en-US" sz="2400" b="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若</a:t>
            </a:r>
            <a:r>
              <a:rPr lang="en-US" altLang="zh-CN" sz="2400" i="1" dirty="0">
                <a:latin typeface="Times New Roman" panose="02020603050405020304" pitchFamily="18" charset="0"/>
                <a:sym typeface="Symbol" panose="05050102010706020507" pitchFamily="18" charset="2"/>
              </a:rPr>
              <a:t>z</a:t>
            </a:r>
            <a:r>
              <a:rPr lang="en-US" altLang="zh-CN" sz="2400" baseline="-25000" dirty="0">
                <a:latin typeface="Times New Roman" panose="02020603050405020304" pitchFamily="18" charset="0"/>
                <a:sym typeface="Symbol" panose="05050102010706020507" pitchFamily="18" charset="2"/>
              </a:rPr>
              <a:t>10</a:t>
            </a:r>
            <a:r>
              <a:rPr lang="en-US" altLang="zh-CN" sz="2400" dirty="0">
                <a:latin typeface="Times New Roman" panose="02020603050405020304" pitchFamily="18" charset="0"/>
                <a:sym typeface="Symbol" panose="05050102010706020507" pitchFamily="18" charset="2"/>
              </a:rPr>
              <a:t> = </a:t>
            </a:r>
            <a:r>
              <a:rPr lang="en-US" altLang="zh-CN" sz="2400" i="1" dirty="0">
                <a:latin typeface="Times New Roman" panose="02020603050405020304" pitchFamily="18" charset="0"/>
              </a:rPr>
              <a:t>m</a:t>
            </a:r>
            <a:r>
              <a:rPr lang="en-US" altLang="zh-CN" sz="2400" dirty="0"/>
              <a:t> </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Z</a:t>
            </a:r>
            <a:r>
              <a:rPr lang="zh-CN" altLang="en-US" sz="2400" dirty="0">
                <a:latin typeface="楷体" panose="02010609060101010101" pitchFamily="49" charset="-122"/>
                <a:ea typeface="楷体" panose="02010609060101010101" pitchFamily="49" charset="-122"/>
              </a:rPr>
              <a:t>向右移位，</a:t>
            </a:r>
            <a:r>
              <a:rPr lang="en-US" altLang="zh-CN" sz="2800" i="1" dirty="0">
                <a:latin typeface="Times New Roman" panose="02020603050405020304" pitchFamily="18" charset="0"/>
              </a:rPr>
              <a:t>t = </a:t>
            </a:r>
            <a:r>
              <a:rPr lang="en-US" altLang="zh-CN" sz="2800" dirty="0">
                <a:latin typeface="Times New Roman" panose="02020603050405020304" pitchFamily="18" charset="0"/>
              </a:rPr>
              <a:t>z</a:t>
            </a:r>
            <a:r>
              <a:rPr lang="en-US" altLang="zh-CN" sz="2800" baseline="-25000" dirty="0">
                <a:latin typeface="Times New Roman" panose="02020603050405020304" pitchFamily="18" charset="0"/>
              </a:rPr>
              <a:t>7</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sym typeface="Symbol" panose="05050102010706020507" pitchFamily="18" charset="2"/>
              </a:rPr>
              <a:t>z</a:t>
            </a:r>
            <a:r>
              <a:rPr lang="en-US" altLang="zh-CN" sz="2800" baseline="-25000" dirty="0">
                <a:latin typeface="Times New Roman" panose="02020603050405020304" pitchFamily="18" charset="0"/>
                <a:sym typeface="Symbol" panose="05050102010706020507" pitchFamily="18" charset="2"/>
              </a:rPr>
              <a:t>20</a:t>
            </a:r>
            <a:r>
              <a:rPr lang="en-US" altLang="zh-CN" sz="2800" dirty="0">
                <a:latin typeface="Times New Roman" panose="02020603050405020304" pitchFamily="18" charset="0"/>
                <a:sym typeface="Symbol" panose="05050102010706020507" pitchFamily="18" charset="2"/>
              </a:rPr>
              <a:t>  </a:t>
            </a:r>
            <a:r>
              <a:rPr lang="en-US" altLang="zh-CN" sz="2800" i="1" dirty="0">
                <a:latin typeface="Times New Roman" panose="02020603050405020304" pitchFamily="18" charset="0"/>
                <a:sym typeface="Symbol" panose="05050102010706020507" pitchFamily="18" charset="2"/>
              </a:rPr>
              <a:t>z</a:t>
            </a:r>
            <a:r>
              <a:rPr lang="en-US" altLang="zh-CN" sz="2800" baseline="-25000" dirty="0">
                <a:latin typeface="Times New Roman" panose="02020603050405020304" pitchFamily="18" charset="0"/>
                <a:sym typeface="Symbol" panose="05050102010706020507" pitchFamily="18" charset="2"/>
              </a:rPr>
              <a:t>21</a:t>
            </a:r>
            <a:r>
              <a:rPr lang="en-US" altLang="zh-CN" sz="2800" dirty="0">
                <a:latin typeface="Times New Roman" panose="02020603050405020304" pitchFamily="18" charset="0"/>
                <a:sym typeface="Symbol" panose="05050102010706020507" pitchFamily="18" charset="2"/>
              </a:rPr>
              <a:t>  </a:t>
            </a:r>
            <a:r>
              <a:rPr lang="en-US" altLang="zh-CN" sz="2800" i="1" dirty="0">
                <a:latin typeface="Times New Roman" panose="02020603050405020304" pitchFamily="18" charset="0"/>
                <a:sym typeface="Symbol" panose="05050102010706020507" pitchFamily="18" charset="2"/>
              </a:rPr>
              <a:t>z</a:t>
            </a:r>
            <a:r>
              <a:rPr lang="en-US" altLang="zh-CN" sz="2800" baseline="-25000" dirty="0">
                <a:latin typeface="Times New Roman" panose="02020603050405020304" pitchFamily="18" charset="0"/>
                <a:sym typeface="Symbol" panose="05050102010706020507" pitchFamily="18" charset="2"/>
              </a:rPr>
              <a:t>22</a:t>
            </a:r>
            <a:endParaRPr lang="en-US" altLang="zh-CN" sz="2800" baseline="-25000" dirty="0">
              <a:latin typeface="Times New Roman" panose="02020603050405020304" pitchFamily="18" charset="0"/>
              <a:sym typeface="Symbol" panose="05050102010706020507" pitchFamily="18" charset="2"/>
            </a:endParaRPr>
          </a:p>
        </p:txBody>
      </p:sp>
      <p:sp>
        <p:nvSpPr>
          <p:cNvPr id="22" name="Rectangle 391"/>
          <p:cNvSpPr>
            <a:spLocks noChangeArrowheads="1"/>
          </p:cNvSpPr>
          <p:nvPr/>
        </p:nvSpPr>
        <p:spPr bwMode="auto">
          <a:xfrm>
            <a:off x="831425" y="4322304"/>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altLang="zh-CN" b="1" dirty="0">
                <a:latin typeface="Times-Roman"/>
              </a:rPr>
              <a:t>X</a:t>
            </a:r>
            <a:endParaRPr lang="en-US" altLang="zh-CN" b="1" dirty="0">
              <a:latin typeface="Times-Roman"/>
            </a:endParaRPr>
          </a:p>
        </p:txBody>
      </p:sp>
      <p:sp>
        <p:nvSpPr>
          <p:cNvPr id="23" name="Rectangle 392"/>
          <p:cNvSpPr>
            <a:spLocks noChangeArrowheads="1"/>
          </p:cNvSpPr>
          <p:nvPr/>
        </p:nvSpPr>
        <p:spPr bwMode="auto">
          <a:xfrm>
            <a:off x="829724" y="5126860"/>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altLang="zh-CN" b="1" dirty="0">
                <a:latin typeface="Times-Roman"/>
              </a:rPr>
              <a:t>Y</a:t>
            </a:r>
            <a:endParaRPr lang="en-US" altLang="zh-CN" b="1" dirty="0">
              <a:latin typeface="Times-Roman"/>
            </a:endParaRPr>
          </a:p>
        </p:txBody>
      </p:sp>
      <p:sp>
        <p:nvSpPr>
          <p:cNvPr id="24" name="Rectangle 393"/>
          <p:cNvSpPr>
            <a:spLocks noChangeArrowheads="1"/>
          </p:cNvSpPr>
          <p:nvPr/>
        </p:nvSpPr>
        <p:spPr bwMode="auto">
          <a:xfrm>
            <a:off x="851468" y="5978796"/>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altLang="zh-CN" b="1" dirty="0">
                <a:latin typeface="Times-Roman"/>
              </a:rPr>
              <a:t>Z</a:t>
            </a:r>
            <a:endParaRPr lang="en-US" altLang="zh-CN" b="1" dirty="0">
              <a:latin typeface="Times-Roman"/>
            </a:endParaRPr>
          </a:p>
        </p:txBody>
      </p:sp>
      <p:graphicFrame>
        <p:nvGraphicFramePr>
          <p:cNvPr id="14" name="Group 458"/>
          <p:cNvGraphicFramePr>
            <a:graphicFrameLocks noGrp="1"/>
          </p:cNvGraphicFramePr>
          <p:nvPr/>
        </p:nvGraphicFramePr>
        <p:xfrm>
          <a:off x="1524000" y="5166728"/>
          <a:ext cx="6477000" cy="304800"/>
        </p:xfrm>
        <a:graphic>
          <a:graphicData uri="http://schemas.openxmlformats.org/drawingml/2006/table">
            <a:tbl>
              <a:tblPr/>
              <a:tblGrid>
                <a:gridCol w="295275"/>
                <a:gridCol w="293688"/>
                <a:gridCol w="295275"/>
                <a:gridCol w="293687"/>
                <a:gridCol w="295275"/>
                <a:gridCol w="292100"/>
                <a:gridCol w="295275"/>
                <a:gridCol w="293688"/>
                <a:gridCol w="295275"/>
                <a:gridCol w="293687"/>
                <a:gridCol w="295275"/>
                <a:gridCol w="295275"/>
                <a:gridCol w="293688"/>
                <a:gridCol w="295275"/>
                <a:gridCol w="293687"/>
                <a:gridCol w="295275"/>
                <a:gridCol w="292100"/>
                <a:gridCol w="295275"/>
                <a:gridCol w="293688"/>
                <a:gridCol w="295275"/>
                <a:gridCol w="293687"/>
                <a:gridCol w="295275"/>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0070C0"/>
                          </a:solidFill>
                          <a:effectLst/>
                          <a:latin typeface="Times New Roman" panose="02020603050405020304" pitchFamily="18" charset="0"/>
                        </a:rPr>
                        <a:t>y</a:t>
                      </a:r>
                      <a:r>
                        <a:rPr kumimoji="0" lang="en-US" sz="1200" b="1" i="1" u="none" strike="noStrike" cap="none" normalizeH="0" baseline="-25000" dirty="0">
                          <a:ln>
                            <a:noFill/>
                          </a:ln>
                          <a:solidFill>
                            <a:srgbClr val="0070C0"/>
                          </a:solidFill>
                          <a:effectLst/>
                          <a:latin typeface="Times New Roman" panose="02020603050405020304" pitchFamily="18" charset="0"/>
                        </a:rPr>
                        <a:t>0</a:t>
                      </a:r>
                      <a:endParaRPr kumimoji="0" lang="en-US" sz="1200" b="1" i="1" u="none" strike="noStrike" cap="none" normalizeH="0" baseline="0" dirty="0">
                        <a:ln>
                          <a:noFill/>
                        </a:ln>
                        <a:solidFill>
                          <a:srgbClr val="0070C0"/>
                        </a:solidFill>
                        <a:effectLst/>
                        <a:latin typeface="Times New Roman" panose="02020603050405020304" pitchFamily="18"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y</a:t>
                      </a:r>
                      <a:r>
                        <a:rPr kumimoji="0" lang="en-US" sz="1200" b="0" i="1" u="none" strike="noStrike" cap="none" normalizeH="0" baseline="-25000" dirty="0">
                          <a:ln>
                            <a:noFill/>
                          </a:ln>
                          <a:solidFill>
                            <a:schemeClr val="tx1"/>
                          </a:solidFill>
                          <a:effectLst/>
                          <a:latin typeface="Times New Roman" panose="02020603050405020304" pitchFamily="18" charset="0"/>
                        </a:rPr>
                        <a:t>1</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y</a:t>
                      </a:r>
                      <a:r>
                        <a:rPr kumimoji="0" lang="en-US" sz="1200" b="0" i="1" u="none" strike="noStrike" cap="none" normalizeH="0" baseline="-25000" dirty="0">
                          <a:ln>
                            <a:noFill/>
                          </a:ln>
                          <a:solidFill>
                            <a:schemeClr val="tx1"/>
                          </a:solidFill>
                          <a:effectLst/>
                          <a:latin typeface="Times New Roman" panose="02020603050405020304" pitchFamily="18" charset="0"/>
                        </a:rPr>
                        <a:t>10</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y</a:t>
                      </a:r>
                      <a:r>
                        <a:rPr kumimoji="0" lang="en-US" sz="1200" b="1" i="1" u="none" strike="noStrike" cap="none" normalizeH="0" baseline="-25000" dirty="0">
                          <a:ln>
                            <a:noFill/>
                          </a:ln>
                          <a:solidFill>
                            <a:srgbClr val="C00000"/>
                          </a:solidFill>
                          <a:effectLst/>
                          <a:latin typeface="Times New Roman" panose="02020603050405020304" pitchFamily="18" charset="0"/>
                        </a:rPr>
                        <a:t>20</a:t>
                      </a:r>
                      <a:endParaRPr kumimoji="0" lang="en-US" sz="1200" b="1" i="1" u="none" strike="noStrike" cap="none" normalizeH="0" baseline="-25000" dirty="0">
                        <a:ln>
                          <a:noFill/>
                        </a:ln>
                        <a:solidFill>
                          <a:srgbClr val="C00000"/>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y</a:t>
                      </a:r>
                      <a:r>
                        <a:rPr kumimoji="0" lang="en-US" sz="1200" b="1" i="1" u="none" strike="noStrike" cap="none" normalizeH="0" baseline="-25000" dirty="0">
                          <a:ln>
                            <a:noFill/>
                          </a:ln>
                          <a:solidFill>
                            <a:srgbClr val="C00000"/>
                          </a:solidFill>
                          <a:effectLst/>
                          <a:latin typeface="Times New Roman" panose="02020603050405020304" pitchFamily="18" charset="0"/>
                        </a:rPr>
                        <a:t>21</a:t>
                      </a:r>
                      <a:endParaRPr kumimoji="0" lang="en-US" sz="1200" b="1" i="1" u="none" strike="noStrike" cap="none" normalizeH="0" baseline="0" dirty="0">
                        <a:ln>
                          <a:noFill/>
                        </a:ln>
                        <a:solidFill>
                          <a:srgbClr val="C00000"/>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 name="Group 460"/>
          <p:cNvGraphicFramePr>
            <a:graphicFrameLocks noGrp="1"/>
          </p:cNvGraphicFramePr>
          <p:nvPr/>
        </p:nvGraphicFramePr>
        <p:xfrm>
          <a:off x="1545744" y="5989053"/>
          <a:ext cx="6705600" cy="304800"/>
        </p:xfrm>
        <a:graphic>
          <a:graphicData uri="http://schemas.openxmlformats.org/drawingml/2006/table">
            <a:tbl>
              <a:tblPr/>
              <a:tblGrid>
                <a:gridCol w="292100"/>
                <a:gridCol w="290513"/>
                <a:gridCol w="292100"/>
                <a:gridCol w="292100"/>
                <a:gridCol w="292100"/>
                <a:gridCol w="290512"/>
                <a:gridCol w="292100"/>
                <a:gridCol w="292100"/>
                <a:gridCol w="290513"/>
                <a:gridCol w="292100"/>
                <a:gridCol w="292100"/>
                <a:gridCol w="288925"/>
                <a:gridCol w="292100"/>
                <a:gridCol w="292100"/>
                <a:gridCol w="290512"/>
                <a:gridCol w="292100"/>
                <a:gridCol w="292100"/>
                <a:gridCol w="292100"/>
                <a:gridCol w="290513"/>
                <a:gridCol w="292100"/>
                <a:gridCol w="292100"/>
                <a:gridCol w="290512"/>
                <a:gridCol w="292100"/>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0070C0"/>
                          </a:solidFill>
                          <a:effectLst/>
                          <a:latin typeface="Times New Roman" panose="02020603050405020304" pitchFamily="18" charset="0"/>
                        </a:rPr>
                        <a:t>z</a:t>
                      </a:r>
                      <a:r>
                        <a:rPr kumimoji="0" lang="en-US" sz="1200" b="1" i="1" u="none" strike="noStrike" cap="none" normalizeH="0" baseline="-25000" dirty="0">
                          <a:ln>
                            <a:noFill/>
                          </a:ln>
                          <a:solidFill>
                            <a:srgbClr val="0070C0"/>
                          </a:solidFill>
                          <a:effectLst/>
                          <a:latin typeface="Times New Roman" panose="02020603050405020304" pitchFamily="18" charset="0"/>
                        </a:rPr>
                        <a:t>0</a:t>
                      </a:r>
                      <a:endParaRPr kumimoji="0" lang="en-US" sz="1200" b="1" i="1" u="none" strike="noStrike" cap="none" normalizeH="0" baseline="-25000" dirty="0">
                        <a:ln>
                          <a:noFill/>
                        </a:ln>
                        <a:solidFill>
                          <a:srgbClr val="0070C0"/>
                        </a:solidFill>
                        <a:effectLst/>
                        <a:latin typeface="Times New Roman" panose="02020603050405020304" pitchFamily="18"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z</a:t>
                      </a:r>
                      <a:r>
                        <a:rPr kumimoji="0" lang="en-US" sz="1200" b="1" i="1" u="none" strike="noStrike" cap="none" normalizeH="0" baseline="-25000" dirty="0">
                          <a:ln>
                            <a:noFill/>
                          </a:ln>
                          <a:solidFill>
                            <a:srgbClr val="C00000"/>
                          </a:solidFill>
                          <a:effectLst/>
                          <a:latin typeface="Times New Roman" panose="02020603050405020304" pitchFamily="18" charset="0"/>
                        </a:rPr>
                        <a:t>7</a:t>
                      </a:r>
                      <a:endParaRPr kumimoji="0" lang="en-US" sz="1200" b="1" i="1" u="none" strike="noStrike" cap="none" normalizeH="0" baseline="0" dirty="0">
                        <a:ln>
                          <a:noFill/>
                        </a:ln>
                        <a:solidFill>
                          <a:srgbClr val="C00000"/>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8</a:t>
                      </a:r>
                      <a:r>
                        <a:rPr kumimoji="0" lang="en-US" sz="1200" b="0" i="1" u="none" strike="noStrike" cap="none" normalizeH="0" baseline="0">
                          <a:ln>
                            <a:noFill/>
                          </a:ln>
                          <a:solidFill>
                            <a:schemeClr val="tx1"/>
                          </a:solidFill>
                          <a:effectLst/>
                          <a:latin typeface="Times New Roman" panose="02020603050405020304" pitchFamily="18" charset="0"/>
                        </a:rPr>
                        <a:t> </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9</a:t>
                      </a:r>
                      <a:r>
                        <a:rPr kumimoji="0" lang="en-US" sz="1200" b="0" i="1" u="none" strike="noStrike" cap="none" normalizeH="0" baseline="0">
                          <a:ln>
                            <a:noFill/>
                          </a:ln>
                          <a:solidFill>
                            <a:schemeClr val="tx1"/>
                          </a:solidFill>
                          <a:effectLst/>
                          <a:latin typeface="Times New Roman" panose="02020603050405020304" pitchFamily="18" charset="0"/>
                        </a:rPr>
                        <a:t> </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10</a:t>
                      </a:r>
                      <a:r>
                        <a:rPr kumimoji="0" lang="en-US" sz="1200" b="0" i="1" u="none" strike="noStrike" cap="none" normalizeH="0" baseline="0" dirty="0">
                          <a:ln>
                            <a:noFill/>
                          </a:ln>
                          <a:solidFill>
                            <a:schemeClr val="tx1"/>
                          </a:solidFill>
                          <a:effectLst/>
                          <a:latin typeface="Times New Roman" panose="02020603050405020304" pitchFamily="18" charset="0"/>
                        </a:rPr>
                        <a:t> </a:t>
                      </a:r>
                      <a:endParaRPr kumimoji="0" lang="en-US" sz="1200" b="0" i="1" u="none" strike="noStrike" cap="none" normalizeH="0" baseline="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11</a:t>
                      </a:r>
                      <a:r>
                        <a:rPr kumimoji="0" lang="en-US" sz="1200" b="0" i="1" u="none" strike="noStrike" cap="none" normalizeH="0" baseline="0" dirty="0">
                          <a:ln>
                            <a:noFill/>
                          </a:ln>
                          <a:solidFill>
                            <a:schemeClr val="tx1"/>
                          </a:solidFill>
                          <a:effectLst/>
                          <a:latin typeface="Times New Roman" panose="02020603050405020304" pitchFamily="18" charset="0"/>
                        </a:rPr>
                        <a:t> </a:t>
                      </a:r>
                      <a:endParaRPr kumimoji="0" lang="en-US" sz="1200" b="0" i="1" u="none" strike="noStrike" cap="none" normalizeH="0" baseline="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z</a:t>
                      </a:r>
                      <a:r>
                        <a:rPr kumimoji="0" lang="en-US" sz="1200" b="1" i="1" u="none" strike="noStrike" cap="none" normalizeH="0" baseline="-25000" dirty="0">
                          <a:ln>
                            <a:noFill/>
                          </a:ln>
                          <a:solidFill>
                            <a:srgbClr val="C00000"/>
                          </a:solidFill>
                          <a:effectLst/>
                          <a:latin typeface="Times New Roman" panose="02020603050405020304" pitchFamily="18" charset="0"/>
                        </a:rPr>
                        <a:t>20</a:t>
                      </a:r>
                      <a:endParaRPr kumimoji="0" lang="en-US" sz="1200" b="1" i="1" u="none" strike="noStrike" cap="none" normalizeH="0" baseline="-25000" dirty="0">
                        <a:ln>
                          <a:noFill/>
                        </a:ln>
                        <a:solidFill>
                          <a:srgbClr val="C00000"/>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z</a:t>
                      </a:r>
                      <a:r>
                        <a:rPr kumimoji="0" lang="en-US" sz="1200" b="1" i="1" u="none" strike="noStrike" cap="none" normalizeH="0" baseline="-25000" dirty="0">
                          <a:ln>
                            <a:noFill/>
                          </a:ln>
                          <a:solidFill>
                            <a:srgbClr val="C00000"/>
                          </a:solidFill>
                          <a:effectLst/>
                          <a:latin typeface="Times New Roman" panose="02020603050405020304" pitchFamily="18" charset="0"/>
                        </a:rPr>
                        <a:t>21</a:t>
                      </a:r>
                      <a:endParaRPr kumimoji="0" lang="en-US" sz="1200" b="1" i="1" u="none" strike="noStrike" cap="none" normalizeH="0" baseline="-25000" dirty="0">
                        <a:ln>
                          <a:noFill/>
                        </a:ln>
                        <a:solidFill>
                          <a:srgbClr val="C00000"/>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z</a:t>
                      </a:r>
                      <a:r>
                        <a:rPr kumimoji="0" lang="en-US" sz="1200" b="1" i="1" u="none" strike="noStrike" cap="none" normalizeH="0" baseline="-25000" dirty="0">
                          <a:ln>
                            <a:noFill/>
                          </a:ln>
                          <a:solidFill>
                            <a:srgbClr val="C00000"/>
                          </a:solidFill>
                          <a:effectLst/>
                          <a:latin typeface="Times New Roman" panose="02020603050405020304" pitchFamily="18" charset="0"/>
                        </a:rPr>
                        <a:t>22</a:t>
                      </a:r>
                      <a:endParaRPr kumimoji="0" lang="en-US" sz="1200" b="1" i="1" u="none" strike="noStrike" cap="none" normalizeH="0" baseline="0" dirty="0">
                        <a:ln>
                          <a:noFill/>
                        </a:ln>
                        <a:solidFill>
                          <a:srgbClr val="C00000"/>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 name="Text Box 395"/>
          <p:cNvSpPr txBox="1">
            <a:spLocks noChangeArrowheads="1"/>
          </p:cNvSpPr>
          <p:nvPr/>
        </p:nvSpPr>
        <p:spPr bwMode="auto">
          <a:xfrm>
            <a:off x="6629400" y="4813690"/>
            <a:ext cx="37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a:sym typeface="Symbol" panose="05050102010706020507" pitchFamily="18" charset="2"/>
              </a:rPr>
              <a:t></a:t>
            </a:r>
            <a:endParaRPr lang="en-US" altLang="zh-CN" sz="2000"/>
          </a:p>
        </p:txBody>
      </p:sp>
      <p:sp>
        <p:nvSpPr>
          <p:cNvPr id="17" name="Text Box 396"/>
          <p:cNvSpPr txBox="1">
            <a:spLocks noChangeArrowheads="1"/>
          </p:cNvSpPr>
          <p:nvPr/>
        </p:nvSpPr>
        <p:spPr bwMode="auto">
          <a:xfrm>
            <a:off x="7392988" y="5623928"/>
            <a:ext cx="379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a:sym typeface="Symbol" panose="05050102010706020507" pitchFamily="18" charset="2"/>
              </a:rPr>
              <a:t></a:t>
            </a:r>
            <a:endParaRPr lang="en-US" altLang="zh-CN" sz="2000"/>
          </a:p>
        </p:txBody>
      </p:sp>
      <p:sp>
        <p:nvSpPr>
          <p:cNvPr id="18" name="Text Box 397"/>
          <p:cNvSpPr txBox="1">
            <a:spLocks noChangeArrowheads="1"/>
          </p:cNvSpPr>
          <p:nvPr/>
        </p:nvSpPr>
        <p:spPr bwMode="auto">
          <a:xfrm>
            <a:off x="7336944" y="6446253"/>
            <a:ext cx="37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000">
                <a:sym typeface="Symbol" panose="05050102010706020507" pitchFamily="18" charset="2"/>
              </a:rPr>
              <a:t></a:t>
            </a:r>
            <a:endParaRPr lang="en-US" altLang="zh-CN" sz="2000"/>
          </a:p>
        </p:txBody>
      </p:sp>
      <p:sp>
        <p:nvSpPr>
          <p:cNvPr id="26" name="Rectangle 399"/>
          <p:cNvSpPr>
            <a:spLocks noChangeArrowheads="1"/>
          </p:cNvSpPr>
          <p:nvPr/>
        </p:nvSpPr>
        <p:spPr bwMode="auto">
          <a:xfrm>
            <a:off x="7194550" y="5473116"/>
            <a:ext cx="1841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ltLang="zh-CN"/>
          </a:p>
        </p:txBody>
      </p:sp>
      <p:graphicFrame>
        <p:nvGraphicFramePr>
          <p:cNvPr id="27" name="Group 567"/>
          <p:cNvGraphicFramePr>
            <a:graphicFrameLocks noGrp="1"/>
          </p:cNvGraphicFramePr>
          <p:nvPr/>
        </p:nvGraphicFramePr>
        <p:xfrm>
          <a:off x="1524000" y="4381890"/>
          <a:ext cx="6096000" cy="279400"/>
        </p:xfrm>
        <a:graphic>
          <a:graphicData uri="http://schemas.openxmlformats.org/drawingml/2006/table">
            <a:tbl>
              <a:tblPr/>
              <a:tblGrid>
                <a:gridCol w="320675"/>
                <a:gridCol w="320675"/>
                <a:gridCol w="320675"/>
                <a:gridCol w="320675"/>
                <a:gridCol w="322263"/>
                <a:gridCol w="320675"/>
                <a:gridCol w="320675"/>
                <a:gridCol w="320675"/>
                <a:gridCol w="320675"/>
                <a:gridCol w="320675"/>
                <a:gridCol w="320675"/>
                <a:gridCol w="320675"/>
                <a:gridCol w="320675"/>
                <a:gridCol w="320675"/>
                <a:gridCol w="322262"/>
                <a:gridCol w="320675"/>
                <a:gridCol w="320675"/>
                <a:gridCol w="320675"/>
                <a:gridCol w="320675"/>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0070C0"/>
                          </a:solidFill>
                          <a:effectLst/>
                          <a:latin typeface="Times New Roman" panose="02020603050405020304" pitchFamily="18" charset="0"/>
                        </a:rPr>
                        <a:t>x</a:t>
                      </a:r>
                      <a:r>
                        <a:rPr kumimoji="0" lang="en-US" sz="1200" b="1" i="1" u="none" strike="noStrike" cap="none" normalizeH="0" baseline="-25000" dirty="0">
                          <a:ln>
                            <a:noFill/>
                          </a:ln>
                          <a:solidFill>
                            <a:srgbClr val="0070C0"/>
                          </a:solidFill>
                          <a:effectLst/>
                          <a:latin typeface="Times New Roman" panose="02020603050405020304" pitchFamily="18" charset="0"/>
                        </a:rPr>
                        <a:t>0</a:t>
                      </a:r>
                      <a:endParaRPr kumimoji="0" lang="en-US" sz="1200" b="1" i="0" u="none" strike="noStrike" cap="none" normalizeH="0" baseline="0" dirty="0">
                        <a:ln>
                          <a:noFill/>
                        </a:ln>
                        <a:solidFill>
                          <a:srgbClr val="0070C0"/>
                        </a:solidFill>
                        <a:effectLst/>
                        <a:latin typeface="Times New Roman" panose="02020603050405020304"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8</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9</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x</a:t>
                      </a:r>
                      <a:r>
                        <a:rPr kumimoji="0" lang="en-US" sz="1200" b="1" i="1" u="none" strike="noStrike" cap="none" normalizeH="0" baseline="-25000" dirty="0">
                          <a:ln>
                            <a:noFill/>
                          </a:ln>
                          <a:solidFill>
                            <a:srgbClr val="C00000"/>
                          </a:solidFill>
                          <a:effectLst/>
                          <a:latin typeface="Times New Roman" panose="02020603050405020304" pitchFamily="18" charset="0"/>
                        </a:rPr>
                        <a:t>13</a:t>
                      </a:r>
                      <a:endParaRPr kumimoji="0" lang="en-US" sz="1200" b="1" i="1" u="none" strike="noStrike" cap="none" normalizeH="0" baseline="-25000" dirty="0">
                        <a:ln>
                          <a:noFill/>
                        </a:ln>
                        <a:solidFill>
                          <a:srgbClr val="C00000"/>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14</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x</a:t>
                      </a:r>
                      <a:r>
                        <a:rPr kumimoji="0" lang="en-US" sz="1200" b="1" i="1" u="none" strike="noStrike" cap="none" normalizeH="0" baseline="-25000" dirty="0">
                          <a:ln>
                            <a:noFill/>
                          </a:ln>
                          <a:solidFill>
                            <a:srgbClr val="C00000"/>
                          </a:solidFill>
                          <a:effectLst/>
                          <a:latin typeface="Times New Roman" panose="02020603050405020304" pitchFamily="18" charset="0"/>
                        </a:rPr>
                        <a:t>16</a:t>
                      </a:r>
                      <a:endParaRPr kumimoji="0" lang="en-US" sz="1200" b="1" i="1" u="none" strike="noStrike" cap="none" normalizeH="0" baseline="-25000" dirty="0">
                        <a:ln>
                          <a:noFill/>
                        </a:ln>
                        <a:solidFill>
                          <a:srgbClr val="C00000"/>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x</a:t>
                      </a:r>
                      <a:r>
                        <a:rPr kumimoji="0" lang="en-US" sz="1200" b="1" i="1" u="none" strike="noStrike" cap="none" normalizeH="0" baseline="-25000" dirty="0">
                          <a:ln>
                            <a:noFill/>
                          </a:ln>
                          <a:solidFill>
                            <a:srgbClr val="C00000"/>
                          </a:solidFill>
                          <a:effectLst/>
                          <a:latin typeface="Times New Roman" panose="02020603050405020304" pitchFamily="18" charset="0"/>
                        </a:rPr>
                        <a:t>17</a:t>
                      </a:r>
                      <a:endParaRPr kumimoji="0" lang="en-US" sz="1200" b="1" i="1" u="none" strike="noStrike" cap="none" normalizeH="0" baseline="-25000" dirty="0">
                        <a:ln>
                          <a:noFill/>
                        </a:ln>
                        <a:solidFill>
                          <a:srgbClr val="C00000"/>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x</a:t>
                      </a:r>
                      <a:r>
                        <a:rPr kumimoji="0" lang="en-US" sz="1200" b="1" i="1" u="none" strike="noStrike" cap="none" normalizeH="0" baseline="-25000" dirty="0">
                          <a:ln>
                            <a:noFill/>
                          </a:ln>
                          <a:solidFill>
                            <a:srgbClr val="C00000"/>
                          </a:solidFill>
                          <a:effectLst/>
                          <a:latin typeface="Times New Roman" panose="02020603050405020304" pitchFamily="18" charset="0"/>
                        </a:rPr>
                        <a:t>18</a:t>
                      </a:r>
                      <a:endParaRPr kumimoji="0" lang="en-US" sz="1200" b="1" i="1" u="none" strike="noStrike" cap="none" normalizeH="0" baseline="-25000" dirty="0">
                        <a:ln>
                          <a:noFill/>
                        </a:ln>
                        <a:solidFill>
                          <a:srgbClr val="C00000"/>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 name="Line 568"/>
          <p:cNvSpPr>
            <a:spLocks noChangeShapeType="1"/>
          </p:cNvSpPr>
          <p:nvPr/>
        </p:nvSpPr>
        <p:spPr bwMode="auto">
          <a:xfrm>
            <a:off x="6781800" y="4661290"/>
            <a:ext cx="0" cy="2286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569"/>
          <p:cNvSpPr>
            <a:spLocks noChangeShapeType="1"/>
          </p:cNvSpPr>
          <p:nvPr/>
        </p:nvSpPr>
        <p:spPr bwMode="auto">
          <a:xfrm flipH="1">
            <a:off x="6858000" y="4661290"/>
            <a:ext cx="304800" cy="2286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570"/>
          <p:cNvSpPr>
            <a:spLocks noChangeShapeType="1"/>
          </p:cNvSpPr>
          <p:nvPr/>
        </p:nvSpPr>
        <p:spPr bwMode="auto">
          <a:xfrm flipH="1">
            <a:off x="6934200" y="4661290"/>
            <a:ext cx="533400" cy="3048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571"/>
          <p:cNvSpPr>
            <a:spLocks noChangeShapeType="1"/>
          </p:cNvSpPr>
          <p:nvPr/>
        </p:nvSpPr>
        <p:spPr bwMode="auto">
          <a:xfrm>
            <a:off x="5791200" y="4661290"/>
            <a:ext cx="914400" cy="2286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574"/>
          <p:cNvSpPr>
            <a:spLocks noChangeShapeType="1"/>
          </p:cNvSpPr>
          <p:nvPr/>
        </p:nvSpPr>
        <p:spPr bwMode="auto">
          <a:xfrm flipH="1">
            <a:off x="1676400" y="4966090"/>
            <a:ext cx="5029200" cy="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575"/>
          <p:cNvSpPr>
            <a:spLocks noChangeShapeType="1"/>
          </p:cNvSpPr>
          <p:nvPr/>
        </p:nvSpPr>
        <p:spPr bwMode="auto">
          <a:xfrm flipV="1">
            <a:off x="1676400" y="4661290"/>
            <a:ext cx="0" cy="304800"/>
          </a:xfrm>
          <a:prstGeom prst="line">
            <a:avLst/>
          </a:prstGeom>
          <a:noFill/>
          <a:ln w="28575">
            <a:solidFill>
              <a:srgbClr val="0070C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576"/>
          <p:cNvSpPr>
            <a:spLocks noChangeShapeType="1"/>
          </p:cNvSpPr>
          <p:nvPr/>
        </p:nvSpPr>
        <p:spPr bwMode="auto">
          <a:xfrm>
            <a:off x="7543800" y="5471528"/>
            <a:ext cx="0" cy="2286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577"/>
          <p:cNvSpPr>
            <a:spLocks noChangeShapeType="1"/>
          </p:cNvSpPr>
          <p:nvPr/>
        </p:nvSpPr>
        <p:spPr bwMode="auto">
          <a:xfrm flipH="1">
            <a:off x="7620000" y="5471528"/>
            <a:ext cx="228600" cy="2286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578"/>
          <p:cNvSpPr>
            <a:spLocks noChangeShapeType="1"/>
          </p:cNvSpPr>
          <p:nvPr/>
        </p:nvSpPr>
        <p:spPr bwMode="auto">
          <a:xfrm flipH="1">
            <a:off x="1676400" y="5776328"/>
            <a:ext cx="5791200" cy="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579"/>
          <p:cNvSpPr>
            <a:spLocks noChangeShapeType="1"/>
          </p:cNvSpPr>
          <p:nvPr/>
        </p:nvSpPr>
        <p:spPr bwMode="auto">
          <a:xfrm flipV="1">
            <a:off x="1676400" y="5471528"/>
            <a:ext cx="0" cy="304800"/>
          </a:xfrm>
          <a:prstGeom prst="line">
            <a:avLst/>
          </a:prstGeom>
          <a:noFill/>
          <a:ln w="28575">
            <a:solidFill>
              <a:srgbClr val="0070C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580"/>
          <p:cNvSpPr>
            <a:spLocks noChangeShapeType="1"/>
          </p:cNvSpPr>
          <p:nvPr/>
        </p:nvSpPr>
        <p:spPr bwMode="auto">
          <a:xfrm>
            <a:off x="7489344" y="6293853"/>
            <a:ext cx="0" cy="2286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581"/>
          <p:cNvSpPr>
            <a:spLocks noChangeShapeType="1"/>
          </p:cNvSpPr>
          <p:nvPr/>
        </p:nvSpPr>
        <p:spPr bwMode="auto">
          <a:xfrm flipH="1">
            <a:off x="7565544" y="6293853"/>
            <a:ext cx="228600" cy="2286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582"/>
          <p:cNvSpPr>
            <a:spLocks noChangeShapeType="1"/>
          </p:cNvSpPr>
          <p:nvPr/>
        </p:nvSpPr>
        <p:spPr bwMode="auto">
          <a:xfrm flipH="1">
            <a:off x="7641744" y="6293853"/>
            <a:ext cx="457200" cy="3048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583"/>
          <p:cNvSpPr>
            <a:spLocks noChangeShapeType="1"/>
          </p:cNvSpPr>
          <p:nvPr/>
        </p:nvSpPr>
        <p:spPr bwMode="auto">
          <a:xfrm flipH="1">
            <a:off x="1698144" y="6598653"/>
            <a:ext cx="5715000" cy="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584"/>
          <p:cNvSpPr>
            <a:spLocks noChangeShapeType="1"/>
          </p:cNvSpPr>
          <p:nvPr/>
        </p:nvSpPr>
        <p:spPr bwMode="auto">
          <a:xfrm flipV="1">
            <a:off x="1698144" y="6293853"/>
            <a:ext cx="0" cy="304800"/>
          </a:xfrm>
          <a:prstGeom prst="line">
            <a:avLst/>
          </a:prstGeom>
          <a:noFill/>
          <a:ln w="28575">
            <a:solidFill>
              <a:srgbClr val="0070C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586"/>
          <p:cNvSpPr>
            <a:spLocks noChangeShapeType="1"/>
          </p:cNvSpPr>
          <p:nvPr/>
        </p:nvSpPr>
        <p:spPr bwMode="auto">
          <a:xfrm>
            <a:off x="3755544" y="6446253"/>
            <a:ext cx="3657600" cy="7620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590"/>
          <p:cNvSpPr>
            <a:spLocks noChangeShapeType="1"/>
          </p:cNvSpPr>
          <p:nvPr/>
        </p:nvSpPr>
        <p:spPr bwMode="auto">
          <a:xfrm>
            <a:off x="3755544" y="6293853"/>
            <a:ext cx="0" cy="15240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箭头: 右 3"/>
          <p:cNvSpPr/>
          <p:nvPr/>
        </p:nvSpPr>
        <p:spPr>
          <a:xfrm>
            <a:off x="7734300" y="4418603"/>
            <a:ext cx="382587" cy="176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右 48"/>
          <p:cNvSpPr/>
          <p:nvPr/>
        </p:nvSpPr>
        <p:spPr>
          <a:xfrm>
            <a:off x="8137107" y="5230761"/>
            <a:ext cx="382587" cy="176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箭头: 右 49"/>
          <p:cNvSpPr/>
          <p:nvPr/>
        </p:nvSpPr>
        <p:spPr>
          <a:xfrm>
            <a:off x="8428128" y="6053086"/>
            <a:ext cx="382587" cy="176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
        <p:nvSpPr>
          <p:cNvPr id="43" name="箭头: 左弧形 42"/>
          <p:cNvSpPr/>
          <p:nvPr/>
        </p:nvSpPr>
        <p:spPr>
          <a:xfrm>
            <a:off x="42211" y="2852936"/>
            <a:ext cx="617946" cy="180835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箭头: 左弧形 45"/>
          <p:cNvSpPr/>
          <p:nvPr/>
        </p:nvSpPr>
        <p:spPr>
          <a:xfrm>
            <a:off x="24536" y="3284984"/>
            <a:ext cx="617946" cy="212250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箭头: 左弧形 46"/>
          <p:cNvSpPr/>
          <p:nvPr/>
        </p:nvSpPr>
        <p:spPr>
          <a:xfrm>
            <a:off x="33328" y="3717031"/>
            <a:ext cx="617946" cy="263109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fade">
                                      <p:cBhvr>
                                        <p:cTn id="7" dur="500"/>
                                        <p:tgtEl>
                                          <p:spTgt spid="1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xEl>
                                              <p:pRg st="4" end="4"/>
                                            </p:txEl>
                                          </p:spTgt>
                                        </p:tgtEl>
                                        <p:attrNameLst>
                                          <p:attrName>style.visibility</p:attrName>
                                        </p:attrNameLst>
                                      </p:cBhvr>
                                      <p:to>
                                        <p:strVal val="visible"/>
                                      </p:to>
                                    </p:set>
                                    <p:animEffect transition="in" filter="fade">
                                      <p:cBhvr>
                                        <p:cTn id="39" dur="500"/>
                                        <p:tgtEl>
                                          <p:spTgt spid="1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left)">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
                                            <p:txEl>
                                              <p:pRg st="5" end="5"/>
                                            </p:txEl>
                                          </p:spTgt>
                                        </p:tgtEl>
                                        <p:attrNameLst>
                                          <p:attrName>style.visibility</p:attrName>
                                        </p:attrNameLst>
                                      </p:cBhvr>
                                      <p:to>
                                        <p:strVal val="visible"/>
                                      </p:to>
                                    </p:set>
                                    <p:animEffect transition="in" filter="fade">
                                      <p:cBhvr>
                                        <p:cTn id="67" dur="500"/>
                                        <p:tgtEl>
                                          <p:spTgt spid="13">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wipe(left)">
                                      <p:cBhvr>
                                        <p:cTn id="76" dur="500"/>
                                        <p:tgtEl>
                                          <p:spTgt spid="50"/>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4" grpId="0" animBg="1"/>
      <p:bldP spid="48" grpId="0" animBg="1"/>
      <p:bldP spid="4" grpId="0" animBg="1"/>
      <p:bldP spid="49" grpId="0" animBg="1"/>
      <p:bldP spid="50" grpId="0" animBg="1"/>
      <p:bldP spid="43" grpId="0" animBg="1"/>
      <p:bldP spid="46" grpId="0" animBg="1"/>
      <p:bldP spid="4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3C00FBD-5B7E-4680-913D-71C092573B78}" type="slidenum">
              <a:rPr lang="en-US" altLang="zh-CN" smtClean="0"/>
            </a:fld>
            <a:endParaRPr lang="en-US" altLang="zh-CN"/>
          </a:p>
        </p:txBody>
      </p:sp>
      <p:sp>
        <p:nvSpPr>
          <p:cNvPr id="8" name="文本框 7"/>
          <p:cNvSpPr txBox="1"/>
          <p:nvPr/>
        </p:nvSpPr>
        <p:spPr>
          <a:xfrm>
            <a:off x="250825" y="1046891"/>
            <a:ext cx="4572000" cy="523220"/>
          </a:xfrm>
          <a:prstGeom prst="rect">
            <a:avLst/>
          </a:prstGeom>
          <a:noFill/>
        </p:spPr>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A5/1</a:t>
            </a: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算法</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sp>
        <p:nvSpPr>
          <p:cNvPr id="14" name="文本框 13"/>
          <p:cNvSpPr txBox="1"/>
          <p:nvPr/>
        </p:nvSpPr>
        <p:spPr>
          <a:xfrm>
            <a:off x="424877" y="1956854"/>
            <a:ext cx="8137600" cy="139730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1" fontAlgn="base" latinLnBrk="0" hangingPunct="1">
              <a:lnSpc>
                <a:spcPct val="8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取</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Key</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80000"/>
              </a:lnSpc>
              <a:spcBef>
                <a:spcPct val="20000"/>
              </a:spcBef>
              <a:spcAft>
                <a:spcPct val="0"/>
              </a:spcAft>
              <a:buClr>
                <a:srgbClr val="CC0000"/>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取三个寄存器的</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rPr>
              <a:t>最后一位</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，也就是</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19</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位、</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22</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位、</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23</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位，进行</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rPr>
              <a:t>异或</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操作，得到的结果为这一轮</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rPr>
              <a:t>密钥流的一位</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Keystream bit = x</a:t>
            </a:r>
            <a:r>
              <a:rPr kumimoji="0" lang="en-US" altLang="zh-CN" sz="1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18</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a:t>
            </a:r>
            <a:r>
              <a:rPr lang="en-US" altLang="zh-CN" sz="2400" dirty="0">
                <a:latin typeface="Times New Roman" panose="02020603050405020304" pitchFamily="18" charset="0"/>
                <a:sym typeface="Symbol" panose="05050102010706020507" pitchFamily="18" charset="2"/>
              </a:rPr>
              <a:t></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y</a:t>
            </a:r>
            <a:r>
              <a:rPr kumimoji="0" lang="en-US" altLang="zh-CN" sz="1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21</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a:t>
            </a:r>
            <a:r>
              <a:rPr lang="en-US" altLang="zh-CN" sz="2400" dirty="0">
                <a:latin typeface="Times New Roman" panose="02020603050405020304" pitchFamily="18" charset="0"/>
                <a:sym typeface="Symbol" panose="05050102010706020507" pitchFamily="18" charset="2"/>
              </a:rPr>
              <a:t></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z</a:t>
            </a:r>
            <a:r>
              <a:rPr kumimoji="0" lang="en-US" altLang="zh-CN" sz="1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22</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graphicFrame>
        <p:nvGraphicFramePr>
          <p:cNvPr id="16" name="Group 458"/>
          <p:cNvGraphicFramePr>
            <a:graphicFrameLocks noGrp="1"/>
          </p:cNvGraphicFramePr>
          <p:nvPr/>
        </p:nvGraphicFramePr>
        <p:xfrm>
          <a:off x="1084436" y="4707079"/>
          <a:ext cx="6135856" cy="304800"/>
        </p:xfrm>
        <a:graphic>
          <a:graphicData uri="http://schemas.openxmlformats.org/drawingml/2006/table">
            <a:tbl>
              <a:tblPr/>
              <a:tblGrid>
                <a:gridCol w="279723"/>
                <a:gridCol w="278219"/>
                <a:gridCol w="279723"/>
                <a:gridCol w="278218"/>
                <a:gridCol w="279723"/>
                <a:gridCol w="276716"/>
                <a:gridCol w="279723"/>
                <a:gridCol w="278219"/>
                <a:gridCol w="279723"/>
                <a:gridCol w="278218"/>
                <a:gridCol w="279723"/>
                <a:gridCol w="279723"/>
                <a:gridCol w="278219"/>
                <a:gridCol w="279723"/>
                <a:gridCol w="278218"/>
                <a:gridCol w="279723"/>
                <a:gridCol w="276716"/>
                <a:gridCol w="279723"/>
                <a:gridCol w="278219"/>
                <a:gridCol w="279723"/>
                <a:gridCol w="278218"/>
                <a:gridCol w="279723"/>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lumMod val="95000"/>
                              <a:lumOff val="5000"/>
                            </a:schemeClr>
                          </a:solidFill>
                          <a:effectLst/>
                          <a:latin typeface="Times New Roman" panose="02020603050405020304" pitchFamily="18" charset="0"/>
                        </a:rPr>
                        <a:t>y</a:t>
                      </a:r>
                      <a:r>
                        <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rPr>
                        <a:t>10</a:t>
                      </a:r>
                      <a:endPar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19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y</a:t>
                      </a:r>
                      <a:r>
                        <a:rPr kumimoji="0" lang="en-US" sz="1200" b="0" i="1" u="none" strike="noStrike" cap="none" normalizeH="0" baseline="-25000">
                          <a:ln>
                            <a:noFill/>
                          </a:ln>
                          <a:solidFill>
                            <a:schemeClr val="tx1"/>
                          </a:solidFill>
                          <a:effectLst/>
                          <a:latin typeface="Times New Roman" panose="02020603050405020304" pitchFamily="18" charset="0"/>
                        </a:rPr>
                        <a:t>20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kern="1200" cap="none" normalizeH="0" baseline="0" dirty="0">
                          <a:ln>
                            <a:noFill/>
                          </a:ln>
                          <a:solidFill>
                            <a:srgbClr val="C00000"/>
                          </a:solidFill>
                          <a:effectLst/>
                          <a:latin typeface="Times New Roman" panose="02020603050405020304" pitchFamily="18" charset="0"/>
                          <a:ea typeface="+mn-ea"/>
                          <a:cs typeface="+mn-cs"/>
                        </a:rPr>
                        <a:t>y21</a:t>
                      </a:r>
                      <a:endParaRPr kumimoji="0" lang="en-US" sz="1200" b="1" i="1" u="none" strike="noStrike" kern="1200" cap="none" normalizeH="0" baseline="0" dirty="0">
                        <a:ln>
                          <a:noFill/>
                        </a:ln>
                        <a:solidFill>
                          <a:srgbClr val="C00000"/>
                        </a:solidFill>
                        <a:effectLst/>
                        <a:latin typeface="Times New Roman" panose="02020603050405020304" pitchFamily="18" charset="0"/>
                        <a:ea typeface="+mn-ea"/>
                        <a:cs typeface="+mn-cs"/>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 name="Group 460"/>
          <p:cNvGraphicFramePr>
            <a:graphicFrameLocks noGrp="1"/>
          </p:cNvGraphicFramePr>
          <p:nvPr/>
        </p:nvGraphicFramePr>
        <p:xfrm>
          <a:off x="1084436" y="5370041"/>
          <a:ext cx="6408704" cy="304800"/>
        </p:xfrm>
        <a:graphic>
          <a:graphicData uri="http://schemas.openxmlformats.org/drawingml/2006/table">
            <a:tbl>
              <a:tblPr/>
              <a:tblGrid>
                <a:gridCol w="279167"/>
                <a:gridCol w="277650"/>
                <a:gridCol w="279167"/>
                <a:gridCol w="279167"/>
                <a:gridCol w="279167"/>
                <a:gridCol w="277650"/>
                <a:gridCol w="279167"/>
                <a:gridCol w="279167"/>
                <a:gridCol w="277650"/>
                <a:gridCol w="279167"/>
                <a:gridCol w="279167"/>
                <a:gridCol w="276132"/>
                <a:gridCol w="279167"/>
                <a:gridCol w="279167"/>
                <a:gridCol w="277650"/>
                <a:gridCol w="279167"/>
                <a:gridCol w="279167"/>
                <a:gridCol w="279167"/>
                <a:gridCol w="277650"/>
                <a:gridCol w="279167"/>
                <a:gridCol w="279167"/>
                <a:gridCol w="277650"/>
                <a:gridCol w="279167"/>
              </a:tblGrid>
              <a:tr h="304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8</a:t>
                      </a:r>
                      <a:r>
                        <a:rPr kumimoji="0" lang="en-US" sz="1200" b="0" i="1" u="none" strike="noStrike" cap="none" normalizeH="0" baseline="0">
                          <a:ln>
                            <a:noFill/>
                          </a:ln>
                          <a:solidFill>
                            <a:schemeClr val="tx1"/>
                          </a:solidFill>
                          <a:effectLst/>
                          <a:latin typeface="Times New Roman" panose="02020603050405020304" pitchFamily="18" charset="0"/>
                        </a:rPr>
                        <a:t> </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9</a:t>
                      </a:r>
                      <a:r>
                        <a:rPr kumimoji="0" lang="en-US" sz="1200" b="0" i="1" u="none" strike="noStrike" cap="none" normalizeH="0" baseline="0">
                          <a:ln>
                            <a:noFill/>
                          </a:ln>
                          <a:solidFill>
                            <a:schemeClr val="tx1"/>
                          </a:solidFill>
                          <a:effectLst/>
                          <a:latin typeface="Times New Roman" panose="02020603050405020304" pitchFamily="18" charset="0"/>
                        </a:rPr>
                        <a:t> </a:t>
                      </a:r>
                      <a:endParaRPr kumimoji="0" lang="en-US" sz="1200" b="0" i="1" u="none" strike="noStrike" cap="none" normalizeH="0" baseline="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lumMod val="95000"/>
                              <a:lumOff val="5000"/>
                            </a:schemeClr>
                          </a:solidFill>
                          <a:effectLst/>
                          <a:latin typeface="Times New Roman" panose="02020603050405020304" pitchFamily="18" charset="0"/>
                        </a:rPr>
                        <a:t>z</a:t>
                      </a:r>
                      <a:r>
                        <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rPr>
                        <a:t>10</a:t>
                      </a:r>
                      <a:r>
                        <a:rPr kumimoji="0" lang="en-US" sz="1200" b="0" i="1" u="none" strike="noStrike" cap="none" normalizeH="0" baseline="0" dirty="0">
                          <a:ln>
                            <a:noFill/>
                          </a:ln>
                          <a:solidFill>
                            <a:schemeClr val="tx1"/>
                          </a:solidFill>
                          <a:effectLst/>
                          <a:latin typeface="Times New Roman" panose="02020603050405020304" pitchFamily="18" charset="0"/>
                        </a:rPr>
                        <a:t> </a:t>
                      </a:r>
                      <a:endParaRPr kumimoji="0" lang="en-US" sz="1200" b="0" i="1" u="none" strike="noStrike" cap="none" normalizeH="0" baseline="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z</a:t>
                      </a:r>
                      <a:r>
                        <a:rPr kumimoji="0" lang="en-US" sz="1200" b="0" i="1" u="none" strike="noStrike" cap="none" normalizeH="0" baseline="-25000" dirty="0">
                          <a:ln>
                            <a:noFill/>
                          </a:ln>
                          <a:solidFill>
                            <a:schemeClr val="tx1"/>
                          </a:solidFill>
                          <a:effectLst/>
                          <a:latin typeface="Times New Roman" panose="02020603050405020304" pitchFamily="18" charset="0"/>
                        </a:rPr>
                        <a:t>11</a:t>
                      </a:r>
                      <a:r>
                        <a:rPr kumimoji="0" lang="en-US" sz="1200" b="0" i="1" u="none" strike="noStrike" cap="none" normalizeH="0" baseline="0" dirty="0">
                          <a:ln>
                            <a:noFill/>
                          </a:ln>
                          <a:solidFill>
                            <a:schemeClr val="tx1"/>
                          </a:solidFill>
                          <a:effectLst/>
                          <a:latin typeface="Times New Roman" panose="02020603050405020304" pitchFamily="18" charset="0"/>
                        </a:rPr>
                        <a:t> </a:t>
                      </a:r>
                      <a:endParaRPr kumimoji="0" lang="en-US" sz="1200" b="0" i="1" u="none" strike="noStrike" cap="none" normalizeH="0" baseline="0" dirty="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12</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18</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19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z</a:t>
                      </a:r>
                      <a:r>
                        <a:rPr kumimoji="0" lang="en-US" sz="1200" b="0" i="1" u="none" strike="noStrike" cap="none" normalizeH="0" baseline="-25000">
                          <a:ln>
                            <a:noFill/>
                          </a:ln>
                          <a:solidFill>
                            <a:schemeClr val="tx1"/>
                          </a:solidFill>
                          <a:effectLst/>
                          <a:latin typeface="Times New Roman" panose="02020603050405020304" pitchFamily="18" charset="0"/>
                        </a:rPr>
                        <a:t>21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kern="1200" cap="none" normalizeH="0" baseline="0" dirty="0">
                          <a:ln>
                            <a:noFill/>
                          </a:ln>
                          <a:solidFill>
                            <a:srgbClr val="C00000"/>
                          </a:solidFill>
                          <a:effectLst/>
                          <a:latin typeface="Times New Roman" panose="02020603050405020304" pitchFamily="18" charset="0"/>
                          <a:ea typeface="+mn-ea"/>
                          <a:cs typeface="+mn-cs"/>
                        </a:rPr>
                        <a:t>z22</a:t>
                      </a:r>
                      <a:endParaRPr kumimoji="0" lang="en-US" sz="1200" b="1" i="1" u="none" strike="noStrike" kern="1200" cap="none" normalizeH="0" baseline="0" dirty="0">
                        <a:ln>
                          <a:noFill/>
                        </a:ln>
                        <a:solidFill>
                          <a:srgbClr val="C00000"/>
                        </a:solidFill>
                        <a:effectLst/>
                        <a:latin typeface="Times New Roman" panose="02020603050405020304" pitchFamily="18" charset="0"/>
                        <a:ea typeface="+mn-ea"/>
                        <a:cs typeface="+mn-cs"/>
                      </a:endParaRPr>
                    </a:p>
                  </a:txBody>
                  <a:tcPr marL="0" marR="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 name="Rectangle 391"/>
          <p:cNvSpPr>
            <a:spLocks noChangeArrowheads="1"/>
          </p:cNvSpPr>
          <p:nvPr/>
        </p:nvSpPr>
        <p:spPr bwMode="auto">
          <a:xfrm>
            <a:off x="546873" y="4021656"/>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X</a:t>
            </a:r>
            <a:endParaRPr lang="en-US" altLang="zh-CN" b="1" dirty="0">
              <a:latin typeface="Times-Roman"/>
            </a:endParaRPr>
          </a:p>
        </p:txBody>
      </p:sp>
      <p:sp>
        <p:nvSpPr>
          <p:cNvPr id="19" name="Rectangle 392"/>
          <p:cNvSpPr>
            <a:spLocks noChangeArrowheads="1"/>
          </p:cNvSpPr>
          <p:nvPr/>
        </p:nvSpPr>
        <p:spPr bwMode="auto">
          <a:xfrm>
            <a:off x="546873" y="4654614"/>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Y</a:t>
            </a:r>
            <a:endParaRPr lang="en-US" altLang="zh-CN" b="1" dirty="0">
              <a:latin typeface="Times-Roman"/>
            </a:endParaRPr>
          </a:p>
        </p:txBody>
      </p:sp>
      <p:sp>
        <p:nvSpPr>
          <p:cNvPr id="20" name="Rectangle 393"/>
          <p:cNvSpPr>
            <a:spLocks noChangeArrowheads="1"/>
          </p:cNvSpPr>
          <p:nvPr/>
        </p:nvSpPr>
        <p:spPr bwMode="auto">
          <a:xfrm>
            <a:off x="546873" y="5332191"/>
            <a:ext cx="393547"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latin typeface="Times-Roman"/>
              </a:rPr>
              <a:t>Z</a:t>
            </a:r>
            <a:endParaRPr lang="en-US" altLang="zh-CN" b="1" dirty="0">
              <a:latin typeface="Times-Roman"/>
            </a:endParaRPr>
          </a:p>
        </p:txBody>
      </p:sp>
      <p:graphicFrame>
        <p:nvGraphicFramePr>
          <p:cNvPr id="21" name="Group 567"/>
          <p:cNvGraphicFramePr>
            <a:graphicFrameLocks noGrp="1"/>
          </p:cNvGraphicFramePr>
          <p:nvPr/>
        </p:nvGraphicFramePr>
        <p:xfrm>
          <a:off x="1084437" y="4077072"/>
          <a:ext cx="5544617" cy="279400"/>
        </p:xfrm>
        <a:graphic>
          <a:graphicData uri="http://schemas.openxmlformats.org/drawingml/2006/table">
            <a:tbl>
              <a:tblPr/>
              <a:tblGrid>
                <a:gridCol w="291670"/>
                <a:gridCol w="291670"/>
                <a:gridCol w="291670"/>
                <a:gridCol w="291670"/>
                <a:gridCol w="293114"/>
                <a:gridCol w="291670"/>
                <a:gridCol w="291670"/>
                <a:gridCol w="291670"/>
                <a:gridCol w="291670"/>
                <a:gridCol w="291670"/>
                <a:gridCol w="291670"/>
                <a:gridCol w="291670"/>
                <a:gridCol w="291670"/>
                <a:gridCol w="291670"/>
                <a:gridCol w="293113"/>
                <a:gridCol w="291670"/>
                <a:gridCol w="291670"/>
                <a:gridCol w="291670"/>
                <a:gridCol w="291670"/>
              </a:tblGrid>
              <a:tr h="2794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0</a:t>
                      </a:r>
                      <a:endParaRPr kumimoji="0" lang="en-US" sz="1200" b="0" i="0" u="none" strike="noStrike" cap="none" normalizeH="0" baseline="0">
                        <a:ln>
                          <a:noFill/>
                        </a:ln>
                        <a:solidFill>
                          <a:schemeClr val="tx1"/>
                        </a:solidFill>
                        <a:effectLst/>
                        <a:latin typeface="Times New Roman" panose="02020603050405020304"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2</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lumMod val="95000"/>
                              <a:lumOff val="5000"/>
                            </a:schemeClr>
                          </a:solidFill>
                          <a:effectLst/>
                          <a:latin typeface="Times New Roman" panose="02020603050405020304" pitchFamily="18" charset="0"/>
                        </a:rPr>
                        <a:t>x</a:t>
                      </a:r>
                      <a:r>
                        <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rPr>
                        <a:t>8</a:t>
                      </a:r>
                      <a:endParaRPr kumimoji="0" lang="en-US" sz="1200" b="0" i="1" u="none" strike="noStrike" cap="none" normalizeH="0" baseline="-25000" dirty="0">
                        <a:ln>
                          <a:noFill/>
                        </a:ln>
                        <a:solidFill>
                          <a:schemeClr val="tx1">
                            <a:lumMod val="95000"/>
                            <a:lumOff val="5000"/>
                          </a:schemeClr>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9</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10</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11</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dirty="0">
                          <a:ln>
                            <a:noFill/>
                          </a:ln>
                          <a:solidFill>
                            <a:schemeClr val="tx1"/>
                          </a:solidFill>
                          <a:effectLst/>
                          <a:latin typeface="Times New Roman" panose="02020603050405020304" pitchFamily="18" charset="0"/>
                        </a:rPr>
                        <a:t>x</a:t>
                      </a:r>
                      <a:r>
                        <a:rPr kumimoji="0" lang="en-US" sz="1200" b="0" i="1" u="none" strike="noStrike" cap="none" normalizeH="0" baseline="-25000" dirty="0">
                          <a:ln>
                            <a:noFill/>
                          </a:ln>
                          <a:solidFill>
                            <a:schemeClr val="tx1"/>
                          </a:solidFill>
                          <a:effectLst/>
                          <a:latin typeface="Times New Roman" panose="02020603050405020304" pitchFamily="18" charset="0"/>
                        </a:rPr>
                        <a:t>12</a:t>
                      </a:r>
                      <a:endParaRPr kumimoji="0" lang="en-US" sz="1200" b="0" i="1" u="none" strike="noStrike" cap="none" normalizeH="0" baseline="-25000" dirty="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13</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14</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15</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16</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0" i="1" u="none" strike="noStrike" cap="none" normalizeH="0" baseline="0">
                          <a:ln>
                            <a:noFill/>
                          </a:ln>
                          <a:solidFill>
                            <a:schemeClr val="tx1"/>
                          </a:solidFill>
                          <a:effectLst/>
                          <a:latin typeface="Times New Roman" panose="02020603050405020304" pitchFamily="18" charset="0"/>
                        </a:rPr>
                        <a:t>x</a:t>
                      </a:r>
                      <a:r>
                        <a:rPr kumimoji="0" lang="en-US" sz="1200" b="0" i="1" u="none" strike="noStrike" cap="none" normalizeH="0" baseline="-25000">
                          <a:ln>
                            <a:noFill/>
                          </a:ln>
                          <a:solidFill>
                            <a:schemeClr val="tx1"/>
                          </a:solidFill>
                          <a:effectLst/>
                          <a:latin typeface="Times New Roman" panose="02020603050405020304" pitchFamily="18" charset="0"/>
                        </a:rPr>
                        <a:t>17</a:t>
                      </a:r>
                      <a:endParaRPr kumimoji="0" lang="en-US" sz="1200" b="0" i="1" u="none" strike="noStrike" cap="none" normalizeH="0" baseline="-25000">
                        <a:ln>
                          <a:noFill/>
                        </a:ln>
                        <a:solidFill>
                          <a:schemeClr val="tx1"/>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None/>
                      </a:pPr>
                      <a:r>
                        <a:rPr kumimoji="0" lang="en-US" sz="1200" b="1" i="1" u="none" strike="noStrike" cap="none" normalizeH="0" baseline="0" dirty="0">
                          <a:ln>
                            <a:noFill/>
                          </a:ln>
                          <a:solidFill>
                            <a:srgbClr val="C00000"/>
                          </a:solidFill>
                          <a:effectLst/>
                          <a:latin typeface="Times New Roman" panose="02020603050405020304" pitchFamily="18" charset="0"/>
                        </a:rPr>
                        <a:t>x</a:t>
                      </a:r>
                      <a:r>
                        <a:rPr kumimoji="0" lang="en-US" sz="1200" b="1" i="1" u="none" strike="noStrike" cap="none" normalizeH="0" baseline="-25000" dirty="0">
                          <a:ln>
                            <a:noFill/>
                          </a:ln>
                          <a:solidFill>
                            <a:srgbClr val="C00000"/>
                          </a:solidFill>
                          <a:effectLst/>
                          <a:latin typeface="Times New Roman" panose="02020603050405020304" pitchFamily="18" charset="0"/>
                        </a:rPr>
                        <a:t>18</a:t>
                      </a:r>
                      <a:endParaRPr kumimoji="0" lang="en-US" sz="1200" b="1" i="1" u="none" strike="noStrike" cap="none" normalizeH="0" baseline="-25000" dirty="0">
                        <a:ln>
                          <a:noFill/>
                        </a:ln>
                        <a:solidFill>
                          <a:srgbClr val="C00000"/>
                        </a:solidFill>
                        <a:effectLst/>
                        <a:latin typeface="Times New Roman" panose="02020603050405020304"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 name="Text Box 398"/>
          <p:cNvSpPr txBox="1">
            <a:spLocks noChangeArrowheads="1"/>
          </p:cNvSpPr>
          <p:nvPr/>
        </p:nvSpPr>
        <p:spPr bwMode="auto">
          <a:xfrm>
            <a:off x="7534546" y="4536962"/>
            <a:ext cx="381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2800" dirty="0">
                <a:sym typeface="Symbol" panose="05050102010706020507" pitchFamily="18" charset="2"/>
              </a:rPr>
              <a:t></a:t>
            </a:r>
            <a:endParaRPr lang="en-US" altLang="zh-CN" sz="2800" dirty="0"/>
          </a:p>
        </p:txBody>
      </p:sp>
      <p:sp>
        <p:nvSpPr>
          <p:cNvPr id="25" name="Line 585"/>
          <p:cNvSpPr>
            <a:spLocks noChangeShapeType="1"/>
          </p:cNvSpPr>
          <p:nvPr/>
        </p:nvSpPr>
        <p:spPr bwMode="auto">
          <a:xfrm flipV="1">
            <a:off x="7287298" y="4798572"/>
            <a:ext cx="288476"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587"/>
          <p:cNvSpPr>
            <a:spLocks noChangeShapeType="1"/>
          </p:cNvSpPr>
          <p:nvPr/>
        </p:nvSpPr>
        <p:spPr bwMode="auto">
          <a:xfrm flipV="1">
            <a:off x="7534546" y="4999847"/>
            <a:ext cx="152871" cy="36933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588"/>
          <p:cNvSpPr>
            <a:spLocks noChangeShapeType="1"/>
          </p:cNvSpPr>
          <p:nvPr/>
        </p:nvSpPr>
        <p:spPr bwMode="auto">
          <a:xfrm>
            <a:off x="6752801" y="4245127"/>
            <a:ext cx="822973" cy="36933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589"/>
          <p:cNvSpPr>
            <a:spLocks noChangeShapeType="1"/>
          </p:cNvSpPr>
          <p:nvPr/>
        </p:nvSpPr>
        <p:spPr bwMode="auto">
          <a:xfrm>
            <a:off x="7915546" y="4798572"/>
            <a:ext cx="297682"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8280261" y="4383073"/>
            <a:ext cx="684227" cy="830997"/>
          </a:xfrm>
          <a:prstGeom prst="rect">
            <a:avLst/>
          </a:prstGeom>
          <a:noFill/>
        </p:spPr>
        <p:txBody>
          <a:bodyPr wrap="square" rtlCol="0">
            <a:spAutoFit/>
          </a:bodyPr>
          <a:lstStyle/>
          <a:p>
            <a:pPr algn="l"/>
            <a:r>
              <a:rPr lang="en-US" altLang="zh-CN" sz="2400" b="1" dirty="0">
                <a:latin typeface="楷体" panose="02010609060101010101" pitchFamily="49" charset="-122"/>
                <a:ea typeface="楷体" panose="02010609060101010101" pitchFamily="49" charset="-122"/>
              </a:rPr>
              <a:t>New bit</a:t>
            </a:r>
            <a:endParaRPr lang="zh-CN" altLang="en-US" sz="2400" b="1" dirty="0">
              <a:latin typeface="楷体" panose="02010609060101010101" pitchFamily="49" charset="-122"/>
              <a:ea typeface="楷体" panose="02010609060101010101" pitchFamily="49" charset="-122"/>
            </a:endParaRPr>
          </a:p>
        </p:txBody>
      </p:sp>
      <p:sp>
        <p:nvSpPr>
          <p:cNvPr id="24"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animBg="1"/>
      <p:bldP spid="26" grpId="0" animBg="1"/>
      <p:bldP spid="27" grpId="0" animBg="1"/>
      <p:bldP spid="28" grpId="0" animBg="1"/>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58E3BCA-6B72-406D-ABB4-E3FA7FD03648}" type="slidenum">
              <a:rPr lang="en-US" altLang="zh-CN" smtClean="0"/>
            </a:fld>
            <a:endParaRPr lang="en-US" altLang="zh-CN"/>
          </a:p>
        </p:txBody>
      </p:sp>
      <p:sp>
        <p:nvSpPr>
          <p:cNvPr id="27651" name="内容占位符 2"/>
          <p:cNvSpPr>
            <a:spLocks noGrp="1" noChangeArrowheads="1"/>
          </p:cNvSpPr>
          <p:nvPr>
            <p:ph idx="4294967295"/>
          </p:nvPr>
        </p:nvSpPr>
        <p:spPr>
          <a:xfrm>
            <a:off x="107504" y="1150131"/>
            <a:ext cx="7778750" cy="3430998"/>
          </a:xfrm>
        </p:spPr>
        <p:style>
          <a:lnRef idx="1">
            <a:schemeClr val="accent5"/>
          </a:lnRef>
          <a:fillRef idx="2">
            <a:schemeClr val="accent5"/>
          </a:fillRef>
          <a:effectRef idx="1">
            <a:schemeClr val="accent5"/>
          </a:effectRef>
          <a:fontRef idx="minor">
            <a:schemeClr val="dk1"/>
          </a:fontRef>
        </p:style>
        <p:txBody>
          <a:bodyPr/>
          <a:lstStyle/>
          <a:p>
            <a:r>
              <a:rPr lang="zh-CN" altLang="en-US" sz="2800" b="1" dirty="0">
                <a:latin typeface="楷体" panose="02010609060101010101" pitchFamily="49" charset="-122"/>
                <a:ea typeface="楷体" panose="02010609060101010101" pitchFamily="49" charset="-122"/>
              </a:rPr>
              <a:t>分组密码加密</a:t>
            </a:r>
            <a:endParaRPr lang="en-US" altLang="zh-CN" sz="2800" b="1"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将明文分割成</a:t>
            </a:r>
            <a:r>
              <a:rPr lang="zh-CN" altLang="en-US" sz="2400" b="1" dirty="0">
                <a:solidFill>
                  <a:srgbClr val="C00000"/>
                </a:solidFill>
                <a:latin typeface="楷体" panose="02010609060101010101" pitchFamily="49" charset="-122"/>
                <a:ea typeface="楷体" panose="02010609060101010101" pitchFamily="49" charset="-122"/>
              </a:rPr>
              <a:t>固定长度</a:t>
            </a:r>
            <a:r>
              <a:rPr lang="zh-CN" altLang="en-US" sz="2400" dirty="0">
                <a:latin typeface="楷体" panose="02010609060101010101" pitchFamily="49" charset="-122"/>
                <a:ea typeface="楷体" panose="02010609060101010101" pitchFamily="49" charset="-122"/>
              </a:rPr>
              <a:t>的</a:t>
            </a:r>
            <a:r>
              <a:rPr lang="zh-CN" altLang="en-US" sz="2400" b="1" dirty="0">
                <a:solidFill>
                  <a:srgbClr val="C00000"/>
                </a:solidFill>
                <a:latin typeface="楷体" panose="02010609060101010101" pitchFamily="49" charset="-122"/>
                <a:ea typeface="楷体" panose="02010609060101010101" pitchFamily="49" charset="-122"/>
              </a:rPr>
              <a:t>分组</a:t>
            </a:r>
            <a:r>
              <a:rPr lang="zh-CN" altLang="en-US" sz="2400" dirty="0">
                <a:latin typeface="楷体" panose="02010609060101010101" pitchFamily="49" charset="-122"/>
                <a:ea typeface="楷体" panose="02010609060101010101" pitchFamily="49" charset="-122"/>
              </a:rPr>
              <a:t>，并生成固定长度的密文分组；</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密文都是通过“用函数</a:t>
            </a:r>
            <a:r>
              <a:rPr lang="en-US" altLang="zh-CN" sz="2400" dirty="0">
                <a:latin typeface="楷体" panose="02010609060101010101" pitchFamily="49" charset="-122"/>
                <a:ea typeface="楷体" panose="02010609060101010101" pitchFamily="49" charset="-122"/>
              </a:rPr>
              <a:t>F</a:t>
            </a:r>
            <a:r>
              <a:rPr lang="zh-CN" altLang="en-US" sz="2400" dirty="0">
                <a:latin typeface="楷体" panose="02010609060101010101" pitchFamily="49" charset="-122"/>
                <a:ea typeface="楷体" panose="02010609060101010101" pitchFamily="49" charset="-122"/>
              </a:rPr>
              <a:t>对明文进行若干轮的</a:t>
            </a:r>
            <a:r>
              <a:rPr lang="zh-CN" altLang="en-US" sz="2400" b="1" dirty="0">
                <a:solidFill>
                  <a:srgbClr val="C00000"/>
                </a:solidFill>
                <a:latin typeface="楷体" panose="02010609060101010101" pitchFamily="49" charset="-122"/>
                <a:ea typeface="楷体" panose="02010609060101010101" pitchFamily="49" charset="-122"/>
              </a:rPr>
              <a:t>迭代</a:t>
            </a:r>
            <a:r>
              <a:rPr lang="zh-CN" altLang="en-US" sz="2400" dirty="0">
                <a:latin typeface="楷体" panose="02010609060101010101" pitchFamily="49" charset="-122"/>
                <a:ea typeface="楷体" panose="02010609060101010101" pitchFamily="49" charset="-122"/>
              </a:rPr>
              <a:t>计算”得到的；</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函数</a:t>
            </a:r>
            <a:r>
              <a:rPr lang="en-US" altLang="zh-CN" sz="2400" dirty="0">
                <a:latin typeface="楷体" panose="02010609060101010101" pitchFamily="49" charset="-122"/>
                <a:ea typeface="楷体" panose="02010609060101010101" pitchFamily="49" charset="-122"/>
              </a:rPr>
              <a:t>F</a:t>
            </a:r>
            <a:r>
              <a:rPr lang="zh-CN" altLang="en-US" sz="2400" dirty="0">
                <a:latin typeface="楷体" panose="02010609060101010101" pitchFamily="49" charset="-122"/>
                <a:ea typeface="楷体" panose="02010609060101010101" pitchFamily="49" charset="-122"/>
              </a:rPr>
              <a:t>：依赖于前一轮计算的输出和密钥</a:t>
            </a:r>
            <a:r>
              <a:rPr lang="en-US" altLang="zh-CN" sz="2400" dirty="0">
                <a:latin typeface="楷体" panose="02010609060101010101" pitchFamily="49" charset="-122"/>
                <a:ea typeface="楷体" panose="02010609060101010101" pitchFamily="49" charset="-122"/>
              </a:rPr>
              <a:t>K</a:t>
            </a:r>
            <a:r>
              <a:rPr lang="zh-CN" altLang="en-US" sz="2400" dirty="0">
                <a:latin typeface="楷体" panose="02010609060101010101" pitchFamily="49" charset="-122"/>
                <a:ea typeface="楷体" panose="02010609060101010101" pitchFamily="49" charset="-122"/>
              </a:rPr>
              <a:t>，称为</a:t>
            </a:r>
            <a:r>
              <a:rPr lang="zh-CN" altLang="en-US" sz="2400" b="1" dirty="0">
                <a:solidFill>
                  <a:srgbClr val="C00000"/>
                </a:solidFill>
                <a:latin typeface="楷体" panose="02010609060101010101" pitchFamily="49" charset="-122"/>
                <a:ea typeface="楷体" panose="02010609060101010101" pitchFamily="49" charset="-122"/>
              </a:rPr>
              <a:t>轮函数</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一般用</a:t>
            </a:r>
            <a:r>
              <a:rPr lang="zh-CN" altLang="en-US" sz="2400" b="1" dirty="0">
                <a:solidFill>
                  <a:srgbClr val="C00000"/>
                </a:solidFill>
                <a:latin typeface="楷体" panose="02010609060101010101" pitchFamily="49" charset="-122"/>
                <a:ea typeface="楷体" panose="02010609060101010101" pitchFamily="49" charset="-122"/>
              </a:rPr>
              <a:t>软件</a:t>
            </a:r>
            <a:r>
              <a:rPr lang="zh-CN" altLang="en-US" sz="2400" dirty="0">
                <a:latin typeface="楷体" panose="02010609060101010101" pitchFamily="49" charset="-122"/>
                <a:ea typeface="楷体" panose="02010609060101010101" pitchFamily="49" charset="-122"/>
              </a:rPr>
              <a:t>实现。</a:t>
            </a:r>
            <a:endParaRPr lang="zh-CN" altLang="en-US" sz="2400" dirty="0">
              <a:latin typeface="楷体" panose="02010609060101010101" pitchFamily="49" charset="-122"/>
              <a:ea typeface="楷体" panose="02010609060101010101" pitchFamily="49" charset="-122"/>
            </a:endParaRPr>
          </a:p>
        </p:txBody>
      </p:sp>
      <p:sp>
        <p:nvSpPr>
          <p:cNvPr id="6"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5411" b="14152"/>
          <a:stretch>
            <a:fillRect/>
          </a:stretch>
        </p:blipFill>
        <p:spPr>
          <a:xfrm>
            <a:off x="1187624" y="4712594"/>
            <a:ext cx="5472608" cy="199055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13977" t="7883" r="16138" b="1193"/>
          <a:stretch>
            <a:fillRect/>
          </a:stretch>
        </p:blipFill>
        <p:spPr>
          <a:xfrm>
            <a:off x="4355976" y="1054918"/>
            <a:ext cx="4917354" cy="5830838"/>
          </a:xfrm>
          <a:prstGeom prst="rect">
            <a:avLst/>
          </a:prstGeom>
          <a:ln>
            <a:noFill/>
          </a:ln>
          <a:effectLst>
            <a:softEdge rad="112500"/>
          </a:effectLst>
        </p:spPr>
      </p:pic>
      <p:sp>
        <p:nvSpPr>
          <p:cNvPr id="2867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38BAD83-6109-478B-A728-8E6E5EDF22D0}" type="slidenum">
              <a:rPr lang="en-US" altLang="zh-CN" smtClean="0"/>
            </a:fld>
            <a:endParaRPr lang="en-US" altLang="zh-CN"/>
          </a:p>
        </p:txBody>
      </p:sp>
      <p:sp>
        <p:nvSpPr>
          <p:cNvPr id="28675" name="内容占位符 2"/>
          <p:cNvSpPr>
            <a:spLocks noGrp="1" noChangeArrowheads="1"/>
          </p:cNvSpPr>
          <p:nvPr>
            <p:ph idx="4294967295"/>
          </p:nvPr>
        </p:nvSpPr>
        <p:spPr>
          <a:xfrm>
            <a:off x="0" y="1072385"/>
            <a:ext cx="4788024" cy="5543550"/>
          </a:xfrm>
        </p:spPr>
        <p:txBody>
          <a:bodyPr/>
          <a:lstStyle/>
          <a:p>
            <a:r>
              <a:rPr lang="en-US" altLang="zh-CN" sz="2800" b="1" dirty="0">
                <a:latin typeface="楷体" panose="02010609060101010101" pitchFamily="49" charset="-122"/>
                <a:ea typeface="楷体" panose="02010609060101010101" pitchFamily="49" charset="-122"/>
              </a:rPr>
              <a:t>Feistel</a:t>
            </a:r>
            <a:r>
              <a:rPr lang="zh-CN" altLang="en-US" sz="2800" b="1" dirty="0">
                <a:latin typeface="楷体" panose="02010609060101010101" pitchFamily="49" charset="-122"/>
                <a:ea typeface="楷体" panose="02010609060101010101" pitchFamily="49" charset="-122"/>
              </a:rPr>
              <a:t>密码</a:t>
            </a:r>
            <a:endParaRPr lang="en-US" altLang="zh-CN" sz="2800" b="1" dirty="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明文分组</a:t>
            </a:r>
            <a:r>
              <a:rPr lang="en-US" altLang="zh-CN" dirty="0">
                <a:latin typeface="楷体" panose="02010609060101010101" pitchFamily="49" charset="-122"/>
                <a:ea typeface="楷体" panose="02010609060101010101" pitchFamily="49" charset="-122"/>
              </a:rPr>
              <a:t>P</a:t>
            </a:r>
            <a:r>
              <a:rPr lang="zh-CN" altLang="en-US" dirty="0">
                <a:latin typeface="楷体" panose="02010609060101010101" pitchFamily="49" charset="-122"/>
                <a:ea typeface="楷体" panose="02010609060101010101" pitchFamily="49" charset="-122"/>
              </a:rPr>
              <a:t>被</a:t>
            </a:r>
            <a:r>
              <a:rPr lang="zh-CN" altLang="en-US" b="1" dirty="0">
                <a:solidFill>
                  <a:srgbClr val="C00000"/>
                </a:solidFill>
                <a:latin typeface="楷体" panose="02010609060101010101" pitchFamily="49" charset="-122"/>
                <a:ea typeface="楷体" panose="02010609060101010101" pitchFamily="49" charset="-122"/>
              </a:rPr>
              <a:t>分割</a:t>
            </a:r>
            <a:r>
              <a:rPr lang="zh-CN" altLang="en-US" dirty="0">
                <a:latin typeface="楷体" panose="02010609060101010101" pitchFamily="49" charset="-122"/>
                <a:ea typeface="楷体" panose="02010609060101010101" pitchFamily="49" charset="-122"/>
              </a:rPr>
              <a:t>成左右两部分，</a:t>
            </a:r>
            <a:r>
              <a:rPr lang="en-US" altLang="zh-CN" dirty="0">
                <a:latin typeface="楷体" panose="02010609060101010101" pitchFamily="49" charset="-122"/>
                <a:ea typeface="楷体" panose="02010609060101010101" pitchFamily="49" charset="-122"/>
              </a:rPr>
              <a:t>P = (L</a:t>
            </a:r>
            <a:r>
              <a:rPr lang="en-US" altLang="zh-CN" baseline="-25000" dirty="0">
                <a:latin typeface="楷体" panose="02010609060101010101" pitchFamily="49" charset="-122"/>
                <a:ea typeface="楷体" panose="02010609060101010101" pitchFamily="49" charset="-122"/>
              </a:rPr>
              <a:t>0</a:t>
            </a:r>
            <a:r>
              <a:rPr lang="en-US" altLang="zh-CN" dirty="0">
                <a:latin typeface="楷体" panose="02010609060101010101" pitchFamily="49" charset="-122"/>
                <a:ea typeface="楷体" panose="02010609060101010101" pitchFamily="49" charset="-122"/>
              </a:rPr>
              <a:t>,</a:t>
            </a:r>
            <a:r>
              <a:rPr lang="en-US" altLang="zh-CN" baseline="-25000" dirty="0">
                <a:latin typeface="楷体" panose="02010609060101010101" pitchFamily="49" charset="-122"/>
                <a:ea typeface="楷体" panose="02010609060101010101" pitchFamily="49" charset="-122"/>
              </a:rPr>
              <a:t> </a:t>
            </a:r>
            <a:r>
              <a:rPr lang="en-US" altLang="zh-CN" dirty="0">
                <a:latin typeface="楷体" panose="02010609060101010101" pitchFamily="49" charset="-122"/>
                <a:ea typeface="楷体" panose="02010609060101010101" pitchFamily="49" charset="-122"/>
              </a:rPr>
              <a:t>R</a:t>
            </a:r>
            <a:r>
              <a:rPr lang="en-US" altLang="zh-CN" baseline="-25000" dirty="0">
                <a:latin typeface="楷体" panose="02010609060101010101" pitchFamily="49" charset="-122"/>
                <a:ea typeface="楷体" panose="02010609060101010101" pitchFamily="49" charset="-122"/>
              </a:rPr>
              <a:t>0</a:t>
            </a:r>
            <a:r>
              <a:rPr lang="en-US" altLang="zh-CN"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lvl="1" eaLnBrk="1" hangingPunct="1">
              <a:lnSpc>
                <a:spcPct val="90000"/>
              </a:lnSpc>
              <a:spcAft>
                <a:spcPts val="600"/>
              </a:spcAft>
            </a:pPr>
            <a:r>
              <a:rPr lang="zh-CN" altLang="en-US" dirty="0">
                <a:latin typeface="楷体" panose="02010609060101010101" pitchFamily="49" charset="-122"/>
                <a:ea typeface="楷体" panose="02010609060101010101" pitchFamily="49" charset="-122"/>
              </a:rPr>
              <a:t>对于每一轮</a:t>
            </a:r>
            <a:r>
              <a:rPr lang="en-US" altLang="zh-CN" dirty="0" err="1">
                <a:latin typeface="楷体" panose="02010609060101010101" pitchFamily="49" charset="-122"/>
                <a:ea typeface="楷体" panose="02010609060101010101" pitchFamily="49" charset="-122"/>
              </a:rPr>
              <a:t>i</a:t>
            </a:r>
            <a:r>
              <a:rPr lang="zh-CN" altLang="en-US"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i</a:t>
            </a:r>
            <a:r>
              <a:rPr lang="en-US" altLang="zh-CN" dirty="0">
                <a:latin typeface="楷体" panose="02010609060101010101" pitchFamily="49" charset="-122"/>
                <a:ea typeface="楷体" panose="02010609060101010101" pitchFamily="49" charset="-122"/>
              </a:rPr>
              <a:t>=1,2,3,…,n</a:t>
            </a:r>
            <a:endParaRPr lang="en-US" altLang="zh-CN" dirty="0">
              <a:latin typeface="楷体" panose="02010609060101010101" pitchFamily="49" charset="-122"/>
              <a:ea typeface="楷体" panose="02010609060101010101" pitchFamily="49" charset="-122"/>
            </a:endParaRPr>
          </a:p>
          <a:p>
            <a:pPr lvl="2" eaLnBrk="1" hangingPunct="1">
              <a:lnSpc>
                <a:spcPct val="90000"/>
              </a:lnSpc>
              <a:buFont typeface="Wingdings" panose="05000000000000000000" pitchFamily="2" charset="2"/>
              <a:buChar char="Ø"/>
            </a:pPr>
            <a:r>
              <a:rPr lang="en-US" altLang="zh-CN" sz="2200" dirty="0">
                <a:latin typeface="楷体" panose="02010609060101010101" pitchFamily="49" charset="-122"/>
                <a:ea typeface="楷体" panose="02010609060101010101" pitchFamily="49" charset="-122"/>
              </a:rPr>
              <a:t>L</a:t>
            </a:r>
            <a:r>
              <a:rPr lang="en-US" altLang="zh-CN" sz="2200" baseline="-25000" dirty="0">
                <a:latin typeface="楷体" panose="02010609060101010101" pitchFamily="49" charset="-122"/>
                <a:ea typeface="楷体" panose="02010609060101010101" pitchFamily="49" charset="-122"/>
              </a:rPr>
              <a:t>i </a:t>
            </a:r>
            <a:r>
              <a:rPr lang="en-US" altLang="zh-CN" sz="2200" dirty="0">
                <a:latin typeface="楷体" panose="02010609060101010101" pitchFamily="49" charset="-122"/>
                <a:ea typeface="楷体" panose="02010609060101010101" pitchFamily="49" charset="-122"/>
              </a:rPr>
              <a:t>= R</a:t>
            </a:r>
            <a:r>
              <a:rPr lang="en-US" altLang="zh-CN" sz="2200" baseline="-25000" dirty="0">
                <a:latin typeface="楷体" panose="02010609060101010101" pitchFamily="49" charset="-122"/>
                <a:ea typeface="楷体" panose="02010609060101010101" pitchFamily="49" charset="-122"/>
              </a:rPr>
              <a:t>i</a:t>
            </a:r>
            <a:r>
              <a:rPr lang="en-US" altLang="zh-CN" sz="2200" baseline="-25000" dirty="0">
                <a:latin typeface="楷体" panose="02010609060101010101" pitchFamily="49" charset="-122"/>
                <a:ea typeface="楷体" panose="02010609060101010101" pitchFamily="49" charset="-122"/>
                <a:sym typeface="Symbol" panose="05050102010706020507" pitchFamily="18" charset="2"/>
              </a:rPr>
              <a:t></a:t>
            </a:r>
            <a:r>
              <a:rPr lang="en-US" altLang="zh-CN" sz="2200" baseline="-25000" dirty="0">
                <a:latin typeface="楷体" panose="02010609060101010101" pitchFamily="49" charset="-122"/>
                <a:ea typeface="楷体" panose="02010609060101010101" pitchFamily="49" charset="-122"/>
              </a:rPr>
              <a:t>1</a:t>
            </a:r>
            <a:r>
              <a:rPr lang="en-US" altLang="zh-CN" sz="2200" dirty="0">
                <a:latin typeface="楷体" panose="02010609060101010101" pitchFamily="49" charset="-122"/>
                <a:ea typeface="楷体" panose="02010609060101010101" pitchFamily="49" charset="-122"/>
              </a:rPr>
              <a:t> </a:t>
            </a:r>
            <a:endParaRPr lang="en-US" altLang="zh-CN" sz="2200" dirty="0">
              <a:latin typeface="楷体" panose="02010609060101010101" pitchFamily="49" charset="-122"/>
              <a:ea typeface="楷体" panose="02010609060101010101" pitchFamily="49" charset="-122"/>
            </a:endParaRPr>
          </a:p>
          <a:p>
            <a:pPr lvl="2" eaLnBrk="1" hangingPunct="1">
              <a:lnSpc>
                <a:spcPct val="90000"/>
              </a:lnSpc>
              <a:buFont typeface="Wingdings" panose="05000000000000000000" pitchFamily="2" charset="2"/>
              <a:buChar char="Ø"/>
            </a:pPr>
            <a:r>
              <a:rPr lang="en-US" altLang="zh-CN" sz="2200" dirty="0">
                <a:latin typeface="楷体" panose="02010609060101010101" pitchFamily="49" charset="-122"/>
                <a:ea typeface="楷体" panose="02010609060101010101" pitchFamily="49" charset="-122"/>
              </a:rPr>
              <a:t>R</a:t>
            </a:r>
            <a:r>
              <a:rPr lang="en-US" altLang="zh-CN" sz="2200" baseline="-25000" dirty="0">
                <a:latin typeface="楷体" panose="02010609060101010101" pitchFamily="49" charset="-122"/>
                <a:ea typeface="楷体" panose="02010609060101010101" pitchFamily="49" charset="-122"/>
              </a:rPr>
              <a:t>i </a:t>
            </a:r>
            <a:r>
              <a:rPr lang="en-US" altLang="zh-CN" sz="2200" dirty="0">
                <a:latin typeface="楷体" panose="02010609060101010101" pitchFamily="49" charset="-122"/>
                <a:ea typeface="楷体" panose="02010609060101010101" pitchFamily="49" charset="-122"/>
              </a:rPr>
              <a:t>= L</a:t>
            </a:r>
            <a:r>
              <a:rPr lang="en-US" altLang="zh-CN" sz="2200" baseline="-25000" dirty="0">
                <a:latin typeface="楷体" panose="02010609060101010101" pitchFamily="49" charset="-122"/>
                <a:ea typeface="楷体" panose="02010609060101010101" pitchFamily="49" charset="-122"/>
              </a:rPr>
              <a:t>i</a:t>
            </a:r>
            <a:r>
              <a:rPr lang="en-US" altLang="zh-CN" sz="2200" baseline="-25000" dirty="0">
                <a:latin typeface="楷体" panose="02010609060101010101" pitchFamily="49" charset="-122"/>
                <a:ea typeface="楷体" panose="02010609060101010101" pitchFamily="49" charset="-122"/>
                <a:sym typeface="Symbol" panose="05050102010706020507" pitchFamily="18" charset="2"/>
              </a:rPr>
              <a:t></a:t>
            </a:r>
            <a:r>
              <a:rPr lang="en-US" altLang="zh-CN" sz="2200" baseline="-25000" dirty="0">
                <a:latin typeface="楷体" panose="02010609060101010101" pitchFamily="49" charset="-122"/>
                <a:ea typeface="楷体" panose="02010609060101010101" pitchFamily="49" charset="-122"/>
              </a:rPr>
              <a:t>1</a:t>
            </a:r>
            <a:r>
              <a:rPr lang="en-US" altLang="zh-CN" sz="2200" dirty="0">
                <a:latin typeface="楷体" panose="02010609060101010101" pitchFamily="49" charset="-122"/>
                <a:ea typeface="楷体" panose="02010609060101010101" pitchFamily="49" charset="-122"/>
              </a:rPr>
              <a:t> </a:t>
            </a:r>
            <a:r>
              <a:rPr lang="en-US" altLang="zh-CN" sz="2200" dirty="0">
                <a:latin typeface="楷体" panose="02010609060101010101" pitchFamily="49" charset="-122"/>
                <a:ea typeface="楷体" panose="02010609060101010101" pitchFamily="49" charset="-122"/>
                <a:sym typeface="Symbol" panose="05050102010706020507" pitchFamily="18" charset="2"/>
              </a:rPr>
              <a:t> </a:t>
            </a:r>
            <a:r>
              <a:rPr lang="en-US" altLang="zh-CN" sz="2200" dirty="0">
                <a:latin typeface="楷体" panose="02010609060101010101" pitchFamily="49" charset="-122"/>
                <a:ea typeface="楷体" panose="02010609060101010101" pitchFamily="49" charset="-122"/>
              </a:rPr>
              <a:t>F(R</a:t>
            </a:r>
            <a:r>
              <a:rPr lang="en-US" altLang="zh-CN" sz="2200" baseline="-25000" dirty="0">
                <a:latin typeface="楷体" panose="02010609060101010101" pitchFamily="49" charset="-122"/>
                <a:ea typeface="楷体" panose="02010609060101010101" pitchFamily="49" charset="-122"/>
              </a:rPr>
              <a:t>i</a:t>
            </a:r>
            <a:r>
              <a:rPr lang="en-US" altLang="zh-CN" sz="2200" baseline="-25000" dirty="0">
                <a:latin typeface="楷体" panose="02010609060101010101" pitchFamily="49" charset="-122"/>
                <a:ea typeface="楷体" panose="02010609060101010101" pitchFamily="49" charset="-122"/>
                <a:sym typeface="Symbol" panose="05050102010706020507" pitchFamily="18" charset="2"/>
              </a:rPr>
              <a:t></a:t>
            </a:r>
            <a:r>
              <a:rPr lang="en-US" altLang="zh-CN" sz="2200" baseline="-25000" dirty="0">
                <a:latin typeface="楷体" panose="02010609060101010101" pitchFamily="49" charset="-122"/>
                <a:ea typeface="楷体" panose="02010609060101010101" pitchFamily="49" charset="-122"/>
              </a:rPr>
              <a:t>1</a:t>
            </a:r>
            <a:r>
              <a:rPr lang="en-US" altLang="zh-CN" sz="2200" dirty="0">
                <a:latin typeface="楷体" panose="02010609060101010101" pitchFamily="49" charset="-122"/>
                <a:ea typeface="楷体" panose="02010609060101010101" pitchFamily="49" charset="-122"/>
              </a:rPr>
              <a:t>,</a:t>
            </a:r>
            <a:r>
              <a:rPr lang="en-US" altLang="zh-CN" sz="2200" baseline="-25000" dirty="0">
                <a:latin typeface="楷体" panose="02010609060101010101" pitchFamily="49" charset="-122"/>
                <a:ea typeface="楷体" panose="02010609060101010101" pitchFamily="49" charset="-122"/>
              </a:rPr>
              <a:t> </a:t>
            </a:r>
            <a:r>
              <a:rPr lang="en-US" altLang="zh-CN" sz="2200" dirty="0">
                <a:latin typeface="楷体" panose="02010609060101010101" pitchFamily="49" charset="-122"/>
                <a:ea typeface="楷体" panose="02010609060101010101" pitchFamily="49" charset="-122"/>
              </a:rPr>
              <a:t>K</a:t>
            </a:r>
            <a:r>
              <a:rPr lang="en-US" altLang="zh-CN" sz="2200" baseline="-25000" dirty="0">
                <a:latin typeface="楷体" panose="02010609060101010101" pitchFamily="49" charset="-122"/>
                <a:ea typeface="楷体" panose="02010609060101010101" pitchFamily="49" charset="-122"/>
              </a:rPr>
              <a:t>i</a:t>
            </a:r>
            <a:r>
              <a:rPr lang="en-US" altLang="zh-CN" sz="2200" dirty="0">
                <a:latin typeface="楷体" panose="02010609060101010101" pitchFamily="49" charset="-122"/>
                <a:ea typeface="楷体" panose="02010609060101010101" pitchFamily="49" charset="-122"/>
              </a:rPr>
              <a:t>)</a:t>
            </a:r>
            <a:endParaRPr lang="en-US" altLang="zh-CN" sz="2200" dirty="0">
              <a:latin typeface="楷体" panose="02010609060101010101" pitchFamily="49" charset="-122"/>
              <a:ea typeface="楷体" panose="02010609060101010101" pitchFamily="49" charset="-122"/>
            </a:endParaRPr>
          </a:p>
          <a:p>
            <a:pPr lvl="1" eaLnBrk="1" hangingPunct="1">
              <a:lnSpc>
                <a:spcPct val="90000"/>
              </a:lnSpc>
            </a:pPr>
            <a:r>
              <a:rPr lang="zh-CN" altLang="en-US" dirty="0">
                <a:latin typeface="楷体" panose="02010609060101010101" pitchFamily="49" charset="-122"/>
                <a:ea typeface="楷体" panose="02010609060101010101" pitchFamily="49" charset="-122"/>
              </a:rPr>
              <a:t>密文：</a:t>
            </a:r>
            <a:r>
              <a:rPr lang="en-US" altLang="zh-CN" sz="2400" dirty="0">
                <a:latin typeface="楷体" panose="02010609060101010101" pitchFamily="49" charset="-122"/>
                <a:ea typeface="楷体" panose="02010609060101010101" pitchFamily="49" charset="-122"/>
              </a:rPr>
              <a:t>C = (L</a:t>
            </a:r>
            <a:r>
              <a:rPr lang="en-US" altLang="zh-CN" sz="2400" baseline="-25000" dirty="0">
                <a:latin typeface="楷体" panose="02010609060101010101" pitchFamily="49" charset="-122"/>
                <a:ea typeface="楷体" panose="02010609060101010101" pitchFamily="49" charset="-122"/>
              </a:rPr>
              <a:t>n</a:t>
            </a:r>
            <a:r>
              <a:rPr lang="en-US" altLang="zh-CN" sz="2400" dirty="0">
                <a:latin typeface="楷体" panose="02010609060101010101" pitchFamily="49" charset="-122"/>
                <a:ea typeface="楷体" panose="02010609060101010101" pitchFamily="49" charset="-122"/>
              </a:rPr>
              <a:t>,</a:t>
            </a:r>
            <a:r>
              <a:rPr lang="en-US" altLang="zh-CN" sz="2400" baseline="-250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R</a:t>
            </a:r>
            <a:r>
              <a:rPr lang="en-US" altLang="zh-CN" sz="2400" baseline="-25000" dirty="0">
                <a:latin typeface="楷体" panose="02010609060101010101" pitchFamily="49" charset="-122"/>
                <a:ea typeface="楷体" panose="02010609060101010101" pitchFamily="49" charset="-122"/>
              </a:rPr>
              <a:t>n</a:t>
            </a:r>
            <a:r>
              <a:rPr lang="en-US"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lnSpc>
                <a:spcPct val="90000"/>
              </a:lnSpc>
            </a:pPr>
            <a:r>
              <a:rPr lang="zh-CN" altLang="en-US" sz="2800" b="1" dirty="0">
                <a:latin typeface="楷体" panose="02010609060101010101" pitchFamily="49" charset="-122"/>
                <a:ea typeface="楷体" panose="02010609060101010101" pitchFamily="49" charset="-122"/>
              </a:rPr>
              <a:t>解密</a:t>
            </a:r>
            <a:endParaRPr lang="en-US" altLang="zh-CN" sz="2800" b="1" dirty="0">
              <a:latin typeface="楷体" panose="02010609060101010101" pitchFamily="49" charset="-122"/>
              <a:ea typeface="楷体" panose="02010609060101010101" pitchFamily="49" charset="-122"/>
            </a:endParaRPr>
          </a:p>
          <a:p>
            <a:pPr lvl="1" eaLnBrk="1" hangingPunct="1">
              <a:lnSpc>
                <a:spcPct val="90000"/>
              </a:lnSpc>
            </a:pPr>
            <a:r>
              <a:rPr lang="en-US" altLang="zh-CN" sz="2400" dirty="0">
                <a:latin typeface="楷体" panose="02010609060101010101" pitchFamily="49" charset="-122"/>
                <a:ea typeface="楷体" panose="02010609060101010101" pitchFamily="49" charset="-122"/>
              </a:rPr>
              <a:t>C = (L</a:t>
            </a:r>
            <a:r>
              <a:rPr lang="en-US" altLang="zh-CN" sz="2400" baseline="-25000" dirty="0">
                <a:latin typeface="楷体" panose="02010609060101010101" pitchFamily="49" charset="-122"/>
                <a:ea typeface="楷体" panose="02010609060101010101" pitchFamily="49" charset="-122"/>
              </a:rPr>
              <a:t>n</a:t>
            </a:r>
            <a:r>
              <a:rPr lang="en-US" altLang="zh-CN" sz="2400" dirty="0">
                <a:latin typeface="楷体" panose="02010609060101010101" pitchFamily="49" charset="-122"/>
                <a:ea typeface="楷体" panose="02010609060101010101" pitchFamily="49" charset="-122"/>
              </a:rPr>
              <a:t>,</a:t>
            </a:r>
            <a:r>
              <a:rPr lang="en-US" altLang="zh-CN" sz="2400" baseline="-250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R</a:t>
            </a:r>
            <a:r>
              <a:rPr lang="en-US" altLang="zh-CN" sz="2400" baseline="-25000" dirty="0">
                <a:latin typeface="楷体" panose="02010609060101010101" pitchFamily="49" charset="-122"/>
                <a:ea typeface="楷体" panose="02010609060101010101" pitchFamily="49" charset="-122"/>
              </a:rPr>
              <a:t>n</a:t>
            </a:r>
            <a:r>
              <a:rPr lang="en-US"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lvl="1" eaLnBrk="1" hangingPunct="1">
              <a:lnSpc>
                <a:spcPct val="90000"/>
              </a:lnSpc>
            </a:pPr>
            <a:r>
              <a:rPr lang="en-US" altLang="zh-CN" sz="2400" dirty="0">
                <a:latin typeface="楷体" panose="02010609060101010101" pitchFamily="49" charset="-122"/>
                <a:ea typeface="楷体" panose="02010609060101010101" pitchFamily="49" charset="-122"/>
              </a:rPr>
              <a:t>R</a:t>
            </a:r>
            <a:r>
              <a:rPr lang="en-US" altLang="zh-CN" sz="2400" baseline="-25000" dirty="0">
                <a:latin typeface="楷体" panose="02010609060101010101" pitchFamily="49" charset="-122"/>
                <a:ea typeface="楷体" panose="02010609060101010101" pitchFamily="49" charset="-122"/>
              </a:rPr>
              <a:t>i</a:t>
            </a:r>
            <a:r>
              <a:rPr lang="en-US" altLang="zh-CN" sz="2400" baseline="-25000" dirty="0">
                <a:latin typeface="楷体" panose="02010609060101010101" pitchFamily="49" charset="-122"/>
                <a:ea typeface="楷体" panose="02010609060101010101" pitchFamily="49" charset="-122"/>
                <a:sym typeface="Symbol" panose="05050102010706020507" pitchFamily="18" charset="2"/>
              </a:rPr>
              <a:t></a:t>
            </a:r>
            <a:r>
              <a:rPr lang="en-US" altLang="zh-CN" sz="2400" baseline="-25000" dirty="0">
                <a:latin typeface="楷体" panose="02010609060101010101" pitchFamily="49" charset="-122"/>
                <a:ea typeface="楷体" panose="02010609060101010101" pitchFamily="49" charset="-122"/>
              </a:rPr>
              <a:t>1 </a:t>
            </a:r>
            <a:r>
              <a:rPr lang="en-US" altLang="zh-CN" sz="2400" dirty="0">
                <a:latin typeface="楷体" panose="02010609060101010101" pitchFamily="49" charset="-122"/>
                <a:ea typeface="楷体" panose="02010609060101010101" pitchFamily="49" charset="-122"/>
              </a:rPr>
              <a:t>= L</a:t>
            </a:r>
            <a:r>
              <a:rPr lang="en-US" altLang="zh-CN" sz="2400" baseline="-25000" dirty="0">
                <a:latin typeface="楷体" panose="02010609060101010101" pitchFamily="49" charset="-122"/>
                <a:ea typeface="楷体" panose="02010609060101010101" pitchFamily="49" charset="-122"/>
              </a:rPr>
              <a:t>i</a:t>
            </a:r>
            <a:endParaRPr lang="en-US" altLang="zh-CN" sz="2400" dirty="0">
              <a:latin typeface="楷体" panose="02010609060101010101" pitchFamily="49" charset="-122"/>
              <a:ea typeface="楷体" panose="02010609060101010101" pitchFamily="49" charset="-122"/>
            </a:endParaRPr>
          </a:p>
          <a:p>
            <a:pPr lvl="1" eaLnBrk="1" hangingPunct="1">
              <a:lnSpc>
                <a:spcPct val="90000"/>
              </a:lnSpc>
            </a:pPr>
            <a:r>
              <a:rPr lang="en-US" altLang="zh-CN" sz="2400" dirty="0">
                <a:latin typeface="楷体" panose="02010609060101010101" pitchFamily="49" charset="-122"/>
                <a:ea typeface="楷体" panose="02010609060101010101" pitchFamily="49" charset="-122"/>
              </a:rPr>
              <a:t>L</a:t>
            </a:r>
            <a:r>
              <a:rPr lang="en-US" altLang="zh-CN" sz="2400" baseline="-25000" dirty="0">
                <a:latin typeface="楷体" panose="02010609060101010101" pitchFamily="49" charset="-122"/>
                <a:ea typeface="楷体" panose="02010609060101010101" pitchFamily="49" charset="-122"/>
              </a:rPr>
              <a:t>i</a:t>
            </a:r>
            <a:r>
              <a:rPr lang="en-US" altLang="zh-CN" sz="2400" baseline="-25000" dirty="0">
                <a:latin typeface="楷体" panose="02010609060101010101" pitchFamily="49" charset="-122"/>
                <a:ea typeface="楷体" panose="02010609060101010101" pitchFamily="49" charset="-122"/>
                <a:sym typeface="Symbol" panose="05050102010706020507" pitchFamily="18" charset="2"/>
              </a:rPr>
              <a:t></a:t>
            </a:r>
            <a:r>
              <a:rPr lang="en-US" altLang="zh-CN" sz="2400" baseline="-25000" dirty="0">
                <a:latin typeface="楷体" panose="02010609060101010101" pitchFamily="49" charset="-122"/>
                <a:ea typeface="楷体" panose="02010609060101010101" pitchFamily="49" charset="-122"/>
              </a:rPr>
              <a:t>1 </a:t>
            </a:r>
            <a:r>
              <a:rPr lang="en-US" altLang="zh-CN" sz="2400" dirty="0">
                <a:latin typeface="楷体" panose="02010609060101010101" pitchFamily="49" charset="-122"/>
                <a:ea typeface="楷体" panose="02010609060101010101" pitchFamily="49" charset="-122"/>
              </a:rPr>
              <a:t>= R</a:t>
            </a:r>
            <a:r>
              <a:rPr lang="en-US" altLang="zh-CN" sz="2400" baseline="-25000" dirty="0">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sym typeface="Symbol" panose="05050102010706020507" pitchFamily="18" charset="2"/>
              </a:rPr>
              <a:t> </a:t>
            </a:r>
            <a:r>
              <a:rPr lang="en-US" altLang="zh-CN" sz="2400" dirty="0">
                <a:latin typeface="楷体" panose="02010609060101010101" pitchFamily="49" charset="-122"/>
                <a:ea typeface="楷体" panose="02010609060101010101" pitchFamily="49" charset="-122"/>
              </a:rPr>
              <a:t>F(R</a:t>
            </a:r>
            <a:r>
              <a:rPr lang="en-US" altLang="zh-CN" sz="2400" baseline="-25000" dirty="0">
                <a:latin typeface="楷体" panose="02010609060101010101" pitchFamily="49" charset="-122"/>
                <a:ea typeface="楷体" panose="02010609060101010101" pitchFamily="49" charset="-122"/>
              </a:rPr>
              <a:t>i</a:t>
            </a:r>
            <a:r>
              <a:rPr lang="en-US" altLang="zh-CN" sz="2400" baseline="-25000" dirty="0">
                <a:latin typeface="楷体" panose="02010609060101010101" pitchFamily="49" charset="-122"/>
                <a:ea typeface="楷体" panose="02010609060101010101" pitchFamily="49" charset="-122"/>
                <a:sym typeface="Symbol" panose="05050102010706020507" pitchFamily="18" charset="2"/>
              </a:rPr>
              <a:t></a:t>
            </a:r>
            <a:r>
              <a:rPr lang="en-US" altLang="zh-CN" sz="2400" baseline="-25000" dirty="0">
                <a:latin typeface="楷体" panose="02010609060101010101" pitchFamily="49" charset="-122"/>
                <a:ea typeface="楷体" panose="02010609060101010101" pitchFamily="49" charset="-122"/>
              </a:rPr>
              <a:t>1</a:t>
            </a:r>
            <a:r>
              <a:rPr lang="en-US" altLang="zh-CN" sz="2400" dirty="0">
                <a:latin typeface="楷体" panose="02010609060101010101" pitchFamily="49" charset="-122"/>
                <a:ea typeface="楷体" panose="02010609060101010101" pitchFamily="49" charset="-122"/>
              </a:rPr>
              <a:t>,</a:t>
            </a:r>
            <a:r>
              <a:rPr lang="en-US" altLang="zh-CN" sz="2400" baseline="-250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K</a:t>
            </a:r>
            <a:r>
              <a:rPr lang="en-US" altLang="zh-CN" sz="2400" baseline="-25000" dirty="0">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lvl="1" eaLnBrk="1" hangingPunct="1">
              <a:lnSpc>
                <a:spcPct val="90000"/>
              </a:lnSpc>
            </a:pPr>
            <a:r>
              <a:rPr lang="en-US" altLang="zh-CN" sz="2400" dirty="0">
                <a:latin typeface="楷体" panose="02010609060101010101" pitchFamily="49" charset="-122"/>
                <a:ea typeface="楷体" panose="02010609060101010101" pitchFamily="49" charset="-122"/>
              </a:rPr>
              <a:t>P = (L</a:t>
            </a:r>
            <a:r>
              <a:rPr lang="en-US" altLang="zh-CN" sz="2400" baseline="-25000" dirty="0">
                <a:latin typeface="楷体" panose="02010609060101010101" pitchFamily="49" charset="-122"/>
                <a:ea typeface="楷体" panose="02010609060101010101" pitchFamily="49" charset="-122"/>
              </a:rPr>
              <a:t>0</a:t>
            </a:r>
            <a:r>
              <a:rPr lang="en-US" altLang="zh-CN" sz="2400" dirty="0">
                <a:latin typeface="楷体" panose="02010609060101010101" pitchFamily="49" charset="-122"/>
                <a:ea typeface="楷体" panose="02010609060101010101" pitchFamily="49" charset="-122"/>
              </a:rPr>
              <a:t>,</a:t>
            </a:r>
            <a:r>
              <a:rPr lang="en-US" altLang="zh-CN" sz="2400" baseline="-250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R</a:t>
            </a:r>
            <a:r>
              <a:rPr lang="en-US" altLang="zh-CN" sz="2400" baseline="-25000" dirty="0">
                <a:latin typeface="楷体" panose="02010609060101010101" pitchFamily="49" charset="-122"/>
                <a:ea typeface="楷体" panose="02010609060101010101" pitchFamily="49" charset="-122"/>
              </a:rPr>
              <a:t>0</a:t>
            </a:r>
            <a:r>
              <a:rPr lang="en-US"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lvl="1" eaLnBrk="1" hangingPunct="1">
              <a:lnSpc>
                <a:spcPct val="90000"/>
              </a:lnSpc>
            </a:pPr>
            <a:endParaRPr lang="en-US" altLang="zh-CN" sz="2400" dirty="0">
              <a:latin typeface="Times-Roman"/>
            </a:endParaRPr>
          </a:p>
          <a:p>
            <a:pPr lvl="1" eaLnBrk="1" hangingPunct="1">
              <a:lnSpc>
                <a:spcPct val="90000"/>
              </a:lnSpc>
            </a:pPr>
            <a:endParaRPr lang="en-US" altLang="zh-CN" sz="2400" dirty="0">
              <a:latin typeface="Times-Roman"/>
            </a:endParaRPr>
          </a:p>
          <a:p>
            <a:pPr lvl="1" eaLnBrk="1" hangingPunct="1">
              <a:lnSpc>
                <a:spcPct val="90000"/>
              </a:lnSpc>
              <a:buFont typeface="Wingdings" panose="05000000000000000000" pitchFamily="2" charset="2"/>
              <a:buNone/>
            </a:pPr>
            <a:endParaRPr lang="en-US" altLang="zh-CN" dirty="0">
              <a:latin typeface="Times-Roman"/>
            </a:endParaRPr>
          </a:p>
          <a:p>
            <a:pPr lvl="1" eaLnBrk="1" hangingPunct="1">
              <a:lnSpc>
                <a:spcPct val="90000"/>
              </a:lnSpc>
              <a:spcAft>
                <a:spcPts val="600"/>
              </a:spcAft>
            </a:pPr>
            <a:endParaRPr lang="en-US" altLang="zh-CN" dirty="0">
              <a:latin typeface="Times-Roman"/>
            </a:endParaRPr>
          </a:p>
        </p:txBody>
      </p:sp>
      <p:sp>
        <p:nvSpPr>
          <p:cNvPr id="7"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F3394B2-B449-4E10-8A02-342A2B1662F0}" type="slidenum">
              <a:rPr lang="en-US" altLang="zh-CN" smtClean="0"/>
            </a:fld>
            <a:endParaRPr lang="en-US" altLang="zh-CN"/>
          </a:p>
        </p:txBody>
      </p:sp>
      <p:sp>
        <p:nvSpPr>
          <p:cNvPr id="29699" name="内容占位符 2"/>
          <p:cNvSpPr>
            <a:spLocks noGrp="1" noChangeArrowheads="1"/>
          </p:cNvSpPr>
          <p:nvPr>
            <p:ph idx="4294967295"/>
          </p:nvPr>
        </p:nvSpPr>
        <p:spPr>
          <a:xfrm>
            <a:off x="0" y="3505200"/>
            <a:ext cx="5729288" cy="3246438"/>
          </a:xfrm>
        </p:spPr>
        <p:txBody>
          <a:bodyPr/>
          <a:lstStyle/>
          <a:p>
            <a:pPr lvl="1"/>
            <a:r>
              <a:rPr lang="en-US" altLang="zh-CN" sz="2400" dirty="0">
                <a:latin typeface="楷体" panose="02010609060101010101" pitchFamily="49" charset="-122"/>
                <a:ea typeface="楷体" panose="02010609060101010101" pitchFamily="49" charset="-122"/>
              </a:rPr>
              <a:t>1970</a:t>
            </a:r>
            <a:r>
              <a:rPr lang="zh-CN" altLang="en-US" sz="2400" dirty="0">
                <a:latin typeface="楷体" panose="02010609060101010101" pitchFamily="49" charset="-122"/>
                <a:ea typeface="楷体" panose="02010609060101010101" pitchFamily="49" charset="-122"/>
              </a:rPr>
              <a:t>年代</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基于</a:t>
            </a:r>
            <a:r>
              <a:rPr lang="en-US" altLang="zh-CN" sz="2400" dirty="0">
                <a:latin typeface="楷体" panose="02010609060101010101" pitchFamily="49" charset="-122"/>
                <a:ea typeface="楷体" panose="02010609060101010101" pitchFamily="49" charset="-122"/>
              </a:rPr>
              <a:t>IBM</a:t>
            </a:r>
            <a:r>
              <a:rPr lang="zh-CN" altLang="en-US" sz="2400" dirty="0">
                <a:latin typeface="楷体" panose="02010609060101010101" pitchFamily="49" charset="-122"/>
                <a:ea typeface="楷体" panose="02010609060101010101" pitchFamily="49" charset="-122"/>
              </a:rPr>
              <a:t>的</a:t>
            </a:r>
            <a:r>
              <a:rPr lang="en-US" altLang="zh-CN" sz="2400" dirty="0">
                <a:latin typeface="楷体" panose="02010609060101010101" pitchFamily="49" charset="-122"/>
                <a:ea typeface="楷体" panose="02010609060101010101" pitchFamily="49" charset="-122"/>
              </a:rPr>
              <a:t>Lucifer </a:t>
            </a:r>
            <a:r>
              <a:rPr lang="zh-CN" altLang="en-US" sz="2400" dirty="0">
                <a:latin typeface="楷体" panose="02010609060101010101" pitchFamily="49" charset="-122"/>
                <a:ea typeface="楷体" panose="02010609060101010101" pitchFamily="49" charset="-122"/>
              </a:rPr>
              <a:t>密码</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其争议性</a:t>
            </a:r>
            <a:endParaRPr lang="en-US" altLang="zh-CN" sz="2400" dirty="0">
              <a:latin typeface="楷体" panose="02010609060101010101" pitchFamily="49" charset="-122"/>
              <a:ea typeface="楷体" panose="02010609060101010101" pitchFamily="49" charset="-122"/>
            </a:endParaRPr>
          </a:p>
          <a:p>
            <a:pPr lvl="2">
              <a:buFont typeface="Wingdings" panose="05000000000000000000" pitchFamily="2" charset="2"/>
              <a:buChar char="Ø"/>
            </a:pPr>
            <a:r>
              <a:rPr lang="en-US" altLang="zh-CN" sz="2400" dirty="0">
                <a:latin typeface="楷体" panose="02010609060101010101" pitchFamily="49" charset="-122"/>
                <a:ea typeface="楷体" panose="02010609060101010101" pitchFamily="49" charset="-122"/>
              </a:rPr>
              <a:t>NSA</a:t>
            </a:r>
            <a:r>
              <a:rPr lang="zh-CN" altLang="en-US" sz="2400" dirty="0">
                <a:latin typeface="楷体" panose="02010609060101010101" pitchFamily="49" charset="-122"/>
                <a:ea typeface="楷体" panose="02010609060101010101" pitchFamily="49" charset="-122"/>
              </a:rPr>
              <a:t>密码参与；</a:t>
            </a:r>
            <a:endParaRPr lang="en-US" altLang="zh-CN" sz="2400" dirty="0">
              <a:latin typeface="楷体" panose="02010609060101010101" pitchFamily="49" charset="-122"/>
              <a:ea typeface="楷体" panose="02010609060101010101" pitchFamily="49" charset="-122"/>
            </a:endParaRPr>
          </a:p>
          <a:p>
            <a:pPr lvl="2">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设计过程</a:t>
            </a:r>
            <a:r>
              <a:rPr lang="zh-CN" altLang="en-US" sz="2400" b="1" dirty="0">
                <a:solidFill>
                  <a:srgbClr val="C00000"/>
                </a:solidFill>
                <a:latin typeface="楷体" panose="02010609060101010101" pitchFamily="49" charset="-122"/>
                <a:ea typeface="楷体" panose="02010609060101010101" pitchFamily="49" charset="-122"/>
              </a:rPr>
              <a:t>保密；</a:t>
            </a:r>
            <a:endParaRPr lang="en-US" altLang="zh-CN" sz="2400" b="1" dirty="0">
              <a:solidFill>
                <a:srgbClr val="C00000"/>
              </a:solidFill>
              <a:latin typeface="楷体" panose="02010609060101010101" pitchFamily="49" charset="-122"/>
              <a:ea typeface="楷体" panose="02010609060101010101" pitchFamily="49" charset="-122"/>
            </a:endParaRPr>
          </a:p>
          <a:p>
            <a:pPr lvl="2">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密钥长度从</a:t>
            </a:r>
            <a:r>
              <a:rPr lang="en-US" altLang="zh-CN" sz="2400" dirty="0">
                <a:latin typeface="楷体" panose="02010609060101010101" pitchFamily="49" charset="-122"/>
                <a:ea typeface="楷体" panose="02010609060101010101" pitchFamily="49" charset="-122"/>
              </a:rPr>
              <a:t>128</a:t>
            </a:r>
            <a:r>
              <a:rPr lang="zh-CN" altLang="en-US" sz="2400" dirty="0">
                <a:latin typeface="楷体" panose="02010609060101010101" pitchFamily="49" charset="-122"/>
                <a:ea typeface="楷体" panose="02010609060101010101" pitchFamily="49" charset="-122"/>
              </a:rPr>
              <a:t>位降到</a:t>
            </a:r>
            <a:r>
              <a:rPr lang="en-US" altLang="zh-CN" sz="2400" dirty="0">
                <a:latin typeface="楷体" panose="02010609060101010101" pitchFamily="49" charset="-122"/>
                <a:ea typeface="楷体" panose="02010609060101010101" pitchFamily="49" charset="-122"/>
              </a:rPr>
              <a:t>56</a:t>
            </a:r>
            <a:r>
              <a:rPr lang="zh-CN" altLang="en-US" sz="2400" dirty="0">
                <a:latin typeface="楷体" panose="02010609060101010101" pitchFamily="49" charset="-122"/>
                <a:ea typeface="楷体" panose="02010609060101010101" pitchFamily="49" charset="-122"/>
              </a:rPr>
              <a:t>位；</a:t>
            </a:r>
            <a:endParaRPr lang="en-US" altLang="zh-CN" sz="2400" dirty="0">
              <a:latin typeface="楷体" panose="02010609060101010101" pitchFamily="49" charset="-122"/>
              <a:ea typeface="楷体" panose="02010609060101010101" pitchFamily="49" charset="-122"/>
            </a:endParaRPr>
          </a:p>
          <a:p>
            <a:pPr lvl="2">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对</a:t>
            </a:r>
            <a:r>
              <a:rPr lang="en-US" altLang="zh-CN" sz="2400" dirty="0">
                <a:latin typeface="楷体" panose="02010609060101010101" pitchFamily="49" charset="-122"/>
                <a:ea typeface="楷体" panose="02010609060101010101" pitchFamily="49" charset="-122"/>
              </a:rPr>
              <a:t>Lucifer </a:t>
            </a:r>
            <a:r>
              <a:rPr lang="zh-CN" altLang="en-US" sz="2400" dirty="0">
                <a:latin typeface="楷体" panose="02010609060101010101" pitchFamily="49" charset="-122"/>
                <a:ea typeface="楷体" panose="02010609060101010101" pitchFamily="49" charset="-122"/>
              </a:rPr>
              <a:t>进行了一些修改。</a:t>
            </a:r>
            <a:endParaRPr lang="zh-CN" altLang="en-US" sz="2400" dirty="0">
              <a:latin typeface="楷体" panose="02010609060101010101" pitchFamily="49" charset="-122"/>
              <a:ea typeface="楷体" panose="02010609060101010101" pitchFamily="49" charset="-122"/>
            </a:endParaRPr>
          </a:p>
        </p:txBody>
      </p:sp>
      <p:sp>
        <p:nvSpPr>
          <p:cNvPr id="8" name="文本框 7"/>
          <p:cNvSpPr txBox="1"/>
          <p:nvPr/>
        </p:nvSpPr>
        <p:spPr>
          <a:xfrm>
            <a:off x="935596" y="1831407"/>
            <a:ext cx="7272808"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2400" dirty="0">
                <a:latin typeface="楷体" panose="02010609060101010101" pitchFamily="49" charset="-122"/>
                <a:ea typeface="楷体" panose="02010609060101010101" pitchFamily="49" charset="-122"/>
              </a:rPr>
              <a:t>  DES(Data Encryption Standard)</a:t>
            </a:r>
            <a:r>
              <a:rPr lang="zh-CN" altLang="en-US" sz="2400" dirty="0">
                <a:latin typeface="楷体" panose="02010609060101010101" pitchFamily="49" charset="-122"/>
                <a:ea typeface="楷体" panose="02010609060101010101" pitchFamily="49" charset="-122"/>
              </a:rPr>
              <a:t>又叫数据加密标准，是</a:t>
            </a:r>
            <a:r>
              <a:rPr lang="en-US" altLang="zh-CN" sz="2400" dirty="0">
                <a:latin typeface="楷体" panose="02010609060101010101" pitchFamily="49" charset="-122"/>
                <a:ea typeface="楷体" panose="02010609060101010101" pitchFamily="49" charset="-122"/>
              </a:rPr>
              <a:t>1973</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月</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日美国国家标准局在联邦记录中公开征集密码体制时出现的。</a:t>
            </a:r>
            <a:r>
              <a:rPr lang="en-US" altLang="zh-CN" sz="2400" dirty="0">
                <a:latin typeface="楷体" panose="02010609060101010101" pitchFamily="49" charset="-122"/>
                <a:ea typeface="楷体" panose="02010609060101010101" pitchFamily="49" charset="-122"/>
              </a:rPr>
              <a:t>DES</a:t>
            </a:r>
            <a:r>
              <a:rPr lang="zh-CN" altLang="en-US" sz="2400" dirty="0">
                <a:latin typeface="楷体" panose="02010609060101010101" pitchFamily="49" charset="-122"/>
                <a:ea typeface="楷体" panose="02010609060101010101" pitchFamily="49" charset="-122"/>
              </a:rPr>
              <a:t>由</a:t>
            </a:r>
            <a:r>
              <a:rPr lang="en-US" altLang="zh-CN" sz="2400" dirty="0">
                <a:solidFill>
                  <a:srgbClr val="C00000"/>
                </a:solidFill>
                <a:latin typeface="楷体" panose="02010609060101010101" pitchFamily="49" charset="-122"/>
                <a:ea typeface="楷体" panose="02010609060101010101" pitchFamily="49" charset="-122"/>
              </a:rPr>
              <a:t>IBM</a:t>
            </a:r>
            <a:r>
              <a:rPr lang="zh-CN" altLang="en-US" sz="2400" dirty="0">
                <a:latin typeface="楷体" panose="02010609060101010101" pitchFamily="49" charset="-122"/>
                <a:ea typeface="楷体" panose="02010609060101010101" pitchFamily="49" charset="-122"/>
              </a:rPr>
              <a:t>开发，它是对早期被称为</a:t>
            </a:r>
            <a:r>
              <a:rPr lang="en-US" altLang="zh-CN" sz="2400" dirty="0">
                <a:latin typeface="楷体" panose="02010609060101010101" pitchFamily="49" charset="-122"/>
                <a:ea typeface="楷体" panose="02010609060101010101" pitchFamily="49" charset="-122"/>
              </a:rPr>
              <a:t>Lucifer</a:t>
            </a:r>
            <a:r>
              <a:rPr lang="zh-CN" altLang="en-US" sz="2400" dirty="0">
                <a:latin typeface="楷体" panose="02010609060101010101" pitchFamily="49" charset="-122"/>
                <a:ea typeface="楷体" panose="02010609060101010101" pitchFamily="49" charset="-122"/>
              </a:rPr>
              <a:t>体制的改进。</a:t>
            </a:r>
            <a:endParaRPr lang="zh-CN" altLang="en-US" sz="2400" dirty="0">
              <a:latin typeface="楷体" panose="02010609060101010101" pitchFamily="49" charset="-122"/>
              <a:ea typeface="楷体" panose="02010609060101010101" pitchFamily="49" charset="-122"/>
            </a:endParaRPr>
          </a:p>
        </p:txBody>
      </p:sp>
      <p:sp>
        <p:nvSpPr>
          <p:cNvPr id="9" name="内容占位符 2"/>
          <p:cNvSpPr txBox="1">
            <a:spLocks noChangeArrowheads="1"/>
          </p:cNvSpPr>
          <p:nvPr/>
        </p:nvSpPr>
        <p:spPr bwMode="auto">
          <a:xfrm>
            <a:off x="250825" y="1124744"/>
            <a:ext cx="5400600" cy="51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600" baseline="0">
                <a:solidFill>
                  <a:schemeClr val="tx1"/>
                </a:solidFill>
                <a:latin typeface="Candara" panose="020E0502030303020204" pitchFamily="34" charset="0"/>
                <a:ea typeface="宋体" panose="02010600030101010101" pitchFamily="2" charset="-122"/>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200" baseline="0">
                <a:solidFill>
                  <a:schemeClr val="tx1"/>
                </a:solidFill>
                <a:latin typeface="Candara" panose="020E0502030303020204" pitchFamily="34" charset="0"/>
                <a:ea typeface="宋体" panose="02010600030101010101" pitchFamily="2"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000" baseline="0">
                <a:solidFill>
                  <a:schemeClr val="tx1"/>
                </a:solidFill>
                <a:latin typeface="Candara" panose="020E0502030303020204" pitchFamily="34" charset="0"/>
                <a:ea typeface="宋体" panose="02010600030101010101" pitchFamily="2" charset="-12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1800" baseline="0">
                <a:solidFill>
                  <a:schemeClr val="tx1"/>
                </a:solidFill>
                <a:latin typeface="Candara" panose="020E0502030303020204" pitchFamily="34" charset="0"/>
                <a:ea typeface="宋体" panose="02010600030101010101" pitchFamily="2" charset="-12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aseline="0">
                <a:solidFill>
                  <a:schemeClr val="tx1"/>
                </a:solidFill>
                <a:latin typeface="Candara" panose="020E0502030303020204" pitchFamily="34"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en-US" altLang="zh-CN" b="1" kern="0" dirty="0"/>
              <a:t>DES(Data Encryption Standard)</a:t>
            </a:r>
            <a:endParaRPr lang="en-US" altLang="zh-CN" b="1" kern="0" dirty="0"/>
          </a:p>
        </p:txBody>
      </p:sp>
      <p:sp>
        <p:nvSpPr>
          <p:cNvPr id="1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FA34D9A-DA42-442A-B5A5-92F269454F66}" type="slidenum">
              <a:rPr lang="en-US" altLang="zh-CN" smtClean="0"/>
            </a:fld>
            <a:endParaRPr lang="en-US" altLang="zh-CN"/>
          </a:p>
        </p:txBody>
      </p:sp>
      <p:sp>
        <p:nvSpPr>
          <p:cNvPr id="12" name="文本框 11"/>
          <p:cNvSpPr txBox="1"/>
          <p:nvPr/>
        </p:nvSpPr>
        <p:spPr>
          <a:xfrm>
            <a:off x="701824" y="1700808"/>
            <a:ext cx="7740352" cy="470898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ct val="150000"/>
              </a:lnSpc>
              <a:buClr>
                <a:srgbClr val="C00000"/>
              </a:buClr>
              <a:buFont typeface="Wingdings" panose="05000000000000000000" pitchFamily="2" charset="2"/>
              <a:buChar char="n"/>
            </a:pPr>
            <a:r>
              <a:rPr lang="en-US" altLang="zh-CN" sz="2400" b="1" dirty="0">
                <a:latin typeface="楷体" panose="02010609060101010101" pitchFamily="49" charset="-122"/>
                <a:ea typeface="楷体" panose="02010609060101010101" pitchFamily="49" charset="-122"/>
              </a:rPr>
              <a:t>DES</a:t>
            </a:r>
            <a:r>
              <a:rPr lang="zh-CN" altLang="en-US" sz="2400" b="1" dirty="0">
                <a:latin typeface="楷体" panose="02010609060101010101" pitchFamily="49" charset="-122"/>
                <a:ea typeface="楷体" panose="02010609060101010101" pitchFamily="49" charset="-122"/>
              </a:rPr>
              <a:t>的原理</a:t>
            </a:r>
            <a:endParaRPr lang="en-US" altLang="zh-CN" sz="2400" b="1" dirty="0">
              <a:latin typeface="楷体" panose="02010609060101010101" pitchFamily="49" charset="-122"/>
              <a:ea typeface="楷体" panose="02010609060101010101" pitchFamily="49" charset="-122"/>
            </a:endParaRPr>
          </a:p>
          <a:p>
            <a:pPr marL="800100" lvl="1" indent="-342900">
              <a:buClr>
                <a:srgbClr val="C00000"/>
              </a:buClr>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使用一个 </a:t>
            </a:r>
            <a:r>
              <a:rPr lang="en-US" altLang="zh-CN" sz="2400" dirty="0">
                <a:latin typeface="楷体" panose="02010609060101010101" pitchFamily="49" charset="-122"/>
                <a:ea typeface="楷体" panose="02010609060101010101" pitchFamily="49" charset="-122"/>
              </a:rPr>
              <a:t>56 </a:t>
            </a:r>
            <a:r>
              <a:rPr lang="zh-CN" altLang="en-US" sz="2400" dirty="0">
                <a:latin typeface="楷体" panose="02010609060101010101" pitchFamily="49" charset="-122"/>
                <a:ea typeface="楷体" panose="02010609060101010101" pitchFamily="49" charset="-122"/>
              </a:rPr>
              <a:t>位的密钥以及附加的 </a:t>
            </a:r>
            <a:r>
              <a:rPr lang="en-US" altLang="zh-CN" sz="2400" dirty="0">
                <a:latin typeface="楷体" panose="02010609060101010101" pitchFamily="49" charset="-122"/>
                <a:ea typeface="楷体" panose="02010609060101010101" pitchFamily="49" charset="-122"/>
              </a:rPr>
              <a:t>8 </a:t>
            </a:r>
            <a:r>
              <a:rPr lang="zh-CN" altLang="en-US" sz="2400" dirty="0">
                <a:latin typeface="楷体" panose="02010609060101010101" pitchFamily="49" charset="-122"/>
                <a:ea typeface="楷体" panose="02010609060101010101" pitchFamily="49" charset="-122"/>
              </a:rPr>
              <a:t>位奇偶校验位，产生最大 </a:t>
            </a:r>
            <a:r>
              <a:rPr lang="en-US" altLang="zh-CN" sz="2400" dirty="0">
                <a:latin typeface="楷体" panose="02010609060101010101" pitchFamily="49" charset="-122"/>
                <a:ea typeface="楷体" panose="02010609060101010101" pitchFamily="49" charset="-122"/>
              </a:rPr>
              <a:t>64 </a:t>
            </a:r>
            <a:r>
              <a:rPr lang="zh-CN" altLang="en-US" sz="2400" dirty="0">
                <a:latin typeface="楷体" panose="02010609060101010101" pitchFamily="49" charset="-122"/>
                <a:ea typeface="楷体" panose="02010609060101010101" pitchFamily="49" charset="-122"/>
              </a:rPr>
              <a:t>位的分组大小；</a:t>
            </a:r>
            <a:endParaRPr lang="en-US" altLang="zh-CN" sz="2400" dirty="0">
              <a:latin typeface="楷体" panose="02010609060101010101" pitchFamily="49" charset="-122"/>
              <a:ea typeface="楷体" panose="02010609060101010101" pitchFamily="49" charset="-122"/>
            </a:endParaRPr>
          </a:p>
          <a:p>
            <a:pPr marL="800100" lvl="1" indent="-342900">
              <a:buClr>
                <a:srgbClr val="C00000"/>
              </a:buClr>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使用</a:t>
            </a:r>
            <a:r>
              <a:rPr lang="en-US" altLang="zh-CN" sz="2400" dirty="0">
                <a:latin typeface="楷体" panose="02010609060101010101" pitchFamily="49" charset="-122"/>
                <a:ea typeface="楷体" panose="02010609060101010101" pitchFamily="49" charset="-122"/>
              </a:rPr>
              <a:t>Feistel</a:t>
            </a:r>
            <a:r>
              <a:rPr lang="zh-CN" altLang="en-US" sz="2400" dirty="0">
                <a:latin typeface="楷体" panose="02010609060101010101" pitchFamily="49" charset="-122"/>
                <a:ea typeface="楷体" panose="02010609060101010101" pitchFamily="49" charset="-122"/>
              </a:rPr>
              <a:t>技术，将加密的文本块</a:t>
            </a:r>
            <a:r>
              <a:rPr lang="zh-CN" altLang="en-US" sz="2400" b="1" dirty="0">
                <a:solidFill>
                  <a:srgbClr val="C00000"/>
                </a:solidFill>
                <a:latin typeface="楷体" panose="02010609060101010101" pitchFamily="49" charset="-122"/>
                <a:ea typeface="楷体" panose="02010609060101010101" pitchFamily="49" charset="-122"/>
              </a:rPr>
              <a:t>分成两半</a:t>
            </a:r>
            <a:r>
              <a:rPr lang="en-US"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marL="800100" lvl="1" indent="-342900">
              <a:buClr>
                <a:srgbClr val="C00000"/>
              </a:buClr>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用子密钥对其中一半应用循环功能，然后将输出与另一半进行“</a:t>
            </a:r>
            <a:r>
              <a:rPr lang="zh-CN" altLang="en-US" sz="2400" b="1" dirty="0">
                <a:solidFill>
                  <a:srgbClr val="C00000"/>
                </a:solidFill>
                <a:latin typeface="楷体" panose="02010609060101010101" pitchFamily="49" charset="-122"/>
                <a:ea typeface="楷体" panose="02010609060101010101" pitchFamily="49" charset="-122"/>
              </a:rPr>
              <a:t>异或</a:t>
            </a:r>
            <a:r>
              <a:rPr lang="zh-CN" altLang="en-US" sz="2400" dirty="0">
                <a:latin typeface="楷体" panose="02010609060101010101" pitchFamily="49" charset="-122"/>
                <a:ea typeface="楷体" panose="02010609060101010101" pitchFamily="49" charset="-122"/>
              </a:rPr>
              <a:t>”运算；</a:t>
            </a:r>
            <a:endParaRPr lang="en-US" altLang="zh-CN" sz="2400" dirty="0">
              <a:latin typeface="楷体" panose="02010609060101010101" pitchFamily="49" charset="-122"/>
              <a:ea typeface="楷体" panose="02010609060101010101" pitchFamily="49" charset="-122"/>
            </a:endParaRPr>
          </a:p>
          <a:p>
            <a:pPr marL="800100" lvl="1" indent="-342900">
              <a:buClr>
                <a:srgbClr val="C00000"/>
              </a:buClr>
              <a:buFont typeface="Wingdings" panose="05000000000000000000" pitchFamily="2" charset="2"/>
              <a:buChar char="Ø"/>
            </a:pPr>
            <a:r>
              <a:rPr lang="zh-CN" altLang="en-US" sz="2400" dirty="0">
                <a:latin typeface="楷体" panose="02010609060101010101" pitchFamily="49" charset="-122"/>
                <a:ea typeface="楷体" panose="02010609060101010101" pitchFamily="49" charset="-122"/>
              </a:rPr>
              <a:t>接着</a:t>
            </a:r>
            <a:r>
              <a:rPr lang="zh-CN" altLang="en-US" sz="2400" b="1" dirty="0">
                <a:solidFill>
                  <a:srgbClr val="C00000"/>
                </a:solidFill>
                <a:latin typeface="楷体" panose="02010609060101010101" pitchFamily="49" charset="-122"/>
                <a:ea typeface="楷体" panose="02010609060101010101" pitchFamily="49" charset="-122"/>
              </a:rPr>
              <a:t>交换</a:t>
            </a:r>
            <a:r>
              <a:rPr lang="zh-CN" altLang="en-US" sz="2400" dirty="0">
                <a:latin typeface="楷体" panose="02010609060101010101" pitchFamily="49" charset="-122"/>
                <a:ea typeface="楷体" panose="02010609060101010101" pitchFamily="49" charset="-122"/>
              </a:rPr>
              <a:t>这两半，这一过程会继续下去，但最后一个循环不交换。</a:t>
            </a:r>
            <a:endParaRPr lang="en-US" altLang="zh-CN" sz="2400" dirty="0">
              <a:latin typeface="楷体" panose="02010609060101010101" pitchFamily="49" charset="-122"/>
              <a:ea typeface="楷体" panose="02010609060101010101" pitchFamily="49" charset="-122"/>
            </a:endParaRPr>
          </a:p>
          <a:p>
            <a:pPr marL="800100" lvl="1" indent="-342900">
              <a:buClr>
                <a:srgbClr val="C00000"/>
              </a:buClr>
              <a:buFont typeface="Wingdings" panose="05000000000000000000" pitchFamily="2" charset="2"/>
              <a:buChar char="Ø"/>
            </a:pPr>
            <a:r>
              <a:rPr lang="en-US" altLang="zh-CN" sz="2400" dirty="0">
                <a:latin typeface="楷体" panose="02010609060101010101" pitchFamily="49" charset="-122"/>
                <a:ea typeface="楷体" panose="02010609060101010101" pitchFamily="49" charset="-122"/>
              </a:rPr>
              <a:t>DES </a:t>
            </a:r>
            <a:r>
              <a:rPr lang="zh-CN" altLang="en-US" sz="2400" dirty="0">
                <a:latin typeface="楷体" panose="02010609060101010101" pitchFamily="49" charset="-122"/>
                <a:ea typeface="楷体" panose="02010609060101010101" pitchFamily="49" charset="-122"/>
              </a:rPr>
              <a:t>使用 </a:t>
            </a:r>
            <a:r>
              <a:rPr lang="en-US" altLang="zh-CN" sz="2400" b="1" dirty="0">
                <a:solidFill>
                  <a:srgbClr val="C00000"/>
                </a:solidFill>
                <a:latin typeface="楷体" panose="02010609060101010101" pitchFamily="49" charset="-122"/>
                <a:ea typeface="楷体" panose="02010609060101010101" pitchFamily="49" charset="-122"/>
              </a:rPr>
              <a:t>16 </a:t>
            </a:r>
            <a:r>
              <a:rPr lang="zh-CN" altLang="en-US" sz="2400" b="1" dirty="0">
                <a:solidFill>
                  <a:srgbClr val="C00000"/>
                </a:solidFill>
                <a:latin typeface="楷体" panose="02010609060101010101" pitchFamily="49" charset="-122"/>
                <a:ea typeface="楷体" panose="02010609060101010101" pitchFamily="49" charset="-122"/>
              </a:rPr>
              <a:t>个循环</a:t>
            </a:r>
            <a:r>
              <a:rPr lang="zh-CN" altLang="en-US" sz="2400" dirty="0">
                <a:latin typeface="楷体" panose="02010609060101010101" pitchFamily="49" charset="-122"/>
                <a:ea typeface="楷体" panose="02010609060101010101" pitchFamily="49" charset="-122"/>
              </a:rPr>
              <a:t>，使用异或，置换，代换，移位操作四种基本运算。</a:t>
            </a:r>
            <a:endParaRPr lang="en-US" altLang="zh-CN" sz="2400" dirty="0">
              <a:latin typeface="楷体" panose="02010609060101010101" pitchFamily="49" charset="-122"/>
              <a:ea typeface="楷体" panose="02010609060101010101" pitchFamily="49" charset="-122"/>
            </a:endParaRPr>
          </a:p>
          <a:p>
            <a:pPr marL="800100" lvl="1" indent="-342900">
              <a:buClr>
                <a:srgbClr val="C00000"/>
              </a:buClr>
              <a:buFont typeface="Wingdings" panose="05000000000000000000" pitchFamily="2" charset="2"/>
              <a:buChar char="Ø"/>
            </a:pPr>
            <a:r>
              <a:rPr lang="en-US" altLang="zh-CN" sz="2400" dirty="0">
                <a:latin typeface="楷体" panose="02010609060101010101" pitchFamily="49" charset="-122"/>
                <a:ea typeface="楷体" panose="02010609060101010101" pitchFamily="49" charset="-122"/>
              </a:rPr>
              <a:t>S-box</a:t>
            </a:r>
            <a:r>
              <a:rPr lang="zh-CN" altLang="en-US" sz="2400" dirty="0">
                <a:latin typeface="楷体" panose="02010609060101010101" pitchFamily="49" charset="-122"/>
                <a:ea typeface="楷体" panose="02010609060101010101" pitchFamily="49" charset="-122"/>
              </a:rPr>
              <a:t>起到重要作用，每一个</a:t>
            </a:r>
            <a:r>
              <a:rPr lang="en-US" altLang="zh-CN" sz="2400" dirty="0">
                <a:latin typeface="楷体" panose="02010609060101010101" pitchFamily="49" charset="-122"/>
                <a:ea typeface="楷体" panose="02010609060101010101" pitchFamily="49" charset="-122"/>
              </a:rPr>
              <a:t>S-box</a:t>
            </a:r>
            <a:r>
              <a:rPr lang="zh-CN" altLang="en-US" sz="2400" dirty="0">
                <a:latin typeface="楷体" panose="02010609060101010101" pitchFamily="49" charset="-122"/>
                <a:ea typeface="楷体" panose="02010609060101010101" pitchFamily="49" charset="-122"/>
              </a:rPr>
              <a:t>将</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个二进制位</a:t>
            </a:r>
            <a:r>
              <a:rPr lang="zh-CN" altLang="en-US" sz="2400" b="1" dirty="0">
                <a:solidFill>
                  <a:srgbClr val="C00000"/>
                </a:solidFill>
                <a:latin typeface="楷体" panose="02010609060101010101" pitchFamily="49" charset="-122"/>
                <a:ea typeface="楷体" panose="02010609060101010101" pitchFamily="49" charset="-122"/>
              </a:rPr>
              <a:t>映射</a:t>
            </a:r>
            <a:r>
              <a:rPr lang="zh-CN" altLang="en-US" sz="2400" dirty="0">
                <a:latin typeface="楷体" panose="02010609060101010101" pitchFamily="49" charset="-122"/>
                <a:ea typeface="楷体" panose="02010609060101010101" pitchFamily="49" charset="-122"/>
              </a:rPr>
              <a:t>到</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个二进制位。</a:t>
            </a:r>
            <a:endParaRPr lang="zh-CN" altLang="en-US" sz="2400" dirty="0">
              <a:latin typeface="楷体" panose="02010609060101010101" pitchFamily="49" charset="-122"/>
              <a:ea typeface="楷体" panose="02010609060101010101" pitchFamily="49" charset="-122"/>
            </a:endParaRPr>
          </a:p>
        </p:txBody>
      </p:sp>
      <p:sp>
        <p:nvSpPr>
          <p:cNvPr id="13" name="内容占位符 2"/>
          <p:cNvSpPr txBox="1">
            <a:spLocks noChangeArrowheads="1"/>
          </p:cNvSpPr>
          <p:nvPr/>
        </p:nvSpPr>
        <p:spPr bwMode="auto">
          <a:xfrm>
            <a:off x="250825" y="1127687"/>
            <a:ext cx="5400600" cy="51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600" baseline="0">
                <a:solidFill>
                  <a:schemeClr val="tx1"/>
                </a:solidFill>
                <a:latin typeface="Candara" panose="020E0502030303020204" pitchFamily="34" charset="0"/>
                <a:ea typeface="宋体" panose="02010600030101010101" pitchFamily="2" charset="-122"/>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200" baseline="0">
                <a:solidFill>
                  <a:schemeClr val="tx1"/>
                </a:solidFill>
                <a:latin typeface="Candara" panose="020E0502030303020204" pitchFamily="34" charset="0"/>
                <a:ea typeface="宋体" panose="02010600030101010101" pitchFamily="2"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000" baseline="0">
                <a:solidFill>
                  <a:schemeClr val="tx1"/>
                </a:solidFill>
                <a:latin typeface="Candara" panose="020E0502030303020204" pitchFamily="34" charset="0"/>
                <a:ea typeface="宋体" panose="02010600030101010101" pitchFamily="2" charset="-12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1800" baseline="0">
                <a:solidFill>
                  <a:schemeClr val="tx1"/>
                </a:solidFill>
                <a:latin typeface="Candara" panose="020E0502030303020204" pitchFamily="34" charset="0"/>
                <a:ea typeface="宋体" panose="02010600030101010101" pitchFamily="2" charset="-12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aseline="0">
                <a:solidFill>
                  <a:schemeClr val="tx1"/>
                </a:solidFill>
                <a:latin typeface="Candara" panose="020E0502030303020204" pitchFamily="34"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en-US" altLang="zh-CN" b="1" kern="0" dirty="0"/>
              <a:t>DES(Data Encryption Standard)</a:t>
            </a:r>
            <a:endParaRPr lang="en-US" altLang="zh-CN" b="1" kern="0" dirty="0"/>
          </a:p>
        </p:txBody>
      </p:sp>
      <p:sp>
        <p:nvSpPr>
          <p:cNvPr id="6"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5DD7477-88BB-40F4-B866-E481556E62E1}" type="slidenum">
              <a:rPr lang="en-US" altLang="zh-CN" smtClean="0"/>
            </a:fld>
            <a:endParaRPr lang="en-US" altLang="zh-CN"/>
          </a:p>
        </p:txBody>
      </p:sp>
      <p:sp>
        <p:nvSpPr>
          <p:cNvPr id="31757" name="Rectangle 10"/>
          <p:cNvSpPr>
            <a:spLocks noChangeArrowheads="1"/>
          </p:cNvSpPr>
          <p:nvPr/>
        </p:nvSpPr>
        <p:spPr bwMode="auto">
          <a:xfrm>
            <a:off x="4960307" y="2597208"/>
            <a:ext cx="1143000" cy="5334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lumMod val="95000"/>
                    <a:lumOff val="5000"/>
                  </a:schemeClr>
                </a:solidFill>
                <a:latin typeface="Times-Roman"/>
              </a:rPr>
              <a:t>shift</a:t>
            </a:r>
            <a:endParaRPr lang="en-US" altLang="zh-CN" b="1" dirty="0">
              <a:solidFill>
                <a:schemeClr val="tx1">
                  <a:lumMod val="95000"/>
                  <a:lumOff val="5000"/>
                </a:schemeClr>
              </a:solidFill>
              <a:latin typeface="Times-Roman"/>
            </a:endParaRPr>
          </a:p>
        </p:txBody>
      </p:sp>
      <p:sp>
        <p:nvSpPr>
          <p:cNvPr id="31762" name="Rectangle 15"/>
          <p:cNvSpPr>
            <a:spLocks noChangeArrowheads="1"/>
          </p:cNvSpPr>
          <p:nvPr/>
        </p:nvSpPr>
        <p:spPr bwMode="auto">
          <a:xfrm>
            <a:off x="5342581" y="5900419"/>
            <a:ext cx="2362200" cy="533400"/>
          </a:xfrm>
          <a:prstGeom prst="rect">
            <a:avLst/>
          </a:prstGeom>
          <a:solidFill>
            <a:srgbClr val="CCCCFF"/>
          </a:solidFill>
          <a:ln>
            <a:solidFill>
              <a:schemeClr val="bg1"/>
            </a:solidFill>
          </a:ln>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lumMod val="95000"/>
                    <a:lumOff val="5000"/>
                  </a:schemeClr>
                </a:solidFill>
                <a:latin typeface="Times-Roman"/>
                <a:ea typeface="+mn-ea"/>
              </a:rPr>
              <a:t>key</a:t>
            </a:r>
            <a:endParaRPr lang="en-US" altLang="zh-CN" b="1" dirty="0">
              <a:solidFill>
                <a:schemeClr val="tx1">
                  <a:lumMod val="95000"/>
                  <a:lumOff val="5000"/>
                </a:schemeClr>
              </a:solidFill>
              <a:latin typeface="Times-Roman"/>
              <a:ea typeface="+mn-ea"/>
            </a:endParaRPr>
          </a:p>
        </p:txBody>
      </p:sp>
      <p:sp>
        <p:nvSpPr>
          <p:cNvPr id="31766" name="Line 19"/>
          <p:cNvSpPr>
            <a:spLocks noChangeShapeType="1"/>
          </p:cNvSpPr>
          <p:nvPr/>
        </p:nvSpPr>
        <p:spPr bwMode="auto">
          <a:xfrm>
            <a:off x="5949006" y="2043110"/>
            <a:ext cx="0" cy="510828"/>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p>
        </p:txBody>
      </p:sp>
      <p:sp>
        <p:nvSpPr>
          <p:cNvPr id="31767" name="Line 20"/>
          <p:cNvSpPr>
            <a:spLocks noChangeShapeType="1"/>
          </p:cNvSpPr>
          <p:nvPr/>
        </p:nvSpPr>
        <p:spPr bwMode="auto">
          <a:xfrm flipH="1">
            <a:off x="7015805" y="2043110"/>
            <a:ext cx="1" cy="505211"/>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p>
        </p:txBody>
      </p:sp>
      <p:sp>
        <p:nvSpPr>
          <p:cNvPr id="31768" name="Line 21"/>
          <p:cNvSpPr>
            <a:spLocks noChangeShapeType="1"/>
          </p:cNvSpPr>
          <p:nvPr/>
        </p:nvSpPr>
        <p:spPr bwMode="auto">
          <a:xfrm>
            <a:off x="5910260" y="3174704"/>
            <a:ext cx="0" cy="533400"/>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p>
        </p:txBody>
      </p:sp>
      <p:sp>
        <p:nvSpPr>
          <p:cNvPr id="31769" name="Line 22"/>
          <p:cNvSpPr>
            <a:spLocks noChangeShapeType="1"/>
          </p:cNvSpPr>
          <p:nvPr/>
        </p:nvSpPr>
        <p:spPr bwMode="auto">
          <a:xfrm>
            <a:off x="7134396" y="3186110"/>
            <a:ext cx="0" cy="533400"/>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p>
        </p:txBody>
      </p:sp>
      <p:sp>
        <p:nvSpPr>
          <p:cNvPr id="31781" name="Line 34"/>
          <p:cNvSpPr>
            <a:spLocks noChangeShapeType="1"/>
          </p:cNvSpPr>
          <p:nvPr/>
        </p:nvSpPr>
        <p:spPr bwMode="auto">
          <a:xfrm>
            <a:off x="5483358" y="3182041"/>
            <a:ext cx="39380" cy="2657920"/>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p>
        </p:txBody>
      </p:sp>
      <p:sp>
        <p:nvSpPr>
          <p:cNvPr id="31782" name="Line 35"/>
          <p:cNvSpPr>
            <a:spLocks noChangeShapeType="1"/>
          </p:cNvSpPr>
          <p:nvPr/>
        </p:nvSpPr>
        <p:spPr bwMode="auto">
          <a:xfrm>
            <a:off x="7510509" y="3194648"/>
            <a:ext cx="14313" cy="2657920"/>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latin typeface="+mn-lt"/>
              <a:ea typeface="+mn-ea"/>
            </a:endParaRPr>
          </a:p>
        </p:txBody>
      </p:sp>
      <p:sp>
        <p:nvSpPr>
          <p:cNvPr id="31783" name="Rectangle 36"/>
          <p:cNvSpPr>
            <a:spLocks noChangeArrowheads="1"/>
          </p:cNvSpPr>
          <p:nvPr/>
        </p:nvSpPr>
        <p:spPr bwMode="auto">
          <a:xfrm>
            <a:off x="7517666" y="5373049"/>
            <a:ext cx="49371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28</a:t>
            </a:r>
            <a:endParaRPr lang="en-US" altLang="zh-CN" sz="2000" dirty="0"/>
          </a:p>
        </p:txBody>
      </p:sp>
      <p:sp>
        <p:nvSpPr>
          <p:cNvPr id="31784" name="Rectangle 37"/>
          <p:cNvSpPr>
            <a:spLocks noChangeArrowheads="1"/>
          </p:cNvSpPr>
          <p:nvPr/>
        </p:nvSpPr>
        <p:spPr bwMode="auto">
          <a:xfrm>
            <a:off x="4998707" y="5373049"/>
            <a:ext cx="5240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t>28</a:t>
            </a:r>
            <a:endParaRPr lang="en-US" altLang="zh-CN" sz="2000" dirty="0"/>
          </a:p>
        </p:txBody>
      </p:sp>
      <p:sp>
        <p:nvSpPr>
          <p:cNvPr id="31785" name="Rectangle 38"/>
          <p:cNvSpPr>
            <a:spLocks noChangeArrowheads="1"/>
          </p:cNvSpPr>
          <p:nvPr/>
        </p:nvSpPr>
        <p:spPr bwMode="auto">
          <a:xfrm>
            <a:off x="7057081" y="2119310"/>
            <a:ext cx="4937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28</a:t>
            </a:r>
            <a:endParaRPr lang="en-US" altLang="zh-CN" sz="2000"/>
          </a:p>
        </p:txBody>
      </p:sp>
      <p:sp>
        <p:nvSpPr>
          <p:cNvPr id="31786" name="Rectangle 39"/>
          <p:cNvSpPr>
            <a:spLocks noChangeArrowheads="1"/>
          </p:cNvSpPr>
          <p:nvPr/>
        </p:nvSpPr>
        <p:spPr bwMode="auto">
          <a:xfrm>
            <a:off x="5400331" y="2119310"/>
            <a:ext cx="4937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28</a:t>
            </a:r>
            <a:endParaRPr lang="en-US" altLang="zh-CN" sz="2000"/>
          </a:p>
        </p:txBody>
      </p:sp>
      <p:sp>
        <p:nvSpPr>
          <p:cNvPr id="31787" name="Rectangle 40"/>
          <p:cNvSpPr>
            <a:spLocks noChangeArrowheads="1"/>
          </p:cNvSpPr>
          <p:nvPr/>
        </p:nvSpPr>
        <p:spPr bwMode="auto">
          <a:xfrm>
            <a:off x="6523681" y="3273423"/>
            <a:ext cx="49371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28</a:t>
            </a:r>
            <a:endParaRPr lang="en-US" altLang="zh-CN" sz="2000"/>
          </a:p>
        </p:txBody>
      </p:sp>
      <p:sp>
        <p:nvSpPr>
          <p:cNvPr id="31788" name="Rectangle 41"/>
          <p:cNvSpPr>
            <a:spLocks noChangeArrowheads="1"/>
          </p:cNvSpPr>
          <p:nvPr/>
        </p:nvSpPr>
        <p:spPr bwMode="auto">
          <a:xfrm>
            <a:off x="5949006" y="3273423"/>
            <a:ext cx="49371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28</a:t>
            </a:r>
            <a:endParaRPr lang="en-US" altLang="zh-CN" sz="2000"/>
          </a:p>
        </p:txBody>
      </p:sp>
      <p:sp>
        <p:nvSpPr>
          <p:cNvPr id="31789" name="Rectangle 42"/>
          <p:cNvSpPr>
            <a:spLocks noChangeArrowheads="1"/>
          </p:cNvSpPr>
          <p:nvPr/>
        </p:nvSpPr>
        <p:spPr bwMode="auto">
          <a:xfrm>
            <a:off x="4659633" y="3390304"/>
            <a:ext cx="49371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48</a:t>
            </a:r>
            <a:endParaRPr lang="en-US" altLang="zh-CN" sz="2000" dirty="0"/>
          </a:p>
        </p:txBody>
      </p:sp>
      <p:sp>
        <p:nvSpPr>
          <p:cNvPr id="31799" name="AutoShape 53"/>
          <p:cNvSpPr>
            <a:spLocks noChangeArrowheads="1"/>
          </p:cNvSpPr>
          <p:nvPr/>
        </p:nvSpPr>
        <p:spPr bwMode="auto">
          <a:xfrm>
            <a:off x="5689053" y="3719510"/>
            <a:ext cx="1676400" cy="609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92D050"/>
          </a:solidFill>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sz="1800" b="1" dirty="0">
                <a:solidFill>
                  <a:schemeClr val="tx1">
                    <a:lumMod val="95000"/>
                    <a:lumOff val="5000"/>
                  </a:schemeClr>
                </a:solidFill>
                <a:latin typeface="Times-Roman"/>
              </a:rPr>
              <a:t>compress</a:t>
            </a:r>
            <a:endParaRPr lang="en-US" altLang="zh-CN" sz="1800" b="1" dirty="0">
              <a:solidFill>
                <a:schemeClr val="tx1">
                  <a:lumMod val="95000"/>
                  <a:lumOff val="5000"/>
                </a:schemeClr>
              </a:solidFill>
              <a:latin typeface="Times-Roman"/>
            </a:endParaRPr>
          </a:p>
        </p:txBody>
      </p:sp>
      <p:sp>
        <p:nvSpPr>
          <p:cNvPr id="31800" name="Rectangle 54"/>
          <p:cNvSpPr>
            <a:spLocks noChangeArrowheads="1"/>
          </p:cNvSpPr>
          <p:nvPr/>
        </p:nvSpPr>
        <p:spPr bwMode="auto">
          <a:xfrm>
            <a:off x="4338163" y="338474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latin typeface="Times-Roman"/>
              </a:rPr>
              <a:t>K</a:t>
            </a:r>
            <a:r>
              <a:rPr lang="en-US" altLang="zh-CN" baseline="-25000" dirty="0">
                <a:latin typeface="Times-Roman"/>
              </a:rPr>
              <a:t>i</a:t>
            </a:r>
            <a:endParaRPr lang="en-US" altLang="zh-CN" dirty="0">
              <a:latin typeface="Times-Roman"/>
            </a:endParaRPr>
          </a:p>
        </p:txBody>
      </p:sp>
      <p:sp>
        <p:nvSpPr>
          <p:cNvPr id="31776" name="Rectangle 29"/>
          <p:cNvSpPr>
            <a:spLocks noChangeArrowheads="1"/>
          </p:cNvSpPr>
          <p:nvPr/>
        </p:nvSpPr>
        <p:spPr bwMode="auto">
          <a:xfrm>
            <a:off x="2851168" y="6295015"/>
            <a:ext cx="457200" cy="457200"/>
          </a:xfrm>
          <a:prstGeom prst="rect">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path path="circle">
              <a:fillToRect t="100000" r="100000"/>
            </a:path>
            <a:tileRect l="-100000" b="-100000"/>
          </a:gradFill>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solidFill>
              </a:rPr>
              <a:t>R</a:t>
            </a:r>
            <a:endParaRPr lang="en-US" altLang="zh-CN" b="1" dirty="0">
              <a:solidFill>
                <a:schemeClr val="tx1"/>
              </a:solidFill>
            </a:endParaRPr>
          </a:p>
        </p:txBody>
      </p:sp>
      <p:sp>
        <p:nvSpPr>
          <p:cNvPr id="31753" name="Line 6"/>
          <p:cNvSpPr>
            <a:spLocks noChangeShapeType="1"/>
          </p:cNvSpPr>
          <p:nvPr/>
        </p:nvSpPr>
        <p:spPr bwMode="auto">
          <a:xfrm>
            <a:off x="3071915" y="1722172"/>
            <a:ext cx="0" cy="340721"/>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latin typeface="+mn-lt"/>
              <a:ea typeface="+mn-ea"/>
            </a:endParaRPr>
          </a:p>
        </p:txBody>
      </p:sp>
      <p:sp>
        <p:nvSpPr>
          <p:cNvPr id="31763" name="Rectangle 16"/>
          <p:cNvSpPr>
            <a:spLocks noChangeArrowheads="1"/>
          </p:cNvSpPr>
          <p:nvPr/>
        </p:nvSpPr>
        <p:spPr bwMode="auto">
          <a:xfrm>
            <a:off x="2556263" y="4752646"/>
            <a:ext cx="1031875" cy="381000"/>
          </a:xfrm>
          <a:prstGeom prst="rect">
            <a:avLst/>
          </a:prstGeom>
          <a:solidFill>
            <a:srgbClr val="CCCCFF"/>
          </a:solidFill>
          <a:ln>
            <a:solidFill>
              <a:schemeClr val="bg1"/>
            </a:solidFill>
          </a:ln>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lumMod val="95000"/>
                    <a:lumOff val="5000"/>
                  </a:schemeClr>
                </a:solidFill>
                <a:latin typeface="Times-Roman"/>
              </a:rPr>
              <a:t>P box</a:t>
            </a:r>
            <a:endParaRPr lang="en-US" altLang="zh-CN" b="1" dirty="0">
              <a:solidFill>
                <a:schemeClr val="tx1">
                  <a:lumMod val="95000"/>
                  <a:lumOff val="5000"/>
                </a:schemeClr>
              </a:solidFill>
            </a:endParaRPr>
          </a:p>
        </p:txBody>
      </p:sp>
      <p:sp>
        <p:nvSpPr>
          <p:cNvPr id="31771" name="Line 24"/>
          <p:cNvSpPr>
            <a:spLocks noChangeShapeType="1"/>
          </p:cNvSpPr>
          <p:nvPr/>
        </p:nvSpPr>
        <p:spPr bwMode="auto">
          <a:xfrm flipH="1">
            <a:off x="3072510" y="2602991"/>
            <a:ext cx="7258" cy="434501"/>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latin typeface="+mn-lt"/>
              <a:ea typeface="+mn-ea"/>
            </a:endParaRPr>
          </a:p>
        </p:txBody>
      </p:sp>
      <p:sp>
        <p:nvSpPr>
          <p:cNvPr id="31772" name="Line 25"/>
          <p:cNvSpPr>
            <a:spLocks noChangeShapeType="1"/>
          </p:cNvSpPr>
          <p:nvPr/>
        </p:nvSpPr>
        <p:spPr bwMode="auto">
          <a:xfrm>
            <a:off x="3071253" y="5862386"/>
            <a:ext cx="0" cy="398446"/>
          </a:xfrm>
          <a:prstGeom prst="line">
            <a:avLst/>
          </a:prstGeom>
          <a:ln>
            <a:solidFill>
              <a:schemeClr val="accent4">
                <a:lumMod val="95000"/>
                <a:lumOff val="5000"/>
              </a:schemeClr>
            </a:solidFill>
            <a:tailEnd type="triangle" w="med" len="me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dirty="0"/>
          </a:p>
        </p:txBody>
      </p:sp>
      <p:sp>
        <p:nvSpPr>
          <p:cNvPr id="31773" name="Rectangle 26"/>
          <p:cNvSpPr>
            <a:spLocks noChangeArrowheads="1"/>
          </p:cNvSpPr>
          <p:nvPr/>
        </p:nvSpPr>
        <p:spPr bwMode="auto">
          <a:xfrm>
            <a:off x="1320494" y="6237861"/>
            <a:ext cx="457200" cy="4572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solidFill>
              </a:rPr>
              <a:t>L</a:t>
            </a:r>
            <a:endParaRPr lang="en-US" altLang="zh-CN" b="1" dirty="0">
              <a:solidFill>
                <a:schemeClr val="tx1"/>
              </a:solidFill>
            </a:endParaRPr>
          </a:p>
        </p:txBody>
      </p:sp>
      <p:sp>
        <p:nvSpPr>
          <p:cNvPr id="31777" name="Line 30"/>
          <p:cNvSpPr>
            <a:spLocks noChangeShapeType="1"/>
          </p:cNvSpPr>
          <p:nvPr/>
        </p:nvSpPr>
        <p:spPr bwMode="auto">
          <a:xfrm>
            <a:off x="1494859" y="1744505"/>
            <a:ext cx="773405" cy="3954369"/>
          </a:xfrm>
          <a:prstGeom prst="line">
            <a:avLst/>
          </a:prstGeom>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p>
        </p:txBody>
      </p:sp>
      <p:sp>
        <p:nvSpPr>
          <p:cNvPr id="31778" name="Line 31"/>
          <p:cNvSpPr>
            <a:spLocks noChangeShapeType="1"/>
          </p:cNvSpPr>
          <p:nvPr/>
        </p:nvSpPr>
        <p:spPr bwMode="auto">
          <a:xfrm>
            <a:off x="2268264" y="5698874"/>
            <a:ext cx="650875" cy="0"/>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p>
        </p:txBody>
      </p:sp>
      <p:sp>
        <p:nvSpPr>
          <p:cNvPr id="31779" name="Line 32"/>
          <p:cNvSpPr>
            <a:spLocks noChangeShapeType="1"/>
          </p:cNvSpPr>
          <p:nvPr/>
        </p:nvSpPr>
        <p:spPr bwMode="auto">
          <a:xfrm flipH="1">
            <a:off x="2130151" y="1470628"/>
            <a:ext cx="620334" cy="0"/>
          </a:xfrm>
          <a:prstGeom prst="line">
            <a:avLst/>
          </a:prstGeom>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p>
        </p:txBody>
      </p:sp>
      <p:sp>
        <p:nvSpPr>
          <p:cNvPr id="31780" name="Line 33"/>
          <p:cNvSpPr>
            <a:spLocks noChangeShapeType="1"/>
          </p:cNvSpPr>
          <p:nvPr/>
        </p:nvSpPr>
        <p:spPr bwMode="auto">
          <a:xfrm flipH="1">
            <a:off x="1545950" y="1470628"/>
            <a:ext cx="610904" cy="4721957"/>
          </a:xfrm>
          <a:prstGeom prst="line">
            <a:avLst/>
          </a:prstGeom>
          <a:ln>
            <a:solidFill>
              <a:schemeClr val="accent4">
                <a:lumMod val="95000"/>
                <a:lumOff val="5000"/>
              </a:schemeClr>
            </a:solidFill>
            <a:tailEnd type="triangle" w="med" len="med"/>
          </a:ln>
          <a:extLst>
            <a:ext uri="{909E8E84-426E-40DD-AFC4-6F175D3DCCD1}">
              <a14:hiddenFill xmlns:a14="http://schemas.microsoft.com/office/drawing/2010/main">
                <a:noFill/>
              </a14:hiddenFill>
            </a:ext>
          </a:extLst>
        </p:spPr>
        <p:style>
          <a:lnRef idx="3">
            <a:schemeClr val="accent1"/>
          </a:lnRef>
          <a:fillRef idx="0">
            <a:schemeClr val="accent1"/>
          </a:fillRef>
          <a:effectRef idx="2">
            <a:schemeClr val="accent1"/>
          </a:effectRef>
          <a:fontRef idx="minor">
            <a:schemeClr val="tx1"/>
          </a:fontRef>
        </p:style>
        <p:txBody>
          <a:bodyPr wrap="none" anchor="ctr"/>
          <a:lstStyle/>
          <a:p>
            <a:endParaRPr lang="zh-CN" altLang="en-US">
              <a:latin typeface="+mn-lt"/>
              <a:ea typeface="+mn-ea"/>
            </a:endParaRPr>
          </a:p>
        </p:txBody>
      </p:sp>
      <p:sp>
        <p:nvSpPr>
          <p:cNvPr id="31790" name="Rectangle 43"/>
          <p:cNvSpPr>
            <a:spLocks noChangeArrowheads="1"/>
          </p:cNvSpPr>
          <p:nvPr/>
        </p:nvSpPr>
        <p:spPr bwMode="auto">
          <a:xfrm>
            <a:off x="3099146" y="1687528"/>
            <a:ext cx="4937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32</a:t>
            </a:r>
            <a:endParaRPr lang="en-US" altLang="zh-CN" sz="2000" dirty="0"/>
          </a:p>
        </p:txBody>
      </p:sp>
      <p:sp>
        <p:nvSpPr>
          <p:cNvPr id="31791" name="Rectangle 44"/>
          <p:cNvSpPr>
            <a:spLocks noChangeArrowheads="1"/>
          </p:cNvSpPr>
          <p:nvPr/>
        </p:nvSpPr>
        <p:spPr bwMode="auto">
          <a:xfrm>
            <a:off x="3135985" y="2582096"/>
            <a:ext cx="6953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t>48</a:t>
            </a:r>
            <a:endParaRPr lang="en-US" altLang="zh-CN" sz="2000" dirty="0"/>
          </a:p>
        </p:txBody>
      </p:sp>
      <p:sp>
        <p:nvSpPr>
          <p:cNvPr id="31792" name="Rectangle 45"/>
          <p:cNvSpPr>
            <a:spLocks noChangeArrowheads="1"/>
          </p:cNvSpPr>
          <p:nvPr/>
        </p:nvSpPr>
        <p:spPr bwMode="auto">
          <a:xfrm>
            <a:off x="3122478" y="4310949"/>
            <a:ext cx="4937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32</a:t>
            </a:r>
            <a:endParaRPr lang="en-US" altLang="zh-CN" sz="2000" dirty="0"/>
          </a:p>
        </p:txBody>
      </p:sp>
      <p:sp>
        <p:nvSpPr>
          <p:cNvPr id="31793" name="Rectangle 46"/>
          <p:cNvSpPr>
            <a:spLocks noChangeArrowheads="1"/>
          </p:cNvSpPr>
          <p:nvPr/>
        </p:nvSpPr>
        <p:spPr bwMode="auto">
          <a:xfrm>
            <a:off x="3097288" y="5862386"/>
            <a:ext cx="4937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32</a:t>
            </a:r>
            <a:endParaRPr lang="en-US" altLang="zh-CN" sz="2000"/>
          </a:p>
        </p:txBody>
      </p:sp>
      <p:sp>
        <p:nvSpPr>
          <p:cNvPr id="31794" name="Rectangle 47"/>
          <p:cNvSpPr>
            <a:spLocks noChangeArrowheads="1"/>
          </p:cNvSpPr>
          <p:nvPr/>
        </p:nvSpPr>
        <p:spPr bwMode="auto">
          <a:xfrm>
            <a:off x="1115616" y="2336063"/>
            <a:ext cx="4937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32</a:t>
            </a:r>
            <a:endParaRPr lang="en-US" altLang="zh-CN" sz="2000" dirty="0"/>
          </a:p>
        </p:txBody>
      </p:sp>
      <p:sp>
        <p:nvSpPr>
          <p:cNvPr id="31795" name="Rectangle 48"/>
          <p:cNvSpPr>
            <a:spLocks noChangeArrowheads="1"/>
          </p:cNvSpPr>
          <p:nvPr/>
        </p:nvSpPr>
        <p:spPr bwMode="auto">
          <a:xfrm>
            <a:off x="1186621" y="5052380"/>
            <a:ext cx="4937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32</a:t>
            </a:r>
            <a:endParaRPr lang="en-US" altLang="zh-CN" sz="2000" dirty="0"/>
          </a:p>
        </p:txBody>
      </p:sp>
      <p:sp>
        <p:nvSpPr>
          <p:cNvPr id="31796" name="Rectangle 50"/>
          <p:cNvSpPr>
            <a:spLocks noChangeArrowheads="1"/>
          </p:cNvSpPr>
          <p:nvPr/>
        </p:nvSpPr>
        <p:spPr bwMode="auto">
          <a:xfrm>
            <a:off x="3123133" y="3306321"/>
            <a:ext cx="49371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48</a:t>
            </a:r>
            <a:endParaRPr lang="en-US" altLang="zh-CN" sz="2000"/>
          </a:p>
        </p:txBody>
      </p:sp>
      <p:sp>
        <p:nvSpPr>
          <p:cNvPr id="31797" name="Rectangle 51"/>
          <p:cNvSpPr>
            <a:spLocks noChangeArrowheads="1"/>
          </p:cNvSpPr>
          <p:nvPr/>
        </p:nvSpPr>
        <p:spPr bwMode="auto">
          <a:xfrm>
            <a:off x="3107676" y="5138470"/>
            <a:ext cx="49371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32</a:t>
            </a:r>
            <a:endParaRPr lang="en-US" altLang="zh-CN" sz="2000" dirty="0"/>
          </a:p>
        </p:txBody>
      </p:sp>
      <p:sp>
        <p:nvSpPr>
          <p:cNvPr id="31798" name="AutoShape 52"/>
          <p:cNvSpPr>
            <a:spLocks noChangeArrowheads="1"/>
          </p:cNvSpPr>
          <p:nvPr/>
        </p:nvSpPr>
        <p:spPr bwMode="auto">
          <a:xfrm rot="10800000" flipV="1">
            <a:off x="2294918" y="2089101"/>
            <a:ext cx="1623092" cy="46007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 name="connsiteX0" fmla="*/ 0 w 16416"/>
              <a:gd name="connsiteY0" fmla="*/ 0 h 21600"/>
              <a:gd name="connsiteX1" fmla="*/ 5400 w 16416"/>
              <a:gd name="connsiteY1" fmla="*/ 21600 h 21600"/>
              <a:gd name="connsiteX2" fmla="*/ 16200 w 16416"/>
              <a:gd name="connsiteY2" fmla="*/ 21600 h 21600"/>
              <a:gd name="connsiteX3" fmla="*/ 16416 w 16416"/>
              <a:gd name="connsiteY3" fmla="*/ 0 h 21600"/>
              <a:gd name="connsiteX4" fmla="*/ 0 w 16416"/>
              <a:gd name="connsiteY4" fmla="*/ 0 h 21600"/>
              <a:gd name="connsiteX0-1" fmla="*/ 0 w 11109"/>
              <a:gd name="connsiteY0-2" fmla="*/ 0 h 22341"/>
              <a:gd name="connsiteX1-3" fmla="*/ 93 w 11109"/>
              <a:gd name="connsiteY1-4" fmla="*/ 22341 h 22341"/>
              <a:gd name="connsiteX2-5" fmla="*/ 10893 w 11109"/>
              <a:gd name="connsiteY2-6" fmla="*/ 22341 h 22341"/>
              <a:gd name="connsiteX3-7" fmla="*/ 11109 w 11109"/>
              <a:gd name="connsiteY3-8" fmla="*/ 741 h 22341"/>
              <a:gd name="connsiteX4-9" fmla="*/ 0 w 11109"/>
              <a:gd name="connsiteY4-10" fmla="*/ 0 h 22341"/>
              <a:gd name="connsiteX0-11" fmla="*/ 0 w 11109"/>
              <a:gd name="connsiteY0-12" fmla="*/ 16 h 22357"/>
              <a:gd name="connsiteX1-13" fmla="*/ 93 w 11109"/>
              <a:gd name="connsiteY1-14" fmla="*/ 22357 h 22357"/>
              <a:gd name="connsiteX2-15" fmla="*/ 10893 w 11109"/>
              <a:gd name="connsiteY2-16" fmla="*/ 22357 h 22357"/>
              <a:gd name="connsiteX3-17" fmla="*/ 11109 w 11109"/>
              <a:gd name="connsiteY3-18" fmla="*/ 757 h 22357"/>
              <a:gd name="connsiteX4-19" fmla="*/ 0 w 11109"/>
              <a:gd name="connsiteY4-20" fmla="*/ 16 h 22357"/>
              <a:gd name="connsiteX0-21" fmla="*/ 0 w 11040"/>
              <a:gd name="connsiteY0-22" fmla="*/ 745 h 21646"/>
              <a:gd name="connsiteX1-23" fmla="*/ 24 w 11040"/>
              <a:gd name="connsiteY1-24" fmla="*/ 21646 h 21646"/>
              <a:gd name="connsiteX2-25" fmla="*/ 10824 w 11040"/>
              <a:gd name="connsiteY2-26" fmla="*/ 21646 h 21646"/>
              <a:gd name="connsiteX3-27" fmla="*/ 11040 w 11040"/>
              <a:gd name="connsiteY3-28" fmla="*/ 46 h 21646"/>
              <a:gd name="connsiteX4-29" fmla="*/ 0 w 11040"/>
              <a:gd name="connsiteY4-30" fmla="*/ 745 h 21646"/>
              <a:gd name="connsiteX0-31" fmla="*/ 4022 w 15062"/>
              <a:gd name="connsiteY0-32" fmla="*/ 745 h 21646"/>
              <a:gd name="connsiteX1-33" fmla="*/ 0 w 15062"/>
              <a:gd name="connsiteY1-34" fmla="*/ 21646 h 21646"/>
              <a:gd name="connsiteX2-35" fmla="*/ 14846 w 15062"/>
              <a:gd name="connsiteY2-36" fmla="*/ 21646 h 21646"/>
              <a:gd name="connsiteX3-37" fmla="*/ 15062 w 15062"/>
              <a:gd name="connsiteY3-38" fmla="*/ 46 h 21646"/>
              <a:gd name="connsiteX4-39" fmla="*/ 4022 w 15062"/>
              <a:gd name="connsiteY4-40" fmla="*/ 745 h 21646"/>
              <a:gd name="connsiteX0-41" fmla="*/ 4022 w 19989"/>
              <a:gd name="connsiteY0-42" fmla="*/ 745 h 21646"/>
              <a:gd name="connsiteX1-43" fmla="*/ 0 w 19989"/>
              <a:gd name="connsiteY1-44" fmla="*/ 21646 h 21646"/>
              <a:gd name="connsiteX2-45" fmla="*/ 19989 w 19989"/>
              <a:gd name="connsiteY2-46" fmla="*/ 21646 h 21646"/>
              <a:gd name="connsiteX3-47" fmla="*/ 15062 w 19989"/>
              <a:gd name="connsiteY3-48" fmla="*/ 46 h 21646"/>
              <a:gd name="connsiteX4-49" fmla="*/ 4022 w 19989"/>
              <a:gd name="connsiteY4-50" fmla="*/ 745 h 21646"/>
              <a:gd name="connsiteX0-51" fmla="*/ 4296 w 19989"/>
              <a:gd name="connsiteY0-52" fmla="*/ 36 h 21966"/>
              <a:gd name="connsiteX1-53" fmla="*/ 0 w 19989"/>
              <a:gd name="connsiteY1-54" fmla="*/ 21966 h 21966"/>
              <a:gd name="connsiteX2-55" fmla="*/ 19989 w 19989"/>
              <a:gd name="connsiteY2-56" fmla="*/ 21966 h 21966"/>
              <a:gd name="connsiteX3-57" fmla="*/ 15062 w 19989"/>
              <a:gd name="connsiteY3-58" fmla="*/ 366 h 21966"/>
              <a:gd name="connsiteX4-59" fmla="*/ 4296 w 19989"/>
              <a:gd name="connsiteY4-60" fmla="*/ 36 h 21966"/>
              <a:gd name="connsiteX0-61" fmla="*/ 6833 w 22526"/>
              <a:gd name="connsiteY0-62" fmla="*/ 36 h 21966"/>
              <a:gd name="connsiteX1-63" fmla="*/ 0 w 22526"/>
              <a:gd name="connsiteY1-64" fmla="*/ 21966 h 21966"/>
              <a:gd name="connsiteX2-65" fmla="*/ 22526 w 22526"/>
              <a:gd name="connsiteY2-66" fmla="*/ 21966 h 21966"/>
              <a:gd name="connsiteX3-67" fmla="*/ 17599 w 22526"/>
              <a:gd name="connsiteY3-68" fmla="*/ 366 h 21966"/>
              <a:gd name="connsiteX4-69" fmla="*/ 6833 w 22526"/>
              <a:gd name="connsiteY4-70" fmla="*/ 36 h 21966"/>
              <a:gd name="connsiteX0-71" fmla="*/ 6216 w 21909"/>
              <a:gd name="connsiteY0-72" fmla="*/ 36 h 22172"/>
              <a:gd name="connsiteX1-73" fmla="*/ 0 w 21909"/>
              <a:gd name="connsiteY1-74" fmla="*/ 22172 h 22172"/>
              <a:gd name="connsiteX2-75" fmla="*/ 21909 w 21909"/>
              <a:gd name="connsiteY2-76" fmla="*/ 21966 h 22172"/>
              <a:gd name="connsiteX3-77" fmla="*/ 16982 w 21909"/>
              <a:gd name="connsiteY3-78" fmla="*/ 366 h 22172"/>
              <a:gd name="connsiteX4-79" fmla="*/ 6216 w 21909"/>
              <a:gd name="connsiteY4-80" fmla="*/ 36 h 221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909" h="22172">
                <a:moveTo>
                  <a:pt x="6216" y="36"/>
                </a:moveTo>
                <a:lnTo>
                  <a:pt x="0" y="22172"/>
                </a:lnTo>
                <a:lnTo>
                  <a:pt x="21909" y="21966"/>
                </a:lnTo>
                <a:lnTo>
                  <a:pt x="16982" y="366"/>
                </a:lnTo>
                <a:cubicBezTo>
                  <a:pt x="13279" y="119"/>
                  <a:pt x="11030" y="-87"/>
                  <a:pt x="6216" y="36"/>
                </a:cubicBezTo>
                <a:close/>
              </a:path>
            </a:pathLst>
          </a:custGeom>
          <a:solidFill>
            <a:srgbClr val="92D050"/>
          </a:solidFill>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sz="1800" b="1" dirty="0">
                <a:solidFill>
                  <a:schemeClr val="tx1">
                    <a:lumMod val="95000"/>
                    <a:lumOff val="5000"/>
                  </a:schemeClr>
                </a:solidFill>
                <a:latin typeface="Times-Roman"/>
              </a:rPr>
              <a:t>expand</a:t>
            </a:r>
            <a:endParaRPr lang="en-US" altLang="zh-CN" b="1" dirty="0">
              <a:solidFill>
                <a:schemeClr val="tx1">
                  <a:lumMod val="95000"/>
                  <a:lumOff val="5000"/>
                </a:schemeClr>
              </a:solidFill>
            </a:endParaRPr>
          </a:p>
        </p:txBody>
      </p:sp>
      <p:sp>
        <p:nvSpPr>
          <p:cNvPr id="31802" name="AutoShape 56"/>
          <p:cNvSpPr>
            <a:spLocks noChangeArrowheads="1"/>
          </p:cNvSpPr>
          <p:nvPr/>
        </p:nvSpPr>
        <p:spPr bwMode="auto">
          <a:xfrm>
            <a:off x="2233338" y="3798258"/>
            <a:ext cx="1676400" cy="43497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CC66"/>
          </a:solidFill>
        </p:spPr>
        <p:style>
          <a:lnRef idx="3">
            <a:schemeClr val="lt1"/>
          </a:lnRef>
          <a:fillRef idx="1">
            <a:schemeClr val="accent1"/>
          </a:fillRef>
          <a:effectRef idx="1">
            <a:schemeClr val="accent1"/>
          </a:effectRef>
          <a:fontRef idx="minor">
            <a:schemeClr val="lt1"/>
          </a:fontRef>
        </p:style>
        <p:txBody>
          <a:bodyPr wrap="none" anchor="ctr"/>
          <a:lstStyle/>
          <a:p>
            <a:r>
              <a:rPr lang="en-US" altLang="zh-CN" b="1" dirty="0">
                <a:solidFill>
                  <a:schemeClr val="tx1">
                    <a:lumMod val="95000"/>
                    <a:lumOff val="5000"/>
                  </a:schemeClr>
                </a:solidFill>
                <a:latin typeface="Times-Roman"/>
              </a:rPr>
              <a:t>S-boxes</a:t>
            </a:r>
            <a:endParaRPr lang="en-US" altLang="zh-CN" b="1" dirty="0">
              <a:solidFill>
                <a:schemeClr val="tx1">
                  <a:lumMod val="95000"/>
                  <a:lumOff val="5000"/>
                </a:schemeClr>
              </a:solidFill>
            </a:endParaRPr>
          </a:p>
        </p:txBody>
      </p:sp>
      <p:sp>
        <p:nvSpPr>
          <p:cNvPr id="31803" name="Line 57"/>
          <p:cNvSpPr>
            <a:spLocks noChangeShapeType="1"/>
          </p:cNvSpPr>
          <p:nvPr/>
        </p:nvSpPr>
        <p:spPr bwMode="auto">
          <a:xfrm>
            <a:off x="3079768" y="3340093"/>
            <a:ext cx="7768" cy="402598"/>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dirty="0">
              <a:latin typeface="+mn-lt"/>
              <a:ea typeface="+mn-ea"/>
            </a:endParaRPr>
          </a:p>
        </p:txBody>
      </p:sp>
      <p:sp>
        <p:nvSpPr>
          <p:cNvPr id="31804" name="Line 58"/>
          <p:cNvSpPr>
            <a:spLocks noChangeShapeType="1"/>
          </p:cNvSpPr>
          <p:nvPr/>
        </p:nvSpPr>
        <p:spPr bwMode="auto">
          <a:xfrm flipH="1">
            <a:off x="3066807" y="4307058"/>
            <a:ext cx="5707" cy="401216"/>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latin typeface="+mn-lt"/>
              <a:ea typeface="+mn-ea"/>
            </a:endParaRPr>
          </a:p>
        </p:txBody>
      </p:sp>
      <p:sp>
        <p:nvSpPr>
          <p:cNvPr id="31805" name="Line 59"/>
          <p:cNvSpPr>
            <a:spLocks noChangeShapeType="1"/>
          </p:cNvSpPr>
          <p:nvPr/>
        </p:nvSpPr>
        <p:spPr bwMode="auto">
          <a:xfrm>
            <a:off x="3065189" y="5212735"/>
            <a:ext cx="5397" cy="398446"/>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latin typeface="+mn-lt"/>
              <a:ea typeface="+mn-ea"/>
            </a:endParaRPr>
          </a:p>
        </p:txBody>
      </p:sp>
      <p:sp>
        <p:nvSpPr>
          <p:cNvPr id="31806" name="Rectangle 60"/>
          <p:cNvSpPr>
            <a:spLocks noChangeArrowheads="1"/>
          </p:cNvSpPr>
          <p:nvPr/>
        </p:nvSpPr>
        <p:spPr bwMode="auto">
          <a:xfrm>
            <a:off x="2891231" y="5540696"/>
            <a:ext cx="36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ym typeface="Symbol" panose="05050102010706020507" pitchFamily="18" charset="2"/>
              </a:rPr>
              <a:t></a:t>
            </a:r>
            <a:endParaRPr lang="en-US" altLang="zh-CN" b="1" dirty="0"/>
          </a:p>
        </p:txBody>
      </p:sp>
      <p:sp>
        <p:nvSpPr>
          <p:cNvPr id="31807" name="Rectangle 61"/>
          <p:cNvSpPr>
            <a:spLocks noChangeArrowheads="1"/>
          </p:cNvSpPr>
          <p:nvPr/>
        </p:nvSpPr>
        <p:spPr bwMode="auto">
          <a:xfrm>
            <a:off x="2900645" y="2970761"/>
            <a:ext cx="36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ym typeface="Symbol" panose="05050102010706020507" pitchFamily="18" charset="2"/>
              </a:rPr>
              <a:t></a:t>
            </a:r>
            <a:endParaRPr lang="en-US" altLang="zh-CN" b="1" dirty="0"/>
          </a:p>
        </p:txBody>
      </p:sp>
      <p:sp>
        <p:nvSpPr>
          <p:cNvPr id="64" name="Rectangle 29"/>
          <p:cNvSpPr>
            <a:spLocks noChangeArrowheads="1"/>
          </p:cNvSpPr>
          <p:nvPr/>
        </p:nvSpPr>
        <p:spPr bwMode="auto">
          <a:xfrm>
            <a:off x="2836852" y="1220028"/>
            <a:ext cx="457200" cy="457200"/>
          </a:xfrm>
          <a:prstGeom prst="rect">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path path="circle">
              <a:fillToRect t="100000" r="100000"/>
            </a:path>
            <a:tileRect l="-100000" b="-100000"/>
          </a:gradFill>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solidFill>
              </a:rPr>
              <a:t>R</a:t>
            </a:r>
            <a:endParaRPr lang="en-US" altLang="zh-CN" b="1" dirty="0">
              <a:solidFill>
                <a:schemeClr val="tx1"/>
              </a:solidFill>
            </a:endParaRPr>
          </a:p>
        </p:txBody>
      </p:sp>
      <p:sp>
        <p:nvSpPr>
          <p:cNvPr id="65" name="Rectangle 26"/>
          <p:cNvSpPr>
            <a:spLocks noChangeArrowheads="1"/>
          </p:cNvSpPr>
          <p:nvPr/>
        </p:nvSpPr>
        <p:spPr bwMode="auto">
          <a:xfrm>
            <a:off x="1264963" y="1196752"/>
            <a:ext cx="457200" cy="4572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solidFill>
              </a:rPr>
              <a:t>L</a:t>
            </a:r>
            <a:endParaRPr lang="en-US" altLang="zh-CN" b="1" dirty="0">
              <a:solidFill>
                <a:schemeClr val="tx1"/>
              </a:solidFill>
            </a:endParaRPr>
          </a:p>
        </p:txBody>
      </p:sp>
      <p:cxnSp>
        <p:nvCxnSpPr>
          <p:cNvPr id="3" name="连接符: 肘形 2"/>
          <p:cNvCxnSpPr/>
          <p:nvPr/>
        </p:nvCxnSpPr>
        <p:spPr>
          <a:xfrm rot="10800000">
            <a:off x="1211088" y="1426574"/>
            <a:ext cx="55531" cy="5041109"/>
          </a:xfrm>
          <a:prstGeom prst="bentConnector3">
            <a:avLst>
              <a:gd name="adj1" fmla="val 978212"/>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61" name="连接符: 肘形 60"/>
          <p:cNvCxnSpPr/>
          <p:nvPr/>
        </p:nvCxnSpPr>
        <p:spPr>
          <a:xfrm flipH="1" flipV="1">
            <a:off x="3355019" y="1425352"/>
            <a:ext cx="14316" cy="5074987"/>
          </a:xfrm>
          <a:prstGeom prst="bentConnector3">
            <a:avLst>
              <a:gd name="adj1" fmla="val -5216262"/>
            </a:avLst>
          </a:prstGeom>
          <a:ln>
            <a:solidFill>
              <a:schemeClr val="accent6">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71" name="Rectangle 15"/>
          <p:cNvSpPr>
            <a:spLocks noChangeArrowheads="1"/>
          </p:cNvSpPr>
          <p:nvPr/>
        </p:nvSpPr>
        <p:spPr bwMode="auto">
          <a:xfrm>
            <a:off x="5321209" y="1466848"/>
            <a:ext cx="2362200" cy="533400"/>
          </a:xfrm>
          <a:prstGeom prst="rect">
            <a:avLst/>
          </a:prstGeom>
          <a:solidFill>
            <a:srgbClr val="CCCCFF"/>
          </a:solidFill>
          <a:ln>
            <a:solidFill>
              <a:schemeClr val="bg1"/>
            </a:solidFill>
          </a:ln>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lumMod val="95000"/>
                    <a:lumOff val="5000"/>
                  </a:schemeClr>
                </a:solidFill>
                <a:latin typeface="Times-Roman"/>
                <a:ea typeface="+mn-ea"/>
              </a:rPr>
              <a:t>key</a:t>
            </a:r>
            <a:endParaRPr lang="en-US" altLang="zh-CN" b="1" dirty="0">
              <a:solidFill>
                <a:schemeClr val="tx1">
                  <a:lumMod val="95000"/>
                  <a:lumOff val="5000"/>
                </a:schemeClr>
              </a:solidFill>
              <a:latin typeface="Times-Roman"/>
              <a:ea typeface="+mn-ea"/>
            </a:endParaRPr>
          </a:p>
        </p:txBody>
      </p:sp>
      <p:sp>
        <p:nvSpPr>
          <p:cNvPr id="72" name="Rectangle 10"/>
          <p:cNvSpPr>
            <a:spLocks noChangeArrowheads="1"/>
          </p:cNvSpPr>
          <p:nvPr/>
        </p:nvSpPr>
        <p:spPr bwMode="auto">
          <a:xfrm>
            <a:off x="7015805" y="2597457"/>
            <a:ext cx="1143000" cy="5334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lumMod val="95000"/>
                    <a:lumOff val="5000"/>
                  </a:schemeClr>
                </a:solidFill>
                <a:latin typeface="Times-Roman"/>
              </a:rPr>
              <a:t>shift</a:t>
            </a:r>
            <a:endParaRPr lang="en-US" altLang="zh-CN" b="1" dirty="0">
              <a:solidFill>
                <a:schemeClr val="tx1">
                  <a:lumMod val="95000"/>
                  <a:lumOff val="5000"/>
                </a:schemeClr>
              </a:solidFill>
              <a:latin typeface="Times-Roman"/>
            </a:endParaRPr>
          </a:p>
        </p:txBody>
      </p:sp>
      <p:cxnSp>
        <p:nvCxnSpPr>
          <p:cNvPr id="15" name="连接符: 肘形 14"/>
          <p:cNvCxnSpPr>
            <a:endCxn id="31807" idx="3"/>
          </p:cNvCxnSpPr>
          <p:nvPr/>
        </p:nvCxnSpPr>
        <p:spPr>
          <a:xfrm rot="10800000">
            <a:off x="3263246" y="3155428"/>
            <a:ext cx="2568759" cy="877693"/>
          </a:xfrm>
          <a:prstGeom prst="bentConnector3">
            <a:avLst>
              <a:gd name="adj1" fmla="val 44364"/>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1" name="Rectangle 36"/>
          <p:cNvSpPr>
            <a:spLocks noChangeArrowheads="1"/>
          </p:cNvSpPr>
          <p:nvPr/>
        </p:nvSpPr>
        <p:spPr bwMode="auto">
          <a:xfrm>
            <a:off x="6225580" y="1111416"/>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56</a:t>
            </a:r>
            <a:endParaRPr lang="en-US" altLang="zh-CN" sz="2000" dirty="0"/>
          </a:p>
        </p:txBody>
      </p:sp>
      <p:sp>
        <p:nvSpPr>
          <p:cNvPr id="82" name="Rectangle 36"/>
          <p:cNvSpPr>
            <a:spLocks noChangeArrowheads="1"/>
          </p:cNvSpPr>
          <p:nvPr/>
        </p:nvSpPr>
        <p:spPr bwMode="auto">
          <a:xfrm>
            <a:off x="6267113" y="5546529"/>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56</a:t>
            </a:r>
            <a:endParaRPr lang="en-US" altLang="zh-CN" sz="2000" dirty="0"/>
          </a:p>
        </p:txBody>
      </p:sp>
      <p:sp>
        <p:nvSpPr>
          <p:cNvPr id="56"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800"/>
                                        </p:tgtEl>
                                        <p:attrNameLst>
                                          <p:attrName>style.visibility</p:attrName>
                                        </p:attrNameLst>
                                      </p:cBhvr>
                                      <p:to>
                                        <p:strVal val="visible"/>
                                      </p:to>
                                    </p:set>
                                    <p:animEffect transition="in" filter="fade">
                                      <p:cBhvr>
                                        <p:cTn id="7" dur="500"/>
                                        <p:tgtEl>
                                          <p:spTgt spid="318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789"/>
                                        </p:tgtEl>
                                        <p:attrNameLst>
                                          <p:attrName>style.visibility</p:attrName>
                                        </p:attrNameLst>
                                      </p:cBhvr>
                                      <p:to>
                                        <p:strVal val="visible"/>
                                      </p:to>
                                    </p:set>
                                    <p:animEffect transition="in" filter="fade">
                                      <p:cBhvr>
                                        <p:cTn id="10" dur="500"/>
                                        <p:tgtEl>
                                          <p:spTgt spid="31789"/>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9" grpId="0"/>
      <p:bldP spid="3180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8007E92-BD9F-41CA-BA49-6D0668FBB6C4}" type="slidenum">
              <a:rPr lang="en-US" altLang="zh-CN" smtClean="0"/>
            </a:fld>
            <a:endParaRPr lang="en-US" altLang="zh-CN"/>
          </a:p>
        </p:txBody>
      </p:sp>
      <p:sp>
        <p:nvSpPr>
          <p:cNvPr id="32771" name="内容占位符 2"/>
          <p:cNvSpPr>
            <a:spLocks noGrp="1" noChangeArrowheads="1"/>
          </p:cNvSpPr>
          <p:nvPr>
            <p:ph idx="4294967295"/>
          </p:nvPr>
        </p:nvSpPr>
        <p:spPr>
          <a:xfrm>
            <a:off x="0" y="1125538"/>
            <a:ext cx="4608513" cy="511175"/>
          </a:xfrm>
        </p:spPr>
        <p:txBody>
          <a:bodyPr/>
          <a:lstStyle/>
          <a:p>
            <a:r>
              <a:rPr lang="zh-CN" altLang="en-US" sz="2800" b="1" dirty="0">
                <a:latin typeface="楷体" panose="02010609060101010101" pitchFamily="49" charset="-122"/>
                <a:ea typeface="楷体" panose="02010609060101010101" pitchFamily="49" charset="-122"/>
              </a:rPr>
              <a:t>加密过程</a:t>
            </a:r>
            <a:endParaRPr lang="en-US" altLang="zh-CN" sz="2800" b="1" dirty="0">
              <a:latin typeface="楷体" panose="02010609060101010101" pitchFamily="49" charset="-122"/>
              <a:ea typeface="楷体" panose="02010609060101010101" pitchFamily="49" charset="-122"/>
            </a:endParaRPr>
          </a:p>
        </p:txBody>
      </p:sp>
      <p:sp>
        <p:nvSpPr>
          <p:cNvPr id="8" name="文本框 7"/>
          <p:cNvSpPr txBox="1"/>
          <p:nvPr/>
        </p:nvSpPr>
        <p:spPr>
          <a:xfrm>
            <a:off x="809141" y="1970919"/>
            <a:ext cx="7525717"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defPPr>
              <a:defRPr lang="zh-CN"/>
            </a:defPPr>
            <a:lvl1pPr>
              <a:defRPr sz="2400">
                <a:solidFill>
                  <a:schemeClr val="tx1"/>
                </a:solidFill>
                <a:latin typeface="楷体" panose="02010609060101010101" pitchFamily="49" charset="-122"/>
                <a:ea typeface="楷体" panose="02010609060101010101" pitchFamily="49" charset="-122"/>
              </a:defRPr>
            </a:lvl1pPr>
            <a:lvl2pPr>
              <a:defRPr>
                <a:solidFill>
                  <a:schemeClr val="tx1"/>
                </a:solidFill>
                <a:latin typeface="Verdana" panose="020B0604030504040204" pitchFamily="34" charset="0"/>
                <a:ea typeface="宋体" panose="02010600030101010101" pitchFamily="2" charset="-122"/>
              </a:defRPr>
            </a:lvl2pPr>
            <a:lvl3pPr>
              <a:defRPr>
                <a:solidFill>
                  <a:schemeClr val="tx1"/>
                </a:solidFill>
                <a:latin typeface="Verdana" panose="020B0604030504040204" pitchFamily="34" charset="0"/>
                <a:ea typeface="宋体" panose="02010600030101010101" pitchFamily="2" charset="-122"/>
              </a:defRPr>
            </a:lvl3pPr>
            <a:lvl4pPr>
              <a:defRPr>
                <a:solidFill>
                  <a:schemeClr val="tx1"/>
                </a:solidFill>
                <a:latin typeface="Verdana" panose="020B0604030504040204" pitchFamily="34" charset="0"/>
                <a:ea typeface="宋体" panose="02010600030101010101" pitchFamily="2" charset="-122"/>
              </a:defRPr>
            </a:lvl4pPr>
            <a:lvl5pPr>
              <a:defRPr>
                <a:solidFill>
                  <a:schemeClr val="tx1"/>
                </a:solidFill>
                <a:latin typeface="Verdana" panose="020B0604030504040204" pitchFamily="34" charset="0"/>
                <a:ea typeface="宋体" panose="02010600030101010101" pitchFamily="2" charset="-122"/>
              </a:defRPr>
            </a:lvl5pPr>
            <a:lvl6pPr>
              <a:defRPr>
                <a:solidFill>
                  <a:schemeClr val="tx1"/>
                </a:solidFill>
                <a:latin typeface="Verdana" panose="020B0604030504040204" pitchFamily="34" charset="0"/>
                <a:ea typeface="宋体" panose="02010600030101010101" pitchFamily="2" charset="-122"/>
              </a:defRPr>
            </a:lvl6pPr>
            <a:lvl7pPr>
              <a:defRPr>
                <a:solidFill>
                  <a:schemeClr val="tx1"/>
                </a:solidFill>
                <a:latin typeface="Verdana" panose="020B0604030504040204" pitchFamily="34" charset="0"/>
                <a:ea typeface="宋体" panose="02010600030101010101" pitchFamily="2" charset="-122"/>
              </a:defRPr>
            </a:lvl7pPr>
            <a:lvl8pPr>
              <a:defRPr>
                <a:solidFill>
                  <a:schemeClr val="tx1"/>
                </a:solidFill>
                <a:latin typeface="Verdana" panose="020B0604030504040204" pitchFamily="34" charset="0"/>
                <a:ea typeface="宋体" panose="02010600030101010101" pitchFamily="2" charset="-122"/>
              </a:defRPr>
            </a:lvl8pPr>
            <a:lvl9pPr>
              <a:defRPr>
                <a:solidFill>
                  <a:schemeClr val="tx1"/>
                </a:solidFill>
                <a:latin typeface="Verdana" panose="020B0604030504040204" pitchFamily="34" charset="0"/>
                <a:ea typeface="宋体" panose="02010600030101010101" pitchFamily="2" charset="-122"/>
              </a:defRPr>
            </a:lvl9pPr>
          </a:lstStyle>
          <a:p>
            <a:r>
              <a:rPr lang="zh-CN" altLang="en-US" b="1" dirty="0"/>
              <a:t>输入</a:t>
            </a:r>
            <a:r>
              <a:rPr lang="en-US" altLang="zh-CN" b="1" dirty="0"/>
              <a:t>32</a:t>
            </a:r>
            <a:r>
              <a:rPr lang="zh-CN" altLang="en-US" b="1" dirty="0"/>
              <a:t>位数据：</a:t>
            </a:r>
            <a:endParaRPr lang="zh-CN" altLang="en-US" b="1" dirty="0"/>
          </a:p>
          <a:p>
            <a:r>
              <a:rPr lang="en-US" altLang="zh-CN" dirty="0"/>
              <a:t>0  1  2  3  4  5  6  7  8  9 10 11 12 13 14 15</a:t>
            </a:r>
            <a:endParaRPr lang="en-US" altLang="zh-CN" dirty="0"/>
          </a:p>
          <a:p>
            <a:r>
              <a:rPr lang="en-US" altLang="zh-CN" dirty="0"/>
              <a:t>16 17 18 19 20 21 22 23 24 25 26 27 28 29 30 31</a:t>
            </a:r>
            <a:endParaRPr lang="en-US" altLang="zh-CN" dirty="0"/>
          </a:p>
        </p:txBody>
      </p:sp>
      <p:sp>
        <p:nvSpPr>
          <p:cNvPr id="10" name="文本框 9"/>
          <p:cNvSpPr txBox="1"/>
          <p:nvPr/>
        </p:nvSpPr>
        <p:spPr>
          <a:xfrm>
            <a:off x="1583668" y="4406832"/>
            <a:ext cx="5688632"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b="1" dirty="0">
                <a:latin typeface="楷体" panose="02010609060101010101" pitchFamily="49" charset="-122"/>
                <a:ea typeface="楷体" panose="02010609060101010101" pitchFamily="49" charset="-122"/>
              </a:rPr>
              <a:t>输出</a:t>
            </a:r>
            <a:r>
              <a:rPr lang="en-US" altLang="zh-CN" sz="2400" b="1" dirty="0">
                <a:latin typeface="楷体" panose="02010609060101010101" pitchFamily="49" charset="-122"/>
                <a:ea typeface="楷体" panose="02010609060101010101" pitchFamily="49" charset="-122"/>
              </a:rPr>
              <a:t>48</a:t>
            </a:r>
            <a:r>
              <a:rPr lang="zh-CN" altLang="en-US" sz="2400" b="1" dirty="0">
                <a:latin typeface="楷体" panose="02010609060101010101" pitchFamily="49" charset="-122"/>
                <a:ea typeface="楷体" panose="02010609060101010101" pitchFamily="49" charset="-122"/>
              </a:rPr>
              <a:t>位数据：</a:t>
            </a:r>
            <a:endParaRPr lang="zh-CN" altLang="en-US" sz="2400" b="1"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31  0  1  2  3  4  3  4  5  6  7  8</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7  8  9 10 11 12 11 12 13 14 15 16</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15 16 17 18 19 20 19 20 21 22 23 24</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23 24 25 26 27 28 27 28 29 30 31  0</a:t>
            </a:r>
            <a:endParaRPr lang="en-US" altLang="zh-CN" sz="2400" dirty="0">
              <a:latin typeface="楷体" panose="02010609060101010101" pitchFamily="49" charset="-122"/>
              <a:ea typeface="楷体" panose="02010609060101010101" pitchFamily="49" charset="-122"/>
            </a:endParaRPr>
          </a:p>
        </p:txBody>
      </p:sp>
      <p:sp>
        <p:nvSpPr>
          <p:cNvPr id="5" name="箭头: 下 4"/>
          <p:cNvSpPr/>
          <p:nvPr/>
        </p:nvSpPr>
        <p:spPr>
          <a:xfrm>
            <a:off x="4067944" y="3356992"/>
            <a:ext cx="720080" cy="86409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070B963-F483-4A51-B8F4-62CDC38EF5E8}" type="slidenum">
              <a:rPr lang="en-US" altLang="zh-CN" smtClean="0"/>
            </a:fld>
            <a:endParaRPr lang="en-US" altLang="zh-CN"/>
          </a:p>
        </p:txBody>
      </p:sp>
      <p:sp>
        <p:nvSpPr>
          <p:cNvPr id="3" name="内容占位符 2"/>
          <p:cNvSpPr>
            <a:spLocks noGrp="1"/>
          </p:cNvSpPr>
          <p:nvPr>
            <p:ph idx="4294967295"/>
          </p:nvPr>
        </p:nvSpPr>
        <p:spPr>
          <a:xfrm>
            <a:off x="0" y="1133475"/>
            <a:ext cx="5762625" cy="1006475"/>
          </a:xfrm>
        </p:spPr>
        <p:txBody>
          <a:bodyPr/>
          <a:lstStyle/>
          <a:p>
            <a:pPr>
              <a:defRPr/>
            </a:pPr>
            <a:r>
              <a:rPr lang="en-US" altLang="zh-CN" sz="2800" b="1" dirty="0">
                <a:latin typeface="楷体" panose="02010609060101010101" pitchFamily="49" charset="-122"/>
                <a:ea typeface="楷体" panose="02010609060101010101" pitchFamily="49" charset="-122"/>
              </a:rPr>
              <a:t>S-box</a:t>
            </a:r>
            <a:endParaRPr lang="en-US" altLang="zh-CN" sz="2800" b="1" dirty="0">
              <a:latin typeface="楷体" panose="02010609060101010101" pitchFamily="49" charset="-122"/>
              <a:ea typeface="楷体" panose="02010609060101010101" pitchFamily="49" charset="-122"/>
            </a:endParaRPr>
          </a:p>
          <a:p>
            <a:pPr lvl="1">
              <a:defRPr/>
            </a:pPr>
            <a:r>
              <a:rPr lang="en-US" altLang="zh-CN" sz="2400" dirty="0">
                <a:latin typeface="楷体" panose="02010609060101010101" pitchFamily="49" charset="-122"/>
                <a:ea typeface="楷体" panose="02010609060101010101" pitchFamily="49" charset="-122"/>
              </a:rPr>
              <a:t>S-box</a:t>
            </a:r>
            <a:r>
              <a:rPr lang="zh-CN" altLang="en-US" sz="2400" dirty="0">
                <a:latin typeface="楷体" panose="02010609060101010101" pitchFamily="49" charset="-122"/>
                <a:ea typeface="楷体" panose="02010609060101010101" pitchFamily="49" charset="-122"/>
              </a:rPr>
              <a:t>可将</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个二进制位映射到</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个二进制位。</a:t>
            </a:r>
            <a:endParaRPr lang="en-US" altLang="zh-CN" sz="2400" dirty="0">
              <a:latin typeface="楷体" panose="02010609060101010101" pitchFamily="49" charset="-122"/>
              <a:ea typeface="楷体" panose="02010609060101010101" pitchFamily="49" charset="-122"/>
            </a:endParaRPr>
          </a:p>
        </p:txBody>
      </p:sp>
      <p:sp>
        <p:nvSpPr>
          <p:cNvPr id="8" name="文本框 7"/>
          <p:cNvSpPr txBox="1"/>
          <p:nvPr/>
        </p:nvSpPr>
        <p:spPr>
          <a:xfrm>
            <a:off x="1115802" y="4631851"/>
            <a:ext cx="7921575" cy="1278812"/>
          </a:xfrm>
          <a:prstGeom prst="rect">
            <a:avLst/>
          </a:prstGeom>
          <a:noFill/>
        </p:spPr>
        <p:txBody>
          <a:bodyPr wrap="square">
            <a:spAutoFit/>
          </a:bodyPr>
          <a:lstStyle/>
          <a:p>
            <a:pPr marL="469900" marR="0" lvl="0" indent="-46990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lang="en-US" altLang="zh-CN" sz="1200" b="1" kern="0" dirty="0">
                <a:solidFill>
                  <a:srgbClr val="000000"/>
                </a:solidFill>
                <a:latin typeface="Courier" charset="0"/>
              </a:rPr>
              <a:t>   </a:t>
            </a:r>
            <a:r>
              <a:rPr kumimoji="0" lang="en-US" altLang="zh-CN" sz="1200" b="1" i="0" u="none" strike="noStrike" kern="0" cap="none" spc="0" normalizeH="0" baseline="0" noProof="0" dirty="0">
                <a:ln>
                  <a:noFill/>
                </a:ln>
                <a:solidFill>
                  <a:srgbClr val="000000"/>
                </a:solidFill>
                <a:effectLst/>
                <a:uLnTx/>
                <a:uFillTx/>
                <a:latin typeface="Courier" charset="0"/>
                <a:ea typeface="宋体" panose="02010600030101010101" pitchFamily="2" charset="-122"/>
                <a:cs typeface="+mn-cs"/>
              </a:rPr>
              <a:t>| 0000 0001 0010 0011 0100 0101 0110 0111 1000 1001 1010 1011 1100 1101 1110 1111</a:t>
            </a:r>
            <a:endParaRPr kumimoji="0" lang="en-US" altLang="zh-CN" sz="1200" b="1" i="0" u="none" strike="noStrike" kern="0" cap="none" spc="0" normalizeH="0" baseline="0" noProof="0" dirty="0">
              <a:ln>
                <a:noFill/>
              </a:ln>
              <a:solidFill>
                <a:srgbClr val="000000"/>
              </a:solidFill>
              <a:effectLst/>
              <a:uLnTx/>
              <a:uFillTx/>
              <a:latin typeface="Courier" charset="0"/>
              <a:ea typeface="宋体" panose="02010600030101010101" pitchFamily="2" charset="-122"/>
              <a:cs typeface="+mn-cs"/>
            </a:endParaRPr>
          </a:p>
          <a:p>
            <a:pPr marL="469900" marR="0" lvl="0" indent="-46990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1200" b="1" i="0" u="none" strike="noStrike" kern="0" cap="none" spc="0" normalizeH="0" baseline="0" noProof="0" dirty="0">
                <a:ln>
                  <a:noFill/>
                </a:ln>
                <a:solidFill>
                  <a:srgbClr val="000000"/>
                </a:solidFill>
                <a:effectLst/>
                <a:uLnTx/>
                <a:uFillTx/>
                <a:latin typeface="Courier" charset="0"/>
                <a:ea typeface="宋体" panose="02010600030101010101" pitchFamily="2" charset="-122"/>
                <a:cs typeface="+mn-cs"/>
              </a:rPr>
              <a:t>------------------------------------------------------------------------------------</a:t>
            </a:r>
            <a:endParaRPr kumimoji="0" lang="en-US" altLang="zh-CN" sz="1200" b="1" i="0" u="none" strike="noStrike" kern="0" cap="none" spc="0" normalizeH="0" baseline="0" noProof="0" dirty="0">
              <a:ln>
                <a:noFill/>
              </a:ln>
              <a:solidFill>
                <a:srgbClr val="000000"/>
              </a:solidFill>
              <a:effectLst/>
              <a:uLnTx/>
              <a:uFillTx/>
              <a:latin typeface="Courier" charset="0"/>
              <a:ea typeface="宋体" panose="02010600030101010101" pitchFamily="2" charset="-122"/>
              <a:cs typeface="+mn-cs"/>
            </a:endParaRPr>
          </a:p>
          <a:p>
            <a:pPr marL="469900" marR="0" lvl="0" indent="-46990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1200" b="1" i="0" u="none" strike="noStrike" kern="0" cap="none" spc="0" normalizeH="0" baseline="0" noProof="0" dirty="0">
                <a:ln>
                  <a:noFill/>
                </a:ln>
                <a:solidFill>
                  <a:srgbClr val="000000"/>
                </a:solidFill>
                <a:effectLst/>
                <a:uLnTx/>
                <a:uFillTx/>
                <a:latin typeface="Courier" charset="0"/>
                <a:ea typeface="宋体" panose="02010600030101010101" pitchFamily="2" charset="-122"/>
                <a:cs typeface="+mn-cs"/>
              </a:rPr>
              <a:t>00 | 1110 0100 1101 0001 0010 1111 1011 1000 0011 1010 0110 1100 0101 1001 0000 0111</a:t>
            </a:r>
            <a:endParaRPr kumimoji="0" lang="en-US" altLang="zh-CN" sz="1200" b="1" i="0" u="none" strike="noStrike" kern="0" cap="none" spc="0" normalizeH="0" baseline="0" noProof="0" dirty="0">
              <a:ln>
                <a:noFill/>
              </a:ln>
              <a:solidFill>
                <a:srgbClr val="000000"/>
              </a:solidFill>
              <a:effectLst/>
              <a:uLnTx/>
              <a:uFillTx/>
              <a:latin typeface="Courier" charset="0"/>
              <a:ea typeface="宋体" panose="02010600030101010101" pitchFamily="2" charset="-122"/>
              <a:cs typeface="+mn-cs"/>
            </a:endParaRPr>
          </a:p>
          <a:p>
            <a:pPr marL="469900" marR="0" lvl="0" indent="-46990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1200" b="1" i="0" u="none" strike="noStrike" kern="0" cap="none" spc="0" normalizeH="0" baseline="0" noProof="0" dirty="0">
                <a:ln>
                  <a:noFill/>
                </a:ln>
                <a:solidFill>
                  <a:srgbClr val="000000"/>
                </a:solidFill>
                <a:effectLst/>
                <a:uLnTx/>
                <a:uFillTx/>
                <a:latin typeface="Courier" charset="0"/>
                <a:ea typeface="宋体" panose="02010600030101010101" pitchFamily="2" charset="-122"/>
                <a:cs typeface="+mn-cs"/>
              </a:rPr>
              <a:t>01 | 0000 1111 0111 0100 1110 0010 1101 0001 1010 0110 1100 1011 1001 0101 0011 1000</a:t>
            </a:r>
            <a:endParaRPr kumimoji="0" lang="en-US" altLang="zh-CN" sz="1200" b="1" i="0" u="none" strike="noStrike" kern="0" cap="none" spc="0" normalizeH="0" baseline="0" noProof="0" dirty="0">
              <a:ln>
                <a:noFill/>
              </a:ln>
              <a:solidFill>
                <a:srgbClr val="000000"/>
              </a:solidFill>
              <a:effectLst/>
              <a:uLnTx/>
              <a:uFillTx/>
              <a:latin typeface="Courier" charset="0"/>
              <a:ea typeface="宋体" panose="02010600030101010101" pitchFamily="2" charset="-122"/>
              <a:cs typeface="+mn-cs"/>
            </a:endParaRPr>
          </a:p>
          <a:p>
            <a:pPr marL="469900" marR="0" lvl="0" indent="-46990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1200" b="1" i="0" u="none" strike="noStrike" kern="0" cap="none" spc="0" normalizeH="0" baseline="0" noProof="0" dirty="0">
                <a:ln>
                  <a:noFill/>
                </a:ln>
                <a:solidFill>
                  <a:srgbClr val="000000"/>
                </a:solidFill>
                <a:effectLst/>
                <a:uLnTx/>
                <a:uFillTx/>
                <a:latin typeface="Courier" charset="0"/>
                <a:ea typeface="宋体" panose="02010600030101010101" pitchFamily="2" charset="-122"/>
                <a:cs typeface="+mn-cs"/>
              </a:rPr>
              <a:t>10 | 0100 0001 1110 1000 1101 0110 0010 1011 1111 1100 1001 0111 0011 1010 0101 0000</a:t>
            </a:r>
            <a:endParaRPr kumimoji="0" lang="en-US" altLang="zh-CN" sz="1200" b="1" i="0" u="none" strike="noStrike" kern="0" cap="none" spc="0" normalizeH="0" baseline="0" noProof="0" dirty="0">
              <a:ln>
                <a:noFill/>
              </a:ln>
              <a:solidFill>
                <a:srgbClr val="000000"/>
              </a:solidFill>
              <a:effectLst/>
              <a:uLnTx/>
              <a:uFillTx/>
              <a:latin typeface="Courier" charset="0"/>
              <a:ea typeface="宋体" panose="02010600030101010101" pitchFamily="2" charset="-122"/>
              <a:cs typeface="+mn-cs"/>
            </a:endParaRPr>
          </a:p>
          <a:p>
            <a:pPr marL="469900" marR="0" lvl="0" indent="-46990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1200" b="1" i="0" u="none" strike="noStrike" kern="0" cap="none" spc="0" normalizeH="0" baseline="0" noProof="0" dirty="0">
                <a:ln>
                  <a:noFill/>
                </a:ln>
                <a:solidFill>
                  <a:srgbClr val="000000"/>
                </a:solidFill>
                <a:effectLst/>
                <a:uLnTx/>
                <a:uFillTx/>
                <a:latin typeface="Courier" charset="0"/>
                <a:ea typeface="宋体" panose="02010600030101010101" pitchFamily="2" charset="-122"/>
                <a:cs typeface="+mn-cs"/>
              </a:rPr>
              <a:t>11 | 1111 1100 1000 0010 0100 1001 0001 0111 0101 1011 0011 1110 1010 0000 0110 1101</a:t>
            </a:r>
            <a:endParaRPr kumimoji="0" lang="en-US" altLang="zh-CN" sz="1200" b="1" i="0" u="none" strike="noStrike" kern="0" cap="none" spc="0" normalizeH="0" baseline="0" noProof="0" dirty="0">
              <a:ln>
                <a:noFill/>
              </a:ln>
              <a:solidFill>
                <a:srgbClr val="000000"/>
              </a:solidFill>
              <a:effectLst/>
              <a:uLnTx/>
              <a:uFillTx/>
              <a:latin typeface="Candara" panose="020E0502030303020204" pitchFamily="34" charset="0"/>
              <a:ea typeface="宋体" panose="02010600030101010101" pitchFamily="2" charset="-122"/>
              <a:cs typeface="+mn-cs"/>
            </a:endParaRPr>
          </a:p>
        </p:txBody>
      </p:sp>
      <p:sp>
        <p:nvSpPr>
          <p:cNvPr id="10" name="文本框 9"/>
          <p:cNvSpPr txBox="1"/>
          <p:nvPr/>
        </p:nvSpPr>
        <p:spPr>
          <a:xfrm>
            <a:off x="683568" y="6152864"/>
            <a:ext cx="1224136" cy="369332"/>
          </a:xfrm>
          <a:prstGeom prst="rect">
            <a:avLst/>
          </a:prstGeom>
          <a:solidFill>
            <a:srgbClr val="8BD9A5"/>
          </a:solidFill>
        </p:spPr>
        <p:style>
          <a:lnRef idx="3">
            <a:schemeClr val="lt1"/>
          </a:lnRef>
          <a:fillRef idx="1">
            <a:schemeClr val="accent5"/>
          </a:fillRef>
          <a:effectRef idx="1">
            <a:schemeClr val="accent5"/>
          </a:effectRef>
          <a:fontRef idx="minor">
            <a:schemeClr val="lt1"/>
          </a:fontRef>
        </p:style>
        <p:txBody>
          <a:bodyPr wrap="square">
            <a:spAutoFit/>
          </a:bodyPr>
          <a:lstStyle/>
          <a:p>
            <a:pPr algn="ctr"/>
            <a:r>
              <a:rPr kumimoji="0" lang="en-US" altLang="zh-CN" sz="1800" b="1" i="0" u="none" strike="noStrike" kern="0" cap="none" spc="0" normalizeH="0" baseline="0" noProof="0" dirty="0">
                <a:ln>
                  <a:noFill/>
                </a:ln>
                <a:solidFill>
                  <a:srgbClr val="000000"/>
                </a:solidFill>
                <a:effectLst/>
                <a:uLnTx/>
                <a:uFillTx/>
                <a:latin typeface="Candara" panose="020E0502030303020204" pitchFamily="34" charset="0"/>
                <a:ea typeface="宋体" panose="02010600030101010101" pitchFamily="2" charset="-122"/>
                <a:cs typeface="+mn-cs"/>
              </a:rPr>
              <a:t>bits (0,5)</a:t>
            </a:r>
            <a:endParaRPr lang="zh-CN" altLang="en-US" dirty="0"/>
          </a:p>
        </p:txBody>
      </p:sp>
      <p:sp>
        <p:nvSpPr>
          <p:cNvPr id="12" name="文本框 11"/>
          <p:cNvSpPr txBox="1"/>
          <p:nvPr/>
        </p:nvSpPr>
        <p:spPr>
          <a:xfrm>
            <a:off x="3924461" y="4049641"/>
            <a:ext cx="2304256" cy="369332"/>
          </a:xfrm>
          <a:prstGeom prst="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wrap="square">
            <a:spAutoFit/>
          </a:bodyPr>
          <a:lstStyle>
            <a:defPPr>
              <a:defRPr lang="zh-CN"/>
            </a:defPPr>
            <a:lvl1pPr algn="ctr">
              <a:defRPr kumimoji="0" sz="1800" b="1" i="0" u="none" strike="noStrike" kern="0" cap="none" spc="0" normalizeH="0" baseline="0">
                <a:ln>
                  <a:noFill/>
                </a:ln>
                <a:solidFill>
                  <a:srgbClr val="000000"/>
                </a:solidFill>
                <a:effectLst/>
                <a:uLnTx/>
                <a:uFillTx/>
                <a:latin typeface="Candara" panose="020E0502030303020204" pitchFamily="34" charset="0"/>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dirty="0"/>
              <a:t>bits (1,2,3,4)</a:t>
            </a:r>
            <a:endParaRPr lang="zh-CN" altLang="en-US" dirty="0"/>
          </a:p>
        </p:txBody>
      </p:sp>
      <p:sp>
        <p:nvSpPr>
          <p:cNvPr id="13" name="矩形: 圆角 12"/>
          <p:cNvSpPr/>
          <p:nvPr/>
        </p:nvSpPr>
        <p:spPr>
          <a:xfrm>
            <a:off x="1607521" y="4575427"/>
            <a:ext cx="7380634" cy="313499"/>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1135718" y="5030541"/>
            <a:ext cx="319836" cy="848318"/>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576" y="2990004"/>
            <a:ext cx="1852111" cy="646331"/>
          </a:xfrm>
          <a:prstGeom prst="rect">
            <a:avLst/>
          </a:prstGeom>
          <a:solidFill>
            <a:srgbClr val="FFCC66"/>
          </a:solidFill>
        </p:spPr>
        <p:style>
          <a:lnRef idx="3">
            <a:schemeClr val="lt1"/>
          </a:lnRef>
          <a:fillRef idx="1">
            <a:schemeClr val="accent5"/>
          </a:fillRef>
          <a:effectRef idx="1">
            <a:schemeClr val="accent5"/>
          </a:effectRef>
          <a:fontRef idx="minor">
            <a:schemeClr val="lt1"/>
          </a:fontRef>
        </p:style>
        <p:txBody>
          <a:bodyPr wrap="square">
            <a:spAutoFit/>
          </a:bodyPr>
          <a:lstStyle>
            <a:defPPr>
              <a:defRPr lang="zh-CN"/>
            </a:defPPr>
            <a:lvl1pPr algn="ctr">
              <a:defRPr kumimoji="0" sz="1800" b="1" i="0" u="none" strike="noStrike" kern="0" cap="none" spc="0" normalizeH="0" baseline="0">
                <a:ln>
                  <a:noFill/>
                </a:ln>
                <a:solidFill>
                  <a:srgbClr val="000000"/>
                </a:solidFill>
                <a:effectLst/>
                <a:uLnTx/>
                <a:uFillTx/>
                <a:latin typeface="Candara" panose="020E0502030303020204" pitchFamily="34" charset="0"/>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US" altLang="zh-CN" dirty="0"/>
              <a:t>Input bits(0,1,2,3,4,5)</a:t>
            </a:r>
            <a:endParaRPr lang="zh-CN" altLang="en-US" dirty="0"/>
          </a:p>
        </p:txBody>
      </p:sp>
      <p:cxnSp>
        <p:nvCxnSpPr>
          <p:cNvPr id="17" name="连接符: 肘形 16"/>
          <p:cNvCxnSpPr>
            <a:endCxn id="12" idx="0"/>
          </p:cNvCxnSpPr>
          <p:nvPr/>
        </p:nvCxnSpPr>
        <p:spPr>
          <a:xfrm>
            <a:off x="2699792" y="3313169"/>
            <a:ext cx="2376797" cy="736472"/>
          </a:xfrm>
          <a:prstGeom prst="bentConnector2">
            <a:avLst/>
          </a:prstGeom>
          <a:ln>
            <a:solidFill>
              <a:schemeClr val="accent6">
                <a:lumMod val="40000"/>
                <a:lumOff val="60000"/>
              </a:schemeClr>
            </a:solidFill>
            <a:tailEnd type="triangle"/>
          </a:ln>
        </p:spPr>
        <p:style>
          <a:lnRef idx="3">
            <a:schemeClr val="dk1"/>
          </a:lnRef>
          <a:fillRef idx="0">
            <a:schemeClr val="dk1"/>
          </a:fillRef>
          <a:effectRef idx="2">
            <a:schemeClr val="dk1"/>
          </a:effectRef>
          <a:fontRef idx="minor">
            <a:schemeClr val="tx1"/>
          </a:fontRef>
        </p:style>
      </p:cxnSp>
      <p:cxnSp>
        <p:nvCxnSpPr>
          <p:cNvPr id="21" name="连接符: 肘形 20"/>
          <p:cNvCxnSpPr/>
          <p:nvPr/>
        </p:nvCxnSpPr>
        <p:spPr>
          <a:xfrm rot="10800000" flipV="1">
            <a:off x="612571" y="3344143"/>
            <a:ext cx="72008" cy="3024360"/>
          </a:xfrm>
          <a:prstGeom prst="bentConnector3">
            <a:avLst>
              <a:gd name="adj1" fmla="val 417465"/>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grpSp>
        <p:nvGrpSpPr>
          <p:cNvPr id="22" name="组合 21"/>
          <p:cNvGrpSpPr/>
          <p:nvPr/>
        </p:nvGrpSpPr>
        <p:grpSpPr>
          <a:xfrm>
            <a:off x="6185480" y="1291617"/>
            <a:ext cx="2068150" cy="2136599"/>
            <a:chOff x="6968923" y="1752573"/>
            <a:chExt cx="2068150" cy="2136599"/>
          </a:xfrm>
        </p:grpSpPr>
        <p:sp>
          <p:nvSpPr>
            <p:cNvPr id="24" name="Rectangle 45"/>
            <p:cNvSpPr>
              <a:spLocks noChangeArrowheads="1"/>
            </p:cNvSpPr>
            <p:nvPr/>
          </p:nvSpPr>
          <p:spPr bwMode="auto">
            <a:xfrm>
              <a:off x="7012160" y="3489062"/>
              <a:ext cx="20249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32 = 4bits x 8</a:t>
              </a:r>
              <a:endParaRPr lang="en-US" altLang="zh-CN" sz="2000" dirty="0"/>
            </a:p>
          </p:txBody>
        </p:sp>
        <p:sp>
          <p:nvSpPr>
            <p:cNvPr id="25" name="Rectangle 50"/>
            <p:cNvSpPr>
              <a:spLocks noChangeArrowheads="1"/>
            </p:cNvSpPr>
            <p:nvPr/>
          </p:nvSpPr>
          <p:spPr bwMode="auto">
            <a:xfrm>
              <a:off x="6968923" y="1752573"/>
              <a:ext cx="20249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48 = 6bits x 8</a:t>
              </a:r>
              <a:endParaRPr lang="en-US" altLang="zh-CN" sz="2000" dirty="0"/>
            </a:p>
          </p:txBody>
        </p:sp>
        <p:sp>
          <p:nvSpPr>
            <p:cNvPr id="26" name="AutoShape 56"/>
            <p:cNvSpPr>
              <a:spLocks noChangeArrowheads="1"/>
            </p:cNvSpPr>
            <p:nvPr/>
          </p:nvSpPr>
          <p:spPr bwMode="auto">
            <a:xfrm>
              <a:off x="7134950" y="2594947"/>
              <a:ext cx="1676400" cy="43497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CC66"/>
            </a:solidFill>
          </p:spPr>
          <p:style>
            <a:lnRef idx="3">
              <a:schemeClr val="lt1"/>
            </a:lnRef>
            <a:fillRef idx="1">
              <a:schemeClr val="accent1"/>
            </a:fillRef>
            <a:effectRef idx="1">
              <a:schemeClr val="accent1"/>
            </a:effectRef>
            <a:fontRef idx="minor">
              <a:schemeClr val="lt1"/>
            </a:fontRef>
          </p:style>
          <p:txBody>
            <a:bodyPr wrap="none" anchor="ctr"/>
            <a:lstStyle/>
            <a:p>
              <a:r>
                <a:rPr lang="en-US" altLang="zh-CN" b="1" dirty="0">
                  <a:solidFill>
                    <a:schemeClr val="tx1">
                      <a:lumMod val="95000"/>
                      <a:lumOff val="5000"/>
                    </a:schemeClr>
                  </a:solidFill>
                  <a:latin typeface="Times-Roman"/>
                </a:rPr>
                <a:t>S-boxes</a:t>
              </a:r>
              <a:endParaRPr lang="en-US" altLang="zh-CN" b="1" dirty="0">
                <a:solidFill>
                  <a:schemeClr val="tx1">
                    <a:lumMod val="95000"/>
                    <a:lumOff val="5000"/>
                  </a:schemeClr>
                </a:solidFill>
              </a:endParaRPr>
            </a:p>
          </p:txBody>
        </p:sp>
        <p:sp>
          <p:nvSpPr>
            <p:cNvPr id="27" name="Line 57"/>
            <p:cNvSpPr>
              <a:spLocks noChangeShapeType="1"/>
            </p:cNvSpPr>
            <p:nvPr/>
          </p:nvSpPr>
          <p:spPr bwMode="auto">
            <a:xfrm>
              <a:off x="7981380" y="2136782"/>
              <a:ext cx="7768" cy="402598"/>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dirty="0">
                <a:latin typeface="+mn-lt"/>
                <a:ea typeface="+mn-ea"/>
              </a:endParaRPr>
            </a:p>
          </p:txBody>
        </p:sp>
        <p:sp>
          <p:nvSpPr>
            <p:cNvPr id="28" name="Line 58"/>
            <p:cNvSpPr>
              <a:spLocks noChangeShapeType="1"/>
            </p:cNvSpPr>
            <p:nvPr/>
          </p:nvSpPr>
          <p:spPr bwMode="auto">
            <a:xfrm flipH="1">
              <a:off x="7968419" y="3103747"/>
              <a:ext cx="5707" cy="401216"/>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latin typeface="+mn-lt"/>
                <a:ea typeface="+mn-ea"/>
              </a:endParaRPr>
            </a:p>
          </p:txBody>
        </p:sp>
      </p:grpSp>
      <p:sp>
        <p:nvSpPr>
          <p:cNvPr id="2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descr="SmartArt 流程图"/>
          <p:cNvGraphicFramePr/>
          <p:nvPr/>
        </p:nvGraphicFramePr>
        <p:xfrm>
          <a:off x="238027" y="1268760"/>
          <a:ext cx="8816164" cy="60823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灯片编号占位符 3"/>
          <p:cNvSpPr>
            <a:spLocks noGrp="1"/>
          </p:cNvSpPr>
          <p:nvPr>
            <p:ph type="sldNum" sz="quarter" idx="11"/>
          </p:nvPr>
        </p:nvSpPr>
        <p:spPr/>
        <p:txBody>
          <a:bodyPr/>
          <a:lstStyle/>
          <a:p>
            <a:pPr>
              <a:defRPr/>
            </a:pPr>
            <a:fld id="{3DEB1DB0-BF70-4ED4-AEEA-FC63C96D6CF4}" type="slidenum">
              <a:rPr lang="en-US" altLang="zh-CN" smtClean="0"/>
            </a:fld>
            <a:endParaRPr lang="en-US" altLang="zh-CN"/>
          </a:p>
        </p:txBody>
      </p:sp>
      <p:sp>
        <p:nvSpPr>
          <p:cNvPr id="3" name="内容占位符 2"/>
          <p:cNvSpPr>
            <a:spLocks noGrp="1"/>
          </p:cNvSpPr>
          <p:nvPr>
            <p:ph idx="4294967295"/>
          </p:nvPr>
        </p:nvSpPr>
        <p:spPr>
          <a:xfrm>
            <a:off x="0" y="1222375"/>
            <a:ext cx="5976938" cy="571500"/>
          </a:xfrm>
        </p:spPr>
        <p:txBody>
          <a:bodyPr/>
          <a:lstStyle/>
          <a:p>
            <a:r>
              <a:rPr lang="zh-CN" altLang="en-US" sz="2800" b="1" dirty="0">
                <a:latin typeface="楷体" panose="02010609060101010101" pitchFamily="49" charset="-122"/>
                <a:ea typeface="楷体" panose="02010609060101010101" pitchFamily="49" charset="-122"/>
              </a:rPr>
              <a:t>密码学发展简史</a:t>
            </a:r>
            <a:endParaRPr lang="zh-CN" altLang="en-US" sz="2800" b="1" dirty="0">
              <a:latin typeface="楷体" panose="02010609060101010101" pitchFamily="49" charset="-122"/>
              <a:ea typeface="楷体" panose="02010609060101010101" pitchFamily="49" charset="-122"/>
            </a:endParaRPr>
          </a:p>
        </p:txBody>
      </p:sp>
      <p:sp>
        <p:nvSpPr>
          <p:cNvPr id="2" name="文本框 1"/>
          <p:cNvSpPr txBox="1"/>
          <p:nvPr/>
        </p:nvSpPr>
        <p:spPr>
          <a:xfrm>
            <a:off x="238027" y="1954674"/>
            <a:ext cx="2232248"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手工阶段</a:t>
            </a:r>
            <a:endParaRPr lang="en-US" altLang="zh-CN" sz="2800" b="1" dirty="0">
              <a:latin typeface="楷体" panose="02010609060101010101" pitchFamily="49" charset="-122"/>
              <a:ea typeface="楷体" panose="02010609060101010101" pitchFamily="49" charset="-122"/>
            </a:endParaRPr>
          </a:p>
        </p:txBody>
      </p:sp>
      <p:sp>
        <p:nvSpPr>
          <p:cNvPr id="5" name="文本框 4"/>
          <p:cNvSpPr txBox="1"/>
          <p:nvPr/>
        </p:nvSpPr>
        <p:spPr>
          <a:xfrm>
            <a:off x="356308" y="2922879"/>
            <a:ext cx="2681288"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000" b="1" dirty="0">
                <a:latin typeface="楷体" panose="02010609060101010101" pitchFamily="49" charset="-122"/>
                <a:ea typeface="楷体" panose="02010609060101010101" pitchFamily="49" charset="-122"/>
              </a:rPr>
              <a:t>手工阶段的初级形式</a:t>
            </a:r>
            <a:endParaRPr lang="en-US" altLang="zh-CN"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n"/>
            </a:pPr>
            <a:r>
              <a:rPr lang="zh-CN" altLang="en-US" sz="2000" b="1" dirty="0">
                <a:latin typeface="楷体" panose="02010609060101010101" pitchFamily="49" charset="-122"/>
                <a:ea typeface="楷体" panose="02010609060101010101" pitchFamily="49" charset="-122"/>
              </a:rPr>
              <a:t>滚筒密码</a:t>
            </a:r>
            <a:endParaRPr lang="en-US" altLang="zh-CN"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n"/>
            </a:pPr>
            <a:r>
              <a:rPr lang="zh-CN" altLang="en-US" sz="2000" b="1" dirty="0">
                <a:latin typeface="楷体" panose="02010609060101010101" pitchFamily="49" charset="-122"/>
                <a:ea typeface="楷体" panose="02010609060101010101" pitchFamily="49" charset="-122"/>
              </a:rPr>
              <a:t>掩格密码</a:t>
            </a:r>
            <a:endParaRPr lang="en-US" altLang="zh-CN"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n"/>
            </a:pPr>
            <a:r>
              <a:rPr lang="zh-CN" altLang="en-US" sz="2000" b="1" dirty="0">
                <a:latin typeface="楷体" panose="02010609060101010101" pitchFamily="49" charset="-122"/>
                <a:ea typeface="楷体" panose="02010609060101010101" pitchFamily="49" charset="-122"/>
              </a:rPr>
              <a:t>凯撒密码</a:t>
            </a:r>
            <a:endParaRPr lang="en-US" altLang="zh-CN"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n"/>
            </a:pPr>
            <a:r>
              <a:rPr lang="en-US" altLang="zh-CN"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n"/>
            </a:pPr>
            <a:endParaRPr lang="en-US" altLang="zh-CN" sz="2000" b="1" dirty="0">
              <a:latin typeface="楷体" panose="02010609060101010101" pitchFamily="49" charset="-122"/>
              <a:ea typeface="楷体" panose="02010609060101010101" pitchFamily="49" charset="-122"/>
            </a:endParaRPr>
          </a:p>
        </p:txBody>
      </p:sp>
      <p:sp>
        <p:nvSpPr>
          <p:cNvPr id="9" name="文本框 8"/>
          <p:cNvSpPr txBox="1"/>
          <p:nvPr/>
        </p:nvSpPr>
        <p:spPr>
          <a:xfrm>
            <a:off x="3275856" y="1954149"/>
            <a:ext cx="2232248"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机械阶段</a:t>
            </a:r>
            <a:endParaRPr lang="en-US" altLang="zh-CN" sz="2800" b="1" dirty="0">
              <a:latin typeface="楷体" panose="02010609060101010101" pitchFamily="49" charset="-122"/>
              <a:ea typeface="楷体" panose="02010609060101010101" pitchFamily="49" charset="-122"/>
            </a:endParaRPr>
          </a:p>
        </p:txBody>
      </p:sp>
      <p:sp>
        <p:nvSpPr>
          <p:cNvPr id="10" name="文本框 9"/>
          <p:cNvSpPr txBox="1"/>
          <p:nvPr/>
        </p:nvSpPr>
        <p:spPr>
          <a:xfrm>
            <a:off x="3275856" y="2723932"/>
            <a:ext cx="2592288"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000" b="1" dirty="0">
                <a:latin typeface="楷体" panose="02010609060101010101" pitchFamily="49" charset="-122"/>
                <a:ea typeface="楷体" panose="02010609060101010101" pitchFamily="49" charset="-122"/>
              </a:rPr>
              <a:t>现代密码出现</a:t>
            </a:r>
            <a:endParaRPr lang="en-US" altLang="zh-CN"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n"/>
            </a:pPr>
            <a:r>
              <a:rPr lang="en-US" altLang="zh-CN" sz="2000" b="1" dirty="0">
                <a:latin typeface="楷体" panose="02010609060101010101" pitchFamily="49" charset="-122"/>
                <a:ea typeface="楷体" panose="02010609060101010101" pitchFamily="49" charset="-122"/>
              </a:rPr>
              <a:t>1949</a:t>
            </a:r>
            <a:r>
              <a:rPr lang="zh-CN" altLang="en-US" sz="2000" b="1" dirty="0">
                <a:latin typeface="楷体" panose="02010609060101010101" pitchFamily="49" charset="-122"/>
                <a:ea typeface="楷体" panose="02010609060101010101" pitchFamily="49" charset="-122"/>
              </a:rPr>
              <a:t>年香农</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保密系统通信理论</a:t>
            </a:r>
            <a:r>
              <a:rPr lang="en-US" altLang="zh-CN"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n"/>
            </a:pPr>
            <a:r>
              <a:rPr lang="zh-CN" altLang="en-US" sz="2000" b="1" dirty="0">
                <a:latin typeface="楷体" panose="02010609060101010101" pitchFamily="49" charset="-122"/>
                <a:ea typeface="楷体" panose="02010609060101010101" pitchFamily="49" charset="-122"/>
              </a:rPr>
              <a:t>数据加密标准</a:t>
            </a:r>
            <a:r>
              <a:rPr lang="en-US" altLang="zh-CN" sz="2000" b="1" dirty="0">
                <a:latin typeface="楷体" panose="02010609060101010101" pitchFamily="49" charset="-122"/>
                <a:ea typeface="楷体" panose="02010609060101010101" pitchFamily="49" charset="-122"/>
              </a:rPr>
              <a:t>DES</a:t>
            </a:r>
            <a:endParaRPr lang="en-US" altLang="zh-CN"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n"/>
            </a:pPr>
            <a:r>
              <a:rPr lang="zh-CN" altLang="en-US" sz="2000" b="1" dirty="0">
                <a:latin typeface="楷体" panose="02010609060101010101" pitchFamily="49" charset="-122"/>
                <a:ea typeface="楷体" panose="02010609060101010101" pitchFamily="49" charset="-122"/>
              </a:rPr>
              <a:t>数据的安全应该基于</a:t>
            </a:r>
            <a:r>
              <a:rPr lang="zh-CN" altLang="en-US" sz="2000" b="1" dirty="0">
                <a:solidFill>
                  <a:srgbClr val="C00000"/>
                </a:solidFill>
                <a:latin typeface="楷体" panose="02010609060101010101" pitchFamily="49" charset="-122"/>
                <a:ea typeface="楷体" panose="02010609060101010101" pitchFamily="49" charset="-122"/>
              </a:rPr>
              <a:t>密钥</a:t>
            </a:r>
            <a:r>
              <a:rPr lang="zh-CN" altLang="en-US" sz="2000" b="1" dirty="0">
                <a:latin typeface="楷体" panose="02010609060101010101" pitchFamily="49" charset="-122"/>
                <a:ea typeface="楷体" panose="02010609060101010101" pitchFamily="49" charset="-122"/>
              </a:rPr>
              <a:t>而不是</a:t>
            </a:r>
            <a:r>
              <a:rPr lang="zh-CN" altLang="en-US" sz="2000" b="1" dirty="0">
                <a:solidFill>
                  <a:srgbClr val="C00000"/>
                </a:solidFill>
                <a:latin typeface="楷体" panose="02010609060101010101" pitchFamily="49" charset="-122"/>
                <a:ea typeface="楷体" panose="02010609060101010101" pitchFamily="49" charset="-122"/>
              </a:rPr>
              <a:t>密码算法。</a:t>
            </a:r>
            <a:endParaRPr lang="zh-CN" altLang="en-US" sz="2000" b="1" dirty="0">
              <a:solidFill>
                <a:srgbClr val="C00000"/>
              </a:solidFill>
              <a:latin typeface="楷体" panose="02010609060101010101" pitchFamily="49" charset="-122"/>
              <a:ea typeface="楷体" panose="02010609060101010101" pitchFamily="49" charset="-122"/>
            </a:endParaRPr>
          </a:p>
        </p:txBody>
      </p:sp>
      <p:sp>
        <p:nvSpPr>
          <p:cNvPr id="11" name="文本框 10"/>
          <p:cNvSpPr txBox="1"/>
          <p:nvPr/>
        </p:nvSpPr>
        <p:spPr>
          <a:xfrm>
            <a:off x="6094698" y="1954149"/>
            <a:ext cx="2232248" cy="523220"/>
          </a:xfrm>
          <a:prstGeom prst="rect">
            <a:avLst/>
          </a:prstGeom>
          <a:noFill/>
        </p:spPr>
        <p:txBody>
          <a:bodyPr wrap="square" rtlCol="0">
            <a:spAutoFit/>
          </a:bodyPr>
          <a:lstStyle/>
          <a:p>
            <a:r>
              <a:rPr lang="zh-CN" altLang="en-US" sz="2800" b="1" dirty="0">
                <a:latin typeface="楷体" panose="02010609060101010101" pitchFamily="49" charset="-122"/>
                <a:ea typeface="楷体" panose="02010609060101010101" pitchFamily="49" charset="-122"/>
              </a:rPr>
              <a:t>计算机阶段</a:t>
            </a:r>
            <a:endParaRPr lang="en-US" altLang="zh-CN" sz="2800" b="1" dirty="0">
              <a:latin typeface="楷体" panose="02010609060101010101" pitchFamily="49" charset="-122"/>
              <a:ea typeface="楷体" panose="02010609060101010101" pitchFamily="49" charset="-122"/>
            </a:endParaRPr>
          </a:p>
        </p:txBody>
      </p:sp>
      <p:sp>
        <p:nvSpPr>
          <p:cNvPr id="12" name="文本框 11"/>
          <p:cNvSpPr txBox="1"/>
          <p:nvPr/>
        </p:nvSpPr>
        <p:spPr>
          <a:xfrm>
            <a:off x="6163023" y="2922354"/>
            <a:ext cx="2592288" cy="163121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000" b="1" dirty="0">
                <a:latin typeface="楷体" panose="02010609060101010101" pitchFamily="49" charset="-122"/>
                <a:ea typeface="楷体" panose="02010609060101010101" pitchFamily="49" charset="-122"/>
              </a:rPr>
              <a:t>公钥密码出现</a:t>
            </a:r>
            <a:endParaRPr lang="en-US" altLang="zh-CN"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n"/>
            </a:pPr>
            <a:r>
              <a:rPr lang="zh-CN" altLang="en-US" sz="2000" b="1" dirty="0">
                <a:latin typeface="楷体" panose="02010609060101010101" pitchFamily="49" charset="-122"/>
                <a:ea typeface="楷体" panose="02010609060101010101" pitchFamily="49" charset="-122"/>
              </a:rPr>
              <a:t>不对称密钥密码</a:t>
            </a:r>
            <a:endParaRPr lang="en-US" altLang="zh-CN"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n"/>
            </a:pPr>
            <a:r>
              <a:rPr lang="en-US" altLang="zh-CN" sz="2000" b="1" dirty="0">
                <a:latin typeface="楷体" panose="02010609060101010101" pitchFamily="49" charset="-122"/>
                <a:ea typeface="楷体" panose="02010609060101010101" pitchFamily="49" charset="-122"/>
              </a:rPr>
              <a:t>RSA</a:t>
            </a:r>
            <a:r>
              <a:rPr lang="zh-CN" altLang="en-US" sz="2000" b="1" dirty="0">
                <a:latin typeface="楷体" panose="02010609060101010101" pitchFamily="49" charset="-122"/>
                <a:ea typeface="楷体" panose="02010609060101010101" pitchFamily="49" charset="-122"/>
              </a:rPr>
              <a:t>公钥算法</a:t>
            </a:r>
            <a:endParaRPr lang="en-US" altLang="zh-CN" sz="20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n"/>
            </a:pPr>
            <a:r>
              <a:rPr lang="zh-CN" altLang="en-US" sz="2000" b="1" dirty="0">
                <a:latin typeface="楷体" panose="02010609060101010101" pitchFamily="49" charset="-122"/>
                <a:ea typeface="楷体" panose="02010609060101010101" pitchFamily="49" charset="-122"/>
              </a:rPr>
              <a:t>椭圆曲线</a:t>
            </a:r>
            <a:r>
              <a:rPr lang="en-US" altLang="zh-CN" sz="2000" b="1" dirty="0">
                <a:latin typeface="楷体" panose="02010609060101010101" pitchFamily="49" charset="-122"/>
                <a:ea typeface="楷体" panose="02010609060101010101" pitchFamily="49" charset="-122"/>
              </a:rPr>
              <a:t>ECC</a:t>
            </a:r>
            <a:r>
              <a:rPr lang="zh-CN" altLang="en-US" sz="2000" b="1" dirty="0">
                <a:latin typeface="楷体" panose="02010609060101010101" pitchFamily="49" charset="-122"/>
                <a:ea typeface="楷体" panose="02010609060101010101" pitchFamily="49" charset="-122"/>
              </a:rPr>
              <a:t>公钥算法。</a:t>
            </a:r>
            <a:endParaRPr lang="zh-CN" altLang="en-US" sz="2000" b="1" dirty="0">
              <a:latin typeface="楷体" panose="02010609060101010101" pitchFamily="49" charset="-122"/>
              <a:ea typeface="楷体" panose="02010609060101010101" pitchFamily="49" charset="-122"/>
            </a:endParaRPr>
          </a:p>
        </p:txBody>
      </p:sp>
      <p:sp>
        <p:nvSpPr>
          <p:cNvPr id="14"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2.1 </a:t>
            </a:r>
            <a:r>
              <a:rPr lang="zh-CN" altLang="en-US" kern="0">
                <a:latin typeface="楷体" panose="02010609060101010101" pitchFamily="49" charset="-122"/>
                <a:ea typeface="楷体" panose="02010609060101010101" pitchFamily="49" charset="-122"/>
              </a:rPr>
              <a:t>数据加密技术概述</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0BE3F1E-8221-4885-A2A5-1414F4238764}" type="slidenum">
              <a:rPr lang="en-US" altLang="zh-CN" smtClean="0"/>
            </a:fld>
            <a:endParaRPr lang="en-US" altLang="zh-CN"/>
          </a:p>
        </p:txBody>
      </p:sp>
      <p:sp>
        <p:nvSpPr>
          <p:cNvPr id="34819" name="内容占位符 2"/>
          <p:cNvSpPr>
            <a:spLocks noGrp="1" noChangeArrowheads="1"/>
          </p:cNvSpPr>
          <p:nvPr>
            <p:ph idx="4294967295"/>
          </p:nvPr>
        </p:nvSpPr>
        <p:spPr>
          <a:xfrm>
            <a:off x="0" y="1125538"/>
            <a:ext cx="2808288" cy="511175"/>
          </a:xfrm>
        </p:spPr>
        <p:txBody>
          <a:bodyPr/>
          <a:lstStyle/>
          <a:p>
            <a:r>
              <a:rPr lang="en-US" altLang="zh-CN" sz="2800" dirty="0">
                <a:latin typeface="楷体" panose="02010609060101010101" pitchFamily="49" charset="-122"/>
                <a:ea typeface="楷体" panose="02010609060101010101" pitchFamily="49" charset="-122"/>
              </a:rPr>
              <a:t>P-box</a:t>
            </a:r>
            <a:endParaRPr lang="en-US" altLang="zh-CN" sz="2800" dirty="0">
              <a:latin typeface="楷体" panose="02010609060101010101" pitchFamily="49" charset="-122"/>
              <a:ea typeface="楷体" panose="02010609060101010101" pitchFamily="49" charset="-122"/>
            </a:endParaRPr>
          </a:p>
        </p:txBody>
      </p:sp>
      <p:sp>
        <p:nvSpPr>
          <p:cNvPr id="8" name="文本框 7"/>
          <p:cNvSpPr txBox="1"/>
          <p:nvPr/>
        </p:nvSpPr>
        <p:spPr>
          <a:xfrm>
            <a:off x="323242" y="2899903"/>
            <a:ext cx="8497515" cy="312085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Input 32 bits</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0  1  2  3  4  5  6  7  8  9 10 11 12 13 14 15</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16 17 18 19 20 21 22 23 24 25 26 27 28 29 30 31</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defRPr/>
            </a:pP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Output 32 bits</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15  6 19 20 28 11 27 16  0 14 22 25  4 17 30  9</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1  7 23 13 31 26  2  8 18 12 29  5 21 10  3 24</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9" name="Rectangle 16"/>
          <p:cNvSpPr>
            <a:spLocks noChangeArrowheads="1"/>
          </p:cNvSpPr>
          <p:nvPr/>
        </p:nvSpPr>
        <p:spPr bwMode="auto">
          <a:xfrm>
            <a:off x="3933777" y="1690930"/>
            <a:ext cx="1031875" cy="381000"/>
          </a:xfrm>
          <a:prstGeom prst="rect">
            <a:avLst/>
          </a:prstGeom>
          <a:solidFill>
            <a:srgbClr val="CCCCFF"/>
          </a:solidFill>
          <a:ln>
            <a:solidFill>
              <a:schemeClr val="bg1"/>
            </a:solidFill>
          </a:ln>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lumMod val="95000"/>
                    <a:lumOff val="5000"/>
                  </a:schemeClr>
                </a:solidFill>
                <a:latin typeface="Times-Roman"/>
              </a:rPr>
              <a:t>P box</a:t>
            </a:r>
            <a:endParaRPr lang="en-US" altLang="zh-CN" b="1" dirty="0">
              <a:solidFill>
                <a:schemeClr val="tx1">
                  <a:lumMod val="95000"/>
                  <a:lumOff val="5000"/>
                </a:schemeClr>
              </a:solidFill>
            </a:endParaRPr>
          </a:p>
        </p:txBody>
      </p:sp>
      <p:sp>
        <p:nvSpPr>
          <p:cNvPr id="10" name="Rectangle 45"/>
          <p:cNvSpPr>
            <a:spLocks noChangeArrowheads="1"/>
          </p:cNvSpPr>
          <p:nvPr/>
        </p:nvSpPr>
        <p:spPr bwMode="auto">
          <a:xfrm>
            <a:off x="4499992" y="1249233"/>
            <a:ext cx="4937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32</a:t>
            </a:r>
            <a:endParaRPr lang="en-US" altLang="zh-CN" sz="2000" dirty="0"/>
          </a:p>
        </p:txBody>
      </p:sp>
      <p:sp>
        <p:nvSpPr>
          <p:cNvPr id="11" name="Rectangle 51"/>
          <p:cNvSpPr>
            <a:spLocks noChangeArrowheads="1"/>
          </p:cNvSpPr>
          <p:nvPr/>
        </p:nvSpPr>
        <p:spPr bwMode="auto">
          <a:xfrm>
            <a:off x="4485190" y="2076754"/>
            <a:ext cx="49371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32</a:t>
            </a:r>
            <a:endParaRPr lang="en-US" altLang="zh-CN" sz="2000" dirty="0"/>
          </a:p>
        </p:txBody>
      </p:sp>
      <p:sp>
        <p:nvSpPr>
          <p:cNvPr id="12" name="Line 58"/>
          <p:cNvSpPr>
            <a:spLocks noChangeShapeType="1"/>
          </p:cNvSpPr>
          <p:nvPr/>
        </p:nvSpPr>
        <p:spPr bwMode="auto">
          <a:xfrm flipH="1">
            <a:off x="4444321" y="1245342"/>
            <a:ext cx="5707" cy="401216"/>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latin typeface="+mn-lt"/>
              <a:ea typeface="+mn-ea"/>
            </a:endParaRPr>
          </a:p>
        </p:txBody>
      </p:sp>
      <p:sp>
        <p:nvSpPr>
          <p:cNvPr id="13" name="Line 59"/>
          <p:cNvSpPr>
            <a:spLocks noChangeShapeType="1"/>
          </p:cNvSpPr>
          <p:nvPr/>
        </p:nvSpPr>
        <p:spPr bwMode="auto">
          <a:xfrm>
            <a:off x="4442703" y="2151019"/>
            <a:ext cx="5397" cy="398446"/>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latin typeface="+mn-lt"/>
              <a:ea typeface="+mn-ea"/>
            </a:endParaRPr>
          </a:p>
        </p:txBody>
      </p:sp>
      <p:sp>
        <p:nvSpPr>
          <p:cNvPr id="15"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0281FD9-E1C9-457B-8E2A-3C91B7CA2137}" type="slidenum">
              <a:rPr lang="en-US" altLang="zh-CN" smtClean="0"/>
            </a:fld>
            <a:endParaRPr lang="en-US" altLang="zh-CN"/>
          </a:p>
        </p:txBody>
      </p:sp>
      <p:sp>
        <p:nvSpPr>
          <p:cNvPr id="35843" name="内容占位符 2"/>
          <p:cNvSpPr>
            <a:spLocks noGrp="1" noChangeArrowheads="1"/>
          </p:cNvSpPr>
          <p:nvPr>
            <p:ph idx="4294967295"/>
          </p:nvPr>
        </p:nvSpPr>
        <p:spPr>
          <a:xfrm>
            <a:off x="0" y="1125538"/>
            <a:ext cx="6913563" cy="511175"/>
          </a:xfrm>
        </p:spPr>
        <p:txBody>
          <a:bodyPr/>
          <a:lstStyle/>
          <a:p>
            <a:r>
              <a:rPr lang="zh-CN" altLang="en-US" sz="2800" dirty="0">
                <a:latin typeface="楷体" panose="02010609060101010101" pitchFamily="49" charset="-122"/>
                <a:ea typeface="楷体" panose="02010609060101010101" pitchFamily="49" charset="-122"/>
              </a:rPr>
              <a:t>子密钥</a:t>
            </a:r>
            <a:endParaRPr lang="en-US" altLang="zh-CN" sz="2800" dirty="0">
              <a:latin typeface="楷体" panose="02010609060101010101" pitchFamily="49" charset="-122"/>
              <a:ea typeface="楷体" panose="02010609060101010101" pitchFamily="49" charset="-122"/>
            </a:endParaRPr>
          </a:p>
        </p:txBody>
      </p:sp>
      <p:sp>
        <p:nvSpPr>
          <p:cNvPr id="8" name="文本框 7"/>
          <p:cNvSpPr txBox="1"/>
          <p:nvPr/>
        </p:nvSpPr>
        <p:spPr>
          <a:xfrm>
            <a:off x="394378" y="1772816"/>
            <a:ext cx="5175453" cy="452431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56</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位</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DES</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密钥</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左半部分</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LK</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28</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49 42 35 28 21 14  7  </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0 50 43 36 29 22 15</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8  1 51 44 37 30 23</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16  9  2 52 45 38 31</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右半部分</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RK </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28</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55 48 41 34 27 20 13</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6 54 47 40 33 26 19</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12  5 53 46 39 32 25</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None/>
              <a:defRPr/>
            </a:pP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18 11  4 24 17 10  3</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9" name="Rectangle 10"/>
          <p:cNvSpPr>
            <a:spLocks noChangeArrowheads="1"/>
          </p:cNvSpPr>
          <p:nvPr/>
        </p:nvSpPr>
        <p:spPr bwMode="auto">
          <a:xfrm>
            <a:off x="5729769" y="3546640"/>
            <a:ext cx="1143000" cy="5334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lumMod val="95000"/>
                    <a:lumOff val="5000"/>
                  </a:schemeClr>
                </a:solidFill>
                <a:latin typeface="Times-Roman"/>
              </a:rPr>
              <a:t>shift</a:t>
            </a:r>
            <a:endParaRPr lang="en-US" altLang="zh-CN" b="1" dirty="0">
              <a:solidFill>
                <a:schemeClr val="tx1">
                  <a:lumMod val="95000"/>
                  <a:lumOff val="5000"/>
                </a:schemeClr>
              </a:solidFill>
              <a:latin typeface="Times-Roman"/>
            </a:endParaRPr>
          </a:p>
        </p:txBody>
      </p:sp>
      <p:sp>
        <p:nvSpPr>
          <p:cNvPr id="10" name="Line 19"/>
          <p:cNvSpPr>
            <a:spLocks noChangeShapeType="1"/>
          </p:cNvSpPr>
          <p:nvPr/>
        </p:nvSpPr>
        <p:spPr bwMode="auto">
          <a:xfrm>
            <a:off x="6718468" y="2992542"/>
            <a:ext cx="0" cy="510828"/>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p>
        </p:txBody>
      </p:sp>
      <p:sp>
        <p:nvSpPr>
          <p:cNvPr id="11" name="Line 20"/>
          <p:cNvSpPr>
            <a:spLocks noChangeShapeType="1"/>
          </p:cNvSpPr>
          <p:nvPr/>
        </p:nvSpPr>
        <p:spPr bwMode="auto">
          <a:xfrm flipH="1">
            <a:off x="7785267" y="2992542"/>
            <a:ext cx="1" cy="505211"/>
          </a:xfrm>
          <a:prstGeom prst="line">
            <a:avLst/>
          </a:prstGeom>
          <a:ln>
            <a:tailEnd type="triangle" w="med" len="med"/>
          </a:ln>
          <a:extLst>
            <a:ext uri="{909E8E84-426E-40DD-AFC4-6F175D3DCCD1}">
              <a14:hiddenFill xmlns:a14="http://schemas.microsoft.com/office/drawing/2010/main">
                <a:noFill/>
              </a14:hiddenFill>
            </a:ext>
          </a:extLst>
        </p:spPr>
        <p:style>
          <a:lnRef idx="3">
            <a:schemeClr val="dk1"/>
          </a:lnRef>
          <a:fillRef idx="0">
            <a:schemeClr val="dk1"/>
          </a:fillRef>
          <a:effectRef idx="2">
            <a:schemeClr val="dk1"/>
          </a:effectRef>
          <a:fontRef idx="minor">
            <a:schemeClr val="tx1"/>
          </a:fontRef>
        </p:style>
        <p:txBody>
          <a:bodyPr wrap="none" anchor="ctr"/>
          <a:lstStyle/>
          <a:p>
            <a:endParaRPr lang="zh-CN" altLang="en-US"/>
          </a:p>
        </p:txBody>
      </p:sp>
      <p:sp>
        <p:nvSpPr>
          <p:cNvPr id="12" name="Rectangle 38"/>
          <p:cNvSpPr>
            <a:spLocks noChangeArrowheads="1"/>
          </p:cNvSpPr>
          <p:nvPr/>
        </p:nvSpPr>
        <p:spPr bwMode="auto">
          <a:xfrm>
            <a:off x="7826543" y="3068742"/>
            <a:ext cx="4937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28</a:t>
            </a:r>
            <a:endParaRPr lang="en-US" altLang="zh-CN" sz="2000"/>
          </a:p>
        </p:txBody>
      </p:sp>
      <p:sp>
        <p:nvSpPr>
          <p:cNvPr id="13" name="Rectangle 39"/>
          <p:cNvSpPr>
            <a:spLocks noChangeArrowheads="1"/>
          </p:cNvSpPr>
          <p:nvPr/>
        </p:nvSpPr>
        <p:spPr bwMode="auto">
          <a:xfrm>
            <a:off x="6169793" y="3068742"/>
            <a:ext cx="4937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28</a:t>
            </a:r>
            <a:endParaRPr lang="en-US" altLang="zh-CN" sz="2000"/>
          </a:p>
        </p:txBody>
      </p:sp>
      <p:sp>
        <p:nvSpPr>
          <p:cNvPr id="14" name="Rectangle 15"/>
          <p:cNvSpPr>
            <a:spLocks noChangeArrowheads="1"/>
          </p:cNvSpPr>
          <p:nvPr/>
        </p:nvSpPr>
        <p:spPr bwMode="auto">
          <a:xfrm>
            <a:off x="6090671" y="2416280"/>
            <a:ext cx="2362200" cy="533400"/>
          </a:xfrm>
          <a:prstGeom prst="rect">
            <a:avLst/>
          </a:prstGeom>
          <a:solidFill>
            <a:srgbClr val="CCCCFF"/>
          </a:solidFill>
          <a:ln>
            <a:solidFill>
              <a:schemeClr val="bg1"/>
            </a:solidFill>
          </a:ln>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lumMod val="95000"/>
                    <a:lumOff val="5000"/>
                  </a:schemeClr>
                </a:solidFill>
                <a:latin typeface="Times-Roman"/>
                <a:ea typeface="+mn-ea"/>
              </a:rPr>
              <a:t>key</a:t>
            </a:r>
            <a:endParaRPr lang="en-US" altLang="zh-CN" b="1" dirty="0">
              <a:solidFill>
                <a:schemeClr val="tx1">
                  <a:lumMod val="95000"/>
                  <a:lumOff val="5000"/>
                </a:schemeClr>
              </a:solidFill>
              <a:latin typeface="Times-Roman"/>
              <a:ea typeface="+mn-ea"/>
            </a:endParaRPr>
          </a:p>
        </p:txBody>
      </p:sp>
      <p:sp>
        <p:nvSpPr>
          <p:cNvPr id="15" name="Rectangle 10"/>
          <p:cNvSpPr>
            <a:spLocks noChangeArrowheads="1"/>
          </p:cNvSpPr>
          <p:nvPr/>
        </p:nvSpPr>
        <p:spPr bwMode="auto">
          <a:xfrm>
            <a:off x="7785267" y="3546889"/>
            <a:ext cx="1143000" cy="533400"/>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8900000" scaled="1"/>
            <a:tileRect/>
          </a:gradFill>
        </p:spPr>
        <p:style>
          <a:lnRef idx="3">
            <a:schemeClr val="lt1"/>
          </a:lnRef>
          <a:fillRef idx="1">
            <a:schemeClr val="accent1"/>
          </a:fillRef>
          <a:effectRef idx="1">
            <a:schemeClr val="accent1"/>
          </a:effectRef>
          <a:fontRef idx="minor">
            <a:schemeClr val="lt1"/>
          </a:fontRef>
        </p:style>
        <p:txBody>
          <a:bodyPr wrap="none" anchor="ctr"/>
          <a:lstStyle/>
          <a:p>
            <a:pPr algn="ctr"/>
            <a:r>
              <a:rPr lang="en-US" altLang="zh-CN" b="1" dirty="0">
                <a:solidFill>
                  <a:schemeClr val="tx1">
                    <a:lumMod val="95000"/>
                    <a:lumOff val="5000"/>
                  </a:schemeClr>
                </a:solidFill>
                <a:latin typeface="Times-Roman"/>
              </a:rPr>
              <a:t>shift</a:t>
            </a:r>
            <a:endParaRPr lang="en-US" altLang="zh-CN" b="1" dirty="0">
              <a:solidFill>
                <a:schemeClr val="tx1">
                  <a:lumMod val="95000"/>
                  <a:lumOff val="5000"/>
                </a:schemeClr>
              </a:solidFill>
              <a:latin typeface="Times-Roman"/>
            </a:endParaRPr>
          </a:p>
        </p:txBody>
      </p:sp>
      <p:sp>
        <p:nvSpPr>
          <p:cNvPr id="16" name="Rectangle 36"/>
          <p:cNvSpPr>
            <a:spLocks noChangeArrowheads="1"/>
          </p:cNvSpPr>
          <p:nvPr/>
        </p:nvSpPr>
        <p:spPr bwMode="auto">
          <a:xfrm>
            <a:off x="6995042" y="2060848"/>
            <a:ext cx="5116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t>56</a:t>
            </a:r>
            <a:endParaRPr lang="en-US" altLang="zh-CN" sz="2000" dirty="0"/>
          </a:p>
        </p:txBody>
      </p:sp>
      <p:sp>
        <p:nvSpPr>
          <p:cNvPr id="18"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98E9F1C-EBC8-47DF-88BD-F1018B8EF706}" type="slidenum">
              <a:rPr lang="en-US" altLang="zh-CN" smtClean="0"/>
            </a:fld>
            <a:endParaRPr lang="en-US" altLang="zh-CN"/>
          </a:p>
        </p:txBody>
      </p:sp>
      <p:sp>
        <p:nvSpPr>
          <p:cNvPr id="36867" name="内容占位符 2"/>
          <p:cNvSpPr>
            <a:spLocks noGrp="1" noChangeArrowheads="1"/>
          </p:cNvSpPr>
          <p:nvPr>
            <p:ph idx="4294967295"/>
          </p:nvPr>
        </p:nvSpPr>
        <p:spPr>
          <a:xfrm>
            <a:off x="0" y="1125538"/>
            <a:ext cx="7129463" cy="511175"/>
          </a:xfrm>
        </p:spPr>
        <p:txBody>
          <a:bodyPr/>
          <a:lstStyle/>
          <a:p>
            <a:r>
              <a:rPr lang="en-US" altLang="zh-CN" sz="2800" dirty="0">
                <a:latin typeface="楷体" panose="02010609060101010101" pitchFamily="49" charset="-122"/>
                <a:ea typeface="楷体" panose="02010609060101010101" pitchFamily="49" charset="-122"/>
              </a:rPr>
              <a:t>AES(Advanced Encryption Standard)</a:t>
            </a:r>
            <a:endParaRPr lang="en-US" altLang="zh-CN" sz="2800" dirty="0">
              <a:latin typeface="楷体" panose="02010609060101010101" pitchFamily="49" charset="-122"/>
              <a:ea typeface="楷体" panose="02010609060101010101" pitchFamily="49" charset="-122"/>
            </a:endParaRPr>
          </a:p>
        </p:txBody>
      </p:sp>
      <p:sp>
        <p:nvSpPr>
          <p:cNvPr id="8" name="文本框 7"/>
          <p:cNvSpPr txBox="1"/>
          <p:nvPr/>
        </p:nvSpPr>
        <p:spPr>
          <a:xfrm>
            <a:off x="539552" y="1749612"/>
            <a:ext cx="7560840" cy="474591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替代</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DES;</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i="0" u="none" strike="noStrike" kern="0" cap="none" spc="0" normalizeH="0" baseline="0" noProof="0" dirty="0">
                <a:ln>
                  <a:noFill/>
                </a:ln>
                <a:solidFill>
                  <a:schemeClr val="tx1">
                    <a:lumMod val="95000"/>
                    <a:lumOff val="5000"/>
                  </a:schemeClr>
                </a:solidFill>
                <a:effectLst/>
                <a:uLnTx/>
                <a:uFillTx/>
                <a:latin typeface="楷体" panose="02010609060101010101" pitchFamily="49" charset="-122"/>
                <a:ea typeface="楷体" panose="02010609060101010101" pitchFamily="49" charset="-122"/>
              </a:rPr>
              <a:t>迭代式分组</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加密</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没有采用</a:t>
            </a:r>
            <a:r>
              <a:rPr kumimoji="0" lang="en-US" altLang="zh-CN"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Feistel</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结构</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分组大小为</a:t>
            </a:r>
            <a:r>
              <a:rPr kumimoji="0" lang="en-US" altLang="zh-CN"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128</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位</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三种密钥长度：</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128</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192</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256</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依照密钥长度不同，运算轮次从</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10</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轮至</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14</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轮不等</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每轮包含</a:t>
            </a:r>
            <a:r>
              <a:rPr kumimoji="0" lang="en-US" altLang="zh-CN"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4</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个函数</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，分为</a:t>
            </a:r>
            <a:r>
              <a:rPr kumimoji="0" lang="en-US" altLang="zh-CN"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3</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个层次</a:t>
            </a:r>
            <a:endParaRPr kumimoji="0" lang="en-US" altLang="zh-CN"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Char char="o"/>
              <a:defRPr/>
            </a:pPr>
            <a:r>
              <a:rPr kumimoji="0" lang="en-US" altLang="zh-CN" sz="24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ByteSub</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非线性层</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Char char="o"/>
              <a:defRPr/>
            </a:pPr>
            <a:r>
              <a:rPr kumimoji="0" lang="en-US" altLang="zh-CN" sz="24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ShiftRow</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线性混合层</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Char char="o"/>
              <a:defRPr/>
            </a:pPr>
            <a:r>
              <a:rPr kumimoji="0" lang="en-US" altLang="zh-CN" sz="24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MixColumn</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非线性层</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1" fontAlgn="base" latinLnBrk="0" hangingPunct="1">
              <a:lnSpc>
                <a:spcPct val="90000"/>
              </a:lnSpc>
              <a:spcBef>
                <a:spcPct val="20000"/>
              </a:spcBef>
              <a:spcAft>
                <a:spcPct val="0"/>
              </a:spcAft>
              <a:buClr>
                <a:srgbClr val="CC0000"/>
              </a:buClr>
              <a:buSzTx/>
              <a:buFont typeface="Wingdings" panose="05000000000000000000" pitchFamily="2" charset="2"/>
              <a:buChar char="o"/>
              <a:defRPr/>
            </a:pPr>
            <a:r>
              <a:rPr kumimoji="0" lang="en-US" altLang="zh-CN" sz="24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AddRoundKey</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密钥添加层</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6"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A305CE40-B261-41BC-A024-D66EAE409322}" type="slidenum">
              <a:rPr lang="en-US" altLang="zh-CN" smtClean="0"/>
            </a:fld>
            <a:endParaRPr lang="en-US" altLang="zh-CN"/>
          </a:p>
        </p:txBody>
      </p:sp>
      <p:sp>
        <p:nvSpPr>
          <p:cNvPr id="37891" name="内容占位符 2"/>
          <p:cNvSpPr>
            <a:spLocks noGrp="1" noChangeArrowheads="1"/>
          </p:cNvSpPr>
          <p:nvPr>
            <p:ph idx="4294967295"/>
          </p:nvPr>
        </p:nvSpPr>
        <p:spPr>
          <a:xfrm>
            <a:off x="0" y="1330325"/>
            <a:ext cx="7418388" cy="1135063"/>
          </a:xfrm>
        </p:spPr>
        <p:style>
          <a:lnRef idx="1">
            <a:schemeClr val="accent5"/>
          </a:lnRef>
          <a:fillRef idx="2">
            <a:schemeClr val="accent5"/>
          </a:fillRef>
          <a:effectRef idx="1">
            <a:schemeClr val="accent5"/>
          </a:effectRef>
          <a:fontRef idx="minor">
            <a:schemeClr val="dk1"/>
          </a:fontRef>
        </p:style>
        <p:txBody>
          <a:bodyPr/>
          <a:lstStyle/>
          <a:p>
            <a:r>
              <a:rPr lang="zh-CN" altLang="en-US" sz="2800" dirty="0">
                <a:latin typeface="楷体" panose="02010609060101010101" pitchFamily="49" charset="-122"/>
                <a:ea typeface="楷体" panose="02010609060101010101" pitchFamily="49" charset="-122"/>
              </a:rPr>
              <a:t>将</a:t>
            </a:r>
            <a:r>
              <a:rPr lang="en-US" altLang="zh-CN" sz="2800" dirty="0">
                <a:latin typeface="楷体" panose="02010609060101010101" pitchFamily="49" charset="-122"/>
                <a:ea typeface="楷体" panose="02010609060101010101" pitchFamily="49" charset="-122"/>
              </a:rPr>
              <a:t>128</a:t>
            </a:r>
            <a:r>
              <a:rPr lang="zh-CN" altLang="en-US" sz="2800" dirty="0">
                <a:latin typeface="楷体" panose="02010609060101010101" pitchFamily="49" charset="-122"/>
                <a:ea typeface="楷体" panose="02010609060101010101" pitchFamily="49" charset="-122"/>
              </a:rPr>
              <a:t>位分组看成 </a:t>
            </a:r>
            <a:r>
              <a:rPr lang="en-US" altLang="zh-CN" sz="2800" dirty="0">
                <a:latin typeface="楷体" panose="02010609060101010101" pitchFamily="49" charset="-122"/>
                <a:ea typeface="楷体" panose="02010609060101010101" pitchFamily="49" charset="-122"/>
              </a:rPr>
              <a:t>4 x 4 </a:t>
            </a:r>
            <a:r>
              <a:rPr lang="zh-CN" altLang="en-US" sz="2800" dirty="0">
                <a:latin typeface="楷体" panose="02010609060101010101" pitchFamily="49" charset="-122"/>
                <a:ea typeface="楷体" panose="02010609060101010101" pitchFamily="49" charset="-122"/>
              </a:rPr>
              <a:t>的字节数组</a:t>
            </a:r>
            <a:endParaRPr lang="en-US" altLang="zh-CN" sz="2800" dirty="0">
              <a:latin typeface="楷体" panose="02010609060101010101" pitchFamily="49" charset="-122"/>
              <a:ea typeface="楷体" panose="02010609060101010101" pitchFamily="49" charset="-122"/>
            </a:endParaRPr>
          </a:p>
          <a:p>
            <a:pPr lvl="1"/>
            <a:r>
              <a:rPr lang="en-US" altLang="zh-CN" sz="2000" dirty="0">
                <a:latin typeface="楷体" panose="02010609060101010101" pitchFamily="49" charset="-122"/>
                <a:ea typeface="楷体" panose="02010609060101010101" pitchFamily="49" charset="-122"/>
              </a:rPr>
              <a:t>(4 x 4 x 8byte = 128bits)</a:t>
            </a:r>
            <a:endParaRPr lang="en-US" altLang="zh-CN" sz="2000" dirty="0">
              <a:latin typeface="楷体" panose="02010609060101010101" pitchFamily="49" charset="-122"/>
              <a:ea typeface="楷体" panose="02010609060101010101" pitchFamily="49" charset="-122"/>
            </a:endParaRPr>
          </a:p>
        </p:txBody>
      </p:sp>
      <p:pic>
        <p:nvPicPr>
          <p:cNvPr id="37893" name="Picture 6" descr="ttt.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5410" y="2694940"/>
            <a:ext cx="8695055" cy="192214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文本框 10"/>
          <p:cNvSpPr txBox="1"/>
          <p:nvPr/>
        </p:nvSpPr>
        <p:spPr>
          <a:xfrm>
            <a:off x="315577" y="4869160"/>
            <a:ext cx="4572000" cy="93564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US" altLang="zh-CN" sz="26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ByteSub</a:t>
            </a:r>
            <a:r>
              <a:rPr kumimoji="0" lang="en-US" altLang="zh-CN" sz="2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zh-CN" altLang="en-US" sz="2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类似于 </a:t>
            </a:r>
            <a:r>
              <a:rPr kumimoji="0" lang="en-US" altLang="zh-CN" sz="2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S-box</a:t>
            </a:r>
            <a:endParaRPr kumimoji="0" lang="en-US" altLang="zh-CN" sz="26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非线性且可逆</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7"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B78218F-E4C1-429E-B5E5-1BDB31A3AECC}" type="slidenum">
              <a:rPr lang="en-US" altLang="zh-CN" smtClean="0"/>
            </a:fld>
            <a:endParaRPr lang="en-US" altLang="zh-CN"/>
          </a:p>
        </p:txBody>
      </p:sp>
      <p:sp>
        <p:nvSpPr>
          <p:cNvPr id="11" name="内容占位符 2"/>
          <p:cNvSpPr>
            <a:spLocks noGrp="1" noChangeArrowheads="1"/>
          </p:cNvSpPr>
          <p:nvPr>
            <p:ph idx="4294967295"/>
          </p:nvPr>
        </p:nvSpPr>
        <p:spPr>
          <a:xfrm>
            <a:off x="0" y="1125538"/>
            <a:ext cx="7129463" cy="511175"/>
          </a:xfrm>
        </p:spPr>
        <p:txBody>
          <a:bodyPr/>
          <a:lstStyle/>
          <a:p>
            <a:r>
              <a:rPr lang="en-US" altLang="zh-CN" sz="2800" dirty="0">
                <a:latin typeface="楷体" panose="02010609060101010101" pitchFamily="49" charset="-122"/>
                <a:ea typeface="楷体" panose="02010609060101010101" pitchFamily="49" charset="-122"/>
              </a:rPr>
              <a:t>AES(Advanced Encryption Standard)</a:t>
            </a:r>
            <a:endParaRPr lang="en-US" altLang="zh-CN" sz="2800" dirty="0">
              <a:latin typeface="楷体" panose="02010609060101010101" pitchFamily="49" charset="-122"/>
              <a:ea typeface="楷体" panose="02010609060101010101" pitchFamily="49" charset="-122"/>
            </a:endParaRPr>
          </a:p>
        </p:txBody>
      </p:sp>
      <p:pic>
        <p:nvPicPr>
          <p:cNvPr id="38916" name="Picture 7" descr="bytesub.tif                                                    000675D6Macintosh HD                   BC93A1C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7909" y="2210585"/>
            <a:ext cx="7073142" cy="446794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917" name="Rectangle 5"/>
          <p:cNvSpPr>
            <a:spLocks noChangeArrowheads="1"/>
          </p:cNvSpPr>
          <p:nvPr/>
        </p:nvSpPr>
        <p:spPr bwMode="auto">
          <a:xfrm>
            <a:off x="348076" y="4158075"/>
            <a:ext cx="1141545" cy="1015663"/>
          </a:xfrm>
          <a:prstGeom prst="rect">
            <a:avLst/>
          </a:prstGeom>
          <a:solidFill>
            <a:srgbClr val="8BD9A5"/>
          </a:solidFill>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CN" sz="2000" b="1" dirty="0">
                <a:solidFill>
                  <a:schemeClr val="tx1"/>
                </a:solidFill>
                <a:latin typeface="楷体" panose="02010609060101010101" pitchFamily="49" charset="-122"/>
                <a:ea typeface="楷体" panose="02010609060101010101" pitchFamily="49" charset="-122"/>
              </a:rPr>
              <a:t>First 4</a:t>
            </a:r>
            <a:endParaRPr lang="en-US" altLang="zh-CN" sz="2000" b="1" dirty="0">
              <a:solidFill>
                <a:schemeClr val="tx1"/>
              </a:solidFill>
              <a:latin typeface="楷体" panose="02010609060101010101" pitchFamily="49" charset="-122"/>
              <a:ea typeface="楷体" panose="02010609060101010101" pitchFamily="49" charset="-122"/>
            </a:endParaRPr>
          </a:p>
          <a:p>
            <a:r>
              <a:rPr lang="en-US" altLang="zh-CN" sz="2000" b="1" dirty="0">
                <a:solidFill>
                  <a:schemeClr val="tx1"/>
                </a:solidFill>
                <a:latin typeface="楷体" panose="02010609060101010101" pitchFamily="49" charset="-122"/>
                <a:ea typeface="楷体" panose="02010609060101010101" pitchFamily="49" charset="-122"/>
              </a:rPr>
              <a:t>bits of</a:t>
            </a:r>
            <a:endParaRPr lang="en-US" altLang="zh-CN" sz="2000" b="1" dirty="0">
              <a:solidFill>
                <a:schemeClr val="tx1"/>
              </a:solidFill>
              <a:latin typeface="楷体" panose="02010609060101010101" pitchFamily="49" charset="-122"/>
              <a:ea typeface="楷体" panose="02010609060101010101" pitchFamily="49" charset="-122"/>
            </a:endParaRPr>
          </a:p>
          <a:p>
            <a:r>
              <a:rPr lang="en-US" altLang="zh-CN" sz="2000" b="1" dirty="0">
                <a:solidFill>
                  <a:schemeClr val="tx1"/>
                </a:solidFill>
                <a:latin typeface="楷体" panose="02010609060101010101" pitchFamily="49" charset="-122"/>
                <a:ea typeface="楷体" panose="02010609060101010101" pitchFamily="49" charset="-122"/>
              </a:rPr>
              <a:t>input</a:t>
            </a:r>
            <a:endParaRPr lang="en-US" altLang="zh-CN" sz="2000" b="1" dirty="0">
              <a:solidFill>
                <a:schemeClr val="tx1"/>
              </a:solidFill>
              <a:latin typeface="楷体" panose="02010609060101010101" pitchFamily="49" charset="-122"/>
              <a:ea typeface="楷体" panose="02010609060101010101" pitchFamily="49" charset="-122"/>
            </a:endParaRPr>
          </a:p>
        </p:txBody>
      </p:sp>
      <p:sp>
        <p:nvSpPr>
          <p:cNvPr id="38918" name="Rectangle 6"/>
          <p:cNvSpPr>
            <a:spLocks noChangeArrowheads="1"/>
          </p:cNvSpPr>
          <p:nvPr/>
        </p:nvSpPr>
        <p:spPr bwMode="auto">
          <a:xfrm>
            <a:off x="3923928" y="1684441"/>
            <a:ext cx="2781531" cy="400110"/>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CN" sz="2000" b="1" dirty="0">
                <a:solidFill>
                  <a:schemeClr val="tx1"/>
                </a:solidFill>
                <a:latin typeface="楷体" panose="02010609060101010101" pitchFamily="49" charset="-122"/>
                <a:ea typeface="楷体" panose="02010609060101010101" pitchFamily="49" charset="-122"/>
              </a:rPr>
              <a:t>Last 4 bits of input</a:t>
            </a:r>
            <a:endParaRPr lang="en-US" altLang="zh-CN" sz="2000" b="1" dirty="0">
              <a:solidFill>
                <a:schemeClr val="tx1"/>
              </a:solidFill>
              <a:latin typeface="楷体" panose="02010609060101010101" pitchFamily="49" charset="-122"/>
              <a:ea typeface="楷体" panose="02010609060101010101" pitchFamily="49" charset="-122"/>
            </a:endParaRPr>
          </a:p>
        </p:txBody>
      </p:sp>
      <p:sp>
        <p:nvSpPr>
          <p:cNvPr id="9" name="矩形: 圆角 8"/>
          <p:cNvSpPr/>
          <p:nvPr/>
        </p:nvSpPr>
        <p:spPr>
          <a:xfrm>
            <a:off x="2304735" y="2304824"/>
            <a:ext cx="6019918" cy="313499"/>
          </a:xfrm>
          <a:prstGeom prst="roundRect">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1904484" y="2626273"/>
            <a:ext cx="319836" cy="3904791"/>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8"/>
                                        </p:tgtEl>
                                        <p:attrNameLst>
                                          <p:attrName>style.visibility</p:attrName>
                                        </p:attrNameLst>
                                      </p:cBhvr>
                                      <p:to>
                                        <p:strVal val="visible"/>
                                      </p:to>
                                    </p:set>
                                    <p:animEffect transition="in" filter="fade">
                                      <p:cBhvr>
                                        <p:cTn id="13" dur="500"/>
                                        <p:tgtEl>
                                          <p:spTgt spid="389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7"/>
                                        </p:tgtEl>
                                        <p:attrNameLst>
                                          <p:attrName>style.visibility</p:attrName>
                                        </p:attrNameLst>
                                      </p:cBhvr>
                                      <p:to>
                                        <p:strVal val="visible"/>
                                      </p:to>
                                    </p:set>
                                    <p:animEffect transition="in" filter="fade">
                                      <p:cBhvr>
                                        <p:cTn id="16"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8" grpId="0" animBg="1"/>
      <p:bldP spid="9" grpId="0" animBg="1"/>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05A1BB5-A573-42DB-B622-CA9C7CD263F8}" type="slidenum">
              <a:rPr lang="en-US" altLang="zh-CN" smtClean="0"/>
            </a:fld>
            <a:endParaRPr lang="en-US" altLang="zh-CN"/>
          </a:p>
        </p:txBody>
      </p:sp>
      <p:sp>
        <p:nvSpPr>
          <p:cNvPr id="39939" name="内容占位符 2"/>
          <p:cNvSpPr>
            <a:spLocks noGrp="1" noChangeArrowheads="1"/>
          </p:cNvSpPr>
          <p:nvPr>
            <p:ph idx="4294967295"/>
          </p:nvPr>
        </p:nvSpPr>
        <p:spPr>
          <a:xfrm>
            <a:off x="862013" y="1773238"/>
            <a:ext cx="8281987" cy="4679950"/>
          </a:xfrm>
        </p:spPr>
        <p:txBody>
          <a:bodyPr/>
          <a:lstStyle/>
          <a:p>
            <a:pP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行移位</a:t>
            </a: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n"/>
            </a:pP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n"/>
            </a:pP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n"/>
            </a:pPr>
            <a:endParaRPr lang="en-US" altLang="zh-CN" dirty="0">
              <a:latin typeface="楷体" panose="02010609060101010101" pitchFamily="49" charset="-122"/>
              <a:ea typeface="楷体" panose="02010609060101010101" pitchFamily="49" charset="-122"/>
            </a:endParaRPr>
          </a:p>
          <a:p>
            <a:pPr marL="0" indent="0">
              <a:buNone/>
            </a:pPr>
            <a:endParaRPr lang="en-US" altLang="zh-CN" dirty="0">
              <a:latin typeface="楷体" panose="02010609060101010101" pitchFamily="49" charset="-122"/>
              <a:ea typeface="楷体" panose="02010609060101010101" pitchFamily="49" charset="-122"/>
            </a:endParaRPr>
          </a:p>
          <a:p>
            <a:pP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列混合</a:t>
            </a:r>
            <a:endParaRPr lang="zh-CN" altLang="en-US" dirty="0">
              <a:latin typeface="楷体" panose="02010609060101010101" pitchFamily="49" charset="-122"/>
              <a:ea typeface="楷体" panose="02010609060101010101" pitchFamily="49" charset="-122"/>
            </a:endParaRPr>
          </a:p>
        </p:txBody>
      </p:sp>
      <p:pic>
        <p:nvPicPr>
          <p:cNvPr id="39941" name="Picture 5" descr="ttt2.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93762" y="2377410"/>
            <a:ext cx="6686550" cy="15875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9942" name="Picture 6" descr="ttt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762" y="4797152"/>
            <a:ext cx="5346700" cy="13049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内容占位符 2"/>
          <p:cNvSpPr txBox="1">
            <a:spLocks noChangeArrowheads="1"/>
          </p:cNvSpPr>
          <p:nvPr/>
        </p:nvSpPr>
        <p:spPr bwMode="auto">
          <a:xfrm>
            <a:off x="250825" y="1125538"/>
            <a:ext cx="7129487" cy="51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600" baseline="0">
                <a:solidFill>
                  <a:schemeClr val="tx1"/>
                </a:solidFill>
                <a:latin typeface="Candara" panose="020E0502030303020204" pitchFamily="34" charset="0"/>
                <a:ea typeface="宋体" panose="02010600030101010101" pitchFamily="2" charset="-122"/>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200" baseline="0">
                <a:solidFill>
                  <a:schemeClr val="tx1"/>
                </a:solidFill>
                <a:latin typeface="Candara" panose="020E0502030303020204" pitchFamily="34" charset="0"/>
                <a:ea typeface="宋体" panose="02010600030101010101" pitchFamily="2"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000" baseline="0">
                <a:solidFill>
                  <a:schemeClr val="tx1"/>
                </a:solidFill>
                <a:latin typeface="Candara" panose="020E0502030303020204" pitchFamily="34" charset="0"/>
                <a:ea typeface="宋体" panose="02010600030101010101" pitchFamily="2" charset="-12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1800" baseline="0">
                <a:solidFill>
                  <a:schemeClr val="tx1"/>
                </a:solidFill>
                <a:latin typeface="Candara" panose="020E0502030303020204" pitchFamily="34" charset="0"/>
                <a:ea typeface="宋体" panose="02010600030101010101" pitchFamily="2" charset="-12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aseline="0">
                <a:solidFill>
                  <a:schemeClr val="tx1"/>
                </a:solidFill>
                <a:latin typeface="Candara" panose="020E0502030303020204" pitchFamily="34"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en-US" altLang="zh-CN" sz="2800" kern="0">
                <a:latin typeface="楷体" panose="02010609060101010101" pitchFamily="49" charset="-122"/>
                <a:ea typeface="楷体" panose="02010609060101010101" pitchFamily="49" charset="-122"/>
              </a:rPr>
              <a:t>AES(Advanced Encryption Standard)</a:t>
            </a:r>
            <a:endParaRPr lang="en-US" altLang="zh-CN" sz="2800" kern="0" dirty="0">
              <a:latin typeface="楷体" panose="02010609060101010101" pitchFamily="49" charset="-122"/>
              <a:ea typeface="楷体" panose="02010609060101010101" pitchFamily="49" charset="-122"/>
            </a:endParaRPr>
          </a:p>
        </p:txBody>
      </p:sp>
      <p:sp>
        <p:nvSpPr>
          <p:cNvPr id="8"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2.3 </a:t>
            </a:r>
            <a:r>
              <a:rPr lang="zh-CN" altLang="en-US" kern="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55E2A04-1D85-41A8-A53A-C99C995B21EE}" type="slidenum">
              <a:rPr lang="en-US" altLang="zh-CN" smtClean="0"/>
            </a:fld>
            <a:endParaRPr lang="en-US" altLang="zh-CN"/>
          </a:p>
        </p:txBody>
      </p:sp>
      <p:sp>
        <p:nvSpPr>
          <p:cNvPr id="40963" name="内容占位符 2"/>
          <p:cNvSpPr>
            <a:spLocks noGrp="1" noChangeArrowheads="1"/>
          </p:cNvSpPr>
          <p:nvPr>
            <p:ph idx="4294967295"/>
          </p:nvPr>
        </p:nvSpPr>
        <p:spPr>
          <a:xfrm>
            <a:off x="0" y="1844675"/>
            <a:ext cx="5113338" cy="503238"/>
          </a:xfrm>
        </p:spPr>
        <p:txBody>
          <a:bodyPr/>
          <a:lstStyle/>
          <a:p>
            <a:pPr>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轮密钥合并</a:t>
            </a:r>
            <a:endParaRPr lang="zh-CN" altLang="en-US" dirty="0">
              <a:latin typeface="楷体" panose="02010609060101010101" pitchFamily="49" charset="-122"/>
              <a:ea typeface="楷体" panose="02010609060101010101" pitchFamily="49" charset="-122"/>
            </a:endParaRPr>
          </a:p>
        </p:txBody>
      </p:sp>
      <p:pic>
        <p:nvPicPr>
          <p:cNvPr id="40965" name="Picture 8" descr="ttt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87624" y="2555841"/>
            <a:ext cx="663098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2"/>
          <p:cNvSpPr txBox="1">
            <a:spLocks noChangeArrowheads="1"/>
          </p:cNvSpPr>
          <p:nvPr/>
        </p:nvSpPr>
        <p:spPr bwMode="auto">
          <a:xfrm>
            <a:off x="250825" y="1125538"/>
            <a:ext cx="7129487" cy="51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600" baseline="0">
                <a:solidFill>
                  <a:schemeClr val="tx1"/>
                </a:solidFill>
                <a:latin typeface="Candara" panose="020E0502030303020204" pitchFamily="34" charset="0"/>
                <a:ea typeface="宋体" panose="02010600030101010101" pitchFamily="2" charset="-122"/>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200" baseline="0">
                <a:solidFill>
                  <a:schemeClr val="tx1"/>
                </a:solidFill>
                <a:latin typeface="Candara" panose="020E0502030303020204" pitchFamily="34" charset="0"/>
                <a:ea typeface="宋体" panose="02010600030101010101" pitchFamily="2"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000" baseline="0">
                <a:solidFill>
                  <a:schemeClr val="tx1"/>
                </a:solidFill>
                <a:latin typeface="Candara" panose="020E0502030303020204" pitchFamily="34" charset="0"/>
                <a:ea typeface="宋体" panose="02010600030101010101" pitchFamily="2" charset="-12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1800" baseline="0">
                <a:solidFill>
                  <a:schemeClr val="tx1"/>
                </a:solidFill>
                <a:latin typeface="Candara" panose="020E0502030303020204" pitchFamily="34" charset="0"/>
                <a:ea typeface="宋体" panose="02010600030101010101" pitchFamily="2" charset="-12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aseline="0">
                <a:solidFill>
                  <a:schemeClr val="tx1"/>
                </a:solidFill>
                <a:latin typeface="Candara" panose="020E0502030303020204" pitchFamily="34"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en-US" altLang="zh-CN" sz="2800" kern="0">
                <a:latin typeface="楷体" panose="02010609060101010101" pitchFamily="49" charset="-122"/>
                <a:ea typeface="楷体" panose="02010609060101010101" pitchFamily="49" charset="-122"/>
              </a:rPr>
              <a:t>AES(Advanced Encryption Standard)</a:t>
            </a:r>
            <a:endParaRPr lang="en-US" altLang="zh-CN" sz="2800" kern="0" dirty="0">
              <a:latin typeface="楷体" panose="02010609060101010101" pitchFamily="49" charset="-122"/>
              <a:ea typeface="楷体" panose="02010609060101010101" pitchFamily="49" charset="-122"/>
            </a:endParaRPr>
          </a:p>
        </p:txBody>
      </p:sp>
      <p:sp>
        <p:nvSpPr>
          <p:cNvPr id="1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2.3 </a:t>
            </a:r>
            <a:r>
              <a:rPr lang="zh-CN" altLang="en-US" kern="0" dirty="0">
                <a:latin typeface="楷体" panose="02010609060101010101" pitchFamily="49" charset="-122"/>
                <a:ea typeface="楷体" panose="02010609060101010101" pitchFamily="49" charset="-122"/>
              </a:rPr>
              <a:t>对称密钥加密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1D49CF8-DE66-4D93-8446-BCA938A2CF1F}" type="slidenum">
              <a:rPr lang="en-US" altLang="zh-CN" smtClean="0"/>
            </a:fld>
            <a:endParaRPr lang="en-US" altLang="zh-CN"/>
          </a:p>
        </p:txBody>
      </p:sp>
      <p:sp>
        <p:nvSpPr>
          <p:cNvPr id="45059" name="内容占位符 2"/>
          <p:cNvSpPr>
            <a:spLocks noGrp="1" noChangeArrowheads="1"/>
          </p:cNvSpPr>
          <p:nvPr>
            <p:ph idx="4294967295"/>
          </p:nvPr>
        </p:nvSpPr>
        <p:spPr>
          <a:xfrm>
            <a:off x="0" y="1333500"/>
            <a:ext cx="8313738" cy="1016000"/>
          </a:xfrm>
        </p:spPr>
        <p:txBody>
          <a:bodyPr/>
          <a:lstStyle/>
          <a:p>
            <a:r>
              <a:rPr lang="zh-CN" altLang="en-US" sz="2800" b="1" dirty="0">
                <a:latin typeface="楷体" panose="02010609060101010101" pitchFamily="49" charset="-122"/>
                <a:ea typeface="楷体" panose="02010609060101010101" pitchFamily="49" charset="-122"/>
              </a:rPr>
              <a:t>对称加密（私有密钥加密）：</a:t>
            </a:r>
            <a:r>
              <a:rPr lang="zh-CN" altLang="en-US" sz="2800" dirty="0">
                <a:latin typeface="楷体" panose="02010609060101010101" pitchFamily="49" charset="-122"/>
                <a:ea typeface="楷体" panose="02010609060101010101" pitchFamily="49" charset="-122"/>
              </a:rPr>
              <a:t>只用一个密钥对信息进行加密和解密，加密密钥和解密密钥相同。</a:t>
            </a:r>
            <a:endParaRPr lang="en-US" altLang="zh-CN" sz="2800" dirty="0">
              <a:latin typeface="楷体" panose="02010609060101010101" pitchFamily="49" charset="-122"/>
              <a:ea typeface="楷体" panose="02010609060101010101" pitchFamily="49" charset="-122"/>
            </a:endParaRPr>
          </a:p>
        </p:txBody>
      </p:sp>
      <p:sp>
        <p:nvSpPr>
          <p:cNvPr id="6" name="标题 1"/>
          <p:cNvSpPr>
            <a:spLocks noGrp="1" noChangeArrowheads="1"/>
          </p:cNvSpPr>
          <p:nvPr>
            <p:ph type="title" idx="4294967295"/>
          </p:nvPr>
        </p:nvSpPr>
        <p:spPr>
          <a:xfrm>
            <a:off x="0" y="260648"/>
            <a:ext cx="9144000" cy="511175"/>
          </a:xfrm>
        </p:spPr>
        <p:txBody>
          <a:bodyPr/>
          <a:lstStyle/>
          <a:p>
            <a:r>
              <a:rPr lang="en-US" altLang="zh-CN" dirty="0">
                <a:latin typeface="楷体" panose="02010609060101010101" pitchFamily="49" charset="-122"/>
                <a:ea typeface="楷体" panose="02010609060101010101" pitchFamily="49" charset="-122"/>
              </a:rPr>
              <a:t>2.4 </a:t>
            </a:r>
            <a:r>
              <a:rPr lang="zh-CN" altLang="en-US" dirty="0">
                <a:latin typeface="楷体" panose="02010609060101010101" pitchFamily="49" charset="-122"/>
                <a:ea typeface="楷体" panose="02010609060101010101" pitchFamily="49" charset="-122"/>
              </a:rPr>
              <a:t>公开密钥加密</a:t>
            </a:r>
            <a:endParaRPr lang="zh-CN" altLang="en-US" dirty="0">
              <a:latin typeface="楷体" panose="02010609060101010101" pitchFamily="49" charset="-122"/>
              <a:ea typeface="楷体" panose="02010609060101010101" pitchFamily="49" charset="-122"/>
            </a:endParaRPr>
          </a:p>
        </p:txBody>
      </p:sp>
      <p:sp>
        <p:nvSpPr>
          <p:cNvPr id="8" name="文本框 7"/>
          <p:cNvSpPr txBox="1"/>
          <p:nvPr/>
        </p:nvSpPr>
        <p:spPr>
          <a:xfrm>
            <a:off x="558705" y="2656307"/>
            <a:ext cx="5328592" cy="185281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带来的问题：</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密钥不能</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公开</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如何安全地</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交换</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密钥？</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如何确认发送者</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身份</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0" name="文本框 9"/>
          <p:cNvSpPr txBox="1"/>
          <p:nvPr/>
        </p:nvSpPr>
        <p:spPr>
          <a:xfrm>
            <a:off x="2339752" y="4922225"/>
            <a:ext cx="6390456" cy="140961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需解决的关键技术问题</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可靠密钥的</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传输通道</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问题</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如何提供与手写</a:t>
            </a:r>
            <a:r>
              <a:rPr kumimoji="0" lang="zh-CN" altLang="en-US" sz="24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签名</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等效的认证体系</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82845" y="2769041"/>
            <a:ext cx="2279294" cy="1709471"/>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1D98C22-F67D-428C-9483-C3A16CF970C7}" type="slidenum">
              <a:rPr lang="en-US" altLang="zh-CN" smtClean="0"/>
            </a:fld>
            <a:endParaRPr lang="en-US" altLang="zh-CN" dirty="0"/>
          </a:p>
        </p:txBody>
      </p:sp>
      <p:sp>
        <p:nvSpPr>
          <p:cNvPr id="43011" name="内容占位符 2"/>
          <p:cNvSpPr>
            <a:spLocks noGrp="1" noChangeArrowheads="1"/>
          </p:cNvSpPr>
          <p:nvPr>
            <p:ph idx="4294967295"/>
          </p:nvPr>
        </p:nvSpPr>
        <p:spPr>
          <a:xfrm>
            <a:off x="0" y="1125538"/>
            <a:ext cx="6481763" cy="511175"/>
          </a:xfrm>
        </p:spPr>
        <p:txBody>
          <a:bodyPr/>
          <a:lstStyle/>
          <a:p>
            <a:r>
              <a:rPr lang="zh-CN" altLang="en-US" sz="2800" b="1" dirty="0">
                <a:latin typeface="楷体" panose="02010609060101010101" pitchFamily="49" charset="-122"/>
                <a:ea typeface="楷体" panose="02010609060101010101" pitchFamily="49" charset="-122"/>
              </a:rPr>
              <a:t>公钥加密算法</a:t>
            </a:r>
            <a:endParaRPr lang="en-US" altLang="zh-CN" sz="2800" b="1" dirty="0">
              <a:latin typeface="楷体" panose="02010609060101010101" pitchFamily="49" charset="-122"/>
              <a:ea typeface="楷体" panose="02010609060101010101" pitchFamily="49" charset="-122"/>
            </a:endParaRPr>
          </a:p>
        </p:txBody>
      </p:sp>
      <p:sp>
        <p:nvSpPr>
          <p:cNvPr id="8" name="文本框 7"/>
          <p:cNvSpPr txBox="1"/>
          <p:nvPr/>
        </p:nvSpPr>
        <p:spPr>
          <a:xfrm>
            <a:off x="899592" y="1924090"/>
            <a:ext cx="7560840"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400" b="0" i="0" dirty="0">
                <a:solidFill>
                  <a:srgbClr val="333333"/>
                </a:solidFill>
                <a:effectLst/>
                <a:latin typeface="楷体" panose="02010609060101010101" pitchFamily="49" charset="-122"/>
                <a:ea typeface="楷体" panose="02010609060101010101" pitchFamily="49" charset="-122"/>
              </a:rPr>
              <a:t>公钥加密算法使用两把完全不同但又是完全匹配的一对钥匙</a:t>
            </a:r>
            <a:r>
              <a:rPr lang="en-US" altLang="zh-CN" sz="2400" b="0" i="0" dirty="0">
                <a:solidFill>
                  <a:srgbClr val="333333"/>
                </a:solidFill>
                <a:effectLst/>
                <a:latin typeface="楷体" panose="02010609060101010101" pitchFamily="49" charset="-122"/>
                <a:ea typeface="楷体" panose="02010609060101010101" pitchFamily="49" charset="-122"/>
              </a:rPr>
              <a:t>—</a:t>
            </a:r>
            <a:r>
              <a:rPr lang="zh-CN" altLang="en-US" sz="2400" b="1" i="0" dirty="0">
                <a:solidFill>
                  <a:srgbClr val="C00000"/>
                </a:solidFill>
                <a:effectLst/>
                <a:latin typeface="楷体" panose="02010609060101010101" pitchFamily="49" charset="-122"/>
                <a:ea typeface="楷体" panose="02010609060101010101" pitchFamily="49" charset="-122"/>
              </a:rPr>
              <a:t>公钥</a:t>
            </a:r>
            <a:r>
              <a:rPr lang="zh-CN" altLang="en-US" sz="2400" b="0" i="0" dirty="0">
                <a:solidFill>
                  <a:srgbClr val="333333"/>
                </a:solidFill>
                <a:effectLst/>
                <a:latin typeface="楷体" panose="02010609060101010101" pitchFamily="49" charset="-122"/>
                <a:ea typeface="楷体" panose="02010609060101010101" pitchFamily="49" charset="-122"/>
              </a:rPr>
              <a:t>和</a:t>
            </a:r>
            <a:r>
              <a:rPr lang="zh-CN" altLang="en-US" sz="2400" b="1" i="0" dirty="0">
                <a:solidFill>
                  <a:srgbClr val="C00000"/>
                </a:solidFill>
                <a:effectLst/>
                <a:latin typeface="楷体" panose="02010609060101010101" pitchFamily="49" charset="-122"/>
                <a:ea typeface="楷体" panose="02010609060101010101" pitchFamily="49" charset="-122"/>
              </a:rPr>
              <a:t>私钥</a:t>
            </a:r>
            <a:r>
              <a:rPr lang="zh-CN" altLang="en-US" sz="2400" b="0" i="0" dirty="0">
                <a:solidFill>
                  <a:srgbClr val="333333"/>
                </a:solidFill>
                <a:effectLst/>
                <a:latin typeface="楷体" panose="02010609060101010101" pitchFamily="49" charset="-122"/>
                <a:ea typeface="楷体" panose="02010609060101010101" pitchFamily="49" charset="-122"/>
              </a:rPr>
              <a:t>。</a:t>
            </a:r>
            <a:endParaRPr lang="en-US" altLang="zh-CN" sz="2400" dirty="0">
              <a:solidFill>
                <a:srgbClr val="333333"/>
              </a:solidFill>
              <a:latin typeface="楷体" panose="02010609060101010101" pitchFamily="49" charset="-122"/>
              <a:ea typeface="楷体" panose="02010609060101010101" pitchFamily="49" charset="-122"/>
            </a:endParaRPr>
          </a:p>
          <a:p>
            <a:r>
              <a:rPr lang="zh-CN" altLang="en-US" sz="2400" b="0" i="0" dirty="0">
                <a:solidFill>
                  <a:srgbClr val="333333"/>
                </a:solidFill>
                <a:effectLst/>
                <a:latin typeface="楷体" panose="02010609060101010101" pitchFamily="49" charset="-122"/>
                <a:ea typeface="楷体" panose="02010609060101010101" pitchFamily="49" charset="-122"/>
              </a:rPr>
              <a:t>加密明文时采用公钥加密。</a:t>
            </a:r>
            <a:endParaRPr lang="en-US" altLang="zh-CN" sz="2400" b="0" i="0" dirty="0">
              <a:solidFill>
                <a:srgbClr val="333333"/>
              </a:solidFill>
              <a:effectLst/>
              <a:latin typeface="楷体" panose="02010609060101010101" pitchFamily="49" charset="-122"/>
              <a:ea typeface="楷体" panose="02010609060101010101" pitchFamily="49" charset="-122"/>
            </a:endParaRPr>
          </a:p>
          <a:p>
            <a:r>
              <a:rPr lang="zh-CN" altLang="en-US" sz="2400" b="0" i="0" dirty="0">
                <a:solidFill>
                  <a:srgbClr val="333333"/>
                </a:solidFill>
                <a:effectLst/>
                <a:latin typeface="楷体" panose="02010609060101010101" pitchFamily="49" charset="-122"/>
                <a:ea typeface="楷体" panose="02010609060101010101" pitchFamily="49" charset="-122"/>
              </a:rPr>
              <a:t>解密密文时使用私钥才能完成，只有使用</a:t>
            </a:r>
            <a:r>
              <a:rPr lang="zh-CN" altLang="en-US" sz="2400" b="1" i="0" dirty="0">
                <a:solidFill>
                  <a:srgbClr val="C00000"/>
                </a:solidFill>
                <a:effectLst/>
                <a:latin typeface="楷体" panose="02010609060101010101" pitchFamily="49" charset="-122"/>
                <a:ea typeface="楷体" panose="02010609060101010101" pitchFamily="49" charset="-122"/>
              </a:rPr>
              <a:t>匹配</a:t>
            </a:r>
            <a:r>
              <a:rPr lang="zh-CN" altLang="en-US" sz="2400" b="0" i="0" dirty="0">
                <a:solidFill>
                  <a:srgbClr val="333333"/>
                </a:solidFill>
                <a:effectLst/>
                <a:latin typeface="楷体" panose="02010609060101010101" pitchFamily="49" charset="-122"/>
                <a:ea typeface="楷体" panose="02010609060101010101" pitchFamily="49" charset="-122"/>
              </a:rPr>
              <a:t>的一对公钥和私钥，才能完成加密和解密过程。</a:t>
            </a:r>
            <a:endParaRPr lang="zh-CN" altLang="en-US" sz="2400" dirty="0">
              <a:latin typeface="楷体" panose="02010609060101010101" pitchFamily="49" charset="-122"/>
              <a:ea typeface="楷体" panose="02010609060101010101" pitchFamily="49" charset="-122"/>
            </a:endParaRPr>
          </a:p>
        </p:txBody>
      </p:sp>
      <p:sp>
        <p:nvSpPr>
          <p:cNvPr id="10" name="文本框 9"/>
          <p:cNvSpPr txBox="1"/>
          <p:nvPr/>
        </p:nvSpPr>
        <p:spPr>
          <a:xfrm>
            <a:off x="5780829" y="4031436"/>
            <a:ext cx="3363171" cy="830997"/>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2400" b="1" i="0" dirty="0">
                <a:solidFill>
                  <a:srgbClr val="333333"/>
                </a:solidFill>
                <a:effectLst/>
                <a:latin typeface="楷体" panose="02010609060101010101" pitchFamily="49" charset="-122"/>
                <a:ea typeface="楷体" panose="02010609060101010101" pitchFamily="49" charset="-122"/>
              </a:rPr>
              <a:t>称公开的密钥为公钥；不公开的密钥为私钥。</a:t>
            </a:r>
            <a:endParaRPr lang="zh-CN" altLang="en-US" sz="2400" b="1" dirty="0"/>
          </a:p>
        </p:txBody>
      </p:sp>
      <p:sp>
        <p:nvSpPr>
          <p:cNvPr id="11"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
        <p:nvSpPr>
          <p:cNvPr id="3" name="矩形 2"/>
          <p:cNvSpPr/>
          <p:nvPr/>
        </p:nvSpPr>
        <p:spPr>
          <a:xfrm>
            <a:off x="634872" y="5373216"/>
            <a:ext cx="1440160" cy="72008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明文</a:t>
            </a:r>
            <a:endParaRPr lang="zh-CN" altLang="en-US" dirty="0"/>
          </a:p>
        </p:txBody>
      </p:sp>
      <p:sp>
        <p:nvSpPr>
          <p:cNvPr id="12" name="矩形 11"/>
          <p:cNvSpPr/>
          <p:nvPr/>
        </p:nvSpPr>
        <p:spPr>
          <a:xfrm>
            <a:off x="3376379" y="5373216"/>
            <a:ext cx="1440160" cy="72008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密文</a:t>
            </a:r>
            <a:endParaRPr lang="zh-CN" altLang="en-US" dirty="0"/>
          </a:p>
        </p:txBody>
      </p:sp>
      <p:sp>
        <p:nvSpPr>
          <p:cNvPr id="13" name="矩形 12"/>
          <p:cNvSpPr/>
          <p:nvPr/>
        </p:nvSpPr>
        <p:spPr>
          <a:xfrm>
            <a:off x="6084168" y="5373216"/>
            <a:ext cx="1440160" cy="72008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明文</a:t>
            </a:r>
            <a:endParaRPr lang="zh-CN" altLang="en-US" dirty="0"/>
          </a:p>
        </p:txBody>
      </p:sp>
      <p:sp>
        <p:nvSpPr>
          <p:cNvPr id="4" name="箭头: 右 3"/>
          <p:cNvSpPr/>
          <p:nvPr/>
        </p:nvSpPr>
        <p:spPr>
          <a:xfrm>
            <a:off x="2332183" y="5572918"/>
            <a:ext cx="805408" cy="320675"/>
          </a:xfrm>
          <a:prstGeom prst="rightArrow">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p:cNvSpPr/>
          <p:nvPr/>
        </p:nvSpPr>
        <p:spPr>
          <a:xfrm>
            <a:off x="5026579" y="5581588"/>
            <a:ext cx="805408" cy="320675"/>
          </a:xfrm>
          <a:prstGeom prst="rightArrow">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50"/>
          <p:cNvGrpSpPr/>
          <p:nvPr/>
        </p:nvGrpSpPr>
        <p:grpSpPr bwMode="auto">
          <a:xfrm>
            <a:off x="2523553" y="4337679"/>
            <a:ext cx="321368" cy="888605"/>
            <a:chOff x="5193" y="2886"/>
            <a:chExt cx="272" cy="635"/>
          </a:xfrm>
        </p:grpSpPr>
        <p:sp>
          <p:nvSpPr>
            <p:cNvPr id="19" name="Oval 51"/>
            <p:cNvSpPr>
              <a:spLocks noChangeArrowheads="1"/>
            </p:cNvSpPr>
            <p:nvPr/>
          </p:nvSpPr>
          <p:spPr bwMode="auto">
            <a:xfrm>
              <a:off x="5193" y="2886"/>
              <a:ext cx="272" cy="226"/>
            </a:xfrm>
            <a:prstGeom prst="ellipse">
              <a:avLst/>
            </a:prstGeom>
            <a:noFill/>
            <a:ln w="28575">
              <a:solidFill>
                <a:srgbClr val="FFC000"/>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solidFill>
                  <a:schemeClr val="bg2"/>
                </a:solidFill>
                <a:latin typeface="Arial" panose="020B0604020202020204" pitchFamily="34" charset="0"/>
              </a:endParaRPr>
            </a:p>
          </p:txBody>
        </p:sp>
        <p:sp>
          <p:nvSpPr>
            <p:cNvPr id="20" name="Line 52"/>
            <p:cNvSpPr>
              <a:spLocks noChangeShapeType="1"/>
            </p:cNvSpPr>
            <p:nvPr/>
          </p:nvSpPr>
          <p:spPr bwMode="auto">
            <a:xfrm flipH="1">
              <a:off x="5329" y="3113"/>
              <a:ext cx="0" cy="408"/>
            </a:xfrm>
            <a:prstGeom prst="line">
              <a:avLst/>
            </a:prstGeom>
            <a:noFill/>
            <a:ln w="28575">
              <a:solidFill>
                <a:srgbClr val="FFC000"/>
              </a:solidFill>
              <a:round/>
            </a:ln>
            <a:extLst>
              <a:ext uri="{909E8E84-426E-40DD-AFC4-6F175D3DCCD1}">
                <a14:hiddenFill xmlns:a14="http://schemas.microsoft.com/office/drawing/2010/main">
                  <a:noFill/>
                </a14:hiddenFill>
              </a:ext>
            </a:extLst>
          </p:spPr>
          <p:txBody>
            <a:bodyPr/>
            <a:lstStyle/>
            <a:p>
              <a:endParaRPr lang="zh-CN" altLang="en-US" dirty="0"/>
            </a:p>
          </p:txBody>
        </p:sp>
        <p:sp>
          <p:nvSpPr>
            <p:cNvPr id="21" name="Line 53"/>
            <p:cNvSpPr>
              <a:spLocks noChangeShapeType="1"/>
            </p:cNvSpPr>
            <p:nvPr/>
          </p:nvSpPr>
          <p:spPr bwMode="auto">
            <a:xfrm>
              <a:off x="5329" y="3339"/>
              <a:ext cx="136" cy="0"/>
            </a:xfrm>
            <a:prstGeom prst="line">
              <a:avLst/>
            </a:prstGeom>
            <a:noFill/>
            <a:ln w="28575">
              <a:solidFill>
                <a:srgbClr val="FFC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54"/>
            <p:cNvSpPr>
              <a:spLocks noChangeShapeType="1"/>
            </p:cNvSpPr>
            <p:nvPr/>
          </p:nvSpPr>
          <p:spPr bwMode="auto">
            <a:xfrm>
              <a:off x="5329" y="3430"/>
              <a:ext cx="91" cy="0"/>
            </a:xfrm>
            <a:prstGeom prst="line">
              <a:avLst/>
            </a:prstGeom>
            <a:noFill/>
            <a:ln w="28575">
              <a:solidFill>
                <a:srgbClr val="FFC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8" name="Group 50"/>
          <p:cNvGrpSpPr/>
          <p:nvPr/>
        </p:nvGrpSpPr>
        <p:grpSpPr bwMode="auto">
          <a:xfrm>
            <a:off x="5209530" y="4337679"/>
            <a:ext cx="321368" cy="888605"/>
            <a:chOff x="5193" y="2886"/>
            <a:chExt cx="272" cy="635"/>
          </a:xfrm>
        </p:grpSpPr>
        <p:sp>
          <p:nvSpPr>
            <p:cNvPr id="29" name="Oval 51"/>
            <p:cNvSpPr>
              <a:spLocks noChangeArrowheads="1"/>
            </p:cNvSpPr>
            <p:nvPr/>
          </p:nvSpPr>
          <p:spPr bwMode="auto">
            <a:xfrm>
              <a:off x="5193" y="2886"/>
              <a:ext cx="272" cy="226"/>
            </a:xfrm>
            <a:prstGeom prst="ellipse">
              <a:avLst/>
            </a:prstGeom>
            <a:noFill/>
            <a:ln w="28575">
              <a:solidFill>
                <a:schemeClr val="accent1">
                  <a:lumMod val="60000"/>
                  <a:lumOff val="40000"/>
                </a:schemeClr>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solidFill>
                  <a:schemeClr val="bg2"/>
                </a:solidFill>
                <a:latin typeface="Arial" panose="020B0604020202020204" pitchFamily="34" charset="0"/>
              </a:endParaRPr>
            </a:p>
          </p:txBody>
        </p:sp>
        <p:sp>
          <p:nvSpPr>
            <p:cNvPr id="30" name="Line 52"/>
            <p:cNvSpPr>
              <a:spLocks noChangeShapeType="1"/>
            </p:cNvSpPr>
            <p:nvPr/>
          </p:nvSpPr>
          <p:spPr bwMode="auto">
            <a:xfrm flipH="1">
              <a:off x="5329" y="3113"/>
              <a:ext cx="0" cy="408"/>
            </a:xfrm>
            <a:prstGeom prst="line">
              <a:avLst/>
            </a:prstGeom>
            <a:noFill/>
            <a:ln w="28575">
              <a:solidFill>
                <a:schemeClr val="accent1">
                  <a:lumMod val="60000"/>
                  <a:lumOff val="40000"/>
                </a:schemeClr>
              </a:solidFill>
              <a:round/>
            </a:ln>
            <a:extLst>
              <a:ext uri="{909E8E84-426E-40DD-AFC4-6F175D3DCCD1}">
                <a14:hiddenFill xmlns:a14="http://schemas.microsoft.com/office/drawing/2010/main">
                  <a:noFill/>
                </a14:hiddenFill>
              </a:ext>
            </a:extLst>
          </p:spPr>
          <p:txBody>
            <a:bodyPr/>
            <a:lstStyle/>
            <a:p>
              <a:endParaRPr lang="zh-CN" altLang="en-US" dirty="0"/>
            </a:p>
          </p:txBody>
        </p:sp>
        <p:sp>
          <p:nvSpPr>
            <p:cNvPr id="31" name="Line 53"/>
            <p:cNvSpPr>
              <a:spLocks noChangeShapeType="1"/>
            </p:cNvSpPr>
            <p:nvPr/>
          </p:nvSpPr>
          <p:spPr bwMode="auto">
            <a:xfrm>
              <a:off x="5329" y="3339"/>
              <a:ext cx="136" cy="0"/>
            </a:xfrm>
            <a:prstGeom prst="line">
              <a:avLst/>
            </a:prstGeom>
            <a:noFill/>
            <a:ln w="28575">
              <a:solidFill>
                <a:schemeClr val="accent1">
                  <a:lumMod val="60000"/>
                  <a:lumOff val="4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54"/>
            <p:cNvSpPr>
              <a:spLocks noChangeShapeType="1"/>
            </p:cNvSpPr>
            <p:nvPr/>
          </p:nvSpPr>
          <p:spPr bwMode="auto">
            <a:xfrm>
              <a:off x="5329" y="3430"/>
              <a:ext cx="91" cy="0"/>
            </a:xfrm>
            <a:prstGeom prst="line">
              <a:avLst/>
            </a:prstGeom>
            <a:noFill/>
            <a:ln w="28575">
              <a:solidFill>
                <a:schemeClr val="accent1">
                  <a:lumMod val="60000"/>
                  <a:lumOff val="40000"/>
                </a:scheme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 name="文本框 4"/>
          <p:cNvSpPr txBox="1"/>
          <p:nvPr/>
        </p:nvSpPr>
        <p:spPr>
          <a:xfrm>
            <a:off x="2119232" y="5244158"/>
            <a:ext cx="1152127" cy="369332"/>
          </a:xfrm>
          <a:prstGeom prst="rect">
            <a:avLst/>
          </a:prstGeom>
          <a:noFill/>
        </p:spPr>
        <p:txBody>
          <a:bodyPr wrap="square" rtlCol="0">
            <a:spAutoFit/>
          </a:bodyPr>
          <a:lstStyle>
            <a:defPPr>
              <a:defRPr lang="zh-CN"/>
            </a:defPPr>
          </a:lstStyle>
          <a:p>
            <a:r>
              <a:rPr lang="zh-CN" altLang="en-US" dirty="0">
                <a:solidFill>
                  <a:srgbClr val="333333"/>
                </a:solidFill>
                <a:latin typeface="楷体" panose="02010609060101010101" pitchFamily="49" charset="-122"/>
                <a:ea typeface="楷体" panose="02010609060101010101" pitchFamily="49" charset="-122"/>
              </a:rPr>
              <a:t>公钥加密</a:t>
            </a:r>
            <a:endParaRPr lang="zh-CN" altLang="en-US" dirty="0">
              <a:solidFill>
                <a:srgbClr val="333333"/>
              </a:solidFill>
              <a:latin typeface="楷体" panose="02010609060101010101" pitchFamily="49" charset="-122"/>
              <a:ea typeface="楷体" panose="02010609060101010101" pitchFamily="49" charset="-122"/>
            </a:endParaRPr>
          </a:p>
        </p:txBody>
      </p:sp>
      <p:sp>
        <p:nvSpPr>
          <p:cNvPr id="33" name="文本框 32"/>
          <p:cNvSpPr txBox="1"/>
          <p:nvPr/>
        </p:nvSpPr>
        <p:spPr>
          <a:xfrm>
            <a:off x="4816539" y="5237791"/>
            <a:ext cx="1152127" cy="369332"/>
          </a:xfrm>
          <a:prstGeom prst="rect">
            <a:avLst/>
          </a:prstGeom>
          <a:noFill/>
        </p:spPr>
        <p:txBody>
          <a:bodyPr wrap="square" rtlCol="0">
            <a:spAutoFit/>
          </a:bodyPr>
          <a:lstStyle>
            <a:defPPr>
              <a:defRPr lang="zh-CN"/>
            </a:defPPr>
          </a:lstStyle>
          <a:p>
            <a:r>
              <a:rPr lang="zh-CN" altLang="en-US" dirty="0">
                <a:solidFill>
                  <a:srgbClr val="333333"/>
                </a:solidFill>
                <a:latin typeface="楷体" panose="02010609060101010101" pitchFamily="49" charset="-122"/>
                <a:ea typeface="楷体" panose="02010609060101010101" pitchFamily="49" charset="-122"/>
              </a:rPr>
              <a:t>私钥解密</a:t>
            </a:r>
            <a:endParaRPr lang="zh-CN" altLang="en-US" dirty="0">
              <a:solidFill>
                <a:srgbClr val="333333"/>
              </a:solidFill>
              <a:latin typeface="楷体" panose="02010609060101010101" pitchFamily="49" charset="-122"/>
              <a:ea typeface="楷体" panose="02010609060101010101" pitchFamily="49" charset="-122"/>
            </a:endParaRPr>
          </a:p>
        </p:txBody>
      </p:sp>
      <p:sp>
        <p:nvSpPr>
          <p:cNvPr id="36" name="文本框 35"/>
          <p:cNvSpPr txBox="1"/>
          <p:nvPr/>
        </p:nvSpPr>
        <p:spPr>
          <a:xfrm>
            <a:off x="3005605" y="4548938"/>
            <a:ext cx="2518722" cy="400110"/>
          </a:xfrm>
          <a:prstGeom prst="rect">
            <a:avLst/>
          </a:prstGeom>
          <a:noFill/>
        </p:spPr>
        <p:txBody>
          <a:bodyPr wrap="square" rtlCol="0">
            <a:spAutoFit/>
          </a:bodyPr>
          <a:lstStyle/>
          <a:p>
            <a:r>
              <a:rPr lang="zh-CN" altLang="en-US" sz="2000" dirty="0">
                <a:solidFill>
                  <a:srgbClr val="FF0000"/>
                </a:solidFill>
                <a:latin typeface="楷体" panose="02010609060101010101" pitchFamily="49" charset="-122"/>
                <a:ea typeface="楷体" panose="02010609060101010101" pitchFamily="49" charset="-122"/>
              </a:rPr>
              <a:t>公钥私钥需相匹配！</a:t>
            </a:r>
            <a:endParaRPr lang="zh-CN" altLang="en-US" sz="2000"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5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 grpId="0" animBg="1"/>
      <p:bldP spid="14" grpId="0" animBg="1"/>
      <p:bldP spid="5" grpId="0"/>
      <p:bldP spid="33" grpId="0"/>
      <p:bldP spid="3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2" descr="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2160" y="1308554"/>
            <a:ext cx="3024336" cy="449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0679107-ECDA-427B-B9BD-22AFF5651D1A}" type="slidenum">
              <a:rPr lang="en-US" altLang="zh-CN" smtClean="0"/>
            </a:fld>
            <a:endParaRPr lang="en-US" altLang="zh-CN"/>
          </a:p>
        </p:txBody>
      </p:sp>
      <p:sp>
        <p:nvSpPr>
          <p:cNvPr id="47109" name="内容占位符 2"/>
          <p:cNvSpPr>
            <a:spLocks noGrp="1" noChangeArrowheads="1"/>
          </p:cNvSpPr>
          <p:nvPr>
            <p:ph idx="4294967295"/>
          </p:nvPr>
        </p:nvSpPr>
        <p:spPr>
          <a:xfrm>
            <a:off x="-108520" y="1094814"/>
            <a:ext cx="6264696" cy="3798813"/>
          </a:xfrm>
        </p:spPr>
        <p:txBody>
          <a:bodyPr/>
          <a:lstStyle/>
          <a:p>
            <a:r>
              <a:rPr lang="zh-CN" altLang="en-US" dirty="0">
                <a:latin typeface="楷体" panose="02010609060101010101" pitchFamily="49" charset="-122"/>
                <a:ea typeface="楷体" panose="02010609060101010101" pitchFamily="49" charset="-122"/>
              </a:rPr>
              <a:t>公开密钥的起源</a:t>
            </a:r>
            <a:endParaRPr lang="en-US" altLang="zh-CN" dirty="0">
              <a:latin typeface="楷体" panose="02010609060101010101" pitchFamily="49" charset="-122"/>
              <a:ea typeface="楷体" panose="02010609060101010101" pitchFamily="49" charset="-122"/>
            </a:endParaRPr>
          </a:p>
          <a:p>
            <a:pPr lvl="1"/>
            <a:r>
              <a:rPr lang="en-US" altLang="zh-CN" sz="1800" dirty="0" err="1">
                <a:latin typeface="楷体" panose="02010609060101010101" pitchFamily="49" charset="-122"/>
                <a:ea typeface="楷体" panose="02010609060101010101" pitchFamily="49" charset="-122"/>
              </a:rPr>
              <a:t>Diffie</a:t>
            </a:r>
            <a:r>
              <a:rPr lang="en-US" altLang="zh-CN" sz="1800" dirty="0">
                <a:latin typeface="楷体" panose="02010609060101010101" pitchFamily="49" charset="-122"/>
                <a:ea typeface="楷体" panose="02010609060101010101" pitchFamily="49" charset="-122"/>
              </a:rPr>
              <a:t>, Whitfield, and Martin Hellman. "New directions in cryptography." </a:t>
            </a:r>
            <a:r>
              <a:rPr lang="en-US" altLang="zh-CN" sz="1800" i="1" dirty="0">
                <a:latin typeface="楷体" panose="02010609060101010101" pitchFamily="49" charset="-122"/>
                <a:ea typeface="楷体" panose="02010609060101010101" pitchFamily="49" charset="-122"/>
              </a:rPr>
              <a:t>IEEE transactions on Information Theory</a:t>
            </a:r>
            <a:r>
              <a:rPr lang="en-US" altLang="zh-CN" sz="1800" dirty="0">
                <a:latin typeface="楷体" panose="02010609060101010101" pitchFamily="49" charset="-122"/>
                <a:ea typeface="楷体" panose="02010609060101010101" pitchFamily="49" charset="-122"/>
              </a:rPr>
              <a:t> 22.6 (1976): 644-654.</a:t>
            </a:r>
            <a:endParaRPr lang="en-US" altLang="zh-CN" sz="18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Diffie</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Hellman</a:t>
            </a:r>
            <a:r>
              <a:rPr lang="zh-CN" altLang="en-US" sz="2400" dirty="0">
                <a:latin typeface="楷体" panose="02010609060101010101" pitchFamily="49" charset="-122"/>
                <a:ea typeface="楷体" panose="02010609060101010101" pitchFamily="49" charset="-122"/>
              </a:rPr>
              <a:t>展示了一种算法，表明非对称加密或是公共密钥加密是可行的</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以公钥密码学为核心，预测了密码学未来的发展方向，主要包括</a:t>
            </a:r>
            <a:endParaRPr lang="zh-CN" altLang="en-US" sz="2400" dirty="0">
              <a:latin typeface="楷体" panose="02010609060101010101" pitchFamily="49" charset="-122"/>
              <a:ea typeface="楷体" panose="02010609060101010101" pitchFamily="49" charset="-122"/>
            </a:endParaRPr>
          </a:p>
          <a:p>
            <a:pPr lvl="3"/>
            <a:r>
              <a:rPr lang="zh-CN" altLang="en-US" sz="1800" dirty="0">
                <a:latin typeface="楷体" panose="02010609060101010101" pitchFamily="49" charset="-122"/>
                <a:ea typeface="楷体" panose="02010609060101010101" pitchFamily="49" charset="-122"/>
              </a:rPr>
              <a:t>公钥密码学（论文第三章：</a:t>
            </a:r>
            <a:r>
              <a:rPr lang="en-US" altLang="zh-CN" sz="1800" dirty="0">
                <a:latin typeface="楷体" panose="02010609060101010101" pitchFamily="49" charset="-122"/>
                <a:ea typeface="楷体" panose="02010609060101010101" pitchFamily="49" charset="-122"/>
              </a:rPr>
              <a:t>Public Key Cryptography</a:t>
            </a:r>
            <a:r>
              <a:rPr lang="zh-CN" altLang="en-US" sz="1800" dirty="0">
                <a:latin typeface="楷体" panose="02010609060101010101" pitchFamily="49" charset="-122"/>
                <a:ea typeface="楷体" panose="02010609060101010101" pitchFamily="49" charset="-122"/>
              </a:rPr>
              <a:t>）</a:t>
            </a:r>
            <a:endParaRPr lang="zh-CN" altLang="en-US" sz="1800" dirty="0">
              <a:latin typeface="楷体" panose="02010609060101010101" pitchFamily="49" charset="-122"/>
              <a:ea typeface="楷体" panose="02010609060101010101" pitchFamily="49" charset="-122"/>
            </a:endParaRPr>
          </a:p>
          <a:p>
            <a:pPr lvl="3"/>
            <a:r>
              <a:rPr lang="zh-CN" altLang="en-US" sz="1800" dirty="0">
                <a:latin typeface="楷体" panose="02010609060101010101" pitchFamily="49" charset="-122"/>
                <a:ea typeface="楷体" panose="02010609060101010101" pitchFamily="49" charset="-122"/>
              </a:rPr>
              <a:t>单向认证，也就是后来的数字签名（论文第四章：</a:t>
            </a:r>
            <a:r>
              <a:rPr lang="en-US" altLang="zh-CN" sz="1800" dirty="0">
                <a:latin typeface="楷体" panose="02010609060101010101" pitchFamily="49" charset="-122"/>
                <a:ea typeface="楷体" panose="02010609060101010101" pitchFamily="49" charset="-122"/>
              </a:rPr>
              <a:t>One-Way Authentication</a:t>
            </a:r>
            <a:r>
              <a:rPr lang="zh-CN" altLang="en-US" sz="1800" dirty="0">
                <a:latin typeface="楷体" panose="02010609060101010101" pitchFamily="49" charset="-122"/>
                <a:ea typeface="楷体" panose="02010609060101010101" pitchFamily="49" charset="-122"/>
              </a:rPr>
              <a:t>）</a:t>
            </a:r>
            <a:endParaRPr lang="zh-CN" altLang="en-US" sz="1800" dirty="0">
              <a:latin typeface="楷体" panose="02010609060101010101" pitchFamily="49" charset="-122"/>
              <a:ea typeface="楷体" panose="02010609060101010101" pitchFamily="49" charset="-122"/>
            </a:endParaRPr>
          </a:p>
          <a:p>
            <a:pPr lvl="3"/>
            <a:r>
              <a:rPr lang="zh-CN" altLang="en-US" sz="1800" dirty="0">
                <a:latin typeface="楷体" panose="02010609060101010101" pitchFamily="49" charset="-122"/>
                <a:ea typeface="楷体" panose="02010609060101010101" pitchFamily="49" charset="-122"/>
              </a:rPr>
              <a:t>陷门单向函数（论文第五章：</a:t>
            </a:r>
            <a:r>
              <a:rPr lang="en-US" altLang="zh-CN" sz="1800" dirty="0">
                <a:latin typeface="楷体" panose="02010609060101010101" pitchFamily="49" charset="-122"/>
                <a:ea typeface="楷体" panose="02010609060101010101" pitchFamily="49" charset="-122"/>
              </a:rPr>
              <a:t>Problem Interrelations and Trapdoors</a:t>
            </a:r>
            <a:r>
              <a:rPr lang="zh-CN" altLang="en-US" sz="1800" dirty="0">
                <a:latin typeface="楷体" panose="02010609060101010101" pitchFamily="49" charset="-122"/>
                <a:ea typeface="楷体" panose="02010609060101010101" pitchFamily="49" charset="-122"/>
              </a:rPr>
              <a:t>）</a:t>
            </a:r>
            <a:endParaRPr lang="zh-CN" altLang="en-US" sz="1800" dirty="0">
              <a:latin typeface="楷体" panose="02010609060101010101" pitchFamily="49" charset="-122"/>
              <a:ea typeface="楷体" panose="02010609060101010101" pitchFamily="49" charset="-122"/>
            </a:endParaRPr>
          </a:p>
          <a:p>
            <a:pPr lvl="3"/>
            <a:r>
              <a:rPr lang="zh-CN" altLang="en-US" sz="1800" dirty="0">
                <a:latin typeface="楷体" panose="02010609060101010101" pitchFamily="49" charset="-122"/>
                <a:ea typeface="楷体" panose="02010609060101010101" pitchFamily="49" charset="-122"/>
              </a:rPr>
              <a:t>计算复杂性问题（论文第六章：</a:t>
            </a:r>
            <a:r>
              <a:rPr lang="en-US" altLang="zh-CN" sz="1800" dirty="0">
                <a:latin typeface="楷体" panose="02010609060101010101" pitchFamily="49" charset="-122"/>
                <a:ea typeface="楷体" panose="02010609060101010101" pitchFamily="49" charset="-122"/>
              </a:rPr>
              <a:t>Computational Complexity</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lvl="2"/>
            <a:endParaRPr lang="zh-CN" altLang="en-US" dirty="0"/>
          </a:p>
        </p:txBody>
      </p:sp>
      <p:sp>
        <p:nvSpPr>
          <p:cNvPr id="7"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DEB1DB0-BF70-4ED4-AEEA-FC63C96D6CF4}" type="slidenum">
              <a:rPr lang="en-US" altLang="zh-CN" smtClean="0"/>
            </a:fld>
            <a:endParaRPr lang="en-US" altLang="zh-CN"/>
          </a:p>
        </p:txBody>
      </p:sp>
      <p:sp>
        <p:nvSpPr>
          <p:cNvPr id="3" name="内容占位符 2"/>
          <p:cNvSpPr>
            <a:spLocks noGrp="1"/>
          </p:cNvSpPr>
          <p:nvPr>
            <p:ph idx="4294967295"/>
          </p:nvPr>
        </p:nvSpPr>
        <p:spPr>
          <a:xfrm>
            <a:off x="0" y="1125538"/>
            <a:ext cx="8424863" cy="571500"/>
          </a:xfrm>
        </p:spPr>
        <p:txBody>
          <a:bodyPr/>
          <a:lstStyle/>
          <a:p>
            <a:r>
              <a:rPr lang="zh-CN" altLang="en-US" sz="2800" b="1" dirty="0">
                <a:latin typeface="楷体" panose="02010609060101010101" pitchFamily="49" charset="-122"/>
                <a:ea typeface="楷体" panose="02010609060101010101" pitchFamily="49" charset="-122"/>
              </a:rPr>
              <a:t>对称密码和公钥密码</a:t>
            </a:r>
            <a:endParaRPr lang="zh-CN" altLang="en-US" sz="2800" b="1" dirty="0">
              <a:latin typeface="楷体" panose="02010609060101010101" pitchFamily="49" charset="-122"/>
              <a:ea typeface="楷体" panose="02010609060101010101" pitchFamily="49" charset="-122"/>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11721" t="14644" r="12698" b="14205"/>
          <a:stretch>
            <a:fillRect/>
          </a:stretch>
        </p:blipFill>
        <p:spPr>
          <a:xfrm>
            <a:off x="360742" y="1957114"/>
            <a:ext cx="1512168" cy="1512168"/>
          </a:xfrm>
          <a:prstGeom prst="rect">
            <a:avLst/>
          </a:prstGeom>
        </p:spPr>
      </p:pic>
      <p:sp>
        <p:nvSpPr>
          <p:cNvPr id="8" name="文本框 7"/>
          <p:cNvSpPr txBox="1"/>
          <p:nvPr/>
        </p:nvSpPr>
        <p:spPr>
          <a:xfrm>
            <a:off x="2248034" y="1902023"/>
            <a:ext cx="151216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latin typeface="楷体" panose="02010609060101010101" pitchFamily="49" charset="-122"/>
                <a:ea typeface="楷体" panose="02010609060101010101" pitchFamily="49" charset="-122"/>
              </a:rPr>
              <a:t>对称密码</a:t>
            </a:r>
            <a:endParaRPr lang="zh-CN" altLang="en-US" sz="2400" b="1" dirty="0">
              <a:latin typeface="楷体" panose="02010609060101010101" pitchFamily="49" charset="-122"/>
              <a:ea typeface="楷体" panose="02010609060101010101" pitchFamily="49" charset="-122"/>
            </a:endParaRPr>
          </a:p>
        </p:txBody>
      </p:sp>
      <p:sp>
        <p:nvSpPr>
          <p:cNvPr id="9" name="文本框 8"/>
          <p:cNvSpPr txBox="1"/>
          <p:nvPr/>
        </p:nvSpPr>
        <p:spPr>
          <a:xfrm>
            <a:off x="2123729" y="2578763"/>
            <a:ext cx="7142399" cy="830997"/>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latin typeface="楷体" panose="02010609060101010101" pitchFamily="49" charset="-122"/>
                <a:ea typeface="楷体" panose="02010609060101010101" pitchFamily="49" charset="-122"/>
              </a:rPr>
              <a:t>加密文件：将文件放入保险箱，设置</a:t>
            </a:r>
            <a:r>
              <a:rPr lang="zh-CN" altLang="en-US" sz="2400" b="1" dirty="0">
                <a:solidFill>
                  <a:srgbClr val="C00000"/>
                </a:solidFill>
                <a:latin typeface="楷体" panose="02010609060101010101" pitchFamily="49" charset="-122"/>
                <a:ea typeface="楷体" panose="02010609060101010101" pitchFamily="49" charset="-122"/>
              </a:rPr>
              <a:t>密码</a:t>
            </a:r>
            <a:r>
              <a:rPr lang="zh-CN" altLang="en-US" sz="2400" b="1" dirty="0">
                <a:latin typeface="楷体" panose="02010609060101010101" pitchFamily="49" charset="-122"/>
                <a:ea typeface="楷体" panose="02010609060101010101" pitchFamily="49" charset="-122"/>
              </a:rPr>
              <a:t>锁上。</a:t>
            </a:r>
            <a:endParaRPr lang="en-US" altLang="zh-CN" sz="2400" b="1" dirty="0">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p"/>
            </a:pPr>
            <a:r>
              <a:rPr lang="zh-CN" altLang="en-US" sz="2400" b="1" dirty="0">
                <a:latin typeface="楷体" panose="02010609060101010101" pitchFamily="49" charset="-122"/>
                <a:ea typeface="楷体" panose="02010609060101010101" pitchFamily="49" charset="-122"/>
              </a:rPr>
              <a:t>解密文件：用</a:t>
            </a:r>
            <a:r>
              <a:rPr lang="zh-CN" altLang="en-US" sz="2400" b="1" dirty="0">
                <a:solidFill>
                  <a:srgbClr val="C00000"/>
                </a:solidFill>
                <a:latin typeface="楷体" panose="02010609060101010101" pitchFamily="49" charset="-122"/>
                <a:ea typeface="楷体" panose="02010609060101010101" pitchFamily="49" charset="-122"/>
              </a:rPr>
              <a:t>密码</a:t>
            </a:r>
            <a:r>
              <a:rPr lang="zh-CN" altLang="en-US" sz="2400" b="1" dirty="0">
                <a:latin typeface="楷体" panose="02010609060101010101" pitchFamily="49" charset="-122"/>
                <a:ea typeface="楷体" panose="02010609060101010101" pitchFamily="49" charset="-122"/>
              </a:rPr>
              <a:t>打开保险箱，取出文件。</a:t>
            </a:r>
            <a:endParaRPr lang="zh-CN" altLang="en-US" sz="2400" b="1" dirty="0">
              <a:latin typeface="楷体" panose="02010609060101010101" pitchFamily="49" charset="-122"/>
              <a:ea typeface="楷体" panose="02010609060101010101" pitchFamily="49" charset="-122"/>
            </a:endParaRPr>
          </a:p>
        </p:txBody>
      </p:sp>
      <p:cxnSp>
        <p:nvCxnSpPr>
          <p:cNvPr id="11" name="直接连接符 10"/>
          <p:cNvCxnSpPr/>
          <p:nvPr/>
        </p:nvCxnSpPr>
        <p:spPr>
          <a:xfrm flipV="1">
            <a:off x="-18928" y="4150678"/>
            <a:ext cx="9141224" cy="6926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248034" y="4544145"/>
            <a:ext cx="151216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latin typeface="楷体" panose="02010609060101010101" pitchFamily="49" charset="-122"/>
                <a:ea typeface="楷体" panose="02010609060101010101" pitchFamily="49" charset="-122"/>
              </a:rPr>
              <a:t>公钥密码</a:t>
            </a:r>
            <a:endParaRPr lang="zh-CN" altLang="en-US" sz="2400" b="1" dirty="0">
              <a:latin typeface="楷体" panose="02010609060101010101" pitchFamily="49" charset="-122"/>
              <a:ea typeface="楷体" panose="02010609060101010101" pitchFamily="49" charset="-122"/>
            </a:endParaRPr>
          </a:p>
        </p:txBody>
      </p:sp>
      <p:sp>
        <p:nvSpPr>
          <p:cNvPr id="16" name="文本框 15"/>
          <p:cNvSpPr txBox="1"/>
          <p:nvPr/>
        </p:nvSpPr>
        <p:spPr>
          <a:xfrm>
            <a:off x="2123729" y="5247233"/>
            <a:ext cx="7056784" cy="830997"/>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dirty="0">
                <a:latin typeface="楷体" panose="02010609060101010101" pitchFamily="49" charset="-122"/>
                <a:ea typeface="楷体" panose="02010609060101010101" pitchFamily="49" charset="-122"/>
              </a:rPr>
              <a:t>加密文件：</a:t>
            </a:r>
            <a:r>
              <a:rPr lang="en-US" altLang="zh-CN" sz="2400" b="1" dirty="0">
                <a:latin typeface="楷体" panose="02010609060101010101" pitchFamily="49" charset="-122"/>
                <a:ea typeface="楷体" panose="02010609060101010101" pitchFamily="49" charset="-122"/>
              </a:rPr>
              <a:t>Alice</a:t>
            </a:r>
            <a:r>
              <a:rPr lang="zh-CN" altLang="en-US" sz="2400" b="1" dirty="0">
                <a:latin typeface="楷体" panose="02010609060101010101" pitchFamily="49" charset="-122"/>
                <a:ea typeface="楷体" panose="02010609060101010101" pitchFamily="49" charset="-122"/>
              </a:rPr>
              <a:t>将文件发送到邮箱</a:t>
            </a:r>
            <a:r>
              <a:rPr lang="en-US" altLang="zh-CN" sz="2400" b="1" dirty="0">
                <a:solidFill>
                  <a:srgbClr val="C00000"/>
                </a:solidFill>
                <a:latin typeface="楷体" panose="02010609060101010101" pitchFamily="49" charset="-122"/>
                <a:ea typeface="楷体" panose="02010609060101010101" pitchFamily="49" charset="-122"/>
              </a:rPr>
              <a:t>Bob@163.com</a:t>
            </a:r>
            <a:endParaRPr lang="en-US" altLang="zh-CN" sz="2400" b="1" dirty="0">
              <a:solidFill>
                <a:srgbClr val="C00000"/>
              </a:solidFill>
              <a:latin typeface="楷体" panose="02010609060101010101" pitchFamily="49" charset="-122"/>
              <a:ea typeface="楷体" panose="02010609060101010101" pitchFamily="49" charset="-122"/>
            </a:endParaRPr>
          </a:p>
          <a:p>
            <a:pPr marL="342900" indent="-342900">
              <a:buFont typeface="Wingdings" panose="05000000000000000000" pitchFamily="2" charset="2"/>
              <a:buChar char="p"/>
            </a:pPr>
            <a:r>
              <a:rPr lang="zh-CN" altLang="en-US" sz="2400" b="1" dirty="0">
                <a:latin typeface="楷体" panose="02010609060101010101" pitchFamily="49" charset="-122"/>
                <a:ea typeface="楷体" panose="02010609060101010101" pitchFamily="49" charset="-122"/>
              </a:rPr>
              <a:t>解密文件：</a:t>
            </a:r>
            <a:r>
              <a:rPr lang="en-US" altLang="zh-CN" sz="2400" b="1" dirty="0">
                <a:latin typeface="楷体" panose="02010609060101010101" pitchFamily="49" charset="-122"/>
                <a:ea typeface="楷体" panose="02010609060101010101" pitchFamily="49" charset="-122"/>
              </a:rPr>
              <a:t>Bob</a:t>
            </a:r>
            <a:r>
              <a:rPr lang="zh-CN" altLang="en-US" sz="2400" b="1" dirty="0">
                <a:latin typeface="楷体" panose="02010609060101010101" pitchFamily="49" charset="-122"/>
                <a:ea typeface="楷体" panose="02010609060101010101" pitchFamily="49" charset="-122"/>
              </a:rPr>
              <a:t>用自己的邮箱</a:t>
            </a:r>
            <a:r>
              <a:rPr lang="zh-CN" altLang="en-US" sz="2400" b="1" dirty="0">
                <a:solidFill>
                  <a:srgbClr val="C00000"/>
                </a:solidFill>
                <a:latin typeface="楷体" panose="02010609060101010101" pitchFamily="49" charset="-122"/>
                <a:ea typeface="楷体" panose="02010609060101010101" pitchFamily="49" charset="-122"/>
              </a:rPr>
              <a:t>密码</a:t>
            </a:r>
            <a:r>
              <a:rPr lang="zh-CN" altLang="en-US" sz="2400" b="1" dirty="0">
                <a:latin typeface="楷体" panose="02010609060101010101" pitchFamily="49" charset="-122"/>
                <a:ea typeface="楷体" panose="02010609060101010101" pitchFamily="49" charset="-122"/>
              </a:rPr>
              <a:t>取出文件。</a:t>
            </a:r>
            <a:endParaRPr lang="zh-CN" altLang="en-US" sz="2400" b="1" dirty="0">
              <a:latin typeface="楷体" panose="02010609060101010101" pitchFamily="49" charset="-122"/>
              <a:ea typeface="楷体" panose="02010609060101010101" pitchFamily="49" charset="-122"/>
            </a:endParaRPr>
          </a:p>
        </p:txBody>
      </p:sp>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l="10486" t="8428" r="10486" b="4341"/>
          <a:stretch>
            <a:fillRect/>
          </a:stretch>
        </p:blipFill>
        <p:spPr>
          <a:xfrm>
            <a:off x="188058" y="4481016"/>
            <a:ext cx="1732003" cy="1517660"/>
          </a:xfrm>
          <a:prstGeom prst="rect">
            <a:avLst/>
          </a:prstGeom>
        </p:spPr>
      </p:pic>
      <p:sp>
        <p:nvSpPr>
          <p:cNvPr id="17" name="文本框 16"/>
          <p:cNvSpPr txBox="1"/>
          <p:nvPr/>
        </p:nvSpPr>
        <p:spPr>
          <a:xfrm>
            <a:off x="87099" y="3607891"/>
            <a:ext cx="2160935"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b="1" dirty="0"/>
              <a:t>DES,AES,RC4…</a:t>
            </a:r>
            <a:endParaRPr lang="zh-CN" altLang="en-US" b="1" dirty="0"/>
          </a:p>
        </p:txBody>
      </p:sp>
      <p:sp>
        <p:nvSpPr>
          <p:cNvPr id="21" name="文本框 20"/>
          <p:cNvSpPr txBox="1"/>
          <p:nvPr/>
        </p:nvSpPr>
        <p:spPr>
          <a:xfrm>
            <a:off x="109950" y="6157785"/>
            <a:ext cx="201622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b="1" dirty="0"/>
              <a:t>RSA,ECC,DH…</a:t>
            </a:r>
            <a:endParaRPr lang="zh-CN" altLang="en-US" b="1" dirty="0"/>
          </a:p>
        </p:txBody>
      </p:sp>
      <p:sp>
        <p:nvSpPr>
          <p:cNvPr id="22" name="箭头: 上 21"/>
          <p:cNvSpPr/>
          <p:nvPr/>
        </p:nvSpPr>
        <p:spPr>
          <a:xfrm>
            <a:off x="7668344" y="2132856"/>
            <a:ext cx="216024" cy="461665"/>
          </a:xfrm>
          <a:prstGeom prst="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3" name="箭头: 直角上 22"/>
          <p:cNvSpPr/>
          <p:nvPr/>
        </p:nvSpPr>
        <p:spPr>
          <a:xfrm rot="5400000">
            <a:off x="4648309" y="3405461"/>
            <a:ext cx="567461" cy="576064"/>
          </a:xfrm>
          <a:prstGeom prst="bent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4" name="箭头: 圆角右 23"/>
          <p:cNvSpPr/>
          <p:nvPr/>
        </p:nvSpPr>
        <p:spPr>
          <a:xfrm rot="10800000">
            <a:off x="6300192" y="6122571"/>
            <a:ext cx="504056" cy="511575"/>
          </a:xfrm>
          <a:prstGeom prst="ben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25" name="箭头: 直角上 24"/>
          <p:cNvSpPr/>
          <p:nvPr/>
        </p:nvSpPr>
        <p:spPr>
          <a:xfrm rot="16200000">
            <a:off x="7560332" y="4670238"/>
            <a:ext cx="648072" cy="594097"/>
          </a:xfrm>
          <a:prstGeom prst="bent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6" name="文本框 25"/>
          <p:cNvSpPr txBox="1"/>
          <p:nvPr/>
        </p:nvSpPr>
        <p:spPr>
          <a:xfrm>
            <a:off x="7000586" y="1365619"/>
            <a:ext cx="1512167"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000" b="1" dirty="0">
                <a:latin typeface="楷体" panose="02010609060101010101" pitchFamily="49" charset="-122"/>
                <a:ea typeface="楷体" panose="02010609060101010101" pitchFamily="49" charset="-122"/>
              </a:rPr>
              <a:t>加密密钥</a:t>
            </a:r>
            <a:r>
              <a:rPr lang="en-US" altLang="zh-CN" sz="2000" b="1" dirty="0">
                <a:latin typeface="楷体" panose="02010609060101010101" pitchFamily="49" charset="-122"/>
                <a:ea typeface="楷体" panose="02010609060101010101" pitchFamily="49" charset="-122"/>
              </a:rPr>
              <a:t>A</a:t>
            </a:r>
            <a:r>
              <a:rPr lang="zh-CN" altLang="en-US" sz="2000" b="1" dirty="0">
                <a:latin typeface="楷体" panose="02010609060101010101" pitchFamily="49" charset="-122"/>
                <a:ea typeface="楷体" panose="02010609060101010101" pitchFamily="49" charset="-122"/>
              </a:rPr>
              <a:t>保密</a:t>
            </a:r>
            <a:endParaRPr lang="zh-CN" altLang="en-US" sz="2000" b="1" dirty="0">
              <a:latin typeface="楷体" panose="02010609060101010101" pitchFamily="49" charset="-122"/>
              <a:ea typeface="楷体" panose="02010609060101010101" pitchFamily="49" charset="-122"/>
            </a:endParaRPr>
          </a:p>
        </p:txBody>
      </p:sp>
      <p:sp>
        <p:nvSpPr>
          <p:cNvPr id="30" name="文本框 29"/>
          <p:cNvSpPr txBox="1"/>
          <p:nvPr/>
        </p:nvSpPr>
        <p:spPr>
          <a:xfrm>
            <a:off x="5292080" y="3409760"/>
            <a:ext cx="1368152"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000" b="1" dirty="0">
                <a:latin typeface="楷体" panose="02010609060101010101" pitchFamily="49" charset="-122"/>
                <a:ea typeface="楷体" panose="02010609060101010101" pitchFamily="49" charset="-122"/>
              </a:rPr>
              <a:t>解密密钥</a:t>
            </a:r>
            <a:r>
              <a:rPr lang="en-US" altLang="zh-CN" sz="2000" b="1" dirty="0">
                <a:latin typeface="楷体" panose="02010609060101010101" pitchFamily="49" charset="-122"/>
                <a:ea typeface="楷体" panose="02010609060101010101" pitchFamily="49" charset="-122"/>
              </a:rPr>
              <a:t>A</a:t>
            </a:r>
            <a:r>
              <a:rPr lang="zh-CN" altLang="en-US" sz="2000" b="1" dirty="0">
                <a:latin typeface="楷体" panose="02010609060101010101" pitchFamily="49" charset="-122"/>
                <a:ea typeface="楷体" panose="02010609060101010101" pitchFamily="49" charset="-122"/>
              </a:rPr>
              <a:t>保密</a:t>
            </a:r>
            <a:endParaRPr lang="zh-CN" altLang="en-US" sz="2000" b="1" dirty="0">
              <a:latin typeface="楷体" panose="02010609060101010101" pitchFamily="49" charset="-122"/>
              <a:ea typeface="楷体" panose="02010609060101010101" pitchFamily="49" charset="-122"/>
            </a:endParaRPr>
          </a:p>
        </p:txBody>
      </p:sp>
      <p:sp>
        <p:nvSpPr>
          <p:cNvPr id="31" name="文本框 30"/>
          <p:cNvSpPr txBox="1"/>
          <p:nvPr/>
        </p:nvSpPr>
        <p:spPr>
          <a:xfrm>
            <a:off x="6382909" y="4428632"/>
            <a:ext cx="1026114"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zh-CN" altLang="en-US" sz="2000" b="1" dirty="0">
                <a:latin typeface="楷体" panose="02010609060101010101" pitchFamily="49" charset="-122"/>
                <a:ea typeface="楷体" panose="02010609060101010101" pitchFamily="49" charset="-122"/>
              </a:rPr>
              <a:t>公钥</a:t>
            </a:r>
            <a:r>
              <a:rPr lang="en-US" altLang="zh-CN" sz="2000" b="1" dirty="0">
                <a:latin typeface="楷体" panose="02010609060101010101" pitchFamily="49" charset="-122"/>
                <a:ea typeface="楷体" panose="02010609060101010101" pitchFamily="49" charset="-122"/>
              </a:rPr>
              <a:t>A</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公开</a:t>
            </a:r>
            <a:endParaRPr lang="zh-CN" altLang="en-US" sz="2000" b="1" dirty="0">
              <a:latin typeface="楷体" panose="02010609060101010101" pitchFamily="49" charset="-122"/>
              <a:ea typeface="楷体" panose="02010609060101010101" pitchFamily="49" charset="-122"/>
            </a:endParaRPr>
          </a:p>
        </p:txBody>
      </p:sp>
      <p:sp>
        <p:nvSpPr>
          <p:cNvPr id="32" name="文本框 31"/>
          <p:cNvSpPr txBox="1"/>
          <p:nvPr/>
        </p:nvSpPr>
        <p:spPr>
          <a:xfrm>
            <a:off x="5076056" y="6078230"/>
            <a:ext cx="1122301"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CN" altLang="en-US" sz="2000" b="1" dirty="0">
                <a:latin typeface="楷体" panose="02010609060101010101" pitchFamily="49" charset="-122"/>
                <a:ea typeface="楷体" panose="02010609060101010101" pitchFamily="49" charset="-122"/>
              </a:rPr>
              <a:t>私钥</a:t>
            </a:r>
            <a:r>
              <a:rPr lang="en-US" altLang="zh-CN" sz="2000" b="1" dirty="0">
                <a:latin typeface="楷体" panose="02010609060101010101" pitchFamily="49" charset="-122"/>
                <a:ea typeface="楷体" panose="02010609060101010101" pitchFamily="49" charset="-122"/>
              </a:rPr>
              <a:t>B</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保密</a:t>
            </a:r>
            <a:endParaRPr lang="zh-CN" altLang="en-US" sz="2000" b="1" dirty="0">
              <a:latin typeface="楷体" panose="02010609060101010101" pitchFamily="49" charset="-122"/>
              <a:ea typeface="楷体" panose="02010609060101010101" pitchFamily="49" charset="-122"/>
            </a:endParaRPr>
          </a:p>
        </p:txBody>
      </p:sp>
      <p:sp>
        <p:nvSpPr>
          <p:cNvPr id="28"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2.1 </a:t>
            </a:r>
            <a:r>
              <a:rPr lang="zh-CN" altLang="en-US" kern="0" dirty="0">
                <a:latin typeface="楷体" panose="02010609060101010101" pitchFamily="49" charset="-122"/>
                <a:ea typeface="楷体" panose="02010609060101010101" pitchFamily="49" charset="-122"/>
              </a:rPr>
              <a:t>数据加密技术概述</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3" name="Picture 6" descr="http://image.beekka.com/blog/201306/bg20130627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66997" y="4007467"/>
            <a:ext cx="3941507" cy="276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1FB39AF-B36F-4D1A-9197-8AED6312D36E}" type="slidenum">
              <a:rPr lang="en-US" altLang="zh-CN" smtClean="0"/>
            </a:fld>
            <a:endParaRPr lang="en-US" altLang="zh-CN"/>
          </a:p>
        </p:txBody>
      </p:sp>
      <p:sp>
        <p:nvSpPr>
          <p:cNvPr id="2" name="内容占位符 2"/>
          <p:cNvSpPr>
            <a:spLocks noGrp="1" noChangeArrowheads="1"/>
          </p:cNvSpPr>
          <p:nvPr>
            <p:ph idx="4294967295"/>
          </p:nvPr>
        </p:nvSpPr>
        <p:spPr>
          <a:xfrm>
            <a:off x="-468560" y="1096333"/>
            <a:ext cx="9505056" cy="5349875"/>
          </a:xfrm>
        </p:spPr>
        <p:txBody>
          <a:bodyPr/>
          <a:lstStyle/>
          <a:p>
            <a:pPr lvl="1"/>
            <a:r>
              <a:rPr lang="en-US" altLang="zh-CN" sz="2000" dirty="0">
                <a:latin typeface="楷体" panose="02010609060101010101" pitchFamily="49" charset="-122"/>
                <a:ea typeface="楷体" panose="02010609060101010101" pitchFamily="49" charset="-122"/>
              </a:rPr>
              <a:t>Rivest, Ronald L., Adi Shamir, and Leonard Adleman. "A method for obtaining digital signatures and public-key cryptosystems." </a:t>
            </a:r>
            <a:r>
              <a:rPr lang="en-US" altLang="zh-CN" sz="2000" i="1" dirty="0">
                <a:latin typeface="楷体" panose="02010609060101010101" pitchFamily="49" charset="-122"/>
                <a:ea typeface="楷体" panose="02010609060101010101" pitchFamily="49" charset="-122"/>
              </a:rPr>
              <a:t>Communications of the ACM</a:t>
            </a:r>
            <a:r>
              <a:rPr lang="en-US" altLang="zh-CN" sz="2000" dirty="0">
                <a:latin typeface="楷体" panose="02010609060101010101" pitchFamily="49" charset="-122"/>
                <a:ea typeface="楷体" panose="02010609060101010101" pitchFamily="49" charset="-122"/>
              </a:rPr>
              <a:t> 22.2 (1978): 120-126.</a:t>
            </a:r>
            <a:endParaRPr lang="en-US" altLang="zh-CN" sz="20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2002</a:t>
            </a:r>
            <a:r>
              <a:rPr lang="zh-CN" altLang="en-US" sz="2400" dirty="0">
                <a:latin typeface="楷体" panose="02010609060101010101" pitchFamily="49" charset="-122"/>
                <a:ea typeface="楷体" panose="02010609060101010101" pitchFamily="49" charset="-122"/>
              </a:rPr>
              <a:t>年图灵奖</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提出了一种新的加密算法。也就是现在我们所熟知且广泛使用的非对称加密算法</a:t>
            </a:r>
            <a:r>
              <a:rPr lang="en-US" altLang="zh-CN" sz="2400" dirty="0">
                <a:latin typeface="楷体" panose="02010609060101010101" pitchFamily="49" charset="-122"/>
                <a:ea typeface="楷体" panose="02010609060101010101" pitchFamily="49" charset="-122"/>
              </a:rPr>
              <a:t>————RSA</a:t>
            </a:r>
            <a:r>
              <a:rPr lang="zh-CN" altLang="en-US" sz="2400" dirty="0">
                <a:latin typeface="楷体" panose="02010609060101010101" pitchFamily="49" charset="-122"/>
                <a:ea typeface="楷体" panose="02010609060101010101" pitchFamily="49" charset="-122"/>
              </a:rPr>
              <a:t>加密算法</a:t>
            </a:r>
            <a:endParaRPr lang="en-US" altLang="zh-CN" sz="2400" dirty="0">
              <a:latin typeface="楷体" panose="02010609060101010101" pitchFamily="49" charset="-122"/>
              <a:ea typeface="楷体" panose="02010609060101010101" pitchFamily="49" charset="-122"/>
            </a:endParaRPr>
          </a:p>
          <a:p>
            <a:pPr lvl="1"/>
            <a:r>
              <a:rPr lang="en-US" altLang="zh-CN" sz="2400" dirty="0">
                <a:latin typeface="楷体" panose="02010609060101010101" pitchFamily="49" charset="-122"/>
                <a:ea typeface="楷体" panose="02010609060101010101" pitchFamily="49" charset="-122"/>
              </a:rPr>
              <a:t>RSA</a:t>
            </a:r>
            <a:r>
              <a:rPr lang="zh-CN" altLang="en-US" sz="2400" dirty="0">
                <a:latin typeface="楷体" panose="02010609060101010101" pitchFamily="49" charset="-122"/>
                <a:ea typeface="楷体" panose="02010609060101010101" pitchFamily="49" charset="-122"/>
              </a:rPr>
              <a:t>算法实际上涵盖了</a:t>
            </a:r>
            <a:r>
              <a:rPr lang="en-US" altLang="zh-CN" sz="2400" dirty="0" err="1">
                <a:latin typeface="楷体" panose="02010609060101010101" pitchFamily="49" charset="-122"/>
                <a:ea typeface="楷体" panose="02010609060101010101" pitchFamily="49" charset="-122"/>
              </a:rPr>
              <a:t>Diffle</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Hellman</a:t>
            </a:r>
            <a:r>
              <a:rPr lang="zh-CN" altLang="en-US" sz="2400" dirty="0">
                <a:latin typeface="楷体" panose="02010609060101010101" pitchFamily="49" charset="-122"/>
                <a:ea typeface="楷体" panose="02010609060101010101" pitchFamily="49" charset="-122"/>
              </a:rPr>
              <a:t>所提出的所有概念：</a:t>
            </a:r>
            <a:endParaRPr lang="en-US" altLang="zh-CN" sz="2400" dirty="0">
              <a:latin typeface="楷体" panose="02010609060101010101" pitchFamily="49" charset="-122"/>
              <a:ea typeface="楷体" panose="02010609060101010101" pitchFamily="49" charset="-122"/>
            </a:endParaRPr>
          </a:p>
          <a:p>
            <a:pPr marL="457200" lvl="1" indent="0">
              <a:buNone/>
            </a:pPr>
            <a:r>
              <a:rPr lang="en-US" altLang="zh-CN" sz="24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RSA</a:t>
            </a:r>
            <a:r>
              <a:rPr lang="zh-CN" altLang="en-US" sz="2000" dirty="0">
                <a:latin typeface="楷体" panose="02010609060101010101" pitchFamily="49" charset="-122"/>
                <a:ea typeface="楷体" panose="02010609060101010101" pitchFamily="49" charset="-122"/>
              </a:rPr>
              <a:t>算法可以用来对数据进行加密，是公钥</a:t>
            </a:r>
            <a:endParaRPr lang="en-US" altLang="zh-CN" sz="2000" dirty="0">
              <a:latin typeface="楷体" panose="02010609060101010101" pitchFamily="49" charset="-122"/>
              <a:ea typeface="楷体" panose="02010609060101010101" pitchFamily="49" charset="-122"/>
            </a:endParaRPr>
          </a:p>
          <a:p>
            <a:pPr marL="457200" lvl="1" indent="0">
              <a:buNone/>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密码学的一个典型实例</a:t>
            </a:r>
            <a:endParaRPr lang="en-US" altLang="zh-CN" sz="2000" dirty="0">
              <a:latin typeface="楷体" panose="02010609060101010101" pitchFamily="49" charset="-122"/>
              <a:ea typeface="楷体" panose="02010609060101010101" pitchFamily="49" charset="-122"/>
            </a:endParaRPr>
          </a:p>
          <a:p>
            <a:pPr marL="457200" lvl="1" indent="0">
              <a:buNone/>
            </a:pPr>
            <a:r>
              <a:rPr lang="en-US" altLang="zh-CN" sz="2000" dirty="0">
                <a:latin typeface="楷体" panose="02010609060101010101" pitchFamily="49" charset="-122"/>
                <a:ea typeface="楷体" panose="02010609060101010101" pitchFamily="49" charset="-122"/>
              </a:rPr>
              <a:t> -RSA</a:t>
            </a:r>
            <a:r>
              <a:rPr lang="zh-CN" altLang="en-US" sz="2000" dirty="0">
                <a:latin typeface="楷体" panose="02010609060101010101" pitchFamily="49" charset="-122"/>
                <a:ea typeface="楷体" panose="02010609060101010101" pitchFamily="49" charset="-122"/>
              </a:rPr>
              <a:t>算法可以用来实现数字签名，是单向认</a:t>
            </a:r>
            <a:endParaRPr lang="en-US" altLang="zh-CN" sz="2000" dirty="0">
              <a:latin typeface="楷体" panose="02010609060101010101" pitchFamily="49" charset="-122"/>
              <a:ea typeface="楷体" panose="02010609060101010101" pitchFamily="49" charset="-122"/>
            </a:endParaRPr>
          </a:p>
          <a:p>
            <a:pPr marL="457200" lvl="1" indent="0">
              <a:buNone/>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证的一个典型实例</a:t>
            </a:r>
            <a:endParaRPr lang="en-US" altLang="zh-CN" sz="2000" dirty="0">
              <a:latin typeface="楷体" panose="02010609060101010101" pitchFamily="49" charset="-122"/>
              <a:ea typeface="楷体" panose="02010609060101010101" pitchFamily="49" charset="-122"/>
            </a:endParaRPr>
          </a:p>
          <a:p>
            <a:pPr marL="457200" lvl="1" indent="0">
              <a:buNone/>
            </a:pPr>
            <a:r>
              <a:rPr lang="en-US" altLang="zh-CN" sz="2000" dirty="0">
                <a:latin typeface="楷体" panose="02010609060101010101" pitchFamily="49" charset="-122"/>
                <a:ea typeface="楷体" panose="02010609060101010101" pitchFamily="49" charset="-122"/>
              </a:rPr>
              <a:t> -RSA</a:t>
            </a:r>
            <a:r>
              <a:rPr lang="zh-CN" altLang="en-US" sz="2000" dirty="0">
                <a:latin typeface="楷体" panose="02010609060101010101" pitchFamily="49" charset="-122"/>
                <a:ea typeface="楷体" panose="02010609060101010101" pitchFamily="49" charset="-122"/>
              </a:rPr>
              <a:t>算法的本质是</a:t>
            </a:r>
            <a:r>
              <a:rPr lang="en-US" altLang="zh-CN" sz="2000" dirty="0">
                <a:latin typeface="楷体" panose="02010609060101010101" pitchFamily="49" charset="-122"/>
                <a:ea typeface="楷体" panose="02010609060101010101" pitchFamily="49" charset="-122"/>
              </a:rPr>
              <a:t>RSA</a:t>
            </a:r>
            <a:r>
              <a:rPr lang="zh-CN" altLang="en-US" sz="2000" dirty="0">
                <a:latin typeface="楷体" panose="02010609060101010101" pitchFamily="49" charset="-122"/>
                <a:ea typeface="楷体" panose="02010609060101010101" pitchFamily="49" charset="-122"/>
              </a:rPr>
              <a:t>陷门单向函数、而且，</a:t>
            </a:r>
            <a:endParaRPr lang="en-US" altLang="zh-CN" sz="2000" dirty="0">
              <a:latin typeface="楷体" panose="02010609060101010101" pitchFamily="49" charset="-122"/>
              <a:ea typeface="楷体" panose="02010609060101010101" pitchFamily="49" charset="-122"/>
            </a:endParaRPr>
          </a:p>
          <a:p>
            <a:pPr marL="457200" lvl="1" indent="0">
              <a:buNone/>
            </a:pPr>
            <a:r>
              <a:rPr lang="en-US" altLang="zh-CN" sz="2000" dirty="0">
                <a:latin typeface="楷体" panose="02010609060101010101" pitchFamily="49" charset="-122"/>
                <a:ea typeface="楷体" panose="02010609060101010101" pitchFamily="49" charset="-122"/>
              </a:rPr>
              <a:t>    RSA</a:t>
            </a:r>
            <a:r>
              <a:rPr lang="zh-CN" altLang="en-US" sz="2000" dirty="0">
                <a:latin typeface="楷体" panose="02010609060101010101" pitchFamily="49" charset="-122"/>
                <a:ea typeface="楷体" panose="02010609060101010101" pitchFamily="49" charset="-122"/>
              </a:rPr>
              <a:t>安全性所基于的大整数分解问题，至</a:t>
            </a:r>
            <a:endParaRPr lang="en-US" altLang="zh-CN" sz="2000" dirty="0">
              <a:latin typeface="楷体" panose="02010609060101010101" pitchFamily="49" charset="-122"/>
              <a:ea typeface="楷体" panose="02010609060101010101" pitchFamily="49" charset="-122"/>
            </a:endParaRPr>
          </a:p>
          <a:p>
            <a:pPr marL="457200" lvl="1" indent="0">
              <a:buNone/>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今为止都被认为是唯一可以用来构造陷门</a:t>
            </a:r>
            <a:endParaRPr lang="en-US" altLang="zh-CN" sz="2000" dirty="0">
              <a:latin typeface="楷体" panose="02010609060101010101" pitchFamily="49" charset="-122"/>
              <a:ea typeface="楷体" panose="02010609060101010101" pitchFamily="49" charset="-122"/>
            </a:endParaRPr>
          </a:p>
          <a:p>
            <a:pPr marL="457200" lvl="1" indent="0">
              <a:buNone/>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单向置换</a:t>
            </a:r>
            <a:endParaRPr lang="zh-CN" altLang="en-US" sz="2000" dirty="0">
              <a:latin typeface="楷体" panose="02010609060101010101" pitchFamily="49" charset="-122"/>
              <a:ea typeface="楷体" panose="02010609060101010101" pitchFamily="49" charset="-122"/>
            </a:endParaRPr>
          </a:p>
        </p:txBody>
      </p:sp>
      <p:sp>
        <p:nvSpPr>
          <p:cNvPr id="7"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79CDA66-A0D6-430A-99F8-F58FFE8BBF88}" type="slidenum">
              <a:rPr lang="en-US" altLang="zh-CN" smtClean="0"/>
            </a:fld>
            <a:endParaRPr lang="en-US" altLang="zh-CN"/>
          </a:p>
        </p:txBody>
      </p:sp>
      <p:sp>
        <p:nvSpPr>
          <p:cNvPr id="46083" name="内容占位符 2"/>
          <p:cNvSpPr>
            <a:spLocks noGrp="1" noChangeArrowheads="1"/>
          </p:cNvSpPr>
          <p:nvPr>
            <p:ph idx="4294967295"/>
          </p:nvPr>
        </p:nvSpPr>
        <p:spPr>
          <a:xfrm>
            <a:off x="0" y="1196975"/>
            <a:ext cx="8893175" cy="520700"/>
          </a:xfrm>
        </p:spPr>
        <p:txBody>
          <a:bodyPr/>
          <a:lstStyle/>
          <a:p>
            <a:r>
              <a:rPr lang="zh-CN" altLang="en-US" sz="2800" b="1" dirty="0">
                <a:latin typeface="楷体" panose="02010609060101010101" pitchFamily="49" charset="-122"/>
                <a:ea typeface="楷体" panose="02010609060101010101" pitchFamily="49" charset="-122"/>
              </a:rPr>
              <a:t>公钥加密</a:t>
            </a:r>
            <a:endParaRPr lang="en-US" altLang="zh-CN" sz="2800" b="1" dirty="0">
              <a:latin typeface="楷体" panose="02010609060101010101" pitchFamily="49" charset="-122"/>
              <a:ea typeface="楷体" panose="02010609060101010101" pitchFamily="49" charset="-122"/>
            </a:endParaRPr>
          </a:p>
        </p:txBody>
      </p:sp>
      <p:grpSp>
        <p:nvGrpSpPr>
          <p:cNvPr id="7" name="组合 6"/>
          <p:cNvGrpSpPr/>
          <p:nvPr/>
        </p:nvGrpSpPr>
        <p:grpSpPr>
          <a:xfrm>
            <a:off x="2687960" y="4221088"/>
            <a:ext cx="3768080" cy="2391054"/>
            <a:chOff x="2699792" y="4077072"/>
            <a:chExt cx="4056112" cy="253507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99792" y="4077072"/>
              <a:ext cx="4056112" cy="2535070"/>
            </a:xfrm>
            <a:prstGeom prst="rect">
              <a:avLst/>
            </a:prstGeom>
          </p:spPr>
        </p:pic>
        <p:sp>
          <p:nvSpPr>
            <p:cNvPr id="5" name="矩形 4"/>
            <p:cNvSpPr/>
            <p:nvPr/>
          </p:nvSpPr>
          <p:spPr>
            <a:xfrm>
              <a:off x="6012160" y="6093296"/>
              <a:ext cx="720080" cy="432048"/>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50825" y="1779773"/>
            <a:ext cx="8698528" cy="223445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两个密钥：</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公钥：可为任何人知道，用来</a:t>
            </a:r>
            <a:r>
              <a:rPr kumimoji="0" lang="zh-CN" altLang="en-US" sz="24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加密消息</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或者</a:t>
            </a:r>
            <a:r>
              <a:rPr kumimoji="0" lang="zh-CN" altLang="en-US" sz="24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验证签名</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私钥：只有接收者本人知道，用来</a:t>
            </a:r>
            <a:r>
              <a:rPr kumimoji="0" lang="zh-CN" altLang="en-US" sz="24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解密消息</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和</a:t>
            </a:r>
            <a:r>
              <a:rPr kumimoji="0" lang="zh-CN" altLang="en-US" sz="2400" b="0" i="0" u="none" strike="noStrike" kern="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签名</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不对称性：</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用来加密消息的密钥不能用来解密消息。</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CE3BF07-9052-4740-8E4C-F86914DD7818}" type="slidenum">
              <a:rPr lang="en-US" altLang="zh-CN" smtClean="0"/>
            </a:fld>
            <a:endParaRPr lang="en-US" altLang="zh-CN"/>
          </a:p>
        </p:txBody>
      </p:sp>
      <p:sp>
        <p:nvSpPr>
          <p:cNvPr id="50179" name="内容占位符 2"/>
          <p:cNvSpPr>
            <a:spLocks noGrp="1" noChangeArrowheads="1"/>
          </p:cNvSpPr>
          <p:nvPr>
            <p:ph idx="4294967295"/>
          </p:nvPr>
        </p:nvSpPr>
        <p:spPr>
          <a:xfrm>
            <a:off x="0" y="1125538"/>
            <a:ext cx="8494713" cy="574675"/>
          </a:xfrm>
        </p:spPr>
        <p:txBody>
          <a:bodyPr/>
          <a:lstStyle/>
          <a:p>
            <a:r>
              <a:rPr lang="zh-CN" altLang="en-US" sz="2800" b="1" dirty="0">
                <a:latin typeface="楷体" panose="02010609060101010101" pitchFamily="49" charset="-122"/>
                <a:ea typeface="楷体" panose="02010609060101010101" pitchFamily="49" charset="-122"/>
              </a:rPr>
              <a:t>公钥密码系统的加密原理</a:t>
            </a:r>
            <a:endParaRPr lang="en-US" altLang="zh-CN" sz="2800" b="1" dirty="0">
              <a:latin typeface="楷体" panose="02010609060101010101" pitchFamily="49" charset="-122"/>
              <a:ea typeface="楷体" panose="02010609060101010101" pitchFamily="49" charset="-122"/>
            </a:endParaRPr>
          </a:p>
          <a:p>
            <a:pPr lvl="1"/>
            <a:endParaRPr lang="zh-CN" altLang="en-US" dirty="0"/>
          </a:p>
        </p:txBody>
      </p:sp>
      <p:sp>
        <p:nvSpPr>
          <p:cNvPr id="50181" name="AutoShape 3"/>
          <p:cNvSpPr>
            <a:spLocks noChangeArrowheads="1"/>
          </p:cNvSpPr>
          <p:nvPr/>
        </p:nvSpPr>
        <p:spPr bwMode="auto">
          <a:xfrm>
            <a:off x="892311" y="5776258"/>
            <a:ext cx="1154110" cy="881063"/>
          </a:xfrm>
          <a:prstGeom prst="horizontalScroll">
            <a:avLst>
              <a:gd name="adj" fmla="val 12500"/>
            </a:avLst>
          </a:prstGeom>
          <a:solidFill>
            <a:srgbClr val="8BD9A5"/>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anchor="ctr"/>
          <a:lstStyle/>
          <a:p>
            <a:pPr algn="ctr" eaLnBrk="1" hangingPunct="1"/>
            <a:r>
              <a:rPr kumimoji="1" lang="en-US" altLang="zh-CN" sz="1600" b="1" dirty="0" err="1">
                <a:solidFill>
                  <a:schemeClr val="tx1"/>
                </a:solidFill>
                <a:latin typeface="Times New Roman" panose="02020603050405020304" pitchFamily="18" charset="0"/>
              </a:rPr>
              <a:t>PlainText</a:t>
            </a:r>
            <a:endParaRPr kumimoji="1" lang="en-US" altLang="zh-CN" sz="1600" b="1" dirty="0">
              <a:solidFill>
                <a:schemeClr val="tx1"/>
              </a:solidFill>
              <a:latin typeface="Times New Roman" panose="02020603050405020304" pitchFamily="18" charset="0"/>
            </a:endParaRPr>
          </a:p>
        </p:txBody>
      </p:sp>
      <p:sp>
        <p:nvSpPr>
          <p:cNvPr id="50182" name="Rectangle 4"/>
          <p:cNvSpPr>
            <a:spLocks noChangeArrowheads="1"/>
          </p:cNvSpPr>
          <p:nvPr/>
        </p:nvSpPr>
        <p:spPr bwMode="auto">
          <a:xfrm>
            <a:off x="2478223" y="5745799"/>
            <a:ext cx="1008063" cy="912813"/>
          </a:xfrm>
          <a:prstGeom prst="rect">
            <a:avLst/>
          </a:prstGeom>
        </p:spPr>
        <p:style>
          <a:lnRef idx="3">
            <a:schemeClr val="lt1"/>
          </a:lnRef>
          <a:fillRef idx="1">
            <a:schemeClr val="accent1"/>
          </a:fillRef>
          <a:effectRef idx="1">
            <a:schemeClr val="accent1"/>
          </a:effectRef>
          <a:fontRef idx="minor">
            <a:schemeClr val="lt1"/>
          </a:fontRef>
        </p:style>
        <p:txBody>
          <a:bodyPr wrap="none" anchor="ctr"/>
          <a:lstStyle/>
          <a:p>
            <a:pPr algn="ctr" eaLnBrk="1" hangingPunct="1"/>
            <a:r>
              <a:rPr lang="zh-CN" altLang="en-US" sz="2400" b="1" dirty="0">
                <a:solidFill>
                  <a:schemeClr val="tx1"/>
                </a:solidFill>
                <a:latin typeface="楷体" panose="02010609060101010101" pitchFamily="49" charset="-122"/>
                <a:ea typeface="楷体" panose="02010609060101010101" pitchFamily="49" charset="-122"/>
              </a:rPr>
              <a:t>加密</a:t>
            </a:r>
            <a:endParaRPr lang="zh-CN" altLang="en-US" sz="2400" b="1" dirty="0">
              <a:solidFill>
                <a:schemeClr val="tx1"/>
              </a:solidFill>
              <a:latin typeface="楷体" panose="02010609060101010101" pitchFamily="49" charset="-122"/>
              <a:ea typeface="楷体" panose="02010609060101010101" pitchFamily="49" charset="-122"/>
            </a:endParaRPr>
          </a:p>
          <a:p>
            <a:pPr algn="ctr" eaLnBrk="1" hangingPunct="1"/>
            <a:r>
              <a:rPr lang="zh-CN" altLang="en-US" sz="2400" b="1" dirty="0">
                <a:solidFill>
                  <a:schemeClr val="tx1"/>
                </a:solidFill>
                <a:latin typeface="楷体" panose="02010609060101010101" pitchFamily="49" charset="-122"/>
                <a:ea typeface="楷体" panose="02010609060101010101" pitchFamily="49" charset="-122"/>
              </a:rPr>
              <a:t>算法</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50183" name="Rectangle 5"/>
          <p:cNvSpPr>
            <a:spLocks noChangeArrowheads="1"/>
          </p:cNvSpPr>
          <p:nvPr/>
        </p:nvSpPr>
        <p:spPr bwMode="auto">
          <a:xfrm>
            <a:off x="5667282" y="5753239"/>
            <a:ext cx="1008062" cy="865187"/>
          </a:xfrm>
          <a:prstGeom prst="rect">
            <a:avLst/>
          </a:prstGeom>
        </p:spPr>
        <p:style>
          <a:lnRef idx="3">
            <a:schemeClr val="lt1"/>
          </a:lnRef>
          <a:fillRef idx="1">
            <a:schemeClr val="accent1"/>
          </a:fillRef>
          <a:effectRef idx="1">
            <a:schemeClr val="accent1"/>
          </a:effectRef>
          <a:fontRef idx="minor">
            <a:schemeClr val="lt1"/>
          </a:fontRef>
        </p:style>
        <p:txBody>
          <a:bodyPr wrap="none" anchor="ctr"/>
          <a:lstStyle/>
          <a:p>
            <a:pPr algn="ctr" eaLnBrk="1" hangingPunct="1"/>
            <a:r>
              <a:rPr lang="zh-CN" altLang="en-US" sz="2400" b="1" dirty="0">
                <a:solidFill>
                  <a:schemeClr val="tx1"/>
                </a:solidFill>
                <a:latin typeface="楷体" panose="02010609060101010101" pitchFamily="49" charset="-122"/>
                <a:ea typeface="楷体" panose="02010609060101010101" pitchFamily="49" charset="-122"/>
              </a:rPr>
              <a:t>解密</a:t>
            </a:r>
            <a:endParaRPr lang="zh-CN" altLang="en-US" sz="2400" b="1" dirty="0">
              <a:solidFill>
                <a:schemeClr val="tx1"/>
              </a:solidFill>
              <a:latin typeface="楷体" panose="02010609060101010101" pitchFamily="49" charset="-122"/>
              <a:ea typeface="楷体" panose="02010609060101010101" pitchFamily="49" charset="-122"/>
            </a:endParaRPr>
          </a:p>
          <a:p>
            <a:pPr algn="ctr" eaLnBrk="1" hangingPunct="1"/>
            <a:r>
              <a:rPr lang="zh-CN" altLang="en-US" sz="2400" b="1" dirty="0">
                <a:solidFill>
                  <a:schemeClr val="tx1"/>
                </a:solidFill>
                <a:latin typeface="楷体" panose="02010609060101010101" pitchFamily="49" charset="-122"/>
                <a:ea typeface="楷体" panose="02010609060101010101" pitchFamily="49" charset="-122"/>
              </a:rPr>
              <a:t>算法</a:t>
            </a:r>
            <a:endParaRPr lang="zh-CN" altLang="en-US" sz="2400" b="1" baseline="-25000" dirty="0">
              <a:solidFill>
                <a:schemeClr val="tx1"/>
              </a:solidFill>
              <a:latin typeface="楷体" panose="02010609060101010101" pitchFamily="49" charset="-122"/>
              <a:ea typeface="楷体" panose="02010609060101010101" pitchFamily="49" charset="-122"/>
            </a:endParaRPr>
          </a:p>
        </p:txBody>
      </p:sp>
      <p:sp>
        <p:nvSpPr>
          <p:cNvPr id="50184" name="Text Box 6"/>
          <p:cNvSpPr txBox="1">
            <a:spLocks noChangeArrowheads="1"/>
          </p:cNvSpPr>
          <p:nvPr/>
        </p:nvSpPr>
        <p:spPr bwMode="auto">
          <a:xfrm>
            <a:off x="301174" y="5298431"/>
            <a:ext cx="3421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dirty="0">
                <a:latin typeface="Arial" panose="020B0604020202020204" pitchFamily="34" charset="0"/>
              </a:rPr>
              <a:t>A</a:t>
            </a:r>
            <a:endParaRPr lang="en-US" altLang="zh-CN" sz="2400" b="1" dirty="0">
              <a:latin typeface="Arial" panose="020B0604020202020204" pitchFamily="34" charset="0"/>
            </a:endParaRPr>
          </a:p>
        </p:txBody>
      </p:sp>
      <p:sp>
        <p:nvSpPr>
          <p:cNvPr id="50185" name="Text Box 7"/>
          <p:cNvSpPr txBox="1">
            <a:spLocks noChangeArrowheads="1"/>
          </p:cNvSpPr>
          <p:nvPr/>
        </p:nvSpPr>
        <p:spPr bwMode="auto">
          <a:xfrm>
            <a:off x="8546631" y="5313188"/>
            <a:ext cx="4126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2400" b="1" dirty="0">
                <a:latin typeface="Arial" panose="020B0604020202020204" pitchFamily="34" charset="0"/>
              </a:rPr>
              <a:t>B</a:t>
            </a:r>
            <a:endParaRPr lang="en-US" altLang="zh-CN" sz="2400" b="1" dirty="0">
              <a:latin typeface="Arial" panose="020B0604020202020204" pitchFamily="34" charset="0"/>
            </a:endParaRPr>
          </a:p>
        </p:txBody>
      </p:sp>
      <p:grpSp>
        <p:nvGrpSpPr>
          <p:cNvPr id="50186" name="Group 8"/>
          <p:cNvGrpSpPr/>
          <p:nvPr/>
        </p:nvGrpSpPr>
        <p:grpSpPr bwMode="auto">
          <a:xfrm>
            <a:off x="276992" y="5715134"/>
            <a:ext cx="431800" cy="865188"/>
            <a:chOff x="1247" y="2976"/>
            <a:chExt cx="272" cy="545"/>
          </a:xfrm>
        </p:grpSpPr>
        <p:sp>
          <p:nvSpPr>
            <p:cNvPr id="47180" name="Oval 9"/>
            <p:cNvSpPr>
              <a:spLocks noChangeArrowheads="1"/>
            </p:cNvSpPr>
            <p:nvPr/>
          </p:nvSpPr>
          <p:spPr bwMode="auto">
            <a:xfrm>
              <a:off x="1292" y="2976"/>
              <a:ext cx="182" cy="182"/>
            </a:xfrm>
            <a:prstGeom prst="ellipse">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wrap="none" anchor="ctr"/>
            <a:lstStyle/>
            <a:p>
              <a:pPr eaLnBrk="1" hangingPunct="1"/>
              <a:endParaRPr lang="zh-CN" altLang="en-US">
                <a:solidFill>
                  <a:schemeClr val="bg2"/>
                </a:solidFill>
                <a:latin typeface="Arial" panose="020B0604020202020204" pitchFamily="34" charset="0"/>
              </a:endParaRPr>
            </a:p>
          </p:txBody>
        </p:sp>
        <p:sp>
          <p:nvSpPr>
            <p:cNvPr id="47181" name="Line 10"/>
            <p:cNvSpPr>
              <a:spLocks noChangeShapeType="1"/>
            </p:cNvSpPr>
            <p:nvPr/>
          </p:nvSpPr>
          <p:spPr bwMode="auto">
            <a:xfrm>
              <a:off x="1247" y="3249"/>
              <a:ext cx="272" cy="0"/>
            </a:xfrm>
            <a:prstGeom prst="line">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a:lstStyle/>
            <a:p>
              <a:endParaRPr lang="zh-CN" altLang="en-US"/>
            </a:p>
          </p:txBody>
        </p:sp>
        <p:sp>
          <p:nvSpPr>
            <p:cNvPr id="47182" name="Line 11"/>
            <p:cNvSpPr>
              <a:spLocks noChangeShapeType="1"/>
            </p:cNvSpPr>
            <p:nvPr/>
          </p:nvSpPr>
          <p:spPr bwMode="auto">
            <a:xfrm>
              <a:off x="1383" y="3158"/>
              <a:ext cx="0" cy="227"/>
            </a:xfrm>
            <a:prstGeom prst="line">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a:lstStyle/>
            <a:p>
              <a:endParaRPr lang="zh-CN" altLang="en-US"/>
            </a:p>
          </p:txBody>
        </p:sp>
        <p:sp>
          <p:nvSpPr>
            <p:cNvPr id="47183" name="Line 12"/>
            <p:cNvSpPr>
              <a:spLocks noChangeShapeType="1"/>
            </p:cNvSpPr>
            <p:nvPr/>
          </p:nvSpPr>
          <p:spPr bwMode="auto">
            <a:xfrm flipH="1">
              <a:off x="1247" y="3385"/>
              <a:ext cx="136" cy="136"/>
            </a:xfrm>
            <a:prstGeom prst="line">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a:lstStyle/>
            <a:p>
              <a:endParaRPr lang="zh-CN" altLang="en-US"/>
            </a:p>
          </p:txBody>
        </p:sp>
        <p:sp>
          <p:nvSpPr>
            <p:cNvPr id="47184" name="Line 13"/>
            <p:cNvSpPr>
              <a:spLocks noChangeShapeType="1"/>
            </p:cNvSpPr>
            <p:nvPr/>
          </p:nvSpPr>
          <p:spPr bwMode="auto">
            <a:xfrm>
              <a:off x="1383" y="3385"/>
              <a:ext cx="136" cy="136"/>
            </a:xfrm>
            <a:prstGeom prst="line">
              <a:avLst/>
            </a:prstGeom>
            <a:ln>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a:lstStyle/>
            <a:p>
              <a:endParaRPr lang="zh-CN" altLang="en-US"/>
            </a:p>
          </p:txBody>
        </p:sp>
      </p:grpSp>
      <p:grpSp>
        <p:nvGrpSpPr>
          <p:cNvPr id="50187" name="Group 14"/>
          <p:cNvGrpSpPr/>
          <p:nvPr/>
        </p:nvGrpSpPr>
        <p:grpSpPr bwMode="auto">
          <a:xfrm>
            <a:off x="8507057" y="5720910"/>
            <a:ext cx="431800" cy="865187"/>
            <a:chOff x="1247" y="2976"/>
            <a:chExt cx="272" cy="545"/>
          </a:xfrm>
        </p:grpSpPr>
        <p:sp>
          <p:nvSpPr>
            <p:cNvPr id="47175" name="Oval 15"/>
            <p:cNvSpPr>
              <a:spLocks noChangeArrowheads="1"/>
            </p:cNvSpPr>
            <p:nvPr/>
          </p:nvSpPr>
          <p:spPr bwMode="auto">
            <a:xfrm>
              <a:off x="1292" y="2976"/>
              <a:ext cx="182" cy="182"/>
            </a:xfrm>
            <a:prstGeom prst="ellipse">
              <a:avLst/>
            </a:prstGeom>
            <a:ln>
              <a:solidFill>
                <a:schemeClr val="tx1">
                  <a:lumMod val="85000"/>
                  <a:lumOff val="15000"/>
                </a:schemeClr>
              </a:solidFill>
            </a:ln>
          </p:spPr>
          <p:style>
            <a:lnRef idx="3">
              <a:schemeClr val="lt1"/>
            </a:lnRef>
            <a:fillRef idx="1">
              <a:schemeClr val="accent1"/>
            </a:fillRef>
            <a:effectRef idx="1">
              <a:schemeClr val="accent1"/>
            </a:effectRef>
            <a:fontRef idx="minor">
              <a:schemeClr val="lt1"/>
            </a:fontRef>
          </p:style>
          <p:txBody>
            <a:bodyPr wrap="none" anchor="ctr"/>
            <a:lstStyle/>
            <a:p>
              <a:pPr eaLnBrk="1" hangingPunct="1"/>
              <a:endParaRPr lang="zh-CN" altLang="en-US">
                <a:solidFill>
                  <a:schemeClr val="bg2"/>
                </a:solidFill>
                <a:latin typeface="Arial" panose="020B0604020202020204" pitchFamily="34" charset="0"/>
              </a:endParaRPr>
            </a:p>
          </p:txBody>
        </p:sp>
        <p:sp>
          <p:nvSpPr>
            <p:cNvPr id="47176" name="Line 16"/>
            <p:cNvSpPr>
              <a:spLocks noChangeShapeType="1"/>
            </p:cNvSpPr>
            <p:nvPr/>
          </p:nvSpPr>
          <p:spPr bwMode="auto">
            <a:xfrm>
              <a:off x="1247" y="3249"/>
              <a:ext cx="272" cy="0"/>
            </a:xfrm>
            <a:prstGeom prst="line">
              <a:avLst/>
            </a:prstGeom>
            <a:ln>
              <a:solidFill>
                <a:schemeClr val="tx1">
                  <a:lumMod val="85000"/>
                  <a:lumOff val="15000"/>
                </a:schemeClr>
              </a:solidFill>
            </a:ln>
          </p:spPr>
          <p:style>
            <a:lnRef idx="3">
              <a:schemeClr val="lt1"/>
            </a:lnRef>
            <a:fillRef idx="1">
              <a:schemeClr val="accent1"/>
            </a:fillRef>
            <a:effectRef idx="1">
              <a:schemeClr val="accent1"/>
            </a:effectRef>
            <a:fontRef idx="minor">
              <a:schemeClr val="lt1"/>
            </a:fontRef>
          </p:style>
          <p:txBody>
            <a:bodyPr/>
            <a:lstStyle/>
            <a:p>
              <a:endParaRPr lang="zh-CN" altLang="en-US"/>
            </a:p>
          </p:txBody>
        </p:sp>
        <p:sp>
          <p:nvSpPr>
            <p:cNvPr id="47177" name="Line 17"/>
            <p:cNvSpPr>
              <a:spLocks noChangeShapeType="1"/>
            </p:cNvSpPr>
            <p:nvPr/>
          </p:nvSpPr>
          <p:spPr bwMode="auto">
            <a:xfrm>
              <a:off x="1383" y="3158"/>
              <a:ext cx="0" cy="227"/>
            </a:xfrm>
            <a:prstGeom prst="line">
              <a:avLst/>
            </a:prstGeom>
            <a:ln>
              <a:solidFill>
                <a:schemeClr val="tx1">
                  <a:lumMod val="85000"/>
                  <a:lumOff val="15000"/>
                </a:schemeClr>
              </a:solidFill>
            </a:ln>
          </p:spPr>
          <p:style>
            <a:lnRef idx="3">
              <a:schemeClr val="lt1"/>
            </a:lnRef>
            <a:fillRef idx="1">
              <a:schemeClr val="accent1"/>
            </a:fillRef>
            <a:effectRef idx="1">
              <a:schemeClr val="accent1"/>
            </a:effectRef>
            <a:fontRef idx="minor">
              <a:schemeClr val="lt1"/>
            </a:fontRef>
          </p:style>
          <p:txBody>
            <a:bodyPr/>
            <a:lstStyle/>
            <a:p>
              <a:endParaRPr lang="zh-CN" altLang="en-US"/>
            </a:p>
          </p:txBody>
        </p:sp>
        <p:sp>
          <p:nvSpPr>
            <p:cNvPr id="47178" name="Line 18"/>
            <p:cNvSpPr>
              <a:spLocks noChangeShapeType="1"/>
            </p:cNvSpPr>
            <p:nvPr/>
          </p:nvSpPr>
          <p:spPr bwMode="auto">
            <a:xfrm flipH="1">
              <a:off x="1247" y="3385"/>
              <a:ext cx="136" cy="136"/>
            </a:xfrm>
            <a:prstGeom prst="line">
              <a:avLst/>
            </a:prstGeom>
            <a:ln>
              <a:solidFill>
                <a:schemeClr val="tx1">
                  <a:lumMod val="85000"/>
                  <a:lumOff val="15000"/>
                </a:schemeClr>
              </a:solidFill>
            </a:ln>
          </p:spPr>
          <p:style>
            <a:lnRef idx="3">
              <a:schemeClr val="lt1"/>
            </a:lnRef>
            <a:fillRef idx="1">
              <a:schemeClr val="accent1"/>
            </a:fillRef>
            <a:effectRef idx="1">
              <a:schemeClr val="accent1"/>
            </a:effectRef>
            <a:fontRef idx="minor">
              <a:schemeClr val="lt1"/>
            </a:fontRef>
          </p:style>
          <p:txBody>
            <a:bodyPr/>
            <a:lstStyle/>
            <a:p>
              <a:endParaRPr lang="zh-CN" altLang="en-US"/>
            </a:p>
          </p:txBody>
        </p:sp>
        <p:sp>
          <p:nvSpPr>
            <p:cNvPr id="47179" name="Line 19"/>
            <p:cNvSpPr>
              <a:spLocks noChangeShapeType="1"/>
            </p:cNvSpPr>
            <p:nvPr/>
          </p:nvSpPr>
          <p:spPr bwMode="auto">
            <a:xfrm>
              <a:off x="1383" y="3385"/>
              <a:ext cx="136" cy="136"/>
            </a:xfrm>
            <a:prstGeom prst="line">
              <a:avLst/>
            </a:prstGeom>
            <a:ln>
              <a:solidFill>
                <a:schemeClr val="tx1">
                  <a:lumMod val="85000"/>
                  <a:lumOff val="15000"/>
                </a:schemeClr>
              </a:solidFill>
            </a:ln>
          </p:spPr>
          <p:style>
            <a:lnRef idx="3">
              <a:schemeClr val="lt1"/>
            </a:lnRef>
            <a:fillRef idx="1">
              <a:schemeClr val="accent1"/>
            </a:fillRef>
            <a:effectRef idx="1">
              <a:schemeClr val="accent1"/>
            </a:effectRef>
            <a:fontRef idx="minor">
              <a:schemeClr val="lt1"/>
            </a:fontRef>
          </p:style>
          <p:txBody>
            <a:bodyPr/>
            <a:lstStyle/>
            <a:p>
              <a:endParaRPr lang="zh-CN" altLang="en-US"/>
            </a:p>
          </p:txBody>
        </p:sp>
      </p:grpSp>
      <p:sp>
        <p:nvSpPr>
          <p:cNvPr id="50189" name="Line 21"/>
          <p:cNvSpPr>
            <a:spLocks noChangeShapeType="1"/>
          </p:cNvSpPr>
          <p:nvPr/>
        </p:nvSpPr>
        <p:spPr bwMode="auto">
          <a:xfrm>
            <a:off x="2046423" y="6185833"/>
            <a:ext cx="431800"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0190" name="Group 22"/>
          <p:cNvGrpSpPr/>
          <p:nvPr/>
        </p:nvGrpSpPr>
        <p:grpSpPr bwMode="auto">
          <a:xfrm>
            <a:off x="3486286" y="5704821"/>
            <a:ext cx="2159000" cy="881062"/>
            <a:chOff x="2154" y="3354"/>
            <a:chExt cx="1360" cy="555"/>
          </a:xfrm>
        </p:grpSpPr>
        <p:sp>
          <p:nvSpPr>
            <p:cNvPr id="47172" name="AutoShape 23" descr="Large confetti"/>
            <p:cNvSpPr>
              <a:spLocks noChangeArrowheads="1"/>
            </p:cNvSpPr>
            <p:nvPr/>
          </p:nvSpPr>
          <p:spPr bwMode="auto">
            <a:xfrm>
              <a:off x="2516" y="3354"/>
              <a:ext cx="591" cy="555"/>
            </a:xfrm>
            <a:prstGeom prst="horizontalScroll">
              <a:avLst>
                <a:gd name="adj" fmla="val 12500"/>
              </a:avLst>
            </a:prstGeom>
            <a:blipFill dpi="0" rotWithShape="0">
              <a:blip r:embed="rId1"/>
              <a:srcRect/>
              <a:tile tx="0" ty="0" sx="100000" sy="100000" flip="none" algn="tl"/>
            </a:blipFill>
            <a:ln w="12700">
              <a:solidFill>
                <a:schemeClr val="tx1"/>
              </a:solidFill>
              <a:round/>
              <a:headEnd type="none" w="sm" len="sm"/>
              <a:tailEnd type="none" w="sm" len="sm"/>
            </a:ln>
          </p:spPr>
          <p:txBody>
            <a:bodyPr wrap="none" anchor="ctr"/>
            <a:lstStyle/>
            <a:p>
              <a:pPr algn="ctr" eaLnBrk="1" hangingPunct="1"/>
              <a:r>
                <a:rPr kumimoji="1" lang="en-US" altLang="zh-CN" sz="2000" b="1" dirty="0">
                  <a:latin typeface="Times New Roman" panose="02020603050405020304" pitchFamily="18" charset="0"/>
                </a:rPr>
                <a:t>cipher</a:t>
              </a:r>
              <a:endParaRPr kumimoji="1" lang="en-US" altLang="zh-CN" sz="2000" b="1" dirty="0">
                <a:latin typeface="Times New Roman" panose="02020603050405020304" pitchFamily="18" charset="0"/>
              </a:endParaRPr>
            </a:p>
          </p:txBody>
        </p:sp>
        <p:sp>
          <p:nvSpPr>
            <p:cNvPr id="47173" name="Line 24"/>
            <p:cNvSpPr>
              <a:spLocks noChangeShapeType="1"/>
            </p:cNvSpPr>
            <p:nvPr/>
          </p:nvSpPr>
          <p:spPr bwMode="auto">
            <a:xfrm>
              <a:off x="2154" y="3657"/>
              <a:ext cx="363"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74" name="Line 25"/>
            <p:cNvSpPr>
              <a:spLocks noChangeShapeType="1"/>
            </p:cNvSpPr>
            <p:nvPr/>
          </p:nvSpPr>
          <p:spPr bwMode="auto">
            <a:xfrm flipV="1">
              <a:off x="3107" y="3657"/>
              <a:ext cx="407"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191" name="Group 26"/>
          <p:cNvGrpSpPr/>
          <p:nvPr/>
        </p:nvGrpSpPr>
        <p:grpSpPr bwMode="auto">
          <a:xfrm>
            <a:off x="6697339" y="5703310"/>
            <a:ext cx="1563915" cy="881062"/>
            <a:chOff x="4241" y="3364"/>
            <a:chExt cx="907" cy="555"/>
          </a:xfrm>
        </p:grpSpPr>
        <p:sp>
          <p:nvSpPr>
            <p:cNvPr id="47170" name="AutoShape 27"/>
            <p:cNvSpPr>
              <a:spLocks noChangeArrowheads="1"/>
            </p:cNvSpPr>
            <p:nvPr/>
          </p:nvSpPr>
          <p:spPr bwMode="auto">
            <a:xfrm>
              <a:off x="4513" y="3364"/>
              <a:ext cx="635" cy="555"/>
            </a:xfrm>
            <a:prstGeom prst="horizontalScroll">
              <a:avLst>
                <a:gd name="adj" fmla="val 12500"/>
              </a:avLst>
            </a:prstGeom>
            <a:solidFill>
              <a:srgbClr val="8BD9A5"/>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anchor="ctr"/>
            <a:lstStyle/>
            <a:p>
              <a:pPr algn="ctr" eaLnBrk="1" hangingPunct="1"/>
              <a:r>
                <a:rPr kumimoji="1" lang="en-US" altLang="zh-CN" sz="1600" b="1">
                  <a:solidFill>
                    <a:schemeClr val="tx1"/>
                  </a:solidFill>
                  <a:latin typeface="Times New Roman" panose="02020603050405020304" pitchFamily="18" charset="0"/>
                </a:rPr>
                <a:t>PlainText</a:t>
              </a:r>
              <a:endParaRPr kumimoji="1" lang="en-US" altLang="zh-CN" sz="1600" b="1">
                <a:solidFill>
                  <a:schemeClr val="tx1"/>
                </a:solidFill>
                <a:latin typeface="Times New Roman" panose="02020603050405020304" pitchFamily="18" charset="0"/>
              </a:endParaRPr>
            </a:p>
          </p:txBody>
        </p:sp>
        <p:sp>
          <p:nvSpPr>
            <p:cNvPr id="47171" name="Line 28"/>
            <p:cNvSpPr>
              <a:spLocks noChangeShapeType="1"/>
            </p:cNvSpPr>
            <p:nvPr/>
          </p:nvSpPr>
          <p:spPr bwMode="auto">
            <a:xfrm flipV="1">
              <a:off x="4241" y="3657"/>
              <a:ext cx="272"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192" name="Group 29"/>
          <p:cNvGrpSpPr/>
          <p:nvPr/>
        </p:nvGrpSpPr>
        <p:grpSpPr bwMode="auto">
          <a:xfrm rot="784535">
            <a:off x="2612036" y="4878732"/>
            <a:ext cx="215900" cy="503238"/>
            <a:chOff x="5193" y="2886"/>
            <a:chExt cx="272" cy="635"/>
          </a:xfrm>
        </p:grpSpPr>
        <p:sp>
          <p:nvSpPr>
            <p:cNvPr id="47166" name="Oval 30"/>
            <p:cNvSpPr>
              <a:spLocks noChangeArrowheads="1"/>
            </p:cNvSpPr>
            <p:nvPr/>
          </p:nvSpPr>
          <p:spPr bwMode="auto">
            <a:xfrm>
              <a:off x="5193" y="2886"/>
              <a:ext cx="272" cy="22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solidFill>
                  <a:schemeClr val="bg2"/>
                </a:solidFill>
                <a:latin typeface="Arial" panose="020B0604020202020204" pitchFamily="34" charset="0"/>
              </a:endParaRPr>
            </a:p>
          </p:txBody>
        </p:sp>
        <p:sp>
          <p:nvSpPr>
            <p:cNvPr id="47167" name="Line 31"/>
            <p:cNvSpPr>
              <a:spLocks noChangeShapeType="1"/>
            </p:cNvSpPr>
            <p:nvPr/>
          </p:nvSpPr>
          <p:spPr bwMode="auto">
            <a:xfrm flipH="1">
              <a:off x="5329" y="3113"/>
              <a:ext cx="0" cy="40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68" name="Line 32"/>
            <p:cNvSpPr>
              <a:spLocks noChangeShapeType="1"/>
            </p:cNvSpPr>
            <p:nvPr/>
          </p:nvSpPr>
          <p:spPr bwMode="auto">
            <a:xfrm>
              <a:off x="5329" y="3339"/>
              <a:ext cx="1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69" name="Line 33"/>
            <p:cNvSpPr>
              <a:spLocks noChangeShapeType="1"/>
            </p:cNvSpPr>
            <p:nvPr/>
          </p:nvSpPr>
          <p:spPr bwMode="auto">
            <a:xfrm>
              <a:off x="5329" y="3430"/>
              <a:ext cx="9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0193" name="Group 34"/>
          <p:cNvGrpSpPr/>
          <p:nvPr/>
        </p:nvGrpSpPr>
        <p:grpSpPr bwMode="auto">
          <a:xfrm rot="2547767">
            <a:off x="2380261" y="4734270"/>
            <a:ext cx="215900" cy="503237"/>
            <a:chOff x="5193" y="2886"/>
            <a:chExt cx="272" cy="635"/>
          </a:xfrm>
        </p:grpSpPr>
        <p:sp>
          <p:nvSpPr>
            <p:cNvPr id="47162" name="Oval 35"/>
            <p:cNvSpPr>
              <a:spLocks noChangeArrowheads="1"/>
            </p:cNvSpPr>
            <p:nvPr/>
          </p:nvSpPr>
          <p:spPr bwMode="auto">
            <a:xfrm>
              <a:off x="5193" y="2886"/>
              <a:ext cx="272" cy="22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solidFill>
                  <a:schemeClr val="bg2"/>
                </a:solidFill>
                <a:latin typeface="Arial" panose="020B0604020202020204" pitchFamily="34" charset="0"/>
              </a:endParaRPr>
            </a:p>
          </p:txBody>
        </p:sp>
        <p:sp>
          <p:nvSpPr>
            <p:cNvPr id="47163" name="Line 36"/>
            <p:cNvSpPr>
              <a:spLocks noChangeShapeType="1"/>
            </p:cNvSpPr>
            <p:nvPr/>
          </p:nvSpPr>
          <p:spPr bwMode="auto">
            <a:xfrm flipH="1">
              <a:off x="5329" y="3113"/>
              <a:ext cx="0" cy="40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64" name="Line 37"/>
            <p:cNvSpPr>
              <a:spLocks noChangeShapeType="1"/>
            </p:cNvSpPr>
            <p:nvPr/>
          </p:nvSpPr>
          <p:spPr bwMode="auto">
            <a:xfrm>
              <a:off x="5329" y="3339"/>
              <a:ext cx="13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65" name="Line 38"/>
            <p:cNvSpPr>
              <a:spLocks noChangeShapeType="1"/>
            </p:cNvSpPr>
            <p:nvPr/>
          </p:nvSpPr>
          <p:spPr bwMode="auto">
            <a:xfrm>
              <a:off x="5329" y="3430"/>
              <a:ext cx="9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7156" name="Text Box 40"/>
          <p:cNvSpPr txBox="1">
            <a:spLocks noChangeArrowheads="1"/>
          </p:cNvSpPr>
          <p:nvPr/>
        </p:nvSpPr>
        <p:spPr bwMode="auto">
          <a:xfrm>
            <a:off x="6580858" y="4736569"/>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dirty="0">
                <a:latin typeface="Arial" panose="020B0604020202020204" pitchFamily="34" charset="0"/>
              </a:rPr>
              <a:t>B</a:t>
            </a:r>
            <a:r>
              <a:rPr lang="zh-CN" altLang="en-US" dirty="0">
                <a:latin typeface="Arial" panose="020B0604020202020204" pitchFamily="34" charset="0"/>
              </a:rPr>
              <a:t>的私钥</a:t>
            </a:r>
            <a:endParaRPr lang="zh-CN" altLang="en-US" dirty="0">
              <a:latin typeface="Arial" panose="020B0604020202020204" pitchFamily="34" charset="0"/>
            </a:endParaRPr>
          </a:p>
        </p:txBody>
      </p:sp>
      <p:sp>
        <p:nvSpPr>
          <p:cNvPr id="50195" name="Text Box 46"/>
          <p:cNvSpPr txBox="1">
            <a:spLocks noChangeArrowheads="1"/>
          </p:cNvSpPr>
          <p:nvPr/>
        </p:nvSpPr>
        <p:spPr bwMode="auto">
          <a:xfrm>
            <a:off x="1397098" y="4244040"/>
            <a:ext cx="1422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b="1" dirty="0">
                <a:latin typeface="Arial" panose="020B0604020202020204" pitchFamily="34" charset="0"/>
              </a:rPr>
              <a:t>公钥钥匙串</a:t>
            </a:r>
            <a:endParaRPr lang="zh-CN" altLang="en-US" b="1" dirty="0">
              <a:latin typeface="Arial" panose="020B0604020202020204" pitchFamily="34" charset="0"/>
            </a:endParaRPr>
          </a:p>
        </p:txBody>
      </p:sp>
      <p:sp>
        <p:nvSpPr>
          <p:cNvPr id="50196" name="Oval 47"/>
          <p:cNvSpPr>
            <a:spLocks noChangeArrowheads="1"/>
          </p:cNvSpPr>
          <p:nvPr/>
        </p:nvSpPr>
        <p:spPr bwMode="auto">
          <a:xfrm rot="723047">
            <a:off x="2594574" y="4518370"/>
            <a:ext cx="365125" cy="360362"/>
          </a:xfrm>
          <a:prstGeom prst="ellipse">
            <a:avLst/>
          </a:prstGeom>
          <a:noFill/>
          <a:ln w="28575">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solidFill>
                <a:schemeClr val="bg2"/>
              </a:solidFill>
              <a:latin typeface="Arial" panose="020B0604020202020204" pitchFamily="34" charset="0"/>
            </a:endParaRPr>
          </a:p>
        </p:txBody>
      </p:sp>
      <p:sp>
        <p:nvSpPr>
          <p:cNvPr id="47150" name="Text Box 49"/>
          <p:cNvSpPr txBox="1">
            <a:spLocks noChangeArrowheads="1"/>
          </p:cNvSpPr>
          <p:nvPr/>
        </p:nvSpPr>
        <p:spPr bwMode="auto">
          <a:xfrm>
            <a:off x="3247781" y="4797152"/>
            <a:ext cx="132421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dirty="0">
                <a:latin typeface="Arial" panose="020B0604020202020204" pitchFamily="34" charset="0"/>
              </a:rPr>
              <a:t>B</a:t>
            </a:r>
            <a:r>
              <a:rPr lang="zh-CN" altLang="en-US" dirty="0">
                <a:latin typeface="Arial" panose="020B0604020202020204" pitchFamily="34" charset="0"/>
              </a:rPr>
              <a:t>的公钥</a:t>
            </a:r>
            <a:endParaRPr lang="zh-CN" altLang="en-US" dirty="0">
              <a:latin typeface="Arial" panose="020B0604020202020204" pitchFamily="34" charset="0"/>
            </a:endParaRPr>
          </a:p>
        </p:txBody>
      </p:sp>
      <p:grpSp>
        <p:nvGrpSpPr>
          <p:cNvPr id="47151" name="Group 50"/>
          <p:cNvGrpSpPr/>
          <p:nvPr/>
        </p:nvGrpSpPr>
        <p:grpSpPr bwMode="auto">
          <a:xfrm rot="19972486">
            <a:off x="2921263" y="4732447"/>
            <a:ext cx="233585" cy="503238"/>
            <a:chOff x="5193" y="2886"/>
            <a:chExt cx="272" cy="635"/>
          </a:xfrm>
        </p:grpSpPr>
        <p:sp>
          <p:nvSpPr>
            <p:cNvPr id="47152" name="Oval 51"/>
            <p:cNvSpPr>
              <a:spLocks noChangeArrowheads="1"/>
            </p:cNvSpPr>
            <p:nvPr/>
          </p:nvSpPr>
          <p:spPr bwMode="auto">
            <a:xfrm>
              <a:off x="5193" y="2886"/>
              <a:ext cx="272" cy="226"/>
            </a:xfrm>
            <a:prstGeom prst="ellipse">
              <a:avLst/>
            </a:prstGeom>
            <a:noFill/>
            <a:ln w="28575">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solidFill>
                  <a:schemeClr val="bg2"/>
                </a:solidFill>
                <a:latin typeface="Arial" panose="020B0604020202020204" pitchFamily="34" charset="0"/>
              </a:endParaRPr>
            </a:p>
          </p:txBody>
        </p:sp>
        <p:sp>
          <p:nvSpPr>
            <p:cNvPr id="47153" name="Line 52"/>
            <p:cNvSpPr>
              <a:spLocks noChangeShapeType="1"/>
            </p:cNvSpPr>
            <p:nvPr/>
          </p:nvSpPr>
          <p:spPr bwMode="auto">
            <a:xfrm flipH="1">
              <a:off x="5329" y="3113"/>
              <a:ext cx="0" cy="408"/>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dirty="0"/>
            </a:p>
          </p:txBody>
        </p:sp>
        <p:sp>
          <p:nvSpPr>
            <p:cNvPr id="47154" name="Line 53"/>
            <p:cNvSpPr>
              <a:spLocks noChangeShapeType="1"/>
            </p:cNvSpPr>
            <p:nvPr/>
          </p:nvSpPr>
          <p:spPr bwMode="auto">
            <a:xfrm>
              <a:off x="5329" y="3339"/>
              <a:ext cx="136" cy="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155" name="Line 54"/>
            <p:cNvSpPr>
              <a:spLocks noChangeShapeType="1"/>
            </p:cNvSpPr>
            <p:nvPr/>
          </p:nvSpPr>
          <p:spPr bwMode="auto">
            <a:xfrm>
              <a:off x="5329" y="3430"/>
              <a:ext cx="91" cy="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0198" name="Line 55"/>
          <p:cNvSpPr>
            <a:spLocks noChangeShapeType="1"/>
          </p:cNvSpPr>
          <p:nvPr/>
        </p:nvSpPr>
        <p:spPr bwMode="auto">
          <a:xfrm>
            <a:off x="3138577" y="5254249"/>
            <a:ext cx="0" cy="431800"/>
          </a:xfrm>
          <a:prstGeom prst="line">
            <a:avLst/>
          </a:prstGeom>
          <a:noFill/>
          <a:ln w="28575">
            <a:solidFill>
              <a:srgbClr val="0070C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9" name="Line 56"/>
          <p:cNvSpPr>
            <a:spLocks noChangeShapeType="1"/>
          </p:cNvSpPr>
          <p:nvPr/>
        </p:nvSpPr>
        <p:spPr bwMode="auto">
          <a:xfrm>
            <a:off x="6367598" y="5322233"/>
            <a:ext cx="0" cy="358775"/>
          </a:xfrm>
          <a:prstGeom prst="line">
            <a:avLst/>
          </a:prstGeom>
          <a:ln>
            <a:tailEnd type="triangle" w="med" len="med"/>
          </a:ln>
          <a:extLst>
            <a:ext uri="{909E8E84-426E-40DD-AFC4-6F175D3DCCD1}">
              <a14:hiddenFill xmlns:a14="http://schemas.microsoft.com/office/drawing/2010/main">
                <a:noFill/>
              </a14:hiddenFill>
            </a:ext>
          </a:extLst>
        </p:spPr>
        <p:style>
          <a:lnRef idx="3">
            <a:schemeClr val="accent2"/>
          </a:lnRef>
          <a:fillRef idx="0">
            <a:schemeClr val="accent2"/>
          </a:fillRef>
          <a:effectRef idx="2">
            <a:schemeClr val="accent2"/>
          </a:effectRef>
          <a:fontRef idx="minor">
            <a:schemeClr val="tx1"/>
          </a:fontRef>
        </p:style>
        <p:txBody>
          <a:bodyPr/>
          <a:lstStyle/>
          <a:p>
            <a:endParaRPr lang="zh-CN" altLang="en-US"/>
          </a:p>
        </p:txBody>
      </p:sp>
      <p:sp>
        <p:nvSpPr>
          <p:cNvPr id="84" name="文本框 83"/>
          <p:cNvSpPr txBox="1"/>
          <p:nvPr/>
        </p:nvSpPr>
        <p:spPr>
          <a:xfrm>
            <a:off x="349365" y="1625877"/>
            <a:ext cx="8593850" cy="252992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每个通信实体有一对密钥（公钥，私钥）。公钥公开，用于加密和验证签名，私钥保密，用作解密和签名</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向</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 </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发送消息，用</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的公钥加密</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收到密文后，用自己的私钥解密</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任何人向</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发送信息都可以使用同一个密钥（</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的公钥）</a:t>
            </a:r>
            <a:r>
              <a:rPr kumimoji="0" lang="zh-CN" altLang="en-US" sz="2400" b="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加密</a:t>
            </a:r>
            <a:r>
              <a:rPr kumimoji="0" lang="en-US" altLang="zh-CN" sz="2400" b="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0" i="0" u="none" strike="noStrike" kern="0" cap="none" spc="0" normalizeH="0" baseline="0" noProof="0" dirty="0" smtClean="0">
                <a:ln>
                  <a:noFill/>
                </a:ln>
                <a:solidFill>
                  <a:srgbClr val="000000"/>
                </a:solidFill>
                <a:effectLst/>
                <a:uLnTx/>
                <a:uFillTx/>
                <a:latin typeface="楷体" panose="02010609060101010101" pitchFamily="49" charset="-122"/>
                <a:ea typeface="楷体" panose="02010609060101010101" pitchFamily="49" charset="-122"/>
              </a:rPr>
              <a:t>没有</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其他人可以得到</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的私钥，所以只有</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B</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可以解密</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grpSp>
        <p:nvGrpSpPr>
          <p:cNvPr id="85" name="Group 69"/>
          <p:cNvGrpSpPr/>
          <p:nvPr/>
        </p:nvGrpSpPr>
        <p:grpSpPr bwMode="auto">
          <a:xfrm rot="20606810">
            <a:off x="8723243" y="4801194"/>
            <a:ext cx="288355" cy="615950"/>
            <a:chOff x="3969" y="1071"/>
            <a:chExt cx="181" cy="363"/>
          </a:xfrm>
          <a:noFill/>
        </p:grpSpPr>
        <p:sp>
          <p:nvSpPr>
            <p:cNvPr id="86" name="Oval 70"/>
            <p:cNvSpPr>
              <a:spLocks noChangeArrowheads="1"/>
            </p:cNvSpPr>
            <p:nvPr/>
          </p:nvSpPr>
          <p:spPr bwMode="auto">
            <a:xfrm>
              <a:off x="3969" y="1071"/>
              <a:ext cx="181" cy="136"/>
            </a:xfrm>
            <a:prstGeom prst="ellipse">
              <a:avLst/>
            </a:prstGeom>
            <a:grpFill/>
            <a:ln w="28575">
              <a:solidFill>
                <a:schemeClr val="accent6">
                  <a:lumMod val="60000"/>
                  <a:lumOff val="40000"/>
                </a:schemeClr>
              </a:solidFill>
              <a:round/>
            </a:ln>
          </p:spPr>
          <p:txBody>
            <a:bodyPr wrap="none" anchor="ctr"/>
            <a:lstStyle/>
            <a:p>
              <a:pPr eaLnBrk="1" hangingPunct="1"/>
              <a:endParaRPr lang="zh-CN" altLang="en-US">
                <a:solidFill>
                  <a:schemeClr val="bg2"/>
                </a:solidFill>
                <a:latin typeface="Arial" panose="020B0604020202020204" pitchFamily="34" charset="0"/>
              </a:endParaRPr>
            </a:p>
          </p:txBody>
        </p:sp>
        <p:sp>
          <p:nvSpPr>
            <p:cNvPr id="87" name="Line 71"/>
            <p:cNvSpPr>
              <a:spLocks noChangeShapeType="1"/>
            </p:cNvSpPr>
            <p:nvPr/>
          </p:nvSpPr>
          <p:spPr bwMode="auto">
            <a:xfrm>
              <a:off x="4059" y="1207"/>
              <a:ext cx="0" cy="227"/>
            </a:xfrm>
            <a:prstGeom prst="line">
              <a:avLst/>
            </a:prstGeom>
            <a:grpFill/>
            <a:ln w="28575">
              <a:solidFill>
                <a:schemeClr val="accent6">
                  <a:lumMod val="60000"/>
                  <a:lumOff val="40000"/>
                </a:schemeClr>
              </a:solidFill>
              <a:round/>
            </a:ln>
          </p:spPr>
          <p:txBody>
            <a:bodyPr/>
            <a:lstStyle/>
            <a:p>
              <a:endParaRPr lang="zh-CN" altLang="en-US"/>
            </a:p>
          </p:txBody>
        </p:sp>
        <p:sp>
          <p:nvSpPr>
            <p:cNvPr id="88" name="Line 72"/>
            <p:cNvSpPr>
              <a:spLocks noChangeShapeType="1"/>
            </p:cNvSpPr>
            <p:nvPr/>
          </p:nvSpPr>
          <p:spPr bwMode="auto">
            <a:xfrm>
              <a:off x="4059" y="1389"/>
              <a:ext cx="46" cy="0"/>
            </a:xfrm>
            <a:prstGeom prst="line">
              <a:avLst/>
            </a:prstGeom>
            <a:grpFill/>
            <a:ln w="28575">
              <a:solidFill>
                <a:schemeClr val="accent6">
                  <a:lumMod val="60000"/>
                  <a:lumOff val="40000"/>
                </a:schemeClr>
              </a:solidFill>
              <a:round/>
            </a:ln>
          </p:spPr>
          <p:txBody>
            <a:bodyPr/>
            <a:lstStyle/>
            <a:p>
              <a:endParaRPr lang="zh-CN" altLang="en-US"/>
            </a:p>
          </p:txBody>
        </p:sp>
        <p:sp>
          <p:nvSpPr>
            <p:cNvPr id="89" name="Line 73"/>
            <p:cNvSpPr>
              <a:spLocks noChangeShapeType="1"/>
            </p:cNvSpPr>
            <p:nvPr/>
          </p:nvSpPr>
          <p:spPr bwMode="auto">
            <a:xfrm flipV="1">
              <a:off x="4059" y="1343"/>
              <a:ext cx="91" cy="0"/>
            </a:xfrm>
            <a:prstGeom prst="line">
              <a:avLst/>
            </a:prstGeom>
            <a:grpFill/>
            <a:ln w="28575">
              <a:solidFill>
                <a:schemeClr val="accent6">
                  <a:lumMod val="60000"/>
                  <a:lumOff val="40000"/>
                </a:schemeClr>
              </a:solidFill>
              <a:round/>
            </a:ln>
          </p:spPr>
          <p:txBody>
            <a:bodyPr/>
            <a:lstStyle/>
            <a:p>
              <a:endParaRPr lang="zh-CN" altLang="en-US"/>
            </a:p>
          </p:txBody>
        </p:sp>
      </p:grpSp>
      <p:grpSp>
        <p:nvGrpSpPr>
          <p:cNvPr id="90" name="Group 74"/>
          <p:cNvGrpSpPr/>
          <p:nvPr/>
        </p:nvGrpSpPr>
        <p:grpSpPr bwMode="auto">
          <a:xfrm rot="784535">
            <a:off x="8392919" y="4801281"/>
            <a:ext cx="279624" cy="647700"/>
            <a:chOff x="5193" y="2886"/>
            <a:chExt cx="272" cy="635"/>
          </a:xfrm>
        </p:grpSpPr>
        <p:sp>
          <p:nvSpPr>
            <p:cNvPr id="91" name="Oval 75"/>
            <p:cNvSpPr>
              <a:spLocks noChangeArrowheads="1"/>
            </p:cNvSpPr>
            <p:nvPr/>
          </p:nvSpPr>
          <p:spPr bwMode="auto">
            <a:xfrm>
              <a:off x="5193" y="2886"/>
              <a:ext cx="272" cy="226"/>
            </a:xfrm>
            <a:prstGeom prst="ellipse">
              <a:avLst/>
            </a:prstGeom>
            <a:noFill/>
            <a:ln w="28575">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solidFill>
                  <a:schemeClr val="bg2"/>
                </a:solidFill>
                <a:latin typeface="Arial" panose="020B0604020202020204" pitchFamily="34" charset="0"/>
              </a:endParaRPr>
            </a:p>
          </p:txBody>
        </p:sp>
        <p:sp>
          <p:nvSpPr>
            <p:cNvPr id="92" name="Line 76"/>
            <p:cNvSpPr>
              <a:spLocks noChangeShapeType="1"/>
            </p:cNvSpPr>
            <p:nvPr/>
          </p:nvSpPr>
          <p:spPr bwMode="auto">
            <a:xfrm flipH="1">
              <a:off x="5329" y="3113"/>
              <a:ext cx="0" cy="408"/>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3" name="Line 77"/>
            <p:cNvSpPr>
              <a:spLocks noChangeShapeType="1"/>
            </p:cNvSpPr>
            <p:nvPr/>
          </p:nvSpPr>
          <p:spPr bwMode="auto">
            <a:xfrm>
              <a:off x="5329" y="3339"/>
              <a:ext cx="136" cy="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4" name="Line 78"/>
            <p:cNvSpPr>
              <a:spLocks noChangeShapeType="1"/>
            </p:cNvSpPr>
            <p:nvPr/>
          </p:nvSpPr>
          <p:spPr bwMode="auto">
            <a:xfrm>
              <a:off x="5329" y="3430"/>
              <a:ext cx="91" cy="0"/>
            </a:xfrm>
            <a:prstGeom prst="line">
              <a:avLst/>
            </a:prstGeom>
            <a:noFill/>
            <a:ln w="28575">
              <a:solidFill>
                <a:srgbClr val="0070C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5" name="Group 69"/>
          <p:cNvGrpSpPr/>
          <p:nvPr/>
        </p:nvGrpSpPr>
        <p:grpSpPr bwMode="auto">
          <a:xfrm>
            <a:off x="6204645" y="4613953"/>
            <a:ext cx="288355" cy="615950"/>
            <a:chOff x="3969" y="1071"/>
            <a:chExt cx="181" cy="363"/>
          </a:xfrm>
          <a:noFill/>
        </p:grpSpPr>
        <p:sp>
          <p:nvSpPr>
            <p:cNvPr id="96" name="Oval 70"/>
            <p:cNvSpPr>
              <a:spLocks noChangeArrowheads="1"/>
            </p:cNvSpPr>
            <p:nvPr/>
          </p:nvSpPr>
          <p:spPr bwMode="auto">
            <a:xfrm>
              <a:off x="3969" y="1071"/>
              <a:ext cx="181" cy="136"/>
            </a:xfrm>
            <a:prstGeom prst="ellipse">
              <a:avLst/>
            </a:prstGeom>
            <a:grpFill/>
            <a:ln w="38100">
              <a:solidFill>
                <a:schemeClr val="accent6">
                  <a:lumMod val="60000"/>
                  <a:lumOff val="40000"/>
                </a:schemeClr>
              </a:solidFill>
              <a:round/>
            </a:ln>
          </p:spPr>
          <p:txBody>
            <a:bodyPr wrap="none" anchor="ctr"/>
            <a:lstStyle/>
            <a:p>
              <a:pPr eaLnBrk="1" hangingPunct="1"/>
              <a:endParaRPr lang="zh-CN" altLang="en-US">
                <a:solidFill>
                  <a:schemeClr val="bg2"/>
                </a:solidFill>
                <a:latin typeface="Arial" panose="020B0604020202020204" pitchFamily="34" charset="0"/>
              </a:endParaRPr>
            </a:p>
          </p:txBody>
        </p:sp>
        <p:sp>
          <p:nvSpPr>
            <p:cNvPr id="97" name="Line 71"/>
            <p:cNvSpPr>
              <a:spLocks noChangeShapeType="1"/>
            </p:cNvSpPr>
            <p:nvPr/>
          </p:nvSpPr>
          <p:spPr bwMode="auto">
            <a:xfrm>
              <a:off x="4059" y="1207"/>
              <a:ext cx="0" cy="227"/>
            </a:xfrm>
            <a:prstGeom prst="line">
              <a:avLst/>
            </a:prstGeom>
            <a:grpFill/>
            <a:ln w="38100">
              <a:solidFill>
                <a:schemeClr val="accent6">
                  <a:lumMod val="60000"/>
                  <a:lumOff val="40000"/>
                </a:schemeClr>
              </a:solidFill>
              <a:round/>
            </a:ln>
          </p:spPr>
          <p:txBody>
            <a:bodyPr/>
            <a:lstStyle/>
            <a:p>
              <a:endParaRPr lang="zh-CN" altLang="en-US"/>
            </a:p>
          </p:txBody>
        </p:sp>
        <p:sp>
          <p:nvSpPr>
            <p:cNvPr id="98" name="Line 72"/>
            <p:cNvSpPr>
              <a:spLocks noChangeShapeType="1"/>
            </p:cNvSpPr>
            <p:nvPr/>
          </p:nvSpPr>
          <p:spPr bwMode="auto">
            <a:xfrm>
              <a:off x="4059" y="1389"/>
              <a:ext cx="46" cy="0"/>
            </a:xfrm>
            <a:prstGeom prst="line">
              <a:avLst/>
            </a:prstGeom>
            <a:grpFill/>
            <a:ln w="38100">
              <a:solidFill>
                <a:schemeClr val="accent6">
                  <a:lumMod val="60000"/>
                  <a:lumOff val="40000"/>
                </a:schemeClr>
              </a:solidFill>
              <a:round/>
            </a:ln>
          </p:spPr>
          <p:txBody>
            <a:bodyPr/>
            <a:lstStyle/>
            <a:p>
              <a:endParaRPr lang="zh-CN" altLang="en-US"/>
            </a:p>
          </p:txBody>
        </p:sp>
        <p:sp>
          <p:nvSpPr>
            <p:cNvPr id="99" name="Line 73"/>
            <p:cNvSpPr>
              <a:spLocks noChangeShapeType="1"/>
            </p:cNvSpPr>
            <p:nvPr/>
          </p:nvSpPr>
          <p:spPr bwMode="auto">
            <a:xfrm flipV="1">
              <a:off x="4059" y="1343"/>
              <a:ext cx="91" cy="0"/>
            </a:xfrm>
            <a:prstGeom prst="line">
              <a:avLst/>
            </a:prstGeom>
            <a:grpFill/>
            <a:ln w="38100">
              <a:solidFill>
                <a:schemeClr val="accent6">
                  <a:lumMod val="60000"/>
                  <a:lumOff val="40000"/>
                </a:schemeClr>
              </a:solidFill>
              <a:round/>
            </a:ln>
          </p:spPr>
          <p:txBody>
            <a:bodyPr/>
            <a:lstStyle/>
            <a:p>
              <a:endParaRPr lang="zh-CN" altLang="en-US"/>
            </a:p>
          </p:txBody>
        </p:sp>
      </p:grpSp>
      <p:sp>
        <p:nvSpPr>
          <p:cNvPr id="68"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98"/>
                                        </p:tgtEl>
                                        <p:attrNameLst>
                                          <p:attrName>style.visibility</p:attrName>
                                        </p:attrNameLst>
                                      </p:cBhvr>
                                      <p:to>
                                        <p:strVal val="visible"/>
                                      </p:to>
                                    </p:set>
                                    <p:animEffect transition="in" filter="fade">
                                      <p:cBhvr>
                                        <p:cTn id="7" dur="500"/>
                                        <p:tgtEl>
                                          <p:spTgt spid="50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fade">
                                      <p:cBhvr>
                                        <p:cTn id="12" dur="500"/>
                                        <p:tgtEl>
                                          <p:spTgt spid="50183"/>
                                        </p:tgtEl>
                                      </p:cBhvr>
                                    </p:animEffect>
                                  </p:childTnLst>
                                </p:cTn>
                              </p:par>
                              <p:par>
                                <p:cTn id="13" presetID="10" presetClass="entr" presetSubtype="0" fill="hold" nodeType="withEffect">
                                  <p:stCondLst>
                                    <p:cond delay="0"/>
                                  </p:stCondLst>
                                  <p:childTnLst>
                                    <p:set>
                                      <p:cBhvr>
                                        <p:cTn id="14" dur="1" fill="hold">
                                          <p:stCondLst>
                                            <p:cond delay="0"/>
                                          </p:stCondLst>
                                        </p:cTn>
                                        <p:tgtEl>
                                          <p:spTgt spid="50190"/>
                                        </p:tgtEl>
                                        <p:attrNameLst>
                                          <p:attrName>style.visibility</p:attrName>
                                        </p:attrNameLst>
                                      </p:cBhvr>
                                      <p:to>
                                        <p:strVal val="visible"/>
                                      </p:to>
                                    </p:set>
                                    <p:animEffect transition="in" filter="fade">
                                      <p:cBhvr>
                                        <p:cTn id="15" dur="500"/>
                                        <p:tgtEl>
                                          <p:spTgt spid="5019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7156"/>
                                        </p:tgtEl>
                                        <p:attrNameLst>
                                          <p:attrName>style.visibility</p:attrName>
                                        </p:attrNameLst>
                                      </p:cBhvr>
                                      <p:to>
                                        <p:strVal val="visible"/>
                                      </p:to>
                                    </p:set>
                                    <p:animEffect transition="in" filter="fade">
                                      <p:cBhvr>
                                        <p:cTn id="20" dur="500"/>
                                        <p:tgtEl>
                                          <p:spTgt spid="4715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0199"/>
                                        </p:tgtEl>
                                        <p:attrNameLst>
                                          <p:attrName>style.visibility</p:attrName>
                                        </p:attrNameLst>
                                      </p:cBhvr>
                                      <p:to>
                                        <p:strVal val="visible"/>
                                      </p:to>
                                    </p:set>
                                    <p:animEffect transition="in" filter="fade">
                                      <p:cBhvr>
                                        <p:cTn id="23" dur="500"/>
                                        <p:tgtEl>
                                          <p:spTgt spid="50199"/>
                                        </p:tgtEl>
                                      </p:cBhvr>
                                    </p:animEffect>
                                  </p:childTnLst>
                                </p:cTn>
                              </p:par>
                              <p:par>
                                <p:cTn id="24" presetID="10" presetClass="entr" presetSubtype="0" fill="hold" nodeType="withEffect">
                                  <p:stCondLst>
                                    <p:cond delay="0"/>
                                  </p:stCondLst>
                                  <p:childTnLst>
                                    <p:set>
                                      <p:cBhvr>
                                        <p:cTn id="25" dur="1" fill="hold">
                                          <p:stCondLst>
                                            <p:cond delay="0"/>
                                          </p:stCondLst>
                                        </p:cTn>
                                        <p:tgtEl>
                                          <p:spTgt spid="95"/>
                                        </p:tgtEl>
                                        <p:attrNameLst>
                                          <p:attrName>style.visibility</p:attrName>
                                        </p:attrNameLst>
                                      </p:cBhvr>
                                      <p:to>
                                        <p:strVal val="visible"/>
                                      </p:to>
                                    </p:set>
                                    <p:animEffect transition="in" filter="fade">
                                      <p:cBhvr>
                                        <p:cTn id="26" dur="500"/>
                                        <p:tgtEl>
                                          <p:spTgt spid="9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0191"/>
                                        </p:tgtEl>
                                        <p:attrNameLst>
                                          <p:attrName>style.visibility</p:attrName>
                                        </p:attrNameLst>
                                      </p:cBhvr>
                                      <p:to>
                                        <p:strVal val="visible"/>
                                      </p:to>
                                    </p:set>
                                    <p:animEffect transition="in" filter="fade">
                                      <p:cBhvr>
                                        <p:cTn id="31" dur="500"/>
                                        <p:tgtEl>
                                          <p:spTgt spid="50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animBg="1"/>
      <p:bldP spid="47156" grpId="0"/>
      <p:bldP spid="50198" grpId="0" animBg="1"/>
      <p:bldP spid="5019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AB35803-6977-4713-A9C5-3354CAFEF521}" type="slidenum">
              <a:rPr lang="en-US" altLang="zh-CN" smtClean="0"/>
            </a:fld>
            <a:endParaRPr lang="en-US" altLang="zh-CN"/>
          </a:p>
        </p:txBody>
      </p:sp>
      <p:sp>
        <p:nvSpPr>
          <p:cNvPr id="48131" name="内容占位符 2"/>
          <p:cNvSpPr>
            <a:spLocks noGrp="1" noChangeArrowheads="1"/>
          </p:cNvSpPr>
          <p:nvPr>
            <p:ph idx="4294967295"/>
          </p:nvPr>
        </p:nvSpPr>
        <p:spPr>
          <a:xfrm>
            <a:off x="0" y="1131888"/>
            <a:ext cx="2730500" cy="511175"/>
          </a:xfrm>
        </p:spPr>
        <p:txBody>
          <a:bodyPr/>
          <a:lstStyle/>
          <a:p>
            <a:r>
              <a:rPr lang="zh-CN" altLang="en-US" sz="2800" b="1" dirty="0">
                <a:latin typeface="楷体" panose="02010609060101010101" pitchFamily="49" charset="-122"/>
                <a:ea typeface="楷体" panose="02010609060101010101" pitchFamily="49" charset="-122"/>
              </a:rPr>
              <a:t>第一回合：</a:t>
            </a:r>
            <a:endParaRPr lang="en-US" altLang="zh-CN" sz="2800" b="1" dirty="0">
              <a:latin typeface="楷体" panose="02010609060101010101" pitchFamily="49" charset="-122"/>
              <a:ea typeface="楷体" panose="02010609060101010101" pitchFamily="49" charset="-122"/>
            </a:endParaRPr>
          </a:p>
        </p:txBody>
      </p:sp>
      <p:sp>
        <p:nvSpPr>
          <p:cNvPr id="8" name="文本框 7"/>
          <p:cNvSpPr txBox="1"/>
          <p:nvPr/>
        </p:nvSpPr>
        <p:spPr>
          <a:xfrm>
            <a:off x="683568" y="1931840"/>
            <a:ext cx="7569361" cy="124341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en-US" altLang="zh-CN"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2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a:t>
            </a:r>
            <a:endPar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2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a:t>
            </a:r>
            <a:endPar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en-US" altLang="zh-CN"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2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我的密码是</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0" name="文本框 9"/>
          <p:cNvSpPr txBox="1"/>
          <p:nvPr/>
        </p:nvSpPr>
        <p:spPr>
          <a:xfrm>
            <a:off x="683569" y="3861048"/>
            <a:ext cx="7569361" cy="232679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en-US" altLang="zh-CN"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2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   </a:t>
            </a:r>
            <a:endParaRPr lang="en-US" altLang="zh-CN" sz="2200" kern="0" dirty="0">
              <a:solidFill>
                <a:srgbClr val="000000"/>
              </a:solidFill>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黑客在“客户”和“服务器”之间的某个路由器上截获“客户”发给服务器的信息，然后自己冒充“服务器”；</a:t>
            </a:r>
            <a:endPar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2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黑客</a:t>
            </a: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lvl="1" indent="-436880">
              <a:spcBef>
                <a:spcPct val="20000"/>
              </a:spcBef>
              <a:buClr>
                <a:srgbClr val="CC0000"/>
              </a:buClr>
              <a:buFont typeface="Wingdings" panose="05000000000000000000" pitchFamily="2" charset="2"/>
              <a:buChar char="n"/>
              <a:defRPr/>
            </a:pP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en-US" altLang="zh-CN"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2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黑客</a:t>
            </a:r>
            <a:r>
              <a:rPr kumimoji="0" lang="zh-CN" altLang="en-US" sz="22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我的密码是</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5" name="文本框 4"/>
          <p:cNvSpPr txBox="1"/>
          <p:nvPr/>
        </p:nvSpPr>
        <p:spPr>
          <a:xfrm>
            <a:off x="6703877" y="1687587"/>
            <a:ext cx="1440160" cy="461665"/>
          </a:xfrm>
          <a:prstGeom prst="rect">
            <a:avLst/>
          </a:prstGeom>
          <a:solidFill>
            <a:srgbClr val="8BD9A5"/>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solidFill>
                  <a:schemeClr val="tx1"/>
                </a:solidFill>
                <a:latin typeface="楷体" panose="02010609060101010101" pitchFamily="49" charset="-122"/>
                <a:ea typeface="楷体" panose="02010609060101010101" pitchFamily="49" charset="-122"/>
              </a:rPr>
              <a:t>正常情况</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12" name="文本框 11"/>
          <p:cNvSpPr txBox="1"/>
          <p:nvPr/>
        </p:nvSpPr>
        <p:spPr>
          <a:xfrm>
            <a:off x="6703877" y="3597846"/>
            <a:ext cx="1440160" cy="461665"/>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solidFill>
                  <a:schemeClr val="tx1"/>
                </a:solidFill>
                <a:latin typeface="楷体" panose="02010609060101010101" pitchFamily="49" charset="-122"/>
                <a:ea typeface="楷体" panose="02010609060101010101" pitchFamily="49" charset="-122"/>
              </a:rPr>
              <a:t>黑客入侵</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9"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AB35803-6977-4713-A9C5-3354CAFEF521}" type="slidenum">
              <a:rPr lang="en-US" altLang="zh-CN" smtClean="0"/>
            </a:fld>
            <a:endParaRPr lang="en-US" altLang="zh-CN"/>
          </a:p>
        </p:txBody>
      </p:sp>
      <p:sp>
        <p:nvSpPr>
          <p:cNvPr id="48131" name="内容占位符 2"/>
          <p:cNvSpPr>
            <a:spLocks noGrp="1" noChangeArrowheads="1"/>
          </p:cNvSpPr>
          <p:nvPr>
            <p:ph idx="4294967295"/>
          </p:nvPr>
        </p:nvSpPr>
        <p:spPr>
          <a:xfrm>
            <a:off x="0" y="1057275"/>
            <a:ext cx="2730500" cy="511175"/>
          </a:xfrm>
        </p:spPr>
        <p:txBody>
          <a:bodyPr/>
          <a:lstStyle/>
          <a:p>
            <a:r>
              <a:rPr lang="zh-CN" altLang="en-US" sz="2800" b="1" dirty="0">
                <a:latin typeface="楷体" panose="02010609060101010101" pitchFamily="49" charset="-122"/>
                <a:ea typeface="楷体" panose="02010609060101010101" pitchFamily="49" charset="-122"/>
              </a:rPr>
              <a:t>第二回合：</a:t>
            </a:r>
            <a:endParaRPr lang="zh-CN" altLang="en-US" sz="2800" b="1" dirty="0">
              <a:latin typeface="楷体" panose="02010609060101010101" pitchFamily="49" charset="-122"/>
              <a:ea typeface="楷体" panose="02010609060101010101" pitchFamily="49" charset="-122"/>
            </a:endParaRPr>
          </a:p>
        </p:txBody>
      </p:sp>
      <p:sp>
        <p:nvSpPr>
          <p:cNvPr id="8" name="文本框 7"/>
          <p:cNvSpPr txBox="1"/>
          <p:nvPr/>
        </p:nvSpPr>
        <p:spPr>
          <a:xfrm>
            <a:off x="787319" y="1588833"/>
            <a:ext cx="7569361"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a:t>
            </a:r>
            <a:endPar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a:t>
            </a:r>
            <a:endPar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：向我证明你就是服务器；</a:t>
            </a:r>
            <a:endPar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 </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私钥</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|RSA]</a:t>
            </a:r>
            <a:r>
              <a:rPr lang="zh-CN" altLang="en-US" sz="2000" kern="0" dirty="0">
                <a:solidFill>
                  <a:srgbClr val="000000"/>
                </a:solidFill>
                <a:latin typeface="楷体" panose="02010609060101010101" pitchFamily="49" charset="-122"/>
                <a:ea typeface="楷体" panose="02010609060101010101" pitchFamily="49" charset="-122"/>
              </a:rPr>
              <a:t>。</a:t>
            </a:r>
            <a:endPar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10" name="文本框 9"/>
          <p:cNvSpPr txBox="1"/>
          <p:nvPr/>
        </p:nvSpPr>
        <p:spPr>
          <a:xfrm>
            <a:off x="787319" y="3717032"/>
            <a:ext cx="7569361" cy="286232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a:t>
            </a:r>
            <a:endPar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黑客</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a:t>
            </a:r>
            <a:endPar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黑客</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向我证明你就是服务器；</a:t>
            </a:r>
            <a:endPar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rPr>
              <a:t>黑客</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 </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|RSA]</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黑客无法冒充，因为他不知道服务器的私钥，无法加密某个字符串后发送给客户去验证。</a:t>
            </a:r>
            <a:endPar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“客户”：</a:t>
            </a:r>
            <a:r>
              <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有内鬼，终止交易！</a:t>
            </a:r>
            <a:endParaRPr kumimoji="0" lang="zh-CN" altLang="en-US" sz="20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5" name="文本框 4"/>
          <p:cNvSpPr txBox="1"/>
          <p:nvPr/>
        </p:nvSpPr>
        <p:spPr>
          <a:xfrm>
            <a:off x="6704270" y="1358000"/>
            <a:ext cx="1440160" cy="461665"/>
          </a:xfrm>
          <a:prstGeom prst="rect">
            <a:avLst/>
          </a:prstGeom>
          <a:solidFill>
            <a:srgbClr val="8BD9A5"/>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solidFill>
                  <a:schemeClr val="tx1"/>
                </a:solidFill>
                <a:latin typeface="楷体" panose="02010609060101010101" pitchFamily="49" charset="-122"/>
                <a:ea typeface="楷体" panose="02010609060101010101" pitchFamily="49" charset="-122"/>
              </a:rPr>
              <a:t>正常情况</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12" name="文本框 11"/>
          <p:cNvSpPr txBox="1"/>
          <p:nvPr/>
        </p:nvSpPr>
        <p:spPr>
          <a:xfrm>
            <a:off x="6704271" y="3582635"/>
            <a:ext cx="1440160" cy="461665"/>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solidFill>
                  <a:schemeClr val="tx1"/>
                </a:solidFill>
                <a:latin typeface="楷体" panose="02010609060101010101" pitchFamily="49" charset="-122"/>
                <a:ea typeface="楷体" panose="02010609060101010101" pitchFamily="49" charset="-122"/>
              </a:rPr>
              <a:t>黑客入侵</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11"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2684" y="1844824"/>
            <a:ext cx="8698299" cy="341632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4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4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4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向我证明你就是服务器</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4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 </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私钥</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|RSA]</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4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我的帐号是</a:t>
            </a:r>
            <a:r>
              <a:rPr kumimoji="0" lang="en-US" altLang="zh-CN" sz="24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aaa</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，密码是</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123</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，把我的余额的信息发给我看看</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公钥</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|RSA]</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4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你的余额是</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100</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元</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私钥</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|RSA]</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5018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A4E8165-707E-4DDD-911A-1240F428403D}" type="slidenum">
              <a:rPr lang="en-US" altLang="zh-CN" smtClean="0"/>
            </a:fld>
            <a:endParaRPr lang="en-US" altLang="zh-CN"/>
          </a:p>
        </p:txBody>
      </p:sp>
      <p:sp>
        <p:nvSpPr>
          <p:cNvPr id="50179" name="内容占位符 2"/>
          <p:cNvSpPr>
            <a:spLocks noGrp="1" noChangeArrowheads="1"/>
          </p:cNvSpPr>
          <p:nvPr>
            <p:ph idx="4294967295"/>
          </p:nvPr>
        </p:nvSpPr>
        <p:spPr>
          <a:xfrm>
            <a:off x="0" y="1125538"/>
            <a:ext cx="2305050" cy="574675"/>
          </a:xfrm>
        </p:spPr>
        <p:txBody>
          <a:bodyPr/>
          <a:lstStyle/>
          <a:p>
            <a:r>
              <a:rPr lang="zh-CN" altLang="en-US" sz="2800" b="1" dirty="0">
                <a:latin typeface="楷体" panose="02010609060101010101" pitchFamily="49" charset="-122"/>
                <a:ea typeface="楷体" panose="02010609060101010101" pitchFamily="49" charset="-122"/>
              </a:rPr>
              <a:t>第三回合</a:t>
            </a:r>
            <a:endParaRPr lang="en-US" altLang="zh-CN" sz="2800" b="1" dirty="0">
              <a:latin typeface="楷体" panose="02010609060101010101" pitchFamily="49" charset="-122"/>
              <a:ea typeface="楷体" panose="02010609060101010101" pitchFamily="49" charset="-122"/>
            </a:endParaRPr>
          </a:p>
        </p:txBody>
      </p:sp>
      <p:sp>
        <p:nvSpPr>
          <p:cNvPr id="5" name="矩形标注 4"/>
          <p:cNvSpPr/>
          <p:nvPr/>
        </p:nvSpPr>
        <p:spPr>
          <a:xfrm>
            <a:off x="6156176" y="5804619"/>
            <a:ext cx="1800200" cy="720725"/>
          </a:xfrm>
          <a:prstGeom prst="wedgeRectCallout">
            <a:avLst>
              <a:gd name="adj1" fmla="val -56732"/>
              <a:gd name="adj2" fmla="val -130293"/>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anchor="ctr"/>
          <a:lstStyle/>
          <a:p>
            <a:pPr algn="ctr">
              <a:defRPr/>
            </a:pPr>
            <a:r>
              <a:rPr lang="zh-CN" altLang="en-US" sz="2400" b="1" dirty="0">
                <a:solidFill>
                  <a:schemeClr val="tx1"/>
                </a:solidFill>
                <a:latin typeface="楷体" panose="02010609060101010101" pitchFamily="49" charset="-122"/>
                <a:ea typeface="楷体" panose="02010609060101010101" pitchFamily="49" charset="-122"/>
              </a:rPr>
              <a:t>无法保密！</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7"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987" y="1704898"/>
            <a:ext cx="8572026" cy="458587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”：向我证明你就是服务器</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 </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你好，我是服务器</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私钥</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|RSA]</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我们后面的通信过程，用对称加密来进行，</a:t>
            </a:r>
            <a:r>
              <a:rPr kumimoji="0" lang="zh-CN" altLang="en-US" sz="2000" b="1" i="0" u="none" strike="noStrike" kern="0" cap="none" spc="0" normalizeH="0" baseline="0" noProof="0" dirty="0">
                <a:ln>
                  <a:noFill/>
                </a:ln>
                <a:solidFill>
                  <a:schemeClr val="accent6">
                    <a:lumMod val="60000"/>
                    <a:lumOff val="40000"/>
                  </a:schemeClr>
                </a:solidFill>
                <a:effectLst/>
                <a:uLnTx/>
                <a:uFillTx/>
                <a:latin typeface="楷体" panose="02010609060101010101" pitchFamily="49" charset="-122"/>
                <a:ea typeface="楷体" panose="02010609060101010101" pitchFamily="49" charset="-122"/>
              </a:rPr>
              <a:t>这里是对称加密算法和密钥</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公钥</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|RSA]    </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红色字体的部分是对称加密的算法和密钥的具体内容，客户把它们发送给服务器。</a:t>
            </a:r>
            <a:endPar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{OK</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，收到！</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chemeClr val="accent2">
                    <a:lumMod val="60000"/>
                    <a:lumOff val="40000"/>
                  </a:schemeClr>
                </a:solidFill>
                <a:effectLst/>
                <a:uLnTx/>
                <a:uFillTx/>
                <a:latin typeface="楷体" panose="02010609060101010101" pitchFamily="49" charset="-122"/>
                <a:ea typeface="楷体" panose="02010609060101010101" pitchFamily="49" charset="-122"/>
              </a:rPr>
              <a:t>密钥</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对称加密算法</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我的帐号是</a:t>
            </a:r>
            <a:r>
              <a:rPr kumimoji="0" lang="en-US" altLang="zh-CN" sz="2000" b="1"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rPr>
              <a:t>aaa</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，密码是</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123</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，把我的余额的信息发给我看看</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chemeClr val="accent2">
                    <a:lumMod val="60000"/>
                    <a:lumOff val="40000"/>
                  </a:schemeClr>
                </a:solidFill>
                <a:effectLst/>
                <a:uLnTx/>
                <a:uFillTx/>
                <a:latin typeface="楷体" panose="02010609060101010101" pitchFamily="49" charset="-122"/>
                <a:ea typeface="楷体" panose="02010609060101010101" pitchFamily="49" charset="-122"/>
              </a:rPr>
              <a:t>密钥</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对称加密算法</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rPr>
              <a:t>服务器</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-&gt;“</a:t>
            </a:r>
            <a:r>
              <a:rPr kumimoji="0" lang="zh-CN" altLang="en-US" sz="2000" b="1" i="0" u="none" strike="noStrike" kern="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rPr>
              <a:t>客户</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你的余额是</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100</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元</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chemeClr val="accent2">
                    <a:lumMod val="60000"/>
                    <a:lumOff val="40000"/>
                  </a:schemeClr>
                </a:solidFill>
                <a:effectLst/>
                <a:uLnTx/>
                <a:uFillTx/>
                <a:latin typeface="楷体" panose="02010609060101010101" pitchFamily="49" charset="-122"/>
                <a:ea typeface="楷体" panose="02010609060101010101" pitchFamily="49" charset="-122"/>
              </a:rPr>
              <a:t>密钥</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对称加密算法</a:t>
            </a:r>
            <a:r>
              <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0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sp>
        <p:nvSpPr>
          <p:cNvPr id="5018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A4E8165-707E-4DDD-911A-1240F428403D}" type="slidenum">
              <a:rPr lang="en-US" altLang="zh-CN" smtClean="0"/>
            </a:fld>
            <a:endParaRPr lang="en-US" altLang="zh-CN"/>
          </a:p>
        </p:txBody>
      </p:sp>
      <p:sp>
        <p:nvSpPr>
          <p:cNvPr id="50179" name="内容占位符 2"/>
          <p:cNvSpPr>
            <a:spLocks noGrp="1" noChangeArrowheads="1"/>
          </p:cNvSpPr>
          <p:nvPr>
            <p:ph idx="4294967295"/>
          </p:nvPr>
        </p:nvSpPr>
        <p:spPr>
          <a:xfrm>
            <a:off x="0" y="1096963"/>
            <a:ext cx="2305050" cy="574675"/>
          </a:xfrm>
        </p:spPr>
        <p:txBody>
          <a:bodyPr/>
          <a:lstStyle/>
          <a:p>
            <a:r>
              <a:rPr lang="zh-CN" altLang="en-US" sz="2800" b="1" dirty="0">
                <a:latin typeface="楷体" panose="02010609060101010101" pitchFamily="49" charset="-122"/>
                <a:ea typeface="楷体" panose="02010609060101010101" pitchFamily="49" charset="-122"/>
              </a:rPr>
              <a:t>第四回合</a:t>
            </a:r>
            <a:endParaRPr lang="zh-CN" altLang="en-US" sz="2800" b="1" dirty="0">
              <a:latin typeface="楷体" panose="02010609060101010101" pitchFamily="49" charset="-122"/>
              <a:ea typeface="楷体" panose="02010609060101010101" pitchFamily="49" charset="-122"/>
            </a:endParaRPr>
          </a:p>
        </p:txBody>
      </p:sp>
      <p:sp>
        <p:nvSpPr>
          <p:cNvPr id="7"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E48DE61-C926-48A9-BFFE-D93C4F1CDB00}" type="slidenum">
              <a:rPr lang="en-US" altLang="zh-CN" smtClean="0"/>
            </a:fld>
            <a:endParaRPr lang="en-US" altLang="zh-CN"/>
          </a:p>
        </p:txBody>
      </p:sp>
      <p:sp>
        <p:nvSpPr>
          <p:cNvPr id="52227" name="内容占位符 2"/>
          <p:cNvSpPr>
            <a:spLocks noGrp="1" noChangeArrowheads="1"/>
          </p:cNvSpPr>
          <p:nvPr>
            <p:ph idx="4294967295"/>
          </p:nvPr>
        </p:nvSpPr>
        <p:spPr>
          <a:xfrm>
            <a:off x="0" y="1125538"/>
            <a:ext cx="2881313" cy="511175"/>
          </a:xfrm>
        </p:spPr>
        <p:txBody>
          <a:bodyPr/>
          <a:lstStyle/>
          <a:p>
            <a:r>
              <a:rPr lang="zh-CN" altLang="en-US" sz="2800" b="1" dirty="0">
                <a:latin typeface="楷体" panose="02010609060101010101" pitchFamily="49" charset="-122"/>
                <a:ea typeface="楷体" panose="02010609060101010101" pitchFamily="49" charset="-122"/>
              </a:rPr>
              <a:t>几个数学概念</a:t>
            </a:r>
            <a:endParaRPr lang="en-US" altLang="zh-CN" sz="2800" b="1" dirty="0">
              <a:latin typeface="楷体" panose="02010609060101010101" pitchFamily="49" charset="-122"/>
              <a:ea typeface="楷体" panose="02010609060101010101" pitchFamily="49" charset="-122"/>
            </a:endParaRPr>
          </a:p>
        </p:txBody>
      </p:sp>
      <p:sp>
        <p:nvSpPr>
          <p:cNvPr id="9" name="文本框 8"/>
          <p:cNvSpPr txBox="1"/>
          <p:nvPr/>
        </p:nvSpPr>
        <p:spPr>
          <a:xfrm>
            <a:off x="1187624" y="2291680"/>
            <a:ext cx="7303351"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400" dirty="0">
                <a:latin typeface="楷体" panose="02010609060101010101" pitchFamily="49" charset="-122"/>
                <a:ea typeface="楷体" panose="02010609060101010101" pitchFamily="49" charset="-122"/>
              </a:rPr>
              <a:t>    同余式是数论的基本概念之一，设</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是给定的一个正整数，</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是整数，若满足</a:t>
            </a:r>
            <a:r>
              <a:rPr lang="en-US" altLang="zh-CN" sz="2400" b="1" dirty="0">
                <a:solidFill>
                  <a:srgbClr val="C00000"/>
                </a:solidFill>
                <a:latin typeface="楷体" panose="02010609060101010101" pitchFamily="49" charset="-122"/>
                <a:ea typeface="楷体" panose="02010609060101010101" pitchFamily="49" charset="-122"/>
              </a:rPr>
              <a:t>m|(a-b)</a:t>
            </a:r>
            <a:r>
              <a:rPr lang="zh-CN" altLang="en-US" sz="2400" dirty="0">
                <a:latin typeface="楷体" panose="02010609060101010101" pitchFamily="49" charset="-122"/>
                <a:ea typeface="楷体" panose="02010609060101010101" pitchFamily="49" charset="-122"/>
              </a:rPr>
              <a:t>，则称</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与</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对模</a:t>
            </a:r>
            <a:r>
              <a:rPr lang="en-US" altLang="zh-CN" sz="2400" dirty="0">
                <a:latin typeface="楷体" panose="02010609060101010101" pitchFamily="49" charset="-122"/>
                <a:ea typeface="楷体" panose="02010609060101010101" pitchFamily="49" charset="-122"/>
              </a:rPr>
              <a:t>m</a:t>
            </a:r>
            <a:r>
              <a:rPr lang="zh-CN" altLang="en-US" sz="2400" dirty="0">
                <a:latin typeface="楷体" panose="02010609060101010101" pitchFamily="49" charset="-122"/>
                <a:ea typeface="楷体" panose="02010609060101010101" pitchFamily="49" charset="-122"/>
              </a:rPr>
              <a:t>同余，记为</a:t>
            </a:r>
            <a:r>
              <a:rPr lang="en-US" altLang="zh-CN" sz="2400" b="1" dirty="0" err="1">
                <a:solidFill>
                  <a:srgbClr val="C00000"/>
                </a:solidFill>
                <a:latin typeface="楷体" panose="02010609060101010101" pitchFamily="49" charset="-122"/>
                <a:ea typeface="楷体" panose="02010609060101010101" pitchFamily="49" charset="-122"/>
              </a:rPr>
              <a:t>a≡b</a:t>
            </a:r>
            <a:r>
              <a:rPr lang="en-US" altLang="zh-CN" sz="2400" b="1" dirty="0">
                <a:solidFill>
                  <a:srgbClr val="C00000"/>
                </a:solidFill>
                <a:latin typeface="楷体" panose="02010609060101010101" pitchFamily="49" charset="-122"/>
                <a:ea typeface="楷体" panose="02010609060101010101" pitchFamily="49" charset="-122"/>
              </a:rPr>
              <a:t>(mod m</a:t>
            </a:r>
            <a:r>
              <a:rPr lang="en-US" altLang="zh-CN" sz="2400" b="1" dirty="0" smtClean="0">
                <a:solidFill>
                  <a:srgbClr val="C00000"/>
                </a:solidFill>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这个式子称为</a:t>
            </a:r>
            <a:r>
              <a:rPr lang="zh-CN" altLang="en-US" sz="2400" dirty="0">
                <a:solidFill>
                  <a:schemeClr val="tx1"/>
                </a:solidFill>
                <a:latin typeface="楷体" panose="02010609060101010101" pitchFamily="49" charset="-122"/>
                <a:ea typeface="楷体" panose="02010609060101010101" pitchFamily="49" charset="-122"/>
              </a:rPr>
              <a:t>模</a:t>
            </a:r>
            <a:r>
              <a:rPr lang="en-US" altLang="zh-CN" sz="2400" dirty="0">
                <a:solidFill>
                  <a:schemeClr val="tx1"/>
                </a:solidFill>
                <a:latin typeface="楷体" panose="02010609060101010101" pitchFamily="49" charset="-122"/>
                <a:ea typeface="楷体" panose="02010609060101010101" pitchFamily="49" charset="-122"/>
              </a:rPr>
              <a:t>m</a:t>
            </a:r>
            <a:r>
              <a:rPr lang="zh-CN" altLang="en-US" sz="2400" dirty="0">
                <a:solidFill>
                  <a:schemeClr val="tx1"/>
                </a:solidFill>
                <a:latin typeface="楷体" panose="02010609060101010101" pitchFamily="49" charset="-122"/>
                <a:ea typeface="楷体" panose="02010609060101010101" pitchFamily="49" charset="-122"/>
              </a:rPr>
              <a:t>的同余式</a:t>
            </a:r>
            <a:r>
              <a:rPr lang="zh-CN" altLang="en-US"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
        <p:nvSpPr>
          <p:cNvPr id="4" name="文本框 3"/>
          <p:cNvSpPr txBox="1"/>
          <p:nvPr/>
        </p:nvSpPr>
        <p:spPr>
          <a:xfrm>
            <a:off x="516007" y="2060847"/>
            <a:ext cx="1152128" cy="461665"/>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latin typeface="楷体" panose="02010609060101010101" pitchFamily="49" charset="-122"/>
                <a:ea typeface="楷体" panose="02010609060101010101" pitchFamily="49" charset="-122"/>
              </a:rPr>
              <a:t>同余式</a:t>
            </a:r>
            <a:endParaRPr lang="zh-CN" altLang="en-US" sz="2400" b="1" dirty="0">
              <a:latin typeface="楷体" panose="02010609060101010101" pitchFamily="49" charset="-122"/>
              <a:ea typeface="楷体" panose="02010609060101010101" pitchFamily="49" charset="-122"/>
            </a:endParaRPr>
          </a:p>
        </p:txBody>
      </p:sp>
      <p:sp>
        <p:nvSpPr>
          <p:cNvPr id="11" name="文本框 10"/>
          <p:cNvSpPr txBox="1"/>
          <p:nvPr/>
        </p:nvSpPr>
        <p:spPr>
          <a:xfrm>
            <a:off x="1310171" y="4797154"/>
            <a:ext cx="7078253" cy="8309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2400" i="0" dirty="0">
                <a:solidFill>
                  <a:schemeClr val="tx1"/>
                </a:solidFill>
                <a:effectLst/>
                <a:latin typeface="楷体" panose="02010609060101010101" pitchFamily="49" charset="-122"/>
                <a:ea typeface="楷体" panose="02010609060101010101" pitchFamily="49" charset="-122"/>
              </a:rPr>
              <a:t>    </a:t>
            </a:r>
            <a:r>
              <a:rPr lang="en-US" altLang="zh-CN" sz="2400" b="1" i="0" dirty="0">
                <a:solidFill>
                  <a:srgbClr val="C00000"/>
                </a:solidFill>
                <a:effectLst/>
                <a:latin typeface="楷体" panose="02010609060101010101" pitchFamily="49" charset="-122"/>
                <a:ea typeface="楷体" panose="02010609060101010101" pitchFamily="49" charset="-122"/>
              </a:rPr>
              <a:t>m</a:t>
            </a:r>
            <a:r>
              <a:rPr lang="en-US" altLang="zh-CN" sz="2400" b="1" dirty="0">
                <a:solidFill>
                  <a:srgbClr val="C00000"/>
                </a:solidFill>
                <a:latin typeface="楷体" panose="02010609060101010101" pitchFamily="49" charset="-122"/>
                <a:ea typeface="楷体" panose="02010609060101010101" pitchFamily="49" charset="-122"/>
              </a:rPr>
              <a:t>|</a:t>
            </a:r>
            <a:r>
              <a:rPr lang="en-US" altLang="zh-CN" sz="2400" b="1" i="0" dirty="0">
                <a:solidFill>
                  <a:srgbClr val="C00000"/>
                </a:solidFill>
                <a:effectLst/>
                <a:latin typeface="楷体" panose="02010609060101010101" pitchFamily="49" charset="-122"/>
                <a:ea typeface="楷体" panose="02010609060101010101" pitchFamily="49" charset="-122"/>
              </a:rPr>
              <a:t>(a</a:t>
            </a:r>
            <a:r>
              <a:rPr lang="zh-CN" altLang="en-US" sz="2400" b="1" i="0" dirty="0">
                <a:solidFill>
                  <a:srgbClr val="C00000"/>
                </a:solidFill>
                <a:effectLst/>
                <a:latin typeface="楷体" panose="02010609060101010101" pitchFamily="49" charset="-122"/>
                <a:ea typeface="楷体" panose="02010609060101010101" pitchFamily="49" charset="-122"/>
              </a:rPr>
              <a:t>－</a:t>
            </a:r>
            <a:r>
              <a:rPr lang="en-US" altLang="zh-CN" sz="2400" b="1" i="0" dirty="0">
                <a:solidFill>
                  <a:srgbClr val="C00000"/>
                </a:solidFill>
                <a:effectLst/>
                <a:latin typeface="楷体" panose="02010609060101010101" pitchFamily="49" charset="-122"/>
                <a:ea typeface="楷体" panose="02010609060101010101" pitchFamily="49" charset="-122"/>
              </a:rPr>
              <a:t>b)</a:t>
            </a:r>
            <a:r>
              <a:rPr lang="zh-CN" altLang="en-US" sz="2400" b="0" i="0" dirty="0">
                <a:solidFill>
                  <a:srgbClr val="333333"/>
                </a:solidFill>
                <a:effectLst/>
                <a:latin typeface="楷体" panose="02010609060101010101" pitchFamily="49" charset="-122"/>
                <a:ea typeface="楷体" panose="02010609060101010101" pitchFamily="49" charset="-122"/>
              </a:rPr>
              <a:t>表示</a:t>
            </a:r>
            <a:r>
              <a:rPr lang="en-US" altLang="zh-CN" sz="2400" b="0" i="0" dirty="0">
                <a:solidFill>
                  <a:srgbClr val="333333"/>
                </a:solidFill>
                <a:effectLst/>
                <a:latin typeface="楷体" panose="02010609060101010101" pitchFamily="49" charset="-122"/>
                <a:ea typeface="楷体" panose="02010609060101010101" pitchFamily="49" charset="-122"/>
              </a:rPr>
              <a:t>m</a:t>
            </a:r>
            <a:r>
              <a:rPr lang="zh-CN" altLang="en-US" sz="2400" b="0" i="0" dirty="0">
                <a:solidFill>
                  <a:srgbClr val="333333"/>
                </a:solidFill>
                <a:effectLst/>
                <a:latin typeface="楷体" panose="02010609060101010101" pitchFamily="49" charset="-122"/>
                <a:ea typeface="楷体" panose="02010609060101010101" pitchFamily="49" charset="-122"/>
              </a:rPr>
              <a:t>能够整除</a:t>
            </a:r>
            <a:r>
              <a:rPr lang="en-US" altLang="zh-CN" sz="2400" b="0" i="0" dirty="0">
                <a:solidFill>
                  <a:srgbClr val="333333"/>
                </a:solidFill>
                <a:effectLst/>
                <a:latin typeface="楷体" panose="02010609060101010101" pitchFamily="49" charset="-122"/>
                <a:ea typeface="楷体" panose="02010609060101010101" pitchFamily="49" charset="-122"/>
              </a:rPr>
              <a:t>a</a:t>
            </a:r>
            <a:r>
              <a:rPr lang="zh-CN" altLang="en-US" sz="2400" b="0" i="0" dirty="0">
                <a:solidFill>
                  <a:srgbClr val="333333"/>
                </a:solidFill>
                <a:effectLst/>
                <a:latin typeface="楷体" panose="02010609060101010101" pitchFamily="49" charset="-122"/>
                <a:ea typeface="楷体" panose="02010609060101010101" pitchFamily="49" charset="-122"/>
              </a:rPr>
              <a:t>与</a:t>
            </a:r>
            <a:r>
              <a:rPr lang="en-US" altLang="zh-CN" sz="2400" b="0" i="0" dirty="0">
                <a:solidFill>
                  <a:srgbClr val="333333"/>
                </a:solidFill>
                <a:effectLst/>
                <a:latin typeface="楷体" panose="02010609060101010101" pitchFamily="49" charset="-122"/>
                <a:ea typeface="楷体" panose="02010609060101010101" pitchFamily="49" charset="-122"/>
              </a:rPr>
              <a:t>b</a:t>
            </a:r>
            <a:r>
              <a:rPr lang="zh-CN" altLang="en-US" sz="2400" b="0" i="0" dirty="0">
                <a:solidFill>
                  <a:srgbClr val="333333"/>
                </a:solidFill>
                <a:effectLst/>
                <a:latin typeface="楷体" panose="02010609060101010101" pitchFamily="49" charset="-122"/>
                <a:ea typeface="楷体" panose="02010609060101010101" pitchFamily="49" charset="-122"/>
              </a:rPr>
              <a:t>的差。也就是说，</a:t>
            </a:r>
            <a:r>
              <a:rPr lang="en-US" altLang="zh-CN" sz="2400" b="0" i="0" dirty="0">
                <a:solidFill>
                  <a:srgbClr val="333333"/>
                </a:solidFill>
                <a:effectLst/>
                <a:latin typeface="楷体" panose="02010609060101010101" pitchFamily="49" charset="-122"/>
                <a:ea typeface="楷体" panose="02010609060101010101" pitchFamily="49" charset="-122"/>
              </a:rPr>
              <a:t>a</a:t>
            </a:r>
            <a:r>
              <a:rPr lang="zh-CN" altLang="en-US" sz="2400" b="0" i="0" dirty="0">
                <a:solidFill>
                  <a:srgbClr val="333333"/>
                </a:solidFill>
                <a:effectLst/>
                <a:latin typeface="楷体" panose="02010609060101010101" pitchFamily="49" charset="-122"/>
                <a:ea typeface="楷体" panose="02010609060101010101" pitchFamily="49" charset="-122"/>
              </a:rPr>
              <a:t>与</a:t>
            </a:r>
            <a:r>
              <a:rPr lang="en-US" altLang="zh-CN" sz="2400" b="0" i="0" dirty="0">
                <a:solidFill>
                  <a:srgbClr val="333333"/>
                </a:solidFill>
                <a:effectLst/>
                <a:latin typeface="楷体" panose="02010609060101010101" pitchFamily="49" charset="-122"/>
                <a:ea typeface="楷体" panose="02010609060101010101" pitchFamily="49" charset="-122"/>
              </a:rPr>
              <a:t>b</a:t>
            </a:r>
            <a:r>
              <a:rPr lang="zh-CN" altLang="en-US" sz="2400" b="0" i="0" dirty="0">
                <a:solidFill>
                  <a:srgbClr val="333333"/>
                </a:solidFill>
                <a:effectLst/>
                <a:latin typeface="楷体" panose="02010609060101010101" pitchFamily="49" charset="-122"/>
                <a:ea typeface="楷体" panose="02010609060101010101" pitchFamily="49" charset="-122"/>
              </a:rPr>
              <a:t>除以</a:t>
            </a:r>
            <a:r>
              <a:rPr lang="en-US" altLang="zh-CN" sz="2400" b="0" i="0" dirty="0">
                <a:solidFill>
                  <a:srgbClr val="333333"/>
                </a:solidFill>
                <a:effectLst/>
                <a:latin typeface="楷体" panose="02010609060101010101" pitchFamily="49" charset="-122"/>
                <a:ea typeface="楷体" panose="02010609060101010101" pitchFamily="49" charset="-122"/>
              </a:rPr>
              <a:t>m</a:t>
            </a:r>
            <a:r>
              <a:rPr lang="zh-CN" altLang="en-US" sz="2400" b="0" i="0" dirty="0">
                <a:solidFill>
                  <a:srgbClr val="333333"/>
                </a:solidFill>
                <a:effectLst/>
                <a:latin typeface="楷体" panose="02010609060101010101" pitchFamily="49" charset="-122"/>
                <a:ea typeface="楷体" panose="02010609060101010101" pitchFamily="49" charset="-122"/>
              </a:rPr>
              <a:t>的余数是相同的，</a:t>
            </a:r>
            <a:r>
              <a:rPr lang="en-US" altLang="zh-CN" sz="2400" b="1" dirty="0">
                <a:solidFill>
                  <a:srgbClr val="C00000"/>
                </a:solidFill>
                <a:latin typeface="楷体" panose="02010609060101010101" pitchFamily="49" charset="-122"/>
                <a:ea typeface="楷体" panose="02010609060101010101" pitchFamily="49" charset="-122"/>
              </a:rPr>
              <a:t>a</a:t>
            </a:r>
            <a:r>
              <a:rPr lang="en-US" altLang="zh-CN" sz="2400" b="1" i="0" dirty="0">
                <a:solidFill>
                  <a:srgbClr val="C00000"/>
                </a:solidFill>
                <a:effectLst/>
                <a:latin typeface="楷体" panose="02010609060101010101" pitchFamily="49" charset="-122"/>
                <a:ea typeface="楷体" panose="02010609060101010101" pitchFamily="49" charset="-122"/>
              </a:rPr>
              <a:t> mod m = b mod m </a:t>
            </a:r>
            <a:r>
              <a:rPr lang="zh-CN" altLang="en-US" sz="2400" b="1" i="0" dirty="0">
                <a:solidFill>
                  <a:schemeClr val="tx1"/>
                </a:solidFill>
                <a:effectLst/>
                <a:latin typeface="楷体" panose="02010609060101010101" pitchFamily="49" charset="-122"/>
                <a:ea typeface="楷体" panose="02010609060101010101" pitchFamily="49" charset="-122"/>
              </a:rPr>
              <a:t>。</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12" name="文本框 11"/>
          <p:cNvSpPr txBox="1"/>
          <p:nvPr/>
        </p:nvSpPr>
        <p:spPr>
          <a:xfrm>
            <a:off x="495119" y="4515951"/>
            <a:ext cx="1152128" cy="46166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补充</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13"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E48DE61-C926-48A9-BFFE-D93C4F1CDB00}" type="slidenum">
              <a:rPr lang="en-US" altLang="zh-CN" smtClean="0"/>
            </a:fld>
            <a:endParaRPr lang="en-US" altLang="zh-CN"/>
          </a:p>
        </p:txBody>
      </p:sp>
      <p:sp>
        <p:nvSpPr>
          <p:cNvPr id="52227" name="内容占位符 2"/>
          <p:cNvSpPr>
            <a:spLocks noGrp="1" noChangeArrowheads="1"/>
          </p:cNvSpPr>
          <p:nvPr>
            <p:ph idx="4294967295"/>
          </p:nvPr>
        </p:nvSpPr>
        <p:spPr>
          <a:xfrm>
            <a:off x="0" y="1125538"/>
            <a:ext cx="2881313" cy="511175"/>
          </a:xfrm>
        </p:spPr>
        <p:txBody>
          <a:bodyPr/>
          <a:lstStyle/>
          <a:p>
            <a:r>
              <a:rPr lang="zh-CN" altLang="en-US" sz="2800" b="1" dirty="0">
                <a:latin typeface="楷体" panose="02010609060101010101" pitchFamily="49" charset="-122"/>
                <a:ea typeface="楷体" panose="02010609060101010101" pitchFamily="49" charset="-122"/>
              </a:rPr>
              <a:t>几个数学概念</a:t>
            </a:r>
            <a:endParaRPr lang="en-US" altLang="zh-CN" sz="2800"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9" name="文本框 8">
                <a:extLst>
                  <a:ext uri="{FF2B5EF4-FFF2-40B4-BE49-F238E27FC236}">
                    <ele attr="{014068B5-0C39-42AC-ABA3-E5ED62A10BE1}"/>
                  </a:ext>
                </a:extLst>
              </p:cNvPr>
              <p:cNvSpPr txBox="1"/>
              <p:nvPr/>
            </p:nvSpPr>
            <p:spPr>
              <a:xfrm>
                <a:off x="1388136" y="2077874"/>
                <a:ext cx="7000287" cy="8309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400" dirty="0">
                    <a:latin typeface="楷体" panose="02010609060101010101" pitchFamily="49" charset="-122"/>
                    <a:ea typeface="楷体" panose="02010609060101010101" pitchFamily="49" charset="-122"/>
                  </a:rPr>
                  <a:t>    欧拉函数 </a:t>
                </a:r>
                <a14:m>
                  <m:oMath xmlns:m="http://schemas.openxmlformats.org/officeDocument/2006/math">
                    <m:r>
                      <a:rPr lang="zh-CN" altLang="en-US" sz="2400" b="0" i="1" dirty="0" smtClean="0">
                        <a:latin typeface="Cambria Math" panose="02040503050406030204" pitchFamily="18" charset="0"/>
                        <a:ea typeface="楷体" panose="02010609060101010101" pitchFamily="49" charset="-122"/>
                      </a:rPr>
                      <m:t>𝜑</m:t>
                    </m:r>
                    <m:d>
                      <m:dPr>
                        <m:ctrlPr>
                          <a:rPr lang="en-US" altLang="zh-CN" sz="2400" b="0" i="1" dirty="0" smtClean="0">
                            <a:latin typeface="Cambria Math"/>
                            <a:ea typeface="楷体" panose="02010609060101010101" pitchFamily="49" charset="-122"/>
                          </a:rPr>
                        </m:ctrlPr>
                      </m:dPr>
                      <m:e>
                        <m:r>
                          <a:rPr lang="en-US" altLang="zh-CN" sz="2400" b="0" i="1" dirty="0" smtClean="0">
                            <a:latin typeface="Cambria Math" panose="02040503050406030204" pitchFamily="18" charset="0"/>
                            <a:ea typeface="楷体" panose="02010609060101010101" pitchFamily="49" charset="-122"/>
                          </a:rPr>
                          <m:t>𝑛</m:t>
                        </m:r>
                      </m:e>
                    </m:d>
                  </m:oMath>
                </a14:m>
                <a:r>
                  <a:rPr lang="zh-CN" altLang="en-US" sz="2400" dirty="0">
                    <a:latin typeface="楷体" panose="02010609060101010101" pitchFamily="49" charset="-122"/>
                    <a:ea typeface="楷体" panose="02010609060101010101" pitchFamily="49" charset="-122"/>
                  </a:rPr>
                  <a:t> 是小于等于 </a:t>
                </a:r>
                <a14:m>
                  <m:oMath xmlns:m="http://schemas.openxmlformats.org/officeDocument/2006/math">
                    <m:r>
                      <a:rPr lang="en-US" altLang="zh-CN" sz="2400" i="1">
                        <a:solidFill>
                          <a:schemeClr val="tx1"/>
                        </a:solidFill>
                        <a:latin typeface="Cambria Math" panose="02040503050406030204" pitchFamily="18" charset="0"/>
                        <a:ea typeface="楷体" panose="02010609060101010101" pitchFamily="49" charset="-122"/>
                      </a:rPr>
                      <m:t>𝑛</m:t>
                    </m:r>
                  </m:oMath>
                </a14:m>
                <a:r>
                  <a:rPr lang="zh-CN" altLang="en-US" sz="2400" dirty="0">
                    <a:latin typeface="楷体" panose="02010609060101010101" pitchFamily="49" charset="-122"/>
                    <a:ea typeface="楷体" panose="02010609060101010101" pitchFamily="49" charset="-122"/>
                  </a:rPr>
                  <a:t> 的正整数中与</a:t>
                </a:r>
                <a14:m>
                  <m:oMath xmlns:m="http://schemas.openxmlformats.org/officeDocument/2006/math">
                    <m:r>
                      <a:rPr lang="en-US" altLang="zh-CN" sz="2400" i="1">
                        <a:solidFill>
                          <a:schemeClr val="tx1"/>
                        </a:solidFill>
                        <a:latin typeface="Cambria Math" panose="02040503050406030204" pitchFamily="18" charset="0"/>
                        <a:ea typeface="楷体" panose="02010609060101010101" pitchFamily="49" charset="-122"/>
                      </a:rPr>
                      <m:t>𝑛</m:t>
                    </m:r>
                  </m:oMath>
                </a14:m>
                <a:r>
                  <a:rPr lang="zh-CN" altLang="en-US" sz="2400" dirty="0">
                    <a:latin typeface="楷体" panose="02010609060101010101" pitchFamily="49" charset="-122"/>
                    <a:ea typeface="楷体" panose="02010609060101010101" pitchFamily="49" charset="-122"/>
                  </a:rPr>
                  <a:t>互质的数的个数。</a:t>
                </a:r>
              </a:p>
            </p:txBody>
          </p:sp>
        </mc:Choice>
        <mc:Fallback>
          <p:sp>
            <p:nvSpPr>
              <p:cNvPr id="9" name="文本框 8"/>
              <p:cNvSpPr txBox="1">
                <a:spLocks noRot="1" noChangeAspect="1" noMove="1" noResize="1" noEditPoints="1" noAdjustHandles="1" noChangeArrowheads="1" noChangeShapeType="1" noTextEdit="1"/>
              </p:cNvSpPr>
              <p:nvPr/>
            </p:nvSpPr>
            <p:spPr>
              <a:xfrm>
                <a:off x="1388745" y="2072640"/>
                <a:ext cx="7000240" cy="984885"/>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4" name="文本框 3"/>
          <p:cNvSpPr txBox="1"/>
          <p:nvPr/>
        </p:nvSpPr>
        <p:spPr>
          <a:xfrm>
            <a:off x="395536" y="1841871"/>
            <a:ext cx="1488623" cy="461665"/>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latin typeface="楷体" panose="02010609060101010101" pitchFamily="49" charset="-122"/>
                <a:ea typeface="楷体" panose="02010609060101010101" pitchFamily="49" charset="-122"/>
              </a:rPr>
              <a:t>欧拉函数</a:t>
            </a:r>
            <a:endParaRPr lang="zh-CN" altLang="en-US" sz="2400"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1" name="文本框 10">
                <a:extLst>
                  <a:ext uri="{FF2B5EF4-FFF2-40B4-BE49-F238E27FC236}">
                    <ele attr="{36B495F3-2D38-42F4-9110-E46921AA3E48}"/>
                  </a:ext>
                </a:extLst>
              </p:cNvPr>
              <p:cNvSpPr txBox="1"/>
              <p:nvPr/>
            </p:nvSpPr>
            <p:spPr>
              <a:xfrm>
                <a:off x="1032873" y="4826617"/>
                <a:ext cx="7536452"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800100" lvl="1" indent="-342900">
                  <a:buFont typeface="Wingdings" panose="05000000000000000000" pitchFamily="2" charset="2"/>
                  <a:buChar char="Ø"/>
                </a:pPr>
                <a:r>
                  <a:rPr lang="zh-CN" altLang="en-US" sz="2400" i="0" dirty="0" smtClean="0">
                    <a:solidFill>
                      <a:schemeClr val="tx1"/>
                    </a:solidFill>
                    <a:effectLst/>
                    <a:latin typeface="楷体" panose="02010609060101010101" pitchFamily="49" charset="-122"/>
                    <a:ea typeface="楷体" panose="02010609060101010101" pitchFamily="49" charset="-122"/>
                  </a:rPr>
                  <a:t>如果 </a:t>
                </a:r>
                <a14:m>
                  <m:oMath xmlns:m="http://schemas.openxmlformats.org/officeDocument/2006/math">
                    <m:r>
                      <a:rPr lang="en-US" altLang="zh-CN" sz="2400" i="1" dirty="0" smtClean="0">
                        <a:solidFill>
                          <a:schemeClr val="tx1"/>
                        </a:solidFill>
                        <a:effectLst/>
                        <a:latin typeface="Cambria Math" panose="02040503050406030204" pitchFamily="18" charset="0"/>
                        <a:ea typeface="楷体" panose="02010609060101010101" pitchFamily="49" charset="-122"/>
                      </a:rPr>
                      <m:t>𝑛</m:t>
                    </m:r>
                  </m:oMath>
                </a14:m>
                <a:r>
                  <a:rPr lang="en-US" altLang="zh-CN" sz="2400" i="0" dirty="0">
                    <a:solidFill>
                      <a:schemeClr val="tx1"/>
                    </a:solidFill>
                    <a:effectLst/>
                    <a:latin typeface="楷体" panose="02010609060101010101" pitchFamily="49" charset="-122"/>
                    <a:ea typeface="楷体" panose="02010609060101010101" pitchFamily="49" charset="-122"/>
                  </a:rPr>
                  <a:t> </a:t>
                </a:r>
                <a:r>
                  <a:rPr lang="zh-CN" altLang="en-US" sz="2400" i="0" dirty="0">
                    <a:solidFill>
                      <a:schemeClr val="tx1"/>
                    </a:solidFill>
                    <a:effectLst/>
                    <a:latin typeface="楷体" panose="02010609060101010101" pitchFamily="49" charset="-122"/>
                    <a:ea typeface="楷体" panose="02010609060101010101" pitchFamily="49" charset="-122"/>
                  </a:rPr>
                  <a:t>是质数，则 </a:t>
                </a:r>
                <a14:m>
                  <m:oMath xmlns:m="http://schemas.openxmlformats.org/officeDocument/2006/math">
                    <m:r>
                      <a:rPr lang="zh-CN" altLang="en-US" sz="2400" b="0" i="1" dirty="0" smtClean="0">
                        <a:latin typeface="Cambria Math" panose="02040503050406030204" pitchFamily="18" charset="0"/>
                        <a:ea typeface="楷体" panose="02010609060101010101" pitchFamily="49" charset="-122"/>
                      </a:rPr>
                      <m:t>𝜑</m:t>
                    </m:r>
                    <m:d>
                      <m:dPr>
                        <m:ctrlPr>
                          <a:rPr lang="en-US" altLang="zh-CN" sz="2400" b="0" i="1" dirty="0" smtClean="0">
                            <a:latin typeface="Cambria Math"/>
                            <a:ea typeface="楷体" panose="02010609060101010101" pitchFamily="49" charset="-122"/>
                          </a:rPr>
                        </m:ctrlPr>
                      </m:dPr>
                      <m:e>
                        <m:r>
                          <a:rPr lang="en-US" altLang="zh-CN" sz="2400" b="0" i="1" dirty="0" smtClean="0">
                            <a:latin typeface="Cambria Math" panose="02040503050406030204" pitchFamily="18" charset="0"/>
                            <a:ea typeface="楷体" panose="02010609060101010101" pitchFamily="49" charset="-122"/>
                          </a:rPr>
                          <m:t>𝑛</m:t>
                        </m:r>
                      </m:e>
                    </m:d>
                  </m:oMath>
                </a14:m>
                <a:r>
                  <a:rPr lang="en-US" altLang="zh-CN" sz="2400" i="0" dirty="0">
                    <a:solidFill>
                      <a:schemeClr val="tx1"/>
                    </a:solidFill>
                    <a:effectLst/>
                    <a:latin typeface="楷体" panose="02010609060101010101" pitchFamily="49" charset="-122"/>
                    <a:ea typeface="楷体" panose="02010609060101010101" pitchFamily="49" charset="-122"/>
                  </a:rPr>
                  <a:t> = </a:t>
                </a:r>
                <a14:m>
                  <m:oMath xmlns:m="http://schemas.openxmlformats.org/officeDocument/2006/math">
                    <m:r>
                      <a:rPr lang="en-US" altLang="zh-CN" sz="2400" i="1" dirty="0" smtClean="0">
                        <a:solidFill>
                          <a:schemeClr val="tx1"/>
                        </a:solidFill>
                        <a:effectLst/>
                        <a:latin typeface="Cambria Math" panose="02040503050406030204" pitchFamily="18" charset="0"/>
                        <a:ea typeface="楷体" panose="02010609060101010101" pitchFamily="49" charset="-122"/>
                      </a:rPr>
                      <m:t>𝑛</m:t>
                    </m:r>
                    <m:r>
                      <a:rPr lang="en-US" altLang="zh-CN" sz="2400" i="1" dirty="0" smtClean="0">
                        <a:solidFill>
                          <a:schemeClr val="tx1"/>
                        </a:solidFill>
                        <a:effectLst/>
                        <a:latin typeface="Cambria Math" panose="02040503050406030204" pitchFamily="18" charset="0"/>
                        <a:ea typeface="楷体" panose="02010609060101010101" pitchFamily="49" charset="-122"/>
                      </a:rPr>
                      <m:t>−1</m:t>
                    </m:r>
                  </m:oMath>
                </a14:m>
                <a:r>
                  <a:rPr lang="zh-CN" altLang="en-US" sz="2400" i="0" dirty="0">
                    <a:solidFill>
                      <a:schemeClr val="tx1"/>
                    </a:solidFill>
                    <a:effectLst/>
                    <a:latin typeface="楷体" panose="02010609060101010101" pitchFamily="49" charset="-122"/>
                    <a:ea typeface="楷体" panose="02010609060101010101" pitchFamily="49" charset="-122"/>
                  </a:rPr>
                  <a:t>，因为质数与小于它的每一个正整数都互质。</a:t>
                </a:r>
                <a:endParaRPr lang="en-US" altLang="zh-CN" sz="2400" i="0" dirty="0">
                  <a:solidFill>
                    <a:schemeClr val="tx1"/>
                  </a:solidFill>
                  <a:effectLst/>
                  <a:latin typeface="楷体" panose="02010609060101010101" pitchFamily="49" charset="-122"/>
                  <a:ea typeface="楷体" panose="02010609060101010101" pitchFamily="49" charset="-122"/>
                </a:endParaRPr>
              </a:p>
              <a:p>
                <a:pPr marL="800100" lvl="1" indent="-342900">
                  <a:buFont typeface="Wingdings" panose="05000000000000000000" pitchFamily="2" charset="2"/>
                  <a:buChar char="Ø"/>
                </a:pPr>
                <a:r>
                  <a:rPr lang="zh-CN" altLang="en-US" sz="2400" dirty="0">
                    <a:solidFill>
                      <a:schemeClr val="tx1"/>
                    </a:solidFill>
                    <a:latin typeface="楷体" panose="02010609060101010101" pitchFamily="49" charset="-122"/>
                    <a:ea typeface="楷体" panose="02010609060101010101" pitchFamily="49" charset="-122"/>
                  </a:rPr>
                  <a:t>如果</a:t>
                </a:r>
                <a14:m>
                  <m:oMath xmlns:m="http://schemas.openxmlformats.org/officeDocument/2006/math">
                    <m:r>
                      <a:rPr lang="en-US" altLang="zh-CN" sz="2400" b="0" i="1" smtClean="0">
                        <a:solidFill>
                          <a:schemeClr val="tx1"/>
                        </a:solidFill>
                        <a:latin typeface="Cambria Math" panose="02040503050406030204" pitchFamily="18" charset="0"/>
                        <a:ea typeface="楷体" panose="02010609060101010101" pitchFamily="49" charset="-122"/>
                      </a:rPr>
                      <m:t>𝑛</m:t>
                    </m:r>
                    <m:r>
                      <a:rPr lang="en-US" altLang="zh-CN" sz="2400" b="0" i="1" smtClean="0">
                        <a:solidFill>
                          <a:schemeClr val="tx1"/>
                        </a:solidFill>
                        <a:latin typeface="Cambria Math" panose="02040503050406030204" pitchFamily="18" charset="0"/>
                        <a:ea typeface="楷体" panose="02010609060101010101" pitchFamily="49" charset="-122"/>
                      </a:rPr>
                      <m:t>=</m:t>
                    </m:r>
                    <m:r>
                      <a:rPr lang="en-US" altLang="zh-CN" sz="2400" b="0" i="1" smtClean="0">
                        <a:solidFill>
                          <a:schemeClr val="tx1"/>
                        </a:solidFill>
                        <a:latin typeface="Cambria Math" panose="02040503050406030204" pitchFamily="18" charset="0"/>
                        <a:ea typeface="楷体" panose="02010609060101010101" pitchFamily="49" charset="-122"/>
                      </a:rPr>
                      <m:t>𝑝</m:t>
                    </m:r>
                    <m:r>
                      <a:rPr lang="en-US" altLang="zh-CN" sz="2400" b="0" i="1" smtClean="0">
                        <a:solidFill>
                          <a:schemeClr val="tx1"/>
                        </a:solidFill>
                        <a:latin typeface="Cambria Math" panose="02040503050406030204" pitchFamily="18" charset="0"/>
                        <a:ea typeface="楷体" panose="02010609060101010101" pitchFamily="49" charset="-122"/>
                      </a:rPr>
                      <m:t>∗</m:t>
                    </m:r>
                    <m:r>
                      <a:rPr lang="en-US" altLang="zh-CN" sz="2400" b="0" i="1" smtClean="0">
                        <a:solidFill>
                          <a:schemeClr val="tx1"/>
                        </a:solidFill>
                        <a:latin typeface="Cambria Math" panose="02040503050406030204" pitchFamily="18" charset="0"/>
                        <a:ea typeface="楷体" panose="02010609060101010101" pitchFamily="49" charset="-122"/>
                      </a:rPr>
                      <m:t>𝑞</m:t>
                    </m:r>
                    <m:r>
                      <a:rPr lang="zh-CN" altLang="en-US" sz="2400" i="1">
                        <a:solidFill>
                          <a:schemeClr val="tx1"/>
                        </a:solidFill>
                        <a:latin typeface="Cambria Math" panose="02040503050406030204" pitchFamily="18" charset="0"/>
                        <a:ea typeface="楷体" panose="02010609060101010101" pitchFamily="49" charset="-122"/>
                      </a:rPr>
                      <m:t>，</m:t>
                    </m:r>
                  </m:oMath>
                </a14:m>
                <a:r>
                  <a:rPr lang="zh-CN" altLang="en-US" sz="2400" dirty="0">
                    <a:solidFill>
                      <a:schemeClr val="tx1"/>
                    </a:solidFill>
                    <a:latin typeface="楷体" panose="02010609060101010101" pitchFamily="49" charset="-122"/>
                    <a:ea typeface="楷体" panose="02010609060101010101" pitchFamily="49" charset="-122"/>
                  </a:rPr>
                  <a:t>而</a:t>
                </a:r>
                <a14:m>
                  <m:oMath xmlns:m="http://schemas.openxmlformats.org/officeDocument/2006/math">
                    <m:r>
                      <a:rPr lang="en-US" altLang="zh-CN" sz="2400" b="0" i="0" dirty="0" smtClean="0">
                        <a:solidFill>
                          <a:schemeClr val="tx1"/>
                        </a:solidFill>
                        <a:latin typeface="Cambria Math" panose="02040503050406030204" pitchFamily="18" charset="0"/>
                        <a:ea typeface="楷体" panose="02010609060101010101" pitchFamily="49" charset="-122"/>
                      </a:rPr>
                      <m:t> </m:t>
                    </m:r>
                    <m:r>
                      <a:rPr lang="en-US" altLang="zh-CN" sz="2400" b="0" i="1" dirty="0" smtClean="0">
                        <a:solidFill>
                          <a:schemeClr val="tx1"/>
                        </a:solidFill>
                        <a:latin typeface="Cambria Math" panose="02040503050406030204" pitchFamily="18" charset="0"/>
                        <a:ea typeface="楷体" panose="02010609060101010101" pitchFamily="49" charset="-122"/>
                      </a:rPr>
                      <m:t>𝑝</m:t>
                    </m:r>
                    <m:r>
                      <a:rPr lang="en-US" altLang="zh-CN" sz="2400" b="0" i="1" dirty="0" smtClean="0">
                        <a:solidFill>
                          <a:schemeClr val="tx1"/>
                        </a:solidFill>
                        <a:latin typeface="Cambria Math" panose="02040503050406030204" pitchFamily="18" charset="0"/>
                        <a:ea typeface="楷体" panose="02010609060101010101" pitchFamily="49" charset="-122"/>
                      </a:rPr>
                      <m:t> </m:t>
                    </m:r>
                  </m:oMath>
                </a14:m>
                <a:r>
                  <a:rPr lang="zh-CN" altLang="en-US" sz="2400" dirty="0" smtClean="0">
                    <a:solidFill>
                      <a:schemeClr val="tx1"/>
                    </a:solidFill>
                    <a:latin typeface="楷体" panose="02010609060101010101" pitchFamily="49" charset="-122"/>
                    <a:ea typeface="楷体" panose="02010609060101010101" pitchFamily="49" charset="-122"/>
                  </a:rPr>
                  <a:t>和</a:t>
                </a:r>
                <a14:m>
                  <m:oMath xmlns:m="http://schemas.openxmlformats.org/officeDocument/2006/math">
                    <m:r>
                      <a:rPr lang="en-US" altLang="zh-CN" sz="2400" i="1" dirty="0">
                        <a:solidFill>
                          <a:schemeClr val="tx1"/>
                        </a:solidFill>
                        <a:latin typeface="Cambria Math" panose="02040503050406030204" pitchFamily="18" charset="0"/>
                        <a:ea typeface="楷体" panose="02010609060101010101" pitchFamily="49" charset="-122"/>
                      </a:rPr>
                      <m:t>𝑞</m:t>
                    </m:r>
                  </m:oMath>
                </a14:m>
                <a:r>
                  <a:rPr lang="zh-CN" altLang="en-US" sz="2400" dirty="0" smtClean="0">
                    <a:solidFill>
                      <a:schemeClr val="tx1"/>
                    </a:solidFill>
                    <a:latin typeface="楷体" panose="02010609060101010101" pitchFamily="49" charset="-122"/>
                    <a:ea typeface="楷体" panose="02010609060101010101" pitchFamily="49" charset="-122"/>
                  </a:rPr>
                  <a:t>互质，</a:t>
                </a:r>
                <a:r>
                  <a:rPr lang="zh-CN" altLang="en-US" sz="2400" dirty="0">
                    <a:solidFill>
                      <a:schemeClr val="tx1"/>
                    </a:solidFill>
                    <a:latin typeface="楷体" panose="02010609060101010101" pitchFamily="49" charset="-122"/>
                    <a:ea typeface="楷体" panose="02010609060101010101" pitchFamily="49" charset="-122"/>
                  </a:rPr>
                  <a:t>则：</a:t>
                </a:r>
                <a:endParaRPr lang="en-US" altLang="zh-CN" sz="2400" i="1" dirty="0">
                  <a:latin typeface="Cambria Math" panose="02040503050406030204" pitchFamily="18" charset="0"/>
                  <a:ea typeface="楷体" panose="02010609060101010101" pitchFamily="49" charset="-122"/>
                </a:endParaRPr>
              </a:p>
              <a:p>
                <a:pPr lvl="1"/>
                <a:r>
                  <a:rPr lang="en-US" altLang="zh-CN" sz="2400" dirty="0">
                    <a:ea typeface="楷体" panose="02010609060101010101" pitchFamily="49" charset="-122"/>
                  </a:rPr>
                  <a:t>   </a:t>
                </a:r>
                <a14:m>
                  <m:oMath xmlns:m="http://schemas.openxmlformats.org/officeDocument/2006/math">
                    <m:r>
                      <a:rPr lang="zh-CN" altLang="en-US" sz="2400" i="1" dirty="0">
                        <a:latin typeface="Cambria Math" panose="02040503050406030204" pitchFamily="18" charset="0"/>
                        <a:ea typeface="楷体" panose="02010609060101010101" pitchFamily="49" charset="-122"/>
                      </a:rPr>
                      <m:t>𝜑</m:t>
                    </m:r>
                    <m:d>
                      <m:dPr>
                        <m:ctrlPr>
                          <a:rPr lang="en-US" altLang="zh-CN" sz="2400" i="1" dirty="0">
                            <a:latin typeface="Cambria Math"/>
                            <a:ea typeface="楷体" panose="02010609060101010101" pitchFamily="49" charset="-122"/>
                          </a:rPr>
                        </m:ctrlPr>
                      </m:dPr>
                      <m:e>
                        <m:r>
                          <a:rPr lang="en-US" altLang="zh-CN" sz="2400" i="1" dirty="0">
                            <a:latin typeface="Cambria Math" panose="02040503050406030204" pitchFamily="18" charset="0"/>
                            <a:ea typeface="楷体" panose="02010609060101010101" pitchFamily="49" charset="-122"/>
                          </a:rPr>
                          <m:t>𝑛</m:t>
                        </m:r>
                      </m:e>
                    </m:d>
                    <m:r>
                      <a:rPr lang="en-US" altLang="zh-CN" sz="2400" b="0" i="1" dirty="0" smtClean="0">
                        <a:latin typeface="Cambria Math" panose="02040503050406030204" pitchFamily="18" charset="0"/>
                        <a:ea typeface="楷体" panose="02010609060101010101" pitchFamily="49" charset="-122"/>
                      </a:rPr>
                      <m:t>=</m:t>
                    </m:r>
                    <m:r>
                      <a:rPr lang="zh-CN" altLang="en-US" sz="2400" i="1" dirty="0">
                        <a:latin typeface="Cambria Math" panose="02040503050406030204" pitchFamily="18" charset="0"/>
                        <a:ea typeface="楷体" panose="02010609060101010101" pitchFamily="49" charset="-122"/>
                      </a:rPr>
                      <m:t>𝜑</m:t>
                    </m:r>
                    <m:d>
                      <m:dPr>
                        <m:ctrlPr>
                          <a:rPr lang="en-US" altLang="zh-CN" sz="2400" b="0" i="1" dirty="0" smtClean="0">
                            <a:latin typeface="Cambria Math"/>
                            <a:ea typeface="楷体" panose="02010609060101010101" pitchFamily="49" charset="-122"/>
                          </a:rPr>
                        </m:ctrlPr>
                      </m:dPr>
                      <m:e>
                        <m:r>
                          <a:rPr lang="en-US" altLang="zh-CN" sz="2400" b="0" i="1" dirty="0" smtClean="0">
                            <a:latin typeface="Cambria Math" panose="02040503050406030204" pitchFamily="18" charset="0"/>
                            <a:ea typeface="楷体" panose="02010609060101010101" pitchFamily="49" charset="-122"/>
                          </a:rPr>
                          <m:t>𝑝</m:t>
                        </m:r>
                        <m:r>
                          <a:rPr lang="en-US" altLang="zh-CN" sz="2400" b="0" i="1" dirty="0" smtClean="0">
                            <a:latin typeface="Cambria Math" panose="02040503050406030204" pitchFamily="18" charset="0"/>
                            <a:ea typeface="楷体" panose="02010609060101010101" pitchFamily="49" charset="-122"/>
                          </a:rPr>
                          <m:t>∗</m:t>
                        </m:r>
                        <m:r>
                          <a:rPr lang="en-US" altLang="zh-CN" sz="2400" b="0" i="1" dirty="0" smtClean="0">
                            <a:latin typeface="Cambria Math" panose="02040503050406030204" pitchFamily="18" charset="0"/>
                            <a:ea typeface="楷体" panose="02010609060101010101" pitchFamily="49" charset="-122"/>
                          </a:rPr>
                          <m:t>𝑞</m:t>
                        </m:r>
                      </m:e>
                    </m:d>
                    <m:r>
                      <a:rPr lang="en-US" altLang="zh-CN" sz="2400" b="0" i="1" dirty="0" smtClean="0">
                        <a:latin typeface="Cambria Math" panose="02040503050406030204" pitchFamily="18" charset="0"/>
                        <a:ea typeface="楷体" panose="02010609060101010101" pitchFamily="49" charset="-122"/>
                      </a:rPr>
                      <m:t>=</m:t>
                    </m:r>
                    <m:r>
                      <a:rPr lang="zh-CN" altLang="en-US" sz="2400" i="1" dirty="0">
                        <a:latin typeface="Cambria Math" panose="02040503050406030204" pitchFamily="18" charset="0"/>
                        <a:ea typeface="楷体" panose="02010609060101010101" pitchFamily="49" charset="-122"/>
                      </a:rPr>
                      <m:t>𝜑</m:t>
                    </m:r>
                    <m:d>
                      <m:dPr>
                        <m:ctrlPr>
                          <a:rPr lang="en-US" altLang="zh-CN" sz="2400" b="0" i="1" dirty="0" smtClean="0">
                            <a:latin typeface="Cambria Math"/>
                            <a:ea typeface="楷体" panose="02010609060101010101" pitchFamily="49" charset="-122"/>
                          </a:rPr>
                        </m:ctrlPr>
                      </m:dPr>
                      <m:e>
                        <m:r>
                          <a:rPr lang="en-US" altLang="zh-CN" sz="2400" b="0" i="1" dirty="0" smtClean="0">
                            <a:latin typeface="Cambria Math" panose="02040503050406030204" pitchFamily="18" charset="0"/>
                            <a:ea typeface="楷体" panose="02010609060101010101" pitchFamily="49" charset="-122"/>
                          </a:rPr>
                          <m:t>𝑝</m:t>
                        </m:r>
                      </m:e>
                    </m:d>
                    <m:r>
                      <a:rPr lang="en-US" altLang="zh-CN" sz="2400" b="0" i="1" dirty="0" smtClean="0">
                        <a:latin typeface="Cambria Math" panose="02040503050406030204" pitchFamily="18" charset="0"/>
                        <a:ea typeface="楷体" panose="02010609060101010101" pitchFamily="49" charset="-122"/>
                      </a:rPr>
                      <m:t>∗</m:t>
                    </m:r>
                    <m:r>
                      <a:rPr lang="zh-CN" altLang="en-US" sz="2400" i="1" dirty="0">
                        <a:latin typeface="Cambria Math" panose="02040503050406030204" pitchFamily="18" charset="0"/>
                        <a:ea typeface="楷体" panose="02010609060101010101" pitchFamily="49" charset="-122"/>
                      </a:rPr>
                      <m:t>𝜑</m:t>
                    </m:r>
                    <m:d>
                      <m:dPr>
                        <m:ctrlPr>
                          <a:rPr lang="en-US" altLang="zh-CN" sz="2400" b="0" i="1" dirty="0" smtClean="0">
                            <a:latin typeface="Cambria Math"/>
                            <a:ea typeface="楷体" panose="02010609060101010101" pitchFamily="49" charset="-122"/>
                          </a:rPr>
                        </m:ctrlPr>
                      </m:dPr>
                      <m:e>
                        <m:r>
                          <a:rPr lang="en-US" altLang="zh-CN" sz="2400" b="0" i="1" dirty="0" smtClean="0">
                            <a:latin typeface="Cambria Math" panose="02040503050406030204" pitchFamily="18" charset="0"/>
                            <a:ea typeface="楷体" panose="02010609060101010101" pitchFamily="49" charset="-122"/>
                          </a:rPr>
                          <m:t>𝑞</m:t>
                        </m:r>
                      </m:e>
                    </m:d>
                    <m:r>
                      <a:rPr lang="en-US" altLang="zh-CN" sz="2400" b="0" i="1" dirty="0" smtClean="0">
                        <a:latin typeface="Cambria Math" panose="02040503050406030204" pitchFamily="18" charset="0"/>
                        <a:ea typeface="楷体" panose="02010609060101010101" pitchFamily="49" charset="-122"/>
                      </a:rPr>
                      <m:t>=(</m:t>
                    </m:r>
                    <m:r>
                      <a:rPr lang="en-US" altLang="zh-CN" sz="2400" b="0" i="1" dirty="0" smtClean="0">
                        <a:latin typeface="Cambria Math" panose="02040503050406030204" pitchFamily="18" charset="0"/>
                        <a:ea typeface="楷体" panose="02010609060101010101" pitchFamily="49" charset="-122"/>
                      </a:rPr>
                      <m:t>𝑝</m:t>
                    </m:r>
                    <m:r>
                      <a:rPr lang="en-US" altLang="zh-CN" sz="2400" b="0" i="1" dirty="0" smtClean="0">
                        <a:latin typeface="Cambria Math" panose="02040503050406030204" pitchFamily="18" charset="0"/>
                        <a:ea typeface="楷体" panose="02010609060101010101" pitchFamily="49" charset="-122"/>
                      </a:rPr>
                      <m:t>−1)(</m:t>
                    </m:r>
                    <m:r>
                      <a:rPr lang="en-US" altLang="zh-CN" sz="2400" b="0" i="1" dirty="0" smtClean="0">
                        <a:latin typeface="Cambria Math" panose="02040503050406030204" pitchFamily="18" charset="0"/>
                        <a:ea typeface="楷体" panose="02010609060101010101" pitchFamily="49" charset="-122"/>
                      </a:rPr>
                      <m:t>𝑞</m:t>
                    </m:r>
                    <m:r>
                      <a:rPr lang="en-US" altLang="zh-CN" sz="2400" b="0" i="1" dirty="0" smtClean="0">
                        <a:latin typeface="Cambria Math" panose="02040503050406030204" pitchFamily="18" charset="0"/>
                        <a:ea typeface="楷体" panose="02010609060101010101" pitchFamily="49" charset="-122"/>
                      </a:rPr>
                      <m:t>−1)</m:t>
                    </m:r>
                  </m:oMath>
                </a14:m>
                <a:endParaRPr lang="zh-CN" altLang="en-US" sz="2400" dirty="0">
                  <a:solidFill>
                    <a:schemeClr val="tx1"/>
                  </a:solidFill>
                  <a:latin typeface="楷体" panose="02010609060101010101" pitchFamily="49" charset="-122"/>
                  <a:ea typeface="楷体" panose="02010609060101010101" pitchFamily="49" charset="-122"/>
                </a:endParaRPr>
              </a:p>
            </p:txBody>
          </p:sp>
        </mc:Choice>
        <mc:Fallback>
          <p:sp>
            <p:nvSpPr>
              <p:cNvPr id="11" name="文本框 10"/>
              <p:cNvSpPr txBox="1">
                <a:spLocks noRot="1" noChangeAspect="1" noMove="1" noResize="1" noEditPoints="1" noAdjustHandles="1" noChangeArrowheads="1" noChangeShapeType="1" noTextEdit="1"/>
              </p:cNvSpPr>
              <p:nvPr/>
            </p:nvSpPr>
            <p:spPr>
              <a:xfrm>
                <a:off x="1033145" y="4826635"/>
                <a:ext cx="7536180" cy="1710690"/>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12" name="文本框 11"/>
          <p:cNvSpPr txBox="1"/>
          <p:nvPr/>
        </p:nvSpPr>
        <p:spPr>
          <a:xfrm>
            <a:off x="236007" y="4648446"/>
            <a:ext cx="1226709" cy="46166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补充</a:t>
            </a:r>
            <a:endParaRPr lang="zh-CN" altLang="en-US" sz="2400" b="1" dirty="0">
              <a:solidFill>
                <a:schemeClr val="tx1"/>
              </a:solidFill>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3" name="文本框 12">
                <a:extLst>
                  <a:ext uri="{FF2B5EF4-FFF2-40B4-BE49-F238E27FC236}">
                    <ele attr="{FADB1586-4B02-4019-9AF9-FAD0DC939684}"/>
                  </a:ext>
                </a:extLst>
              </p:cNvPr>
              <p:cNvSpPr txBox="1"/>
              <p:nvPr/>
            </p:nvSpPr>
            <p:spPr>
              <a:xfrm>
                <a:off x="1392913" y="3494010"/>
                <a:ext cx="6995510" cy="86164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2400" dirty="0" smtClean="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对于任意</a:t>
                </a:r>
                <a:r>
                  <a:rPr lang="zh-CN" altLang="en-US" sz="2400" dirty="0" smtClean="0">
                    <a:latin typeface="楷体" panose="02010609060101010101" pitchFamily="49" charset="-122"/>
                    <a:ea typeface="楷体" panose="02010609060101010101" pitchFamily="49" charset="-122"/>
                  </a:rPr>
                  <a:t>互质的</a:t>
                </a:r>
                <a14:m>
                  <m:oMath xmlns:m="http://schemas.openxmlformats.org/officeDocument/2006/math">
                    <m:r>
                      <a:rPr lang="en-US" altLang="zh-CN" sz="2400" i="1">
                        <a:latin typeface="Cambria Math" panose="02040503050406030204" pitchFamily="18" charset="0"/>
                        <a:ea typeface="楷体" panose="02010609060101010101" pitchFamily="49" charset="-122"/>
                      </a:rPr>
                      <m:t>𝑎</m:t>
                    </m:r>
                  </m:oMath>
                </a14:m>
                <a:r>
                  <a:rPr lang="zh-CN" altLang="en-US" sz="2400" dirty="0" smtClean="0">
                    <a:latin typeface="楷体" panose="02010609060101010101" pitchFamily="49" charset="-122"/>
                    <a:ea typeface="楷体" panose="02010609060101010101" pitchFamily="49" charset="-122"/>
                  </a:rPr>
                  <a:t>和</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𝑛</m:t>
                    </m:r>
                  </m:oMath>
                </a14:m>
                <a:r>
                  <a:rPr lang="zh-CN" altLang="en-US" sz="2400" dirty="0" smtClean="0">
                    <a:latin typeface="楷体" panose="02010609060101010101" pitchFamily="49" charset="-122"/>
                    <a:ea typeface="楷体" panose="02010609060101010101" pitchFamily="49" charset="-122"/>
                  </a:rPr>
                  <a:t>，有</a:t>
                </a:r>
                <a14:m>
                  <m:oMath xmlns:m="http://schemas.openxmlformats.org/officeDocument/2006/math">
                    <m:sSup>
                      <m:sSupPr>
                        <m:ctrlPr>
                          <a:rPr lang="en-US" altLang="zh-CN" sz="2400" i="1" smtClean="0">
                            <a:solidFill>
                              <a:schemeClr val="tx1"/>
                            </a:solidFill>
                            <a:latin typeface="Cambria Math"/>
                            <a:ea typeface="楷体" panose="02010609060101010101" pitchFamily="49" charset="-122"/>
                          </a:rPr>
                        </m:ctrlPr>
                      </m:sSupPr>
                      <m:e>
                        <m:r>
                          <a:rPr lang="en-US" altLang="zh-CN" sz="2400" b="0" i="1" smtClean="0">
                            <a:solidFill>
                              <a:schemeClr val="tx1"/>
                            </a:solidFill>
                            <a:latin typeface="Cambria Math" panose="02040503050406030204" pitchFamily="18" charset="0"/>
                            <a:ea typeface="楷体" panose="02010609060101010101" pitchFamily="49" charset="-122"/>
                          </a:rPr>
                          <m:t>𝑎</m:t>
                        </m:r>
                      </m:e>
                      <m:sup>
                        <m:r>
                          <a:rPr lang="zh-CN" altLang="en-US" sz="2400" i="1" smtClean="0">
                            <a:solidFill>
                              <a:schemeClr val="tx1"/>
                            </a:solidFill>
                            <a:latin typeface="Cambria Math" panose="02040503050406030204" pitchFamily="18" charset="0"/>
                            <a:ea typeface="楷体" panose="02010609060101010101" pitchFamily="49" charset="-122"/>
                          </a:rPr>
                          <m:t>𝜑</m:t>
                        </m:r>
                        <m:r>
                          <a:rPr lang="en-US" altLang="zh-CN" sz="2400" b="0" i="1" smtClean="0">
                            <a:solidFill>
                              <a:schemeClr val="tx1"/>
                            </a:solidFill>
                            <a:latin typeface="Cambria Math" panose="02040503050406030204" pitchFamily="18" charset="0"/>
                            <a:ea typeface="楷体" panose="02010609060101010101" pitchFamily="49" charset="-122"/>
                          </a:rPr>
                          <m:t>(</m:t>
                        </m:r>
                        <m:r>
                          <a:rPr lang="en-US" altLang="zh-CN" sz="2400" b="0" i="1" smtClean="0">
                            <a:solidFill>
                              <a:schemeClr val="tx1"/>
                            </a:solidFill>
                            <a:latin typeface="Cambria Math" panose="02040503050406030204" pitchFamily="18" charset="0"/>
                            <a:ea typeface="楷体" panose="02010609060101010101" pitchFamily="49" charset="-122"/>
                          </a:rPr>
                          <m:t>𝑛</m:t>
                        </m:r>
                        <m:r>
                          <a:rPr lang="en-US" altLang="zh-CN" sz="2400" b="0" i="1" smtClean="0">
                            <a:solidFill>
                              <a:schemeClr val="tx1"/>
                            </a:solidFill>
                            <a:latin typeface="Cambria Math" panose="02040503050406030204" pitchFamily="18" charset="0"/>
                            <a:ea typeface="楷体" panose="02010609060101010101" pitchFamily="49" charset="-122"/>
                          </a:rPr>
                          <m:t>)</m:t>
                        </m:r>
                      </m:sup>
                    </m:sSup>
                  </m:oMath>
                </a14:m>
                <a:r>
                  <a:rPr lang="en-US" altLang="zh-CN" sz="2400" dirty="0">
                    <a:solidFill>
                      <a:schemeClr val="tx1"/>
                    </a:solidFill>
                    <a:latin typeface="楷体" panose="02010609060101010101" pitchFamily="49" charset="-122"/>
                    <a:ea typeface="楷体" panose="02010609060101010101" pitchFamily="49" charset="-122"/>
                  </a:rPr>
                  <a:t>≡</a:t>
                </a:r>
                <a14:m>
                  <m:oMath xmlns:m="http://schemas.openxmlformats.org/officeDocument/2006/math">
                    <m:r>
                      <a:rPr lang="en-US" altLang="zh-CN" sz="2400" b="0" i="1" smtClean="0">
                        <a:solidFill>
                          <a:schemeClr val="tx1"/>
                        </a:solidFill>
                        <a:latin typeface="Cambria Math" panose="02040503050406030204" pitchFamily="18" charset="0"/>
                        <a:ea typeface="楷体" panose="02010609060101010101" pitchFamily="49" charset="-122"/>
                      </a:rPr>
                      <m:t>1( </m:t>
                    </m:r>
                    <m:r>
                      <a:rPr lang="en-US" altLang="zh-CN" sz="2400" b="0" i="1" smtClean="0">
                        <a:solidFill>
                          <a:schemeClr val="tx1"/>
                        </a:solidFill>
                        <a:latin typeface="Cambria Math" panose="02040503050406030204" pitchFamily="18" charset="0"/>
                        <a:ea typeface="楷体" panose="02010609060101010101" pitchFamily="49" charset="-122"/>
                      </a:rPr>
                      <m:t>𝑚𝑜𝑑</m:t>
                    </m:r>
                    <m:r>
                      <a:rPr lang="en-US" altLang="zh-CN" sz="2400" b="0" i="1" smtClean="0">
                        <a:solidFill>
                          <a:schemeClr val="tx1"/>
                        </a:solidFill>
                        <a:latin typeface="Cambria Math" panose="02040503050406030204" pitchFamily="18" charset="0"/>
                        <a:ea typeface="楷体" panose="02010609060101010101" pitchFamily="49" charset="-122"/>
                      </a:rPr>
                      <m:t> </m:t>
                    </m:r>
                    <m:r>
                      <a:rPr lang="en-US" altLang="zh-CN" sz="2400" b="0" i="1" smtClean="0">
                        <a:solidFill>
                          <a:schemeClr val="tx1"/>
                        </a:solidFill>
                        <a:latin typeface="Cambria Math" panose="02040503050406030204" pitchFamily="18" charset="0"/>
                        <a:ea typeface="楷体" panose="02010609060101010101" pitchFamily="49" charset="-122"/>
                      </a:rPr>
                      <m:t>𝑛</m:t>
                    </m:r>
                    <m:r>
                      <a:rPr lang="en-US" altLang="zh-CN" sz="2400" b="0" i="1" smtClean="0">
                        <a:solidFill>
                          <a:schemeClr val="tx1"/>
                        </a:solidFill>
                        <a:latin typeface="Cambria Math" panose="02040503050406030204" pitchFamily="18" charset="0"/>
                        <a:ea typeface="楷体" panose="02010609060101010101" pitchFamily="49" charset="-122"/>
                      </a:rPr>
                      <m:t>)</m:t>
                    </m:r>
                    <m:r>
                      <a:rPr lang="zh-CN" altLang="en-US" sz="2400" b="0" i="1">
                        <a:solidFill>
                          <a:schemeClr val="tx1"/>
                        </a:solidFill>
                        <a:latin typeface="Cambria Math" panose="02040503050406030204" pitchFamily="18" charset="0"/>
                        <a:ea typeface="楷体" panose="02010609060101010101" pitchFamily="49" charset="-122"/>
                      </a:rPr>
                      <m:t>，</m:t>
                    </m:r>
                  </m:oMath>
                </a14:m>
                <a:r>
                  <a:rPr lang="zh-CN" altLang="en-US" sz="2400" dirty="0">
                    <a:latin typeface="楷体" panose="02010609060101010101" pitchFamily="49" charset="-122"/>
                    <a:ea typeface="楷体" panose="02010609060101010101" pitchFamily="49" charset="-122"/>
                  </a:rPr>
                  <a:t>即</a:t>
                </a:r>
                <a14:m>
                  <m:oMath xmlns:m="http://schemas.openxmlformats.org/officeDocument/2006/math">
                    <m:sSup>
                      <m:sSupPr>
                        <m:ctrlPr>
                          <a:rPr lang="en-US" altLang="zh-CN" sz="2400" i="1">
                            <a:solidFill>
                              <a:schemeClr val="tx1"/>
                            </a:solidFill>
                            <a:latin typeface="Cambria Math"/>
                            <a:ea typeface="楷体" panose="02010609060101010101" pitchFamily="49" charset="-122"/>
                          </a:rPr>
                        </m:ctrlPr>
                      </m:sSupPr>
                      <m:e>
                        <m:r>
                          <a:rPr lang="en-US" altLang="zh-CN" sz="2400" b="0" i="1">
                            <a:solidFill>
                              <a:schemeClr val="tx1"/>
                            </a:solidFill>
                            <a:latin typeface="Cambria Math" panose="02040503050406030204" pitchFamily="18" charset="0"/>
                            <a:ea typeface="楷体" panose="02010609060101010101" pitchFamily="49" charset="-122"/>
                          </a:rPr>
                          <m:t>𝑎</m:t>
                        </m:r>
                      </m:e>
                      <m:sup>
                        <m:r>
                          <a:rPr lang="zh-CN" altLang="en-US" sz="2400" b="0" i="1">
                            <a:solidFill>
                              <a:schemeClr val="tx1"/>
                            </a:solidFill>
                            <a:latin typeface="Cambria Math" panose="02040503050406030204" pitchFamily="18" charset="0"/>
                            <a:ea typeface="楷体" panose="02010609060101010101" pitchFamily="49" charset="-122"/>
                          </a:rPr>
                          <m:t>𝜑</m:t>
                        </m:r>
                        <m:r>
                          <a:rPr lang="en-US" altLang="zh-CN" sz="2400" b="0" i="1">
                            <a:solidFill>
                              <a:schemeClr val="tx1"/>
                            </a:solidFill>
                            <a:latin typeface="Cambria Math" panose="02040503050406030204" pitchFamily="18" charset="0"/>
                            <a:ea typeface="楷体" panose="02010609060101010101" pitchFamily="49" charset="-122"/>
                          </a:rPr>
                          <m:t>(</m:t>
                        </m:r>
                        <m:r>
                          <a:rPr lang="en-US" altLang="zh-CN" sz="2400" b="0" i="1">
                            <a:solidFill>
                              <a:schemeClr val="tx1"/>
                            </a:solidFill>
                            <a:latin typeface="Cambria Math" panose="02040503050406030204" pitchFamily="18" charset="0"/>
                            <a:ea typeface="楷体" panose="02010609060101010101" pitchFamily="49" charset="-122"/>
                          </a:rPr>
                          <m:t>𝑛</m:t>
                        </m:r>
                        <m:r>
                          <a:rPr lang="en-US" altLang="zh-CN" sz="2400" b="0" i="1">
                            <a:solidFill>
                              <a:schemeClr val="tx1"/>
                            </a:solidFill>
                            <a:latin typeface="Cambria Math" panose="02040503050406030204" pitchFamily="18" charset="0"/>
                            <a:ea typeface="楷体" panose="02010609060101010101" pitchFamily="49" charset="-122"/>
                          </a:rPr>
                          <m:t>)</m:t>
                        </m:r>
                      </m:sup>
                    </m:sSup>
                  </m:oMath>
                </a14:m>
                <a:r>
                  <a:rPr lang="en-US" altLang="zh-CN" sz="2400" dirty="0">
                    <a:latin typeface="楷体" panose="02010609060101010101" pitchFamily="49" charset="-122"/>
                    <a:ea typeface="楷体" panose="02010609060101010101" pitchFamily="49" charset="-122"/>
                  </a:rPr>
                  <a:t> mod n = 1</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1393190" y="3493770"/>
                <a:ext cx="6995795" cy="1061085"/>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14" name="文本框 13"/>
          <p:cNvSpPr txBox="1"/>
          <p:nvPr/>
        </p:nvSpPr>
        <p:spPr>
          <a:xfrm>
            <a:off x="395535" y="3260164"/>
            <a:ext cx="1488623" cy="461665"/>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latin typeface="楷体" panose="02010609060101010101" pitchFamily="49" charset="-122"/>
                <a:ea typeface="楷体" panose="02010609060101010101" pitchFamily="49" charset="-122"/>
              </a:rPr>
              <a:t>欧拉定理</a:t>
            </a:r>
            <a:endParaRPr lang="zh-CN" altLang="en-US" sz="2400" b="1" dirty="0">
              <a:latin typeface="楷体" panose="02010609060101010101" pitchFamily="49" charset="-122"/>
              <a:ea typeface="楷体" panose="02010609060101010101" pitchFamily="49" charset="-122"/>
            </a:endParaRPr>
          </a:p>
        </p:txBody>
      </p:sp>
      <p:sp>
        <p:nvSpPr>
          <p:cNvPr id="16"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E48DE61-C926-48A9-BFFE-D93C4F1CDB00}" type="slidenum">
              <a:rPr lang="en-US" altLang="zh-CN" smtClean="0"/>
            </a:fld>
            <a:endParaRPr lang="en-US" altLang="zh-CN"/>
          </a:p>
        </p:txBody>
      </p:sp>
      <p:sp>
        <p:nvSpPr>
          <p:cNvPr id="52227" name="内容占位符 2"/>
          <p:cNvSpPr>
            <a:spLocks noGrp="1" noChangeArrowheads="1"/>
          </p:cNvSpPr>
          <p:nvPr>
            <p:ph idx="4294967295"/>
          </p:nvPr>
        </p:nvSpPr>
        <p:spPr>
          <a:xfrm>
            <a:off x="0" y="1125538"/>
            <a:ext cx="2592388" cy="511175"/>
          </a:xfrm>
        </p:spPr>
        <p:txBody>
          <a:bodyPr/>
          <a:lstStyle/>
          <a:p>
            <a:r>
              <a:rPr lang="en-US" altLang="zh-CN" sz="2800" b="1" dirty="0">
                <a:latin typeface="楷体" panose="02010609060101010101" pitchFamily="49" charset="-122"/>
                <a:ea typeface="楷体" panose="02010609060101010101" pitchFamily="49" charset="-122"/>
              </a:rPr>
              <a:t>RSA</a:t>
            </a:r>
            <a:r>
              <a:rPr lang="zh-CN" altLang="en-US" sz="2800" b="1" dirty="0">
                <a:latin typeface="楷体" panose="02010609060101010101" pitchFamily="49" charset="-122"/>
                <a:ea typeface="楷体" panose="02010609060101010101" pitchFamily="49" charset="-122"/>
              </a:rPr>
              <a:t>算法</a:t>
            </a:r>
            <a:endParaRPr lang="en-US" altLang="zh-CN" sz="2800"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8" name="文本框 7">
                <a:extLst>
                  <a:ext uri="{FF2B5EF4-FFF2-40B4-BE49-F238E27FC236}">
                    <ele attr="{EEADA693-5C61-4FA3-945E-68408E1A025D}"/>
                  </a:ext>
                </a:extLst>
              </p:cNvPr>
              <p:cNvSpPr txBox="1"/>
              <p:nvPr/>
            </p:nvSpPr>
            <p:spPr>
              <a:xfrm>
                <a:off x="490580" y="1897967"/>
                <a:ext cx="8329892" cy="432118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生成公钥</a:t>
                </a:r>
                <a:r>
                  <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私钥对：</a:t>
                </a:r>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90600" lvl="1" indent="-533400" eaLnBrk="1" hangingPunct="1">
                  <a:lnSpc>
                    <a:spcPct val="125000"/>
                  </a:lnSpc>
                  <a:spcBef>
                    <a:spcPct val="20000"/>
                  </a:spcBef>
                  <a:buClr>
                    <a:srgbClr val="CC0000"/>
                  </a:buClr>
                  <a:buFont typeface="Verdana" pitchFamily="34" charset="0"/>
                  <a:buAutoNum type="arabicPeriod"/>
                  <a:defRPr/>
                </a:pP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取两个大素数 </a:t>
                </a:r>
                <a14:m>
                  <m:oMath xmlns:m="http://schemas.openxmlformats.org/officeDocument/2006/math">
                    <m:r>
                      <a:rPr kumimoji="0" lang="en-US" altLang="zh-CN" sz="20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𝑝</m:t>
                    </m:r>
                    <m:r>
                      <a:rPr kumimoji="0" lang="en-US" altLang="zh-CN" sz="2000" b="0" i="0"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0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𝑞</m:t>
                    </m:r>
                    <m:r>
                      <a:rPr kumimoji="0" lang="en-US" altLang="zh-CN" sz="2000" b="0" i="0"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0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𝑝</m:t>
                    </m:r>
                    <m:r>
                      <m:rPr>
                        <m:nor/>
                      </m:rPr>
                      <a:rPr lang="en-US" altLang="zh-CN" sz="2000" dirty="0">
                        <a:sym typeface="Symbol" pitchFamily="18" charset="2"/>
                      </a:rPr>
                      <m:t></m:t>
                    </m:r>
                    <m:r>
                      <a:rPr kumimoji="0" lang="en-US" altLang="zh-CN" sz="2000" b="0" i="1" u="none" strike="noStrike" kern="0" cap="none" spc="0" normalizeH="0" baseline="0" noProof="0" dirty="0" err="1" smtClean="0">
                        <a:ln>
                          <a:noFill/>
                        </a:ln>
                        <a:solidFill>
                          <a:srgbClr val="000000"/>
                        </a:solidFill>
                        <a:effectLst/>
                        <a:uLnTx/>
                        <a:uFillTx/>
                        <a:latin typeface="Cambria Math" panose="02040503050406030204" pitchFamily="18" charset="0"/>
                        <a:ea typeface="楷体" panose="02010609060101010101" pitchFamily="49" charset="-122"/>
                        <a:sym typeface="Symbol" pitchFamily="18" charset="2"/>
                      </a:rPr>
                      <m:t>𝑞</m:t>
                    </m:r>
                    <m:r>
                      <a:rPr kumimoji="0" lang="en-US" altLang="zh-CN" sz="20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sym typeface="Symbol" pitchFamily="18" charset="2"/>
                      </a:rPr>
                      <m:t>)</m:t>
                    </m:r>
                  </m:oMath>
                </a14:m>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sym typeface="Symbol" pitchFamily="18" charset="2"/>
                  </a:rPr>
                  <a:t>, </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保密</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p>
              <a:p>
                <a:pPr marL="990600" marR="0" lvl="1" indent="-533400" algn="l" defTabSz="914400" rtl="0" eaLnBrk="1" fontAlgn="base" latinLnBrk="0" hangingPunct="1">
                  <a:lnSpc>
                    <a:spcPct val="125000"/>
                  </a:lnSpc>
                  <a:spcBef>
                    <a:spcPct val="20000"/>
                  </a:spcBef>
                  <a:spcAft>
                    <a:spcPct val="0"/>
                  </a:spcAft>
                  <a:buClr>
                    <a:srgbClr val="CC0000"/>
                  </a:buClr>
                  <a:buSzTx/>
                  <a:buFont typeface="Verdana" pitchFamily="34" charset="0"/>
                  <a:buAutoNum type="arabicPeriod"/>
                  <a:tabLst/>
                  <a:defRPr/>
                </a:pP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计算</a:t>
                </a:r>
                <a14:m>
                  <m:oMath xmlns:m="http://schemas.openxmlformats.org/officeDocument/2006/math">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𝑛</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 </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𝑝</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𝑞</m:t>
                    </m:r>
                  </m:oMath>
                </a14:m>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，公开</a:t>
                </a:r>
                <a14:m>
                  <m:oMath xmlns:m="http://schemas.openxmlformats.org/officeDocument/2006/math">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𝑛</m:t>
                    </m:r>
                  </m:oMath>
                </a14:m>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p>
              <a:p>
                <a:pPr marL="990600" marR="0" lvl="1" indent="-533400" algn="l" defTabSz="914400" rtl="0" eaLnBrk="1" fontAlgn="base" latinLnBrk="0" hangingPunct="1">
                  <a:lnSpc>
                    <a:spcPct val="125000"/>
                  </a:lnSpc>
                  <a:spcBef>
                    <a:spcPct val="20000"/>
                  </a:spcBef>
                  <a:spcAft>
                    <a:spcPct val="0"/>
                  </a:spcAft>
                  <a:buClr>
                    <a:srgbClr val="CC0000"/>
                  </a:buClr>
                  <a:buSzTx/>
                  <a:buFont typeface="Verdana" pitchFamily="34" charset="0"/>
                  <a:buAutoNum type="arabicPeriod"/>
                  <a:tabLst/>
                  <a:defRPr/>
                </a:pP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计算欧拉函数</a:t>
                </a:r>
                <a14:m>
                  <m:oMath xmlns:m="http://schemas.openxmlformats.org/officeDocument/2006/math">
                    <m:r>
                      <a:rPr kumimoji="0" lang="el-GR"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𝜑</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𝑛</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 (</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𝑝</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−1)(</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𝑞</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−1)</m:t>
                    </m:r>
                  </m:oMath>
                </a14:m>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p>
              <a:p>
                <a:pPr marL="990600" lvl="1" indent="-533400" eaLnBrk="1" hangingPunct="1">
                  <a:lnSpc>
                    <a:spcPct val="125000"/>
                  </a:lnSpc>
                  <a:spcBef>
                    <a:spcPct val="20000"/>
                  </a:spcBef>
                  <a:buClr>
                    <a:srgbClr val="CC0000"/>
                  </a:buClr>
                  <a:buFont typeface="Verdana" pitchFamily="34" charset="0"/>
                  <a:buAutoNum type="arabicPeriod"/>
                  <a:defRPr/>
                </a:pP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随机选择整数</a:t>
                </a:r>
                <a14:m>
                  <m:oMath xmlns:m="http://schemas.openxmlformats.org/officeDocument/2006/math">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𝑒</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(1&lt;</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𝑒</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&lt;</m:t>
                    </m:r>
                    <m:r>
                      <a:rPr kumimoji="0" lang="el-GR"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𝜑</m:t>
                    </m:r>
                    <m:d>
                      <m:dPr>
                        <m:ctrlPr>
                          <a:rPr kumimoji="0" lang="en-US" altLang="zh-CN" sz="2200" b="0" i="1" u="none" strike="noStrike" kern="0" cap="none" spc="0" normalizeH="0" baseline="0" noProof="0" dirty="0">
                            <a:ln>
                              <a:noFill/>
                            </a:ln>
                            <a:solidFill>
                              <a:srgbClr val="000000"/>
                            </a:solidFill>
                            <a:effectLst/>
                            <a:uLnTx/>
                            <a:uFillTx/>
                            <a:latin typeface="Cambria Math"/>
                            <a:ea typeface="楷体" panose="02010609060101010101" pitchFamily="49" charset="-122"/>
                          </a:rPr>
                        </m:ctrlPr>
                      </m:dPr>
                      <m:e>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𝑛</m:t>
                        </m:r>
                      </m:e>
                    </m:d>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m:t>
                    </m:r>
                  </m:oMath>
                </a14:m>
                <a:r>
                  <a:rPr lang="zh-CN" altLang="en-US" sz="2200" kern="0" dirty="0">
                    <a:solidFill>
                      <a:srgbClr val="000000"/>
                    </a:solidFill>
                    <a:latin typeface="楷体" panose="02010609060101010101" pitchFamily="49" charset="-122"/>
                    <a:ea typeface="楷体" panose="02010609060101010101" pitchFamily="49" charset="-122"/>
                  </a:rPr>
                  <a:t>，</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使得</a:t>
                </a:r>
                <a14:m>
                  <m:oMath xmlns:m="http://schemas.openxmlformats.org/officeDocument/2006/math">
                    <m:r>
                      <a:rPr kumimoji="0" lang="en-US" altLang="zh-CN" sz="2200" b="0" i="0"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𝑒</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oMath>
                </a14:m>
                <a:r>
                  <a:rPr lang="zh-CN" altLang="en-US" sz="2200" kern="0" dirty="0" smtClean="0">
                    <a:solidFill>
                      <a:srgbClr val="000000"/>
                    </a:solidFill>
                    <a:latin typeface="楷体" panose="02010609060101010101" pitchFamily="49" charset="-122"/>
                    <a:ea typeface="楷体" panose="02010609060101010101" pitchFamily="49" charset="-122"/>
                  </a:rPr>
                  <a:t>和</a:t>
                </a:r>
                <a14:m>
                  <m:oMath xmlns:m="http://schemas.openxmlformats.org/officeDocument/2006/math">
                    <m:r>
                      <a:rPr lang="el-GR" altLang="zh-CN" sz="2200" i="1" kern="0" dirty="0">
                        <a:solidFill>
                          <a:srgbClr val="000000"/>
                        </a:solidFill>
                        <a:latin typeface="Cambria Math" panose="02040503050406030204" pitchFamily="18" charset="0"/>
                        <a:ea typeface="楷体" panose="02010609060101010101" pitchFamily="49" charset="-122"/>
                      </a:rPr>
                      <m:t>𝜑</m:t>
                    </m:r>
                    <m:d>
                      <m:dPr>
                        <m:ctrlPr>
                          <a:rPr lang="en-US" altLang="zh-CN" sz="2200" i="1" kern="0" dirty="0">
                            <a:solidFill>
                              <a:srgbClr val="000000"/>
                            </a:solidFill>
                            <a:latin typeface="Cambria Math"/>
                            <a:ea typeface="楷体" panose="02010609060101010101" pitchFamily="49" charset="-122"/>
                          </a:rPr>
                        </m:ctrlPr>
                      </m:dPr>
                      <m:e>
                        <m:r>
                          <a:rPr lang="en-US" altLang="zh-CN" sz="2200" i="1" kern="0" dirty="0">
                            <a:solidFill>
                              <a:srgbClr val="000000"/>
                            </a:solidFill>
                            <a:latin typeface="Cambria Math" panose="02040503050406030204" pitchFamily="18" charset="0"/>
                            <a:ea typeface="楷体" panose="02010609060101010101" pitchFamily="49" charset="-122"/>
                          </a:rPr>
                          <m:t>𝑛</m:t>
                        </m:r>
                      </m:e>
                    </m:d>
                  </m:oMath>
                </a14:m>
                <a:r>
                  <a:rPr lang="zh-CN" altLang="en-US" sz="2200" kern="0" dirty="0" smtClean="0">
                    <a:solidFill>
                      <a:srgbClr val="000000"/>
                    </a:solidFill>
                    <a:latin typeface="楷体" panose="02010609060101010101" pitchFamily="49" charset="-122"/>
                    <a:ea typeface="楷体" panose="02010609060101010101" pitchFamily="49" charset="-122"/>
                  </a:rPr>
                  <a:t>互质即</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两个数的最大公约数为</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1</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90600" marR="0" lvl="1" indent="-533400" algn="l" defTabSz="914400" rtl="0" eaLnBrk="1" fontAlgn="base" latinLnBrk="0" hangingPunct="1">
                  <a:lnSpc>
                    <a:spcPct val="125000"/>
                  </a:lnSpc>
                  <a:spcBef>
                    <a:spcPct val="20000"/>
                  </a:spcBef>
                  <a:spcAft>
                    <a:spcPct val="0"/>
                  </a:spcAft>
                  <a:buClr>
                    <a:srgbClr val="CC0000"/>
                  </a:buClr>
                  <a:buSzTx/>
                  <a:buFont typeface="Verdana" pitchFamily="34" charset="0"/>
                  <a:buAutoNum type="arabicPeriod"/>
                  <a:tabLst/>
                  <a:defRPr/>
                </a:pP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计算</a:t>
                </a:r>
                <a:r>
                  <a:rPr lang="en-US" altLang="zh-CN" sz="2200" kern="0" dirty="0">
                    <a:solidFill>
                      <a:srgbClr val="000000"/>
                    </a:solidFill>
                    <a:latin typeface="楷体" panose="02010609060101010101" pitchFamily="49" charset="-122"/>
                    <a:ea typeface="楷体" panose="02010609060101010101" pitchFamily="49" charset="-122"/>
                  </a:rPr>
                  <a:t>d,</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使得</a:t>
                </a:r>
                <a14:m>
                  <m:oMath xmlns:m="http://schemas.openxmlformats.org/officeDocument/2006/math">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𝑒𝑑</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=1(</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𝑚𝑜𝑑</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l-GR"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𝜑</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𝑛</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oMath>
                </a14:m>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，也就是</a:t>
                </a:r>
                <a14:m>
                  <m:oMath xmlns:m="http://schemas.openxmlformats.org/officeDocument/2006/math">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𝑒𝑑</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𝑘</m:t>
                    </m:r>
                    <m:r>
                      <a:rPr kumimoji="0" lang="el-GR"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𝜑</m:t>
                    </m:r>
                    <m:r>
                      <a:rPr kumimoji="0" lang="el-GR"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𝑛</m:t>
                    </m:r>
                    <m:r>
                      <a:rPr kumimoji="0" lang="en-US" altLang="zh-CN" sz="22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)+1</m:t>
                    </m:r>
                  </m:oMath>
                </a14:m>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90600" marR="0" lvl="1" indent="-533400" algn="l" defTabSz="914400" rtl="0" eaLnBrk="1" fontAlgn="base" latinLnBrk="0" hangingPunct="1">
                  <a:lnSpc>
                    <a:spcPct val="125000"/>
                  </a:lnSpc>
                  <a:spcBef>
                    <a:spcPct val="20000"/>
                  </a:spcBef>
                  <a:spcAft>
                    <a:spcPct val="0"/>
                  </a:spcAft>
                  <a:buClr>
                    <a:srgbClr val="CC0000"/>
                  </a:buClr>
                  <a:buSzTx/>
                  <a:buFont typeface="Verdana" pitchFamily="34" charset="0"/>
                  <a:buAutoNum type="arabicPeriod"/>
                  <a:tabLst/>
                  <a:defRPr/>
                </a:pP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公开</a:t>
                </a:r>
                <a14:m>
                  <m:oMath xmlns:m="http://schemas.openxmlformats.org/officeDocument/2006/math">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𝑒</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𝑛</m:t>
                    </m:r>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 (5, 119)</m:t>
                    </m:r>
                  </m:oMath>
                </a14:m>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90600" marR="0" lvl="1" indent="-533400" algn="l" defTabSz="914400" rtl="0" eaLnBrk="1" fontAlgn="base" latinLnBrk="0" hangingPunct="1">
                  <a:lnSpc>
                    <a:spcPct val="125000"/>
                  </a:lnSpc>
                  <a:spcBef>
                    <a:spcPct val="20000"/>
                  </a:spcBef>
                  <a:spcAft>
                    <a:spcPct val="0"/>
                  </a:spcAft>
                  <a:buClr>
                    <a:srgbClr val="CC0000"/>
                  </a:buClr>
                  <a:buSzTx/>
                  <a:buFont typeface="Verdana" pitchFamily="34" charset="0"/>
                  <a:buAutoNum type="arabicPeriod"/>
                  <a:tabLst/>
                  <a:defRPr/>
                </a:pP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将 </a:t>
                </a:r>
                <a14:m>
                  <m:oMath xmlns:m="http://schemas.openxmlformats.org/officeDocument/2006/math">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𝑑</m:t>
                    </m:r>
                  </m:oMath>
                </a14:m>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保密，丢弃</a:t>
                </a:r>
                <a14:m>
                  <m:oMath xmlns:m="http://schemas.openxmlformats.org/officeDocument/2006/math">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𝑝</m:t>
                    </m:r>
                  </m:oMath>
                </a14:m>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 </a:t>
                </a:r>
                <a14:m>
                  <m:oMath xmlns:m="http://schemas.openxmlformats.org/officeDocument/2006/math">
                    <m:r>
                      <a:rPr kumimoji="0" lang="en-US" altLang="zh-CN" sz="22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𝑞</m:t>
                    </m:r>
                  </m:oMath>
                </a14:m>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490580" y="1897967"/>
                <a:ext cx="8329892" cy="4321183"/>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6"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DEB1DB0-BF70-4ED4-AEEA-FC63C96D6CF4}" type="slidenum">
              <a:rPr lang="en-US" altLang="zh-CN" smtClean="0"/>
            </a:fld>
            <a:endParaRPr lang="en-US" altLang="zh-CN"/>
          </a:p>
        </p:txBody>
      </p:sp>
      <p:sp>
        <p:nvSpPr>
          <p:cNvPr id="3" name="内容占位符 2"/>
          <p:cNvSpPr>
            <a:spLocks noGrp="1"/>
          </p:cNvSpPr>
          <p:nvPr>
            <p:ph idx="4294967295"/>
          </p:nvPr>
        </p:nvSpPr>
        <p:spPr>
          <a:xfrm>
            <a:off x="0" y="1125538"/>
            <a:ext cx="5184775" cy="569912"/>
          </a:xfrm>
        </p:spPr>
        <p:txBody>
          <a:bodyPr/>
          <a:lstStyle/>
          <a:p>
            <a:r>
              <a:rPr lang="zh-CN" altLang="en-US" sz="2800" b="1" dirty="0">
                <a:latin typeface="楷体" panose="02010609060101010101" pitchFamily="49" charset="-122"/>
                <a:ea typeface="楷体" panose="02010609060101010101" pitchFamily="49" charset="-122"/>
              </a:rPr>
              <a:t>对称密码和公钥密码</a:t>
            </a:r>
            <a:endParaRPr lang="zh-CN" altLang="en-US" sz="2800" b="1" dirty="0">
              <a:latin typeface="楷体" panose="02010609060101010101" pitchFamily="49" charset="-122"/>
              <a:ea typeface="楷体" panose="02010609060101010101" pitchFamily="49" charset="-122"/>
            </a:endParaRPr>
          </a:p>
        </p:txBody>
      </p:sp>
      <p:sp>
        <p:nvSpPr>
          <p:cNvPr id="14" name="文本框 13"/>
          <p:cNvSpPr txBox="1"/>
          <p:nvPr/>
        </p:nvSpPr>
        <p:spPr>
          <a:xfrm>
            <a:off x="1043608" y="1696106"/>
            <a:ext cx="7056784"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zh-CN" altLang="en-US" sz="2800" b="1" dirty="0">
                <a:latin typeface="楷体" panose="02010609060101010101" pitchFamily="49" charset="-122"/>
                <a:ea typeface="楷体" panose="02010609060101010101" pitchFamily="49" charset="-122"/>
              </a:rPr>
              <a:t>对称密码：</a:t>
            </a:r>
            <a:endParaRPr lang="en-US" altLang="zh-CN" sz="2800" b="1" dirty="0">
              <a:latin typeface="楷体" panose="02010609060101010101" pitchFamily="49" charset="-122"/>
              <a:ea typeface="楷体" panose="02010609060101010101" pitchFamily="49" charset="-122"/>
            </a:endParaRPr>
          </a:p>
          <a:p>
            <a:pPr marL="342900" indent="-342900" algn="l">
              <a:buFont typeface="Wingdings" panose="05000000000000000000" pitchFamily="2" charset="2"/>
              <a:buChar char="n"/>
            </a:pPr>
            <a:r>
              <a:rPr lang="zh-CN" altLang="en-US" sz="2400" b="1" dirty="0">
                <a:latin typeface="楷体" panose="02010609060101010101" pitchFamily="49" charset="-122"/>
                <a:ea typeface="楷体" panose="02010609060101010101" pitchFamily="49" charset="-122"/>
              </a:rPr>
              <a:t>密钥：加密和解密密钥相同或可相互推导；</a:t>
            </a:r>
            <a:endParaRPr lang="en-US" altLang="zh-CN" sz="2400" b="1" dirty="0">
              <a:latin typeface="楷体" panose="02010609060101010101" pitchFamily="49" charset="-122"/>
              <a:ea typeface="楷体" panose="02010609060101010101" pitchFamily="49" charset="-122"/>
            </a:endParaRPr>
          </a:p>
          <a:p>
            <a:pPr marL="342900" indent="-342900" algn="l">
              <a:buFont typeface="Wingdings" panose="05000000000000000000" pitchFamily="2" charset="2"/>
              <a:buChar char="n"/>
            </a:pPr>
            <a:r>
              <a:rPr lang="zh-CN" altLang="en-US" sz="2400" b="1" dirty="0">
                <a:latin typeface="楷体" panose="02010609060101010101" pitchFamily="49" charset="-122"/>
                <a:ea typeface="楷体" panose="02010609060101010101" pitchFamily="49" charset="-122"/>
              </a:rPr>
              <a:t>优点：加密速度</a:t>
            </a:r>
            <a:r>
              <a:rPr lang="zh-CN" altLang="en-US" sz="2400" b="1" dirty="0">
                <a:solidFill>
                  <a:srgbClr val="C00000"/>
                </a:solidFill>
                <a:latin typeface="楷体" panose="02010609060101010101" pitchFamily="49" charset="-122"/>
                <a:ea typeface="楷体" panose="02010609060101010101" pitchFamily="49" charset="-122"/>
              </a:rPr>
              <a:t>快</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marL="342900" indent="-342900" algn="l">
              <a:buFont typeface="Wingdings" panose="05000000000000000000" pitchFamily="2" charset="2"/>
              <a:buChar char="n"/>
            </a:pPr>
            <a:r>
              <a:rPr lang="zh-CN" altLang="en-US" sz="2400" b="1" dirty="0">
                <a:latin typeface="楷体" panose="02010609060101010101" pitchFamily="49" charset="-122"/>
                <a:ea typeface="楷体" panose="02010609060101010101" pitchFamily="49" charset="-122"/>
              </a:rPr>
              <a:t>缺点：密钥管理</a:t>
            </a:r>
            <a:r>
              <a:rPr lang="zh-CN" altLang="en-US" sz="2400" b="1" dirty="0">
                <a:solidFill>
                  <a:srgbClr val="C00000"/>
                </a:solidFill>
                <a:latin typeface="楷体" panose="02010609060101010101" pitchFamily="49" charset="-122"/>
                <a:ea typeface="楷体" panose="02010609060101010101" pitchFamily="49" charset="-122"/>
              </a:rPr>
              <a:t>复杂</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sp>
        <p:nvSpPr>
          <p:cNvPr id="16" name="文本框 15"/>
          <p:cNvSpPr txBox="1"/>
          <p:nvPr/>
        </p:nvSpPr>
        <p:spPr>
          <a:xfrm>
            <a:off x="1043608" y="3429000"/>
            <a:ext cx="7056784"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r>
              <a:rPr lang="zh-CN" altLang="en-US" sz="2800" b="1" dirty="0">
                <a:latin typeface="楷体" panose="02010609060101010101" pitchFamily="49" charset="-122"/>
                <a:ea typeface="楷体" panose="02010609060101010101" pitchFamily="49" charset="-122"/>
              </a:rPr>
              <a:t>公钥密码：</a:t>
            </a:r>
            <a:endParaRPr lang="en-US" altLang="zh-CN" sz="2800" b="1" dirty="0">
              <a:latin typeface="楷体" panose="02010609060101010101" pitchFamily="49" charset="-122"/>
              <a:ea typeface="楷体" panose="02010609060101010101" pitchFamily="49" charset="-122"/>
            </a:endParaRPr>
          </a:p>
          <a:p>
            <a:pPr marL="342900" indent="-342900" algn="l">
              <a:buFont typeface="Wingdings" panose="05000000000000000000" pitchFamily="2" charset="2"/>
              <a:buChar char="n"/>
            </a:pPr>
            <a:r>
              <a:rPr lang="zh-CN" altLang="en-US" sz="2400" b="1" dirty="0">
                <a:latin typeface="楷体" panose="02010609060101010101" pitchFamily="49" charset="-122"/>
                <a:ea typeface="楷体" panose="02010609060101010101" pitchFamily="49" charset="-122"/>
              </a:rPr>
              <a:t>密钥：公钥与私钥不同且难以用私钥推导公钥；</a:t>
            </a:r>
            <a:endParaRPr lang="en-US" altLang="zh-CN" sz="2400" b="1" dirty="0">
              <a:latin typeface="楷体" panose="02010609060101010101" pitchFamily="49" charset="-122"/>
              <a:ea typeface="楷体" panose="02010609060101010101" pitchFamily="49" charset="-122"/>
            </a:endParaRPr>
          </a:p>
          <a:p>
            <a:pPr marL="342900" indent="-342900" algn="l">
              <a:buFont typeface="Wingdings" panose="05000000000000000000" pitchFamily="2" charset="2"/>
              <a:buChar char="n"/>
            </a:pPr>
            <a:r>
              <a:rPr lang="zh-CN" altLang="en-US" sz="2400" b="1" dirty="0">
                <a:latin typeface="楷体" panose="02010609060101010101" pitchFamily="49" charset="-122"/>
                <a:ea typeface="楷体" panose="02010609060101010101" pitchFamily="49" charset="-122"/>
              </a:rPr>
              <a:t>优点：密钥管理</a:t>
            </a:r>
            <a:r>
              <a:rPr lang="zh-CN" altLang="en-US" sz="2400" b="1" dirty="0">
                <a:solidFill>
                  <a:srgbClr val="C00000"/>
                </a:solidFill>
                <a:latin typeface="楷体" panose="02010609060101010101" pitchFamily="49" charset="-122"/>
                <a:ea typeface="楷体" panose="02010609060101010101" pitchFamily="49" charset="-122"/>
              </a:rPr>
              <a:t>简单</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marL="342900" indent="-342900" algn="l">
              <a:buFont typeface="Wingdings" panose="05000000000000000000" pitchFamily="2" charset="2"/>
              <a:buChar char="n"/>
            </a:pPr>
            <a:r>
              <a:rPr lang="zh-CN" altLang="en-US" sz="2400" b="1" dirty="0">
                <a:latin typeface="楷体" panose="02010609060101010101" pitchFamily="49" charset="-122"/>
                <a:ea typeface="楷体" panose="02010609060101010101" pitchFamily="49" charset="-122"/>
              </a:rPr>
              <a:t>缺点：加密速度</a:t>
            </a:r>
            <a:r>
              <a:rPr lang="zh-CN" altLang="en-US" sz="2400" b="1" dirty="0">
                <a:solidFill>
                  <a:srgbClr val="C00000"/>
                </a:solidFill>
                <a:latin typeface="楷体" panose="02010609060101010101" pitchFamily="49" charset="-122"/>
                <a:ea typeface="楷体" panose="02010609060101010101" pitchFamily="49" charset="-122"/>
              </a:rPr>
              <a:t>慢</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p:txBody>
      </p:sp>
      <p:sp>
        <p:nvSpPr>
          <p:cNvPr id="15" name="文本框 14"/>
          <p:cNvSpPr txBox="1"/>
          <p:nvPr/>
        </p:nvSpPr>
        <p:spPr>
          <a:xfrm>
            <a:off x="2920742" y="5298205"/>
            <a:ext cx="5184576" cy="1200329"/>
          </a:xfrm>
          <a:prstGeom prst="rect">
            <a:avLst/>
          </a:prstGeom>
          <a:solidFill>
            <a:schemeClr val="accent5">
              <a:lumMod val="50000"/>
            </a:schemeClr>
          </a:solidFill>
          <a:ln>
            <a:solidFill>
              <a:schemeClr val="bg1"/>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latin typeface="楷体" panose="02010609060101010101" pitchFamily="49" charset="-122"/>
                <a:ea typeface="楷体" panose="02010609060101010101" pitchFamily="49" charset="-122"/>
              </a:rPr>
              <a:t>思考：</a:t>
            </a:r>
            <a:endParaRPr lang="en-US" altLang="zh-CN" sz="2400" b="1" dirty="0">
              <a:latin typeface="楷体" panose="02010609060101010101" pitchFamily="49" charset="-122"/>
              <a:ea typeface="楷体" panose="02010609060101010101" pitchFamily="49" charset="-122"/>
            </a:endParaRPr>
          </a:p>
          <a:p>
            <a:pPr marL="342900" indent="-342900" algn="l">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为何对称密码速度快于公钥密码？</a:t>
            </a:r>
            <a:endParaRPr lang="en-US" altLang="zh-CN" sz="2400" b="1" dirty="0">
              <a:latin typeface="楷体" panose="02010609060101010101" pitchFamily="49" charset="-122"/>
              <a:ea typeface="楷体" panose="02010609060101010101" pitchFamily="49" charset="-122"/>
            </a:endParaRPr>
          </a:p>
          <a:p>
            <a:pPr marL="342900" indent="-342900" algn="l">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为何公钥难以推导出私钥？</a:t>
            </a:r>
            <a:endParaRPr lang="en-US" altLang="zh-CN" sz="2400" b="1" dirty="0">
              <a:latin typeface="楷体" panose="02010609060101010101" pitchFamily="49" charset="-122"/>
              <a:ea typeface="楷体" panose="02010609060101010101" pitchFamily="49" charset="-122"/>
            </a:endParaRPr>
          </a:p>
        </p:txBody>
      </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43608" y="5161894"/>
            <a:ext cx="1472952" cy="1472952"/>
          </a:xfrm>
          <a:prstGeom prst="ellipse">
            <a:avLst/>
          </a:prstGeom>
          <a:ln>
            <a:noFill/>
          </a:ln>
          <a:effectLst>
            <a:softEdge rad="112500"/>
          </a:effectLst>
        </p:spPr>
      </p:pic>
      <p:sp>
        <p:nvSpPr>
          <p:cNvPr id="10"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2.1 </a:t>
            </a:r>
            <a:r>
              <a:rPr lang="zh-CN" altLang="en-US" kern="0">
                <a:latin typeface="楷体" panose="02010609060101010101" pitchFamily="49" charset="-122"/>
                <a:ea typeface="楷体" panose="02010609060101010101" pitchFamily="49" charset="-122"/>
              </a:rPr>
              <a:t>数据加密技术概述</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DEB1DB0-BF70-4ED4-AEEA-FC63C96D6CF4}" type="slidenum">
              <a:rPr lang="en-US" altLang="zh-CN" smtClean="0"/>
            </a:fld>
            <a:endParaRPr lang="en-US" altLang="zh-CN"/>
          </a:p>
        </p:txBody>
      </p:sp>
      <p:sp>
        <p:nvSpPr>
          <p:cNvPr id="3" name="内容占位符 2"/>
          <p:cNvSpPr>
            <a:spLocks noGrp="1"/>
          </p:cNvSpPr>
          <p:nvPr>
            <p:ph idx="4294967295"/>
          </p:nvPr>
        </p:nvSpPr>
        <p:spPr>
          <a:xfrm>
            <a:off x="0" y="1968500"/>
            <a:ext cx="1676400" cy="503238"/>
          </a:xfrm>
        </p:spPr>
        <p:txBody>
          <a:bodyPr/>
          <a:lstStyle/>
          <a:p>
            <a:pPr>
              <a:buFont typeface="Wingdings" panose="05000000000000000000" pitchFamily="2" charset="2"/>
              <a:buChar char="n"/>
            </a:pPr>
            <a:r>
              <a:rPr lang="zh-CN" altLang="en-US" b="1" dirty="0">
                <a:latin typeface="楷体" panose="02010609060101010101" pitchFamily="49" charset="-122"/>
                <a:ea typeface="楷体" panose="02010609060101010101" pitchFamily="49" charset="-122"/>
              </a:rPr>
              <a:t>补充：</a:t>
            </a:r>
            <a:endParaRPr lang="en-US" altLang="zh-CN"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6" name="文本框 5">
                <a:extLst>
                  <a:ext uri="{FF2B5EF4-FFF2-40B4-BE49-F238E27FC236}">
                    <ele attr="{0E66AE46-CE52-4F8D-BAE4-E0825F499424}"/>
                  </a:ext>
                </a:extLst>
              </p:cNvPr>
              <p:cNvSpPr txBox="1"/>
              <p:nvPr/>
            </p:nvSpPr>
            <p:spPr>
              <a:xfrm>
                <a:off x="1259632" y="2775018"/>
                <a:ext cx="6840760" cy="983154"/>
              </a:xfrm>
              <a:prstGeom prst="rect">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2800" b="1" dirty="0">
                    <a:solidFill>
                      <a:schemeClr val="tx1"/>
                    </a:solidFill>
                    <a:latin typeface="楷体" panose="02010609060101010101" pitchFamily="49" charset="-122"/>
                    <a:ea typeface="楷体" panose="02010609060101010101" pitchFamily="49" charset="-122"/>
                  </a:rPr>
                  <a:t>由欧拉定理：</a:t>
                </a:r>
                <a:endParaRPr lang="en-US" altLang="zh-CN" sz="2800" b="1" dirty="0">
                  <a:solidFill>
                    <a:schemeClr val="tx1"/>
                  </a:solidFill>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sSup>
                        <m:sSupPr>
                          <m:ctrlPr>
                            <a:rPr lang="en-US" altLang="zh-CN" sz="2800" b="1" i="1" smtClean="0">
                              <a:solidFill>
                                <a:schemeClr val="tx1"/>
                              </a:solidFill>
                              <a:latin typeface="Cambria Math"/>
                            </a:rPr>
                          </m:ctrlPr>
                        </m:sSupPr>
                        <m:e>
                          <m:r>
                            <a:rPr lang="en-US" altLang="zh-CN" sz="2800" b="1" i="1" smtClean="0">
                              <a:solidFill>
                                <a:schemeClr val="tx1"/>
                              </a:solidFill>
                              <a:latin typeface="Cambria Math"/>
                            </a:rPr>
                            <m:t>𝒎</m:t>
                          </m:r>
                        </m:e>
                        <m:sup>
                          <m:r>
                            <a:rPr lang="en-US" altLang="zh-CN" sz="2800" b="1" i="1" smtClean="0">
                              <a:solidFill>
                                <a:schemeClr val="tx1"/>
                              </a:solidFill>
                              <a:latin typeface="Cambria Math"/>
                            </a:rPr>
                            <m:t>𝒌</m:t>
                          </m:r>
                          <m:d>
                            <m:dPr>
                              <m:ctrlPr>
                                <a:rPr lang="en-US" altLang="zh-CN" sz="2800" b="1" i="1" smtClean="0">
                                  <a:solidFill>
                                    <a:schemeClr val="tx1"/>
                                  </a:solidFill>
                                  <a:latin typeface="Cambria Math"/>
                                </a:rPr>
                              </m:ctrlPr>
                            </m:dPr>
                            <m:e>
                              <m:r>
                                <a:rPr lang="en-US" altLang="zh-CN" sz="2800" b="1" i="1" smtClean="0">
                                  <a:solidFill>
                                    <a:schemeClr val="tx1"/>
                                  </a:solidFill>
                                  <a:latin typeface="Cambria Math"/>
                                </a:rPr>
                                <m:t>𝒑</m:t>
                              </m:r>
                              <m:r>
                                <a:rPr lang="en-US" altLang="zh-CN" sz="2800" b="1" i="1" smtClean="0">
                                  <a:solidFill>
                                    <a:schemeClr val="tx1"/>
                                  </a:solidFill>
                                  <a:latin typeface="Cambria Math"/>
                                </a:rPr>
                                <m:t>−</m:t>
                              </m:r>
                              <m:r>
                                <a:rPr lang="en-US" altLang="zh-CN" sz="2800" b="1" i="1" smtClean="0">
                                  <a:solidFill>
                                    <a:schemeClr val="tx1"/>
                                  </a:solidFill>
                                  <a:latin typeface="Cambria Math"/>
                                </a:rPr>
                                <m:t>𝟏</m:t>
                              </m:r>
                            </m:e>
                          </m:d>
                          <m:d>
                            <m:dPr>
                              <m:ctrlPr>
                                <a:rPr lang="en-US" altLang="zh-CN" sz="2800" b="1" i="1" smtClean="0">
                                  <a:solidFill>
                                    <a:schemeClr val="tx1"/>
                                  </a:solidFill>
                                  <a:latin typeface="Cambria Math"/>
                                </a:rPr>
                              </m:ctrlPr>
                            </m:dPr>
                            <m:e>
                              <m:r>
                                <a:rPr lang="en-US" altLang="zh-CN" sz="2800" b="1" i="1" smtClean="0">
                                  <a:solidFill>
                                    <a:schemeClr val="tx1"/>
                                  </a:solidFill>
                                  <a:latin typeface="Cambria Math"/>
                                </a:rPr>
                                <m:t>𝒒</m:t>
                              </m:r>
                              <m:r>
                                <a:rPr lang="en-US" altLang="zh-CN" sz="2800" b="1" i="1" smtClean="0">
                                  <a:solidFill>
                                    <a:schemeClr val="tx1"/>
                                  </a:solidFill>
                                  <a:latin typeface="Cambria Math"/>
                                </a:rPr>
                                <m:t>−</m:t>
                              </m:r>
                              <m:r>
                                <a:rPr lang="en-US" altLang="zh-CN" sz="2800" b="1" i="1" smtClean="0">
                                  <a:solidFill>
                                    <a:schemeClr val="tx1"/>
                                  </a:solidFill>
                                  <a:latin typeface="Cambria Math"/>
                                </a:rPr>
                                <m:t>𝟏</m:t>
                              </m:r>
                            </m:e>
                          </m:d>
                          <m:r>
                            <a:rPr lang="en-US" altLang="zh-CN" sz="2800" b="1" i="1" smtClean="0">
                              <a:solidFill>
                                <a:schemeClr val="tx1"/>
                              </a:solidFill>
                              <a:latin typeface="Cambria Math"/>
                            </a:rPr>
                            <m:t>+</m:t>
                          </m:r>
                          <m:r>
                            <a:rPr lang="en-US" altLang="zh-CN" sz="2800" b="1" i="1" smtClean="0">
                              <a:solidFill>
                                <a:schemeClr val="tx1"/>
                              </a:solidFill>
                              <a:latin typeface="Cambria Math"/>
                            </a:rPr>
                            <m:t>𝟏</m:t>
                          </m:r>
                        </m:sup>
                      </m:sSup>
                      <m:r>
                        <a:rPr lang="en-US" altLang="zh-CN" sz="2800" b="1" i="1" smtClean="0">
                          <a:solidFill>
                            <a:schemeClr val="tx1"/>
                          </a:solidFill>
                          <a:latin typeface="Cambria Math"/>
                          <a:ea typeface="Cambria Math"/>
                        </a:rPr>
                        <m:t>≡</m:t>
                      </m:r>
                      <m:r>
                        <a:rPr lang="en-US" altLang="zh-CN" sz="2800" b="1" i="1" smtClean="0">
                          <a:solidFill>
                            <a:schemeClr val="tx1"/>
                          </a:solidFill>
                          <a:latin typeface="Cambria Math"/>
                          <a:ea typeface="Cambria Math"/>
                        </a:rPr>
                        <m:t>𝒎</m:t>
                      </m:r>
                      <m:r>
                        <a:rPr lang="en-US" altLang="zh-CN" sz="2800" b="1" i="1" smtClean="0">
                          <a:solidFill>
                            <a:schemeClr val="tx1"/>
                          </a:solidFill>
                          <a:latin typeface="Cambria Math"/>
                          <a:ea typeface="Cambria Math"/>
                        </a:rPr>
                        <m:t> (</m:t>
                      </m:r>
                      <m:r>
                        <a:rPr lang="en-US" altLang="zh-CN" sz="2800" b="1" i="1" smtClean="0">
                          <a:solidFill>
                            <a:schemeClr val="tx1"/>
                          </a:solidFill>
                          <a:latin typeface="Cambria Math"/>
                          <a:ea typeface="Cambria Math"/>
                        </a:rPr>
                        <m:t>𝒎𝒐𝒅</m:t>
                      </m:r>
                      <m:r>
                        <a:rPr lang="en-US" altLang="zh-CN" sz="2800" b="1" i="1" smtClean="0">
                          <a:solidFill>
                            <a:schemeClr val="tx1"/>
                          </a:solidFill>
                          <a:latin typeface="Cambria Math"/>
                          <a:ea typeface="Cambria Math"/>
                        </a:rPr>
                        <m:t> </m:t>
                      </m:r>
                      <m:r>
                        <a:rPr lang="en-US" altLang="zh-CN" sz="2800" b="1" i="1" smtClean="0">
                          <a:solidFill>
                            <a:schemeClr val="tx1"/>
                          </a:solidFill>
                          <a:latin typeface="Cambria Math"/>
                          <a:ea typeface="Cambria Math"/>
                        </a:rPr>
                        <m:t>𝒏</m:t>
                      </m:r>
                      <m:r>
                        <a:rPr lang="en-US" altLang="zh-CN" sz="2800" b="1" i="1" smtClean="0">
                          <a:solidFill>
                            <a:schemeClr val="tx1"/>
                          </a:solidFill>
                          <a:latin typeface="Cambria Math" panose="02040503050406030204" pitchFamily="18" charset="0"/>
                          <a:ea typeface="Cambria Math"/>
                        </a:rPr>
                        <m:t>)</m:t>
                      </m:r>
                    </m:oMath>
                  </m:oMathPara>
                </a14:m>
                <a:endParaRPr lang="en-US" altLang="zh-CN" sz="2800" b="1" dirty="0">
                  <a:solidFill>
                    <a:schemeClr val="tx1"/>
                  </a:solidFill>
                  <a:latin typeface="楷体" panose="02010609060101010101" pitchFamily="49" charset="-122"/>
                  <a:ea typeface="楷体" panose="02010609060101010101" pitchFamily="49"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1259632" y="2775018"/>
                <a:ext cx="6840760" cy="983154"/>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ele attr="{E5BA5D9C-99B2-4881-AB2F-CC0BD8DE3BAD}"/>
                  </a:ext>
                </a:extLst>
              </p:cNvPr>
              <p:cNvSpPr txBox="1"/>
              <p:nvPr/>
            </p:nvSpPr>
            <p:spPr>
              <a:xfrm>
                <a:off x="1259632" y="4338633"/>
                <a:ext cx="6840760" cy="530915"/>
              </a:xfrm>
              <a:prstGeom prst="rect">
                <a:avLst/>
              </a:prstGeom>
              <a:solidFill>
                <a:schemeClr val="accent1">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defPPr>
                  <a:defRPr lang="zh-CN"/>
                </a:defPPr>
                <a:lvl1pPr>
                  <a:defRPr sz="2800" b="1">
                    <a:latin typeface="楷体" panose="02010609060101010101" pitchFamily="49" charset="-122"/>
                    <a:ea typeface="楷体" panose="02010609060101010101" pitchFamily="49"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solidFill>
                      <a:schemeClr val="tx1"/>
                    </a:solidFill>
                  </a:rPr>
                  <a:t>由于</a:t>
                </a:r>
                <a14:m>
                  <m:oMath xmlns:m="http://schemas.openxmlformats.org/officeDocument/2006/math">
                    <m:r>
                      <a:rPr lang="en-US" altLang="zh-CN" i="1" dirty="0" smtClean="0">
                        <a:solidFill>
                          <a:schemeClr val="tx1"/>
                        </a:solidFill>
                        <a:latin typeface="Cambria Math" panose="02040503050406030204" pitchFamily="18" charset="0"/>
                      </a:rPr>
                      <m:t>𝑒𝑑</m:t>
                    </m:r>
                    <m:r>
                      <a:rPr lang="en-US" altLang="zh-CN" i="1" dirty="0" smtClean="0">
                        <a:solidFill>
                          <a:schemeClr val="tx1"/>
                        </a:solidFill>
                        <a:latin typeface="Cambria Math" panose="02040503050406030204" pitchFamily="18" charset="0"/>
                      </a:rPr>
                      <m:t>=</m:t>
                    </m:r>
                    <m:r>
                      <a:rPr lang="en-US" altLang="zh-CN" i="1" dirty="0" smtClean="0">
                        <a:solidFill>
                          <a:schemeClr val="tx1"/>
                        </a:solidFill>
                        <a:latin typeface="Cambria Math" panose="02040503050406030204" pitchFamily="18" charset="0"/>
                      </a:rPr>
                      <m:t>𝑘</m:t>
                    </m:r>
                    <m:r>
                      <m:rPr>
                        <m:sty m:val="p"/>
                      </m:rPr>
                      <a:rPr lang="el-GR" altLang="zh-CN" i="1" dirty="0" smtClean="0">
                        <a:solidFill>
                          <a:schemeClr val="tx1"/>
                        </a:solidFill>
                        <a:latin typeface="Cambria Math" panose="02040503050406030204" pitchFamily="18" charset="0"/>
                      </a:rPr>
                      <m:t>φ</m:t>
                    </m:r>
                    <m:r>
                      <a:rPr lang="el-GR" altLang="zh-CN" i="1" dirty="0" smtClean="0">
                        <a:solidFill>
                          <a:schemeClr val="tx1"/>
                        </a:solidFill>
                        <a:latin typeface="Cambria Math" panose="02040503050406030204" pitchFamily="18" charset="0"/>
                      </a:rPr>
                      <m:t>(</m:t>
                    </m:r>
                    <m:r>
                      <m:rPr>
                        <m:sty m:val="p"/>
                      </m:rPr>
                      <a:rPr lang="en-US" altLang="zh-CN" i="1" dirty="0" smtClean="0">
                        <a:solidFill>
                          <a:schemeClr val="tx1"/>
                        </a:solidFill>
                        <a:latin typeface="Cambria Math" panose="02040503050406030204" pitchFamily="18" charset="0"/>
                      </a:rPr>
                      <m:t>n</m:t>
                    </m:r>
                    <m:r>
                      <a:rPr lang="en-US" altLang="zh-CN" i="1" dirty="0" smtClean="0">
                        <a:solidFill>
                          <a:schemeClr val="tx1"/>
                        </a:solidFill>
                        <a:latin typeface="Cambria Math" panose="02040503050406030204" pitchFamily="18" charset="0"/>
                      </a:rPr>
                      <m:t>)+1</m:t>
                    </m:r>
                  </m:oMath>
                </a14:m>
                <a:r>
                  <a:rPr lang="zh-CN" altLang="en-US" dirty="0">
                    <a:solidFill>
                      <a:schemeClr val="tx1"/>
                    </a:solidFill>
                  </a:rPr>
                  <a:t>，故</a:t>
                </a:r>
                <a14:m>
                  <m:oMath xmlns:m="http://schemas.openxmlformats.org/officeDocument/2006/math">
                    <m:sSup>
                      <m:sSupPr>
                        <m:ctrlPr>
                          <a:rPr lang="en-US" altLang="zh-CN" i="1" smtClean="0">
                            <a:solidFill>
                              <a:schemeClr val="tx1"/>
                            </a:solidFill>
                            <a:latin typeface="Cambria Math"/>
                          </a:rPr>
                        </m:ctrlPr>
                      </m:sSupPr>
                      <m:e>
                        <m:r>
                          <a:rPr lang="en-US" altLang="zh-CN">
                            <a:solidFill>
                              <a:schemeClr val="tx1"/>
                            </a:solidFill>
                            <a:latin typeface="Cambria Math" panose="02040503050406030204" pitchFamily="18" charset="0"/>
                          </a:rPr>
                          <m:t>𝑚</m:t>
                        </m:r>
                      </m:e>
                      <m:sup>
                        <m:r>
                          <a:rPr lang="en-US" altLang="zh-CN">
                            <a:solidFill>
                              <a:schemeClr val="tx1"/>
                            </a:solidFill>
                            <a:latin typeface="Cambria Math" panose="02040503050406030204" pitchFamily="18" charset="0"/>
                          </a:rPr>
                          <m:t>𝑒𝑑</m:t>
                        </m:r>
                      </m:sup>
                    </m:sSup>
                    <m:r>
                      <a:rPr lang="en-US" altLang="zh-CN" smtClean="0">
                        <a:solidFill>
                          <a:schemeClr val="tx1"/>
                        </a:solidFill>
                        <a:latin typeface="Cambria Math" panose="02040503050406030204" pitchFamily="18" charset="0"/>
                      </a:rPr>
                      <m:t>≡</m:t>
                    </m:r>
                    <m:r>
                      <m:rPr>
                        <m:sty m:val="p"/>
                      </m:rPr>
                      <a:rPr lang="en-US" altLang="zh-CN" smtClean="0">
                        <a:solidFill>
                          <a:schemeClr val="tx1"/>
                        </a:solidFill>
                        <a:latin typeface="Cambria Math" panose="02040503050406030204" pitchFamily="18" charset="0"/>
                      </a:rPr>
                      <m:t>m</m:t>
                    </m:r>
                    <m:r>
                      <a:rPr lang="en-US" altLang="zh-CN" smtClean="0">
                        <a:solidFill>
                          <a:schemeClr val="tx1"/>
                        </a:solidFill>
                        <a:latin typeface="Cambria Math" panose="02040503050406030204" pitchFamily="18" charset="0"/>
                      </a:rPr>
                      <m:t> </m:t>
                    </m:r>
                    <m:r>
                      <a:rPr lang="en-US" altLang="zh-CN" b="1" i="0" smtClean="0">
                        <a:solidFill>
                          <a:schemeClr val="tx1"/>
                        </a:solidFill>
                        <a:latin typeface="Cambria Math" panose="02040503050406030204" pitchFamily="18" charset="0"/>
                      </a:rPr>
                      <m:t>(</m:t>
                    </m:r>
                    <m:r>
                      <m:rPr>
                        <m:sty m:val="p"/>
                      </m:rPr>
                      <a:rPr lang="en-US" altLang="zh-CN" smtClean="0">
                        <a:solidFill>
                          <a:schemeClr val="tx1"/>
                        </a:solidFill>
                        <a:latin typeface="Cambria Math" panose="02040503050406030204" pitchFamily="18" charset="0"/>
                      </a:rPr>
                      <m:t>mod</m:t>
                    </m:r>
                    <m:r>
                      <a:rPr lang="en-US" altLang="zh-CN" smtClean="0">
                        <a:solidFill>
                          <a:schemeClr val="tx1"/>
                        </a:solidFill>
                        <a:latin typeface="Cambria Math" panose="02040503050406030204" pitchFamily="18" charset="0"/>
                      </a:rPr>
                      <m:t> </m:t>
                    </m:r>
                    <m:r>
                      <m:rPr>
                        <m:sty m:val="p"/>
                      </m:rPr>
                      <a:rPr lang="en-US" altLang="zh-CN" smtClean="0">
                        <a:solidFill>
                          <a:schemeClr val="tx1"/>
                        </a:solidFill>
                        <a:latin typeface="Cambria Math" panose="02040503050406030204" pitchFamily="18" charset="0"/>
                      </a:rPr>
                      <m:t>n</m:t>
                    </m:r>
                    <m:r>
                      <a:rPr lang="en-US" altLang="zh-CN" b="1" i="0" smtClean="0">
                        <a:solidFill>
                          <a:schemeClr val="tx1"/>
                        </a:solidFill>
                        <a:latin typeface="Cambria Math" panose="02040503050406030204" pitchFamily="18" charset="0"/>
                      </a:rPr>
                      <m:t>)</m:t>
                    </m:r>
                  </m:oMath>
                </a14:m>
                <a:endParaRPr lang="zh-CN" altLang="en-US" dirty="0">
                  <a:solidFill>
                    <a:schemeClr val="tx1"/>
                  </a:solidFill>
                </a:endParaRPr>
              </a:p>
            </p:txBody>
          </p:sp>
        </mc:Choice>
        <mc:Fallback>
          <p:sp>
            <p:nvSpPr>
              <p:cNvPr id="8" name="文本框 7"/>
              <p:cNvSpPr txBox="1">
                <a:spLocks noRot="1" noChangeAspect="1" noMove="1" noResize="1" noEditPoints="1" noAdjustHandles="1" noChangeArrowheads="1" noChangeShapeType="1" noTextEdit="1"/>
              </p:cNvSpPr>
              <p:nvPr/>
            </p:nvSpPr>
            <p:spPr>
              <a:xfrm>
                <a:off x="1259840" y="4338320"/>
                <a:ext cx="6840855" cy="835025"/>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9" name="内容占位符 2"/>
          <p:cNvSpPr txBox="1">
            <a:spLocks noChangeArrowheads="1"/>
          </p:cNvSpPr>
          <p:nvPr/>
        </p:nvSpPr>
        <p:spPr bwMode="auto">
          <a:xfrm>
            <a:off x="250825" y="1125538"/>
            <a:ext cx="2592983" cy="51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600" baseline="0">
                <a:solidFill>
                  <a:schemeClr val="tx1"/>
                </a:solidFill>
                <a:latin typeface="Candara" panose="020E0502030303020204" pitchFamily="34" charset="0"/>
                <a:ea typeface="宋体" panose="02010600030101010101" pitchFamily="2" charset="-122"/>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200" baseline="0">
                <a:solidFill>
                  <a:schemeClr val="tx1"/>
                </a:solidFill>
                <a:latin typeface="Candara" panose="020E0502030303020204" pitchFamily="34" charset="0"/>
                <a:ea typeface="宋体" panose="02010600030101010101" pitchFamily="2"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000" baseline="0">
                <a:solidFill>
                  <a:schemeClr val="tx1"/>
                </a:solidFill>
                <a:latin typeface="Candara" panose="020E0502030303020204" pitchFamily="34" charset="0"/>
                <a:ea typeface="宋体" panose="02010600030101010101" pitchFamily="2" charset="-12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1800" baseline="0">
                <a:solidFill>
                  <a:schemeClr val="tx1"/>
                </a:solidFill>
                <a:latin typeface="Candara" panose="020E0502030303020204" pitchFamily="34" charset="0"/>
                <a:ea typeface="宋体" panose="02010600030101010101" pitchFamily="2" charset="-12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aseline="0">
                <a:solidFill>
                  <a:schemeClr val="tx1"/>
                </a:solidFill>
                <a:latin typeface="Candara" panose="020E0502030303020204" pitchFamily="34"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en-US" altLang="zh-CN" sz="2800" b="1" kern="0">
                <a:latin typeface="楷体" panose="02010609060101010101" pitchFamily="49" charset="-122"/>
                <a:ea typeface="楷体" panose="02010609060101010101" pitchFamily="49" charset="-122"/>
              </a:rPr>
              <a:t>RSA</a:t>
            </a:r>
            <a:r>
              <a:rPr lang="zh-CN" altLang="en-US" sz="2800" b="1" kern="0">
                <a:latin typeface="楷体" panose="02010609060101010101" pitchFamily="49" charset="-122"/>
                <a:ea typeface="楷体" panose="02010609060101010101" pitchFamily="49" charset="-122"/>
              </a:rPr>
              <a:t>算法</a:t>
            </a:r>
            <a:endParaRPr lang="en-US" altLang="zh-CN" sz="2800" b="1" kern="0" dirty="0">
              <a:latin typeface="楷体" panose="02010609060101010101" pitchFamily="49" charset="-122"/>
              <a:ea typeface="楷体" panose="02010609060101010101" pitchFamily="49" charset="-122"/>
            </a:endParaRPr>
          </a:p>
        </p:txBody>
      </p:sp>
      <p:sp>
        <p:nvSpPr>
          <p:cNvPr id="11"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FD6EE1A-1081-4A73-B167-85127DBF4188}" type="slidenum">
              <a:rPr lang="en-US" altLang="zh-CN" smtClean="0"/>
            </a:fld>
            <a:endParaRPr lang="en-US" altLang="zh-CN"/>
          </a:p>
        </p:txBody>
      </p:sp>
      <p:sp>
        <p:nvSpPr>
          <p:cNvPr id="53251" name="内容占位符 2"/>
          <p:cNvSpPr>
            <a:spLocks noGrp="1" noChangeArrowheads="1"/>
          </p:cNvSpPr>
          <p:nvPr>
            <p:ph idx="4294967295"/>
          </p:nvPr>
        </p:nvSpPr>
        <p:spPr>
          <a:xfrm>
            <a:off x="0" y="1065213"/>
            <a:ext cx="8642350" cy="431800"/>
          </a:xfrm>
        </p:spPr>
        <p:txBody>
          <a:bodyPr/>
          <a:lstStyle/>
          <a:p>
            <a:r>
              <a:rPr lang="en-US" altLang="zh-CN" sz="2800" b="1" dirty="0">
                <a:latin typeface="楷体" panose="02010609060101010101" pitchFamily="49" charset="-122"/>
                <a:ea typeface="楷体" panose="02010609060101010101" pitchFamily="49" charset="-122"/>
              </a:rPr>
              <a:t>RSA</a:t>
            </a:r>
            <a:r>
              <a:rPr lang="zh-CN" altLang="en-US" sz="2800" b="1" dirty="0">
                <a:latin typeface="楷体" panose="02010609060101010101" pitchFamily="49" charset="-122"/>
                <a:ea typeface="楷体" panose="02010609060101010101" pitchFamily="49" charset="-122"/>
              </a:rPr>
              <a:t>算法</a:t>
            </a:r>
            <a:endParaRPr lang="en-US" altLang="zh-CN" sz="2800"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6" name="文本框 5">
                <a:extLst>
                  <a:ext uri="{FF2B5EF4-FFF2-40B4-BE49-F238E27FC236}">
                    <ele attr="{C937CB99-CF31-4A62-9373-0B7CCFD001CE}"/>
                  </a:ext>
                </a:extLst>
              </p:cNvPr>
              <p:cNvSpPr txBox="1"/>
              <p:nvPr/>
            </p:nvSpPr>
            <p:spPr>
              <a:xfrm>
                <a:off x="1007604" y="1656896"/>
                <a:ext cx="7128792"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加密消息 </a:t>
                </a:r>
                <a14:m>
                  <m:oMath xmlns:m="http://schemas.openxmlformats.org/officeDocument/2006/math">
                    <m:r>
                      <a:rPr lang="en-US" altLang="zh-CN" sz="2400" b="1" i="1" kern="0" dirty="0" smtClean="0">
                        <a:solidFill>
                          <a:srgbClr val="000000"/>
                        </a:solidFill>
                        <a:latin typeface="Cambria Math" panose="02040503050406030204" pitchFamily="18" charset="0"/>
                        <a:ea typeface="楷体" panose="02010609060101010101" pitchFamily="49" charset="-122"/>
                      </a:rPr>
                      <m:t>𝒎</m:t>
                    </m:r>
                  </m:oMath>
                </a14:m>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lvl="2" indent="-395288">
                  <a:spcBef>
                    <a:spcPct val="20000"/>
                  </a:spcBef>
                  <a:buClr>
                    <a:srgbClr val="CC0000"/>
                  </a:buClr>
                  <a:buFont typeface="Wingdings" pitchFamily="2" charset="2"/>
                  <a:buChar char="o"/>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获取接收者的公钥</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14:m>
                  <m:oMath xmlns:m="http://schemas.openxmlformats.org/officeDocument/2006/math">
                    <m:r>
                      <a:rPr lang="en-US" altLang="zh-CN" sz="2400" i="1" kern="0" dirty="0">
                        <a:solidFill>
                          <a:srgbClr val="000000"/>
                        </a:solidFill>
                        <a:latin typeface="Cambria Math" panose="02040503050406030204" pitchFamily="18" charset="0"/>
                        <a:ea typeface="楷体" panose="02010609060101010101" pitchFamily="49" charset="-122"/>
                      </a:rPr>
                      <m:t> </m:t>
                    </m:r>
                    <m:r>
                      <a:rPr lang="en-US" altLang="zh-CN" sz="2400" i="1" kern="0" dirty="0">
                        <a:solidFill>
                          <a:srgbClr val="000000"/>
                        </a:solidFill>
                        <a:latin typeface="Cambria Math" panose="02040503050406030204" pitchFamily="18" charset="0"/>
                        <a:ea typeface="楷体" panose="02010609060101010101" pitchFamily="49" charset="-122"/>
                      </a:rPr>
                      <m:t>𝐾</m:t>
                    </m:r>
                    <m:r>
                      <m:rPr>
                        <m:sty m:val="p"/>
                      </m:rPr>
                      <a:rPr lang="en-US" altLang="zh-CN" sz="2400" i="1" kern="0" dirty="0">
                        <a:solidFill>
                          <a:srgbClr val="000000"/>
                        </a:solidFill>
                        <a:latin typeface="Cambria Math" panose="02040503050406030204" pitchFamily="18" charset="0"/>
                        <a:ea typeface="楷体" panose="02010609060101010101" pitchFamily="49" charset="-122"/>
                      </a:rPr>
                      <m:t>u</m:t>
                    </m:r>
                    <m:r>
                      <a:rPr lang="en-US" altLang="zh-CN" sz="2400" i="1" kern="0" dirty="0">
                        <a:solidFill>
                          <a:srgbClr val="000000"/>
                        </a:solidFill>
                        <a:latin typeface="Cambria Math" panose="02040503050406030204" pitchFamily="18" charset="0"/>
                        <a:ea typeface="楷体" panose="02010609060101010101" pitchFamily="49" charset="-122"/>
                      </a:rPr>
                      <m:t>={</m:t>
                    </m:r>
                    <m:r>
                      <a:rPr lang="en-US" altLang="zh-CN" sz="2400" i="1" kern="0" dirty="0">
                        <a:solidFill>
                          <a:srgbClr val="000000"/>
                        </a:solidFill>
                        <a:latin typeface="Cambria Math" panose="02040503050406030204" pitchFamily="18" charset="0"/>
                        <a:ea typeface="楷体" panose="02010609060101010101" pitchFamily="49" charset="-122"/>
                      </a:rPr>
                      <m:t>𝑒</m:t>
                    </m:r>
                    <m:r>
                      <a:rPr lang="en-US" altLang="zh-CN" sz="2400" i="1" kern="0" dirty="0">
                        <a:solidFill>
                          <a:srgbClr val="000000"/>
                        </a:solidFill>
                        <a:latin typeface="Cambria Math" panose="02040503050406030204" pitchFamily="18" charset="0"/>
                        <a:ea typeface="楷体" panose="02010609060101010101" pitchFamily="49" charset="-122"/>
                      </a:rPr>
                      <m:t>, </m:t>
                    </m:r>
                    <m:r>
                      <a:rPr lang="en-US" altLang="zh-CN" sz="2400" i="1" kern="0" dirty="0">
                        <a:solidFill>
                          <a:srgbClr val="000000"/>
                        </a:solidFill>
                        <a:latin typeface="Cambria Math" panose="02040503050406030204" pitchFamily="18" charset="0"/>
                        <a:ea typeface="楷体" panose="02010609060101010101" pitchFamily="49" charset="-122"/>
                      </a:rPr>
                      <m:t>𝑛</m:t>
                    </m:r>
                    <m:r>
                      <a:rPr lang="en-US" altLang="zh-CN" sz="2400" i="1" kern="0" dirty="0">
                        <a:solidFill>
                          <a:srgbClr val="000000"/>
                        </a:solidFill>
                        <a:latin typeface="Cambria Math" panose="02040503050406030204" pitchFamily="18" charset="0"/>
                        <a:ea typeface="楷体" panose="02010609060101010101" pitchFamily="49" charset="-122"/>
                      </a:rPr>
                      <m:t>} </m:t>
                    </m:r>
                  </m:oMath>
                </a14:m>
                <a:endParaRPr lang="en-US" altLang="zh-CN" sz="2400" i="1" kern="0" dirty="0">
                  <a:solidFill>
                    <a:srgbClr val="000000"/>
                  </a:solidFill>
                  <a:latin typeface="Cambria Math" panose="02040503050406030204" pitchFamily="18" charset="0"/>
                  <a:ea typeface="楷体" panose="02010609060101010101" pitchFamily="49" charset="-122"/>
                </a:endParaRPr>
              </a:p>
              <a:p>
                <a:pPr marL="1304925" marR="0" lvl="2" indent="-395288" algn="l" defTabSz="914400" rtl="0" eaLnBrk="0" fontAlgn="base" latinLnBrk="0" hangingPunct="0">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计算：</a:t>
                </a:r>
                <a14:m>
                  <m:oMath xmlns:m="http://schemas.openxmlformats.org/officeDocument/2006/math">
                    <m:r>
                      <a:rPr lang="en-US" altLang="zh-CN" sz="2400" i="1" kern="0" dirty="0" smtClean="0">
                        <a:solidFill>
                          <a:srgbClr val="000000"/>
                        </a:solidFill>
                        <a:latin typeface="Cambria Math" panose="02040503050406030204" pitchFamily="18" charset="0"/>
                        <a:ea typeface="楷体" panose="02010609060101010101" pitchFamily="49" charset="-122"/>
                      </a:rPr>
                      <m:t>𝑐</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 </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𝑚</m:t>
                    </m:r>
                    <m:r>
                      <m:rPr>
                        <m:sty m:val="p"/>
                      </m:rPr>
                      <a:rPr lang="en-US" altLang="zh-CN" sz="2400" i="1" kern="0" baseline="30000" dirty="0">
                        <a:solidFill>
                          <a:srgbClr val="000000"/>
                        </a:solidFill>
                        <a:latin typeface="Cambria Math" panose="02040503050406030204" pitchFamily="18" charset="0"/>
                        <a:ea typeface="楷体" panose="02010609060101010101" pitchFamily="49" charset="-122"/>
                      </a:rPr>
                      <m:t>e</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𝑚𝑜𝑑</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lang="en-US" altLang="zh-CN" sz="2400" i="1" kern="0" dirty="0" smtClean="0">
                        <a:solidFill>
                          <a:srgbClr val="000000"/>
                        </a:solidFill>
                        <a:latin typeface="Cambria Math" panose="02040503050406030204" pitchFamily="18" charset="0"/>
                        <a:ea typeface="楷体" panose="02010609060101010101" pitchFamily="49" charset="-122"/>
                      </a:rPr>
                      <m:t>𝑛</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(0≤ </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𝑚</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 </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cs typeface="Times New Roman" pitchFamily="18" charset="0"/>
                      </a:rPr>
                      <m:t>𝑛</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cs typeface="Times New Roman" pitchFamily="18" charset="0"/>
                      </a:rPr>
                      <m:t>)</m:t>
                    </m:r>
                  </m:oMath>
                </a14:m>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itchFamily="18" charset="0"/>
                </a:endParaRP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itchFamily="2" charset="2"/>
                  <a:buChar char="n"/>
                  <a:tabLst/>
                  <a:defRPr/>
                </a:pPr>
                <a:r>
                  <a:rPr kumimoji="0" lang="zh-CN" altLang="en-US"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itchFamily="18" charset="0"/>
                  </a:rPr>
                  <a:t>解密密文 </a:t>
                </a:r>
                <a14:m>
                  <m:oMath xmlns:m="http://schemas.openxmlformats.org/officeDocument/2006/math">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cs typeface="Times New Roman" pitchFamily="18" charset="0"/>
                      </a:rPr>
                      <m:t>𝒄</m:t>
                    </m:r>
                  </m:oMath>
                </a14:m>
                <a:endParaRPr kumimoji="0" lang="en-US" altLang="zh-CN" sz="24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itchFamily="18" charset="0"/>
                </a:endParaRPr>
              </a:p>
              <a:p>
                <a:pPr marL="1304925" marR="0" lvl="2" indent="-395288" algn="l" defTabSz="914400" rtl="0" eaLnBrk="0" fontAlgn="base" latinLnBrk="0" hangingPunct="0">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itchFamily="18" charset="0"/>
                  </a:rPr>
                  <a:t>使用自己的私钥：</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𝐾</m:t>
                    </m:r>
                    <m:r>
                      <a:rPr kumimoji="0" lang="en-US" altLang="zh-CN" sz="2400" b="0" i="1" u="none" strike="noStrike" kern="0" cap="none" spc="0" normalizeH="0" baseline="-25000" noProof="0" dirty="0">
                        <a:ln>
                          <a:noFill/>
                        </a:ln>
                        <a:solidFill>
                          <a:srgbClr val="000000"/>
                        </a:solidFill>
                        <a:effectLst/>
                        <a:uLnTx/>
                        <a:uFillTx/>
                        <a:latin typeface="Cambria Math" panose="02040503050406030204" pitchFamily="18" charset="0"/>
                        <a:ea typeface="楷体" panose="02010609060101010101" pitchFamily="49" charset="-122"/>
                      </a:rPr>
                      <m:t>𝑅</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𝑑</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𝑛</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oMath>
                </a14:m>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1304925" marR="0" lvl="2" indent="-395288" algn="l" defTabSz="914400" rtl="0" eaLnBrk="0" fontAlgn="base" latinLnBrk="0" hangingPunct="0">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itchFamily="18" charset="0"/>
                  </a:rPr>
                  <a:t>计算：</a:t>
                </a:r>
                <a14:m>
                  <m:oMath xmlns:m="http://schemas.openxmlformats.org/officeDocument/2006/math">
                    <m:r>
                      <a:rPr lang="en-US" altLang="zh-CN" sz="2400" i="1" kern="0" dirty="0" smtClean="0">
                        <a:solidFill>
                          <a:srgbClr val="000000"/>
                        </a:solidFill>
                        <a:latin typeface="Cambria Math" panose="02040503050406030204" pitchFamily="18" charset="0"/>
                        <a:ea typeface="楷体" panose="02010609060101010101" pitchFamily="49" charset="-122"/>
                        <a:cs typeface="Times New Roman" pitchFamily="18" charset="0"/>
                      </a:rPr>
                      <m:t>𝑚</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𝑐</m:t>
                    </m:r>
                    <m:r>
                      <m:rPr>
                        <m:sty m:val="p"/>
                      </m:rPr>
                      <a:rPr lang="en-US" altLang="zh-CN" sz="2400" i="1" kern="0" baseline="30000" dirty="0">
                        <a:solidFill>
                          <a:srgbClr val="000000"/>
                        </a:solidFill>
                        <a:latin typeface="Cambria Math" panose="02040503050406030204" pitchFamily="18" charset="0"/>
                        <a:ea typeface="楷体" panose="02010609060101010101" pitchFamily="49" charset="-122"/>
                      </a:rPr>
                      <m:t>d</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𝑚𝑜𝑑</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𝑛</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m:t>
                    </m:r>
                  </m:oMath>
                </a14:m>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Times New Roman"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1007604" y="1656896"/>
                <a:ext cx="7128792" cy="2677656"/>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ele attr="{25D0BA7E-2FA9-481F-9B32-13C4F41814C9}"/>
                  </a:ext>
                </a:extLst>
              </p:cNvPr>
              <p:cNvSpPr txBox="1"/>
              <p:nvPr/>
            </p:nvSpPr>
            <p:spPr>
              <a:xfrm>
                <a:off x="1966069" y="4733278"/>
                <a:ext cx="5760640" cy="1852751"/>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kumimoji="0" lang="en-US" altLang="zh-CN" sz="2800" b="0" i="1" u="none" strike="noStrike" kern="0" cap="none" spc="0" normalizeH="0" baseline="0" noProof="0" dirty="0" smtClean="0">
                          <a:ln>
                            <a:noFill/>
                          </a:ln>
                          <a:solidFill>
                            <a:schemeClr val="tx1"/>
                          </a:solidFill>
                          <a:effectLst/>
                          <a:uLnTx/>
                          <a:uFillTx/>
                          <a:latin typeface="Cambria Math" panose="02040503050406030204" pitchFamily="18" charset="0"/>
                          <a:ea typeface="楷体" panose="02010609060101010101" pitchFamily="49" charset="-122"/>
                        </a:rPr>
                        <m:t>  </m:t>
                      </m:r>
                      <m:sSup>
                        <m:sSupPr>
                          <m:ctrlPr>
                            <a:rPr kumimoji="0" lang="en-US" altLang="zh-CN" sz="2800" b="0" i="1" u="none" strike="noStrike" kern="0" cap="none" spc="0" normalizeH="0" baseline="0" noProof="0" dirty="0" smtClean="0">
                              <a:ln>
                                <a:noFill/>
                              </a:ln>
                              <a:solidFill>
                                <a:schemeClr val="tx1"/>
                              </a:solidFill>
                              <a:effectLst/>
                              <a:uLnTx/>
                              <a:uFillTx/>
                              <a:latin typeface="Cambria Math"/>
                              <a:ea typeface="楷体" panose="02010609060101010101" pitchFamily="49" charset="-122"/>
                            </a:rPr>
                          </m:ctrlPr>
                        </m:sSupPr>
                        <m:e>
                          <m:r>
                            <m:rPr>
                              <m:sty m:val="p"/>
                            </m:rPr>
                            <a:rPr lang="en-US" altLang="zh-CN" sz="2800" i="1" kern="0" dirty="0">
                              <a:solidFill>
                                <a:schemeClr val="tx1"/>
                              </a:solidFill>
                              <a:latin typeface="Cambria Math" panose="02040503050406030204" pitchFamily="18" charset="0"/>
                              <a:ea typeface="楷体" panose="02010609060101010101" pitchFamily="49" charset="-122"/>
                            </a:rPr>
                            <m:t>c</m:t>
                          </m:r>
                        </m:e>
                        <m:sup>
                          <m:r>
                            <m:rPr>
                              <m:sty m:val="p"/>
                            </m:rPr>
                            <a:rPr lang="en-US" altLang="zh-CN" sz="2800" i="1" kern="0" dirty="0">
                              <a:solidFill>
                                <a:schemeClr val="tx1"/>
                              </a:solidFill>
                              <a:latin typeface="Cambria Math" panose="02040503050406030204" pitchFamily="18" charset="0"/>
                              <a:ea typeface="楷体" panose="02010609060101010101" pitchFamily="49" charset="-122"/>
                            </a:rPr>
                            <m:t>d</m:t>
                          </m:r>
                        </m:sup>
                      </m:sSup>
                      <m:r>
                        <a:rPr kumimoji="0" lang="en-US" altLang="zh-CN" sz="2800" b="0" i="1" u="none" strike="noStrike" kern="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 </m:t>
                      </m:r>
                      <m:r>
                        <a:rPr kumimoji="0" lang="en-US" altLang="zh-CN" sz="2800" b="0" i="1" u="none" strike="noStrike" kern="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𝑚𝑜𝑑</m:t>
                      </m:r>
                      <m:r>
                        <a:rPr kumimoji="0" lang="en-US" altLang="zh-CN" sz="2800" b="0" i="1" u="none" strike="noStrike" kern="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 </m:t>
                      </m:r>
                      <m:r>
                        <a:rPr kumimoji="0" lang="en-US" altLang="zh-CN" sz="2800" b="0" i="1" u="none" strike="noStrike" kern="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𝑛</m:t>
                      </m:r>
                      <m:r>
                        <a:rPr kumimoji="0" lang="en-US" altLang="zh-CN" sz="2800" b="0" i="1" u="none" strike="noStrike" kern="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 = (</m:t>
                      </m:r>
                      <m:r>
                        <a:rPr kumimoji="0" lang="en-US" altLang="zh-CN" sz="2800" b="0" i="1" u="none" strike="noStrike" kern="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𝑚𝑒</m:t>
                      </m:r>
                      <m:r>
                        <a:rPr kumimoji="0" lang="da-DK" altLang="zh-CN" sz="2800" b="0" i="1" u="none" strike="noStrike" kern="120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 </m:t>
                      </m:r>
                      <m:r>
                        <a:rPr kumimoji="0" lang="da-DK" altLang="zh-CN" sz="2800" b="0" i="1" u="none" strike="noStrike" kern="120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𝑚𝑜𝑑</m:t>
                      </m:r>
                      <m:r>
                        <a:rPr kumimoji="0" lang="da-DK" altLang="zh-CN" sz="2800" b="0" i="1" u="none" strike="noStrike" kern="120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 </m:t>
                      </m:r>
                      <m:r>
                        <a:rPr kumimoji="0" lang="da-DK" altLang="zh-CN" sz="2800" b="0" i="1" u="none" strike="noStrike" kern="120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𝑛</m:t>
                      </m:r>
                      <m:r>
                        <a:rPr kumimoji="0" lang="da-DK" altLang="zh-CN" sz="2800" b="0" i="1" u="none" strike="noStrike" kern="120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m:t>
                      </m:r>
                      <m:r>
                        <a:rPr kumimoji="0" lang="en-US" altLang="zh-CN" sz="2800" b="0" i="1" u="none" strike="noStrike" kern="0" cap="none" spc="0" normalizeH="0" baseline="30000" noProof="0" dirty="0">
                          <a:ln>
                            <a:noFill/>
                          </a:ln>
                          <a:solidFill>
                            <a:schemeClr val="tx1"/>
                          </a:solidFill>
                          <a:effectLst/>
                          <a:uLnTx/>
                          <a:uFillTx/>
                          <a:latin typeface="Cambria Math" panose="02040503050406030204" pitchFamily="18" charset="0"/>
                          <a:ea typeface="楷体" panose="02010609060101010101" pitchFamily="49" charset="-122"/>
                        </a:rPr>
                        <m:t>𝑑</m:t>
                      </m:r>
                      <m:r>
                        <a:rPr lang="da-DK" altLang="zh-CN" sz="2800" b="0" i="1" dirty="0">
                          <a:solidFill>
                            <a:schemeClr val="tx1"/>
                          </a:solidFill>
                          <a:latin typeface="Cambria Math" panose="02040503050406030204" pitchFamily="18" charset="0"/>
                          <a:ea typeface="楷体" panose="02010609060101010101" pitchFamily="49" charset="-122"/>
                        </a:rPr>
                        <m:t> </m:t>
                      </m:r>
                      <m:r>
                        <a:rPr lang="da-DK" altLang="zh-CN" sz="2800" b="0" i="1" dirty="0">
                          <a:solidFill>
                            <a:schemeClr val="tx1"/>
                          </a:solidFill>
                          <a:latin typeface="Cambria Math" panose="02040503050406030204" pitchFamily="18" charset="0"/>
                          <a:ea typeface="楷体" panose="02010609060101010101" pitchFamily="49" charset="-122"/>
                        </a:rPr>
                        <m:t>𝑚𝑜𝑑</m:t>
                      </m:r>
                      <m:r>
                        <a:rPr lang="da-DK" altLang="zh-CN" sz="2800" b="0" i="1" dirty="0">
                          <a:solidFill>
                            <a:schemeClr val="tx1"/>
                          </a:solidFill>
                          <a:latin typeface="Cambria Math" panose="02040503050406030204" pitchFamily="18" charset="0"/>
                          <a:ea typeface="楷体" panose="02010609060101010101" pitchFamily="49" charset="-122"/>
                        </a:rPr>
                        <m:t> </m:t>
                      </m:r>
                      <m:r>
                        <a:rPr lang="da-DK" altLang="zh-CN" sz="2800" b="0" i="1" dirty="0">
                          <a:solidFill>
                            <a:schemeClr val="tx1"/>
                          </a:solidFill>
                          <a:latin typeface="Cambria Math" panose="02040503050406030204" pitchFamily="18" charset="0"/>
                          <a:ea typeface="楷体" panose="02010609060101010101" pitchFamily="49" charset="-122"/>
                        </a:rPr>
                        <m:t>𝑛</m:t>
                      </m:r>
                    </m:oMath>
                  </m:oMathPara>
                </a14:m>
                <a:endParaRPr lang="da-DK" altLang="zh-CN" sz="2800" dirty="0">
                  <a:solidFill>
                    <a:schemeClr val="tx1"/>
                  </a:solidFill>
                  <a:latin typeface="楷体" panose="02010609060101010101" pitchFamily="49" charset="-122"/>
                  <a:ea typeface="楷体" panose="02010609060101010101" pitchFamily="49" charset="-122"/>
                </a:endParaRPr>
              </a:p>
              <a:p>
                <a:pPr/>
                <a14:m>
                  <m:oMathPara xmlns:m="http://schemas.openxmlformats.org/officeDocument/2006/math">
                    <m:oMathParaPr>
                      <m:jc m:val="centerGroup"/>
                    </m:oMathParaPr>
                    <m:oMath xmlns:m="http://schemas.openxmlformats.org/officeDocument/2006/math">
                      <m:r>
                        <a:rPr lang="da-DK" altLang="zh-CN" sz="2800" b="0" i="1" dirty="0" smtClean="0">
                          <a:solidFill>
                            <a:schemeClr val="tx1"/>
                          </a:solidFill>
                          <a:latin typeface="Cambria Math" panose="02040503050406030204" pitchFamily="18" charset="0"/>
                          <a:ea typeface="楷体" panose="02010609060101010101" pitchFamily="49" charset="-122"/>
                        </a:rPr>
                        <m:t>  </m:t>
                      </m:r>
                      <m:r>
                        <a:rPr lang="en-US" altLang="zh-CN" sz="2800" b="0" i="1" dirty="0" smtClean="0">
                          <a:solidFill>
                            <a:schemeClr val="tx1"/>
                          </a:solidFill>
                          <a:latin typeface="Cambria Math" panose="02040503050406030204" pitchFamily="18" charset="0"/>
                          <a:ea typeface="楷体" panose="02010609060101010101" pitchFamily="49" charset="-122"/>
                        </a:rPr>
                        <m:t> </m:t>
                      </m:r>
                      <m:r>
                        <a:rPr lang="da-DK" altLang="zh-CN" sz="2800" b="0" i="1" dirty="0" smtClean="0">
                          <a:solidFill>
                            <a:schemeClr val="tx1"/>
                          </a:solidFill>
                          <a:latin typeface="Cambria Math" panose="02040503050406030204" pitchFamily="18" charset="0"/>
                          <a:ea typeface="楷体" panose="02010609060101010101" pitchFamily="49" charset="-122"/>
                        </a:rPr>
                        <m:t>   =  </m:t>
                      </m:r>
                      <m:r>
                        <a:rPr kumimoji="0" lang="en-US" altLang="zh-CN" sz="2800" b="0" i="1" u="none" strike="noStrike" kern="0" cap="none" spc="0" normalizeH="0" baseline="0" noProof="0" dirty="0">
                          <a:ln>
                            <a:noFill/>
                          </a:ln>
                          <a:solidFill>
                            <a:schemeClr val="tx1"/>
                          </a:solidFill>
                          <a:effectLst/>
                          <a:uLnTx/>
                          <a:uFillTx/>
                          <a:latin typeface="Cambria Math" panose="02040503050406030204" pitchFamily="18" charset="0"/>
                          <a:ea typeface="楷体" panose="02010609060101010101" pitchFamily="49" charset="-122"/>
                        </a:rPr>
                        <m:t>𝑚</m:t>
                      </m:r>
                      <m:r>
                        <a:rPr kumimoji="0" lang="en-US" altLang="zh-CN" sz="2800" b="0" i="1" u="none" strike="noStrike" kern="0" cap="none" spc="0" normalizeH="0" baseline="30000" noProof="0" dirty="0">
                          <a:ln>
                            <a:noFill/>
                          </a:ln>
                          <a:solidFill>
                            <a:schemeClr val="tx1"/>
                          </a:solidFill>
                          <a:effectLst/>
                          <a:uLnTx/>
                          <a:uFillTx/>
                          <a:latin typeface="Cambria Math" panose="02040503050406030204" pitchFamily="18" charset="0"/>
                          <a:ea typeface="楷体" panose="02010609060101010101" pitchFamily="49" charset="-122"/>
                        </a:rPr>
                        <m:t>𝑒𝑑</m:t>
                      </m:r>
                      <m:r>
                        <a:rPr lang="da-DK" altLang="zh-CN" sz="2800" b="0" i="1" dirty="0">
                          <a:solidFill>
                            <a:schemeClr val="tx1"/>
                          </a:solidFill>
                          <a:latin typeface="Cambria Math" panose="02040503050406030204" pitchFamily="18" charset="0"/>
                          <a:ea typeface="楷体" panose="02010609060101010101" pitchFamily="49" charset="-122"/>
                        </a:rPr>
                        <m:t> </m:t>
                      </m:r>
                      <m:r>
                        <a:rPr lang="da-DK" altLang="zh-CN" sz="2800" b="0" i="1" dirty="0">
                          <a:solidFill>
                            <a:schemeClr val="tx1"/>
                          </a:solidFill>
                          <a:latin typeface="Cambria Math" panose="02040503050406030204" pitchFamily="18" charset="0"/>
                          <a:ea typeface="楷体" panose="02010609060101010101" pitchFamily="49" charset="-122"/>
                        </a:rPr>
                        <m:t>𝑚𝑜𝑑</m:t>
                      </m:r>
                      <m:r>
                        <a:rPr lang="da-DK" altLang="zh-CN" sz="2800" b="0" i="1" dirty="0">
                          <a:solidFill>
                            <a:schemeClr val="tx1"/>
                          </a:solidFill>
                          <a:latin typeface="Cambria Math" panose="02040503050406030204" pitchFamily="18" charset="0"/>
                          <a:ea typeface="楷体" panose="02010609060101010101" pitchFamily="49" charset="-122"/>
                        </a:rPr>
                        <m:t> </m:t>
                      </m:r>
                      <m:r>
                        <a:rPr lang="da-DK" altLang="zh-CN" sz="2800" b="0" i="1" dirty="0">
                          <a:solidFill>
                            <a:schemeClr val="tx1"/>
                          </a:solidFill>
                          <a:latin typeface="Cambria Math" panose="02040503050406030204" pitchFamily="18" charset="0"/>
                          <a:ea typeface="楷体" panose="02010609060101010101" pitchFamily="49" charset="-122"/>
                        </a:rPr>
                        <m:t>𝑛</m:t>
                      </m:r>
                    </m:oMath>
                  </m:oMathPara>
                </a14:m>
                <a:endParaRPr lang="en-US" altLang="zh-CN" sz="2800" dirty="0">
                  <a:solidFill>
                    <a:schemeClr val="tx1"/>
                  </a:solidFill>
                  <a:latin typeface="楷体" panose="02010609060101010101" pitchFamily="49" charset="-122"/>
                  <a:ea typeface="楷体" panose="02010609060101010101" pitchFamily="49" charset="-122"/>
                </a:endParaRPr>
              </a:p>
              <a:p>
                <a:r>
                  <a:rPr lang="en-US" altLang="zh-CN" sz="2800" dirty="0">
                    <a:solidFill>
                      <a:schemeClr val="tx1"/>
                    </a:solidFill>
                    <a:latin typeface="楷体" panose="02010609060101010101" pitchFamily="49" charset="-122"/>
                    <a:ea typeface="楷体" panose="02010609060101010101" pitchFamily="49" charset="-122"/>
                  </a:rPr>
                  <a:t>           </a:t>
                </a:r>
                <a14:m>
                  <m:oMath xmlns:m="http://schemas.openxmlformats.org/officeDocument/2006/math">
                    <m:r>
                      <a:rPr lang="en-US" altLang="zh-CN" sz="2800" b="0" i="1" smtClean="0">
                        <a:solidFill>
                          <a:schemeClr val="tx1"/>
                        </a:solidFill>
                        <a:latin typeface="Cambria Math" panose="02040503050406030204" pitchFamily="18" charset="0"/>
                        <a:ea typeface="楷体" panose="02010609060101010101" pitchFamily="49" charset="-122"/>
                      </a:rPr>
                      <m:t>=</m:t>
                    </m:r>
                    <m:d>
                      <m:dPr>
                        <m:ctrlPr>
                          <a:rPr lang="en-US" altLang="zh-CN" sz="2800" b="0" i="1" smtClean="0">
                            <a:solidFill>
                              <a:schemeClr val="tx1"/>
                            </a:solidFill>
                            <a:latin typeface="Cambria Math"/>
                            <a:ea typeface="楷体" panose="02010609060101010101" pitchFamily="49" charset="-122"/>
                          </a:rPr>
                        </m:ctrlPr>
                      </m:dPr>
                      <m:e>
                        <m:r>
                          <a:rPr lang="en-US" altLang="zh-CN" sz="2800" b="0" i="1" smtClean="0">
                            <a:solidFill>
                              <a:schemeClr val="tx1"/>
                            </a:solidFill>
                            <a:latin typeface="Cambria Math" panose="02040503050406030204" pitchFamily="18" charset="0"/>
                            <a:ea typeface="楷体" panose="02010609060101010101" pitchFamily="49" charset="-122"/>
                          </a:rPr>
                          <m:t>𝑚</m:t>
                        </m:r>
                        <m:r>
                          <a:rPr lang="en-US" altLang="zh-CN" sz="2800" b="0" i="1" smtClean="0">
                            <a:solidFill>
                              <a:schemeClr val="tx1"/>
                            </a:solidFill>
                            <a:latin typeface="Cambria Math" panose="02040503050406030204" pitchFamily="18" charset="0"/>
                            <a:ea typeface="楷体" panose="02010609060101010101" pitchFamily="49" charset="-122"/>
                          </a:rPr>
                          <m:t> </m:t>
                        </m:r>
                        <m:r>
                          <a:rPr lang="en-US" altLang="zh-CN" sz="2800" b="0" i="1" smtClean="0">
                            <a:solidFill>
                              <a:schemeClr val="tx1"/>
                            </a:solidFill>
                            <a:latin typeface="Cambria Math" panose="02040503050406030204" pitchFamily="18" charset="0"/>
                            <a:ea typeface="楷体" panose="02010609060101010101" pitchFamily="49" charset="-122"/>
                          </a:rPr>
                          <m:t>𝑚𝑜𝑑</m:t>
                        </m:r>
                        <m:r>
                          <a:rPr lang="en-US" altLang="zh-CN" sz="2800" b="0" i="1" smtClean="0">
                            <a:solidFill>
                              <a:schemeClr val="tx1"/>
                            </a:solidFill>
                            <a:latin typeface="Cambria Math" panose="02040503050406030204" pitchFamily="18" charset="0"/>
                            <a:ea typeface="楷体" panose="02010609060101010101" pitchFamily="49" charset="-122"/>
                          </a:rPr>
                          <m:t> </m:t>
                        </m:r>
                        <m:r>
                          <a:rPr lang="en-US" altLang="zh-CN" sz="2800" b="0" i="1" smtClean="0">
                            <a:solidFill>
                              <a:schemeClr val="tx1"/>
                            </a:solidFill>
                            <a:latin typeface="Cambria Math" panose="02040503050406030204" pitchFamily="18" charset="0"/>
                            <a:ea typeface="楷体" panose="02010609060101010101" pitchFamily="49" charset="-122"/>
                          </a:rPr>
                          <m:t>𝑛</m:t>
                        </m:r>
                      </m:e>
                    </m:d>
                    <m:r>
                      <a:rPr lang="en-US" altLang="zh-CN" sz="2800" b="0" i="1" smtClean="0">
                        <a:solidFill>
                          <a:schemeClr val="tx1"/>
                        </a:solidFill>
                        <a:latin typeface="Cambria Math" panose="02040503050406030204" pitchFamily="18" charset="0"/>
                        <a:ea typeface="楷体" panose="02010609060101010101" pitchFamily="49" charset="-122"/>
                      </a:rPr>
                      <m:t>𝑚𝑜𝑑</m:t>
                    </m:r>
                    <m:r>
                      <a:rPr lang="en-US" altLang="zh-CN" sz="2800" b="0" i="1" smtClean="0">
                        <a:solidFill>
                          <a:schemeClr val="tx1"/>
                        </a:solidFill>
                        <a:latin typeface="Cambria Math" panose="02040503050406030204" pitchFamily="18" charset="0"/>
                        <a:ea typeface="楷体" panose="02010609060101010101" pitchFamily="49" charset="-122"/>
                      </a:rPr>
                      <m:t> </m:t>
                    </m:r>
                    <m:r>
                      <a:rPr lang="en-US" altLang="zh-CN" sz="2800" b="0" i="1" smtClean="0">
                        <a:solidFill>
                          <a:schemeClr val="tx1"/>
                        </a:solidFill>
                        <a:latin typeface="Cambria Math" panose="02040503050406030204" pitchFamily="18" charset="0"/>
                        <a:ea typeface="楷体" panose="02010609060101010101" pitchFamily="49" charset="-122"/>
                      </a:rPr>
                      <m:t>𝑛</m:t>
                    </m:r>
                    <m:r>
                      <a:rPr lang="en-US" altLang="zh-CN" sz="2800" b="0" i="1" smtClean="0">
                        <a:solidFill>
                          <a:schemeClr val="tx1"/>
                        </a:solidFill>
                        <a:latin typeface="Cambria Math" panose="02040503050406030204" pitchFamily="18" charset="0"/>
                        <a:ea typeface="楷体" panose="02010609060101010101" pitchFamily="49" charset="-122"/>
                      </a:rPr>
                      <m:t> </m:t>
                    </m:r>
                  </m:oMath>
                </a14:m>
                <a:endParaRPr lang="en-US" altLang="zh-CN" sz="2800" i="1" dirty="0">
                  <a:solidFill>
                    <a:schemeClr val="tx1"/>
                  </a:solidFill>
                  <a:latin typeface="楷体" panose="02010609060101010101" pitchFamily="49" charset="-122"/>
                  <a:ea typeface="楷体" panose="02010609060101010101" pitchFamily="49" charset="-122"/>
                </a:endParaRPr>
              </a:p>
              <a:p>
                <a:r>
                  <a:rPr lang="en-US" altLang="zh-CN" sz="2800" i="1" dirty="0">
                    <a:solidFill>
                      <a:schemeClr val="tx1"/>
                    </a:solidFill>
                    <a:latin typeface="楷体" panose="02010609060101010101" pitchFamily="49" charset="-122"/>
                    <a:ea typeface="楷体" panose="02010609060101010101" pitchFamily="49" charset="-122"/>
                  </a:rPr>
                  <a:t>           </a:t>
                </a:r>
                <a14:m>
                  <m:oMath xmlns:m="http://schemas.openxmlformats.org/officeDocument/2006/math">
                    <m:r>
                      <a:rPr lang="en-US" altLang="zh-CN" sz="2800" b="0" i="1" smtClean="0">
                        <a:solidFill>
                          <a:schemeClr val="tx1"/>
                        </a:solidFill>
                        <a:latin typeface="Cambria Math" panose="02040503050406030204" pitchFamily="18" charset="0"/>
                        <a:ea typeface="楷体" panose="02010609060101010101" pitchFamily="49" charset="-122"/>
                      </a:rPr>
                      <m:t>=</m:t>
                    </m:r>
                    <m:r>
                      <a:rPr lang="en-US" altLang="zh-CN" sz="2800" b="0" i="1" smtClean="0">
                        <a:solidFill>
                          <a:schemeClr val="tx1"/>
                        </a:solidFill>
                        <a:latin typeface="Cambria Math" panose="02040503050406030204" pitchFamily="18" charset="0"/>
                        <a:ea typeface="楷体" panose="02010609060101010101" pitchFamily="49" charset="-122"/>
                      </a:rPr>
                      <m:t>𝑚</m:t>
                    </m:r>
                    <m:r>
                      <a:rPr lang="en-US" altLang="zh-CN" sz="2800" b="0" i="1" smtClean="0">
                        <a:solidFill>
                          <a:schemeClr val="tx1"/>
                        </a:solidFill>
                        <a:latin typeface="Cambria Math" panose="02040503050406030204" pitchFamily="18" charset="0"/>
                        <a:ea typeface="楷体" panose="02010609060101010101" pitchFamily="49" charset="-122"/>
                      </a:rPr>
                      <m:t>     (</m:t>
                    </m:r>
                    <m:r>
                      <a:rPr lang="zh-CN" altLang="en-US" sz="2800" i="1">
                        <a:solidFill>
                          <a:schemeClr val="tx1"/>
                        </a:solidFill>
                        <a:latin typeface="Cambria Math" panose="02040503050406030204" pitchFamily="18" charset="0"/>
                        <a:ea typeface="楷体" panose="02010609060101010101" pitchFamily="49" charset="-122"/>
                      </a:rPr>
                      <m:t>因为</m:t>
                    </m:r>
                    <m:r>
                      <a:rPr lang="en-US" altLang="zh-CN" sz="2800" b="0" i="1" smtClean="0">
                        <a:solidFill>
                          <a:schemeClr val="tx1"/>
                        </a:solidFill>
                        <a:latin typeface="Cambria Math" panose="02040503050406030204" pitchFamily="18" charset="0"/>
                        <a:ea typeface="楷体" panose="02010609060101010101" pitchFamily="49" charset="-122"/>
                      </a:rPr>
                      <m:t>𝑚</m:t>
                    </m:r>
                    <m:r>
                      <a:rPr lang="en-US" altLang="zh-CN" sz="2800" b="0" i="1" smtClean="0">
                        <a:solidFill>
                          <a:schemeClr val="tx1"/>
                        </a:solidFill>
                        <a:latin typeface="Cambria Math" panose="02040503050406030204" pitchFamily="18" charset="0"/>
                        <a:ea typeface="楷体" panose="02010609060101010101" pitchFamily="49" charset="-122"/>
                      </a:rPr>
                      <m:t>≤</m:t>
                    </m:r>
                    <m:r>
                      <a:rPr lang="en-US" altLang="zh-CN" sz="2800" b="0" i="1" smtClean="0">
                        <a:solidFill>
                          <a:schemeClr val="tx1"/>
                        </a:solidFill>
                        <a:latin typeface="Cambria Math" panose="02040503050406030204" pitchFamily="18" charset="0"/>
                        <a:ea typeface="楷体" panose="02010609060101010101" pitchFamily="49" charset="-122"/>
                      </a:rPr>
                      <m:t>𝑛</m:t>
                    </m:r>
                    <m:r>
                      <a:rPr lang="en-US" altLang="zh-CN" sz="2800" b="0" i="1" smtClean="0">
                        <a:solidFill>
                          <a:schemeClr val="tx1"/>
                        </a:solidFill>
                        <a:latin typeface="Cambria Math" panose="02040503050406030204" pitchFamily="18" charset="0"/>
                        <a:ea typeface="楷体" panose="02010609060101010101" pitchFamily="49" charset="-122"/>
                      </a:rPr>
                      <m:t>)</m:t>
                    </m:r>
                  </m:oMath>
                </a14:m>
                <a:endParaRPr lang="zh-CN" altLang="en-US" sz="2800" i="1" dirty="0">
                  <a:solidFill>
                    <a:schemeClr val="tx1"/>
                  </a:solidFill>
                  <a:latin typeface="楷体" panose="02010609060101010101" pitchFamily="49" charset="-122"/>
                  <a:ea typeface="楷体" panose="02010609060101010101" pitchFamily="49"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1966069" y="4733278"/>
                <a:ext cx="5760640" cy="1852751"/>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4" name="文本框 3"/>
          <p:cNvSpPr txBox="1"/>
          <p:nvPr/>
        </p:nvSpPr>
        <p:spPr>
          <a:xfrm>
            <a:off x="1029965" y="4472276"/>
            <a:ext cx="1296144"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sz="2400" b="1" dirty="0">
                <a:latin typeface="楷体" panose="02010609060101010101" pitchFamily="49" charset="-122"/>
                <a:ea typeface="楷体" panose="02010609060101010101" pitchFamily="49" charset="-122"/>
              </a:rPr>
              <a:t>补充</a:t>
            </a:r>
            <a:endParaRPr lang="zh-CN" altLang="en-US" sz="2400" b="1" dirty="0">
              <a:latin typeface="楷体" panose="02010609060101010101" pitchFamily="49" charset="-122"/>
              <a:ea typeface="楷体" panose="02010609060101010101" pitchFamily="49" charset="-122"/>
            </a:endParaRPr>
          </a:p>
        </p:txBody>
      </p:sp>
      <p:sp>
        <p:nvSpPr>
          <p:cNvPr id="1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2.4 </a:t>
            </a:r>
            <a:r>
              <a:rPr lang="zh-CN" altLang="en-US" kern="0" dirty="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48A6FF4-2F57-4EBB-A658-13078CB5B512}" type="slidenum">
              <a:rPr lang="en-US" altLang="zh-CN" smtClean="0"/>
            </a:fld>
            <a:endParaRPr lang="en-US" altLang="zh-CN"/>
          </a:p>
        </p:txBody>
      </p:sp>
      <p:sp>
        <p:nvSpPr>
          <p:cNvPr id="7" name="内容占位符 2"/>
          <p:cNvSpPr txBox="1">
            <a:spLocks noChangeArrowheads="1"/>
          </p:cNvSpPr>
          <p:nvPr/>
        </p:nvSpPr>
        <p:spPr bwMode="auto">
          <a:xfrm>
            <a:off x="250825" y="1125538"/>
            <a:ext cx="8642350" cy="43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600" baseline="0">
                <a:solidFill>
                  <a:schemeClr val="tx1"/>
                </a:solidFill>
                <a:latin typeface="Candara" panose="020E0502030303020204" pitchFamily="34" charset="0"/>
                <a:ea typeface="宋体" panose="02010600030101010101" pitchFamily="2" charset="-122"/>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200" baseline="0">
                <a:solidFill>
                  <a:schemeClr val="tx1"/>
                </a:solidFill>
                <a:latin typeface="Candara" panose="020E0502030303020204" pitchFamily="34" charset="0"/>
                <a:ea typeface="宋体" panose="02010600030101010101" pitchFamily="2"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000" baseline="0">
                <a:solidFill>
                  <a:schemeClr val="tx1"/>
                </a:solidFill>
                <a:latin typeface="Candara" panose="020E0502030303020204" pitchFamily="34" charset="0"/>
                <a:ea typeface="宋体" panose="02010600030101010101" pitchFamily="2" charset="-12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1800" baseline="0">
                <a:solidFill>
                  <a:schemeClr val="tx1"/>
                </a:solidFill>
                <a:latin typeface="Candara" panose="020E0502030303020204" pitchFamily="34" charset="0"/>
                <a:ea typeface="宋体" panose="02010600030101010101" pitchFamily="2" charset="-12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aseline="0">
                <a:solidFill>
                  <a:schemeClr val="tx1"/>
                </a:solidFill>
                <a:latin typeface="Candara" panose="020E0502030303020204" pitchFamily="34"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en-US" altLang="zh-CN" sz="2800" b="1" kern="0">
                <a:latin typeface="楷体" panose="02010609060101010101" pitchFamily="49" charset="-122"/>
                <a:ea typeface="楷体" panose="02010609060101010101" pitchFamily="49" charset="-122"/>
              </a:rPr>
              <a:t>RSA</a:t>
            </a:r>
            <a:r>
              <a:rPr lang="zh-CN" altLang="en-US" sz="2800" b="1" kern="0">
                <a:latin typeface="楷体" panose="02010609060101010101" pitchFamily="49" charset="-122"/>
                <a:ea typeface="楷体" panose="02010609060101010101" pitchFamily="49" charset="-122"/>
              </a:rPr>
              <a:t>算法</a:t>
            </a:r>
            <a:endParaRPr lang="en-US" altLang="zh-CN" sz="2800" b="1" kern="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9" name="文本框 8">
                <a:extLst>
                  <a:ext uri="{FF2B5EF4-FFF2-40B4-BE49-F238E27FC236}">
                    <ele attr="{A9FE892B-A9AD-49D5-BC74-5999A20E8088}"/>
                  </a:ext>
                </a:extLst>
              </p:cNvPr>
              <p:cNvSpPr txBox="1"/>
              <p:nvPr/>
            </p:nvSpPr>
            <p:spPr>
              <a:xfrm>
                <a:off x="254378" y="1916832"/>
                <a:ext cx="8642350" cy="399494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举例</a:t>
                </a:r>
                <a:endPar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选择素数：</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𝑝</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=61 </m:t>
                    </m:r>
                    <m:r>
                      <a:rPr kumimoji="0" lang="zh-CN" altLang="en-US"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和</m:t>
                    </m:r>
                    <m:r>
                      <a:rPr kumimoji="0" lang="zh-CN" altLang="en-US"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𝑞</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=53</m:t>
                    </m:r>
                  </m:oMath>
                </a14:m>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计算</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𝑁</m:t>
                    </m:r>
                    <m:r>
                      <a:rPr kumimoji="0" lang="zh-CN" altLang="en-US"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𝑁</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𝑝</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𝑞</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=61∗53=3233</m:t>
                    </m:r>
                    <m:r>
                      <a:rPr kumimoji="0" lang="zh-CN" altLang="en-US"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110010100001</m:t>
                    </m:r>
                    <m:r>
                      <a:rPr kumimoji="0" lang="zh-CN" altLang="en-US"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oMath>
                </a14:m>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计算欧拉函数： </a:t>
                </a:r>
                <a14:m>
                  <m:oMath xmlns:m="http://schemas.openxmlformats.org/officeDocument/2006/math">
                    <m:r>
                      <a:rPr kumimoji="0" lang="el-GR"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𝜑</m:t>
                    </m:r>
                    <m:r>
                      <a:rPr kumimoji="0" lang="el-GR"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𝑁</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𝑝</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−1)∗(</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𝑞</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−1)=60∗52=3120</m:t>
                    </m:r>
                  </m:oMath>
                </a14:m>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选择</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𝑒</m:t>
                    </m:r>
                    <m:r>
                      <a:rPr kumimoji="0" lang="zh-CN" altLang="en-US"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m:rPr>
                        <m:sty m:val="p"/>
                      </m:rPr>
                      <a:rPr kumimoji="0" lang="en-US" altLang="zh-CN" sz="2400" b="0" i="1" u="none" strike="noStrike" kern="0" cap="none" spc="0" normalizeH="0" baseline="0" noProof="0" dirty="0" err="1">
                        <a:ln>
                          <a:noFill/>
                        </a:ln>
                        <a:solidFill>
                          <a:srgbClr val="000000"/>
                        </a:solidFill>
                        <a:effectLst/>
                        <a:uLnTx/>
                        <a:uFillTx/>
                        <a:latin typeface="Cambria Math" panose="02040503050406030204" pitchFamily="18" charset="0"/>
                        <a:ea typeface="楷体" panose="02010609060101010101" pitchFamily="49" charset="-122"/>
                      </a:rPr>
                      <m:t>gcd</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𝑒</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3120)=1</m:t>
                    </m:r>
                    <m:r>
                      <a:rPr kumimoji="0" lang="zh-CN" altLang="en-US"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1&lt;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𝑒</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&lt; </m:t>
                    </m:r>
                    <m:r>
                      <a:rPr kumimoji="0" lang="el-GR"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𝜑</m:t>
                    </m:r>
                    <m:r>
                      <a:rPr kumimoji="0" lang="el-GR"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𝑛</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oMath>
                </a14:m>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：选择</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𝑒</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=17</m:t>
                    </m:r>
                  </m:oMath>
                </a14:m>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选定</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𝑑</m:t>
                    </m:r>
                    <m:r>
                      <a:rPr kumimoji="0" lang="zh-CN" altLang="en-US"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𝑒</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𝑑</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=1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𝑚𝑜𝑑</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3120</m:t>
                    </m:r>
                  </m:oMath>
                </a14:m>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并且 </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𝑑</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&lt; 3120</m:t>
                    </m:r>
                    <m:r>
                      <a:rPr kumimoji="0" lang="zh-CN" altLang="en-US"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𝑑</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=2753;</m:t>
                    </m:r>
                  </m:oMath>
                </a14:m>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公钥：</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𝐾</m:t>
                    </m:r>
                    <m:r>
                      <a:rPr kumimoji="0" lang="en-US" altLang="zh-CN" sz="2400" b="0" i="1" u="none" strike="noStrike" kern="0" cap="none" spc="0" normalizeH="0" baseline="-25000" noProof="0" dirty="0" smtClean="0">
                        <a:ln>
                          <a:noFill/>
                        </a:ln>
                        <a:solidFill>
                          <a:srgbClr val="000000"/>
                        </a:solidFill>
                        <a:effectLst/>
                        <a:uLnTx/>
                        <a:uFillTx/>
                        <a:latin typeface="Cambria Math" panose="02040503050406030204" pitchFamily="18" charset="0"/>
                        <a:ea typeface="楷体" panose="02010609060101010101" pitchFamily="49" charset="-122"/>
                      </a:rPr>
                      <m:t>𝑈</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={17, 3233} </m:t>
                    </m:r>
                  </m:oMath>
                </a14:m>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私钥：</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𝐾</m:t>
                    </m:r>
                    <m:r>
                      <a:rPr kumimoji="0" lang="en-US" altLang="zh-CN" sz="2400" b="0" i="1" u="none" strike="noStrike" kern="0" cap="none" spc="0" normalizeH="0" baseline="-25000" noProof="0" dirty="0">
                        <a:ln>
                          <a:noFill/>
                        </a:ln>
                        <a:solidFill>
                          <a:srgbClr val="000000"/>
                        </a:solidFill>
                        <a:effectLst/>
                        <a:uLnTx/>
                        <a:uFillTx/>
                        <a:latin typeface="Cambria Math" panose="02040503050406030204" pitchFamily="18" charset="0"/>
                        <a:ea typeface="楷体" panose="02010609060101010101" pitchFamily="49" charset="-122"/>
                      </a:rPr>
                      <m:t>𝑅</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={2753, 3233}</m:t>
                    </m:r>
                  </m:oMath>
                </a14:m>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250568" y="1921912"/>
                <a:ext cx="8642350" cy="399494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6"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F6D2B2A-8C73-4A13-A37D-0B934B4DA978}"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文本框 6">
                <a:extLst>
                  <a:ext uri="{FF2B5EF4-FFF2-40B4-BE49-F238E27FC236}">
                    <ele attr="{5316E068-47EC-47A0-971F-AA273BE7CFF3}"/>
                  </a:ext>
                </a:extLst>
              </p:cNvPr>
              <p:cNvSpPr txBox="1"/>
              <p:nvPr/>
            </p:nvSpPr>
            <p:spPr>
              <a:xfrm>
                <a:off x="899592" y="1838143"/>
                <a:ext cx="7344816" cy="185781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加解密过程示例</a:t>
                </a:r>
                <a:endParaRPr kumimoji="0" lang="en-US" altLang="zh-CN" sz="28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对于消息</a:t>
                </a:r>
                <a:r>
                  <a:rPr kumimoji="0" lang="zh-CN" altLang="en-US" sz="2400" b="0" i="0" u="none" strike="noStrike" kern="0" cap="none" spc="0" normalizeH="0" noProof="0" dirty="0">
                    <a:ln>
                      <a:noFill/>
                    </a:ln>
                    <a:solidFill>
                      <a:srgbClr val="000000"/>
                    </a:solidFill>
                    <a:effectLst/>
                    <a:uLnTx/>
                    <a:uFillTx/>
                    <a:latin typeface="楷体" panose="02010609060101010101" pitchFamily="49" charset="-122"/>
                    <a:ea typeface="楷体" panose="02010609060101010101" pitchFamily="49" charset="-122"/>
                  </a:rPr>
                  <a:t> </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𝑚</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=65</m:t>
                    </m:r>
                  </m:oMath>
                </a14:m>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加密：</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𝑐</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m:t>
                    </m:r>
                    <m:sSup>
                      <m:sSupPr>
                        <m:ctrlPr>
                          <a:rPr kumimoji="0" lang="en-US" altLang="zh-CN" sz="2400" b="0" i="1" u="none" strike="noStrike" kern="0" cap="none" spc="0" normalizeH="0" baseline="0" noProof="0" dirty="0" smtClean="0">
                            <a:ln>
                              <a:noFill/>
                            </a:ln>
                            <a:solidFill>
                              <a:srgbClr val="000000"/>
                            </a:solidFill>
                            <a:effectLst/>
                            <a:uLnTx/>
                            <a:uFillTx/>
                            <a:latin typeface="Cambria Math"/>
                            <a:ea typeface="楷体" panose="02010609060101010101" pitchFamily="49" charset="-122"/>
                          </a:rPr>
                        </m:ctrlPr>
                      </m:sSupPr>
                      <m:e>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65</m:t>
                        </m:r>
                      </m:e>
                      <m:sup>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17</m:t>
                        </m:r>
                      </m:sup>
                    </m:sSup>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𝑚𝑜𝑑</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3233=2790</m:t>
                    </m:r>
                  </m:oMath>
                </a14:m>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Ø"/>
                  <a:tabLst/>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解密：</a:t>
                </a:r>
                <a14:m>
                  <m:oMath xmlns:m="http://schemas.openxmlformats.org/officeDocument/2006/math">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𝑚</m:t>
                    </m:r>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m:t>
                    </m:r>
                    <m:sSup>
                      <m:sSupPr>
                        <m:ctrlPr>
                          <a:rPr kumimoji="0" lang="en-US" altLang="zh-CN" sz="2400" b="0" i="1" u="none" strike="noStrike" kern="0" cap="none" spc="0" normalizeH="0" baseline="0" noProof="0" dirty="0" smtClean="0">
                            <a:ln>
                              <a:noFill/>
                            </a:ln>
                            <a:solidFill>
                              <a:srgbClr val="000000"/>
                            </a:solidFill>
                            <a:effectLst/>
                            <a:uLnTx/>
                            <a:uFillTx/>
                            <a:latin typeface="Cambria Math"/>
                            <a:ea typeface="楷体" panose="02010609060101010101" pitchFamily="49" charset="-122"/>
                          </a:rPr>
                        </m:ctrlPr>
                      </m:sSupPr>
                      <m:e>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2790</m:t>
                        </m:r>
                      </m:e>
                      <m:sup>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2753</m:t>
                        </m:r>
                      </m:sup>
                    </m:sSup>
                    <m: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𝑚𝑜𝑑</m:t>
                    </m:r>
                    <m:r>
                      <a:rPr kumimoji="0" lang="en-US" altLang="zh-CN" sz="2400" b="0" i="1" u="none" strike="noStrike" kern="0" cap="none" spc="0" normalizeH="0" baseline="0" noProof="0" dirty="0">
                        <a:ln>
                          <a:noFill/>
                        </a:ln>
                        <a:solidFill>
                          <a:srgbClr val="000000"/>
                        </a:solidFill>
                        <a:effectLst/>
                        <a:uLnTx/>
                        <a:uFillTx/>
                        <a:latin typeface="Cambria Math" panose="02040503050406030204" pitchFamily="18" charset="0"/>
                        <a:ea typeface="楷体" panose="02010609060101010101" pitchFamily="49" charset="-122"/>
                      </a:rPr>
                      <m:t> 3233= 65</m:t>
                    </m:r>
                  </m:oMath>
                </a14:m>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899592" y="1838143"/>
                <a:ext cx="7344816" cy="1857816"/>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9" name="内容占位符 2"/>
          <p:cNvSpPr txBox="1">
            <a:spLocks noChangeArrowheads="1"/>
          </p:cNvSpPr>
          <p:nvPr/>
        </p:nvSpPr>
        <p:spPr bwMode="auto">
          <a:xfrm>
            <a:off x="250825" y="1125538"/>
            <a:ext cx="8642350" cy="43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2600" baseline="0">
                <a:solidFill>
                  <a:schemeClr val="tx1"/>
                </a:solidFill>
                <a:latin typeface="Candara" panose="020E0502030303020204" pitchFamily="34" charset="0"/>
                <a:ea typeface="宋体" panose="02010600030101010101" pitchFamily="2" charset="-122"/>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200" baseline="0">
                <a:solidFill>
                  <a:schemeClr val="tx1"/>
                </a:solidFill>
                <a:latin typeface="Candara" panose="020E0502030303020204" pitchFamily="34" charset="0"/>
                <a:ea typeface="宋体" panose="02010600030101010101" pitchFamily="2"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000" baseline="0">
                <a:solidFill>
                  <a:schemeClr val="tx1"/>
                </a:solidFill>
                <a:latin typeface="Candara" panose="020E0502030303020204" pitchFamily="34" charset="0"/>
                <a:ea typeface="宋体" panose="02010600030101010101" pitchFamily="2" charset="-122"/>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1800" baseline="0">
                <a:solidFill>
                  <a:schemeClr val="tx1"/>
                </a:solidFill>
                <a:latin typeface="Candara" panose="020E0502030303020204" pitchFamily="34" charset="0"/>
                <a:ea typeface="宋体" panose="02010600030101010101" pitchFamily="2" charset="-122"/>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baseline="0">
                <a:solidFill>
                  <a:schemeClr val="tx1"/>
                </a:solidFill>
                <a:latin typeface="Candara" panose="020E0502030303020204" pitchFamily="34" charset="0"/>
                <a:ea typeface="宋体" panose="0201060003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a:lstStyle>
          <a:p>
            <a:r>
              <a:rPr lang="en-US" altLang="zh-CN" sz="2800" b="1" kern="0">
                <a:latin typeface="楷体" panose="02010609060101010101" pitchFamily="49" charset="-122"/>
                <a:ea typeface="楷体" panose="02010609060101010101" pitchFamily="49" charset="-122"/>
              </a:rPr>
              <a:t>RSA</a:t>
            </a:r>
            <a:r>
              <a:rPr lang="zh-CN" altLang="en-US" sz="2800" b="1" kern="0">
                <a:latin typeface="楷体" panose="02010609060101010101" pitchFamily="49" charset="-122"/>
                <a:ea typeface="楷体" panose="02010609060101010101" pitchFamily="49" charset="-122"/>
              </a:rPr>
              <a:t>算法</a:t>
            </a:r>
            <a:endParaRPr lang="en-US" altLang="zh-CN" sz="2800" b="1" kern="0" dirty="0">
              <a:latin typeface="楷体" panose="02010609060101010101" pitchFamily="49" charset="-122"/>
              <a:ea typeface="楷体" panose="02010609060101010101" pitchFamily="49" charset="-122"/>
            </a:endParaRPr>
          </a:p>
        </p:txBody>
      </p:sp>
      <p:sp>
        <p:nvSpPr>
          <p:cNvPr id="8"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Rot="1" noChangeArrowheads="1"/>
          </p:cNvSpPr>
          <p:nvPr>
            <p:ph type="body" idx="4294967295"/>
          </p:nvPr>
        </p:nvSpPr>
        <p:spPr>
          <a:xfrm>
            <a:off x="467544" y="1772270"/>
            <a:ext cx="7127875" cy="2736850"/>
          </a:xfrm>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anose="05000000000000000000" pitchFamily="2" charset="2"/>
              <a:buChar char="n"/>
            </a:pPr>
            <a:r>
              <a:rPr lang="en-US" altLang="zh-CN" sz="2400" dirty="0">
                <a:latin typeface="楷体" panose="02010609060101010101" pitchFamily="49" charset="-122"/>
                <a:ea typeface="楷体" panose="02010609060101010101" pitchFamily="49" charset="-122"/>
              </a:rPr>
              <a:t>Diffie-Hellman</a:t>
            </a:r>
            <a:r>
              <a:rPr lang="zh-CN" altLang="en-US" sz="2400" dirty="0">
                <a:latin typeface="楷体" panose="02010609060101010101" pitchFamily="49" charset="-122"/>
                <a:ea typeface="楷体" panose="02010609060101010101" pitchFamily="49" charset="-122"/>
              </a:rPr>
              <a:t>算法，是使两个用户安全地交换一个密钥以便用于以后的报文加密，这个算法本身</a:t>
            </a:r>
            <a:r>
              <a:rPr lang="zh-CN" altLang="en-US" sz="2400" b="1" dirty="0">
                <a:solidFill>
                  <a:srgbClr val="C00000"/>
                </a:solidFill>
                <a:latin typeface="楷体" panose="02010609060101010101" pitchFamily="49" charset="-122"/>
                <a:ea typeface="楷体" panose="02010609060101010101" pitchFamily="49" charset="-122"/>
              </a:rPr>
              <a:t>限于密钥交换</a:t>
            </a:r>
            <a:r>
              <a:rPr lang="zh-CN" altLang="en-US" sz="2400" dirty="0">
                <a:latin typeface="楷体" panose="02010609060101010101" pitchFamily="49" charset="-122"/>
                <a:ea typeface="楷体" panose="02010609060101010101" pitchFamily="49" charset="-122"/>
              </a:rPr>
              <a:t>的用途。</a:t>
            </a:r>
            <a:endParaRPr lang="zh-CN" altLang="en-US" sz="2400" dirty="0">
              <a:latin typeface="楷体" panose="02010609060101010101" pitchFamily="49" charset="-122"/>
              <a:ea typeface="楷体" panose="02010609060101010101" pitchFamily="49" charset="-122"/>
            </a:endParaRPr>
          </a:p>
          <a:p>
            <a:pPr eaLnBrk="1" hangingPunct="1">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在</a:t>
            </a:r>
            <a:r>
              <a:rPr lang="en-US" altLang="zh-CN" sz="2400" dirty="0">
                <a:latin typeface="楷体" panose="02010609060101010101" pitchFamily="49" charset="-122"/>
                <a:ea typeface="楷体" panose="02010609060101010101" pitchFamily="49" charset="-122"/>
              </a:rPr>
              <a:t>Diffie-Hellman</a:t>
            </a:r>
            <a:r>
              <a:rPr lang="zh-CN" altLang="en-US" sz="2400" dirty="0">
                <a:latin typeface="楷体" panose="02010609060101010101" pitchFamily="49" charset="-122"/>
                <a:ea typeface="楷体" panose="02010609060101010101" pitchFamily="49" charset="-122"/>
              </a:rPr>
              <a:t>密钥交换算法中单项函数是</a:t>
            </a:r>
            <a:r>
              <a:rPr lang="zh-CN" altLang="en-US" sz="2400" b="1" dirty="0">
                <a:solidFill>
                  <a:srgbClr val="C00000"/>
                </a:solidFill>
                <a:latin typeface="楷体" panose="02010609060101010101" pitchFamily="49" charset="-122"/>
                <a:ea typeface="楷体" panose="02010609060101010101" pitchFamily="49" charset="-122"/>
              </a:rPr>
              <a:t>模指数运算</a:t>
            </a:r>
            <a:r>
              <a:rPr lang="zh-CN" altLang="en-US" sz="2400" dirty="0">
                <a:latin typeface="楷体" panose="02010609060101010101" pitchFamily="49" charset="-122"/>
                <a:ea typeface="楷体" panose="02010609060101010101" pitchFamily="49" charset="-122"/>
              </a:rPr>
              <a:t>。它的逆过程是</a:t>
            </a:r>
            <a:r>
              <a:rPr lang="zh-CN" altLang="en-US" sz="2400" b="1" dirty="0">
                <a:solidFill>
                  <a:srgbClr val="C00000"/>
                </a:solidFill>
                <a:latin typeface="楷体" panose="02010609060101010101" pitchFamily="49" charset="-122"/>
                <a:ea typeface="楷体" panose="02010609060101010101" pitchFamily="49" charset="-122"/>
              </a:rPr>
              <a:t>离散对数问题</a:t>
            </a:r>
            <a:r>
              <a:rPr lang="zh-CN" altLang="en-US" sz="2400" dirty="0">
                <a:latin typeface="楷体" panose="02010609060101010101" pitchFamily="49" charset="-122"/>
                <a:ea typeface="楷体" panose="02010609060101010101" pitchFamily="49" charset="-122"/>
              </a:rPr>
              <a:t>，其</a:t>
            </a:r>
            <a:r>
              <a:rPr lang="en-US" altLang="zh-CN" sz="2400" dirty="0">
                <a:latin typeface="楷体" panose="02010609060101010101" pitchFamily="49" charset="-122"/>
                <a:ea typeface="楷体" panose="02010609060101010101" pitchFamily="49" charset="-122"/>
              </a:rPr>
              <a:t>Diffie-Hellman</a:t>
            </a:r>
            <a:r>
              <a:rPr lang="zh-CN" altLang="en-US" sz="2400" dirty="0">
                <a:latin typeface="楷体" panose="02010609060101010101" pitchFamily="49" charset="-122"/>
                <a:ea typeface="楷体" panose="02010609060101010101" pitchFamily="49" charset="-122"/>
              </a:rPr>
              <a:t>算法的保密性基于求 </a:t>
            </a:r>
            <a:r>
              <a:rPr lang="en-US" altLang="zh-CN" sz="2400" dirty="0">
                <a:latin typeface="楷体" panose="02010609060101010101" pitchFamily="49" charset="-122"/>
                <a:ea typeface="楷体" panose="02010609060101010101" pitchFamily="49" charset="-122"/>
              </a:rPr>
              <a:t>mod P</a:t>
            </a:r>
            <a:r>
              <a:rPr lang="zh-CN" altLang="en-US" sz="2400" dirty="0">
                <a:latin typeface="楷体" panose="02010609060101010101" pitchFamily="49" charset="-122"/>
                <a:ea typeface="楷体" panose="02010609060101010101" pitchFamily="49" charset="-122"/>
              </a:rPr>
              <a:t>解离散对数问题的困难。</a:t>
            </a:r>
            <a:endParaRPr lang="zh-CN" altLang="en-US" sz="2400" dirty="0">
              <a:latin typeface="楷体" panose="02010609060101010101" pitchFamily="49" charset="-122"/>
              <a:ea typeface="楷体" panose="02010609060101010101" pitchFamily="49" charset="-122"/>
            </a:endParaRPr>
          </a:p>
        </p:txBody>
      </p:sp>
      <p:sp>
        <p:nvSpPr>
          <p:cNvPr id="9" name="文本框 8"/>
          <p:cNvSpPr txBox="1"/>
          <p:nvPr/>
        </p:nvSpPr>
        <p:spPr>
          <a:xfrm>
            <a:off x="179512" y="1159357"/>
            <a:ext cx="5574529" cy="523220"/>
          </a:xfrm>
          <a:prstGeom prst="rect">
            <a:avLst/>
          </a:prstGeom>
          <a:noFill/>
        </p:spPr>
        <p:txBody>
          <a:bodyPr wrap="square">
            <a:spAutoFit/>
          </a:bodyPr>
          <a:lstStyle/>
          <a:p>
            <a:pPr marL="469900" indent="-469900" eaLnBrk="1" hangingPunct="1">
              <a:spcBef>
                <a:spcPct val="20000"/>
              </a:spcBef>
              <a:buClr>
                <a:srgbClr val="CC0000"/>
              </a:buClr>
              <a:buFont typeface="Wingdings" panose="05000000000000000000" pitchFamily="2" charset="2"/>
              <a:buChar char="o"/>
              <a:defRPr/>
            </a:pPr>
            <a:r>
              <a:rPr lang="en-US" altLang="zh-CN" sz="2800" dirty="0">
                <a:latin typeface="楷体" panose="02010609060101010101" pitchFamily="49" charset="-122"/>
                <a:ea typeface="楷体" panose="02010609060101010101" pitchFamily="49" charset="-122"/>
              </a:rPr>
              <a:t>Diffie-Hellman</a:t>
            </a:r>
            <a:r>
              <a:rPr lang="zh-CN" altLang="en-US" sz="2800" dirty="0">
                <a:latin typeface="楷体" panose="02010609060101010101" pitchFamily="49" charset="-122"/>
                <a:ea typeface="楷体" panose="02010609060101010101" pitchFamily="49" charset="-122"/>
              </a:rPr>
              <a:t>密钥交换方案</a:t>
            </a:r>
            <a:endParaRPr lang="zh-CN" altLang="en-US" sz="2800" dirty="0">
              <a:latin typeface="楷体" panose="02010609060101010101" pitchFamily="49" charset="-122"/>
              <a:ea typeface="楷体" panose="02010609060101010101" pitchFamily="49" charset="-122"/>
            </a:endParaRPr>
          </a:p>
        </p:txBody>
      </p:sp>
      <p:sp>
        <p:nvSpPr>
          <p:cNvPr id="6"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
        <p:nvSpPr>
          <p:cNvPr id="5" name="灯片编号占位符 3"/>
          <p:cNvSpPr>
            <a:spLocks noGrp="1"/>
          </p:cNvSpPr>
          <p:nvPr>
            <p:ph type="sldNum" sz="quarter" idx="11"/>
          </p:nvPr>
        </p:nvSpPr>
        <p:spPr>
          <a:xfrm>
            <a:off x="3505200" y="6461125"/>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F6D2B2A-8C73-4A13-A37D-0B934B4DA978}"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Rot="1" noChangeArrowheads="1"/>
          </p:cNvSpPr>
          <p:nvPr>
            <p:ph type="body" idx="4294967295"/>
          </p:nvPr>
        </p:nvSpPr>
        <p:spPr>
          <a:xfrm>
            <a:off x="683568" y="2206625"/>
            <a:ext cx="7308850" cy="1222375"/>
          </a:xfrm>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定义素数</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的</a:t>
            </a:r>
            <a:r>
              <a:rPr lang="zh-CN" altLang="en-US" sz="2400" b="1" dirty="0">
                <a:solidFill>
                  <a:srgbClr val="C00000"/>
                </a:solidFill>
                <a:latin typeface="楷体" panose="02010609060101010101" pitchFamily="49" charset="-122"/>
                <a:ea typeface="楷体" panose="02010609060101010101" pitchFamily="49" charset="-122"/>
              </a:rPr>
              <a:t>本原元</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primitive root</a:t>
            </a:r>
            <a:r>
              <a:rPr lang="zh-CN" altLang="en-US" sz="2400" dirty="0">
                <a:latin typeface="楷体" panose="02010609060101010101" pitchFamily="49" charset="-122"/>
                <a:ea typeface="楷体" panose="02010609060101010101" pitchFamily="49" charset="-122"/>
              </a:rPr>
              <a:t>）为其乘方能够产生从</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到</a:t>
            </a:r>
            <a:r>
              <a:rPr lang="en-US" altLang="zh-CN" sz="2400" dirty="0">
                <a:latin typeface="楷体" panose="02010609060101010101" pitchFamily="49" charset="-122"/>
                <a:ea typeface="楷体" panose="02010609060101010101" pitchFamily="49" charset="-122"/>
              </a:rPr>
              <a:t>g-1</a:t>
            </a:r>
            <a:r>
              <a:rPr lang="zh-CN" altLang="en-US" sz="2400" dirty="0">
                <a:latin typeface="楷体" panose="02010609060101010101" pitchFamily="49" charset="-122"/>
                <a:ea typeface="楷体" panose="02010609060101010101" pitchFamily="49" charset="-122"/>
              </a:rPr>
              <a:t>的所有整数的数。也就是说，如果</a:t>
            </a:r>
            <a:r>
              <a:rPr lang="en-US" altLang="zh-CN" sz="2400" dirty="0">
                <a:latin typeface="楷体" panose="02010609060101010101" pitchFamily="49" charset="-122"/>
                <a:ea typeface="楷体" panose="02010609060101010101" pitchFamily="49" charset="-122"/>
              </a:rPr>
              <a:t>n</a:t>
            </a:r>
            <a:r>
              <a:rPr lang="zh-CN" altLang="en-US" sz="2400" dirty="0">
                <a:latin typeface="楷体" panose="02010609060101010101" pitchFamily="49" charset="-122"/>
                <a:ea typeface="楷体" panose="02010609060101010101" pitchFamily="49" charset="-122"/>
              </a:rPr>
              <a:t>是素数</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的本原元，那么有下列数字：</a:t>
            </a:r>
            <a:endParaRPr lang="zh-CN" altLang="en-US" sz="2400" dirty="0">
              <a:latin typeface="楷体" panose="02010609060101010101" pitchFamily="49" charset="-122"/>
              <a:ea typeface="楷体" panose="02010609060101010101" pitchFamily="49" charset="-122"/>
            </a:endParaRPr>
          </a:p>
        </p:txBody>
      </p:sp>
      <p:sp>
        <p:nvSpPr>
          <p:cNvPr id="9" name="文本框 8"/>
          <p:cNvSpPr txBox="1"/>
          <p:nvPr/>
        </p:nvSpPr>
        <p:spPr>
          <a:xfrm>
            <a:off x="179512" y="1159357"/>
            <a:ext cx="5574529" cy="523220"/>
          </a:xfrm>
          <a:prstGeom prst="rect">
            <a:avLst/>
          </a:prstGeom>
          <a:noFill/>
        </p:spPr>
        <p:txBody>
          <a:bodyPr wrap="square">
            <a:spAutoFit/>
          </a:bodyPr>
          <a:lstStyle/>
          <a:p>
            <a:pPr marL="469900" indent="-469900" eaLnBrk="1" hangingPunct="1">
              <a:spcBef>
                <a:spcPct val="20000"/>
              </a:spcBef>
              <a:buClr>
                <a:srgbClr val="CC0000"/>
              </a:buClr>
              <a:buFont typeface="Wingdings" panose="05000000000000000000" pitchFamily="2" charset="2"/>
              <a:buChar char="o"/>
              <a:defRPr/>
            </a:pPr>
            <a:r>
              <a:rPr lang="en-US" altLang="zh-CN" sz="2800" dirty="0">
                <a:latin typeface="楷体" panose="02010609060101010101" pitchFamily="49" charset="-122"/>
                <a:ea typeface="楷体" panose="02010609060101010101" pitchFamily="49" charset="-122"/>
              </a:rPr>
              <a:t>Diffie-Hellman</a:t>
            </a:r>
            <a:r>
              <a:rPr lang="zh-CN" altLang="en-US" sz="2800" dirty="0">
                <a:latin typeface="楷体" panose="02010609060101010101" pitchFamily="49" charset="-122"/>
                <a:ea typeface="楷体" panose="02010609060101010101" pitchFamily="49" charset="-122"/>
              </a:rPr>
              <a:t>密钥交换方案</a:t>
            </a:r>
            <a:endParaRPr lang="zh-CN" altLang="en-US" sz="280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6" name="文本框 5">
                <a:extLst>
                  <a:ext uri="{FF2B5EF4-FFF2-40B4-BE49-F238E27FC236}">
                    <ele attr="{5F3DFCB9-07A0-47E8-B004-053B88498261}"/>
                  </a:ext>
                </a:extLst>
              </p:cNvPr>
              <p:cNvSpPr txBox="1"/>
              <p:nvPr/>
            </p:nvSpPr>
            <p:spPr>
              <a:xfrm>
                <a:off x="1727684" y="3836015"/>
                <a:ext cx="5688632" cy="470000"/>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kumimoji="0" lang="zh-CN" altLang="en-US"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m:rPr>
                          <m:sty m:val="p"/>
                        </m:rPr>
                        <a:rPr lang="en-US" altLang="zh-CN" sz="2400" b="1" i="1" kern="0" dirty="0">
                          <a:solidFill>
                            <a:srgbClr val="000000"/>
                          </a:solidFill>
                          <a:latin typeface="Cambria Math" panose="02040503050406030204" pitchFamily="18" charset="0"/>
                          <a:ea typeface="楷体" panose="02010609060101010101" pitchFamily="49" charset="-122"/>
                        </a:rPr>
                        <m:t>n</m:t>
                      </m:r>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𝒎𝒐𝒅</m:t>
                      </m:r>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m:rPr>
                          <m:sty m:val="p"/>
                        </m:rPr>
                        <a:rPr lang="en-US" altLang="zh-CN" sz="2400" b="1" i="1" kern="0" dirty="0">
                          <a:solidFill>
                            <a:srgbClr val="000000"/>
                          </a:solidFill>
                          <a:latin typeface="Cambria Math" panose="02040503050406030204" pitchFamily="18" charset="0"/>
                          <a:ea typeface="楷体" panose="02010609060101010101" pitchFamily="49" charset="-122"/>
                        </a:rPr>
                        <m:t>g</m:t>
                      </m:r>
                      <m:r>
                        <a:rPr kumimoji="0" lang="zh-CN" altLang="en-US"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m:t>
                      </m:r>
                      <m:r>
                        <m:rPr>
                          <m:sty m:val="p"/>
                        </m:rPr>
                        <a:rPr lang="en-US" altLang="zh-CN" sz="2400" b="1" i="1" kern="0" dirty="0">
                          <a:solidFill>
                            <a:srgbClr val="000000"/>
                          </a:solidFill>
                          <a:latin typeface="Cambria Math" panose="02040503050406030204" pitchFamily="18" charset="0"/>
                          <a:ea typeface="楷体" panose="02010609060101010101" pitchFamily="49" charset="-122"/>
                        </a:rPr>
                        <m:t>n</m:t>
                      </m:r>
                      <m:r>
                        <a:rPr kumimoji="0" lang="en-US" altLang="zh-CN" sz="2400" b="1" i="1" u="none" strike="noStrike" kern="0" cap="none" spc="0" normalizeH="0" baseline="30000" noProof="0" dirty="0" smtClean="0">
                          <a:ln>
                            <a:noFill/>
                          </a:ln>
                          <a:solidFill>
                            <a:srgbClr val="000000"/>
                          </a:solidFill>
                          <a:effectLst/>
                          <a:uLnTx/>
                          <a:uFillTx/>
                          <a:latin typeface="Cambria Math" panose="02040503050406030204" pitchFamily="18" charset="0"/>
                          <a:ea typeface="楷体" panose="02010609060101010101" pitchFamily="49" charset="-122"/>
                        </a:rPr>
                        <m:t>𝟐</m:t>
                      </m:r>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𝒎𝒐𝒅</m:t>
                      </m:r>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m:rPr>
                          <m:sty m:val="p"/>
                        </m:rPr>
                        <a:rPr lang="en-US" altLang="zh-CN" sz="2400" b="1" i="1" kern="0" dirty="0">
                          <a:solidFill>
                            <a:srgbClr val="000000"/>
                          </a:solidFill>
                          <a:latin typeface="Cambria Math" panose="02040503050406030204" pitchFamily="18" charset="0"/>
                          <a:ea typeface="楷体" panose="02010609060101010101" pitchFamily="49" charset="-122"/>
                        </a:rPr>
                        <m:t>g</m:t>
                      </m:r>
                      <m:r>
                        <a:rPr kumimoji="0" lang="zh-CN" altLang="en-US"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m:t>
                      </m:r>
                      <m:r>
                        <a:rPr kumimoji="0" lang="zh-CN" altLang="en-US"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m:t>
                      </m:r>
                      <m:sSup>
                        <m:sSupPr>
                          <m:ctrlPr>
                            <a:rPr kumimoji="0" lang="en-US" altLang="zh-CN" sz="2400" b="1" i="1" u="none" strike="noStrike" kern="0" cap="none" spc="0" normalizeH="0" baseline="0" noProof="0" dirty="0" smtClean="0">
                              <a:ln>
                                <a:noFill/>
                              </a:ln>
                              <a:solidFill>
                                <a:srgbClr val="000000"/>
                              </a:solidFill>
                              <a:effectLst/>
                              <a:uLnTx/>
                              <a:uFillTx/>
                              <a:latin typeface="Cambria Math"/>
                              <a:ea typeface="楷体" panose="02010609060101010101" pitchFamily="49" charset="-122"/>
                            </a:rPr>
                          </m:ctrlPr>
                        </m:sSupPr>
                        <m:e>
                          <m:r>
                            <m:rPr>
                              <m:sty m:val="p"/>
                            </m:rPr>
                            <a:rPr lang="en-US" altLang="zh-CN" sz="2400" b="1" i="1" kern="0" dirty="0">
                              <a:solidFill>
                                <a:srgbClr val="000000"/>
                              </a:solidFill>
                              <a:latin typeface="Cambria Math" panose="02040503050406030204" pitchFamily="18" charset="0"/>
                              <a:ea typeface="楷体" panose="02010609060101010101" pitchFamily="49" charset="-122"/>
                            </a:rPr>
                            <m:t>n</m:t>
                          </m:r>
                        </m:e>
                        <m:sup>
                          <m:r>
                            <m:rPr>
                              <m:sty m:val="p"/>
                            </m:rPr>
                            <a:rPr lang="en-US" altLang="zh-CN" sz="2400" b="1" i="1" kern="0" dirty="0">
                              <a:solidFill>
                                <a:srgbClr val="000000"/>
                              </a:solidFill>
                              <a:latin typeface="Cambria Math" panose="02040503050406030204" pitchFamily="18" charset="0"/>
                              <a:ea typeface="楷体" panose="02010609060101010101" pitchFamily="49" charset="-122"/>
                            </a:rPr>
                            <m:t>g</m:t>
                          </m:r>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m:t>
                          </m:r>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𝟏</m:t>
                          </m:r>
                        </m:sup>
                      </m:sSup>
                      <m:r>
                        <a:rPr kumimoji="0" lang="en-US" altLang="zh-CN" sz="2400" b="1" i="1" u="none" strike="noStrike" kern="0" cap="none" spc="0" normalizeH="0" baseline="30000" noProof="0" dirty="0" smtClean="0">
                          <a:ln>
                            <a:noFill/>
                          </a:ln>
                          <a:solidFill>
                            <a:srgbClr val="000000"/>
                          </a:solidFill>
                          <a:effectLst/>
                          <a:uLnTx/>
                          <a:uFillTx/>
                          <a:latin typeface="Cambria Math" panose="02040503050406030204" pitchFamily="18" charset="0"/>
                          <a:ea typeface="楷体" panose="02010609060101010101" pitchFamily="49" charset="-122"/>
                        </a:rPr>
                        <m:t> </m:t>
                      </m:r>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𝒎𝒐𝒅</m:t>
                      </m:r>
                      <m:r>
                        <a:rPr kumimoji="0" lang="en-US" altLang="zh-CN" sz="2400" b="1" i="1" u="none" strike="noStrike" kern="0" cap="none" spc="0" normalizeH="0" baseline="0" noProof="0" dirty="0" smtClean="0">
                          <a:ln>
                            <a:noFill/>
                          </a:ln>
                          <a:solidFill>
                            <a:srgbClr val="000000"/>
                          </a:solidFill>
                          <a:effectLst/>
                          <a:uLnTx/>
                          <a:uFillTx/>
                          <a:latin typeface="Cambria Math" panose="02040503050406030204" pitchFamily="18" charset="0"/>
                          <a:ea typeface="楷体" panose="02010609060101010101" pitchFamily="49" charset="-122"/>
                        </a:rPr>
                        <m:t> </m:t>
                      </m:r>
                      <m:r>
                        <m:rPr>
                          <m:sty m:val="p"/>
                        </m:rPr>
                        <a:rPr lang="en-US" altLang="zh-CN" sz="2400" b="1" i="1" kern="0" dirty="0">
                          <a:solidFill>
                            <a:srgbClr val="000000"/>
                          </a:solidFill>
                          <a:latin typeface="Cambria Math" panose="02040503050406030204" pitchFamily="18" charset="0"/>
                          <a:ea typeface="楷体" panose="02010609060101010101" pitchFamily="49" charset="-122"/>
                        </a:rPr>
                        <m:t>g</m:t>
                      </m:r>
                    </m:oMath>
                  </m:oMathPara>
                </a14:m>
                <a:endParaRPr lang="zh-CN" altLang="en-US" b="1" dirty="0">
                  <a:latin typeface="楷体" panose="02010609060101010101" pitchFamily="49" charset="-122"/>
                  <a:ea typeface="楷体" panose="02010609060101010101" pitchFamily="49"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1727835" y="3727450"/>
                <a:ext cx="5688330" cy="578485"/>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ele attr="{6CF57183-8A73-45F5-9D39-893E2FF3392D}"/>
                  </a:ext>
                </a:extLst>
              </p:cNvPr>
              <p:cNvSpPr txBox="1"/>
              <p:nvPr/>
            </p:nvSpPr>
            <p:spPr>
              <a:xfrm>
                <a:off x="797162" y="4789650"/>
                <a:ext cx="7308811" cy="8309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buClr>
                    <a:srgbClr val="C00000"/>
                  </a:buCl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这 </a:t>
                </a:r>
                <a:r>
                  <a:rPr lang="en-US" altLang="zh-CN" sz="2400" dirty="0">
                    <a:latin typeface="楷体" panose="02010609060101010101" pitchFamily="49" charset="-122"/>
                    <a:ea typeface="楷体" panose="02010609060101010101" pitchFamily="49" charset="-122"/>
                  </a:rPr>
                  <a:t>g</a:t>
                </a:r>
                <a14:m>
                  <m:oMath xmlns:m="http://schemas.openxmlformats.org/officeDocument/2006/math">
                    <m:r>
                      <a:rPr lang="zh-CN" altLang="en-US" sz="2400" i="1" dirty="0" smtClean="0">
                        <a:latin typeface="Cambria Math" panose="02040503050406030204" pitchFamily="18" charset="0"/>
                      </a:rPr>
                      <m:t>−1 </m:t>
                    </m:r>
                  </m:oMath>
                </a14:m>
                <a:r>
                  <a:rPr lang="zh-CN" altLang="en-US" sz="2400" dirty="0">
                    <a:latin typeface="楷体" panose="02010609060101010101" pitchFamily="49" charset="-122"/>
                    <a:ea typeface="楷体" panose="02010609060101010101" pitchFamily="49" charset="-122"/>
                  </a:rPr>
                  <a:t>个数字互不相同，而且包含了从</a:t>
                </a:r>
                <a:r>
                  <a:rPr lang="en-US" altLang="zh-CN" sz="2400" dirty="0">
                    <a:latin typeface="楷体" panose="02010609060101010101" pitchFamily="49" charset="-122"/>
                    <a:ea typeface="楷体" panose="02010609060101010101" pitchFamily="49" charset="-122"/>
                  </a:rPr>
                  <a:t>1 </a:t>
                </a:r>
                <a:r>
                  <a:rPr lang="zh-CN" altLang="en-US" sz="2400" dirty="0">
                    <a:latin typeface="楷体" panose="02010609060101010101" pitchFamily="49" charset="-122"/>
                    <a:ea typeface="楷体" panose="02010609060101010101" pitchFamily="49" charset="-122"/>
                  </a:rPr>
                  <a:t>到</a:t>
                </a:r>
                <a14:m>
                  <m:oMath xmlns:m="http://schemas.openxmlformats.org/officeDocument/2006/math">
                    <m:r>
                      <a:rPr lang="en-US" altLang="zh-CN" sz="2400" b="0" i="0" dirty="0" smtClean="0">
                        <a:latin typeface="Cambria Math" panose="02040503050406030204" pitchFamily="18" charset="0"/>
                      </a:rPr>
                      <m:t> </m:t>
                    </m:r>
                    <m:r>
                      <m:rPr>
                        <m:sty m:val="p"/>
                      </m:rPr>
                      <a:rPr lang="en-US" altLang="zh-CN" sz="2400" i="1" dirty="0">
                        <a:latin typeface="Cambria Math" panose="02040503050406030204" pitchFamily="18" charset="0"/>
                      </a:rPr>
                      <m:t>g</m:t>
                    </m:r>
                    <m:r>
                      <a:rPr lang="en-US" altLang="zh-CN" sz="2400" i="1" dirty="0" smtClean="0">
                        <a:latin typeface="Cambria Math" panose="02040503050406030204" pitchFamily="18" charset="0"/>
                      </a:rPr>
                      <m:t>−1 </m:t>
                    </m:r>
                  </m:oMath>
                </a14:m>
                <a:r>
                  <a:rPr lang="zh-CN" altLang="en-US" sz="2400" dirty="0">
                    <a:latin typeface="楷体" panose="02010609060101010101" pitchFamily="49" charset="-122"/>
                    <a:ea typeface="楷体" panose="02010609060101010101" pitchFamily="49" charset="-122"/>
                  </a:rPr>
                  <a:t>的所有整数。</a:t>
                </a:r>
              </a:p>
            </p:txBody>
          </p:sp>
        </mc:Choice>
        <mc:Fallback>
          <p:sp>
            <p:nvSpPr>
              <p:cNvPr id="12" name="文本框 11"/>
              <p:cNvSpPr txBox="1">
                <a:spLocks noRot="1" noChangeAspect="1" noMove="1" noResize="1" noEditPoints="1" noAdjustHandles="1" noChangeArrowheads="1" noChangeShapeType="1" noTextEdit="1"/>
              </p:cNvSpPr>
              <p:nvPr/>
            </p:nvSpPr>
            <p:spPr>
              <a:xfrm>
                <a:off x="796925" y="4512310"/>
                <a:ext cx="7308850" cy="1108710"/>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11" name="文本框 10"/>
          <p:cNvSpPr txBox="1"/>
          <p:nvPr/>
        </p:nvSpPr>
        <p:spPr>
          <a:xfrm>
            <a:off x="4637917" y="5437722"/>
            <a:ext cx="2232248" cy="461665"/>
          </a:xfrm>
          <a:prstGeom prst="rect">
            <a:avLst/>
          </a:prstGeom>
          <a:solidFill>
            <a:schemeClr val="accent1">
              <a:lumMod val="75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latin typeface="楷体" panose="02010609060101010101" pitchFamily="49" charset="-122"/>
                <a:ea typeface="楷体" panose="02010609060101010101" pitchFamily="49" charset="-122"/>
              </a:rPr>
              <a:t>一对一的映射</a:t>
            </a:r>
            <a:endParaRPr lang="zh-CN" altLang="en-US" sz="2400" b="1" dirty="0">
              <a:latin typeface="楷体" panose="02010609060101010101" pitchFamily="49" charset="-122"/>
              <a:ea typeface="楷体" panose="02010609060101010101" pitchFamily="49" charset="-122"/>
            </a:endParaRPr>
          </a:p>
        </p:txBody>
      </p:sp>
      <p:sp>
        <p:nvSpPr>
          <p:cNvPr id="1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
        <p:nvSpPr>
          <p:cNvPr id="8" name="文本框 7"/>
          <p:cNvSpPr txBox="1"/>
          <p:nvPr/>
        </p:nvSpPr>
        <p:spPr>
          <a:xfrm>
            <a:off x="203549" y="1739402"/>
            <a:ext cx="1992188" cy="523220"/>
          </a:xfrm>
          <a:prstGeom prst="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800" b="1" dirty="0">
                <a:latin typeface="楷体" panose="02010609060101010101" pitchFamily="49" charset="-122"/>
                <a:ea typeface="楷体" panose="02010609060101010101" pitchFamily="49" charset="-122"/>
              </a:rPr>
              <a:t>本原元概念</a:t>
            </a:r>
            <a:endParaRPr lang="zh-CN" altLang="en-US" sz="2800" b="1" dirty="0">
              <a:latin typeface="楷体" panose="02010609060101010101" pitchFamily="49" charset="-122"/>
              <a:ea typeface="楷体" panose="02010609060101010101" pitchFamily="49" charset="-122"/>
            </a:endParaRPr>
          </a:p>
        </p:txBody>
      </p:sp>
      <p:sp>
        <p:nvSpPr>
          <p:cNvPr id="13" name="灯片编号占位符 3"/>
          <p:cNvSpPr>
            <a:spLocks noGrp="1"/>
          </p:cNvSpPr>
          <p:nvPr>
            <p:ph type="sldNum" sz="quarter" idx="11"/>
          </p:nvPr>
        </p:nvSpPr>
        <p:spPr>
          <a:xfrm>
            <a:off x="3505200" y="6461125"/>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F6D2B2A-8C73-4A13-A37D-0B934B4DA978}"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
        <p:nvSpPr>
          <p:cNvPr id="7" name="文本框 6"/>
          <p:cNvSpPr txBox="1"/>
          <p:nvPr/>
        </p:nvSpPr>
        <p:spPr>
          <a:xfrm>
            <a:off x="323528" y="1268760"/>
            <a:ext cx="3600400" cy="523220"/>
          </a:xfrm>
          <a:prstGeom prst="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sz="2800" b="1" dirty="0">
                <a:latin typeface="楷体" panose="02010609060101010101" pitchFamily="49" charset="-122"/>
                <a:ea typeface="楷体" panose="02010609060101010101" pitchFamily="49" charset="-122"/>
              </a:rPr>
              <a:t>一些数的本原元列表</a:t>
            </a:r>
            <a:endParaRPr lang="zh-CN" altLang="en-US" sz="2800" b="1" dirty="0">
              <a:latin typeface="楷体" panose="02010609060101010101" pitchFamily="49" charset="-122"/>
              <a:ea typeface="楷体" panose="02010609060101010101" pitchFamily="49" charset="-122"/>
            </a:endParaRPr>
          </a:p>
        </p:txBody>
      </p:sp>
      <p:sp>
        <p:nvSpPr>
          <p:cNvPr id="8" name="文本框 7"/>
          <p:cNvSpPr txBox="1"/>
          <p:nvPr/>
        </p:nvSpPr>
        <p:spPr>
          <a:xfrm>
            <a:off x="730885" y="5046980"/>
            <a:ext cx="1598295" cy="645160"/>
          </a:xfrm>
          <a:prstGeom prst="rect">
            <a:avLst/>
          </a:prstGeom>
          <a:noFill/>
        </p:spPr>
        <p:txBody>
          <a:bodyPr wrap="square" rtlCol="0">
            <a:spAutoFit/>
          </a:bodyPr>
          <a:lstStyle/>
          <a:p>
            <a:r>
              <a:rPr lang="en-US" altLang="zh-CN" dirty="0"/>
              <a:t>3 mod 5=3</a:t>
            </a:r>
            <a:endParaRPr lang="en-US" altLang="zh-CN" dirty="0"/>
          </a:p>
          <a:p>
            <a:r>
              <a:rPr lang="en-US" altLang="zh-CN" dirty="0"/>
              <a:t>2 mod 5 =2</a:t>
            </a:r>
            <a:endParaRPr lang="en-US" altLang="zh-CN" dirty="0"/>
          </a:p>
        </p:txBody>
      </p:sp>
      <p:sp>
        <p:nvSpPr>
          <p:cNvPr id="9" name="文本框 8"/>
          <p:cNvSpPr txBox="1"/>
          <p:nvPr/>
        </p:nvSpPr>
        <p:spPr>
          <a:xfrm>
            <a:off x="2511112" y="5046877"/>
            <a:ext cx="1938990" cy="922020"/>
          </a:xfrm>
          <a:prstGeom prst="rect">
            <a:avLst/>
          </a:prstGeom>
          <a:noFill/>
        </p:spPr>
        <p:txBody>
          <a:bodyPr wrap="square" rtlCol="0">
            <a:spAutoFit/>
          </a:bodyPr>
          <a:lstStyle/>
          <a:p>
            <a:r>
              <a:rPr lang="en-US" altLang="zh-CN" dirty="0"/>
              <a:t>3</a:t>
            </a:r>
            <a:r>
              <a:rPr lang="en-US" altLang="zh-CN" baseline="30000" dirty="0"/>
              <a:t>2</a:t>
            </a:r>
            <a:r>
              <a:rPr lang="en-US" altLang="zh-CN" dirty="0"/>
              <a:t> mod 5=4</a:t>
            </a:r>
            <a:endParaRPr lang="en-US" altLang="zh-CN" dirty="0"/>
          </a:p>
          <a:p>
            <a:r>
              <a:rPr lang="en-US" altLang="zh-CN" dirty="0">
                <a:sym typeface="+mn-ea"/>
              </a:rPr>
              <a:t>2</a:t>
            </a:r>
            <a:r>
              <a:rPr lang="en-US" altLang="zh-CN" baseline="30000" dirty="0">
                <a:sym typeface="+mn-ea"/>
              </a:rPr>
              <a:t>2</a:t>
            </a:r>
            <a:r>
              <a:rPr lang="en-US" altLang="zh-CN" dirty="0">
                <a:sym typeface="+mn-ea"/>
              </a:rPr>
              <a:t> mod 5=4</a:t>
            </a:r>
            <a:endParaRPr lang="zh-CN" altLang="en-US" dirty="0"/>
          </a:p>
          <a:p>
            <a:endParaRPr lang="zh-CN" altLang="en-US" dirty="0"/>
          </a:p>
        </p:txBody>
      </p:sp>
      <p:sp>
        <p:nvSpPr>
          <p:cNvPr id="10" name="文本框 9"/>
          <p:cNvSpPr txBox="1"/>
          <p:nvPr/>
        </p:nvSpPr>
        <p:spPr>
          <a:xfrm>
            <a:off x="4451012" y="5046877"/>
            <a:ext cx="1752682" cy="645160"/>
          </a:xfrm>
          <a:prstGeom prst="rect">
            <a:avLst/>
          </a:prstGeom>
          <a:noFill/>
        </p:spPr>
        <p:txBody>
          <a:bodyPr wrap="square" rtlCol="0">
            <a:spAutoFit/>
          </a:bodyPr>
          <a:lstStyle/>
          <a:p>
            <a:r>
              <a:rPr lang="en-US" altLang="zh-CN" dirty="0"/>
              <a:t>3</a:t>
            </a:r>
            <a:r>
              <a:rPr lang="en-US" altLang="zh-CN" baseline="30000" dirty="0"/>
              <a:t>3</a:t>
            </a:r>
            <a:r>
              <a:rPr lang="en-US" altLang="zh-CN" dirty="0"/>
              <a:t> mod 5=2</a:t>
            </a:r>
            <a:endParaRPr lang="en-US" altLang="zh-CN" dirty="0"/>
          </a:p>
          <a:p>
            <a:r>
              <a:rPr lang="en-US" altLang="zh-CN" dirty="0">
                <a:sym typeface="+mn-ea"/>
              </a:rPr>
              <a:t>2</a:t>
            </a:r>
            <a:r>
              <a:rPr lang="en-US" altLang="zh-CN" baseline="30000" dirty="0">
                <a:sym typeface="+mn-ea"/>
              </a:rPr>
              <a:t>3</a:t>
            </a:r>
            <a:r>
              <a:rPr lang="en-US" altLang="zh-CN" dirty="0">
                <a:sym typeface="+mn-ea"/>
              </a:rPr>
              <a:t> mod 5=3</a:t>
            </a:r>
            <a:endParaRPr lang="zh-CN" altLang="en-US" dirty="0"/>
          </a:p>
        </p:txBody>
      </p:sp>
      <p:sp>
        <p:nvSpPr>
          <p:cNvPr id="11" name="文本框 10"/>
          <p:cNvSpPr txBox="1"/>
          <p:nvPr/>
        </p:nvSpPr>
        <p:spPr>
          <a:xfrm>
            <a:off x="6379005" y="5046877"/>
            <a:ext cx="1752682" cy="645160"/>
          </a:xfrm>
          <a:prstGeom prst="rect">
            <a:avLst/>
          </a:prstGeom>
          <a:noFill/>
        </p:spPr>
        <p:txBody>
          <a:bodyPr wrap="square" rtlCol="0">
            <a:spAutoFit/>
          </a:bodyPr>
          <a:lstStyle/>
          <a:p>
            <a:r>
              <a:rPr lang="en-US" altLang="zh-CN" dirty="0"/>
              <a:t>3</a:t>
            </a:r>
            <a:r>
              <a:rPr lang="en-US" altLang="zh-CN" baseline="30000" dirty="0"/>
              <a:t>4</a:t>
            </a:r>
            <a:r>
              <a:rPr lang="en-US" altLang="zh-CN" dirty="0"/>
              <a:t> mod 5=1</a:t>
            </a:r>
            <a:endParaRPr lang="en-US" altLang="zh-CN" dirty="0"/>
          </a:p>
          <a:p>
            <a:r>
              <a:rPr lang="en-US" altLang="zh-CN" dirty="0">
                <a:sym typeface="+mn-ea"/>
              </a:rPr>
              <a:t>2</a:t>
            </a:r>
            <a:r>
              <a:rPr lang="en-US" altLang="zh-CN" baseline="30000" dirty="0">
                <a:sym typeface="+mn-ea"/>
              </a:rPr>
              <a:t>4</a:t>
            </a:r>
            <a:r>
              <a:rPr lang="en-US" altLang="zh-CN" dirty="0">
                <a:sym typeface="+mn-ea"/>
              </a:rPr>
              <a:t> mod 5=1</a:t>
            </a:r>
            <a:endParaRPr lang="zh-CN" altLang="en-US" dirty="0"/>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7584" y="1916832"/>
            <a:ext cx="5669771" cy="2392887"/>
          </a:xfrm>
          <a:prstGeom prst="rect">
            <a:avLst/>
          </a:prstGeom>
        </p:spPr>
      </p:pic>
      <p:cxnSp>
        <p:nvCxnSpPr>
          <p:cNvPr id="14" name="直接连接符 13"/>
          <p:cNvCxnSpPr/>
          <p:nvPr/>
        </p:nvCxnSpPr>
        <p:spPr>
          <a:xfrm>
            <a:off x="827584" y="3665593"/>
            <a:ext cx="5669771"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8666" y="4509120"/>
            <a:ext cx="2614153" cy="523220"/>
          </a:xfrm>
          <a:prstGeom prst="rect">
            <a:avLst/>
          </a:prstGeom>
          <a:noFill/>
        </p:spPr>
        <p:txBody>
          <a:bodyPr wrap="square" rtlCol="0">
            <a:spAutoFit/>
          </a:bodyPr>
          <a:lstStyle/>
          <a:p>
            <a:r>
              <a:rPr lang="zh-CN" altLang="en-US" sz="2800" b="1" dirty="0">
                <a:solidFill>
                  <a:schemeClr val="tx2">
                    <a:lumMod val="95000"/>
                    <a:lumOff val="5000"/>
                  </a:schemeClr>
                </a:solidFill>
                <a:latin typeface="楷体" panose="02010609060101010101" pitchFamily="49" charset="-122"/>
                <a:ea typeface="楷体" panose="02010609060101010101" pitchFamily="49" charset="-122"/>
              </a:rPr>
              <a:t>以</a:t>
            </a:r>
            <a:r>
              <a:rPr lang="en-US" altLang="zh-CN" sz="2800" b="1" dirty="0">
                <a:solidFill>
                  <a:schemeClr val="tx2">
                    <a:lumMod val="95000"/>
                    <a:lumOff val="5000"/>
                  </a:schemeClr>
                </a:solidFill>
                <a:latin typeface="楷体" panose="02010609060101010101" pitchFamily="49" charset="-122"/>
                <a:ea typeface="楷体" panose="02010609060101010101" pitchFamily="49" charset="-122"/>
              </a:rPr>
              <a:t>5</a:t>
            </a:r>
            <a:r>
              <a:rPr lang="zh-CN" altLang="en-US" sz="2800" b="1" dirty="0">
                <a:solidFill>
                  <a:schemeClr val="tx2">
                    <a:lumMod val="95000"/>
                    <a:lumOff val="5000"/>
                  </a:schemeClr>
                </a:solidFill>
                <a:latin typeface="楷体" panose="02010609060101010101" pitchFamily="49" charset="-122"/>
                <a:ea typeface="楷体" panose="02010609060101010101" pitchFamily="49" charset="-122"/>
              </a:rPr>
              <a:t>为例：</a:t>
            </a:r>
            <a:endParaRPr lang="zh-CN" altLang="en-US" sz="2800" b="1" dirty="0">
              <a:solidFill>
                <a:schemeClr val="tx2">
                  <a:lumMod val="95000"/>
                  <a:lumOff val="5000"/>
                </a:schemeClr>
              </a:solidFill>
              <a:latin typeface="楷体" panose="02010609060101010101" pitchFamily="49" charset="-122"/>
              <a:ea typeface="楷体" panose="02010609060101010101" pitchFamily="49" charset="-122"/>
            </a:endParaRPr>
          </a:p>
        </p:txBody>
      </p:sp>
      <p:sp>
        <p:nvSpPr>
          <p:cNvPr id="20" name="文本框 19"/>
          <p:cNvSpPr txBox="1"/>
          <p:nvPr/>
        </p:nvSpPr>
        <p:spPr>
          <a:xfrm>
            <a:off x="1043608" y="5589240"/>
            <a:ext cx="4056938" cy="523220"/>
          </a:xfrm>
          <a:prstGeom prst="rect">
            <a:avLst/>
          </a:prstGeom>
          <a:noFill/>
        </p:spPr>
        <p:txBody>
          <a:bodyPr wrap="square" rtlCol="0">
            <a:spAutoFit/>
          </a:bodyPr>
          <a:lstStyle/>
          <a:p>
            <a:r>
              <a:rPr lang="zh-CN" altLang="en-US" sz="2800" b="1" dirty="0">
                <a:solidFill>
                  <a:schemeClr val="tx2">
                    <a:lumMod val="95000"/>
                    <a:lumOff val="5000"/>
                  </a:schemeClr>
                </a:solidFill>
                <a:latin typeface="楷体" panose="02010609060101010101" pitchFamily="49" charset="-122"/>
                <a:ea typeface="楷体" panose="02010609060101010101" pitchFamily="49" charset="-122"/>
              </a:rPr>
              <a:t>即</a:t>
            </a:r>
            <a:r>
              <a:rPr lang="en-US" altLang="zh-CN" sz="2800" b="1" dirty="0">
                <a:solidFill>
                  <a:schemeClr val="tx2">
                    <a:lumMod val="95000"/>
                    <a:lumOff val="5000"/>
                  </a:schemeClr>
                </a:solidFill>
                <a:latin typeface="楷体" panose="02010609060101010101" pitchFamily="49" charset="-122"/>
                <a:ea typeface="楷体" panose="02010609060101010101" pitchFamily="49" charset="-122"/>
              </a:rPr>
              <a:t>3</a:t>
            </a:r>
            <a:r>
              <a:rPr lang="zh-CN" altLang="en-US" sz="2800" b="1" dirty="0">
                <a:solidFill>
                  <a:schemeClr val="tx2">
                    <a:lumMod val="95000"/>
                    <a:lumOff val="5000"/>
                  </a:schemeClr>
                </a:solidFill>
                <a:latin typeface="楷体" panose="02010609060101010101" pitchFamily="49" charset="-122"/>
                <a:ea typeface="楷体" panose="02010609060101010101" pitchFamily="49" charset="-122"/>
              </a:rPr>
              <a:t>是</a:t>
            </a:r>
            <a:r>
              <a:rPr lang="en-US" altLang="zh-CN" sz="2800" b="1" dirty="0">
                <a:solidFill>
                  <a:schemeClr val="tx2">
                    <a:lumMod val="95000"/>
                    <a:lumOff val="5000"/>
                  </a:schemeClr>
                </a:solidFill>
                <a:latin typeface="楷体" panose="02010609060101010101" pitchFamily="49" charset="-122"/>
                <a:ea typeface="楷体" panose="02010609060101010101" pitchFamily="49" charset="-122"/>
              </a:rPr>
              <a:t>5</a:t>
            </a:r>
            <a:r>
              <a:rPr lang="zh-CN" altLang="en-US" sz="2800" b="1" dirty="0">
                <a:solidFill>
                  <a:schemeClr val="tx2">
                    <a:lumMod val="95000"/>
                    <a:lumOff val="5000"/>
                  </a:schemeClr>
                </a:solidFill>
                <a:latin typeface="楷体" panose="02010609060101010101" pitchFamily="49" charset="-122"/>
                <a:ea typeface="楷体" panose="02010609060101010101" pitchFamily="49" charset="-122"/>
              </a:rPr>
              <a:t>的本原元之一</a:t>
            </a:r>
            <a:endParaRPr lang="zh-CN" altLang="en-US" sz="2800" b="1" dirty="0">
              <a:solidFill>
                <a:schemeClr val="tx2">
                  <a:lumMod val="95000"/>
                  <a:lumOff val="5000"/>
                </a:schemeClr>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9" grpId="0"/>
      <p:bldP spid="2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6323" name="Rectangle 3"/>
              <p:cNvSpPr>
                <a:spLocks noGrp="1" noRot="1" noChangeArrowheads="1"/>
              </p:cNvSpPr>
              <p:nvPr>
                <p:ph type="body" idx="4294967295"/>
              </p:nvPr>
            </p:nvSpPr>
            <p:spPr>
              <a:xfrm>
                <a:off x="827087" y="2097087"/>
                <a:ext cx="7489825" cy="2663825"/>
              </a:xfrm>
            </p:spPr>
            <p:style>
              <a:lnRef idx="1">
                <a:schemeClr val="accent5"/>
              </a:lnRef>
              <a:fillRef idx="2">
                <a:schemeClr val="accent5"/>
              </a:fillRef>
              <a:effectRef idx="1">
                <a:schemeClr val="accent5"/>
              </a:effectRef>
              <a:fontRef idx="minor">
                <a:schemeClr val="dk1"/>
              </a:fontRef>
            </p:style>
            <p:txBody>
              <a:bodyPr/>
              <a:lstStyle/>
              <a:p>
                <a:pPr eaLnBrk="1" hangingPunct="1">
                  <a:buFont typeface="Wingdings" panose="05000000000000000000" pitchFamily="2" charset="2"/>
                  <a:buChar char="n"/>
                </a:pPr>
                <a:endParaRPr lang="en-US" altLang="zh-CN" sz="2400" dirty="0">
                  <a:latin typeface="楷体" panose="02010609060101010101" pitchFamily="49" charset="-122"/>
                  <a:ea typeface="楷体" panose="02010609060101010101" pitchFamily="49" charset="-122"/>
                </a:endParaRPr>
              </a:p>
              <a:p>
                <a:pPr marL="0" indent="0" eaLnBrk="1" hangingPunct="1">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对于任何小于 </a:t>
                </a:r>
                <a:r>
                  <a:rPr lang="en-US" altLang="zh-CN" sz="2400" dirty="0">
                    <a:latin typeface="楷体" panose="02010609060101010101" pitchFamily="49" charset="-122"/>
                    <a:ea typeface="楷体" panose="02010609060101010101" pitchFamily="49" charset="-122"/>
                  </a:rPr>
                  <a:t>g </a:t>
                </a:r>
                <a:r>
                  <a:rPr lang="zh-CN" altLang="en-US" sz="2400" dirty="0">
                    <a:latin typeface="楷体" panose="02010609060101010101" pitchFamily="49" charset="-122"/>
                    <a:ea typeface="楷体" panose="02010609060101010101" pitchFamily="49" charset="-122"/>
                  </a:rPr>
                  <a:t>的整数 </a:t>
                </a:r>
                <a:r>
                  <a:rPr lang="en-US" altLang="zh-CN" sz="2400" dirty="0">
                    <a:latin typeface="楷体" panose="02010609060101010101" pitchFamily="49" charset="-122"/>
                    <a:ea typeface="楷体" panose="02010609060101010101" pitchFamily="49" charset="-122"/>
                  </a:rPr>
                  <a:t>a </a:t>
                </a:r>
                <a:r>
                  <a:rPr lang="zh-CN" altLang="en-US" sz="2400" dirty="0">
                    <a:latin typeface="楷体" panose="02010609060101010101" pitchFamily="49" charset="-122"/>
                    <a:ea typeface="楷体" panose="02010609060101010101" pitchFamily="49" charset="-122"/>
                  </a:rPr>
                  <a:t>和素数 </a:t>
                </a:r>
                <a:r>
                  <a:rPr lang="en-US" altLang="zh-CN" sz="2400" dirty="0">
                    <a:latin typeface="楷体" panose="02010609060101010101" pitchFamily="49" charset="-122"/>
                    <a:ea typeface="楷体" panose="02010609060101010101" pitchFamily="49" charset="-122"/>
                  </a:rPr>
                  <a:t>g </a:t>
                </a:r>
                <a:r>
                  <a:rPr lang="zh-CN" altLang="en-US" sz="2400" dirty="0">
                    <a:latin typeface="楷体" panose="02010609060101010101" pitchFamily="49" charset="-122"/>
                    <a:ea typeface="楷体" panose="02010609060101010101" pitchFamily="49" charset="-122"/>
                  </a:rPr>
                  <a:t>的本原元 </a:t>
                </a:r>
                <a:r>
                  <a:rPr lang="en-US" altLang="zh-CN" sz="2400" dirty="0">
                    <a:latin typeface="楷体" panose="02010609060101010101" pitchFamily="49" charset="-122"/>
                    <a:ea typeface="楷体" panose="02010609060101010101" pitchFamily="49" charset="-122"/>
                  </a:rPr>
                  <a:t>n</a:t>
                </a:r>
                <a:r>
                  <a:rPr lang="zh-CN" altLang="en-US" sz="2400" dirty="0">
                    <a:latin typeface="楷体" panose="02010609060101010101" pitchFamily="49" charset="-122"/>
                    <a:ea typeface="楷体" panose="02010609060101010101" pitchFamily="49" charset="-122"/>
                  </a:rPr>
                  <a:t>来说，能够找到</a:t>
                </a:r>
                <a:r>
                  <a:rPr lang="zh-CN" altLang="en-US" sz="2400" b="1" dirty="0">
                    <a:solidFill>
                      <a:srgbClr val="C00000"/>
                    </a:solidFill>
                    <a:latin typeface="楷体" panose="02010609060101010101" pitchFamily="49" charset="-122"/>
                    <a:ea typeface="楷体" panose="02010609060101010101" pitchFamily="49" charset="-122"/>
                  </a:rPr>
                  <a:t>唯一</a:t>
                </a:r>
                <a:r>
                  <a:rPr lang="zh-CN" altLang="en-US" sz="2400" dirty="0">
                    <a:latin typeface="楷体" panose="02010609060101010101" pitchFamily="49" charset="-122"/>
                    <a:ea typeface="楷体" panose="02010609060101010101" pitchFamily="49" charset="-122"/>
                  </a:rPr>
                  <a:t>的指数 </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满足：</a:t>
                </a:r>
              </a:p>
              <a:p>
                <a:pPr marL="0" indent="0" eaLnBrk="1" hangingPunct="1">
                  <a:buNone/>
                </a:pPr>
                <a14:m>
                  <m:oMathPara xmlns:m="http://schemas.openxmlformats.org/officeDocument/2006/math">
                    <m:oMathParaPr>
                      <m:jc m:val="centerGroup"/>
                    </m:oMathParaPr>
                    <m:oMath xmlns:m="http://schemas.openxmlformats.org/officeDocument/2006/math">
                      <m:r>
                        <a:rPr lang="zh-CN" altLang="en-US" sz="2400" i="1" dirty="0" smtClean="0">
                          <a:latin typeface="Cambria Math" panose="02040503050406030204" pitchFamily="18" charset="0"/>
                          <a:ea typeface="楷体" panose="02010609060101010101" pitchFamily="49" charset="-122"/>
                        </a:rPr>
                        <m:t> </m:t>
                      </m:r>
                      <m:r>
                        <m:rPr>
                          <m:sty m:val="p"/>
                        </m:rPr>
                        <a:rPr lang="en-US" altLang="zh-CN" sz="2400" i="1" dirty="0">
                          <a:latin typeface="Cambria Math" panose="02040503050406030204" pitchFamily="18" charset="0"/>
                          <a:ea typeface="楷体" panose="02010609060101010101" pitchFamily="49" charset="-122"/>
                        </a:rPr>
                        <m:t>a</m:t>
                      </m:r>
                      <m:r>
                        <a:rPr lang="en-US" altLang="zh-CN" sz="2400" b="0" i="1" dirty="0" smtClean="0">
                          <a:latin typeface="Cambria Math" panose="02040503050406030204" pitchFamily="18" charset="0"/>
                          <a:ea typeface="楷体" panose="02010609060101010101" pitchFamily="49" charset="-122"/>
                        </a:rPr>
                        <m:t> </m:t>
                      </m:r>
                      <m:r>
                        <a:rPr lang="zh-CN" altLang="en-US" sz="2400" i="1" dirty="0">
                          <a:latin typeface="Cambria Math" panose="02040503050406030204" pitchFamily="18" charset="0"/>
                          <a:ea typeface="楷体" panose="02010609060101010101" pitchFamily="49" charset="-122"/>
                        </a:rPr>
                        <m:t>＝</m:t>
                      </m:r>
                      <m:r>
                        <a:rPr lang="zh-CN" altLang="en-US" sz="2400" i="1" dirty="0">
                          <a:latin typeface="Cambria Math" panose="02040503050406030204" pitchFamily="18" charset="0"/>
                          <a:ea typeface="楷体" panose="02010609060101010101" pitchFamily="49" charset="-122"/>
                        </a:rPr>
                        <m:t> </m:t>
                      </m:r>
                      <m:sSup>
                        <m:sSupPr>
                          <m:ctrlPr>
                            <a:rPr lang="en-US" altLang="zh-CN" sz="2400" i="1" dirty="0" smtClean="0">
                              <a:latin typeface="Cambria Math"/>
                              <a:ea typeface="楷体" panose="02010609060101010101" pitchFamily="49" charset="-122"/>
                            </a:rPr>
                          </m:ctrlPr>
                        </m:sSupPr>
                        <m:e>
                          <m:r>
                            <m:rPr>
                              <m:sty m:val="p"/>
                            </m:rPr>
                            <a:rPr lang="en-US" altLang="zh-CN" sz="2400" i="1" dirty="0">
                              <a:latin typeface="Cambria Math" panose="02040503050406030204" pitchFamily="18" charset="0"/>
                              <a:ea typeface="楷体" panose="02010609060101010101" pitchFamily="49" charset="-122"/>
                            </a:rPr>
                            <m:t>n</m:t>
                          </m:r>
                        </m:e>
                        <m:sup>
                          <m:r>
                            <a:rPr lang="en-US" altLang="zh-CN" sz="2400" b="0" i="1" dirty="0" smtClean="0">
                              <a:latin typeface="Cambria Math" panose="02040503050406030204" pitchFamily="18" charset="0"/>
                              <a:ea typeface="楷体" panose="02010609060101010101" pitchFamily="49" charset="-122"/>
                            </a:rPr>
                            <m:t>𝑖</m:t>
                          </m:r>
                        </m:sup>
                      </m:sSup>
                      <m:r>
                        <a:rPr lang="en-US" altLang="zh-CN" sz="2400" i="1" dirty="0">
                          <a:latin typeface="Cambria Math" panose="02040503050406030204" pitchFamily="18" charset="0"/>
                          <a:ea typeface="楷体" panose="02010609060101010101" pitchFamily="49" charset="-122"/>
                        </a:rPr>
                        <m:t> </m:t>
                      </m:r>
                      <m:r>
                        <a:rPr lang="en-US" altLang="zh-CN" sz="2400" i="1" dirty="0">
                          <a:latin typeface="Cambria Math" panose="02040503050406030204" pitchFamily="18" charset="0"/>
                          <a:ea typeface="楷体" panose="02010609060101010101" pitchFamily="49" charset="-122"/>
                        </a:rPr>
                        <m:t>𝑚𝑜𝑑</m:t>
                      </m:r>
                      <m:r>
                        <a:rPr lang="en-US" altLang="zh-CN" sz="2400" i="1" dirty="0">
                          <a:latin typeface="Cambria Math" panose="02040503050406030204" pitchFamily="18" charset="0"/>
                          <a:ea typeface="楷体" panose="02010609060101010101" pitchFamily="49" charset="-122"/>
                        </a:rPr>
                        <m:t> </m:t>
                      </m:r>
                      <m:r>
                        <m:rPr>
                          <m:sty m:val="p"/>
                        </m:rPr>
                        <a:rPr lang="en-US" altLang="zh-CN" sz="2400" i="1" dirty="0">
                          <a:latin typeface="Cambria Math" panose="02040503050406030204" pitchFamily="18" charset="0"/>
                          <a:ea typeface="楷体" panose="02010609060101010101" pitchFamily="49" charset="-122"/>
                        </a:rPr>
                        <m:t>g</m:t>
                      </m:r>
                      <m:r>
                        <a:rPr lang="en-US" altLang="zh-CN" sz="2400" i="1" dirty="0">
                          <a:latin typeface="Cambria Math" panose="02040503050406030204" pitchFamily="18" charset="0"/>
                          <a:ea typeface="楷体" panose="02010609060101010101" pitchFamily="49" charset="-122"/>
                        </a:rPr>
                        <m:t>   ( </m:t>
                      </m:r>
                      <m:r>
                        <a:rPr lang="zh-CN" altLang="en-US" sz="2400" i="1" dirty="0">
                          <a:latin typeface="Cambria Math" panose="02040503050406030204" pitchFamily="18" charset="0"/>
                          <a:ea typeface="楷体" panose="02010609060101010101" pitchFamily="49" charset="-122"/>
                        </a:rPr>
                        <m:t>其中</m:t>
                      </m:r>
                      <m:r>
                        <a:rPr lang="en-US" altLang="zh-CN" sz="2400" i="1" dirty="0">
                          <a:latin typeface="Cambria Math" panose="02040503050406030204" pitchFamily="18" charset="0"/>
                          <a:ea typeface="楷体" panose="02010609060101010101" pitchFamily="49" charset="-122"/>
                        </a:rPr>
                        <m:t>0 &lt;=</m:t>
                      </m:r>
                      <m:r>
                        <a:rPr lang="en-US" altLang="zh-CN" sz="2400" b="0" i="1" dirty="0" smtClean="0">
                          <a:latin typeface="Cambria Math" panose="02040503050406030204" pitchFamily="18" charset="0"/>
                          <a:ea typeface="楷体" panose="02010609060101010101" pitchFamily="49" charset="-122"/>
                        </a:rPr>
                        <m:t>𝑖</m:t>
                      </m:r>
                      <m:r>
                        <a:rPr lang="en-US" altLang="zh-CN" sz="2400" i="1" dirty="0">
                          <a:latin typeface="Cambria Math" panose="02040503050406030204" pitchFamily="18" charset="0"/>
                          <a:ea typeface="楷体" panose="02010609060101010101" pitchFamily="49" charset="-122"/>
                        </a:rPr>
                        <m:t> &lt;= </m:t>
                      </m:r>
                      <m:d>
                        <m:dPr>
                          <m:ctrlPr>
                            <a:rPr lang="en-US" altLang="zh-CN" sz="2400" i="1" dirty="0">
                              <a:latin typeface="Cambria Math"/>
                              <a:ea typeface="楷体" panose="02010609060101010101" pitchFamily="49" charset="-122"/>
                            </a:rPr>
                          </m:ctrlPr>
                        </m:dPr>
                        <m:e>
                          <m:r>
                            <m:rPr>
                              <m:sty m:val="p"/>
                            </m:rPr>
                            <a:rPr lang="en-US" altLang="zh-CN" sz="2400" i="1" dirty="0">
                              <a:latin typeface="Cambria Math" panose="02040503050406030204" pitchFamily="18" charset="0"/>
                              <a:ea typeface="楷体" panose="02010609060101010101" pitchFamily="49" charset="-122"/>
                            </a:rPr>
                            <m:t>g</m:t>
                          </m:r>
                          <m:r>
                            <a:rPr lang="en-US" altLang="zh-CN" sz="2400" i="1" dirty="0">
                              <a:latin typeface="Cambria Math" panose="02040503050406030204" pitchFamily="18" charset="0"/>
                              <a:ea typeface="楷体" panose="02010609060101010101" pitchFamily="49" charset="-122"/>
                            </a:rPr>
                            <m:t>−1</m:t>
                          </m:r>
                        </m:e>
                      </m:d>
                      <m:r>
                        <a:rPr lang="en-US" altLang="zh-CN" sz="2400" b="0" i="1" dirty="0" smtClean="0">
                          <a:latin typeface="Cambria Math" panose="02040503050406030204" pitchFamily="18" charset="0"/>
                          <a:ea typeface="楷体" panose="02010609060101010101" pitchFamily="49" charset="-122"/>
                        </a:rPr>
                        <m:t> )</m:t>
                      </m:r>
                    </m:oMath>
                  </m:oMathPara>
                </a14:m>
                <a:endParaRPr lang="en-US" altLang="zh-CN" sz="2400" dirty="0">
                  <a:latin typeface="楷体" panose="02010609060101010101" pitchFamily="49" charset="-122"/>
                  <a:ea typeface="楷体" panose="02010609060101010101" pitchFamily="49" charset="-122"/>
                </a:endParaRPr>
              </a:p>
              <a:p>
                <a:pPr marL="0" indent="0" eaLnBrk="1" hangingPunct="1">
                  <a:buNone/>
                </a:pPr>
                <a:r>
                  <a:rPr lang="zh-CN" altLang="en-US" sz="2400" dirty="0">
                    <a:latin typeface="楷体" panose="02010609060101010101" pitchFamily="49" charset="-122"/>
                    <a:ea typeface="楷体" panose="02010609060101010101" pitchFamily="49" charset="-122"/>
                  </a:rPr>
                  <a:t>称指数 </a:t>
                </a:r>
                <a:r>
                  <a:rPr lang="en-US" altLang="zh-CN" sz="2400" dirty="0">
                    <a:latin typeface="楷体" panose="02010609060101010101" pitchFamily="49" charset="-122"/>
                    <a:ea typeface="楷体" panose="02010609060101010101" pitchFamily="49" charset="-122"/>
                  </a:rPr>
                  <a:t>i </a:t>
                </a:r>
                <a:r>
                  <a:rPr lang="zh-CN" altLang="en-US" sz="2400" dirty="0">
                    <a:latin typeface="楷体" panose="02010609060101010101" pitchFamily="49" charset="-122"/>
                    <a:ea typeface="楷体" panose="02010609060101010101" pitchFamily="49" charset="-122"/>
                  </a:rPr>
                  <a:t>为 </a:t>
                </a:r>
                <a:r>
                  <a:rPr lang="en-US" altLang="zh-CN" sz="2400" dirty="0">
                    <a:latin typeface="楷体" panose="02010609060101010101" pitchFamily="49" charset="-122"/>
                    <a:ea typeface="楷体" panose="02010609060101010101" pitchFamily="49" charset="-122"/>
                  </a:rPr>
                  <a:t>a </a:t>
                </a:r>
                <a:r>
                  <a:rPr lang="zh-CN" altLang="en-US" sz="2400" dirty="0">
                    <a:latin typeface="楷体" panose="02010609060101010101" pitchFamily="49" charset="-122"/>
                    <a:ea typeface="楷体" panose="02010609060101010101" pitchFamily="49" charset="-122"/>
                  </a:rPr>
                  <a:t>对于基数 </a:t>
                </a:r>
                <a:r>
                  <a:rPr lang="en-US" altLang="zh-CN" sz="2400" dirty="0">
                    <a:latin typeface="楷体" panose="02010609060101010101" pitchFamily="49" charset="-122"/>
                    <a:ea typeface="楷体" panose="02010609060101010101" pitchFamily="49" charset="-122"/>
                  </a:rPr>
                  <a:t>n </a:t>
                </a:r>
                <a:r>
                  <a:rPr lang="zh-CN" altLang="en-US" sz="2400" dirty="0">
                    <a:latin typeface="楷体" panose="02010609060101010101" pitchFamily="49" charset="-122"/>
                    <a:ea typeface="楷体" panose="02010609060101010101" pitchFamily="49" charset="-122"/>
                  </a:rPr>
                  <a:t>和运算 </a:t>
                </a:r>
                <a:r>
                  <a:rPr lang="en-US" altLang="zh-CN" sz="2400" dirty="0">
                    <a:latin typeface="楷体" panose="02010609060101010101" pitchFamily="49" charset="-122"/>
                    <a:ea typeface="楷体" panose="02010609060101010101" pitchFamily="49" charset="-122"/>
                  </a:rPr>
                  <a:t>mod g </a:t>
                </a:r>
                <a:r>
                  <a:rPr lang="zh-CN" altLang="en-US" sz="2400" dirty="0">
                    <a:latin typeface="楷体" panose="02010609060101010101" pitchFamily="49" charset="-122"/>
                    <a:ea typeface="楷体" panose="02010609060101010101" pitchFamily="49" charset="-122"/>
                  </a:rPr>
                  <a:t>的离散对数。</a:t>
                </a:r>
              </a:p>
            </p:txBody>
          </p:sp>
        </mc:Choice>
        <mc:Fallback>
          <p:sp>
            <p:nvSpPr>
              <p:cNvPr id="56323" name="Rectangle 3"/>
              <p:cNvSpPr>
                <a:spLocks noGrp="1" noRot="1" noChangeAspect="1" noMove="1" noResize="1" noEditPoints="1" noAdjustHandles="1" noChangeArrowheads="1" noChangeShapeType="1" noTextEdit="1"/>
              </p:cNvSpPr>
              <p:nvPr>
                <p:ph type="body" idx="4294967295"/>
              </p:nvPr>
            </p:nvSpPr>
            <p:spPr>
              <a:xfrm>
                <a:off x="827087" y="2097087"/>
                <a:ext cx="7489825" cy="2663825"/>
              </a:xfr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9" name="文本框 8"/>
          <p:cNvSpPr txBox="1"/>
          <p:nvPr/>
        </p:nvSpPr>
        <p:spPr>
          <a:xfrm>
            <a:off x="179512" y="1159357"/>
            <a:ext cx="5574529" cy="523220"/>
          </a:xfrm>
          <a:prstGeom prst="rect">
            <a:avLst/>
          </a:prstGeom>
          <a:noFill/>
        </p:spPr>
        <p:txBody>
          <a:bodyPr wrap="square">
            <a:spAutoFit/>
          </a:bodyPr>
          <a:lstStyle/>
          <a:p>
            <a:pPr marL="469900" indent="-469900" eaLnBrk="1" hangingPunct="1">
              <a:spcBef>
                <a:spcPct val="20000"/>
              </a:spcBef>
              <a:buClr>
                <a:srgbClr val="CC0000"/>
              </a:buClr>
              <a:buFont typeface="Wingdings" panose="05000000000000000000" pitchFamily="2" charset="2"/>
              <a:buChar char="o"/>
              <a:defRPr/>
            </a:pPr>
            <a:r>
              <a:rPr lang="en-US" altLang="zh-CN" sz="2800" dirty="0">
                <a:latin typeface="楷体" panose="02010609060101010101" pitchFamily="49" charset="-122"/>
                <a:ea typeface="楷体" panose="02010609060101010101" pitchFamily="49" charset="-122"/>
              </a:rPr>
              <a:t>Diffie-Hellman</a:t>
            </a:r>
            <a:r>
              <a:rPr lang="zh-CN" altLang="en-US" sz="2800" dirty="0">
                <a:latin typeface="楷体" panose="02010609060101010101" pitchFamily="49" charset="-122"/>
                <a:ea typeface="楷体" panose="02010609060101010101" pitchFamily="49" charset="-122"/>
              </a:rPr>
              <a:t>密钥交换方案</a:t>
            </a:r>
            <a:endParaRPr lang="zh-CN" altLang="en-US" sz="2800" dirty="0">
              <a:latin typeface="楷体" panose="02010609060101010101" pitchFamily="49" charset="-122"/>
              <a:ea typeface="楷体" panose="02010609060101010101" pitchFamily="49" charset="-122"/>
            </a:endParaRPr>
          </a:p>
        </p:txBody>
      </p:sp>
      <p:sp>
        <p:nvSpPr>
          <p:cNvPr id="2" name="文本框 1"/>
          <p:cNvSpPr txBox="1"/>
          <p:nvPr/>
        </p:nvSpPr>
        <p:spPr>
          <a:xfrm>
            <a:off x="211815" y="1809880"/>
            <a:ext cx="3495591" cy="523220"/>
          </a:xfrm>
          <a:prstGeom prst="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800" b="1" dirty="0">
                <a:latin typeface="楷体" panose="02010609060101010101" pitchFamily="49" charset="-122"/>
                <a:ea typeface="楷体" panose="02010609060101010101" pitchFamily="49" charset="-122"/>
              </a:rPr>
              <a:t>数学概念：离散对数</a:t>
            </a:r>
            <a:endParaRPr lang="zh-CN" altLang="en-US" sz="2800" b="1" dirty="0">
              <a:latin typeface="楷体" panose="02010609060101010101" pitchFamily="49" charset="-122"/>
              <a:ea typeface="楷体" panose="02010609060101010101" pitchFamily="49" charset="-122"/>
            </a:endParaRPr>
          </a:p>
        </p:txBody>
      </p:sp>
      <p:sp>
        <p:nvSpPr>
          <p:cNvPr id="7"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
        <p:nvSpPr>
          <p:cNvPr id="6" name="文本框 5"/>
          <p:cNvSpPr txBox="1"/>
          <p:nvPr/>
        </p:nvSpPr>
        <p:spPr>
          <a:xfrm>
            <a:off x="683568" y="4798976"/>
            <a:ext cx="7344816" cy="954107"/>
          </a:xfrm>
          <a:prstGeom prst="rect">
            <a:avLst/>
          </a:prstGeom>
          <a:noFill/>
        </p:spPr>
        <p:txBody>
          <a:bodyPr wrap="square" rtlCol="0">
            <a:spAutoFit/>
          </a:bodyPr>
          <a:lstStyle/>
          <a:p>
            <a:r>
              <a:rPr lang="zh-CN" altLang="en-US" sz="2800" b="1" dirty="0">
                <a:solidFill>
                  <a:schemeClr val="tx2">
                    <a:lumMod val="95000"/>
                    <a:lumOff val="5000"/>
                  </a:schemeClr>
                </a:solidFill>
                <a:latin typeface="楷体" panose="02010609060101010101" pitchFamily="49" charset="-122"/>
                <a:ea typeface="楷体" panose="02010609060101010101" pitchFamily="49" charset="-122"/>
              </a:rPr>
              <a:t>以</a:t>
            </a:r>
            <a:r>
              <a:rPr lang="en-US" altLang="zh-CN" sz="2800" b="1" dirty="0">
                <a:solidFill>
                  <a:schemeClr val="tx2">
                    <a:lumMod val="95000"/>
                    <a:lumOff val="5000"/>
                  </a:schemeClr>
                </a:solidFill>
                <a:latin typeface="楷体" panose="02010609060101010101" pitchFamily="49" charset="-122"/>
                <a:ea typeface="楷体" panose="02010609060101010101" pitchFamily="49" charset="-122"/>
              </a:rPr>
              <a:t>p=5</a:t>
            </a:r>
            <a:r>
              <a:rPr lang="zh-CN" altLang="en-US" sz="2800" b="1" dirty="0">
                <a:solidFill>
                  <a:schemeClr val="tx2">
                    <a:lumMod val="95000"/>
                    <a:lumOff val="5000"/>
                  </a:schemeClr>
                </a:solidFill>
                <a:latin typeface="楷体" panose="02010609060101010101" pitchFamily="49" charset="-122"/>
                <a:ea typeface="楷体" panose="02010609060101010101" pitchFamily="49" charset="-122"/>
              </a:rPr>
              <a:t>，选取本原元</a:t>
            </a:r>
            <a:r>
              <a:rPr lang="en-US" altLang="zh-CN" sz="2800" b="1" dirty="0">
                <a:solidFill>
                  <a:schemeClr val="tx2">
                    <a:lumMod val="95000"/>
                    <a:lumOff val="5000"/>
                  </a:schemeClr>
                </a:solidFill>
                <a:latin typeface="楷体" panose="02010609060101010101" pitchFamily="49" charset="-122"/>
                <a:ea typeface="楷体" panose="02010609060101010101" pitchFamily="49" charset="-122"/>
              </a:rPr>
              <a:t>n=3</a:t>
            </a:r>
            <a:r>
              <a:rPr lang="zh-CN" altLang="en-US" sz="2800" b="1" dirty="0">
                <a:solidFill>
                  <a:schemeClr val="tx2">
                    <a:lumMod val="95000"/>
                    <a:lumOff val="5000"/>
                  </a:schemeClr>
                </a:solidFill>
                <a:latin typeface="楷体" panose="02010609060101010101" pitchFamily="49" charset="-122"/>
                <a:ea typeface="楷体" panose="02010609060101010101" pitchFamily="49" charset="-122"/>
              </a:rPr>
              <a:t>，</a:t>
            </a:r>
            <a:r>
              <a:rPr lang="en-US" altLang="zh-CN" sz="2800" b="1" dirty="0">
                <a:solidFill>
                  <a:schemeClr val="tx2">
                    <a:lumMod val="95000"/>
                    <a:lumOff val="5000"/>
                  </a:schemeClr>
                </a:solidFill>
                <a:latin typeface="楷体" panose="02010609060101010101" pitchFamily="49" charset="-122"/>
                <a:ea typeface="楷体" panose="02010609060101010101" pitchFamily="49" charset="-122"/>
              </a:rPr>
              <a:t>b</a:t>
            </a:r>
            <a:r>
              <a:rPr lang="zh-CN" altLang="en-US" sz="2800" b="1" dirty="0">
                <a:solidFill>
                  <a:schemeClr val="tx2">
                    <a:lumMod val="95000"/>
                    <a:lumOff val="5000"/>
                  </a:schemeClr>
                </a:solidFill>
                <a:latin typeface="楷体" panose="02010609060101010101" pitchFamily="49" charset="-122"/>
                <a:ea typeface="楷体" panose="02010609060101010101" pitchFamily="49" charset="-122"/>
              </a:rPr>
              <a:t>为</a:t>
            </a:r>
            <a:r>
              <a:rPr lang="en-US" altLang="zh-CN" sz="2800" b="1" dirty="0">
                <a:solidFill>
                  <a:schemeClr val="tx2">
                    <a:lumMod val="95000"/>
                    <a:lumOff val="5000"/>
                  </a:schemeClr>
                </a:solidFill>
                <a:latin typeface="楷体" panose="02010609060101010101" pitchFamily="49" charset="-122"/>
                <a:ea typeface="楷体" panose="02010609060101010101" pitchFamily="49" charset="-122"/>
              </a:rPr>
              <a:t>4</a:t>
            </a:r>
            <a:r>
              <a:rPr lang="zh-CN" altLang="en-US" sz="2800" b="1" dirty="0">
                <a:solidFill>
                  <a:schemeClr val="tx2">
                    <a:lumMod val="95000"/>
                    <a:lumOff val="5000"/>
                  </a:schemeClr>
                </a:solidFill>
                <a:latin typeface="楷体" panose="02010609060101010101" pitchFamily="49" charset="-122"/>
                <a:ea typeface="楷体" panose="02010609060101010101" pitchFamily="49" charset="-122"/>
              </a:rPr>
              <a:t>为例：</a:t>
            </a:r>
            <a:endParaRPr lang="en-US" altLang="zh-CN" sz="2800" b="1" dirty="0">
              <a:solidFill>
                <a:schemeClr val="tx2">
                  <a:lumMod val="95000"/>
                  <a:lumOff val="5000"/>
                </a:schemeClr>
              </a:solidFill>
              <a:latin typeface="楷体" panose="02010609060101010101" pitchFamily="49" charset="-122"/>
              <a:ea typeface="楷体" panose="02010609060101010101" pitchFamily="49" charset="-122"/>
            </a:endParaRPr>
          </a:p>
          <a:p>
            <a:r>
              <a:rPr lang="en-US" altLang="zh-CN" sz="2800" b="1" dirty="0">
                <a:solidFill>
                  <a:schemeClr val="tx2">
                    <a:lumMod val="95000"/>
                    <a:lumOff val="5000"/>
                  </a:schemeClr>
                </a:solidFill>
                <a:latin typeface="楷体" panose="02010609060101010101" pitchFamily="49" charset="-122"/>
                <a:ea typeface="楷体" panose="02010609060101010101" pitchFamily="49" charset="-122"/>
              </a:rPr>
              <a:t>	4=3</a:t>
            </a:r>
            <a:r>
              <a:rPr lang="en-US" altLang="zh-CN" sz="2800" b="1" baseline="30000" dirty="0">
                <a:solidFill>
                  <a:schemeClr val="tx2">
                    <a:lumMod val="95000"/>
                    <a:lumOff val="5000"/>
                  </a:schemeClr>
                </a:solidFill>
                <a:latin typeface="楷体" panose="02010609060101010101" pitchFamily="49" charset="-122"/>
                <a:ea typeface="楷体" panose="02010609060101010101" pitchFamily="49" charset="-122"/>
              </a:rPr>
              <a:t>2</a:t>
            </a:r>
            <a:r>
              <a:rPr lang="en-US" altLang="zh-CN" sz="2800" b="1" dirty="0">
                <a:solidFill>
                  <a:schemeClr val="tx2">
                    <a:lumMod val="95000"/>
                    <a:lumOff val="5000"/>
                  </a:schemeClr>
                </a:solidFill>
                <a:latin typeface="楷体" panose="02010609060101010101" pitchFamily="49" charset="-122"/>
                <a:ea typeface="楷体" panose="02010609060101010101" pitchFamily="49" charset="-122"/>
              </a:rPr>
              <a:t> mod 5</a:t>
            </a:r>
            <a:endParaRPr lang="zh-CN" altLang="en-US" sz="2800" b="1" dirty="0">
              <a:solidFill>
                <a:schemeClr val="tx2">
                  <a:lumMod val="95000"/>
                  <a:lumOff val="5000"/>
                </a:schemeClr>
              </a:solidFill>
              <a:latin typeface="楷体" panose="02010609060101010101" pitchFamily="49" charset="-122"/>
              <a:ea typeface="楷体" panose="02010609060101010101" pitchFamily="49" charset="-122"/>
            </a:endParaRPr>
          </a:p>
        </p:txBody>
      </p:sp>
      <p:sp>
        <p:nvSpPr>
          <p:cNvPr id="8" name="文本框 7"/>
          <p:cNvSpPr txBox="1"/>
          <p:nvPr/>
        </p:nvSpPr>
        <p:spPr>
          <a:xfrm>
            <a:off x="768984" y="6165304"/>
            <a:ext cx="1512168" cy="369332"/>
          </a:xfrm>
          <a:prstGeom prst="rect">
            <a:avLst/>
          </a:prstGeom>
          <a:noFill/>
        </p:spPr>
        <p:txBody>
          <a:bodyPr wrap="square" rtlCol="0">
            <a:spAutoFit/>
          </a:bodyPr>
          <a:lstStyle/>
          <a:p>
            <a:r>
              <a:rPr lang="en-US" altLang="zh-CN" dirty="0"/>
              <a:t>3 mod 5=3</a:t>
            </a:r>
            <a:endParaRPr lang="zh-CN" altLang="en-US" dirty="0"/>
          </a:p>
        </p:txBody>
      </p:sp>
      <p:sp>
        <p:nvSpPr>
          <p:cNvPr id="10" name="文本框 9"/>
          <p:cNvSpPr txBox="1"/>
          <p:nvPr/>
        </p:nvSpPr>
        <p:spPr>
          <a:xfrm>
            <a:off x="2574410" y="6165304"/>
            <a:ext cx="1938990" cy="369332"/>
          </a:xfrm>
          <a:prstGeom prst="rect">
            <a:avLst/>
          </a:prstGeom>
          <a:noFill/>
        </p:spPr>
        <p:txBody>
          <a:bodyPr wrap="square" rtlCol="0">
            <a:spAutoFit/>
          </a:bodyPr>
          <a:lstStyle/>
          <a:p>
            <a:r>
              <a:rPr lang="en-US" altLang="zh-CN" dirty="0"/>
              <a:t>3</a:t>
            </a:r>
            <a:r>
              <a:rPr lang="en-US" altLang="zh-CN" baseline="30000" dirty="0"/>
              <a:t>2</a:t>
            </a:r>
            <a:r>
              <a:rPr lang="en-US" altLang="zh-CN" dirty="0"/>
              <a:t> mod 5=4</a:t>
            </a:r>
            <a:endParaRPr lang="zh-CN" altLang="en-US" dirty="0"/>
          </a:p>
        </p:txBody>
      </p:sp>
      <p:sp>
        <p:nvSpPr>
          <p:cNvPr id="11" name="文本框 10"/>
          <p:cNvSpPr txBox="1"/>
          <p:nvPr/>
        </p:nvSpPr>
        <p:spPr>
          <a:xfrm>
            <a:off x="4488910" y="6165304"/>
            <a:ext cx="1752682" cy="369332"/>
          </a:xfrm>
          <a:prstGeom prst="rect">
            <a:avLst/>
          </a:prstGeom>
          <a:noFill/>
        </p:spPr>
        <p:txBody>
          <a:bodyPr wrap="square" rtlCol="0">
            <a:spAutoFit/>
          </a:bodyPr>
          <a:lstStyle/>
          <a:p>
            <a:r>
              <a:rPr lang="en-US" altLang="zh-CN" dirty="0"/>
              <a:t>3</a:t>
            </a:r>
            <a:r>
              <a:rPr lang="en-US" altLang="zh-CN" baseline="30000" dirty="0"/>
              <a:t>3</a:t>
            </a:r>
            <a:r>
              <a:rPr lang="en-US" altLang="zh-CN" dirty="0"/>
              <a:t> mod 5=2</a:t>
            </a:r>
            <a:endParaRPr lang="zh-CN" altLang="en-US" dirty="0"/>
          </a:p>
        </p:txBody>
      </p:sp>
      <p:sp>
        <p:nvSpPr>
          <p:cNvPr id="12" name="文本框 11"/>
          <p:cNvSpPr txBox="1"/>
          <p:nvPr/>
        </p:nvSpPr>
        <p:spPr>
          <a:xfrm>
            <a:off x="6444208" y="6165304"/>
            <a:ext cx="1752682" cy="369332"/>
          </a:xfrm>
          <a:prstGeom prst="rect">
            <a:avLst/>
          </a:prstGeom>
          <a:noFill/>
        </p:spPr>
        <p:txBody>
          <a:bodyPr wrap="square" rtlCol="0">
            <a:spAutoFit/>
          </a:bodyPr>
          <a:lstStyle/>
          <a:p>
            <a:r>
              <a:rPr lang="en-US" altLang="zh-CN" dirty="0"/>
              <a:t>3</a:t>
            </a:r>
            <a:r>
              <a:rPr lang="en-US" altLang="zh-CN" baseline="30000" dirty="0"/>
              <a:t>4</a:t>
            </a:r>
            <a:r>
              <a:rPr lang="en-US" altLang="zh-CN" dirty="0"/>
              <a:t> mod 5=1</a:t>
            </a:r>
            <a:endParaRPr lang="zh-CN" altLang="en-US" dirty="0"/>
          </a:p>
        </p:txBody>
      </p:sp>
      <p:sp>
        <p:nvSpPr>
          <p:cNvPr id="3" name="箭头: 下 2"/>
          <p:cNvSpPr/>
          <p:nvPr/>
        </p:nvSpPr>
        <p:spPr>
          <a:xfrm rot="7551674">
            <a:off x="2833742" y="5629558"/>
            <a:ext cx="266069" cy="655291"/>
          </a:xfrm>
          <a:prstGeom prst="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658594" y="5435974"/>
            <a:ext cx="2664296" cy="523220"/>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唯一的</a:t>
            </a:r>
            <a:r>
              <a:rPr lang="en-US" altLang="zh-CN" sz="2800" b="1" dirty="0" err="1">
                <a:solidFill>
                  <a:srgbClr val="FF0000"/>
                </a:solidFill>
                <a:latin typeface="楷体" panose="02010609060101010101" pitchFamily="49" charset="-122"/>
                <a:ea typeface="楷体" panose="02010609060101010101" pitchFamily="49" charset="-122"/>
              </a:rPr>
              <a:t>i</a:t>
            </a:r>
            <a:r>
              <a:rPr lang="en-US" altLang="zh-CN" sz="2800" b="1" dirty="0">
                <a:solidFill>
                  <a:srgbClr val="FF0000"/>
                </a:solidFill>
                <a:latin typeface="楷体" panose="02010609060101010101" pitchFamily="49" charset="-122"/>
                <a:ea typeface="楷体" panose="02010609060101010101" pitchFamily="49" charset="-122"/>
              </a:rPr>
              <a:t>=2</a:t>
            </a:r>
            <a:endParaRPr lang="zh-CN" altLang="en-US" sz="28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P spid="3" grpId="0" animBg="1"/>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6323" name="Rectangle 3"/>
              <p:cNvSpPr>
                <a:spLocks noGrp="1" noRot="1" noChangeArrowheads="1"/>
              </p:cNvSpPr>
              <p:nvPr>
                <p:ph type="body" idx="4294967295"/>
              </p:nvPr>
            </p:nvSpPr>
            <p:spPr>
              <a:xfrm>
                <a:off x="1043608" y="2600092"/>
                <a:ext cx="6886575" cy="1364357"/>
              </a:xfrm>
            </p:spPr>
            <p:style>
              <a:lnRef idx="1">
                <a:schemeClr val="accent5"/>
              </a:lnRef>
              <a:fillRef idx="2">
                <a:schemeClr val="accent5"/>
              </a:fillRef>
              <a:effectRef idx="1">
                <a:schemeClr val="accent5"/>
              </a:effectRef>
              <a:fontRef idx="minor">
                <a:schemeClr val="dk1"/>
              </a:fontRef>
            </p:style>
            <p:txBody>
              <a:bodyPr/>
              <a:lstStyle/>
              <a:p>
                <a:pPr marL="0" indent="0" eaLnBrk="1" hangingPunct="1">
                  <a:buNone/>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 设</a:t>
                </a:r>
                <a14:m>
                  <m:oMath xmlns:m="http://schemas.openxmlformats.org/officeDocument/2006/math">
                    <m:r>
                      <a:rPr lang="en-US" altLang="zh-CN" sz="2400" b="0" i="0" smtClean="0">
                        <a:latin typeface="Cambria Math" panose="02040503050406030204" pitchFamily="18" charset="0"/>
                        <a:ea typeface="楷体" panose="02010609060101010101" pitchFamily="49" charset="-122"/>
                      </a:rPr>
                      <m:t> </m:t>
                    </m:r>
                    <m:r>
                      <a:rPr lang="en-US" altLang="zh-CN" sz="2400" b="0" i="1" smtClean="0">
                        <a:latin typeface="Cambria Math" panose="02040503050406030204" pitchFamily="18" charset="0"/>
                        <a:ea typeface="楷体" panose="02010609060101010101" pitchFamily="49" charset="-122"/>
                      </a:rPr>
                      <m:t>𝑔</m:t>
                    </m:r>
                    <m:r>
                      <a:rPr lang="en-US" altLang="zh-CN" sz="2400" b="0" i="1" smtClean="0">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是一个质数，</a:t>
                </a:r>
                <a14:m>
                  <m:oMath xmlns:m="http://schemas.openxmlformats.org/officeDocument/2006/math">
                    <m:r>
                      <a:rPr lang="en-US" altLang="zh-CN" sz="2400" b="0" i="0" smtClean="0">
                        <a:latin typeface="Cambria Math" panose="02040503050406030204" pitchFamily="18" charset="0"/>
                        <a:ea typeface="楷体" panose="02010609060101010101" pitchFamily="49" charset="-122"/>
                      </a:rPr>
                      <m:t> </m:t>
                    </m:r>
                    <m:r>
                      <a:rPr lang="en-US" altLang="zh-CN" sz="2400" b="0" i="1" smtClean="0">
                        <a:latin typeface="Cambria Math" panose="02040503050406030204" pitchFamily="18" charset="0"/>
                        <a:ea typeface="楷体" panose="02010609060101010101" pitchFamily="49" charset="-122"/>
                      </a:rPr>
                      <m:t>𝑛</m:t>
                    </m:r>
                    <m:r>
                      <a:rPr lang="en-US" altLang="zh-CN" sz="2400" b="0" i="1" smtClean="0">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是</a:t>
                </a:r>
                <a14:m>
                  <m:oMath xmlns:m="http://schemas.openxmlformats.org/officeDocument/2006/math">
                    <m:r>
                      <a:rPr lang="en-US" altLang="zh-CN" sz="2400" b="0" i="0" dirty="0" smtClean="0">
                        <a:latin typeface="Cambria Math" panose="02040503050406030204" pitchFamily="18" charset="0"/>
                        <a:ea typeface="楷体" panose="02010609060101010101" pitchFamily="49" charset="-122"/>
                      </a:rPr>
                      <m:t> </m:t>
                    </m:r>
                    <m:r>
                      <a:rPr lang="en-US" altLang="zh-CN" sz="2400" b="0" i="1" dirty="0" smtClean="0">
                        <a:latin typeface="Cambria Math" panose="02040503050406030204" pitchFamily="18" charset="0"/>
                        <a:ea typeface="楷体" panose="02010609060101010101" pitchFamily="49" charset="-122"/>
                      </a:rPr>
                      <m:t>𝑔</m:t>
                    </m:r>
                    <m:r>
                      <a:rPr lang="en-US" altLang="zh-CN" sz="2400" b="0" i="1" dirty="0" smtClean="0">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的本原元，要求</a:t>
                </a:r>
                <a14:m>
                  <m:oMath xmlns:m="http://schemas.openxmlformats.org/officeDocument/2006/math">
                    <m:r>
                      <a:rPr lang="en-US" altLang="zh-CN" sz="2400" b="0" i="0" dirty="0" smtClean="0">
                        <a:latin typeface="Cambria Math" panose="02040503050406030204" pitchFamily="18" charset="0"/>
                        <a:ea typeface="楷体" panose="02010609060101010101" pitchFamily="49" charset="-122"/>
                      </a:rPr>
                      <m:t> </m:t>
                    </m:r>
                    <m:r>
                      <a:rPr lang="en-US" altLang="zh-CN" sz="2400" b="0" i="1" dirty="0" smtClean="0">
                        <a:latin typeface="Cambria Math" panose="02040503050406030204" pitchFamily="18" charset="0"/>
                        <a:ea typeface="楷体" panose="02010609060101010101" pitchFamily="49" charset="-122"/>
                      </a:rPr>
                      <m:t>𝑛</m:t>
                    </m:r>
                    <m:r>
                      <a:rPr lang="en-US" altLang="zh-CN" sz="2400" b="0" i="1" dirty="0" smtClean="0">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和</a:t>
                </a:r>
                <a14:m>
                  <m:oMath xmlns:m="http://schemas.openxmlformats.org/officeDocument/2006/math">
                    <m:r>
                      <a:rPr lang="en-US" altLang="zh-CN" sz="2400" b="0" i="0" dirty="0" smtClean="0">
                        <a:latin typeface="Cambria Math" panose="02040503050406030204" pitchFamily="18" charset="0"/>
                        <a:ea typeface="楷体" panose="02010609060101010101" pitchFamily="49" charset="-122"/>
                      </a:rPr>
                      <m:t> </m:t>
                    </m:r>
                    <m:r>
                      <a:rPr lang="en-US" altLang="zh-CN" sz="2400" b="0" i="1" dirty="0" smtClean="0">
                        <a:latin typeface="Cambria Math" panose="02040503050406030204" pitchFamily="18" charset="0"/>
                        <a:ea typeface="楷体" panose="02010609060101010101" pitchFamily="49" charset="-122"/>
                      </a:rPr>
                      <m:t>𝑔</m:t>
                    </m:r>
                    <m:r>
                      <a:rPr lang="en-US" altLang="zh-CN" sz="2400" b="0" i="1" dirty="0" smtClean="0">
                        <a:latin typeface="Cambria Math" panose="02040503050406030204" pitchFamily="18" charset="0"/>
                        <a:ea typeface="楷体" panose="02010609060101010101" pitchFamily="49" charset="-122"/>
                      </a:rPr>
                      <m:t> </m:t>
                    </m:r>
                  </m:oMath>
                </a14:m>
                <a:r>
                  <a:rPr lang="zh-CN" altLang="en-US" sz="2400" dirty="0">
                    <a:latin typeface="楷体" panose="02010609060101010101" pitchFamily="49" charset="-122"/>
                    <a:ea typeface="楷体" panose="02010609060101010101" pitchFamily="49" charset="-122"/>
                  </a:rPr>
                  <a:t>是公开的，则网络中的某一用户可以任选一个小于</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𝑔</m:t>
                    </m:r>
                  </m:oMath>
                </a14:m>
                <a:r>
                  <a:rPr lang="zh-CN" altLang="en-US" sz="2400" dirty="0">
                    <a:latin typeface="楷体" panose="02010609060101010101" pitchFamily="49" charset="-122"/>
                    <a:ea typeface="楷体" panose="02010609060101010101" pitchFamily="49" charset="-122"/>
                  </a:rPr>
                  <a:t>的整数</a:t>
                </a:r>
                <a14:m>
                  <m:oMath xmlns:m="http://schemas.openxmlformats.org/officeDocument/2006/math">
                    <m:r>
                      <a:rPr lang="en-US" altLang="zh-CN" sz="2400" i="1" dirty="0" smtClean="0">
                        <a:latin typeface="Cambria Math" panose="02040503050406030204" pitchFamily="18" charset="0"/>
                        <a:ea typeface="楷体" panose="02010609060101010101" pitchFamily="49" charset="-122"/>
                      </a:rPr>
                      <m:t>𝑎</m:t>
                    </m:r>
                  </m:oMath>
                </a14:m>
                <a:r>
                  <a:rPr lang="zh-CN" altLang="en-US" sz="2400" dirty="0">
                    <a:latin typeface="楷体" panose="02010609060101010101" pitchFamily="49" charset="-122"/>
                    <a:ea typeface="楷体" panose="02010609060101010101" pitchFamily="49" charset="-122"/>
                  </a:rPr>
                  <a:t>作为秘密密钥。</a:t>
                </a:r>
              </a:p>
            </p:txBody>
          </p:sp>
        </mc:Choice>
        <mc:Fallback>
          <p:sp>
            <p:nvSpPr>
              <p:cNvPr id="56323" name="Rectangle 3"/>
              <p:cNvSpPr>
                <a:spLocks noGrp="1" noRot="1" noChangeAspect="1" noMove="1" noResize="1" noEditPoints="1" noAdjustHandles="1" noChangeArrowheads="1" noChangeShapeType="1" noTextEdit="1"/>
              </p:cNvSpPr>
              <p:nvPr>
                <p:ph type="body" idx="4294967295"/>
              </p:nvPr>
            </p:nvSpPr>
            <p:spPr>
              <a:xfrm>
                <a:off x="1043608" y="2600092"/>
                <a:ext cx="6886575" cy="1364357"/>
              </a:xfr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9" name="文本框 8"/>
          <p:cNvSpPr txBox="1"/>
          <p:nvPr/>
        </p:nvSpPr>
        <p:spPr>
          <a:xfrm>
            <a:off x="179512" y="1159357"/>
            <a:ext cx="5574529" cy="523220"/>
          </a:xfrm>
          <a:prstGeom prst="rect">
            <a:avLst/>
          </a:prstGeom>
          <a:noFill/>
        </p:spPr>
        <p:txBody>
          <a:bodyPr wrap="square">
            <a:spAutoFit/>
          </a:bodyPr>
          <a:lstStyle/>
          <a:p>
            <a:pPr marL="469900" indent="-469900" eaLnBrk="1" hangingPunct="1">
              <a:spcBef>
                <a:spcPct val="20000"/>
              </a:spcBef>
              <a:buClr>
                <a:srgbClr val="CC0000"/>
              </a:buClr>
              <a:buFont typeface="Wingdings" panose="05000000000000000000" pitchFamily="2" charset="2"/>
              <a:buChar char="o"/>
              <a:defRPr/>
            </a:pPr>
            <a:r>
              <a:rPr lang="en-US" altLang="zh-CN" sz="2800" dirty="0">
                <a:latin typeface="楷体" panose="02010609060101010101" pitchFamily="49" charset="-122"/>
                <a:ea typeface="楷体" panose="02010609060101010101" pitchFamily="49" charset="-122"/>
              </a:rPr>
              <a:t>Diffie-Hellman</a:t>
            </a:r>
            <a:r>
              <a:rPr lang="zh-CN" altLang="en-US" sz="2800" dirty="0">
                <a:latin typeface="楷体" panose="02010609060101010101" pitchFamily="49" charset="-122"/>
                <a:ea typeface="楷体" panose="02010609060101010101" pitchFamily="49" charset="-122"/>
              </a:rPr>
              <a:t>密钥交换方案</a:t>
            </a:r>
            <a:endParaRPr lang="zh-CN" altLang="en-US" sz="2800" dirty="0">
              <a:latin typeface="楷体" panose="02010609060101010101" pitchFamily="49" charset="-122"/>
              <a:ea typeface="楷体" panose="02010609060101010101" pitchFamily="49" charset="-122"/>
            </a:endParaRPr>
          </a:p>
        </p:txBody>
      </p:sp>
      <p:sp>
        <p:nvSpPr>
          <p:cNvPr id="2" name="文本框 1"/>
          <p:cNvSpPr txBox="1"/>
          <p:nvPr/>
        </p:nvSpPr>
        <p:spPr>
          <a:xfrm>
            <a:off x="555953" y="2118047"/>
            <a:ext cx="1999823" cy="523220"/>
          </a:xfrm>
          <a:prstGeom prst="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sz="2800" b="1" dirty="0">
                <a:latin typeface="楷体" panose="02010609060101010101" pitchFamily="49" charset="-122"/>
                <a:ea typeface="楷体" panose="02010609060101010101" pitchFamily="49" charset="-122"/>
              </a:rPr>
              <a:t>密钥原理</a:t>
            </a:r>
            <a:endParaRPr lang="zh-CN" altLang="en-US" sz="2800" b="1" dirty="0">
              <a:latin typeface="楷体" panose="02010609060101010101" pitchFamily="49" charset="-122"/>
              <a:ea typeface="楷体" panose="02010609060101010101" pitchFamily="49" charset="-122"/>
            </a:endParaRPr>
          </a:p>
        </p:txBody>
      </p:sp>
      <p:sp>
        <p:nvSpPr>
          <p:cNvPr id="11" name="文本框 10"/>
          <p:cNvSpPr txBox="1"/>
          <p:nvPr/>
        </p:nvSpPr>
        <p:spPr>
          <a:xfrm>
            <a:off x="1578941" y="4941168"/>
            <a:ext cx="6264696"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l" defTabSz="914400" rtl="0" eaLnBrk="1" fontAlgn="base" latinLnBrk="0" hangingPunct="1">
              <a:lnSpc>
                <a:spcPct val="100000"/>
              </a:lnSpc>
              <a:spcBef>
                <a:spcPct val="20000"/>
              </a:spcBef>
              <a:spcAft>
                <a:spcPct val="0"/>
              </a:spcAft>
              <a:buClr>
                <a:srgbClr val="CC0000"/>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设</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和</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B</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是两个用户，各自的密钥分别是</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XA</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和</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XB</a:t>
            </a: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，则他们可基于离散对数方法来建立彼此间的会话密钥。</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sp>
        <p:nvSpPr>
          <p:cNvPr id="12" name="文本框 11"/>
          <p:cNvSpPr txBox="1"/>
          <p:nvPr/>
        </p:nvSpPr>
        <p:spPr>
          <a:xfrm>
            <a:off x="683568" y="4679558"/>
            <a:ext cx="1440160" cy="523220"/>
          </a:xfrm>
          <a:prstGeom prst="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sz="2800" b="1" dirty="0">
                <a:latin typeface="楷体" panose="02010609060101010101" pitchFamily="49" charset="-122"/>
                <a:ea typeface="楷体" panose="02010609060101010101" pitchFamily="49" charset="-122"/>
              </a:rPr>
              <a:t>例如：</a:t>
            </a:r>
            <a:endParaRPr lang="zh-CN" altLang="en-US" sz="2800" b="1" dirty="0">
              <a:latin typeface="楷体" panose="02010609060101010101" pitchFamily="49" charset="-122"/>
              <a:ea typeface="楷体" panose="02010609060101010101" pitchFamily="49" charset="-122"/>
            </a:endParaRPr>
          </a:p>
        </p:txBody>
      </p:sp>
      <p:sp>
        <p:nvSpPr>
          <p:cNvPr id="1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538" t="4063" r="1548" b="126"/>
          <a:stretch>
            <a:fillRect/>
          </a:stretch>
        </p:blipFill>
        <p:spPr>
          <a:xfrm>
            <a:off x="971600" y="1412776"/>
            <a:ext cx="6984776" cy="5256584"/>
          </a:xfrm>
          <a:prstGeom prst="rect">
            <a:avLst/>
          </a:prstGeom>
          <a:ln>
            <a:noFill/>
          </a:ln>
          <a:effectLst>
            <a:softEdge rad="112500"/>
          </a:effectLst>
        </p:spPr>
      </p:pic>
      <p:sp>
        <p:nvSpPr>
          <p:cNvPr id="9" name="文本框 8"/>
          <p:cNvSpPr txBox="1"/>
          <p:nvPr/>
        </p:nvSpPr>
        <p:spPr>
          <a:xfrm>
            <a:off x="128551" y="1024022"/>
            <a:ext cx="5574529" cy="523220"/>
          </a:xfrm>
          <a:prstGeom prst="rect">
            <a:avLst/>
          </a:prstGeom>
          <a:noFill/>
        </p:spPr>
        <p:txBody>
          <a:bodyPr wrap="square">
            <a:spAutoFit/>
          </a:bodyPr>
          <a:lstStyle/>
          <a:p>
            <a:pPr marL="469900" indent="-469900" eaLnBrk="1" hangingPunct="1">
              <a:spcBef>
                <a:spcPct val="20000"/>
              </a:spcBef>
              <a:buClr>
                <a:srgbClr val="CC0000"/>
              </a:buClr>
              <a:buFont typeface="Wingdings" panose="05000000000000000000" pitchFamily="2" charset="2"/>
              <a:buChar char="o"/>
              <a:defRPr/>
            </a:pPr>
            <a:r>
              <a:rPr lang="en-US" altLang="zh-CN" sz="2800" dirty="0">
                <a:latin typeface="楷体" panose="02010609060101010101" pitchFamily="49" charset="-122"/>
                <a:ea typeface="楷体" panose="02010609060101010101" pitchFamily="49" charset="-122"/>
              </a:rPr>
              <a:t>Diffie-Hellman</a:t>
            </a:r>
            <a:r>
              <a:rPr lang="zh-CN" altLang="en-US" sz="2800" dirty="0">
                <a:latin typeface="楷体" panose="02010609060101010101" pitchFamily="49" charset="-122"/>
                <a:ea typeface="楷体" panose="02010609060101010101" pitchFamily="49" charset="-122"/>
              </a:rPr>
              <a:t>密钥交换方案</a:t>
            </a:r>
            <a:endParaRPr lang="zh-CN" altLang="en-US" sz="2800" dirty="0">
              <a:latin typeface="楷体" panose="02010609060101010101" pitchFamily="49" charset="-122"/>
              <a:ea typeface="楷体" panose="02010609060101010101" pitchFamily="49" charset="-122"/>
            </a:endParaRPr>
          </a:p>
        </p:txBody>
      </p:sp>
      <p:sp>
        <p:nvSpPr>
          <p:cNvPr id="10" name="Rectangle 3"/>
          <p:cNvSpPr>
            <a:spLocks noRot="1" noChangeArrowheads="1"/>
          </p:cNvSpPr>
          <p:nvPr/>
        </p:nvSpPr>
        <p:spPr bwMode="auto">
          <a:xfrm>
            <a:off x="2898319" y="1648013"/>
            <a:ext cx="3025031" cy="575965"/>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a:lstStyle/>
          <a:p>
            <a:pPr marL="469900" indent="-469900" algn="ctr" eaLnBrk="1" hangingPunct="1">
              <a:spcBef>
                <a:spcPct val="20000"/>
              </a:spcBef>
              <a:buClr>
                <a:schemeClr val="accent2"/>
              </a:buClr>
              <a:buFont typeface="Wingdings" panose="05000000000000000000" pitchFamily="2" charset="2"/>
              <a:buNone/>
            </a:pPr>
            <a:r>
              <a:rPr lang="zh-CN" altLang="en-US" sz="2800" b="1" dirty="0">
                <a:latin typeface="楷体" panose="02010609060101010101" pitchFamily="49" charset="-122"/>
                <a:ea typeface="楷体" panose="02010609060101010101" pitchFamily="49" charset="-122"/>
              </a:rPr>
              <a:t>密钥交换过程</a:t>
            </a:r>
            <a:endParaRPr lang="zh-CN" altLang="en-US" sz="2800" b="1" dirty="0">
              <a:latin typeface="楷体" panose="02010609060101010101" pitchFamily="49" charset="-122"/>
              <a:ea typeface="楷体" panose="02010609060101010101" pitchFamily="49" charset="-122"/>
            </a:endParaRPr>
          </a:p>
          <a:p>
            <a:pPr marL="908050" lvl="1" indent="-436880" eaLnBrk="1" hangingPunct="1">
              <a:spcBef>
                <a:spcPct val="20000"/>
              </a:spcBef>
              <a:buClr>
                <a:schemeClr val="accent2"/>
              </a:buClr>
              <a:buFont typeface="Wingdings" panose="05000000000000000000" pitchFamily="2" charset="2"/>
              <a:buNone/>
            </a:pPr>
            <a:endParaRPr lang="zh-CN" altLang="en-US" sz="2800" b="1" dirty="0">
              <a:latin typeface="楷体" panose="02010609060101010101" pitchFamily="49" charset="-122"/>
              <a:ea typeface="楷体" panose="02010609060101010101" pitchFamily="49" charset="-122"/>
            </a:endParaRPr>
          </a:p>
        </p:txBody>
      </p:sp>
      <p:sp>
        <p:nvSpPr>
          <p:cNvPr id="6" name="Rectangle 3"/>
          <p:cNvSpPr>
            <a:spLocks noRot="1" noChangeArrowheads="1"/>
          </p:cNvSpPr>
          <p:nvPr/>
        </p:nvSpPr>
        <p:spPr bwMode="auto">
          <a:xfrm>
            <a:off x="3816993" y="5797406"/>
            <a:ext cx="1886087" cy="456980"/>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共享密钥</a:t>
            </a:r>
            <a:r>
              <a:rPr lang="en-US" altLang="zh-CN" sz="2400" b="1" dirty="0">
                <a:latin typeface="楷体" panose="02010609060101010101" pitchFamily="49" charset="-122"/>
                <a:ea typeface="楷体" panose="02010609060101010101" pitchFamily="49" charset="-122"/>
              </a:rPr>
              <a:t>K</a:t>
            </a:r>
            <a:endParaRPr lang="zh-CN" altLang="en-US" sz="2400" b="1" dirty="0">
              <a:latin typeface="楷体" panose="02010609060101010101" pitchFamily="49" charset="-122"/>
              <a:ea typeface="楷体" panose="02010609060101010101" pitchFamily="49" charset="-122"/>
            </a:endParaRPr>
          </a:p>
        </p:txBody>
      </p:sp>
      <p:cxnSp>
        <p:nvCxnSpPr>
          <p:cNvPr id="3" name="直接箭头连接符 2"/>
          <p:cNvCxnSpPr/>
          <p:nvPr/>
        </p:nvCxnSpPr>
        <p:spPr>
          <a:xfrm flipV="1">
            <a:off x="3419872" y="6174297"/>
            <a:ext cx="330007" cy="254009"/>
          </a:xfrm>
          <a:prstGeom prst="straightConnector1">
            <a:avLst/>
          </a:prstGeom>
          <a:ln>
            <a:solidFill>
              <a:srgbClr val="0070C0"/>
            </a:solidFill>
            <a:tailEnd type="triangle"/>
          </a:ln>
        </p:spPr>
        <p:style>
          <a:lnRef idx="3">
            <a:schemeClr val="accent1"/>
          </a:lnRef>
          <a:fillRef idx="0">
            <a:schemeClr val="accent1"/>
          </a:fillRef>
          <a:effectRef idx="2">
            <a:schemeClr val="accent1"/>
          </a:effectRef>
          <a:fontRef idx="minor">
            <a:schemeClr val="tx1"/>
          </a:fontRef>
        </p:style>
      </p:cxnSp>
      <p:cxnSp>
        <p:nvCxnSpPr>
          <p:cNvPr id="11" name="直接箭头连接符 10"/>
          <p:cNvCxnSpPr/>
          <p:nvPr/>
        </p:nvCxnSpPr>
        <p:spPr>
          <a:xfrm flipH="1" flipV="1">
            <a:off x="5770195" y="6093297"/>
            <a:ext cx="1826141" cy="208004"/>
          </a:xfrm>
          <a:prstGeom prst="straightConnector1">
            <a:avLst/>
          </a:prstGeom>
          <a:ln>
            <a:solidFill>
              <a:srgbClr val="0070C0"/>
            </a:solidFill>
            <a:tailEnd type="triangle"/>
          </a:ln>
        </p:spPr>
        <p:style>
          <a:lnRef idx="3">
            <a:schemeClr val="accent1"/>
          </a:lnRef>
          <a:fillRef idx="0">
            <a:schemeClr val="accent1"/>
          </a:fillRef>
          <a:effectRef idx="2">
            <a:schemeClr val="accent1"/>
          </a:effectRef>
          <a:fontRef idx="minor">
            <a:schemeClr val="tx1"/>
          </a:fontRef>
        </p:style>
      </p:cxnSp>
      <p:sp>
        <p:nvSpPr>
          <p:cNvPr id="14"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DEB1DB0-BF70-4ED4-AEEA-FC63C96D6CF4}" type="slidenum">
              <a:rPr lang="en-US" altLang="zh-CN" smtClean="0"/>
            </a:fld>
            <a:endParaRPr lang="en-US" altLang="zh-CN"/>
          </a:p>
        </p:txBody>
      </p:sp>
      <p:sp>
        <p:nvSpPr>
          <p:cNvPr id="7" name="内容占位符 2"/>
          <p:cNvSpPr>
            <a:spLocks noGrp="1"/>
          </p:cNvSpPr>
          <p:nvPr>
            <p:ph idx="4294967295"/>
          </p:nvPr>
        </p:nvSpPr>
        <p:spPr>
          <a:xfrm>
            <a:off x="0" y="1125538"/>
            <a:ext cx="5184775" cy="569912"/>
          </a:xfrm>
        </p:spPr>
        <p:txBody>
          <a:bodyPr/>
          <a:lstStyle/>
          <a:p>
            <a:r>
              <a:rPr lang="zh-CN" altLang="en-US" sz="2800" b="1" dirty="0">
                <a:latin typeface="楷体" panose="02010609060101010101" pitchFamily="49" charset="-122"/>
                <a:ea typeface="楷体" panose="02010609060101010101" pitchFamily="49" charset="-122"/>
              </a:rPr>
              <a:t>对称密码和公钥密码</a:t>
            </a:r>
            <a:endParaRPr lang="zh-CN" altLang="en-US" sz="2800" b="1" dirty="0">
              <a:latin typeface="楷体" panose="02010609060101010101" pitchFamily="49" charset="-122"/>
              <a:ea typeface="楷体" panose="02010609060101010101" pitchFamily="49" charset="-122"/>
            </a:endParaRPr>
          </a:p>
        </p:txBody>
      </p:sp>
      <p:grpSp>
        <p:nvGrpSpPr>
          <p:cNvPr id="13" name="组合 12"/>
          <p:cNvGrpSpPr/>
          <p:nvPr/>
        </p:nvGrpSpPr>
        <p:grpSpPr>
          <a:xfrm>
            <a:off x="827584" y="2492896"/>
            <a:ext cx="3384376" cy="2596990"/>
            <a:chOff x="683568" y="2344178"/>
            <a:chExt cx="4256383" cy="3173054"/>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3568" y="3558333"/>
              <a:ext cx="720080" cy="720080"/>
            </a:xfrm>
            <a:prstGeom prst="rect">
              <a:avLst/>
            </a:prstGeom>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13031" t="8749" r="7871" b="12155"/>
            <a:stretch>
              <a:fillRect/>
            </a:stretch>
          </p:blipFill>
          <p:spPr>
            <a:xfrm>
              <a:off x="1619672" y="2344178"/>
              <a:ext cx="720080" cy="720080"/>
            </a:xfrm>
            <a:prstGeom prst="rect">
              <a:avLst/>
            </a:prstGeom>
          </p:spPr>
        </p:pic>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l="13031" t="8749" r="7871" b="12155"/>
            <a:stretch>
              <a:fillRect/>
            </a:stretch>
          </p:blipFill>
          <p:spPr>
            <a:xfrm>
              <a:off x="3347864" y="2344178"/>
              <a:ext cx="720080" cy="720080"/>
            </a:xfrm>
            <a:prstGeom prst="rect">
              <a:avLst/>
            </a:prstGeom>
          </p:spPr>
        </p:pic>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l="13031" t="8749" r="7871" b="12155"/>
            <a:stretch>
              <a:fillRect/>
            </a:stretch>
          </p:blipFill>
          <p:spPr>
            <a:xfrm>
              <a:off x="4219871" y="3558333"/>
              <a:ext cx="720080" cy="720080"/>
            </a:xfrm>
            <a:prstGeom prst="rect">
              <a:avLst/>
            </a:prstGeom>
          </p:spPr>
        </p:pic>
        <p:pic>
          <p:nvPicPr>
            <p:cNvPr id="16" name="图片 15"/>
            <p:cNvPicPr>
              <a:picLocks noChangeAspect="1"/>
            </p:cNvPicPr>
            <p:nvPr/>
          </p:nvPicPr>
          <p:blipFill rotWithShape="1">
            <a:blip r:embed="rId2" cstate="print">
              <a:extLst>
                <a:ext uri="{28A0092B-C50C-407E-A947-70E740481C1C}">
                  <a14:useLocalDpi xmlns:a14="http://schemas.microsoft.com/office/drawing/2010/main" val="0"/>
                </a:ext>
              </a:extLst>
            </a:blip>
            <a:srcRect l="13031" t="8749" r="7871" b="12155"/>
            <a:stretch>
              <a:fillRect/>
            </a:stretch>
          </p:blipFill>
          <p:spPr>
            <a:xfrm>
              <a:off x="3347864" y="4797152"/>
              <a:ext cx="720080" cy="720080"/>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l="13031" t="8749" r="7871" b="12155"/>
            <a:stretch>
              <a:fillRect/>
            </a:stretch>
          </p:blipFill>
          <p:spPr>
            <a:xfrm>
              <a:off x="1619672" y="4797152"/>
              <a:ext cx="720080" cy="720080"/>
            </a:xfrm>
            <a:prstGeom prst="rect">
              <a:avLst/>
            </a:prstGeom>
          </p:spPr>
        </p:pic>
      </p:grpSp>
      <p:cxnSp>
        <p:nvCxnSpPr>
          <p:cNvPr id="16399" name="直接箭头连接符 16398"/>
          <p:cNvCxnSpPr>
            <a:stCxn id="8" idx="3"/>
            <a:endCxn id="15" idx="1"/>
          </p:cNvCxnSpPr>
          <p:nvPr/>
        </p:nvCxnSpPr>
        <p:spPr>
          <a:xfrm>
            <a:off x="1400141" y="3781298"/>
            <a:ext cx="2239262"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286354" y="4075973"/>
            <a:ext cx="360040" cy="532359"/>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1400141" y="3951044"/>
            <a:ext cx="1545904" cy="657288"/>
          </a:xfrm>
          <a:prstGeom prst="straightConnector1">
            <a:avLst/>
          </a:prstGeom>
          <a:ln w="571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1286354" y="2996952"/>
            <a:ext cx="360040" cy="528997"/>
          </a:xfrm>
          <a:prstGeom prst="straightConnector1">
            <a:avLst/>
          </a:prstGeom>
          <a:ln w="57150">
            <a:solidFill>
              <a:srgbClr val="8BD9A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1400141" y="2996952"/>
            <a:ext cx="1545904" cy="576064"/>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4977448" y="2522878"/>
            <a:ext cx="3384376" cy="2596990"/>
            <a:chOff x="683568" y="2344178"/>
            <a:chExt cx="4256383" cy="3173054"/>
          </a:xfrm>
        </p:grpSpPr>
        <p:pic>
          <p:nvPicPr>
            <p:cNvPr id="66" name="图片 6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3568" y="3558333"/>
              <a:ext cx="720080" cy="720080"/>
            </a:xfrm>
            <a:prstGeom prst="rect">
              <a:avLst/>
            </a:prstGeom>
          </p:spPr>
        </p:pic>
        <p:pic>
          <p:nvPicPr>
            <p:cNvPr id="67" name="图片 66"/>
            <p:cNvPicPr>
              <a:picLocks noChangeAspect="1"/>
            </p:cNvPicPr>
            <p:nvPr/>
          </p:nvPicPr>
          <p:blipFill rotWithShape="1">
            <a:blip r:embed="rId2" cstate="print">
              <a:extLst>
                <a:ext uri="{28A0092B-C50C-407E-A947-70E740481C1C}">
                  <a14:useLocalDpi xmlns:a14="http://schemas.microsoft.com/office/drawing/2010/main" val="0"/>
                </a:ext>
              </a:extLst>
            </a:blip>
            <a:srcRect l="13031" t="8749" r="7871" b="12155"/>
            <a:stretch>
              <a:fillRect/>
            </a:stretch>
          </p:blipFill>
          <p:spPr>
            <a:xfrm>
              <a:off x="1619672" y="2344178"/>
              <a:ext cx="720080" cy="720080"/>
            </a:xfrm>
            <a:prstGeom prst="rect">
              <a:avLst/>
            </a:prstGeom>
          </p:spPr>
        </p:pic>
        <p:pic>
          <p:nvPicPr>
            <p:cNvPr id="68" name="图片 67"/>
            <p:cNvPicPr>
              <a:picLocks noChangeAspect="1"/>
            </p:cNvPicPr>
            <p:nvPr/>
          </p:nvPicPr>
          <p:blipFill rotWithShape="1">
            <a:blip r:embed="rId2" cstate="print">
              <a:extLst>
                <a:ext uri="{28A0092B-C50C-407E-A947-70E740481C1C}">
                  <a14:useLocalDpi xmlns:a14="http://schemas.microsoft.com/office/drawing/2010/main" val="0"/>
                </a:ext>
              </a:extLst>
            </a:blip>
            <a:srcRect l="13031" t="8749" r="7871" b="12155"/>
            <a:stretch>
              <a:fillRect/>
            </a:stretch>
          </p:blipFill>
          <p:spPr>
            <a:xfrm>
              <a:off x="3347864" y="2344178"/>
              <a:ext cx="720080" cy="720080"/>
            </a:xfrm>
            <a:prstGeom prst="rect">
              <a:avLst/>
            </a:prstGeom>
          </p:spPr>
        </p:pic>
        <p:pic>
          <p:nvPicPr>
            <p:cNvPr id="69" name="图片 68"/>
            <p:cNvPicPr>
              <a:picLocks noChangeAspect="1"/>
            </p:cNvPicPr>
            <p:nvPr/>
          </p:nvPicPr>
          <p:blipFill rotWithShape="1">
            <a:blip r:embed="rId2" cstate="print">
              <a:extLst>
                <a:ext uri="{28A0092B-C50C-407E-A947-70E740481C1C}">
                  <a14:useLocalDpi xmlns:a14="http://schemas.microsoft.com/office/drawing/2010/main" val="0"/>
                </a:ext>
              </a:extLst>
            </a:blip>
            <a:srcRect l="13031" t="8749" r="7871" b="12155"/>
            <a:stretch>
              <a:fillRect/>
            </a:stretch>
          </p:blipFill>
          <p:spPr>
            <a:xfrm>
              <a:off x="4219871" y="3558333"/>
              <a:ext cx="720080" cy="720080"/>
            </a:xfrm>
            <a:prstGeom prst="rect">
              <a:avLst/>
            </a:prstGeom>
          </p:spPr>
        </p:pic>
        <p:pic>
          <p:nvPicPr>
            <p:cNvPr id="70" name="图片 69"/>
            <p:cNvPicPr>
              <a:picLocks noChangeAspect="1"/>
            </p:cNvPicPr>
            <p:nvPr/>
          </p:nvPicPr>
          <p:blipFill rotWithShape="1">
            <a:blip r:embed="rId2" cstate="print">
              <a:extLst>
                <a:ext uri="{28A0092B-C50C-407E-A947-70E740481C1C}">
                  <a14:useLocalDpi xmlns:a14="http://schemas.microsoft.com/office/drawing/2010/main" val="0"/>
                </a:ext>
              </a:extLst>
            </a:blip>
            <a:srcRect l="13031" t="8749" r="7871" b="12155"/>
            <a:stretch>
              <a:fillRect/>
            </a:stretch>
          </p:blipFill>
          <p:spPr>
            <a:xfrm>
              <a:off x="3347864" y="4797152"/>
              <a:ext cx="720080" cy="720080"/>
            </a:xfrm>
            <a:prstGeom prst="rect">
              <a:avLst/>
            </a:prstGeom>
          </p:spPr>
        </p:pic>
        <p:pic>
          <p:nvPicPr>
            <p:cNvPr id="71" name="图片 70"/>
            <p:cNvPicPr>
              <a:picLocks noChangeAspect="1"/>
            </p:cNvPicPr>
            <p:nvPr/>
          </p:nvPicPr>
          <p:blipFill rotWithShape="1">
            <a:blip r:embed="rId2" cstate="print">
              <a:extLst>
                <a:ext uri="{28A0092B-C50C-407E-A947-70E740481C1C}">
                  <a14:useLocalDpi xmlns:a14="http://schemas.microsoft.com/office/drawing/2010/main" val="0"/>
                </a:ext>
              </a:extLst>
            </a:blip>
            <a:srcRect l="13031" t="8749" r="7871" b="12155"/>
            <a:stretch>
              <a:fillRect/>
            </a:stretch>
          </p:blipFill>
          <p:spPr>
            <a:xfrm>
              <a:off x="1619672" y="4797152"/>
              <a:ext cx="720080" cy="720080"/>
            </a:xfrm>
            <a:prstGeom prst="rect">
              <a:avLst/>
            </a:prstGeom>
          </p:spPr>
        </p:pic>
      </p:grpSp>
      <p:cxnSp>
        <p:nvCxnSpPr>
          <p:cNvPr id="72" name="直接箭头连接符 71"/>
          <p:cNvCxnSpPr>
            <a:stCxn id="66" idx="3"/>
            <a:endCxn id="69" idx="1"/>
          </p:cNvCxnSpPr>
          <p:nvPr/>
        </p:nvCxnSpPr>
        <p:spPr>
          <a:xfrm>
            <a:off x="5550005" y="3811280"/>
            <a:ext cx="2239262" cy="0"/>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5436218" y="4105955"/>
            <a:ext cx="360040" cy="532359"/>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a:off x="5550005" y="3981026"/>
            <a:ext cx="1545904" cy="657288"/>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5436218" y="3026934"/>
            <a:ext cx="360040" cy="528997"/>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5550005" y="3026934"/>
            <a:ext cx="1545904" cy="576064"/>
          </a:xfrm>
          <a:prstGeom prst="straightConnector1">
            <a:avLst/>
          </a:prstGeom>
          <a:ln w="5715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407" name="文本框 16406"/>
          <p:cNvSpPr txBox="1"/>
          <p:nvPr/>
        </p:nvSpPr>
        <p:spPr>
          <a:xfrm>
            <a:off x="986276" y="2772930"/>
            <a:ext cx="528300" cy="461665"/>
          </a:xfrm>
          <a:prstGeom prst="rect">
            <a:avLst/>
          </a:prstGeom>
          <a:noFill/>
        </p:spPr>
        <p:txBody>
          <a:bodyPr wrap="square" rtlCol="0">
            <a:spAutoFit/>
          </a:bodyPr>
          <a:lstStyle/>
          <a:p>
            <a:pPr algn="l"/>
            <a:r>
              <a:rPr lang="en-US" altLang="zh-CN" sz="2400" b="1" dirty="0">
                <a:solidFill>
                  <a:srgbClr val="92D050"/>
                </a:solidFill>
                <a:latin typeface="楷体" panose="02010609060101010101" pitchFamily="49" charset="-122"/>
                <a:ea typeface="楷体" panose="02010609060101010101" pitchFamily="49" charset="-122"/>
              </a:rPr>
              <a:t>K</a:t>
            </a:r>
            <a:r>
              <a:rPr lang="en-US" altLang="zh-CN" sz="1400" b="1" dirty="0">
                <a:solidFill>
                  <a:srgbClr val="92D050"/>
                </a:solidFill>
                <a:latin typeface="楷体" panose="02010609060101010101" pitchFamily="49" charset="-122"/>
                <a:ea typeface="楷体" panose="02010609060101010101" pitchFamily="49" charset="-122"/>
              </a:rPr>
              <a:t>12</a:t>
            </a:r>
            <a:endParaRPr lang="zh-CN" altLang="en-US" sz="1400" b="1" dirty="0">
              <a:solidFill>
                <a:srgbClr val="92D050"/>
              </a:solidFill>
              <a:latin typeface="楷体" panose="02010609060101010101" pitchFamily="49" charset="-122"/>
              <a:ea typeface="楷体" panose="02010609060101010101" pitchFamily="49" charset="-122"/>
            </a:endParaRPr>
          </a:p>
        </p:txBody>
      </p:sp>
      <p:sp>
        <p:nvSpPr>
          <p:cNvPr id="78" name="文本框 77"/>
          <p:cNvSpPr txBox="1"/>
          <p:nvPr/>
        </p:nvSpPr>
        <p:spPr>
          <a:xfrm>
            <a:off x="2183614" y="2695811"/>
            <a:ext cx="528300" cy="461665"/>
          </a:xfrm>
          <a:prstGeom prst="rect">
            <a:avLst/>
          </a:prstGeom>
          <a:noFill/>
        </p:spPr>
        <p:txBody>
          <a:bodyPr wrap="square" rtlCol="0">
            <a:spAutoFit/>
          </a:bodyPr>
          <a:lstStyle/>
          <a:p>
            <a:pPr algn="l"/>
            <a:r>
              <a:rPr lang="en-US" altLang="zh-CN" sz="2400" b="1" dirty="0">
                <a:solidFill>
                  <a:srgbClr val="FFC000"/>
                </a:solidFill>
                <a:latin typeface="楷体" panose="02010609060101010101" pitchFamily="49" charset="-122"/>
                <a:ea typeface="楷体" panose="02010609060101010101" pitchFamily="49" charset="-122"/>
              </a:rPr>
              <a:t>K</a:t>
            </a:r>
            <a:r>
              <a:rPr lang="en-US" altLang="zh-CN" sz="1400" b="1" dirty="0">
                <a:solidFill>
                  <a:srgbClr val="FFC000"/>
                </a:solidFill>
                <a:latin typeface="楷体" panose="02010609060101010101" pitchFamily="49" charset="-122"/>
                <a:ea typeface="楷体" panose="02010609060101010101" pitchFamily="49" charset="-122"/>
              </a:rPr>
              <a:t>13</a:t>
            </a:r>
            <a:endParaRPr lang="zh-CN" altLang="en-US" sz="1400" b="1" dirty="0">
              <a:solidFill>
                <a:srgbClr val="FFC000"/>
              </a:solidFill>
              <a:latin typeface="楷体" panose="02010609060101010101" pitchFamily="49" charset="-122"/>
              <a:ea typeface="楷体" panose="02010609060101010101" pitchFamily="49" charset="-122"/>
            </a:endParaRPr>
          </a:p>
        </p:txBody>
      </p:sp>
      <p:sp>
        <p:nvSpPr>
          <p:cNvPr id="79" name="文本框 78"/>
          <p:cNvSpPr txBox="1"/>
          <p:nvPr/>
        </p:nvSpPr>
        <p:spPr>
          <a:xfrm>
            <a:off x="2603192" y="3322933"/>
            <a:ext cx="528300" cy="461665"/>
          </a:xfrm>
          <a:prstGeom prst="rect">
            <a:avLst/>
          </a:prstGeom>
          <a:noFill/>
        </p:spPr>
        <p:txBody>
          <a:bodyPr wrap="square" rtlCol="0">
            <a:spAutoFit/>
          </a:bodyPr>
          <a:lstStyle/>
          <a:p>
            <a:pPr algn="l"/>
            <a:r>
              <a:rPr lang="en-US" altLang="zh-CN" sz="2400" b="1" dirty="0">
                <a:solidFill>
                  <a:srgbClr val="FF0000"/>
                </a:solidFill>
                <a:latin typeface="楷体" panose="02010609060101010101" pitchFamily="49" charset="-122"/>
                <a:ea typeface="楷体" panose="02010609060101010101" pitchFamily="49" charset="-122"/>
              </a:rPr>
              <a:t>K</a:t>
            </a:r>
            <a:r>
              <a:rPr lang="en-US" altLang="zh-CN" sz="1400" b="1" dirty="0">
                <a:solidFill>
                  <a:srgbClr val="FF0000"/>
                </a:solidFill>
                <a:latin typeface="楷体" panose="02010609060101010101" pitchFamily="49" charset="-122"/>
                <a:ea typeface="楷体" panose="02010609060101010101" pitchFamily="49" charset="-122"/>
              </a:rPr>
              <a:t>14</a:t>
            </a:r>
            <a:endParaRPr lang="zh-CN" altLang="en-US" sz="1400" b="1" dirty="0">
              <a:solidFill>
                <a:srgbClr val="FF0000"/>
              </a:solidFill>
              <a:latin typeface="楷体" panose="02010609060101010101" pitchFamily="49" charset="-122"/>
              <a:ea typeface="楷体" panose="02010609060101010101" pitchFamily="49" charset="-122"/>
            </a:endParaRPr>
          </a:p>
        </p:txBody>
      </p:sp>
      <p:sp>
        <p:nvSpPr>
          <p:cNvPr id="80" name="文本框 79"/>
          <p:cNvSpPr txBox="1"/>
          <p:nvPr/>
        </p:nvSpPr>
        <p:spPr>
          <a:xfrm>
            <a:off x="2251071" y="3910085"/>
            <a:ext cx="528300" cy="461665"/>
          </a:xfrm>
          <a:prstGeom prst="rect">
            <a:avLst/>
          </a:prstGeom>
          <a:noFill/>
        </p:spPr>
        <p:txBody>
          <a:bodyPr wrap="square" rtlCol="0">
            <a:spAutoFit/>
          </a:bodyPr>
          <a:lstStyle/>
          <a:p>
            <a:pPr algn="l"/>
            <a:r>
              <a:rPr lang="en-US" altLang="zh-CN" sz="2400" b="1" dirty="0">
                <a:solidFill>
                  <a:srgbClr val="7030A0"/>
                </a:solidFill>
                <a:latin typeface="楷体" panose="02010609060101010101" pitchFamily="49" charset="-122"/>
                <a:ea typeface="楷体" panose="02010609060101010101" pitchFamily="49" charset="-122"/>
              </a:rPr>
              <a:t>K</a:t>
            </a:r>
            <a:r>
              <a:rPr lang="en-US" altLang="zh-CN" sz="1400" b="1" dirty="0">
                <a:solidFill>
                  <a:srgbClr val="7030A0"/>
                </a:solidFill>
                <a:latin typeface="楷体" panose="02010609060101010101" pitchFamily="49" charset="-122"/>
                <a:ea typeface="楷体" panose="02010609060101010101" pitchFamily="49" charset="-122"/>
              </a:rPr>
              <a:t>15</a:t>
            </a:r>
            <a:endParaRPr lang="zh-CN" altLang="en-US" sz="1400" b="1" dirty="0">
              <a:solidFill>
                <a:srgbClr val="7030A0"/>
              </a:solidFill>
              <a:latin typeface="楷体" panose="02010609060101010101" pitchFamily="49" charset="-122"/>
              <a:ea typeface="楷体" panose="02010609060101010101" pitchFamily="49" charset="-122"/>
            </a:endParaRPr>
          </a:p>
        </p:txBody>
      </p:sp>
      <p:sp>
        <p:nvSpPr>
          <p:cNvPr id="81" name="文本框 80"/>
          <p:cNvSpPr txBox="1"/>
          <p:nvPr/>
        </p:nvSpPr>
        <p:spPr>
          <a:xfrm>
            <a:off x="966904" y="4269703"/>
            <a:ext cx="528300" cy="461665"/>
          </a:xfrm>
          <a:prstGeom prst="rect">
            <a:avLst/>
          </a:prstGeom>
          <a:noFill/>
        </p:spPr>
        <p:txBody>
          <a:bodyPr wrap="square" rtlCol="0">
            <a:spAutoFit/>
          </a:bodyPr>
          <a:lstStyle/>
          <a:p>
            <a:pPr algn="l"/>
            <a:r>
              <a:rPr lang="en-US" altLang="zh-CN" sz="2400" b="1" dirty="0">
                <a:solidFill>
                  <a:srgbClr val="0070C0"/>
                </a:solidFill>
                <a:latin typeface="楷体" panose="02010609060101010101" pitchFamily="49" charset="-122"/>
                <a:ea typeface="楷体" panose="02010609060101010101" pitchFamily="49" charset="-122"/>
              </a:rPr>
              <a:t>K</a:t>
            </a:r>
            <a:r>
              <a:rPr lang="en-US" altLang="zh-CN" sz="1400" b="1" dirty="0">
                <a:solidFill>
                  <a:srgbClr val="0070C0"/>
                </a:solidFill>
                <a:latin typeface="楷体" panose="02010609060101010101" pitchFamily="49" charset="-122"/>
                <a:ea typeface="楷体" panose="02010609060101010101" pitchFamily="49" charset="-122"/>
              </a:rPr>
              <a:t>16</a:t>
            </a:r>
            <a:endParaRPr lang="zh-CN" altLang="en-US" sz="1400" b="1" dirty="0">
              <a:solidFill>
                <a:srgbClr val="0070C0"/>
              </a:solidFill>
              <a:latin typeface="楷体" panose="02010609060101010101" pitchFamily="49" charset="-122"/>
              <a:ea typeface="楷体" panose="02010609060101010101" pitchFamily="49" charset="-122"/>
            </a:endParaRPr>
          </a:p>
        </p:txBody>
      </p:sp>
      <p:sp>
        <p:nvSpPr>
          <p:cNvPr id="82" name="文本框 81"/>
          <p:cNvSpPr txBox="1"/>
          <p:nvPr/>
        </p:nvSpPr>
        <p:spPr>
          <a:xfrm>
            <a:off x="5033944" y="2853301"/>
            <a:ext cx="528300" cy="461665"/>
          </a:xfrm>
          <a:prstGeom prst="rect">
            <a:avLst/>
          </a:prstGeom>
          <a:noFill/>
        </p:spPr>
        <p:txBody>
          <a:bodyPr wrap="square" rtlCol="0">
            <a:spAutoFit/>
          </a:bodyPr>
          <a:lstStyle/>
          <a:p>
            <a:pPr algn="l"/>
            <a:r>
              <a:rPr lang="en-US" altLang="zh-CN" sz="2400" b="1" dirty="0">
                <a:solidFill>
                  <a:srgbClr val="0070C0"/>
                </a:solidFill>
                <a:latin typeface="楷体" panose="02010609060101010101" pitchFamily="49" charset="-122"/>
                <a:ea typeface="楷体" panose="02010609060101010101" pitchFamily="49" charset="-122"/>
              </a:rPr>
              <a:t>K</a:t>
            </a:r>
            <a:r>
              <a:rPr lang="en-US" altLang="zh-CN" sz="1400" b="1" dirty="0">
                <a:solidFill>
                  <a:srgbClr val="0070C0"/>
                </a:solidFill>
                <a:latin typeface="楷体" panose="02010609060101010101" pitchFamily="49" charset="-122"/>
                <a:ea typeface="楷体" panose="02010609060101010101" pitchFamily="49" charset="-122"/>
              </a:rPr>
              <a:t>1p</a:t>
            </a:r>
            <a:endParaRPr lang="zh-CN" altLang="en-US" sz="1400" b="1" dirty="0">
              <a:solidFill>
                <a:srgbClr val="0070C0"/>
              </a:solidFill>
              <a:latin typeface="楷体" panose="02010609060101010101" pitchFamily="49" charset="-122"/>
              <a:ea typeface="楷体" panose="02010609060101010101" pitchFamily="49" charset="-122"/>
            </a:endParaRPr>
          </a:p>
        </p:txBody>
      </p:sp>
      <p:sp>
        <p:nvSpPr>
          <p:cNvPr id="83" name="文本框 82"/>
          <p:cNvSpPr txBox="1"/>
          <p:nvPr/>
        </p:nvSpPr>
        <p:spPr>
          <a:xfrm>
            <a:off x="6376858" y="2725792"/>
            <a:ext cx="528300" cy="461665"/>
          </a:xfrm>
          <a:prstGeom prst="rect">
            <a:avLst/>
          </a:prstGeom>
          <a:noFill/>
        </p:spPr>
        <p:txBody>
          <a:bodyPr wrap="square" rtlCol="0">
            <a:spAutoFit/>
          </a:bodyPr>
          <a:lstStyle/>
          <a:p>
            <a:pPr algn="l"/>
            <a:r>
              <a:rPr lang="en-US" altLang="zh-CN" sz="2400" b="1" dirty="0">
                <a:solidFill>
                  <a:srgbClr val="0070C0"/>
                </a:solidFill>
                <a:latin typeface="楷体" panose="02010609060101010101" pitchFamily="49" charset="-122"/>
                <a:ea typeface="楷体" panose="02010609060101010101" pitchFamily="49" charset="-122"/>
              </a:rPr>
              <a:t>K</a:t>
            </a:r>
            <a:r>
              <a:rPr lang="en-US" altLang="zh-CN" sz="1400" b="1" dirty="0">
                <a:solidFill>
                  <a:srgbClr val="0070C0"/>
                </a:solidFill>
                <a:latin typeface="楷体" panose="02010609060101010101" pitchFamily="49" charset="-122"/>
                <a:ea typeface="楷体" panose="02010609060101010101" pitchFamily="49" charset="-122"/>
              </a:rPr>
              <a:t>1p</a:t>
            </a:r>
            <a:endParaRPr lang="zh-CN" altLang="en-US" sz="1400" b="1" dirty="0">
              <a:solidFill>
                <a:srgbClr val="0070C0"/>
              </a:solidFill>
              <a:latin typeface="楷体" panose="02010609060101010101" pitchFamily="49" charset="-122"/>
              <a:ea typeface="楷体" panose="02010609060101010101" pitchFamily="49" charset="-122"/>
            </a:endParaRPr>
          </a:p>
        </p:txBody>
      </p:sp>
      <p:sp>
        <p:nvSpPr>
          <p:cNvPr id="84" name="文本框 83"/>
          <p:cNvSpPr txBox="1"/>
          <p:nvPr/>
        </p:nvSpPr>
        <p:spPr>
          <a:xfrm>
            <a:off x="6737976" y="3329726"/>
            <a:ext cx="528300" cy="461665"/>
          </a:xfrm>
          <a:prstGeom prst="rect">
            <a:avLst/>
          </a:prstGeom>
          <a:noFill/>
        </p:spPr>
        <p:txBody>
          <a:bodyPr wrap="square" rtlCol="0">
            <a:spAutoFit/>
          </a:bodyPr>
          <a:lstStyle/>
          <a:p>
            <a:pPr algn="l"/>
            <a:r>
              <a:rPr lang="en-US" altLang="zh-CN" sz="2400" b="1" dirty="0">
                <a:solidFill>
                  <a:srgbClr val="0070C0"/>
                </a:solidFill>
                <a:latin typeface="楷体" panose="02010609060101010101" pitchFamily="49" charset="-122"/>
                <a:ea typeface="楷体" panose="02010609060101010101" pitchFamily="49" charset="-122"/>
              </a:rPr>
              <a:t>K</a:t>
            </a:r>
            <a:r>
              <a:rPr lang="en-US" altLang="zh-CN" sz="1400" b="1" dirty="0">
                <a:solidFill>
                  <a:srgbClr val="0070C0"/>
                </a:solidFill>
                <a:latin typeface="楷体" panose="02010609060101010101" pitchFamily="49" charset="-122"/>
                <a:ea typeface="楷体" panose="02010609060101010101" pitchFamily="49" charset="-122"/>
              </a:rPr>
              <a:t>1p</a:t>
            </a:r>
            <a:endParaRPr lang="zh-CN" altLang="en-US" sz="1400" b="1" dirty="0">
              <a:solidFill>
                <a:srgbClr val="0070C0"/>
              </a:solidFill>
              <a:latin typeface="楷体" panose="02010609060101010101" pitchFamily="49" charset="-122"/>
              <a:ea typeface="楷体" panose="02010609060101010101" pitchFamily="49" charset="-122"/>
            </a:endParaRPr>
          </a:p>
        </p:txBody>
      </p:sp>
      <p:sp>
        <p:nvSpPr>
          <p:cNvPr id="85" name="文本框 84"/>
          <p:cNvSpPr txBox="1"/>
          <p:nvPr/>
        </p:nvSpPr>
        <p:spPr>
          <a:xfrm>
            <a:off x="6523352" y="4004221"/>
            <a:ext cx="528300" cy="461665"/>
          </a:xfrm>
          <a:prstGeom prst="rect">
            <a:avLst/>
          </a:prstGeom>
          <a:noFill/>
        </p:spPr>
        <p:txBody>
          <a:bodyPr wrap="square" rtlCol="0">
            <a:spAutoFit/>
          </a:bodyPr>
          <a:lstStyle/>
          <a:p>
            <a:pPr algn="l"/>
            <a:r>
              <a:rPr lang="en-US" altLang="zh-CN" sz="2400" b="1" dirty="0">
                <a:solidFill>
                  <a:srgbClr val="0070C0"/>
                </a:solidFill>
                <a:latin typeface="楷体" panose="02010609060101010101" pitchFamily="49" charset="-122"/>
                <a:ea typeface="楷体" panose="02010609060101010101" pitchFamily="49" charset="-122"/>
              </a:rPr>
              <a:t>K</a:t>
            </a:r>
            <a:r>
              <a:rPr lang="en-US" altLang="zh-CN" sz="1400" b="1" dirty="0">
                <a:solidFill>
                  <a:srgbClr val="0070C0"/>
                </a:solidFill>
                <a:latin typeface="楷体" panose="02010609060101010101" pitchFamily="49" charset="-122"/>
                <a:ea typeface="楷体" panose="02010609060101010101" pitchFamily="49" charset="-122"/>
              </a:rPr>
              <a:t>1p</a:t>
            </a:r>
            <a:endParaRPr lang="zh-CN" altLang="en-US" sz="1400" b="1" dirty="0">
              <a:solidFill>
                <a:srgbClr val="0070C0"/>
              </a:solidFill>
              <a:latin typeface="楷体" panose="02010609060101010101" pitchFamily="49" charset="-122"/>
              <a:ea typeface="楷体" panose="02010609060101010101" pitchFamily="49" charset="-122"/>
            </a:endParaRPr>
          </a:p>
        </p:txBody>
      </p:sp>
      <p:sp>
        <p:nvSpPr>
          <p:cNvPr id="86" name="文本框 85"/>
          <p:cNvSpPr txBox="1"/>
          <p:nvPr/>
        </p:nvSpPr>
        <p:spPr>
          <a:xfrm>
            <a:off x="5086223" y="4221946"/>
            <a:ext cx="528300" cy="461665"/>
          </a:xfrm>
          <a:prstGeom prst="rect">
            <a:avLst/>
          </a:prstGeom>
          <a:noFill/>
        </p:spPr>
        <p:txBody>
          <a:bodyPr wrap="square" rtlCol="0">
            <a:spAutoFit/>
          </a:bodyPr>
          <a:lstStyle/>
          <a:p>
            <a:pPr algn="l"/>
            <a:r>
              <a:rPr lang="en-US" altLang="zh-CN" sz="2400" b="1" dirty="0">
                <a:solidFill>
                  <a:srgbClr val="0070C0"/>
                </a:solidFill>
                <a:latin typeface="楷体" panose="02010609060101010101" pitchFamily="49" charset="-122"/>
                <a:ea typeface="楷体" panose="02010609060101010101" pitchFamily="49" charset="-122"/>
              </a:rPr>
              <a:t>K</a:t>
            </a:r>
            <a:r>
              <a:rPr lang="en-US" altLang="zh-CN" sz="1400" b="1" dirty="0">
                <a:solidFill>
                  <a:srgbClr val="0070C0"/>
                </a:solidFill>
                <a:latin typeface="楷体" panose="02010609060101010101" pitchFamily="49" charset="-122"/>
                <a:ea typeface="楷体" panose="02010609060101010101" pitchFamily="49" charset="-122"/>
              </a:rPr>
              <a:t>1p</a:t>
            </a:r>
            <a:endParaRPr lang="zh-CN" altLang="en-US" sz="1400" b="1" dirty="0">
              <a:solidFill>
                <a:srgbClr val="0070C0"/>
              </a:solidFill>
              <a:latin typeface="楷体" panose="02010609060101010101" pitchFamily="49" charset="-122"/>
              <a:ea typeface="楷体" panose="02010609060101010101" pitchFamily="49" charset="-122"/>
            </a:endParaRPr>
          </a:p>
        </p:txBody>
      </p:sp>
      <p:sp>
        <p:nvSpPr>
          <p:cNvPr id="16412" name="文本框 16411"/>
          <p:cNvSpPr txBox="1"/>
          <p:nvPr/>
        </p:nvSpPr>
        <p:spPr>
          <a:xfrm>
            <a:off x="1400141" y="5574305"/>
            <a:ext cx="2135248" cy="461665"/>
          </a:xfrm>
          <a:prstGeom prst="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altLang="zh-CN" sz="2400" b="1" dirty="0">
                <a:latin typeface="楷体" panose="02010609060101010101" pitchFamily="49" charset="-122"/>
                <a:ea typeface="楷体" panose="02010609060101010101" pitchFamily="49" charset="-122"/>
              </a:rPr>
              <a:t>n(n-1)/2</a:t>
            </a:r>
            <a:endParaRPr lang="zh-CN" altLang="en-US" sz="2400" b="1" dirty="0">
              <a:latin typeface="楷体" panose="02010609060101010101" pitchFamily="49" charset="-122"/>
              <a:ea typeface="楷体" panose="02010609060101010101" pitchFamily="49" charset="-122"/>
            </a:endParaRPr>
          </a:p>
        </p:txBody>
      </p:sp>
      <p:sp>
        <p:nvSpPr>
          <p:cNvPr id="92" name="文本框 91"/>
          <p:cNvSpPr txBox="1"/>
          <p:nvPr/>
        </p:nvSpPr>
        <p:spPr>
          <a:xfrm>
            <a:off x="6003941" y="5604986"/>
            <a:ext cx="1047711" cy="461665"/>
          </a:xfrm>
          <a:prstGeom prst="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altLang="zh-CN" sz="2400" b="1" dirty="0">
                <a:latin typeface="楷体" panose="02010609060101010101" pitchFamily="49" charset="-122"/>
                <a:ea typeface="楷体" panose="02010609060101010101" pitchFamily="49" charset="-122"/>
              </a:rPr>
              <a:t>n</a:t>
            </a:r>
            <a:endParaRPr lang="zh-CN" altLang="en-US" sz="2400" b="1" dirty="0">
              <a:latin typeface="楷体" panose="02010609060101010101" pitchFamily="49" charset="-122"/>
              <a:ea typeface="楷体" panose="02010609060101010101" pitchFamily="49" charset="-122"/>
            </a:endParaRPr>
          </a:p>
        </p:txBody>
      </p:sp>
      <p:sp>
        <p:nvSpPr>
          <p:cNvPr id="41"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2.1 </a:t>
            </a:r>
            <a:r>
              <a:rPr lang="zh-CN" altLang="en-US" kern="0">
                <a:latin typeface="楷体" panose="02010609060101010101" pitchFamily="49" charset="-122"/>
                <a:ea typeface="楷体" panose="02010609060101010101" pitchFamily="49" charset="-122"/>
              </a:rPr>
              <a:t>数据加密技术概述</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407"/>
                                        </p:tgtEl>
                                        <p:attrNameLst>
                                          <p:attrName>style.visibility</p:attrName>
                                        </p:attrNameLst>
                                      </p:cBhvr>
                                      <p:to>
                                        <p:strVal val="visible"/>
                                      </p:to>
                                    </p:set>
                                    <p:animEffect transition="in" filter="fade">
                                      <p:cBhvr>
                                        <p:cTn id="7" dur="500"/>
                                        <p:tgtEl>
                                          <p:spTgt spid="16407"/>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500"/>
                                        <p:tgtEl>
                                          <p:spTgt spid="6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6399"/>
                                        </p:tgtEl>
                                        <p:attrNameLst>
                                          <p:attrName>style.visibility</p:attrName>
                                        </p:attrNameLst>
                                      </p:cBhvr>
                                      <p:to>
                                        <p:strVal val="visible"/>
                                      </p:to>
                                    </p:set>
                                    <p:animEffect transition="in" filter="fade">
                                      <p:cBhvr>
                                        <p:cTn id="22" dur="500"/>
                                        <p:tgtEl>
                                          <p:spTgt spid="1639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500"/>
                                        <p:tgtEl>
                                          <p:spTgt spid="80"/>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81"/>
                                        </p:tgtEl>
                                        <p:attrNameLst>
                                          <p:attrName>style.visibility</p:attrName>
                                        </p:attrNameLst>
                                      </p:cBhvr>
                                      <p:to>
                                        <p:strVal val="visible"/>
                                      </p:to>
                                    </p:set>
                                    <p:animEffect transition="in" filter="fade">
                                      <p:cBhvr>
                                        <p:cTn id="38" dur="500"/>
                                        <p:tgtEl>
                                          <p:spTgt spid="8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500"/>
                                        <p:tgtEl>
                                          <p:spTgt spid="82"/>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par>
                                <p:cTn id="51" presetID="10" presetClass="entr" presetSubtype="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500"/>
                                        <p:tgtEl>
                                          <p:spTgt spid="7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fade">
                                      <p:cBhvr>
                                        <p:cTn id="56" dur="500"/>
                                        <p:tgtEl>
                                          <p:spTgt spid="83"/>
                                        </p:tgtEl>
                                      </p:cBhvr>
                                    </p:animEffect>
                                  </p:childTnLst>
                                </p:cTn>
                              </p:par>
                              <p:par>
                                <p:cTn id="57" presetID="10"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fade">
                                      <p:cBhvr>
                                        <p:cTn id="59" dur="500"/>
                                        <p:tgtEl>
                                          <p:spTgt spid="7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par>
                                <p:cTn id="63" presetID="10" presetClass="entr" presetSubtype="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500"/>
                                        <p:tgtEl>
                                          <p:spTgt spid="7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5"/>
                                        </p:tgtEl>
                                        <p:attrNameLst>
                                          <p:attrName>style.visibility</p:attrName>
                                        </p:attrNameLst>
                                      </p:cBhvr>
                                      <p:to>
                                        <p:strVal val="visible"/>
                                      </p:to>
                                    </p:set>
                                    <p:animEffect transition="in" filter="fade">
                                      <p:cBhvr>
                                        <p:cTn id="68" dur="500"/>
                                        <p:tgtEl>
                                          <p:spTgt spid="8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6"/>
                                        </p:tgtEl>
                                        <p:attrNameLst>
                                          <p:attrName>style.visibility</p:attrName>
                                        </p:attrNameLst>
                                      </p:cBhvr>
                                      <p:to>
                                        <p:strVal val="visible"/>
                                      </p:to>
                                    </p:set>
                                    <p:animEffect transition="in" filter="fade">
                                      <p:cBhvr>
                                        <p:cTn id="71" dur="500"/>
                                        <p:tgtEl>
                                          <p:spTgt spid="86"/>
                                        </p:tgtEl>
                                      </p:cBhvr>
                                    </p:animEffect>
                                  </p:childTnLst>
                                </p:cTn>
                              </p:par>
                              <p:par>
                                <p:cTn id="72" presetID="10" presetClass="entr" presetSubtype="0" fill="hold" nodeType="with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500"/>
                                        <p:tgtEl>
                                          <p:spTgt spid="7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6412"/>
                                        </p:tgtEl>
                                        <p:attrNameLst>
                                          <p:attrName>style.visibility</p:attrName>
                                        </p:attrNameLst>
                                      </p:cBhvr>
                                      <p:to>
                                        <p:strVal val="visible"/>
                                      </p:to>
                                    </p:set>
                                    <p:animEffect transition="in" filter="fade">
                                      <p:cBhvr>
                                        <p:cTn id="79" dur="500"/>
                                        <p:tgtEl>
                                          <p:spTgt spid="1641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fade">
                                      <p:cBhvr>
                                        <p:cTn id="8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7" grpId="0"/>
      <p:bldP spid="78" grpId="0"/>
      <p:bldP spid="79" grpId="0"/>
      <p:bldP spid="80" grpId="0"/>
      <p:bldP spid="81" grpId="0"/>
      <p:bldP spid="82" grpId="0"/>
      <p:bldP spid="83" grpId="0"/>
      <p:bldP spid="84" grpId="0"/>
      <p:bldP spid="85" grpId="0"/>
      <p:bldP spid="86" grpId="0"/>
      <p:bldP spid="16412" grpId="0" animBg="1"/>
      <p:bldP spid="9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33665" y="2771451"/>
            <a:ext cx="2276660" cy="3429000"/>
          </a:xfrm>
          <a:prstGeom prst="rect">
            <a:avLst/>
          </a:prstGeom>
        </p:spPr>
      </p:pic>
      <p:sp>
        <p:nvSpPr>
          <p:cNvPr id="9" name="文本框 8"/>
          <p:cNvSpPr txBox="1"/>
          <p:nvPr/>
        </p:nvSpPr>
        <p:spPr>
          <a:xfrm>
            <a:off x="179512" y="1159357"/>
            <a:ext cx="5574529" cy="523220"/>
          </a:xfrm>
          <a:prstGeom prst="rect">
            <a:avLst/>
          </a:prstGeom>
          <a:noFill/>
        </p:spPr>
        <p:txBody>
          <a:bodyPr wrap="square">
            <a:spAutoFit/>
          </a:bodyPr>
          <a:lstStyle/>
          <a:p>
            <a:pPr marL="469900" indent="-469900" eaLnBrk="1" hangingPunct="1">
              <a:spcBef>
                <a:spcPct val="20000"/>
              </a:spcBef>
              <a:buClr>
                <a:srgbClr val="CC0000"/>
              </a:buClr>
              <a:buFont typeface="Wingdings" panose="05000000000000000000" pitchFamily="2" charset="2"/>
              <a:buChar char="o"/>
              <a:defRPr/>
            </a:pPr>
            <a:r>
              <a:rPr lang="en-US" altLang="zh-CN" sz="2800" dirty="0">
                <a:latin typeface="楷体" panose="02010609060101010101" pitchFamily="49" charset="-122"/>
                <a:ea typeface="楷体" panose="02010609060101010101" pitchFamily="49" charset="-122"/>
              </a:rPr>
              <a:t>Diffie-Hellman</a:t>
            </a:r>
            <a:r>
              <a:rPr lang="zh-CN" altLang="en-US" sz="2800" dirty="0">
                <a:latin typeface="楷体" panose="02010609060101010101" pitchFamily="49" charset="-122"/>
                <a:ea typeface="楷体" panose="02010609060101010101" pitchFamily="49" charset="-122"/>
              </a:rPr>
              <a:t>密钥交换方案</a:t>
            </a:r>
            <a:endParaRPr lang="zh-CN" altLang="en-US" sz="2800" dirty="0">
              <a:latin typeface="楷体" panose="02010609060101010101" pitchFamily="49" charset="-122"/>
              <a:ea typeface="楷体" panose="02010609060101010101" pitchFamily="49" charset="-122"/>
            </a:endParaRPr>
          </a:p>
        </p:txBody>
      </p:sp>
      <p:sp>
        <p:nvSpPr>
          <p:cNvPr id="2" name="文本框 1"/>
          <p:cNvSpPr txBox="1"/>
          <p:nvPr/>
        </p:nvSpPr>
        <p:spPr>
          <a:xfrm>
            <a:off x="2588326" y="1965404"/>
            <a:ext cx="3967339" cy="523220"/>
          </a:xfrm>
          <a:prstGeom prst="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zh-CN" altLang="en-US" sz="2800" b="1" dirty="0">
                <a:latin typeface="楷体" panose="02010609060101010101" pitchFamily="49" charset="-122"/>
                <a:ea typeface="楷体" panose="02010609060101010101" pitchFamily="49" charset="-122"/>
              </a:rPr>
              <a:t>为何双方得出的</a:t>
            </a:r>
            <a:r>
              <a:rPr lang="en-US" altLang="zh-CN" sz="2800" b="1" dirty="0">
                <a:latin typeface="楷体" panose="02010609060101010101" pitchFamily="49" charset="-122"/>
                <a:ea typeface="楷体" panose="02010609060101010101" pitchFamily="49" charset="-122"/>
              </a:rPr>
              <a:t>K</a:t>
            </a:r>
            <a:r>
              <a:rPr lang="zh-CN" altLang="en-US" sz="2800" b="1" dirty="0">
                <a:latin typeface="楷体" panose="02010609060101010101" pitchFamily="49" charset="-122"/>
                <a:ea typeface="楷体" panose="02010609060101010101" pitchFamily="49" charset="-122"/>
              </a:rPr>
              <a:t>相同？</a:t>
            </a:r>
            <a:endParaRPr lang="zh-CN" altLang="en-US" sz="2800"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3" name="文本框 12">
                <a:extLst>
                  <a:ext uri="{FF2B5EF4-FFF2-40B4-BE49-F238E27FC236}">
                    <ele attr="{69401DAC-13D0-4F2F-B472-9F1B8EEE1798}"/>
                  </a:ext>
                </a:extLst>
              </p:cNvPr>
              <p:cNvSpPr txBox="1"/>
              <p:nvPr/>
            </p:nvSpPr>
            <p:spPr>
              <a:xfrm>
                <a:off x="1784733" y="2862681"/>
                <a:ext cx="5574529" cy="84491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a:ea typeface="楷体" panose="02010609060101010101" pitchFamily="49" charset="-122"/>
                            </a:rPr>
                          </m:ctrlPr>
                        </m:sSubPr>
                        <m:e>
                          <m:r>
                            <a:rPr lang="en-US" altLang="zh-CN" sz="2400" b="1" i="1" smtClean="0">
                              <a:latin typeface="Cambria Math" panose="02040503050406030204" pitchFamily="18" charset="0"/>
                              <a:ea typeface="楷体" panose="02010609060101010101" pitchFamily="49" charset="-122"/>
                            </a:rPr>
                            <m:t>𝑲</m:t>
                          </m:r>
                        </m:e>
                        <m:sub>
                          <m:r>
                            <a:rPr lang="en-US" altLang="zh-CN" sz="2400" b="1" i="1" smtClean="0">
                              <a:latin typeface="Cambria Math" panose="02040503050406030204" pitchFamily="18" charset="0"/>
                              <a:ea typeface="楷体" panose="02010609060101010101" pitchFamily="49" charset="-122"/>
                            </a:rPr>
                            <m:t>𝒂</m:t>
                          </m:r>
                        </m:sub>
                      </m:sSub>
                      <m:r>
                        <a:rPr lang="en-US" altLang="zh-CN" sz="2400" b="1" i="1" smtClean="0">
                          <a:latin typeface="Cambria Math" panose="02040503050406030204" pitchFamily="18" charset="0"/>
                          <a:ea typeface="楷体" panose="02010609060101010101" pitchFamily="49" charset="-122"/>
                        </a:rPr>
                        <m:t>=</m:t>
                      </m:r>
                      <m:sSup>
                        <m:sSupPr>
                          <m:ctrlPr>
                            <a:rPr lang="en-US" altLang="zh-CN" sz="2400" b="1" i="1" smtClean="0">
                              <a:latin typeface="Cambria Math"/>
                              <a:ea typeface="楷体" panose="02010609060101010101" pitchFamily="49" charset="-122"/>
                            </a:rPr>
                          </m:ctrlPr>
                        </m:sSupPr>
                        <m:e>
                          <m:r>
                            <a:rPr lang="en-US" altLang="zh-CN" sz="2400" b="1" i="1" smtClean="0">
                              <a:latin typeface="Cambria Math" panose="02040503050406030204" pitchFamily="18" charset="0"/>
                              <a:ea typeface="楷体" panose="02010609060101010101" pitchFamily="49" charset="-122"/>
                            </a:rPr>
                            <m:t>𝒈</m:t>
                          </m:r>
                        </m:e>
                        <m:sup>
                          <m:r>
                            <a:rPr lang="en-US" altLang="zh-CN" sz="2400" b="1" i="1" smtClean="0">
                              <a:latin typeface="Cambria Math" panose="02040503050406030204" pitchFamily="18" charset="0"/>
                              <a:ea typeface="楷体" panose="02010609060101010101" pitchFamily="49" charset="-122"/>
                            </a:rPr>
                            <m:t>𝒂</m:t>
                          </m:r>
                        </m:sup>
                      </m:sSup>
                      <m:r>
                        <a:rPr lang="en-US" altLang="zh-CN" sz="2400" b="1" i="1" smtClean="0">
                          <a:latin typeface="Cambria Math" panose="02040503050406030204" pitchFamily="18" charset="0"/>
                          <a:ea typeface="楷体" panose="02010609060101010101" pitchFamily="49" charset="-122"/>
                        </a:rPr>
                        <m:t> </m:t>
                      </m:r>
                      <m:r>
                        <a:rPr lang="en-US" altLang="zh-CN" sz="2400" b="1" i="1" smtClean="0">
                          <a:latin typeface="Cambria Math" panose="02040503050406030204" pitchFamily="18" charset="0"/>
                          <a:ea typeface="楷体" panose="02010609060101010101" pitchFamily="49" charset="-122"/>
                        </a:rPr>
                        <m:t>𝒎𝒐𝒅</m:t>
                      </m:r>
                      <m:r>
                        <a:rPr lang="en-US" altLang="zh-CN" sz="2400" b="1" i="1" smtClean="0">
                          <a:latin typeface="Cambria Math" panose="02040503050406030204" pitchFamily="18" charset="0"/>
                          <a:ea typeface="楷体" panose="02010609060101010101" pitchFamily="49" charset="-122"/>
                        </a:rPr>
                        <m:t> </m:t>
                      </m:r>
                      <m:r>
                        <a:rPr lang="en-US" altLang="zh-CN" sz="2400" b="1" i="1" smtClean="0">
                          <a:latin typeface="Cambria Math" panose="02040503050406030204" pitchFamily="18" charset="0"/>
                          <a:ea typeface="楷体" panose="02010609060101010101" pitchFamily="49" charset="-122"/>
                        </a:rPr>
                        <m:t>𝒏</m:t>
                      </m:r>
                    </m:oMath>
                  </m:oMathPara>
                </a14:m>
                <a:endParaRPr lang="en-US" altLang="zh-CN" sz="2400" b="1" dirty="0">
                  <a:latin typeface="楷体" panose="02010609060101010101" pitchFamily="49" charset="-122"/>
                  <a:ea typeface="楷体" panose="02010609060101010101" pitchFamily="49" charset="-122"/>
                </a:endParaRPr>
              </a:p>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a:ea typeface="楷体" panose="02010609060101010101" pitchFamily="49" charset="-122"/>
                            </a:rPr>
                          </m:ctrlPr>
                        </m:sSubPr>
                        <m:e>
                          <m:r>
                            <a:rPr lang="en-US" altLang="zh-CN" sz="2400" b="1" i="1" smtClean="0">
                              <a:latin typeface="Cambria Math" panose="02040503050406030204" pitchFamily="18" charset="0"/>
                              <a:ea typeface="楷体" panose="02010609060101010101" pitchFamily="49" charset="-122"/>
                            </a:rPr>
                            <m:t>𝑲</m:t>
                          </m:r>
                        </m:e>
                        <m:sub>
                          <m:r>
                            <a:rPr lang="en-US" altLang="zh-CN" sz="2400" b="1" i="1" smtClean="0">
                              <a:latin typeface="Cambria Math" panose="02040503050406030204" pitchFamily="18" charset="0"/>
                              <a:ea typeface="楷体" panose="02010609060101010101" pitchFamily="49" charset="-122"/>
                            </a:rPr>
                            <m:t>𝒃</m:t>
                          </m:r>
                        </m:sub>
                      </m:sSub>
                      <m:r>
                        <a:rPr lang="en-US" altLang="zh-CN" sz="2400" b="1" i="1" smtClean="0">
                          <a:latin typeface="Cambria Math" panose="02040503050406030204" pitchFamily="18" charset="0"/>
                          <a:ea typeface="楷体" panose="02010609060101010101" pitchFamily="49" charset="-122"/>
                        </a:rPr>
                        <m:t>=</m:t>
                      </m:r>
                      <m:sSup>
                        <m:sSupPr>
                          <m:ctrlPr>
                            <a:rPr lang="en-US" altLang="zh-CN" sz="2400" b="1" i="1" smtClean="0">
                              <a:latin typeface="Cambria Math"/>
                              <a:ea typeface="楷体" panose="02010609060101010101" pitchFamily="49" charset="-122"/>
                            </a:rPr>
                          </m:ctrlPr>
                        </m:sSupPr>
                        <m:e>
                          <m:r>
                            <a:rPr lang="en-US" altLang="zh-CN" sz="2400" b="1" i="1" smtClean="0">
                              <a:latin typeface="Cambria Math" panose="02040503050406030204" pitchFamily="18" charset="0"/>
                              <a:ea typeface="楷体" panose="02010609060101010101" pitchFamily="49" charset="-122"/>
                            </a:rPr>
                            <m:t>𝒈</m:t>
                          </m:r>
                        </m:e>
                        <m:sup>
                          <m:r>
                            <a:rPr lang="en-US" altLang="zh-CN" sz="2400" b="1" i="1" smtClean="0">
                              <a:latin typeface="Cambria Math" panose="02040503050406030204" pitchFamily="18" charset="0"/>
                              <a:ea typeface="楷体" panose="02010609060101010101" pitchFamily="49" charset="-122"/>
                            </a:rPr>
                            <m:t>𝒃</m:t>
                          </m:r>
                        </m:sup>
                      </m:sSup>
                      <m:r>
                        <a:rPr lang="en-US" altLang="zh-CN" sz="2400" b="1" i="1" smtClean="0">
                          <a:latin typeface="Cambria Math" panose="02040503050406030204" pitchFamily="18" charset="0"/>
                          <a:ea typeface="楷体" panose="02010609060101010101" pitchFamily="49" charset="-122"/>
                        </a:rPr>
                        <m:t> </m:t>
                      </m:r>
                      <m:r>
                        <a:rPr lang="en-US" altLang="zh-CN" sz="2400" b="1" i="1" smtClean="0">
                          <a:latin typeface="Cambria Math" panose="02040503050406030204" pitchFamily="18" charset="0"/>
                          <a:ea typeface="楷体" panose="02010609060101010101" pitchFamily="49" charset="-122"/>
                        </a:rPr>
                        <m:t>𝒎𝒐𝒅</m:t>
                      </m:r>
                      <m:r>
                        <a:rPr lang="en-US" altLang="zh-CN" sz="2400" b="1" i="1" smtClean="0">
                          <a:latin typeface="Cambria Math" panose="02040503050406030204" pitchFamily="18" charset="0"/>
                          <a:ea typeface="楷体" panose="02010609060101010101" pitchFamily="49" charset="-122"/>
                        </a:rPr>
                        <m:t> </m:t>
                      </m:r>
                      <m:r>
                        <a:rPr lang="en-US" altLang="zh-CN" sz="2400" b="1" i="1" smtClean="0">
                          <a:latin typeface="Cambria Math" panose="02040503050406030204" pitchFamily="18" charset="0"/>
                          <a:ea typeface="楷体" panose="02010609060101010101" pitchFamily="49" charset="-122"/>
                        </a:rPr>
                        <m:t>𝒏</m:t>
                      </m:r>
                    </m:oMath>
                  </m:oMathPara>
                </a14:m>
                <a:endParaRPr lang="en-US" altLang="zh-CN" sz="2400" b="1" dirty="0">
                  <a:latin typeface="楷体" panose="02010609060101010101" pitchFamily="49" charset="-122"/>
                  <a:ea typeface="楷体" panose="02010609060101010101" pitchFamily="49"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1784733" y="2862681"/>
                <a:ext cx="5574529" cy="844911"/>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ele attr="{81F902E1-F615-41BA-90B9-CB20D9060144}"/>
                  </a:ext>
                </a:extLst>
              </p:cNvPr>
              <p:cNvSpPr txBox="1"/>
              <p:nvPr/>
            </p:nvSpPr>
            <p:spPr>
              <a:xfrm>
                <a:off x="1758764" y="4029700"/>
                <a:ext cx="5626465" cy="199464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2400" b="1" i="1" u="none" strike="noStrike" kern="1200" cap="none" spc="0" normalizeH="0" baseline="0" noProof="0" smtClean="0">
                              <a:ln>
                                <a:noFill/>
                              </a:ln>
                              <a:solidFill>
                                <a:srgbClr val="000000"/>
                              </a:solidFill>
                              <a:effectLst/>
                              <a:uLnTx/>
                              <a:uFillTx/>
                              <a:latin typeface="Cambria Math"/>
                              <a:ea typeface="楷体" panose="02010609060101010101" pitchFamily="49" charset="-122"/>
                              <a:cs typeface="+mn-cs"/>
                            </a:rPr>
                          </m:ctrlPr>
                        </m:sSupPr>
                        <m:e>
                          <m:sSub>
                            <m:sSubPr>
                              <m:ctrlPr>
                                <a:rPr kumimoji="0" lang="en-US" altLang="zh-CN" sz="2400" b="1" i="1" u="none" strike="noStrike" kern="1200" cap="none" spc="0" normalizeH="0" baseline="0" noProof="0">
                                  <a:ln>
                                    <a:noFill/>
                                  </a:ln>
                                  <a:solidFill>
                                    <a:srgbClr val="000000"/>
                                  </a:solidFill>
                                  <a:effectLst/>
                                  <a:uLnTx/>
                                  <a:uFillTx/>
                                  <a:latin typeface="Cambria Math"/>
                                  <a:ea typeface="楷体" panose="02010609060101010101" pitchFamily="49" charset="-122"/>
                                  <a:cs typeface="+mn-cs"/>
                                </a:rPr>
                              </m:ctrlPr>
                            </m:sSub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𝑲</m:t>
                              </m:r>
                            </m:e>
                            <m:sub>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𝒂</m:t>
                              </m:r>
                            </m:sub>
                          </m:sSub>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e>
                        <m: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𝒃</m:t>
                          </m:r>
                        </m:sup>
                      </m:s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𝒎𝒐𝒅</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𝒏</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sSup>
                        <m:sSupPr>
                          <m:ctrlPr>
                            <a:rPr kumimoji="0" lang="en-US" altLang="zh-CN" sz="2400" b="1" i="1" u="none" strike="noStrike" kern="1200" cap="none" spc="0" normalizeH="0" baseline="0" noProof="0" smtClean="0">
                              <a:ln>
                                <a:noFill/>
                              </a:ln>
                              <a:solidFill>
                                <a:srgbClr val="000000"/>
                              </a:solidFill>
                              <a:effectLst/>
                              <a:uLnTx/>
                              <a:uFillTx/>
                              <a:latin typeface="Cambria Math"/>
                              <a:ea typeface="楷体" panose="02010609060101010101" pitchFamily="49" charset="-122"/>
                              <a:cs typeface="+mn-cs"/>
                            </a:rPr>
                          </m:ctrlPr>
                        </m:sSupPr>
                        <m:e>
                          <m:sSup>
                            <m:sSupPr>
                              <m:ctrlPr>
                                <a:rPr kumimoji="0" lang="en-US" altLang="zh-CN" sz="2400" b="1" i="1" u="none" strike="noStrike" kern="1200" cap="none" spc="0" normalizeH="0" baseline="0" noProof="0">
                                  <a:ln>
                                    <a:noFill/>
                                  </a:ln>
                                  <a:solidFill>
                                    <a:srgbClr val="000000"/>
                                  </a:solidFill>
                                  <a:effectLst/>
                                  <a:uLnTx/>
                                  <a:uFillTx/>
                                  <a:latin typeface="Cambria Math"/>
                                  <a:ea typeface="楷体" panose="02010609060101010101" pitchFamily="49" charset="-122"/>
                                  <a:cs typeface="+mn-cs"/>
                                </a:rPr>
                              </m:ctrlPr>
                            </m:sSup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𝒈</m:t>
                              </m:r>
                            </m:e>
                            <m:sup>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𝒂</m:t>
                              </m:r>
                            </m:sup>
                          </m:sSup>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𝒎𝒐𝒅</m:t>
                          </m:r>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𝒏</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e>
                        <m: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𝒃</m:t>
                          </m:r>
                        </m:sup>
                      </m:s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𝒎𝒐𝒅</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𝒏</m:t>
                      </m:r>
                    </m:oMath>
                  </m:oMathPara>
                </a14:m>
                <a:endParaRPr kumimoji="0" lang="en-US" altLang="zh-CN" sz="2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a:t>
                </a:r>
                <a14:m>
                  <m:oMath xmlns:m="http://schemas.openxmlformats.org/officeDocument/2006/math">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sSup>
                      <m:sSupPr>
                        <m:ctrlPr>
                          <a:rPr kumimoji="0" lang="en-US" altLang="zh-CN" sz="2400" b="1" i="1" u="none" strike="noStrike" kern="1200" cap="none" spc="0" normalizeH="0" baseline="0" noProof="0" smtClean="0">
                            <a:ln>
                              <a:noFill/>
                            </a:ln>
                            <a:solidFill>
                              <a:srgbClr val="C00000"/>
                            </a:solidFill>
                            <a:effectLst/>
                            <a:uLnTx/>
                            <a:uFillTx/>
                            <a:latin typeface="Cambria Math"/>
                            <a:ea typeface="楷体" panose="02010609060101010101" pitchFamily="49" charset="-122"/>
                            <a:cs typeface="+mn-cs"/>
                          </a:rPr>
                        </m:ctrlPr>
                      </m:sSupPr>
                      <m:e>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𝒈</m:t>
                        </m:r>
                      </m:e>
                      <m:sup>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𝒂𝒃</m:t>
                        </m:r>
                      </m:sup>
                    </m:sSup>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𝒎𝒐𝒅</m:t>
                    </m:r>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𝒏</m:t>
                    </m:r>
                  </m:oMath>
                </a14:m>
                <a:endParaRPr kumimoji="0" lang="en-US" altLang="zh-CN" sz="2400" b="1"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2400" b="1" i="1" u="none" strike="noStrike" kern="1200" cap="none" spc="0" normalizeH="0" baseline="0" noProof="0" smtClean="0">
                              <a:ln>
                                <a:noFill/>
                              </a:ln>
                              <a:solidFill>
                                <a:srgbClr val="000000"/>
                              </a:solidFill>
                              <a:effectLst/>
                              <a:uLnTx/>
                              <a:uFillTx/>
                              <a:latin typeface="Cambria Math"/>
                              <a:ea typeface="楷体" panose="02010609060101010101" pitchFamily="49" charset="-122"/>
                              <a:cs typeface="+mn-cs"/>
                            </a:rPr>
                          </m:ctrlPr>
                        </m:sSupPr>
                        <m:e>
                          <m:sSub>
                            <m:sSubPr>
                              <m:ctrlPr>
                                <a:rPr kumimoji="0" lang="en-US" altLang="zh-CN" sz="2400" b="1" i="1" u="none" strike="noStrike" kern="1200" cap="none" spc="0" normalizeH="0" baseline="0" noProof="0">
                                  <a:ln>
                                    <a:noFill/>
                                  </a:ln>
                                  <a:solidFill>
                                    <a:srgbClr val="000000"/>
                                  </a:solidFill>
                                  <a:effectLst/>
                                  <a:uLnTx/>
                                  <a:uFillTx/>
                                  <a:latin typeface="Cambria Math"/>
                                  <a:ea typeface="楷体" panose="02010609060101010101" pitchFamily="49" charset="-122"/>
                                  <a:cs typeface="+mn-cs"/>
                                </a:rPr>
                              </m:ctrlPr>
                            </m:sSub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𝑲</m:t>
                              </m:r>
                            </m:e>
                            <m:sub>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𝒃</m:t>
                              </m:r>
                            </m:sub>
                          </m:sSub>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e>
                        <m: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𝒂</m:t>
                          </m:r>
                        </m:sup>
                      </m:s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𝒎𝒐𝒅</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𝒏</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sSup>
                        <m:sSupPr>
                          <m:ctrlPr>
                            <a:rPr kumimoji="0" lang="en-US" altLang="zh-CN" sz="2400" b="1" i="1" u="none" strike="noStrike" kern="1200" cap="none" spc="0" normalizeH="0" baseline="0" noProof="0" smtClean="0">
                              <a:ln>
                                <a:noFill/>
                              </a:ln>
                              <a:solidFill>
                                <a:srgbClr val="000000"/>
                              </a:solidFill>
                              <a:effectLst/>
                              <a:uLnTx/>
                              <a:uFillTx/>
                              <a:latin typeface="Cambria Math"/>
                              <a:ea typeface="楷体" panose="02010609060101010101" pitchFamily="49" charset="-122"/>
                              <a:cs typeface="+mn-cs"/>
                            </a:rPr>
                          </m:ctrlPr>
                        </m:sSupPr>
                        <m:e>
                          <m:sSup>
                            <m:sSupPr>
                              <m:ctrlPr>
                                <a:rPr kumimoji="0" lang="en-US" altLang="zh-CN" sz="2400" b="1" i="1" u="none" strike="noStrike" kern="1200" cap="none" spc="0" normalizeH="0" baseline="0" noProof="0">
                                  <a:ln>
                                    <a:noFill/>
                                  </a:ln>
                                  <a:solidFill>
                                    <a:srgbClr val="000000"/>
                                  </a:solidFill>
                                  <a:effectLst/>
                                  <a:uLnTx/>
                                  <a:uFillTx/>
                                  <a:latin typeface="Cambria Math"/>
                                  <a:ea typeface="楷体" panose="02010609060101010101" pitchFamily="49" charset="-122"/>
                                  <a:cs typeface="+mn-cs"/>
                                </a:rPr>
                              </m:ctrlPr>
                            </m:sSup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𝒈</m:t>
                              </m:r>
                            </m:e>
                            <m: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𝒃</m:t>
                              </m:r>
                            </m:sup>
                          </m:sSup>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𝒎𝒐𝒅</m:t>
                          </m:r>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a:ln>
                                <a:noFill/>
                              </a:ln>
                              <a:solidFill>
                                <a:srgbClr val="000000"/>
                              </a:solidFill>
                              <a:effectLst/>
                              <a:uLnTx/>
                              <a:uFillTx/>
                              <a:latin typeface="Cambria Math" panose="02040503050406030204" pitchFamily="18" charset="0"/>
                              <a:ea typeface="楷体" panose="02010609060101010101" pitchFamily="49" charset="-122"/>
                              <a:cs typeface="+mn-cs"/>
                            </a:rPr>
                            <m:t>𝒏</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e>
                        <m: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𝒂</m:t>
                          </m:r>
                        </m:sup>
                      </m:s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𝒎𝒐𝒅</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𝒏</m:t>
                      </m:r>
                    </m:oMath>
                  </m:oMathPara>
                </a14:m>
                <a:endParaRPr kumimoji="0" lang="en-US" altLang="zh-CN" sz="2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              </a:t>
                </a:r>
                <a14:m>
                  <m:oMath xmlns:m="http://schemas.openxmlformats.org/officeDocument/2006/math">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楷体" panose="02010609060101010101" pitchFamily="49" charset="-122"/>
                        <a:cs typeface="+mn-cs"/>
                      </a:rPr>
                      <m:t>=</m:t>
                    </m:r>
                    <m:sSup>
                      <m:sSupPr>
                        <m:ctrlPr>
                          <a:rPr kumimoji="0" lang="en-US" altLang="zh-CN" sz="2400" b="1" i="1" u="none" strike="noStrike" kern="1200" cap="none" spc="0" normalizeH="0" baseline="0" noProof="0" smtClean="0">
                            <a:ln>
                              <a:noFill/>
                            </a:ln>
                            <a:solidFill>
                              <a:srgbClr val="C00000"/>
                            </a:solidFill>
                            <a:effectLst/>
                            <a:uLnTx/>
                            <a:uFillTx/>
                            <a:latin typeface="Cambria Math"/>
                            <a:ea typeface="楷体" panose="02010609060101010101" pitchFamily="49" charset="-122"/>
                            <a:cs typeface="+mn-cs"/>
                          </a:rPr>
                        </m:ctrlPr>
                      </m:sSupPr>
                      <m:e>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𝒈</m:t>
                        </m:r>
                      </m:e>
                      <m:sup>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𝒂𝒃</m:t>
                        </m:r>
                      </m:sup>
                    </m:sSup>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𝒎𝒐𝒅</m:t>
                    </m:r>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 </m:t>
                    </m:r>
                    <m:r>
                      <a:rPr kumimoji="0" lang="en-US" altLang="zh-CN" sz="2400" b="1" i="1" u="none" strike="noStrike" kern="1200" cap="none" spc="0" normalizeH="0" baseline="0" noProof="0" smtClean="0">
                        <a:ln>
                          <a:noFill/>
                        </a:ln>
                        <a:solidFill>
                          <a:srgbClr val="C00000"/>
                        </a:solidFill>
                        <a:effectLst/>
                        <a:uLnTx/>
                        <a:uFillTx/>
                        <a:latin typeface="Cambria Math" panose="02040503050406030204" pitchFamily="18" charset="0"/>
                        <a:ea typeface="楷体" panose="02010609060101010101" pitchFamily="49" charset="-122"/>
                        <a:cs typeface="+mn-cs"/>
                      </a:rPr>
                      <m:t>𝒏</m:t>
                    </m:r>
                  </m:oMath>
                </a14:m>
                <a:endParaRPr kumimoji="0" lang="en-US" altLang="zh-CN" sz="2400" b="1" i="0" u="none" strike="noStrike" kern="12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mc:Choice>
        <mc:Fallback>
          <p:sp>
            <p:nvSpPr>
              <p:cNvPr id="16" name="文本框 15"/>
              <p:cNvSpPr txBox="1">
                <a:spLocks noRot="1" noChangeAspect="1" noMove="1" noResize="1" noEditPoints="1" noAdjustHandles="1" noChangeArrowheads="1" noChangeShapeType="1" noTextEdit="1"/>
              </p:cNvSpPr>
              <p:nvPr/>
            </p:nvSpPr>
            <p:spPr>
              <a:xfrm>
                <a:off x="1758764" y="4029700"/>
                <a:ext cx="5626465" cy="1994649"/>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11"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057194-E127-4C93-AECE-5E39D1AC32C2}" type="slidenum">
              <a:rPr lang="en-US" altLang="zh-CN" smtClean="0"/>
            </a:fld>
            <a:endParaRPr lang="en-US" altLang="zh-CN"/>
          </a:p>
        </p:txBody>
      </p:sp>
      <p:sp>
        <p:nvSpPr>
          <p:cNvPr id="62467" name="内容占位符 2"/>
          <p:cNvSpPr>
            <a:spLocks noGrp="1" noChangeArrowheads="1"/>
          </p:cNvSpPr>
          <p:nvPr>
            <p:ph idx="4294967295"/>
          </p:nvPr>
        </p:nvSpPr>
        <p:spPr>
          <a:xfrm>
            <a:off x="0" y="1125538"/>
            <a:ext cx="3529013" cy="511175"/>
          </a:xfrm>
        </p:spPr>
        <p:txBody>
          <a:bodyPr/>
          <a:lstStyle/>
          <a:p>
            <a:r>
              <a:rPr lang="zh-CN" altLang="en-US" sz="2800" b="1" dirty="0">
                <a:latin typeface="楷体" panose="02010609060101010101" pitchFamily="49" charset="-122"/>
                <a:ea typeface="楷体" panose="02010609060101010101" pitchFamily="49" charset="-122"/>
              </a:rPr>
              <a:t>椭圆曲线加密</a:t>
            </a:r>
            <a:r>
              <a:rPr lang="en-US" altLang="zh-CN" sz="2800" b="1" dirty="0">
                <a:latin typeface="楷体" panose="02010609060101010101" pitchFamily="49" charset="-122"/>
                <a:ea typeface="楷体" panose="02010609060101010101" pitchFamily="49" charset="-122"/>
              </a:rPr>
              <a:t>ECC</a:t>
            </a:r>
            <a:endParaRPr lang="en-US" altLang="zh-CN" sz="2800" b="1" dirty="0">
              <a:latin typeface="楷体" panose="02010609060101010101" pitchFamily="49" charset="-122"/>
              <a:ea typeface="楷体" panose="02010609060101010101" pitchFamily="49" charset="-122"/>
            </a:endParaRPr>
          </a:p>
        </p:txBody>
      </p:sp>
      <p:sp>
        <p:nvSpPr>
          <p:cNvPr id="7" name="文本框 6"/>
          <p:cNvSpPr txBox="1"/>
          <p:nvPr/>
        </p:nvSpPr>
        <p:spPr>
          <a:xfrm>
            <a:off x="795251" y="2132856"/>
            <a:ext cx="7553498" cy="304698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buClr>
                <a:srgbClr val="C00000"/>
              </a:buClr>
              <a:buFont typeface="Wingdings" panose="05000000000000000000" pitchFamily="2" charset="2"/>
              <a:buChar char="n"/>
            </a:pPr>
            <a:r>
              <a:rPr lang="zh-CN" altLang="zh-CN" sz="2400" baseline="0" dirty="0">
                <a:latin typeface="楷体" panose="02010609060101010101" pitchFamily="49" charset="-122"/>
                <a:ea typeface="楷体" panose="02010609060101010101" pitchFamily="49" charset="-122"/>
              </a:rPr>
              <a:t>1985年N.Koblitz和V.Miller分别独立提出了椭圆曲线密码体制(ECC)</a:t>
            </a:r>
            <a:r>
              <a:rPr lang="en-US" altLang="zh-CN" sz="2400" baseline="0" dirty="0">
                <a:latin typeface="楷体" panose="02010609060101010101" pitchFamily="49" charset="-122"/>
                <a:ea typeface="楷体" panose="02010609060101010101" pitchFamily="49" charset="-122"/>
              </a:rPr>
              <a:t>,</a:t>
            </a:r>
            <a:r>
              <a:rPr lang="zh-CN" altLang="zh-CN" sz="2400" baseline="0" dirty="0">
                <a:latin typeface="楷体" panose="02010609060101010101" pitchFamily="49" charset="-122"/>
                <a:ea typeface="楷体" panose="02010609060101010101" pitchFamily="49" charset="-122"/>
              </a:rPr>
              <a:t>其安全性依赖于定义在椭圆曲线点群上的离散对数问题(ECDLP)的难解性</a:t>
            </a:r>
            <a:r>
              <a:rPr lang="zh-CN" altLang="en-US" sz="2400" baseline="0" dirty="0">
                <a:latin typeface="楷体" panose="02010609060101010101" pitchFamily="49" charset="-122"/>
                <a:ea typeface="楷体" panose="02010609060101010101" pitchFamily="49" charset="-122"/>
              </a:rPr>
              <a:t>。</a:t>
            </a:r>
            <a:endParaRPr lang="en-US" altLang="zh-CN" sz="2400" baseline="0" dirty="0">
              <a:latin typeface="楷体" panose="02010609060101010101" pitchFamily="49" charset="-122"/>
              <a:ea typeface="楷体" panose="02010609060101010101" pitchFamily="49" charset="-122"/>
            </a:endParaRPr>
          </a:p>
          <a:p>
            <a:pPr marL="342900" indent="-342900">
              <a:buClr>
                <a:srgbClr val="C00000"/>
              </a:buClr>
              <a:buFont typeface="Wingdings" panose="05000000000000000000" pitchFamily="2" charset="2"/>
              <a:buChar char="n"/>
            </a:pPr>
            <a:r>
              <a:rPr lang="zh-CN" altLang="en-US" sz="2400" dirty="0">
                <a:latin typeface="楷体" panose="02010609060101010101" pitchFamily="49" charset="-122"/>
                <a:ea typeface="楷体" panose="02010609060101010101" pitchFamily="49" charset="-122"/>
              </a:rPr>
              <a:t> 椭圆曲线加密体制（</a:t>
            </a:r>
            <a:r>
              <a:rPr lang="en-US" altLang="zh-CN" sz="2400" dirty="0">
                <a:latin typeface="楷体" panose="02010609060101010101" pitchFamily="49" charset="-122"/>
                <a:ea typeface="楷体" panose="02010609060101010101" pitchFamily="49" charset="-122"/>
              </a:rPr>
              <a:t>Elliptic </a:t>
            </a:r>
            <a:r>
              <a:rPr lang="en-US" altLang="zh-CN" sz="2400" dirty="0" err="1">
                <a:latin typeface="楷体" panose="02010609060101010101" pitchFamily="49" charset="-122"/>
                <a:ea typeface="楷体" panose="02010609060101010101" pitchFamily="49" charset="-122"/>
              </a:rPr>
              <a:t>CurveCryptography</a:t>
            </a: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ECC</a:t>
            </a:r>
            <a:r>
              <a:rPr lang="zh-CN" altLang="en-US" sz="2400" dirty="0">
                <a:latin typeface="楷体" panose="02010609060101010101" pitchFamily="49" charset="-122"/>
                <a:ea typeface="楷体" panose="02010609060101010101" pitchFamily="49" charset="-122"/>
              </a:rPr>
              <a:t>）的优势是：要获得同样等级的安全性，需要的</a:t>
            </a:r>
            <a:r>
              <a:rPr lang="zh-CN" altLang="en-US" sz="2400" b="1" dirty="0">
                <a:solidFill>
                  <a:srgbClr val="C00000"/>
                </a:solidFill>
                <a:latin typeface="楷体" panose="02010609060101010101" pitchFamily="49" charset="-122"/>
                <a:ea typeface="楷体" panose="02010609060101010101" pitchFamily="49" charset="-122"/>
              </a:rPr>
              <a:t>二进制位数较少</a:t>
            </a:r>
            <a:r>
              <a:rPr lang="zh-CN" altLang="en-US" sz="2400" dirty="0">
                <a:latin typeface="楷体" panose="02010609060101010101" pitchFamily="49" charset="-122"/>
                <a:ea typeface="楷体" panose="02010609060101010101" pitchFamily="49" charset="-122"/>
              </a:rPr>
              <a:t>。从不利的方面来说，椭圆曲线体制的数学计算更加复杂，因此，椭圆曲线体制中的每个数学操作的</a:t>
            </a:r>
            <a:r>
              <a:rPr lang="zh-CN" altLang="en-US" sz="2400" b="1" dirty="0">
                <a:solidFill>
                  <a:srgbClr val="C00000"/>
                </a:solidFill>
                <a:latin typeface="楷体" panose="02010609060101010101" pitchFamily="49" charset="-122"/>
                <a:ea typeface="楷体" panose="02010609060101010101" pitchFamily="49" charset="-122"/>
              </a:rPr>
              <a:t>代价都相对而言更加昂贵</a:t>
            </a:r>
            <a:r>
              <a:rPr lang="zh-CN" altLang="en-US" sz="24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
        <p:nvSpPr>
          <p:cNvPr id="6"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2.4 </a:t>
            </a:r>
            <a:r>
              <a:rPr lang="zh-CN" altLang="en-US" kern="0" dirty="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2.4 </a:t>
            </a:r>
            <a:r>
              <a:rPr lang="zh-CN" altLang="en-US" kern="0" dirty="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
        <p:nvSpPr>
          <p:cNvPr id="5" name="灯片编号占位符 3"/>
          <p:cNvSpPr>
            <a:spLocks noGrp="1"/>
          </p:cNvSpPr>
          <p:nvPr>
            <p:ph type="sldNum" sz="quarter" idx="11"/>
          </p:nvPr>
        </p:nvSpPr>
        <p:spPr>
          <a:xfrm>
            <a:off x="3505200" y="6461125"/>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057194-E127-4C93-AECE-5E39D1AC32C2}" type="slidenum">
              <a:rPr lang="en-US" altLang="zh-CN" smtClean="0"/>
            </a:fld>
            <a:endParaRPr lang="en-US" altLang="zh-CN"/>
          </a:p>
        </p:txBody>
      </p:sp>
      <p:sp>
        <p:nvSpPr>
          <p:cNvPr id="6" name="内容占位符 2"/>
          <p:cNvSpPr txBox="1">
            <a:spLocks noChangeArrowheads="1"/>
          </p:cNvSpPr>
          <p:nvPr/>
        </p:nvSpPr>
        <p:spPr bwMode="auto">
          <a:xfrm>
            <a:off x="0" y="1125538"/>
            <a:ext cx="3457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zh-CN" altLang="en-US" sz="2800" b="1" kern="0" dirty="0">
                <a:latin typeface="楷体" panose="02010609060101010101" pitchFamily="49" charset="-122"/>
                <a:ea typeface="楷体" panose="02010609060101010101" pitchFamily="49" charset="-122"/>
              </a:rPr>
              <a:t>椭圆曲线加密</a:t>
            </a:r>
            <a:r>
              <a:rPr lang="en-US" altLang="zh-CN" sz="2800" b="1" kern="0" dirty="0">
                <a:latin typeface="楷体" panose="02010609060101010101" pitchFamily="49" charset="-122"/>
                <a:ea typeface="楷体" panose="02010609060101010101" pitchFamily="49" charset="-122"/>
              </a:rPr>
              <a:t>ECC</a:t>
            </a:r>
            <a:endParaRPr lang="en-US" altLang="zh-CN" sz="2800" b="1" kern="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7" name="文本框 6">
                <a:extLst>
                  <a:ext uri="{FF2B5EF4-FFF2-40B4-BE49-F238E27FC236}">
                    <ele attr="{C47E038A-DEB5-41BC-B32D-CFE8C011E361}"/>
                  </a:ext>
                </a:extLst>
              </p:cNvPr>
              <p:cNvSpPr txBox="1"/>
              <p:nvPr/>
            </p:nvSpPr>
            <p:spPr>
              <a:xfrm>
                <a:off x="750391" y="1837004"/>
                <a:ext cx="7632848" cy="16889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eaLnBrk="1" hangingPunct="1">
                  <a:spcBef>
                    <a:spcPct val="10000"/>
                  </a:spcBef>
                  <a:buClr>
                    <a:srgbClr val="C00000"/>
                  </a:buClr>
                </a:pPr>
                <a:r>
                  <a:rPr lang="zh-CN" altLang="en-US" sz="2400" baseline="0" dirty="0">
                    <a:latin typeface="楷体" panose="02010609060101010101" pitchFamily="49" charset="-122"/>
                    <a:ea typeface="楷体" panose="02010609060101010101" pitchFamily="49" charset="-122"/>
                  </a:rPr>
                  <a:t>   </a:t>
                </a:r>
                <a:endParaRPr lang="en-US" altLang="zh-CN" sz="2400" baseline="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zh-CN" altLang="en-US" sz="2400" baseline="0" dirty="0">
                    <a:latin typeface="楷体" panose="02010609060101010101" pitchFamily="49" charset="-122"/>
                    <a:ea typeface="楷体" panose="02010609060101010101" pitchFamily="49" charset="-122"/>
                  </a:rPr>
                  <a:t> 已知椭圆曲线群：</a:t>
                </a:r>
              </a:p>
              <a:p>
                <a:pPr algn="ctr" eaLnBrk="1" hangingPunct="1">
                  <a:spcBef>
                    <a:spcPct val="10000"/>
                  </a:spcBef>
                  <a:buClr>
                    <a:srgbClr val="C00000"/>
                  </a:buClr>
                </a:pPr>
                <a14:m>
                  <m:oMathPara xmlns:m="http://schemas.openxmlformats.org/officeDocument/2006/math">
                    <m:oMathParaPr>
                      <m:jc m:val="centerGroup"/>
                    </m:oMathParaPr>
                    <m:oMath xmlns:m="http://schemas.openxmlformats.org/officeDocument/2006/math">
                      <m:sSub>
                        <m:sSubPr>
                          <m:ctrlPr>
                            <a:rPr lang="en-US" altLang="zh-CN" sz="2400" b="1" i="1" dirty="0">
                              <a:latin typeface="Cambria Math"/>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𝑬</m:t>
                          </m:r>
                        </m:e>
                        <m:sub>
                          <m:r>
                            <a:rPr lang="en-US" altLang="zh-CN" sz="2400" b="1" i="1" dirty="0">
                              <a:latin typeface="Cambria Math" panose="02040503050406030204" pitchFamily="18" charset="0"/>
                              <a:ea typeface="楷体" panose="02010609060101010101" pitchFamily="49" charset="-122"/>
                            </a:rPr>
                            <m:t>𝒑</m:t>
                          </m:r>
                        </m:sub>
                      </m:sSub>
                      <m:d>
                        <m:dPr>
                          <m:ctrlPr>
                            <a:rPr lang="en-US" altLang="zh-CN" sz="2400" b="1" i="1" dirty="0">
                              <a:latin typeface="Cambria Math"/>
                              <a:ea typeface="楷体" panose="02010609060101010101" pitchFamily="49" charset="-122"/>
                            </a:rPr>
                          </m:ctrlPr>
                        </m:dPr>
                        <m:e>
                          <m:r>
                            <a:rPr lang="en-US" altLang="zh-CN" sz="2400" b="1" i="1" dirty="0" err="1">
                              <a:latin typeface="Cambria Math" panose="02040503050406030204" pitchFamily="18" charset="0"/>
                              <a:ea typeface="楷体" panose="02010609060101010101" pitchFamily="49" charset="-122"/>
                            </a:rPr>
                            <m:t>𝒂</m:t>
                          </m:r>
                          <m:r>
                            <a:rPr lang="en-US" altLang="zh-CN" sz="2400" b="1" i="1" dirty="0" err="1">
                              <a:latin typeface="Cambria Math" panose="02040503050406030204" pitchFamily="18" charset="0"/>
                              <a:ea typeface="楷体" panose="02010609060101010101" pitchFamily="49" charset="-122"/>
                            </a:rPr>
                            <m:t>,</m:t>
                          </m:r>
                          <m:r>
                            <a:rPr lang="en-US" altLang="zh-CN" sz="2400" b="1" i="1" dirty="0" err="1">
                              <a:latin typeface="Cambria Math" panose="02040503050406030204" pitchFamily="18" charset="0"/>
                              <a:ea typeface="楷体" panose="02010609060101010101" pitchFamily="49" charset="-122"/>
                            </a:rPr>
                            <m:t>𝒃</m:t>
                          </m:r>
                        </m:e>
                      </m:d>
                      <m:r>
                        <a:rPr lang="en-US" altLang="zh-CN" sz="2400" b="1" i="1" baseline="0" dirty="0" smtClean="0">
                          <a:latin typeface="Cambria Math" panose="02040503050406030204" pitchFamily="18" charset="0"/>
                          <a:ea typeface="楷体" panose="02010609060101010101" pitchFamily="49" charset="-122"/>
                        </a:rPr>
                        <m:t>: </m:t>
                      </m:r>
                      <m:sSup>
                        <m:sSupPr>
                          <m:ctrlPr>
                            <a:rPr lang="en-US" altLang="zh-CN" sz="2400" b="1" i="1" baseline="0" dirty="0" smtClean="0">
                              <a:latin typeface="Cambria Math"/>
                              <a:ea typeface="楷体" panose="02010609060101010101" pitchFamily="49" charset="-122"/>
                            </a:rPr>
                          </m:ctrlPr>
                        </m:sSupPr>
                        <m:e>
                          <m:r>
                            <a:rPr lang="en-US" altLang="zh-CN" sz="2400" b="1" i="1" baseline="0" dirty="0" smtClean="0">
                              <a:latin typeface="Cambria Math" panose="02040503050406030204" pitchFamily="18" charset="0"/>
                              <a:ea typeface="楷体" panose="02010609060101010101" pitchFamily="49" charset="-122"/>
                            </a:rPr>
                            <m:t>𝒚</m:t>
                          </m:r>
                        </m:e>
                        <m:sup>
                          <m:r>
                            <a:rPr lang="en-US" altLang="zh-CN" sz="2400" b="1" i="1" baseline="0" dirty="0" smtClean="0">
                              <a:latin typeface="Cambria Math" panose="02040503050406030204" pitchFamily="18" charset="0"/>
                              <a:ea typeface="楷体" panose="02010609060101010101" pitchFamily="49" charset="-122"/>
                            </a:rPr>
                            <m:t>𝟐</m:t>
                          </m:r>
                        </m:sup>
                      </m:sSup>
                      <m:r>
                        <a:rPr lang="en-US" altLang="zh-CN" sz="2400" b="1" i="1" baseline="0" dirty="0" smtClean="0">
                          <a:latin typeface="Cambria Math" panose="02040503050406030204" pitchFamily="18" charset="0"/>
                          <a:ea typeface="楷体" panose="02010609060101010101" pitchFamily="49" charset="-122"/>
                        </a:rPr>
                        <m:t>=</m:t>
                      </m:r>
                      <m:sSup>
                        <m:sSupPr>
                          <m:ctrlPr>
                            <a:rPr lang="en-US" altLang="zh-CN" sz="2400" b="1" i="1" dirty="0">
                              <a:latin typeface="Cambria Math"/>
                              <a:ea typeface="楷体" panose="02010609060101010101" pitchFamily="49" charset="-122"/>
                            </a:rPr>
                          </m:ctrlPr>
                        </m:sSupPr>
                        <m:e>
                          <m:r>
                            <a:rPr lang="en-US" altLang="zh-CN" sz="2400" b="1" i="1" dirty="0" smtClean="0">
                              <a:latin typeface="Cambria Math" panose="02040503050406030204" pitchFamily="18" charset="0"/>
                              <a:ea typeface="楷体" panose="02010609060101010101" pitchFamily="49" charset="-122"/>
                            </a:rPr>
                            <m:t>𝒙</m:t>
                          </m:r>
                        </m:e>
                        <m:sup>
                          <m:r>
                            <a:rPr lang="en-US" altLang="zh-CN" sz="2400" b="1" i="1" dirty="0" smtClean="0">
                              <a:latin typeface="Cambria Math" panose="02040503050406030204" pitchFamily="18" charset="0"/>
                              <a:ea typeface="楷体" panose="02010609060101010101" pitchFamily="49" charset="-122"/>
                            </a:rPr>
                            <m:t>𝟑</m:t>
                          </m:r>
                        </m:sup>
                      </m:sSup>
                      <m:r>
                        <a:rPr lang="en-US" altLang="zh-CN" sz="2400" b="1" i="1" baseline="0" dirty="0" smtClean="0">
                          <a:latin typeface="Cambria Math" panose="02040503050406030204" pitchFamily="18" charset="0"/>
                          <a:ea typeface="楷体" panose="02010609060101010101" pitchFamily="49" charset="-122"/>
                        </a:rPr>
                        <m:t>+</m:t>
                      </m:r>
                      <m:r>
                        <a:rPr lang="en-US" altLang="zh-CN" sz="2400" b="1" i="1" baseline="0" dirty="0" smtClean="0">
                          <a:latin typeface="Cambria Math" panose="02040503050406030204" pitchFamily="18" charset="0"/>
                          <a:ea typeface="楷体" panose="02010609060101010101" pitchFamily="49" charset="-122"/>
                        </a:rPr>
                        <m:t>𝒂𝒙</m:t>
                      </m:r>
                      <m:r>
                        <a:rPr lang="en-US" altLang="zh-CN" sz="2400" b="1" i="1" baseline="0" dirty="0" smtClean="0">
                          <a:latin typeface="Cambria Math" panose="02040503050406030204" pitchFamily="18" charset="0"/>
                          <a:ea typeface="楷体" panose="02010609060101010101" pitchFamily="49" charset="-122"/>
                        </a:rPr>
                        <m:t>+</m:t>
                      </m:r>
                      <m:r>
                        <a:rPr lang="en-US" altLang="zh-CN" sz="2400" b="1" i="1" baseline="0" dirty="0" smtClean="0">
                          <a:latin typeface="Cambria Math" panose="02040503050406030204" pitchFamily="18" charset="0"/>
                          <a:ea typeface="楷体" panose="02010609060101010101" pitchFamily="49" charset="-122"/>
                        </a:rPr>
                        <m:t>𝒃</m:t>
                      </m:r>
                    </m:oMath>
                  </m:oMathPara>
                </a14:m>
                <a:endParaRPr lang="en-US" altLang="zh-CN" sz="2400" b="1" i="1" baseline="0" dirty="0">
                  <a:latin typeface="Cambria Math" panose="02040503050406030204" pitchFamily="18" charset="0"/>
                  <a:ea typeface="楷体" panose="02010609060101010101" pitchFamily="49" charset="-122"/>
                </a:endParaRPr>
              </a:p>
              <a:p>
                <a:pPr algn="ctr" eaLnBrk="1" hangingPunct="1">
                  <a:spcBef>
                    <a:spcPct val="10000"/>
                  </a:spcBef>
                  <a:buClr>
                    <a:srgbClr val="C00000"/>
                  </a:buClr>
                </a:pPr>
                <a:r>
                  <a:rPr lang="zh-CN" altLang="en-US" sz="2400" baseline="0" dirty="0">
                    <a:ea typeface="楷体" panose="02010609060101010101" pitchFamily="49" charset="-122"/>
                  </a:rPr>
                  <a:t>其中</a:t>
                </a:r>
                <a14:m>
                  <m:oMath xmlns:m="http://schemas.openxmlformats.org/officeDocument/2006/math">
                    <m:r>
                      <a:rPr lang="en-US" altLang="zh-CN" sz="2400" i="1" baseline="0" dirty="0" smtClean="0">
                        <a:latin typeface="Cambria Math" panose="02040503050406030204" pitchFamily="18" charset="0"/>
                        <a:ea typeface="楷体" panose="02010609060101010101" pitchFamily="49" charset="-122"/>
                      </a:rPr>
                      <m:t>4</m:t>
                    </m:r>
                    <m:sSup>
                      <m:sSupPr>
                        <m:ctrlPr>
                          <a:rPr lang="en-US" altLang="zh-CN" sz="2400" i="1" baseline="0" dirty="0" smtClean="0">
                            <a:latin typeface="Cambria Math"/>
                            <a:ea typeface="楷体" panose="02010609060101010101" pitchFamily="49" charset="-122"/>
                          </a:rPr>
                        </m:ctrlPr>
                      </m:sSupPr>
                      <m:e>
                        <m:r>
                          <a:rPr lang="en-US" altLang="zh-CN" sz="2400" b="0" i="1" baseline="0" dirty="0" smtClean="0">
                            <a:latin typeface="Cambria Math" panose="02040503050406030204" pitchFamily="18" charset="0"/>
                            <a:ea typeface="楷体" panose="02010609060101010101" pitchFamily="49" charset="-122"/>
                          </a:rPr>
                          <m:t>𝑎</m:t>
                        </m:r>
                      </m:e>
                      <m:sup>
                        <m:r>
                          <a:rPr lang="en-US" altLang="zh-CN" sz="2400" b="0" i="1" baseline="0" dirty="0" smtClean="0">
                            <a:latin typeface="Cambria Math" panose="02040503050406030204" pitchFamily="18" charset="0"/>
                            <a:ea typeface="楷体" panose="02010609060101010101" pitchFamily="49" charset="-122"/>
                          </a:rPr>
                          <m:t>3</m:t>
                        </m:r>
                      </m:sup>
                    </m:sSup>
                    <m:r>
                      <a:rPr lang="en-US" altLang="zh-CN" sz="2400" i="1" baseline="0" dirty="0" smtClean="0">
                        <a:latin typeface="Cambria Math" panose="02040503050406030204" pitchFamily="18" charset="0"/>
                        <a:ea typeface="楷体" panose="02010609060101010101" pitchFamily="49" charset="-122"/>
                      </a:rPr>
                      <m:t>+27</m:t>
                    </m:r>
                    <m:sSup>
                      <m:sSupPr>
                        <m:ctrlPr>
                          <a:rPr lang="en-US" altLang="zh-CN" sz="2400" i="1" baseline="0" dirty="0" smtClean="0">
                            <a:latin typeface="Cambria Math"/>
                            <a:ea typeface="楷体" panose="02010609060101010101" pitchFamily="49" charset="-122"/>
                          </a:rPr>
                        </m:ctrlPr>
                      </m:sSupPr>
                      <m:e>
                        <m:r>
                          <a:rPr lang="en-US" altLang="zh-CN" sz="2400" b="0" i="1" baseline="0" dirty="0" smtClean="0">
                            <a:latin typeface="Cambria Math" panose="02040503050406030204" pitchFamily="18" charset="0"/>
                            <a:ea typeface="楷体" panose="02010609060101010101" pitchFamily="49" charset="-122"/>
                          </a:rPr>
                          <m:t>𝑏</m:t>
                        </m:r>
                      </m:e>
                      <m:sup>
                        <m:r>
                          <a:rPr lang="en-US" altLang="zh-CN" sz="2400" b="0" i="1" baseline="0" dirty="0" smtClean="0">
                            <a:latin typeface="Cambria Math" panose="02040503050406030204" pitchFamily="18" charset="0"/>
                            <a:ea typeface="楷体" panose="02010609060101010101" pitchFamily="49" charset="-122"/>
                          </a:rPr>
                          <m:t>2</m:t>
                        </m:r>
                      </m:sup>
                    </m:sSup>
                    <m:r>
                      <a:rPr lang="en-US" altLang="zh-CN" sz="2400" i="1" baseline="0" dirty="0" smtClean="0">
                        <a:latin typeface="Cambria Math" panose="02040503050406030204" pitchFamily="18" charset="0"/>
                        <a:ea typeface="楷体" panose="02010609060101010101" pitchFamily="49" charset="-122"/>
                      </a:rPr>
                      <m:t>≠0 </m:t>
                    </m:r>
                  </m:oMath>
                </a14:m>
                <a:endParaRPr lang="el-GR" altLang="zh-CN" sz="2400" baseline="0" dirty="0">
                  <a:latin typeface="楷体" panose="02010609060101010101" pitchFamily="49" charset="-122"/>
                  <a:ea typeface="楷体" panose="02010609060101010101" pitchFamily="49"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750391" y="1837004"/>
                <a:ext cx="7632848" cy="1688924"/>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8" name="文本框 7"/>
          <p:cNvSpPr txBox="1"/>
          <p:nvPr/>
        </p:nvSpPr>
        <p:spPr>
          <a:xfrm>
            <a:off x="467544" y="1700808"/>
            <a:ext cx="1509347" cy="46166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椭圆曲线</a:t>
            </a:r>
            <a:endParaRPr lang="zh-CN" altLang="en-US" sz="2400" b="1" dirty="0">
              <a:solidFill>
                <a:schemeClr val="tx1"/>
              </a:solidFill>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1860" y="3574415"/>
            <a:ext cx="4126230" cy="3046095"/>
          </a:xfrm>
          <a:prstGeom prst="rect">
            <a:avLst/>
          </a:prstGeom>
        </p:spPr>
      </p:pic>
      <mc:AlternateContent xmlns:mc="http://schemas.openxmlformats.org/markup-compatibility/2006">
        <mc:Choice xmlns:a14="http://schemas.microsoft.com/office/drawing/2010/main" Requires="a14">
          <p:sp>
            <p:nvSpPr>
              <p:cNvPr id="11" name="文本框 10">
                <a:extLst>
                  <a:ext uri="{FF2B5EF4-FFF2-40B4-BE49-F238E27FC236}">
                    <ele attr="{2A198775-E1FF-4BBF-9B83-FB6EDD145666}"/>
                  </a:ext>
                </a:extLst>
              </p:cNvPr>
              <p:cNvSpPr txBox="1"/>
              <p:nvPr/>
            </p:nvSpPr>
            <p:spPr>
              <a:xfrm>
                <a:off x="747053" y="3646142"/>
                <a:ext cx="4024313" cy="239751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sz="2400" dirty="0">
                    <a:latin typeface="楷体" panose="02010609060101010101" pitchFamily="49" charset="-122"/>
                    <a:ea typeface="楷体" panose="02010609060101010101" pitchFamily="49" charset="-122"/>
                  </a:rPr>
                  <a:t>由三次方程判别式判定理可知，方程</a:t>
                </a:r>
                <a14:m>
                  <m:oMath xmlns:m="http://schemas.openxmlformats.org/officeDocument/2006/math">
                    <m:sSup>
                      <m:sSupPr>
                        <m:ctrlPr>
                          <a:rPr lang="en-US" altLang="zh-CN" sz="2400" i="1">
                            <a:latin typeface="Cambria Math"/>
                            <a:ea typeface="楷体" panose="02010609060101010101" pitchFamily="49" charset="-122"/>
                          </a:rPr>
                        </m:ctrlPr>
                      </m:sSupPr>
                      <m:e>
                        <m:r>
                          <m:rPr>
                            <m:sty m:val="p"/>
                          </m:rPr>
                          <a:rPr lang="en-US" altLang="zh-CN" sz="2400" i="0">
                            <a:latin typeface="Cambria Math" panose="02040503050406030204" pitchFamily="18" charset="0"/>
                            <a:ea typeface="楷体" panose="02010609060101010101" pitchFamily="49" charset="-122"/>
                          </a:rPr>
                          <m:t>x</m:t>
                        </m:r>
                      </m:e>
                      <m:sup>
                        <m:r>
                          <a:rPr lang="en-US" altLang="zh-CN" sz="2400" i="0">
                            <a:latin typeface="Cambria Math" panose="02040503050406030204" pitchFamily="18" charset="0"/>
                            <a:ea typeface="楷体" panose="02010609060101010101" pitchFamily="49" charset="-122"/>
                          </a:rPr>
                          <m:t>3</m:t>
                        </m:r>
                      </m:sup>
                    </m:sSup>
                    <m:r>
                      <a:rPr lang="en-US" altLang="zh-CN" sz="2400" i="0">
                        <a:latin typeface="Cambria Math" panose="02040503050406030204" pitchFamily="18" charset="0"/>
                        <a:ea typeface="楷体" panose="02010609060101010101" pitchFamily="49" charset="-122"/>
                      </a:rPr>
                      <m:t> </m:t>
                    </m:r>
                  </m:oMath>
                </a14:m>
                <a:r>
                  <a:rPr lang="en-US" altLang="zh-CN" sz="2400" dirty="0">
                    <a:latin typeface="Cambria Math" panose="02040503050406030204" pitchFamily="18" charset="0"/>
                    <a:ea typeface="楷体" panose="02010609060101010101" pitchFamily="49" charset="-122"/>
                  </a:rPr>
                  <a:t>+ax</a:t>
                </a:r>
                <a14:m>
                  <m:oMath xmlns:m="http://schemas.openxmlformats.org/officeDocument/2006/math">
                    <m:r>
                      <a:rPr lang="en-US" altLang="zh-CN" sz="2400" i="0">
                        <a:latin typeface="Cambria Math" panose="02040503050406030204" pitchFamily="18" charset="0"/>
                        <a:ea typeface="楷体" panose="02010609060101010101" pitchFamily="49" charset="-122"/>
                      </a:rPr>
                      <m:t> </m:t>
                    </m:r>
                  </m:oMath>
                </a14:m>
                <a:r>
                  <a:rPr lang="en-US" altLang="zh-CN" sz="2400" dirty="0">
                    <a:latin typeface="Cambria Math" panose="02040503050406030204" pitchFamily="18" charset="0"/>
                    <a:ea typeface="楷体" panose="02010609060101010101" pitchFamily="49" charset="-122"/>
                  </a:rPr>
                  <a:t>+b</a:t>
                </a:r>
                <a:r>
                  <a:rPr lang="en-US" altLang="zh-CN" sz="2400" dirty="0">
                    <a:latin typeface="楷体" panose="02010609060101010101" pitchFamily="49" charset="-122"/>
                    <a:ea typeface="楷体" panose="02010609060101010101" pitchFamily="49" charset="-122"/>
                  </a:rPr>
                  <a:t>=0</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存在二重根或者三重根，</a:t>
                </a:r>
                <a:r>
                  <a:rPr lang="zh-CN" altLang="en-US" sz="2400" baseline="0" dirty="0">
                    <a:latin typeface="楷体" panose="02010609060101010101" pitchFamily="49" charset="-122"/>
                    <a:ea typeface="楷体" panose="02010609060101010101" pitchFamily="49" charset="-122"/>
                  </a:rPr>
                  <a:t> </a:t>
                </a:r>
                <a14:m>
                  <m:oMath xmlns:m="http://schemas.openxmlformats.org/officeDocument/2006/math">
                    <m:r>
                      <m:rPr>
                        <m:sty m:val="p"/>
                      </m:rPr>
                      <a:rPr lang="en-US" altLang="zh-CN" sz="2400" i="1" dirty="0">
                        <a:latin typeface="Cambria Math" panose="02040503050406030204" pitchFamily="18" charset="0"/>
                        <a:ea typeface="楷体" panose="02010609060101010101" pitchFamily="49" charset="-122"/>
                      </a:rPr>
                      <m:t>Δ</m:t>
                    </m:r>
                    <m:r>
                      <a:rPr lang="en-US" altLang="zh-CN" sz="2400" b="0" i="1" dirty="0" smtClean="0">
                        <a:latin typeface="Cambria Math" panose="02040503050406030204" pitchFamily="18" charset="0"/>
                        <a:ea typeface="楷体" panose="02010609060101010101" pitchFamily="49" charset="-122"/>
                      </a:rPr>
                      <m:t>=</m:t>
                    </m:r>
                    <m:r>
                      <a:rPr lang="en-US" altLang="zh-CN" sz="2400" i="1" baseline="0" dirty="0" smtClean="0">
                        <a:latin typeface="Cambria Math" panose="02040503050406030204" pitchFamily="18" charset="0"/>
                        <a:ea typeface="楷体" panose="02010609060101010101" pitchFamily="49" charset="-122"/>
                      </a:rPr>
                      <m:t>4</m:t>
                    </m:r>
                    <m:sSup>
                      <m:sSupPr>
                        <m:ctrlPr>
                          <a:rPr lang="en-US" altLang="zh-CN" sz="2400" i="1" baseline="0" dirty="0" smtClean="0">
                            <a:latin typeface="Cambria Math"/>
                            <a:ea typeface="楷体" panose="02010609060101010101" pitchFamily="49" charset="-122"/>
                          </a:rPr>
                        </m:ctrlPr>
                      </m:sSupPr>
                      <m:e>
                        <m:r>
                          <a:rPr lang="en-US" altLang="zh-CN" sz="2400" b="0" i="1" baseline="0" dirty="0" smtClean="0">
                            <a:latin typeface="Cambria Math" panose="02040503050406030204" pitchFamily="18" charset="0"/>
                            <a:ea typeface="楷体" panose="02010609060101010101" pitchFamily="49" charset="-122"/>
                          </a:rPr>
                          <m:t>𝑎</m:t>
                        </m:r>
                      </m:e>
                      <m:sup>
                        <m:r>
                          <a:rPr lang="en-US" altLang="zh-CN" sz="2400" b="0" i="1" baseline="0" dirty="0" smtClean="0">
                            <a:latin typeface="Cambria Math" panose="02040503050406030204" pitchFamily="18" charset="0"/>
                            <a:ea typeface="楷体" panose="02010609060101010101" pitchFamily="49" charset="-122"/>
                          </a:rPr>
                          <m:t>3</m:t>
                        </m:r>
                      </m:sup>
                    </m:sSup>
                    <m:r>
                      <a:rPr lang="en-US" altLang="zh-CN" sz="2400" i="1" baseline="0" dirty="0" smtClean="0">
                        <a:latin typeface="Cambria Math" panose="02040503050406030204" pitchFamily="18" charset="0"/>
                        <a:ea typeface="楷体" panose="02010609060101010101" pitchFamily="49" charset="-122"/>
                      </a:rPr>
                      <m:t>+27</m:t>
                    </m:r>
                    <m:sSup>
                      <m:sSupPr>
                        <m:ctrlPr>
                          <a:rPr lang="en-US" altLang="zh-CN" sz="2400" i="1" baseline="0" dirty="0" smtClean="0">
                            <a:latin typeface="Cambria Math"/>
                            <a:ea typeface="楷体" panose="02010609060101010101" pitchFamily="49" charset="-122"/>
                          </a:rPr>
                        </m:ctrlPr>
                      </m:sSupPr>
                      <m:e>
                        <m:r>
                          <a:rPr lang="en-US" altLang="zh-CN" sz="2400" b="0" i="1" baseline="0" dirty="0" smtClean="0">
                            <a:latin typeface="Cambria Math" panose="02040503050406030204" pitchFamily="18" charset="0"/>
                            <a:ea typeface="楷体" panose="02010609060101010101" pitchFamily="49" charset="-122"/>
                          </a:rPr>
                          <m:t>𝑏</m:t>
                        </m:r>
                      </m:e>
                      <m:sup>
                        <m:r>
                          <a:rPr lang="en-US" altLang="zh-CN" sz="2400" b="0" i="1" baseline="0" dirty="0" smtClean="0">
                            <a:latin typeface="Cambria Math" panose="02040503050406030204" pitchFamily="18" charset="0"/>
                            <a:ea typeface="楷体" panose="02010609060101010101" pitchFamily="49" charset="-122"/>
                          </a:rPr>
                          <m:t>2</m:t>
                        </m:r>
                      </m:sup>
                    </m:sSup>
                    <m:r>
                      <a:rPr lang="en-US" altLang="zh-CN" sz="2400" i="1" baseline="0" dirty="0" smtClean="0">
                        <a:latin typeface="Cambria Math" panose="02040503050406030204" pitchFamily="18" charset="0"/>
                        <a:ea typeface="楷体" panose="02010609060101010101" pitchFamily="49" charset="-122"/>
                      </a:rPr>
                      <m:t>≠0</m:t>
                    </m:r>
                  </m:oMath>
                </a14:m>
                <a:r>
                  <a:rPr lang="zh-CN" altLang="en-US" sz="2400" baseline="0" dirty="0">
                    <a:latin typeface="楷体" panose="02010609060101010101" pitchFamily="49" charset="-122"/>
                    <a:ea typeface="楷体" panose="02010609060101010101" pitchFamily="49" charset="-122"/>
                  </a:rPr>
                  <a:t>是为了保证不存在二重根或者三重根</a:t>
                </a:r>
                <a:endParaRPr lang="zh-CN" altLang="en-US" sz="2400" dirty="0">
                  <a:latin typeface="楷体" panose="02010609060101010101" pitchFamily="49" charset="-122"/>
                  <a:ea typeface="楷体" panose="02010609060101010101" pitchFamily="49" charset="-122"/>
                </a:endParaRPr>
              </a:p>
            </p:txBody>
          </p:sp>
        </mc:Choice>
        <mc:Fallback>
          <p:sp>
            <p:nvSpPr>
              <p:cNvPr id="11" name="文本框 10"/>
              <p:cNvSpPr txBox="1">
                <a:spLocks noRot="1" noChangeAspect="1" noMove="1" noResize="1" noEditPoints="1" noAdjustHandles="1" noChangeArrowheads="1" noChangeShapeType="1" noTextEdit="1"/>
              </p:cNvSpPr>
              <p:nvPr/>
            </p:nvSpPr>
            <p:spPr>
              <a:xfrm>
                <a:off x="747053" y="3646142"/>
                <a:ext cx="4024313" cy="2397516"/>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2.4 </a:t>
            </a:r>
            <a:r>
              <a:rPr lang="zh-CN" altLang="en-US" kern="0" dirty="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
        <p:nvSpPr>
          <p:cNvPr id="5" name="灯片编号占位符 3"/>
          <p:cNvSpPr>
            <a:spLocks noGrp="1"/>
          </p:cNvSpPr>
          <p:nvPr>
            <p:ph type="sldNum" sz="quarter" idx="11"/>
          </p:nvPr>
        </p:nvSpPr>
        <p:spPr>
          <a:xfrm>
            <a:off x="3505200" y="6461125"/>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057194-E127-4C93-AECE-5E39D1AC32C2}" type="slidenum">
              <a:rPr lang="en-US" altLang="zh-CN" smtClean="0"/>
            </a:fld>
            <a:endParaRPr lang="en-US" altLang="zh-CN" dirty="0"/>
          </a:p>
        </p:txBody>
      </p:sp>
      <p:sp>
        <p:nvSpPr>
          <p:cNvPr id="6" name="内容占位符 2"/>
          <p:cNvSpPr txBox="1">
            <a:spLocks noChangeArrowheads="1"/>
          </p:cNvSpPr>
          <p:nvPr/>
        </p:nvSpPr>
        <p:spPr bwMode="auto">
          <a:xfrm>
            <a:off x="0" y="1125538"/>
            <a:ext cx="3457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zh-CN" altLang="en-US" sz="2800" b="1" kern="0">
                <a:latin typeface="楷体" panose="02010609060101010101" pitchFamily="49" charset="-122"/>
                <a:ea typeface="楷体" panose="02010609060101010101" pitchFamily="49" charset="-122"/>
              </a:rPr>
              <a:t>椭圆曲线加密</a:t>
            </a:r>
            <a:r>
              <a:rPr lang="en-US" altLang="zh-CN" sz="2800" b="1" kern="0">
                <a:latin typeface="楷体" panose="02010609060101010101" pitchFamily="49" charset="-122"/>
                <a:ea typeface="楷体" panose="02010609060101010101" pitchFamily="49" charset="-122"/>
              </a:rPr>
              <a:t>ECC</a:t>
            </a:r>
            <a:endParaRPr lang="en-US" altLang="zh-CN" sz="2800" b="1" kern="0" dirty="0">
              <a:latin typeface="楷体" panose="02010609060101010101" pitchFamily="49" charset="-122"/>
              <a:ea typeface="楷体" panose="02010609060101010101" pitchFamily="49" charset="-122"/>
            </a:endParaRPr>
          </a:p>
        </p:txBody>
      </p:sp>
      <p:sp>
        <p:nvSpPr>
          <p:cNvPr id="7" name="文本框 6"/>
          <p:cNvSpPr txBox="1"/>
          <p:nvPr/>
        </p:nvSpPr>
        <p:spPr>
          <a:xfrm>
            <a:off x="750391" y="1837004"/>
            <a:ext cx="7632848" cy="238219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eaLnBrk="1" hangingPunct="1">
              <a:spcBef>
                <a:spcPct val="10000"/>
              </a:spcBef>
              <a:buClr>
                <a:srgbClr val="C00000"/>
              </a:buClr>
            </a:pPr>
            <a:r>
              <a:rPr lang="zh-CN" altLang="en-US" sz="2400" baseline="0" dirty="0">
                <a:latin typeface="楷体" panose="02010609060101010101" pitchFamily="49" charset="-122"/>
                <a:ea typeface="楷体" panose="02010609060101010101" pitchFamily="49" charset="-122"/>
              </a:rPr>
              <a:t>   </a:t>
            </a:r>
            <a:endParaRPr lang="en-US" altLang="zh-CN" sz="2400" baseline="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zh-CN" altLang="en-US" sz="2400" baseline="0" dirty="0">
                <a:latin typeface="楷体" panose="02010609060101010101" pitchFamily="49" charset="-122"/>
                <a:ea typeface="楷体" panose="02010609060101010101" pitchFamily="49" charset="-122"/>
              </a:rPr>
              <a:t>加法：</a:t>
            </a:r>
            <a:r>
              <a:rPr lang="zh-CN" altLang="en-US" sz="2400" dirty="0">
                <a:latin typeface="楷体" panose="02010609060101010101" pitchFamily="49" charset="-122"/>
                <a:ea typeface="楷体" panose="02010609060101010101" pitchFamily="49" charset="-122"/>
              </a:rPr>
              <a:t>过曲线上的两点</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B</a:t>
            </a:r>
            <a:r>
              <a:rPr lang="zh-CN" altLang="en-US" sz="2400" dirty="0">
                <a:latin typeface="楷体" panose="02010609060101010101" pitchFamily="49" charset="-122"/>
                <a:ea typeface="楷体" panose="02010609060101010101" pitchFamily="49" charset="-122"/>
              </a:rPr>
              <a:t>画一条直线，找到直线与椭圆曲线的交点，交点关于</a:t>
            </a:r>
            <a:r>
              <a:rPr lang="en-US" altLang="zh-CN" sz="2400" dirty="0">
                <a:latin typeface="楷体" panose="02010609060101010101" pitchFamily="49" charset="-122"/>
                <a:ea typeface="楷体" panose="02010609060101010101" pitchFamily="49" charset="-122"/>
              </a:rPr>
              <a:t>x</a:t>
            </a:r>
            <a:r>
              <a:rPr lang="zh-CN" altLang="en-US" sz="2400" dirty="0">
                <a:latin typeface="楷体" panose="02010609060101010101" pitchFamily="49" charset="-122"/>
                <a:ea typeface="楷体" panose="02010609060101010101" pitchFamily="49" charset="-122"/>
              </a:rPr>
              <a:t>轴对称位置的点，定义为</a:t>
            </a:r>
            <a:r>
              <a:rPr lang="en-US" altLang="zh-CN" sz="2400" dirty="0">
                <a:latin typeface="楷体" panose="02010609060101010101" pitchFamily="49" charset="-122"/>
                <a:ea typeface="楷体" panose="02010609060101010101" pitchFamily="49" charset="-122"/>
              </a:rPr>
              <a:t>A+B</a:t>
            </a:r>
            <a:r>
              <a:rPr lang="zh-CN" altLang="en-US" sz="2400" dirty="0">
                <a:latin typeface="楷体" panose="02010609060101010101" pitchFamily="49" charset="-122"/>
                <a:ea typeface="楷体" panose="02010609060101010101" pitchFamily="49" charset="-122"/>
              </a:rPr>
              <a:t>，即为加法。</a:t>
            </a:r>
            <a:endParaRPr lang="en-US" altLang="zh-CN" sz="240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zh-CN" altLang="en-US" sz="2400" dirty="0">
                <a:latin typeface="楷体" panose="02010609060101010101" pitchFamily="49" charset="-122"/>
                <a:ea typeface="楷体" panose="02010609060101010101" pitchFamily="49" charset="-122"/>
              </a:rPr>
              <a:t>取反：将</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关于</a:t>
            </a:r>
            <a:r>
              <a:rPr lang="en-US" altLang="zh-CN" sz="2400" dirty="0">
                <a:latin typeface="楷体" panose="02010609060101010101" pitchFamily="49" charset="-122"/>
                <a:ea typeface="楷体" panose="02010609060101010101" pitchFamily="49" charset="-122"/>
              </a:rPr>
              <a:t>x</a:t>
            </a:r>
            <a:r>
              <a:rPr lang="zh-CN" altLang="en-US" sz="2400" dirty="0">
                <a:latin typeface="楷体" panose="02010609060101010101" pitchFamily="49" charset="-122"/>
                <a:ea typeface="楷体" panose="02010609060101010101" pitchFamily="49" charset="-122"/>
              </a:rPr>
              <a:t>轴对称位置的点定义为</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，即椭圆曲线的正负取反运算。如下图所示：</a:t>
            </a:r>
            <a:endParaRPr lang="en-US" altLang="zh-CN" sz="2400" dirty="0">
              <a:latin typeface="楷体" panose="02010609060101010101" pitchFamily="49" charset="-122"/>
              <a:ea typeface="楷体" panose="02010609060101010101" pitchFamily="49" charset="-122"/>
            </a:endParaRPr>
          </a:p>
        </p:txBody>
      </p:sp>
      <p:sp>
        <p:nvSpPr>
          <p:cNvPr id="8" name="文本框 7"/>
          <p:cNvSpPr txBox="1"/>
          <p:nvPr/>
        </p:nvSpPr>
        <p:spPr>
          <a:xfrm>
            <a:off x="467544" y="1700808"/>
            <a:ext cx="3600399" cy="46166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定义椭圆曲线群上的计算</a:t>
            </a:r>
            <a:endParaRPr lang="zh-CN" altLang="en-US" sz="2400" b="1" dirty="0">
              <a:solidFill>
                <a:schemeClr val="tx1"/>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3608" y="4374480"/>
            <a:ext cx="2690498" cy="2086645"/>
          </a:xfrm>
          <a:prstGeom prst="rect">
            <a:avLst/>
          </a:prstGeom>
        </p:spPr>
      </p:pic>
      <p:sp>
        <p:nvSpPr>
          <p:cNvPr id="13" name="文本框 12"/>
          <p:cNvSpPr txBox="1"/>
          <p:nvPr/>
        </p:nvSpPr>
        <p:spPr>
          <a:xfrm>
            <a:off x="107504" y="4464695"/>
            <a:ext cx="1030472" cy="46166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加法</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14" name="文本框 13"/>
          <p:cNvSpPr txBox="1"/>
          <p:nvPr/>
        </p:nvSpPr>
        <p:spPr>
          <a:xfrm>
            <a:off x="4566815" y="4427669"/>
            <a:ext cx="1030472" cy="46166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取反</a:t>
            </a:r>
            <a:endParaRPr lang="zh-CN" altLang="en-US" sz="2400" b="1" dirty="0">
              <a:solidFill>
                <a:schemeClr val="tx1"/>
              </a:solidFill>
              <a:latin typeface="楷体" panose="02010609060101010101" pitchFamily="49" charset="-122"/>
              <a:ea typeface="楷体" panose="02010609060101010101" pitchFamily="49" charset="-122"/>
            </a:endParaRPr>
          </a:p>
        </p:txBody>
      </p:sp>
      <p:pic>
        <p:nvPicPr>
          <p:cNvPr id="3076" name="Picture 4" descr="C:\Users\dingguoqiang\Documents\Tencent Files\178897756\Image\C2C\{5DA51741-A8B5-EA87-74CD-157299D42C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293096"/>
            <a:ext cx="2520280" cy="21138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51920" y="2298669"/>
            <a:ext cx="5035294" cy="3684360"/>
          </a:xfrm>
          <a:prstGeom prst="rect">
            <a:avLst/>
          </a:prstGeom>
        </p:spPr>
      </p:pic>
      <p:sp>
        <p:nvSpPr>
          <p:cNvPr id="4"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2.4 </a:t>
            </a:r>
            <a:r>
              <a:rPr lang="zh-CN" altLang="en-US" kern="0" dirty="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
        <p:nvSpPr>
          <p:cNvPr id="5" name="灯片编号占位符 3"/>
          <p:cNvSpPr>
            <a:spLocks noGrp="1"/>
          </p:cNvSpPr>
          <p:nvPr>
            <p:ph type="sldNum" sz="quarter" idx="11"/>
          </p:nvPr>
        </p:nvSpPr>
        <p:spPr>
          <a:xfrm>
            <a:off x="3505200" y="6461125"/>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057194-E127-4C93-AECE-5E39D1AC32C2}" type="slidenum">
              <a:rPr lang="en-US" altLang="zh-CN" smtClean="0"/>
            </a:fld>
            <a:endParaRPr lang="en-US" altLang="zh-CN"/>
          </a:p>
        </p:txBody>
      </p:sp>
      <p:sp>
        <p:nvSpPr>
          <p:cNvPr id="6" name="内容占位符 2"/>
          <p:cNvSpPr txBox="1">
            <a:spLocks noChangeArrowheads="1"/>
          </p:cNvSpPr>
          <p:nvPr/>
        </p:nvSpPr>
        <p:spPr bwMode="auto">
          <a:xfrm>
            <a:off x="0" y="1125538"/>
            <a:ext cx="3457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zh-CN" altLang="en-US" sz="2800" b="1" kern="0">
                <a:latin typeface="楷体" panose="02010609060101010101" pitchFamily="49" charset="-122"/>
                <a:ea typeface="楷体" panose="02010609060101010101" pitchFamily="49" charset="-122"/>
              </a:rPr>
              <a:t>椭圆曲线加密</a:t>
            </a:r>
            <a:r>
              <a:rPr lang="en-US" altLang="zh-CN" sz="2800" b="1" kern="0">
                <a:latin typeface="楷体" panose="02010609060101010101" pitchFamily="49" charset="-122"/>
                <a:ea typeface="楷体" panose="02010609060101010101" pitchFamily="49" charset="-122"/>
              </a:rPr>
              <a:t>ECC</a:t>
            </a:r>
            <a:endParaRPr lang="en-US" altLang="zh-CN" sz="2800" b="1" kern="0" dirty="0">
              <a:latin typeface="楷体" panose="02010609060101010101" pitchFamily="49" charset="-122"/>
              <a:ea typeface="楷体" panose="02010609060101010101" pitchFamily="49" charset="-122"/>
            </a:endParaRPr>
          </a:p>
        </p:txBody>
      </p:sp>
      <p:sp>
        <p:nvSpPr>
          <p:cNvPr id="7" name="文本框 6"/>
          <p:cNvSpPr txBox="1"/>
          <p:nvPr/>
        </p:nvSpPr>
        <p:spPr>
          <a:xfrm>
            <a:off x="750391" y="1837004"/>
            <a:ext cx="3244166" cy="456124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eaLnBrk="1" hangingPunct="1">
              <a:spcBef>
                <a:spcPct val="10000"/>
              </a:spcBef>
              <a:buClr>
                <a:srgbClr val="C00000"/>
              </a:buClr>
            </a:pPr>
            <a:r>
              <a:rPr lang="zh-CN" altLang="en-US" sz="2400" baseline="0" dirty="0">
                <a:latin typeface="楷体" panose="02010609060101010101" pitchFamily="49" charset="-122"/>
                <a:ea typeface="楷体" panose="02010609060101010101" pitchFamily="49" charset="-122"/>
              </a:rPr>
              <a:t>   </a:t>
            </a:r>
            <a:endParaRPr lang="en-US" altLang="zh-CN" sz="2400" baseline="0" dirty="0">
              <a:latin typeface="楷体" panose="02010609060101010101" pitchFamily="49" charset="-122"/>
              <a:ea typeface="楷体" panose="02010609060101010101" pitchFamily="49" charset="-122"/>
            </a:endParaRPr>
          </a:p>
          <a:p>
            <a:pPr eaLnBrk="1" hangingPunct="1">
              <a:spcBef>
                <a:spcPct val="10000"/>
              </a:spcBef>
              <a:buClr>
                <a:srgbClr val="C00000"/>
              </a:buClr>
            </a:pPr>
            <a:r>
              <a:rPr lang="zh-CN" altLang="en-US" sz="2400" dirty="0">
                <a:latin typeface="楷体" panose="02010609060101010101" pitchFamily="49" charset="-122"/>
                <a:ea typeface="楷体" panose="02010609060101010101" pitchFamily="49" charset="-122"/>
              </a:rPr>
              <a:t>二倍运算</a:t>
            </a:r>
            <a:r>
              <a:rPr lang="zh-CN" altLang="en-US" sz="2400" baseline="0" dirty="0">
                <a:latin typeface="楷体" panose="02010609060101010101" pitchFamily="49" charset="-122"/>
                <a:ea typeface="楷体" panose="02010609060101010101" pitchFamily="49" charset="-122"/>
              </a:rPr>
              <a:t>：将过</a:t>
            </a:r>
            <a:r>
              <a:rPr lang="zh-CN" altLang="en-US" sz="2400" dirty="0">
                <a:latin typeface="楷体" panose="02010609060101010101" pitchFamily="49" charset="-122"/>
                <a:ea typeface="楷体" panose="02010609060101010101" pitchFamily="49" charset="-122"/>
              </a:rPr>
              <a:t>椭圆曲线在</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点的切线，与椭圆曲线的交点，交点关于</a:t>
            </a:r>
            <a:r>
              <a:rPr lang="en-US" altLang="zh-CN" sz="2400" dirty="0">
                <a:latin typeface="楷体" panose="02010609060101010101" pitchFamily="49" charset="-122"/>
                <a:ea typeface="楷体" panose="02010609060101010101" pitchFamily="49" charset="-122"/>
              </a:rPr>
              <a:t>x</a:t>
            </a:r>
            <a:r>
              <a:rPr lang="zh-CN" altLang="en-US" sz="2400" dirty="0">
                <a:latin typeface="楷体" panose="02010609060101010101" pitchFamily="49" charset="-122"/>
                <a:ea typeface="楷体" panose="02010609060101010101" pitchFamily="49" charset="-122"/>
              </a:rPr>
              <a:t>轴对称位置的点，定义为</a:t>
            </a:r>
            <a:r>
              <a:rPr lang="en-US" altLang="zh-CN" sz="2400" dirty="0">
                <a:latin typeface="楷体" panose="02010609060101010101" pitchFamily="49" charset="-122"/>
                <a:ea typeface="楷体" panose="02010609060101010101" pitchFamily="49" charset="-122"/>
              </a:rPr>
              <a:t>A + A</a:t>
            </a:r>
            <a:r>
              <a:rPr lang="zh-CN" altLang="en-US" sz="2400" dirty="0">
                <a:latin typeface="楷体" panose="02010609060101010101" pitchFamily="49" charset="-122"/>
                <a:ea typeface="楷体" panose="02010609060101010101" pitchFamily="49" charset="-122"/>
              </a:rPr>
              <a:t>，即</a:t>
            </a:r>
            <a:r>
              <a:rPr lang="en-US" altLang="zh-CN" sz="2400" dirty="0">
                <a:latin typeface="楷体" panose="02010609060101010101" pitchFamily="49" charset="-122"/>
                <a:ea typeface="楷体" panose="02010609060101010101" pitchFamily="49" charset="-122"/>
              </a:rPr>
              <a:t>2A</a:t>
            </a:r>
            <a:r>
              <a:rPr lang="zh-CN" altLang="en-US" sz="2400" dirty="0">
                <a:latin typeface="楷体" panose="02010609060101010101" pitchFamily="49" charset="-122"/>
                <a:ea typeface="楷体" panose="02010609060101010101" pitchFamily="49" charset="-122"/>
              </a:rPr>
              <a:t>，即为二倍运算。</a:t>
            </a:r>
            <a:endParaRPr lang="en-US" altLang="zh-CN" sz="2400" dirty="0">
              <a:latin typeface="楷体" panose="02010609060101010101" pitchFamily="49" charset="-122"/>
              <a:ea typeface="楷体" panose="02010609060101010101" pitchFamily="49" charset="-122"/>
            </a:endParaRPr>
          </a:p>
          <a:p>
            <a:pPr algn="l"/>
            <a:r>
              <a:rPr lang="zh-CN" altLang="en-US" sz="2400" dirty="0">
                <a:latin typeface="楷体" panose="02010609060101010101" pitchFamily="49" charset="-122"/>
                <a:ea typeface="楷体" panose="02010609060101010101" pitchFamily="49" charset="-122"/>
              </a:rPr>
              <a:t>无穷远点：如果将</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与</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相加，过</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与</a:t>
            </a:r>
            <a:r>
              <a:rPr lang="en-US" altLang="zh-CN" sz="2400" dirty="0">
                <a:latin typeface="楷体" panose="02010609060101010101" pitchFamily="49" charset="-122"/>
                <a:ea typeface="楷体" panose="02010609060101010101" pitchFamily="49" charset="-122"/>
              </a:rPr>
              <a:t>-A</a:t>
            </a:r>
            <a:r>
              <a:rPr lang="zh-CN" altLang="en-US" sz="2400" dirty="0">
                <a:latin typeface="楷体" panose="02010609060101010101" pitchFamily="49" charset="-122"/>
                <a:ea typeface="楷体" panose="02010609060101010101" pitchFamily="49" charset="-122"/>
              </a:rPr>
              <a:t>的直线平行于</a:t>
            </a:r>
            <a:r>
              <a:rPr lang="en-US" altLang="zh-CN" sz="2400" dirty="0">
                <a:latin typeface="楷体" panose="02010609060101010101" pitchFamily="49" charset="-122"/>
                <a:ea typeface="楷体" panose="02010609060101010101" pitchFamily="49" charset="-122"/>
              </a:rPr>
              <a:t>y</a:t>
            </a:r>
            <a:r>
              <a:rPr lang="zh-CN" altLang="en-US" sz="2400" dirty="0">
                <a:latin typeface="楷体" panose="02010609060101010101" pitchFamily="49" charset="-122"/>
                <a:ea typeface="楷体" panose="02010609060101010101" pitchFamily="49" charset="-122"/>
              </a:rPr>
              <a:t>轴，可以认为直线与椭圆曲线相交于无穷远点。</a:t>
            </a:r>
            <a:endParaRPr lang="zh-CN" altLang="en-US" sz="2400" dirty="0">
              <a:latin typeface="楷体" panose="02010609060101010101" pitchFamily="49" charset="-122"/>
              <a:ea typeface="楷体" panose="02010609060101010101" pitchFamily="49" charset="-122"/>
            </a:endParaRPr>
          </a:p>
        </p:txBody>
      </p:sp>
      <p:sp>
        <p:nvSpPr>
          <p:cNvPr id="8" name="文本框 7"/>
          <p:cNvSpPr txBox="1"/>
          <p:nvPr/>
        </p:nvSpPr>
        <p:spPr>
          <a:xfrm>
            <a:off x="467544" y="1700808"/>
            <a:ext cx="3600399" cy="46166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定义椭圆曲线群上的计算</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13" name="文本框 12"/>
          <p:cNvSpPr txBox="1"/>
          <p:nvPr/>
        </p:nvSpPr>
        <p:spPr>
          <a:xfrm>
            <a:off x="4303999" y="1729190"/>
            <a:ext cx="1512168" cy="46166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二倍运算</a:t>
            </a:r>
            <a:endParaRPr lang="zh-CN" altLang="en-US" sz="2400" b="1" dirty="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fade">
                                      <p:cBhvr>
                                        <p:cTn id="1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057194-E127-4C93-AECE-5E39D1AC32C2}" type="slidenum">
              <a:rPr lang="en-US" altLang="zh-CN" smtClean="0"/>
            </a:fld>
            <a:endParaRPr lang="en-US" altLang="zh-CN"/>
          </a:p>
        </p:txBody>
      </p:sp>
      <p:sp>
        <p:nvSpPr>
          <p:cNvPr id="62467" name="内容占位符 2"/>
          <p:cNvSpPr>
            <a:spLocks noGrp="1" noChangeArrowheads="1"/>
          </p:cNvSpPr>
          <p:nvPr>
            <p:ph idx="4294967295"/>
          </p:nvPr>
        </p:nvSpPr>
        <p:spPr>
          <a:xfrm>
            <a:off x="0" y="1125538"/>
            <a:ext cx="3457575" cy="511175"/>
          </a:xfrm>
        </p:spPr>
        <p:txBody>
          <a:bodyPr/>
          <a:lstStyle/>
          <a:p>
            <a:r>
              <a:rPr lang="zh-CN" altLang="en-US" sz="2800" b="1" dirty="0">
                <a:latin typeface="楷体" panose="02010609060101010101" pitchFamily="49" charset="-122"/>
                <a:ea typeface="楷体" panose="02010609060101010101" pitchFamily="49" charset="-122"/>
              </a:rPr>
              <a:t>椭圆曲线加密</a:t>
            </a:r>
            <a:r>
              <a:rPr lang="en-US" altLang="zh-CN" sz="2800" b="1" dirty="0">
                <a:latin typeface="楷体" panose="02010609060101010101" pitchFamily="49" charset="-122"/>
                <a:ea typeface="楷体" panose="02010609060101010101" pitchFamily="49" charset="-122"/>
              </a:rPr>
              <a:t>ECC</a:t>
            </a:r>
            <a:endParaRPr lang="en-US" altLang="zh-CN" sz="2800" b="1" dirty="0">
              <a:latin typeface="楷体" panose="02010609060101010101" pitchFamily="49" charset="-122"/>
              <a:ea typeface="楷体" panose="02010609060101010101" pitchFamily="49" charset="-122"/>
            </a:endParaRPr>
          </a:p>
        </p:txBody>
      </p:sp>
      <p:sp>
        <p:nvSpPr>
          <p:cNvPr id="9" name="文本框 8"/>
          <p:cNvSpPr txBox="1"/>
          <p:nvPr/>
        </p:nvSpPr>
        <p:spPr>
          <a:xfrm>
            <a:off x="971600" y="1813327"/>
            <a:ext cx="7499202"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eaLnBrk="1" hangingPunct="1">
              <a:spcBef>
                <a:spcPct val="10000"/>
              </a:spcBef>
              <a:buClr>
                <a:srgbClr val="C00000"/>
              </a:buClr>
            </a:pPr>
            <a:r>
              <a:rPr lang="zh-CN" altLang="en-US" sz="2400" baseline="0" dirty="0">
                <a:latin typeface="楷体" panose="02010609060101010101" pitchFamily="49" charset="-122"/>
                <a:ea typeface="楷体" panose="02010609060101010101" pitchFamily="49" charset="-122"/>
              </a:rPr>
              <a:t>   </a:t>
            </a:r>
            <a:endParaRPr lang="en-US" altLang="zh-CN" sz="2400" baseline="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在定义了这一系列运算之后，我们可以很容易的计算出给定的</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点对应的</a:t>
            </a:r>
            <a:r>
              <a:rPr lang="en-US" altLang="zh-CN" sz="2400" dirty="0">
                <a:latin typeface="楷体" panose="02010609060101010101" pitchFamily="49" charset="-122"/>
                <a:ea typeface="楷体" panose="02010609060101010101" pitchFamily="49" charset="-122"/>
              </a:rPr>
              <a:t>2G</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3G</a:t>
            </a:r>
            <a:r>
              <a:rPr lang="zh-CN" altLang="en-US" sz="2400" dirty="0">
                <a:latin typeface="楷体" panose="02010609060101010101" pitchFamily="49" charset="-122"/>
                <a:ea typeface="楷体" panose="02010609060101010101" pitchFamily="49" charset="-122"/>
              </a:rPr>
              <a:t>等点。即：当给定</a:t>
            </a:r>
            <a:r>
              <a:rPr lang="en-US" altLang="zh-CN" sz="2400" dirty="0">
                <a:latin typeface="楷体" panose="02010609060101010101" pitchFamily="49" charset="-122"/>
                <a:ea typeface="楷体" panose="02010609060101010101" pitchFamily="49" charset="-122"/>
              </a:rPr>
              <a:t>G</a:t>
            </a:r>
            <a:r>
              <a:rPr lang="zh-CN" altLang="en-US" sz="2400" dirty="0">
                <a:latin typeface="楷体" panose="02010609060101010101" pitchFamily="49" charset="-122"/>
                <a:ea typeface="楷体" panose="02010609060101010101" pitchFamily="49" charset="-122"/>
              </a:rPr>
              <a:t>点时，已知</a:t>
            </a:r>
            <a:r>
              <a:rPr lang="en-US" altLang="zh-CN" sz="2400" dirty="0">
                <a:latin typeface="楷体" panose="02010609060101010101" pitchFamily="49" charset="-122"/>
                <a:ea typeface="楷体" panose="02010609060101010101" pitchFamily="49" charset="-122"/>
              </a:rPr>
              <a:t>x</a:t>
            </a:r>
            <a:r>
              <a:rPr lang="zh-CN" altLang="en-US" sz="2400" dirty="0">
                <a:latin typeface="楷体" panose="02010609060101010101" pitchFamily="49" charset="-122"/>
                <a:ea typeface="楷体" panose="02010609060101010101" pitchFamily="49" charset="-122"/>
              </a:rPr>
              <a:t>，求</a:t>
            </a:r>
            <a:r>
              <a:rPr lang="en-US" altLang="zh-CN" sz="2400" dirty="0" err="1">
                <a:latin typeface="楷体" panose="02010609060101010101" pitchFamily="49" charset="-122"/>
                <a:ea typeface="楷体" panose="02010609060101010101" pitchFamily="49" charset="-122"/>
              </a:rPr>
              <a:t>xG</a:t>
            </a:r>
            <a:r>
              <a:rPr lang="zh-CN" altLang="en-US" sz="2400" dirty="0">
                <a:latin typeface="楷体" panose="02010609060101010101" pitchFamily="49" charset="-122"/>
                <a:ea typeface="楷体" panose="02010609060101010101" pitchFamily="49" charset="-122"/>
              </a:rPr>
              <a:t>点并不困难。反之，已知</a:t>
            </a:r>
            <a:r>
              <a:rPr lang="en-US" altLang="zh-CN" sz="2400" dirty="0" err="1">
                <a:latin typeface="楷体" panose="02010609060101010101" pitchFamily="49" charset="-122"/>
                <a:ea typeface="楷体" panose="02010609060101010101" pitchFamily="49" charset="-122"/>
              </a:rPr>
              <a:t>xG</a:t>
            </a:r>
            <a:r>
              <a:rPr lang="zh-CN" altLang="en-US" sz="2400" dirty="0">
                <a:latin typeface="楷体" panose="02010609060101010101" pitchFamily="49" charset="-122"/>
                <a:ea typeface="楷体" panose="02010609060101010101" pitchFamily="49" charset="-122"/>
              </a:rPr>
              <a:t>点，求</a:t>
            </a:r>
            <a:r>
              <a:rPr lang="en-US" altLang="zh-CN" sz="2400" dirty="0">
                <a:latin typeface="楷体" panose="02010609060101010101" pitchFamily="49" charset="-122"/>
                <a:ea typeface="楷体" panose="02010609060101010101" pitchFamily="49" charset="-122"/>
              </a:rPr>
              <a:t>x</a:t>
            </a:r>
            <a:r>
              <a:rPr lang="zh-CN" altLang="en-US" sz="2400" dirty="0">
                <a:latin typeface="楷体" panose="02010609060101010101" pitchFamily="49" charset="-122"/>
                <a:ea typeface="楷体" panose="02010609060101010101" pitchFamily="49" charset="-122"/>
              </a:rPr>
              <a:t>则非常困难。此即为椭圆曲线加密算法背后的数学原理。</a:t>
            </a:r>
            <a:endParaRPr lang="zh-CN" altLang="en-US" sz="2400" dirty="0">
              <a:latin typeface="楷体" panose="02010609060101010101" pitchFamily="49" charset="-122"/>
              <a:ea typeface="楷体" panose="02010609060101010101" pitchFamily="49" charset="-122"/>
            </a:endParaRPr>
          </a:p>
        </p:txBody>
      </p:sp>
      <p:sp>
        <p:nvSpPr>
          <p:cNvPr id="10" name="文本框 9"/>
          <p:cNvSpPr txBox="1"/>
          <p:nvPr/>
        </p:nvSpPr>
        <p:spPr>
          <a:xfrm>
            <a:off x="688753" y="1677131"/>
            <a:ext cx="1509347" cy="46166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加密原理</a:t>
            </a:r>
            <a:endParaRPr lang="zh-CN" altLang="en-US" sz="2400" b="1" dirty="0">
              <a:solidFill>
                <a:schemeClr val="tx1"/>
              </a:solidFill>
              <a:latin typeface="楷体" panose="02010609060101010101" pitchFamily="49" charset="-122"/>
              <a:ea typeface="楷体" panose="02010609060101010101" pitchFamily="49" charset="-122"/>
            </a:endParaRPr>
          </a:p>
        </p:txBody>
      </p:sp>
      <p:sp>
        <p:nvSpPr>
          <p:cNvPr id="12"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3" name="文本框 12">
                <a:extLst>
                  <a:ext uri="{FF2B5EF4-FFF2-40B4-BE49-F238E27FC236}">
                    <ele attr="{02D75248-59FF-41AF-8D9F-3DCFEC58E849}"/>
                  </a:ext>
                </a:extLst>
              </p:cNvPr>
              <p:cNvSpPr txBox="1"/>
              <p:nvPr/>
            </p:nvSpPr>
            <p:spPr>
              <a:xfrm>
                <a:off x="971600" y="4102495"/>
                <a:ext cx="7483647" cy="206280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eaLnBrk="1" hangingPunct="1">
                  <a:spcBef>
                    <a:spcPct val="10000"/>
                  </a:spcBef>
                  <a:buClr>
                    <a:srgbClr val="C00000"/>
                  </a:buClr>
                </a:pPr>
                <a:r>
                  <a:rPr lang="zh-CN" altLang="en-US" sz="2400" baseline="0" dirty="0">
                    <a:latin typeface="楷体" panose="02010609060101010101" pitchFamily="49" charset="-122"/>
                    <a:ea typeface="楷体" panose="02010609060101010101" pitchFamily="49" charset="-122"/>
                  </a:rPr>
                  <a:t>   </a:t>
                </a:r>
                <a:endParaRPr lang="en-US" altLang="zh-CN" sz="2400" baseline="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zh-CN" altLang="en-US" sz="2400" baseline="0" dirty="0">
                    <a:latin typeface="楷体" panose="02010609060101010101" pitchFamily="49" charset="-122"/>
                    <a:ea typeface="楷体" panose="02010609060101010101" pitchFamily="49" charset="-122"/>
                  </a:rPr>
                  <a:t> 已知有限域</a:t>
                </a:r>
                <a14:m>
                  <m:oMath xmlns:m="http://schemas.openxmlformats.org/officeDocument/2006/math">
                    <m:r>
                      <a:rPr lang="en-US" altLang="zh-CN" sz="2400" i="1" baseline="0" dirty="0" smtClean="0">
                        <a:latin typeface="Cambria Math" panose="02040503050406030204" pitchFamily="18" charset="0"/>
                        <a:ea typeface="楷体" panose="02010609060101010101" pitchFamily="49" charset="-122"/>
                      </a:rPr>
                      <m:t>𝐺𝐹</m:t>
                    </m:r>
                    <m:r>
                      <a:rPr lang="en-US" altLang="zh-CN" sz="2400" i="1" baseline="0" dirty="0" smtClean="0">
                        <a:latin typeface="Cambria Math" panose="02040503050406030204" pitchFamily="18" charset="0"/>
                        <a:ea typeface="楷体" panose="02010609060101010101" pitchFamily="49" charset="-122"/>
                      </a:rPr>
                      <m:t>(</m:t>
                    </m:r>
                    <m:r>
                      <a:rPr lang="en-US" altLang="zh-CN" sz="2400" i="1" baseline="0" dirty="0" smtClean="0">
                        <a:latin typeface="Cambria Math" panose="02040503050406030204" pitchFamily="18" charset="0"/>
                        <a:ea typeface="楷体" panose="02010609060101010101" pitchFamily="49" charset="-122"/>
                      </a:rPr>
                      <m:t>𝑝</m:t>
                    </m:r>
                    <m:r>
                      <a:rPr lang="en-US" altLang="zh-CN" sz="2400" i="1" baseline="0" dirty="0" smtClean="0">
                        <a:latin typeface="Cambria Math" panose="02040503050406030204" pitchFamily="18" charset="0"/>
                        <a:ea typeface="楷体" panose="02010609060101010101" pitchFamily="49" charset="-122"/>
                      </a:rPr>
                      <m:t>)(</m:t>
                    </m:r>
                    <m:r>
                      <a:rPr lang="en-US" altLang="zh-CN" sz="2400" i="1" baseline="0" dirty="0" smtClean="0">
                        <a:latin typeface="Cambria Math" panose="02040503050406030204" pitchFamily="18" charset="0"/>
                        <a:ea typeface="楷体" panose="02010609060101010101" pitchFamily="49" charset="-122"/>
                      </a:rPr>
                      <m:t>𝑝</m:t>
                    </m:r>
                    <m:r>
                      <a:rPr lang="en-US" altLang="zh-CN" sz="2400" i="1" baseline="0" dirty="0" smtClean="0">
                        <a:latin typeface="Cambria Math" panose="02040503050406030204" pitchFamily="18" charset="0"/>
                        <a:ea typeface="楷体" panose="02010609060101010101" pitchFamily="49" charset="-122"/>
                      </a:rPr>
                      <m:t>=</m:t>
                    </m:r>
                    <m:sSup>
                      <m:sSupPr>
                        <m:ctrlPr>
                          <a:rPr lang="en-US" altLang="zh-CN" sz="2400" i="1" baseline="0" dirty="0" smtClean="0">
                            <a:latin typeface="Cambria Math"/>
                            <a:ea typeface="楷体" panose="02010609060101010101" pitchFamily="49" charset="-122"/>
                          </a:rPr>
                        </m:ctrlPr>
                      </m:sSupPr>
                      <m:e>
                        <m:r>
                          <a:rPr lang="en-US" altLang="zh-CN" sz="2400" b="0" i="1" baseline="0" dirty="0" smtClean="0">
                            <a:latin typeface="Cambria Math" panose="02040503050406030204" pitchFamily="18" charset="0"/>
                            <a:ea typeface="楷体" panose="02010609060101010101" pitchFamily="49" charset="-122"/>
                          </a:rPr>
                          <m:t>𝑞</m:t>
                        </m:r>
                      </m:e>
                      <m:sup>
                        <m:r>
                          <a:rPr lang="en-US" altLang="zh-CN" sz="2400" b="0" i="1" baseline="0" dirty="0" smtClean="0">
                            <a:latin typeface="Cambria Math" panose="02040503050406030204" pitchFamily="18" charset="0"/>
                            <a:ea typeface="楷体" panose="02010609060101010101" pitchFamily="49" charset="-122"/>
                          </a:rPr>
                          <m:t>𝑛</m:t>
                        </m:r>
                      </m:sup>
                    </m:sSup>
                    <m:r>
                      <a:rPr lang="en-US" altLang="zh-CN" sz="2400" i="1" baseline="0" dirty="0" err="1" smtClean="0">
                        <a:latin typeface="Cambria Math" panose="02040503050406030204" pitchFamily="18" charset="0"/>
                        <a:ea typeface="楷体" panose="02010609060101010101" pitchFamily="49" charset="-122"/>
                      </a:rPr>
                      <m:t>,</m:t>
                    </m:r>
                    <m:r>
                      <a:rPr lang="en-US" altLang="zh-CN" sz="2400" i="1" baseline="0" dirty="0" err="1" smtClean="0">
                        <a:latin typeface="Cambria Math" panose="02040503050406030204" pitchFamily="18" charset="0"/>
                        <a:ea typeface="楷体" panose="02010609060101010101" pitchFamily="49" charset="-122"/>
                      </a:rPr>
                      <m:t>𝑞</m:t>
                    </m:r>
                    <m:r>
                      <a:rPr lang="en-US" altLang="zh-CN" sz="2400" i="1" baseline="0" dirty="0" smtClean="0">
                        <a:latin typeface="Cambria Math" panose="02040503050406030204" pitchFamily="18" charset="0"/>
                        <a:ea typeface="楷体" panose="02010609060101010101" pitchFamily="49" charset="-122"/>
                      </a:rPr>
                      <m:t>&gt;3)</m:t>
                    </m:r>
                  </m:oMath>
                </a14:m>
                <a:r>
                  <a:rPr lang="zh-CN" altLang="en-US" sz="2400" baseline="0" dirty="0">
                    <a:latin typeface="楷体" panose="02010609060101010101" pitchFamily="49" charset="-122"/>
                    <a:ea typeface="楷体" panose="02010609060101010101" pitchFamily="49" charset="-122"/>
                  </a:rPr>
                  <a:t>上的椭圆曲线群：</a:t>
                </a:r>
              </a:p>
              <a:p>
                <a:pPr algn="ctr" eaLnBrk="1" hangingPunct="1">
                  <a:spcBef>
                    <a:spcPct val="10000"/>
                  </a:spcBef>
                  <a:buClr>
                    <a:srgbClr val="C00000"/>
                  </a:buClr>
                </a:pPr>
                <a14:m>
                  <m:oMathPara xmlns:m="http://schemas.openxmlformats.org/officeDocument/2006/math">
                    <m:oMathParaPr>
                      <m:jc m:val="centerGroup"/>
                    </m:oMathParaPr>
                    <m:oMath xmlns:m="http://schemas.openxmlformats.org/officeDocument/2006/math">
                      <m:sSub>
                        <m:sSubPr>
                          <m:ctrlPr>
                            <a:rPr lang="en-US" altLang="zh-CN" sz="2400" b="1" i="1" dirty="0">
                              <a:latin typeface="Cambria Math"/>
                              <a:ea typeface="楷体" panose="02010609060101010101" pitchFamily="49" charset="-122"/>
                            </a:rPr>
                          </m:ctrlPr>
                        </m:sSubPr>
                        <m:e>
                          <m:r>
                            <a:rPr lang="en-US" altLang="zh-CN" sz="2400" b="1" i="1" dirty="0">
                              <a:latin typeface="Cambria Math" panose="02040503050406030204" pitchFamily="18" charset="0"/>
                              <a:ea typeface="楷体" panose="02010609060101010101" pitchFamily="49" charset="-122"/>
                            </a:rPr>
                            <m:t>𝑬</m:t>
                          </m:r>
                        </m:e>
                        <m:sub>
                          <m:r>
                            <a:rPr lang="en-US" altLang="zh-CN" sz="2400" b="1" i="1" dirty="0">
                              <a:latin typeface="Cambria Math" panose="02040503050406030204" pitchFamily="18" charset="0"/>
                              <a:ea typeface="楷体" panose="02010609060101010101" pitchFamily="49" charset="-122"/>
                            </a:rPr>
                            <m:t>𝒑</m:t>
                          </m:r>
                        </m:sub>
                      </m:sSub>
                      <m:d>
                        <m:dPr>
                          <m:ctrlPr>
                            <a:rPr lang="en-US" altLang="zh-CN" sz="2400" b="1" i="1" dirty="0">
                              <a:latin typeface="Cambria Math"/>
                              <a:ea typeface="楷体" panose="02010609060101010101" pitchFamily="49" charset="-122"/>
                            </a:rPr>
                          </m:ctrlPr>
                        </m:dPr>
                        <m:e>
                          <m:r>
                            <a:rPr lang="en-US" altLang="zh-CN" sz="2400" b="1" i="1" dirty="0" err="1">
                              <a:latin typeface="Cambria Math" panose="02040503050406030204" pitchFamily="18" charset="0"/>
                              <a:ea typeface="楷体" panose="02010609060101010101" pitchFamily="49" charset="-122"/>
                            </a:rPr>
                            <m:t>𝒂</m:t>
                          </m:r>
                          <m:r>
                            <a:rPr lang="en-US" altLang="zh-CN" sz="2400" b="1" i="1" dirty="0" err="1">
                              <a:latin typeface="Cambria Math" panose="02040503050406030204" pitchFamily="18" charset="0"/>
                              <a:ea typeface="楷体" panose="02010609060101010101" pitchFamily="49" charset="-122"/>
                            </a:rPr>
                            <m:t>,</m:t>
                          </m:r>
                          <m:r>
                            <a:rPr lang="en-US" altLang="zh-CN" sz="2400" b="1" i="1" dirty="0" err="1">
                              <a:latin typeface="Cambria Math" panose="02040503050406030204" pitchFamily="18" charset="0"/>
                              <a:ea typeface="楷体" panose="02010609060101010101" pitchFamily="49" charset="-122"/>
                            </a:rPr>
                            <m:t>𝒃</m:t>
                          </m:r>
                        </m:e>
                      </m:d>
                      <m:r>
                        <a:rPr lang="en-US" altLang="zh-CN" sz="2400" b="1" i="1" baseline="0" dirty="0" smtClean="0">
                          <a:latin typeface="Cambria Math" panose="02040503050406030204" pitchFamily="18" charset="0"/>
                          <a:ea typeface="楷体" panose="02010609060101010101" pitchFamily="49" charset="-122"/>
                        </a:rPr>
                        <m:t>: </m:t>
                      </m:r>
                      <m:sSup>
                        <m:sSupPr>
                          <m:ctrlPr>
                            <a:rPr lang="en-US" altLang="zh-CN" sz="2400" b="1" i="1" baseline="0" dirty="0" smtClean="0">
                              <a:latin typeface="Cambria Math"/>
                              <a:ea typeface="楷体" panose="02010609060101010101" pitchFamily="49" charset="-122"/>
                            </a:rPr>
                          </m:ctrlPr>
                        </m:sSupPr>
                        <m:e>
                          <m:r>
                            <a:rPr lang="en-US" altLang="zh-CN" sz="2400" b="1" i="1" baseline="0" dirty="0" smtClean="0">
                              <a:latin typeface="Cambria Math" panose="02040503050406030204" pitchFamily="18" charset="0"/>
                              <a:ea typeface="楷体" panose="02010609060101010101" pitchFamily="49" charset="-122"/>
                            </a:rPr>
                            <m:t>𝒚</m:t>
                          </m:r>
                        </m:e>
                        <m:sup>
                          <m:r>
                            <a:rPr lang="en-US" altLang="zh-CN" sz="2400" b="1" i="1" baseline="0" dirty="0" smtClean="0">
                              <a:latin typeface="Cambria Math" panose="02040503050406030204" pitchFamily="18" charset="0"/>
                              <a:ea typeface="楷体" panose="02010609060101010101" pitchFamily="49" charset="-122"/>
                            </a:rPr>
                            <m:t>𝟐</m:t>
                          </m:r>
                        </m:sup>
                      </m:sSup>
                      <m:r>
                        <a:rPr lang="en-US" altLang="zh-CN" sz="2400" b="1" i="1" baseline="0" dirty="0" smtClean="0">
                          <a:latin typeface="Cambria Math" panose="02040503050406030204" pitchFamily="18" charset="0"/>
                          <a:ea typeface="楷体" panose="02010609060101010101" pitchFamily="49" charset="-122"/>
                        </a:rPr>
                        <m:t>=</m:t>
                      </m:r>
                      <m:sSup>
                        <m:sSupPr>
                          <m:ctrlPr>
                            <a:rPr lang="en-US" altLang="zh-CN" sz="2400" b="1" i="1" dirty="0">
                              <a:latin typeface="Cambria Math"/>
                              <a:ea typeface="楷体" panose="02010609060101010101" pitchFamily="49" charset="-122"/>
                            </a:rPr>
                          </m:ctrlPr>
                        </m:sSupPr>
                        <m:e>
                          <m:r>
                            <a:rPr lang="en-US" altLang="zh-CN" sz="2400" b="1" i="1" dirty="0" smtClean="0">
                              <a:latin typeface="Cambria Math" panose="02040503050406030204" pitchFamily="18" charset="0"/>
                              <a:ea typeface="楷体" panose="02010609060101010101" pitchFamily="49" charset="-122"/>
                            </a:rPr>
                            <m:t>𝒙</m:t>
                          </m:r>
                        </m:e>
                        <m:sup>
                          <m:r>
                            <a:rPr lang="en-US" altLang="zh-CN" sz="2400" b="1" i="1" dirty="0" smtClean="0">
                              <a:latin typeface="Cambria Math" panose="02040503050406030204" pitchFamily="18" charset="0"/>
                              <a:ea typeface="楷体" panose="02010609060101010101" pitchFamily="49" charset="-122"/>
                            </a:rPr>
                            <m:t>𝟑</m:t>
                          </m:r>
                        </m:sup>
                      </m:sSup>
                      <m:r>
                        <a:rPr lang="en-US" altLang="zh-CN" sz="2400" b="1" i="1" baseline="0" dirty="0" smtClean="0">
                          <a:latin typeface="Cambria Math" panose="02040503050406030204" pitchFamily="18" charset="0"/>
                          <a:ea typeface="楷体" panose="02010609060101010101" pitchFamily="49" charset="-122"/>
                        </a:rPr>
                        <m:t>+</m:t>
                      </m:r>
                      <m:r>
                        <a:rPr lang="en-US" altLang="zh-CN" sz="2400" b="1" i="1" baseline="0" dirty="0" smtClean="0">
                          <a:latin typeface="Cambria Math" panose="02040503050406030204" pitchFamily="18" charset="0"/>
                          <a:ea typeface="楷体" panose="02010609060101010101" pitchFamily="49" charset="-122"/>
                        </a:rPr>
                        <m:t>𝒂𝒙</m:t>
                      </m:r>
                      <m:r>
                        <a:rPr lang="en-US" altLang="zh-CN" sz="2400" b="1" i="1" baseline="0" dirty="0" smtClean="0">
                          <a:latin typeface="Cambria Math" panose="02040503050406030204" pitchFamily="18" charset="0"/>
                          <a:ea typeface="楷体" panose="02010609060101010101" pitchFamily="49" charset="-122"/>
                        </a:rPr>
                        <m:t>+</m:t>
                      </m:r>
                      <m:r>
                        <a:rPr lang="en-US" altLang="zh-CN" sz="2400" b="1" i="1" baseline="0" dirty="0" smtClean="0">
                          <a:latin typeface="Cambria Math" panose="02040503050406030204" pitchFamily="18" charset="0"/>
                          <a:ea typeface="楷体" panose="02010609060101010101" pitchFamily="49" charset="-122"/>
                        </a:rPr>
                        <m:t>𝒃</m:t>
                      </m:r>
                      <m:r>
                        <a:rPr lang="en-US" altLang="zh-CN" sz="2400" b="1" i="1" baseline="0" dirty="0" smtClean="0">
                          <a:latin typeface="Cambria Math" panose="02040503050406030204" pitchFamily="18" charset="0"/>
                          <a:ea typeface="楷体" panose="02010609060101010101" pitchFamily="49" charset="-122"/>
                        </a:rPr>
                        <m:t> </m:t>
                      </m:r>
                      <m:d>
                        <m:dPr>
                          <m:ctrlPr>
                            <a:rPr lang="en-US" altLang="zh-CN" sz="2400" b="1" i="1" baseline="0" dirty="0" smtClean="0">
                              <a:latin typeface="Cambria Math"/>
                              <a:ea typeface="楷体" panose="02010609060101010101" pitchFamily="49" charset="-122"/>
                            </a:rPr>
                          </m:ctrlPr>
                        </m:dPr>
                        <m:e>
                          <m:r>
                            <a:rPr lang="en-US" altLang="zh-CN" sz="2400" b="1" i="1" baseline="0" dirty="0" smtClean="0">
                              <a:latin typeface="Cambria Math" panose="02040503050406030204" pitchFamily="18" charset="0"/>
                              <a:ea typeface="楷体" panose="02010609060101010101" pitchFamily="49" charset="-122"/>
                            </a:rPr>
                            <m:t>𝒎𝒐𝒅</m:t>
                          </m:r>
                          <m:r>
                            <a:rPr lang="en-US" altLang="zh-CN" sz="2400" b="1" i="1" baseline="0" dirty="0" smtClean="0">
                              <a:latin typeface="Cambria Math" panose="02040503050406030204" pitchFamily="18" charset="0"/>
                              <a:ea typeface="楷体" panose="02010609060101010101" pitchFamily="49" charset="-122"/>
                            </a:rPr>
                            <m:t> </m:t>
                          </m:r>
                          <m:r>
                            <a:rPr lang="en-US" altLang="zh-CN" sz="2400" b="1" i="1" baseline="0" dirty="0" smtClean="0">
                              <a:latin typeface="Cambria Math" panose="02040503050406030204" pitchFamily="18" charset="0"/>
                              <a:ea typeface="楷体" panose="02010609060101010101" pitchFamily="49" charset="-122"/>
                            </a:rPr>
                            <m:t>𝒑</m:t>
                          </m:r>
                        </m:e>
                      </m:d>
                    </m:oMath>
                  </m:oMathPara>
                </a14:m>
                <a:endParaRPr lang="en-US" altLang="zh-CN" sz="2400" b="1" i="1" baseline="0" dirty="0">
                  <a:latin typeface="Cambria Math" panose="02040503050406030204" pitchFamily="18" charset="0"/>
                  <a:ea typeface="楷体" panose="02010609060101010101" pitchFamily="49" charset="-122"/>
                </a:endParaRPr>
              </a:p>
              <a:p>
                <a:pPr algn="ctr" eaLnBrk="1" hangingPunct="1">
                  <a:spcBef>
                    <a:spcPct val="10000"/>
                  </a:spcBef>
                  <a:buClr>
                    <a:srgbClr val="C00000"/>
                  </a:buClr>
                </a:pPr>
                <a:r>
                  <a:rPr lang="zh-CN" altLang="en-US" sz="2400" dirty="0">
                    <a:latin typeface="楷体" panose="02010609060101010101" pitchFamily="49" charset="-122"/>
                    <a:ea typeface="楷体" panose="02010609060101010101" pitchFamily="49" charset="-122"/>
                  </a:rPr>
                  <a:t>有限域</a:t>
                </a:r>
                <a:r>
                  <a:rPr lang="en-US" altLang="zh-CN" sz="2400" i="1" dirty="0">
                    <a:latin typeface="Cambria Math" panose="02040503050406030204" pitchFamily="18" charset="0"/>
                    <a:ea typeface="楷体" panose="02010609060101010101" pitchFamily="49" charset="-122"/>
                  </a:rPr>
                  <a:t>GF(p)</a:t>
                </a:r>
                <a:r>
                  <a:rPr lang="zh-CN" altLang="en-US" sz="2400" dirty="0">
                    <a:latin typeface="楷体" panose="02010609060101010101" pitchFamily="49" charset="-122"/>
                    <a:ea typeface="楷体" panose="02010609060101010101" pitchFamily="49" charset="-122"/>
                  </a:rPr>
                  <a:t>指给定某个质数</a:t>
                </a:r>
                <a:r>
                  <a:rPr lang="en-US" altLang="zh-CN" sz="2400" dirty="0">
                    <a:latin typeface="楷体" panose="02010609060101010101" pitchFamily="49" charset="-122"/>
                    <a:ea typeface="楷体" panose="02010609060101010101" pitchFamily="49" charset="-122"/>
                  </a:rPr>
                  <a:t>p</a:t>
                </a:r>
                <a:r>
                  <a:rPr lang="zh-CN" altLang="en-US" sz="2400" dirty="0">
                    <a:latin typeface="楷体" panose="02010609060101010101" pitchFamily="49" charset="-122"/>
                    <a:ea typeface="楷体" panose="02010609060101010101" pitchFamily="49" charset="-122"/>
                  </a:rPr>
                  <a:t>，由</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2......p-1</a:t>
                </a:r>
                <a:r>
                  <a:rPr lang="zh-CN" altLang="en-US" sz="2400" dirty="0">
                    <a:latin typeface="楷体" panose="02010609060101010101" pitchFamily="49" charset="-122"/>
                    <a:ea typeface="楷体" panose="02010609060101010101" pitchFamily="49" charset="-122"/>
                  </a:rPr>
                  <a:t>共</a:t>
                </a:r>
                <a:r>
                  <a:rPr lang="en-US" altLang="zh-CN" sz="2400" dirty="0">
                    <a:latin typeface="楷体" panose="02010609060101010101" pitchFamily="49" charset="-122"/>
                    <a:ea typeface="楷体" panose="02010609060101010101" pitchFamily="49" charset="-122"/>
                  </a:rPr>
                  <a:t>p</a:t>
                </a:r>
                <a:r>
                  <a:rPr lang="zh-CN" altLang="en-US" sz="2400" dirty="0">
                    <a:latin typeface="楷体" panose="02010609060101010101" pitchFamily="49" charset="-122"/>
                    <a:ea typeface="楷体" panose="02010609060101010101" pitchFamily="49" charset="-122"/>
                  </a:rPr>
                  <a:t>个元素组成的整数集合中定义的加减乘除运算</a:t>
                </a:r>
                <a:endParaRPr lang="el-GR" altLang="zh-CN" sz="2400" dirty="0">
                  <a:latin typeface="楷体" panose="02010609060101010101" pitchFamily="49" charset="-122"/>
                  <a:ea typeface="楷体" panose="02010609060101010101" pitchFamily="49"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971600" y="4102495"/>
                <a:ext cx="7483647" cy="2062809"/>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14" name="文本框 13"/>
          <p:cNvSpPr txBox="1"/>
          <p:nvPr/>
        </p:nvSpPr>
        <p:spPr>
          <a:xfrm>
            <a:off x="688753" y="3888515"/>
            <a:ext cx="3379191" cy="46166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有限域上的椭圆曲线</a:t>
            </a:r>
            <a:endParaRPr lang="zh-CN" altLang="en-US" sz="2400" b="1" dirty="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灯片编号占位符 3"/>
          <p:cNvSpPr>
            <a:spLocks noGrp="1"/>
          </p:cNvSpPr>
          <p:nvPr>
            <p:ph type="sldNum" sz="quarter" idx="11"/>
          </p:nvPr>
        </p:nvSpPr>
        <p:spPr>
          <a:xfrm>
            <a:off x="3505200" y="4012853"/>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057194-E127-4C93-AECE-5E39D1AC32C2}" type="slidenum">
              <a:rPr lang="en-US" altLang="zh-CN" smtClean="0"/>
            </a:fld>
            <a:endParaRPr lang="en-US" altLang="zh-CN"/>
          </a:p>
        </p:txBody>
      </p:sp>
      <p:sp>
        <p:nvSpPr>
          <p:cNvPr id="62467" name="内容占位符 2"/>
          <p:cNvSpPr>
            <a:spLocks noGrp="1" noChangeArrowheads="1"/>
          </p:cNvSpPr>
          <p:nvPr>
            <p:ph idx="4294967295"/>
          </p:nvPr>
        </p:nvSpPr>
        <p:spPr>
          <a:xfrm>
            <a:off x="0" y="1125538"/>
            <a:ext cx="3457575" cy="511175"/>
          </a:xfrm>
        </p:spPr>
        <p:txBody>
          <a:bodyPr/>
          <a:lstStyle/>
          <a:p>
            <a:r>
              <a:rPr lang="zh-CN" altLang="en-US" sz="2800" b="1" dirty="0">
                <a:latin typeface="楷体" panose="02010609060101010101" pitchFamily="49" charset="-122"/>
                <a:ea typeface="楷体" panose="02010609060101010101" pitchFamily="49" charset="-122"/>
              </a:rPr>
              <a:t>椭圆曲线加密</a:t>
            </a:r>
            <a:r>
              <a:rPr lang="en-US" altLang="zh-CN" sz="2800" b="1" dirty="0">
                <a:latin typeface="楷体" panose="02010609060101010101" pitchFamily="49" charset="-122"/>
                <a:ea typeface="楷体" panose="02010609060101010101" pitchFamily="49" charset="-122"/>
              </a:rPr>
              <a:t>ECC</a:t>
            </a:r>
            <a:endParaRPr lang="en-US" altLang="zh-CN" sz="2800" b="1" dirty="0">
              <a:latin typeface="楷体" panose="02010609060101010101" pitchFamily="49" charset="-122"/>
              <a:ea typeface="楷体" panose="02010609060101010101" pitchFamily="49" charset="-122"/>
            </a:endParaRPr>
          </a:p>
        </p:txBody>
      </p:sp>
      <p:sp>
        <p:nvSpPr>
          <p:cNvPr id="12"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
        <p:nvSpPr>
          <p:cNvPr id="11" name="文本框 10"/>
          <p:cNvSpPr txBox="1"/>
          <p:nvPr/>
        </p:nvSpPr>
        <p:spPr>
          <a:xfrm>
            <a:off x="971599" y="1722056"/>
            <a:ext cx="7483647" cy="289925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eaLnBrk="1" hangingPunct="1">
              <a:spcBef>
                <a:spcPct val="10000"/>
              </a:spcBef>
              <a:buClr>
                <a:srgbClr val="C00000"/>
              </a:buClr>
            </a:pPr>
            <a:r>
              <a:rPr lang="zh-CN" altLang="en-US" sz="2400" baseline="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en-US" altLang="zh-CN" sz="2400" dirty="0" err="1">
                <a:latin typeface="楷体" panose="02010609060101010101" pitchFamily="49" charset="-122"/>
                <a:ea typeface="楷体" panose="02010609060101010101" pitchFamily="49" charset="-122"/>
              </a:rPr>
              <a:t>Fp</a:t>
            </a:r>
            <a:r>
              <a:rPr lang="zh-CN" altLang="en-US" sz="2400" dirty="0">
                <a:latin typeface="楷体" panose="02010609060101010101" pitchFamily="49" charset="-122"/>
                <a:ea typeface="楷体" panose="02010609060101010101" pitchFamily="49" charset="-122"/>
              </a:rPr>
              <a:t>中有</a:t>
            </a:r>
            <a:r>
              <a:rPr lang="en-US" altLang="zh-CN" sz="2400" dirty="0">
                <a:latin typeface="楷体" panose="02010609060101010101" pitchFamily="49" charset="-122"/>
                <a:ea typeface="楷体" panose="02010609060101010101" pitchFamily="49" charset="-122"/>
              </a:rPr>
              <a:t>p</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p</a:t>
            </a:r>
            <a:r>
              <a:rPr lang="zh-CN" altLang="en-US" sz="2400" dirty="0">
                <a:latin typeface="楷体" panose="02010609060101010101" pitchFamily="49" charset="-122"/>
                <a:ea typeface="楷体" panose="02010609060101010101" pitchFamily="49" charset="-122"/>
              </a:rPr>
              <a:t>为质数）个元素</a:t>
            </a:r>
            <a:r>
              <a:rPr lang="en-US" altLang="zh-CN" sz="2400" dirty="0">
                <a:latin typeface="楷体" panose="02010609060101010101" pitchFamily="49" charset="-122"/>
                <a:ea typeface="楷体" panose="02010609060101010101" pitchFamily="49" charset="-122"/>
              </a:rPr>
              <a:t>0,1,2,…, p-2,p-1</a:t>
            </a:r>
            <a:endParaRPr lang="en-US" altLang="zh-CN" sz="240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en-US" altLang="zh-CN" sz="2400" dirty="0" err="1">
                <a:latin typeface="楷体" panose="02010609060101010101" pitchFamily="49" charset="-122"/>
                <a:ea typeface="楷体" panose="02010609060101010101" pitchFamily="49" charset="-122"/>
              </a:rPr>
              <a:t>Fp</a:t>
            </a:r>
            <a:r>
              <a:rPr lang="zh-CN" altLang="en-US" sz="2400" dirty="0">
                <a:latin typeface="楷体" panose="02010609060101010101" pitchFamily="49" charset="-122"/>
                <a:ea typeface="楷体" panose="02010609060101010101" pitchFamily="49" charset="-122"/>
              </a:rPr>
              <a:t>的加法是</a:t>
            </a:r>
            <a:r>
              <a:rPr lang="en-US" altLang="zh-CN" sz="2400" dirty="0">
                <a:latin typeface="楷体" panose="02010609060101010101" pitchFamily="49" charset="-122"/>
                <a:ea typeface="楷体" panose="02010609060101010101" pitchFamily="49" charset="-122"/>
              </a:rPr>
              <a:t>a + b ≡ c ( m o d p ) </a:t>
            </a:r>
            <a:endParaRPr lang="en-US" altLang="zh-CN" sz="240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en-US" altLang="zh-CN" sz="2400" dirty="0" err="1">
                <a:latin typeface="楷体" panose="02010609060101010101" pitchFamily="49" charset="-122"/>
                <a:ea typeface="楷体" panose="02010609060101010101" pitchFamily="49" charset="-122"/>
              </a:rPr>
              <a:t>Fp</a:t>
            </a:r>
            <a:r>
              <a:rPr lang="zh-CN" altLang="en-US" sz="2400" dirty="0">
                <a:latin typeface="楷体" panose="02010609060101010101" pitchFamily="49" charset="-122"/>
                <a:ea typeface="楷体" panose="02010609060101010101" pitchFamily="49" charset="-122"/>
              </a:rPr>
              <a:t>的乘法是</a:t>
            </a:r>
            <a:r>
              <a:rPr lang="en-US" altLang="zh-CN" sz="2400" dirty="0">
                <a:latin typeface="楷体" panose="02010609060101010101" pitchFamily="49" charset="-122"/>
                <a:ea typeface="楷体" panose="02010609060101010101" pitchFamily="49" charset="-122"/>
              </a:rPr>
              <a:t>a × b ≡ c ( m o d p ) </a:t>
            </a:r>
            <a:endParaRPr lang="en-US" altLang="zh-CN" sz="240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en-US" altLang="zh-CN" sz="2400" dirty="0" err="1">
                <a:latin typeface="楷体" panose="02010609060101010101" pitchFamily="49" charset="-122"/>
                <a:ea typeface="楷体" panose="02010609060101010101" pitchFamily="49" charset="-122"/>
              </a:rPr>
              <a:t>Fp</a:t>
            </a:r>
            <a:r>
              <a:rPr lang="zh-CN" altLang="en-US" sz="2400" dirty="0">
                <a:latin typeface="楷体" panose="02010609060101010101" pitchFamily="49" charset="-122"/>
                <a:ea typeface="楷体" panose="02010609060101010101" pitchFamily="49" charset="-122"/>
              </a:rPr>
              <a:t>的除法是</a:t>
            </a:r>
            <a:r>
              <a:rPr lang="en-US" altLang="zh-CN" sz="2400" dirty="0">
                <a:latin typeface="楷体" panose="02010609060101010101" pitchFamily="49" charset="-122"/>
                <a:ea typeface="楷体" panose="02010609060101010101" pitchFamily="49" charset="-122"/>
              </a:rPr>
              <a:t>a ÷ b ≡ c ( m o d p ) </a:t>
            </a:r>
            <a:endParaRPr lang="en-US" altLang="zh-CN" sz="240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en-US" altLang="zh-CN" sz="2400" dirty="0" err="1">
                <a:latin typeface="楷体" panose="02010609060101010101" pitchFamily="49" charset="-122"/>
                <a:ea typeface="楷体" panose="02010609060101010101" pitchFamily="49" charset="-122"/>
              </a:rPr>
              <a:t>Fp</a:t>
            </a:r>
            <a:r>
              <a:rPr lang="zh-CN" altLang="en-US" sz="2400" dirty="0">
                <a:latin typeface="楷体" panose="02010609060101010101" pitchFamily="49" charset="-122"/>
                <a:ea typeface="楷体" panose="02010609060101010101" pitchFamily="49" charset="-122"/>
              </a:rPr>
              <a:t>的单位元是</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，零元是 </a:t>
            </a:r>
            <a:r>
              <a:rPr lang="en-US" altLang="zh-CN" sz="2400" dirty="0">
                <a:latin typeface="楷体" panose="02010609060101010101" pitchFamily="49" charset="-122"/>
                <a:ea typeface="楷体" panose="02010609060101010101" pitchFamily="49" charset="-122"/>
              </a:rPr>
              <a:t>0</a:t>
            </a:r>
            <a:endParaRPr lang="en-US" altLang="zh-CN" sz="240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en-US" altLang="zh-CN" sz="2400" dirty="0" err="1">
                <a:latin typeface="楷体" panose="02010609060101010101" pitchFamily="49" charset="-122"/>
                <a:ea typeface="楷体" panose="02010609060101010101" pitchFamily="49" charset="-122"/>
              </a:rPr>
              <a:t>Fp</a:t>
            </a:r>
            <a:r>
              <a:rPr lang="zh-CN" altLang="en-US" sz="2400" dirty="0">
                <a:latin typeface="楷体" panose="02010609060101010101" pitchFamily="49" charset="-122"/>
                <a:ea typeface="楷体" panose="02010609060101010101" pitchFamily="49" charset="-122"/>
              </a:rPr>
              <a:t>域内运算满足交换律、结合律、分配律</a:t>
            </a:r>
            <a:endParaRPr lang="zh-CN" altLang="en-US" sz="240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5" name="文本框 14">
                <a:extLst>
                  <a:ext uri="{FF2B5EF4-FFF2-40B4-BE49-F238E27FC236}">
                    <ele attr="{5881935A-0F72-4BB1-9822-27EFFFDA5211}"/>
                  </a:ext>
                </a:extLst>
              </p:cNvPr>
              <p:cNvSpPr txBox="1"/>
              <p:nvPr/>
            </p:nvSpPr>
            <p:spPr>
              <a:xfrm>
                <a:off x="688753" y="1628800"/>
                <a:ext cx="2155056" cy="46166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有限域</a:t>
                </a:r>
                <a14:m>
                  <m:oMath xmlns:m="http://schemas.openxmlformats.org/officeDocument/2006/math">
                    <m:r>
                      <a:rPr lang="en-US" altLang="zh-CN" sz="2400" i="1" baseline="0" dirty="0" smtClean="0">
                        <a:solidFill>
                          <a:schemeClr val="tx1"/>
                        </a:solidFill>
                        <a:latin typeface="Cambria Math" panose="02040503050406030204" pitchFamily="18" charset="0"/>
                        <a:ea typeface="楷体" panose="02010609060101010101" pitchFamily="49" charset="-122"/>
                      </a:rPr>
                      <m:t>𝐺𝐹</m:t>
                    </m:r>
                    <m:r>
                      <a:rPr lang="en-US" altLang="zh-CN" sz="2400" i="1" baseline="0" dirty="0" smtClean="0">
                        <a:solidFill>
                          <a:schemeClr val="tx1"/>
                        </a:solidFill>
                        <a:latin typeface="Cambria Math" panose="02040503050406030204" pitchFamily="18" charset="0"/>
                        <a:ea typeface="楷体" panose="02010609060101010101" pitchFamily="49" charset="-122"/>
                      </a:rPr>
                      <m:t>(</m:t>
                    </m:r>
                    <m:r>
                      <a:rPr lang="en-US" altLang="zh-CN" sz="2400" i="1" baseline="0" dirty="0" smtClean="0">
                        <a:solidFill>
                          <a:schemeClr val="tx1"/>
                        </a:solidFill>
                        <a:latin typeface="Cambria Math" panose="02040503050406030204" pitchFamily="18" charset="0"/>
                        <a:ea typeface="楷体" panose="02010609060101010101" pitchFamily="49" charset="-122"/>
                      </a:rPr>
                      <m:t>𝑝</m:t>
                    </m:r>
                    <m:r>
                      <a:rPr lang="en-US" altLang="zh-CN" sz="2400" i="1" baseline="0" dirty="0" smtClean="0">
                        <a:solidFill>
                          <a:schemeClr val="tx1"/>
                        </a:solidFill>
                        <a:latin typeface="Cambria Math" panose="02040503050406030204" pitchFamily="18" charset="0"/>
                        <a:ea typeface="楷体" panose="02010609060101010101" pitchFamily="49" charset="-122"/>
                      </a:rPr>
                      <m:t>)</m:t>
                    </m:r>
                  </m:oMath>
                </a14:m>
                <a:endParaRPr lang="zh-CN" altLang="en-US" sz="2400" b="1" dirty="0">
                  <a:solidFill>
                    <a:schemeClr val="tx1"/>
                  </a:solidFill>
                  <a:latin typeface="楷体" panose="02010609060101010101" pitchFamily="49" charset="-122"/>
                  <a:ea typeface="楷体" panose="02010609060101010101" pitchFamily="49"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688753" y="1628800"/>
                <a:ext cx="2155056" cy="461665"/>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16" name="文本框 15"/>
          <p:cNvSpPr txBox="1"/>
          <p:nvPr/>
        </p:nvSpPr>
        <p:spPr>
          <a:xfrm>
            <a:off x="971600" y="4797152"/>
            <a:ext cx="7483647" cy="19759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eaLnBrk="1" hangingPunct="1">
              <a:spcBef>
                <a:spcPct val="10000"/>
              </a:spcBef>
              <a:buClr>
                <a:srgbClr val="C00000"/>
              </a:buClr>
            </a:pPr>
            <a:r>
              <a:rPr lang="zh-CN" altLang="en-US" sz="2400" baseline="0" dirty="0">
                <a:latin typeface="楷体" panose="02010609060101010101" pitchFamily="49" charset="-122"/>
                <a:ea typeface="楷体" panose="02010609060101010101" pitchFamily="49" charset="-122"/>
              </a:rPr>
              <a:t>   </a:t>
            </a:r>
            <a:endParaRPr lang="en-US" altLang="zh-CN" sz="2400" baseline="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zh-CN" altLang="en-US" sz="2400" baseline="0" dirty="0">
                <a:latin typeface="楷体" panose="02010609060101010101" pitchFamily="49" charset="-122"/>
                <a:ea typeface="楷体" panose="02010609060101010101" pitchFamily="49" charset="-122"/>
              </a:rPr>
              <a:t> 如此一来，有限域上的椭圆曲线即为一些离散的点</a:t>
            </a:r>
            <a:endParaRPr lang="en-US" altLang="zh-CN" sz="2400" baseline="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例如：椭圆曲线为</a:t>
            </a:r>
            <a:r>
              <a:rPr lang="en-US" altLang="zh-CN" sz="2400" dirty="0">
                <a:latin typeface="楷体" panose="02010609060101010101" pitchFamily="49" charset="-122"/>
                <a:ea typeface="楷体" panose="02010609060101010101" pitchFamily="49" charset="-122"/>
              </a:rPr>
              <a:t>y² = x³ + x + 1</a:t>
            </a:r>
            <a:r>
              <a:rPr lang="zh-CN" altLang="en-US" sz="2400" dirty="0">
                <a:latin typeface="楷体" panose="02010609060101010101" pitchFamily="49" charset="-122"/>
                <a:ea typeface="楷体" panose="02010609060101010101" pitchFamily="49" charset="-122"/>
              </a:rPr>
              <a:t>，其在有限域</a:t>
            </a:r>
            <a:r>
              <a:rPr lang="en-US" altLang="zh-CN" sz="2400" dirty="0">
                <a:latin typeface="楷体" panose="02010609060101010101" pitchFamily="49" charset="-122"/>
                <a:ea typeface="楷体" panose="02010609060101010101" pitchFamily="49" charset="-122"/>
              </a:rPr>
              <a:t>GF(23)</a:t>
            </a:r>
            <a:r>
              <a:rPr lang="zh-CN" altLang="en-US" sz="2400" dirty="0">
                <a:latin typeface="楷体" panose="02010609060101010101" pitchFamily="49" charset="-122"/>
                <a:ea typeface="楷体" panose="02010609060101010101" pitchFamily="49" charset="-122"/>
              </a:rPr>
              <a:t>上时，写作：</a:t>
            </a:r>
            <a:r>
              <a:rPr lang="en-US" altLang="zh-CN" sz="2400" dirty="0">
                <a:latin typeface="楷体" panose="02010609060101010101" pitchFamily="49" charset="-122"/>
                <a:ea typeface="楷体" panose="02010609060101010101" pitchFamily="49" charset="-122"/>
              </a:rPr>
              <a:t>y² ≡ x³ + x + 1 (mod 23)</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以点</a:t>
            </a:r>
            <a:r>
              <a:rPr lang="en-US" altLang="zh-CN" sz="2400" dirty="0">
                <a:latin typeface="楷体" panose="02010609060101010101" pitchFamily="49" charset="-122"/>
                <a:ea typeface="楷体" panose="02010609060101010101" pitchFamily="49" charset="-122"/>
              </a:rPr>
              <a:t>(1,7)</a:t>
            </a:r>
            <a:r>
              <a:rPr lang="zh-CN" altLang="en-US" sz="2400" dirty="0">
                <a:latin typeface="楷体" panose="02010609060101010101" pitchFamily="49" charset="-122"/>
                <a:ea typeface="楷体" panose="02010609060101010101" pitchFamily="49" charset="-122"/>
              </a:rPr>
              <a:t>为例，</a:t>
            </a:r>
            <a:r>
              <a:rPr lang="en-US" altLang="zh-CN" sz="2400" dirty="0">
                <a:latin typeface="楷体" panose="02010609060101010101" pitchFamily="49" charset="-122"/>
                <a:ea typeface="楷体" panose="02010609060101010101" pitchFamily="49" charset="-122"/>
              </a:rPr>
              <a:t>7² ≡ 1³ + 1 + 1 ≡ 3 (mod 23)</a:t>
            </a:r>
            <a:r>
              <a:rPr lang="zh-CN" altLang="en-US" sz="2400" dirty="0">
                <a:latin typeface="楷体" panose="02010609060101010101" pitchFamily="49" charset="-122"/>
                <a:ea typeface="楷体" panose="02010609060101010101" pitchFamily="49" charset="-122"/>
              </a:rPr>
              <a:t>。</a:t>
            </a:r>
            <a:endParaRPr lang="en-US" altLang="zh-CN" sz="2400" b="1" i="1" baseline="0" dirty="0">
              <a:latin typeface="Cambria Math" panose="02040503050406030204" pitchFamily="18" charset="0"/>
              <a:ea typeface="楷体" panose="02010609060101010101" pitchFamily="49" charset="-122"/>
            </a:endParaRPr>
          </a:p>
        </p:txBody>
      </p:sp>
      <p:sp>
        <p:nvSpPr>
          <p:cNvPr id="17" name="文本框 16"/>
          <p:cNvSpPr txBox="1"/>
          <p:nvPr/>
        </p:nvSpPr>
        <p:spPr>
          <a:xfrm>
            <a:off x="688753" y="4752611"/>
            <a:ext cx="3379191" cy="46166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有限域上的椭圆曲线</a:t>
            </a:r>
            <a:endParaRPr lang="zh-CN" altLang="en-US" sz="2400" b="1" dirty="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灯片编号占位符 3"/>
          <p:cNvSpPr>
            <a:spLocks noGrp="1"/>
          </p:cNvSpPr>
          <p:nvPr>
            <p:ph type="sldNum" sz="quarter" idx="11"/>
          </p:nvPr>
        </p:nvSpPr>
        <p:spPr>
          <a:xfrm>
            <a:off x="3505200" y="4012853"/>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057194-E127-4C93-AECE-5E39D1AC32C2}" type="slidenum">
              <a:rPr lang="en-US" altLang="zh-CN" smtClean="0"/>
            </a:fld>
            <a:endParaRPr lang="en-US" altLang="zh-CN"/>
          </a:p>
        </p:txBody>
      </p:sp>
      <p:sp>
        <p:nvSpPr>
          <p:cNvPr id="62467" name="内容占位符 2"/>
          <p:cNvSpPr>
            <a:spLocks noGrp="1" noChangeArrowheads="1"/>
          </p:cNvSpPr>
          <p:nvPr>
            <p:ph idx="4294967295"/>
          </p:nvPr>
        </p:nvSpPr>
        <p:spPr>
          <a:xfrm>
            <a:off x="0" y="1125538"/>
            <a:ext cx="3457575" cy="511175"/>
          </a:xfrm>
        </p:spPr>
        <p:txBody>
          <a:bodyPr/>
          <a:lstStyle/>
          <a:p>
            <a:r>
              <a:rPr lang="zh-CN" altLang="en-US" sz="2800" b="1" dirty="0">
                <a:latin typeface="楷体" panose="02010609060101010101" pitchFamily="49" charset="-122"/>
                <a:ea typeface="楷体" panose="02010609060101010101" pitchFamily="49" charset="-122"/>
              </a:rPr>
              <a:t>椭圆曲线加密</a:t>
            </a:r>
            <a:r>
              <a:rPr lang="en-US" altLang="zh-CN" sz="2800" b="1" dirty="0">
                <a:latin typeface="楷体" panose="02010609060101010101" pitchFamily="49" charset="-122"/>
                <a:ea typeface="楷体" panose="02010609060101010101" pitchFamily="49" charset="-122"/>
              </a:rPr>
              <a:t>ECC</a:t>
            </a:r>
            <a:endParaRPr lang="en-US" altLang="zh-CN" sz="2800" b="1" dirty="0">
              <a:latin typeface="楷体" panose="02010609060101010101" pitchFamily="49" charset="-122"/>
              <a:ea typeface="楷体" panose="02010609060101010101" pitchFamily="49" charset="-122"/>
            </a:endParaRPr>
          </a:p>
        </p:txBody>
      </p:sp>
      <p:sp>
        <p:nvSpPr>
          <p:cNvPr id="12"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1" name="文本框 10">
                <a:extLst>
                  <a:ext uri="{FF2B5EF4-FFF2-40B4-BE49-F238E27FC236}">
                    <ele attr="{8F3F4ADE-393A-459C-9E3F-7B9C557C1181}"/>
                  </a:ext>
                </a:extLst>
              </p:cNvPr>
              <p:cNvSpPr txBox="1"/>
              <p:nvPr/>
            </p:nvSpPr>
            <p:spPr>
              <a:xfrm>
                <a:off x="971599" y="1722056"/>
                <a:ext cx="7483647" cy="496353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l" eaLnBrk="1" hangingPunct="1">
                  <a:spcBef>
                    <a:spcPct val="10000"/>
                  </a:spcBef>
                  <a:buClr>
                    <a:srgbClr val="C00000"/>
                  </a:buClr>
                </a:pPr>
                <a:endParaRPr lang="en-US" altLang="zh-CN" sz="2400" dirty="0">
                  <a:latin typeface="楷体" panose="02010609060101010101" pitchFamily="49" charset="-122"/>
                  <a:ea typeface="楷体" panose="02010609060101010101" pitchFamily="49" charset="-122"/>
                </a:endParaRPr>
              </a:p>
              <a:p>
                <a:pPr algn="l" eaLnBrk="1" hangingPunct="1">
                  <a:spcBef>
                    <a:spcPct val="10000"/>
                  </a:spcBef>
                  <a:buClr>
                    <a:srgbClr val="C00000"/>
                  </a:buClr>
                </a:pPr>
                <a:r>
                  <a:rPr lang="zh-CN" altLang="en-US" sz="2400" dirty="0">
                    <a:latin typeface="楷体" panose="02010609060101010101" pitchFamily="49" charset="-122"/>
                    <a:ea typeface="楷体" panose="02010609060101010101" pitchFamily="49" charset="-122"/>
                  </a:rPr>
                  <a:t>计算过椭圆曲线</a:t>
                </a:r>
                <a14:m>
                  <m:oMath xmlns:m="http://schemas.openxmlformats.org/officeDocument/2006/math">
                    <m:sSup>
                      <m:sSupPr>
                        <m:ctrlPr>
                          <a:rPr lang="en-US" altLang="zh-CN" sz="2400" b="1" i="1" baseline="0" dirty="0" smtClean="0">
                            <a:latin typeface="Cambria Math"/>
                            <a:ea typeface="楷体" panose="02010609060101010101" pitchFamily="49" charset="-122"/>
                          </a:rPr>
                        </m:ctrlPr>
                      </m:sSupPr>
                      <m:e>
                        <m:r>
                          <a:rPr lang="en-US" altLang="zh-CN" sz="2400" b="1" i="1" baseline="0" dirty="0" smtClean="0">
                            <a:latin typeface="Cambria Math" panose="02040503050406030204" pitchFamily="18" charset="0"/>
                            <a:ea typeface="楷体" panose="02010609060101010101" pitchFamily="49" charset="-122"/>
                          </a:rPr>
                          <m:t>𝒚</m:t>
                        </m:r>
                      </m:e>
                      <m:sup>
                        <m:r>
                          <a:rPr lang="en-US" altLang="zh-CN" sz="2400" b="1" i="1" baseline="0" dirty="0" smtClean="0">
                            <a:latin typeface="Cambria Math" panose="02040503050406030204" pitchFamily="18" charset="0"/>
                            <a:ea typeface="楷体" panose="02010609060101010101" pitchFamily="49" charset="-122"/>
                          </a:rPr>
                          <m:t>𝟐</m:t>
                        </m:r>
                      </m:sup>
                    </m:sSup>
                    <m:r>
                      <a:rPr lang="en-US" altLang="zh-CN" sz="2400" b="1" i="1" baseline="0" dirty="0" smtClean="0">
                        <a:latin typeface="Cambria Math" panose="02040503050406030204" pitchFamily="18" charset="0"/>
                        <a:ea typeface="楷体" panose="02010609060101010101" pitchFamily="49" charset="-122"/>
                      </a:rPr>
                      <m:t>=</m:t>
                    </m:r>
                    <m:sSup>
                      <m:sSupPr>
                        <m:ctrlPr>
                          <a:rPr lang="en-US" altLang="zh-CN" sz="2400" b="1" i="1" dirty="0">
                            <a:latin typeface="Cambria Math"/>
                            <a:ea typeface="楷体" panose="02010609060101010101" pitchFamily="49" charset="-122"/>
                          </a:rPr>
                        </m:ctrlPr>
                      </m:sSupPr>
                      <m:e>
                        <m:r>
                          <a:rPr lang="en-US" altLang="zh-CN" sz="2400" b="1" i="1" dirty="0" smtClean="0">
                            <a:latin typeface="Cambria Math" panose="02040503050406030204" pitchFamily="18" charset="0"/>
                            <a:ea typeface="楷体" panose="02010609060101010101" pitchFamily="49" charset="-122"/>
                          </a:rPr>
                          <m:t>𝒙</m:t>
                        </m:r>
                      </m:e>
                      <m:sup>
                        <m:r>
                          <a:rPr lang="en-US" altLang="zh-CN" sz="2400" b="1" i="1" dirty="0" smtClean="0">
                            <a:latin typeface="Cambria Math" panose="02040503050406030204" pitchFamily="18" charset="0"/>
                            <a:ea typeface="楷体" panose="02010609060101010101" pitchFamily="49" charset="-122"/>
                          </a:rPr>
                          <m:t>𝟑</m:t>
                        </m:r>
                      </m:sup>
                    </m:sSup>
                    <m:r>
                      <a:rPr lang="en-US" altLang="zh-CN" sz="2400" b="1" i="1" baseline="0" dirty="0" smtClean="0">
                        <a:latin typeface="Cambria Math" panose="02040503050406030204" pitchFamily="18" charset="0"/>
                        <a:ea typeface="楷体" panose="02010609060101010101" pitchFamily="49" charset="-122"/>
                      </a:rPr>
                      <m:t>+</m:t>
                    </m:r>
                    <m:r>
                      <a:rPr lang="en-US" altLang="zh-CN" sz="2400" b="1" i="1" baseline="0" dirty="0" smtClean="0">
                        <a:latin typeface="Cambria Math" panose="02040503050406030204" pitchFamily="18" charset="0"/>
                        <a:ea typeface="楷体" panose="02010609060101010101" pitchFamily="49" charset="-122"/>
                      </a:rPr>
                      <m:t>𝒂𝒙</m:t>
                    </m:r>
                    <m:r>
                      <a:rPr lang="en-US" altLang="zh-CN" sz="2400" b="1" i="1" baseline="0" dirty="0" smtClean="0">
                        <a:latin typeface="Cambria Math" panose="02040503050406030204" pitchFamily="18" charset="0"/>
                        <a:ea typeface="楷体" panose="02010609060101010101" pitchFamily="49" charset="-122"/>
                      </a:rPr>
                      <m:t>+</m:t>
                    </m:r>
                    <m:r>
                      <a:rPr lang="en-US" altLang="zh-CN" sz="2400" b="1" i="1" baseline="0" dirty="0" smtClean="0">
                        <a:latin typeface="Cambria Math" panose="02040503050406030204" pitchFamily="18" charset="0"/>
                        <a:ea typeface="楷体" panose="02010609060101010101" pitchFamily="49" charset="-122"/>
                      </a:rPr>
                      <m:t>𝒃</m:t>
                    </m:r>
                    <m:r>
                      <a:rPr lang="en-US" altLang="zh-CN" sz="2400" b="1" i="1" baseline="0" dirty="0" smtClean="0">
                        <a:latin typeface="Cambria Math" panose="02040503050406030204" pitchFamily="18" charset="0"/>
                        <a:ea typeface="楷体" panose="02010609060101010101" pitchFamily="49" charset="-122"/>
                      </a:rPr>
                      <m:t> </m:t>
                    </m:r>
                    <m:d>
                      <m:dPr>
                        <m:ctrlPr>
                          <a:rPr lang="en-US" altLang="zh-CN" sz="2400" b="1" i="1" baseline="0" dirty="0" smtClean="0">
                            <a:latin typeface="Cambria Math"/>
                            <a:ea typeface="楷体" panose="02010609060101010101" pitchFamily="49" charset="-122"/>
                          </a:rPr>
                        </m:ctrlPr>
                      </m:dPr>
                      <m:e>
                        <m:r>
                          <a:rPr lang="en-US" altLang="zh-CN" sz="2400" b="1" i="1" baseline="0" dirty="0" smtClean="0">
                            <a:latin typeface="Cambria Math" panose="02040503050406030204" pitchFamily="18" charset="0"/>
                            <a:ea typeface="楷体" panose="02010609060101010101" pitchFamily="49" charset="-122"/>
                          </a:rPr>
                          <m:t>𝒎𝒐𝒅</m:t>
                        </m:r>
                        <m:r>
                          <a:rPr lang="en-US" altLang="zh-CN" sz="2400" b="1" i="1" baseline="0" dirty="0" smtClean="0">
                            <a:latin typeface="Cambria Math" panose="02040503050406030204" pitchFamily="18" charset="0"/>
                            <a:ea typeface="楷体" panose="02010609060101010101" pitchFamily="49" charset="-122"/>
                          </a:rPr>
                          <m:t> </m:t>
                        </m:r>
                        <m:r>
                          <a:rPr lang="en-US" altLang="zh-CN" sz="2400" b="1" i="1" baseline="0" dirty="0" smtClean="0">
                            <a:latin typeface="Cambria Math" panose="02040503050406030204" pitchFamily="18" charset="0"/>
                            <a:ea typeface="楷体" panose="02010609060101010101" pitchFamily="49" charset="-122"/>
                          </a:rPr>
                          <m:t>𝒑</m:t>
                        </m:r>
                      </m:e>
                    </m:d>
                    <m:r>
                      <a:rPr lang="zh-CN" altLang="en-US" sz="2400" b="1" i="1" dirty="0">
                        <a:latin typeface="Cambria Math" panose="02040503050406030204" pitchFamily="18" charset="0"/>
                        <a:ea typeface="楷体" panose="02010609060101010101" pitchFamily="49" charset="-122"/>
                      </a:rPr>
                      <m:t>的</m:t>
                    </m:r>
                  </m:oMath>
                </a14:m>
                <a:r>
                  <a:rPr lang="zh-CN" altLang="en-US" sz="2400" dirty="0">
                    <a:latin typeface="楷体" panose="02010609060101010101" pitchFamily="49" charset="-122"/>
                    <a:ea typeface="楷体" panose="02010609060101010101" pitchFamily="49" charset="-122"/>
                  </a:rPr>
                  <a:t>两点</a:t>
                </a:r>
                <a:r>
                  <a:rPr lang="en-US" altLang="zh-CN" sz="2400" dirty="0">
                    <a:latin typeface="楷体" panose="02010609060101010101" pitchFamily="49" charset="-122"/>
                    <a:ea typeface="楷体" panose="02010609060101010101" pitchFamily="49" charset="-122"/>
                  </a:rPr>
                  <a:t>P</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Q</a:t>
                </a:r>
                <a:r>
                  <a:rPr lang="zh-CN" altLang="en-US" sz="2400" dirty="0">
                    <a:latin typeface="楷体" panose="02010609060101010101" pitchFamily="49" charset="-122"/>
                    <a:ea typeface="楷体" panose="02010609060101010101" pitchFamily="49" charset="-122"/>
                  </a:rPr>
                  <a:t>的和：</a:t>
                </a:r>
                <a:endParaRPr lang="en-US" altLang="zh-CN" sz="2400" dirty="0">
                  <a:latin typeface="楷体" panose="02010609060101010101" pitchFamily="49" charset="-122"/>
                  <a:ea typeface="楷体" panose="02010609060101010101" pitchFamily="49" charset="-122"/>
                </a:endParaRPr>
              </a:p>
              <a:p>
                <a:pPr eaLnBrk="1" hangingPunct="1">
                  <a:spcBef>
                    <a:spcPct val="10000"/>
                  </a:spcBef>
                  <a:buClr>
                    <a:srgbClr val="C00000"/>
                  </a:buClr>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a:ea typeface="楷体" panose="02010609060101010101" pitchFamily="49" charset="-122"/>
                            </a:rPr>
                          </m:ctrlPr>
                        </m:dPr>
                        <m:e>
                          <m:eqArr>
                            <m:eqArrPr>
                              <m:ctrlPr>
                                <a:rPr lang="en-US" altLang="zh-CN" sz="2000" i="1" smtClean="0">
                                  <a:latin typeface="Cambria Math"/>
                                  <a:ea typeface="楷体" panose="02010609060101010101" pitchFamily="49" charset="-122"/>
                                </a:rPr>
                              </m:ctrlPr>
                            </m:eqArrPr>
                            <m:e>
                              <m:sSup>
                                <m:sSupPr>
                                  <m:ctrlPr>
                                    <a:rPr lang="en-US" altLang="zh-CN" sz="2000" i="1">
                                      <a:latin typeface="Cambria Math"/>
                                      <a:ea typeface="楷体" panose="02010609060101010101" pitchFamily="49" charset="-122"/>
                                    </a:rPr>
                                  </m:ctrlPr>
                                </m:sSupPr>
                                <m:e>
                                  <m:r>
                                    <m:rPr>
                                      <m:sty m:val="p"/>
                                    </m:rPr>
                                    <a:rPr lang="en-US" altLang="zh-CN" sz="2000" i="1">
                                      <a:latin typeface="Cambria Math" panose="02040503050406030204" pitchFamily="18" charset="0"/>
                                      <a:ea typeface="楷体" panose="02010609060101010101" pitchFamily="49" charset="-122"/>
                                    </a:rPr>
                                    <m:t>y</m:t>
                                  </m:r>
                                </m:e>
                                <m:sup>
                                  <m:r>
                                    <a:rPr lang="en-US" altLang="zh-CN" sz="2000" i="1">
                                      <a:latin typeface="Cambria Math" panose="02040503050406030204" pitchFamily="18" charset="0"/>
                                      <a:ea typeface="楷体" panose="02010609060101010101" pitchFamily="49" charset="-122"/>
                                    </a:rPr>
                                    <m:t>2</m:t>
                                  </m:r>
                                </m:sup>
                              </m:sSup>
                              <m:r>
                                <a:rPr lang="en-US" altLang="zh-CN" sz="2000" i="1">
                                  <a:latin typeface="Cambria Math" panose="02040503050406030204" pitchFamily="18" charset="0"/>
                                  <a:ea typeface="楷体" panose="02010609060101010101" pitchFamily="49" charset="-122"/>
                                </a:rPr>
                                <m:t>=</m:t>
                              </m:r>
                              <m:sSup>
                                <m:sSupPr>
                                  <m:ctrlPr>
                                    <a:rPr lang="en-US" altLang="zh-CN" sz="2000" i="1">
                                      <a:latin typeface="Cambria Math"/>
                                      <a:ea typeface="楷体" panose="02010609060101010101" pitchFamily="49" charset="-122"/>
                                    </a:rPr>
                                  </m:ctrlPr>
                                </m:sSupPr>
                                <m:e>
                                  <m:r>
                                    <m:rPr>
                                      <m:sty m:val="p"/>
                                    </m:rPr>
                                    <a:rPr lang="en-US" altLang="zh-CN" sz="2000" i="1">
                                      <a:latin typeface="Cambria Math" panose="02040503050406030204" pitchFamily="18" charset="0"/>
                                      <a:ea typeface="楷体" panose="02010609060101010101" pitchFamily="49" charset="-122"/>
                                    </a:rPr>
                                    <m:t>x</m:t>
                                  </m:r>
                                </m:e>
                                <m:sup>
                                  <m:r>
                                    <a:rPr lang="en-US" altLang="zh-CN" sz="2000" i="1">
                                      <a:latin typeface="Cambria Math" panose="02040503050406030204" pitchFamily="18" charset="0"/>
                                      <a:ea typeface="楷体" panose="02010609060101010101" pitchFamily="49" charset="-122"/>
                                    </a:rPr>
                                    <m:t>3</m:t>
                                  </m:r>
                                </m:sup>
                              </m:sSup>
                              <m:r>
                                <a:rPr lang="en-US" altLang="zh-CN" sz="2000" i="1">
                                  <a:latin typeface="Cambria Math" panose="02040503050406030204" pitchFamily="18" charset="0"/>
                                  <a:ea typeface="楷体" panose="02010609060101010101" pitchFamily="49" charset="-122"/>
                                </a:rPr>
                                <m:t>+</m:t>
                              </m:r>
                              <m:r>
                                <m:rPr>
                                  <m:sty m:val="p"/>
                                </m:rPr>
                                <a:rPr lang="en-US" altLang="zh-CN" sz="2000" i="1">
                                  <a:latin typeface="Cambria Math" panose="02040503050406030204" pitchFamily="18" charset="0"/>
                                  <a:ea typeface="楷体" panose="02010609060101010101" pitchFamily="49" charset="-122"/>
                                </a:rPr>
                                <m:t>ax</m:t>
                              </m:r>
                              <m:r>
                                <a:rPr lang="en-US" altLang="zh-CN" sz="2000" i="1">
                                  <a:latin typeface="Cambria Math" panose="02040503050406030204" pitchFamily="18" charset="0"/>
                                  <a:ea typeface="楷体" panose="02010609060101010101" pitchFamily="49" charset="-122"/>
                                </a:rPr>
                                <m:t>+</m:t>
                              </m:r>
                              <m:r>
                                <m:rPr>
                                  <m:sty m:val="p"/>
                                </m:rPr>
                                <a:rPr lang="en-US" altLang="zh-CN" sz="2000" i="1">
                                  <a:latin typeface="Cambria Math" panose="02040503050406030204" pitchFamily="18" charset="0"/>
                                  <a:ea typeface="楷体" panose="02010609060101010101" pitchFamily="49" charset="-122"/>
                                </a:rPr>
                                <m:t>b</m:t>
                              </m:r>
                              <m:r>
                                <a:rPr lang="zh-CN" altLang="en-US" sz="2000" i="1">
                                  <a:latin typeface="Cambria Math" panose="02040503050406030204" pitchFamily="18" charset="0"/>
                                  <a:ea typeface="楷体" panose="02010609060101010101" pitchFamily="49" charset="-122"/>
                                </a:rPr>
                                <m:t>（</m:t>
                              </m:r>
                              <m:r>
                                <m:rPr>
                                  <m:sty m:val="p"/>
                                </m:rPr>
                                <a:rPr lang="en-US" altLang="zh-CN" sz="2000" i="1">
                                  <a:latin typeface="Cambria Math" panose="02040503050406030204" pitchFamily="18" charset="0"/>
                                  <a:ea typeface="楷体" panose="02010609060101010101" pitchFamily="49" charset="-122"/>
                                </a:rPr>
                                <m:t>mod</m:t>
                              </m:r>
                              <m:r>
                                <a:rPr lang="en-US" altLang="zh-CN" sz="2000" i="1">
                                  <a:latin typeface="Cambria Math" panose="02040503050406030204" pitchFamily="18" charset="0"/>
                                  <a:ea typeface="楷体" panose="02010609060101010101" pitchFamily="49" charset="-122"/>
                                </a:rPr>
                                <m:t> </m:t>
                              </m:r>
                              <m:r>
                                <m:rPr>
                                  <m:sty m:val="p"/>
                                </m:rPr>
                                <a:rPr lang="en-US" altLang="zh-CN" sz="2000" i="1">
                                  <a:latin typeface="Cambria Math" panose="02040503050406030204" pitchFamily="18" charset="0"/>
                                  <a:ea typeface="楷体" panose="02010609060101010101" pitchFamily="49" charset="-122"/>
                                </a:rPr>
                                <m:t>p</m:t>
                              </m:r>
                              <m:r>
                                <a:rPr lang="zh-CN" altLang="en-US" sz="2000" i="1">
                                  <a:latin typeface="Cambria Math" panose="02040503050406030204" pitchFamily="18" charset="0"/>
                                  <a:ea typeface="楷体" panose="02010609060101010101" pitchFamily="49" charset="-122"/>
                                </a:rPr>
                                <m:t>）</m:t>
                              </m:r>
                            </m:e>
                            <m:e>
                              <m:r>
                                <m:rPr>
                                  <m:sty m:val="p"/>
                                </m:rPr>
                                <a:rPr lang="en-US" altLang="zh-CN" sz="2000" i="1">
                                  <a:latin typeface="Cambria Math" panose="02040503050406030204" pitchFamily="18" charset="0"/>
                                  <a:ea typeface="楷体" panose="02010609060101010101" pitchFamily="49" charset="-122"/>
                                </a:rPr>
                                <m:t>y</m:t>
                              </m:r>
                              <m:r>
                                <a:rPr lang="en-US" altLang="zh-CN" sz="2000" i="1">
                                  <a:latin typeface="Cambria Math" panose="02040503050406030204" pitchFamily="18" charset="0"/>
                                  <a:ea typeface="楷体" panose="02010609060101010101" pitchFamily="49" charset="-122"/>
                                </a:rPr>
                                <m:t>−</m:t>
                              </m:r>
                              <m:sSub>
                                <m:sSubPr>
                                  <m:ctrlPr>
                                    <a:rPr lang="en-US" altLang="zh-CN" sz="2000" i="1" smtClean="0">
                                      <a:latin typeface="Cambria Math"/>
                                      <a:ea typeface="楷体" panose="02010609060101010101" pitchFamily="49" charset="-122"/>
                                    </a:rPr>
                                  </m:ctrlPr>
                                </m:sSubPr>
                                <m:e>
                                  <m:r>
                                    <m:rPr>
                                      <m:sty m:val="p"/>
                                    </m:rPr>
                                    <a:rPr lang="en-US" altLang="zh-CN" sz="2000" i="1">
                                      <a:latin typeface="Cambria Math" panose="02040503050406030204" pitchFamily="18" charset="0"/>
                                      <a:ea typeface="楷体" panose="02010609060101010101" pitchFamily="49" charset="-122"/>
                                    </a:rPr>
                                    <m:t>y</m:t>
                                  </m:r>
                                </m:e>
                                <m:sub>
                                  <m:r>
                                    <m:rPr>
                                      <m:sty m:val="p"/>
                                    </m:rPr>
                                    <a:rPr lang="en-US" altLang="zh-CN" sz="2000" i="1">
                                      <a:latin typeface="Cambria Math" panose="02040503050406030204" pitchFamily="18" charset="0"/>
                                      <a:ea typeface="楷体" panose="02010609060101010101" pitchFamily="49" charset="-122"/>
                                    </a:rPr>
                                    <m:t>p</m:t>
                                  </m:r>
                                </m:sub>
                              </m:sSub>
                              <m:r>
                                <a:rPr lang="en-US" altLang="zh-CN" sz="2000" b="0" i="1" smtClean="0">
                                  <a:latin typeface="Cambria Math" panose="02040503050406030204" pitchFamily="18" charset="0"/>
                                  <a:ea typeface="楷体" panose="02010609060101010101" pitchFamily="49" charset="-122"/>
                                </a:rPr>
                                <m:t>=</m:t>
                              </m:r>
                              <m:r>
                                <a:rPr lang="en-US" altLang="zh-CN" sz="2000" b="0" i="1" smtClean="0">
                                  <a:latin typeface="Cambria Math" panose="02040503050406030204" pitchFamily="18" charset="0"/>
                                  <a:ea typeface="楷体" panose="02010609060101010101" pitchFamily="49" charset="-122"/>
                                </a:rPr>
                                <m:t>𝑘</m:t>
                              </m:r>
                              <m:r>
                                <a:rPr lang="en-US" altLang="zh-CN" sz="2000" b="0" i="1" smtClean="0">
                                  <a:latin typeface="Cambria Math" panose="02040503050406030204" pitchFamily="18" charset="0"/>
                                  <a:ea typeface="楷体" panose="02010609060101010101" pitchFamily="49" charset="-122"/>
                                </a:rPr>
                                <m:t>(</m:t>
                              </m:r>
                              <m:r>
                                <a:rPr lang="en-US" altLang="zh-CN" sz="2000" b="0" i="1" smtClean="0">
                                  <a:latin typeface="Cambria Math" panose="02040503050406030204" pitchFamily="18" charset="0"/>
                                  <a:ea typeface="楷体" panose="02010609060101010101" pitchFamily="49" charset="-122"/>
                                </a:rPr>
                                <m:t>𝑥</m:t>
                              </m:r>
                              <m:r>
                                <a:rPr lang="en-US" altLang="zh-CN" sz="2000" b="0" i="1" smtClean="0">
                                  <a:latin typeface="Cambria Math" panose="02040503050406030204" pitchFamily="18" charset="0"/>
                                  <a:ea typeface="楷体" panose="02010609060101010101" pitchFamily="49" charset="-122"/>
                                </a:rPr>
                                <m:t>−</m:t>
                              </m:r>
                              <m:sSub>
                                <m:sSubPr>
                                  <m:ctrlPr>
                                    <a:rPr lang="en-US" altLang="zh-CN" sz="2000" b="0" i="1" smtClean="0">
                                      <a:latin typeface="Cambria Math"/>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𝑥</m:t>
                                  </m:r>
                                </m:e>
                                <m:sub>
                                  <m:r>
                                    <a:rPr lang="en-US" altLang="zh-CN" sz="2000" b="0" i="1" smtClean="0">
                                      <a:latin typeface="Cambria Math" panose="02040503050406030204" pitchFamily="18" charset="0"/>
                                      <a:ea typeface="楷体" panose="02010609060101010101" pitchFamily="49" charset="-122"/>
                                    </a:rPr>
                                    <m:t>𝑝</m:t>
                                  </m:r>
                                </m:sub>
                              </m:sSub>
                              <m:r>
                                <a:rPr lang="en-US" altLang="zh-CN" sz="2000" b="0" i="1" smtClean="0">
                                  <a:latin typeface="Cambria Math" panose="02040503050406030204" pitchFamily="18" charset="0"/>
                                  <a:ea typeface="楷体" panose="02010609060101010101" pitchFamily="49" charset="-122"/>
                                </a:rPr>
                                <m:t>)</m:t>
                              </m:r>
                            </m:e>
                            <m:e>
                              <m:r>
                                <a:rPr lang="en-US" altLang="zh-CN" sz="2000" b="0" i="1" smtClean="0">
                                  <a:latin typeface="Cambria Math" panose="02040503050406030204" pitchFamily="18" charset="0"/>
                                  <a:ea typeface="楷体" panose="02010609060101010101" pitchFamily="49" charset="-122"/>
                                </a:rPr>
                                <m:t>𝑘</m:t>
                              </m:r>
                              <m:r>
                                <a:rPr lang="en-US" altLang="zh-CN" sz="2000" b="0" i="1" smtClean="0">
                                  <a:latin typeface="Cambria Math" panose="02040503050406030204" pitchFamily="18" charset="0"/>
                                  <a:ea typeface="楷体" panose="02010609060101010101" pitchFamily="49" charset="-122"/>
                                </a:rPr>
                                <m:t>=</m:t>
                              </m:r>
                              <m:f>
                                <m:fPr>
                                  <m:ctrlPr>
                                    <a:rPr lang="en-US" altLang="zh-CN" sz="2000" b="0" i="1" smtClean="0">
                                      <a:latin typeface="Cambria Math"/>
                                      <a:ea typeface="楷体" panose="02010609060101010101" pitchFamily="49" charset="-122"/>
                                    </a:rPr>
                                  </m:ctrlPr>
                                </m:fPr>
                                <m:num>
                                  <m:sSub>
                                    <m:sSubPr>
                                      <m:ctrlPr>
                                        <a:rPr lang="en-US" altLang="zh-CN" sz="2000" b="0" i="1" smtClean="0">
                                          <a:latin typeface="Cambria Math"/>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𝑦</m:t>
                                      </m:r>
                                    </m:e>
                                    <m:sub>
                                      <m:r>
                                        <a:rPr lang="en-US" altLang="zh-CN" sz="2000" b="0" i="1" smtClean="0">
                                          <a:latin typeface="Cambria Math" panose="02040503050406030204" pitchFamily="18" charset="0"/>
                                          <a:ea typeface="楷体" panose="02010609060101010101" pitchFamily="49" charset="-122"/>
                                        </a:rPr>
                                        <m:t>𝑞</m:t>
                                      </m:r>
                                    </m:sub>
                                  </m:sSub>
                                  <m:r>
                                    <a:rPr lang="en-US" altLang="zh-CN" sz="2000" b="0" i="1" smtClean="0">
                                      <a:latin typeface="Cambria Math" panose="02040503050406030204" pitchFamily="18" charset="0"/>
                                      <a:ea typeface="楷体" panose="02010609060101010101" pitchFamily="49" charset="-122"/>
                                    </a:rPr>
                                    <m:t>−</m:t>
                                  </m:r>
                                  <m:sSub>
                                    <m:sSubPr>
                                      <m:ctrlPr>
                                        <a:rPr lang="en-US" altLang="zh-CN" sz="2000" b="0" i="1" smtClean="0">
                                          <a:latin typeface="Cambria Math"/>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𝑦</m:t>
                                      </m:r>
                                    </m:e>
                                    <m:sub>
                                      <m:r>
                                        <a:rPr lang="en-US" altLang="zh-CN" sz="2000" b="0" i="1" smtClean="0">
                                          <a:latin typeface="Cambria Math" panose="02040503050406030204" pitchFamily="18" charset="0"/>
                                          <a:ea typeface="楷体" panose="02010609060101010101" pitchFamily="49" charset="-122"/>
                                        </a:rPr>
                                        <m:t>𝑝</m:t>
                                      </m:r>
                                    </m:sub>
                                  </m:sSub>
                                </m:num>
                                <m:den>
                                  <m:sSub>
                                    <m:sSubPr>
                                      <m:ctrlPr>
                                        <a:rPr lang="en-US" altLang="zh-CN" sz="2000" b="0" i="1" smtClean="0">
                                          <a:latin typeface="Cambria Math"/>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𝑥</m:t>
                                      </m:r>
                                    </m:e>
                                    <m:sub>
                                      <m:r>
                                        <a:rPr lang="en-US" altLang="zh-CN" sz="2000" b="0" i="1" smtClean="0">
                                          <a:latin typeface="Cambria Math" panose="02040503050406030204" pitchFamily="18" charset="0"/>
                                          <a:ea typeface="楷体" panose="02010609060101010101" pitchFamily="49" charset="-122"/>
                                        </a:rPr>
                                        <m:t>𝑞</m:t>
                                      </m:r>
                                    </m:sub>
                                  </m:sSub>
                                  <m:r>
                                    <a:rPr lang="en-US" altLang="zh-CN" sz="2000" b="0" i="1" smtClean="0">
                                      <a:latin typeface="Cambria Math" panose="02040503050406030204" pitchFamily="18" charset="0"/>
                                      <a:ea typeface="楷体" panose="02010609060101010101" pitchFamily="49" charset="-122"/>
                                    </a:rPr>
                                    <m:t>−</m:t>
                                  </m:r>
                                  <m:sSub>
                                    <m:sSubPr>
                                      <m:ctrlPr>
                                        <a:rPr lang="en-US" altLang="zh-CN" sz="2000" b="0" i="1" smtClean="0">
                                          <a:latin typeface="Cambria Math"/>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𝑥</m:t>
                                      </m:r>
                                    </m:e>
                                    <m:sub>
                                      <m:r>
                                        <a:rPr lang="en-US" altLang="zh-CN" sz="2000" b="0" i="1" smtClean="0">
                                          <a:latin typeface="Cambria Math" panose="02040503050406030204" pitchFamily="18" charset="0"/>
                                          <a:ea typeface="楷体" panose="02010609060101010101" pitchFamily="49" charset="-122"/>
                                        </a:rPr>
                                        <m:t>𝑝</m:t>
                                      </m:r>
                                    </m:sub>
                                  </m:sSub>
                                </m:den>
                              </m:f>
                            </m:e>
                          </m:eqArr>
                        </m:e>
                      </m:d>
                    </m:oMath>
                  </m:oMathPara>
                </a14:m>
                <a:endParaRPr lang="en-US" altLang="zh-CN" sz="2400" dirty="0">
                  <a:latin typeface="楷体" panose="02010609060101010101" pitchFamily="49" charset="-122"/>
                  <a:ea typeface="楷体" panose="02010609060101010101" pitchFamily="49" charset="-122"/>
                </a:endParaRPr>
              </a:p>
              <a:p>
                <a:pPr eaLnBrk="1" hangingPunct="1">
                  <a:spcBef>
                    <a:spcPct val="10000"/>
                  </a:spcBef>
                  <a:buClr>
                    <a:srgbClr val="C00000"/>
                  </a:buClr>
                </a:pPr>
                <a:r>
                  <a:rPr lang="zh-CN" altLang="en-US" sz="2400" dirty="0">
                    <a:latin typeface="楷体" panose="02010609060101010101" pitchFamily="49" charset="-122"/>
                    <a:ea typeface="楷体" panose="02010609060101010101" pitchFamily="49" charset="-122"/>
                  </a:rPr>
                  <a:t>计算过椭圆曲线</a:t>
                </a:r>
                <a14:m>
                  <m:oMath xmlns:m="http://schemas.openxmlformats.org/officeDocument/2006/math">
                    <m:sSup>
                      <m:sSupPr>
                        <m:ctrlPr>
                          <a:rPr lang="en-US" altLang="zh-CN" sz="2400" b="1" i="1" baseline="0" dirty="0" smtClean="0">
                            <a:latin typeface="Cambria Math"/>
                            <a:ea typeface="楷体" panose="02010609060101010101" pitchFamily="49" charset="-122"/>
                          </a:rPr>
                        </m:ctrlPr>
                      </m:sSupPr>
                      <m:e>
                        <m:r>
                          <a:rPr lang="en-US" altLang="zh-CN" sz="2400" b="1" i="1" baseline="0" dirty="0" smtClean="0">
                            <a:latin typeface="Cambria Math" panose="02040503050406030204" pitchFamily="18" charset="0"/>
                            <a:ea typeface="楷体" panose="02010609060101010101" pitchFamily="49" charset="-122"/>
                          </a:rPr>
                          <m:t>𝒚</m:t>
                        </m:r>
                      </m:e>
                      <m:sup>
                        <m:r>
                          <a:rPr lang="en-US" altLang="zh-CN" sz="2400" b="1" i="1" baseline="0" dirty="0" smtClean="0">
                            <a:latin typeface="Cambria Math" panose="02040503050406030204" pitchFamily="18" charset="0"/>
                            <a:ea typeface="楷体" panose="02010609060101010101" pitchFamily="49" charset="-122"/>
                          </a:rPr>
                          <m:t>𝟐</m:t>
                        </m:r>
                      </m:sup>
                    </m:sSup>
                    <m:r>
                      <a:rPr lang="en-US" altLang="zh-CN" sz="2400" b="1" i="1" baseline="0" dirty="0" smtClean="0">
                        <a:latin typeface="Cambria Math" panose="02040503050406030204" pitchFamily="18" charset="0"/>
                        <a:ea typeface="楷体" panose="02010609060101010101" pitchFamily="49" charset="-122"/>
                      </a:rPr>
                      <m:t>=</m:t>
                    </m:r>
                    <m:sSup>
                      <m:sSupPr>
                        <m:ctrlPr>
                          <a:rPr lang="en-US" altLang="zh-CN" sz="2400" b="1" i="1" dirty="0">
                            <a:latin typeface="Cambria Math"/>
                            <a:ea typeface="楷体" panose="02010609060101010101" pitchFamily="49" charset="-122"/>
                          </a:rPr>
                        </m:ctrlPr>
                      </m:sSupPr>
                      <m:e>
                        <m:r>
                          <a:rPr lang="en-US" altLang="zh-CN" sz="2400" b="1" i="1" dirty="0" smtClean="0">
                            <a:latin typeface="Cambria Math" panose="02040503050406030204" pitchFamily="18" charset="0"/>
                            <a:ea typeface="楷体" panose="02010609060101010101" pitchFamily="49" charset="-122"/>
                          </a:rPr>
                          <m:t>𝒙</m:t>
                        </m:r>
                      </m:e>
                      <m:sup>
                        <m:r>
                          <a:rPr lang="en-US" altLang="zh-CN" sz="2400" b="1" i="1" dirty="0" smtClean="0">
                            <a:latin typeface="Cambria Math" panose="02040503050406030204" pitchFamily="18" charset="0"/>
                            <a:ea typeface="楷体" panose="02010609060101010101" pitchFamily="49" charset="-122"/>
                          </a:rPr>
                          <m:t>𝟑</m:t>
                        </m:r>
                      </m:sup>
                    </m:sSup>
                    <m:r>
                      <a:rPr lang="en-US" altLang="zh-CN" sz="2400" b="1" i="1" baseline="0" dirty="0" smtClean="0">
                        <a:latin typeface="Cambria Math" panose="02040503050406030204" pitchFamily="18" charset="0"/>
                        <a:ea typeface="楷体" panose="02010609060101010101" pitchFamily="49" charset="-122"/>
                      </a:rPr>
                      <m:t>+</m:t>
                    </m:r>
                    <m:r>
                      <a:rPr lang="en-US" altLang="zh-CN" sz="2400" b="1" i="1" baseline="0" dirty="0" smtClean="0">
                        <a:latin typeface="Cambria Math" panose="02040503050406030204" pitchFamily="18" charset="0"/>
                        <a:ea typeface="楷体" panose="02010609060101010101" pitchFamily="49" charset="-122"/>
                      </a:rPr>
                      <m:t>𝒂𝒙</m:t>
                    </m:r>
                    <m:r>
                      <a:rPr lang="en-US" altLang="zh-CN" sz="2400" b="1" i="1" baseline="0" dirty="0" smtClean="0">
                        <a:latin typeface="Cambria Math" panose="02040503050406030204" pitchFamily="18" charset="0"/>
                        <a:ea typeface="楷体" panose="02010609060101010101" pitchFamily="49" charset="-122"/>
                      </a:rPr>
                      <m:t>+</m:t>
                    </m:r>
                    <m:r>
                      <a:rPr lang="en-US" altLang="zh-CN" sz="2400" b="1" i="1" baseline="0" dirty="0" smtClean="0">
                        <a:latin typeface="Cambria Math" panose="02040503050406030204" pitchFamily="18" charset="0"/>
                        <a:ea typeface="楷体" panose="02010609060101010101" pitchFamily="49" charset="-122"/>
                      </a:rPr>
                      <m:t>𝒃</m:t>
                    </m:r>
                    <m:r>
                      <a:rPr lang="en-US" altLang="zh-CN" sz="2400" b="1" i="1" baseline="0" dirty="0" smtClean="0">
                        <a:latin typeface="Cambria Math" panose="02040503050406030204" pitchFamily="18" charset="0"/>
                        <a:ea typeface="楷体" panose="02010609060101010101" pitchFamily="49" charset="-122"/>
                      </a:rPr>
                      <m:t> </m:t>
                    </m:r>
                    <m:d>
                      <m:dPr>
                        <m:ctrlPr>
                          <a:rPr lang="en-US" altLang="zh-CN" sz="2400" b="1" i="1" baseline="0" dirty="0" smtClean="0">
                            <a:latin typeface="Cambria Math"/>
                            <a:ea typeface="楷体" panose="02010609060101010101" pitchFamily="49" charset="-122"/>
                          </a:rPr>
                        </m:ctrlPr>
                      </m:dPr>
                      <m:e>
                        <m:r>
                          <a:rPr lang="en-US" altLang="zh-CN" sz="2400" b="1" i="1" baseline="0" dirty="0" smtClean="0">
                            <a:latin typeface="Cambria Math" panose="02040503050406030204" pitchFamily="18" charset="0"/>
                            <a:ea typeface="楷体" panose="02010609060101010101" pitchFamily="49" charset="-122"/>
                          </a:rPr>
                          <m:t>𝒎𝒐𝒅</m:t>
                        </m:r>
                        <m:r>
                          <a:rPr lang="en-US" altLang="zh-CN" sz="2400" b="1" i="1" baseline="0" dirty="0" smtClean="0">
                            <a:latin typeface="Cambria Math" panose="02040503050406030204" pitchFamily="18" charset="0"/>
                            <a:ea typeface="楷体" panose="02010609060101010101" pitchFamily="49" charset="-122"/>
                          </a:rPr>
                          <m:t> </m:t>
                        </m:r>
                        <m:r>
                          <a:rPr lang="en-US" altLang="zh-CN" sz="2400" b="1" i="1" baseline="0" dirty="0" smtClean="0">
                            <a:latin typeface="Cambria Math" panose="02040503050406030204" pitchFamily="18" charset="0"/>
                            <a:ea typeface="楷体" panose="02010609060101010101" pitchFamily="49" charset="-122"/>
                          </a:rPr>
                          <m:t>𝒑</m:t>
                        </m:r>
                      </m:e>
                    </m:d>
                    <m:r>
                      <a:rPr lang="zh-CN" altLang="en-US" sz="2400" b="1" i="1" dirty="0">
                        <a:latin typeface="Cambria Math" panose="02040503050406030204" pitchFamily="18" charset="0"/>
                        <a:ea typeface="楷体" panose="02010609060101010101" pitchFamily="49" charset="-122"/>
                      </a:rPr>
                      <m:t>的点</m:t>
                    </m:r>
                    <m:r>
                      <m:rPr>
                        <m:sty m:val="p"/>
                      </m:rPr>
                      <a:rPr lang="en-US" altLang="zh-CN" sz="2400" b="1" i="1" dirty="0">
                        <a:latin typeface="Cambria Math" panose="02040503050406030204" pitchFamily="18" charset="0"/>
                        <a:ea typeface="楷体" panose="02010609060101010101" pitchFamily="49" charset="-122"/>
                      </a:rPr>
                      <m:t>P</m:t>
                    </m:r>
                  </m:oMath>
                </a14:m>
                <a:r>
                  <a:rPr lang="zh-CN" altLang="en-US" sz="2400" dirty="0">
                    <a:latin typeface="楷体" panose="02010609060101010101" pitchFamily="49" charset="-122"/>
                    <a:ea typeface="楷体" panose="02010609060101010101" pitchFamily="49" charset="-122"/>
                  </a:rPr>
                  <a:t>的二倍</a:t>
                </a:r>
                <a:r>
                  <a:rPr lang="en-US" altLang="zh-CN" sz="2400" dirty="0">
                    <a:latin typeface="楷体" panose="02010609060101010101" pitchFamily="49" charset="-122"/>
                    <a:ea typeface="楷体" panose="02010609060101010101" pitchFamily="49" charset="-122"/>
                  </a:rPr>
                  <a:t>R</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eaLnBrk="1" hangingPunct="1">
                  <a:spcBef>
                    <a:spcPct val="10000"/>
                  </a:spcBef>
                  <a:buClr>
                    <a:srgbClr val="C00000"/>
                  </a:buClr>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a:ea typeface="楷体" panose="02010609060101010101" pitchFamily="49" charset="-122"/>
                            </a:rPr>
                          </m:ctrlPr>
                        </m:dPr>
                        <m:e>
                          <m:eqArr>
                            <m:eqArrPr>
                              <m:ctrlPr>
                                <a:rPr lang="en-US" altLang="zh-CN" sz="2000" i="1" smtClean="0">
                                  <a:latin typeface="Cambria Math"/>
                                  <a:ea typeface="楷体" panose="02010609060101010101" pitchFamily="49" charset="-122"/>
                                </a:rPr>
                              </m:ctrlPr>
                            </m:eqArrPr>
                            <m:e>
                              <m:sSup>
                                <m:sSupPr>
                                  <m:ctrlPr>
                                    <a:rPr lang="en-US" altLang="zh-CN" sz="2000" i="1" smtClean="0">
                                      <a:latin typeface="Cambria Math"/>
                                      <a:ea typeface="楷体" panose="02010609060101010101" pitchFamily="49" charset="-122"/>
                                    </a:rPr>
                                  </m:ctrlPr>
                                </m:sSupPr>
                                <m:e>
                                  <m:sSub>
                                    <m:sSubPr>
                                      <m:ctrlPr>
                                        <a:rPr lang="en-US" altLang="zh-CN" sz="2000" i="1" smtClean="0">
                                          <a:latin typeface="Cambria Math"/>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𝑥</m:t>
                                      </m:r>
                                    </m:e>
                                    <m:sub>
                                      <m:r>
                                        <a:rPr lang="en-US" altLang="zh-CN" sz="2000" b="0" i="1" smtClean="0">
                                          <a:latin typeface="Cambria Math" panose="02040503050406030204" pitchFamily="18" charset="0"/>
                                          <a:ea typeface="楷体" panose="02010609060101010101" pitchFamily="49" charset="-122"/>
                                        </a:rPr>
                                        <m:t>𝑟</m:t>
                                      </m:r>
                                    </m:sub>
                                  </m:sSub>
                                  <m:r>
                                    <a:rPr lang="en-US" altLang="zh-CN" sz="2000" b="0" i="1" smtClean="0">
                                      <a:latin typeface="Cambria Math" panose="02040503050406030204" pitchFamily="18" charset="0"/>
                                      <a:ea typeface="楷体" panose="02010609060101010101" pitchFamily="49" charset="-122"/>
                                    </a:rPr>
                                    <m:t>=</m:t>
                                  </m:r>
                                  <m:r>
                                    <a:rPr lang="zh-CN" altLang="en-US" sz="2000" i="1">
                                      <a:latin typeface="Cambria Math" panose="02040503050406030204" pitchFamily="18" charset="0"/>
                                      <a:ea typeface="楷体" panose="02010609060101010101" pitchFamily="49" charset="-122"/>
                                    </a:rPr>
                                    <m:t>（</m:t>
                                  </m:r>
                                  <m:f>
                                    <m:fPr>
                                      <m:ctrlPr>
                                        <a:rPr lang="en-US" altLang="zh-CN" sz="2000" i="1" smtClean="0">
                                          <a:latin typeface="Cambria Math"/>
                                          <a:ea typeface="楷体" panose="02010609060101010101" pitchFamily="49" charset="-122"/>
                                        </a:rPr>
                                      </m:ctrlPr>
                                    </m:fPr>
                                    <m:num>
                                      <m:r>
                                        <a:rPr lang="en-US" altLang="zh-CN" sz="2000" b="0" i="1" smtClean="0">
                                          <a:latin typeface="Cambria Math" panose="02040503050406030204" pitchFamily="18" charset="0"/>
                                          <a:ea typeface="楷体" panose="02010609060101010101" pitchFamily="49" charset="-122"/>
                                        </a:rPr>
                                        <m:t>3</m:t>
                                      </m:r>
                                      <m:sSubSup>
                                        <m:sSubSupPr>
                                          <m:ctrlPr>
                                            <a:rPr lang="en-US" altLang="zh-CN" sz="2000" i="1" smtClean="0">
                                              <a:latin typeface="Cambria Math"/>
                                              <a:ea typeface="楷体" panose="02010609060101010101" pitchFamily="49" charset="-122"/>
                                            </a:rPr>
                                          </m:ctrlPr>
                                        </m:sSubSupPr>
                                        <m:e>
                                          <m:r>
                                            <m:rPr>
                                              <m:sty m:val="p"/>
                                            </m:rPr>
                                            <a:rPr lang="en-US" altLang="zh-CN" sz="2000" i="1">
                                              <a:latin typeface="Cambria Math" panose="02040503050406030204" pitchFamily="18" charset="0"/>
                                              <a:ea typeface="楷体" panose="02010609060101010101" pitchFamily="49" charset="-122"/>
                                            </a:rPr>
                                            <m:t>x</m:t>
                                          </m:r>
                                        </m:e>
                                        <m:sub>
                                          <m:r>
                                            <m:rPr>
                                              <m:sty m:val="p"/>
                                            </m:rPr>
                                            <a:rPr lang="en-US" altLang="zh-CN" sz="2000" i="1">
                                              <a:latin typeface="Cambria Math" panose="02040503050406030204" pitchFamily="18" charset="0"/>
                                              <a:ea typeface="楷体" panose="02010609060101010101" pitchFamily="49" charset="-122"/>
                                            </a:rPr>
                                            <m:t>p</m:t>
                                          </m:r>
                                        </m:sub>
                                        <m:sup>
                                          <m:r>
                                            <a:rPr lang="en-US" altLang="zh-CN" sz="2000" b="0" i="1" smtClean="0">
                                              <a:latin typeface="Cambria Math" panose="02040503050406030204" pitchFamily="18" charset="0"/>
                                              <a:ea typeface="楷体" panose="02010609060101010101" pitchFamily="49" charset="-122"/>
                                            </a:rPr>
                                            <m:t>2</m:t>
                                          </m:r>
                                        </m:sup>
                                      </m:sSubSup>
                                      <m:r>
                                        <a:rPr lang="en-US" altLang="zh-CN" sz="2000" b="0" i="1" smtClean="0">
                                          <a:latin typeface="Cambria Math" panose="02040503050406030204" pitchFamily="18" charset="0"/>
                                          <a:ea typeface="楷体" panose="02010609060101010101" pitchFamily="49" charset="-122"/>
                                        </a:rPr>
                                        <m:t>+</m:t>
                                      </m:r>
                                      <m:r>
                                        <m:rPr>
                                          <m:sty m:val="p"/>
                                        </m:rPr>
                                        <a:rPr lang="en-US" altLang="zh-CN" sz="2000" i="1">
                                          <a:latin typeface="Cambria Math" panose="02040503050406030204" pitchFamily="18" charset="0"/>
                                          <a:ea typeface="楷体" panose="02010609060101010101" pitchFamily="49" charset="-122"/>
                                        </a:rPr>
                                        <m:t>a</m:t>
                                      </m:r>
                                    </m:num>
                                    <m:den>
                                      <m:r>
                                        <a:rPr lang="en-US" altLang="zh-CN" sz="2000" b="0" i="1" smtClean="0">
                                          <a:latin typeface="Cambria Math" panose="02040503050406030204" pitchFamily="18" charset="0"/>
                                          <a:ea typeface="楷体" panose="02010609060101010101" pitchFamily="49" charset="-122"/>
                                        </a:rPr>
                                        <m:t>2</m:t>
                                      </m:r>
                                      <m:sSub>
                                        <m:sSubPr>
                                          <m:ctrlPr>
                                            <a:rPr lang="en-US" altLang="zh-CN" sz="2000" i="1" smtClean="0">
                                              <a:latin typeface="Cambria Math"/>
                                              <a:ea typeface="楷体" panose="02010609060101010101" pitchFamily="49" charset="-122"/>
                                            </a:rPr>
                                          </m:ctrlPr>
                                        </m:sSubPr>
                                        <m:e>
                                          <m:r>
                                            <m:rPr>
                                              <m:sty m:val="p"/>
                                            </m:rPr>
                                            <a:rPr lang="en-US" altLang="zh-CN" sz="2000" i="1">
                                              <a:latin typeface="Cambria Math" panose="02040503050406030204" pitchFamily="18" charset="0"/>
                                              <a:ea typeface="楷体" panose="02010609060101010101" pitchFamily="49" charset="-122"/>
                                            </a:rPr>
                                            <m:t>y</m:t>
                                          </m:r>
                                        </m:e>
                                        <m:sub>
                                          <m:r>
                                            <m:rPr>
                                              <m:sty m:val="p"/>
                                            </m:rPr>
                                            <a:rPr lang="en-US" altLang="zh-CN" sz="2000" i="1">
                                              <a:latin typeface="Cambria Math" panose="02040503050406030204" pitchFamily="18" charset="0"/>
                                              <a:ea typeface="楷体" panose="02010609060101010101" pitchFamily="49" charset="-122"/>
                                            </a:rPr>
                                            <m:t>p</m:t>
                                          </m:r>
                                        </m:sub>
                                      </m:sSub>
                                    </m:den>
                                  </m:f>
                                  <m:r>
                                    <a:rPr lang="zh-CN" altLang="en-US" sz="2000" i="1" smtClean="0">
                                      <a:latin typeface="Cambria Math" panose="02040503050406030204" pitchFamily="18" charset="0"/>
                                      <a:ea typeface="楷体" panose="02010609060101010101" pitchFamily="49" charset="-122"/>
                                    </a:rPr>
                                    <m:t>）</m:t>
                                  </m:r>
                                </m:e>
                                <m:sup>
                                  <m:r>
                                    <a:rPr lang="en-US" altLang="zh-CN" sz="2000" b="0" i="1" smtClean="0">
                                      <a:latin typeface="Cambria Math" panose="02040503050406030204" pitchFamily="18" charset="0"/>
                                      <a:ea typeface="楷体" panose="02010609060101010101" pitchFamily="49" charset="-122"/>
                                    </a:rPr>
                                    <m:t>2</m:t>
                                  </m:r>
                                </m:sup>
                              </m:sSup>
                              <m:r>
                                <a:rPr lang="en-US" altLang="zh-CN" sz="2000" b="0" i="1" smtClean="0">
                                  <a:latin typeface="Cambria Math" panose="02040503050406030204" pitchFamily="18" charset="0"/>
                                  <a:ea typeface="楷体" panose="02010609060101010101" pitchFamily="49" charset="-122"/>
                                </a:rPr>
                                <m:t>−2</m:t>
                              </m:r>
                              <m:sSub>
                                <m:sSubPr>
                                  <m:ctrlPr>
                                    <a:rPr lang="en-US" altLang="zh-CN" sz="2000" b="0" i="1" smtClean="0">
                                      <a:latin typeface="Cambria Math"/>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𝑥</m:t>
                                  </m:r>
                                </m:e>
                                <m:sub>
                                  <m:r>
                                    <a:rPr lang="en-US" altLang="zh-CN" sz="2000" b="0" i="1" smtClean="0">
                                      <a:latin typeface="Cambria Math" panose="02040503050406030204" pitchFamily="18" charset="0"/>
                                      <a:ea typeface="楷体" panose="02010609060101010101" pitchFamily="49" charset="-122"/>
                                    </a:rPr>
                                    <m:t>𝑝</m:t>
                                  </m:r>
                                </m:sub>
                              </m:sSub>
                            </m:e>
                            <m:e>
                              <m:sSub>
                                <m:sSubPr>
                                  <m:ctrlPr>
                                    <a:rPr lang="en-US" altLang="zh-CN" sz="2000" i="1" smtClean="0">
                                      <a:latin typeface="Cambria Math"/>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𝑦</m:t>
                                  </m:r>
                                </m:e>
                                <m:sub>
                                  <m:r>
                                    <a:rPr lang="en-US" altLang="zh-CN" sz="2000" b="0" i="1" smtClean="0">
                                      <a:latin typeface="Cambria Math" panose="02040503050406030204" pitchFamily="18" charset="0"/>
                                      <a:ea typeface="楷体" panose="02010609060101010101" pitchFamily="49" charset="-122"/>
                                    </a:rPr>
                                    <m:t>𝑟</m:t>
                                  </m:r>
                                </m:sub>
                              </m:sSub>
                              <m:r>
                                <a:rPr lang="en-US" altLang="zh-CN" sz="2000" b="0" i="1" smtClean="0">
                                  <a:latin typeface="Cambria Math" panose="02040503050406030204" pitchFamily="18" charset="0"/>
                                  <a:ea typeface="楷体" panose="02010609060101010101" pitchFamily="49" charset="-122"/>
                                </a:rPr>
                                <m:t>=</m:t>
                              </m:r>
                              <m:d>
                                <m:dPr>
                                  <m:ctrlPr>
                                    <a:rPr lang="en-US" altLang="zh-CN" sz="2000" b="0" i="1" smtClean="0">
                                      <a:latin typeface="Cambria Math"/>
                                      <a:ea typeface="楷体" panose="02010609060101010101" pitchFamily="49" charset="-122"/>
                                    </a:rPr>
                                  </m:ctrlPr>
                                </m:dPr>
                                <m:e>
                                  <m:f>
                                    <m:fPr>
                                      <m:ctrlPr>
                                        <a:rPr lang="en-US" altLang="zh-CN" sz="2000" i="1">
                                          <a:latin typeface="Cambria Math"/>
                                          <a:ea typeface="楷体" panose="02010609060101010101" pitchFamily="49" charset="-122"/>
                                        </a:rPr>
                                      </m:ctrlPr>
                                    </m:fPr>
                                    <m:num>
                                      <m:r>
                                        <a:rPr lang="en-US" altLang="zh-CN" sz="2000" i="1">
                                          <a:latin typeface="Cambria Math" panose="02040503050406030204" pitchFamily="18" charset="0"/>
                                          <a:ea typeface="楷体" panose="02010609060101010101" pitchFamily="49" charset="-122"/>
                                        </a:rPr>
                                        <m:t>3</m:t>
                                      </m:r>
                                      <m:sSubSup>
                                        <m:sSubSupPr>
                                          <m:ctrlPr>
                                            <a:rPr lang="en-US" altLang="zh-CN" sz="2000" i="1">
                                              <a:latin typeface="Cambria Math"/>
                                              <a:ea typeface="楷体" panose="02010609060101010101" pitchFamily="49" charset="-122"/>
                                            </a:rPr>
                                          </m:ctrlPr>
                                        </m:sSubSupPr>
                                        <m:e>
                                          <m:r>
                                            <m:rPr>
                                              <m:sty m:val="p"/>
                                            </m:rPr>
                                            <a:rPr lang="en-US" altLang="zh-CN" sz="2000" i="1">
                                              <a:latin typeface="Cambria Math" panose="02040503050406030204" pitchFamily="18" charset="0"/>
                                              <a:ea typeface="楷体" panose="02010609060101010101" pitchFamily="49" charset="-122"/>
                                            </a:rPr>
                                            <m:t>x</m:t>
                                          </m:r>
                                        </m:e>
                                        <m:sub>
                                          <m:r>
                                            <m:rPr>
                                              <m:sty m:val="p"/>
                                            </m:rPr>
                                            <a:rPr lang="en-US" altLang="zh-CN" sz="2000" i="1">
                                              <a:latin typeface="Cambria Math" panose="02040503050406030204" pitchFamily="18" charset="0"/>
                                              <a:ea typeface="楷体" panose="02010609060101010101" pitchFamily="49" charset="-122"/>
                                            </a:rPr>
                                            <m:t>p</m:t>
                                          </m:r>
                                        </m:sub>
                                        <m:sup>
                                          <m:r>
                                            <a:rPr lang="en-US" altLang="zh-CN" sz="2000" i="1">
                                              <a:latin typeface="Cambria Math" panose="02040503050406030204" pitchFamily="18" charset="0"/>
                                              <a:ea typeface="楷体" panose="02010609060101010101" pitchFamily="49" charset="-122"/>
                                            </a:rPr>
                                            <m:t>2</m:t>
                                          </m:r>
                                        </m:sup>
                                      </m:sSubSup>
                                      <m:r>
                                        <a:rPr lang="en-US" altLang="zh-CN" sz="2000" i="1">
                                          <a:latin typeface="Cambria Math" panose="02040503050406030204" pitchFamily="18" charset="0"/>
                                          <a:ea typeface="楷体" panose="02010609060101010101" pitchFamily="49" charset="-122"/>
                                        </a:rPr>
                                        <m:t>+</m:t>
                                      </m:r>
                                      <m:r>
                                        <m:rPr>
                                          <m:sty m:val="p"/>
                                        </m:rPr>
                                        <a:rPr lang="en-US" altLang="zh-CN" sz="2000" i="1">
                                          <a:latin typeface="Cambria Math" panose="02040503050406030204" pitchFamily="18" charset="0"/>
                                          <a:ea typeface="楷体" panose="02010609060101010101" pitchFamily="49" charset="-122"/>
                                        </a:rPr>
                                        <m:t>a</m:t>
                                      </m:r>
                                    </m:num>
                                    <m:den>
                                      <m:r>
                                        <a:rPr lang="en-US" altLang="zh-CN" sz="2000" i="1">
                                          <a:latin typeface="Cambria Math" panose="02040503050406030204" pitchFamily="18" charset="0"/>
                                          <a:ea typeface="楷体" panose="02010609060101010101" pitchFamily="49" charset="-122"/>
                                        </a:rPr>
                                        <m:t>2</m:t>
                                      </m:r>
                                      <m:sSub>
                                        <m:sSubPr>
                                          <m:ctrlPr>
                                            <a:rPr lang="en-US" altLang="zh-CN" sz="2000" i="1">
                                              <a:latin typeface="Cambria Math"/>
                                              <a:ea typeface="楷体" panose="02010609060101010101" pitchFamily="49" charset="-122"/>
                                            </a:rPr>
                                          </m:ctrlPr>
                                        </m:sSubPr>
                                        <m:e>
                                          <m:r>
                                            <m:rPr>
                                              <m:sty m:val="p"/>
                                            </m:rPr>
                                            <a:rPr lang="en-US" altLang="zh-CN" sz="2000" i="1">
                                              <a:latin typeface="Cambria Math" panose="02040503050406030204" pitchFamily="18" charset="0"/>
                                              <a:ea typeface="楷体" panose="02010609060101010101" pitchFamily="49" charset="-122"/>
                                            </a:rPr>
                                            <m:t>y</m:t>
                                          </m:r>
                                        </m:e>
                                        <m:sub>
                                          <m:r>
                                            <m:rPr>
                                              <m:sty m:val="p"/>
                                            </m:rPr>
                                            <a:rPr lang="en-US" altLang="zh-CN" sz="2000" i="1">
                                              <a:latin typeface="Cambria Math" panose="02040503050406030204" pitchFamily="18" charset="0"/>
                                              <a:ea typeface="楷体" panose="02010609060101010101" pitchFamily="49" charset="-122"/>
                                            </a:rPr>
                                            <m:t>p</m:t>
                                          </m:r>
                                        </m:sub>
                                      </m:sSub>
                                    </m:den>
                                  </m:f>
                                </m:e>
                              </m:d>
                              <m:d>
                                <m:dPr>
                                  <m:ctrlPr>
                                    <a:rPr lang="en-US" altLang="zh-CN" sz="2000" b="0" i="1" smtClean="0">
                                      <a:latin typeface="Cambria Math"/>
                                      <a:ea typeface="楷体" panose="02010609060101010101" pitchFamily="49" charset="-122"/>
                                    </a:rPr>
                                  </m:ctrlPr>
                                </m:dPr>
                                <m:e>
                                  <m:sSub>
                                    <m:sSubPr>
                                      <m:ctrlPr>
                                        <a:rPr lang="en-US" altLang="zh-CN" sz="2000" b="0" i="1" smtClean="0">
                                          <a:latin typeface="Cambria Math"/>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𝑥</m:t>
                                      </m:r>
                                    </m:e>
                                    <m:sub>
                                      <m:r>
                                        <a:rPr lang="en-US" altLang="zh-CN" sz="2000" b="0" i="1" smtClean="0">
                                          <a:latin typeface="Cambria Math" panose="02040503050406030204" pitchFamily="18" charset="0"/>
                                          <a:ea typeface="楷体" panose="02010609060101010101" pitchFamily="49" charset="-122"/>
                                        </a:rPr>
                                        <m:t>𝑝</m:t>
                                      </m:r>
                                    </m:sub>
                                  </m:sSub>
                                  <m:r>
                                    <a:rPr lang="en-US" altLang="zh-CN" sz="2000" b="0" i="1" smtClean="0">
                                      <a:latin typeface="Cambria Math" panose="02040503050406030204" pitchFamily="18" charset="0"/>
                                      <a:ea typeface="楷体" panose="02010609060101010101" pitchFamily="49" charset="-122"/>
                                    </a:rPr>
                                    <m:t>−</m:t>
                                  </m:r>
                                  <m:sSub>
                                    <m:sSubPr>
                                      <m:ctrlPr>
                                        <a:rPr lang="en-US" altLang="zh-CN" sz="2000" b="0" i="1" smtClean="0">
                                          <a:latin typeface="Cambria Math"/>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𝑥</m:t>
                                      </m:r>
                                    </m:e>
                                    <m:sub>
                                      <m:r>
                                        <a:rPr lang="en-US" altLang="zh-CN" sz="2000" b="0" i="1" smtClean="0">
                                          <a:latin typeface="Cambria Math" panose="02040503050406030204" pitchFamily="18" charset="0"/>
                                          <a:ea typeface="楷体" panose="02010609060101010101" pitchFamily="49" charset="-122"/>
                                        </a:rPr>
                                        <m:t>𝑟</m:t>
                                      </m:r>
                                    </m:sub>
                                  </m:sSub>
                                </m:e>
                              </m:d>
                              <m:r>
                                <a:rPr lang="en-US" altLang="zh-CN" sz="2000" b="0" i="1" smtClean="0">
                                  <a:latin typeface="Cambria Math" panose="02040503050406030204" pitchFamily="18" charset="0"/>
                                  <a:ea typeface="楷体" panose="02010609060101010101" pitchFamily="49" charset="-122"/>
                                </a:rPr>
                                <m:t>−</m:t>
                              </m:r>
                              <m:sSub>
                                <m:sSubPr>
                                  <m:ctrlPr>
                                    <a:rPr lang="en-US" altLang="zh-CN" sz="2000" b="0" i="1" smtClean="0">
                                      <a:latin typeface="Cambria Math"/>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𝑦</m:t>
                                  </m:r>
                                </m:e>
                                <m:sub>
                                  <m:r>
                                    <a:rPr lang="en-US" altLang="zh-CN" sz="2000" b="0" i="1" smtClean="0">
                                      <a:latin typeface="Cambria Math" panose="02040503050406030204" pitchFamily="18" charset="0"/>
                                      <a:ea typeface="楷体" panose="02010609060101010101" pitchFamily="49" charset="-122"/>
                                    </a:rPr>
                                    <m:t>𝑝</m:t>
                                  </m:r>
                                </m:sub>
                              </m:sSub>
                            </m:e>
                          </m:eqArr>
                        </m:e>
                      </m:d>
                    </m:oMath>
                  </m:oMathPara>
                </a14:m>
                <a:endParaRPr lang="en-US" altLang="zh-CN" sz="2400" dirty="0">
                  <a:latin typeface="楷体" panose="02010609060101010101" pitchFamily="49" charset="-122"/>
                  <a:ea typeface="楷体" panose="02010609060101010101" pitchFamily="49" charset="-122"/>
                </a:endParaRPr>
              </a:p>
            </p:txBody>
          </p:sp>
        </mc:Choice>
        <mc:Fallback>
          <p:sp>
            <p:nvSpPr>
              <p:cNvPr id="11" name="文本框 10"/>
              <p:cNvSpPr txBox="1">
                <a:spLocks noRot="1" noChangeAspect="1" noMove="1" noResize="1" noEditPoints="1" noAdjustHandles="1" noChangeArrowheads="1" noChangeShapeType="1" noTextEdit="1"/>
              </p:cNvSpPr>
              <p:nvPr/>
            </p:nvSpPr>
            <p:spPr>
              <a:xfrm>
                <a:off x="971599" y="1722056"/>
                <a:ext cx="7483647" cy="4963538"/>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15" name="文本框 14"/>
          <p:cNvSpPr txBox="1"/>
          <p:nvPr/>
        </p:nvSpPr>
        <p:spPr>
          <a:xfrm>
            <a:off x="688753" y="1628800"/>
            <a:ext cx="2155056" cy="46166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CN" altLang="en-US" sz="2400" b="1" dirty="0">
                <a:solidFill>
                  <a:schemeClr val="tx1"/>
                </a:solidFill>
                <a:latin typeface="楷体" panose="02010609060101010101" pitchFamily="49" charset="-122"/>
                <a:ea typeface="楷体" panose="02010609060101010101" pitchFamily="49" charset="-122"/>
              </a:rPr>
              <a:t>计算及求解</a:t>
            </a:r>
            <a:endParaRPr lang="zh-CN" altLang="en-US" sz="2400" b="1" dirty="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057194-E127-4C93-AECE-5E39D1AC32C2}" type="slidenum">
              <a:rPr lang="en-US" altLang="zh-CN" smtClean="0"/>
            </a:fld>
            <a:endParaRPr lang="en-US" altLang="zh-CN"/>
          </a:p>
        </p:txBody>
      </p:sp>
      <p:sp>
        <p:nvSpPr>
          <p:cNvPr id="62467" name="内容占位符 2"/>
          <p:cNvSpPr>
            <a:spLocks noGrp="1" noChangeArrowheads="1"/>
          </p:cNvSpPr>
          <p:nvPr>
            <p:ph idx="4294967295"/>
          </p:nvPr>
        </p:nvSpPr>
        <p:spPr>
          <a:xfrm>
            <a:off x="0" y="1135063"/>
            <a:ext cx="3889375" cy="512762"/>
          </a:xfrm>
        </p:spPr>
        <p:txBody>
          <a:bodyPr/>
          <a:lstStyle/>
          <a:p>
            <a:pPr lvl="1">
              <a:buFont typeface="Wingdings" panose="05000000000000000000" pitchFamily="2" charset="2"/>
              <a:buChar char="p"/>
            </a:pPr>
            <a:r>
              <a:rPr lang="en-US" altLang="zh-CN" sz="2800" b="1" dirty="0">
                <a:latin typeface="楷体" panose="02010609060101010101" pitchFamily="49" charset="-122"/>
                <a:ea typeface="楷体" panose="02010609060101010101" pitchFamily="49" charset="-122"/>
              </a:rPr>
              <a:t>ECC</a:t>
            </a:r>
            <a:r>
              <a:rPr lang="zh-CN" altLang="en-US" sz="2800" b="1" dirty="0">
                <a:latin typeface="楷体" panose="02010609060101010101" pitchFamily="49" charset="-122"/>
                <a:ea typeface="楷体" panose="02010609060101010101" pitchFamily="49" charset="-122"/>
              </a:rPr>
              <a:t>算法过程</a:t>
            </a:r>
            <a:endParaRPr lang="en-US" altLang="zh-CN" sz="2800"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8" name="文本框 7">
                <a:extLst>
                  <a:ext uri="{FF2B5EF4-FFF2-40B4-BE49-F238E27FC236}">
                    <ele attr="{D81D844C-89D4-4003-B0B8-425ABEFDC9AD}"/>
                  </a:ext>
                </a:extLst>
              </p:cNvPr>
              <p:cNvSpPr txBox="1"/>
              <p:nvPr/>
            </p:nvSpPr>
            <p:spPr>
              <a:xfrm>
                <a:off x="1407037" y="2369847"/>
                <a:ext cx="6909380" cy="89646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609600" indent="-609600" eaLnBrk="1" hangingPunct="1">
                  <a:spcBef>
                    <a:spcPct val="10000"/>
                  </a:spcBef>
                  <a:buClr>
                    <a:srgbClr val="C00000"/>
                  </a:buClr>
                  <a:buFont typeface="Wingdings" panose="05000000000000000000" pitchFamily="2" charset="2"/>
                  <a:buChar char="n"/>
                </a:pPr>
                <a:r>
                  <a:rPr lang="zh-CN" altLang="en-US" sz="2400" b="1" dirty="0">
                    <a:latin typeface="楷体" panose="02010609060101010101" pitchFamily="49" charset="-122"/>
                    <a:ea typeface="楷体" panose="02010609060101010101" pitchFamily="49" charset="-122"/>
                  </a:rPr>
                  <a:t>约定：选取</a:t>
                </a:r>
                <a14:m>
                  <m:oMath xmlns:m="http://schemas.openxmlformats.org/officeDocument/2006/math">
                    <m:sSub>
                      <m:sSubPr>
                        <m:ctrlPr>
                          <a:rPr lang="en-US" altLang="zh-CN" sz="2400" i="1" dirty="0">
                            <a:latin typeface="Cambria Math"/>
                            <a:ea typeface="楷体" panose="02010609060101010101" pitchFamily="49" charset="-122"/>
                          </a:rPr>
                        </m:ctrlPr>
                      </m:sSubPr>
                      <m:e>
                        <m:r>
                          <a:rPr lang="en-US" altLang="zh-CN" sz="2400" i="1" dirty="0">
                            <a:latin typeface="Cambria Math" panose="02040503050406030204" pitchFamily="18" charset="0"/>
                            <a:ea typeface="楷体" panose="02010609060101010101" pitchFamily="49" charset="-122"/>
                          </a:rPr>
                          <m:t>𝐸</m:t>
                        </m:r>
                      </m:e>
                      <m:sub>
                        <m:r>
                          <a:rPr lang="en-US" altLang="zh-CN" sz="2400" i="1" dirty="0">
                            <a:latin typeface="Cambria Math" panose="02040503050406030204" pitchFamily="18" charset="0"/>
                            <a:ea typeface="楷体" panose="02010609060101010101" pitchFamily="49" charset="-122"/>
                          </a:rPr>
                          <m:t>𝑝</m:t>
                        </m:r>
                      </m:sub>
                    </m:sSub>
                    <m:r>
                      <a:rPr lang="en-US" altLang="zh-CN" sz="2400" b="1" i="1" dirty="0" smtClean="0">
                        <a:latin typeface="Cambria Math" panose="02040503050406030204" pitchFamily="18" charset="0"/>
                        <a:ea typeface="楷体" panose="02010609060101010101" pitchFamily="49" charset="-122"/>
                      </a:rPr>
                      <m:t>(</m:t>
                    </m:r>
                    <m:r>
                      <a:rPr lang="en-US" altLang="zh-CN" sz="2400" b="0" i="1" dirty="0" err="1">
                        <a:latin typeface="Cambria Math" panose="02040503050406030204" pitchFamily="18" charset="0"/>
                        <a:ea typeface="楷体" panose="02010609060101010101" pitchFamily="49" charset="-122"/>
                      </a:rPr>
                      <m:t>𝑎</m:t>
                    </m:r>
                    <m:r>
                      <a:rPr lang="en-US" altLang="zh-CN" sz="2400" b="0" i="1" dirty="0" err="1">
                        <a:latin typeface="Cambria Math" panose="02040503050406030204" pitchFamily="18" charset="0"/>
                        <a:ea typeface="楷体" panose="02010609060101010101" pitchFamily="49" charset="-122"/>
                      </a:rPr>
                      <m:t>,</m:t>
                    </m:r>
                    <m:r>
                      <a:rPr lang="en-US" altLang="zh-CN" sz="2400" b="0" i="1" dirty="0" err="1">
                        <a:latin typeface="Cambria Math" panose="02040503050406030204" pitchFamily="18" charset="0"/>
                        <a:ea typeface="楷体" panose="02010609060101010101" pitchFamily="49" charset="-122"/>
                      </a:rPr>
                      <m:t>𝑏</m:t>
                    </m:r>
                    <m:r>
                      <a:rPr lang="en-US" altLang="zh-CN" sz="2400" b="1" i="1" dirty="0">
                        <a:latin typeface="Cambria Math" panose="02040503050406030204" pitchFamily="18" charset="0"/>
                        <a:ea typeface="楷体" panose="02010609060101010101" pitchFamily="49" charset="-122"/>
                      </a:rPr>
                      <m:t>)</m:t>
                    </m:r>
                  </m:oMath>
                </a14:m>
                <a:r>
                  <a:rPr lang="zh-CN" altLang="en-US" sz="2400" b="1" dirty="0">
                    <a:latin typeface="楷体" panose="02010609060101010101" pitchFamily="49" charset="-122"/>
                    <a:ea typeface="楷体" panose="02010609060101010101" pitchFamily="49" charset="-122"/>
                  </a:rPr>
                  <a:t>和生成元</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𝑮</m:t>
                    </m:r>
                  </m:oMath>
                </a14:m>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公开。</a:t>
                </a:r>
                <a:endParaRPr lang="en-US" altLang="zh-CN" sz="2400" b="1" dirty="0">
                  <a:latin typeface="楷体" panose="02010609060101010101" pitchFamily="49" charset="-122"/>
                  <a:ea typeface="楷体" panose="02010609060101010101" pitchFamily="49" charset="-122"/>
                </a:endParaRPr>
              </a:p>
              <a:p>
                <a:pPr marL="609600" indent="-609600" eaLnBrk="1" hangingPunct="1">
                  <a:spcBef>
                    <a:spcPct val="10000"/>
                  </a:spcBef>
                  <a:buClr>
                    <a:srgbClr val="C00000"/>
                  </a:buClr>
                  <a:buFont typeface="Wingdings" panose="05000000000000000000" pitchFamily="2" charset="2"/>
                  <a:buChar char="n"/>
                </a:pPr>
                <a:r>
                  <a:rPr lang="zh-CN" altLang="zh-CN" sz="2400" b="1" baseline="0" dirty="0">
                    <a:latin typeface="楷体" panose="02010609060101010101" pitchFamily="49" charset="-122"/>
                    <a:ea typeface="楷体" panose="02010609060101010101" pitchFamily="49" charset="-122"/>
                  </a:rPr>
                  <a:t>密钥的生成</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Bob</a:t>
                </a:r>
                <a:r>
                  <a:rPr lang="zh-CN" altLang="en-US" sz="2400" b="1" dirty="0">
                    <a:latin typeface="楷体" panose="02010609060101010101" pitchFamily="49" charset="-122"/>
                    <a:ea typeface="楷体" panose="02010609060101010101" pitchFamily="49" charset="-122"/>
                  </a:rPr>
                  <a:t>选取私钥</a:t>
                </a:r>
                <a:r>
                  <a:rPr lang="en-US" altLang="zh-CN" sz="2400" b="1" dirty="0">
                    <a:latin typeface="楷体" panose="02010609060101010101" pitchFamily="49" charset="-122"/>
                    <a:ea typeface="楷体" panose="02010609060101010101" pitchFamily="49" charset="-122"/>
                  </a:rPr>
                  <a:t>d,</a:t>
                </a:r>
                <a:r>
                  <a:rPr lang="zh-CN" altLang="en-US" sz="2400" b="1" dirty="0">
                    <a:latin typeface="楷体" panose="02010609060101010101" pitchFamily="49" charset="-122"/>
                    <a:ea typeface="楷体" panose="02010609060101010101" pitchFamily="49" charset="-122"/>
                  </a:rPr>
                  <a:t>公钥为</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𝒆</m:t>
                    </m:r>
                    <m:r>
                      <a:rPr lang="en-US" altLang="zh-CN" sz="2400" b="1" i="1" dirty="0" smtClean="0">
                        <a:latin typeface="Cambria Math" panose="02040503050406030204" pitchFamily="18" charset="0"/>
                        <a:ea typeface="楷体" panose="02010609060101010101" pitchFamily="49" charset="-122"/>
                      </a:rPr>
                      <m:t>=</m:t>
                    </m:r>
                    <m:r>
                      <a:rPr lang="en-US" altLang="zh-CN" sz="2400" b="1" i="1" dirty="0" err="1">
                        <a:latin typeface="Cambria Math" panose="02040503050406030204" pitchFamily="18" charset="0"/>
                        <a:ea typeface="楷体" panose="02010609060101010101" pitchFamily="49" charset="-122"/>
                      </a:rPr>
                      <m:t>𝒅𝑮</m:t>
                    </m:r>
                    <m:r>
                      <a:rPr lang="en-US" altLang="zh-CN" sz="2400" b="1" i="1" dirty="0">
                        <a:latin typeface="Cambria Math" panose="02040503050406030204" pitchFamily="18" charset="0"/>
                        <a:ea typeface="楷体" panose="02010609060101010101" pitchFamily="49" charset="-122"/>
                      </a:rPr>
                      <m:t> </m:t>
                    </m:r>
                  </m:oMath>
                </a14:m>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1407160" y="2369820"/>
                <a:ext cx="6909435" cy="108966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ele attr="{6AAB71EE-7D4F-4C33-86B6-2F7C2AE1D62F}"/>
                  </a:ext>
                </a:extLst>
              </p:cNvPr>
              <p:cNvSpPr txBox="1"/>
              <p:nvPr/>
            </p:nvSpPr>
            <p:spPr>
              <a:xfrm>
                <a:off x="1407037" y="4181325"/>
                <a:ext cx="6909380" cy="168046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eaLnBrk="1" hangingPunct="1">
                  <a:spcBef>
                    <a:spcPct val="30000"/>
                  </a:spcBef>
                  <a:buClr>
                    <a:srgbClr val="C00000"/>
                  </a:buClr>
                  <a:buFont typeface="Wingdings" panose="05000000000000000000" pitchFamily="2" charset="2"/>
                  <a:buChar char="n"/>
                </a:pPr>
                <a:r>
                  <a:rPr lang="en-US" altLang="zh-CN" sz="2400" b="1" baseline="0" dirty="0">
                    <a:latin typeface="楷体" panose="02010609060101010101" pitchFamily="49" charset="-122"/>
                    <a:ea typeface="楷体" panose="02010609060101010101" pitchFamily="49" charset="-122"/>
                  </a:rPr>
                  <a:t>Alice</a:t>
                </a:r>
                <a:r>
                  <a:rPr lang="zh-CN" altLang="en-US" sz="2400" b="1" baseline="0" dirty="0">
                    <a:latin typeface="楷体" panose="02010609060101010101" pitchFamily="49" charset="-122"/>
                    <a:ea typeface="楷体" panose="02010609060101010101" pitchFamily="49" charset="-122"/>
                  </a:rPr>
                  <a:t>将明文消息 </a:t>
                </a:r>
                <a:r>
                  <a:rPr lang="en-US" altLang="zh-CN" sz="2400" b="1" baseline="0" dirty="0">
                    <a:latin typeface="楷体" panose="02010609060101010101" pitchFamily="49" charset="-122"/>
                    <a:ea typeface="楷体" panose="02010609060101010101" pitchFamily="49" charset="-122"/>
                  </a:rPr>
                  <a:t>m </a:t>
                </a:r>
                <a:r>
                  <a:rPr lang="zh-CN" altLang="en-US" sz="2400" b="1" baseline="0" dirty="0">
                    <a:latin typeface="楷体" panose="02010609060101010101" pitchFamily="49" charset="-122"/>
                    <a:ea typeface="楷体" panose="02010609060101010101" pitchFamily="49" charset="-122"/>
                  </a:rPr>
                  <a:t>通过编码嵌入到曲线上的点</a:t>
                </a:r>
                <a:r>
                  <a:rPr lang="en-US" altLang="zh-CN" sz="2400" b="1" baseline="0" dirty="0">
                    <a:latin typeface="楷体" panose="02010609060101010101" pitchFamily="49" charset="-122"/>
                    <a:ea typeface="楷体" panose="02010609060101010101" pitchFamily="49" charset="-122"/>
                  </a:rPr>
                  <a:t>Pm</a:t>
                </a:r>
                <a:r>
                  <a:rPr lang="zh-CN" altLang="en-US" sz="2400" b="1" baseline="0" dirty="0">
                    <a:latin typeface="楷体" panose="02010609060101010101" pitchFamily="49" charset="-122"/>
                    <a:ea typeface="楷体" panose="02010609060101010101" pitchFamily="49" charset="-122"/>
                  </a:rPr>
                  <a:t>。</a:t>
                </a:r>
              </a:p>
              <a:p>
                <a:pPr marL="285750" indent="-285750" eaLnBrk="1" hangingPunct="1">
                  <a:spcBef>
                    <a:spcPct val="30000"/>
                  </a:spcBef>
                  <a:buClr>
                    <a:srgbClr val="C00000"/>
                  </a:buClr>
                  <a:buFont typeface="Wingdings" panose="05000000000000000000" pitchFamily="2" charset="2"/>
                  <a:buChar char="n"/>
                </a:pPr>
                <a:r>
                  <a:rPr lang="zh-CN" altLang="en-US" sz="2400" b="1" baseline="0" dirty="0">
                    <a:latin typeface="楷体" panose="02010609060101010101" pitchFamily="49" charset="-122"/>
                    <a:ea typeface="楷体" panose="02010609060101010101" pitchFamily="49" charset="-122"/>
                  </a:rPr>
                  <a:t>随机选取数字</a:t>
                </a:r>
                <a:r>
                  <a:rPr lang="en-US" altLang="zh-CN" sz="2400" b="1" baseline="0" dirty="0">
                    <a:latin typeface="楷体" panose="02010609060101010101" pitchFamily="49" charset="-122"/>
                    <a:ea typeface="楷体" panose="02010609060101010101" pitchFamily="49" charset="-122"/>
                  </a:rPr>
                  <a:t>k</a:t>
                </a:r>
                <a:r>
                  <a:rPr lang="zh-CN" altLang="en-US" sz="2400" b="1" baseline="0" dirty="0">
                    <a:latin typeface="楷体" panose="02010609060101010101" pitchFamily="49" charset="-122"/>
                    <a:ea typeface="楷体" panose="02010609060101010101" pitchFamily="49" charset="-122"/>
                  </a:rPr>
                  <a:t>，将密文</a:t>
                </a:r>
                <a14:m>
                  <m:oMath xmlns:m="http://schemas.openxmlformats.org/officeDocument/2006/math">
                    <m:r>
                      <a:rPr lang="en-US" altLang="zh-CN" sz="2400" b="1" i="1" baseline="0" dirty="0" smtClean="0">
                        <a:latin typeface="Cambria Math" panose="02040503050406030204" pitchFamily="18" charset="0"/>
                        <a:ea typeface="楷体" panose="02010609060101010101" pitchFamily="49" charset="-122"/>
                      </a:rPr>
                      <m:t>𝑪𝒎</m:t>
                    </m:r>
                    <m:r>
                      <a:rPr lang="en-US" altLang="zh-CN" sz="2400" b="1" i="1" baseline="0" dirty="0" smtClean="0">
                        <a:latin typeface="Cambria Math" panose="02040503050406030204" pitchFamily="18" charset="0"/>
                        <a:ea typeface="楷体" panose="02010609060101010101" pitchFamily="49" charset="-122"/>
                      </a:rPr>
                      <m:t>={</m:t>
                    </m:r>
                    <m:r>
                      <a:rPr lang="en-US" altLang="zh-CN" sz="2400" b="1" i="1" baseline="0" dirty="0" err="1" smtClean="0">
                        <a:latin typeface="Cambria Math" panose="02040503050406030204" pitchFamily="18" charset="0"/>
                        <a:ea typeface="楷体" panose="02010609060101010101" pitchFamily="49" charset="-122"/>
                      </a:rPr>
                      <m:t>𝒌𝑮</m:t>
                    </m:r>
                    <m:r>
                      <a:rPr lang="zh-CN" altLang="en-US" sz="2400" b="1" i="1" dirty="0" err="1">
                        <a:latin typeface="Cambria Math" panose="02040503050406030204" pitchFamily="18" charset="0"/>
                        <a:ea typeface="楷体" panose="02010609060101010101" pitchFamily="49" charset="-122"/>
                      </a:rPr>
                      <m:t>，</m:t>
                    </m:r>
                    <m:r>
                      <a:rPr lang="en-US" altLang="zh-CN" sz="2400" b="1" i="1" baseline="0" dirty="0" err="1" smtClean="0">
                        <a:latin typeface="Cambria Math" panose="02040503050406030204" pitchFamily="18" charset="0"/>
                        <a:ea typeface="楷体" panose="02010609060101010101" pitchFamily="49" charset="-122"/>
                      </a:rPr>
                      <m:t>𝑷𝒎</m:t>
                    </m:r>
                    <m:r>
                      <a:rPr lang="en-US" altLang="zh-CN" sz="2400" b="1" i="1" baseline="0" dirty="0" err="1" smtClean="0">
                        <a:latin typeface="Cambria Math" panose="02040503050406030204" pitchFamily="18" charset="0"/>
                        <a:ea typeface="楷体" panose="02010609060101010101" pitchFamily="49" charset="-122"/>
                      </a:rPr>
                      <m:t>+</m:t>
                    </m:r>
                    <m:r>
                      <a:rPr lang="en-US" altLang="zh-CN" sz="2400" b="1" i="1" baseline="0" dirty="0" err="1" smtClean="0">
                        <a:latin typeface="Cambria Math" panose="02040503050406030204" pitchFamily="18" charset="0"/>
                        <a:ea typeface="楷体" panose="02010609060101010101" pitchFamily="49" charset="-122"/>
                      </a:rPr>
                      <m:t>𝒌𝒆</m:t>
                    </m:r>
                    <m:r>
                      <a:rPr lang="en-US" altLang="zh-CN" sz="2400" b="1" i="1" baseline="0" dirty="0" smtClean="0">
                        <a:latin typeface="Cambria Math" panose="02040503050406030204" pitchFamily="18" charset="0"/>
                        <a:ea typeface="楷体" panose="02010609060101010101" pitchFamily="49" charset="-122"/>
                      </a:rPr>
                      <m:t>}</m:t>
                    </m:r>
                  </m:oMath>
                </a14:m>
                <a:r>
                  <a:rPr lang="zh-CN" altLang="en-US" sz="2400" b="1" baseline="0" dirty="0">
                    <a:latin typeface="楷体" panose="02010609060101010101" pitchFamily="49" charset="-122"/>
                    <a:ea typeface="楷体" panose="02010609060101010101" pitchFamily="49" charset="-122"/>
                  </a:rPr>
                  <a:t>发送给</a:t>
                </a:r>
                <a:r>
                  <a:rPr lang="en-US" altLang="zh-CN" sz="2400" b="1" baseline="0" dirty="0">
                    <a:latin typeface="楷体" panose="02010609060101010101" pitchFamily="49" charset="-122"/>
                    <a:ea typeface="楷体" panose="02010609060101010101" pitchFamily="49" charset="-122"/>
                  </a:rPr>
                  <a:t>Bob</a:t>
                </a:r>
                <a:r>
                  <a:rPr lang="zh-CN" altLang="en-US" sz="2400" b="1" baseline="0" dirty="0">
                    <a:latin typeface="楷体" panose="02010609060101010101" pitchFamily="49" charset="-122"/>
                    <a:ea typeface="楷体" panose="02010609060101010101" pitchFamily="49" charset="-122"/>
                  </a:rPr>
                  <a:t>。</a:t>
                </a:r>
                <a:endParaRPr lang="en-US" altLang="zh-CN" sz="2400" b="1" baseline="0" dirty="0">
                  <a:latin typeface="楷体" panose="02010609060101010101" pitchFamily="49" charset="-122"/>
                  <a:ea typeface="楷体" panose="02010609060101010101" pitchFamily="49"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1407160" y="4181475"/>
                <a:ext cx="6909435" cy="1767205"/>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13" name="文本框 12"/>
          <p:cNvSpPr txBox="1"/>
          <p:nvPr/>
        </p:nvSpPr>
        <p:spPr>
          <a:xfrm>
            <a:off x="675145" y="1938997"/>
            <a:ext cx="1448583" cy="461665"/>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latin typeface="楷体" panose="02010609060101010101" pitchFamily="49" charset="-122"/>
                <a:ea typeface="楷体" panose="02010609060101010101" pitchFamily="49" charset="-122"/>
              </a:rPr>
              <a:t>准备工作</a:t>
            </a:r>
            <a:endParaRPr lang="zh-CN" altLang="en-US" sz="2400" b="1" dirty="0">
              <a:latin typeface="楷体" panose="02010609060101010101" pitchFamily="49" charset="-122"/>
              <a:ea typeface="楷体" panose="02010609060101010101" pitchFamily="49" charset="-122"/>
            </a:endParaRPr>
          </a:p>
        </p:txBody>
      </p:sp>
      <p:sp>
        <p:nvSpPr>
          <p:cNvPr id="19" name="文本框 18"/>
          <p:cNvSpPr txBox="1"/>
          <p:nvPr/>
        </p:nvSpPr>
        <p:spPr>
          <a:xfrm>
            <a:off x="667545" y="3719660"/>
            <a:ext cx="1448583" cy="461665"/>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latin typeface="楷体" panose="02010609060101010101" pitchFamily="49" charset="-122"/>
                <a:ea typeface="楷体" panose="02010609060101010101" pitchFamily="49" charset="-122"/>
              </a:rPr>
              <a:t>加密过程</a:t>
            </a:r>
            <a:endParaRPr lang="zh-CN" altLang="en-US" sz="2400" b="1" dirty="0">
              <a:latin typeface="楷体" panose="02010609060101010101" pitchFamily="49" charset="-122"/>
              <a:ea typeface="楷体" panose="02010609060101010101" pitchFamily="49" charset="-122"/>
            </a:endParaRPr>
          </a:p>
        </p:txBody>
      </p:sp>
      <p:sp>
        <p:nvSpPr>
          <p:cNvPr id="1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057194-E127-4C93-AECE-5E39D1AC32C2}" type="slidenum">
              <a:rPr lang="en-US" altLang="zh-CN" smtClean="0"/>
            </a:fld>
            <a:endParaRPr lang="en-US" altLang="zh-CN"/>
          </a:p>
        </p:txBody>
      </p:sp>
      <p:sp>
        <p:nvSpPr>
          <p:cNvPr id="62467" name="内容占位符 2"/>
          <p:cNvSpPr>
            <a:spLocks noGrp="1" noChangeArrowheads="1"/>
          </p:cNvSpPr>
          <p:nvPr>
            <p:ph idx="4294967295"/>
          </p:nvPr>
        </p:nvSpPr>
        <p:spPr>
          <a:xfrm>
            <a:off x="0" y="1084263"/>
            <a:ext cx="3889375" cy="511175"/>
          </a:xfrm>
        </p:spPr>
        <p:txBody>
          <a:bodyPr/>
          <a:lstStyle/>
          <a:p>
            <a:pPr lvl="1">
              <a:buFont typeface="Wingdings" panose="05000000000000000000" pitchFamily="2" charset="2"/>
              <a:buChar char="p"/>
            </a:pPr>
            <a:r>
              <a:rPr lang="en-US" altLang="zh-CN" sz="2800" b="1" dirty="0">
                <a:latin typeface="楷体" panose="02010609060101010101" pitchFamily="49" charset="-122"/>
                <a:ea typeface="楷体" panose="02010609060101010101" pitchFamily="49" charset="-122"/>
              </a:rPr>
              <a:t>ECC</a:t>
            </a:r>
            <a:r>
              <a:rPr lang="zh-CN" altLang="en-US" sz="2800" b="1" dirty="0">
                <a:latin typeface="楷体" panose="02010609060101010101" pitchFamily="49" charset="-122"/>
                <a:ea typeface="楷体" panose="02010609060101010101" pitchFamily="49" charset="-122"/>
              </a:rPr>
              <a:t>算法过程</a:t>
            </a:r>
            <a:endParaRPr lang="en-US" altLang="zh-CN" sz="2800"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8" name="文本框 7">
                <a:extLst>
                  <a:ext uri="{FF2B5EF4-FFF2-40B4-BE49-F238E27FC236}">
                    <ele attr="{D81D844C-89D4-4003-B0B8-425ABEFDC9AD}"/>
                  </a:ext>
                </a:extLst>
              </p:cNvPr>
              <p:cNvSpPr txBox="1"/>
              <p:nvPr/>
            </p:nvSpPr>
            <p:spPr>
              <a:xfrm>
                <a:off x="730293" y="2249025"/>
                <a:ext cx="7702039" cy="8679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609600" indent="-609600" eaLnBrk="1" hangingPunct="1">
                  <a:spcBef>
                    <a:spcPct val="10000"/>
                  </a:spcBef>
                  <a:buClr>
                    <a:srgbClr val="C00000"/>
                  </a:buClr>
                  <a:buFont typeface="Wingdings" panose="05000000000000000000" pitchFamily="2" charset="2"/>
                  <a:buChar char="n"/>
                </a:pPr>
                <a:r>
                  <a:rPr lang="en-US" altLang="zh-CN" sz="2400" b="1" dirty="0">
                    <a:latin typeface="楷体" panose="02010609060101010101" pitchFamily="49" charset="-122"/>
                    <a:ea typeface="楷体" panose="02010609060101010101" pitchFamily="49" charset="-122"/>
                  </a:rPr>
                  <a:t>Bob</a:t>
                </a:r>
                <a:r>
                  <a:rPr lang="zh-CN" altLang="en-US" sz="2400" b="1" dirty="0">
                    <a:latin typeface="楷体" panose="02010609060101010101" pitchFamily="49" charset="-122"/>
                    <a:ea typeface="楷体" panose="02010609060101010101" pitchFamily="49" charset="-122"/>
                  </a:rPr>
                  <a:t>收到密文</a:t>
                </a:r>
                <a14:m>
                  <m:oMath xmlns:m="http://schemas.openxmlformats.org/officeDocument/2006/math">
                    <m:r>
                      <a:rPr lang="en-US" altLang="zh-CN" sz="2400" b="1" i="1" baseline="0" dirty="0" smtClean="0">
                        <a:latin typeface="Cambria Math" panose="02040503050406030204" pitchFamily="18" charset="0"/>
                        <a:ea typeface="楷体" panose="02010609060101010101" pitchFamily="49" charset="-122"/>
                      </a:rPr>
                      <m:t>𝑪𝒎</m:t>
                    </m:r>
                    <m:r>
                      <a:rPr lang="en-US" altLang="zh-CN" sz="2400" b="1" i="1" baseline="0" dirty="0" smtClean="0">
                        <a:latin typeface="Cambria Math" panose="02040503050406030204" pitchFamily="18" charset="0"/>
                        <a:ea typeface="楷体" panose="02010609060101010101" pitchFamily="49" charset="-122"/>
                      </a:rPr>
                      <m:t>={</m:t>
                    </m:r>
                    <m:r>
                      <a:rPr lang="en-US" altLang="zh-CN" sz="2400" b="1" i="1" baseline="0" dirty="0" err="1" smtClean="0">
                        <a:latin typeface="Cambria Math" panose="02040503050406030204" pitchFamily="18" charset="0"/>
                        <a:ea typeface="楷体" panose="02010609060101010101" pitchFamily="49" charset="-122"/>
                      </a:rPr>
                      <m:t>𝒌𝑮</m:t>
                    </m:r>
                    <m:r>
                      <a:rPr lang="zh-CN" altLang="en-US" sz="2400" b="1" i="1" dirty="0" err="1">
                        <a:latin typeface="Cambria Math" panose="02040503050406030204" pitchFamily="18" charset="0"/>
                        <a:ea typeface="楷体" panose="02010609060101010101" pitchFamily="49" charset="-122"/>
                      </a:rPr>
                      <m:t>，</m:t>
                    </m:r>
                    <m:r>
                      <a:rPr lang="en-US" altLang="zh-CN" sz="2400" b="1" i="1" baseline="0" dirty="0" err="1" smtClean="0">
                        <a:latin typeface="Cambria Math" panose="02040503050406030204" pitchFamily="18" charset="0"/>
                        <a:ea typeface="楷体" panose="02010609060101010101" pitchFamily="49" charset="-122"/>
                      </a:rPr>
                      <m:t>𝑷𝒎</m:t>
                    </m:r>
                    <m:r>
                      <a:rPr lang="en-US" altLang="zh-CN" sz="2400" b="1" i="1" baseline="0" dirty="0" err="1" smtClean="0">
                        <a:latin typeface="Cambria Math" panose="02040503050406030204" pitchFamily="18" charset="0"/>
                        <a:ea typeface="楷体" panose="02010609060101010101" pitchFamily="49" charset="-122"/>
                      </a:rPr>
                      <m:t>+</m:t>
                    </m:r>
                    <m:r>
                      <a:rPr lang="en-US" altLang="zh-CN" sz="2400" b="1" i="1" baseline="0" dirty="0" err="1" smtClean="0">
                        <a:latin typeface="Cambria Math" panose="02040503050406030204" pitchFamily="18" charset="0"/>
                        <a:ea typeface="楷体" panose="02010609060101010101" pitchFamily="49" charset="-122"/>
                      </a:rPr>
                      <m:t>𝒌𝒆</m:t>
                    </m:r>
                    <m:r>
                      <a:rPr lang="en-US" altLang="zh-CN" sz="2400" b="1" i="1" baseline="0" dirty="0" smtClean="0">
                        <a:latin typeface="Cambria Math" panose="02040503050406030204" pitchFamily="18" charset="0"/>
                        <a:ea typeface="楷体" panose="02010609060101010101" pitchFamily="49" charset="-122"/>
                      </a:rPr>
                      <m:t>} </m:t>
                    </m:r>
                    <m:r>
                      <a:rPr lang="zh-CN" altLang="en-US" sz="2400" b="1" i="1" dirty="0">
                        <a:latin typeface="Cambria Math" panose="02040503050406030204" pitchFamily="18" charset="0"/>
                        <a:ea typeface="楷体" panose="02010609060101010101" pitchFamily="49" charset="-122"/>
                      </a:rPr>
                      <m:t>；</m:t>
                    </m:r>
                  </m:oMath>
                </a14:m>
                <a:endParaRPr lang="en-US" altLang="zh-CN" sz="2400" b="1" dirty="0">
                  <a:latin typeface="楷体" panose="02010609060101010101" pitchFamily="49" charset="-122"/>
                  <a:ea typeface="楷体" panose="02010609060101010101" pitchFamily="49" charset="-122"/>
                </a:endParaRPr>
              </a:p>
              <a:p>
                <a:pPr marL="609600" indent="-609600" eaLnBrk="1" hangingPunct="1">
                  <a:spcBef>
                    <a:spcPct val="10000"/>
                  </a:spcBef>
                  <a:buClr>
                    <a:srgbClr val="C00000"/>
                  </a:buClr>
                  <a:buFont typeface="Wingdings" panose="05000000000000000000" pitchFamily="2" charset="2"/>
                  <a:buChar char="n"/>
                </a:pPr>
                <a:r>
                  <a:rPr lang="zh-CN" altLang="en-US" sz="2400" b="1" dirty="0">
                    <a:latin typeface="楷体" panose="02010609060101010101" pitchFamily="49" charset="-122"/>
                    <a:ea typeface="楷体" panose="02010609060101010101" pitchFamily="49" charset="-122"/>
                  </a:rPr>
                  <a:t>利用自己的密钥</a:t>
                </a:r>
                <a:r>
                  <a:rPr lang="en-US" altLang="zh-CN" sz="2400" b="1" dirty="0">
                    <a:latin typeface="楷体" panose="02010609060101010101" pitchFamily="49" charset="-122"/>
                    <a:ea typeface="楷体" panose="02010609060101010101" pitchFamily="49" charset="-122"/>
                  </a:rPr>
                  <a:t>d</a:t>
                </a:r>
                <a:r>
                  <a:rPr lang="zh-CN" altLang="en-US" sz="2400" b="1" dirty="0">
                    <a:latin typeface="楷体" panose="02010609060101010101" pitchFamily="49" charset="-122"/>
                    <a:ea typeface="楷体" panose="02010609060101010101" pitchFamily="49" charset="-122"/>
                  </a:rPr>
                  <a:t>，计算</a:t>
                </a:r>
                <a14:m>
                  <m:oMath xmlns:m="http://schemas.openxmlformats.org/officeDocument/2006/math">
                    <m:r>
                      <a:rPr lang="en-US" altLang="zh-CN" sz="2400" b="1" i="0"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𝑷𝒎</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𝒌𝒆</m:t>
                    </m:r>
                    <m:r>
                      <a:rPr lang="en-US" altLang="zh-CN" sz="2400" b="1" i="1"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𝒅𝒌𝑮</m:t>
                    </m:r>
                    <m:r>
                      <a:rPr lang="en-US" altLang="zh-CN" sz="2400" b="1" i="1" dirty="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𝑷𝒎</m:t>
                    </m:r>
                  </m:oMath>
                </a14:m>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730293" y="2249025"/>
                <a:ext cx="7702039" cy="86793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13" name="文本框 12"/>
          <p:cNvSpPr txBox="1"/>
          <p:nvPr/>
        </p:nvSpPr>
        <p:spPr>
          <a:xfrm>
            <a:off x="314437" y="1829221"/>
            <a:ext cx="1448583" cy="461665"/>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latin typeface="楷体" panose="02010609060101010101" pitchFamily="49" charset="-122"/>
                <a:ea typeface="楷体" panose="02010609060101010101" pitchFamily="49" charset="-122"/>
              </a:rPr>
              <a:t>解密过程</a:t>
            </a:r>
            <a:endParaRPr lang="zh-CN" altLang="en-US" sz="2400" b="1" dirty="0">
              <a:latin typeface="楷体" panose="02010609060101010101" pitchFamily="49" charset="-122"/>
              <a:ea typeface="楷体" panose="02010609060101010101" pitchFamily="49" charset="-122"/>
            </a:endParaRPr>
          </a:p>
        </p:txBody>
      </p:sp>
      <p:pic>
        <p:nvPicPr>
          <p:cNvPr id="4" name="图形 3" descr="妇女"/>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5981" y="4596503"/>
            <a:ext cx="1421433" cy="1421433"/>
          </a:xfrm>
          <a:prstGeom prst="rect">
            <a:avLst/>
          </a:prstGeom>
        </p:spPr>
      </p:pic>
      <p:pic>
        <p:nvPicPr>
          <p:cNvPr id="7" name="图形 6" descr="男人"/>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85827" y="4600177"/>
            <a:ext cx="1421432" cy="1421432"/>
          </a:xfrm>
          <a:prstGeom prst="rect">
            <a:avLst/>
          </a:prstGeom>
        </p:spPr>
      </p:pic>
      <p:sp>
        <p:nvSpPr>
          <p:cNvPr id="16" name="文本框 15"/>
          <p:cNvSpPr txBox="1"/>
          <p:nvPr/>
        </p:nvSpPr>
        <p:spPr>
          <a:xfrm>
            <a:off x="6715021" y="4001453"/>
            <a:ext cx="875114" cy="400110"/>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2000" b="1" baseline="0" dirty="0">
                <a:latin typeface="楷体" panose="02010609060101010101" pitchFamily="49" charset="-122"/>
                <a:ea typeface="楷体" panose="02010609060101010101" pitchFamily="49" charset="-122"/>
              </a:rPr>
              <a:t>私钥</a:t>
            </a:r>
            <a:r>
              <a:rPr lang="en-US" altLang="zh-CN" sz="2000" b="1" baseline="0" dirty="0">
                <a:latin typeface="楷体" panose="02010609060101010101" pitchFamily="49" charset="-122"/>
                <a:ea typeface="楷体" panose="02010609060101010101" pitchFamily="49" charset="-122"/>
              </a:rPr>
              <a:t>d</a:t>
            </a:r>
            <a:endParaRPr lang="zh-CN" altLang="en-US" sz="2000" dirty="0">
              <a:latin typeface="楷体" panose="02010609060101010101" pitchFamily="49" charset="-122"/>
              <a:ea typeface="楷体" panose="02010609060101010101" pitchFamily="49" charset="-122"/>
            </a:endParaRPr>
          </a:p>
        </p:txBody>
      </p:sp>
      <p:grpSp>
        <p:nvGrpSpPr>
          <p:cNvPr id="17" name="Group 69"/>
          <p:cNvGrpSpPr/>
          <p:nvPr/>
        </p:nvGrpSpPr>
        <p:grpSpPr bwMode="auto">
          <a:xfrm>
            <a:off x="7739336" y="3884920"/>
            <a:ext cx="288355" cy="615950"/>
            <a:chOff x="3969" y="1071"/>
            <a:chExt cx="181" cy="363"/>
          </a:xfrm>
          <a:noFill/>
        </p:grpSpPr>
        <p:sp>
          <p:nvSpPr>
            <p:cNvPr id="18" name="Oval 70"/>
            <p:cNvSpPr>
              <a:spLocks noChangeArrowheads="1"/>
            </p:cNvSpPr>
            <p:nvPr/>
          </p:nvSpPr>
          <p:spPr bwMode="auto">
            <a:xfrm>
              <a:off x="3969" y="1071"/>
              <a:ext cx="181" cy="136"/>
            </a:xfrm>
            <a:prstGeom prst="ellipse">
              <a:avLst/>
            </a:prstGeom>
            <a:grpFill/>
            <a:ln w="38100">
              <a:solidFill>
                <a:schemeClr val="accent6">
                  <a:lumMod val="60000"/>
                  <a:lumOff val="40000"/>
                </a:schemeClr>
              </a:solidFill>
              <a:round/>
            </a:ln>
          </p:spPr>
          <p:txBody>
            <a:bodyPr wrap="none" anchor="ctr"/>
            <a:lstStyle/>
            <a:p>
              <a:pPr eaLnBrk="1" hangingPunct="1"/>
              <a:endParaRPr lang="zh-CN" altLang="en-US">
                <a:solidFill>
                  <a:schemeClr val="bg2"/>
                </a:solidFill>
                <a:latin typeface="Arial" panose="020B0604020202020204" pitchFamily="34" charset="0"/>
              </a:endParaRPr>
            </a:p>
          </p:txBody>
        </p:sp>
        <p:sp>
          <p:nvSpPr>
            <p:cNvPr id="20" name="Line 71"/>
            <p:cNvSpPr>
              <a:spLocks noChangeShapeType="1"/>
            </p:cNvSpPr>
            <p:nvPr/>
          </p:nvSpPr>
          <p:spPr bwMode="auto">
            <a:xfrm>
              <a:off x="4059" y="1207"/>
              <a:ext cx="0" cy="227"/>
            </a:xfrm>
            <a:prstGeom prst="line">
              <a:avLst/>
            </a:prstGeom>
            <a:grpFill/>
            <a:ln w="38100">
              <a:solidFill>
                <a:schemeClr val="accent6">
                  <a:lumMod val="60000"/>
                  <a:lumOff val="40000"/>
                </a:schemeClr>
              </a:solidFill>
              <a:round/>
            </a:ln>
          </p:spPr>
          <p:txBody>
            <a:bodyPr/>
            <a:lstStyle/>
            <a:p>
              <a:endParaRPr lang="zh-CN" altLang="en-US"/>
            </a:p>
          </p:txBody>
        </p:sp>
        <p:sp>
          <p:nvSpPr>
            <p:cNvPr id="21" name="Line 72"/>
            <p:cNvSpPr>
              <a:spLocks noChangeShapeType="1"/>
            </p:cNvSpPr>
            <p:nvPr/>
          </p:nvSpPr>
          <p:spPr bwMode="auto">
            <a:xfrm>
              <a:off x="4059" y="1389"/>
              <a:ext cx="46" cy="0"/>
            </a:xfrm>
            <a:prstGeom prst="line">
              <a:avLst/>
            </a:prstGeom>
            <a:grpFill/>
            <a:ln w="38100">
              <a:solidFill>
                <a:schemeClr val="accent6">
                  <a:lumMod val="60000"/>
                  <a:lumOff val="40000"/>
                </a:schemeClr>
              </a:solidFill>
              <a:round/>
            </a:ln>
          </p:spPr>
          <p:txBody>
            <a:bodyPr/>
            <a:lstStyle/>
            <a:p>
              <a:endParaRPr lang="zh-CN" altLang="en-US"/>
            </a:p>
          </p:txBody>
        </p:sp>
        <p:sp>
          <p:nvSpPr>
            <p:cNvPr id="22" name="Line 73"/>
            <p:cNvSpPr>
              <a:spLocks noChangeShapeType="1"/>
            </p:cNvSpPr>
            <p:nvPr/>
          </p:nvSpPr>
          <p:spPr bwMode="auto">
            <a:xfrm flipV="1">
              <a:off x="4059" y="1343"/>
              <a:ext cx="91" cy="0"/>
            </a:xfrm>
            <a:prstGeom prst="line">
              <a:avLst/>
            </a:prstGeom>
            <a:grpFill/>
            <a:ln w="38100">
              <a:solidFill>
                <a:schemeClr val="accent6">
                  <a:lumMod val="60000"/>
                  <a:lumOff val="40000"/>
                </a:schemeClr>
              </a:solidFill>
              <a:round/>
            </a:ln>
          </p:spPr>
          <p:txBody>
            <a:bodyPr/>
            <a:lstStyle/>
            <a:p>
              <a:endParaRPr lang="zh-CN" altLang="en-US"/>
            </a:p>
          </p:txBody>
        </p:sp>
      </p:grpSp>
      <p:sp>
        <p:nvSpPr>
          <p:cNvPr id="11" name="文本框 10"/>
          <p:cNvSpPr txBox="1"/>
          <p:nvPr/>
        </p:nvSpPr>
        <p:spPr>
          <a:xfrm>
            <a:off x="498668" y="5108532"/>
            <a:ext cx="1080120" cy="461665"/>
          </a:xfrm>
          <a:prstGeom prst="rect">
            <a:avLst/>
          </a:prstGeom>
          <a:noFill/>
        </p:spPr>
        <p:txBody>
          <a:bodyPr wrap="square" rtlCol="0">
            <a:spAutoFit/>
          </a:bodyPr>
          <a:lstStyle/>
          <a:p>
            <a:pPr algn="l"/>
            <a:r>
              <a:rPr lang="en-US" altLang="zh-CN" sz="2400" b="1" dirty="0">
                <a:latin typeface="楷体" panose="02010609060101010101" pitchFamily="49" charset="-122"/>
                <a:ea typeface="楷体" panose="02010609060101010101" pitchFamily="49" charset="-122"/>
              </a:rPr>
              <a:t>Alice</a:t>
            </a:r>
            <a:endParaRPr lang="zh-CN" altLang="en-US" sz="2400" b="1" dirty="0">
              <a:latin typeface="楷体" panose="02010609060101010101" pitchFamily="49" charset="-122"/>
              <a:ea typeface="楷体" panose="02010609060101010101" pitchFamily="49" charset="-122"/>
            </a:endParaRPr>
          </a:p>
        </p:txBody>
      </p:sp>
      <p:sp>
        <p:nvSpPr>
          <p:cNvPr id="23" name="文本框 22"/>
          <p:cNvSpPr txBox="1"/>
          <p:nvPr/>
        </p:nvSpPr>
        <p:spPr>
          <a:xfrm>
            <a:off x="7622326" y="5080060"/>
            <a:ext cx="810730" cy="461665"/>
          </a:xfrm>
          <a:prstGeom prst="rect">
            <a:avLst/>
          </a:prstGeom>
          <a:noFill/>
        </p:spPr>
        <p:txBody>
          <a:bodyPr wrap="square" rtlCol="0">
            <a:spAutoFit/>
          </a:bodyPr>
          <a:lstStyle/>
          <a:p>
            <a:pPr algn="l"/>
            <a:r>
              <a:rPr lang="en-US" altLang="zh-CN" sz="2400" b="1" dirty="0">
                <a:latin typeface="楷体" panose="02010609060101010101" pitchFamily="49" charset="-122"/>
                <a:ea typeface="楷体" panose="02010609060101010101" pitchFamily="49" charset="-122"/>
              </a:rPr>
              <a:t>Bob</a:t>
            </a:r>
            <a:endParaRPr lang="zh-CN" altLang="en-US" sz="2400" b="1" dirty="0">
              <a:latin typeface="楷体" panose="02010609060101010101" pitchFamily="49" charset="-122"/>
              <a:ea typeface="楷体" panose="02010609060101010101" pitchFamily="49" charset="-122"/>
            </a:endParaRPr>
          </a:p>
        </p:txBody>
      </p:sp>
      <p:cxnSp>
        <p:nvCxnSpPr>
          <p:cNvPr id="14" name="直接箭头连接符 13"/>
          <p:cNvCxnSpPr/>
          <p:nvPr/>
        </p:nvCxnSpPr>
        <p:spPr>
          <a:xfrm>
            <a:off x="2784809" y="5302436"/>
            <a:ext cx="3447745" cy="0"/>
          </a:xfrm>
          <a:prstGeom prst="straightConnector1">
            <a:avLst/>
          </a:prstGeom>
          <a:ln>
            <a:solidFill>
              <a:schemeClr val="accent5">
                <a:lumMod val="10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mc:Choice xmlns:a14="http://schemas.microsoft.com/office/drawing/2010/main" Requires="a14">
          <p:sp>
            <p:nvSpPr>
              <p:cNvPr id="27" name="文本框 26">
                <a:extLst>
                  <a:ext uri="{FF2B5EF4-FFF2-40B4-BE49-F238E27FC236}">
                    <ele attr="{38F67DE7-01BA-484F-8B4B-CA5BEF6E0A1C}"/>
                  </a:ext>
                </a:extLst>
              </p:cNvPr>
              <p:cNvSpPr txBox="1"/>
              <p:nvPr/>
            </p:nvSpPr>
            <p:spPr>
              <a:xfrm>
                <a:off x="2900172" y="4802573"/>
                <a:ext cx="3164033" cy="461665"/>
              </a:xfrm>
              <a:prstGeom prst="rect">
                <a:avLst/>
              </a:prstGeom>
              <a:noFill/>
            </p:spPr>
            <p:txBody>
              <a:bodyPr wrap="square">
                <a:spAutoFit/>
              </a:bodyPr>
              <a:lstStyle/>
              <a:p>
                <a:pPr eaLnBrk="1" hangingPunct="1"/>
                <a14:m>
                  <m:oMathPara xmlns:m="http://schemas.openxmlformats.org/officeDocument/2006/math">
                    <m:oMathParaPr>
                      <m:jc m:val="centerGroup"/>
                    </m:oMathParaPr>
                    <m:oMath xmlns:m="http://schemas.openxmlformats.org/officeDocument/2006/math">
                      <m:r>
                        <a:rPr lang="en-US" altLang="zh-CN" sz="2400" b="1" i="1" baseline="0" dirty="0" smtClean="0">
                          <a:latin typeface="Cambria Math" panose="02040503050406030204" pitchFamily="18" charset="0"/>
                          <a:ea typeface="楷体" panose="02010609060101010101" pitchFamily="49" charset="-122"/>
                        </a:rPr>
                        <m:t>𝑪</m:t>
                      </m:r>
                      <m:r>
                        <a:rPr lang="en-US" altLang="zh-CN" sz="2400" b="1" i="1" baseline="-10000" dirty="0" smtClean="0">
                          <a:latin typeface="Cambria Math" panose="02040503050406030204" pitchFamily="18" charset="0"/>
                          <a:ea typeface="楷体" panose="02010609060101010101" pitchFamily="49" charset="-122"/>
                        </a:rPr>
                        <m:t>𝒎</m:t>
                      </m:r>
                      <m:r>
                        <a:rPr lang="en-US" altLang="zh-CN" sz="2400" b="1" i="1" baseline="0" dirty="0">
                          <a:latin typeface="Cambria Math" panose="02040503050406030204" pitchFamily="18" charset="0"/>
                          <a:ea typeface="楷体" panose="02010609060101010101" pitchFamily="49" charset="-122"/>
                        </a:rPr>
                        <m:t>={</m:t>
                      </m:r>
                      <m:r>
                        <a:rPr lang="en-US" altLang="zh-CN" sz="2400" b="1" i="1" baseline="0" dirty="0" err="1">
                          <a:latin typeface="Cambria Math" panose="02040503050406030204" pitchFamily="18" charset="0"/>
                          <a:ea typeface="楷体" panose="02010609060101010101" pitchFamily="49" charset="-122"/>
                        </a:rPr>
                        <m:t>𝒌𝑮</m:t>
                      </m:r>
                      <m:r>
                        <a:rPr lang="zh-CN" altLang="en-US" sz="2400" b="1" i="1" dirty="0" err="1">
                          <a:latin typeface="Cambria Math" panose="02040503050406030204" pitchFamily="18" charset="0"/>
                          <a:ea typeface="楷体" panose="02010609060101010101" pitchFamily="49" charset="-122"/>
                        </a:rPr>
                        <m:t>，</m:t>
                      </m:r>
                      <m:r>
                        <a:rPr lang="en-US" altLang="zh-CN" sz="2400" b="1" i="1" baseline="0" dirty="0" err="1">
                          <a:latin typeface="Cambria Math" panose="02040503050406030204" pitchFamily="18" charset="0"/>
                          <a:ea typeface="楷体" panose="02010609060101010101" pitchFamily="49" charset="-122"/>
                        </a:rPr>
                        <m:t>𝑷</m:t>
                      </m:r>
                      <m:r>
                        <a:rPr lang="en-US" altLang="zh-CN" sz="2400" b="1" i="1" baseline="-10000" dirty="0" err="1">
                          <a:latin typeface="Cambria Math" panose="02040503050406030204" pitchFamily="18" charset="0"/>
                          <a:ea typeface="楷体" panose="02010609060101010101" pitchFamily="49" charset="-122"/>
                        </a:rPr>
                        <m:t>𝒎</m:t>
                      </m:r>
                      <m:r>
                        <a:rPr lang="en-US" altLang="zh-CN" sz="2400" b="1" i="1" baseline="0" dirty="0" err="1">
                          <a:latin typeface="Cambria Math" panose="02040503050406030204" pitchFamily="18" charset="0"/>
                          <a:ea typeface="楷体" panose="02010609060101010101" pitchFamily="49" charset="-122"/>
                        </a:rPr>
                        <m:t>+</m:t>
                      </m:r>
                      <m:r>
                        <a:rPr lang="en-US" altLang="zh-CN" sz="2400" b="1" i="1" baseline="0" dirty="0" err="1">
                          <a:latin typeface="Cambria Math" panose="02040503050406030204" pitchFamily="18" charset="0"/>
                          <a:ea typeface="楷体" panose="02010609060101010101" pitchFamily="49" charset="-122"/>
                        </a:rPr>
                        <m:t>𝒌𝒆</m:t>
                      </m:r>
                      <m:r>
                        <a:rPr lang="en-US" altLang="zh-CN" sz="2400" b="1" i="1" baseline="0" dirty="0">
                          <a:latin typeface="Cambria Math" panose="02040503050406030204" pitchFamily="18" charset="0"/>
                          <a:ea typeface="楷体" panose="02010609060101010101" pitchFamily="49" charset="-122"/>
                        </a:rPr>
                        <m:t>}</m:t>
                      </m:r>
                    </m:oMath>
                  </m:oMathPara>
                </a14:m>
                <a:endParaRPr lang="en-US" altLang="zh-CN" sz="2400" b="1" dirty="0">
                  <a:latin typeface="楷体" panose="02010609060101010101" pitchFamily="49" charset="-122"/>
                  <a:ea typeface="楷体" panose="02010609060101010101" pitchFamily="49" charset="-122"/>
                </a:endParaRPr>
              </a:p>
            </p:txBody>
          </p:sp>
        </mc:Choice>
        <mc:Fallback>
          <p:sp>
            <p:nvSpPr>
              <p:cNvPr id="27" name="文本框 26"/>
              <p:cNvSpPr txBox="1">
                <a:spLocks noRot="1" noChangeAspect="1" noMove="1" noResize="1" noEditPoints="1" noAdjustHandles="1" noChangeArrowheads="1" noChangeShapeType="1" noTextEdit="1"/>
              </p:cNvSpPr>
              <p:nvPr/>
            </p:nvSpPr>
            <p:spPr>
              <a:xfrm>
                <a:off x="2900172" y="4802573"/>
                <a:ext cx="3164033" cy="461665"/>
              </a:xfrm>
              <a:prstGeom prst="rect">
                <a:avLst/>
              </a:prstGeom>
              <a:blipFill rotWithShape="1">
                <a:blip r:embed="rId6"/>
                <a:stretch>
                  <a:fillRect b="-1973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ele attr="{321F9ED7-0F2C-4BEE-A6F8-A7D32A264A8B}"/>
                  </a:ext>
                </a:extLst>
              </p:cNvPr>
              <p:cNvSpPr txBox="1"/>
              <p:nvPr/>
            </p:nvSpPr>
            <p:spPr>
              <a:xfrm>
                <a:off x="2719071" y="3553403"/>
                <a:ext cx="3418597" cy="49019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14:m>
                  <m:oMath xmlns:m="http://schemas.openxmlformats.org/officeDocument/2006/math">
                    <m:sSub>
                      <m:sSubPr>
                        <m:ctrlPr>
                          <a:rPr lang="en-US" altLang="zh-CN" sz="2400" i="1" dirty="0" smtClean="0">
                            <a:latin typeface="Cambria Math"/>
                            <a:ea typeface="楷体" panose="02010609060101010101" pitchFamily="49" charset="-122"/>
                          </a:rPr>
                        </m:ctrlPr>
                      </m:sSubPr>
                      <m:e>
                        <m:r>
                          <a:rPr lang="en-US" altLang="zh-CN" sz="2400" i="1" dirty="0">
                            <a:latin typeface="Cambria Math" panose="02040503050406030204" pitchFamily="18" charset="0"/>
                            <a:ea typeface="楷体" panose="02010609060101010101" pitchFamily="49" charset="-122"/>
                          </a:rPr>
                          <m:t>𝐸</m:t>
                        </m:r>
                      </m:e>
                      <m:sub>
                        <m:r>
                          <a:rPr lang="en-US" altLang="zh-CN" sz="2400" i="1" dirty="0">
                            <a:latin typeface="Cambria Math" panose="02040503050406030204" pitchFamily="18" charset="0"/>
                            <a:ea typeface="楷体" panose="02010609060101010101" pitchFamily="49" charset="-122"/>
                          </a:rPr>
                          <m:t>𝑝</m:t>
                        </m:r>
                      </m:sub>
                    </m:sSub>
                    <m:r>
                      <a:rPr lang="en-US" altLang="zh-CN" sz="2400" b="1" i="1" dirty="0" smtClean="0">
                        <a:latin typeface="Cambria Math" panose="02040503050406030204" pitchFamily="18" charset="0"/>
                        <a:ea typeface="楷体" panose="02010609060101010101" pitchFamily="49" charset="-122"/>
                      </a:rPr>
                      <m:t>(</m:t>
                    </m:r>
                    <m:r>
                      <a:rPr lang="en-US" altLang="zh-CN" sz="2400" b="0" i="1" dirty="0" err="1">
                        <a:latin typeface="Cambria Math" panose="02040503050406030204" pitchFamily="18" charset="0"/>
                        <a:ea typeface="楷体" panose="02010609060101010101" pitchFamily="49" charset="-122"/>
                      </a:rPr>
                      <m:t>𝑎</m:t>
                    </m:r>
                    <m:r>
                      <a:rPr lang="en-US" altLang="zh-CN" sz="2400" b="0" i="1" dirty="0" err="1">
                        <a:latin typeface="Cambria Math" panose="02040503050406030204" pitchFamily="18" charset="0"/>
                        <a:ea typeface="楷体" panose="02010609060101010101" pitchFamily="49" charset="-122"/>
                      </a:rPr>
                      <m:t>,</m:t>
                    </m:r>
                    <m:r>
                      <a:rPr lang="en-US" altLang="zh-CN" sz="2400" b="0" i="1" dirty="0" err="1">
                        <a:latin typeface="Cambria Math" panose="02040503050406030204" pitchFamily="18" charset="0"/>
                        <a:ea typeface="楷体" panose="02010609060101010101" pitchFamily="49" charset="-122"/>
                      </a:rPr>
                      <m:t>𝑏</m:t>
                    </m:r>
                    <m:r>
                      <a:rPr lang="en-US" altLang="zh-CN" sz="2400" b="1" i="1" dirty="0">
                        <a:latin typeface="Cambria Math" panose="02040503050406030204" pitchFamily="18" charset="0"/>
                        <a:ea typeface="楷体" panose="02010609060101010101" pitchFamily="49" charset="-122"/>
                      </a:rPr>
                      <m:t>)</m:t>
                    </m:r>
                  </m:oMath>
                </a14:m>
                <a:r>
                  <a:rPr lang="zh-CN" altLang="en-US" sz="2400" b="1" dirty="0">
                    <a:latin typeface="楷体" panose="02010609060101010101" pitchFamily="49" charset="-122"/>
                    <a:ea typeface="楷体" panose="02010609060101010101" pitchFamily="49" charset="-122"/>
                  </a:rPr>
                  <a:t>和生成元</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rPr>
                      <m:t>𝑮</m:t>
                    </m:r>
                  </m:oMath>
                </a14:m>
                <a:r>
                  <a:rPr lang="zh-CN" altLang="en-US" sz="2400" dirty="0">
                    <a:latin typeface="楷体" panose="02010609060101010101" pitchFamily="49" charset="-122"/>
                    <a:ea typeface="楷体" panose="02010609060101010101" pitchFamily="49" charset="-122"/>
                  </a:rPr>
                  <a:t>公开</a:t>
                </a:r>
              </a:p>
            </p:txBody>
          </p:sp>
        </mc:Choice>
        <mc:Fallback>
          <p:sp>
            <p:nvSpPr>
              <p:cNvPr id="29" name="文本框 28"/>
              <p:cNvSpPr txBox="1">
                <a:spLocks noRot="1" noChangeAspect="1" noMove="1" noResize="1" noEditPoints="1" noAdjustHandles="1" noChangeArrowheads="1" noChangeShapeType="1" noTextEdit="1"/>
              </p:cNvSpPr>
              <p:nvPr/>
            </p:nvSpPr>
            <p:spPr>
              <a:xfrm>
                <a:off x="2719071" y="3553403"/>
                <a:ext cx="3418597" cy="490199"/>
              </a:xfrm>
              <a:prstGeom prst="rect">
                <a:avLst/>
              </a:prstGeom>
              <a:blipFill rotWithShape="1">
                <a:blip r:embed="rId7"/>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1" name="文本框 30">
                <a:extLst>
                  <a:ext uri="{FF2B5EF4-FFF2-40B4-BE49-F238E27FC236}">
                    <ele attr="{DC23B591-602F-4824-94A4-507DCA95603D}"/>
                  </a:ext>
                </a:extLst>
              </p:cNvPr>
              <p:cNvSpPr txBox="1"/>
              <p:nvPr/>
            </p:nvSpPr>
            <p:spPr>
              <a:xfrm>
                <a:off x="298837" y="4028105"/>
                <a:ext cx="1532454" cy="400110"/>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r>
                  <a:rPr lang="en-US" altLang="zh-CN" sz="2000" b="1" dirty="0">
                    <a:latin typeface="楷体" panose="02010609060101010101" pitchFamily="49" charset="-122"/>
                    <a:ea typeface="楷体" panose="02010609060101010101" pitchFamily="49" charset="-122"/>
                  </a:rPr>
                  <a:t>Bob</a:t>
                </a:r>
                <a:r>
                  <a:rPr lang="zh-CN" altLang="en-US" sz="2000" b="1" dirty="0">
                    <a:latin typeface="楷体" panose="02010609060101010101" pitchFamily="49" charset="-122"/>
                    <a:ea typeface="楷体" panose="02010609060101010101" pitchFamily="49" charset="-122"/>
                  </a:rPr>
                  <a:t>的公钥</a:t>
                </a:r>
                <a14:m>
                  <m:oMath xmlns:m="http://schemas.openxmlformats.org/officeDocument/2006/math">
                    <m:r>
                      <a:rPr lang="en-US" altLang="zh-CN" sz="2000" b="1" i="1" dirty="0" smtClean="0">
                        <a:latin typeface="Cambria Math" panose="02040503050406030204" pitchFamily="18" charset="0"/>
                        <a:ea typeface="楷体" panose="02010609060101010101" pitchFamily="49" charset="-122"/>
                      </a:rPr>
                      <m:t>𝒆</m:t>
                    </m:r>
                  </m:oMath>
                </a14:m>
                <a:endParaRPr lang="zh-CN" altLang="en-US" sz="2000" dirty="0">
                  <a:latin typeface="楷体" panose="02010609060101010101" pitchFamily="49" charset="-122"/>
                  <a:ea typeface="楷体" panose="02010609060101010101" pitchFamily="49" charset="-122"/>
                </a:endParaRPr>
              </a:p>
            </p:txBody>
          </p:sp>
        </mc:Choice>
        <mc:Fallback>
          <p:sp>
            <p:nvSpPr>
              <p:cNvPr id="31" name="文本框 30"/>
              <p:cNvSpPr txBox="1">
                <a:spLocks noRot="1" noChangeAspect="1" noMove="1" noResize="1" noEditPoints="1" noAdjustHandles="1" noChangeArrowheads="1" noChangeShapeType="1" noTextEdit="1"/>
              </p:cNvSpPr>
              <p:nvPr/>
            </p:nvSpPr>
            <p:spPr>
              <a:xfrm>
                <a:off x="298837" y="4028105"/>
                <a:ext cx="1532454" cy="40011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grpSp>
        <p:nvGrpSpPr>
          <p:cNvPr id="32" name="Group 69"/>
          <p:cNvGrpSpPr/>
          <p:nvPr/>
        </p:nvGrpSpPr>
        <p:grpSpPr bwMode="auto">
          <a:xfrm>
            <a:off x="1961743" y="3896409"/>
            <a:ext cx="288355" cy="615950"/>
            <a:chOff x="3969" y="1071"/>
            <a:chExt cx="181" cy="363"/>
          </a:xfrm>
          <a:noFill/>
        </p:grpSpPr>
        <p:sp>
          <p:nvSpPr>
            <p:cNvPr id="33" name="Oval 70"/>
            <p:cNvSpPr>
              <a:spLocks noChangeArrowheads="1"/>
            </p:cNvSpPr>
            <p:nvPr/>
          </p:nvSpPr>
          <p:spPr bwMode="auto">
            <a:xfrm>
              <a:off x="3969" y="1071"/>
              <a:ext cx="181" cy="136"/>
            </a:xfrm>
            <a:prstGeom prst="ellipse">
              <a:avLst/>
            </a:prstGeom>
            <a:grpFill/>
            <a:ln w="38100">
              <a:solidFill>
                <a:srgbClr val="00B0F0"/>
              </a:solidFill>
              <a:round/>
            </a:ln>
          </p:spPr>
          <p:txBody>
            <a:bodyPr wrap="none" anchor="ctr"/>
            <a:lstStyle/>
            <a:p>
              <a:pPr eaLnBrk="1" hangingPunct="1"/>
              <a:endParaRPr lang="zh-CN" altLang="en-US">
                <a:solidFill>
                  <a:schemeClr val="bg2"/>
                </a:solidFill>
                <a:latin typeface="Arial" panose="020B0604020202020204" pitchFamily="34" charset="0"/>
              </a:endParaRPr>
            </a:p>
          </p:txBody>
        </p:sp>
        <p:sp>
          <p:nvSpPr>
            <p:cNvPr id="34" name="Line 71"/>
            <p:cNvSpPr>
              <a:spLocks noChangeShapeType="1"/>
            </p:cNvSpPr>
            <p:nvPr/>
          </p:nvSpPr>
          <p:spPr bwMode="auto">
            <a:xfrm>
              <a:off x="4059" y="1207"/>
              <a:ext cx="0" cy="227"/>
            </a:xfrm>
            <a:prstGeom prst="line">
              <a:avLst/>
            </a:prstGeom>
            <a:grpFill/>
            <a:ln w="38100">
              <a:solidFill>
                <a:srgbClr val="00B0F0"/>
              </a:solidFill>
              <a:round/>
            </a:ln>
          </p:spPr>
          <p:txBody>
            <a:bodyPr/>
            <a:lstStyle/>
            <a:p>
              <a:endParaRPr lang="zh-CN" altLang="en-US"/>
            </a:p>
          </p:txBody>
        </p:sp>
        <p:sp>
          <p:nvSpPr>
            <p:cNvPr id="35" name="Line 72"/>
            <p:cNvSpPr>
              <a:spLocks noChangeShapeType="1"/>
            </p:cNvSpPr>
            <p:nvPr/>
          </p:nvSpPr>
          <p:spPr bwMode="auto">
            <a:xfrm>
              <a:off x="4059" y="1389"/>
              <a:ext cx="46" cy="0"/>
            </a:xfrm>
            <a:prstGeom prst="line">
              <a:avLst/>
            </a:prstGeom>
            <a:grpFill/>
            <a:ln w="38100">
              <a:solidFill>
                <a:srgbClr val="00B0F0"/>
              </a:solidFill>
              <a:round/>
            </a:ln>
          </p:spPr>
          <p:txBody>
            <a:bodyPr/>
            <a:lstStyle/>
            <a:p>
              <a:endParaRPr lang="zh-CN" altLang="en-US"/>
            </a:p>
          </p:txBody>
        </p:sp>
        <p:sp>
          <p:nvSpPr>
            <p:cNvPr id="36" name="Line 73"/>
            <p:cNvSpPr>
              <a:spLocks noChangeShapeType="1"/>
            </p:cNvSpPr>
            <p:nvPr/>
          </p:nvSpPr>
          <p:spPr bwMode="auto">
            <a:xfrm flipV="1">
              <a:off x="4059" y="1343"/>
              <a:ext cx="91" cy="0"/>
            </a:xfrm>
            <a:prstGeom prst="line">
              <a:avLst/>
            </a:prstGeom>
            <a:grpFill/>
            <a:ln w="38100">
              <a:solidFill>
                <a:srgbClr val="00B0F0"/>
              </a:solidFill>
              <a:round/>
            </a:ln>
          </p:spPr>
          <p:txBody>
            <a:bodyPr/>
            <a:lstStyle/>
            <a:p>
              <a:endParaRPr lang="zh-CN" altLang="en-US"/>
            </a:p>
          </p:txBody>
        </p:sp>
      </p:grpSp>
      <mc:AlternateContent xmlns:mc="http://schemas.openxmlformats.org/markup-compatibility/2006">
        <mc:Choice xmlns:a14="http://schemas.microsoft.com/office/drawing/2010/main" Requires="a14">
          <p:sp>
            <p:nvSpPr>
              <p:cNvPr id="38" name="文本框 37">
                <a:extLst>
                  <a:ext uri="{FF2B5EF4-FFF2-40B4-BE49-F238E27FC236}">
                    <ele attr="{C9761187-93D5-4121-9045-D8595CFA8B9A}"/>
                  </a:ext>
                </a:extLst>
              </p:cNvPr>
              <p:cNvSpPr txBox="1"/>
              <p:nvPr/>
            </p:nvSpPr>
            <p:spPr>
              <a:xfrm>
                <a:off x="4896916" y="6039827"/>
                <a:ext cx="4499620" cy="461665"/>
              </a:xfrm>
              <a:prstGeom prst="rect">
                <a:avLst/>
              </a:prstGeom>
              <a:noFill/>
            </p:spPr>
            <p:txBody>
              <a:bodyPr wrap="square">
                <a:spAutoFit/>
              </a:bodyPr>
              <a:lstStyle/>
              <a:p>
                <a:r>
                  <a:rPr lang="zh-CN" altLang="en-US" sz="2400" b="1" dirty="0">
                    <a:latin typeface="楷体" panose="02010609060101010101" pitchFamily="49" charset="-122"/>
                    <a:ea typeface="楷体" panose="02010609060101010101" pitchFamily="49" charset="-122"/>
                  </a:rPr>
                  <a:t>计算</a:t>
                </a:r>
                <a14:m>
                  <m:oMath xmlns:m="http://schemas.openxmlformats.org/officeDocument/2006/math">
                    <m:r>
                      <a:rPr lang="en-US" altLang="zh-CN" sz="2400" b="1" i="0" dirty="0" smtClean="0">
                        <a:latin typeface="Cambria Math" panose="02040503050406030204" pitchFamily="18" charset="0"/>
                        <a:ea typeface="楷体" panose="02010609060101010101" pitchFamily="49" charset="-122"/>
                      </a:rPr>
                      <m:t>(</m:t>
                    </m:r>
                    <m:r>
                      <a:rPr lang="en-US" altLang="zh-CN" sz="2400" b="1" i="1" dirty="0" smtClean="0">
                        <a:latin typeface="Cambria Math" panose="02040503050406030204" pitchFamily="18" charset="0"/>
                        <a:ea typeface="楷体" panose="02010609060101010101" pitchFamily="49" charset="-122"/>
                      </a:rPr>
                      <m:t>𝑷</m:t>
                    </m:r>
                    <m:r>
                      <a:rPr lang="en-US" altLang="zh-CN" sz="2400" b="1" i="1" baseline="-10000" dirty="0" err="1">
                        <a:latin typeface="Cambria Math" panose="02040503050406030204" pitchFamily="18" charset="0"/>
                        <a:ea typeface="楷体" panose="02010609060101010101" pitchFamily="49" charset="-122"/>
                      </a:rPr>
                      <m:t>𝒎</m:t>
                    </m:r>
                    <m:r>
                      <a:rPr lang="en-US" altLang="zh-CN" sz="2400" b="1" i="1" dirty="0" err="1">
                        <a:latin typeface="Cambria Math" panose="02040503050406030204" pitchFamily="18" charset="0"/>
                        <a:ea typeface="楷体" panose="02010609060101010101" pitchFamily="49" charset="-122"/>
                      </a:rPr>
                      <m:t>+</m:t>
                    </m:r>
                    <m:r>
                      <a:rPr lang="en-US" altLang="zh-CN" sz="2400" b="1" i="1" dirty="0" err="1">
                        <a:latin typeface="Cambria Math" panose="02040503050406030204" pitchFamily="18" charset="0"/>
                        <a:ea typeface="楷体" panose="02010609060101010101" pitchFamily="49" charset="-122"/>
                      </a:rPr>
                      <m:t>𝒌𝒆</m:t>
                    </m:r>
                    <m:r>
                      <a:rPr lang="en-US" altLang="zh-CN" sz="2400" b="1" i="1" dirty="0" smtClean="0">
                        <a:latin typeface="Cambria Math" panose="02040503050406030204" pitchFamily="18" charset="0"/>
                        <a:ea typeface="楷体" panose="02010609060101010101" pitchFamily="49" charset="-122"/>
                      </a:rPr>
                      <m:t>)</m:t>
                    </m:r>
                    <m:r>
                      <a:rPr lang="en-US" altLang="zh-CN" sz="2400" b="1" i="1" dirty="0" err="1">
                        <a:latin typeface="Cambria Math" panose="02040503050406030204" pitchFamily="18" charset="0"/>
                        <a:ea typeface="楷体" panose="02010609060101010101" pitchFamily="49" charset="-122"/>
                      </a:rPr>
                      <m:t>−</m:t>
                    </m:r>
                    <m:r>
                      <a:rPr lang="en-US" altLang="zh-CN" sz="2400" b="1" i="1" dirty="0" err="1">
                        <a:latin typeface="Cambria Math" panose="02040503050406030204" pitchFamily="18" charset="0"/>
                        <a:ea typeface="楷体" panose="02010609060101010101" pitchFamily="49" charset="-122"/>
                      </a:rPr>
                      <m:t>𝒅</m:t>
                    </m:r>
                    <m:r>
                      <a:rPr lang="en-US" altLang="zh-CN" sz="2400" b="1" i="1" dirty="0" smtClean="0">
                        <a:latin typeface="Cambria Math" panose="02040503050406030204" pitchFamily="18" charset="0"/>
                        <a:ea typeface="楷体" panose="02010609060101010101" pitchFamily="49" charset="-122"/>
                      </a:rPr>
                      <m:t>(</m:t>
                    </m:r>
                    <m:r>
                      <a:rPr lang="en-US" altLang="zh-CN" sz="2400" b="1" i="1" dirty="0" err="1">
                        <a:latin typeface="Cambria Math" panose="02040503050406030204" pitchFamily="18" charset="0"/>
                        <a:ea typeface="楷体" panose="02010609060101010101" pitchFamily="49" charset="-122"/>
                      </a:rPr>
                      <m:t>𝒌𝑮</m:t>
                    </m:r>
                    <m:r>
                      <a:rPr lang="en-US" altLang="zh-CN" sz="2400" b="1" i="1" dirty="0" smtClean="0">
                        <a:latin typeface="Cambria Math" panose="02040503050406030204" pitchFamily="18" charset="0"/>
                        <a:ea typeface="楷体" panose="02010609060101010101" pitchFamily="49" charset="-122"/>
                      </a:rPr>
                      <m:t>)</m:t>
                    </m:r>
                    <m:r>
                      <a:rPr lang="en-US" altLang="zh-CN" sz="2400" b="1" i="1" dirty="0">
                        <a:latin typeface="Cambria Math" panose="02040503050406030204" pitchFamily="18" charset="0"/>
                        <a:ea typeface="楷体" panose="02010609060101010101" pitchFamily="49" charset="-122"/>
                      </a:rPr>
                      <m:t>=</m:t>
                    </m:r>
                    <m:r>
                      <a:rPr lang="en-US" altLang="zh-CN" sz="2400" b="1" i="1" dirty="0">
                        <a:latin typeface="Cambria Math" panose="02040503050406030204" pitchFamily="18" charset="0"/>
                        <a:ea typeface="楷体" panose="02010609060101010101" pitchFamily="49" charset="-122"/>
                      </a:rPr>
                      <m:t>𝑷𝒎</m:t>
                    </m:r>
                  </m:oMath>
                </a14:m>
                <a:endParaRPr lang="en-US" altLang="zh-CN" sz="2400" b="1" baseline="-10000" dirty="0">
                  <a:latin typeface="楷体" panose="02010609060101010101" pitchFamily="49" charset="-122"/>
                  <a:ea typeface="楷体" panose="02010609060101010101" pitchFamily="49" charset="-122"/>
                </a:endParaRPr>
              </a:p>
            </p:txBody>
          </p:sp>
        </mc:Choice>
        <mc:Fallback>
          <p:sp>
            <p:nvSpPr>
              <p:cNvPr id="38" name="文本框 37"/>
              <p:cNvSpPr txBox="1">
                <a:spLocks noRot="1" noChangeAspect="1" noMove="1" noResize="1" noEditPoints="1" noAdjustHandles="1" noChangeArrowheads="1" noChangeShapeType="1" noTextEdit="1"/>
              </p:cNvSpPr>
              <p:nvPr/>
            </p:nvSpPr>
            <p:spPr>
              <a:xfrm>
                <a:off x="4896916" y="6039827"/>
                <a:ext cx="4499620" cy="461665"/>
              </a:xfrm>
              <a:prstGeom prst="rect">
                <a:avLst/>
              </a:prstGeom>
              <a:blipFill rotWithShape="1">
                <a:blip r:embed="rId9"/>
                <a:stretch>
                  <a:fillRect l="-2033" t="-14474" b="-25000"/>
                </a:stretch>
              </a:blipFill>
            </p:spPr>
            <p:txBody>
              <a:bodyPr/>
              <a:lstStyle/>
              <a:p>
                <a:r>
                  <a:rPr lang="zh-CN" altLang="en-US">
                    <a:noFill/>
                  </a:rPr>
                  <a:t> </a:t>
                </a:r>
                <a:endParaRPr lang="zh-CN" altLang="en-US">
                  <a:noFill/>
                </a:endParaRPr>
              </a:p>
            </p:txBody>
          </p:sp>
        </mc:Fallback>
      </mc:AlternateContent>
      <p:sp>
        <p:nvSpPr>
          <p:cNvPr id="30"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3FCEB36-01B2-4FC7-9FF9-682DC95D674A}" type="slidenum">
              <a:rPr lang="en-US" altLang="zh-CN" smtClean="0"/>
            </a:fld>
            <a:endParaRPr lang="en-US" altLang="zh-CN"/>
          </a:p>
        </p:txBody>
      </p:sp>
      <p:sp>
        <p:nvSpPr>
          <p:cNvPr id="3" name="内容占位符 2"/>
          <p:cNvSpPr>
            <a:spLocks noGrp="1"/>
          </p:cNvSpPr>
          <p:nvPr>
            <p:ph idx="4294967295"/>
          </p:nvPr>
        </p:nvSpPr>
        <p:spPr>
          <a:xfrm>
            <a:off x="0" y="1125538"/>
            <a:ext cx="8137525" cy="855662"/>
          </a:xfrm>
        </p:spPr>
        <p:txBody>
          <a:bodyPr/>
          <a:lstStyle/>
          <a:p>
            <a:pPr>
              <a:defRPr/>
            </a:pPr>
            <a:r>
              <a:rPr lang="zh-CN" altLang="en-US" sz="2800" b="1" dirty="0">
                <a:latin typeface="楷体" panose="02010609060101010101" pitchFamily="49" charset="-122"/>
                <a:ea typeface="楷体" panose="02010609060101010101" pitchFamily="49" charset="-122"/>
              </a:rPr>
              <a:t>对称密钥</a:t>
            </a:r>
            <a:endParaRPr lang="en-US" altLang="zh-CN" sz="2800" b="1" dirty="0">
              <a:latin typeface="楷体" panose="02010609060101010101" pitchFamily="49" charset="-122"/>
              <a:ea typeface="楷体" panose="02010609060101010101" pitchFamily="49" charset="-122"/>
            </a:endParaRPr>
          </a:p>
          <a:p>
            <a:pPr lvl="1">
              <a:defRPr/>
            </a:pPr>
            <a:r>
              <a:rPr lang="zh-CN" altLang="en-US" sz="2400" dirty="0">
                <a:latin typeface="楷体" panose="02010609060101010101" pitchFamily="49" charset="-122"/>
                <a:ea typeface="楷体" panose="02010609060101010101" pitchFamily="49" charset="-122"/>
              </a:rPr>
              <a:t>加密和解密使用的是同样的密钥</a:t>
            </a:r>
            <a:endParaRPr lang="en-US" altLang="zh-CN" sz="2400" dirty="0">
              <a:latin typeface="楷体" panose="02010609060101010101" pitchFamily="49" charset="-122"/>
              <a:ea typeface="楷体" panose="02010609060101010101" pitchFamily="49" charset="-122"/>
            </a:endParaRPr>
          </a:p>
          <a:p>
            <a:pPr marL="471170" lvl="1" indent="0">
              <a:buFont typeface="Wingdings" panose="05000000000000000000" pitchFamily="2" charset="2"/>
              <a:buNone/>
              <a:defRPr/>
            </a:pPr>
            <a:endParaRPr lang="en-US" altLang="zh-CN" dirty="0"/>
          </a:p>
          <a:p>
            <a:pPr marL="471170" lvl="1" indent="0">
              <a:buFont typeface="Wingdings" panose="05000000000000000000" pitchFamily="2" charset="2"/>
              <a:buNone/>
              <a:defRPr/>
            </a:pPr>
            <a:endParaRPr lang="en-US" altLang="zh-CN" dirty="0"/>
          </a:p>
          <a:p>
            <a:pPr marL="471170" lvl="1" indent="0">
              <a:buFont typeface="Wingdings" panose="05000000000000000000" pitchFamily="2" charset="2"/>
              <a:buNone/>
              <a:defRPr/>
            </a:pPr>
            <a:endParaRPr lang="en-US" altLang="zh-CN" dirty="0"/>
          </a:p>
          <a:p>
            <a:pPr marL="471170" lvl="1" indent="0">
              <a:buFont typeface="Wingdings" panose="05000000000000000000" pitchFamily="2" charset="2"/>
              <a:buNone/>
              <a:defRPr/>
            </a:pPr>
            <a:endParaRPr lang="en-US" altLang="zh-CN" dirty="0"/>
          </a:p>
          <a:p>
            <a:pPr>
              <a:defRPr/>
            </a:pPr>
            <a:endParaRPr lang="en-US" altLang="zh-CN" dirty="0"/>
          </a:p>
          <a:p>
            <a:pPr lvl="1">
              <a:defRPr/>
            </a:pPr>
            <a:endParaRPr lang="zh-CN" altLang="en-US" dirty="0"/>
          </a:p>
          <a:p>
            <a:pPr>
              <a:defRPr/>
            </a:pP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7624" y="2273106"/>
            <a:ext cx="6552728" cy="4195280"/>
          </a:xfrm>
          <a:prstGeom prst="rect">
            <a:avLst/>
          </a:prstGeom>
        </p:spPr>
      </p:pic>
      <p:sp>
        <p:nvSpPr>
          <p:cNvPr id="7"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2.1 </a:t>
            </a:r>
            <a:r>
              <a:rPr lang="zh-CN" altLang="en-US" kern="0" dirty="0">
                <a:latin typeface="楷体" panose="02010609060101010101" pitchFamily="49" charset="-122"/>
                <a:ea typeface="楷体" panose="02010609060101010101" pitchFamily="49" charset="-122"/>
              </a:rPr>
              <a:t>数据加密技术概述</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057194-E127-4C93-AECE-5E39D1AC32C2}" type="slidenum">
              <a:rPr lang="en-US" altLang="zh-CN" smtClean="0"/>
            </a:fld>
            <a:endParaRPr lang="en-US" altLang="zh-CN"/>
          </a:p>
        </p:txBody>
      </p:sp>
      <p:sp>
        <p:nvSpPr>
          <p:cNvPr id="62467" name="内容占位符 2"/>
          <p:cNvSpPr>
            <a:spLocks noGrp="1" noChangeArrowheads="1"/>
          </p:cNvSpPr>
          <p:nvPr>
            <p:ph idx="4294967295"/>
          </p:nvPr>
        </p:nvSpPr>
        <p:spPr>
          <a:xfrm>
            <a:off x="0" y="1095375"/>
            <a:ext cx="3889375" cy="511175"/>
          </a:xfrm>
        </p:spPr>
        <p:txBody>
          <a:bodyPr/>
          <a:lstStyle/>
          <a:p>
            <a:pPr lvl="1">
              <a:buFont typeface="Wingdings" panose="05000000000000000000" pitchFamily="2" charset="2"/>
              <a:buChar char="p"/>
            </a:pPr>
            <a:r>
              <a:rPr lang="en-US" altLang="zh-CN" sz="2800" b="1" dirty="0">
                <a:latin typeface="楷体" panose="02010609060101010101" pitchFamily="49" charset="-122"/>
                <a:ea typeface="楷体" panose="02010609060101010101" pitchFamily="49" charset="-122"/>
              </a:rPr>
              <a:t>ECC</a:t>
            </a:r>
            <a:r>
              <a:rPr lang="zh-CN" altLang="en-US" sz="2800" b="1" dirty="0">
                <a:latin typeface="楷体" panose="02010609060101010101" pitchFamily="49" charset="-122"/>
                <a:ea typeface="楷体" panose="02010609060101010101" pitchFamily="49" charset="-122"/>
              </a:rPr>
              <a:t>算法实例</a:t>
            </a:r>
            <a:endParaRPr lang="en-US" altLang="zh-CN" sz="2800"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8" name="文本框 7">
                <a:extLst>
                  <a:ext uri="{FF2B5EF4-FFF2-40B4-BE49-F238E27FC236}">
                    <ele attr="{D81D844C-89D4-4003-B0B8-425ABEFDC9AD}"/>
                  </a:ext>
                </a:extLst>
              </p:cNvPr>
              <p:cNvSpPr txBox="1"/>
              <p:nvPr/>
            </p:nvSpPr>
            <p:spPr>
              <a:xfrm>
                <a:off x="1115617" y="2243170"/>
                <a:ext cx="6912768" cy="436016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609600" indent="-609600" eaLnBrk="1" hangingPunct="1">
                  <a:spcBef>
                    <a:spcPct val="10000"/>
                  </a:spcBef>
                  <a:buClr>
                    <a:srgbClr val="C00000"/>
                  </a:buClr>
                  <a:buFont typeface="Wingdings" panose="05000000000000000000" pitchFamily="2" charset="2"/>
                  <a:buChar char="n"/>
                </a:pPr>
                <a:r>
                  <a:rPr lang="zh-CN" altLang="en-US" sz="2000" b="1" dirty="0">
                    <a:latin typeface="楷体" panose="02010609060101010101" pitchFamily="49" charset="-122"/>
                    <a:ea typeface="楷体" panose="02010609060101010101" pitchFamily="49" charset="-122"/>
                  </a:rPr>
                  <a:t>选椭圆曲线 </a:t>
                </a:r>
                <a14:m>
                  <m:oMath xmlns:m="http://schemas.openxmlformats.org/officeDocument/2006/math">
                    <m:r>
                      <a:rPr lang="en-US" altLang="zh-CN" sz="2000" b="0" i="1" dirty="0" smtClean="0">
                        <a:latin typeface="Cambria Math" panose="02040503050406030204" pitchFamily="18" charset="0"/>
                        <a:ea typeface="楷体" panose="02010609060101010101" pitchFamily="49" charset="-122"/>
                      </a:rPr>
                      <m:t>𝐸</m:t>
                    </m:r>
                    <m:r>
                      <a:rPr lang="en-US" altLang="zh-CN" sz="2000" b="0" i="1" dirty="0">
                        <a:latin typeface="Cambria Math" panose="02040503050406030204" pitchFamily="18" charset="0"/>
                        <a:ea typeface="楷体" panose="02010609060101010101" pitchFamily="49" charset="-122"/>
                      </a:rPr>
                      <m:t>:</m:t>
                    </m:r>
                    <m:r>
                      <a:rPr lang="en-US" altLang="zh-CN" sz="2000" b="0" i="1" dirty="0">
                        <a:latin typeface="Cambria Math" panose="02040503050406030204" pitchFamily="18" charset="0"/>
                        <a:ea typeface="楷体" panose="02010609060101010101" pitchFamily="49" charset="-122"/>
                      </a:rPr>
                      <m:t>𝑦</m:t>
                    </m:r>
                    <m:r>
                      <a:rPr lang="en-US" altLang="zh-CN" sz="2000" b="0" i="1" baseline="30000" dirty="0">
                        <a:latin typeface="Cambria Math" panose="02040503050406030204" pitchFamily="18" charset="0"/>
                        <a:ea typeface="楷体" panose="02010609060101010101" pitchFamily="49" charset="-122"/>
                      </a:rPr>
                      <m:t>2</m:t>
                    </m:r>
                    <m:r>
                      <a:rPr lang="en-US" altLang="zh-CN" sz="2000" b="0" i="1" dirty="0">
                        <a:latin typeface="Cambria Math" panose="02040503050406030204" pitchFamily="18" charset="0"/>
                        <a:ea typeface="楷体" panose="02010609060101010101" pitchFamily="49" charset="-122"/>
                      </a:rPr>
                      <m:t>=</m:t>
                    </m:r>
                    <m:r>
                      <a:rPr lang="en-US" altLang="zh-CN" sz="2000" b="0" i="1" dirty="0">
                        <a:latin typeface="Cambria Math" panose="02040503050406030204" pitchFamily="18" charset="0"/>
                        <a:ea typeface="楷体" panose="02010609060101010101" pitchFamily="49" charset="-122"/>
                      </a:rPr>
                      <m:t>𝑥</m:t>
                    </m:r>
                    <m:r>
                      <a:rPr lang="en-US" altLang="zh-CN" sz="2000" b="0" i="1" baseline="30000" dirty="0">
                        <a:latin typeface="Cambria Math" panose="02040503050406030204" pitchFamily="18" charset="0"/>
                        <a:ea typeface="楷体" panose="02010609060101010101" pitchFamily="49" charset="-122"/>
                      </a:rPr>
                      <m:t>3</m:t>
                    </m:r>
                    <m:r>
                      <a:rPr lang="en-US" altLang="zh-CN" sz="2000" b="0" i="1" dirty="0">
                        <a:latin typeface="Cambria Math" panose="02040503050406030204" pitchFamily="18" charset="0"/>
                        <a:ea typeface="楷体" panose="02010609060101010101" pitchFamily="49" charset="-122"/>
                      </a:rPr>
                      <m:t>+</m:t>
                    </m:r>
                    <m:r>
                      <a:rPr lang="en-US" altLang="zh-CN" sz="2000" b="0" i="1" dirty="0">
                        <a:latin typeface="Cambria Math" panose="02040503050406030204" pitchFamily="18" charset="0"/>
                        <a:ea typeface="楷体" panose="02010609060101010101" pitchFamily="49" charset="-122"/>
                      </a:rPr>
                      <m:t>𝑥</m:t>
                    </m:r>
                    <m:r>
                      <a:rPr lang="en-US" altLang="zh-CN" sz="2000" b="0" i="1" dirty="0">
                        <a:latin typeface="Cambria Math" panose="02040503050406030204" pitchFamily="18" charset="0"/>
                        <a:ea typeface="楷体" panose="02010609060101010101" pitchFamily="49" charset="-122"/>
                      </a:rPr>
                      <m:t>+6 (</m:t>
                    </m:r>
                    <m:r>
                      <a:rPr lang="en-US" altLang="zh-CN" sz="2000" b="0" i="1" dirty="0">
                        <a:latin typeface="Cambria Math" panose="02040503050406030204" pitchFamily="18" charset="0"/>
                        <a:ea typeface="楷体" panose="02010609060101010101" pitchFamily="49" charset="-122"/>
                      </a:rPr>
                      <m:t>𝑚𝑜𝑑</m:t>
                    </m:r>
                    <m:r>
                      <a:rPr lang="en-US" altLang="zh-CN" sz="2000" b="0" i="1" dirty="0">
                        <a:latin typeface="Cambria Math" panose="02040503050406030204" pitchFamily="18" charset="0"/>
                        <a:ea typeface="楷体" panose="02010609060101010101" pitchFamily="49" charset="-122"/>
                      </a:rPr>
                      <m:t> 11)</m:t>
                    </m:r>
                  </m:oMath>
                </a14:m>
                <a:r>
                  <a:rPr lang="zh-CN" altLang="en-US"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marL="609600" indent="-609600" eaLnBrk="1" hangingPunct="1">
                  <a:spcBef>
                    <a:spcPct val="10000"/>
                  </a:spcBef>
                  <a:buClr>
                    <a:srgbClr val="C00000"/>
                  </a:buClr>
                  <a:buFont typeface="Wingdings" panose="05000000000000000000" pitchFamily="2" charset="2"/>
                  <a:buChar char="n"/>
                </a:pPr>
                <a:r>
                  <a:rPr lang="zh-CN" altLang="en-US" sz="2000" b="1" dirty="0">
                    <a:latin typeface="楷体" panose="02010609060101010101" pitchFamily="49" charset="-122"/>
                    <a:ea typeface="楷体" panose="02010609060101010101" pitchFamily="49" charset="-122"/>
                  </a:rPr>
                  <a:t>生成元 </a:t>
                </a:r>
                <a14:m>
                  <m:oMath xmlns:m="http://schemas.openxmlformats.org/officeDocument/2006/math">
                    <m:r>
                      <a:rPr lang="en-US" altLang="zh-CN" sz="2000" b="0" i="1" dirty="0" smtClean="0">
                        <a:latin typeface="Cambria Math" panose="02040503050406030204" pitchFamily="18" charset="0"/>
                        <a:ea typeface="楷体" panose="02010609060101010101" pitchFamily="49" charset="-122"/>
                      </a:rPr>
                      <m:t>𝐺</m:t>
                    </m:r>
                    <m:r>
                      <a:rPr lang="en-US" altLang="zh-CN" sz="2000" b="0" i="1" dirty="0" smtClean="0">
                        <a:latin typeface="Cambria Math" panose="02040503050406030204" pitchFamily="18" charset="0"/>
                        <a:ea typeface="楷体" panose="02010609060101010101" pitchFamily="49" charset="-122"/>
                      </a:rPr>
                      <m:t>=(2,7)</m:t>
                    </m:r>
                  </m:oMath>
                </a14:m>
                <a:r>
                  <a:rPr lang="zh-CN" altLang="en-US"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marL="609600" indent="-609600" eaLnBrk="1" hangingPunct="1">
                  <a:spcBef>
                    <a:spcPct val="10000"/>
                  </a:spcBef>
                  <a:buClr>
                    <a:srgbClr val="C00000"/>
                  </a:buClr>
                  <a:buFont typeface="Wingdings" panose="05000000000000000000" pitchFamily="2" charset="2"/>
                  <a:buChar char="n"/>
                </a:pPr>
                <a:r>
                  <a:rPr lang="zh-CN" altLang="en-US" sz="2000" b="1" dirty="0">
                    <a:latin typeface="楷体" panose="02010609060101010101" pitchFamily="49" charset="-122"/>
                    <a:ea typeface="楷体" panose="02010609060101010101" pitchFamily="49" charset="-122"/>
                  </a:rPr>
                  <a:t>首先计算</a:t>
                </a:r>
                <a14:m>
                  <m:oMath xmlns:m="http://schemas.openxmlformats.org/officeDocument/2006/math">
                    <m:r>
                      <a:rPr lang="en-US" altLang="zh-CN" sz="2000" b="0" i="1" dirty="0" smtClean="0">
                        <a:latin typeface="Cambria Math" panose="02040503050406030204" pitchFamily="18" charset="0"/>
                        <a:ea typeface="楷体" panose="02010609060101010101" pitchFamily="49" charset="-122"/>
                      </a:rPr>
                      <m:t>2</m:t>
                    </m:r>
                    <m:r>
                      <a:rPr lang="en-US" altLang="zh-CN" sz="2000" b="0" i="1" dirty="0" smtClean="0">
                        <a:latin typeface="Cambria Math" panose="02040503050406030204" pitchFamily="18" charset="0"/>
                        <a:ea typeface="楷体" panose="02010609060101010101" pitchFamily="49" charset="-122"/>
                      </a:rPr>
                      <m:t>𝐺</m:t>
                    </m:r>
                  </m:oMath>
                </a14:m>
                <a:r>
                  <a:rPr lang="zh-CN" altLang="en-US"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marL="1066800" lvl="1" indent="-609600" eaLnBrk="1" hangingPunct="1">
                  <a:spcBef>
                    <a:spcPct val="10000"/>
                  </a:spcBef>
                  <a:buClr>
                    <a:srgbClr val="C00000"/>
                  </a:buClr>
                  <a:buFont typeface="Wingdings" panose="05000000000000000000" pitchFamily="2" charset="2"/>
                  <a:buChar char="Ø"/>
                </a:pPr>
                <a:r>
                  <a:rPr lang="zh-CN" altLang="en-US" sz="2000" b="1" dirty="0">
                    <a:latin typeface="楷体" panose="02010609060101010101" pitchFamily="49" charset="-122"/>
                    <a:ea typeface="楷体" panose="02010609060101010101" pitchFamily="49" charset="-122"/>
                  </a:rPr>
                  <a:t>因为</a:t>
                </a:r>
                <a:r>
                  <a:rPr lang="en-US" altLang="zh-CN" sz="2000" b="1" dirty="0">
                    <a:latin typeface="楷体" panose="02010609060101010101" pitchFamily="49" charset="-122"/>
                    <a:ea typeface="楷体" panose="02010609060101010101" pitchFamily="49" charset="-122"/>
                  </a:rPr>
                  <a:t>:</a:t>
                </a:r>
                <a14:m>
                  <m:oMath xmlns:m="http://schemas.openxmlformats.org/officeDocument/2006/math">
                    <m:r>
                      <a:rPr lang="el-GR" altLang="zh-CN" sz="2000" b="0" i="1" dirty="0" smtClean="0">
                        <a:latin typeface="Cambria Math" panose="02040503050406030204" pitchFamily="18" charset="0"/>
                        <a:ea typeface="楷体" panose="02010609060101010101" pitchFamily="49" charset="-122"/>
                      </a:rPr>
                      <m:t>𝜆</m:t>
                    </m:r>
                    <m:r>
                      <a:rPr lang="el-GR" altLang="zh-CN" sz="2000" b="0" i="1" dirty="0" smtClean="0">
                        <a:latin typeface="Cambria Math" panose="02040503050406030204" pitchFamily="18" charset="0"/>
                        <a:ea typeface="楷体" panose="02010609060101010101" pitchFamily="49" charset="-122"/>
                      </a:rPr>
                      <m:t>=</m:t>
                    </m:r>
                    <m:f>
                      <m:fPr>
                        <m:ctrlPr>
                          <a:rPr lang="en-US" altLang="zh-CN" sz="2000" b="0" i="1" dirty="0" smtClean="0">
                            <a:latin typeface="Cambria Math"/>
                            <a:ea typeface="楷体" panose="02010609060101010101" pitchFamily="49" charset="-122"/>
                          </a:rPr>
                        </m:ctrlPr>
                      </m:fPr>
                      <m:num>
                        <m:r>
                          <a:rPr lang="el-GR" altLang="zh-CN" sz="2000" b="0" i="1" dirty="0" smtClean="0">
                            <a:latin typeface="Cambria Math" panose="02040503050406030204" pitchFamily="18" charset="0"/>
                            <a:ea typeface="楷体" panose="02010609060101010101" pitchFamily="49" charset="-122"/>
                          </a:rPr>
                          <m:t>3</m:t>
                        </m:r>
                        <m:r>
                          <a:rPr lang="en-US" altLang="zh-CN" sz="2000" b="0" i="1" dirty="0" smtClean="0">
                            <a:latin typeface="Cambria Math" panose="02040503050406030204" pitchFamily="18" charset="0"/>
                            <a:ea typeface="楷体" panose="02010609060101010101" pitchFamily="49" charset="-122"/>
                          </a:rPr>
                          <m:t>∗</m:t>
                        </m:r>
                        <m:sSup>
                          <m:sSupPr>
                            <m:ctrlPr>
                              <a:rPr lang="en-US" altLang="zh-CN" sz="2000" b="0" i="1" dirty="0" smtClean="0">
                                <a:latin typeface="Cambria Math"/>
                                <a:ea typeface="楷体" panose="02010609060101010101" pitchFamily="49" charset="-122"/>
                              </a:rPr>
                            </m:ctrlPr>
                          </m:sSupPr>
                          <m:e>
                            <m:r>
                              <a:rPr lang="en-US" altLang="zh-CN" sz="2000" b="0" i="1" dirty="0" smtClean="0">
                                <a:latin typeface="Cambria Math" panose="02040503050406030204" pitchFamily="18" charset="0"/>
                                <a:ea typeface="楷体" panose="02010609060101010101" pitchFamily="49" charset="-122"/>
                              </a:rPr>
                              <m:t>1</m:t>
                            </m:r>
                          </m:e>
                          <m:sup>
                            <m:r>
                              <a:rPr lang="en-US" altLang="zh-CN" sz="2000" b="0" i="1" dirty="0" smtClean="0">
                                <a:latin typeface="Cambria Math" panose="02040503050406030204" pitchFamily="18" charset="0"/>
                                <a:ea typeface="楷体" panose="02010609060101010101" pitchFamily="49" charset="-122"/>
                              </a:rPr>
                              <m:t>2</m:t>
                            </m:r>
                          </m:sup>
                        </m:sSup>
                        <m:r>
                          <a:rPr lang="en-US" altLang="zh-CN" sz="2000" b="0" i="1" dirty="0" smtClean="0">
                            <a:latin typeface="Cambria Math" panose="02040503050406030204" pitchFamily="18" charset="0"/>
                            <a:ea typeface="楷体" panose="02010609060101010101" pitchFamily="49" charset="-122"/>
                          </a:rPr>
                          <m:t>+1</m:t>
                        </m:r>
                      </m:num>
                      <m:den>
                        <m:r>
                          <a:rPr lang="en-US" altLang="zh-CN" sz="2000" b="0" i="1" dirty="0" smtClean="0">
                            <a:latin typeface="Cambria Math" panose="02040503050406030204" pitchFamily="18" charset="0"/>
                            <a:ea typeface="楷体" panose="02010609060101010101" pitchFamily="49" charset="-122"/>
                          </a:rPr>
                          <m:t>2</m:t>
                        </m:r>
                        <m:sSub>
                          <m:sSubPr>
                            <m:ctrlPr>
                              <a:rPr lang="en-US" altLang="zh-CN" sz="2000" b="0" i="1" dirty="0" smtClean="0">
                                <a:latin typeface="Cambria Math"/>
                                <a:ea typeface="楷体" panose="02010609060101010101" pitchFamily="49" charset="-122"/>
                              </a:rPr>
                            </m:ctrlPr>
                          </m:sSubPr>
                          <m:e>
                            <m:r>
                              <a:rPr lang="en-US" altLang="zh-CN" sz="2000" b="0" i="1" dirty="0" smtClean="0">
                                <a:latin typeface="Cambria Math" panose="02040503050406030204" pitchFamily="18" charset="0"/>
                                <a:ea typeface="楷体" panose="02010609060101010101" pitchFamily="49" charset="-122"/>
                              </a:rPr>
                              <m:t>𝑦</m:t>
                            </m:r>
                          </m:e>
                          <m:sub>
                            <m:r>
                              <a:rPr lang="en-US" altLang="zh-CN" sz="2000" b="0" i="1" dirty="0" smtClean="0">
                                <a:latin typeface="Cambria Math" panose="02040503050406030204" pitchFamily="18" charset="0"/>
                                <a:ea typeface="楷体" panose="02010609060101010101" pitchFamily="49" charset="-122"/>
                              </a:rPr>
                              <m:t>1</m:t>
                            </m:r>
                          </m:sub>
                        </m:sSub>
                      </m:den>
                    </m:f>
                    <m:r>
                      <a:rPr lang="en-US" altLang="zh-CN" sz="2000" b="0" i="1" dirty="0" smtClean="0">
                        <a:latin typeface="Cambria Math" panose="02040503050406030204" pitchFamily="18" charset="0"/>
                        <a:ea typeface="楷体" panose="02010609060101010101" pitchFamily="49" charset="-122"/>
                      </a:rPr>
                      <m:t>=</m:t>
                    </m:r>
                    <m:f>
                      <m:fPr>
                        <m:ctrlPr>
                          <a:rPr lang="en-US" altLang="zh-CN" sz="2000" b="0" i="1" dirty="0" smtClean="0">
                            <a:latin typeface="Cambria Math"/>
                            <a:ea typeface="楷体" panose="02010609060101010101" pitchFamily="49" charset="-122"/>
                          </a:rPr>
                        </m:ctrlPr>
                      </m:fPr>
                      <m:num>
                        <m:r>
                          <a:rPr lang="en-US" altLang="zh-CN" sz="2000" b="0" i="1" dirty="0" smtClean="0">
                            <a:latin typeface="Cambria Math" panose="02040503050406030204" pitchFamily="18" charset="0"/>
                            <a:ea typeface="楷体" panose="02010609060101010101" pitchFamily="49" charset="-122"/>
                          </a:rPr>
                          <m:t>3∗</m:t>
                        </m:r>
                        <m:sSup>
                          <m:sSupPr>
                            <m:ctrlPr>
                              <a:rPr lang="en-US" altLang="zh-CN" sz="2000" b="0" i="1" dirty="0" smtClean="0">
                                <a:latin typeface="Cambria Math"/>
                                <a:ea typeface="楷体" panose="02010609060101010101" pitchFamily="49" charset="-122"/>
                              </a:rPr>
                            </m:ctrlPr>
                          </m:sSupPr>
                          <m:e>
                            <m:r>
                              <a:rPr lang="en-US" altLang="zh-CN" sz="2000" b="0" i="1" dirty="0" smtClean="0">
                                <a:latin typeface="Cambria Math" panose="02040503050406030204" pitchFamily="18" charset="0"/>
                                <a:ea typeface="楷体" panose="02010609060101010101" pitchFamily="49" charset="-122"/>
                              </a:rPr>
                              <m:t>2</m:t>
                            </m:r>
                          </m:e>
                          <m:sup>
                            <m:r>
                              <a:rPr lang="en-US" altLang="zh-CN" sz="2000" b="0" i="1" dirty="0" smtClean="0">
                                <a:latin typeface="Cambria Math" panose="02040503050406030204" pitchFamily="18" charset="0"/>
                                <a:ea typeface="楷体" panose="02010609060101010101" pitchFamily="49" charset="-122"/>
                              </a:rPr>
                              <m:t>2</m:t>
                            </m:r>
                          </m:sup>
                        </m:sSup>
                        <m:r>
                          <a:rPr lang="en-US" altLang="zh-CN" sz="2000" b="0" i="1" dirty="0" smtClean="0">
                            <a:latin typeface="Cambria Math" panose="02040503050406030204" pitchFamily="18" charset="0"/>
                            <a:ea typeface="楷体" panose="02010609060101010101" pitchFamily="49" charset="-122"/>
                          </a:rPr>
                          <m:t>+1</m:t>
                        </m:r>
                      </m:num>
                      <m:den>
                        <m:r>
                          <a:rPr lang="en-US" altLang="zh-CN" sz="2000" b="0" i="1" dirty="0" smtClean="0">
                            <a:latin typeface="Cambria Math" panose="02040503050406030204" pitchFamily="18" charset="0"/>
                            <a:ea typeface="楷体" panose="02010609060101010101" pitchFamily="49" charset="-122"/>
                          </a:rPr>
                          <m:t>2∗7</m:t>
                        </m:r>
                      </m:den>
                    </m:f>
                    <m:d>
                      <m:dPr>
                        <m:ctrlPr>
                          <a:rPr lang="en-US" altLang="zh-CN" sz="2000" b="0" i="1" dirty="0" smtClean="0">
                            <a:latin typeface="Cambria Math"/>
                            <a:ea typeface="楷体" panose="02010609060101010101" pitchFamily="49" charset="-122"/>
                          </a:rPr>
                        </m:ctrlPr>
                      </m:dPr>
                      <m:e>
                        <m:r>
                          <a:rPr lang="en-US" altLang="zh-CN" sz="2000" b="0" i="1" dirty="0" smtClean="0">
                            <a:latin typeface="Cambria Math" panose="02040503050406030204" pitchFamily="18" charset="0"/>
                            <a:ea typeface="楷体" panose="02010609060101010101" pitchFamily="49" charset="-122"/>
                          </a:rPr>
                          <m:t>𝑚𝑜𝑑</m:t>
                        </m:r>
                        <m:r>
                          <a:rPr lang="en-US" altLang="zh-CN" sz="2000" b="0" i="1" dirty="0" smtClean="0">
                            <a:latin typeface="Cambria Math" panose="02040503050406030204" pitchFamily="18" charset="0"/>
                            <a:ea typeface="楷体" panose="02010609060101010101" pitchFamily="49" charset="-122"/>
                          </a:rPr>
                          <m:t> 11</m:t>
                        </m:r>
                      </m:e>
                    </m:d>
                    <m:r>
                      <a:rPr lang="en-US" altLang="zh-CN" sz="2000" b="0" i="1" dirty="0" smtClean="0">
                        <a:latin typeface="Cambria Math" panose="02040503050406030204" pitchFamily="18" charset="0"/>
                        <a:ea typeface="楷体" panose="02010609060101010101" pitchFamily="49" charset="-122"/>
                      </a:rPr>
                      <m:t> = 8</m:t>
                    </m:r>
                  </m:oMath>
                </a14:m>
                <a:endParaRPr lang="en-US" altLang="zh-CN" sz="2000" dirty="0">
                  <a:latin typeface="楷体" panose="02010609060101010101" pitchFamily="49" charset="-122"/>
                  <a:ea typeface="楷体" panose="02010609060101010101" pitchFamily="49" charset="-122"/>
                </a:endParaRPr>
              </a:p>
              <a:p>
                <a:pPr marL="1066800" lvl="1" indent="-609600" eaLnBrk="1" hangingPunct="1">
                  <a:spcBef>
                    <a:spcPct val="10000"/>
                  </a:spcBef>
                  <a:buClr>
                    <a:srgbClr val="C00000"/>
                  </a:buClr>
                  <a:buFont typeface="Wingdings" panose="05000000000000000000" pitchFamily="2" charset="2"/>
                  <a:buChar char="Ø"/>
                </a:pPr>
                <a:r>
                  <a:rPr lang="zh-CN" altLang="en-US" sz="2000" b="1" dirty="0">
                    <a:latin typeface="楷体" panose="02010609060101010101" pitchFamily="49" charset="-122"/>
                    <a:ea typeface="楷体" panose="02010609060101010101" pitchFamily="49" charset="-122"/>
                  </a:rPr>
                  <a:t>于是</a:t>
                </a:r>
                <a:r>
                  <a:rPr lang="en-US" altLang="zh-CN" sz="2000" b="1" dirty="0">
                    <a:latin typeface="楷体" panose="02010609060101010101" pitchFamily="49" charset="-122"/>
                    <a:ea typeface="楷体" panose="02010609060101010101" pitchFamily="49" charset="-122"/>
                  </a:rPr>
                  <a:t>:</a:t>
                </a:r>
                <a14:m>
                  <m:oMath xmlns:m="http://schemas.openxmlformats.org/officeDocument/2006/math">
                    <m:r>
                      <a:rPr lang="en-US" altLang="zh-CN" sz="2000" b="0" i="1" dirty="0" smtClean="0">
                        <a:latin typeface="Cambria Math" panose="02040503050406030204" pitchFamily="18" charset="0"/>
                        <a:ea typeface="楷体" panose="02010609060101010101" pitchFamily="49" charset="-122"/>
                      </a:rPr>
                      <m:t>𝑥</m:t>
                    </m:r>
                    <m:r>
                      <a:rPr lang="en-US" altLang="zh-CN" sz="2000" b="0" i="1" baseline="30000" dirty="0" smtClean="0">
                        <a:latin typeface="Cambria Math" panose="02040503050406030204" pitchFamily="18" charset="0"/>
                        <a:ea typeface="楷体" panose="02010609060101010101" pitchFamily="49" charset="-122"/>
                      </a:rPr>
                      <m:t>3</m:t>
                    </m:r>
                    <m:r>
                      <a:rPr lang="en-US" altLang="zh-CN" sz="2000" b="0" i="1" dirty="0" smtClean="0">
                        <a:latin typeface="Cambria Math" panose="02040503050406030204" pitchFamily="18" charset="0"/>
                        <a:ea typeface="楷体" panose="02010609060101010101" pitchFamily="49" charset="-122"/>
                      </a:rPr>
                      <m:t>=</m:t>
                    </m:r>
                    <m:r>
                      <a:rPr lang="el-GR" altLang="zh-CN" sz="2000" b="0" i="1" dirty="0" smtClean="0">
                        <a:latin typeface="Cambria Math" panose="02040503050406030204" pitchFamily="18" charset="0"/>
                        <a:ea typeface="楷体" panose="02010609060101010101" pitchFamily="49" charset="-122"/>
                      </a:rPr>
                      <m:t>𝜆</m:t>
                    </m:r>
                    <m:r>
                      <a:rPr lang="el-GR" altLang="zh-CN" sz="2000" b="0" i="1" baseline="30000" dirty="0" smtClean="0">
                        <a:latin typeface="Cambria Math" panose="02040503050406030204" pitchFamily="18" charset="0"/>
                        <a:ea typeface="楷体" panose="02010609060101010101" pitchFamily="49" charset="-122"/>
                      </a:rPr>
                      <m:t>2</m:t>
                    </m:r>
                    <m:r>
                      <a:rPr lang="el-GR" altLang="zh-CN" sz="2000" b="0" i="1" dirty="0" smtClean="0">
                        <a:latin typeface="Cambria Math" panose="02040503050406030204" pitchFamily="18" charset="0"/>
                        <a:ea typeface="楷体" panose="02010609060101010101" pitchFamily="49" charset="-122"/>
                      </a:rPr>
                      <m:t>−</m:t>
                    </m:r>
                    <m:r>
                      <a:rPr lang="en-US" altLang="zh-CN" sz="2000" b="0" i="1" dirty="0" smtClean="0">
                        <a:latin typeface="Cambria Math" panose="02040503050406030204" pitchFamily="18" charset="0"/>
                        <a:ea typeface="楷体" panose="02010609060101010101" pitchFamily="49" charset="-122"/>
                      </a:rPr>
                      <m:t>𝑥</m:t>
                    </m:r>
                    <m:r>
                      <a:rPr lang="en-US" altLang="zh-CN" sz="2000" b="0" i="1" dirty="0" smtClean="0">
                        <a:latin typeface="Cambria Math" panose="02040503050406030204" pitchFamily="18" charset="0"/>
                        <a:ea typeface="楷体" panose="02010609060101010101" pitchFamily="49" charset="-122"/>
                      </a:rPr>
                      <m:t>1−</m:t>
                    </m:r>
                    <m:r>
                      <a:rPr lang="en-US" altLang="zh-CN" sz="2000" b="0" i="1" dirty="0" smtClean="0">
                        <a:latin typeface="Cambria Math" panose="02040503050406030204" pitchFamily="18" charset="0"/>
                        <a:ea typeface="楷体" panose="02010609060101010101" pitchFamily="49" charset="-122"/>
                      </a:rPr>
                      <m:t>𝑥</m:t>
                    </m:r>
                    <m:r>
                      <a:rPr lang="en-US" altLang="zh-CN" sz="2000" b="0" i="1" dirty="0" smtClean="0">
                        <a:latin typeface="Cambria Math" panose="02040503050406030204" pitchFamily="18" charset="0"/>
                        <a:ea typeface="楷体" panose="02010609060101010101" pitchFamily="49" charset="-122"/>
                      </a:rPr>
                      <m:t>2 (</m:t>
                    </m:r>
                    <m:r>
                      <a:rPr lang="en-US" altLang="zh-CN" sz="2000" b="0" i="1" dirty="0" smtClean="0">
                        <a:latin typeface="Cambria Math" panose="02040503050406030204" pitchFamily="18" charset="0"/>
                        <a:ea typeface="楷体" panose="02010609060101010101" pitchFamily="49" charset="-122"/>
                      </a:rPr>
                      <m:t>𝑚𝑜𝑑</m:t>
                    </m:r>
                    <m:r>
                      <a:rPr lang="en-US" altLang="zh-CN" sz="2000" b="0" i="1" dirty="0" smtClean="0">
                        <a:latin typeface="Cambria Math" panose="02040503050406030204" pitchFamily="18" charset="0"/>
                        <a:ea typeface="楷体" panose="02010609060101010101" pitchFamily="49" charset="-122"/>
                      </a:rPr>
                      <m:t> 11)=5</m:t>
                    </m:r>
                  </m:oMath>
                </a14:m>
                <a:endParaRPr lang="en-US" altLang="zh-CN" sz="2000" dirty="0">
                  <a:latin typeface="楷体" panose="02010609060101010101" pitchFamily="49" charset="-122"/>
                  <a:ea typeface="楷体" panose="02010609060101010101" pitchFamily="49" charset="-122"/>
                </a:endParaRPr>
              </a:p>
              <a:p>
                <a:pPr lvl="1" eaLnBrk="1" hangingPunct="1">
                  <a:spcBef>
                    <a:spcPct val="10000"/>
                  </a:spcBef>
                  <a:buClr>
                    <a:srgbClr val="C00000"/>
                  </a:buClr>
                </a:pPr>
                <a:r>
                  <a:rPr lang="en-US" altLang="zh-CN" sz="2000" b="1" dirty="0">
                    <a:latin typeface="楷体" panose="02010609060101010101" pitchFamily="49" charset="-122"/>
                    <a:ea typeface="楷体" panose="02010609060101010101" pitchFamily="49" charset="-122"/>
                  </a:rPr>
                  <a:t>         </a:t>
                </a:r>
                <a14:m>
                  <m:oMath xmlns:m="http://schemas.openxmlformats.org/officeDocument/2006/math">
                    <m:r>
                      <a:rPr lang="en-US" altLang="zh-CN" sz="2000" b="0" i="1" dirty="0" smtClean="0">
                        <a:latin typeface="Cambria Math" panose="02040503050406030204" pitchFamily="18" charset="0"/>
                        <a:ea typeface="楷体" panose="02010609060101010101" pitchFamily="49" charset="-122"/>
                      </a:rPr>
                      <m:t>𝑦</m:t>
                    </m:r>
                    <m:r>
                      <a:rPr lang="en-US" altLang="zh-CN" sz="2000" b="0" i="1" baseline="30000" dirty="0" smtClean="0">
                        <a:latin typeface="Cambria Math" panose="02040503050406030204" pitchFamily="18" charset="0"/>
                        <a:ea typeface="楷体" panose="02010609060101010101" pitchFamily="49" charset="-122"/>
                      </a:rPr>
                      <m:t>3</m:t>
                    </m:r>
                    <m:r>
                      <a:rPr lang="en-US" altLang="zh-CN" sz="2000" b="0" i="1" dirty="0" smtClean="0">
                        <a:latin typeface="Cambria Math" panose="02040503050406030204" pitchFamily="18" charset="0"/>
                        <a:ea typeface="楷体" panose="02010609060101010101" pitchFamily="49" charset="-122"/>
                      </a:rPr>
                      <m:t>=</m:t>
                    </m:r>
                    <m:r>
                      <a:rPr lang="el-GR" altLang="zh-CN" sz="2000" b="0" i="1" dirty="0" smtClean="0">
                        <a:latin typeface="Cambria Math" panose="02040503050406030204" pitchFamily="18" charset="0"/>
                        <a:ea typeface="楷体" panose="02010609060101010101" pitchFamily="49" charset="-122"/>
                      </a:rPr>
                      <m:t>𝜆</m:t>
                    </m:r>
                    <m:r>
                      <a:rPr lang="el-GR" altLang="zh-CN" sz="2000" b="0" i="1" dirty="0" smtClean="0">
                        <a:latin typeface="Cambria Math" panose="02040503050406030204" pitchFamily="18" charset="0"/>
                        <a:ea typeface="楷体" panose="02010609060101010101" pitchFamily="49" charset="-122"/>
                      </a:rPr>
                      <m:t>(</m:t>
                    </m:r>
                    <m:r>
                      <a:rPr lang="en-US" altLang="zh-CN" sz="2000" b="0" i="1" dirty="0" smtClean="0">
                        <a:latin typeface="Cambria Math" panose="02040503050406030204" pitchFamily="18" charset="0"/>
                        <a:ea typeface="楷体" panose="02010609060101010101" pitchFamily="49" charset="-122"/>
                      </a:rPr>
                      <m:t>𝑥</m:t>
                    </m:r>
                    <m:r>
                      <a:rPr lang="en-US" altLang="zh-CN" sz="2000" b="0" i="1" dirty="0" smtClean="0">
                        <a:latin typeface="Cambria Math" panose="02040503050406030204" pitchFamily="18" charset="0"/>
                        <a:ea typeface="楷体" panose="02010609060101010101" pitchFamily="49" charset="-122"/>
                      </a:rPr>
                      <m:t>1−</m:t>
                    </m:r>
                    <m:r>
                      <a:rPr lang="en-US" altLang="zh-CN" sz="2000" b="0" i="1" dirty="0" smtClean="0">
                        <a:latin typeface="Cambria Math" panose="02040503050406030204" pitchFamily="18" charset="0"/>
                        <a:ea typeface="楷体" panose="02010609060101010101" pitchFamily="49" charset="-122"/>
                      </a:rPr>
                      <m:t>𝑥</m:t>
                    </m:r>
                    <m:r>
                      <a:rPr lang="en-US" altLang="zh-CN" sz="2000" b="0" i="1" dirty="0" smtClean="0">
                        <a:latin typeface="Cambria Math" panose="02040503050406030204" pitchFamily="18" charset="0"/>
                        <a:ea typeface="楷体" panose="02010609060101010101" pitchFamily="49" charset="-122"/>
                      </a:rPr>
                      <m:t>3)−</m:t>
                    </m:r>
                    <m:r>
                      <a:rPr lang="en-US" altLang="zh-CN" sz="2000" b="0" i="1" dirty="0" smtClean="0">
                        <a:latin typeface="Cambria Math" panose="02040503050406030204" pitchFamily="18" charset="0"/>
                        <a:ea typeface="楷体" panose="02010609060101010101" pitchFamily="49" charset="-122"/>
                      </a:rPr>
                      <m:t>𝑦</m:t>
                    </m:r>
                    <m:r>
                      <a:rPr lang="en-US" altLang="zh-CN" sz="2000" b="0" i="1" dirty="0" smtClean="0">
                        <a:latin typeface="Cambria Math" panose="02040503050406030204" pitchFamily="18" charset="0"/>
                        <a:ea typeface="楷体" panose="02010609060101010101" pitchFamily="49" charset="-122"/>
                      </a:rPr>
                      <m:t>1 (</m:t>
                    </m:r>
                    <m:r>
                      <a:rPr lang="en-US" altLang="zh-CN" sz="2000" b="0" i="1" dirty="0" smtClean="0">
                        <a:latin typeface="Cambria Math" panose="02040503050406030204" pitchFamily="18" charset="0"/>
                        <a:ea typeface="楷体" panose="02010609060101010101" pitchFamily="49" charset="-122"/>
                      </a:rPr>
                      <m:t>𝑚𝑜𝑑</m:t>
                    </m:r>
                    <m:r>
                      <a:rPr lang="en-US" altLang="zh-CN" sz="2000" b="0" i="1" dirty="0" smtClean="0">
                        <a:latin typeface="Cambria Math" panose="02040503050406030204" pitchFamily="18" charset="0"/>
                        <a:ea typeface="楷体" panose="02010609060101010101" pitchFamily="49" charset="-122"/>
                      </a:rPr>
                      <m:t> 11)=2</m:t>
                    </m:r>
                  </m:oMath>
                </a14:m>
                <a:endParaRPr lang="en-US" altLang="zh-CN" sz="2000" dirty="0">
                  <a:latin typeface="楷体" panose="02010609060101010101" pitchFamily="49" charset="-122"/>
                  <a:ea typeface="楷体" panose="02010609060101010101" pitchFamily="49" charset="-122"/>
                </a:endParaRPr>
              </a:p>
              <a:p>
                <a:pPr marL="1066800" lvl="1" indent="-609600" eaLnBrk="1" hangingPunct="1">
                  <a:spcBef>
                    <a:spcPct val="10000"/>
                  </a:spcBef>
                  <a:buClr>
                    <a:srgbClr val="C00000"/>
                  </a:buClr>
                  <a:buFont typeface="Wingdings" panose="05000000000000000000" pitchFamily="2" charset="2"/>
                  <a:buChar char="Ø"/>
                </a:pPr>
                <a:r>
                  <a:rPr lang="zh-CN" altLang="en-US" sz="2000" b="1" dirty="0">
                    <a:latin typeface="楷体" panose="02010609060101010101" pitchFamily="49" charset="-122"/>
                    <a:ea typeface="楷体" panose="02010609060101010101" pitchFamily="49" charset="-122"/>
                  </a:rPr>
                  <a:t>所以</a:t>
                </a:r>
                <a:r>
                  <a:rPr lang="en-US" altLang="zh-CN" sz="2000" b="1" dirty="0">
                    <a:latin typeface="楷体" panose="02010609060101010101" pitchFamily="49" charset="-122"/>
                    <a:ea typeface="楷体" panose="02010609060101010101" pitchFamily="49" charset="-122"/>
                  </a:rPr>
                  <a:t>:</a:t>
                </a:r>
                <a14:m>
                  <m:oMath xmlns:m="http://schemas.openxmlformats.org/officeDocument/2006/math">
                    <m:r>
                      <a:rPr lang="en-US" altLang="zh-CN" sz="2000" b="0" i="1" dirty="0" smtClean="0">
                        <a:latin typeface="Cambria Math" panose="02040503050406030204" pitchFamily="18" charset="0"/>
                        <a:ea typeface="楷体" panose="02010609060101010101" pitchFamily="49" charset="-122"/>
                      </a:rPr>
                      <m:t>2</m:t>
                    </m:r>
                    <m:r>
                      <a:rPr lang="en-US" altLang="zh-CN" sz="2000" b="0" i="1" dirty="0" smtClean="0">
                        <a:latin typeface="Cambria Math" panose="02040503050406030204" pitchFamily="18" charset="0"/>
                        <a:ea typeface="楷体" panose="02010609060101010101" pitchFamily="49" charset="-122"/>
                      </a:rPr>
                      <m:t>𝐺</m:t>
                    </m:r>
                    <m:r>
                      <a:rPr lang="en-US" altLang="zh-CN" sz="2000" b="0" i="1" dirty="0" smtClean="0">
                        <a:latin typeface="Cambria Math" panose="02040503050406030204" pitchFamily="18" charset="0"/>
                        <a:ea typeface="楷体" panose="02010609060101010101" pitchFamily="49" charset="-122"/>
                      </a:rPr>
                      <m:t>=(5,2)</m:t>
                    </m:r>
                  </m:oMath>
                </a14:m>
                <a:endParaRPr lang="en-US" altLang="zh-CN" sz="2000" dirty="0">
                  <a:latin typeface="楷体" panose="02010609060101010101" pitchFamily="49" charset="-122"/>
                  <a:ea typeface="楷体" panose="02010609060101010101" pitchFamily="49" charset="-122"/>
                </a:endParaRPr>
              </a:p>
              <a:p>
                <a:pPr marL="609600" indent="-609600" eaLnBrk="1" hangingPunct="1">
                  <a:spcBef>
                    <a:spcPct val="10000"/>
                  </a:spcBef>
                  <a:buClr>
                    <a:srgbClr val="C00000"/>
                  </a:buClr>
                  <a:buFont typeface="Wingdings" panose="05000000000000000000" pitchFamily="2" charset="2"/>
                  <a:buChar char="n"/>
                </a:pPr>
                <a:r>
                  <a:rPr lang="zh-CN" altLang="en-US" sz="2000" b="1" dirty="0">
                    <a:latin typeface="楷体" panose="02010609060101010101" pitchFamily="49" charset="-122"/>
                    <a:ea typeface="楷体" panose="02010609060101010101" pitchFamily="49" charset="-122"/>
                  </a:rPr>
                  <a:t>同理，经计算后可知</a:t>
                </a:r>
                <a:r>
                  <a:rPr lang="en-US" altLang="zh-CN" sz="2000" b="1" dirty="0">
                    <a:latin typeface="楷体" panose="02010609060101010101" pitchFamily="49" charset="-122"/>
                    <a:ea typeface="楷体" panose="02010609060101010101" pitchFamily="49" charset="-122"/>
                  </a:rPr>
                  <a:t>G</a:t>
                </a:r>
                <a:r>
                  <a:rPr lang="zh-CN" altLang="en-US" sz="2000" b="1" dirty="0">
                    <a:latin typeface="楷体" panose="02010609060101010101" pitchFamily="49" charset="-122"/>
                    <a:ea typeface="楷体" panose="02010609060101010101" pitchFamily="49" charset="-122"/>
                  </a:rPr>
                  <a:t>的阶为</a:t>
                </a:r>
                <a:r>
                  <a:rPr lang="en-US" altLang="zh-CN" sz="2000" b="1" dirty="0">
                    <a:latin typeface="楷体" panose="02010609060101010101" pitchFamily="49" charset="-122"/>
                    <a:ea typeface="楷体" panose="02010609060101010101" pitchFamily="49" charset="-122"/>
                  </a:rPr>
                  <a:t>13</a:t>
                </a:r>
                <a:r>
                  <a:rPr lang="zh-CN" altLang="en-US"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eaLnBrk="1" hangingPunct="1">
                  <a:spcBef>
                    <a:spcPct val="10000"/>
                  </a:spcBef>
                  <a:buClr>
                    <a:srgbClr val="C00000"/>
                  </a:buClr>
                </a:pPr>
                <a:r>
                  <a:rPr lang="en-US" altLang="zh-CN" sz="2000" b="1" dirty="0">
                    <a:latin typeface="楷体" panose="02010609060101010101" pitchFamily="49" charset="-122"/>
                    <a:ea typeface="楷体" panose="02010609060101010101" pitchFamily="49" charset="-122"/>
                  </a:rPr>
                  <a:t>  	</a:t>
                </a:r>
                <a14:m>
                  <m:oMath xmlns:m="http://schemas.openxmlformats.org/officeDocument/2006/math">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=(2,7)</m:t>
                    </m:r>
                    <m:r>
                      <a:rPr lang="zh-CN" altLang="en-US" sz="2000" i="1" dirty="0">
                        <a:latin typeface="Cambria Math" panose="02040503050406030204" pitchFamily="18" charset="0"/>
                        <a:ea typeface="楷体" panose="02010609060101010101" pitchFamily="49" charset="-122"/>
                      </a:rPr>
                      <m:t>，</m:t>
                    </m:r>
                    <m:r>
                      <a:rPr lang="en-US" altLang="zh-CN" sz="2000" i="1" dirty="0" smtClean="0">
                        <a:latin typeface="Cambria Math" panose="02040503050406030204" pitchFamily="18" charset="0"/>
                        <a:ea typeface="楷体" panose="02010609060101010101" pitchFamily="49" charset="-122"/>
                      </a:rPr>
                      <m:t>2</m:t>
                    </m:r>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=(5,2)</m:t>
                    </m:r>
                    <m:r>
                      <a:rPr lang="zh-CN" altLang="en-US" sz="2000" i="1" dirty="0">
                        <a:latin typeface="Cambria Math" panose="02040503050406030204" pitchFamily="18" charset="0"/>
                        <a:ea typeface="楷体" panose="02010609060101010101" pitchFamily="49" charset="-122"/>
                      </a:rPr>
                      <m:t>，</m:t>
                    </m:r>
                    <m:r>
                      <a:rPr lang="en-US" altLang="zh-CN" sz="2000" i="1" dirty="0" smtClean="0">
                        <a:latin typeface="Cambria Math" panose="02040503050406030204" pitchFamily="18" charset="0"/>
                        <a:ea typeface="楷体" panose="02010609060101010101" pitchFamily="49" charset="-122"/>
                      </a:rPr>
                      <m:t>3</m:t>
                    </m:r>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=(8,3)</m:t>
                    </m:r>
                    <m:r>
                      <a:rPr lang="zh-CN" altLang="en-US" sz="2000" i="1" dirty="0">
                        <a:latin typeface="Cambria Math" panose="02040503050406030204" pitchFamily="18" charset="0"/>
                        <a:ea typeface="楷体" panose="02010609060101010101" pitchFamily="49" charset="-122"/>
                      </a:rPr>
                      <m:t>，</m:t>
                    </m:r>
                    <m:r>
                      <a:rPr lang="en-US" altLang="zh-CN" sz="2000" i="1" dirty="0" smtClean="0">
                        <a:latin typeface="Cambria Math" panose="02040503050406030204" pitchFamily="18" charset="0"/>
                        <a:ea typeface="楷体" panose="02010609060101010101" pitchFamily="49" charset="-122"/>
                      </a:rPr>
                      <m:t>4</m:t>
                    </m:r>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=(10,2)</m:t>
                    </m:r>
                  </m:oMath>
                </a14:m>
                <a:endParaRPr lang="en-US" altLang="zh-CN" sz="2000" dirty="0">
                  <a:latin typeface="楷体" panose="02010609060101010101" pitchFamily="49" charset="-122"/>
                  <a:ea typeface="楷体" panose="02010609060101010101" pitchFamily="49" charset="-122"/>
                </a:endParaRPr>
              </a:p>
              <a:p>
                <a:pPr eaLnBrk="1" hangingPunct="1">
                  <a:spcBef>
                    <a:spcPct val="10000"/>
                  </a:spcBef>
                  <a:buClr>
                    <a:srgbClr val="C00000"/>
                  </a:buClr>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ea typeface="楷体" panose="02010609060101010101" pitchFamily="49" charset="-122"/>
                        </a:rPr>
                        <m:t>5</m:t>
                      </m:r>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=(3,6)</m:t>
                      </m:r>
                      <m:r>
                        <a:rPr lang="zh-CN" altLang="en-US" sz="2000" i="1" dirty="0">
                          <a:latin typeface="Cambria Math" panose="02040503050406030204" pitchFamily="18" charset="0"/>
                          <a:ea typeface="楷体" panose="02010609060101010101" pitchFamily="49" charset="-122"/>
                        </a:rPr>
                        <m:t>，</m:t>
                      </m:r>
                      <m:r>
                        <a:rPr lang="en-US" altLang="zh-CN" sz="2000" i="1" dirty="0" smtClean="0">
                          <a:latin typeface="Cambria Math" panose="02040503050406030204" pitchFamily="18" charset="0"/>
                          <a:ea typeface="楷体" panose="02010609060101010101" pitchFamily="49" charset="-122"/>
                        </a:rPr>
                        <m:t>6</m:t>
                      </m:r>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=(7,9)</m:t>
                      </m:r>
                      <m:r>
                        <a:rPr lang="zh-CN" altLang="en-US" sz="2000" i="1" dirty="0">
                          <a:latin typeface="Cambria Math" panose="02040503050406030204" pitchFamily="18" charset="0"/>
                          <a:ea typeface="楷体" panose="02010609060101010101" pitchFamily="49" charset="-122"/>
                        </a:rPr>
                        <m:t>，</m:t>
                      </m:r>
                      <m:r>
                        <a:rPr lang="en-US" altLang="zh-CN" sz="2000" i="1" dirty="0" smtClean="0">
                          <a:latin typeface="Cambria Math" panose="02040503050406030204" pitchFamily="18" charset="0"/>
                          <a:ea typeface="楷体" panose="02010609060101010101" pitchFamily="49" charset="-122"/>
                        </a:rPr>
                        <m:t>7</m:t>
                      </m:r>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=(7,2)</m:t>
                      </m:r>
                      <m:r>
                        <a:rPr lang="zh-CN" altLang="en-US" sz="2000" i="1" dirty="0">
                          <a:latin typeface="Cambria Math" panose="02040503050406030204" pitchFamily="18" charset="0"/>
                          <a:ea typeface="楷体" panose="02010609060101010101" pitchFamily="49" charset="-122"/>
                        </a:rPr>
                        <m:t>，</m:t>
                      </m:r>
                      <m:r>
                        <a:rPr lang="en-US" altLang="zh-CN" sz="2000" i="1" dirty="0" smtClean="0">
                          <a:latin typeface="Cambria Math" panose="02040503050406030204" pitchFamily="18" charset="0"/>
                          <a:ea typeface="楷体" panose="02010609060101010101" pitchFamily="49" charset="-122"/>
                        </a:rPr>
                        <m:t>8</m:t>
                      </m:r>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=(3,5)</m:t>
                      </m:r>
                    </m:oMath>
                  </m:oMathPara>
                </a14:m>
                <a:endParaRPr lang="en-US" altLang="zh-CN" sz="2000" dirty="0">
                  <a:latin typeface="楷体" panose="02010609060101010101" pitchFamily="49" charset="-122"/>
                  <a:ea typeface="楷体" panose="02010609060101010101" pitchFamily="49" charset="-122"/>
                </a:endParaRPr>
              </a:p>
              <a:p>
                <a:pPr eaLnBrk="1" hangingPunct="1">
                  <a:spcBef>
                    <a:spcPct val="10000"/>
                  </a:spcBef>
                  <a:buClr>
                    <a:srgbClr val="C00000"/>
                  </a:buClr>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ea typeface="楷体" panose="02010609060101010101" pitchFamily="49" charset="-122"/>
                        </a:rPr>
                        <m:t>  9</m:t>
                      </m:r>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m:t>
                      </m:r>
                      <m:d>
                        <m:dPr>
                          <m:ctrlPr>
                            <a:rPr lang="en-US" altLang="zh-CN" sz="2000" i="1" dirty="0" smtClean="0">
                              <a:latin typeface="Cambria Math"/>
                              <a:ea typeface="楷体" panose="02010609060101010101" pitchFamily="49" charset="-122"/>
                            </a:rPr>
                          </m:ctrlPr>
                        </m:dPr>
                        <m:e>
                          <m:r>
                            <a:rPr lang="en-US" altLang="zh-CN" sz="2000" i="1" dirty="0" smtClean="0">
                              <a:latin typeface="Cambria Math" panose="02040503050406030204" pitchFamily="18" charset="0"/>
                              <a:ea typeface="楷体" panose="02010609060101010101" pitchFamily="49" charset="-122"/>
                            </a:rPr>
                            <m:t>10,9</m:t>
                          </m:r>
                        </m:e>
                      </m:d>
                      <m:r>
                        <a:rPr lang="zh-CN" altLang="en-US" sz="2000" i="1" dirty="0">
                          <a:latin typeface="Cambria Math" panose="02040503050406030204" pitchFamily="18" charset="0"/>
                          <a:ea typeface="楷体" panose="02010609060101010101" pitchFamily="49" charset="-122"/>
                        </a:rPr>
                        <m:t>，</m:t>
                      </m:r>
                      <m:r>
                        <a:rPr lang="en-US" altLang="zh-CN" sz="2000" i="1" dirty="0" smtClean="0">
                          <a:latin typeface="Cambria Math" panose="02040503050406030204" pitchFamily="18" charset="0"/>
                          <a:ea typeface="楷体" panose="02010609060101010101" pitchFamily="49" charset="-122"/>
                        </a:rPr>
                        <m:t>10</m:t>
                      </m:r>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m:t>
                      </m:r>
                      <m:d>
                        <m:dPr>
                          <m:ctrlPr>
                            <a:rPr lang="en-US" altLang="zh-CN" sz="2000" i="1" dirty="0" smtClean="0">
                              <a:latin typeface="Cambria Math"/>
                              <a:ea typeface="楷体" panose="02010609060101010101" pitchFamily="49" charset="-122"/>
                            </a:rPr>
                          </m:ctrlPr>
                        </m:dPr>
                        <m:e>
                          <m:r>
                            <a:rPr lang="en-US" altLang="zh-CN" sz="2000" i="1" dirty="0" smtClean="0">
                              <a:latin typeface="Cambria Math" panose="02040503050406030204" pitchFamily="18" charset="0"/>
                              <a:ea typeface="楷体" panose="02010609060101010101" pitchFamily="49" charset="-122"/>
                            </a:rPr>
                            <m:t>8,8</m:t>
                          </m:r>
                        </m:e>
                      </m:d>
                      <m:r>
                        <a:rPr lang="zh-CN" altLang="en-US" sz="2000" i="1" dirty="0">
                          <a:latin typeface="Cambria Math" panose="02040503050406030204" pitchFamily="18" charset="0"/>
                          <a:ea typeface="楷体" panose="02010609060101010101" pitchFamily="49" charset="-122"/>
                        </a:rPr>
                        <m:t>，</m:t>
                      </m:r>
                      <m:r>
                        <a:rPr lang="en-US" altLang="zh-CN" sz="2000" i="1" dirty="0" smtClean="0">
                          <a:latin typeface="Cambria Math" panose="02040503050406030204" pitchFamily="18" charset="0"/>
                          <a:ea typeface="楷体" panose="02010609060101010101" pitchFamily="49" charset="-122"/>
                        </a:rPr>
                        <m:t>11</m:t>
                      </m:r>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m:t>
                      </m:r>
                      <m:d>
                        <m:dPr>
                          <m:ctrlPr>
                            <a:rPr lang="en-US" altLang="zh-CN" sz="2000" i="1" dirty="0" smtClean="0">
                              <a:latin typeface="Cambria Math"/>
                              <a:ea typeface="楷体" panose="02010609060101010101" pitchFamily="49" charset="-122"/>
                            </a:rPr>
                          </m:ctrlPr>
                        </m:dPr>
                        <m:e>
                          <m:r>
                            <a:rPr lang="en-US" altLang="zh-CN" sz="2000" i="1" dirty="0" smtClean="0">
                              <a:latin typeface="Cambria Math" panose="02040503050406030204" pitchFamily="18" charset="0"/>
                              <a:ea typeface="楷体" panose="02010609060101010101" pitchFamily="49" charset="-122"/>
                            </a:rPr>
                            <m:t>5,9</m:t>
                          </m:r>
                        </m:e>
                      </m:d>
                      <m:r>
                        <a:rPr lang="zh-CN" altLang="en-US" sz="2000" i="1" dirty="0">
                          <a:latin typeface="Cambria Math" panose="02040503050406030204" pitchFamily="18" charset="0"/>
                          <a:ea typeface="楷体" panose="02010609060101010101" pitchFamily="49" charset="-122"/>
                        </a:rPr>
                        <m:t>，</m:t>
                      </m:r>
                      <m:r>
                        <a:rPr lang="en-US" altLang="zh-CN" sz="2000" i="1" dirty="0" smtClean="0">
                          <a:latin typeface="Cambria Math" panose="02040503050406030204" pitchFamily="18" charset="0"/>
                          <a:ea typeface="楷体" panose="02010609060101010101" pitchFamily="49" charset="-122"/>
                        </a:rPr>
                        <m:t>12</m:t>
                      </m:r>
                      <m:r>
                        <a:rPr lang="en-US" altLang="zh-CN" sz="2000" i="1" dirty="0" smtClean="0">
                          <a:latin typeface="Cambria Math" panose="02040503050406030204" pitchFamily="18" charset="0"/>
                          <a:ea typeface="楷体" panose="02010609060101010101" pitchFamily="49" charset="-122"/>
                        </a:rPr>
                        <m:t>𝐺</m:t>
                      </m:r>
                      <m:r>
                        <a:rPr lang="en-US" altLang="zh-CN" sz="2000" i="1" dirty="0" smtClean="0">
                          <a:latin typeface="Cambria Math" panose="02040503050406030204" pitchFamily="18" charset="0"/>
                          <a:ea typeface="楷体" panose="02010609060101010101" pitchFamily="49" charset="-122"/>
                        </a:rPr>
                        <m:t>=</m:t>
                      </m:r>
                      <m:d>
                        <m:dPr>
                          <m:ctrlPr>
                            <a:rPr lang="en-US" altLang="zh-CN" sz="2000" i="1" dirty="0" smtClean="0">
                              <a:latin typeface="Cambria Math"/>
                              <a:ea typeface="楷体" panose="02010609060101010101" pitchFamily="49" charset="-122"/>
                            </a:rPr>
                          </m:ctrlPr>
                        </m:dPr>
                        <m:e>
                          <m:r>
                            <a:rPr lang="en-US" altLang="zh-CN" sz="2000" i="1" dirty="0" smtClean="0">
                              <a:latin typeface="Cambria Math" panose="02040503050406030204" pitchFamily="18" charset="0"/>
                              <a:ea typeface="楷体" panose="02010609060101010101" pitchFamily="49" charset="-122"/>
                            </a:rPr>
                            <m:t>2,4</m:t>
                          </m:r>
                        </m:e>
                      </m:d>
                    </m:oMath>
                  </m:oMathPara>
                </a14:m>
                <a:endParaRPr lang="en-US" altLang="zh-CN" sz="2000" dirty="0">
                  <a:latin typeface="楷体" panose="02010609060101010101" pitchFamily="49" charset="-122"/>
                  <a:ea typeface="楷体" panose="02010609060101010101" pitchFamily="49" charset="-122"/>
                </a:endParaRPr>
              </a:p>
              <a:p>
                <a:pPr marL="609600" indent="-609600" eaLnBrk="1" hangingPunct="1">
                  <a:spcBef>
                    <a:spcPct val="10000"/>
                  </a:spcBef>
                  <a:buClr>
                    <a:srgbClr val="C00000"/>
                  </a:buClr>
                  <a:buFont typeface="Wingdings" panose="05000000000000000000" pitchFamily="2" charset="2"/>
                  <a:buChar char="n"/>
                </a:pPr>
                <a:endParaRPr lang="en-US" altLang="zh-CN" sz="2400" b="1" dirty="0">
                  <a:latin typeface="楷体" panose="02010609060101010101" pitchFamily="49" charset="-122"/>
                  <a:ea typeface="楷体" panose="02010609060101010101" pitchFamily="49"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1115617" y="2243170"/>
                <a:ext cx="6912768" cy="4360168"/>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19" name="文本框 18"/>
          <p:cNvSpPr txBox="1"/>
          <p:nvPr/>
        </p:nvSpPr>
        <p:spPr>
          <a:xfrm>
            <a:off x="467544" y="1778861"/>
            <a:ext cx="1448583" cy="461665"/>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latin typeface="楷体" panose="02010609060101010101" pitchFamily="49" charset="-122"/>
                <a:ea typeface="楷体" panose="02010609060101010101" pitchFamily="49" charset="-122"/>
              </a:rPr>
              <a:t>准备工作</a:t>
            </a:r>
            <a:endParaRPr lang="zh-CN" altLang="en-US" sz="2400" b="1" dirty="0">
              <a:latin typeface="楷体" panose="02010609060101010101" pitchFamily="49" charset="-122"/>
              <a:ea typeface="楷体" panose="02010609060101010101" pitchFamily="49" charset="-122"/>
            </a:endParaRPr>
          </a:p>
        </p:txBody>
      </p:sp>
      <p:sp>
        <p:nvSpPr>
          <p:cNvPr id="9"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2.4 </a:t>
            </a:r>
            <a:r>
              <a:rPr lang="zh-CN" altLang="en-US" kern="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1057194-E127-4C93-AECE-5E39D1AC32C2}" type="slidenum">
              <a:rPr lang="en-US" altLang="zh-CN" smtClean="0"/>
            </a:fld>
            <a:endParaRPr lang="en-US" altLang="zh-CN"/>
          </a:p>
        </p:txBody>
      </p:sp>
      <p:sp>
        <p:nvSpPr>
          <p:cNvPr id="62467" name="内容占位符 2"/>
          <p:cNvSpPr>
            <a:spLocks noGrp="1" noChangeArrowheads="1"/>
          </p:cNvSpPr>
          <p:nvPr>
            <p:ph idx="4294967295"/>
          </p:nvPr>
        </p:nvSpPr>
        <p:spPr>
          <a:xfrm>
            <a:off x="0" y="1095375"/>
            <a:ext cx="3889375" cy="511175"/>
          </a:xfrm>
        </p:spPr>
        <p:txBody>
          <a:bodyPr/>
          <a:lstStyle/>
          <a:p>
            <a:pPr lvl="1">
              <a:buFont typeface="Wingdings" panose="05000000000000000000" pitchFamily="2" charset="2"/>
              <a:buChar char="p"/>
            </a:pPr>
            <a:r>
              <a:rPr lang="en-US" altLang="zh-CN" sz="2800" b="1" dirty="0">
                <a:latin typeface="楷体" panose="02010609060101010101" pitchFamily="49" charset="-122"/>
                <a:ea typeface="楷体" panose="02010609060101010101" pitchFamily="49" charset="-122"/>
              </a:rPr>
              <a:t>ECC</a:t>
            </a:r>
            <a:r>
              <a:rPr lang="zh-CN" altLang="en-US" sz="2800" b="1" dirty="0">
                <a:latin typeface="楷体" panose="02010609060101010101" pitchFamily="49" charset="-122"/>
                <a:ea typeface="楷体" panose="02010609060101010101" pitchFamily="49" charset="-122"/>
              </a:rPr>
              <a:t>算法实例</a:t>
            </a:r>
            <a:endParaRPr lang="en-US" altLang="zh-CN" sz="2800"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2" name="文本框 11">
                <a:extLst>
                  <a:ext uri="{FF2B5EF4-FFF2-40B4-BE49-F238E27FC236}">
                    <ele attr="{D6B03AAF-E2AE-4280-AB29-A75FB6A4DE8B}"/>
                  </a:ext>
                </a:extLst>
              </p:cNvPr>
              <p:cNvSpPr txBox="1"/>
              <p:nvPr/>
            </p:nvSpPr>
            <p:spPr>
              <a:xfrm>
                <a:off x="881590" y="2708920"/>
                <a:ext cx="7380820" cy="249299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609600" marR="0" lvl="0" indent="-609600" algn="l" defTabSz="914400" rtl="0" eaLnBrk="1" fontAlgn="base" latinLnBrk="0" hangingPunct="1">
                  <a:lnSpc>
                    <a:spcPct val="100000"/>
                  </a:lnSpc>
                  <a:spcBef>
                    <a:spcPct val="10000"/>
                  </a:spcBef>
                  <a:spcAft>
                    <a:spcPct val="0"/>
                  </a:spcAft>
                  <a:buClr>
                    <a:srgbClr val="C00000"/>
                  </a:buClr>
                  <a:buSzTx/>
                  <a:buFont typeface="Wingdings" panose="05000000000000000000" pitchFamily="2" charset="2"/>
                  <a:buChar char="n"/>
                  <a:tabLst/>
                  <a:defRPr/>
                </a:pPr>
                <a:r>
                  <a:rPr lang="zh-CN" altLang="en-US" sz="2400" b="1" dirty="0">
                    <a:latin typeface="楷体" panose="02010609060101010101" pitchFamily="49" charset="-122"/>
                    <a:ea typeface="楷体" panose="02010609060101010101" pitchFamily="49" charset="-122"/>
                  </a:rPr>
                  <a:t>设</a:t>
                </a:r>
                <a:r>
                  <a:rPr lang="en-US" altLang="zh-CN" sz="2400" b="1" dirty="0">
                    <a:latin typeface="楷体" panose="02010609060101010101" pitchFamily="49" charset="-122"/>
                    <a:ea typeface="楷体" panose="02010609060101010101" pitchFamily="49" charset="-122"/>
                  </a:rPr>
                  <a:t>Bob</a:t>
                </a:r>
                <a:r>
                  <a:rPr lang="zh-CN" altLang="en-US" sz="2400" b="1" dirty="0">
                    <a:latin typeface="楷体" panose="02010609060101010101" pitchFamily="49" charset="-122"/>
                    <a:ea typeface="楷体" panose="02010609060101010101" pitchFamily="49" charset="-122"/>
                  </a:rPr>
                  <a:t>的私钥</a:t>
                </a:r>
                <a14:m>
                  <m:oMath xmlns:m="http://schemas.openxmlformats.org/officeDocument/2006/math">
                    <m:r>
                      <a:rPr lang="en-US" altLang="zh-CN" sz="2400" b="1" dirty="0">
                        <a:latin typeface="Cambria Math" panose="02040503050406030204" pitchFamily="18" charset="0"/>
                        <a:ea typeface="楷体" panose="02010609060101010101" pitchFamily="49" charset="-122"/>
                      </a:rPr>
                      <m:t>𝒙</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𝟕</m:t>
                    </m:r>
                    <m:r>
                      <a:rPr lang="zh-CN" altLang="en-US" sz="2400" b="1" dirty="0">
                        <a:latin typeface="Cambria Math" panose="02040503050406030204" pitchFamily="18" charset="0"/>
                        <a:ea typeface="楷体" panose="02010609060101010101" pitchFamily="49" charset="-122"/>
                      </a:rPr>
                      <m:t>，</m:t>
                    </m:r>
                  </m:oMath>
                </a14:m>
                <a:r>
                  <a:rPr lang="zh-CN" altLang="en-US" sz="2400" b="1" dirty="0">
                    <a:latin typeface="楷体" panose="02010609060101010101" pitchFamily="49" charset="-122"/>
                    <a:ea typeface="楷体" panose="02010609060101010101" pitchFamily="49" charset="-122"/>
                  </a:rPr>
                  <a:t>则公钥</a:t>
                </a:r>
                <a14:m>
                  <m:oMath xmlns:m="http://schemas.openxmlformats.org/officeDocument/2006/math">
                    <m:r>
                      <a:rPr lang="en-US" altLang="zh-CN" sz="2400" b="1" dirty="0">
                        <a:latin typeface="Cambria Math" panose="02040503050406030204" pitchFamily="18" charset="0"/>
                        <a:ea typeface="楷体" panose="02010609060101010101" pitchFamily="49" charset="-122"/>
                      </a:rPr>
                      <m:t>𝒚</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𝟕</m:t>
                    </m:r>
                    <m:r>
                      <a:rPr lang="en-US" altLang="zh-CN" sz="2400" b="1" dirty="0">
                        <a:latin typeface="Cambria Math" panose="02040503050406030204" pitchFamily="18" charset="0"/>
                        <a:ea typeface="楷体" panose="02010609060101010101" pitchFamily="49" charset="-122"/>
                      </a:rPr>
                      <m:t>𝑮</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𝟕</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𝟐</m:t>
                    </m:r>
                    <m:r>
                      <a:rPr lang="en-US" altLang="zh-CN" sz="2400" b="1" dirty="0">
                        <a:latin typeface="Cambria Math" panose="02040503050406030204" pitchFamily="18" charset="0"/>
                        <a:ea typeface="楷体" panose="02010609060101010101" pitchFamily="49" charset="-122"/>
                      </a:rPr>
                      <m:t>)</m:t>
                    </m:r>
                  </m:oMath>
                </a14:m>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marL="609600" marR="0" lvl="0" indent="-609600" algn="l" defTabSz="914400" rtl="0" eaLnBrk="1" fontAlgn="base" latinLnBrk="0" hangingPunct="1">
                  <a:lnSpc>
                    <a:spcPct val="100000"/>
                  </a:lnSpc>
                  <a:spcBef>
                    <a:spcPct val="10000"/>
                  </a:spcBef>
                  <a:spcAft>
                    <a:spcPct val="0"/>
                  </a:spcAft>
                  <a:buClr>
                    <a:srgbClr val="C00000"/>
                  </a:buClr>
                  <a:buSzTx/>
                  <a:buFont typeface="Wingdings" panose="05000000000000000000" pitchFamily="2" charset="2"/>
                  <a:buChar char="n"/>
                  <a:tabLst/>
                  <a:defRPr/>
                </a:pPr>
                <a:r>
                  <a:rPr lang="en-US" altLang="zh-CN" sz="2400" b="1" dirty="0">
                    <a:latin typeface="楷体" panose="02010609060101010101" pitchFamily="49" charset="-122"/>
                    <a:ea typeface="楷体" panose="02010609060101010101" pitchFamily="49" charset="-122"/>
                  </a:rPr>
                  <a:t>Alice</a:t>
                </a:r>
                <a:r>
                  <a:rPr lang="zh-CN" altLang="en-US" sz="2400" b="1" dirty="0">
                    <a:latin typeface="楷体" panose="02010609060101010101" pitchFamily="49" charset="-122"/>
                    <a:ea typeface="楷体" panose="02010609060101010101" pitchFamily="49" charset="-122"/>
                  </a:rPr>
                  <a:t>加密消息</a:t>
                </a:r>
                <a14:m>
                  <m:oMath xmlns:m="http://schemas.openxmlformats.org/officeDocument/2006/math">
                    <m:r>
                      <a:rPr lang="en-US" altLang="zh-CN" sz="2400" b="1" dirty="0">
                        <a:latin typeface="Cambria Math" panose="02040503050406030204" pitchFamily="18" charset="0"/>
                        <a:ea typeface="楷体" panose="02010609060101010101" pitchFamily="49" charset="-122"/>
                      </a:rPr>
                      <m:t>𝑷𝒎</m:t>
                    </m:r>
                    <m:r>
                      <a:rPr lang="en-US" altLang="zh-CN" sz="2400" b="1" dirty="0">
                        <a:latin typeface="Cambria Math" panose="02040503050406030204" pitchFamily="18" charset="0"/>
                        <a:ea typeface="楷体" panose="02010609060101010101" pitchFamily="49" charset="-122"/>
                      </a:rPr>
                      <m:t>=</m:t>
                    </m:r>
                    <m:d>
                      <m:dPr>
                        <m:ctrlPr>
                          <a:rPr lang="en-US" altLang="zh-CN" sz="2400" b="1" i="1" dirty="0">
                            <a:latin typeface="Cambria Math"/>
                            <a:ea typeface="楷体" panose="02010609060101010101" pitchFamily="49" charset="-122"/>
                          </a:rPr>
                        </m:ctrlPr>
                      </m:dPr>
                      <m:e>
                        <m:r>
                          <a:rPr lang="en-US" altLang="zh-CN" sz="2400" b="1" dirty="0">
                            <a:latin typeface="Cambria Math" panose="02040503050406030204" pitchFamily="18" charset="0"/>
                            <a:ea typeface="楷体" panose="02010609060101010101" pitchFamily="49" charset="-122"/>
                          </a:rPr>
                          <m:t>𝟏𝟎</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𝟗</m:t>
                        </m:r>
                      </m:e>
                    </m:d>
                    <m:r>
                      <a:rPr lang="zh-CN" altLang="en-US" sz="2400" b="1" dirty="0">
                        <a:latin typeface="Cambria Math" panose="02040503050406030204" pitchFamily="18" charset="0"/>
                        <a:ea typeface="楷体" panose="02010609060101010101" pitchFamily="49" charset="-122"/>
                      </a:rPr>
                      <m:t>：</m:t>
                    </m:r>
                  </m:oMath>
                </a14:m>
                <a:endParaRPr lang="en-US" altLang="zh-CN" sz="2400" b="1" dirty="0">
                  <a:latin typeface="楷体" panose="02010609060101010101" pitchFamily="49" charset="-122"/>
                  <a:ea typeface="楷体" panose="02010609060101010101" pitchFamily="49" charset="-122"/>
                </a:endParaRPr>
              </a:p>
              <a:p>
                <a:pPr marL="800100" lvl="1" indent="-342900" eaLnBrk="1" hangingPunct="1">
                  <a:spcBef>
                    <a:spcPct val="10000"/>
                  </a:spcBef>
                  <a:buClr>
                    <a:srgbClr val="C00000"/>
                  </a:buClr>
                  <a:buFont typeface="Wingdings" panose="05000000000000000000" pitchFamily="2" charset="2"/>
                  <a:buChar char="Ø"/>
                  <a:defRPr/>
                </a:pPr>
                <a:r>
                  <a:rPr lang="zh-CN" altLang="en-US" sz="2400" b="1" dirty="0">
                    <a:latin typeface="楷体" panose="02010609060101010101" pitchFamily="49" charset="-122"/>
                    <a:ea typeface="楷体" panose="02010609060101010101" pitchFamily="49" charset="-122"/>
                  </a:rPr>
                  <a:t>首先选取随机数</a:t>
                </a:r>
                <a14:m>
                  <m:oMath xmlns:m="http://schemas.openxmlformats.org/officeDocument/2006/math">
                    <m:r>
                      <a:rPr lang="en-US" altLang="zh-CN" sz="2400" b="1" dirty="0">
                        <a:latin typeface="Cambria Math" panose="02040503050406030204" pitchFamily="18" charset="0"/>
                        <a:ea typeface="楷体" panose="02010609060101010101" pitchFamily="49" charset="-122"/>
                      </a:rPr>
                      <m:t>𝒌</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𝟑</m:t>
                    </m:r>
                    <m:r>
                      <a:rPr lang="zh-CN" altLang="en-US" sz="2400" b="1" dirty="0">
                        <a:latin typeface="Cambria Math" panose="02040503050406030204" pitchFamily="18" charset="0"/>
                        <a:ea typeface="楷体" panose="02010609060101010101" pitchFamily="49" charset="-122"/>
                      </a:rPr>
                      <m:t>；</m:t>
                    </m:r>
                  </m:oMath>
                </a14:m>
                <a:endParaRPr lang="en-US" altLang="zh-CN" sz="2400" b="1" dirty="0">
                  <a:latin typeface="楷体" panose="02010609060101010101" pitchFamily="49" charset="-122"/>
                  <a:ea typeface="楷体" panose="02010609060101010101" pitchFamily="49" charset="-122"/>
                </a:endParaRPr>
              </a:p>
              <a:p>
                <a:pPr marL="800100" lvl="1" indent="-342900" eaLnBrk="1" hangingPunct="1">
                  <a:spcBef>
                    <a:spcPct val="10000"/>
                  </a:spcBef>
                  <a:buClr>
                    <a:srgbClr val="C00000"/>
                  </a:buClr>
                  <a:buFont typeface="Wingdings" panose="05000000000000000000" pitchFamily="2" charset="2"/>
                  <a:buChar char="Ø"/>
                  <a:defRPr/>
                </a:pPr>
                <a:r>
                  <a:rPr lang="zh-CN" altLang="en-US" sz="2400" b="1" dirty="0">
                    <a:latin typeface="楷体" panose="02010609060101010101" pitchFamily="49" charset="-122"/>
                    <a:ea typeface="楷体" panose="02010609060101010101" pitchFamily="49" charset="-122"/>
                  </a:rPr>
                  <a:t>计算</a:t>
                </a:r>
                <a:r>
                  <a:rPr lang="en-US" altLang="zh-CN" sz="2400" b="1" dirty="0">
                    <a:latin typeface="楷体" panose="02010609060101010101" pitchFamily="49" charset="-122"/>
                    <a:ea typeface="楷体" panose="02010609060101010101" pitchFamily="49" charset="-122"/>
                  </a:rPr>
                  <a:t>: </a:t>
                </a:r>
                <a14:m>
                  <m:oMath xmlns:m="http://schemas.openxmlformats.org/officeDocument/2006/math">
                    <m:r>
                      <a:rPr lang="en-US" altLang="zh-CN" sz="2400" b="1" dirty="0">
                        <a:latin typeface="Cambria Math" panose="02040503050406030204" pitchFamily="18" charset="0"/>
                        <a:ea typeface="楷体" panose="02010609060101010101" pitchFamily="49" charset="-122"/>
                      </a:rPr>
                      <m:t>𝑪𝒎</m:t>
                    </m:r>
                    <m:r>
                      <a:rPr lang="en-US" altLang="zh-CN" sz="2400" b="1" dirty="0">
                        <a:latin typeface="Cambria Math" panose="02040503050406030204" pitchFamily="18" charset="0"/>
                        <a:ea typeface="楷体" panose="02010609060101010101" pitchFamily="49" charset="-122"/>
                      </a:rPr>
                      <m:t>={</m:t>
                    </m:r>
                    <m:r>
                      <a:rPr lang="en-US" altLang="zh-CN" sz="2400" b="1" dirty="0" err="1">
                        <a:latin typeface="Cambria Math" panose="02040503050406030204" pitchFamily="18" charset="0"/>
                        <a:ea typeface="楷体" panose="02010609060101010101" pitchFamily="49" charset="-122"/>
                      </a:rPr>
                      <m:t>𝒌𝑮</m:t>
                    </m:r>
                    <m:r>
                      <a:rPr lang="en-US" altLang="zh-CN" sz="2400" b="1" dirty="0" err="1">
                        <a:latin typeface="Cambria Math" panose="02040503050406030204" pitchFamily="18" charset="0"/>
                        <a:ea typeface="楷体" panose="02010609060101010101" pitchFamily="49" charset="-122"/>
                      </a:rPr>
                      <m:t>,</m:t>
                    </m:r>
                    <m:r>
                      <a:rPr lang="en-US" altLang="zh-CN" sz="2400" b="1" dirty="0" err="1">
                        <a:latin typeface="Cambria Math" panose="02040503050406030204" pitchFamily="18" charset="0"/>
                        <a:ea typeface="楷体" panose="02010609060101010101" pitchFamily="49" charset="-122"/>
                      </a:rPr>
                      <m:t>𝑷𝒎</m:t>
                    </m:r>
                    <m:r>
                      <a:rPr lang="en-US" altLang="zh-CN" sz="2400" b="1" dirty="0" err="1">
                        <a:latin typeface="Cambria Math" panose="02040503050406030204" pitchFamily="18" charset="0"/>
                        <a:ea typeface="楷体" panose="02010609060101010101" pitchFamily="49" charset="-122"/>
                      </a:rPr>
                      <m:t>+</m:t>
                    </m:r>
                    <m:r>
                      <a:rPr lang="en-US" altLang="zh-CN" sz="2400" b="1" dirty="0" err="1">
                        <a:latin typeface="Cambria Math" panose="02040503050406030204" pitchFamily="18" charset="0"/>
                        <a:ea typeface="楷体" panose="02010609060101010101" pitchFamily="49" charset="-122"/>
                      </a:rPr>
                      <m:t>𝒌𝒚</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𝟖</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𝟑</m:t>
                    </m:r>
                    <m:r>
                      <a:rPr lang="en-US" altLang="zh-CN" sz="2400" b="1" dirty="0">
                        <a:latin typeface="Cambria Math" panose="02040503050406030204" pitchFamily="18" charset="0"/>
                        <a:ea typeface="楷体" panose="02010609060101010101" pitchFamily="49" charset="-122"/>
                      </a:rPr>
                      <m:t>)</m:t>
                    </m:r>
                    <m:r>
                      <a:rPr lang="zh-CN" altLang="en-US"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𝟏𝟎</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𝟐</m:t>
                    </m:r>
                    <m:r>
                      <a:rPr lang="en-US" altLang="zh-CN" sz="2400" b="1" dirty="0">
                        <a:latin typeface="Cambria Math" panose="02040503050406030204" pitchFamily="18" charset="0"/>
                        <a:ea typeface="楷体" panose="02010609060101010101" pitchFamily="49" charset="-122"/>
                      </a:rPr>
                      <m:t>)}</m:t>
                    </m:r>
                  </m:oMath>
                </a14:m>
                <a:endParaRPr lang="en-US" altLang="zh-CN" sz="2400" b="1" dirty="0">
                  <a:latin typeface="楷体" panose="02010609060101010101" pitchFamily="49" charset="-122"/>
                  <a:ea typeface="楷体" panose="02010609060101010101" pitchFamily="49" charset="-122"/>
                </a:endParaRPr>
              </a:p>
              <a:p>
                <a:pPr marL="609600" marR="0" lvl="0" indent="-609600" algn="l" defTabSz="914400" rtl="0" eaLnBrk="1" fontAlgn="base" latinLnBrk="0" hangingPunct="1">
                  <a:lnSpc>
                    <a:spcPct val="100000"/>
                  </a:lnSpc>
                  <a:spcBef>
                    <a:spcPct val="10000"/>
                  </a:spcBef>
                  <a:spcAft>
                    <a:spcPct val="0"/>
                  </a:spcAft>
                  <a:buClr>
                    <a:srgbClr val="C00000"/>
                  </a:buClr>
                  <a:buSzTx/>
                  <a:buFont typeface="Wingdings" panose="05000000000000000000" pitchFamily="2" charset="2"/>
                  <a:buChar char="n"/>
                  <a:tabLst/>
                  <a:defRPr/>
                </a:pPr>
                <a:r>
                  <a:rPr lang="en-US" altLang="zh-CN" sz="2400" b="1" dirty="0">
                    <a:latin typeface="楷体" panose="02010609060101010101" pitchFamily="49" charset="-122"/>
                    <a:ea typeface="楷体" panose="02010609060101010101" pitchFamily="49" charset="-122"/>
                  </a:rPr>
                  <a:t>Bob</a:t>
                </a:r>
                <a:r>
                  <a:rPr lang="zh-CN" altLang="en-US" sz="2400" b="1" dirty="0">
                    <a:latin typeface="楷体" panose="02010609060101010101" pitchFamily="49" charset="-122"/>
                    <a:ea typeface="楷体" panose="02010609060101010101" pitchFamily="49" charset="-122"/>
                  </a:rPr>
                  <a:t>用私钥</a:t>
                </a:r>
                <a14:m>
                  <m:oMath xmlns:m="http://schemas.openxmlformats.org/officeDocument/2006/math">
                    <m:r>
                      <a:rPr lang="en-US" altLang="zh-CN" sz="2400" b="1" dirty="0">
                        <a:latin typeface="Cambria Math" panose="02040503050406030204" pitchFamily="18" charset="0"/>
                        <a:ea typeface="楷体" panose="02010609060101010101" pitchFamily="49" charset="-122"/>
                      </a:rPr>
                      <m:t>𝒙</m:t>
                    </m:r>
                  </m:oMath>
                </a14:m>
                <a:r>
                  <a:rPr lang="zh-CN" altLang="en-US" sz="2400" b="1" dirty="0">
                    <a:latin typeface="楷体" panose="02010609060101010101" pitchFamily="49" charset="-122"/>
                    <a:ea typeface="楷体" panose="02010609060101010101" pitchFamily="49" charset="-122"/>
                  </a:rPr>
                  <a:t>解密</a:t>
                </a:r>
                <a:r>
                  <a:rPr lang="en-US" altLang="zh-CN" sz="2400" b="1" dirty="0">
                    <a:latin typeface="楷体" panose="02010609060101010101" pitchFamily="49" charset="-122"/>
                    <a:ea typeface="楷体" panose="02010609060101010101" pitchFamily="49" charset="-122"/>
                  </a:rPr>
                  <a:t>:</a:t>
                </a:r>
              </a:p>
              <a:p>
                <a:pPr marL="800100" lvl="1" indent="-342900" eaLnBrk="1" hangingPunct="1">
                  <a:spcBef>
                    <a:spcPct val="10000"/>
                  </a:spcBef>
                  <a:buClr>
                    <a:srgbClr val="C00000"/>
                  </a:buClr>
                  <a:buFont typeface="Wingdings" panose="05000000000000000000" pitchFamily="2" charset="2"/>
                  <a:buChar char="Ø"/>
                  <a:defRPr/>
                </a:pPr>
                <a14:m>
                  <m:oMath xmlns:m="http://schemas.openxmlformats.org/officeDocument/2006/math">
                    <m:r>
                      <a:rPr lang="en-US" altLang="zh-CN" sz="2400" b="1" dirty="0">
                        <a:latin typeface="Cambria Math" panose="02040503050406030204" pitchFamily="18" charset="0"/>
                        <a:ea typeface="楷体" panose="02010609060101010101" pitchFamily="49" charset="-122"/>
                      </a:rPr>
                      <m:t>𝑷𝒎</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𝟏𝟎</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𝟐</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𝟕</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𝟖</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𝟑</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𝟏𝟎</m:t>
                    </m:r>
                    <m:r>
                      <a:rPr lang="en-US" altLang="zh-CN" sz="2400" b="1" dirty="0">
                        <a:latin typeface="Cambria Math" panose="02040503050406030204" pitchFamily="18" charset="0"/>
                        <a:ea typeface="楷体" panose="02010609060101010101" pitchFamily="49" charset="-122"/>
                      </a:rPr>
                      <m:t>,</m:t>
                    </m:r>
                    <m:r>
                      <a:rPr lang="en-US" altLang="zh-CN" sz="2400" b="1" dirty="0">
                        <a:latin typeface="Cambria Math" panose="02040503050406030204" pitchFamily="18" charset="0"/>
                        <a:ea typeface="楷体" panose="02010609060101010101" pitchFamily="49" charset="-122"/>
                      </a:rPr>
                      <m:t>𝟗</m:t>
                    </m:r>
                    <m:r>
                      <a:rPr lang="en-US" altLang="zh-CN" sz="2400" b="1" dirty="0">
                        <a:latin typeface="Cambria Math" panose="02040503050406030204" pitchFamily="18" charset="0"/>
                        <a:ea typeface="楷体" panose="02010609060101010101" pitchFamily="49" charset="-122"/>
                      </a:rPr>
                      <m:t>)</m:t>
                    </m:r>
                  </m:oMath>
                </a14:m>
                <a:endParaRPr lang="en-US" altLang="zh-CN" sz="2400" b="1" dirty="0">
                  <a:latin typeface="楷体" panose="02010609060101010101" pitchFamily="49" charset="-122"/>
                  <a:ea typeface="楷体" panose="02010609060101010101" pitchFamily="49" charset="-122"/>
                </a:endParaRPr>
              </a:p>
            </p:txBody>
          </p:sp>
        </mc:Choice>
        <mc:Fallback>
          <p:sp>
            <p:nvSpPr>
              <p:cNvPr id="12" name="文本框 11"/>
              <p:cNvSpPr txBox="1">
                <a:spLocks noRot="1" noChangeAspect="1" noMove="1" noResize="1" noEditPoints="1" noAdjustHandles="1" noChangeArrowheads="1" noChangeShapeType="1" noTextEdit="1"/>
              </p:cNvSpPr>
              <p:nvPr/>
            </p:nvSpPr>
            <p:spPr>
              <a:xfrm>
                <a:off x="881590" y="2708920"/>
                <a:ext cx="7380820" cy="249299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11" name="文本框 10"/>
          <p:cNvSpPr txBox="1"/>
          <p:nvPr/>
        </p:nvSpPr>
        <p:spPr>
          <a:xfrm>
            <a:off x="250825" y="2212603"/>
            <a:ext cx="1942110" cy="461665"/>
          </a:xfrm>
          <a:prstGeom prst="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r>
              <a:rPr lang="zh-CN" altLang="en-US" sz="2400" b="1" dirty="0">
                <a:latin typeface="楷体" panose="02010609060101010101" pitchFamily="49" charset="-122"/>
                <a:ea typeface="楷体" panose="02010609060101010101" pitchFamily="49" charset="-122"/>
              </a:rPr>
              <a:t>加解密过程</a:t>
            </a:r>
            <a:endParaRPr lang="zh-CN" altLang="en-US" sz="2400" b="1" dirty="0">
              <a:latin typeface="楷体" panose="02010609060101010101" pitchFamily="49" charset="-122"/>
              <a:ea typeface="楷体" panose="02010609060101010101" pitchFamily="49" charset="-122"/>
            </a:endParaRPr>
          </a:p>
        </p:txBody>
      </p:sp>
      <p:sp>
        <p:nvSpPr>
          <p:cNvPr id="8" name="标题 1"/>
          <p:cNvSpPr txBox="1">
            <a:spLocks noChangeArrowheads="1"/>
          </p:cNvSpPr>
          <p:nvPr/>
        </p:nvSpPr>
        <p:spPr bwMode="white">
          <a:xfrm>
            <a:off x="0" y="260648"/>
            <a:ext cx="914400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dirty="0">
                <a:latin typeface="楷体" panose="02010609060101010101" pitchFamily="49" charset="-122"/>
                <a:ea typeface="楷体" panose="02010609060101010101" pitchFamily="49" charset="-122"/>
              </a:rPr>
              <a:t>2.4 </a:t>
            </a:r>
            <a:r>
              <a:rPr lang="zh-CN" altLang="en-US" kern="0" dirty="0">
                <a:latin typeface="楷体" panose="02010609060101010101" pitchFamily="49" charset="-122"/>
                <a:ea typeface="楷体" panose="02010609060101010101" pitchFamily="49" charset="-122"/>
              </a:rPr>
              <a:t>公开密钥加密</a:t>
            </a:r>
            <a:endParaRPr lang="zh-CN" altLang="en-US" kern="0" dirty="0">
              <a:latin typeface="楷体" panose="02010609060101010101" pitchFamily="49" charset="-122"/>
              <a:ea typeface="楷体" panose="0201060906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DEB1DB0-BF70-4ED4-AEEA-FC63C96D6CF4}" type="slidenum">
              <a:rPr lang="en-US" altLang="zh-CN" smtClean="0"/>
            </a:fld>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4294967295"/>
              </p:nvPr>
            </p:nvSpPr>
            <p:spPr>
              <a:xfrm>
                <a:off x="0" y="1125538"/>
                <a:ext cx="8642350" cy="5543550"/>
              </a:xfrm>
            </p:spPr>
            <p:txBody>
              <a:bodyPr/>
              <a:lstStyle/>
              <a:p>
                <a:r>
                  <a:rPr lang="en-US" altLang="zh-CN" sz="2400" kern="1200" dirty="0">
                    <a:solidFill>
                      <a:schemeClr val="dk1"/>
                    </a:solidFill>
                    <a:latin typeface="楷体" panose="02010609060101010101" pitchFamily="49" charset="-122"/>
                    <a:ea typeface="楷体" panose="02010609060101010101" pitchFamily="49" charset="-122"/>
                  </a:rPr>
                  <a:t>Diffie Hellman</a:t>
                </a:r>
                <a:r>
                  <a:rPr lang="zh-CN" altLang="en-US" sz="2400" kern="1200" dirty="0">
                    <a:solidFill>
                      <a:schemeClr val="dk1"/>
                    </a:solidFill>
                    <a:latin typeface="楷体" panose="02010609060101010101" pitchFamily="49" charset="-122"/>
                    <a:ea typeface="楷体" panose="02010609060101010101" pitchFamily="49" charset="-122"/>
                  </a:rPr>
                  <a:t>密钥交换方案的椭圆曲线版本，其公开信息包括一条椭圆曲线及该曲线上的一点。</a:t>
                </a:r>
                <a:endParaRPr lang="en-US" altLang="zh-CN" sz="2400" kern="1200" dirty="0">
                  <a:solidFill>
                    <a:schemeClr val="dk1"/>
                  </a:solidFill>
                  <a:latin typeface="楷体" panose="02010609060101010101" pitchFamily="49" charset="-122"/>
                  <a:ea typeface="楷体" panose="02010609060101010101" pitchFamily="49" charset="-122"/>
                </a:endParaRPr>
              </a:p>
              <a:p>
                <a:r>
                  <a:rPr lang="zh-CN" altLang="en-US" sz="2400" kern="1200" dirty="0">
                    <a:solidFill>
                      <a:schemeClr val="dk1"/>
                    </a:solidFill>
                    <a:latin typeface="楷体" panose="02010609060101010101" pitchFamily="49" charset="-122"/>
                    <a:ea typeface="楷体" panose="02010609060101010101" pitchFamily="49" charset="-122"/>
                  </a:rPr>
                  <a:t>选取如下曲线：</a:t>
                </a:r>
                <a:endParaRPr lang="en-US" altLang="zh-CN" sz="2400" kern="1200" dirty="0">
                  <a:solidFill>
                    <a:schemeClr val="dk1"/>
                  </a:solidFill>
                  <a:latin typeface="楷体" panose="02010609060101010101" pitchFamily="49" charset="-122"/>
                  <a:ea typeface="楷体" panose="02010609060101010101" pitchFamily="49" charset="-122"/>
                </a:endParaRPr>
              </a:p>
              <a:p>
                <a14:m>
                  <m:oMath xmlns:m="http://schemas.openxmlformats.org/officeDocument/2006/math">
                    <m:sSup>
                      <m:sSupPr>
                        <m:ctrlPr>
                          <a:rPr lang="en-US" altLang="zh-CN" sz="2400" i="1" kern="1200" dirty="0">
                            <a:solidFill>
                              <a:schemeClr val="dk1"/>
                            </a:solidFill>
                            <a:latin typeface="Cambria Math"/>
                          </a:rPr>
                        </m:ctrlPr>
                      </m:sSupPr>
                      <m:e>
                        <m:r>
                          <a:rPr lang="en-US" altLang="zh-CN" sz="2400" kern="1200" dirty="0">
                            <a:solidFill>
                              <a:schemeClr val="dk1"/>
                            </a:solidFill>
                            <a:latin typeface="Cambria Math"/>
                          </a:rPr>
                          <m:t>𝑦</m:t>
                        </m:r>
                      </m:e>
                      <m:sup>
                        <m:r>
                          <a:rPr lang="en-US" altLang="zh-CN" sz="2400" kern="1200" dirty="0">
                            <a:solidFill>
                              <a:schemeClr val="dk1"/>
                            </a:solidFill>
                            <a:latin typeface="Cambria Math"/>
                          </a:rPr>
                          <m:t>2</m:t>
                        </m:r>
                      </m:sup>
                    </m:sSup>
                    <m:r>
                      <a:rPr lang="en-US" altLang="zh-CN" sz="2400" kern="1200" dirty="0">
                        <a:solidFill>
                          <a:schemeClr val="dk1"/>
                        </a:solidFill>
                        <a:latin typeface="Cambria Math"/>
                      </a:rPr>
                      <m:t>=</m:t>
                    </m:r>
                    <m:sSup>
                      <m:sSupPr>
                        <m:ctrlPr>
                          <a:rPr lang="en-US" altLang="zh-CN" sz="2400" i="1" kern="1200" dirty="0">
                            <a:solidFill>
                              <a:schemeClr val="dk1"/>
                            </a:solidFill>
                            <a:latin typeface="Cambria Math"/>
                          </a:rPr>
                        </m:ctrlPr>
                      </m:sSupPr>
                      <m:e>
                        <m:r>
                          <a:rPr lang="en-US" altLang="zh-CN" sz="2400" kern="1200" dirty="0">
                            <a:solidFill>
                              <a:schemeClr val="dk1"/>
                            </a:solidFill>
                            <a:latin typeface="Cambria Math"/>
                          </a:rPr>
                          <m:t>𝑥</m:t>
                        </m:r>
                      </m:e>
                      <m:sup>
                        <m:r>
                          <a:rPr lang="en-US" altLang="zh-CN" sz="2400" kern="1200" dirty="0">
                            <a:solidFill>
                              <a:schemeClr val="dk1"/>
                            </a:solidFill>
                            <a:latin typeface="Cambria Math"/>
                          </a:rPr>
                          <m:t>3</m:t>
                        </m:r>
                      </m:sup>
                    </m:sSup>
                    <m:r>
                      <a:rPr lang="en-US" altLang="zh-CN" sz="2400" kern="1200" dirty="0">
                        <a:solidFill>
                          <a:schemeClr val="dk1"/>
                        </a:solidFill>
                        <a:latin typeface="Cambria Math"/>
                      </a:rPr>
                      <m:t>+11</m:t>
                    </m:r>
                    <m:r>
                      <a:rPr lang="en-US" altLang="zh-CN" sz="2400" kern="1200" dirty="0">
                        <a:solidFill>
                          <a:schemeClr val="dk1"/>
                        </a:solidFill>
                        <a:latin typeface="Cambria Math"/>
                      </a:rPr>
                      <m:t>𝑥</m:t>
                    </m:r>
                    <m:r>
                      <a:rPr lang="en-US" altLang="zh-CN" sz="2400" kern="1200" dirty="0">
                        <a:solidFill>
                          <a:schemeClr val="dk1"/>
                        </a:solidFill>
                        <a:latin typeface="Cambria Math"/>
                      </a:rPr>
                      <m:t>+</m:t>
                    </m:r>
                    <m:r>
                      <a:rPr lang="en-US" altLang="zh-CN" sz="2400" kern="1200" dirty="0">
                        <a:solidFill>
                          <a:schemeClr val="dk1"/>
                        </a:solidFill>
                        <a:latin typeface="Cambria Math"/>
                      </a:rPr>
                      <m:t>𝑏</m:t>
                    </m:r>
                    <m:d>
                      <m:dPr>
                        <m:ctrlPr>
                          <a:rPr lang="en-US" altLang="zh-CN" sz="2400" i="1" kern="1200" dirty="0">
                            <a:solidFill>
                              <a:schemeClr val="dk1"/>
                            </a:solidFill>
                            <a:latin typeface="Cambria Math"/>
                          </a:rPr>
                        </m:ctrlPr>
                      </m:dPr>
                      <m:e>
                        <m:r>
                          <a:rPr lang="en-US" altLang="zh-CN" sz="2400" kern="1200" dirty="0">
                            <a:solidFill>
                              <a:schemeClr val="dk1"/>
                            </a:solidFill>
                            <a:latin typeface="Cambria Math"/>
                          </a:rPr>
                          <m:t>𝑚𝑜𝑑</m:t>
                        </m:r>
                        <m:r>
                          <a:rPr lang="en-US" altLang="zh-CN" sz="2400" kern="1200" dirty="0">
                            <a:solidFill>
                              <a:schemeClr val="dk1"/>
                            </a:solidFill>
                            <a:latin typeface="Cambria Math"/>
                          </a:rPr>
                          <m:t> 167</m:t>
                        </m:r>
                      </m:e>
                    </m:d>
                  </m:oMath>
                </a14:m>
                <a:endParaRPr lang="en-US" altLang="zh-CN" sz="2400" kern="1200" dirty="0">
                  <a:solidFill>
                    <a:schemeClr val="dk1"/>
                  </a:solidFill>
                  <a:latin typeface="楷体" panose="02010609060101010101" pitchFamily="49" charset="-122"/>
                  <a:ea typeface="楷体" panose="02010609060101010101" pitchFamily="49" charset="-122"/>
                </a:endParaRPr>
              </a:p>
              <a:p>
                <a:r>
                  <a:rPr lang="zh-CN" altLang="en-US" sz="2400" kern="1200" dirty="0">
                    <a:solidFill>
                      <a:schemeClr val="dk1"/>
                    </a:solidFill>
                    <a:latin typeface="楷体" panose="02010609060101010101" pitchFamily="49" charset="-122"/>
                    <a:ea typeface="楷体" panose="02010609060101010101" pitchFamily="49" charset="-122"/>
                  </a:rPr>
                  <a:t>选择任何一点</a:t>
                </a:r>
                <a:r>
                  <a:rPr lang="en-US" altLang="zh-CN" sz="2400" kern="1200" dirty="0">
                    <a:solidFill>
                      <a:schemeClr val="dk1"/>
                    </a:solidFill>
                    <a:latin typeface="楷体" panose="02010609060101010101" pitchFamily="49" charset="-122"/>
                    <a:ea typeface="楷体" panose="02010609060101010101" pitchFamily="49" charset="-122"/>
                  </a:rPr>
                  <a:t>(</a:t>
                </a:r>
                <a:r>
                  <a:rPr lang="en-US" altLang="zh-CN" sz="2400" kern="1200" dirty="0" err="1">
                    <a:solidFill>
                      <a:schemeClr val="dk1"/>
                    </a:solidFill>
                    <a:latin typeface="楷体" panose="02010609060101010101" pitchFamily="49" charset="-122"/>
                    <a:ea typeface="楷体" panose="02010609060101010101" pitchFamily="49" charset="-122"/>
                  </a:rPr>
                  <a:t>x,y</a:t>
                </a:r>
                <a:r>
                  <a:rPr lang="en-US" altLang="zh-CN" sz="2400" kern="1200" dirty="0">
                    <a:solidFill>
                      <a:schemeClr val="dk1"/>
                    </a:solidFill>
                    <a:latin typeface="楷体" panose="02010609060101010101" pitchFamily="49" charset="-122"/>
                    <a:ea typeface="楷体" panose="02010609060101010101" pitchFamily="49" charset="-122"/>
                  </a:rPr>
                  <a:t>)</a:t>
                </a:r>
                <a:r>
                  <a:rPr lang="zh-CN" altLang="en-US" sz="2400" kern="1200" dirty="0">
                    <a:solidFill>
                      <a:schemeClr val="dk1"/>
                    </a:solidFill>
                    <a:latin typeface="楷体" panose="02010609060101010101" pitchFamily="49" charset="-122"/>
                    <a:ea typeface="楷体" panose="02010609060101010101" pitchFamily="49" charset="-122"/>
                  </a:rPr>
                  <a:t>以及</a:t>
                </a:r>
                <a:r>
                  <a:rPr lang="en-US" altLang="zh-CN" sz="2400" kern="1200" dirty="0">
                    <a:solidFill>
                      <a:schemeClr val="dk1"/>
                    </a:solidFill>
                    <a:latin typeface="楷体" panose="02010609060101010101" pitchFamily="49" charset="-122"/>
                    <a:ea typeface="楷体" panose="02010609060101010101" pitchFamily="49" charset="-122"/>
                  </a:rPr>
                  <a:t>b</a:t>
                </a:r>
                <a:r>
                  <a:rPr lang="zh-CN" altLang="en-US" sz="2400" kern="1200" dirty="0">
                    <a:solidFill>
                      <a:schemeClr val="dk1"/>
                    </a:solidFill>
                    <a:latin typeface="楷体" panose="02010609060101010101" pitchFamily="49" charset="-122"/>
                    <a:ea typeface="楷体" panose="02010609060101010101" pitchFamily="49" charset="-122"/>
                  </a:rPr>
                  <a:t>的值，使得这一点位于最终的椭圆曲线之上。在该例子中，选择</a:t>
                </a:r>
                <a:r>
                  <a:rPr lang="en-US" altLang="zh-CN" sz="2400" kern="1200" dirty="0">
                    <a:solidFill>
                      <a:schemeClr val="dk1"/>
                    </a:solidFill>
                    <a:latin typeface="楷体" panose="02010609060101010101" pitchFamily="49" charset="-122"/>
                    <a:ea typeface="楷体" panose="02010609060101010101" pitchFamily="49" charset="-122"/>
                  </a:rPr>
                  <a:t>(</a:t>
                </a:r>
                <a:r>
                  <a:rPr lang="en-US" altLang="zh-CN" sz="2400" kern="1200" dirty="0" err="1">
                    <a:solidFill>
                      <a:schemeClr val="dk1"/>
                    </a:solidFill>
                    <a:latin typeface="楷体" panose="02010609060101010101" pitchFamily="49" charset="-122"/>
                    <a:ea typeface="楷体" panose="02010609060101010101" pitchFamily="49" charset="-122"/>
                  </a:rPr>
                  <a:t>x,y</a:t>
                </a:r>
                <a:r>
                  <a:rPr lang="en-US" altLang="zh-CN" sz="2400" kern="1200" dirty="0">
                    <a:solidFill>
                      <a:schemeClr val="dk1"/>
                    </a:solidFill>
                    <a:latin typeface="楷体" panose="02010609060101010101" pitchFamily="49" charset="-122"/>
                    <a:ea typeface="楷体" panose="02010609060101010101" pitchFamily="49" charset="-122"/>
                  </a:rPr>
                  <a:t>)=(2,7)</a:t>
                </a:r>
                <a:r>
                  <a:rPr lang="zh-CN" altLang="en-US" sz="2400" kern="1200" dirty="0">
                    <a:solidFill>
                      <a:schemeClr val="dk1"/>
                    </a:solidFill>
                    <a:latin typeface="楷体" panose="02010609060101010101" pitchFamily="49" charset="-122"/>
                    <a:ea typeface="楷体" panose="02010609060101010101" pitchFamily="49" charset="-122"/>
                  </a:rPr>
                  <a:t>。可以确定</a:t>
                </a:r>
                <a:r>
                  <a:rPr lang="en-US" altLang="zh-CN" sz="2400" kern="1200" dirty="0">
                    <a:solidFill>
                      <a:schemeClr val="dk1"/>
                    </a:solidFill>
                    <a:latin typeface="楷体" panose="02010609060101010101" pitchFamily="49" charset="-122"/>
                    <a:ea typeface="楷体" panose="02010609060101010101" pitchFamily="49" charset="-122"/>
                  </a:rPr>
                  <a:t>b=19</a:t>
                </a:r>
                <a:r>
                  <a:rPr lang="zh-CN" altLang="en-US" sz="2400" kern="1200" dirty="0">
                    <a:solidFill>
                      <a:schemeClr val="dk1"/>
                    </a:solidFill>
                    <a:latin typeface="楷体" panose="02010609060101010101" pitchFamily="49" charset="-122"/>
                    <a:ea typeface="楷体" panose="02010609060101010101" pitchFamily="49" charset="-122"/>
                  </a:rPr>
                  <a:t>。</a:t>
                </a:r>
                <a:endParaRPr lang="en-US" altLang="zh-CN" sz="2400" kern="1200" dirty="0">
                  <a:solidFill>
                    <a:schemeClr val="dk1"/>
                  </a:solidFill>
                  <a:latin typeface="楷体" panose="02010609060101010101" pitchFamily="49" charset="-122"/>
                  <a:ea typeface="楷体" panose="02010609060101010101" pitchFamily="49" charset="-122"/>
                </a:endParaRPr>
              </a:p>
              <a:p>
                <a:r>
                  <a:rPr lang="zh-CN" altLang="en-US" sz="2400" kern="1200" dirty="0">
                    <a:solidFill>
                      <a:schemeClr val="dk1"/>
                    </a:solidFill>
                    <a:latin typeface="楷体" panose="02010609060101010101" pitchFamily="49" charset="-122"/>
                    <a:ea typeface="楷体" panose="02010609060101010101" pitchFamily="49" charset="-122"/>
                  </a:rPr>
                  <a:t>该方案的公开信息就是：</a:t>
                </a:r>
                <a:endParaRPr lang="en-US" altLang="zh-CN" sz="2400" kern="1200" dirty="0">
                  <a:solidFill>
                    <a:schemeClr val="dk1"/>
                  </a:solidFill>
                  <a:latin typeface="楷体" panose="02010609060101010101" pitchFamily="49" charset="-122"/>
                  <a:ea typeface="楷体" panose="02010609060101010101" pitchFamily="49" charset="-122"/>
                </a:endParaRPr>
              </a:p>
              <a:p>
                <a14:m>
                  <m:oMath xmlns:m="http://schemas.openxmlformats.org/officeDocument/2006/math">
                    <m:sSup>
                      <m:sSupPr>
                        <m:ctrlPr>
                          <a:rPr lang="en-US" altLang="zh-CN" sz="2400" i="1" kern="1200" dirty="0">
                            <a:solidFill>
                              <a:schemeClr val="dk1"/>
                            </a:solidFill>
                            <a:latin typeface="Cambria Math"/>
                            <a:ea typeface="楷体" panose="02010609060101010101" pitchFamily="49" charset="-122"/>
                          </a:rPr>
                        </m:ctrlPr>
                      </m:sSupPr>
                      <m:e>
                        <m:r>
                          <a:rPr lang="en-US" altLang="zh-CN" sz="2400" kern="1200" dirty="0">
                            <a:solidFill>
                              <a:schemeClr val="dk1"/>
                            </a:solidFill>
                            <a:latin typeface="Cambria Math"/>
                            <a:ea typeface="楷体" panose="02010609060101010101" pitchFamily="49" charset="-122"/>
                          </a:rPr>
                          <m:t>𝑦</m:t>
                        </m:r>
                      </m:e>
                      <m:sup>
                        <m:r>
                          <a:rPr lang="en-US" altLang="zh-CN" sz="2400" kern="1200" dirty="0">
                            <a:solidFill>
                              <a:schemeClr val="dk1"/>
                            </a:solidFill>
                            <a:latin typeface="Cambria Math"/>
                            <a:ea typeface="楷体" panose="02010609060101010101" pitchFamily="49" charset="-122"/>
                          </a:rPr>
                          <m:t>2</m:t>
                        </m:r>
                      </m:sup>
                    </m:sSup>
                    <m:r>
                      <a:rPr lang="en-US" altLang="zh-CN" sz="2400" kern="1200" dirty="0">
                        <a:solidFill>
                          <a:schemeClr val="dk1"/>
                        </a:solidFill>
                        <a:latin typeface="Cambria Math"/>
                        <a:ea typeface="楷体" panose="02010609060101010101" pitchFamily="49" charset="-122"/>
                      </a:rPr>
                      <m:t>=</m:t>
                    </m:r>
                    <m:sSup>
                      <m:sSupPr>
                        <m:ctrlPr>
                          <a:rPr lang="en-US" altLang="zh-CN" sz="2400" i="1" kern="1200" dirty="0">
                            <a:solidFill>
                              <a:schemeClr val="dk1"/>
                            </a:solidFill>
                            <a:latin typeface="Cambria Math"/>
                            <a:ea typeface="楷体" panose="02010609060101010101" pitchFamily="49" charset="-122"/>
                          </a:rPr>
                        </m:ctrlPr>
                      </m:sSupPr>
                      <m:e>
                        <m:r>
                          <a:rPr lang="en-US" altLang="zh-CN" sz="2400" kern="1200" dirty="0">
                            <a:solidFill>
                              <a:schemeClr val="dk1"/>
                            </a:solidFill>
                            <a:latin typeface="Cambria Math"/>
                            <a:ea typeface="楷体" panose="02010609060101010101" pitchFamily="49" charset="-122"/>
                          </a:rPr>
                          <m:t>𝑥</m:t>
                        </m:r>
                      </m:e>
                      <m:sup>
                        <m:r>
                          <a:rPr lang="en-US" altLang="zh-CN" sz="2400" kern="1200" dirty="0">
                            <a:solidFill>
                              <a:schemeClr val="dk1"/>
                            </a:solidFill>
                            <a:latin typeface="Cambria Math"/>
                            <a:ea typeface="楷体" panose="02010609060101010101" pitchFamily="49" charset="-122"/>
                          </a:rPr>
                          <m:t>3</m:t>
                        </m:r>
                      </m:sup>
                    </m:sSup>
                    <m:r>
                      <a:rPr lang="en-US" altLang="zh-CN" sz="2400" kern="1200" dirty="0">
                        <a:solidFill>
                          <a:schemeClr val="dk1"/>
                        </a:solidFill>
                        <a:latin typeface="Cambria Math"/>
                        <a:ea typeface="楷体" panose="02010609060101010101" pitchFamily="49" charset="-122"/>
                      </a:rPr>
                      <m:t>+11</m:t>
                    </m:r>
                    <m:r>
                      <a:rPr lang="en-US" altLang="zh-CN" sz="2400" kern="1200" dirty="0">
                        <a:solidFill>
                          <a:schemeClr val="dk1"/>
                        </a:solidFill>
                        <a:latin typeface="Cambria Math"/>
                        <a:ea typeface="楷体" panose="02010609060101010101" pitchFamily="49" charset="-122"/>
                      </a:rPr>
                      <m:t>𝑥</m:t>
                    </m:r>
                    <m:r>
                      <a:rPr lang="en-US" altLang="zh-CN" sz="2400" kern="1200" dirty="0">
                        <a:solidFill>
                          <a:schemeClr val="dk1"/>
                        </a:solidFill>
                        <a:latin typeface="Cambria Math"/>
                        <a:ea typeface="楷体" panose="02010609060101010101" pitchFamily="49" charset="-122"/>
                      </a:rPr>
                      <m:t>+</m:t>
                    </m:r>
                    <m:r>
                      <a:rPr lang="en-US" altLang="zh-CN" sz="2400" kern="1200" dirty="0">
                        <a:solidFill>
                          <a:schemeClr val="dk1"/>
                        </a:solidFill>
                        <a:latin typeface="Cambria Math"/>
                        <a:ea typeface="楷体" panose="02010609060101010101" pitchFamily="49" charset="-122"/>
                      </a:rPr>
                      <m:t>𝑏</m:t>
                    </m:r>
                    <m:d>
                      <m:dPr>
                        <m:ctrlPr>
                          <a:rPr lang="en-US" altLang="zh-CN" sz="2400" i="1" kern="1200" dirty="0">
                            <a:solidFill>
                              <a:schemeClr val="dk1"/>
                            </a:solidFill>
                            <a:latin typeface="Cambria Math"/>
                            <a:ea typeface="楷体" panose="02010609060101010101" pitchFamily="49" charset="-122"/>
                          </a:rPr>
                        </m:ctrlPr>
                      </m:dPr>
                      <m:e>
                        <m:r>
                          <a:rPr lang="en-US" altLang="zh-CN" sz="2400" kern="1200" dirty="0">
                            <a:solidFill>
                              <a:schemeClr val="dk1"/>
                            </a:solidFill>
                            <a:latin typeface="Cambria Math"/>
                            <a:ea typeface="楷体" panose="02010609060101010101" pitchFamily="49" charset="-122"/>
                          </a:rPr>
                          <m:t>𝑚𝑜𝑑</m:t>
                        </m:r>
                        <m:r>
                          <a:rPr lang="en-US" altLang="zh-CN" sz="2400" kern="1200" dirty="0">
                            <a:solidFill>
                              <a:schemeClr val="dk1"/>
                            </a:solidFill>
                            <a:latin typeface="Cambria Math"/>
                            <a:ea typeface="楷体" panose="02010609060101010101" pitchFamily="49" charset="-122"/>
                          </a:rPr>
                          <m:t> 167</m:t>
                        </m:r>
                      </m:e>
                    </m:d>
                    <m:r>
                      <a:rPr lang="zh-CN" altLang="en-US" sz="2400" kern="1200" dirty="0">
                        <a:solidFill>
                          <a:schemeClr val="dk1"/>
                        </a:solidFill>
                        <a:latin typeface="Cambria Math"/>
                        <a:ea typeface="楷体" panose="02010609060101010101" pitchFamily="49" charset="-122"/>
                      </a:rPr>
                      <m:t>和</m:t>
                    </m:r>
                  </m:oMath>
                </a14:m>
                <a:r>
                  <a:rPr lang="zh-CN" altLang="en-US" sz="2400" kern="1200" dirty="0">
                    <a:solidFill>
                      <a:schemeClr val="dk1"/>
                    </a:solidFill>
                    <a:latin typeface="楷体" panose="02010609060101010101" pitchFamily="49" charset="-122"/>
                    <a:ea typeface="楷体" panose="02010609060101010101" pitchFamily="49" charset="-122"/>
                  </a:rPr>
                  <a:t>点</a:t>
                </a:r>
                <a:r>
                  <a:rPr lang="en-US" altLang="zh-CN" sz="2400" kern="1200" dirty="0">
                    <a:solidFill>
                      <a:schemeClr val="dk1"/>
                    </a:solidFill>
                    <a:latin typeface="楷体" panose="02010609060101010101" pitchFamily="49" charset="-122"/>
                    <a:ea typeface="楷体" panose="02010609060101010101" pitchFamily="49" charset="-122"/>
                  </a:rPr>
                  <a:t>(2,7)</a:t>
                </a:r>
              </a:p>
            </p:txBody>
          </p:sp>
        </mc:Choice>
        <mc:Fallback>
          <p:sp>
            <p:nvSpPr>
              <p:cNvPr id="3" name="内容占位符 2"/>
              <p:cNvSpPr>
                <a:spLocks noGrp="1" noRot="1" noChangeAspect="1" noMove="1" noResize="1" noEditPoints="1" noAdjustHandles="1" noChangeArrowheads="1" noChangeShapeType="1" noTextEdit="1"/>
              </p:cNvSpPr>
              <p:nvPr>
                <p:ph idx="4294967295"/>
              </p:nvPr>
            </p:nvSpPr>
            <p:spPr>
              <a:xfrm>
                <a:off x="0" y="1125538"/>
                <a:ext cx="8642350" cy="5543550"/>
              </a:xfrm>
              <a:blipFill rotWithShape="1">
                <a:blip r:embed="rId1"/>
                <a:stretch>
                  <a:fillRect l="-917" t="-880" r="-564"/>
                </a:stretch>
              </a:blipFill>
            </p:spPr>
            <p:txBody>
              <a:bodyPr/>
              <a:lstStyle/>
              <a:p>
                <a:r>
                  <a:rPr lang="zh-CN" altLang="en-US">
                    <a:noFill/>
                  </a:rPr>
                  <a:t> </a:t>
                </a:r>
                <a:endParaRPr lang="zh-CN" altLang="en-US">
                  <a:noFill/>
                </a:endParaRPr>
              </a:p>
            </p:txBody>
          </p:sp>
        </mc:Fallback>
      </mc:AlternateContent>
      <p:sp>
        <p:nvSpPr>
          <p:cNvPr id="5" name="标题 1"/>
          <p:cNvSpPr>
            <a:spLocks noGrp="1" noChangeArrowheads="1"/>
          </p:cNvSpPr>
          <p:nvPr>
            <p:ph type="title" idx="4294967295"/>
          </p:nvPr>
        </p:nvSpPr>
        <p:spPr>
          <a:xfrm>
            <a:off x="0" y="115888"/>
            <a:ext cx="9144000" cy="792162"/>
          </a:xfrm>
        </p:spPr>
        <p:txBody>
          <a:bodyPr/>
          <a:lstStyle/>
          <a:p>
            <a:r>
              <a:rPr lang="zh-CN" altLang="en-US" dirty="0">
                <a:latin typeface="楷体" panose="02010609060101010101" pitchFamily="49" charset="-122"/>
                <a:ea typeface="楷体" panose="02010609060101010101" pitchFamily="49" charset="-122"/>
              </a:rPr>
              <a:t>基于椭圆曲线的</a:t>
            </a:r>
            <a:r>
              <a:rPr lang="en-US" altLang="zh-CN" dirty="0">
                <a:latin typeface="楷体" panose="02010609060101010101" pitchFamily="49" charset="-122"/>
                <a:ea typeface="楷体" panose="02010609060101010101" pitchFamily="49" charset="-122"/>
              </a:rPr>
              <a:t>Diffie-Hellman</a:t>
            </a:r>
            <a:r>
              <a:rPr lang="zh-CN" altLang="en-US" dirty="0">
                <a:latin typeface="楷体" panose="02010609060101010101" pitchFamily="49" charset="-122"/>
                <a:ea typeface="楷体" panose="02010609060101010101" pitchFamily="49" charset="-122"/>
              </a:rPr>
              <a:t>密钥交换版本</a:t>
            </a:r>
            <a:endParaRPr lang="zh-CN" altLang="en-US" dirty="0">
              <a:latin typeface="楷体" panose="02010609060101010101" pitchFamily="49" charset="-122"/>
              <a:ea typeface="楷体" panose="02010609060101010101" pitchFamily="49" charset="-122"/>
            </a:endParaRPr>
          </a:p>
        </p:txBody>
      </p:sp>
      <p:sp>
        <p:nvSpPr>
          <p:cNvPr id="6" name="灯片编号占位符 3"/>
          <p:cNvSpPr txBox="1"/>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zh-CN"/>
            </a:defPPr>
            <a:lvl1pPr algn="r" rtl="0" eaLnBrk="0" fontAlgn="base" hangingPunct="0">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DEB1DB0-BF70-4ED4-AEEA-FC63C96D6CF4}" type="slidenum">
              <a:rPr lang="en-US" altLang="zh-CN" smtClean="0"/>
            </a:fld>
            <a:endParaRPr lang="en-US" altLang="zh-CN"/>
          </a:p>
        </p:txBody>
      </p:sp>
      <p:sp>
        <p:nvSpPr>
          <p:cNvPr id="3" name="内容占位符 2"/>
          <p:cNvSpPr>
            <a:spLocks noGrp="1"/>
          </p:cNvSpPr>
          <p:nvPr>
            <p:ph idx="4294967295"/>
          </p:nvPr>
        </p:nvSpPr>
        <p:spPr>
          <a:xfrm>
            <a:off x="0" y="1125538"/>
            <a:ext cx="8642350" cy="5543550"/>
          </a:xfrm>
        </p:spPr>
        <p:txBody>
          <a:bodyPr/>
          <a:lstStyle/>
          <a:p>
            <a:r>
              <a:rPr lang="en-US" altLang="zh-CN" sz="2400" kern="1200" dirty="0">
                <a:solidFill>
                  <a:schemeClr val="dk1"/>
                </a:solidFill>
                <a:latin typeface="楷体" panose="02010609060101010101" pitchFamily="49" charset="-122"/>
                <a:ea typeface="楷体" panose="02010609060101010101" pitchFamily="49" charset="-122"/>
              </a:rPr>
              <a:t>Alice</a:t>
            </a:r>
            <a:r>
              <a:rPr lang="zh-CN" altLang="en-US" sz="2400" kern="1200" dirty="0">
                <a:solidFill>
                  <a:schemeClr val="dk1"/>
                </a:solidFill>
                <a:latin typeface="楷体" panose="02010609060101010101" pitchFamily="49" charset="-122"/>
                <a:ea typeface="楷体" panose="02010609060101010101" pitchFamily="49" charset="-122"/>
              </a:rPr>
              <a:t>和</a:t>
            </a:r>
            <a:r>
              <a:rPr lang="en-US" altLang="zh-CN" sz="2400" kern="1200" dirty="0">
                <a:solidFill>
                  <a:schemeClr val="dk1"/>
                </a:solidFill>
                <a:latin typeface="楷体" panose="02010609060101010101" pitchFamily="49" charset="-122"/>
                <a:ea typeface="楷体" panose="02010609060101010101" pitchFamily="49" charset="-122"/>
              </a:rPr>
              <a:t>Bob</a:t>
            </a:r>
            <a:r>
              <a:rPr lang="zh-CN" altLang="en-US" sz="2400" kern="1200" dirty="0">
                <a:solidFill>
                  <a:schemeClr val="dk1"/>
                </a:solidFill>
                <a:latin typeface="楷体" panose="02010609060101010101" pitchFamily="49" charset="-122"/>
                <a:ea typeface="楷体" panose="02010609060101010101" pitchFamily="49" charset="-122"/>
              </a:rPr>
              <a:t>每人都必须随机选择他们自己的秘密乘法因子。假设</a:t>
            </a:r>
            <a:r>
              <a:rPr lang="en-US" altLang="zh-CN" sz="2400" kern="1200" dirty="0">
                <a:solidFill>
                  <a:schemeClr val="dk1"/>
                </a:solidFill>
                <a:latin typeface="楷体" panose="02010609060101010101" pitchFamily="49" charset="-122"/>
                <a:ea typeface="楷体" panose="02010609060101010101" pitchFamily="49" charset="-122"/>
              </a:rPr>
              <a:t>Alice</a:t>
            </a:r>
            <a:r>
              <a:rPr lang="zh-CN" altLang="en-US" sz="2400" kern="1200" dirty="0">
                <a:solidFill>
                  <a:schemeClr val="dk1"/>
                </a:solidFill>
                <a:latin typeface="楷体" panose="02010609060101010101" pitchFamily="49" charset="-122"/>
                <a:ea typeface="楷体" panose="02010609060101010101" pitchFamily="49" charset="-122"/>
              </a:rPr>
              <a:t>选择了</a:t>
            </a:r>
            <a:r>
              <a:rPr lang="en-US" altLang="zh-CN" sz="2400" kern="1200" dirty="0">
                <a:solidFill>
                  <a:schemeClr val="dk1"/>
                </a:solidFill>
                <a:latin typeface="楷体" panose="02010609060101010101" pitchFamily="49" charset="-122"/>
                <a:ea typeface="楷体" panose="02010609060101010101" pitchFamily="49" charset="-122"/>
              </a:rPr>
              <a:t>A=15</a:t>
            </a:r>
            <a:r>
              <a:rPr lang="zh-CN" altLang="en-US" sz="2400" kern="1200" dirty="0">
                <a:solidFill>
                  <a:schemeClr val="dk1"/>
                </a:solidFill>
                <a:latin typeface="楷体" panose="02010609060101010101" pitchFamily="49" charset="-122"/>
                <a:ea typeface="楷体" panose="02010609060101010101" pitchFamily="49" charset="-122"/>
              </a:rPr>
              <a:t>，而</a:t>
            </a:r>
            <a:r>
              <a:rPr lang="en-US" altLang="zh-CN" sz="2400" kern="1200" dirty="0">
                <a:solidFill>
                  <a:schemeClr val="dk1"/>
                </a:solidFill>
                <a:latin typeface="楷体" panose="02010609060101010101" pitchFamily="49" charset="-122"/>
                <a:ea typeface="楷体" panose="02010609060101010101" pitchFamily="49" charset="-122"/>
              </a:rPr>
              <a:t>Bob</a:t>
            </a:r>
            <a:r>
              <a:rPr lang="zh-CN" altLang="en-US" sz="2400" kern="1200" dirty="0">
                <a:solidFill>
                  <a:schemeClr val="dk1"/>
                </a:solidFill>
                <a:latin typeface="楷体" panose="02010609060101010101" pitchFamily="49" charset="-122"/>
                <a:ea typeface="楷体" panose="02010609060101010101" pitchFamily="49" charset="-122"/>
              </a:rPr>
              <a:t>选择了</a:t>
            </a:r>
            <a:r>
              <a:rPr lang="en-US" altLang="zh-CN" sz="2400" kern="1200" dirty="0">
                <a:solidFill>
                  <a:schemeClr val="dk1"/>
                </a:solidFill>
                <a:latin typeface="楷体" panose="02010609060101010101" pitchFamily="49" charset="-122"/>
                <a:ea typeface="楷体" panose="02010609060101010101" pitchFamily="49" charset="-122"/>
              </a:rPr>
              <a:t>B=22</a:t>
            </a:r>
            <a:endParaRPr lang="en-US" altLang="zh-CN" sz="2400" kern="1200" dirty="0">
              <a:solidFill>
                <a:schemeClr val="dk1"/>
              </a:solidFill>
              <a:latin typeface="楷体" panose="02010609060101010101" pitchFamily="49" charset="-122"/>
              <a:ea typeface="楷体" panose="02010609060101010101" pitchFamily="49" charset="-122"/>
            </a:endParaRPr>
          </a:p>
          <a:p>
            <a:r>
              <a:rPr lang="en-US" altLang="zh-CN" sz="2400" kern="1200" dirty="0">
                <a:solidFill>
                  <a:schemeClr val="dk1"/>
                </a:solidFill>
                <a:latin typeface="楷体" panose="02010609060101010101" pitchFamily="49" charset="-122"/>
                <a:ea typeface="楷体" panose="02010609060101010101" pitchFamily="49" charset="-122"/>
              </a:rPr>
              <a:t>Alice</a:t>
            </a:r>
            <a:r>
              <a:rPr lang="zh-CN" altLang="en-US" sz="2400" kern="1200" dirty="0">
                <a:solidFill>
                  <a:schemeClr val="dk1"/>
                </a:solidFill>
                <a:latin typeface="楷体" panose="02010609060101010101" pitchFamily="49" charset="-122"/>
                <a:ea typeface="楷体" panose="02010609060101010101" pitchFamily="49" charset="-122"/>
              </a:rPr>
              <a:t>执行如下计算：</a:t>
            </a:r>
            <a:endParaRPr lang="en-US" altLang="zh-CN" sz="2400" kern="1200" dirty="0">
              <a:solidFill>
                <a:schemeClr val="dk1"/>
              </a:solidFill>
              <a:latin typeface="楷体" panose="02010609060101010101" pitchFamily="49" charset="-122"/>
              <a:ea typeface="楷体" panose="02010609060101010101" pitchFamily="49" charset="-122"/>
            </a:endParaRPr>
          </a:p>
          <a:p>
            <a:r>
              <a:rPr lang="en-US" altLang="zh-CN" sz="2400" kern="1200" dirty="0">
                <a:solidFill>
                  <a:schemeClr val="dk1"/>
                </a:solidFill>
                <a:latin typeface="楷体" panose="02010609060101010101" pitchFamily="49" charset="-122"/>
                <a:ea typeface="楷体" panose="02010609060101010101" pitchFamily="49" charset="-122"/>
              </a:rPr>
              <a:t>A(2,7)</a:t>
            </a:r>
            <a:r>
              <a:rPr lang="zh-CN" altLang="en-US" sz="2400" kern="1200" dirty="0">
                <a:solidFill>
                  <a:schemeClr val="dk1"/>
                </a:solidFill>
                <a:latin typeface="楷体" panose="02010609060101010101" pitchFamily="49" charset="-122"/>
                <a:ea typeface="楷体" panose="02010609060101010101" pitchFamily="49" charset="-122"/>
              </a:rPr>
              <a:t> </a:t>
            </a:r>
            <a:r>
              <a:rPr lang="en-US" altLang="zh-CN" sz="2400" kern="1200" dirty="0">
                <a:solidFill>
                  <a:schemeClr val="dk1"/>
                </a:solidFill>
                <a:latin typeface="楷体" panose="02010609060101010101" pitchFamily="49" charset="-122"/>
                <a:ea typeface="楷体" panose="02010609060101010101" pitchFamily="49" charset="-122"/>
              </a:rPr>
              <a:t>=</a:t>
            </a:r>
            <a:r>
              <a:rPr lang="zh-CN" altLang="en-US" sz="2400" kern="1200" dirty="0">
                <a:solidFill>
                  <a:schemeClr val="dk1"/>
                </a:solidFill>
                <a:latin typeface="楷体" panose="02010609060101010101" pitchFamily="49" charset="-122"/>
                <a:ea typeface="楷体" panose="02010609060101010101" pitchFamily="49" charset="-122"/>
              </a:rPr>
              <a:t> </a:t>
            </a:r>
            <a:r>
              <a:rPr lang="en-US" altLang="zh-CN" sz="2400" kern="1200" dirty="0">
                <a:solidFill>
                  <a:schemeClr val="dk1"/>
                </a:solidFill>
                <a:latin typeface="楷体" panose="02010609060101010101" pitchFamily="49" charset="-122"/>
                <a:ea typeface="楷体" panose="02010609060101010101" pitchFamily="49" charset="-122"/>
              </a:rPr>
              <a:t>15(2,7)</a:t>
            </a:r>
            <a:r>
              <a:rPr lang="zh-CN" altLang="en-US" sz="2400" kern="1200" dirty="0">
                <a:solidFill>
                  <a:schemeClr val="dk1"/>
                </a:solidFill>
                <a:latin typeface="楷体" panose="02010609060101010101" pitchFamily="49" charset="-122"/>
                <a:ea typeface="楷体" panose="02010609060101010101" pitchFamily="49" charset="-122"/>
              </a:rPr>
              <a:t> </a:t>
            </a:r>
            <a:r>
              <a:rPr lang="en-US" altLang="zh-CN" sz="2400" kern="1200" dirty="0">
                <a:solidFill>
                  <a:schemeClr val="dk1"/>
                </a:solidFill>
                <a:latin typeface="楷体" panose="02010609060101010101" pitchFamily="49" charset="-122"/>
                <a:ea typeface="楷体" panose="02010609060101010101" pitchFamily="49" charset="-122"/>
              </a:rPr>
              <a:t>=</a:t>
            </a:r>
            <a:r>
              <a:rPr lang="zh-CN" altLang="en-US" sz="2400" kern="1200" dirty="0">
                <a:solidFill>
                  <a:schemeClr val="dk1"/>
                </a:solidFill>
                <a:latin typeface="楷体" panose="02010609060101010101" pitchFamily="49" charset="-122"/>
                <a:ea typeface="楷体" panose="02010609060101010101" pitchFamily="49" charset="-122"/>
              </a:rPr>
              <a:t> </a:t>
            </a:r>
            <a:r>
              <a:rPr lang="en-US" altLang="zh-CN" sz="2400" kern="1200" dirty="0">
                <a:solidFill>
                  <a:schemeClr val="dk1"/>
                </a:solidFill>
                <a:latin typeface="楷体" panose="02010609060101010101" pitchFamily="49" charset="-122"/>
                <a:ea typeface="楷体" panose="02010609060101010101" pitchFamily="49" charset="-122"/>
              </a:rPr>
              <a:t>(102,88)</a:t>
            </a:r>
            <a:endParaRPr lang="en-US" altLang="zh-CN" sz="2400" kern="1200" dirty="0">
              <a:solidFill>
                <a:schemeClr val="dk1"/>
              </a:solidFill>
              <a:latin typeface="楷体" panose="02010609060101010101" pitchFamily="49" charset="-122"/>
              <a:ea typeface="楷体" panose="02010609060101010101" pitchFamily="49" charset="-122"/>
            </a:endParaRPr>
          </a:p>
          <a:p>
            <a:r>
              <a:rPr lang="zh-CN" altLang="en-US" sz="2400" kern="1200" dirty="0">
                <a:solidFill>
                  <a:schemeClr val="dk1"/>
                </a:solidFill>
                <a:latin typeface="楷体" panose="02010609060101010101" pitchFamily="49" charset="-122"/>
                <a:ea typeface="楷体" panose="02010609060101010101" pitchFamily="49" charset="-122"/>
              </a:rPr>
              <a:t>上述所有计算都是在椭圆曲线上进行。</a:t>
            </a:r>
            <a:r>
              <a:rPr lang="en-US" altLang="zh-CN" sz="2400" kern="1200" dirty="0">
                <a:solidFill>
                  <a:schemeClr val="dk1"/>
                </a:solidFill>
                <a:latin typeface="楷体" panose="02010609060101010101" pitchFamily="49" charset="-122"/>
                <a:ea typeface="楷体" panose="02010609060101010101" pitchFamily="49" charset="-122"/>
              </a:rPr>
              <a:t>Alice</a:t>
            </a:r>
            <a:r>
              <a:rPr lang="zh-CN" altLang="en-US" sz="2400" kern="1200" dirty="0">
                <a:solidFill>
                  <a:schemeClr val="dk1"/>
                </a:solidFill>
                <a:latin typeface="楷体" panose="02010609060101010101" pitchFamily="49" charset="-122"/>
                <a:ea typeface="楷体" panose="02010609060101010101" pitchFamily="49" charset="-122"/>
              </a:rPr>
              <a:t>将她的计算结果发送给</a:t>
            </a:r>
            <a:r>
              <a:rPr lang="en-US" altLang="zh-CN" sz="2400" kern="1200" dirty="0">
                <a:solidFill>
                  <a:schemeClr val="dk1"/>
                </a:solidFill>
                <a:latin typeface="楷体" panose="02010609060101010101" pitchFamily="49" charset="-122"/>
                <a:ea typeface="楷体" panose="02010609060101010101" pitchFamily="49" charset="-122"/>
              </a:rPr>
              <a:t>Bob</a:t>
            </a:r>
            <a:r>
              <a:rPr lang="zh-CN" altLang="en-US" sz="2400" kern="1200" dirty="0">
                <a:solidFill>
                  <a:schemeClr val="dk1"/>
                </a:solidFill>
                <a:latin typeface="楷体" panose="02010609060101010101" pitchFamily="49" charset="-122"/>
                <a:ea typeface="楷体" panose="02010609060101010101" pitchFamily="49" charset="-122"/>
              </a:rPr>
              <a:t>。</a:t>
            </a:r>
            <a:endParaRPr lang="en-US" altLang="zh-CN" sz="2400" kern="1200" dirty="0">
              <a:solidFill>
                <a:schemeClr val="dk1"/>
              </a:solidFill>
              <a:latin typeface="楷体" panose="02010609060101010101" pitchFamily="49" charset="-122"/>
              <a:ea typeface="楷体" panose="02010609060101010101" pitchFamily="49" charset="-122"/>
            </a:endParaRPr>
          </a:p>
          <a:p>
            <a:r>
              <a:rPr lang="en-US" altLang="zh-CN" sz="2400" kern="1200" dirty="0">
                <a:solidFill>
                  <a:schemeClr val="dk1"/>
                </a:solidFill>
                <a:latin typeface="楷体" panose="02010609060101010101" pitchFamily="49" charset="-122"/>
                <a:ea typeface="楷体" panose="02010609060101010101" pitchFamily="49" charset="-122"/>
              </a:rPr>
              <a:t>Bob</a:t>
            </a:r>
            <a:r>
              <a:rPr lang="zh-CN" altLang="en-US" sz="2400" kern="1200" dirty="0">
                <a:solidFill>
                  <a:schemeClr val="dk1"/>
                </a:solidFill>
                <a:latin typeface="楷体" panose="02010609060101010101" pitchFamily="49" charset="-122"/>
                <a:ea typeface="楷体" panose="02010609060101010101" pitchFamily="49" charset="-122"/>
              </a:rPr>
              <a:t>执行如下计算：</a:t>
            </a:r>
            <a:endParaRPr lang="en-US" altLang="zh-CN" sz="2400" kern="1200" dirty="0">
              <a:solidFill>
                <a:schemeClr val="dk1"/>
              </a:solidFill>
              <a:latin typeface="楷体" panose="02010609060101010101" pitchFamily="49" charset="-122"/>
              <a:ea typeface="楷体" panose="02010609060101010101" pitchFamily="49" charset="-122"/>
            </a:endParaRPr>
          </a:p>
          <a:p>
            <a:r>
              <a:rPr lang="en-US" altLang="zh-CN" sz="2400" kern="1200" dirty="0">
                <a:solidFill>
                  <a:schemeClr val="dk1"/>
                </a:solidFill>
                <a:latin typeface="楷体" panose="02010609060101010101" pitchFamily="49" charset="-122"/>
                <a:ea typeface="楷体" panose="02010609060101010101" pitchFamily="49" charset="-122"/>
              </a:rPr>
              <a:t>B(2,7) = 22(2,7) = (9,43)</a:t>
            </a:r>
            <a:endParaRPr lang="en-US" altLang="zh-CN" sz="2400" kern="1200" dirty="0">
              <a:solidFill>
                <a:schemeClr val="dk1"/>
              </a:solidFill>
              <a:latin typeface="楷体" panose="02010609060101010101" pitchFamily="49" charset="-122"/>
              <a:ea typeface="楷体" panose="02010609060101010101" pitchFamily="49" charset="-122"/>
            </a:endParaRPr>
          </a:p>
          <a:p>
            <a:r>
              <a:rPr lang="en-US" altLang="zh-CN" sz="2400" kern="1200" dirty="0">
                <a:solidFill>
                  <a:schemeClr val="dk1"/>
                </a:solidFill>
                <a:latin typeface="楷体" panose="02010609060101010101" pitchFamily="49" charset="-122"/>
                <a:ea typeface="楷体" panose="02010609060101010101" pitchFamily="49" charset="-122"/>
              </a:rPr>
              <a:t>Bob</a:t>
            </a:r>
            <a:r>
              <a:rPr lang="zh-CN" altLang="en-US" sz="2400" kern="1200" dirty="0">
                <a:solidFill>
                  <a:schemeClr val="dk1"/>
                </a:solidFill>
                <a:latin typeface="楷体" panose="02010609060101010101" pitchFamily="49" charset="-122"/>
                <a:ea typeface="楷体" panose="02010609060101010101" pitchFamily="49" charset="-122"/>
              </a:rPr>
              <a:t>也将这个结果发给</a:t>
            </a:r>
            <a:r>
              <a:rPr lang="en-US" altLang="zh-CN" sz="2400" kern="1200" dirty="0">
                <a:solidFill>
                  <a:schemeClr val="dk1"/>
                </a:solidFill>
                <a:latin typeface="楷体" panose="02010609060101010101" pitchFamily="49" charset="-122"/>
                <a:ea typeface="楷体" panose="02010609060101010101" pitchFamily="49" charset="-122"/>
              </a:rPr>
              <a:t>Alice</a:t>
            </a:r>
            <a:r>
              <a:rPr lang="zh-CN" altLang="en-US" sz="2400" kern="1200" dirty="0">
                <a:solidFill>
                  <a:schemeClr val="dk1"/>
                </a:solidFill>
                <a:latin typeface="楷体" panose="02010609060101010101" pitchFamily="49" charset="-122"/>
                <a:ea typeface="楷体" panose="02010609060101010101" pitchFamily="49" charset="-122"/>
              </a:rPr>
              <a:t>。</a:t>
            </a:r>
            <a:endParaRPr lang="en-US" altLang="zh-CN" sz="2400" kern="1200" dirty="0">
              <a:solidFill>
                <a:schemeClr val="dk1"/>
              </a:solidFill>
              <a:latin typeface="楷体" panose="02010609060101010101" pitchFamily="49" charset="-122"/>
              <a:ea typeface="楷体" panose="02010609060101010101" pitchFamily="49" charset="-122"/>
            </a:endParaRPr>
          </a:p>
        </p:txBody>
      </p:sp>
      <p:sp>
        <p:nvSpPr>
          <p:cNvPr id="5"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zh-CN" altLang="en-US" kern="0">
                <a:latin typeface="楷体" panose="02010609060101010101" pitchFamily="49" charset="-122"/>
                <a:ea typeface="楷体" panose="02010609060101010101" pitchFamily="49" charset="-122"/>
              </a:rPr>
              <a:t>基于椭圆曲线的</a:t>
            </a:r>
            <a:r>
              <a:rPr lang="en-US" altLang="zh-CN" kern="0">
                <a:latin typeface="楷体" panose="02010609060101010101" pitchFamily="49" charset="-122"/>
                <a:ea typeface="楷体" panose="02010609060101010101" pitchFamily="49" charset="-122"/>
              </a:rPr>
              <a:t>Diffie-Hellman</a:t>
            </a:r>
            <a:r>
              <a:rPr lang="zh-CN" altLang="en-US" kern="0">
                <a:latin typeface="楷体" panose="02010609060101010101" pitchFamily="49" charset="-122"/>
                <a:ea typeface="楷体" panose="02010609060101010101" pitchFamily="49" charset="-122"/>
              </a:rPr>
              <a:t>密钥交换版本</a:t>
            </a:r>
            <a:endParaRPr lang="zh-CN" altLang="en-US" kern="0" dirty="0">
              <a:latin typeface="楷体" panose="02010609060101010101" pitchFamily="49" charset="-122"/>
              <a:ea typeface="楷体" panose="02010609060101010101" pitchFamily="49" charset="-122"/>
            </a:endParaRPr>
          </a:p>
        </p:txBody>
      </p:sp>
      <p:sp>
        <p:nvSpPr>
          <p:cNvPr id="6" name="灯片编号占位符 3"/>
          <p:cNvSpPr txBox="1"/>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zh-CN"/>
            </a:defPPr>
            <a:lvl1pPr algn="r" rtl="0" eaLnBrk="0" fontAlgn="base" hangingPunct="0">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DEB1DB0-BF70-4ED4-AEEA-FC63C96D6CF4}" type="slidenum">
              <a:rPr lang="en-US" altLang="zh-CN" smtClean="0"/>
            </a:fld>
            <a:endParaRPr lang="en-US" altLang="zh-CN"/>
          </a:p>
        </p:txBody>
      </p:sp>
      <p:sp>
        <p:nvSpPr>
          <p:cNvPr id="3" name="内容占位符 2"/>
          <p:cNvSpPr>
            <a:spLocks noGrp="1"/>
          </p:cNvSpPr>
          <p:nvPr>
            <p:ph idx="4294967295"/>
          </p:nvPr>
        </p:nvSpPr>
        <p:spPr>
          <a:xfrm>
            <a:off x="0" y="1125538"/>
            <a:ext cx="8642350" cy="5543550"/>
          </a:xfrm>
        </p:spPr>
        <p:txBody>
          <a:bodyPr/>
          <a:lstStyle/>
          <a:p>
            <a:r>
              <a:rPr lang="en-US" altLang="zh-CN" sz="2400" kern="1200" dirty="0">
                <a:solidFill>
                  <a:schemeClr val="dk1"/>
                </a:solidFill>
                <a:latin typeface="楷体" panose="02010609060101010101" pitchFamily="49" charset="-122"/>
                <a:ea typeface="楷体" panose="02010609060101010101" pitchFamily="49" charset="-122"/>
              </a:rPr>
              <a:t>Alice</a:t>
            </a:r>
            <a:r>
              <a:rPr lang="zh-CN" altLang="en-US" sz="2400" kern="1200" dirty="0">
                <a:solidFill>
                  <a:schemeClr val="dk1"/>
                </a:solidFill>
                <a:latin typeface="楷体" panose="02010609060101010101" pitchFamily="49" charset="-122"/>
                <a:ea typeface="楷体" panose="02010609060101010101" pitchFamily="49" charset="-122"/>
              </a:rPr>
              <a:t>将她从</a:t>
            </a:r>
            <a:r>
              <a:rPr lang="en-US" altLang="zh-CN" sz="2400" kern="1200" dirty="0">
                <a:solidFill>
                  <a:schemeClr val="dk1"/>
                </a:solidFill>
                <a:latin typeface="楷体" panose="02010609060101010101" pitchFamily="49" charset="-122"/>
                <a:ea typeface="楷体" panose="02010609060101010101" pitchFamily="49" charset="-122"/>
              </a:rPr>
              <a:t>Bob</a:t>
            </a:r>
            <a:r>
              <a:rPr lang="zh-CN" altLang="en-US" sz="2400" kern="1200" dirty="0">
                <a:solidFill>
                  <a:schemeClr val="dk1"/>
                </a:solidFill>
                <a:latin typeface="楷体" panose="02010609060101010101" pitchFamily="49" charset="-122"/>
                <a:ea typeface="楷体" panose="02010609060101010101" pitchFamily="49" charset="-122"/>
              </a:rPr>
              <a:t>那儿收到的这个值乘以她自己的秘密乘法因子</a:t>
            </a:r>
            <a:r>
              <a:rPr lang="en-US" altLang="zh-CN" sz="2400" kern="1200" dirty="0">
                <a:solidFill>
                  <a:schemeClr val="dk1"/>
                </a:solidFill>
                <a:latin typeface="楷体" panose="02010609060101010101" pitchFamily="49" charset="-122"/>
                <a:ea typeface="楷体" panose="02010609060101010101" pitchFamily="49" charset="-122"/>
              </a:rPr>
              <a:t>A</a:t>
            </a:r>
            <a:r>
              <a:rPr lang="zh-CN" altLang="en-US" sz="2400" kern="1200" dirty="0">
                <a:solidFill>
                  <a:schemeClr val="dk1"/>
                </a:solidFill>
                <a:latin typeface="楷体" panose="02010609060101010101" pitchFamily="49" charset="-122"/>
                <a:ea typeface="楷体" panose="02010609060101010101" pitchFamily="49" charset="-122"/>
              </a:rPr>
              <a:t>，也就是说，</a:t>
            </a:r>
            <a:r>
              <a:rPr lang="en-US" altLang="zh-CN" sz="2400" kern="1200" dirty="0">
                <a:solidFill>
                  <a:schemeClr val="dk1"/>
                </a:solidFill>
                <a:latin typeface="楷体" panose="02010609060101010101" pitchFamily="49" charset="-122"/>
                <a:ea typeface="楷体" panose="02010609060101010101" pitchFamily="49" charset="-122"/>
              </a:rPr>
              <a:t>Alice</a:t>
            </a:r>
            <a:r>
              <a:rPr lang="zh-CN" altLang="en-US" sz="2400" kern="1200" dirty="0">
                <a:solidFill>
                  <a:schemeClr val="dk1"/>
                </a:solidFill>
                <a:latin typeface="楷体" panose="02010609060101010101" pitchFamily="49" charset="-122"/>
                <a:ea typeface="楷体" panose="02010609060101010101" pitchFamily="49" charset="-122"/>
              </a:rPr>
              <a:t>做如下计算：</a:t>
            </a:r>
            <a:endParaRPr lang="en-US" altLang="zh-CN" sz="2400" kern="1200" dirty="0">
              <a:solidFill>
                <a:schemeClr val="dk1"/>
              </a:solidFill>
              <a:latin typeface="楷体" panose="02010609060101010101" pitchFamily="49" charset="-122"/>
              <a:ea typeface="楷体" panose="02010609060101010101" pitchFamily="49" charset="-122"/>
            </a:endParaRPr>
          </a:p>
          <a:p>
            <a:r>
              <a:rPr lang="en-US" altLang="zh-CN" sz="2400" kern="1200" dirty="0">
                <a:solidFill>
                  <a:schemeClr val="dk1"/>
                </a:solidFill>
                <a:latin typeface="楷体" panose="02010609060101010101" pitchFamily="49" charset="-122"/>
                <a:ea typeface="楷体" panose="02010609060101010101" pitchFamily="49" charset="-122"/>
              </a:rPr>
              <a:t>A(9,43)=15(9,43)=(131,140)</a:t>
            </a:r>
            <a:endParaRPr lang="en-US" altLang="zh-CN" sz="2400" kern="1200" dirty="0">
              <a:solidFill>
                <a:schemeClr val="dk1"/>
              </a:solidFill>
              <a:latin typeface="楷体" panose="02010609060101010101" pitchFamily="49" charset="-122"/>
              <a:ea typeface="楷体" panose="02010609060101010101" pitchFamily="49" charset="-122"/>
            </a:endParaRPr>
          </a:p>
          <a:p>
            <a:r>
              <a:rPr lang="zh-CN" altLang="en-US" sz="2400" kern="1200" dirty="0">
                <a:solidFill>
                  <a:schemeClr val="dk1"/>
                </a:solidFill>
                <a:latin typeface="楷体" panose="02010609060101010101" pitchFamily="49" charset="-122"/>
                <a:ea typeface="楷体" panose="02010609060101010101" pitchFamily="49" charset="-122"/>
              </a:rPr>
              <a:t>类似地，</a:t>
            </a:r>
            <a:r>
              <a:rPr lang="en-US" altLang="zh-CN" sz="2400" kern="1200" dirty="0">
                <a:solidFill>
                  <a:schemeClr val="dk1"/>
                </a:solidFill>
                <a:latin typeface="楷体" panose="02010609060101010101" pitchFamily="49" charset="-122"/>
                <a:ea typeface="楷体" panose="02010609060101010101" pitchFamily="49" charset="-122"/>
              </a:rPr>
              <a:t>Bob</a:t>
            </a:r>
            <a:r>
              <a:rPr lang="zh-CN" altLang="en-US" sz="2400" kern="1200" dirty="0">
                <a:solidFill>
                  <a:schemeClr val="dk1"/>
                </a:solidFill>
                <a:latin typeface="楷体" panose="02010609060101010101" pitchFamily="49" charset="-122"/>
                <a:ea typeface="楷体" panose="02010609060101010101" pitchFamily="49" charset="-122"/>
              </a:rPr>
              <a:t>执行如下计算：</a:t>
            </a:r>
            <a:endParaRPr lang="en-US" altLang="zh-CN" sz="2400" kern="1200" dirty="0">
              <a:solidFill>
                <a:schemeClr val="dk1"/>
              </a:solidFill>
              <a:latin typeface="楷体" panose="02010609060101010101" pitchFamily="49" charset="-122"/>
              <a:ea typeface="楷体" panose="02010609060101010101" pitchFamily="49" charset="-122"/>
            </a:endParaRPr>
          </a:p>
          <a:p>
            <a:r>
              <a:rPr lang="en-US" altLang="zh-CN" sz="2400" kern="1200" dirty="0">
                <a:solidFill>
                  <a:schemeClr val="dk1"/>
                </a:solidFill>
                <a:latin typeface="楷体" panose="02010609060101010101" pitchFamily="49" charset="-122"/>
                <a:ea typeface="楷体" panose="02010609060101010101" pitchFamily="49" charset="-122"/>
              </a:rPr>
              <a:t>B(102,88)=22(201,88)=(131,140)</a:t>
            </a:r>
            <a:endParaRPr lang="en-US" altLang="zh-CN" sz="2400" kern="1200" dirty="0">
              <a:solidFill>
                <a:schemeClr val="dk1"/>
              </a:solidFill>
              <a:latin typeface="楷体" panose="02010609060101010101" pitchFamily="49" charset="-122"/>
              <a:ea typeface="楷体" panose="02010609060101010101" pitchFamily="49" charset="-122"/>
            </a:endParaRPr>
          </a:p>
          <a:p>
            <a:r>
              <a:rPr lang="zh-CN" altLang="en-US" sz="2400" kern="1200" dirty="0">
                <a:solidFill>
                  <a:schemeClr val="dk1"/>
                </a:solidFill>
                <a:latin typeface="楷体" panose="02010609060101010101" pitchFamily="49" charset="-122"/>
                <a:ea typeface="楷体" panose="02010609060101010101" pitchFamily="49" charset="-122"/>
              </a:rPr>
              <a:t>于是，</a:t>
            </a:r>
            <a:r>
              <a:rPr lang="en-US" altLang="zh-CN" sz="2400" kern="1200" dirty="0">
                <a:solidFill>
                  <a:schemeClr val="dk1"/>
                </a:solidFill>
                <a:latin typeface="楷体" panose="02010609060101010101" pitchFamily="49" charset="-122"/>
                <a:ea typeface="楷体" panose="02010609060101010101" pitchFamily="49" charset="-122"/>
              </a:rPr>
              <a:t>Alice</a:t>
            </a:r>
            <a:r>
              <a:rPr lang="zh-CN" altLang="en-US" sz="2400" kern="1200" dirty="0">
                <a:solidFill>
                  <a:schemeClr val="dk1"/>
                </a:solidFill>
                <a:latin typeface="楷体" panose="02010609060101010101" pitchFamily="49" charset="-122"/>
                <a:ea typeface="楷体" panose="02010609060101010101" pitchFamily="49" charset="-122"/>
              </a:rPr>
              <a:t>和</a:t>
            </a:r>
            <a:r>
              <a:rPr lang="en-US" altLang="zh-CN" sz="2400" kern="1200" dirty="0">
                <a:solidFill>
                  <a:schemeClr val="dk1"/>
                </a:solidFill>
                <a:latin typeface="楷体" panose="02010609060101010101" pitchFamily="49" charset="-122"/>
                <a:ea typeface="楷体" panose="02010609060101010101" pitchFamily="49" charset="-122"/>
              </a:rPr>
              <a:t>Bob</a:t>
            </a:r>
            <a:r>
              <a:rPr lang="zh-CN" altLang="en-US" sz="2400" kern="1200" dirty="0">
                <a:solidFill>
                  <a:schemeClr val="dk1"/>
                </a:solidFill>
                <a:latin typeface="楷体" panose="02010609060101010101" pitchFamily="49" charset="-122"/>
                <a:ea typeface="楷体" panose="02010609060101010101" pitchFamily="49" charset="-122"/>
              </a:rPr>
              <a:t>就已经建立了共享的秘密，共享秘密可用作对称密钥。</a:t>
            </a:r>
            <a:endParaRPr lang="en-US" altLang="zh-CN" sz="2400" kern="1200" dirty="0">
              <a:solidFill>
                <a:schemeClr val="dk1"/>
              </a:solidFill>
              <a:latin typeface="楷体" panose="02010609060101010101" pitchFamily="49" charset="-122"/>
              <a:ea typeface="楷体" panose="02010609060101010101" pitchFamily="49" charset="-122"/>
            </a:endParaRPr>
          </a:p>
          <a:p>
            <a:r>
              <a:rPr lang="zh-CN" altLang="en-US" sz="2400" kern="1200" dirty="0">
                <a:solidFill>
                  <a:schemeClr val="dk1"/>
                </a:solidFill>
                <a:latin typeface="楷体" panose="02010609060101010101" pitchFamily="49" charset="-122"/>
                <a:ea typeface="楷体" panose="02010609060101010101" pitchFamily="49" charset="-122"/>
              </a:rPr>
              <a:t>这个</a:t>
            </a:r>
            <a:r>
              <a:rPr lang="en-US" altLang="zh-CN" sz="2400" kern="1200" dirty="0" err="1">
                <a:solidFill>
                  <a:schemeClr val="dk1"/>
                </a:solidFill>
                <a:latin typeface="楷体" panose="02010609060101010101" pitchFamily="49" charset="-122"/>
                <a:ea typeface="楷体" panose="02010609060101010101" pitchFamily="49" charset="-122"/>
              </a:rPr>
              <a:t>Diffie-hellman</a:t>
            </a:r>
            <a:r>
              <a:rPr lang="zh-CN" altLang="en-US" sz="2400" kern="1200" dirty="0">
                <a:solidFill>
                  <a:schemeClr val="dk1"/>
                </a:solidFill>
                <a:latin typeface="楷体" panose="02010609060101010101" pitchFamily="49" charset="-122"/>
                <a:ea typeface="楷体" panose="02010609060101010101" pitchFamily="49" charset="-122"/>
              </a:rPr>
              <a:t>密钥交换方案的椭圆曲线版本之所以能够有效工作，全在于</a:t>
            </a:r>
            <a:r>
              <a:rPr lang="en-US" altLang="zh-CN" sz="2400" kern="1200" dirty="0">
                <a:solidFill>
                  <a:schemeClr val="dk1"/>
                </a:solidFill>
                <a:latin typeface="楷体" panose="02010609060101010101" pitchFamily="49" charset="-122"/>
                <a:ea typeface="楷体" panose="02010609060101010101" pitchFamily="49" charset="-122"/>
              </a:rPr>
              <a:t>AB·P=BA·P</a:t>
            </a:r>
            <a:r>
              <a:rPr lang="zh-CN" altLang="en-US" sz="2400" kern="1200" dirty="0">
                <a:solidFill>
                  <a:schemeClr val="dk1"/>
                </a:solidFill>
                <a:latin typeface="楷体" panose="02010609060101010101" pitchFamily="49" charset="-122"/>
                <a:ea typeface="楷体" panose="02010609060101010101" pitchFamily="49" charset="-122"/>
              </a:rPr>
              <a:t>，其中</a:t>
            </a:r>
            <a:r>
              <a:rPr lang="en-US" altLang="zh-CN" sz="2400" kern="1200" dirty="0">
                <a:solidFill>
                  <a:schemeClr val="dk1"/>
                </a:solidFill>
                <a:latin typeface="楷体" panose="02010609060101010101" pitchFamily="49" charset="-122"/>
                <a:ea typeface="楷体" panose="02010609060101010101" pitchFamily="49" charset="-122"/>
              </a:rPr>
              <a:t>A</a:t>
            </a:r>
            <a:r>
              <a:rPr lang="zh-CN" altLang="en-US" sz="2400" kern="1200" dirty="0">
                <a:solidFill>
                  <a:schemeClr val="dk1"/>
                </a:solidFill>
                <a:latin typeface="楷体" panose="02010609060101010101" pitchFamily="49" charset="-122"/>
                <a:ea typeface="楷体" panose="02010609060101010101" pitchFamily="49" charset="-122"/>
              </a:rPr>
              <a:t>和</a:t>
            </a:r>
            <a:r>
              <a:rPr lang="en-US" altLang="zh-CN" sz="2400" kern="1200" dirty="0">
                <a:solidFill>
                  <a:schemeClr val="dk1"/>
                </a:solidFill>
                <a:latin typeface="楷体" panose="02010609060101010101" pitchFamily="49" charset="-122"/>
                <a:ea typeface="楷体" panose="02010609060101010101" pitchFamily="49" charset="-122"/>
              </a:rPr>
              <a:t>B</a:t>
            </a:r>
            <a:r>
              <a:rPr lang="zh-CN" altLang="en-US" sz="2400" kern="1200" dirty="0">
                <a:solidFill>
                  <a:schemeClr val="dk1"/>
                </a:solidFill>
                <a:latin typeface="楷体" panose="02010609060101010101" pitchFamily="49" charset="-122"/>
                <a:ea typeface="楷体" panose="02010609060101010101" pitchFamily="49" charset="-122"/>
              </a:rPr>
              <a:t>分别是秘密乘法因子，而</a:t>
            </a:r>
            <a:r>
              <a:rPr lang="en-US" altLang="zh-CN" sz="2400" kern="1200" dirty="0">
                <a:solidFill>
                  <a:schemeClr val="dk1"/>
                </a:solidFill>
                <a:latin typeface="楷体" panose="02010609060101010101" pitchFamily="49" charset="-122"/>
                <a:ea typeface="楷体" panose="02010609060101010101" pitchFamily="49" charset="-122"/>
              </a:rPr>
              <a:t>P</a:t>
            </a:r>
            <a:r>
              <a:rPr lang="zh-CN" altLang="en-US" sz="2400" kern="1200" dirty="0">
                <a:solidFill>
                  <a:schemeClr val="dk1"/>
                </a:solidFill>
                <a:latin typeface="楷体" panose="02010609060101010101" pitchFamily="49" charset="-122"/>
                <a:ea typeface="楷体" panose="02010609060101010101" pitchFamily="49" charset="-122"/>
              </a:rPr>
              <a:t>是椭圆曲线上指定的点。</a:t>
            </a:r>
            <a:endParaRPr lang="en-US" altLang="zh-CN" sz="2400" kern="1200" dirty="0">
              <a:solidFill>
                <a:schemeClr val="dk1"/>
              </a:solidFill>
              <a:latin typeface="楷体" panose="02010609060101010101" pitchFamily="49" charset="-122"/>
              <a:ea typeface="楷体" panose="02010609060101010101" pitchFamily="49" charset="-122"/>
            </a:endParaRPr>
          </a:p>
          <a:p>
            <a:r>
              <a:rPr lang="zh-CN" altLang="en-US" sz="2400" kern="1200" dirty="0">
                <a:solidFill>
                  <a:schemeClr val="dk1"/>
                </a:solidFill>
                <a:latin typeface="楷体" panose="02010609060101010101" pitchFamily="49" charset="-122"/>
                <a:ea typeface="楷体" panose="02010609060101010101" pitchFamily="49" charset="-122"/>
              </a:rPr>
              <a:t>该方案的安全性依靠于如下事实：即使</a:t>
            </a:r>
            <a:r>
              <a:rPr lang="en-US" altLang="zh-CN" sz="2400" kern="1200" dirty="0">
                <a:solidFill>
                  <a:schemeClr val="dk1"/>
                </a:solidFill>
                <a:latin typeface="楷体" panose="02010609060101010101" pitchFamily="49" charset="-122"/>
                <a:ea typeface="楷体" panose="02010609060101010101" pitchFamily="49" charset="-122"/>
              </a:rPr>
              <a:t>Trudy</a:t>
            </a:r>
            <a:r>
              <a:rPr lang="zh-CN" altLang="en-US" sz="2400" kern="1200" dirty="0">
                <a:solidFill>
                  <a:schemeClr val="dk1"/>
                </a:solidFill>
                <a:latin typeface="楷体" panose="02010609060101010101" pitchFamily="49" charset="-122"/>
                <a:ea typeface="楷体" panose="02010609060101010101" pitchFamily="49" charset="-122"/>
              </a:rPr>
              <a:t>能够看到</a:t>
            </a:r>
            <a:r>
              <a:rPr lang="en-US" altLang="zh-CN" sz="2400" kern="1200" dirty="0">
                <a:solidFill>
                  <a:schemeClr val="dk1"/>
                </a:solidFill>
                <a:latin typeface="楷体" panose="02010609060101010101" pitchFamily="49" charset="-122"/>
                <a:ea typeface="楷体" panose="02010609060101010101" pitchFamily="49" charset="-122"/>
              </a:rPr>
              <a:t>A·P</a:t>
            </a:r>
            <a:r>
              <a:rPr lang="zh-CN" altLang="en-US" sz="2400" kern="1200" dirty="0">
                <a:solidFill>
                  <a:schemeClr val="dk1"/>
                </a:solidFill>
                <a:latin typeface="楷体" panose="02010609060101010101" pitchFamily="49" charset="-122"/>
                <a:ea typeface="楷体" panose="02010609060101010101" pitchFamily="49" charset="-122"/>
              </a:rPr>
              <a:t>和</a:t>
            </a:r>
            <a:r>
              <a:rPr lang="en-US" altLang="zh-CN" sz="2400" kern="1200" dirty="0">
                <a:solidFill>
                  <a:schemeClr val="dk1"/>
                </a:solidFill>
                <a:latin typeface="楷体" panose="02010609060101010101" pitchFamily="49" charset="-122"/>
                <a:ea typeface="楷体" panose="02010609060101010101" pitchFamily="49" charset="-122"/>
              </a:rPr>
              <a:t>B·P</a:t>
            </a:r>
            <a:r>
              <a:rPr lang="zh-CN" altLang="en-US" sz="2400" kern="1200" dirty="0">
                <a:solidFill>
                  <a:schemeClr val="dk1"/>
                </a:solidFill>
                <a:latin typeface="楷体" panose="02010609060101010101" pitchFamily="49" charset="-122"/>
                <a:ea typeface="楷体" panose="02010609060101010101" pitchFamily="49" charset="-122"/>
              </a:rPr>
              <a:t>，但是很显然，她必须找到</a:t>
            </a:r>
            <a:r>
              <a:rPr lang="en-US" altLang="zh-CN" sz="2400" kern="1200" dirty="0">
                <a:solidFill>
                  <a:schemeClr val="dk1"/>
                </a:solidFill>
                <a:latin typeface="楷体" panose="02010609060101010101" pitchFamily="49" charset="-122"/>
                <a:ea typeface="楷体" panose="02010609060101010101" pitchFamily="49" charset="-122"/>
              </a:rPr>
              <a:t>A</a:t>
            </a:r>
            <a:r>
              <a:rPr lang="zh-CN" altLang="en-US" sz="2400" kern="1200" dirty="0">
                <a:solidFill>
                  <a:schemeClr val="dk1"/>
                </a:solidFill>
                <a:latin typeface="楷体" panose="02010609060101010101" pitchFamily="49" charset="-122"/>
                <a:ea typeface="楷体" panose="02010609060101010101" pitchFamily="49" charset="-122"/>
              </a:rPr>
              <a:t>和</a:t>
            </a:r>
            <a:r>
              <a:rPr lang="en-US" altLang="zh-CN" sz="2400" kern="1200" dirty="0">
                <a:solidFill>
                  <a:schemeClr val="dk1"/>
                </a:solidFill>
                <a:latin typeface="楷体" panose="02010609060101010101" pitchFamily="49" charset="-122"/>
                <a:ea typeface="楷体" panose="02010609060101010101" pitchFamily="49" charset="-122"/>
              </a:rPr>
              <a:t>B</a:t>
            </a:r>
            <a:r>
              <a:rPr lang="zh-CN" altLang="en-US" sz="2400" kern="1200" dirty="0">
                <a:solidFill>
                  <a:schemeClr val="dk1"/>
                </a:solidFill>
                <a:latin typeface="楷体" panose="02010609060101010101" pitchFamily="49" charset="-122"/>
                <a:ea typeface="楷体" panose="02010609060101010101" pitchFamily="49" charset="-122"/>
              </a:rPr>
              <a:t>，然后才能够确定共享密钥。</a:t>
            </a:r>
            <a:endParaRPr lang="zh-CN" altLang="en-US" sz="2400" kern="1200" dirty="0">
              <a:solidFill>
                <a:schemeClr val="dk1"/>
              </a:solidFill>
              <a:latin typeface="楷体" panose="02010609060101010101" pitchFamily="49" charset="-122"/>
              <a:ea typeface="楷体" panose="02010609060101010101" pitchFamily="49" charset="-122"/>
            </a:endParaRPr>
          </a:p>
        </p:txBody>
      </p:sp>
      <p:sp>
        <p:nvSpPr>
          <p:cNvPr id="5"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zh-CN" altLang="en-US" kern="0" dirty="0">
                <a:latin typeface="楷体" panose="02010609060101010101" pitchFamily="49" charset="-122"/>
                <a:ea typeface="楷体" panose="02010609060101010101" pitchFamily="49" charset="-122"/>
              </a:rPr>
              <a:t>基于椭圆曲线的</a:t>
            </a:r>
            <a:r>
              <a:rPr lang="en-US" altLang="zh-CN" kern="0" dirty="0">
                <a:latin typeface="楷体" panose="02010609060101010101" pitchFamily="49" charset="-122"/>
                <a:ea typeface="楷体" panose="02010609060101010101" pitchFamily="49" charset="-122"/>
              </a:rPr>
              <a:t>Diffie-Hellman</a:t>
            </a:r>
            <a:r>
              <a:rPr lang="zh-CN" altLang="en-US" kern="0" dirty="0">
                <a:latin typeface="楷体" panose="02010609060101010101" pitchFamily="49" charset="-122"/>
                <a:ea typeface="楷体" panose="02010609060101010101" pitchFamily="49" charset="-122"/>
              </a:rPr>
              <a:t>密钥交换版本</a:t>
            </a:r>
            <a:endParaRPr lang="zh-CN" altLang="en-US" kern="0" dirty="0">
              <a:latin typeface="楷体" panose="02010609060101010101" pitchFamily="49" charset="-122"/>
              <a:ea typeface="楷体" panose="02010609060101010101" pitchFamily="49" charset="-122"/>
            </a:endParaRPr>
          </a:p>
        </p:txBody>
      </p:sp>
      <p:sp>
        <p:nvSpPr>
          <p:cNvPr id="6" name="灯片编号占位符 3"/>
          <p:cNvSpPr txBox="1"/>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zh-CN"/>
            </a:defPPr>
            <a:lvl1pPr algn="r" rtl="0" eaLnBrk="0" fontAlgn="base" hangingPunct="0">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DEB1DB0-BF70-4ED4-AEEA-FC63C96D6CF4}" type="slidenum">
              <a:rPr lang="en-US" altLang="zh-CN" smtClean="0"/>
            </a:fld>
            <a:endParaRPr lang="en-US" altLang="zh-CN"/>
          </a:p>
        </p:txBody>
      </p:sp>
      <p:sp>
        <p:nvSpPr>
          <p:cNvPr id="6" name="标题 1"/>
          <p:cNvSpPr>
            <a:spLocks noGrp="1" noChangeArrowheads="1"/>
          </p:cNvSpPr>
          <p:nvPr>
            <p:ph type="title" idx="4294967295"/>
          </p:nvPr>
        </p:nvSpPr>
        <p:spPr>
          <a:xfrm>
            <a:off x="0" y="260648"/>
            <a:ext cx="1873250" cy="511175"/>
          </a:xfrm>
        </p:spPr>
        <p:txBody>
          <a:bodyPr/>
          <a:lstStyle/>
          <a:p>
            <a:r>
              <a:rPr lang="zh-CN" altLang="en-US" dirty="0">
                <a:latin typeface="楷体" panose="02010609060101010101" pitchFamily="49" charset="-122"/>
                <a:ea typeface="楷体" panose="02010609060101010101" pitchFamily="49" charset="-122"/>
              </a:rPr>
              <a:t>作业</a:t>
            </a:r>
            <a:endParaRPr lang="zh-CN" altLang="en-US" dirty="0">
              <a:latin typeface="楷体" panose="02010609060101010101" pitchFamily="49" charset="-122"/>
              <a:ea typeface="楷体" panose="02010609060101010101" pitchFamily="49" charset="-122"/>
            </a:endParaRPr>
          </a:p>
        </p:txBody>
      </p:sp>
      <p:sp>
        <p:nvSpPr>
          <p:cNvPr id="8" name="文本框 7"/>
          <p:cNvSpPr txBox="1"/>
          <p:nvPr/>
        </p:nvSpPr>
        <p:spPr>
          <a:xfrm>
            <a:off x="427974" y="2776625"/>
            <a:ext cx="8141351" cy="374871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2</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、假定某人建议用如下方法来确认你们两个人是否拥有同一密钥</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CC0000"/>
              </a:buClr>
              <a:buFont typeface="Wingdings" panose="05000000000000000000" pitchFamily="2" charset="2"/>
              <a:buChar char="Ø"/>
              <a:defRPr/>
            </a:pP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你创建了一个与密钥长度相等的随机比特串，将它和密钥进行异或，并通过通道发送结果。</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CC0000"/>
              </a:buClr>
              <a:buFont typeface="Wingdings" panose="05000000000000000000" pitchFamily="2" charset="2"/>
              <a:buChar char="Ø"/>
              <a:defRPr/>
            </a:pP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你的伙伴将得到的分组与密钥（应该和你的密钥相同）进行异或并发回它。</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800100" lvl="1" indent="-342900">
              <a:spcBef>
                <a:spcPct val="20000"/>
              </a:spcBef>
              <a:buClr>
                <a:srgbClr val="CC0000"/>
              </a:buClr>
              <a:buFont typeface="Wingdings" panose="05000000000000000000" pitchFamily="2" charset="2"/>
              <a:buChar char="Ø"/>
              <a:defRPr/>
            </a:pP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你进行核对并且如果你接收到的是你的原始随机串，你就证实了你的伙伴拥有同一密钥，而你们两个人都还没有传递过密钥。 </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lang="en-US" altLang="zh-CN" sz="2200" kern="0" dirty="0">
                <a:solidFill>
                  <a:srgbClr val="000000"/>
                </a:solidFill>
                <a:latin typeface="楷体" panose="02010609060101010101" pitchFamily="49" charset="-122"/>
                <a:ea typeface="楷体" panose="02010609060101010101" pitchFamily="49" charset="-122"/>
              </a:rPr>
              <a:t>   </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这个方案有缺陷吗？</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sp>
        <p:nvSpPr>
          <p:cNvPr id="10" name="文本框 9"/>
          <p:cNvSpPr txBox="1"/>
          <p:nvPr/>
        </p:nvSpPr>
        <p:spPr>
          <a:xfrm>
            <a:off x="427974" y="1307461"/>
            <a:ext cx="8141351" cy="124341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1</a:t>
            </a:r>
            <a:r>
              <a:rPr kumimoji="0" lang="zh-CN" altLang="en-US"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考虑公共素数</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q=11</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和本原元</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a=2</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的</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Diffie-</a:t>
            </a:r>
            <a:r>
              <a:rPr kumimoji="0" lang="en-US" altLang="zh-CN" sz="2200" b="0" i="0" u="none" strike="noStrike" kern="0" cap="none" spc="0" normalizeH="0" baseline="0" noProof="0" dirty="0" err="1">
                <a:ln>
                  <a:noFill/>
                </a:ln>
                <a:solidFill>
                  <a:srgbClr val="000000"/>
                </a:solidFill>
                <a:effectLst/>
                <a:uLnTx/>
                <a:uFillTx/>
                <a:latin typeface="楷体" panose="02010609060101010101" pitchFamily="49" charset="-122"/>
                <a:ea typeface="楷体" panose="02010609060101010101" pitchFamily="49" charset="-122"/>
                <a:cs typeface="+mn-cs"/>
              </a:rPr>
              <a:t>hellman</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方案。</a:t>
            </a:r>
            <a:endPar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1</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）如果用户</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有公钥</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Y</a:t>
            </a:r>
            <a:r>
              <a:rPr kumimoji="0" lang="en-US" altLang="zh-CN" sz="22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cs typeface="+mn-cs"/>
              </a:rPr>
              <a:t>A</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=9</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，请问</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的私钥</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X</a:t>
            </a:r>
            <a:r>
              <a:rPr kumimoji="0" lang="en-US" altLang="zh-CN" sz="22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cs typeface="+mn-cs"/>
              </a:rPr>
              <a:t>A</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是什么？</a:t>
            </a:r>
            <a:endPar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None/>
              <a:defRPr/>
            </a:pP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2</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）如果用户</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B</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有公钥</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Y</a:t>
            </a:r>
            <a:r>
              <a:rPr kumimoji="0" lang="en-US" altLang="zh-CN" sz="2200" b="0" i="0" u="none" strike="noStrike" kern="0" cap="none" spc="0" normalizeH="0" baseline="-25000" noProof="0" dirty="0">
                <a:ln>
                  <a:noFill/>
                </a:ln>
                <a:solidFill>
                  <a:srgbClr val="000000"/>
                </a:solidFill>
                <a:effectLst/>
                <a:uLnTx/>
                <a:uFillTx/>
                <a:latin typeface="楷体" panose="02010609060101010101" pitchFamily="49" charset="-122"/>
                <a:ea typeface="楷体" panose="02010609060101010101" pitchFamily="49" charset="-122"/>
                <a:cs typeface="+mn-cs"/>
              </a:rPr>
              <a:t>B</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=3</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，请问共享的密钥</a:t>
            </a:r>
            <a:r>
              <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K</a:t>
            </a:r>
            <a:r>
              <a:rPr kumimoji="0" lang="zh-CN"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是什么？</a:t>
            </a:r>
            <a:endParaRPr kumimoji="0" lang="en-US" altLang="zh-CN" sz="22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p:txBody>
      </p:sp>
      <p:sp>
        <p:nvSpPr>
          <p:cNvPr id="9" name="灯片编号占位符 3"/>
          <p:cNvSpPr txBox="1"/>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zh-CN"/>
            </a:defPPr>
            <a:lvl1pPr algn="r" rtl="0" eaLnBrk="0" fontAlgn="base" hangingPunct="0">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DEB1DB0-BF70-4ED4-AEEA-FC63C96D6CF4}" type="slidenum">
              <a:rPr lang="en-US" altLang="zh-CN" smtClean="0"/>
            </a:fld>
            <a:endParaRPr lang="en-US" altLang="zh-CN"/>
          </a:p>
        </p:txBody>
      </p:sp>
      <mc:AlternateContent xmlns:mc="http://schemas.openxmlformats.org/markup-compatibility/2006">
        <mc:Choice xmlns:a14="http://schemas.microsoft.com/office/drawing/2010/main" Requires="a14">
          <p:sp>
            <p:nvSpPr>
              <p:cNvPr id="7" name="文本框 6">
                <a:extLst>
                  <a:ext uri="{FF2B5EF4-FFF2-40B4-BE49-F238E27FC236}">
                    <ele attr="{02F7A63C-E440-4492-A378-7F81EF19669C}"/>
                  </a:ext>
                </a:extLst>
              </p:cNvPr>
              <p:cNvSpPr txBox="1"/>
              <p:nvPr/>
            </p:nvSpPr>
            <p:spPr>
              <a:xfrm>
                <a:off x="332472" y="1484784"/>
                <a:ext cx="8506728" cy="415498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sz="2200" dirty="0">
                    <a:latin typeface="楷体" panose="02010609060101010101" pitchFamily="49" charset="-122"/>
                    <a:ea typeface="楷体" panose="02010609060101010101" pitchFamily="49" charset="-122"/>
                  </a:rPr>
                  <a:t>3</a:t>
                </a:r>
                <a:r>
                  <a:rPr lang="zh-CN" altLang="zh-CN" sz="2200" dirty="0">
                    <a:latin typeface="楷体" panose="02010609060101010101" pitchFamily="49" charset="-122"/>
                    <a:ea typeface="楷体" panose="02010609060101010101" pitchFamily="49" charset="-122"/>
                  </a:rPr>
                  <a:t>、假定网络中每个节点</a:t>
                </a:r>
                <a:r>
                  <a:rPr lang="en-US" altLang="zh-CN" sz="2200" dirty="0">
                    <a:latin typeface="楷体" panose="02010609060101010101" pitchFamily="49" charset="-122"/>
                    <a:ea typeface="楷体" panose="02010609060101010101" pitchFamily="49" charset="-122"/>
                  </a:rPr>
                  <a:t>N</a:t>
                </a:r>
                <a:r>
                  <a:rPr lang="zh-CN" altLang="zh-CN" sz="2200" dirty="0">
                    <a:latin typeface="楷体" panose="02010609060101010101" pitchFamily="49" charset="-122"/>
                    <a:ea typeface="楷体" panose="02010609060101010101" pitchFamily="49" charset="-122"/>
                  </a:rPr>
                  <a:t>都被分派了一个独特的密钥</a:t>
                </a:r>
                <a14:m>
                  <m:oMath xmlns:m="http://schemas.openxmlformats.org/officeDocument/2006/math">
                    <m:sSub>
                      <m:sSubPr>
                        <m:ctrlPr>
                          <a:rPr lang="zh-CN" altLang="zh-CN" sz="2200" i="1">
                            <a:latin typeface="Cambria Math"/>
                          </a:rPr>
                        </m:ctrlPr>
                      </m:sSubPr>
                      <m:e>
                        <m:r>
                          <a:rPr lang="en-US" altLang="zh-CN" sz="2200" i="1">
                            <a:latin typeface="Cambria Math"/>
                          </a:rPr>
                          <m:t>𝐾</m:t>
                        </m:r>
                      </m:e>
                      <m:sub>
                        <m:r>
                          <a:rPr lang="en-US" altLang="zh-CN" sz="2200" i="1">
                            <a:latin typeface="Cambria Math"/>
                          </a:rPr>
                          <m:t>𝑛</m:t>
                        </m:r>
                      </m:sub>
                    </m:sSub>
                  </m:oMath>
                </a14:m>
                <a:r>
                  <a:rPr lang="zh-CN" altLang="zh-CN" sz="2200" dirty="0">
                    <a:latin typeface="楷体" panose="02010609060101010101" pitchFamily="49" charset="-122"/>
                    <a:ea typeface="楷体" panose="02010609060101010101" pitchFamily="49" charset="-122"/>
                  </a:rPr>
                  <a:t>，这个密钥保证节点和服务器之间的安全通信。所有的密钥也被存储在服务器上。用户</a:t>
                </a:r>
                <a:r>
                  <a:rPr lang="en-US" altLang="zh-CN" sz="2200" dirty="0">
                    <a:latin typeface="楷体" panose="02010609060101010101" pitchFamily="49" charset="-122"/>
                    <a:ea typeface="楷体" panose="02010609060101010101" pitchFamily="49" charset="-122"/>
                  </a:rPr>
                  <a:t>A</a:t>
                </a:r>
                <a:r>
                  <a:rPr lang="zh-CN" altLang="zh-CN" sz="2200" dirty="0">
                    <a:latin typeface="楷体" panose="02010609060101010101" pitchFamily="49" charset="-122"/>
                    <a:ea typeface="楷体" panose="02010609060101010101" pitchFamily="49" charset="-122"/>
                  </a:rPr>
                  <a:t>希望发送秘密信息</a:t>
                </a:r>
                <a:r>
                  <a:rPr lang="en-US" altLang="zh-CN" sz="2200" dirty="0">
                    <a:latin typeface="楷体" panose="02010609060101010101" pitchFamily="49" charset="-122"/>
                    <a:ea typeface="楷体" panose="02010609060101010101" pitchFamily="49" charset="-122"/>
                  </a:rPr>
                  <a:t>M</a:t>
                </a:r>
                <a:r>
                  <a:rPr lang="zh-CN" altLang="zh-CN" sz="2200" dirty="0">
                    <a:latin typeface="楷体" panose="02010609060101010101" pitchFamily="49" charset="-122"/>
                    <a:ea typeface="楷体" panose="02010609060101010101" pitchFamily="49" charset="-122"/>
                  </a:rPr>
                  <a:t>给用户</a:t>
                </a:r>
                <a:r>
                  <a:rPr lang="en-US" altLang="zh-CN" sz="2200" dirty="0">
                    <a:latin typeface="楷体" panose="02010609060101010101" pitchFamily="49" charset="-122"/>
                    <a:ea typeface="楷体" panose="02010609060101010101" pitchFamily="49" charset="-122"/>
                  </a:rPr>
                  <a:t>B</a:t>
                </a:r>
                <a:r>
                  <a:rPr lang="zh-CN" altLang="zh-CN" sz="2200" dirty="0">
                    <a:latin typeface="楷体" panose="02010609060101010101" pitchFamily="49" charset="-122"/>
                    <a:ea typeface="楷体" panose="02010609060101010101" pitchFamily="49" charset="-122"/>
                  </a:rPr>
                  <a:t>，发起如下协议：</a:t>
                </a:r>
              </a:p>
              <a:p>
                <a:pPr marL="800100" lvl="1" indent="-342900">
                  <a:buFont typeface="Wingdings" panose="05000000000000000000" pitchFamily="2" charset="2"/>
                  <a:buChar char="Ø"/>
                </a:pPr>
                <a:r>
                  <a:rPr lang="en-US" altLang="zh-CN" sz="2200" dirty="0">
                    <a:latin typeface="楷体" panose="02010609060101010101" pitchFamily="49" charset="-122"/>
                    <a:ea typeface="楷体" panose="02010609060101010101" pitchFamily="49" charset="-122"/>
                  </a:rPr>
                  <a:t>A</a:t>
                </a:r>
                <a:r>
                  <a:rPr lang="zh-CN" altLang="zh-CN" sz="2200" dirty="0">
                    <a:latin typeface="楷体" panose="02010609060101010101" pitchFamily="49" charset="-122"/>
                    <a:ea typeface="楷体" panose="02010609060101010101" pitchFamily="49" charset="-122"/>
                  </a:rPr>
                  <a:t>生成一个随机数</a:t>
                </a:r>
                <a:r>
                  <a:rPr lang="en-US" altLang="zh-CN" sz="2200" dirty="0">
                    <a:latin typeface="楷体" panose="02010609060101010101" pitchFamily="49" charset="-122"/>
                    <a:ea typeface="楷体" panose="02010609060101010101" pitchFamily="49" charset="-122"/>
                  </a:rPr>
                  <a:t>R</a:t>
                </a:r>
                <a:r>
                  <a:rPr lang="zh-CN" altLang="zh-CN" sz="2200" dirty="0">
                    <a:latin typeface="楷体" panose="02010609060101010101" pitchFamily="49" charset="-122"/>
                    <a:ea typeface="楷体" panose="02010609060101010101" pitchFamily="49" charset="-122"/>
                  </a:rPr>
                  <a:t>并把自己的名字</a:t>
                </a:r>
                <a:r>
                  <a:rPr lang="en-US" altLang="zh-CN" sz="2200" dirty="0">
                    <a:latin typeface="楷体" panose="02010609060101010101" pitchFamily="49" charset="-122"/>
                    <a:ea typeface="楷体" panose="02010609060101010101" pitchFamily="49" charset="-122"/>
                  </a:rPr>
                  <a:t>A</a:t>
                </a:r>
                <a:r>
                  <a:rPr lang="zh-CN" altLang="zh-CN" sz="2200" dirty="0">
                    <a:latin typeface="楷体" panose="02010609060101010101" pitchFamily="49" charset="-122"/>
                    <a:ea typeface="楷体" panose="02010609060101010101" pitchFamily="49" charset="-122"/>
                  </a:rPr>
                  <a:t>，目标</a:t>
                </a:r>
                <a:r>
                  <a:rPr lang="en-US" altLang="zh-CN" sz="2200" dirty="0">
                    <a:latin typeface="楷体" panose="02010609060101010101" pitchFamily="49" charset="-122"/>
                    <a:ea typeface="楷体" panose="02010609060101010101" pitchFamily="49" charset="-122"/>
                  </a:rPr>
                  <a:t>B</a:t>
                </a:r>
                <a:r>
                  <a:rPr lang="zh-CN" altLang="zh-CN" sz="2200" dirty="0">
                    <a:latin typeface="楷体" panose="02010609060101010101" pitchFamily="49" charset="-122"/>
                    <a:ea typeface="楷体" panose="02010609060101010101" pitchFamily="49" charset="-122"/>
                  </a:rPr>
                  <a:t>和</a:t>
                </a:r>
                <a14:m>
                  <m:oMath xmlns:m="http://schemas.openxmlformats.org/officeDocument/2006/math">
                    <m:r>
                      <m:rPr>
                        <m:sty m:val="p"/>
                      </m:rPr>
                      <a:rPr lang="en-US" altLang="zh-CN" sz="2200">
                        <a:latin typeface="Cambria Math"/>
                      </a:rPr>
                      <m:t>E</m:t>
                    </m:r>
                    <m:r>
                      <a:rPr lang="zh-CN" altLang="zh-CN" sz="2200">
                        <a:latin typeface="Cambria Math"/>
                      </a:rPr>
                      <m:t>（</m:t>
                    </m:r>
                    <m:sSub>
                      <m:sSubPr>
                        <m:ctrlPr>
                          <a:rPr lang="zh-CN" altLang="zh-CN" sz="2200" i="1">
                            <a:latin typeface="Cambria Math"/>
                          </a:rPr>
                        </m:ctrlPr>
                      </m:sSubPr>
                      <m:e>
                        <m:r>
                          <a:rPr lang="en-US" altLang="zh-CN" sz="2200" i="1">
                            <a:latin typeface="Cambria Math"/>
                          </a:rPr>
                          <m:t>𝐾</m:t>
                        </m:r>
                      </m:e>
                      <m:sub>
                        <m:r>
                          <a:rPr lang="en-US" altLang="zh-CN" sz="2200" i="1">
                            <a:latin typeface="Cambria Math"/>
                          </a:rPr>
                          <m:t>𝑎</m:t>
                        </m:r>
                      </m:sub>
                    </m:sSub>
                    <m:r>
                      <a:rPr lang="zh-CN" altLang="zh-CN" sz="2200">
                        <a:latin typeface="Cambria Math"/>
                      </a:rPr>
                      <m:t>，</m:t>
                    </m:r>
                    <m:r>
                      <a:rPr lang="en-US" altLang="zh-CN" sz="2200" i="1">
                        <a:latin typeface="Cambria Math"/>
                      </a:rPr>
                      <m:t>𝑅</m:t>
                    </m:r>
                    <m:r>
                      <a:rPr lang="zh-CN" altLang="zh-CN" sz="2200">
                        <a:latin typeface="Cambria Math"/>
                      </a:rPr>
                      <m:t>）</m:t>
                    </m:r>
                  </m:oMath>
                </a14:m>
                <a:r>
                  <a:rPr lang="zh-CN" altLang="zh-CN" sz="2200" dirty="0">
                    <a:latin typeface="楷体" panose="02010609060101010101" pitchFamily="49" charset="-122"/>
                    <a:ea typeface="楷体" panose="02010609060101010101" pitchFamily="49" charset="-122"/>
                  </a:rPr>
                  <a:t>发送到服务器。</a:t>
                </a:r>
              </a:p>
              <a:p>
                <a:pPr marL="800100" lvl="1" indent="-342900">
                  <a:buFont typeface="Wingdings" panose="05000000000000000000" pitchFamily="2" charset="2"/>
                  <a:buChar char="Ø"/>
                </a:pPr>
                <a:r>
                  <a:rPr lang="zh-CN" altLang="zh-CN" sz="2200" dirty="0">
                    <a:latin typeface="楷体" panose="02010609060101010101" pitchFamily="49" charset="-122"/>
                    <a:ea typeface="楷体" panose="02010609060101010101" pitchFamily="49" charset="-122"/>
                  </a:rPr>
                  <a:t>服务器把</a:t>
                </a:r>
                <a14:m>
                  <m:oMath xmlns:m="http://schemas.openxmlformats.org/officeDocument/2006/math">
                    <m:r>
                      <m:rPr>
                        <m:sty m:val="p"/>
                      </m:rPr>
                      <a:rPr lang="en-US" altLang="zh-CN" sz="2200">
                        <a:latin typeface="Cambria Math"/>
                      </a:rPr>
                      <m:t>E</m:t>
                    </m:r>
                    <m:r>
                      <a:rPr lang="zh-CN" altLang="zh-CN" sz="2200">
                        <a:latin typeface="Cambria Math"/>
                      </a:rPr>
                      <m:t>（</m:t>
                    </m:r>
                    <m:sSub>
                      <m:sSubPr>
                        <m:ctrlPr>
                          <a:rPr lang="zh-CN" altLang="zh-CN" sz="2200" i="1">
                            <a:latin typeface="Cambria Math"/>
                          </a:rPr>
                        </m:ctrlPr>
                      </m:sSubPr>
                      <m:e>
                        <m:r>
                          <a:rPr lang="en-US" altLang="zh-CN" sz="2200" i="1">
                            <a:latin typeface="Cambria Math"/>
                          </a:rPr>
                          <m:t>𝐾</m:t>
                        </m:r>
                      </m:e>
                      <m:sub>
                        <m:r>
                          <a:rPr lang="en-US" altLang="zh-CN" sz="2200" i="1">
                            <a:latin typeface="Cambria Math"/>
                          </a:rPr>
                          <m:t>𝑏</m:t>
                        </m:r>
                      </m:sub>
                    </m:sSub>
                    <m:r>
                      <a:rPr lang="zh-CN" altLang="zh-CN" sz="2200">
                        <a:latin typeface="Cambria Math"/>
                      </a:rPr>
                      <m:t>，</m:t>
                    </m:r>
                    <m:r>
                      <a:rPr lang="en-US" altLang="zh-CN" sz="2200" i="1">
                        <a:latin typeface="Cambria Math"/>
                      </a:rPr>
                      <m:t>𝑅</m:t>
                    </m:r>
                    <m:r>
                      <a:rPr lang="zh-CN" altLang="zh-CN" sz="2200">
                        <a:latin typeface="Cambria Math"/>
                      </a:rPr>
                      <m:t>）</m:t>
                    </m:r>
                  </m:oMath>
                </a14:m>
                <a:r>
                  <a:rPr lang="zh-CN" altLang="zh-CN" sz="2200" dirty="0">
                    <a:latin typeface="楷体" panose="02010609060101010101" pitchFamily="49" charset="-122"/>
                    <a:ea typeface="楷体" panose="02010609060101010101" pitchFamily="49" charset="-122"/>
                  </a:rPr>
                  <a:t>发给</a:t>
                </a:r>
                <a:r>
                  <a:rPr lang="en-US" altLang="zh-CN" sz="2200" dirty="0">
                    <a:latin typeface="楷体" panose="02010609060101010101" pitchFamily="49" charset="-122"/>
                    <a:ea typeface="楷体" panose="02010609060101010101" pitchFamily="49" charset="-122"/>
                  </a:rPr>
                  <a:t>A</a:t>
                </a:r>
                <a:r>
                  <a:rPr lang="zh-CN" altLang="zh-CN" sz="2200" dirty="0">
                    <a:latin typeface="楷体" panose="02010609060101010101" pitchFamily="49" charset="-122"/>
                    <a:ea typeface="楷体" panose="02010609060101010101" pitchFamily="49" charset="-122"/>
                  </a:rPr>
                  <a:t>。</a:t>
                </a:r>
              </a:p>
              <a:p>
                <a:pPr marL="800100" lvl="1" indent="-342900">
                  <a:buFont typeface="Wingdings" panose="05000000000000000000" pitchFamily="2" charset="2"/>
                  <a:buChar char="Ø"/>
                </a:pPr>
                <a:r>
                  <a:rPr lang="en-US" altLang="zh-CN" sz="2200" dirty="0">
                    <a:latin typeface="楷体" panose="02010609060101010101" pitchFamily="49" charset="-122"/>
                    <a:ea typeface="楷体" panose="02010609060101010101" pitchFamily="49" charset="-122"/>
                  </a:rPr>
                  <a:t>A</a:t>
                </a:r>
                <a:r>
                  <a:rPr lang="zh-CN" altLang="zh-CN" sz="2200" dirty="0">
                    <a:latin typeface="楷体" panose="02010609060101010101" pitchFamily="49" charset="-122"/>
                    <a:ea typeface="楷体" panose="02010609060101010101" pitchFamily="49" charset="-122"/>
                  </a:rPr>
                  <a:t>把</a:t>
                </a:r>
                <a14:m>
                  <m:oMath xmlns:m="http://schemas.openxmlformats.org/officeDocument/2006/math">
                    <m:r>
                      <m:rPr>
                        <m:sty m:val="p"/>
                      </m:rPr>
                      <a:rPr lang="en-US" altLang="zh-CN" sz="2200">
                        <a:latin typeface="Cambria Math"/>
                      </a:rPr>
                      <m:t>E</m:t>
                    </m:r>
                    <m:r>
                      <a:rPr lang="zh-CN" altLang="zh-CN" sz="2200">
                        <a:latin typeface="Cambria Math"/>
                      </a:rPr>
                      <m:t>（</m:t>
                    </m:r>
                    <m:r>
                      <a:rPr lang="en-US" altLang="zh-CN" sz="2200" i="1">
                        <a:latin typeface="Cambria Math"/>
                      </a:rPr>
                      <m:t>𝑅</m:t>
                    </m:r>
                    <m:r>
                      <a:rPr lang="zh-CN" altLang="zh-CN" sz="2200">
                        <a:latin typeface="Cambria Math"/>
                      </a:rPr>
                      <m:t>，</m:t>
                    </m:r>
                    <m:r>
                      <a:rPr lang="en-US" altLang="zh-CN" sz="2200" i="1">
                        <a:latin typeface="Cambria Math"/>
                      </a:rPr>
                      <m:t>𝑀</m:t>
                    </m:r>
                    <m:r>
                      <a:rPr lang="zh-CN" altLang="zh-CN" sz="2200">
                        <a:latin typeface="Cambria Math"/>
                      </a:rPr>
                      <m:t>）</m:t>
                    </m:r>
                  </m:oMath>
                </a14:m>
                <a:r>
                  <a:rPr lang="zh-CN" altLang="zh-CN" sz="2200" dirty="0">
                    <a:latin typeface="楷体" panose="02010609060101010101" pitchFamily="49" charset="-122"/>
                    <a:ea typeface="楷体" panose="02010609060101010101" pitchFamily="49" charset="-122"/>
                  </a:rPr>
                  <a:t>和</a:t>
                </a:r>
                <a14:m>
                  <m:oMath xmlns:m="http://schemas.openxmlformats.org/officeDocument/2006/math">
                    <m:r>
                      <m:rPr>
                        <m:sty m:val="p"/>
                      </m:rPr>
                      <a:rPr lang="en-US" altLang="zh-CN" sz="2200">
                        <a:latin typeface="Cambria Math"/>
                      </a:rPr>
                      <m:t>E</m:t>
                    </m:r>
                    <m:r>
                      <a:rPr lang="zh-CN" altLang="zh-CN" sz="2200">
                        <a:latin typeface="Cambria Math"/>
                      </a:rPr>
                      <m:t>（</m:t>
                    </m:r>
                    <m:sSub>
                      <m:sSubPr>
                        <m:ctrlPr>
                          <a:rPr lang="zh-CN" altLang="zh-CN" sz="2200" i="1">
                            <a:latin typeface="Cambria Math"/>
                          </a:rPr>
                        </m:ctrlPr>
                      </m:sSubPr>
                      <m:e>
                        <m:r>
                          <a:rPr lang="en-US" altLang="zh-CN" sz="2200" i="1">
                            <a:latin typeface="Cambria Math"/>
                          </a:rPr>
                          <m:t>𝐾</m:t>
                        </m:r>
                      </m:e>
                      <m:sub>
                        <m:r>
                          <a:rPr lang="en-US" altLang="zh-CN" sz="2200" i="1">
                            <a:latin typeface="Cambria Math"/>
                          </a:rPr>
                          <m:t>𝑏</m:t>
                        </m:r>
                      </m:sub>
                    </m:sSub>
                    <m:r>
                      <a:rPr lang="zh-CN" altLang="zh-CN" sz="2200">
                        <a:latin typeface="Cambria Math"/>
                      </a:rPr>
                      <m:t>，</m:t>
                    </m:r>
                    <m:r>
                      <a:rPr lang="en-US" altLang="zh-CN" sz="2200" i="1">
                        <a:latin typeface="Cambria Math"/>
                      </a:rPr>
                      <m:t>𝑅</m:t>
                    </m:r>
                    <m:r>
                      <a:rPr lang="zh-CN" altLang="zh-CN" sz="2200">
                        <a:latin typeface="Cambria Math"/>
                      </a:rPr>
                      <m:t>）</m:t>
                    </m:r>
                  </m:oMath>
                </a14:m>
                <a:r>
                  <a:rPr lang="zh-CN" altLang="zh-CN" sz="2200" dirty="0">
                    <a:latin typeface="楷体" panose="02010609060101010101" pitchFamily="49" charset="-122"/>
                    <a:ea typeface="楷体" panose="02010609060101010101" pitchFamily="49" charset="-122"/>
                  </a:rPr>
                  <a:t>发给</a:t>
                </a:r>
                <a:r>
                  <a:rPr lang="en-US" altLang="zh-CN" sz="2200" dirty="0">
                    <a:latin typeface="楷体" panose="02010609060101010101" pitchFamily="49" charset="-122"/>
                    <a:ea typeface="楷体" panose="02010609060101010101" pitchFamily="49" charset="-122"/>
                  </a:rPr>
                  <a:t>B</a:t>
                </a:r>
                <a:r>
                  <a:rPr lang="zh-CN" altLang="zh-CN" sz="2200" dirty="0">
                    <a:latin typeface="楷体" panose="02010609060101010101" pitchFamily="49" charset="-122"/>
                    <a:ea typeface="楷体" panose="02010609060101010101" pitchFamily="49" charset="-122"/>
                  </a:rPr>
                  <a:t>。 </a:t>
                </a:r>
              </a:p>
              <a:p>
                <a:pPr marL="800100" lvl="1" indent="-342900">
                  <a:buFont typeface="Wingdings" panose="05000000000000000000" pitchFamily="2" charset="2"/>
                  <a:buChar char="Ø"/>
                </a:pPr>
                <a:r>
                  <a:rPr lang="en-US" altLang="zh-CN" sz="2200" dirty="0">
                    <a:latin typeface="楷体" panose="02010609060101010101" pitchFamily="49" charset="-122"/>
                    <a:ea typeface="楷体" panose="02010609060101010101" pitchFamily="49" charset="-122"/>
                  </a:rPr>
                  <a:t>B</a:t>
                </a:r>
                <a:r>
                  <a:rPr lang="zh-CN" altLang="zh-CN" sz="2200" dirty="0">
                    <a:latin typeface="楷体" panose="02010609060101010101" pitchFamily="49" charset="-122"/>
                    <a:ea typeface="楷体" panose="02010609060101010101" pitchFamily="49" charset="-122"/>
                  </a:rPr>
                  <a:t>知道</a:t>
                </a:r>
                <a14:m>
                  <m:oMath xmlns:m="http://schemas.openxmlformats.org/officeDocument/2006/math">
                    <m:sSub>
                      <m:sSubPr>
                        <m:ctrlPr>
                          <a:rPr lang="zh-CN" altLang="zh-CN" sz="2200" i="1">
                            <a:latin typeface="Cambria Math"/>
                          </a:rPr>
                        </m:ctrlPr>
                      </m:sSubPr>
                      <m:e>
                        <m:r>
                          <a:rPr lang="en-US" altLang="zh-CN" sz="2200" i="1">
                            <a:latin typeface="Cambria Math"/>
                          </a:rPr>
                          <m:t>𝐾</m:t>
                        </m:r>
                      </m:e>
                      <m:sub>
                        <m:r>
                          <a:rPr lang="en-US" altLang="zh-CN" sz="2200" i="1">
                            <a:latin typeface="Cambria Math"/>
                          </a:rPr>
                          <m:t>𝑏</m:t>
                        </m:r>
                      </m:sub>
                    </m:sSub>
                  </m:oMath>
                </a14:m>
                <a:r>
                  <a:rPr lang="zh-CN" altLang="zh-CN" sz="2200" dirty="0">
                    <a:latin typeface="楷体" panose="02010609060101010101" pitchFamily="49" charset="-122"/>
                    <a:ea typeface="楷体" panose="02010609060101010101" pitchFamily="49" charset="-122"/>
                  </a:rPr>
                  <a:t>，所以解密</a:t>
                </a:r>
                <a14:m>
                  <m:oMath xmlns:m="http://schemas.openxmlformats.org/officeDocument/2006/math">
                    <m:r>
                      <m:rPr>
                        <m:sty m:val="p"/>
                      </m:rPr>
                      <a:rPr lang="en-US" altLang="zh-CN" sz="2200">
                        <a:latin typeface="Cambria Math"/>
                      </a:rPr>
                      <m:t>E</m:t>
                    </m:r>
                    <m:r>
                      <a:rPr lang="zh-CN" altLang="zh-CN" sz="2200">
                        <a:latin typeface="Cambria Math"/>
                      </a:rPr>
                      <m:t>（</m:t>
                    </m:r>
                    <m:sSub>
                      <m:sSubPr>
                        <m:ctrlPr>
                          <a:rPr lang="zh-CN" altLang="zh-CN" sz="2200" i="1">
                            <a:latin typeface="Cambria Math"/>
                          </a:rPr>
                        </m:ctrlPr>
                      </m:sSubPr>
                      <m:e>
                        <m:r>
                          <a:rPr lang="en-US" altLang="zh-CN" sz="2200" i="1">
                            <a:latin typeface="Cambria Math"/>
                          </a:rPr>
                          <m:t>𝐾</m:t>
                        </m:r>
                      </m:e>
                      <m:sub>
                        <m:r>
                          <a:rPr lang="en-US" altLang="zh-CN" sz="2200" i="1">
                            <a:latin typeface="Cambria Math"/>
                          </a:rPr>
                          <m:t>𝑏</m:t>
                        </m:r>
                      </m:sub>
                    </m:sSub>
                    <m:r>
                      <a:rPr lang="zh-CN" altLang="zh-CN" sz="2200">
                        <a:latin typeface="Cambria Math"/>
                      </a:rPr>
                      <m:t>，</m:t>
                    </m:r>
                    <m:r>
                      <a:rPr lang="en-US" altLang="zh-CN" sz="2200" i="1">
                        <a:latin typeface="Cambria Math"/>
                      </a:rPr>
                      <m:t>𝑅</m:t>
                    </m:r>
                    <m:r>
                      <a:rPr lang="zh-CN" altLang="zh-CN" sz="2200">
                        <a:latin typeface="Cambria Math"/>
                      </a:rPr>
                      <m:t>）</m:t>
                    </m:r>
                  </m:oMath>
                </a14:m>
                <a:r>
                  <a:rPr lang="zh-CN" altLang="zh-CN" sz="2200" dirty="0">
                    <a:latin typeface="楷体" panose="02010609060101010101" pitchFamily="49" charset="-122"/>
                    <a:ea typeface="楷体" panose="02010609060101010101" pitchFamily="49" charset="-122"/>
                  </a:rPr>
                  <a:t>获得</a:t>
                </a:r>
                <a:r>
                  <a:rPr lang="en-US" altLang="zh-CN" sz="2200" i="1" dirty="0">
                    <a:latin typeface="楷体" panose="02010609060101010101" pitchFamily="49" charset="-122"/>
                    <a:ea typeface="楷体" panose="02010609060101010101" pitchFamily="49" charset="-122"/>
                  </a:rPr>
                  <a:t>R</a:t>
                </a:r>
                <a:r>
                  <a:rPr lang="zh-CN" altLang="zh-CN" sz="2200" dirty="0">
                    <a:latin typeface="楷体" panose="02010609060101010101" pitchFamily="49" charset="-122"/>
                    <a:ea typeface="楷体" panose="02010609060101010101" pitchFamily="49" charset="-122"/>
                  </a:rPr>
                  <a:t>，随后使用</a:t>
                </a:r>
                <a:r>
                  <a:rPr lang="en-US" altLang="zh-CN" sz="2200" i="1" dirty="0">
                    <a:latin typeface="楷体" panose="02010609060101010101" pitchFamily="49" charset="-122"/>
                    <a:ea typeface="楷体" panose="02010609060101010101" pitchFamily="49" charset="-122"/>
                  </a:rPr>
                  <a:t>R</a:t>
                </a:r>
                <a:r>
                  <a:rPr lang="zh-CN" altLang="zh-CN" sz="2200" dirty="0">
                    <a:latin typeface="楷体" panose="02010609060101010101" pitchFamily="49" charset="-122"/>
                    <a:ea typeface="楷体" panose="02010609060101010101" pitchFamily="49" charset="-122"/>
                  </a:rPr>
                  <a:t>来解密</a:t>
                </a:r>
                <a:r>
                  <a:rPr lang="en-US" altLang="zh-CN" sz="2200" i="1" dirty="0">
                    <a:latin typeface="楷体" panose="02010609060101010101" pitchFamily="49" charset="-122"/>
                    <a:ea typeface="楷体" panose="02010609060101010101" pitchFamily="49" charset="-122"/>
                  </a:rPr>
                  <a:t>M</a:t>
                </a:r>
                <a:r>
                  <a:rPr lang="zh-CN" altLang="zh-CN" sz="2200" dirty="0">
                    <a:latin typeface="楷体" panose="02010609060101010101" pitchFamily="49" charset="-122"/>
                    <a:ea typeface="楷体" panose="02010609060101010101" pitchFamily="49" charset="-122"/>
                  </a:rPr>
                  <a:t>。</a:t>
                </a:r>
              </a:p>
              <a:p>
                <a:r>
                  <a:rPr lang="zh-CN" altLang="zh-CN" sz="2200" dirty="0">
                    <a:latin typeface="楷体" panose="02010609060101010101" pitchFamily="49" charset="-122"/>
                    <a:ea typeface="楷体" panose="02010609060101010101" pitchFamily="49" charset="-122"/>
                  </a:rPr>
                  <a:t>每个信息被发送时都会生成一个随机数。当攻击者</a:t>
                </a:r>
                <a:r>
                  <a:rPr lang="en-US" altLang="zh-CN" sz="2200" dirty="0">
                    <a:latin typeface="楷体" panose="02010609060101010101" pitchFamily="49" charset="-122"/>
                    <a:ea typeface="楷体" panose="02010609060101010101" pitchFamily="49" charset="-122"/>
                  </a:rPr>
                  <a:t>Z</a:t>
                </a:r>
                <a:r>
                  <a:rPr lang="zh-CN" altLang="zh-CN" sz="2200" dirty="0">
                    <a:latin typeface="楷体" panose="02010609060101010101" pitchFamily="49" charset="-122"/>
                    <a:ea typeface="楷体" panose="02010609060101010101" pitchFamily="49" charset="-122"/>
                  </a:rPr>
                  <a:t>能截获保密节点之间的通信时，请分析攻击者</a:t>
                </a:r>
                <a:r>
                  <a:rPr lang="en-US" altLang="zh-CN" sz="2200" dirty="0">
                    <a:latin typeface="楷体" panose="02010609060101010101" pitchFamily="49" charset="-122"/>
                    <a:ea typeface="楷体" panose="02010609060101010101" pitchFamily="49" charset="-122"/>
                  </a:rPr>
                  <a:t>Z</a:t>
                </a:r>
                <a:r>
                  <a:rPr lang="zh-CN" altLang="zh-CN" sz="2200" dirty="0">
                    <a:latin typeface="楷体" panose="02010609060101010101" pitchFamily="49" charset="-122"/>
                    <a:ea typeface="楷体" panose="02010609060101010101" pitchFamily="49" charset="-122"/>
                  </a:rPr>
                  <a:t>如何利用该协议存在的安全问题而解密明文信息</a:t>
                </a:r>
                <a:r>
                  <a:rPr lang="en-US" altLang="zh-CN" sz="2200" dirty="0">
                    <a:latin typeface="楷体" panose="02010609060101010101" pitchFamily="49" charset="-122"/>
                    <a:ea typeface="楷体" panose="02010609060101010101" pitchFamily="49" charset="-122"/>
                  </a:rPr>
                  <a:t>M</a:t>
                </a:r>
                <a:r>
                  <a:rPr lang="zh-CN" altLang="zh-CN" sz="2200" dirty="0">
                    <a:latin typeface="楷体" panose="02010609060101010101" pitchFamily="49" charset="-122"/>
                    <a:ea typeface="楷体" panose="02010609060101010101" pitchFamily="49" charset="-122"/>
                  </a:rPr>
                  <a:t>？</a:t>
                </a:r>
              </a:p>
              <a:p>
                <a:r>
                  <a:rPr lang="zh-CN" altLang="zh-CN" sz="2200" dirty="0">
                    <a:latin typeface="楷体" panose="02010609060101010101" pitchFamily="49" charset="-122"/>
                    <a:ea typeface="楷体" panose="02010609060101010101" pitchFamily="49" charset="-122"/>
                  </a:rPr>
                  <a:t>（提示：攻击者</a:t>
                </a:r>
                <a:r>
                  <a:rPr lang="en-US" altLang="zh-CN" sz="2200" dirty="0">
                    <a:latin typeface="楷体" panose="02010609060101010101" pitchFamily="49" charset="-122"/>
                    <a:ea typeface="楷体" panose="02010609060101010101" pitchFamily="49" charset="-122"/>
                  </a:rPr>
                  <a:t>Z</a:t>
                </a:r>
                <a:r>
                  <a:rPr lang="zh-CN" altLang="zh-CN" sz="2200" dirty="0">
                    <a:latin typeface="楷体" panose="02010609060101010101" pitchFamily="49" charset="-122"/>
                    <a:ea typeface="楷体" panose="02010609060101010101" pitchFamily="49" charset="-122"/>
                  </a:rPr>
                  <a:t>会假装自己是</a:t>
                </a:r>
                <a:r>
                  <a:rPr lang="en-US" altLang="zh-CN" sz="2200" dirty="0">
                    <a:latin typeface="楷体" panose="02010609060101010101" pitchFamily="49" charset="-122"/>
                    <a:ea typeface="楷体" panose="02010609060101010101" pitchFamily="49" charset="-122"/>
                  </a:rPr>
                  <a:t>A</a:t>
                </a:r>
                <a:r>
                  <a:rPr lang="zh-CN" altLang="zh-CN" sz="2200" dirty="0">
                    <a:latin typeface="楷体" panose="02010609060101010101" pitchFamily="49" charset="-122"/>
                    <a:ea typeface="楷体" panose="02010609060101010101" pitchFamily="49" charset="-122"/>
                  </a:rPr>
                  <a:t>）</a:t>
                </a:r>
                <a:endParaRPr lang="zh-CN" altLang="en-US" sz="2200" dirty="0">
                  <a:latin typeface="楷体" panose="02010609060101010101" pitchFamily="49" charset="-122"/>
                  <a:ea typeface="楷体" panose="02010609060101010101" pitchFamily="49" charset="-122"/>
                </a:endParaRPr>
              </a:p>
            </p:txBody>
          </p:sp>
        </mc:Choice>
        <mc:Fallback>
          <p:sp>
            <p:nvSpPr>
              <p:cNvPr id="7" name="文本框 6"/>
              <p:cNvSpPr txBox="1">
                <a:spLocks noRot="1" noChangeAspect="1" noMove="1" noResize="1" noEditPoints="1" noAdjustHandles="1" noChangeArrowheads="1" noChangeShapeType="1" noTextEdit="1"/>
              </p:cNvSpPr>
              <p:nvPr/>
            </p:nvSpPr>
            <p:spPr>
              <a:xfrm>
                <a:off x="332472" y="1484784"/>
                <a:ext cx="8506728" cy="4154984"/>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6" name="标题 1"/>
          <p:cNvSpPr txBox="1">
            <a:spLocks noChangeArrowheads="1"/>
          </p:cNvSpPr>
          <p:nvPr/>
        </p:nvSpPr>
        <p:spPr bwMode="white">
          <a:xfrm>
            <a:off x="0" y="260648"/>
            <a:ext cx="18732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zh-CN" altLang="en-US" dirty="0">
                <a:latin typeface="楷体" panose="02010609060101010101" pitchFamily="49" charset="-122"/>
                <a:ea typeface="楷体" panose="02010609060101010101" pitchFamily="49" charset="-122"/>
              </a:rPr>
              <a:t>作业</a:t>
            </a: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AF305910-911A-4CFA-9374-1674C999C6DC}" type="slidenum">
              <a:rPr lang="en-US" altLang="zh-CN" smtClean="0"/>
            </a:fld>
            <a:endParaRPr lang="en-US" altLang="zh-CN"/>
          </a:p>
        </p:txBody>
      </p:sp>
      <p:sp>
        <p:nvSpPr>
          <p:cNvPr id="6147" name="内容占位符 2"/>
          <p:cNvSpPr>
            <a:spLocks noGrp="1" noChangeArrowheads="1"/>
          </p:cNvSpPr>
          <p:nvPr>
            <p:ph idx="4294967295"/>
          </p:nvPr>
        </p:nvSpPr>
        <p:spPr>
          <a:xfrm>
            <a:off x="0" y="1412875"/>
            <a:ext cx="4537075" cy="1439863"/>
          </a:xfrm>
        </p:spPr>
        <p:txBody>
          <a:bodyPr/>
          <a:lstStyle/>
          <a:p>
            <a:r>
              <a:rPr lang="zh-CN" altLang="en-US" sz="2800" b="1" dirty="0">
                <a:latin typeface="楷体" panose="02010609060101010101" pitchFamily="49" charset="-122"/>
                <a:ea typeface="楷体" panose="02010609060101010101" pitchFamily="49" charset="-122"/>
              </a:rPr>
              <a:t>公开密钥</a:t>
            </a:r>
            <a:endParaRPr lang="en-US" altLang="zh-CN" sz="2800" b="1"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加密和解密的密钥</a:t>
            </a:r>
            <a:r>
              <a:rPr lang="zh-CN" altLang="en-US" sz="2400" b="1" dirty="0">
                <a:solidFill>
                  <a:srgbClr val="C00000"/>
                </a:solidFill>
                <a:latin typeface="楷体" panose="02010609060101010101" pitchFamily="49" charset="-122"/>
                <a:ea typeface="楷体" panose="02010609060101010101" pitchFamily="49" charset="-122"/>
              </a:rPr>
              <a:t>不同</a:t>
            </a:r>
            <a:r>
              <a:rPr lang="en-US"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lvl="1"/>
            <a:r>
              <a:rPr lang="zh-CN" altLang="en-US" sz="2400" dirty="0">
                <a:latin typeface="楷体" panose="02010609060101010101" pitchFamily="49" charset="-122"/>
                <a:ea typeface="楷体" panose="02010609060101010101" pitchFamily="49" charset="-122"/>
              </a:rPr>
              <a:t>密钥分为</a:t>
            </a:r>
            <a:r>
              <a:rPr lang="zh-CN" altLang="en-US" sz="2400" b="1" dirty="0">
                <a:solidFill>
                  <a:srgbClr val="C00000"/>
                </a:solidFill>
                <a:latin typeface="楷体" panose="02010609060101010101" pitchFamily="49" charset="-122"/>
                <a:ea typeface="楷体" panose="02010609060101010101" pitchFamily="49" charset="-122"/>
              </a:rPr>
              <a:t>公钥</a:t>
            </a:r>
            <a:r>
              <a:rPr lang="zh-CN" altLang="en-US" sz="2400" dirty="0">
                <a:latin typeface="楷体" panose="02010609060101010101" pitchFamily="49" charset="-122"/>
                <a:ea typeface="楷体" panose="02010609060101010101" pitchFamily="49" charset="-122"/>
              </a:rPr>
              <a:t>，</a:t>
            </a:r>
            <a:r>
              <a:rPr lang="zh-CN" altLang="en-US" sz="2400" b="1" dirty="0">
                <a:solidFill>
                  <a:srgbClr val="C00000"/>
                </a:solidFill>
                <a:latin typeface="楷体" panose="02010609060101010101" pitchFamily="49" charset="-122"/>
                <a:ea typeface="楷体" panose="02010609060101010101" pitchFamily="49" charset="-122"/>
              </a:rPr>
              <a:t>私钥</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10" name="文本框 9"/>
          <p:cNvSpPr txBox="1"/>
          <p:nvPr/>
        </p:nvSpPr>
        <p:spPr>
          <a:xfrm>
            <a:off x="395536" y="3933056"/>
            <a:ext cx="7815788" cy="214828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zh-CN" altLang="en-US"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rPr>
              <a:t>理想的密码系统</a:t>
            </a:r>
            <a:endParaRPr kumimoji="0" lang="en-US" altLang="zh-CN" sz="2800" b="1"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mn-cs"/>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在没有密钥的情况下，想从密文恢复出明文是不可能的</a:t>
            </a:r>
            <a:r>
              <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a:t>
            </a:r>
            <a:endParaRPr kumimoji="0" lang="en-US" altLang="zh-CN"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rPr>
              <a:t>完全了解系统使用的算法以及许多其他的相关信息，也无法在没有密钥的情况下恢复出明文。</a:t>
            </a:r>
            <a:endParaRPr kumimoji="0" lang="zh-CN" altLang="en-US" sz="2400" b="0" i="0" u="none" strike="noStrike" kern="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76056" y="1556792"/>
            <a:ext cx="2919244" cy="1944216"/>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标题 1"/>
          <p:cNvSpPr txBox="1">
            <a:spLocks noChangeArrowheads="1"/>
          </p:cNvSpPr>
          <p:nvPr/>
        </p:nvSpPr>
        <p:spPr bwMode="white">
          <a:xfrm>
            <a:off x="0" y="115888"/>
            <a:ext cx="91440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a:lstStyle>
          <a:p>
            <a:r>
              <a:rPr lang="en-US" altLang="zh-CN" kern="0">
                <a:latin typeface="楷体" panose="02010609060101010101" pitchFamily="49" charset="-122"/>
                <a:ea typeface="楷体" panose="02010609060101010101" pitchFamily="49" charset="-122"/>
              </a:rPr>
              <a:t>2.1 </a:t>
            </a:r>
            <a:r>
              <a:rPr lang="zh-CN" altLang="en-US" kern="0">
                <a:latin typeface="楷体" panose="02010609060101010101" pitchFamily="49" charset="-122"/>
                <a:ea typeface="楷体" panose="02010609060101010101" pitchFamily="49" charset="-122"/>
              </a:rPr>
              <a:t>数据加密技术概述</a:t>
            </a:r>
            <a:endParaRPr lang="zh-CN" altLang="en-US"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国外精美的的PPT模板及图标之二">
  <a:themeElements>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国外精美的的PPT模板及图标之二">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国外精美的的PPT模板及图标之二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国外精美的的PPT模板及图标之二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13328</Words>
  <Application>WPS 演示</Application>
  <PresentationFormat>全屏显示(4:3)</PresentationFormat>
  <Paragraphs>2436</Paragraphs>
  <Slides>86</Slides>
  <Notes>10</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110" baseType="lpstr">
      <vt:lpstr>Arial</vt:lpstr>
      <vt:lpstr>宋体</vt:lpstr>
      <vt:lpstr>Wingdings</vt:lpstr>
      <vt:lpstr>Verdana</vt:lpstr>
      <vt:lpstr>华文楷体</vt:lpstr>
      <vt:lpstr>Times New Roman</vt:lpstr>
      <vt:lpstr>楷体</vt:lpstr>
      <vt:lpstr>Candara</vt:lpstr>
      <vt:lpstr>Microsoft YaHei UI</vt:lpstr>
      <vt:lpstr>微软雅黑</vt:lpstr>
      <vt:lpstr>Arial Unicode MS</vt:lpstr>
      <vt:lpstr>华文新魏</vt:lpstr>
      <vt:lpstr>Comic Sans MS</vt:lpstr>
      <vt:lpstr>黑体</vt:lpstr>
      <vt:lpstr>Symbol</vt:lpstr>
      <vt:lpstr>Andale Mono</vt:lpstr>
      <vt:lpstr>Segoe Print</vt:lpstr>
      <vt:lpstr>Andale Mono</vt:lpstr>
      <vt:lpstr>Times-Roman</vt:lpstr>
      <vt:lpstr>Courier</vt:lpstr>
      <vt:lpstr>Courier New</vt:lpstr>
      <vt:lpstr>Cambria Math</vt:lpstr>
      <vt:lpstr>国外精美的的PPT模板及图标之二</vt:lpstr>
      <vt:lpstr>MSGraph.Chart.8</vt:lpstr>
      <vt:lpstr>数据加密技术</vt:lpstr>
      <vt:lpstr>2.1 数据加密技术概述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经典加密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对称密钥加密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公开密钥加密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基于椭圆曲线的Diffie-Hellman密钥交换版本</vt:lpstr>
      <vt:lpstr>PowerPoint 演示文稿</vt:lpstr>
      <vt:lpstr>PowerPoint 演示文稿</vt:lpstr>
      <vt:lpstr>作业</vt:lpstr>
      <vt:lpstr>PowerPoint 演示文稿</vt:lpstr>
    </vt:vector>
  </TitlesOfParts>
  <Company>csu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预备知识</dc:title>
  <dc:creator>oracle</dc:creator>
  <cp:lastModifiedBy>Feijiang Han</cp:lastModifiedBy>
  <cp:revision>654</cp:revision>
  <dcterms:created xsi:type="dcterms:W3CDTF">2007-09-03T06:32:00Z</dcterms:created>
  <dcterms:modified xsi:type="dcterms:W3CDTF">2023-02-13T04:07:31Z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