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media/image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1"/>
  </p:handoutMasterIdLst>
  <p:sldIdLst>
    <p:sldId id="256" r:id="rId3"/>
    <p:sldId id="335" r:id="rId4"/>
    <p:sldId id="289" r:id="rId6"/>
    <p:sldId id="342" r:id="rId7"/>
    <p:sldId id="292" r:id="rId8"/>
    <p:sldId id="343" r:id="rId9"/>
    <p:sldId id="344" r:id="rId10"/>
    <p:sldId id="345" r:id="rId11"/>
    <p:sldId id="346" r:id="rId12"/>
    <p:sldId id="347" r:id="rId13"/>
    <p:sldId id="348" r:id="rId14"/>
    <p:sldId id="350" r:id="rId15"/>
    <p:sldId id="349" r:id="rId16"/>
    <p:sldId id="351" r:id="rId17"/>
    <p:sldId id="352" r:id="rId18"/>
    <p:sldId id="353"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9D406"/>
    <a:srgbClr val="FCBB15"/>
    <a:srgbClr val="99FF99"/>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9798" autoAdjust="0"/>
  </p:normalViewPr>
  <p:slideViewPr>
    <p:cSldViewPr>
      <p:cViewPr varScale="1">
        <p:scale>
          <a:sx n="57" d="100"/>
          <a:sy n="57" d="100"/>
        </p:scale>
        <p:origin x="-1524" y="-80"/>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2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715F37-B7CF-4795-A9D5-6E54C789147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B7E971-63A0-4E6F-A841-98451DB14E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9C6BACD-4B18-46B7-A69B-C820E3597752}"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940B1B6-489E-4A43-8A19-E084E5FA6A8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这个运算方式利用了一个</a:t>
            </a:r>
            <a:r>
              <a:rPr lang="en-US" altLang="zh-CN" dirty="0"/>
              <a:t>k</a:t>
            </a:r>
            <a:r>
              <a:rPr lang="zh-CN" altLang="en-US" dirty="0"/>
              <a:t>比特的加密密钥</a:t>
            </a:r>
            <a:r>
              <a:rPr lang="en-US" altLang="zh-CN" dirty="0"/>
              <a:t>K</a:t>
            </a:r>
            <a:r>
              <a:rPr lang="zh-CN" altLang="en-US" dirty="0"/>
              <a:t>和</a:t>
            </a:r>
            <a:r>
              <a:rPr lang="en-US" altLang="zh-CN" dirty="0"/>
              <a:t>n</a:t>
            </a:r>
            <a:r>
              <a:rPr lang="zh-CN" altLang="en-US" dirty="0"/>
              <a:t>比特的密钥</a:t>
            </a:r>
            <a:r>
              <a:rPr lang="en-US" altLang="zh-CN" dirty="0"/>
              <a:t>K1</a:t>
            </a:r>
            <a:r>
              <a:rPr lang="zh-CN" altLang="en-US" dirty="0"/>
              <a:t>。</a:t>
            </a:r>
            <a:endParaRPr lang="zh-CN" altLang="en-US" dirty="0"/>
          </a:p>
          <a:p>
            <a:r>
              <a:rPr lang="en-US" altLang="zh-CN" dirty="0"/>
              <a:t>T=</a:t>
            </a:r>
            <a:r>
              <a:rPr lang="zh-CN" altLang="en-US" dirty="0"/>
              <a:t>消息认证码</a:t>
            </a:r>
            <a:endParaRPr lang="zh-CN" altLang="en-US" dirty="0"/>
          </a:p>
          <a:p>
            <a:r>
              <a:rPr lang="en-US" altLang="zh-CN" dirty="0" err="1"/>
              <a:t>Tlen</a:t>
            </a:r>
            <a:r>
              <a:rPr lang="en-US" altLang="zh-CN" dirty="0"/>
              <a:t>=T</a:t>
            </a:r>
            <a:r>
              <a:rPr lang="zh-CN" altLang="en-US" dirty="0"/>
              <a:t>的长度；</a:t>
            </a:r>
            <a:endParaRPr lang="zh-CN" altLang="en-US" dirty="0"/>
          </a:p>
          <a:p>
            <a:r>
              <a:rPr lang="en-US" altLang="zh-CN" dirty="0"/>
              <a:t>MSBs(X)=</a:t>
            </a:r>
            <a:r>
              <a:rPr lang="zh-CN" altLang="en-US" dirty="0"/>
              <a:t>位串</a:t>
            </a:r>
            <a:r>
              <a:rPr lang="en-US" altLang="zh-CN" dirty="0"/>
              <a:t>X</a:t>
            </a:r>
            <a:r>
              <a:rPr lang="zh-CN" altLang="en-US" dirty="0"/>
              <a:t>的最左边的</a:t>
            </a:r>
            <a:r>
              <a:rPr lang="en-US" altLang="zh-CN" dirty="0"/>
              <a:t>s</a:t>
            </a:r>
            <a:r>
              <a:rPr lang="zh-CN" altLang="en-US" dirty="0"/>
              <a:t>比特二进制数。</a:t>
            </a:r>
            <a:endParaRPr lang="zh-CN" altLang="en-US" dirty="0"/>
          </a:p>
          <a:p>
            <a:r>
              <a:rPr lang="zh-CN" altLang="en-US" dirty="0"/>
              <a:t>如果这个消息不是一个密码块长度的整数倍数，那么将在最后一个块的右边填充由一位</a:t>
            </a:r>
            <a:r>
              <a:rPr lang="en-US" altLang="zh-CN" dirty="0"/>
              <a:t>1</a:t>
            </a:r>
            <a:r>
              <a:rPr lang="zh-CN" altLang="en-US" dirty="0"/>
              <a:t>和若干位</a:t>
            </a:r>
            <a:r>
              <a:rPr lang="en-US" altLang="zh-CN" dirty="0"/>
              <a:t>0</a:t>
            </a:r>
            <a:r>
              <a:rPr lang="zh-CN" altLang="en-US" dirty="0"/>
              <a:t>组成的位串，以使得最后一个块的长度也为</a:t>
            </a:r>
            <a:r>
              <a:rPr lang="en-US" altLang="zh-CN" dirty="0"/>
              <a:t>b</a:t>
            </a:r>
            <a:r>
              <a:rPr lang="zh-CN" altLang="en-US" dirty="0"/>
              <a:t>比特。</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pic>
        <p:nvPicPr>
          <p:cNvPr id="5"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6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pPr lvl="0"/>
            <a:r>
              <a:rPr lang="en-US" altLang="zh-CN" noProof="0"/>
              <a:t>Click to edit Master subtitle style</a:t>
            </a:r>
            <a:endParaRPr lang="en-US" altLang="zh-CN" noProof="0"/>
          </a:p>
        </p:txBody>
      </p:sp>
      <p:sp>
        <p:nvSpPr>
          <p:cNvPr id="3093" name="Rectangle 21"/>
          <p:cNvSpPr>
            <a:spLocks noGrp="1" noChangeArrowheads="1"/>
          </p:cNvSpPr>
          <p:nvPr>
            <p:ph type="ctrTitle" sz="quarter" hasCustomPrompt="1"/>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a:t>
            </a:r>
            <a:br>
              <a:rPr lang="en-US" altLang="ko-KR" noProof="0"/>
            </a:br>
            <a:r>
              <a:rPr lang="en-US" altLang="ko-KR" noProof="0"/>
              <a:t> style</a:t>
            </a:r>
            <a:endParaRPr lang="en-US" altLang="ko-K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7338AE60-9FEB-4881-9F73-7DC57B81D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E90459E-4AB0-4594-8EEB-4B8CC91D5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9DE93A5-B161-4ADA-B498-D436A009750B}"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9816B913-5337-4945-A257-B96D8031FE67}"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C86D0427-23CC-4DFA-8BC9-4BD5C0A99118}"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DB6D2A7D-08F0-470E-9CB6-8F82A4F5AEC9}"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45016D16-6700-412D-B8F3-A40385006266}" type="slidenum">
              <a:rPr lang="zh-CN" altLang="en-US"/>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33FCC00-EFD1-47C7-B893-85F54856B188}" type="slidenum">
              <a:rPr lang="zh-CN" altLang="en-US"/>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CC5B9749-02DA-4AA9-95CF-5EC6085E7C4E}" type="slidenum">
              <a:rPr lang="zh-CN" altLang="en-US"/>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2C76E4E6-1014-4D7B-8897-98671A2AF016}"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1005DC91-0714-4946-8E34-6CE6C5209005}"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anose="02010600030101010101"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1">
                <a:latin typeface="+mj-lt"/>
                <a:ea typeface="宋体" panose="02010600030101010101" pitchFamily="2" charset="-122"/>
              </a:defRPr>
            </a:lvl1pPr>
          </a:lstStyle>
          <a:p>
            <a:pPr>
              <a:defRPr/>
            </a:pPr>
            <a:r>
              <a:rPr lang="en-US" altLang="zh-CN"/>
              <a:t>Company Logo</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latin typeface="+mj-lt"/>
                <a:ea typeface="宋体" panose="02010600030101010101" pitchFamily="2" charset="-122"/>
              </a:defRPr>
            </a:lvl1pPr>
          </a:lstStyle>
          <a:p>
            <a:pPr>
              <a:defRPr/>
            </a:pPr>
            <a:fld id="{8C11CCFB-BB17-43F8-BFC6-65D2208F0105}" type="slidenum">
              <a:rPr lang="zh-CN" altLang="en-US"/>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31" name="Text Box 16"/>
          <p:cNvSpPr txBox="1">
            <a:spLocks noChangeArrowheads="1"/>
          </p:cNvSpPr>
          <p:nvPr/>
        </p:nvSpPr>
        <p:spPr bwMode="gray">
          <a:xfrm>
            <a:off x="0" y="838200"/>
            <a:ext cx="9144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1">
                <a:solidFill>
                  <a:schemeClr val="bg1"/>
                </a:solidFill>
                <a:latin typeface="+mj-lt"/>
                <a:ea typeface="宋体" panose="02010600030101010101" pitchFamily="2" charset="-122"/>
              </a:defRPr>
            </a:lvl1pPr>
          </a:lstStyle>
          <a:p>
            <a:pPr>
              <a:defRPr/>
            </a:pPr>
            <a:r>
              <a:rPr lang="en-US" altLang="zh-CN"/>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28.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hemeOverride" Target="../theme/themeOverride1.xml"/><Relationship Id="rId4" Type="http://schemas.openxmlformats.org/officeDocument/2006/relationships/image" Target="../media/image35.wmf"/><Relationship Id="rId3" Type="http://schemas.openxmlformats.org/officeDocument/2006/relationships/image" Target="../media/image34.wmf"/><Relationship Id="rId2" Type="http://schemas.openxmlformats.org/officeDocument/2006/relationships/oleObject" Target="../embeddings/oleObject1.bin"/><Relationship Id="rId1" Type="http://schemas.openxmlformats.org/officeDocument/2006/relationships/image" Target="../media/image33.jpeg"/></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oleObject" Target="../embeddings/oleObject3.bin"/></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28.xml"/><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svg"/><Relationship Id="rId4" Type="http://schemas.openxmlformats.org/officeDocument/2006/relationships/image" Target="../media/image36.png"/><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oleObject" Target="../embeddings/oleObject4.bin"/></Relationships>
</file>

<file path=ppt/slides/_rels/slide3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svg"/><Relationship Id="rId7" Type="http://schemas.openxmlformats.org/officeDocument/2006/relationships/image" Target="../media/image40.png"/><Relationship Id="rId6" Type="http://schemas.openxmlformats.org/officeDocument/2006/relationships/image" Target="../media/image3.svg"/><Relationship Id="rId5" Type="http://schemas.openxmlformats.org/officeDocument/2006/relationships/image" Target="../media/image39.png"/><Relationship Id="rId4" Type="http://schemas.openxmlformats.org/officeDocument/2006/relationships/image" Target="../media/image1.svg"/><Relationship Id="rId3" Type="http://schemas.openxmlformats.org/officeDocument/2006/relationships/image" Target="../media/image38.png"/><Relationship Id="rId2" Type="http://schemas.openxmlformats.org/officeDocument/2006/relationships/image" Target="../media/image2.svg"/><Relationship Id="rId10" Type="http://schemas.openxmlformats.org/officeDocument/2006/relationships/notesSlide" Target="../notesSlides/notesSlide29.xml"/><Relationship Id="rId1"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5.svg"/><Relationship Id="rId1" Type="http://schemas.openxmlformats.org/officeDocument/2006/relationships/image" Target="../media/image43.png"/></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image" Target="../media/image4.svg"/><Relationship Id="rId3" Type="http://schemas.openxmlformats.org/officeDocument/2006/relationships/image" Target="../media/image40.png"/><Relationship Id="rId2" Type="http://schemas.openxmlformats.org/officeDocument/2006/relationships/image" Target="../media/image5.svg"/><Relationship Id="rId1"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7.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10;&#10;中度可信度描述已自动生成"/>
          <p:cNvPicPr>
            <a:picLocks noChangeAspect="1"/>
          </p:cNvPicPr>
          <p:nvPr/>
        </p:nvPicPr>
        <p:blipFill rotWithShape="1">
          <a:blip r:embed="rId1">
            <a:extLst>
              <a:ext uri="{28A0092B-C50C-407E-A947-70E740481C1C}">
                <a14:useLocalDpi xmlns:a14="http://schemas.microsoft.com/office/drawing/2010/main" val="0"/>
              </a:ext>
            </a:extLst>
          </a:blip>
          <a:srcRect l="-1" t="19896" r="-432"/>
          <a:stretch>
            <a:fillRect/>
          </a:stretch>
        </p:blipFill>
        <p:spPr>
          <a:xfrm>
            <a:off x="0" y="0"/>
            <a:ext cx="9182266" cy="3838400"/>
          </a:xfrm>
          <a:prstGeom prst="rect">
            <a:avLst/>
          </a:prstGeom>
        </p:spPr>
      </p:pic>
      <p:sp>
        <p:nvSpPr>
          <p:cNvPr id="2050" name="Rectangle 2"/>
          <p:cNvSpPr>
            <a:spLocks noGrp="1" noChangeArrowheads="1"/>
          </p:cNvSpPr>
          <p:nvPr>
            <p:ph type="ctrTitle"/>
          </p:nvPr>
        </p:nvSpPr>
        <p:spPr>
          <a:xfrm>
            <a:off x="0" y="3331987"/>
            <a:ext cx="9144000" cy="1012825"/>
          </a:xfrm>
        </p:spPr>
        <p:txBody>
          <a:bodyPr/>
          <a:lstStyle/>
          <a:p>
            <a:pPr eaLnBrk="1" hangingPunct="1">
              <a:defRPr/>
            </a:pPr>
            <a:r>
              <a:rPr lang="zh-CN" altLang="en-US" sz="4400" dirty="0">
                <a:latin typeface="华文楷体" panose="02010600040101010101" pitchFamily="2" charset="-122"/>
                <a:ea typeface="华文楷体" panose="02010600040101010101" pitchFamily="2" charset="-122"/>
              </a:rPr>
              <a:t>消息认证及数字签名</a:t>
            </a:r>
            <a:endParaRPr lang="en-US" altLang="zh-CN" sz="4400" dirty="0">
              <a:latin typeface="华文楷体" panose="02010600040101010101" pitchFamily="2" charset="-122"/>
              <a:ea typeface="华文楷体" panose="02010600040101010101" pitchFamily="2" charset="-122"/>
            </a:endParaRPr>
          </a:p>
        </p:txBody>
      </p:sp>
      <p:sp>
        <p:nvSpPr>
          <p:cNvPr id="5123" name="Rectangle 3"/>
          <p:cNvSpPr>
            <a:spLocks noGrp="1" noChangeArrowheads="1"/>
          </p:cNvSpPr>
          <p:nvPr>
            <p:ph type="subTitle" idx="1"/>
          </p:nvPr>
        </p:nvSpPr>
        <p:spPr>
          <a:xfrm>
            <a:off x="1314533" y="4653136"/>
            <a:ext cx="6553200" cy="533400"/>
          </a:xfrm>
        </p:spPr>
        <p:txBody>
          <a:bodyPr/>
          <a:lstStyle/>
          <a:p>
            <a:pPr eaLnBrk="1" hangingPunct="1"/>
            <a:r>
              <a:rPr lang="zh-CN" altLang="en-US" sz="3200" dirty="0">
                <a:ea typeface="宋体" panose="02010600030101010101" pitchFamily="2" charset="-122"/>
              </a:rPr>
              <a:t>主讲：汪 洁</a:t>
            </a:r>
            <a:endParaRPr lang="en-US" altLang="zh-CN" sz="3200" dirty="0">
              <a:ea typeface="宋体" panose="02010600030101010101" pitchFamily="2" charset="-122"/>
            </a:endParaRPr>
          </a:p>
          <a:p>
            <a:pPr eaLnBrk="1" hangingPunct="1"/>
            <a:r>
              <a:rPr lang="zh-CN" altLang="en-US" sz="3200" dirty="0">
                <a:ea typeface="宋体" panose="02010600030101010101" pitchFamily="2" charset="-122"/>
              </a:rPr>
              <a:t>中南大学计算机学院</a:t>
            </a:r>
            <a:endParaRPr lang="en-US" altLang="zh-CN" sz="3200" dirty="0">
              <a:ea typeface="宋体" panose="02010600030101010101" pitchFamily="2" charset="-122"/>
            </a:endParaRPr>
          </a:p>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jwang@csu.edu.cn</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sz="32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3.1.1</a:t>
            </a:r>
            <a:r>
              <a:rPr lang="zh-CN" altLang="en-US" dirty="0">
                <a:latin typeface="楷体" panose="02010609060101010101" pitchFamily="49" charset="-122"/>
                <a:ea typeface="楷体" panose="02010609060101010101" pitchFamily="49" charset="-122"/>
              </a:rPr>
              <a:t>散列函数</a:t>
            </a:r>
            <a:endParaRPr lang="en-US" altLang="zh-CN"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6" name="文本框 5">
                <a:extLst>
                  <a:ext uri="{FF2B5EF4-FFF2-40B4-BE49-F238E27FC236}">
                    <ele attr="{2D880A1F-6F6C-4E29-85D6-78D948A05793}"/>
                  </a:ext>
                </a:extLst>
              </p:cNvPr>
              <p:cNvSpPr txBox="1"/>
              <p:nvPr/>
            </p:nvSpPr>
            <p:spPr>
              <a:xfrm>
                <a:off x="195633" y="1268760"/>
                <a:ext cx="8676533"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加密的散列函数</a:t>
                </a:r>
                <a14:m>
                  <m:oMath xmlns:m="http://schemas.openxmlformats.org/officeDocument/2006/math">
                    <m:r>
                      <a:rPr kumimoji="0" lang="en-US" altLang="zh-CN" sz="28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h</m:t>
                    </m:r>
                    <m:r>
                      <a:rPr kumimoji="0" lang="en-US" altLang="zh-CN" sz="28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0" lang="en-US" altLang="zh-CN" sz="28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𝑥</m:t>
                    </m:r>
                    <m:r>
                      <a:rPr kumimoji="0" lang="en-US" altLang="zh-CN" sz="28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m:t>
                    </m:r>
                  </m:oMath>
                </a14:m>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必须满足下列所有条件</a:t>
                </a:r>
              </a:p>
            </p:txBody>
          </p:sp>
        </mc:Choice>
        <mc:Fallback>
          <p:sp>
            <p:nvSpPr>
              <p:cNvPr id="6" name="文本框 5"/>
              <p:cNvSpPr txBox="1">
                <a:spLocks noRot="1" noChangeAspect="1" noMove="1" noResize="1" noEditPoints="1" noAdjustHandles="1" noChangeArrowheads="1" noChangeShapeType="1" noTextEdit="1"/>
              </p:cNvSpPr>
              <p:nvPr/>
            </p:nvSpPr>
            <p:spPr>
              <a:xfrm>
                <a:off x="195633" y="1268760"/>
                <a:ext cx="8676533" cy="523220"/>
              </a:xfrm>
              <a:prstGeom prst="rect">
                <a:avLst/>
              </a:prstGeom>
              <a:blipFill rotWithShape="1">
                <a:blip r:embed="rId1"/>
                <a:stretch>
                  <a:fillRect l="-1195" t="-13953" b="-29070"/>
                </a:stretch>
              </a:blipFill>
              <a:ln>
                <a:noFill/>
              </a:ln>
            </p:spPr>
            <p:txBody>
              <a:bodyPr/>
              <a:lstStyle/>
              <a:p>
                <a:r>
                  <a:rPr lang="zh-CN" altLang="en-US">
                    <a:noFill/>
                  </a:rPr>
                  <a:t> </a:t>
                </a:r>
                <a:endParaRPr lang="zh-CN" altLang="en-US">
                  <a:noFill/>
                </a:endParaRPr>
              </a:p>
            </p:txBody>
          </p:sp>
        </mc:Fallback>
      </mc:AlternateContent>
      <p:sp>
        <p:nvSpPr>
          <p:cNvPr id="3" name="文本框 2"/>
          <p:cNvSpPr txBox="1"/>
          <p:nvPr/>
        </p:nvSpPr>
        <p:spPr>
          <a:xfrm>
            <a:off x="2843808" y="2282735"/>
            <a:ext cx="5832648" cy="1200329"/>
          </a:xfrm>
          <a:prstGeom prst="rect">
            <a:avLst/>
          </a:prstGeom>
          <a:solidFill>
            <a:schemeClr val="accent5">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457200" indent="-457200" algn="l">
              <a:buClr>
                <a:srgbClr val="C00000"/>
              </a:buClr>
              <a:buFont typeface="Wingdings" panose="05000000000000000000" pitchFamily="2" charset="2"/>
              <a:buChar char="Ø"/>
            </a:pPr>
            <a:r>
              <a:rPr lang="zh-CN" altLang="en-US" sz="2400" dirty="0">
                <a:solidFill>
                  <a:schemeClr val="tx2"/>
                </a:solidFill>
                <a:latin typeface="黑体" panose="02010609060101010101" pitchFamily="49" charset="-122"/>
                <a:ea typeface="黑体" panose="02010609060101010101" pitchFamily="49" charset="-122"/>
              </a:rPr>
              <a:t>抗弱碰撞性：给定</a:t>
            </a:r>
            <a:r>
              <a:rPr lang="en-US" altLang="zh-CN" sz="2400" dirty="0">
                <a:solidFill>
                  <a:schemeClr val="tx2"/>
                </a:solidFill>
                <a:latin typeface="黑体" panose="02010609060101010101" pitchFamily="49" charset="-122"/>
                <a:ea typeface="黑体" panose="02010609060101010101" pitchFamily="49" charset="-122"/>
              </a:rPr>
              <a:t>x</a:t>
            </a:r>
            <a:r>
              <a:rPr lang="zh-CN" altLang="en-US" sz="2400" dirty="0">
                <a:solidFill>
                  <a:schemeClr val="tx2"/>
                </a:solidFill>
                <a:latin typeface="黑体" panose="02010609060101010101" pitchFamily="49" charset="-122"/>
                <a:ea typeface="黑体" panose="02010609060101010101" pitchFamily="49" charset="-122"/>
              </a:rPr>
              <a:t>和</a:t>
            </a:r>
            <a:r>
              <a:rPr lang="en-US" altLang="zh-CN" sz="2400" dirty="0">
                <a:solidFill>
                  <a:schemeClr val="tx2"/>
                </a:solidFill>
                <a:latin typeface="黑体" panose="02010609060101010101" pitchFamily="49" charset="-122"/>
                <a:ea typeface="黑体" panose="02010609060101010101" pitchFamily="49" charset="-122"/>
              </a:rPr>
              <a:t>h(x)</a:t>
            </a:r>
            <a:r>
              <a:rPr lang="zh-CN" altLang="en-US" sz="2400" dirty="0">
                <a:solidFill>
                  <a:schemeClr val="tx2"/>
                </a:solidFill>
                <a:latin typeface="黑体" panose="02010609060101010101" pitchFamily="49" charset="-122"/>
                <a:ea typeface="黑体" panose="02010609060101010101" pitchFamily="49" charset="-122"/>
              </a:rPr>
              <a:t>，要想找到任意</a:t>
            </a:r>
            <a:r>
              <a:rPr lang="en-US" altLang="zh-CN" sz="2400" dirty="0">
                <a:solidFill>
                  <a:schemeClr val="tx2"/>
                </a:solidFill>
                <a:latin typeface="黑体" panose="02010609060101010101" pitchFamily="49" charset="-122"/>
                <a:ea typeface="黑体" panose="02010609060101010101" pitchFamily="49" charset="-122"/>
              </a:rPr>
              <a:t>y,</a:t>
            </a:r>
            <a:r>
              <a:rPr lang="zh-CN" altLang="en-US" sz="2400" dirty="0">
                <a:solidFill>
                  <a:schemeClr val="tx2"/>
                </a:solidFill>
                <a:latin typeface="黑体" panose="02010609060101010101" pitchFamily="49" charset="-122"/>
                <a:ea typeface="黑体" panose="02010609060101010101" pitchFamily="49" charset="-122"/>
              </a:rPr>
              <a:t>满足</a:t>
            </a:r>
            <a:r>
              <a:rPr lang="en-US" altLang="zh-CN" sz="2400" dirty="0" err="1">
                <a:solidFill>
                  <a:schemeClr val="tx2"/>
                </a:solidFill>
                <a:latin typeface="黑体" panose="02010609060101010101" pitchFamily="49" charset="-122"/>
                <a:ea typeface="黑体" panose="02010609060101010101" pitchFamily="49" charset="-122"/>
              </a:rPr>
              <a:t>y≠x</a:t>
            </a:r>
            <a:r>
              <a:rPr lang="zh-CN" altLang="en-US" sz="2400" dirty="0">
                <a:solidFill>
                  <a:schemeClr val="tx2"/>
                </a:solidFill>
                <a:latin typeface="黑体" panose="02010609060101010101" pitchFamily="49" charset="-122"/>
                <a:ea typeface="黑体" panose="02010609060101010101" pitchFamily="49" charset="-122"/>
              </a:rPr>
              <a:t>，并且</a:t>
            </a:r>
            <a:r>
              <a:rPr lang="en-US" altLang="zh-CN" sz="2400" dirty="0">
                <a:solidFill>
                  <a:schemeClr val="tx2"/>
                </a:solidFill>
                <a:latin typeface="黑体" panose="02010609060101010101" pitchFamily="49" charset="-122"/>
                <a:ea typeface="黑体" panose="02010609060101010101" pitchFamily="49" charset="-122"/>
              </a:rPr>
              <a:t>h(y)=h(x)</a:t>
            </a:r>
            <a:r>
              <a:rPr lang="zh-CN" altLang="en-US" sz="2400" dirty="0">
                <a:solidFill>
                  <a:schemeClr val="tx2"/>
                </a:solidFill>
                <a:latin typeface="黑体" panose="02010609060101010101" pitchFamily="49" charset="-122"/>
                <a:ea typeface="黑体" panose="02010609060101010101" pitchFamily="49" charset="-122"/>
              </a:rPr>
              <a:t>，这是不可能的</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7" name="文本框 6"/>
          <p:cNvSpPr txBox="1"/>
          <p:nvPr/>
        </p:nvSpPr>
        <p:spPr>
          <a:xfrm>
            <a:off x="677867" y="3881700"/>
            <a:ext cx="7992888" cy="830997"/>
          </a:xfrm>
          <a:prstGeom prst="rect">
            <a:avLst/>
          </a:prstGeom>
          <a:solidFill>
            <a:schemeClr val="accent5">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抗强碰撞性：要想找到任意的</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x</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和</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y</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，使得</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x ≠y</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，并且</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h(x)=h(y)</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，这是不可能的。</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8" name="文本框 7"/>
          <p:cNvSpPr txBox="1"/>
          <p:nvPr/>
        </p:nvSpPr>
        <p:spPr>
          <a:xfrm>
            <a:off x="3275856" y="5111333"/>
            <a:ext cx="4572000" cy="1200329"/>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r>
              <a:rPr lang="zh-CN" altLang="en-US" sz="2400" dirty="0">
                <a:solidFill>
                  <a:srgbClr val="000000"/>
                </a:solidFill>
                <a:latin typeface="黑体" panose="02010609060101010101" pitchFamily="49" charset="-122"/>
                <a:ea typeface="黑体" panose="02010609060101010101" pitchFamily="49" charset="-122"/>
              </a:rPr>
              <a:t>也就是说：</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不能找到任何两个输入，使得他们经过哈希后产生相同的输出值。</a:t>
            </a:r>
            <a:endParaRPr lang="zh-CN" altLang="en-US" dirty="0"/>
          </a:p>
        </p:txBody>
      </p:sp>
      <p:pic>
        <p:nvPicPr>
          <p:cNvPr id="9" name="图片 8" descr="标志上写着字&#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16933" t="4148" r="16401" b="6950"/>
          <a:stretch>
            <a:fillRect/>
          </a:stretch>
        </p:blipFill>
        <p:spPr>
          <a:xfrm>
            <a:off x="1187624" y="1848443"/>
            <a:ext cx="1296144" cy="1728439"/>
          </a:xfrm>
          <a:prstGeom prst="rect">
            <a:avLst/>
          </a:prstGeom>
        </p:spPr>
      </p:pic>
      <p:pic>
        <p:nvPicPr>
          <p:cNvPr id="11" name="图片 10" descr="图标&#10;&#10;描述已自动生成"/>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5656" y="4977190"/>
            <a:ext cx="1507954" cy="171210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3.1.1</a:t>
            </a:r>
            <a:r>
              <a:rPr lang="zh-CN" altLang="en-US" dirty="0">
                <a:latin typeface="楷体" panose="02010609060101010101" pitchFamily="49" charset="-122"/>
                <a:ea typeface="楷体" panose="02010609060101010101" pitchFamily="49" charset="-122"/>
              </a:rPr>
              <a:t>散列函数</a:t>
            </a:r>
            <a:endParaRPr lang="en-US" altLang="zh-CN" dirty="0">
              <a:latin typeface="楷体" panose="02010609060101010101" pitchFamily="49" charset="-122"/>
              <a:ea typeface="楷体" panose="02010609060101010101" pitchFamily="49" charset="-122"/>
            </a:endParaRPr>
          </a:p>
        </p:txBody>
      </p:sp>
      <p:sp>
        <p:nvSpPr>
          <p:cNvPr id="6" name="文本框 5"/>
          <p:cNvSpPr txBox="1"/>
          <p:nvPr/>
        </p:nvSpPr>
        <p:spPr>
          <a:xfrm>
            <a:off x="195633" y="1268760"/>
            <a:ext cx="8676533"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defRPr/>
            </a:pPr>
            <a:r>
              <a:rPr lang="zh-CN" altLang="en-US" sz="2800" dirty="0">
                <a:solidFill>
                  <a:srgbClr val="000000"/>
                </a:solidFill>
                <a:latin typeface="黑体" panose="02010609060101010101" pitchFamily="49" charset="-122"/>
                <a:ea typeface="黑体" panose="02010609060101010101" pitchFamily="49" charset="-122"/>
              </a:rPr>
              <a:t>散列函数的工作模式</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 name="文本框 1"/>
          <p:cNvSpPr txBox="1"/>
          <p:nvPr/>
        </p:nvSpPr>
        <p:spPr>
          <a:xfrm>
            <a:off x="868925" y="2204863"/>
            <a:ext cx="1692188"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消息分组</a:t>
            </a:r>
            <a:r>
              <a:rPr lang="en-US" altLang="zh-CN" sz="2400" dirty="0">
                <a:solidFill>
                  <a:schemeClr val="tx2"/>
                </a:solidFill>
                <a:latin typeface="黑体" panose="02010609060101010101" pitchFamily="49" charset="-122"/>
                <a:ea typeface="黑体" panose="02010609060101010101" pitchFamily="49" charset="-122"/>
              </a:rPr>
              <a:t>1</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5" name="文本框 4"/>
          <p:cNvSpPr txBox="1"/>
          <p:nvPr/>
        </p:nvSpPr>
        <p:spPr>
          <a:xfrm>
            <a:off x="2789863" y="2204864"/>
            <a:ext cx="1692188"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消息分组</a:t>
            </a:r>
            <a:r>
              <a:rPr lang="en-US" altLang="zh-CN" sz="2400" dirty="0">
                <a:solidFill>
                  <a:schemeClr val="tx2"/>
                </a:solidFill>
                <a:latin typeface="黑体" panose="02010609060101010101" pitchFamily="49" charset="-122"/>
                <a:ea typeface="黑体" panose="02010609060101010101" pitchFamily="49" charset="-122"/>
              </a:rPr>
              <a:t>2</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7" name="文本框 6"/>
          <p:cNvSpPr txBox="1"/>
          <p:nvPr/>
        </p:nvSpPr>
        <p:spPr>
          <a:xfrm>
            <a:off x="5588787" y="2235642"/>
            <a:ext cx="1692188"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消息分组</a:t>
            </a:r>
            <a:r>
              <a:rPr lang="en-US" altLang="zh-CN" sz="2400" dirty="0">
                <a:solidFill>
                  <a:schemeClr val="tx2"/>
                </a:solidFill>
                <a:latin typeface="黑体" panose="02010609060101010101" pitchFamily="49" charset="-122"/>
                <a:ea typeface="黑体" panose="02010609060101010101" pitchFamily="49" charset="-122"/>
              </a:rPr>
              <a:t>n</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7280975" y="2235642"/>
            <a:ext cx="1115616" cy="461665"/>
          </a:xfrm>
          <a:prstGeom prst="rect">
            <a:avLst/>
          </a:prstGeom>
          <a:solidFill>
            <a:schemeClr val="accent6">
              <a:lumMod val="40000"/>
              <a:lumOff val="60000"/>
            </a:schemeClr>
          </a:solidFill>
        </p:spPr>
        <p:style>
          <a:lnRef idx="0">
            <a:schemeClr val="dk1"/>
          </a:lnRef>
          <a:fillRef idx="3">
            <a:schemeClr val="dk1"/>
          </a:fillRef>
          <a:effectRef idx="3">
            <a:schemeClr val="dk1"/>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填充位</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4" name="文本框 3"/>
          <p:cNvSpPr txBox="1"/>
          <p:nvPr/>
        </p:nvSpPr>
        <p:spPr>
          <a:xfrm>
            <a:off x="4528986" y="2192526"/>
            <a:ext cx="100811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191754" y="4003478"/>
            <a:ext cx="755576"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en-US" altLang="zh-CN" sz="2400" dirty="0">
                <a:solidFill>
                  <a:schemeClr val="tx2"/>
                </a:solidFill>
                <a:latin typeface="黑体" panose="02010609060101010101" pitchFamily="49" charset="-122"/>
                <a:ea typeface="黑体" panose="02010609060101010101" pitchFamily="49" charset="-122"/>
              </a:rPr>
              <a:t>Ⅳ</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0" name="文本框 9"/>
          <p:cNvSpPr txBox="1"/>
          <p:nvPr/>
        </p:nvSpPr>
        <p:spPr>
          <a:xfrm>
            <a:off x="7733582" y="3972898"/>
            <a:ext cx="1325473"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函数值</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8" name="椭圆 7"/>
          <p:cNvSpPr/>
          <p:nvPr/>
        </p:nvSpPr>
        <p:spPr>
          <a:xfrm>
            <a:off x="1372325" y="3694227"/>
            <a:ext cx="1325472" cy="1080171"/>
          </a:xfrm>
          <a:prstGeom prst="ellipse">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压缩函数</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2" name="椭圆 11"/>
          <p:cNvSpPr/>
          <p:nvPr/>
        </p:nvSpPr>
        <p:spPr>
          <a:xfrm>
            <a:off x="3232171" y="3694227"/>
            <a:ext cx="1325472" cy="1080171"/>
          </a:xfrm>
          <a:prstGeom prst="ellipse">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压缩函数</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3" name="椭圆 12"/>
          <p:cNvSpPr/>
          <p:nvPr/>
        </p:nvSpPr>
        <p:spPr>
          <a:xfrm>
            <a:off x="5964812" y="3694227"/>
            <a:ext cx="1325472" cy="1080171"/>
          </a:xfrm>
          <a:prstGeom prst="ellipse">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sz="2400" dirty="0">
                <a:solidFill>
                  <a:schemeClr val="tx2"/>
                </a:solidFill>
                <a:latin typeface="黑体" panose="02010609060101010101" pitchFamily="49" charset="-122"/>
                <a:ea typeface="黑体" panose="02010609060101010101" pitchFamily="49" charset="-122"/>
              </a:rPr>
              <a:t>压缩函数</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1" name="箭头: 下 10"/>
          <p:cNvSpPr/>
          <p:nvPr/>
        </p:nvSpPr>
        <p:spPr>
          <a:xfrm>
            <a:off x="1898377" y="2775896"/>
            <a:ext cx="273368" cy="867508"/>
          </a:xfrm>
          <a:prstGeom prst="downArrow">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箭头: 下 14"/>
          <p:cNvSpPr/>
          <p:nvPr/>
        </p:nvSpPr>
        <p:spPr>
          <a:xfrm>
            <a:off x="3682925" y="2744267"/>
            <a:ext cx="273368" cy="867508"/>
          </a:xfrm>
          <a:prstGeom prst="downArrow">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6" name="箭头: 下 15"/>
          <p:cNvSpPr/>
          <p:nvPr/>
        </p:nvSpPr>
        <p:spPr>
          <a:xfrm>
            <a:off x="6490864" y="2762013"/>
            <a:ext cx="273368" cy="867508"/>
          </a:xfrm>
          <a:prstGeom prst="downArrow">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7" name="文本框 16"/>
          <p:cNvSpPr txBox="1"/>
          <p:nvPr/>
        </p:nvSpPr>
        <p:spPr>
          <a:xfrm>
            <a:off x="4812766" y="3949432"/>
            <a:ext cx="100811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4" name="箭头: 右 13"/>
          <p:cNvSpPr/>
          <p:nvPr/>
        </p:nvSpPr>
        <p:spPr>
          <a:xfrm>
            <a:off x="1063578" y="4087566"/>
            <a:ext cx="253981" cy="29348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0" name="箭头: 右 19"/>
          <p:cNvSpPr/>
          <p:nvPr/>
        </p:nvSpPr>
        <p:spPr>
          <a:xfrm>
            <a:off x="2887114" y="4087564"/>
            <a:ext cx="253981" cy="29348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1" name="箭头: 右 20"/>
          <p:cNvSpPr/>
          <p:nvPr/>
        </p:nvSpPr>
        <p:spPr>
          <a:xfrm>
            <a:off x="4656117" y="4087565"/>
            <a:ext cx="253981" cy="29348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2" name="箭头: 右 21"/>
          <p:cNvSpPr/>
          <p:nvPr/>
        </p:nvSpPr>
        <p:spPr>
          <a:xfrm>
            <a:off x="5661555" y="4087563"/>
            <a:ext cx="253981" cy="29348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3" name="箭头: 右 22"/>
          <p:cNvSpPr/>
          <p:nvPr/>
        </p:nvSpPr>
        <p:spPr>
          <a:xfrm>
            <a:off x="7395237" y="4043662"/>
            <a:ext cx="253981" cy="293487"/>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04800" y="5034969"/>
            <a:ext cx="8676533"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defRPr/>
            </a:pPr>
            <a:r>
              <a:rPr lang="zh-CN" altLang="en-US" sz="2800" dirty="0">
                <a:solidFill>
                  <a:srgbClr val="000000"/>
                </a:solidFill>
                <a:latin typeface="黑体" panose="02010609060101010101" pitchFamily="49" charset="-122"/>
                <a:ea typeface="黑体" panose="02010609060101010101" pitchFamily="49" charset="-122"/>
              </a:rPr>
              <a:t>主流算法</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30" name="文本框 29"/>
          <p:cNvSpPr txBox="1"/>
          <p:nvPr/>
        </p:nvSpPr>
        <p:spPr>
          <a:xfrm>
            <a:off x="512912" y="5962627"/>
            <a:ext cx="1692188" cy="461665"/>
          </a:xfrm>
          <a:prstGeom prst="rect">
            <a:avLst/>
          </a:prstGeom>
          <a:solidFill>
            <a:schemeClr val="accent5">
              <a:lumMod val="60000"/>
              <a:lumOff val="40000"/>
            </a:schemeClr>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en-US" altLang="zh-CN" sz="2400" dirty="0">
                <a:solidFill>
                  <a:schemeClr val="tx2"/>
                </a:solidFill>
                <a:latin typeface="黑体" panose="02010609060101010101" pitchFamily="49" charset="-122"/>
                <a:ea typeface="黑体" panose="02010609060101010101" pitchFamily="49" charset="-122"/>
              </a:rPr>
              <a:t>MD5</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33" name="文本框 32"/>
          <p:cNvSpPr txBox="1"/>
          <p:nvPr/>
        </p:nvSpPr>
        <p:spPr>
          <a:xfrm>
            <a:off x="2480044" y="5962627"/>
            <a:ext cx="2077599" cy="461665"/>
          </a:xfrm>
          <a:prstGeom prst="rect">
            <a:avLst/>
          </a:prstGeom>
          <a:solidFill>
            <a:schemeClr val="accent5">
              <a:lumMod val="60000"/>
              <a:lumOff val="40000"/>
            </a:schemeClr>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en-US" altLang="zh-CN" sz="2400">
                <a:solidFill>
                  <a:schemeClr val="tx2"/>
                </a:solidFill>
                <a:latin typeface="黑体" panose="02010609060101010101" pitchFamily="49" charset="-122"/>
                <a:ea typeface="黑体" panose="02010609060101010101" pitchFamily="49" charset="-122"/>
              </a:rPr>
              <a:t>SHA-1,SHA-2</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34" name="文本框 33"/>
          <p:cNvSpPr txBox="1"/>
          <p:nvPr/>
        </p:nvSpPr>
        <p:spPr>
          <a:xfrm>
            <a:off x="4842353" y="5968721"/>
            <a:ext cx="2146366" cy="461665"/>
          </a:xfrm>
          <a:prstGeom prst="rect">
            <a:avLst/>
          </a:prstGeom>
          <a:solidFill>
            <a:schemeClr val="accent5">
              <a:lumMod val="60000"/>
              <a:lumOff val="40000"/>
            </a:schemeClr>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en-US" altLang="zh-CN" sz="2400" dirty="0">
                <a:solidFill>
                  <a:schemeClr val="tx2"/>
                </a:solidFill>
                <a:latin typeface="黑体" panose="02010609060101010101" pitchFamily="49" charset="-122"/>
                <a:ea typeface="黑体" panose="02010609060101010101" pitchFamily="49" charset="-122"/>
              </a:rPr>
              <a:t>Tiger Hash</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35" name="文本框 34"/>
          <p:cNvSpPr txBox="1"/>
          <p:nvPr/>
        </p:nvSpPr>
        <p:spPr>
          <a:xfrm>
            <a:off x="7290284" y="5950495"/>
            <a:ext cx="100811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500"/>
                                        <p:tgtEl>
                                          <p:spTgt spid="1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500"/>
                                        <p:tgtEl>
                                          <p:spTgt spid="2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fade">
                                      <p:cBhvr>
                                        <p:cTn id="55" dur="500"/>
                                        <p:tgtEl>
                                          <p:spTgt spid="1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animEffect transition="in" filter="fade">
                                      <p:cBhvr>
                                        <p:cTn id="63" dur="500"/>
                                        <p:tgtEl>
                                          <p:spTgt spid="30"/>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fade">
                                      <p:cBhvr>
                                        <p:cTn id="66" dur="500"/>
                                        <p:tgtEl>
                                          <p:spTgt spid="33"/>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8" grpId="0" animBg="1"/>
      <p:bldP spid="12" grpId="0" animBg="1"/>
      <p:bldP spid="13" grpId="0" animBg="1"/>
      <p:bldP spid="11" grpId="0" animBg="1"/>
      <p:bldP spid="15" grpId="0" animBg="1"/>
      <p:bldP spid="16" grpId="0" animBg="1"/>
      <p:bldP spid="17" grpId="0"/>
      <p:bldP spid="14" grpId="0" animBg="1"/>
      <p:bldP spid="20" grpId="0" animBg="1"/>
      <p:bldP spid="21" grpId="0" animBg="1"/>
      <p:bldP spid="22" grpId="0" animBg="1"/>
      <p:bldP spid="23" grpId="0" animBg="1"/>
      <p:bldP spid="29" grpId="0"/>
      <p:bldP spid="30" grpId="0" animBg="1"/>
      <p:bldP spid="33" grpId="0" animBg="1"/>
      <p:bldP spid="34" grpId="0" animBg="1"/>
      <p:bldP spid="3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3.1.1</a:t>
            </a:r>
            <a:r>
              <a:rPr lang="zh-CN" altLang="en-US" dirty="0">
                <a:latin typeface="楷体" panose="02010609060101010101" pitchFamily="49" charset="-122"/>
                <a:ea typeface="楷体" panose="02010609060101010101" pitchFamily="49" charset="-122"/>
              </a:rPr>
              <a:t>散列函数</a:t>
            </a:r>
            <a:endParaRPr lang="en-US" altLang="zh-CN" dirty="0">
              <a:latin typeface="楷体" panose="02010609060101010101" pitchFamily="49" charset="-122"/>
              <a:ea typeface="楷体" panose="02010609060101010101" pitchFamily="49" charset="-122"/>
            </a:endParaRPr>
          </a:p>
        </p:txBody>
      </p:sp>
      <p:sp>
        <p:nvSpPr>
          <p:cNvPr id="6" name="文本框 5"/>
          <p:cNvSpPr txBox="1"/>
          <p:nvPr/>
        </p:nvSpPr>
        <p:spPr>
          <a:xfrm>
            <a:off x="195633" y="1268760"/>
            <a:ext cx="8676533"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en-US" altLang="zh-CN" sz="2800" dirty="0">
                <a:solidFill>
                  <a:srgbClr val="000000"/>
                </a:solidFill>
                <a:latin typeface="黑体" panose="02010609060101010101" pitchFamily="49" charset="-122"/>
                <a:ea typeface="黑体" panose="02010609060101010101" pitchFamily="49" charset="-122"/>
              </a:rPr>
              <a:t>MD5</a:t>
            </a:r>
            <a:r>
              <a:rPr lang="zh-CN" altLang="en-US" sz="2800" dirty="0">
                <a:solidFill>
                  <a:srgbClr val="000000"/>
                </a:solidFill>
                <a:latin typeface="黑体" panose="02010609060101010101" pitchFamily="49" charset="-122"/>
                <a:ea typeface="黑体" panose="02010609060101010101" pitchFamily="49" charset="-122"/>
              </a:rPr>
              <a:t>算法</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8" name="文本框 17"/>
          <p:cNvSpPr txBox="1"/>
          <p:nvPr/>
        </p:nvSpPr>
        <p:spPr>
          <a:xfrm>
            <a:off x="565399" y="2018588"/>
            <a:ext cx="8013202" cy="830997"/>
          </a:xfrm>
          <a:prstGeom prst="rect">
            <a:avLst/>
          </a:prstGeom>
          <a:solidFill>
            <a:schemeClr val="accent5">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457200" indent="-457200" algn="l">
              <a:buClr>
                <a:srgbClr val="C00000"/>
              </a:buClr>
              <a:buFont typeface="Wingdings" panose="05000000000000000000" pitchFamily="2" charset="2"/>
              <a:buChar char="n"/>
            </a:pPr>
            <a:r>
              <a:rPr lang="zh-CN" altLang="en-US" sz="2400" dirty="0">
                <a:solidFill>
                  <a:schemeClr val="tx2"/>
                </a:solidFill>
                <a:latin typeface="黑体" panose="02010609060101010101" pitchFamily="49" charset="-122"/>
                <a:ea typeface="黑体" panose="02010609060101010101" pitchFamily="49" charset="-122"/>
              </a:rPr>
              <a:t>消息摘要（</a:t>
            </a:r>
            <a:r>
              <a:rPr lang="en-US" altLang="zh-CN" sz="2400" dirty="0">
                <a:solidFill>
                  <a:schemeClr val="tx2"/>
                </a:solidFill>
                <a:latin typeface="黑体" panose="02010609060101010101" pitchFamily="49" charset="-122"/>
                <a:ea typeface="黑体" panose="02010609060101010101" pitchFamily="49" charset="-122"/>
              </a:rPr>
              <a:t>Message Digest</a:t>
            </a:r>
            <a:r>
              <a:rPr lang="zh-CN" altLang="en-US" sz="2400" dirty="0">
                <a:solidFill>
                  <a:schemeClr val="tx2"/>
                </a:solidFill>
                <a:latin typeface="黑体" panose="02010609060101010101" pitchFamily="49" charset="-122"/>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MD</a:t>
            </a:r>
            <a:r>
              <a:rPr lang="zh-CN" altLang="en-US" sz="2400" dirty="0">
                <a:solidFill>
                  <a:schemeClr val="tx2"/>
                </a:solidFill>
                <a:latin typeface="黑体" panose="02010609060101010101" pitchFamily="49" charset="-122"/>
                <a:ea typeface="黑体" panose="02010609060101010101" pitchFamily="49" charset="-122"/>
              </a:rPr>
              <a:t>）算法由</a:t>
            </a:r>
            <a:r>
              <a:rPr lang="en-US" altLang="zh-CN" sz="2400" dirty="0">
                <a:solidFill>
                  <a:schemeClr val="tx2"/>
                </a:solidFill>
                <a:latin typeface="黑体" panose="02010609060101010101" pitchFamily="49" charset="-122"/>
                <a:ea typeface="黑体" panose="02010609060101010101" pitchFamily="49" charset="-122"/>
              </a:rPr>
              <a:t>Rivest</a:t>
            </a:r>
            <a:r>
              <a:rPr lang="zh-CN" altLang="en-US" sz="2400" dirty="0">
                <a:solidFill>
                  <a:schemeClr val="tx2"/>
                </a:solidFill>
                <a:latin typeface="黑体" panose="02010609060101010101" pitchFamily="49" charset="-122"/>
                <a:ea typeface="黑体" panose="02010609060101010101" pitchFamily="49" charset="-122"/>
              </a:rPr>
              <a:t>提出，是当前最为普遍的哈希算法，</a:t>
            </a:r>
            <a:r>
              <a:rPr lang="en-US" altLang="zh-CN" sz="2400" dirty="0">
                <a:solidFill>
                  <a:schemeClr val="tx2"/>
                </a:solidFill>
                <a:latin typeface="黑体" panose="02010609060101010101" pitchFamily="49" charset="-122"/>
                <a:ea typeface="黑体" panose="02010609060101010101" pitchFamily="49" charset="-122"/>
              </a:rPr>
              <a:t>MD5</a:t>
            </a:r>
            <a:r>
              <a:rPr lang="zh-CN" altLang="en-US" sz="2400" dirty="0">
                <a:solidFill>
                  <a:schemeClr val="tx2"/>
                </a:solidFill>
                <a:latin typeface="黑体" panose="02010609060101010101" pitchFamily="49" charset="-122"/>
                <a:ea typeface="黑体" panose="02010609060101010101" pitchFamily="49" charset="-122"/>
              </a:rPr>
              <a:t>是第</a:t>
            </a:r>
            <a:r>
              <a:rPr lang="en-US" altLang="zh-CN" sz="2400" dirty="0">
                <a:solidFill>
                  <a:schemeClr val="tx2"/>
                </a:solidFill>
                <a:latin typeface="黑体" panose="02010609060101010101" pitchFamily="49" charset="-122"/>
                <a:ea typeface="黑体" panose="02010609060101010101" pitchFamily="49" charset="-122"/>
              </a:rPr>
              <a:t>5</a:t>
            </a:r>
            <a:r>
              <a:rPr lang="zh-CN" altLang="en-US" sz="2400" dirty="0">
                <a:solidFill>
                  <a:schemeClr val="tx2"/>
                </a:solidFill>
                <a:latin typeface="黑体" panose="02010609060101010101" pitchFamily="49" charset="-122"/>
                <a:ea typeface="黑体" panose="02010609060101010101" pitchFamily="49" charset="-122"/>
              </a:rPr>
              <a:t>个版本。</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31" name="文本框 30"/>
          <p:cNvSpPr txBox="1"/>
          <p:nvPr/>
        </p:nvSpPr>
        <p:spPr>
          <a:xfrm>
            <a:off x="565399" y="4989075"/>
            <a:ext cx="8013202" cy="1200329"/>
          </a:xfrm>
          <a:prstGeom prst="rect">
            <a:avLst/>
          </a:prstGeom>
          <a:solidFill>
            <a:schemeClr val="tx1">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457200" indent="-457200" algn="l">
              <a:buClr>
                <a:srgbClr val="C00000"/>
              </a:buClr>
              <a:buFont typeface="Wingdings" panose="05000000000000000000" pitchFamily="2" charset="2"/>
              <a:buChar char="n"/>
            </a:pPr>
            <a:r>
              <a:rPr lang="en-US" altLang="zh-CN" sz="2400" dirty="0">
                <a:solidFill>
                  <a:schemeClr val="tx2"/>
                </a:solidFill>
                <a:latin typeface="黑体" panose="02010609060101010101" pitchFamily="49" charset="-122"/>
                <a:ea typeface="黑体" panose="02010609060101010101" pitchFamily="49" charset="-122"/>
              </a:rPr>
              <a:t>MD5</a:t>
            </a:r>
            <a:r>
              <a:rPr lang="zh-CN" altLang="en-US" sz="2400" dirty="0">
                <a:solidFill>
                  <a:schemeClr val="tx2"/>
                </a:solidFill>
                <a:latin typeface="黑体" panose="02010609060101010101" pitchFamily="49" charset="-122"/>
                <a:ea typeface="黑体" panose="02010609060101010101" pitchFamily="49" charset="-122"/>
              </a:rPr>
              <a:t>算法以一个</a:t>
            </a:r>
            <a:r>
              <a:rPr lang="zh-CN" altLang="en-US" sz="2400" dirty="0">
                <a:solidFill>
                  <a:srgbClr val="C00000"/>
                </a:solidFill>
                <a:latin typeface="黑体" panose="02010609060101010101" pitchFamily="49" charset="-122"/>
                <a:ea typeface="黑体" panose="02010609060101010101" pitchFamily="49" charset="-122"/>
              </a:rPr>
              <a:t>任意长度</a:t>
            </a:r>
            <a:r>
              <a:rPr lang="zh-CN" altLang="en-US" sz="2400" dirty="0">
                <a:solidFill>
                  <a:schemeClr val="tx2"/>
                </a:solidFill>
                <a:latin typeface="黑体" panose="02010609060101010101" pitchFamily="49" charset="-122"/>
                <a:ea typeface="黑体" panose="02010609060101010101" pitchFamily="49" charset="-122"/>
              </a:rPr>
              <a:t>的消息（</a:t>
            </a:r>
            <a:r>
              <a:rPr lang="en-US" altLang="zh-CN" sz="2400" dirty="0">
                <a:solidFill>
                  <a:schemeClr val="tx2"/>
                </a:solidFill>
                <a:latin typeface="黑体" panose="02010609060101010101" pitchFamily="49" charset="-122"/>
                <a:ea typeface="黑体" panose="02010609060101010101" pitchFamily="49" charset="-122"/>
              </a:rPr>
              <a:t>M</a:t>
            </a:r>
            <a:r>
              <a:rPr lang="zh-CN" altLang="en-US" sz="2400" dirty="0">
                <a:solidFill>
                  <a:schemeClr val="tx2"/>
                </a:solidFill>
                <a:latin typeface="黑体" panose="02010609060101010101" pitchFamily="49" charset="-122"/>
                <a:ea typeface="黑体" panose="02010609060101010101" pitchFamily="49" charset="-122"/>
              </a:rPr>
              <a:t>）作为</a:t>
            </a:r>
            <a:r>
              <a:rPr lang="zh-CN" altLang="en-US" sz="2400" dirty="0">
                <a:solidFill>
                  <a:srgbClr val="C00000"/>
                </a:solidFill>
                <a:latin typeface="黑体" panose="02010609060101010101" pitchFamily="49" charset="-122"/>
                <a:ea typeface="黑体" panose="02010609060101010101" pitchFamily="49" charset="-122"/>
              </a:rPr>
              <a:t>输入</a:t>
            </a:r>
            <a:r>
              <a:rPr lang="zh-CN" altLang="en-US" sz="2400" dirty="0">
                <a:solidFill>
                  <a:schemeClr val="tx2"/>
                </a:solidFill>
                <a:latin typeface="黑体" panose="02010609060101010101" pitchFamily="49" charset="-122"/>
                <a:ea typeface="黑体" panose="02010609060101010101" pitchFamily="49" charset="-122"/>
              </a:rPr>
              <a:t>，生成</a:t>
            </a:r>
            <a:r>
              <a:rPr lang="en-US" altLang="zh-CN" sz="2400" dirty="0">
                <a:solidFill>
                  <a:srgbClr val="C00000"/>
                </a:solidFill>
                <a:latin typeface="黑体" panose="02010609060101010101" pitchFamily="49" charset="-122"/>
                <a:ea typeface="黑体" panose="02010609060101010101" pitchFamily="49" charset="-122"/>
              </a:rPr>
              <a:t>128</a:t>
            </a:r>
            <a:r>
              <a:rPr lang="zh-CN" altLang="en-US" sz="2400" dirty="0">
                <a:solidFill>
                  <a:srgbClr val="C00000"/>
                </a:solidFill>
                <a:latin typeface="黑体" panose="02010609060101010101" pitchFamily="49" charset="-122"/>
                <a:ea typeface="黑体" panose="02010609060101010101" pitchFamily="49" charset="-122"/>
              </a:rPr>
              <a:t>位</a:t>
            </a:r>
            <a:r>
              <a:rPr lang="zh-CN" altLang="en-US" sz="2400" dirty="0">
                <a:solidFill>
                  <a:schemeClr val="tx2"/>
                </a:solidFill>
                <a:latin typeface="黑体" panose="02010609060101010101" pitchFamily="49" charset="-122"/>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16</a:t>
            </a:r>
            <a:r>
              <a:rPr lang="zh-CN" altLang="en-US" sz="2400" dirty="0">
                <a:solidFill>
                  <a:schemeClr val="tx2"/>
                </a:solidFill>
                <a:latin typeface="黑体" panose="02010609060101010101" pitchFamily="49" charset="-122"/>
                <a:ea typeface="黑体" panose="02010609060101010101" pitchFamily="49" charset="-122"/>
              </a:rPr>
              <a:t>字节）的消息摘要作为</a:t>
            </a:r>
            <a:r>
              <a:rPr lang="zh-CN" altLang="en-US" sz="2400" dirty="0">
                <a:solidFill>
                  <a:srgbClr val="C00000"/>
                </a:solidFill>
                <a:latin typeface="黑体" panose="02010609060101010101" pitchFamily="49" charset="-122"/>
                <a:ea typeface="黑体" panose="02010609060101010101" pitchFamily="49" charset="-122"/>
              </a:rPr>
              <a:t>输出</a:t>
            </a:r>
            <a:r>
              <a:rPr lang="zh-CN" altLang="en-US" sz="2400" dirty="0">
                <a:solidFill>
                  <a:schemeClr val="tx2"/>
                </a:solidFill>
                <a:latin typeface="黑体" panose="02010609060101010101" pitchFamily="49" charset="-122"/>
                <a:ea typeface="黑体" panose="02010609060101010101" pitchFamily="49" charset="-122"/>
              </a:rPr>
              <a:t>，输入消息是按</a:t>
            </a:r>
            <a:r>
              <a:rPr lang="en-US" altLang="zh-CN" sz="2400" dirty="0">
                <a:solidFill>
                  <a:schemeClr val="tx2"/>
                </a:solidFill>
                <a:latin typeface="黑体" panose="02010609060101010101" pitchFamily="49" charset="-122"/>
                <a:ea typeface="黑体" panose="02010609060101010101" pitchFamily="49" charset="-122"/>
              </a:rPr>
              <a:t>512</a:t>
            </a:r>
            <a:r>
              <a:rPr lang="zh-CN" altLang="en-US" sz="2400" dirty="0">
                <a:solidFill>
                  <a:schemeClr val="tx2"/>
                </a:solidFill>
                <a:latin typeface="黑体" panose="02010609060101010101" pitchFamily="49" charset="-122"/>
                <a:ea typeface="黑体" panose="02010609060101010101" pitchFamily="49" charset="-122"/>
              </a:rPr>
              <a:t>位的分组处理的。</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32" name="文本框 31"/>
          <p:cNvSpPr txBox="1"/>
          <p:nvPr/>
        </p:nvSpPr>
        <p:spPr>
          <a:xfrm>
            <a:off x="4377516" y="3885303"/>
            <a:ext cx="1692188"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en-US" altLang="zh-CN" sz="2400" dirty="0">
                <a:solidFill>
                  <a:schemeClr val="tx2"/>
                </a:solidFill>
                <a:latin typeface="黑体" panose="02010609060101010101" pitchFamily="49" charset="-122"/>
                <a:ea typeface="黑体" panose="02010609060101010101" pitchFamily="49" charset="-122"/>
              </a:rPr>
              <a:t>MD5</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36" name="文本框 35"/>
          <p:cNvSpPr txBox="1"/>
          <p:nvPr/>
        </p:nvSpPr>
        <p:spPr>
          <a:xfrm>
            <a:off x="565399" y="3700638"/>
            <a:ext cx="1296144" cy="830997"/>
          </a:xfrm>
          <a:prstGeom prst="rect">
            <a:avLst/>
          </a:prstGeom>
          <a:solidFill>
            <a:schemeClr val="tx1">
              <a:lumMod val="20000"/>
              <a:lumOff val="80000"/>
            </a:schemeClr>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任意长消息</a:t>
            </a:r>
            <a:r>
              <a:rPr lang="en-US" altLang="zh-CN" sz="2400" dirty="0">
                <a:solidFill>
                  <a:schemeClr val="tx2"/>
                </a:solidFill>
                <a:latin typeface="黑体" panose="02010609060101010101" pitchFamily="49" charset="-122"/>
                <a:ea typeface="黑体" panose="02010609060101010101" pitchFamily="49" charset="-122"/>
              </a:rPr>
              <a:t>M</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9" name="箭头: 右 18"/>
          <p:cNvSpPr/>
          <p:nvPr/>
        </p:nvSpPr>
        <p:spPr>
          <a:xfrm>
            <a:off x="3720941" y="3971987"/>
            <a:ext cx="504056" cy="288300"/>
          </a:xfrm>
          <a:prstGeom prst="rightArrow">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37" name="文本框 36"/>
          <p:cNvSpPr txBox="1"/>
          <p:nvPr/>
        </p:nvSpPr>
        <p:spPr>
          <a:xfrm>
            <a:off x="6886414" y="3705495"/>
            <a:ext cx="1692187" cy="830997"/>
          </a:xfrm>
          <a:prstGeom prst="rect">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en-US" altLang="zh-CN" sz="2400" dirty="0">
                <a:solidFill>
                  <a:schemeClr val="tx2"/>
                </a:solidFill>
                <a:latin typeface="黑体" panose="02010609060101010101" pitchFamily="49" charset="-122"/>
                <a:ea typeface="黑体" panose="02010609060101010101" pitchFamily="49" charset="-122"/>
              </a:rPr>
              <a:t>128</a:t>
            </a:r>
            <a:r>
              <a:rPr lang="zh-CN" altLang="en-US" sz="2400" dirty="0">
                <a:solidFill>
                  <a:schemeClr val="tx2"/>
                </a:solidFill>
                <a:latin typeface="黑体" panose="02010609060101010101" pitchFamily="49" charset="-122"/>
                <a:ea typeface="黑体" panose="02010609060101010101" pitchFamily="49" charset="-122"/>
              </a:rPr>
              <a:t>位消息摘要</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39" name="箭头: 右 38"/>
          <p:cNvSpPr/>
          <p:nvPr/>
        </p:nvSpPr>
        <p:spPr>
          <a:xfrm>
            <a:off x="6228923" y="3976680"/>
            <a:ext cx="504056" cy="288300"/>
          </a:xfrm>
          <a:prstGeom prst="rightArrow">
            <a:avLst/>
          </a:prstGeom>
          <a:solidFill>
            <a:schemeClr val="accent5">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0" name="箭头: 右 39"/>
          <p:cNvSpPr/>
          <p:nvPr/>
        </p:nvSpPr>
        <p:spPr>
          <a:xfrm>
            <a:off x="1998016" y="3971987"/>
            <a:ext cx="504056" cy="288300"/>
          </a:xfrm>
          <a:prstGeom prst="rightArrow">
            <a:avLst/>
          </a:prstGeom>
          <a:solidFill>
            <a:schemeClr val="tx1">
              <a:lumMod val="40000"/>
              <a:lumOff val="6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645660" y="3866700"/>
            <a:ext cx="930682" cy="461665"/>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分组</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3" name="文本框 12"/>
          <p:cNvSpPr txBox="1"/>
          <p:nvPr/>
        </p:nvSpPr>
        <p:spPr>
          <a:xfrm>
            <a:off x="2645660" y="2985011"/>
            <a:ext cx="930682" cy="461665"/>
          </a:xfrm>
          <a:prstGeom prst="rect">
            <a:avLst/>
          </a:prstGeom>
          <a:solidFill>
            <a:schemeClr val="accent6">
              <a:lumMod val="20000"/>
              <a:lumOff val="80000"/>
            </a:schemeClr>
          </a:solidFill>
        </p:spPr>
        <p:style>
          <a:lnRef idx="0">
            <a:schemeClr val="accent5"/>
          </a:lnRef>
          <a:fillRef idx="3">
            <a:schemeClr val="accent5"/>
          </a:fillRef>
          <a:effectRef idx="3">
            <a:schemeClr val="accent5"/>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填充</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3" name="箭头: 下 2"/>
          <p:cNvSpPr/>
          <p:nvPr/>
        </p:nvSpPr>
        <p:spPr>
          <a:xfrm>
            <a:off x="3011517" y="3515626"/>
            <a:ext cx="216024" cy="286446"/>
          </a:xfrm>
          <a:prstGeom prst="downArrow">
            <a:avLst/>
          </a:prstGeom>
          <a:solidFill>
            <a:schemeClr val="accent6">
              <a:lumMod val="40000"/>
              <a:lumOff val="60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animEffect transition="in" filter="fade">
                                      <p:cBhvr>
                                        <p:cTn id="17" dur="500"/>
                                        <p:tgtEl>
                                          <p:spTgt spid="4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Effect transition="in" filter="fade">
                                      <p:cBhvr>
                                        <p:cTn id="20" dur="500"/>
                                        <p:tgtEl>
                                          <p:spTgt spid="4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fade">
                                      <p:cBhvr>
                                        <p:cTn id="39" dur="500"/>
                                        <p:tgtEl>
                                          <p:spTgt spid="37"/>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
                                        </p:tgtEl>
                                        <p:attrNameLst>
                                          <p:attrName>style.visibility</p:attrName>
                                        </p:attrNameLst>
                                      </p:cBhvr>
                                      <p:to>
                                        <p:strVal val="visible"/>
                                      </p:to>
                                    </p:set>
                                    <p:animEffect transition="in" filter="fade">
                                      <p:cBhvr>
                                        <p:cTn id="4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6" grpId="0" animBg="1"/>
      <p:bldP spid="19" grpId="0" animBg="1"/>
      <p:bldP spid="37" grpId="0" animBg="1"/>
      <p:bldP spid="39" grpId="0" animBg="1"/>
      <p:bldP spid="40" grpId="0" animBg="1"/>
      <p:bldP spid="42" grpId="0" animBg="1"/>
      <p:bldP spid="13"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图片 24" descr="图示&#10;&#10;描述已自动生成"/>
          <p:cNvPicPr>
            <a:picLocks noChangeAspect="1"/>
          </p:cNvPicPr>
          <p:nvPr/>
        </p:nvPicPr>
        <p:blipFill rotWithShape="1">
          <a:blip r:embed="rId1">
            <a:extLst>
              <a:ext uri="{28A0092B-C50C-407E-A947-70E740481C1C}">
                <a14:useLocalDpi xmlns:a14="http://schemas.microsoft.com/office/drawing/2010/main" val="0"/>
              </a:ext>
            </a:extLst>
          </a:blip>
          <a:srcRect r="897" b="1003"/>
          <a:stretch>
            <a:fillRect/>
          </a:stretch>
        </p:blipFill>
        <p:spPr>
          <a:xfrm>
            <a:off x="474345" y="1486535"/>
            <a:ext cx="7357745" cy="4686300"/>
          </a:xfrm>
          <a:prstGeom prst="rect">
            <a:avLst/>
          </a:prstGeom>
        </p:spPr>
      </p:pic>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3.1.1</a:t>
            </a:r>
            <a:r>
              <a:rPr lang="zh-CN" altLang="en-US" dirty="0">
                <a:latin typeface="楷体" panose="02010609060101010101" pitchFamily="49" charset="-122"/>
                <a:ea typeface="楷体" panose="02010609060101010101" pitchFamily="49" charset="-122"/>
              </a:rPr>
              <a:t>散列函数</a:t>
            </a:r>
            <a:endParaRPr lang="en-US" altLang="zh-CN" dirty="0">
              <a:latin typeface="楷体" panose="02010609060101010101" pitchFamily="49" charset="-122"/>
              <a:ea typeface="楷体" panose="02010609060101010101" pitchFamily="49" charset="-122"/>
            </a:endParaRPr>
          </a:p>
        </p:txBody>
      </p:sp>
      <p:sp>
        <p:nvSpPr>
          <p:cNvPr id="6" name="文本框 5"/>
          <p:cNvSpPr txBox="1"/>
          <p:nvPr/>
        </p:nvSpPr>
        <p:spPr>
          <a:xfrm>
            <a:off x="195633" y="1224792"/>
            <a:ext cx="8676533"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en-US" altLang="zh-CN" sz="2800" dirty="0">
                <a:solidFill>
                  <a:srgbClr val="000000"/>
                </a:solidFill>
                <a:latin typeface="黑体" panose="02010609060101010101" pitchFamily="49" charset="-122"/>
                <a:ea typeface="黑体" panose="02010609060101010101" pitchFamily="49" charset="-122"/>
              </a:rPr>
              <a:t>MD5</a:t>
            </a:r>
            <a:r>
              <a:rPr lang="zh-CN" altLang="en-US" sz="2800" dirty="0">
                <a:solidFill>
                  <a:srgbClr val="000000"/>
                </a:solidFill>
                <a:latin typeface="黑体" panose="02010609060101010101" pitchFamily="49" charset="-122"/>
                <a:ea typeface="黑体" panose="02010609060101010101" pitchFamily="49" charset="-122"/>
              </a:rPr>
              <a:t>算法</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3.1.1</a:t>
            </a:r>
            <a:r>
              <a:rPr lang="zh-CN" altLang="en-US" dirty="0">
                <a:latin typeface="楷体" panose="02010609060101010101" pitchFamily="49" charset="-122"/>
                <a:ea typeface="楷体" panose="02010609060101010101" pitchFamily="49" charset="-122"/>
              </a:rPr>
              <a:t>散列函数</a:t>
            </a:r>
            <a:endParaRPr lang="en-US" altLang="zh-CN" dirty="0">
              <a:latin typeface="楷体" panose="02010609060101010101" pitchFamily="49" charset="-122"/>
              <a:ea typeface="楷体" panose="02010609060101010101" pitchFamily="49" charset="-122"/>
            </a:endParaRPr>
          </a:p>
        </p:txBody>
      </p:sp>
      <p:sp>
        <p:nvSpPr>
          <p:cNvPr id="6" name="文本框 5"/>
          <p:cNvSpPr txBox="1"/>
          <p:nvPr/>
        </p:nvSpPr>
        <p:spPr>
          <a:xfrm>
            <a:off x="195633" y="1168442"/>
            <a:ext cx="8676533"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en-US" altLang="zh-CN" sz="2800" dirty="0">
                <a:solidFill>
                  <a:srgbClr val="000000"/>
                </a:solidFill>
                <a:latin typeface="黑体" panose="02010609060101010101" pitchFamily="49" charset="-122"/>
                <a:ea typeface="黑体" panose="02010609060101010101" pitchFamily="49" charset="-122"/>
              </a:rPr>
              <a:t>MD5</a:t>
            </a:r>
            <a:r>
              <a:rPr lang="zh-CN" altLang="en-US" sz="2800" dirty="0">
                <a:solidFill>
                  <a:srgbClr val="000000"/>
                </a:solidFill>
                <a:latin typeface="黑体" panose="02010609060101010101" pitchFamily="49" charset="-122"/>
                <a:ea typeface="黑体" panose="02010609060101010101" pitchFamily="49" charset="-122"/>
              </a:rPr>
              <a:t>算法</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 name="文本框 1"/>
          <p:cNvSpPr txBox="1"/>
          <p:nvPr/>
        </p:nvSpPr>
        <p:spPr>
          <a:xfrm>
            <a:off x="467544" y="1771334"/>
            <a:ext cx="6984776"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400" dirty="0">
                <a:solidFill>
                  <a:schemeClr val="tx2"/>
                </a:solidFill>
                <a:latin typeface="黑体" panose="02010609060101010101" pitchFamily="49" charset="-122"/>
                <a:ea typeface="黑体" panose="02010609060101010101" pitchFamily="49" charset="-122"/>
              </a:rPr>
              <a:t>山东大学王小云教授成功破解</a:t>
            </a:r>
            <a:r>
              <a:rPr lang="en-US" altLang="zh-CN" sz="2400" dirty="0">
                <a:solidFill>
                  <a:schemeClr val="tx2"/>
                </a:solidFill>
                <a:latin typeface="黑体" panose="02010609060101010101" pitchFamily="49" charset="-122"/>
                <a:ea typeface="黑体" panose="02010609060101010101" pitchFamily="49" charset="-122"/>
              </a:rPr>
              <a:t>MD5</a:t>
            </a:r>
            <a:r>
              <a:rPr lang="zh-CN" altLang="en-US" sz="2400" dirty="0">
                <a:solidFill>
                  <a:schemeClr val="tx2"/>
                </a:solidFill>
                <a:latin typeface="黑体" panose="02010609060101010101" pitchFamily="49" charset="-122"/>
                <a:ea typeface="黑体" panose="02010609060101010101" pitchFamily="49" charset="-122"/>
              </a:rPr>
              <a:t>算法</a:t>
            </a:r>
            <a:endParaRPr lang="zh-CN" altLang="en-US" sz="2400" dirty="0">
              <a:solidFill>
                <a:schemeClr val="tx2"/>
              </a:solidFill>
              <a:latin typeface="黑体" panose="02010609060101010101" pitchFamily="49" charset="-122"/>
              <a:ea typeface="黑体" panose="02010609060101010101" pitchFamily="49" charset="-122"/>
            </a:endParaRPr>
          </a:p>
        </p:txBody>
      </p:sp>
      <p:pic>
        <p:nvPicPr>
          <p:cNvPr id="4" name="图片 3" descr="穿白色衣服的人&#10;&#10;描述已自动生成"/>
          <p:cNvPicPr>
            <a:picLocks noChangeAspect="1"/>
          </p:cNvPicPr>
          <p:nvPr/>
        </p:nvPicPr>
        <p:blipFill rotWithShape="1">
          <a:blip r:embed="rId1">
            <a:extLst>
              <a:ext uri="{28A0092B-C50C-407E-A947-70E740481C1C}">
                <a14:useLocalDpi xmlns:a14="http://schemas.microsoft.com/office/drawing/2010/main" val="0"/>
              </a:ext>
            </a:extLst>
          </a:blip>
          <a:srcRect l="14026" t="12551"/>
          <a:stretch>
            <a:fillRect/>
          </a:stretch>
        </p:blipFill>
        <p:spPr>
          <a:xfrm>
            <a:off x="6802840" y="1748012"/>
            <a:ext cx="2041372" cy="273884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文本框 4"/>
          <p:cNvSpPr txBox="1"/>
          <p:nvPr/>
        </p:nvSpPr>
        <p:spPr>
          <a:xfrm>
            <a:off x="971600" y="2395140"/>
            <a:ext cx="5472608" cy="707886"/>
          </a:xfrm>
          <a:prstGeom prst="rect">
            <a:avLst/>
          </a:prstGeom>
          <a:solidFill>
            <a:schemeClr val="accent5">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342900" indent="-342900" algn="l">
              <a:buClr>
                <a:srgbClr val="C00000"/>
              </a:buClr>
              <a:buFont typeface="Wingdings" panose="05000000000000000000" pitchFamily="2" charset="2"/>
              <a:buChar char="Ø"/>
            </a:pPr>
            <a:r>
              <a:rPr lang="zh-CN" altLang="en-US" sz="2000" dirty="0">
                <a:solidFill>
                  <a:schemeClr val="tx2"/>
                </a:solidFill>
                <a:latin typeface="黑体" panose="02010609060101010101" pitchFamily="49" charset="-122"/>
                <a:ea typeface="黑体" panose="02010609060101010101" pitchFamily="49" charset="-122"/>
              </a:rPr>
              <a:t>王小云教授的研究成果证实了利用</a:t>
            </a:r>
            <a:r>
              <a:rPr lang="en-US" altLang="zh-CN" sz="2000" dirty="0">
                <a:solidFill>
                  <a:schemeClr val="tx2"/>
                </a:solidFill>
                <a:latin typeface="黑体" panose="02010609060101010101" pitchFamily="49" charset="-122"/>
                <a:ea typeface="黑体" panose="02010609060101010101" pitchFamily="49" charset="-122"/>
              </a:rPr>
              <a:t>MD5</a:t>
            </a:r>
            <a:r>
              <a:rPr lang="zh-CN" altLang="en-US" sz="2000" dirty="0">
                <a:solidFill>
                  <a:schemeClr val="tx2"/>
                </a:solidFill>
                <a:latin typeface="黑体" panose="02010609060101010101" pitchFamily="49" charset="-122"/>
                <a:ea typeface="黑体" panose="02010609060101010101" pitchFamily="49" charset="-122"/>
              </a:rPr>
              <a:t>算法的</a:t>
            </a:r>
            <a:r>
              <a:rPr lang="zh-CN" altLang="en-US" sz="2000" dirty="0">
                <a:solidFill>
                  <a:srgbClr val="C00000"/>
                </a:solidFill>
                <a:latin typeface="黑体" panose="02010609060101010101" pitchFamily="49" charset="-122"/>
                <a:ea typeface="黑体" panose="02010609060101010101" pitchFamily="49" charset="-122"/>
              </a:rPr>
              <a:t>碰撞</a:t>
            </a:r>
            <a:r>
              <a:rPr lang="zh-CN" altLang="en-US" sz="2000" dirty="0">
                <a:solidFill>
                  <a:schemeClr val="tx2"/>
                </a:solidFill>
                <a:latin typeface="黑体" panose="02010609060101010101" pitchFamily="49" charset="-122"/>
                <a:ea typeface="黑体" panose="02010609060101010101" pitchFamily="49" charset="-122"/>
              </a:rPr>
              <a:t>可以严重威胁信息系统安全。</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971600" y="3282031"/>
            <a:ext cx="5472608" cy="1631216"/>
          </a:xfrm>
          <a:prstGeom prst="rect">
            <a:avLst/>
          </a:prstGeom>
          <a:solidFill>
            <a:schemeClr val="accent5">
              <a:lumMod val="40000"/>
              <a:lumOff val="60000"/>
            </a:schemeClr>
          </a:solidFill>
          <a:ln w="25400" cap="flat" cmpd="sng" algn="ctr">
            <a:noFill/>
            <a:prstDash val="solid"/>
          </a:ln>
          <a:effectLst/>
        </p:spPr>
        <p:style>
          <a:lnRef idx="2">
            <a:schemeClr val="accent3"/>
          </a:lnRef>
          <a:fillRef idx="1">
            <a:schemeClr val="lt1"/>
          </a:fillRef>
          <a:effectRef idx="0">
            <a:schemeClr val="accent3"/>
          </a:effectRef>
          <a:fontRef idx="minor">
            <a:schemeClr val="dk1"/>
          </a:fontRef>
        </p:style>
        <p:txBody>
          <a:bodyPr wrap="square">
            <a:spAutoFit/>
          </a:bodyPr>
          <a:lstStyle/>
          <a:p>
            <a:pPr marL="342900" indent="-342900">
              <a:buClr>
                <a:srgbClr val="C00000"/>
              </a:buClr>
              <a:buFont typeface="Wingdings" panose="05000000000000000000" pitchFamily="2" charset="2"/>
              <a:buChar char="Ø"/>
            </a:pPr>
            <a:r>
              <a:rPr lang="en-US" altLang="zh-CN" sz="2000" dirty="0">
                <a:solidFill>
                  <a:schemeClr val="tx2"/>
                </a:solidFill>
                <a:latin typeface="黑体" panose="02010609060101010101" pitchFamily="49" charset="-122"/>
                <a:ea typeface="黑体" panose="02010609060101010101" pitchFamily="49" charset="-122"/>
              </a:rPr>
              <a:t>2004</a:t>
            </a:r>
            <a:r>
              <a:rPr lang="zh-CN" altLang="en-US" sz="2000" dirty="0">
                <a:solidFill>
                  <a:schemeClr val="tx2"/>
                </a:solidFill>
                <a:latin typeface="黑体" panose="02010609060101010101" pitchFamily="49" charset="-122"/>
                <a:ea typeface="黑体" panose="02010609060101010101" pitchFamily="49" charset="-122"/>
              </a:rPr>
              <a:t>年</a:t>
            </a:r>
            <a:r>
              <a:rPr lang="en-US" altLang="zh-CN" sz="2000" dirty="0">
                <a:solidFill>
                  <a:schemeClr val="tx2"/>
                </a:solidFill>
                <a:latin typeface="黑体" panose="02010609060101010101" pitchFamily="49" charset="-122"/>
                <a:ea typeface="黑体" panose="02010609060101010101" pitchFamily="49" charset="-122"/>
              </a:rPr>
              <a:t>8</a:t>
            </a:r>
            <a:r>
              <a:rPr lang="zh-CN" altLang="en-US" sz="2000" dirty="0">
                <a:solidFill>
                  <a:schemeClr val="tx2"/>
                </a:solidFill>
                <a:latin typeface="黑体" panose="02010609060101010101" pitchFamily="49" charset="-122"/>
                <a:ea typeface="黑体" panose="02010609060101010101" pitchFamily="49" charset="-122"/>
              </a:rPr>
              <a:t>月</a:t>
            </a:r>
            <a:r>
              <a:rPr lang="en-US" altLang="zh-CN" sz="2000" dirty="0">
                <a:solidFill>
                  <a:schemeClr val="tx2"/>
                </a:solidFill>
                <a:latin typeface="黑体" panose="02010609060101010101" pitchFamily="49" charset="-122"/>
                <a:ea typeface="黑体" panose="02010609060101010101" pitchFamily="49" charset="-122"/>
              </a:rPr>
              <a:t>17</a:t>
            </a:r>
            <a:r>
              <a:rPr lang="zh-CN" altLang="en-US" sz="2000" dirty="0">
                <a:solidFill>
                  <a:schemeClr val="tx2"/>
                </a:solidFill>
                <a:latin typeface="黑体" panose="02010609060101010101" pitchFamily="49" charset="-122"/>
                <a:ea typeface="黑体" panose="02010609060101010101" pitchFamily="49" charset="-122"/>
              </a:rPr>
              <a:t>日的美国加州圣巴巴拉，召开的国际密码学会议上，她的研究成果作为密码学领域的重大发现宣告了固若金汤的世界通行密码标准</a:t>
            </a:r>
            <a:r>
              <a:rPr lang="en-US" altLang="zh-CN" sz="2000" dirty="0">
                <a:solidFill>
                  <a:srgbClr val="C00000"/>
                </a:solidFill>
                <a:latin typeface="黑体" panose="02010609060101010101" pitchFamily="49" charset="-122"/>
                <a:ea typeface="黑体" panose="02010609060101010101" pitchFamily="49" charset="-122"/>
              </a:rPr>
              <a:t>MD</a:t>
            </a:r>
            <a:r>
              <a:rPr lang="zh-CN" altLang="en-US" sz="2000" dirty="0">
                <a:solidFill>
                  <a:srgbClr val="C00000"/>
                </a:solidFill>
                <a:latin typeface="黑体" panose="02010609060101010101" pitchFamily="49" charset="-122"/>
                <a:ea typeface="黑体" panose="02010609060101010101" pitchFamily="49" charset="-122"/>
              </a:rPr>
              <a:t>５的堡垒轰然倒塌</a:t>
            </a:r>
            <a:r>
              <a:rPr lang="zh-CN" altLang="en-US" sz="2000" dirty="0">
                <a:solidFill>
                  <a:schemeClr val="tx2"/>
                </a:solidFill>
                <a:latin typeface="黑体" panose="02010609060101010101" pitchFamily="49" charset="-122"/>
                <a:ea typeface="黑体" panose="02010609060101010101" pitchFamily="49" charset="-122"/>
              </a:rPr>
              <a:t>，引发了密码学界的轩然大波。</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8" name="TextBox 11"/>
          <p:cNvSpPr txBox="1">
            <a:spLocks noChangeArrowheads="1"/>
          </p:cNvSpPr>
          <p:nvPr/>
        </p:nvSpPr>
        <p:spPr bwMode="auto">
          <a:xfrm>
            <a:off x="3818341" y="4903758"/>
            <a:ext cx="81464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vl2pPr marL="742950" indent="-28575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2pPr>
            <a:lvl3pPr marL="11430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3pPr>
            <a:lvl4pPr marL="16002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4pPr>
            <a:lvl5pPr marL="20574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5pPr>
            <a:lvl6pPr marL="25146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6pPr>
            <a:lvl7pPr marL="29718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7pPr>
            <a:lvl8pPr marL="34290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8pPr>
            <a:lvl9pPr marL="38862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9pPr>
          </a:lstStyle>
          <a:p>
            <a:pPr eaLnBrk="1" hangingPunct="1"/>
            <a:r>
              <a:rPr lang="en-US" altLang="zh-CN" sz="6000" dirty="0">
                <a:ea typeface="宋体" panose="02010600030101010101" pitchFamily="2" charset="-122"/>
              </a:rPr>
              <a:t>≠</a:t>
            </a:r>
            <a:endParaRPr lang="zh-CN" altLang="en-US" sz="6000" dirty="0">
              <a:ea typeface="宋体" panose="02010600030101010101" pitchFamily="2" charset="-122"/>
            </a:endParaRPr>
          </a:p>
        </p:txBody>
      </p:sp>
      <p:sp>
        <p:nvSpPr>
          <p:cNvPr id="29" name="TextBox 12"/>
          <p:cNvSpPr txBox="1">
            <a:spLocks noChangeArrowheads="1"/>
          </p:cNvSpPr>
          <p:nvPr/>
        </p:nvSpPr>
        <p:spPr bwMode="auto">
          <a:xfrm>
            <a:off x="3843095" y="5708712"/>
            <a:ext cx="7521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vl2pPr marL="742950" indent="-28575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2pPr>
            <a:lvl3pPr marL="11430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3pPr>
            <a:lvl4pPr marL="16002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4pPr>
            <a:lvl5pPr marL="20574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5pPr>
            <a:lvl6pPr marL="25146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6pPr>
            <a:lvl7pPr marL="29718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7pPr>
            <a:lvl8pPr marL="34290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8pPr>
            <a:lvl9pPr marL="38862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9pPr>
          </a:lstStyle>
          <a:p>
            <a:pPr eaLnBrk="1" hangingPunct="1"/>
            <a:r>
              <a:rPr lang="en-US" altLang="zh-CN" sz="5400" dirty="0">
                <a:ea typeface="宋体" panose="02010600030101010101" pitchFamily="2" charset="-122"/>
              </a:rPr>
              <a:t>=</a:t>
            </a:r>
            <a:endParaRPr lang="zh-CN" altLang="en-US" sz="5400" dirty="0">
              <a:ea typeface="宋体" panose="02010600030101010101" pitchFamily="2" charset="-122"/>
            </a:endParaRPr>
          </a:p>
        </p:txBody>
      </p:sp>
      <p:sp>
        <p:nvSpPr>
          <p:cNvPr id="30" name="TextBox 17"/>
          <p:cNvSpPr txBox="1">
            <a:spLocks noChangeArrowheads="1"/>
          </p:cNvSpPr>
          <p:nvPr/>
        </p:nvSpPr>
        <p:spPr bwMode="auto">
          <a:xfrm>
            <a:off x="2361665" y="5247047"/>
            <a:ext cx="1440160" cy="461665"/>
          </a:xfrm>
          <a:prstGeom prst="rect">
            <a:avLst/>
          </a:prstGeom>
          <a:solidFill>
            <a:schemeClr val="accent4">
              <a:lumMod val="20000"/>
              <a:lumOff val="80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lvl1pPr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vl2pPr marL="742950" indent="-28575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2pPr>
            <a:lvl3pPr marL="11430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3pPr>
            <a:lvl4pPr marL="16002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4pPr>
            <a:lvl5pPr marL="20574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5pPr>
            <a:lvl6pPr marL="25146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6pPr>
            <a:lvl7pPr marL="29718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7pPr>
            <a:lvl8pPr marL="34290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8pPr>
            <a:lvl9pPr marL="38862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9pPr>
          </a:lstStyle>
          <a:p>
            <a:pPr algn="ctr" eaLnBrk="1" hangingPunct="1"/>
            <a:r>
              <a:rPr lang="zh-CN" altLang="en-US" sz="2400" b="1" dirty="0">
                <a:ea typeface="宋体" panose="02010600030101010101" pitchFamily="2" charset="-122"/>
              </a:rPr>
              <a:t>消息明文</a:t>
            </a:r>
            <a:endParaRPr lang="zh-CN" altLang="en-US" sz="2400" b="1" dirty="0">
              <a:ea typeface="宋体" panose="02010600030101010101" pitchFamily="2" charset="-122"/>
            </a:endParaRPr>
          </a:p>
        </p:txBody>
      </p:sp>
      <p:sp>
        <p:nvSpPr>
          <p:cNvPr id="31" name="TextBox 18"/>
          <p:cNvSpPr txBox="1">
            <a:spLocks noChangeArrowheads="1"/>
          </p:cNvSpPr>
          <p:nvPr/>
        </p:nvSpPr>
        <p:spPr bwMode="auto">
          <a:xfrm>
            <a:off x="4731839" y="5247047"/>
            <a:ext cx="2700279" cy="461665"/>
          </a:xfrm>
          <a:prstGeom prst="rect">
            <a:avLst/>
          </a:prstGeom>
          <a:solidFill>
            <a:schemeClr val="accent6">
              <a:lumMod val="20000"/>
              <a:lumOff val="80000"/>
            </a:schemeClr>
          </a:solidFill>
          <a:ln>
            <a:solidFill>
              <a:schemeClr val="accent6">
                <a:lumMod val="20000"/>
                <a:lumOff val="80000"/>
              </a:schemeClr>
            </a:solidFill>
          </a:ln>
        </p:spPr>
        <p:style>
          <a:lnRef idx="0">
            <a:schemeClr val="accent1"/>
          </a:lnRef>
          <a:fillRef idx="3">
            <a:schemeClr val="accent1"/>
          </a:fillRef>
          <a:effectRef idx="3">
            <a:schemeClr val="accent1"/>
          </a:effectRef>
          <a:fontRef idx="minor">
            <a:schemeClr val="lt1"/>
          </a:fontRef>
        </p:style>
        <p:txBody>
          <a:bodyPr wrap="square">
            <a:spAutoFit/>
          </a:bodyPr>
          <a:lstStyle>
            <a:lvl1pPr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vl2pPr marL="742950" indent="-28575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2pPr>
            <a:lvl3pPr marL="11430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3pPr>
            <a:lvl4pPr marL="16002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4pPr>
            <a:lvl5pPr marL="20574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5pPr>
            <a:lvl6pPr marL="25146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6pPr>
            <a:lvl7pPr marL="29718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7pPr>
            <a:lvl8pPr marL="34290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8pPr>
            <a:lvl9pPr marL="38862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9pPr>
          </a:lstStyle>
          <a:p>
            <a:pPr algn="ctr" eaLnBrk="1" hangingPunct="1"/>
            <a:r>
              <a:rPr lang="zh-CN" altLang="en-US" sz="2400" b="1" dirty="0">
                <a:ea typeface="宋体" panose="02010600030101010101" pitchFamily="2" charset="-122"/>
              </a:rPr>
              <a:t>篡改后的消息明文</a:t>
            </a:r>
            <a:endParaRPr lang="zh-CN" altLang="en-US" sz="2400" b="1" dirty="0">
              <a:ea typeface="宋体" panose="02010600030101010101" pitchFamily="2" charset="-122"/>
            </a:endParaRPr>
          </a:p>
        </p:txBody>
      </p:sp>
      <p:sp>
        <p:nvSpPr>
          <p:cNvPr id="32" name="TextBox 19"/>
          <p:cNvSpPr txBox="1">
            <a:spLocks noChangeArrowheads="1"/>
          </p:cNvSpPr>
          <p:nvPr/>
        </p:nvSpPr>
        <p:spPr bwMode="auto">
          <a:xfrm>
            <a:off x="2361665" y="6040814"/>
            <a:ext cx="1440160" cy="461665"/>
          </a:xfrm>
          <a:prstGeom prst="rect">
            <a:avLst/>
          </a:prstGeom>
          <a:solidFill>
            <a:schemeClr val="accent4">
              <a:lumMod val="20000"/>
              <a:lumOff val="80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lvl1pPr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1pPr>
            <a:lvl2pPr marL="742950" indent="-28575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2pPr>
            <a:lvl3pPr marL="11430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3pPr>
            <a:lvl4pPr marL="16002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4pPr>
            <a:lvl5pPr marL="20574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5pPr>
            <a:lvl6pPr marL="25146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6pPr>
            <a:lvl7pPr marL="29718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7pPr>
            <a:lvl8pPr marL="34290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8pPr>
            <a:lvl9pPr marL="38862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sym typeface="Verdana" panose="020B0604030504040204" pitchFamily="34" charset="0"/>
              </a:defRPr>
            </a:lvl9pPr>
          </a:lstStyle>
          <a:p>
            <a:pPr algn="ctr" eaLnBrk="1" hangingPunct="1"/>
            <a:r>
              <a:rPr lang="zh-CN" altLang="en-US" sz="2400" b="1" dirty="0">
                <a:ea typeface="宋体" panose="02010600030101010101" pitchFamily="2" charset="-122"/>
              </a:rPr>
              <a:t>消息摘要</a:t>
            </a:r>
            <a:endParaRPr lang="zh-CN" altLang="en-US" sz="2400" b="1" dirty="0">
              <a:ea typeface="宋体" panose="02010600030101010101" pitchFamily="2" charset="-122"/>
            </a:endParaRPr>
          </a:p>
        </p:txBody>
      </p:sp>
      <p:sp>
        <p:nvSpPr>
          <p:cNvPr id="33" name="TextBox 20"/>
          <p:cNvSpPr txBox="1">
            <a:spLocks noChangeArrowheads="1"/>
          </p:cNvSpPr>
          <p:nvPr/>
        </p:nvSpPr>
        <p:spPr bwMode="auto">
          <a:xfrm>
            <a:off x="4732075" y="6042402"/>
            <a:ext cx="1547916" cy="461665"/>
          </a:xfrm>
          <a:prstGeom prst="rect">
            <a:avLst/>
          </a:prstGeom>
          <a:solidFill>
            <a:schemeClr val="accent4">
              <a:lumMod val="20000"/>
              <a:lumOff val="80000"/>
            </a:schemeClr>
          </a:solidFill>
        </p:spPr>
        <p:style>
          <a:lnRef idx="0">
            <a:schemeClr val="accent1"/>
          </a:lnRef>
          <a:fillRef idx="3">
            <a:schemeClr val="accent1"/>
          </a:fillRef>
          <a:effectRef idx="3">
            <a:schemeClr val="accent1"/>
          </a:effectRef>
          <a:fontRef idx="minor">
            <a:schemeClr val="lt1"/>
          </a:fontRef>
        </p:style>
        <p:txBody>
          <a:bodyPr wrap="square">
            <a:spAutoFit/>
          </a:bodyPr>
          <a:lstStyle>
            <a:defPPr>
              <a:defRPr lang="en-US"/>
            </a:defPPr>
            <a:lvl1pPr eaLnBrk="1" hangingPunct="1">
              <a:defRPr sz="2400" b="1">
                <a:solidFill>
                  <a:srgbClr val="000000"/>
                </a:solidFill>
                <a:latin typeface="Verdana" panose="020B0604030504040204" pitchFamily="34" charset="0"/>
                <a:ea typeface="宋体" panose="02010600030101010101" pitchFamily="2" charset="-122"/>
                <a:cs typeface="Verdana" panose="020B0604030504040204" pitchFamily="34" charset="0"/>
              </a:defRPr>
            </a:lvl1pPr>
            <a:lvl2pPr marL="742950" indent="-28575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defRPr>
            </a:lvl2pPr>
            <a:lvl3pPr marL="11430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defRPr>
            </a:lvl3pPr>
            <a:lvl4pPr marL="16002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defRPr>
            </a:lvl4pPr>
            <a:lvl5pPr marL="2057400" indent="-228600" eaLnBrk="0" hangingPunct="0">
              <a:defRPr>
                <a:solidFill>
                  <a:srgbClr val="000000"/>
                </a:solidFill>
                <a:latin typeface="Verdana" panose="020B0604030504040204" pitchFamily="34" charset="0"/>
                <a:ea typeface="Verdana" panose="020B0604030504040204" pitchFamily="34" charset="0"/>
                <a:cs typeface="Verdana" panose="020B0604030504040204" pitchFamily="34" charset="0"/>
              </a:defRPr>
            </a:lvl5pPr>
            <a:lvl6pPr marL="25146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defRPr>
            </a:lvl6pPr>
            <a:lvl7pPr marL="29718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defRPr>
            </a:lvl7pPr>
            <a:lvl8pPr marL="34290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defRPr>
            </a:lvl8pPr>
            <a:lvl9pPr marL="3886200" indent="-228600" eaLnBrk="0" fontAlgn="base" hangingPunct="0">
              <a:spcBef>
                <a:spcPct val="0"/>
              </a:spcBef>
              <a:spcAft>
                <a:spcPct val="0"/>
              </a:spcAft>
              <a:defRPr>
                <a:solidFill>
                  <a:srgbClr val="000000"/>
                </a:solidFill>
                <a:latin typeface="Verdana" panose="020B0604030504040204" pitchFamily="34" charset="0"/>
                <a:ea typeface="Verdana" panose="020B0604030504040204" pitchFamily="34" charset="0"/>
                <a:cs typeface="Verdana" panose="020B0604030504040204" pitchFamily="34" charset="0"/>
              </a:defRPr>
            </a:lvl9pPr>
          </a:lstStyle>
          <a:p>
            <a:pPr algn="ctr"/>
            <a:r>
              <a:rPr lang="zh-CN" altLang="en-US" dirty="0"/>
              <a:t>消息摘要</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9"/>
                                        </p:tgtEl>
                                        <p:attrNameLst>
                                          <p:attrName>style.visibility</p:attrName>
                                        </p:attrNameLst>
                                      </p:cBhvr>
                                      <p:to>
                                        <p:strVal val="visible"/>
                                      </p:to>
                                    </p:set>
                                    <p:animEffect transition="in" filter="fade">
                                      <p:cBhvr>
                                        <p:cTn id="20" dur="500"/>
                                        <p:tgtEl>
                                          <p:spTgt spid="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500"/>
                                        <p:tgtEl>
                                          <p:spTgt spid="3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Effect transition="in" filter="fade">
                                      <p:cBhvr>
                                        <p:cTn id="26" dur="500"/>
                                        <p:tgtEl>
                                          <p:spTgt spid="3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500"/>
                                        <p:tgtEl>
                                          <p:spTgt spid="32"/>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28" grpId="0"/>
      <p:bldP spid="29" grpId="0"/>
      <p:bldP spid="30" grpId="0" animBg="1"/>
      <p:bldP spid="31" grpId="0" animBg="1"/>
      <p:bldP spid="32" grpId="0" animBg="1"/>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6" name="文本框 5"/>
          <p:cNvSpPr txBox="1"/>
          <p:nvPr/>
        </p:nvSpPr>
        <p:spPr>
          <a:xfrm>
            <a:off x="233733" y="1359551"/>
            <a:ext cx="8676533"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800" dirty="0">
                <a:solidFill>
                  <a:srgbClr val="000000"/>
                </a:solidFill>
                <a:latin typeface="黑体" panose="02010609060101010101" pitchFamily="49" charset="-122"/>
                <a:ea typeface="黑体" panose="02010609060101010101" pitchFamily="49" charset="-122"/>
              </a:rPr>
              <a:t>消息认证码</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21" name="文本框 20"/>
          <p:cNvSpPr txBox="1"/>
          <p:nvPr/>
        </p:nvSpPr>
        <p:spPr>
          <a:xfrm>
            <a:off x="1547664" y="2364695"/>
            <a:ext cx="6477000" cy="830997"/>
          </a:xfrm>
          <a:prstGeom prst="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wrap="square">
            <a:spAutoFit/>
          </a:bodyPr>
          <a:lstStyle/>
          <a:p>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消息验证码是利用</a:t>
            </a:r>
            <a:r>
              <a:rPr kumimoji="0" lang="zh-CN" altLang="en-US" sz="24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私钥</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产生的一小块数据，将其</a:t>
            </a:r>
            <a:r>
              <a:rPr kumimoji="0" lang="zh-CN" altLang="en-US" sz="24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附到消息上</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，用来进行</a:t>
            </a:r>
            <a:r>
              <a:rPr kumimoji="0" lang="zh-CN" altLang="en-US" sz="2400" b="0" i="0" u="none" strike="noStrike" kern="1200" cap="none" spc="0" normalizeH="0" baseline="0" noProof="0" dirty="0">
                <a:ln>
                  <a:noFill/>
                </a:ln>
                <a:solidFill>
                  <a:srgbClr val="C00000"/>
                </a:solidFill>
                <a:effectLst/>
                <a:uLnTx/>
                <a:uFillTx/>
                <a:latin typeface="黑体" panose="02010609060101010101" pitchFamily="49" charset="-122"/>
                <a:ea typeface="黑体" panose="02010609060101010101" pitchFamily="49" charset="-122"/>
                <a:cs typeface="+mn-cs"/>
              </a:rPr>
              <a:t>消息验证</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lang="zh-CN" altLang="en-US" sz="2400" dirty="0"/>
          </a:p>
        </p:txBody>
      </p:sp>
      <p:sp>
        <p:nvSpPr>
          <p:cNvPr id="22" name="文本框 21"/>
          <p:cNvSpPr txBox="1"/>
          <p:nvPr/>
        </p:nvSpPr>
        <p:spPr>
          <a:xfrm>
            <a:off x="304800" y="3789040"/>
            <a:ext cx="8676533"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lvl="0" indent="-457200">
              <a:buClr>
                <a:srgbClr val="C00000"/>
              </a:buClr>
              <a:buFont typeface="Wingdings" panose="05000000000000000000" pitchFamily="2" charset="2"/>
              <a:buChar char="n"/>
              <a:defRPr/>
            </a:pPr>
            <a:r>
              <a:rPr lang="zh-CN" altLang="en-US" sz="2800" dirty="0">
                <a:solidFill>
                  <a:srgbClr val="000000"/>
                </a:solidFill>
                <a:latin typeface="黑体" panose="02010609060101010101" pitchFamily="49" charset="-122"/>
                <a:ea typeface="黑体" panose="02010609060101010101" pitchFamily="49" charset="-122"/>
              </a:rPr>
              <a:t>消息认证码与散列函数的区别</a:t>
            </a:r>
            <a:endParaRPr lang="zh-CN" altLang="en-US" sz="2800" dirty="0">
              <a:solidFill>
                <a:srgbClr val="000000"/>
              </a:solidFill>
              <a:latin typeface="黑体" panose="02010609060101010101" pitchFamily="49" charset="-122"/>
              <a:ea typeface="黑体" panose="02010609060101010101" pitchFamily="49" charset="-122"/>
            </a:endParaRPr>
          </a:p>
        </p:txBody>
      </p:sp>
      <p:sp>
        <p:nvSpPr>
          <p:cNvPr id="23" name="文本框 22"/>
          <p:cNvSpPr txBox="1"/>
          <p:nvPr/>
        </p:nvSpPr>
        <p:spPr>
          <a:xfrm>
            <a:off x="1547664" y="4686462"/>
            <a:ext cx="6477000" cy="830997"/>
          </a:xfrm>
          <a:prstGeom prst="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wrap="square">
            <a:spAutoFit/>
          </a:bodyPr>
          <a:lstStyle/>
          <a:p>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散列函数不需要加密，而消息认证码是需要加密的。</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564307"/>
            <a:ext cx="7632848"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400" dirty="0">
                <a:solidFill>
                  <a:schemeClr val="tx2"/>
                </a:solidFill>
                <a:latin typeface="黑体" panose="02010609060101010101" pitchFamily="49" charset="-122"/>
                <a:ea typeface="黑体" panose="02010609060101010101" pitchFamily="49" charset="-122"/>
              </a:rPr>
              <a:t>假设两个通信实体（如</a:t>
            </a:r>
            <a:r>
              <a:rPr lang="en-US" altLang="zh-CN" sz="2400" dirty="0">
                <a:solidFill>
                  <a:schemeClr val="tx2"/>
                </a:solidFill>
                <a:latin typeface="黑体" panose="02010609060101010101" pitchFamily="49" charset="-122"/>
                <a:ea typeface="黑体" panose="02010609060101010101" pitchFamily="49" charset="-122"/>
              </a:rPr>
              <a:t>A</a:t>
            </a:r>
            <a:r>
              <a:rPr lang="zh-CN" altLang="en-US" sz="2400" dirty="0">
                <a:solidFill>
                  <a:schemeClr val="tx2"/>
                </a:solidFill>
                <a:latin typeface="黑体" panose="02010609060101010101" pitchFamily="49" charset="-122"/>
                <a:ea typeface="黑体" panose="02010609060101010101" pitchFamily="49" charset="-122"/>
              </a:rPr>
              <a:t>和</a:t>
            </a:r>
            <a:r>
              <a:rPr lang="en-US" altLang="zh-CN" sz="2400" dirty="0">
                <a:solidFill>
                  <a:schemeClr val="tx2"/>
                </a:solidFill>
                <a:latin typeface="黑体" panose="02010609060101010101" pitchFamily="49" charset="-122"/>
                <a:ea typeface="黑体" panose="02010609060101010101" pitchFamily="49" charset="-122"/>
              </a:rPr>
              <a:t>B</a:t>
            </a:r>
            <a:r>
              <a:rPr lang="zh-CN" altLang="en-US" sz="2400" dirty="0">
                <a:solidFill>
                  <a:schemeClr val="tx2"/>
                </a:solidFill>
                <a:latin typeface="黑体" panose="02010609060101010101" pitchFamily="49" charset="-122"/>
                <a:ea typeface="黑体" panose="02010609060101010101" pitchFamily="49" charset="-122"/>
              </a:rPr>
              <a:t>）共享一个公共密钥</a:t>
            </a:r>
            <a:r>
              <a:rPr lang="en-US" altLang="zh-CN" sz="2400" dirty="0" err="1">
                <a:solidFill>
                  <a:schemeClr val="tx2"/>
                </a:solidFill>
                <a:latin typeface="黑体" panose="02010609060101010101" pitchFamily="49" charset="-122"/>
                <a:ea typeface="黑体" panose="02010609060101010101" pitchFamily="49" charset="-122"/>
              </a:rPr>
              <a:t>Kab</a:t>
            </a:r>
            <a:r>
              <a:rPr lang="zh-CN" altLang="en-US" sz="2400" dirty="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7" name="文本框 16">
                <a:extLst>
                  <a:ext uri="{FF2B5EF4-FFF2-40B4-BE49-F238E27FC236}">
                    <ele attr="{5D3E93C1-D0CF-48C4-8B01-47379984F152}"/>
                  </a:ext>
                </a:extLst>
              </p:cNvPr>
              <p:cNvSpPr txBox="1"/>
              <p:nvPr/>
            </p:nvSpPr>
            <p:spPr>
              <a:xfrm>
                <a:off x="1661386" y="2836727"/>
                <a:ext cx="6845132" cy="830997"/>
              </a:xfrm>
              <a:prstGeom prst="rect">
                <a:avLst/>
              </a:prstGeom>
              <a:solidFill>
                <a:schemeClr val="accent5">
                  <a:lumMod val="40000"/>
                  <a:lumOff val="60000"/>
                </a:schemeClr>
              </a:solidFill>
              <a:ln/>
            </p:spPr>
            <p:style>
              <a:lnRef idx="3">
                <a:schemeClr val="lt1"/>
              </a:lnRef>
              <a:fillRef idx="1">
                <a:schemeClr val="accent5"/>
              </a:fillRef>
              <a:effectRef idx="1">
                <a:schemeClr val="accent5"/>
              </a:effectRef>
              <a:fontRef idx="minor">
                <a:schemeClr val="lt1"/>
              </a:fontRef>
            </p:style>
            <p:txBody>
              <a:bodyPr wrap="square">
                <a:spAutoFit/>
              </a:bodyPr>
              <a:lstStyle/>
              <a:p>
                <a:r>
                  <a:rPr lang="zh-CN" altLang="en-US" sz="2400" dirty="0">
                    <a:solidFill>
                      <a:srgbClr val="000000"/>
                    </a:solidFill>
                    <a:latin typeface="Cambria Math" panose="02040503050406030204" pitchFamily="18" charset="0"/>
                    <a:ea typeface="黑体" panose="02010609060101010101" pitchFamily="49" charset="-122"/>
                  </a:rPr>
                  <a:t>当</a:t>
                </a:r>
                <a14:m>
                  <m:oMath xmlns:m="http://schemas.openxmlformats.org/officeDocument/2006/math">
                    <m:r>
                      <a:rPr lang="en-US" altLang="zh-CN" sz="2400" i="1" dirty="0">
                        <a:solidFill>
                          <a:srgbClr val="000000"/>
                        </a:solidFill>
                        <a:latin typeface="Cambria Math" panose="02040503050406030204" pitchFamily="18" charset="0"/>
                        <a:ea typeface="黑体" panose="02010609060101010101" pitchFamily="49" charset="-122"/>
                      </a:rPr>
                      <m:t>𝐴</m:t>
                    </m:r>
                    <m:r>
                      <a:rPr lang="zh-CN" altLang="en-US" sz="2400" i="0" dirty="0">
                        <a:solidFill>
                          <a:srgbClr val="000000"/>
                        </a:solidFill>
                        <a:latin typeface="Cambria Math" panose="02040503050406030204" pitchFamily="18" charset="0"/>
                        <a:ea typeface="黑体" panose="02010609060101010101" pitchFamily="49" charset="-122"/>
                      </a:rPr>
                      <m:t>发</m:t>
                    </m:r>
                  </m:oMath>
                </a14:m>
                <a:r>
                  <a:rPr lang="zh-CN" altLang="en-US" sz="2400" dirty="0">
                    <a:solidFill>
                      <a:srgbClr val="000000"/>
                    </a:solidFill>
                    <a:latin typeface="Cambria Math" panose="02040503050406030204" pitchFamily="18" charset="0"/>
                    <a:ea typeface="黑体" panose="02010609060101010101" pitchFamily="49" charset="-122"/>
                  </a:rPr>
                  <a:t>消息</a:t>
                </a:r>
                <a14:m>
                  <m:oMath xmlns:m="http://schemas.openxmlformats.org/officeDocument/2006/math">
                    <m:r>
                      <a:rPr lang="en-US" altLang="zh-CN" sz="2400" i="1" dirty="0">
                        <a:solidFill>
                          <a:srgbClr val="000000"/>
                        </a:solidFill>
                        <a:latin typeface="Cambria Math" panose="02040503050406030204" pitchFamily="18" charset="0"/>
                        <a:ea typeface="黑体" panose="02010609060101010101" pitchFamily="49" charset="-122"/>
                      </a:rPr>
                      <m:t>𝑀</m:t>
                    </m:r>
                  </m:oMath>
                </a14:m>
                <a:r>
                  <a:rPr lang="zh-CN" altLang="en-US" sz="2400" dirty="0">
                    <a:solidFill>
                      <a:srgbClr val="000000"/>
                    </a:solidFill>
                    <a:latin typeface="Cambria Math" panose="02040503050406030204" pitchFamily="18" charset="0"/>
                    <a:ea typeface="黑体" panose="02010609060101010101" pitchFamily="49" charset="-122"/>
                  </a:rPr>
                  <a:t>给</a:t>
                </a:r>
                <a14:m>
                  <m:oMath xmlns:m="http://schemas.openxmlformats.org/officeDocument/2006/math">
                    <m:r>
                      <a:rPr lang="en-US" altLang="zh-CN" sz="2400" i="1" dirty="0">
                        <a:solidFill>
                          <a:srgbClr val="000000"/>
                        </a:solidFill>
                        <a:latin typeface="Cambria Math" panose="02040503050406030204" pitchFamily="18" charset="0"/>
                        <a:ea typeface="黑体" panose="02010609060101010101" pitchFamily="49" charset="-122"/>
                      </a:rPr>
                      <m:t>𝐵</m:t>
                    </m:r>
                  </m:oMath>
                </a14:m>
                <a:r>
                  <a:rPr lang="zh-CN" altLang="en-US" sz="2400" dirty="0">
                    <a:solidFill>
                      <a:srgbClr val="000000"/>
                    </a:solidFill>
                    <a:latin typeface="Cambria Math" panose="02040503050406030204" pitchFamily="18" charset="0"/>
                    <a:ea typeface="黑体" panose="02010609060101010101" pitchFamily="49" charset="-122"/>
                  </a:rPr>
                  <a:t>时</a:t>
                </a:r>
                <a:r>
                  <a:rPr lang="zh-CN" altLang="en-US" sz="2400" i="1" dirty="0">
                    <a:solidFill>
                      <a:srgbClr val="000000"/>
                    </a:solidFill>
                    <a:latin typeface="Cambria Math" panose="02040503050406030204" pitchFamily="18" charset="0"/>
                    <a:ea typeface="黑体" panose="02010609060101010101" pitchFamily="49" charset="-122"/>
                  </a:rPr>
                  <a:t>，</a:t>
                </a:r>
                <a14:m>
                  <m:oMath xmlns:m="http://schemas.openxmlformats.org/officeDocument/2006/math">
                    <m:r>
                      <a:rPr lang="en-US" altLang="zh-CN" sz="2400" i="1" dirty="0">
                        <a:solidFill>
                          <a:srgbClr val="000000"/>
                        </a:solidFill>
                        <a:latin typeface="Cambria Math" panose="02040503050406030204" pitchFamily="18" charset="0"/>
                        <a:ea typeface="黑体" panose="02010609060101010101" pitchFamily="49" charset="-122"/>
                      </a:rPr>
                      <m:t>𝐴</m:t>
                    </m:r>
                  </m:oMath>
                </a14:m>
                <a:r>
                  <a:rPr lang="zh-CN" altLang="en-US" sz="2400" dirty="0">
                    <a:solidFill>
                      <a:srgbClr val="000000"/>
                    </a:solidFill>
                    <a:latin typeface="Cambria Math" panose="02040503050406030204" pitchFamily="18" charset="0"/>
                    <a:ea typeface="黑体" panose="02010609060101010101" pitchFamily="49" charset="-122"/>
                  </a:rPr>
                  <a:t>计算消息认证码</a:t>
                </a:r>
                <a14:m>
                  <m:oMath xmlns:m="http://schemas.openxmlformats.org/officeDocument/2006/math">
                    <m:r>
                      <a:rPr lang="en-US" altLang="zh-CN" sz="2400" i="1" dirty="0">
                        <a:solidFill>
                          <a:srgbClr val="000000"/>
                        </a:solidFill>
                        <a:latin typeface="Cambria Math" panose="02040503050406030204" pitchFamily="18" charset="0"/>
                        <a:ea typeface="黑体" panose="02010609060101010101" pitchFamily="49" charset="-122"/>
                      </a:rPr>
                      <m:t>𝑀𝐴𝐶</m:t>
                    </m:r>
                    <m:r>
                      <a:rPr lang="en-US" altLang="zh-CN" sz="2400" i="1" dirty="0">
                        <a:solidFill>
                          <a:srgbClr val="000000"/>
                        </a:solidFill>
                        <a:latin typeface="Cambria Math" panose="02040503050406030204" pitchFamily="18" charset="0"/>
                        <a:ea typeface="黑体" panose="02010609060101010101" pitchFamily="49" charset="-122"/>
                      </a:rPr>
                      <m:t>=</m:t>
                    </m:r>
                    <m:r>
                      <a:rPr lang="en-US" altLang="zh-CN" sz="2400" i="1" dirty="0">
                        <a:solidFill>
                          <a:srgbClr val="000000"/>
                        </a:solidFill>
                        <a:latin typeface="Cambria Math" panose="02040503050406030204" pitchFamily="18" charset="0"/>
                        <a:ea typeface="黑体" panose="02010609060101010101" pitchFamily="49" charset="-122"/>
                      </a:rPr>
                      <m:t>𝐹</m:t>
                    </m:r>
                    <m:d>
                      <m:dPr>
                        <m:ctrlPr>
                          <a:rPr lang="en-US" altLang="zh-CN" sz="2400" i="1" dirty="0">
                            <a:solidFill>
                              <a:srgbClr val="000000"/>
                            </a:solidFill>
                            <a:latin typeface="Cambria Math"/>
                            <a:ea typeface="黑体" panose="02010609060101010101" pitchFamily="49" charset="-122"/>
                          </a:rPr>
                        </m:ctrlPr>
                      </m:dPr>
                      <m:e>
                        <m:r>
                          <a:rPr lang="en-US" altLang="zh-CN" sz="2400" i="1" dirty="0" err="1">
                            <a:solidFill>
                              <a:srgbClr val="000000"/>
                            </a:solidFill>
                            <a:latin typeface="Cambria Math" panose="02040503050406030204" pitchFamily="18" charset="0"/>
                            <a:ea typeface="黑体" panose="02010609060101010101" pitchFamily="49" charset="-122"/>
                          </a:rPr>
                          <m:t>𝐾𝑎𝑏</m:t>
                        </m:r>
                        <m:r>
                          <a:rPr lang="en-US" altLang="zh-CN" sz="2400" i="1" dirty="0" err="1">
                            <a:solidFill>
                              <a:srgbClr val="000000"/>
                            </a:solidFill>
                            <a:latin typeface="Cambria Math" panose="02040503050406030204" pitchFamily="18" charset="0"/>
                            <a:ea typeface="黑体" panose="02010609060101010101" pitchFamily="49" charset="-122"/>
                          </a:rPr>
                          <m:t>,</m:t>
                        </m:r>
                        <m:r>
                          <a:rPr lang="en-US" altLang="zh-CN" sz="2400" i="1" dirty="0" err="1">
                            <a:solidFill>
                              <a:srgbClr val="000000"/>
                            </a:solidFill>
                            <a:latin typeface="Cambria Math" panose="02040503050406030204" pitchFamily="18" charset="0"/>
                            <a:ea typeface="黑体" panose="02010609060101010101" pitchFamily="49" charset="-122"/>
                          </a:rPr>
                          <m:t>𝑀</m:t>
                        </m:r>
                      </m:e>
                    </m:d>
                  </m:oMath>
                </a14:m>
                <a:r>
                  <a:rPr lang="zh-CN" altLang="en-US" sz="2400" i="1" dirty="0">
                    <a:solidFill>
                      <a:srgbClr val="000000"/>
                    </a:solidFill>
                    <a:latin typeface="Cambria Math" panose="02040503050406030204" pitchFamily="18" charset="0"/>
                    <a:ea typeface="黑体" panose="02010609060101010101" pitchFamily="49" charset="-122"/>
                  </a:rPr>
                  <a:t>，</a:t>
                </a:r>
                <a:r>
                  <a:rPr lang="en-US" altLang="zh-CN" sz="2400" i="1" dirty="0">
                    <a:solidFill>
                      <a:srgbClr val="000000"/>
                    </a:solidFill>
                    <a:latin typeface="Cambria Math" panose="02040503050406030204" pitchFamily="18" charset="0"/>
                    <a:ea typeface="黑体" panose="02010609060101010101" pitchFamily="49" charset="-122"/>
                  </a:rPr>
                  <a:t> </a:t>
                </a:r>
                <a:r>
                  <a:rPr lang="zh-CN" altLang="en-US" sz="2400" dirty="0">
                    <a:solidFill>
                      <a:srgbClr val="000000"/>
                    </a:solidFill>
                    <a:latin typeface="Cambria Math" panose="02040503050406030204" pitchFamily="18" charset="0"/>
                    <a:ea typeface="黑体" panose="02010609060101010101" pitchFamily="49" charset="-122"/>
                  </a:rPr>
                  <a:t>并将</a:t>
                </a:r>
                <a14:m>
                  <m:oMath xmlns:m="http://schemas.openxmlformats.org/officeDocument/2006/math">
                    <m:r>
                      <a:rPr lang="en-US" altLang="zh-CN" sz="2400" i="1" dirty="0">
                        <a:solidFill>
                          <a:srgbClr val="000000"/>
                        </a:solidFill>
                        <a:latin typeface="Cambria Math" panose="02040503050406030204" pitchFamily="18" charset="0"/>
                        <a:ea typeface="黑体" panose="02010609060101010101" pitchFamily="49" charset="-122"/>
                      </a:rPr>
                      <m:t>𝑀𝐴𝐶</m:t>
                    </m:r>
                  </m:oMath>
                </a14:m>
                <a:r>
                  <a:rPr lang="zh-CN" altLang="en-US" sz="2400" dirty="0">
                    <a:solidFill>
                      <a:srgbClr val="000000"/>
                    </a:solidFill>
                    <a:latin typeface="Cambria Math" panose="02040503050406030204" pitchFamily="18" charset="0"/>
                    <a:ea typeface="黑体" panose="02010609060101010101" pitchFamily="49" charset="-122"/>
                  </a:rPr>
                  <a:t>和消息一起传送给</a:t>
                </a:r>
                <a:r>
                  <a:rPr lang="en-US" altLang="zh-CN" sz="2400" i="1" dirty="0">
                    <a:solidFill>
                      <a:srgbClr val="000000"/>
                    </a:solidFill>
                    <a:latin typeface="Cambria Math" panose="02040503050406030204" pitchFamily="18" charset="0"/>
                    <a:ea typeface="黑体" panose="02010609060101010101" pitchFamily="49" charset="-122"/>
                  </a:rPr>
                  <a:t>B</a:t>
                </a:r>
                <a:r>
                  <a:rPr lang="zh-CN" altLang="en-US" sz="2400" i="1" dirty="0">
                    <a:solidFill>
                      <a:srgbClr val="000000"/>
                    </a:solidFill>
                    <a:latin typeface="Cambria Math" panose="02040503050406030204" pitchFamily="18" charset="0"/>
                    <a:ea typeface="黑体" panose="02010609060101010101" pitchFamily="49" charset="-122"/>
                  </a:rPr>
                  <a:t>。</a:t>
                </a:r>
              </a:p>
            </p:txBody>
          </p:sp>
        </mc:Choice>
        <mc:Fallback>
          <p:sp>
            <p:nvSpPr>
              <p:cNvPr id="17" name="文本框 16"/>
              <p:cNvSpPr txBox="1">
                <a:spLocks noRot="1" noChangeAspect="1" noMove="1" noResize="1" noEditPoints="1" noAdjustHandles="1" noChangeArrowheads="1" noChangeShapeType="1" noTextEdit="1"/>
              </p:cNvSpPr>
              <p:nvPr/>
            </p:nvSpPr>
            <p:spPr>
              <a:xfrm>
                <a:off x="1586230" y="2766695"/>
                <a:ext cx="6845300" cy="993775"/>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ele attr="{A84C2B11-4D12-4B65-935D-8778EB326E4A}"/>
                  </a:ext>
                </a:extLst>
              </p:cNvPr>
              <p:cNvSpPr txBox="1"/>
              <p:nvPr/>
            </p:nvSpPr>
            <p:spPr>
              <a:xfrm>
                <a:off x="1649026" y="4641321"/>
                <a:ext cx="7094884" cy="830997"/>
              </a:xfrm>
              <a:prstGeom prst="rect">
                <a:avLst/>
              </a:prstGeom>
              <a:solidFill>
                <a:schemeClr val="accent5">
                  <a:lumMod val="40000"/>
                  <a:lumOff val="60000"/>
                </a:schemeClr>
              </a:solidFill>
              <a:ln/>
            </p:spPr>
            <p:style>
              <a:lnRef idx="3">
                <a:schemeClr val="lt1"/>
              </a:lnRef>
              <a:fillRef idx="1">
                <a:schemeClr val="accent5"/>
              </a:fillRef>
              <a:effectRef idx="1">
                <a:schemeClr val="accent5"/>
              </a:effectRef>
              <a:fontRef idx="minor">
                <a:schemeClr val="lt1"/>
              </a:fontRef>
            </p:style>
            <p:txBody>
              <a:bodyPr wrap="square">
                <a:spAutoFit/>
              </a:bodyPr>
              <a:lstStyle>
                <a:defPPr>
                  <a:defRPr lang="en-US"/>
                </a:defPPr>
                <a:lvl1pPr>
                  <a:defRPr kumimoji="0" sz="2400" b="0" i="0" u="none" strike="noStrike" cap="none" spc="0" normalizeH="0" baseline="0">
                    <a:ln>
                      <a:noFill/>
                    </a:ln>
                    <a:solidFill>
                      <a:srgbClr val="000000"/>
                    </a:solidFill>
                    <a:effectLst/>
                    <a:uLnTx/>
                    <a:uFillTx/>
                    <a:latin typeface="黑体" panose="02010609060101010101" pitchFamily="49" charset="-122"/>
                    <a:ea typeface="黑体" panose="02010609060101010101" pitchFamily="49"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14:m>
                  <m:oMath xmlns:m="http://schemas.openxmlformats.org/officeDocument/2006/math">
                    <m:r>
                      <a:rPr lang="en-US" altLang="zh-CN" i="1" dirty="0" smtClean="0">
                        <a:latin typeface="Cambria Math" panose="02040503050406030204" pitchFamily="18" charset="0"/>
                      </a:rPr>
                      <m:t>𝐵</m:t>
                    </m:r>
                  </m:oMath>
                </a14:m>
                <a:r>
                  <a:rPr lang="zh-CN" altLang="en-US" dirty="0"/>
                  <a:t>对接收到的消息使用密钥</a:t>
                </a:r>
                <a14:m>
                  <m:oMath xmlns:m="http://schemas.openxmlformats.org/officeDocument/2006/math">
                    <m:r>
                      <a:rPr lang="en-US" altLang="zh-CN" i="1" dirty="0" smtClean="0">
                        <a:latin typeface="Cambria Math" panose="02040503050406030204" pitchFamily="18" charset="0"/>
                      </a:rPr>
                      <m:t>𝐾𝑎𝑏</m:t>
                    </m:r>
                  </m:oMath>
                </a14:m>
                <a:r>
                  <a:rPr lang="zh-CN" altLang="en-US" dirty="0"/>
                  <a:t>做相同运算，生成新的</a:t>
                </a:r>
                <a14:m>
                  <m:oMath xmlns:m="http://schemas.openxmlformats.org/officeDocument/2006/math">
                    <m:r>
                      <a:rPr lang="en-US" altLang="zh-CN" i="1" dirty="0" smtClean="0">
                        <a:latin typeface="Cambria Math" panose="02040503050406030204" pitchFamily="18" charset="0"/>
                      </a:rPr>
                      <m:t>𝑀𝐴𝐶</m:t>
                    </m:r>
                  </m:oMath>
                </a14:m>
                <a:r>
                  <a:rPr lang="zh-CN" altLang="en-US" dirty="0"/>
                  <a:t>。比较收到的</a:t>
                </a:r>
                <a14:m>
                  <m:oMath xmlns:m="http://schemas.openxmlformats.org/officeDocument/2006/math">
                    <m:r>
                      <a:rPr lang="en-US" altLang="zh-CN" i="1" dirty="0" smtClean="0">
                        <a:latin typeface="Cambria Math" panose="02040503050406030204" pitchFamily="18" charset="0"/>
                      </a:rPr>
                      <m:t>𝑀𝐴𝐶</m:t>
                    </m:r>
                  </m:oMath>
                </a14:m>
                <a:r>
                  <a:rPr lang="zh-CN" altLang="en-US" dirty="0"/>
                  <a:t>和计算得到的</a:t>
                </a:r>
                <a14:m>
                  <m:oMath xmlns:m="http://schemas.openxmlformats.org/officeDocument/2006/math">
                    <m:r>
                      <a:rPr lang="en-US" altLang="zh-CN" i="1" dirty="0" smtClean="0">
                        <a:latin typeface="Cambria Math" panose="02040503050406030204" pitchFamily="18" charset="0"/>
                      </a:rPr>
                      <m:t>𝑀𝐴𝐶</m:t>
                    </m:r>
                  </m:oMath>
                </a14:m>
                <a:r>
                  <a:rPr lang="zh-CN" altLang="en-US" dirty="0"/>
                  <a:t>。</a:t>
                </a:r>
              </a:p>
            </p:txBody>
          </p:sp>
        </mc:Choice>
        <mc:Fallback>
          <p:sp>
            <p:nvSpPr>
              <p:cNvPr id="19" name="文本框 18"/>
              <p:cNvSpPr txBox="1">
                <a:spLocks noRot="1" noChangeAspect="1" noMove="1" noResize="1" noEditPoints="1" noAdjustHandles="1" noChangeArrowheads="1" noChangeShapeType="1" noTextEdit="1"/>
              </p:cNvSpPr>
              <p:nvPr/>
            </p:nvSpPr>
            <p:spPr>
              <a:xfrm>
                <a:off x="1649095" y="4641215"/>
                <a:ext cx="7094855" cy="948690"/>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3" name="椭圆 2"/>
          <p:cNvSpPr/>
          <p:nvPr/>
        </p:nvSpPr>
        <p:spPr>
          <a:xfrm>
            <a:off x="637482" y="2836727"/>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9" name="椭圆 8"/>
          <p:cNvSpPr/>
          <p:nvPr/>
        </p:nvSpPr>
        <p:spPr>
          <a:xfrm>
            <a:off x="647938" y="4660188"/>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ldLvl="0" animBg="1"/>
      <p:bldP spid="19" grpId="0" bldLvl="0" animBg="1"/>
      <p:bldP spid="3"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328329" y="1362846"/>
            <a:ext cx="7632848"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400" dirty="0">
                <a:solidFill>
                  <a:schemeClr val="tx2"/>
                </a:solidFill>
                <a:latin typeface="黑体" panose="02010609060101010101" pitchFamily="49" charset="-122"/>
                <a:ea typeface="黑体" panose="02010609060101010101" pitchFamily="49" charset="-122"/>
              </a:rPr>
              <a:t>消息认证码图解</a:t>
            </a:r>
            <a:endParaRPr lang="zh-CN" altLang="en-US" sz="2400" dirty="0">
              <a:solidFill>
                <a:schemeClr val="tx2"/>
              </a:solidFill>
              <a:latin typeface="黑体" panose="02010609060101010101" pitchFamily="49" charset="-122"/>
              <a:ea typeface="黑体" panose="02010609060101010101" pitchFamily="49" charset="-122"/>
            </a:endParaRPr>
          </a:p>
        </p:txBody>
      </p:sp>
      <p:pic>
        <p:nvPicPr>
          <p:cNvPr id="8" name="image1.png" descr="http://static.oschina.net/uploads/img/201407/14165727_ohv6.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423987" y="2204864"/>
            <a:ext cx="6296025" cy="389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304800" y="1340768"/>
            <a:ext cx="7988087" cy="83099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400" dirty="0">
                <a:solidFill>
                  <a:schemeClr val="tx2"/>
                </a:solidFill>
                <a:latin typeface="黑体" panose="02010609060101010101" pitchFamily="49" charset="-122"/>
                <a:ea typeface="黑体" panose="02010609060101010101" pitchFamily="49" charset="-122"/>
              </a:rPr>
              <a:t>假设只有接收者和发送者知道密钥，若收到的认证码与计算得到的认证码相吻合，则可得出下列结论：</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2" name="文本框 1"/>
          <p:cNvSpPr txBox="1"/>
          <p:nvPr/>
        </p:nvSpPr>
        <p:spPr>
          <a:xfrm>
            <a:off x="1650093" y="2636912"/>
            <a:ext cx="4824536" cy="461665"/>
          </a:xfrm>
          <a:prstGeom prst="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接收者能够确认消息</a:t>
            </a:r>
            <a:r>
              <a:rPr lang="zh-CN" altLang="en-US" sz="2400" dirty="0">
                <a:solidFill>
                  <a:srgbClr val="C00000"/>
                </a:solidFill>
                <a:latin typeface="黑体" panose="02010609060101010101" pitchFamily="49" charset="-122"/>
                <a:ea typeface="黑体" panose="02010609060101010101" pitchFamily="49" charset="-122"/>
              </a:rPr>
              <a:t>没有被篡改</a:t>
            </a:r>
            <a:r>
              <a:rPr lang="zh-CN" altLang="en-US" sz="2400" dirty="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6" name="椭圆 5"/>
          <p:cNvSpPr/>
          <p:nvPr/>
        </p:nvSpPr>
        <p:spPr>
          <a:xfrm>
            <a:off x="569973" y="2485257"/>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9" name="文本框 8"/>
          <p:cNvSpPr txBox="1"/>
          <p:nvPr/>
        </p:nvSpPr>
        <p:spPr>
          <a:xfrm>
            <a:off x="3032781" y="3705263"/>
            <a:ext cx="5760640" cy="461665"/>
          </a:xfrm>
          <a:prstGeom prst="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接收者能够确保消息来自</a:t>
            </a:r>
            <a:r>
              <a:rPr lang="zh-CN" altLang="en-US" sz="2400" dirty="0">
                <a:solidFill>
                  <a:srgbClr val="C00000"/>
                </a:solidFill>
                <a:latin typeface="黑体" panose="02010609060101010101" pitchFamily="49" charset="-122"/>
                <a:ea typeface="黑体" panose="02010609060101010101" pitchFamily="49" charset="-122"/>
              </a:rPr>
              <a:t>合法的发送者</a:t>
            </a:r>
            <a:r>
              <a:rPr lang="zh-CN" altLang="en-US" sz="2400" dirty="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0" name="椭圆 9"/>
          <p:cNvSpPr/>
          <p:nvPr/>
        </p:nvSpPr>
        <p:spPr>
          <a:xfrm>
            <a:off x="1952661" y="3553608"/>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1" name="文本框 10"/>
          <p:cNvSpPr txBox="1"/>
          <p:nvPr/>
        </p:nvSpPr>
        <p:spPr>
          <a:xfrm>
            <a:off x="1652234" y="4925270"/>
            <a:ext cx="6250160" cy="1200329"/>
          </a:xfrm>
          <a:prstGeom prst="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如果消息中包含序列号，而攻击者不能成功地修改序列号，那么接收者就可以</a:t>
            </a:r>
            <a:r>
              <a:rPr lang="zh-CN" altLang="en-US" sz="2400" dirty="0">
                <a:solidFill>
                  <a:srgbClr val="C00000"/>
                </a:solidFill>
                <a:latin typeface="黑体" panose="02010609060101010101" pitchFamily="49" charset="-122"/>
                <a:ea typeface="黑体" panose="02010609060101010101" pitchFamily="49" charset="-122"/>
              </a:rPr>
              <a:t>确认消息的正确序列</a:t>
            </a:r>
            <a:r>
              <a:rPr lang="zh-CN" altLang="en-US" sz="2400" dirty="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2" name="椭圆 11"/>
          <p:cNvSpPr/>
          <p:nvPr/>
        </p:nvSpPr>
        <p:spPr>
          <a:xfrm>
            <a:off x="565621" y="5130747"/>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9" grpId="0" animBg="1"/>
      <p:bldP spid="10" grpId="0"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304800" y="1340768"/>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基于散列函数消息认证码</a:t>
            </a:r>
            <a:r>
              <a:rPr lang="en-US" altLang="zh-CN" sz="2800" dirty="0">
                <a:solidFill>
                  <a:schemeClr val="tx2"/>
                </a:solidFill>
                <a:latin typeface="黑体" panose="02010609060101010101" pitchFamily="49" charset="-122"/>
                <a:ea typeface="黑体" panose="02010609060101010101" pitchFamily="49" charset="-122"/>
              </a:rPr>
              <a:t>-HMAC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899592" y="2488793"/>
            <a:ext cx="7601036" cy="461665"/>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57200" indent="-457200" algn="l">
              <a:buClr>
                <a:srgbClr val="C00000"/>
              </a:buClr>
              <a:buFont typeface="Wingdings" panose="05000000000000000000" pitchFamily="2" charset="2"/>
              <a:buChar char="Ø"/>
            </a:pPr>
            <a:r>
              <a:rPr lang="en-US" altLang="zh-CN" sz="2400" dirty="0">
                <a:solidFill>
                  <a:schemeClr val="tx2"/>
                </a:solidFill>
                <a:latin typeface="黑体" panose="02010609060101010101" pitchFamily="49" charset="-122"/>
                <a:ea typeface="黑体" panose="02010609060101010101" pitchFamily="49" charset="-122"/>
              </a:rPr>
              <a:t>HMAC</a:t>
            </a:r>
            <a:r>
              <a:rPr lang="zh-CN" altLang="en-US" sz="2400" dirty="0">
                <a:solidFill>
                  <a:schemeClr val="tx2"/>
                </a:solidFill>
                <a:latin typeface="黑体" panose="02010609060101010101" pitchFamily="49" charset="-122"/>
                <a:ea typeface="黑体" panose="02010609060101010101" pitchFamily="49" charset="-122"/>
              </a:rPr>
              <a:t>是将密钥与散列算法结合的最广为接受的方案。</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3" name="文本框 12"/>
          <p:cNvSpPr txBox="1"/>
          <p:nvPr/>
        </p:nvSpPr>
        <p:spPr>
          <a:xfrm>
            <a:off x="899592" y="3645024"/>
            <a:ext cx="7601036" cy="830997"/>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57200" indent="-457200" algn="l">
              <a:buClr>
                <a:srgbClr val="C00000"/>
              </a:buClr>
              <a:buFont typeface="Wingdings" panose="05000000000000000000" pitchFamily="2" charset="2"/>
              <a:buChar char="Ø"/>
            </a:pPr>
            <a:r>
              <a:rPr lang="en-US" altLang="zh-CN" sz="2400" dirty="0">
                <a:solidFill>
                  <a:schemeClr val="tx2"/>
                </a:solidFill>
                <a:latin typeface="黑体" panose="02010609060101010101" pitchFamily="49" charset="-122"/>
                <a:ea typeface="黑体" panose="02010609060101010101" pitchFamily="49" charset="-122"/>
              </a:rPr>
              <a:t>HMAC</a:t>
            </a:r>
            <a:r>
              <a:rPr lang="zh-CN" altLang="en-US" sz="2400" dirty="0">
                <a:solidFill>
                  <a:schemeClr val="tx2"/>
                </a:solidFill>
                <a:latin typeface="黑体" panose="02010609060101010101" pitchFamily="49" charset="-122"/>
                <a:ea typeface="黑体" panose="02010609060101010101" pitchFamily="49" charset="-122"/>
              </a:rPr>
              <a:t>发布为</a:t>
            </a:r>
            <a:r>
              <a:rPr lang="en-US" altLang="zh-CN" sz="2400" dirty="0">
                <a:solidFill>
                  <a:schemeClr val="tx2"/>
                </a:solidFill>
                <a:latin typeface="黑体" panose="02010609060101010101" pitchFamily="49" charset="-122"/>
                <a:ea typeface="黑体" panose="02010609060101010101" pitchFamily="49" charset="-122"/>
              </a:rPr>
              <a:t>RFC2104</a:t>
            </a:r>
            <a:r>
              <a:rPr lang="zh-CN" altLang="en-US" sz="2400" dirty="0">
                <a:solidFill>
                  <a:schemeClr val="tx2"/>
                </a:solidFill>
                <a:latin typeface="黑体" panose="02010609060101010101" pitchFamily="49" charset="-122"/>
                <a:ea typeface="黑体" panose="02010609060101010101" pitchFamily="49" charset="-122"/>
              </a:rPr>
              <a:t>标准，被应用于</a:t>
            </a:r>
            <a:r>
              <a:rPr lang="en-US" altLang="zh-CN" sz="2400" dirty="0">
                <a:solidFill>
                  <a:schemeClr val="tx2"/>
                </a:solidFill>
                <a:latin typeface="黑体" panose="02010609060101010101" pitchFamily="49" charset="-122"/>
                <a:ea typeface="黑体" panose="02010609060101010101" pitchFamily="49" charset="-122"/>
              </a:rPr>
              <a:t>Internet</a:t>
            </a:r>
            <a:r>
              <a:rPr lang="zh-CN" altLang="en-US" sz="2400" dirty="0">
                <a:solidFill>
                  <a:schemeClr val="tx2"/>
                </a:solidFill>
                <a:latin typeface="黑体" panose="02010609060101010101" pitchFamily="49" charset="-122"/>
                <a:ea typeface="黑体" panose="02010609060101010101" pitchFamily="49" charset="-122"/>
              </a:rPr>
              <a:t>安全协议中，</a:t>
            </a:r>
            <a:r>
              <a:rPr lang="en-US" altLang="zh-CN" sz="2400" dirty="0">
                <a:solidFill>
                  <a:schemeClr val="tx2"/>
                </a:solidFill>
                <a:latin typeface="黑体" panose="02010609060101010101" pitchFamily="49" charset="-122"/>
                <a:ea typeface="黑体" panose="02010609060101010101" pitchFamily="49" charset="-122"/>
              </a:rPr>
              <a:t>IPsec ,TLS , SET</a:t>
            </a:r>
            <a:r>
              <a:rPr lang="zh-CN" altLang="en-US" sz="2400" dirty="0">
                <a:solidFill>
                  <a:schemeClr val="tx2"/>
                </a:solidFill>
                <a:latin typeface="黑体" panose="02010609060101010101" pitchFamily="49" charset="-122"/>
                <a:ea typeface="黑体" panose="02010609060101010101" pitchFamily="49" charset="-122"/>
              </a:rPr>
              <a:t>等。</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dirty="0">
                <a:latin typeface="楷体" panose="02010609060101010101" pitchFamily="49" charset="-122"/>
                <a:ea typeface="楷体" panose="02010609060101010101" pitchFamily="49" charset="-122"/>
              </a:rPr>
              <a:t>消息认证及数字签名</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3" name="文本框 2"/>
          <p:cNvSpPr txBox="1"/>
          <p:nvPr/>
        </p:nvSpPr>
        <p:spPr>
          <a:xfrm>
            <a:off x="449776" y="1308104"/>
            <a:ext cx="8244448"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Font typeface="Wingdings" panose="05000000000000000000" pitchFamily="2" charset="2"/>
              <a:buChar char="n"/>
            </a:pPr>
            <a:r>
              <a:rPr lang="zh-CN" altLang="en-US" sz="2800" dirty="0">
                <a:solidFill>
                  <a:srgbClr val="C00000"/>
                </a:solidFill>
                <a:latin typeface="黑体" panose="02010609060101010101" pitchFamily="49" charset="-122"/>
                <a:ea typeface="黑体" panose="02010609060101010101" pitchFamily="49" charset="-122"/>
              </a:rPr>
              <a:t>消息认证</a:t>
            </a:r>
            <a:r>
              <a:rPr lang="zh-CN" altLang="en-US" sz="2800" dirty="0">
                <a:solidFill>
                  <a:schemeClr val="tx2">
                    <a:lumMod val="95000"/>
                    <a:lumOff val="5000"/>
                  </a:schemeClr>
                </a:solidFill>
                <a:latin typeface="黑体" panose="02010609060101010101" pitchFamily="49" charset="-122"/>
                <a:ea typeface="黑体" panose="02010609060101010101" pitchFamily="49" charset="-122"/>
              </a:rPr>
              <a:t>是一种允许通信者验证所收消息是否可信的措施。</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 name="矩形: 圆角 3"/>
          <p:cNvSpPr/>
          <p:nvPr/>
        </p:nvSpPr>
        <p:spPr>
          <a:xfrm>
            <a:off x="3203848" y="2078717"/>
            <a:ext cx="2736304" cy="86409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dirty="0">
                <a:latin typeface="黑体" panose="02010609060101010101" pitchFamily="49" charset="-122"/>
                <a:ea typeface="黑体" panose="02010609060101010101" pitchFamily="49" charset="-122"/>
              </a:rPr>
              <a:t>消息认证</a:t>
            </a:r>
            <a:endParaRPr lang="zh-CN" altLang="en-US" sz="2800" dirty="0">
              <a:latin typeface="黑体" panose="02010609060101010101" pitchFamily="49" charset="-122"/>
              <a:ea typeface="黑体" panose="02010609060101010101" pitchFamily="49" charset="-122"/>
            </a:endParaRPr>
          </a:p>
        </p:txBody>
      </p:sp>
      <p:sp>
        <p:nvSpPr>
          <p:cNvPr id="8" name="矩形: 圆角 7"/>
          <p:cNvSpPr/>
          <p:nvPr/>
        </p:nvSpPr>
        <p:spPr>
          <a:xfrm>
            <a:off x="5292080" y="3699602"/>
            <a:ext cx="2895600" cy="864096"/>
          </a:xfrm>
          <a:prstGeom prst="roundRect">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dirty="0">
                <a:latin typeface="黑体" panose="02010609060101010101" pitchFamily="49" charset="-122"/>
                <a:ea typeface="黑体" panose="02010609060101010101" pitchFamily="49" charset="-122"/>
              </a:rPr>
              <a:t>来源是否可信</a:t>
            </a:r>
            <a:endParaRPr lang="zh-CN" altLang="en-US" sz="2800" dirty="0">
              <a:latin typeface="黑体" panose="02010609060101010101" pitchFamily="49" charset="-122"/>
              <a:ea typeface="黑体" panose="02010609060101010101" pitchFamily="49" charset="-122"/>
            </a:endParaRPr>
          </a:p>
        </p:txBody>
      </p:sp>
      <p:sp>
        <p:nvSpPr>
          <p:cNvPr id="9" name="矩形: 圆角 8"/>
          <p:cNvSpPr/>
          <p:nvPr/>
        </p:nvSpPr>
        <p:spPr>
          <a:xfrm>
            <a:off x="1331640" y="3691714"/>
            <a:ext cx="2736304" cy="864096"/>
          </a:xfrm>
          <a:prstGeom prst="roundRect">
            <a:avLst/>
          </a:prstGeom>
          <a:solidFill>
            <a:schemeClr val="bg2">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dirty="0">
                <a:latin typeface="黑体" panose="02010609060101010101" pitchFamily="49" charset="-122"/>
                <a:ea typeface="黑体" panose="02010609060101010101" pitchFamily="49" charset="-122"/>
              </a:rPr>
              <a:t>内容是否篡改</a:t>
            </a:r>
            <a:endParaRPr lang="zh-CN" altLang="en-US" sz="2800" dirty="0">
              <a:latin typeface="黑体" panose="02010609060101010101" pitchFamily="49" charset="-122"/>
              <a:ea typeface="黑体" panose="02010609060101010101" pitchFamily="49" charset="-122"/>
            </a:endParaRPr>
          </a:p>
        </p:txBody>
      </p:sp>
      <p:sp>
        <p:nvSpPr>
          <p:cNvPr id="5" name="箭头: 下 4"/>
          <p:cNvSpPr/>
          <p:nvPr/>
        </p:nvSpPr>
        <p:spPr>
          <a:xfrm rot="1760905">
            <a:off x="3035328" y="3143719"/>
            <a:ext cx="432048" cy="475402"/>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箭头: 下 10"/>
          <p:cNvSpPr/>
          <p:nvPr/>
        </p:nvSpPr>
        <p:spPr>
          <a:xfrm rot="20025570">
            <a:off x="5670683" y="3139366"/>
            <a:ext cx="432048" cy="475402"/>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1547664" y="5242519"/>
            <a:ext cx="4772060" cy="120032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l"/>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当消息、文件、文档或其他数据集合是</a:t>
            </a:r>
            <a:r>
              <a:rPr lang="zh-CN" altLang="en-US" sz="2400" dirty="0">
                <a:solidFill>
                  <a:srgbClr val="C00000"/>
                </a:solidFill>
                <a:latin typeface="黑体" panose="02010609060101010101" pitchFamily="49" charset="-122"/>
                <a:ea typeface="黑体" panose="02010609060101010101" pitchFamily="49" charset="-122"/>
              </a:rPr>
              <a:t>真实的</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且来自</a:t>
            </a:r>
            <a:r>
              <a:rPr lang="zh-CN" altLang="en-US" sz="2400" dirty="0">
                <a:solidFill>
                  <a:srgbClr val="C00000"/>
                </a:solidFill>
                <a:latin typeface="黑体" panose="02010609060101010101" pitchFamily="49" charset="-122"/>
                <a:ea typeface="黑体" panose="02010609060101010101" pitchFamily="49" charset="-122"/>
              </a:rPr>
              <a:t>合法来源</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，则称其为</a:t>
            </a:r>
            <a:r>
              <a:rPr lang="zh-CN" altLang="en-US" sz="2400" dirty="0">
                <a:solidFill>
                  <a:srgbClr val="C00000"/>
                </a:solidFill>
                <a:latin typeface="黑体" panose="02010609060101010101" pitchFamily="49" charset="-122"/>
                <a:ea typeface="黑体" panose="02010609060101010101" pitchFamily="49" charset="-122"/>
              </a:rPr>
              <a:t>可信</a:t>
            </a:r>
            <a:endParaRPr lang="zh-CN" altLang="en-US" sz="2400" dirty="0">
              <a:solidFill>
                <a:srgbClr val="C00000"/>
              </a:solidFill>
              <a:latin typeface="黑体" panose="02010609060101010101" pitchFamily="49" charset="-122"/>
              <a:ea typeface="黑体" panose="02010609060101010101" pitchFamily="49" charset="-122"/>
            </a:endParaRPr>
          </a:p>
        </p:txBody>
      </p:sp>
      <p:pic>
        <p:nvPicPr>
          <p:cNvPr id="16" name="图片 15" descr="图标&#10;&#10;描述已自动生成"/>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flipH="1">
            <a:off x="6559116" y="5023308"/>
            <a:ext cx="1368152" cy="1553378"/>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5" grpId="0" animBg="1"/>
      <p:bldP spid="11" grpId="0" animBg="1"/>
      <p:bldP spid="1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304800" y="1340768"/>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HMAC</a:t>
            </a:r>
            <a:r>
              <a:rPr lang="zh-CN" altLang="en-US" sz="2800" dirty="0">
                <a:solidFill>
                  <a:schemeClr val="tx2"/>
                </a:solidFill>
                <a:latin typeface="黑体" panose="02010609060101010101" pitchFamily="49" charset="-122"/>
                <a:ea typeface="黑体" panose="02010609060101010101" pitchFamily="49" charset="-122"/>
              </a:rPr>
              <a:t>的设计目标</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4" name="文本框 13"/>
          <p:cNvSpPr txBox="1"/>
          <p:nvPr/>
        </p:nvSpPr>
        <p:spPr>
          <a:xfrm>
            <a:off x="1936084" y="2257960"/>
            <a:ext cx="4824536" cy="461665"/>
          </a:xfrm>
          <a:prstGeom prst="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buClr>
                <a:srgbClr val="C00000"/>
              </a:buClr>
            </a:pPr>
            <a:r>
              <a:rPr lang="zh-CN" altLang="en-US" sz="2400" dirty="0">
                <a:solidFill>
                  <a:srgbClr val="C00000"/>
                </a:solidFill>
                <a:latin typeface="黑体" panose="02010609060101010101" pitchFamily="49" charset="-122"/>
                <a:ea typeface="黑体" panose="02010609060101010101" pitchFamily="49" charset="-122"/>
              </a:rPr>
              <a:t>不改动</a:t>
            </a:r>
            <a:r>
              <a:rPr lang="zh-CN" altLang="en-US" sz="2400" dirty="0">
                <a:solidFill>
                  <a:schemeClr val="tx2"/>
                </a:solidFill>
                <a:latin typeface="黑体" panose="02010609060101010101" pitchFamily="49" charset="-122"/>
                <a:ea typeface="黑体" panose="02010609060101010101" pitchFamily="49" charset="-122"/>
              </a:rPr>
              <a:t>就可以使用散列函数。</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5" name="椭圆 14"/>
          <p:cNvSpPr/>
          <p:nvPr/>
        </p:nvSpPr>
        <p:spPr>
          <a:xfrm>
            <a:off x="855964" y="2106305"/>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6" name="文本框 15"/>
          <p:cNvSpPr txBox="1"/>
          <p:nvPr/>
        </p:nvSpPr>
        <p:spPr>
          <a:xfrm>
            <a:off x="3020556" y="3394807"/>
            <a:ext cx="5760640" cy="461665"/>
          </a:xfrm>
          <a:prstGeom prst="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嵌入式散列函数要有很好的</a:t>
            </a:r>
            <a:r>
              <a:rPr lang="zh-CN" altLang="en-US" sz="2400" dirty="0">
                <a:solidFill>
                  <a:srgbClr val="C00000"/>
                </a:solidFill>
                <a:latin typeface="黑体" panose="02010609060101010101" pitchFamily="49" charset="-122"/>
                <a:ea typeface="黑体" panose="02010609060101010101" pitchFamily="49" charset="-122"/>
              </a:rPr>
              <a:t>可移植性</a:t>
            </a:r>
            <a:r>
              <a:rPr lang="zh-CN" altLang="en-US" sz="2400" dirty="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7" name="椭圆 16"/>
          <p:cNvSpPr/>
          <p:nvPr/>
        </p:nvSpPr>
        <p:spPr>
          <a:xfrm>
            <a:off x="1940436" y="3243152"/>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8" name="文本框 17"/>
          <p:cNvSpPr txBox="1"/>
          <p:nvPr/>
        </p:nvSpPr>
        <p:spPr>
          <a:xfrm>
            <a:off x="1938682" y="4481704"/>
            <a:ext cx="6250160" cy="461665"/>
          </a:xfrm>
          <a:prstGeom prst="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保持散列函数原有</a:t>
            </a:r>
            <a:r>
              <a:rPr lang="zh-CN" altLang="en-US" sz="2400" dirty="0">
                <a:solidFill>
                  <a:srgbClr val="C00000"/>
                </a:solidFill>
                <a:latin typeface="黑体" panose="02010609060101010101" pitchFamily="49" charset="-122"/>
                <a:ea typeface="黑体" panose="02010609060101010101" pitchFamily="49" charset="-122"/>
              </a:rPr>
              <a:t>性能</a:t>
            </a:r>
            <a:r>
              <a:rPr lang="zh-CN" altLang="en-US" sz="2400" dirty="0">
                <a:solidFill>
                  <a:schemeClr val="tx2"/>
                </a:solidFill>
                <a:latin typeface="黑体" panose="02010609060101010101" pitchFamily="49" charset="-122"/>
                <a:ea typeface="黑体" panose="02010609060101010101" pitchFamily="49" charset="-122"/>
              </a:rPr>
              <a:t>，不发生显著退化。</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9" name="椭圆 18"/>
          <p:cNvSpPr/>
          <p:nvPr/>
        </p:nvSpPr>
        <p:spPr>
          <a:xfrm>
            <a:off x="854210" y="4330049"/>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20" name="文本框 19"/>
          <p:cNvSpPr txBox="1"/>
          <p:nvPr/>
        </p:nvSpPr>
        <p:spPr>
          <a:xfrm>
            <a:off x="3020556" y="5582102"/>
            <a:ext cx="3339419" cy="461665"/>
          </a:xfrm>
          <a:prstGeom prst="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使用和处理密钥</a:t>
            </a:r>
            <a:r>
              <a:rPr lang="zh-CN" altLang="en-US" sz="2400" dirty="0">
                <a:solidFill>
                  <a:srgbClr val="C00000"/>
                </a:solidFill>
                <a:latin typeface="黑体" panose="02010609060101010101" pitchFamily="49" charset="-122"/>
                <a:ea typeface="黑体" panose="02010609060101010101" pitchFamily="49" charset="-122"/>
              </a:rPr>
              <a:t>简单</a:t>
            </a:r>
            <a:r>
              <a:rPr lang="zh-CN" altLang="en-US" sz="2400" dirty="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21" name="椭圆 20"/>
          <p:cNvSpPr/>
          <p:nvPr/>
        </p:nvSpPr>
        <p:spPr>
          <a:xfrm>
            <a:off x="1936084" y="5430447"/>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4</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3"/>
          <p:cNvPicPr>
            <a:picLocks noGrp="1" noChangeAspect="1"/>
          </p:cNvPicPr>
          <p:nvPr>
            <p:ph idx="1"/>
          </p:nvPr>
        </p:nvPicPr>
        <p:blipFill rotWithShape="1">
          <a:blip r:embed="rId1">
            <a:extLst>
              <a:ext uri="{28A0092B-C50C-407E-A947-70E740481C1C}">
                <a14:useLocalDpi xmlns:a14="http://schemas.microsoft.com/office/drawing/2010/main" val="0"/>
              </a:ext>
            </a:extLst>
          </a:blip>
          <a:srcRect b="1517"/>
          <a:stretch>
            <a:fillRect/>
          </a:stretch>
        </p:blipFill>
        <p:spPr>
          <a:xfrm>
            <a:off x="209570" y="1562371"/>
            <a:ext cx="4778896" cy="5295629"/>
          </a:xfrm>
          <a:noFill/>
          <a:extLst>
            <a:ext uri="{91240B29-F687-4F45-9708-019B960494DF}">
              <a14:hiddenLine xmlns:a14="http://schemas.microsoft.com/office/drawing/2010/main" w="9525">
                <a:solidFill>
                  <a:srgbClr val="000000"/>
                </a:solidFill>
                <a:miter lim="800000"/>
                <a:headEnd/>
                <a:tailEnd/>
              </a14:hiddenLine>
            </a:ext>
          </a:extLst>
        </p:spPr>
      </p:pic>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111487"/>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HMAC</a:t>
            </a:r>
            <a:r>
              <a:rPr lang="zh-CN" altLang="en-US" sz="2800" dirty="0">
                <a:solidFill>
                  <a:schemeClr val="tx2"/>
                </a:solidFill>
                <a:latin typeface="黑体" panose="02010609060101010101" pitchFamily="49" charset="-122"/>
                <a:ea typeface="黑体" panose="02010609060101010101" pitchFamily="49" charset="-122"/>
              </a:rPr>
              <a:t>的完整操作</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 name="文本框 1"/>
          <p:cNvSpPr txBox="1"/>
          <p:nvPr/>
        </p:nvSpPr>
        <p:spPr>
          <a:xfrm>
            <a:off x="4261657" y="3329394"/>
            <a:ext cx="4288769" cy="400110"/>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H</a:t>
            </a:r>
            <a:r>
              <a:rPr lang="zh-CN" altLang="en-US" sz="2000" dirty="0">
                <a:solidFill>
                  <a:schemeClr val="tx2"/>
                </a:solidFill>
                <a:latin typeface="黑体" panose="02010609060101010101" pitchFamily="49" charset="-122"/>
                <a:ea typeface="黑体" panose="02010609060101010101" pitchFamily="49" charset="-122"/>
              </a:rPr>
              <a:t>：嵌入的散列函数</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包括填充部分</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6" name="文本框 5"/>
          <p:cNvSpPr txBox="1"/>
          <p:nvPr/>
        </p:nvSpPr>
        <p:spPr>
          <a:xfrm>
            <a:off x="6002559" y="1539443"/>
            <a:ext cx="2021025" cy="400110"/>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M</a:t>
            </a:r>
            <a:r>
              <a:rPr lang="zh-CN" altLang="en-US" sz="2000" dirty="0">
                <a:solidFill>
                  <a:schemeClr val="tx2"/>
                </a:solidFill>
                <a:latin typeface="黑体" panose="02010609060101010101" pitchFamily="49" charset="-122"/>
                <a:ea typeface="黑体" panose="02010609060101010101" pitchFamily="49" charset="-122"/>
              </a:rPr>
              <a:t>：输入的消息；</a:t>
            </a:r>
            <a:endParaRPr lang="zh-CN" altLang="en-US" sz="2000"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8" name="文本框 7">
                <a:extLst>
                  <a:ext uri="{FF2B5EF4-FFF2-40B4-BE49-F238E27FC236}">
                    <ele attr="{0C0B1AF3-2846-4D3D-B905-89CD4B000D25}"/>
                  </a:ext>
                </a:extLst>
              </p:cNvPr>
              <p:cNvSpPr txBox="1"/>
              <p:nvPr/>
            </p:nvSpPr>
            <p:spPr>
              <a:xfrm>
                <a:off x="6002558" y="2134314"/>
                <a:ext cx="2453073" cy="400110"/>
              </a:xfrm>
              <a:prstGeom prst="rect">
                <a:avLst/>
              </a:prstGeom>
              <a:solidFill>
                <a:schemeClr val="accent5">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14:m>
                  <m:oMath xmlns:m="http://schemas.openxmlformats.org/officeDocument/2006/math">
                    <m:sSub>
                      <m:sSubPr>
                        <m:ctrlPr>
                          <a:rPr lang="en-US" altLang="zh-CN" sz="2000" i="1" smtClean="0">
                            <a:solidFill>
                              <a:schemeClr val="tx2"/>
                            </a:solidFill>
                            <a:latin typeface="Cambria Math"/>
                            <a:ea typeface="黑体" panose="02010609060101010101" pitchFamily="49" charset="-122"/>
                          </a:rPr>
                        </m:ctrlPr>
                      </m:sSubPr>
                      <m:e>
                        <m:r>
                          <a:rPr lang="en-US" altLang="zh-CN" sz="2000" b="0" i="1" smtClean="0">
                            <a:solidFill>
                              <a:schemeClr val="tx2"/>
                            </a:solidFill>
                            <a:latin typeface="Cambria Math" panose="02040503050406030204" pitchFamily="18" charset="0"/>
                            <a:ea typeface="黑体" panose="02010609060101010101" pitchFamily="49" charset="-122"/>
                          </a:rPr>
                          <m:t>𝑌</m:t>
                        </m:r>
                      </m:e>
                      <m:sub>
                        <m:r>
                          <a:rPr lang="en-US" altLang="zh-CN" sz="2000" b="0" i="1" smtClean="0">
                            <a:solidFill>
                              <a:schemeClr val="tx2"/>
                            </a:solidFill>
                            <a:latin typeface="Cambria Math" panose="02040503050406030204" pitchFamily="18" charset="0"/>
                            <a:ea typeface="黑体" panose="02010609060101010101" pitchFamily="49" charset="-122"/>
                          </a:rPr>
                          <m:t>𝑖</m:t>
                        </m:r>
                      </m:sub>
                    </m:sSub>
                  </m:oMath>
                </a14:m>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M</a:t>
                </a:r>
                <a:r>
                  <a:rPr lang="zh-CN" altLang="en-US" sz="2000" dirty="0">
                    <a:solidFill>
                      <a:schemeClr val="tx2"/>
                    </a:solidFill>
                    <a:latin typeface="黑体" panose="02010609060101010101" pitchFamily="49" charset="-122"/>
                    <a:ea typeface="黑体" panose="02010609060101010101" pitchFamily="49" charset="-122"/>
                  </a:rPr>
                  <a:t>的第</a:t>
                </a:r>
                <a:r>
                  <a:rPr lang="en-US" altLang="zh-CN" sz="2000" dirty="0" err="1">
                    <a:solidFill>
                      <a:schemeClr val="tx2"/>
                    </a:solidFill>
                    <a:latin typeface="黑体" panose="02010609060101010101" pitchFamily="49" charset="-122"/>
                    <a:ea typeface="黑体" panose="02010609060101010101" pitchFamily="49" charset="-122"/>
                  </a:rPr>
                  <a:t>i</a:t>
                </a:r>
                <a:r>
                  <a:rPr lang="zh-CN" altLang="en-US" sz="2000" dirty="0">
                    <a:solidFill>
                      <a:schemeClr val="tx2"/>
                    </a:solidFill>
                    <a:latin typeface="黑体" panose="02010609060101010101" pitchFamily="49" charset="-122"/>
                    <a:ea typeface="黑体" panose="02010609060101010101" pitchFamily="49" charset="-122"/>
                  </a:rPr>
                  <a:t>个分组；</a:t>
                </a:r>
              </a:p>
            </p:txBody>
          </p:sp>
        </mc:Choice>
        <mc:Fallback>
          <p:sp>
            <p:nvSpPr>
              <p:cNvPr id="8" name="文本框 7"/>
              <p:cNvSpPr txBox="1">
                <a:spLocks noRot="1" noChangeAspect="1" noMove="1" noResize="1" noEditPoints="1" noAdjustHandles="1" noChangeArrowheads="1" noChangeShapeType="1" noTextEdit="1"/>
              </p:cNvSpPr>
              <p:nvPr/>
            </p:nvSpPr>
            <p:spPr>
              <a:xfrm>
                <a:off x="5948680" y="2141855"/>
                <a:ext cx="2453005" cy="534035"/>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10" name="文本框 9"/>
          <p:cNvSpPr txBox="1"/>
          <p:nvPr/>
        </p:nvSpPr>
        <p:spPr>
          <a:xfrm>
            <a:off x="6002558" y="2729185"/>
            <a:ext cx="2165041" cy="400110"/>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L</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M</a:t>
            </a:r>
            <a:r>
              <a:rPr lang="zh-CN" altLang="en-US" sz="2000" dirty="0">
                <a:solidFill>
                  <a:schemeClr val="tx2"/>
                </a:solidFill>
                <a:latin typeface="黑体" panose="02010609060101010101" pitchFamily="49" charset="-122"/>
                <a:ea typeface="黑体" panose="02010609060101010101" pitchFamily="49" charset="-122"/>
              </a:rPr>
              <a:t>中的分组数；</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4264320" y="3924265"/>
            <a:ext cx="2988320" cy="400110"/>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：每个分组中的比特数；</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3" name="文本框 12"/>
          <p:cNvSpPr txBox="1"/>
          <p:nvPr/>
        </p:nvSpPr>
        <p:spPr>
          <a:xfrm>
            <a:off x="4261657" y="4516588"/>
            <a:ext cx="3780408" cy="400110"/>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n</a:t>
            </a:r>
            <a:r>
              <a:rPr lang="zh-CN" altLang="en-US" sz="2000" dirty="0">
                <a:solidFill>
                  <a:schemeClr val="tx2"/>
                </a:solidFill>
                <a:latin typeface="黑体" panose="02010609060101010101" pitchFamily="49" charset="-122"/>
                <a:ea typeface="黑体" panose="02010609060101010101" pitchFamily="49" charset="-122"/>
              </a:rPr>
              <a:t>：散列函数产生的散列码长度；</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4" name="文本框 13"/>
          <p:cNvSpPr txBox="1"/>
          <p:nvPr/>
        </p:nvSpPr>
        <p:spPr>
          <a:xfrm>
            <a:off x="4261657" y="5070248"/>
            <a:ext cx="4517774" cy="707886"/>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K</a:t>
            </a:r>
            <a:r>
              <a:rPr lang="zh-CN" altLang="en-US" sz="2000" dirty="0">
                <a:solidFill>
                  <a:schemeClr val="tx2"/>
                </a:solidFill>
                <a:latin typeface="黑体" panose="02010609060101010101" pitchFamily="49" charset="-122"/>
                <a:ea typeface="黑体" panose="02010609060101010101" pitchFamily="49" charset="-122"/>
              </a:rPr>
              <a:t>：密钥</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若密钥长度大于</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，则将其输入散列函数，重新生成</a:t>
            </a:r>
            <a:r>
              <a:rPr lang="en-US" altLang="zh-CN" sz="2000" dirty="0">
                <a:solidFill>
                  <a:schemeClr val="tx2"/>
                </a:solidFill>
                <a:latin typeface="黑体" panose="02010609060101010101" pitchFamily="49" charset="-122"/>
                <a:ea typeface="黑体" panose="02010609060101010101" pitchFamily="49" charset="-122"/>
              </a:rPr>
              <a:t>n</a:t>
            </a:r>
            <a:r>
              <a:rPr lang="zh-CN" altLang="en-US" sz="2000" dirty="0">
                <a:solidFill>
                  <a:schemeClr val="tx2"/>
                </a:solidFill>
                <a:latin typeface="黑体" panose="02010609060101010101" pitchFamily="49" charset="-122"/>
                <a:ea typeface="黑体" panose="02010609060101010101" pitchFamily="49" charset="-122"/>
              </a:rPr>
              <a:t>比特的密钥</a:t>
            </a:r>
            <a:r>
              <a:rPr lang="en-US" altLang="zh-CN"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5" name="文本框 14">
                <a:extLst>
                  <a:ext uri="{FF2B5EF4-FFF2-40B4-BE49-F238E27FC236}">
                    <ele attr="{3A938646-782A-40EA-A8FE-7AEDA8C803B9}"/>
                  </a:ext>
                </a:extLst>
              </p:cNvPr>
              <p:cNvSpPr txBox="1"/>
              <p:nvPr/>
            </p:nvSpPr>
            <p:spPr>
              <a:xfrm>
                <a:off x="4264320" y="5909859"/>
                <a:ext cx="4517774" cy="707886"/>
              </a:xfrm>
              <a:prstGeom prst="rect">
                <a:avLst/>
              </a:prstGeom>
              <a:solidFill>
                <a:schemeClr val="accent5">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14:m>
                  <m:oMath xmlns:m="http://schemas.openxmlformats.org/officeDocument/2006/math">
                    <m:sSup>
                      <m:sSupPr>
                        <m:ctrlPr>
                          <a:rPr lang="en-US" altLang="zh-CN" sz="2000" i="1" dirty="0" smtClean="0">
                            <a:solidFill>
                              <a:schemeClr val="tx2"/>
                            </a:solidFill>
                            <a:latin typeface="Cambria Math"/>
                            <a:ea typeface="黑体" panose="02010609060101010101" pitchFamily="49" charset="-122"/>
                          </a:rPr>
                        </m:ctrlPr>
                      </m:sSupPr>
                      <m:e>
                        <m:r>
                          <a:rPr lang="en-US" altLang="zh-CN" sz="2000" b="0" i="1" dirty="0" smtClean="0">
                            <a:solidFill>
                              <a:schemeClr val="tx2"/>
                            </a:solidFill>
                            <a:latin typeface="Cambria Math" panose="02040503050406030204" pitchFamily="18" charset="0"/>
                            <a:ea typeface="黑体" panose="02010609060101010101" pitchFamily="49" charset="-122"/>
                          </a:rPr>
                          <m:t>𝐾</m:t>
                        </m:r>
                      </m:e>
                      <m:sup>
                        <m:r>
                          <a:rPr lang="en-US" altLang="zh-CN" sz="2000" b="0" i="1" dirty="0" smtClean="0">
                            <a:solidFill>
                              <a:schemeClr val="tx2"/>
                            </a:solidFill>
                            <a:latin typeface="Cambria Math" panose="02040503050406030204" pitchFamily="18" charset="0"/>
                            <a:ea typeface="黑体" panose="02010609060101010101" pitchFamily="49" charset="-122"/>
                          </a:rPr>
                          <m:t>+</m:t>
                        </m:r>
                      </m:sup>
                    </m:sSup>
                  </m:oMath>
                </a14:m>
                <a:r>
                  <a:rPr lang="zh-CN" altLang="en-US" sz="2000" dirty="0">
                    <a:solidFill>
                      <a:schemeClr val="tx2"/>
                    </a:solidFill>
                    <a:latin typeface="黑体" panose="02010609060101010101" pitchFamily="49" charset="-122"/>
                    <a:ea typeface="黑体" panose="02010609060101010101" pitchFamily="49" charset="-122"/>
                  </a:rPr>
                  <a:t>：密钥</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若密钥长度小于</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，则在其左侧填充</a:t>
                </a:r>
                <a:r>
                  <a:rPr lang="en-US" altLang="zh-CN" sz="2000" dirty="0">
                    <a:solidFill>
                      <a:schemeClr val="tx2"/>
                    </a:solidFill>
                    <a:latin typeface="黑体" panose="02010609060101010101" pitchFamily="49" charset="-122"/>
                    <a:ea typeface="黑体" panose="02010609060101010101" pitchFamily="49" charset="-122"/>
                  </a:rPr>
                  <a:t>0)</a:t>
                </a:r>
                <a:endParaRPr lang="zh-CN" altLang="en-US" sz="2000" dirty="0">
                  <a:solidFill>
                    <a:schemeClr val="tx2"/>
                  </a:solidFill>
                  <a:latin typeface="黑体" panose="02010609060101010101" pitchFamily="49" charset="-122"/>
                  <a:ea typeface="黑体" panose="02010609060101010101" pitchFamily="49"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4147185" y="5952490"/>
                <a:ext cx="4518025" cy="809625"/>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16" name="文本框 15"/>
          <p:cNvSpPr txBox="1"/>
          <p:nvPr/>
        </p:nvSpPr>
        <p:spPr>
          <a:xfrm>
            <a:off x="2939173" y="1680917"/>
            <a:ext cx="2079351" cy="307777"/>
          </a:xfrm>
          <a:prstGeom prst="rect">
            <a:avLst/>
          </a:prstGeom>
          <a:solidFill>
            <a:schemeClr val="accent5">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1400" dirty="0" err="1">
                <a:solidFill>
                  <a:schemeClr val="tx2"/>
                </a:solidFill>
                <a:latin typeface="黑体" panose="02010609060101010101" pitchFamily="49" charset="-122"/>
                <a:ea typeface="黑体" panose="02010609060101010101" pitchFamily="49" charset="-122"/>
              </a:rPr>
              <a:t>Ipad</a:t>
            </a:r>
            <a:r>
              <a:rPr lang="en-US" altLang="zh-CN" sz="1400" dirty="0">
                <a:solidFill>
                  <a:schemeClr val="tx2"/>
                </a:solidFill>
                <a:latin typeface="黑体" panose="02010609060101010101" pitchFamily="49" charset="-122"/>
                <a:ea typeface="黑体" panose="02010609060101010101" pitchFamily="49" charset="-122"/>
              </a:rPr>
              <a:t>:(00110110)*(b/8)</a:t>
            </a:r>
            <a:endParaRPr lang="zh-CN" altLang="en-US" sz="1400" dirty="0">
              <a:solidFill>
                <a:schemeClr val="tx2"/>
              </a:solidFill>
              <a:latin typeface="黑体" panose="02010609060101010101" pitchFamily="49" charset="-122"/>
              <a:ea typeface="黑体" panose="02010609060101010101" pitchFamily="49" charset="-122"/>
            </a:endParaRPr>
          </a:p>
        </p:txBody>
      </p:sp>
      <p:sp>
        <p:nvSpPr>
          <p:cNvPr id="18" name="文本框 17"/>
          <p:cNvSpPr txBox="1"/>
          <p:nvPr/>
        </p:nvSpPr>
        <p:spPr>
          <a:xfrm>
            <a:off x="2939173" y="2141918"/>
            <a:ext cx="2079351" cy="307777"/>
          </a:xfrm>
          <a:prstGeom prst="rect">
            <a:avLst/>
          </a:prstGeom>
          <a:solidFill>
            <a:schemeClr val="accent5">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1400" dirty="0" err="1">
                <a:solidFill>
                  <a:schemeClr val="tx2"/>
                </a:solidFill>
                <a:latin typeface="黑体" panose="02010609060101010101" pitchFamily="49" charset="-122"/>
                <a:ea typeface="黑体" panose="02010609060101010101" pitchFamily="49" charset="-122"/>
              </a:rPr>
              <a:t>opad</a:t>
            </a:r>
            <a:r>
              <a:rPr lang="en-US" altLang="zh-CN" sz="1400" dirty="0">
                <a:solidFill>
                  <a:schemeClr val="tx2"/>
                </a:solidFill>
                <a:latin typeface="黑体" panose="02010609060101010101" pitchFamily="49" charset="-122"/>
                <a:ea typeface="黑体" panose="02010609060101010101" pitchFamily="49" charset="-122"/>
              </a:rPr>
              <a:t>:(01011100)*(b/8)</a:t>
            </a:r>
            <a:endParaRPr lang="zh-CN" altLang="en-US" sz="14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fad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3"/>
                                        </p:tgtEl>
                                        <p:attrNameLst>
                                          <p:attrName>style.visibility</p:attrName>
                                        </p:attrNameLst>
                                      </p:cBhvr>
                                      <p:to>
                                        <p:strVal val="visible"/>
                                      </p:to>
                                    </p:set>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bldLvl="0" animBg="1"/>
      <p:bldP spid="10" grpId="0" animBg="1"/>
      <p:bldP spid="11" grpId="0" animBg="1"/>
      <p:bldP spid="13" grpId="0" animBg="1"/>
      <p:bldP spid="14" grpId="0" animBg="1"/>
      <p:bldP spid="15" grpId="0" bldLvl="0" animBg="1"/>
      <p:bldP spid="16"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84154" y="1129601"/>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HMAC</a:t>
            </a:r>
            <a:r>
              <a:rPr lang="zh-CN" altLang="en-US" sz="2800" dirty="0">
                <a:solidFill>
                  <a:schemeClr val="tx2"/>
                </a:solidFill>
                <a:latin typeface="黑体" panose="02010609060101010101" pitchFamily="49" charset="-122"/>
                <a:ea typeface="黑体" panose="02010609060101010101" pitchFamily="49" charset="-122"/>
              </a:rPr>
              <a:t>可用下式表示</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4" name="文本框 3"/>
          <p:cNvSpPr txBox="1"/>
          <p:nvPr/>
        </p:nvSpPr>
        <p:spPr>
          <a:xfrm>
            <a:off x="184154" y="2342635"/>
            <a:ext cx="511256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该算法描述如下</a:t>
            </a:r>
            <a:endParaRPr lang="zh-CN" altLang="en-US" sz="2800"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5" name="文本框 4">
                <a:extLst>
                  <a:ext uri="{FF2B5EF4-FFF2-40B4-BE49-F238E27FC236}">
                    <ele attr="{B5A57E1B-A03B-42EA-9D25-0699D4BA4302}"/>
                  </a:ext>
                </a:extLst>
              </p:cNvPr>
              <p:cNvSpPr txBox="1"/>
              <p:nvPr/>
            </p:nvSpPr>
            <p:spPr>
              <a:xfrm>
                <a:off x="823829" y="2922324"/>
                <a:ext cx="5573601" cy="400110"/>
              </a:xfrm>
              <a:prstGeom prst="rect">
                <a:avLst/>
              </a:prstGeom>
              <a:solidFill>
                <a:schemeClr val="bg2">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(1)</a:t>
                </a:r>
                <a:r>
                  <a:rPr lang="zh-CN" altLang="en-US" sz="2000" dirty="0">
                    <a:solidFill>
                      <a:schemeClr val="tx2"/>
                    </a:solidFill>
                    <a:latin typeface="黑体" panose="02010609060101010101" pitchFamily="49" charset="-122"/>
                    <a:ea typeface="黑体" panose="02010609060101010101" pitchFamily="49" charset="-122"/>
                  </a:rPr>
                  <a:t>在</a:t>
                </a:r>
                <a:r>
                  <a:rPr lang="en-US" altLang="zh-CN" sz="2000" dirty="0">
                    <a:solidFill>
                      <a:schemeClr val="tx2"/>
                    </a:solidFill>
                    <a:latin typeface="黑体" panose="02010609060101010101" pitchFamily="49" charset="-122"/>
                    <a:ea typeface="黑体" panose="02010609060101010101" pitchFamily="49" charset="-122"/>
                  </a:rPr>
                  <a:t>K</a:t>
                </a:r>
                <a:r>
                  <a:rPr lang="zh-CN" altLang="en-US" sz="2000" dirty="0">
                    <a:solidFill>
                      <a:schemeClr val="tx2"/>
                    </a:solidFill>
                    <a:latin typeface="黑体" panose="02010609060101010101" pitchFamily="49" charset="-122"/>
                    <a:ea typeface="黑体" panose="02010609060101010101" pitchFamily="49" charset="-122"/>
                  </a:rPr>
                  <a:t>的左端追加</a:t>
                </a:r>
                <a:r>
                  <a:rPr lang="en-US" altLang="zh-CN" sz="2000" dirty="0">
                    <a:solidFill>
                      <a:schemeClr val="tx2"/>
                    </a:solidFill>
                    <a:latin typeface="黑体" panose="02010609060101010101" pitchFamily="49" charset="-122"/>
                    <a:ea typeface="黑体" panose="02010609060101010101" pitchFamily="49" charset="-122"/>
                  </a:rPr>
                  <a:t>0</a:t>
                </a:r>
                <a:r>
                  <a:rPr lang="zh-CN" altLang="en-US" sz="2000" dirty="0">
                    <a:solidFill>
                      <a:schemeClr val="tx2"/>
                    </a:solidFill>
                    <a:latin typeface="黑体" panose="02010609060101010101" pitchFamily="49" charset="-122"/>
                    <a:ea typeface="黑体" panose="02010609060101010101" pitchFamily="49" charset="-122"/>
                  </a:rPr>
                  <a:t>，构成</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比特的字符串</a:t>
                </a:r>
                <a14:m>
                  <m:oMath xmlns:m="http://schemas.openxmlformats.org/officeDocument/2006/math">
                    <m:sSup>
                      <m:sSupPr>
                        <m:ctrlPr>
                          <a:rPr lang="en-US" altLang="zh-CN" sz="2000" i="1" smtClean="0">
                            <a:solidFill>
                              <a:schemeClr val="tx2"/>
                            </a:solidFill>
                            <a:latin typeface="Cambria Math"/>
                            <a:ea typeface="黑体" panose="02010609060101010101" pitchFamily="49" charset="-122"/>
                          </a:rPr>
                        </m:ctrlPr>
                      </m:sSupPr>
                      <m:e>
                        <m:r>
                          <a:rPr lang="en-US" altLang="zh-CN" sz="2000" i="1">
                            <a:solidFill>
                              <a:schemeClr val="tx2"/>
                            </a:solidFill>
                            <a:latin typeface="Cambria Math" panose="02040503050406030204" pitchFamily="18" charset="0"/>
                            <a:ea typeface="黑体" panose="02010609060101010101" pitchFamily="49" charset="-122"/>
                          </a:rPr>
                          <m:t>𝐾</m:t>
                        </m:r>
                      </m:e>
                      <m:sup>
                        <m:r>
                          <a:rPr lang="en-US" altLang="zh-CN" sz="2000" i="1">
                            <a:solidFill>
                              <a:schemeClr val="tx2"/>
                            </a:solidFill>
                            <a:latin typeface="Cambria Math" panose="02040503050406030204" pitchFamily="18" charset="0"/>
                            <a:ea typeface="黑体" panose="02010609060101010101" pitchFamily="49" charset="-122"/>
                          </a:rPr>
                          <m:t>+</m:t>
                        </m:r>
                      </m:sup>
                    </m:sSup>
                  </m:oMath>
                </a14:m>
                <a:r>
                  <a:rPr lang="zh-CN" altLang="en-US" sz="2000" dirty="0">
                    <a:solidFill>
                      <a:schemeClr val="tx2"/>
                    </a:solidFill>
                    <a:latin typeface="黑体" panose="02010609060101010101" pitchFamily="49" charset="-122"/>
                    <a:ea typeface="黑体" panose="02010609060101010101" pitchFamily="49" charset="-122"/>
                  </a:rPr>
                  <a:t>；</a:t>
                </a:r>
              </a:p>
            </p:txBody>
          </p:sp>
        </mc:Choice>
        <mc:Fallback>
          <p:sp>
            <p:nvSpPr>
              <p:cNvPr id="5" name="文本框 4"/>
              <p:cNvSpPr txBox="1">
                <a:spLocks noRot="1" noChangeAspect="1" noMove="1" noResize="1" noEditPoints="1" noAdjustHandles="1" noChangeArrowheads="1" noChangeShapeType="1" noTextEdit="1"/>
              </p:cNvSpPr>
              <p:nvPr/>
            </p:nvSpPr>
            <p:spPr>
              <a:xfrm>
                <a:off x="823595" y="2922270"/>
                <a:ext cx="5573395" cy="54864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ele attr="{8E313F82-762E-41DF-8FBA-E6D9E8AD59F6}"/>
                  </a:ext>
                </a:extLst>
              </p:cNvPr>
              <p:cNvSpPr txBox="1"/>
              <p:nvPr/>
            </p:nvSpPr>
            <p:spPr>
              <a:xfrm>
                <a:off x="844316" y="3470973"/>
                <a:ext cx="5573601" cy="400110"/>
              </a:xfrm>
              <a:prstGeom prst="rect">
                <a:avLst/>
              </a:prstGeom>
              <a:solidFill>
                <a:schemeClr val="bg2">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(2)</a:t>
                </a:r>
                <a:r>
                  <a:rPr lang="en-US" altLang="zh-CN" sz="2000" dirty="0" err="1">
                    <a:solidFill>
                      <a:schemeClr val="tx2"/>
                    </a:solidFill>
                    <a:latin typeface="黑体" panose="02010609060101010101" pitchFamily="49" charset="-122"/>
                    <a:ea typeface="黑体" panose="02010609060101010101" pitchFamily="49" charset="-122"/>
                  </a:rPr>
                  <a:t>Ipad</a:t>
                </a:r>
                <a:r>
                  <a:rPr lang="zh-CN" altLang="en-US" sz="2000" dirty="0">
                    <a:solidFill>
                      <a:schemeClr val="tx2"/>
                    </a:solidFill>
                    <a:latin typeface="黑体" panose="02010609060101010101" pitchFamily="49" charset="-122"/>
                    <a:ea typeface="黑体" panose="02010609060101010101" pitchFamily="49" charset="-122"/>
                  </a:rPr>
                  <a:t>与</a:t>
                </a:r>
                <a14:m>
                  <m:oMath xmlns:m="http://schemas.openxmlformats.org/officeDocument/2006/math">
                    <m:sSup>
                      <m:sSupPr>
                        <m:ctrlPr>
                          <a:rPr lang="en-US" altLang="zh-CN" sz="2000" i="1" smtClean="0">
                            <a:solidFill>
                              <a:schemeClr val="tx2"/>
                            </a:solidFill>
                            <a:latin typeface="Cambria Math"/>
                            <a:ea typeface="黑体" panose="02010609060101010101" pitchFamily="49" charset="-122"/>
                          </a:rPr>
                        </m:ctrlPr>
                      </m:sSupPr>
                      <m:e>
                        <m:r>
                          <a:rPr lang="en-US" altLang="zh-CN" sz="2000" i="1">
                            <a:solidFill>
                              <a:schemeClr val="tx2"/>
                            </a:solidFill>
                            <a:latin typeface="Cambria Math" panose="02040503050406030204" pitchFamily="18" charset="0"/>
                            <a:ea typeface="黑体" panose="02010609060101010101" pitchFamily="49" charset="-122"/>
                          </a:rPr>
                          <m:t>𝐾</m:t>
                        </m:r>
                      </m:e>
                      <m:sup>
                        <m:r>
                          <a:rPr lang="en-US" altLang="zh-CN" sz="2000" i="1">
                            <a:solidFill>
                              <a:schemeClr val="tx2"/>
                            </a:solidFill>
                            <a:latin typeface="Cambria Math" panose="02040503050406030204" pitchFamily="18" charset="0"/>
                            <a:ea typeface="黑体" panose="02010609060101010101" pitchFamily="49" charset="-122"/>
                          </a:rPr>
                          <m:t>+</m:t>
                        </m:r>
                      </m:sup>
                    </m:sSup>
                    <m:r>
                      <a:rPr lang="en-US" altLang="zh-CN" sz="2000" i="1">
                        <a:solidFill>
                          <a:schemeClr val="tx2"/>
                        </a:solidFill>
                        <a:latin typeface="Cambria Math" panose="02040503050406030204" pitchFamily="18" charset="0"/>
                        <a:ea typeface="黑体" panose="02010609060101010101" pitchFamily="49" charset="-122"/>
                      </a:rPr>
                      <m:t> </m:t>
                    </m:r>
                  </m:oMath>
                </a14:m>
                <a:r>
                  <a:rPr lang="zh-CN" altLang="en-US" sz="2000" dirty="0">
                    <a:solidFill>
                      <a:schemeClr val="tx2"/>
                    </a:solidFill>
                    <a:latin typeface="黑体" panose="02010609060101010101" pitchFamily="49" charset="-122"/>
                    <a:ea typeface="黑体" panose="02010609060101010101" pitchFamily="49" charset="-122"/>
                  </a:rPr>
                  <a:t>进行</a:t>
                </a:r>
                <a:r>
                  <a:rPr lang="en-US" altLang="zh-CN" sz="2000" dirty="0">
                    <a:solidFill>
                      <a:schemeClr val="tx2"/>
                    </a:solidFill>
                    <a:latin typeface="黑体" panose="02010609060101010101" pitchFamily="49" charset="-122"/>
                    <a:ea typeface="黑体" panose="02010609060101010101" pitchFamily="49" charset="-122"/>
                  </a:rPr>
                  <a:t>XOR</a:t>
                </a:r>
                <a:r>
                  <a:rPr lang="zh-CN" altLang="en-US" sz="2000" dirty="0">
                    <a:solidFill>
                      <a:schemeClr val="tx2"/>
                    </a:solidFill>
                    <a:latin typeface="黑体" panose="02010609060101010101" pitchFamily="49" charset="-122"/>
                    <a:ea typeface="黑体" panose="02010609060101010101" pitchFamily="49" charset="-122"/>
                  </a:rPr>
                  <a:t>生成</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比特的分组</a:t>
                </a:r>
                <a14:m>
                  <m:oMath xmlns:m="http://schemas.openxmlformats.org/officeDocument/2006/math">
                    <m:sSub>
                      <m:sSubPr>
                        <m:ctrlPr>
                          <a:rPr lang="en-US" altLang="zh-CN" sz="2000" i="1" smtClean="0">
                            <a:solidFill>
                              <a:schemeClr val="tx2"/>
                            </a:solidFill>
                            <a:latin typeface="Cambria Math"/>
                            <a:ea typeface="黑体" panose="02010609060101010101" pitchFamily="49" charset="-122"/>
                          </a:rPr>
                        </m:ctrlPr>
                      </m:sSubPr>
                      <m:e>
                        <m:r>
                          <a:rPr lang="en-US" altLang="zh-CN" sz="2000" b="0" i="1" smtClean="0">
                            <a:solidFill>
                              <a:schemeClr val="tx2"/>
                            </a:solidFill>
                            <a:latin typeface="Cambria Math" panose="02040503050406030204" pitchFamily="18" charset="0"/>
                            <a:ea typeface="黑体" panose="02010609060101010101" pitchFamily="49" charset="-122"/>
                          </a:rPr>
                          <m:t>𝑆</m:t>
                        </m:r>
                      </m:e>
                      <m:sub>
                        <m:r>
                          <m:rPr>
                            <m:sty m:val="p"/>
                          </m:rPr>
                          <a:rPr lang="en-US" altLang="zh-CN" sz="2000" i="1">
                            <a:solidFill>
                              <a:schemeClr val="tx2"/>
                            </a:solidFill>
                            <a:latin typeface="Cambria Math" panose="02040503050406030204" pitchFamily="18" charset="0"/>
                            <a:ea typeface="黑体" panose="02010609060101010101" pitchFamily="49" charset="-122"/>
                          </a:rPr>
                          <m:t>i</m:t>
                        </m:r>
                      </m:sub>
                    </m:sSub>
                  </m:oMath>
                </a14:m>
                <a:r>
                  <a:rPr lang="zh-CN" altLang="en-US" sz="2000" dirty="0">
                    <a:solidFill>
                      <a:schemeClr val="tx2"/>
                    </a:solidFill>
                    <a:latin typeface="黑体" panose="02010609060101010101" pitchFamily="49" charset="-122"/>
                    <a:ea typeface="黑体" panose="02010609060101010101" pitchFamily="49" charset="-122"/>
                  </a:rPr>
                  <a:t>；</a:t>
                </a:r>
              </a:p>
            </p:txBody>
          </p:sp>
        </mc:Choice>
        <mc:Fallback>
          <p:sp>
            <p:nvSpPr>
              <p:cNvPr id="8" name="文本框 7"/>
              <p:cNvSpPr txBox="1">
                <a:spLocks noRot="1" noChangeAspect="1" noMove="1" noResize="1" noEditPoints="1" noAdjustHandles="1" noChangeArrowheads="1" noChangeShapeType="1" noTextEdit="1"/>
              </p:cNvSpPr>
              <p:nvPr/>
            </p:nvSpPr>
            <p:spPr>
              <a:xfrm>
                <a:off x="844550" y="3470910"/>
                <a:ext cx="5573395" cy="559435"/>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ele attr="{49C68140-82BB-43F5-84BA-43129455DA0A}"/>
                  </a:ext>
                </a:extLst>
              </p:cNvPr>
              <p:cNvSpPr txBox="1"/>
              <p:nvPr/>
            </p:nvSpPr>
            <p:spPr>
              <a:xfrm>
                <a:off x="844316" y="4030472"/>
                <a:ext cx="5573601" cy="400110"/>
              </a:xfrm>
              <a:prstGeom prst="rect">
                <a:avLst/>
              </a:prstGeom>
              <a:solidFill>
                <a:schemeClr val="bg2">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(3)</a:t>
                </a:r>
                <a:r>
                  <a:rPr lang="zh-CN" altLang="en-US" sz="2000" dirty="0">
                    <a:solidFill>
                      <a:schemeClr val="tx2"/>
                    </a:solidFill>
                    <a:latin typeface="黑体" panose="02010609060101010101" pitchFamily="49" charset="-122"/>
                    <a:ea typeface="黑体" panose="02010609060101010101" pitchFamily="49" charset="-122"/>
                  </a:rPr>
                  <a:t>将</a:t>
                </a:r>
                <a:r>
                  <a:rPr lang="en-US" altLang="zh-CN" sz="2000" dirty="0">
                    <a:solidFill>
                      <a:schemeClr val="tx2"/>
                    </a:solidFill>
                    <a:latin typeface="黑体" panose="02010609060101010101" pitchFamily="49" charset="-122"/>
                    <a:ea typeface="黑体" panose="02010609060101010101" pitchFamily="49" charset="-122"/>
                  </a:rPr>
                  <a:t>M</a:t>
                </a:r>
                <a:r>
                  <a:rPr lang="zh-CN" altLang="en-US" sz="2000" dirty="0">
                    <a:solidFill>
                      <a:schemeClr val="tx2"/>
                    </a:solidFill>
                    <a:latin typeface="黑体" panose="02010609060101010101" pitchFamily="49" charset="-122"/>
                    <a:ea typeface="黑体" panose="02010609060101010101" pitchFamily="49" charset="-122"/>
                  </a:rPr>
                  <a:t>追加在</a:t>
                </a:r>
                <a14:m>
                  <m:oMath xmlns:m="http://schemas.openxmlformats.org/officeDocument/2006/math">
                    <m:sSub>
                      <m:sSubPr>
                        <m:ctrlPr>
                          <a:rPr lang="en-US" altLang="zh-CN" sz="2000" i="1" smtClean="0">
                            <a:solidFill>
                              <a:schemeClr val="tx2"/>
                            </a:solidFill>
                            <a:latin typeface="Cambria Math"/>
                            <a:ea typeface="黑体" panose="02010609060101010101" pitchFamily="49" charset="-122"/>
                          </a:rPr>
                        </m:ctrlPr>
                      </m:sSubPr>
                      <m:e>
                        <m:r>
                          <a:rPr lang="en-US" altLang="zh-CN" sz="2000" b="0" i="1" smtClean="0">
                            <a:solidFill>
                              <a:schemeClr val="tx2"/>
                            </a:solidFill>
                            <a:latin typeface="Cambria Math" panose="02040503050406030204" pitchFamily="18" charset="0"/>
                            <a:ea typeface="黑体" panose="02010609060101010101" pitchFamily="49" charset="-122"/>
                          </a:rPr>
                          <m:t>𝑆</m:t>
                        </m:r>
                      </m:e>
                      <m:sub>
                        <m:r>
                          <m:rPr>
                            <m:sty m:val="p"/>
                          </m:rPr>
                          <a:rPr lang="en-US" altLang="zh-CN" sz="2000" i="1">
                            <a:solidFill>
                              <a:schemeClr val="tx2"/>
                            </a:solidFill>
                            <a:latin typeface="Cambria Math" panose="02040503050406030204" pitchFamily="18" charset="0"/>
                            <a:ea typeface="黑体" panose="02010609060101010101" pitchFamily="49" charset="-122"/>
                          </a:rPr>
                          <m:t>i</m:t>
                        </m:r>
                      </m:sub>
                    </m:sSub>
                  </m:oMath>
                </a14:m>
                <a:r>
                  <a:rPr lang="zh-CN" altLang="en-US" sz="2000" dirty="0">
                    <a:solidFill>
                      <a:schemeClr val="tx2"/>
                    </a:solidFill>
                    <a:latin typeface="黑体" panose="02010609060101010101" pitchFamily="49" charset="-122"/>
                    <a:ea typeface="黑体" panose="02010609060101010101" pitchFamily="49" charset="-122"/>
                  </a:rPr>
                  <a:t>；</a:t>
                </a:r>
              </a:p>
            </p:txBody>
          </p:sp>
        </mc:Choice>
        <mc:Fallback>
          <p:sp>
            <p:nvSpPr>
              <p:cNvPr id="9" name="文本框 8"/>
              <p:cNvSpPr txBox="1">
                <a:spLocks noRot="1" noChangeAspect="1" noMove="1" noResize="1" noEditPoints="1" noAdjustHandles="1" noChangeArrowheads="1" noChangeShapeType="1" noTextEdit="1"/>
              </p:cNvSpPr>
              <p:nvPr/>
            </p:nvSpPr>
            <p:spPr>
              <a:xfrm>
                <a:off x="846455" y="4030345"/>
                <a:ext cx="5573395" cy="560705"/>
              </a:xfrm>
              <a:prstGeom prst="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10" name="文本框 9"/>
          <p:cNvSpPr txBox="1"/>
          <p:nvPr/>
        </p:nvSpPr>
        <p:spPr>
          <a:xfrm>
            <a:off x="844316" y="4591134"/>
            <a:ext cx="5573601" cy="400110"/>
          </a:xfrm>
          <a:prstGeom prst="rect">
            <a:avLst/>
          </a:prstGeom>
          <a:solidFill>
            <a:schemeClr val="bg2">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(4)</a:t>
            </a:r>
            <a:r>
              <a:rPr lang="zh-CN" altLang="en-US" sz="2000" dirty="0">
                <a:solidFill>
                  <a:schemeClr val="tx2"/>
                </a:solidFill>
                <a:latin typeface="黑体" panose="02010609060101010101" pitchFamily="49" charset="-122"/>
                <a:ea typeface="黑体" panose="02010609060101010101" pitchFamily="49" charset="-122"/>
              </a:rPr>
              <a:t>将</a:t>
            </a:r>
            <a:r>
              <a:rPr lang="en-US" altLang="zh-CN" sz="2000" dirty="0">
                <a:solidFill>
                  <a:schemeClr val="tx2"/>
                </a:solidFill>
                <a:latin typeface="黑体" panose="02010609060101010101" pitchFamily="49" charset="-122"/>
                <a:ea typeface="黑体" panose="02010609060101010101" pitchFamily="49" charset="-122"/>
              </a:rPr>
              <a:t>H</a:t>
            </a:r>
            <a:r>
              <a:rPr lang="zh-CN" altLang="en-US" sz="2000" dirty="0">
                <a:solidFill>
                  <a:schemeClr val="tx2"/>
                </a:solidFill>
                <a:latin typeface="黑体" panose="02010609060101010101" pitchFamily="49" charset="-122"/>
                <a:ea typeface="黑体" panose="02010609060101010101" pitchFamily="49" charset="-122"/>
              </a:rPr>
              <a:t>应用于步骤</a:t>
            </a:r>
            <a:r>
              <a:rPr lang="en-US" altLang="zh-CN" sz="2000" dirty="0">
                <a:solidFill>
                  <a:schemeClr val="tx2"/>
                </a:solidFill>
                <a:latin typeface="黑体" panose="02010609060101010101" pitchFamily="49" charset="-122"/>
                <a:ea typeface="黑体" panose="02010609060101010101" pitchFamily="49" charset="-122"/>
              </a:rPr>
              <a:t>(3)</a:t>
            </a:r>
            <a:r>
              <a:rPr lang="zh-CN" altLang="en-US" sz="2000" dirty="0">
                <a:solidFill>
                  <a:schemeClr val="tx2"/>
                </a:solidFill>
                <a:latin typeface="黑体" panose="02010609060101010101" pitchFamily="49" charset="-122"/>
                <a:ea typeface="黑体" panose="02010609060101010101" pitchFamily="49" charset="-122"/>
              </a:rPr>
              <a:t>所产生的数据流；</a:t>
            </a:r>
            <a:endParaRPr lang="zh-CN" altLang="en-US" sz="2000"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1" name="文本框 10">
                <a:extLst>
                  <a:ext uri="{FF2B5EF4-FFF2-40B4-BE49-F238E27FC236}">
                    <ele attr="{37D95FAC-9164-4CFE-8EFE-1294075E4882}"/>
                  </a:ext>
                </a:extLst>
              </p:cNvPr>
              <p:cNvSpPr txBox="1"/>
              <p:nvPr/>
            </p:nvSpPr>
            <p:spPr>
              <a:xfrm>
                <a:off x="846344" y="5149471"/>
                <a:ext cx="5573601" cy="400110"/>
              </a:xfrm>
              <a:prstGeom prst="rect">
                <a:avLst/>
              </a:prstGeom>
              <a:solidFill>
                <a:schemeClr val="bg2">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(5)</a:t>
                </a:r>
                <a:r>
                  <a:rPr lang="en-US" altLang="zh-CN" sz="2000" dirty="0" err="1">
                    <a:solidFill>
                      <a:schemeClr val="tx2"/>
                    </a:solidFill>
                    <a:latin typeface="黑体" panose="02010609060101010101" pitchFamily="49" charset="-122"/>
                    <a:ea typeface="黑体" panose="02010609060101010101" pitchFamily="49" charset="-122"/>
                  </a:rPr>
                  <a:t>opad</a:t>
                </a:r>
                <a:r>
                  <a:rPr lang="zh-CN" altLang="en-US" sz="2000" dirty="0">
                    <a:solidFill>
                      <a:schemeClr val="tx2"/>
                    </a:solidFill>
                    <a:latin typeface="黑体" panose="02010609060101010101" pitchFamily="49" charset="-122"/>
                    <a:ea typeface="黑体" panose="02010609060101010101" pitchFamily="49" charset="-122"/>
                  </a:rPr>
                  <a:t>与</a:t>
                </a:r>
                <a14:m>
                  <m:oMath xmlns:m="http://schemas.openxmlformats.org/officeDocument/2006/math">
                    <m:sSup>
                      <m:sSupPr>
                        <m:ctrlPr>
                          <a:rPr lang="en-US" altLang="zh-CN" sz="2000" i="1" smtClean="0">
                            <a:solidFill>
                              <a:schemeClr val="tx2"/>
                            </a:solidFill>
                            <a:latin typeface="Cambria Math"/>
                            <a:ea typeface="黑体" panose="02010609060101010101" pitchFamily="49" charset="-122"/>
                          </a:rPr>
                        </m:ctrlPr>
                      </m:sSupPr>
                      <m:e>
                        <m:r>
                          <a:rPr lang="en-US" altLang="zh-CN" sz="2000" i="1">
                            <a:solidFill>
                              <a:schemeClr val="tx2"/>
                            </a:solidFill>
                            <a:latin typeface="Cambria Math" panose="02040503050406030204" pitchFamily="18" charset="0"/>
                            <a:ea typeface="黑体" panose="02010609060101010101" pitchFamily="49" charset="-122"/>
                          </a:rPr>
                          <m:t>𝐾</m:t>
                        </m:r>
                      </m:e>
                      <m:sup>
                        <m:r>
                          <a:rPr lang="en-US" altLang="zh-CN" sz="2000" i="1">
                            <a:solidFill>
                              <a:schemeClr val="tx2"/>
                            </a:solidFill>
                            <a:latin typeface="Cambria Math" panose="02040503050406030204" pitchFamily="18" charset="0"/>
                            <a:ea typeface="黑体" panose="02010609060101010101" pitchFamily="49" charset="-122"/>
                          </a:rPr>
                          <m:t>+</m:t>
                        </m:r>
                      </m:sup>
                    </m:sSup>
                    <m:r>
                      <a:rPr lang="en-US" altLang="zh-CN" sz="2000" i="1">
                        <a:solidFill>
                          <a:schemeClr val="tx2"/>
                        </a:solidFill>
                        <a:latin typeface="Cambria Math" panose="02040503050406030204" pitchFamily="18" charset="0"/>
                        <a:ea typeface="黑体" panose="02010609060101010101" pitchFamily="49" charset="-122"/>
                      </a:rPr>
                      <m:t> </m:t>
                    </m:r>
                  </m:oMath>
                </a14:m>
                <a:r>
                  <a:rPr lang="zh-CN" altLang="en-US" sz="2000" dirty="0">
                    <a:solidFill>
                      <a:schemeClr val="tx2"/>
                    </a:solidFill>
                    <a:latin typeface="黑体" panose="02010609060101010101" pitchFamily="49" charset="-122"/>
                    <a:ea typeface="黑体" panose="02010609060101010101" pitchFamily="49" charset="-122"/>
                  </a:rPr>
                  <a:t>进行</a:t>
                </a:r>
                <a:r>
                  <a:rPr lang="en-US" altLang="zh-CN" sz="2000" dirty="0">
                    <a:solidFill>
                      <a:schemeClr val="tx2"/>
                    </a:solidFill>
                    <a:latin typeface="黑体" panose="02010609060101010101" pitchFamily="49" charset="-122"/>
                    <a:ea typeface="黑体" panose="02010609060101010101" pitchFamily="49" charset="-122"/>
                  </a:rPr>
                  <a:t>XOR</a:t>
                </a:r>
                <a:r>
                  <a:rPr lang="zh-CN" altLang="en-US" sz="2000" dirty="0">
                    <a:solidFill>
                      <a:schemeClr val="tx2"/>
                    </a:solidFill>
                    <a:latin typeface="黑体" panose="02010609060101010101" pitchFamily="49" charset="-122"/>
                    <a:ea typeface="黑体" panose="02010609060101010101" pitchFamily="49" charset="-122"/>
                  </a:rPr>
                  <a:t>生成</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比特的分组</a:t>
                </a:r>
                <a14:m>
                  <m:oMath xmlns:m="http://schemas.openxmlformats.org/officeDocument/2006/math">
                    <m:sSub>
                      <m:sSubPr>
                        <m:ctrlPr>
                          <a:rPr lang="en-US" altLang="zh-CN" sz="2000" i="1" smtClean="0">
                            <a:solidFill>
                              <a:schemeClr val="tx2"/>
                            </a:solidFill>
                            <a:latin typeface="Cambria Math"/>
                            <a:ea typeface="黑体" panose="02010609060101010101" pitchFamily="49" charset="-122"/>
                          </a:rPr>
                        </m:ctrlPr>
                      </m:sSubPr>
                      <m:e>
                        <m:r>
                          <a:rPr lang="en-US" altLang="zh-CN" sz="2000" b="0" i="1" smtClean="0">
                            <a:solidFill>
                              <a:schemeClr val="tx2"/>
                            </a:solidFill>
                            <a:latin typeface="Cambria Math" panose="02040503050406030204" pitchFamily="18" charset="0"/>
                            <a:ea typeface="黑体" panose="02010609060101010101" pitchFamily="49" charset="-122"/>
                          </a:rPr>
                          <m:t>𝑆</m:t>
                        </m:r>
                      </m:e>
                      <m:sub>
                        <m:r>
                          <a:rPr lang="en-US" altLang="zh-CN" sz="2000" b="0" i="1" smtClean="0">
                            <a:solidFill>
                              <a:schemeClr val="tx2"/>
                            </a:solidFill>
                            <a:latin typeface="Cambria Math" panose="02040503050406030204" pitchFamily="18" charset="0"/>
                            <a:ea typeface="黑体" panose="02010609060101010101" pitchFamily="49" charset="-122"/>
                          </a:rPr>
                          <m:t>0</m:t>
                        </m:r>
                      </m:sub>
                    </m:sSub>
                    <m:r>
                      <a:rPr lang="en-US" altLang="zh-CN" sz="2000" i="1">
                        <a:solidFill>
                          <a:schemeClr val="tx2"/>
                        </a:solidFill>
                        <a:latin typeface="Cambria Math" panose="02040503050406030204" pitchFamily="18" charset="0"/>
                        <a:ea typeface="黑体" panose="02010609060101010101" pitchFamily="49" charset="-122"/>
                      </a:rPr>
                      <m:t> </m:t>
                    </m:r>
                  </m:oMath>
                </a14:m>
                <a:r>
                  <a:rPr lang="zh-CN" altLang="en-US" sz="2000" dirty="0">
                    <a:solidFill>
                      <a:schemeClr val="tx2"/>
                    </a:solidFill>
                    <a:latin typeface="黑体" panose="02010609060101010101" pitchFamily="49" charset="-122"/>
                    <a:ea typeface="黑体" panose="02010609060101010101" pitchFamily="49" charset="-122"/>
                  </a:rPr>
                  <a:t>；</a:t>
                </a:r>
              </a:p>
            </p:txBody>
          </p:sp>
        </mc:Choice>
        <mc:Fallback>
          <p:sp>
            <p:nvSpPr>
              <p:cNvPr id="11" name="文本框 10"/>
              <p:cNvSpPr txBox="1">
                <a:spLocks noRot="1" noChangeAspect="1" noMove="1" noResize="1" noEditPoints="1" noAdjustHandles="1" noChangeArrowheads="1" noChangeShapeType="1" noTextEdit="1"/>
              </p:cNvSpPr>
              <p:nvPr/>
            </p:nvSpPr>
            <p:spPr>
              <a:xfrm>
                <a:off x="739140" y="5093335"/>
                <a:ext cx="5573395" cy="464820"/>
              </a:xfrm>
              <a:prstGeom prst="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ele attr="{0C6EC7B1-8152-4E16-9EB0-EFDB0ECD85AE}"/>
                  </a:ext>
                </a:extLst>
              </p:cNvPr>
              <p:cNvSpPr txBox="1"/>
              <p:nvPr/>
            </p:nvSpPr>
            <p:spPr>
              <a:xfrm>
                <a:off x="844316" y="5707808"/>
                <a:ext cx="5573601" cy="400110"/>
              </a:xfrm>
              <a:prstGeom prst="rect">
                <a:avLst/>
              </a:prstGeom>
              <a:solidFill>
                <a:schemeClr val="bg2">
                  <a:lumMod val="40000"/>
                  <a:lumOff val="6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(6)</a:t>
                </a:r>
                <a:r>
                  <a:rPr lang="zh-CN" altLang="en-US" sz="2000" dirty="0">
                    <a:solidFill>
                      <a:schemeClr val="tx2"/>
                    </a:solidFill>
                    <a:latin typeface="黑体" panose="02010609060101010101" pitchFamily="49" charset="-122"/>
                    <a:ea typeface="黑体" panose="02010609060101010101" pitchFamily="49" charset="-122"/>
                  </a:rPr>
                  <a:t>将</a:t>
                </a:r>
                <a14:m>
                  <m:oMath xmlns:m="http://schemas.openxmlformats.org/officeDocument/2006/math">
                    <m:r>
                      <a:rPr lang="zh-CN" altLang="en-US" sz="2000" i="1" dirty="0">
                        <a:solidFill>
                          <a:schemeClr val="tx2"/>
                        </a:solidFill>
                        <a:latin typeface="Cambria Math" panose="02040503050406030204" pitchFamily="18" charset="0"/>
                        <a:ea typeface="黑体" panose="02010609060101010101" pitchFamily="49" charset="-122"/>
                      </a:rPr>
                      <m:t>步骤</m:t>
                    </m:r>
                    <m:r>
                      <a:rPr lang="en-US" altLang="zh-CN" sz="2000" b="0" i="1" dirty="0" smtClean="0">
                        <a:solidFill>
                          <a:schemeClr val="tx2"/>
                        </a:solidFill>
                        <a:latin typeface="Cambria Math" panose="02040503050406030204" pitchFamily="18" charset="0"/>
                        <a:ea typeface="黑体" panose="02010609060101010101" pitchFamily="49" charset="-122"/>
                      </a:rPr>
                      <m:t>(4)</m:t>
                    </m:r>
                    <m:r>
                      <a:rPr lang="zh-CN" altLang="en-US" sz="2000" i="1" dirty="0">
                        <a:solidFill>
                          <a:schemeClr val="tx2"/>
                        </a:solidFill>
                        <a:latin typeface="Cambria Math" panose="02040503050406030204" pitchFamily="18" charset="0"/>
                        <a:ea typeface="黑体" panose="02010609060101010101" pitchFamily="49" charset="-122"/>
                      </a:rPr>
                      <m:t>产生</m:t>
                    </m:r>
                    <m:r>
                      <a:rPr lang="zh-CN" altLang="en-US" sz="2000" i="1" dirty="0" smtClean="0">
                        <a:solidFill>
                          <a:schemeClr val="tx2"/>
                        </a:solidFill>
                        <a:latin typeface="Cambria Math" panose="02040503050406030204" pitchFamily="18" charset="0"/>
                        <a:ea typeface="黑体" panose="02010609060101010101" pitchFamily="49" charset="-122"/>
                      </a:rPr>
                      <m:t>的</m:t>
                    </m:r>
                    <m:r>
                      <a:rPr lang="zh-CN" altLang="en-US" sz="2000" i="1" dirty="0">
                        <a:solidFill>
                          <a:schemeClr val="tx2"/>
                        </a:solidFill>
                        <a:latin typeface="Cambria Math" panose="02040503050406030204" pitchFamily="18" charset="0"/>
                        <a:ea typeface="黑体" panose="02010609060101010101" pitchFamily="49" charset="-122"/>
                      </a:rPr>
                      <m:t>散列结果</m:t>
                    </m:r>
                    <m:r>
                      <a:rPr lang="zh-CN" altLang="en-US" sz="2000" i="1" dirty="0" smtClean="0">
                        <a:solidFill>
                          <a:schemeClr val="tx2"/>
                        </a:solidFill>
                        <a:latin typeface="Cambria Math" panose="02040503050406030204" pitchFamily="18" charset="0"/>
                        <a:ea typeface="黑体" panose="02010609060101010101" pitchFamily="49" charset="-122"/>
                      </a:rPr>
                      <m:t>追加在</m:t>
                    </m:r>
                    <m:sSub>
                      <m:sSubPr>
                        <m:ctrlPr>
                          <a:rPr lang="en-US" altLang="zh-CN" sz="2000" i="1" smtClean="0">
                            <a:solidFill>
                              <a:schemeClr val="tx2"/>
                            </a:solidFill>
                            <a:latin typeface="Cambria Math"/>
                            <a:ea typeface="黑体" panose="02010609060101010101" pitchFamily="49" charset="-122"/>
                          </a:rPr>
                        </m:ctrlPr>
                      </m:sSubPr>
                      <m:e>
                        <m:r>
                          <a:rPr lang="en-US" altLang="zh-CN" sz="2000" b="0" i="1" smtClean="0">
                            <a:solidFill>
                              <a:schemeClr val="tx2"/>
                            </a:solidFill>
                            <a:latin typeface="Cambria Math" panose="02040503050406030204" pitchFamily="18" charset="0"/>
                            <a:ea typeface="黑体" panose="02010609060101010101" pitchFamily="49" charset="-122"/>
                          </a:rPr>
                          <m:t>𝑆</m:t>
                        </m:r>
                      </m:e>
                      <m:sub>
                        <m:r>
                          <a:rPr lang="en-US" altLang="zh-CN" sz="2000" b="0" i="1" smtClean="0">
                            <a:solidFill>
                              <a:schemeClr val="tx2"/>
                            </a:solidFill>
                            <a:latin typeface="Cambria Math" panose="02040503050406030204" pitchFamily="18" charset="0"/>
                            <a:ea typeface="黑体" panose="02010609060101010101" pitchFamily="49" charset="-122"/>
                          </a:rPr>
                          <m:t>0</m:t>
                        </m:r>
                      </m:sub>
                    </m:sSub>
                    <m:r>
                      <a:rPr lang="zh-CN" altLang="en-US" sz="2000" i="1">
                        <a:solidFill>
                          <a:schemeClr val="tx2"/>
                        </a:solidFill>
                        <a:latin typeface="Cambria Math" panose="02040503050406030204" pitchFamily="18" charset="0"/>
                        <a:ea typeface="黑体" panose="02010609060101010101" pitchFamily="49" charset="-122"/>
                      </a:rPr>
                      <m:t>上</m:t>
                    </m:r>
                    <m:r>
                      <a:rPr lang="en-US" altLang="zh-CN" sz="2000" i="1">
                        <a:solidFill>
                          <a:schemeClr val="tx2"/>
                        </a:solidFill>
                        <a:latin typeface="Cambria Math" panose="02040503050406030204" pitchFamily="18" charset="0"/>
                        <a:ea typeface="黑体" panose="02010609060101010101" pitchFamily="49" charset="-122"/>
                      </a:rPr>
                      <m:t> </m:t>
                    </m:r>
                  </m:oMath>
                </a14:m>
                <a:r>
                  <a:rPr lang="zh-CN" altLang="en-US" sz="2000" dirty="0">
                    <a:solidFill>
                      <a:schemeClr val="tx2"/>
                    </a:solidFill>
                    <a:latin typeface="黑体" panose="02010609060101010101" pitchFamily="49" charset="-122"/>
                    <a:ea typeface="黑体" panose="02010609060101010101" pitchFamily="49" charset="-122"/>
                  </a:rPr>
                  <a:t>；</a:t>
                </a:r>
              </a:p>
            </p:txBody>
          </p:sp>
        </mc:Choice>
        <mc:Fallback>
          <p:sp>
            <p:nvSpPr>
              <p:cNvPr id="12" name="文本框 11"/>
              <p:cNvSpPr txBox="1">
                <a:spLocks noRot="1" noChangeAspect="1" noMove="1" noResize="1" noEditPoints="1" noAdjustHandles="1" noChangeArrowheads="1" noChangeShapeType="1" noTextEdit="1"/>
              </p:cNvSpPr>
              <p:nvPr/>
            </p:nvSpPr>
            <p:spPr>
              <a:xfrm>
                <a:off x="823361" y="5720508"/>
                <a:ext cx="5573601" cy="400110"/>
              </a:xfrm>
              <a:prstGeom prst="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sp>
        <p:nvSpPr>
          <p:cNvPr id="13" name="文本框 12"/>
          <p:cNvSpPr txBox="1"/>
          <p:nvPr/>
        </p:nvSpPr>
        <p:spPr>
          <a:xfrm>
            <a:off x="844316" y="6283719"/>
            <a:ext cx="5573601" cy="400110"/>
          </a:xfrm>
          <a:prstGeom prst="rect">
            <a:avLst/>
          </a:prstGeom>
          <a:solidFill>
            <a:schemeClr val="bg2">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(6)</a:t>
            </a:r>
            <a:r>
              <a:rPr lang="zh-CN" altLang="en-US" sz="2000" dirty="0">
                <a:solidFill>
                  <a:schemeClr val="tx2"/>
                </a:solidFill>
                <a:latin typeface="黑体" panose="02010609060101010101" pitchFamily="49" charset="-122"/>
                <a:ea typeface="黑体" panose="02010609060101010101" pitchFamily="49" charset="-122"/>
              </a:rPr>
              <a:t>将</a:t>
            </a:r>
            <a:r>
              <a:rPr lang="en-US" altLang="zh-CN" sz="2000" dirty="0">
                <a:solidFill>
                  <a:schemeClr val="tx2"/>
                </a:solidFill>
                <a:latin typeface="黑体" panose="02010609060101010101" pitchFamily="49" charset="-122"/>
                <a:ea typeface="黑体" panose="02010609060101010101" pitchFamily="49" charset="-122"/>
              </a:rPr>
              <a:t>H</a:t>
            </a:r>
            <a:r>
              <a:rPr lang="zh-CN" altLang="en-US" sz="2000" dirty="0">
                <a:solidFill>
                  <a:schemeClr val="tx2"/>
                </a:solidFill>
                <a:latin typeface="黑体" panose="02010609060101010101" pitchFamily="49" charset="-122"/>
                <a:ea typeface="黑体" panose="02010609060101010101" pitchFamily="49" charset="-122"/>
              </a:rPr>
              <a:t>应用于步骤</a:t>
            </a:r>
            <a:r>
              <a:rPr lang="en-US" altLang="zh-CN" sz="2000" dirty="0">
                <a:solidFill>
                  <a:schemeClr val="tx2"/>
                </a:solidFill>
                <a:latin typeface="黑体" panose="02010609060101010101" pitchFamily="49" charset="-122"/>
                <a:ea typeface="黑体" panose="02010609060101010101" pitchFamily="49" charset="-122"/>
              </a:rPr>
              <a:t>6</a:t>
            </a:r>
            <a:r>
              <a:rPr lang="zh-CN" altLang="en-US" sz="2000" dirty="0">
                <a:solidFill>
                  <a:schemeClr val="tx2"/>
                </a:solidFill>
                <a:latin typeface="黑体" panose="02010609060101010101" pitchFamily="49" charset="-122"/>
                <a:ea typeface="黑体" panose="02010609060101010101" pitchFamily="49" charset="-122"/>
              </a:rPr>
              <a:t>产生的数据流，输出结果；</a:t>
            </a:r>
            <a:endParaRPr lang="zh-CN" altLang="en-US" sz="2000"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 name="矩形 2">
                <a:extLst>
                  <a:ext uri="{FF2B5EF4-FFF2-40B4-BE49-F238E27FC236}">
                    <ele attr="{B3F9C14B-9D3E-41CC-99F7-5C19ADCBB854}"/>
                  </a:ext>
                </a:extLst>
              </p:cNvPr>
              <p:cNvSpPr/>
              <p:nvPr/>
            </p:nvSpPr>
            <p:spPr>
              <a:xfrm>
                <a:off x="577956" y="1772816"/>
                <a:ext cx="7988087" cy="513350"/>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marL="0" marR="0" lvl="0" indent="0" algn="l" defTabSz="914400" rtl="0" eaLnBrk="1" fontAlgn="base" latinLnBrk="0" hangingPunct="1">
                  <a:lnSpc>
                    <a:spcPct val="100000"/>
                  </a:lnSpc>
                  <a:spcBef>
                    <a:spcPct val="0"/>
                  </a:spcBef>
                  <a:spcAft>
                    <a:spcPct val="0"/>
                  </a:spcAft>
                  <a:buClr>
                    <a:srgbClr val="C00000"/>
                  </a:buClr>
                  <a:buSzTx/>
                  <a:buFontTx/>
                  <a:buNone/>
                  <a:tabLst/>
                  <a:defRPr/>
                </a:pPr>
                <a14:m>
                  <m:oMathPara xmlns:m="http://schemas.openxmlformats.org/officeDocument/2006/math">
                    <m:oMathParaPr>
                      <m:jc m:val="center"/>
                    </m:oMathParaPr>
                    <m:oMath xmlns:m="http://schemas.openxmlformats.org/officeDocument/2006/math">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𝐻𝑀𝐴𝐶</m:t>
                      </m:r>
                      <m:d>
                        <m:dPr>
                          <m:ctrlPr>
                            <a:rPr kumimoji="0" lang="en-US" altLang="zh-CN" sz="2400" b="0" i="1" u="none" strike="noStrike" kern="1200" cap="none" spc="0" normalizeH="0" baseline="0" noProof="0" smtClean="0">
                              <a:ln>
                                <a:noFill/>
                              </a:ln>
                              <a:solidFill>
                                <a:srgbClr val="000000"/>
                              </a:solidFill>
                              <a:effectLst/>
                              <a:uLnTx/>
                              <a:uFillTx/>
                              <a:latin typeface="Cambria Math"/>
                              <a:ea typeface="黑体" panose="02010609060101010101" pitchFamily="49" charset="-122"/>
                              <a:cs typeface="+mn-cs"/>
                            </a:rPr>
                          </m:ctrlPr>
                        </m:d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𝐾</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𝑀</m:t>
                          </m:r>
                        </m:e>
                      </m:d>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𝐻</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p>
                        <m:sSupPr>
                          <m:ctrlPr>
                            <a:rPr kumimoji="0" lang="en-US" altLang="zh-CN" sz="2400" b="0" i="1" u="none" strike="noStrike" kern="1200" cap="none" spc="0" normalizeH="0" baseline="0" noProof="0">
                              <a:ln>
                                <a:noFill/>
                              </a:ln>
                              <a:solidFill>
                                <a:srgbClr val="000000"/>
                              </a:solidFill>
                              <a:effectLst/>
                              <a:uLnTx/>
                              <a:uFillTx/>
                              <a:latin typeface="Cambria Math"/>
                              <a:ea typeface="黑体" panose="02010609060101010101" pitchFamily="49" charset="-122"/>
                              <a:cs typeface="+mn-cs"/>
                            </a:rPr>
                          </m:ctrlPr>
                        </m:sSup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𝐾</m:t>
                          </m:r>
                        </m:e>
                        <m: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sup>
                      </m:s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𝑜𝑝𝑎𝑑</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𝐻</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sSup>
                        <m:sSupPr>
                          <m:ctrlPr>
                            <a:rPr kumimoji="0" lang="en-US" altLang="zh-CN" sz="2400" b="0" i="1" u="none" strike="noStrike" kern="1200" cap="none" spc="0" normalizeH="0" baseline="0" noProof="0">
                              <a:ln>
                                <a:noFill/>
                              </a:ln>
                              <a:solidFill>
                                <a:srgbClr val="000000"/>
                              </a:solidFill>
                              <a:effectLst/>
                              <a:uLnTx/>
                              <a:uFillTx/>
                              <a:latin typeface="Cambria Math"/>
                              <a:ea typeface="黑体" panose="02010609060101010101" pitchFamily="49" charset="-122"/>
                              <a:cs typeface="+mn-cs"/>
                            </a:rPr>
                          </m:ctrlPr>
                        </m:sSupPr>
                        <m:e>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𝐾</m:t>
                          </m:r>
                        </m:e>
                        <m: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sup>
                      </m:sSup>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𝑜𝑝𝑎𝑑</m:t>
                      </m:r>
                      <m:r>
                        <a:rPr kumimoji="0" lang="en-US" altLang="zh-CN" sz="2400" b="0" i="1" u="none" strike="noStrike" kern="1200" cap="none" spc="0" normalizeH="0" baseline="0" noProof="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𝑀</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oMath>
                  </m:oMathPara>
                </a14:m>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mc:Choice>
        <mc:Fallback>
          <p:sp>
            <p:nvSpPr>
              <p:cNvPr id="3" name="矩形 2"/>
              <p:cNvSpPr>
                <a:spLocks noRot="1" noChangeAspect="1" noMove="1" noResize="1" noEditPoints="1" noAdjustHandles="1" noChangeArrowheads="1" noChangeShapeType="1" noTextEdit="1"/>
              </p:cNvSpPr>
              <p:nvPr/>
            </p:nvSpPr>
            <p:spPr>
              <a:xfrm>
                <a:off x="577956" y="1772816"/>
                <a:ext cx="7988087" cy="513350"/>
              </a:xfrm>
              <a:prstGeom prst="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8" grpId="0" bldLvl="0" animBg="1"/>
      <p:bldP spid="9" grpId="0" bldLvl="0" animBg="1"/>
      <p:bldP spid="10" grpId="0" animBg="1"/>
      <p:bldP spid="11" grpId="0" bldLvl="0" animBg="1"/>
      <p:bldP spid="12" grpId="0" bldLvl="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111487"/>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基于分组密码的</a:t>
            </a:r>
            <a:r>
              <a:rPr lang="en-US" altLang="zh-CN" sz="2800" dirty="0">
                <a:solidFill>
                  <a:schemeClr val="tx2"/>
                </a:solidFill>
                <a:latin typeface="黑体" panose="02010609060101010101" pitchFamily="49" charset="-122"/>
                <a:ea typeface="黑体" panose="02010609060101010101" pitchFamily="49" charset="-122"/>
              </a:rPr>
              <a:t>MAC—CMAC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2" name="文本框 1"/>
          <p:cNvSpPr txBox="1"/>
          <p:nvPr/>
        </p:nvSpPr>
        <p:spPr>
          <a:xfrm>
            <a:off x="863588" y="2348880"/>
            <a:ext cx="7416824" cy="1384995"/>
          </a:xfrm>
          <a:prstGeom prst="rect">
            <a:avLst/>
          </a:prstGeom>
          <a:solidFill>
            <a:schemeClr val="accent5">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基于密文的消息认证码的操作模式适用于</a:t>
            </a:r>
            <a:r>
              <a:rPr lang="en-US" altLang="zh-CN" sz="2800" dirty="0">
                <a:solidFill>
                  <a:schemeClr val="tx2"/>
                </a:solidFill>
                <a:latin typeface="黑体" panose="02010609060101010101" pitchFamily="49" charset="-122"/>
                <a:ea typeface="黑体" panose="02010609060101010101" pitchFamily="49" charset="-122"/>
              </a:rPr>
              <a:t>AES</a:t>
            </a:r>
            <a:r>
              <a:rPr lang="zh-CN" altLang="en-US" sz="2800" dirty="0">
                <a:solidFill>
                  <a:schemeClr val="tx2"/>
                </a:solidFill>
                <a:latin typeface="黑体" panose="02010609060101010101" pitchFamily="49" charset="-122"/>
                <a:ea typeface="黑体" panose="02010609060101010101" pitchFamily="49" charset="-122"/>
              </a:rPr>
              <a:t>和</a:t>
            </a:r>
            <a:r>
              <a:rPr lang="en-US" altLang="zh-CN" sz="2800" dirty="0">
                <a:solidFill>
                  <a:schemeClr val="tx2"/>
                </a:solidFill>
                <a:latin typeface="黑体" panose="02010609060101010101" pitchFamily="49" charset="-122"/>
                <a:ea typeface="黑体" panose="02010609060101010101" pitchFamily="49" charset="-122"/>
              </a:rPr>
              <a:t>3DES</a:t>
            </a:r>
            <a:r>
              <a:rPr lang="zh-CN" altLang="en-US" sz="2800" dirty="0">
                <a:solidFill>
                  <a:schemeClr val="tx2"/>
                </a:solidFill>
                <a:latin typeface="黑体" panose="02010609060101010101" pitchFamily="49" charset="-122"/>
                <a:ea typeface="黑体" panose="02010609060101010101" pitchFamily="49" charset="-122"/>
              </a:rPr>
              <a:t>，它在美国国家标准及技术研究所特刊（</a:t>
            </a:r>
            <a:r>
              <a:rPr lang="en-US" altLang="zh-CN" sz="2800" dirty="0">
                <a:solidFill>
                  <a:schemeClr val="tx2"/>
                </a:solidFill>
                <a:latin typeface="黑体" panose="02010609060101010101" pitchFamily="49" charset="-122"/>
                <a:ea typeface="黑体" panose="02010609060101010101" pitchFamily="49" charset="-122"/>
              </a:rPr>
              <a:t>NIST</a:t>
            </a:r>
            <a:r>
              <a:rPr lang="zh-CN" altLang="en-US" sz="2800" dirty="0">
                <a:solidFill>
                  <a:schemeClr val="tx2"/>
                </a:solidFill>
                <a:latin typeface="黑体" panose="02010609060101010101" pitchFamily="49" charset="-122"/>
                <a:ea typeface="黑体" panose="02010609060101010101" pitchFamily="49" charset="-122"/>
              </a:rPr>
              <a:t>）</a:t>
            </a:r>
            <a:r>
              <a:rPr lang="en-US" altLang="zh-CN" sz="2800" dirty="0">
                <a:solidFill>
                  <a:schemeClr val="tx2"/>
                </a:solidFill>
                <a:latin typeface="黑体" panose="02010609060101010101" pitchFamily="49" charset="-122"/>
                <a:ea typeface="黑体" panose="02010609060101010101" pitchFamily="49" charset="-122"/>
              </a:rPr>
              <a:t>800-38B</a:t>
            </a:r>
            <a:r>
              <a:rPr lang="zh-CN" altLang="en-US" sz="2800" dirty="0">
                <a:solidFill>
                  <a:schemeClr val="tx2"/>
                </a:solidFill>
                <a:latin typeface="黑体" panose="02010609060101010101" pitchFamily="49" charset="-122"/>
                <a:ea typeface="黑体" panose="02010609060101010101" pitchFamily="49" charset="-122"/>
              </a:rPr>
              <a:t>中被明确规定了。</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111487"/>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基于密文的消息认证码（</a:t>
            </a:r>
            <a:r>
              <a:rPr lang="en-US" altLang="zh-CN" sz="2800" dirty="0">
                <a:solidFill>
                  <a:schemeClr val="tx2"/>
                </a:solidFill>
                <a:latin typeface="黑体" panose="02010609060101010101" pitchFamily="49" charset="-122"/>
                <a:ea typeface="黑体" panose="02010609060101010101" pitchFamily="49" charset="-122"/>
              </a:rPr>
              <a:t>CMAC</a:t>
            </a:r>
            <a:r>
              <a:rPr lang="zh-CN" altLang="en-US" sz="2800" dirty="0">
                <a:solidFill>
                  <a:schemeClr val="tx2"/>
                </a:solidFill>
                <a:latin typeface="黑体" panose="02010609060101010101" pitchFamily="49" charset="-122"/>
                <a:ea typeface="黑体" panose="02010609060101010101" pitchFamily="49" charset="-122"/>
              </a:rPr>
              <a:t>）</a:t>
            </a:r>
            <a:endParaRPr lang="en-US" altLang="zh-CN" sz="2800" dirty="0">
              <a:solidFill>
                <a:schemeClr val="tx2"/>
              </a:solidFill>
              <a:latin typeface="黑体" panose="02010609060101010101" pitchFamily="49" charset="-122"/>
              <a:ea typeface="黑体" panose="02010609060101010101" pitchFamily="49" charset="-122"/>
            </a:endParaRPr>
          </a:p>
        </p:txBody>
      </p:sp>
      <p:pic>
        <p:nvPicPr>
          <p:cNvPr id="6" name="Picture 3"/>
          <p:cNvPicPr>
            <a:picLocks noChangeAspect="1"/>
          </p:cNvPicPr>
          <p:nvPr/>
        </p:nvPicPr>
        <p:blipFill rotWithShape="1">
          <a:blip r:embed="rId1">
            <a:extLst>
              <a:ext uri="{28A0092B-C50C-407E-A947-70E740481C1C}">
                <a14:useLocalDpi xmlns:a14="http://schemas.microsoft.com/office/drawing/2010/main" val="0"/>
              </a:ext>
            </a:extLst>
          </a:blip>
          <a:srcRect b="52898"/>
          <a:stretch>
            <a:fillRect/>
          </a:stretch>
        </p:blipFill>
        <p:spPr bwMode="auto">
          <a:xfrm>
            <a:off x="330466" y="2920952"/>
            <a:ext cx="8517270" cy="3168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619672" y="2030231"/>
            <a:ext cx="5719295" cy="523220"/>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当消息长度</a:t>
            </a:r>
            <a:r>
              <a:rPr lang="zh-CN" altLang="en-US" sz="2800" dirty="0">
                <a:solidFill>
                  <a:srgbClr val="C00000"/>
                </a:solidFill>
                <a:latin typeface="黑体" panose="02010609060101010101" pitchFamily="49" charset="-122"/>
                <a:ea typeface="黑体" panose="02010609060101010101" pitchFamily="49" charset="-122"/>
              </a:rPr>
              <a:t>是</a:t>
            </a:r>
            <a:r>
              <a:rPr lang="zh-CN" altLang="en-US" sz="2800" dirty="0">
                <a:solidFill>
                  <a:schemeClr val="tx2"/>
                </a:solidFill>
                <a:latin typeface="黑体" panose="02010609060101010101" pitchFamily="49" charset="-122"/>
                <a:ea typeface="黑体" panose="02010609060101010101" pitchFamily="49" charset="-122"/>
              </a:rPr>
              <a:t>分组长度的</a:t>
            </a:r>
            <a:r>
              <a:rPr lang="zh-CN" altLang="en-US" sz="2800" dirty="0">
                <a:solidFill>
                  <a:srgbClr val="C00000"/>
                </a:solidFill>
                <a:latin typeface="黑体" panose="02010609060101010101" pitchFamily="49" charset="-122"/>
                <a:ea typeface="黑体" panose="02010609060101010101" pitchFamily="49" charset="-122"/>
              </a:rPr>
              <a:t>整数倍</a:t>
            </a:r>
            <a:r>
              <a:rPr lang="zh-CN" altLang="en-US" sz="2800" dirty="0">
                <a:solidFill>
                  <a:schemeClr val="tx2"/>
                </a:solidFill>
                <a:latin typeface="黑体" panose="02010609060101010101" pitchFamily="49" charset="-122"/>
                <a:ea typeface="黑体" panose="02010609060101010101" pitchFamily="49" charset="-122"/>
              </a:rPr>
              <a:t>时</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111487"/>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基于密文的消息认证码（</a:t>
            </a:r>
            <a:r>
              <a:rPr lang="en-US" altLang="zh-CN" sz="2800" dirty="0">
                <a:solidFill>
                  <a:schemeClr val="tx2"/>
                </a:solidFill>
                <a:latin typeface="黑体" panose="02010609060101010101" pitchFamily="49" charset="-122"/>
                <a:ea typeface="黑体" panose="02010609060101010101" pitchFamily="49" charset="-122"/>
              </a:rPr>
              <a:t>CMAC</a:t>
            </a:r>
            <a:r>
              <a:rPr lang="zh-CN" altLang="en-US" sz="2800" dirty="0">
                <a:solidFill>
                  <a:schemeClr val="tx2"/>
                </a:solidFill>
                <a:latin typeface="黑体" panose="02010609060101010101" pitchFamily="49" charset="-122"/>
                <a:ea typeface="黑体" panose="02010609060101010101" pitchFamily="49" charset="-122"/>
              </a:rPr>
              <a:t>）</a:t>
            </a:r>
            <a:endParaRPr lang="en-US" altLang="zh-CN" sz="2800" dirty="0">
              <a:solidFill>
                <a:schemeClr val="tx2"/>
              </a:solidFill>
              <a:latin typeface="黑体" panose="02010609060101010101" pitchFamily="49" charset="-122"/>
              <a:ea typeface="黑体" panose="02010609060101010101" pitchFamily="49" charset="-122"/>
            </a:endParaRPr>
          </a:p>
        </p:txBody>
      </p:sp>
      <p:pic>
        <p:nvPicPr>
          <p:cNvPr id="6" name="Picture 3"/>
          <p:cNvPicPr>
            <a:picLocks noChangeAspect="1"/>
          </p:cNvPicPr>
          <p:nvPr/>
        </p:nvPicPr>
        <p:blipFill rotWithShape="1">
          <a:blip r:embed="rId1">
            <a:extLst>
              <a:ext uri="{28A0092B-C50C-407E-A947-70E740481C1C}">
                <a14:useLocalDpi xmlns:a14="http://schemas.microsoft.com/office/drawing/2010/main" val="0"/>
              </a:ext>
            </a:extLst>
          </a:blip>
          <a:srcRect l="1572" t="51384" r="1032" b="614"/>
          <a:stretch>
            <a:fillRect/>
          </a:stretch>
        </p:blipFill>
        <p:spPr bwMode="auto">
          <a:xfrm>
            <a:off x="485605" y="2876556"/>
            <a:ext cx="8295456" cy="322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1545568" y="2005419"/>
            <a:ext cx="5976664" cy="523220"/>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当消息长度</a:t>
            </a:r>
            <a:r>
              <a:rPr lang="zh-CN" altLang="en-US" sz="2800" dirty="0">
                <a:solidFill>
                  <a:srgbClr val="C00000"/>
                </a:solidFill>
                <a:latin typeface="黑体" panose="02010609060101010101" pitchFamily="49" charset="-122"/>
                <a:ea typeface="黑体" panose="02010609060101010101" pitchFamily="49" charset="-122"/>
              </a:rPr>
              <a:t>不是</a:t>
            </a:r>
            <a:r>
              <a:rPr lang="zh-CN" altLang="en-US" sz="2800" dirty="0">
                <a:solidFill>
                  <a:schemeClr val="tx2"/>
                </a:solidFill>
                <a:latin typeface="黑体" panose="02010609060101010101" pitchFamily="49" charset="-122"/>
                <a:ea typeface="黑体" panose="02010609060101010101" pitchFamily="49" charset="-122"/>
              </a:rPr>
              <a:t>分组长度的</a:t>
            </a:r>
            <a:r>
              <a:rPr lang="zh-CN" altLang="en-US" sz="2800" dirty="0">
                <a:solidFill>
                  <a:srgbClr val="C00000"/>
                </a:solidFill>
                <a:latin typeface="黑体" panose="02010609060101010101" pitchFamily="49" charset="-122"/>
                <a:ea typeface="黑体" panose="02010609060101010101" pitchFamily="49" charset="-122"/>
              </a:rPr>
              <a:t>整数倍</a:t>
            </a:r>
            <a:r>
              <a:rPr lang="zh-CN" altLang="en-US" sz="2800" dirty="0">
                <a:solidFill>
                  <a:schemeClr val="tx2"/>
                </a:solidFill>
                <a:latin typeface="黑体" panose="02010609060101010101" pitchFamily="49" charset="-122"/>
                <a:ea typeface="黑体" panose="02010609060101010101" pitchFamily="49" charset="-122"/>
              </a:rPr>
              <a:t>时</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8" name="文本框 7"/>
          <p:cNvSpPr txBox="1"/>
          <p:nvPr/>
        </p:nvSpPr>
        <p:spPr>
          <a:xfrm>
            <a:off x="7812360" y="2708920"/>
            <a:ext cx="1090212" cy="461665"/>
          </a:xfrm>
          <a:prstGeom prst="rect">
            <a:avLst/>
          </a:prstGeom>
          <a:solidFill>
            <a:schemeClr val="tx1">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填充</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3.1.2</a:t>
            </a:r>
            <a:r>
              <a:rPr lang="zh-CN" altLang="en-US" dirty="0">
                <a:latin typeface="楷体" panose="02010609060101010101" pitchFamily="49" charset="-122"/>
                <a:ea typeface="楷体" panose="02010609060101010101" pitchFamily="49" charset="-122"/>
              </a:rPr>
              <a:t>消息认证码</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111487"/>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基于密文的消息认证码（</a:t>
            </a:r>
            <a:r>
              <a:rPr lang="en-US" altLang="zh-CN" sz="2800" dirty="0">
                <a:solidFill>
                  <a:schemeClr val="tx2"/>
                </a:solidFill>
                <a:latin typeface="黑体" panose="02010609060101010101" pitchFamily="49" charset="-122"/>
                <a:ea typeface="黑体" panose="02010609060101010101" pitchFamily="49" charset="-122"/>
              </a:rPr>
              <a:t>CMAC</a:t>
            </a:r>
            <a:r>
              <a:rPr lang="zh-CN" altLang="en-US" sz="2800" dirty="0">
                <a:solidFill>
                  <a:schemeClr val="tx2"/>
                </a:solidFill>
                <a:latin typeface="黑体" panose="02010609060101010101" pitchFamily="49" charset="-122"/>
                <a:ea typeface="黑体" panose="02010609060101010101" pitchFamily="49" charset="-122"/>
              </a:rPr>
              <a:t>）</a:t>
            </a:r>
            <a:endParaRPr lang="en-US" altLang="zh-CN" sz="2800" dirty="0">
              <a:solidFill>
                <a:schemeClr val="tx2"/>
              </a:solidFill>
              <a:latin typeface="黑体" panose="02010609060101010101" pitchFamily="49" charset="-122"/>
              <a:ea typeface="黑体" panose="02010609060101010101" pitchFamily="49" charset="-122"/>
            </a:endParaRPr>
          </a:p>
        </p:txBody>
      </p:sp>
      <p:pic>
        <p:nvPicPr>
          <p:cNvPr id="6" name="Picture 3"/>
          <p:cNvPicPr>
            <a:picLocks noChangeAspect="1"/>
          </p:cNvPicPr>
          <p:nvPr/>
        </p:nvPicPr>
        <p:blipFill rotWithShape="1">
          <a:blip r:embed="rId1">
            <a:extLst>
              <a:ext uri="{28A0092B-C50C-407E-A947-70E740481C1C}">
                <a14:useLocalDpi xmlns:a14="http://schemas.microsoft.com/office/drawing/2010/main" val="0"/>
              </a:ext>
            </a:extLst>
          </a:blip>
          <a:srcRect b="57180"/>
          <a:stretch>
            <a:fillRect/>
          </a:stretch>
        </p:blipFill>
        <p:spPr bwMode="auto">
          <a:xfrm>
            <a:off x="446933" y="1765849"/>
            <a:ext cx="8250133" cy="2789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323209" y="4661421"/>
            <a:ext cx="3040328" cy="460376"/>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400" dirty="0">
                <a:solidFill>
                  <a:schemeClr val="tx2"/>
                </a:solidFill>
                <a:latin typeface="黑体" panose="02010609060101010101" pitchFamily="49" charset="-122"/>
                <a:ea typeface="黑体" panose="02010609060101010101" pitchFamily="49" charset="-122"/>
              </a:rPr>
              <a:t>K</a:t>
            </a:r>
            <a:r>
              <a:rPr lang="zh-CN" altLang="en-US" sz="2400" dirty="0">
                <a:solidFill>
                  <a:schemeClr val="tx2"/>
                </a:solidFill>
                <a:latin typeface="黑体" panose="02010609060101010101" pitchFamily="49" charset="-122"/>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k</a:t>
            </a:r>
            <a:r>
              <a:rPr lang="zh-CN" altLang="en-US" sz="2400" dirty="0">
                <a:solidFill>
                  <a:schemeClr val="tx2"/>
                </a:solidFill>
                <a:latin typeface="黑体" panose="02010609060101010101" pitchFamily="49" charset="-122"/>
                <a:ea typeface="黑体" panose="02010609060101010101" pitchFamily="49" charset="-122"/>
              </a:rPr>
              <a:t>比特的加密密钥；</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0" name="文本框 9"/>
          <p:cNvSpPr txBox="1"/>
          <p:nvPr/>
        </p:nvSpPr>
        <p:spPr>
          <a:xfrm>
            <a:off x="4780465" y="4666552"/>
            <a:ext cx="2655135" cy="460376"/>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a:spAutoFit/>
          </a:bodyPr>
          <a:lstStyle/>
          <a:p>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K1</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n</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比特的密钥；</a:t>
            </a:r>
            <a:endParaRPr lang="zh-CN" altLang="en-US" sz="2400" dirty="0"/>
          </a:p>
        </p:txBody>
      </p:sp>
      <p:sp>
        <p:nvSpPr>
          <p:cNvPr id="11" name="文本框 10"/>
          <p:cNvSpPr txBox="1"/>
          <p:nvPr/>
        </p:nvSpPr>
        <p:spPr>
          <a:xfrm>
            <a:off x="1356381" y="5311067"/>
            <a:ext cx="4199430" cy="460376"/>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400" dirty="0">
                <a:solidFill>
                  <a:schemeClr val="tx2"/>
                </a:solidFill>
                <a:latin typeface="黑体" panose="02010609060101010101" pitchFamily="49" charset="-122"/>
                <a:ea typeface="黑体" panose="02010609060101010101" pitchFamily="49" charset="-122"/>
              </a:rPr>
              <a:t>T</a:t>
            </a:r>
            <a:r>
              <a:rPr lang="zh-CN" altLang="en-US" sz="2400" dirty="0">
                <a:solidFill>
                  <a:schemeClr val="tx2"/>
                </a:solidFill>
                <a:latin typeface="黑体" panose="02010609060101010101" pitchFamily="49" charset="-122"/>
                <a:ea typeface="黑体" panose="02010609060101010101" pitchFamily="49" charset="-122"/>
              </a:rPr>
              <a:t>：消息认证码，长度为</a:t>
            </a:r>
            <a:r>
              <a:rPr lang="en-US" altLang="zh-CN" sz="2400" dirty="0" err="1">
                <a:solidFill>
                  <a:schemeClr val="tx2"/>
                </a:solidFill>
                <a:latin typeface="黑体" panose="02010609060101010101" pitchFamily="49" charset="-122"/>
                <a:ea typeface="黑体" panose="02010609060101010101" pitchFamily="49" charset="-122"/>
              </a:rPr>
              <a:t>Tlen</a:t>
            </a:r>
            <a:r>
              <a:rPr lang="zh-CN" altLang="en-US" sz="2400" dirty="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2" name="文本框 11"/>
          <p:cNvSpPr txBox="1"/>
          <p:nvPr/>
        </p:nvSpPr>
        <p:spPr>
          <a:xfrm>
            <a:off x="1343316" y="5974478"/>
            <a:ext cx="6457368"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400" dirty="0">
                <a:solidFill>
                  <a:schemeClr val="tx2"/>
                </a:solidFill>
                <a:latin typeface="黑体" panose="02010609060101010101" pitchFamily="49" charset="-122"/>
                <a:ea typeface="黑体" panose="02010609060101010101" pitchFamily="49" charset="-122"/>
              </a:rPr>
              <a:t>MSB(</a:t>
            </a:r>
            <a:r>
              <a:rPr lang="en-US" altLang="zh-CN" sz="2400" dirty="0" err="1">
                <a:solidFill>
                  <a:schemeClr val="tx2"/>
                </a:solidFill>
                <a:latin typeface="黑体" panose="02010609060101010101" pitchFamily="49" charset="-122"/>
                <a:ea typeface="黑体" panose="02010609060101010101" pitchFamily="49" charset="-122"/>
              </a:rPr>
              <a:t>Tlen</a:t>
            </a:r>
            <a:r>
              <a:rPr lang="en-US" altLang="zh-CN" sz="2400" dirty="0">
                <a:solidFill>
                  <a:schemeClr val="tx2"/>
                </a:solidFill>
                <a:latin typeface="黑体" panose="02010609060101010101" pitchFamily="49" charset="-122"/>
                <a:ea typeface="黑体" panose="02010609060101010101" pitchFamily="49" charset="-122"/>
              </a:rPr>
              <a:t>)</a:t>
            </a:r>
            <a:r>
              <a:rPr lang="zh-CN" altLang="en-US" sz="2400" dirty="0">
                <a:solidFill>
                  <a:schemeClr val="tx2"/>
                </a:solidFill>
                <a:latin typeface="黑体" panose="02010609060101010101" pitchFamily="49" charset="-122"/>
                <a:ea typeface="黑体" panose="02010609060101010101" pitchFamily="49" charset="-122"/>
              </a:rPr>
              <a:t>：位串最左边的</a:t>
            </a:r>
            <a:r>
              <a:rPr lang="en-US" altLang="zh-CN" sz="2400" dirty="0" err="1">
                <a:solidFill>
                  <a:schemeClr val="tx2"/>
                </a:solidFill>
                <a:latin typeface="黑体" panose="02010609060101010101" pitchFamily="49" charset="-122"/>
                <a:ea typeface="黑体" panose="02010609060101010101" pitchFamily="49" charset="-122"/>
              </a:rPr>
              <a:t>Tlen</a:t>
            </a:r>
            <a:r>
              <a:rPr lang="zh-CN" altLang="en-US" sz="2400" dirty="0">
                <a:solidFill>
                  <a:schemeClr val="tx2"/>
                </a:solidFill>
                <a:latin typeface="黑体" panose="02010609060101010101" pitchFamily="49" charset="-122"/>
                <a:ea typeface="黑体" panose="02010609060101010101" pitchFamily="49" charset="-122"/>
              </a:rPr>
              <a:t>比特二进制数；</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268760"/>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数字签名</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8" name="文本框 7"/>
          <p:cNvSpPr txBox="1"/>
          <p:nvPr/>
        </p:nvSpPr>
        <p:spPr>
          <a:xfrm>
            <a:off x="1216359" y="1885699"/>
            <a:ext cx="6711281" cy="2308324"/>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en-US" altLang="zh-CN" sz="2400" dirty="0">
                <a:solidFill>
                  <a:schemeClr val="tx2"/>
                </a:solidFill>
                <a:latin typeface="黑体" panose="02010609060101010101" pitchFamily="49" charset="-122"/>
                <a:ea typeface="黑体" panose="02010609060101010101" pitchFamily="49" charset="-122"/>
              </a:rPr>
              <a:t>    </a:t>
            </a:r>
            <a:r>
              <a:rPr lang="zh-CN" altLang="en-US" sz="2400" dirty="0">
                <a:solidFill>
                  <a:schemeClr val="tx2"/>
                </a:solidFill>
                <a:latin typeface="黑体" panose="02010609060101010101" pitchFamily="49" charset="-122"/>
                <a:ea typeface="黑体" panose="02010609060101010101" pitchFamily="49" charset="-122"/>
              </a:rPr>
              <a:t>数字签名是</a:t>
            </a:r>
            <a:r>
              <a:rPr lang="zh-CN" altLang="en-US" sz="2400" dirty="0">
                <a:solidFill>
                  <a:srgbClr val="FF0000"/>
                </a:solidFill>
                <a:latin typeface="黑体" panose="02010609060101010101" pitchFamily="49" charset="-122"/>
                <a:ea typeface="黑体" panose="02010609060101010101" pitchFamily="49" charset="-122"/>
              </a:rPr>
              <a:t>只有信息的发送者才能产生的别人无法伪造的一段数字串</a:t>
            </a:r>
            <a:r>
              <a:rPr lang="zh-CN" altLang="en-US" sz="2400" dirty="0">
                <a:solidFill>
                  <a:schemeClr val="tx2"/>
                </a:solidFill>
                <a:latin typeface="黑体" panose="02010609060101010101" pitchFamily="49" charset="-122"/>
                <a:ea typeface="黑体" panose="02010609060101010101" pitchFamily="49" charset="-122"/>
              </a:rPr>
              <a:t>，这段数字串同时也是对信息的发送者发送信息真实性的一个有效证明。它是一种类似写在纸上的普通的物理签名，但是在使用了公钥加密领域的技术来实现的，用于鉴别数字信息的方法。</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8" name="文本框 17"/>
          <p:cNvSpPr txBox="1"/>
          <p:nvPr/>
        </p:nvSpPr>
        <p:spPr>
          <a:xfrm>
            <a:off x="2842503" y="5452626"/>
            <a:ext cx="4536504" cy="523220"/>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800" dirty="0">
                <a:solidFill>
                  <a:schemeClr val="tx2"/>
                </a:solidFill>
                <a:latin typeface="黑体" panose="02010609060101010101" pitchFamily="49" charset="-122"/>
                <a:ea typeface="黑体" panose="02010609060101010101" pitchFamily="49" charset="-122"/>
              </a:rPr>
              <a:t>数字签名是认证的重要工具！</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19" name="图片 18"/>
          <p:cNvPicPr>
            <a:picLocks noChangeAspect="1"/>
          </p:cNvPicPr>
          <p:nvPr/>
        </p:nvPicPr>
        <p:blipFill rotWithShape="1">
          <a:blip r:embed="rId1" cstate="print">
            <a:extLst>
              <a:ext uri="{28A0092B-C50C-407E-A947-70E740481C1C}">
                <a14:useLocalDpi xmlns:a14="http://schemas.microsoft.com/office/drawing/2010/main" val="0"/>
              </a:ext>
            </a:extLst>
          </a:blip>
          <a:srcRect b="27396"/>
          <a:stretch>
            <a:fillRect/>
          </a:stretch>
        </p:blipFill>
        <p:spPr>
          <a:xfrm>
            <a:off x="1403648" y="4890496"/>
            <a:ext cx="1156699" cy="16474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14101" y="2296176"/>
            <a:ext cx="1391289" cy="1579647"/>
          </a:xfrm>
          <a:prstGeom prst="rect">
            <a:avLst/>
          </a:prstGeom>
          <a:ln>
            <a:noFill/>
          </a:ln>
          <a:effectLst>
            <a:softEdge rad="112500"/>
          </a:effectLst>
        </p:spPr>
      </p:pic>
      <p:sp>
        <p:nvSpPr>
          <p:cNvPr id="26" name="Rectangle 2"/>
          <p:cNvSpPr>
            <a:spLocks noGrp="1" noChangeArrowheads="1"/>
          </p:cNvSpPr>
          <p:nvPr>
            <p:ph type="title"/>
          </p:nvPr>
        </p:nvSpPr>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268760"/>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为什么需要数字签名？</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 name="文本框 2"/>
          <p:cNvSpPr txBox="1"/>
          <p:nvPr/>
        </p:nvSpPr>
        <p:spPr>
          <a:xfrm>
            <a:off x="2042293" y="2485836"/>
            <a:ext cx="5367076" cy="1200329"/>
          </a:xfrm>
          <a:prstGeom prst="rect">
            <a:avLst/>
          </a:prstGeom>
          <a:solidFill>
            <a:schemeClr val="accent5">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报文认证用以保护双方之间的数据交换不被第三方侵犯，但它并不保证</a:t>
            </a:r>
            <a:r>
              <a:rPr lang="zh-CN" altLang="en-US" sz="2400" dirty="0">
                <a:solidFill>
                  <a:srgbClr val="C00000"/>
                </a:solidFill>
                <a:latin typeface="黑体" panose="02010609060101010101" pitchFamily="49" charset="-122"/>
                <a:ea typeface="黑体" panose="02010609060101010101" pitchFamily="49" charset="-122"/>
              </a:rPr>
              <a:t>双方自身的相互欺骗</a:t>
            </a:r>
            <a:r>
              <a:rPr lang="zh-CN" altLang="en-US" sz="2400" dirty="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5" name="文本框 14"/>
          <p:cNvSpPr txBox="1"/>
          <p:nvPr/>
        </p:nvSpPr>
        <p:spPr>
          <a:xfrm>
            <a:off x="2026263" y="1838683"/>
            <a:ext cx="5367076"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使用报文认证还不够吗？</a:t>
            </a:r>
            <a:endParaRPr lang="zh-CN" altLang="en-US" sz="2400" dirty="0">
              <a:solidFill>
                <a:schemeClr val="tx2"/>
              </a:solidFill>
              <a:latin typeface="黑体" panose="02010609060101010101" pitchFamily="49" charset="-122"/>
              <a:ea typeface="黑体" panose="02010609060101010101" pitchFamily="49" charset="-122"/>
            </a:endParaRPr>
          </a:p>
        </p:txBody>
      </p:sp>
      <p:grpSp>
        <p:nvGrpSpPr>
          <p:cNvPr id="9" name="组合 8"/>
          <p:cNvGrpSpPr/>
          <p:nvPr/>
        </p:nvGrpSpPr>
        <p:grpSpPr>
          <a:xfrm>
            <a:off x="975813" y="4236778"/>
            <a:ext cx="937419" cy="1424470"/>
            <a:chOff x="5724699" y="4262056"/>
            <a:chExt cx="937419" cy="1424470"/>
          </a:xfrm>
        </p:grpSpPr>
        <p:graphicFrame>
          <p:nvGraphicFramePr>
            <p:cNvPr id="10"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1030" name="Drawing" r:id="rId2" imgW="869950" imgH="911225" progId="WPDraw30.Drawing">
                    <p:embed/>
                  </p:oleObj>
                </mc:Choice>
                <mc:Fallback>
                  <p:oleObj name="Drawing" r:id="rId2" imgW="869950" imgH="911225" progId="WPDraw30.Drawing">
                    <p:embed/>
                    <p:pic>
                      <p:nvPicPr>
                        <p:cNvPr id="0" name="Object 10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Alice</a:t>
              </a:r>
              <a:endParaRPr lang="en-US" altLang="zh-CN" baseline="0" dirty="0"/>
            </a:p>
          </p:txBody>
        </p:sp>
      </p:grpSp>
      <p:grpSp>
        <p:nvGrpSpPr>
          <p:cNvPr id="12" name="组合 11"/>
          <p:cNvGrpSpPr/>
          <p:nvPr/>
        </p:nvGrpSpPr>
        <p:grpSpPr>
          <a:xfrm>
            <a:off x="7236251" y="4392484"/>
            <a:ext cx="938212" cy="1298575"/>
            <a:chOff x="7140124" y="4211821"/>
            <a:chExt cx="938212" cy="1298575"/>
          </a:xfrm>
        </p:grpSpPr>
        <p:pic>
          <p:nvPicPr>
            <p:cNvPr id="13" name="Picture 116" descr="WORK21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18"/>
            <p:cNvSpPr>
              <a:spLocks noChangeArrowheads="1"/>
            </p:cNvSpPr>
            <p:nvPr/>
          </p:nvSpPr>
          <p:spPr bwMode="auto">
            <a:xfrm>
              <a:off x="7141711" y="500557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Bob</a:t>
              </a:r>
              <a:endParaRPr lang="en-US" altLang="zh-CN" baseline="0" dirty="0"/>
            </a:p>
          </p:txBody>
        </p:sp>
      </p:grpSp>
      <p:sp>
        <p:nvSpPr>
          <p:cNvPr id="17" name="Line 101"/>
          <p:cNvSpPr>
            <a:spLocks noChangeShapeType="1"/>
          </p:cNvSpPr>
          <p:nvPr/>
        </p:nvSpPr>
        <p:spPr bwMode="auto">
          <a:xfrm>
            <a:off x="1988638" y="4903832"/>
            <a:ext cx="5035838"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云形 1"/>
          <p:cNvSpPr/>
          <p:nvPr/>
        </p:nvSpPr>
        <p:spPr>
          <a:xfrm>
            <a:off x="3288873" y="4209432"/>
            <a:ext cx="2490931" cy="1192228"/>
          </a:xfrm>
          <a:prstGeom prst="cloud">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欠条：</a:t>
            </a:r>
            <a:r>
              <a:rPr lang="en-US" altLang="zh-CN" dirty="0"/>
              <a:t>Alice</a:t>
            </a:r>
            <a:r>
              <a:rPr lang="zh-CN" altLang="en-US" dirty="0"/>
              <a:t>欠</a:t>
            </a:r>
            <a:r>
              <a:rPr lang="en-US" altLang="zh-CN" dirty="0"/>
              <a:t>Bob50</a:t>
            </a:r>
            <a:r>
              <a:rPr lang="zh-CN" altLang="en-US" dirty="0"/>
              <a:t>元</a:t>
            </a:r>
            <a:endParaRPr lang="zh-CN" altLang="en-US" dirty="0"/>
          </a:p>
        </p:txBody>
      </p:sp>
      <p:sp>
        <p:nvSpPr>
          <p:cNvPr id="4" name="对话气泡: 矩形 3"/>
          <p:cNvSpPr/>
          <p:nvPr/>
        </p:nvSpPr>
        <p:spPr>
          <a:xfrm>
            <a:off x="1471442" y="5691059"/>
            <a:ext cx="1656184" cy="683745"/>
          </a:xfrm>
          <a:prstGeom prst="wedgeRectCallout">
            <a:avLst>
              <a:gd name="adj1" fmla="val -37456"/>
              <a:gd name="adj2" fmla="val -8130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这不是我发送的欠条！</a:t>
            </a:r>
            <a:endParaRPr lang="zh-CN" altLang="en-US" dirty="0"/>
          </a:p>
        </p:txBody>
      </p:sp>
      <p:sp>
        <p:nvSpPr>
          <p:cNvPr id="19" name="对话气泡: 矩形 18"/>
          <p:cNvSpPr/>
          <p:nvPr/>
        </p:nvSpPr>
        <p:spPr>
          <a:xfrm>
            <a:off x="6088337" y="5697583"/>
            <a:ext cx="2300087" cy="683745"/>
          </a:xfrm>
          <a:prstGeom prst="wedgeRectCallout">
            <a:avLst>
              <a:gd name="adj1" fmla="val 15829"/>
              <a:gd name="adj2" fmla="val -75548"/>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我收到的欠条是</a:t>
            </a:r>
            <a:r>
              <a:rPr lang="en-US" altLang="zh-CN" dirty="0"/>
              <a:t>Alice</a:t>
            </a:r>
            <a:r>
              <a:rPr lang="zh-CN" altLang="en-US" dirty="0"/>
              <a:t>欠我</a:t>
            </a:r>
            <a:r>
              <a:rPr lang="en-US" altLang="zh-CN" dirty="0"/>
              <a:t>5000</a:t>
            </a:r>
            <a:r>
              <a:rPr lang="zh-CN" altLang="en-US" dirty="0"/>
              <a:t>元！</a:t>
            </a:r>
            <a:endParaRPr lang="zh-CN" altLang="en-US" dirty="0"/>
          </a:p>
        </p:txBody>
      </p:sp>
      <p:sp>
        <p:nvSpPr>
          <p:cNvPr id="20" name="文本框 19"/>
          <p:cNvSpPr txBox="1"/>
          <p:nvPr/>
        </p:nvSpPr>
        <p:spPr>
          <a:xfrm>
            <a:off x="3287434" y="5851584"/>
            <a:ext cx="264109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谁说得是真的？</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1" name="文本框 20"/>
          <p:cNvSpPr txBox="1"/>
          <p:nvPr/>
        </p:nvSpPr>
        <p:spPr>
          <a:xfrm>
            <a:off x="165654" y="3849365"/>
            <a:ext cx="106432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例如：</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7" grpId="0" animBg="1"/>
      <p:bldP spid="2" grpId="0" animBg="1"/>
      <p:bldP spid="4" grpId="0" animBg="1"/>
      <p:bldP spid="19" grpId="0" animBg="1"/>
      <p:bldP spid="20"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268760"/>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为什么需要数字签名？</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1174777" y="4581128"/>
            <a:ext cx="6711281" cy="830997"/>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假定</a:t>
            </a:r>
            <a:r>
              <a:rPr lang="en-US" altLang="zh-CN" sz="2400" dirty="0">
                <a:solidFill>
                  <a:schemeClr val="tx2"/>
                </a:solidFill>
                <a:latin typeface="黑体" panose="02010609060101010101" pitchFamily="49" charset="-122"/>
                <a:ea typeface="黑体" panose="02010609060101010101" pitchFamily="49" charset="-122"/>
              </a:rPr>
              <a:t>A</a:t>
            </a:r>
            <a:r>
              <a:rPr lang="zh-CN" altLang="en-US" sz="2400" dirty="0">
                <a:solidFill>
                  <a:schemeClr val="tx2"/>
                </a:solidFill>
                <a:latin typeface="黑体" panose="02010609060101010101" pitchFamily="49" charset="-122"/>
                <a:ea typeface="黑体" panose="02010609060101010101" pitchFamily="49" charset="-122"/>
              </a:rPr>
              <a:t>发送一个认证的信息给</a:t>
            </a:r>
            <a:r>
              <a:rPr lang="en-US" altLang="zh-CN" sz="2400" dirty="0">
                <a:solidFill>
                  <a:schemeClr val="tx2"/>
                </a:solidFill>
                <a:latin typeface="黑体" panose="02010609060101010101" pitchFamily="49" charset="-122"/>
                <a:ea typeface="黑体" panose="02010609060101010101" pitchFamily="49" charset="-122"/>
              </a:rPr>
              <a:t>B</a:t>
            </a:r>
            <a:r>
              <a:rPr lang="zh-CN" altLang="en-US" sz="2400" dirty="0">
                <a:solidFill>
                  <a:schemeClr val="tx2"/>
                </a:solidFill>
                <a:latin typeface="黑体" panose="02010609060101010101" pitchFamily="49" charset="-122"/>
                <a:ea typeface="黑体" panose="02010609060101010101" pitchFamily="49" charset="-122"/>
              </a:rPr>
              <a:t>，双方之间的争议可能有多种形式：</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4788026" y="5669238"/>
            <a:ext cx="3746768" cy="830997"/>
          </a:xfrm>
          <a:prstGeom prst="rect">
            <a:avLst/>
          </a:prstGeom>
          <a:gradFill flip="none" rotWithShape="1">
            <a:gsLst>
              <a:gs pos="0">
                <a:srgbClr val="00B0F0">
                  <a:tint val="66000"/>
                  <a:satMod val="160000"/>
                </a:srgbClr>
              </a:gs>
              <a:gs pos="50000">
                <a:srgbClr val="00B0F0">
                  <a:tint val="44500"/>
                  <a:satMod val="160000"/>
                </a:srgbClr>
              </a:gs>
              <a:gs pos="100000">
                <a:srgbClr val="00B0F0">
                  <a:tint val="23500"/>
                  <a:satMod val="160000"/>
                </a:srgbClr>
              </a:gs>
            </a:gsLst>
            <a:path path="circle">
              <a:fillToRect l="50000" t="50000" r="50000" b="50000"/>
            </a:path>
            <a:tileRect/>
          </a:gra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en-US" altLang="zh-CN" sz="2400" dirty="0">
                <a:solidFill>
                  <a:schemeClr val="tx2"/>
                </a:solidFill>
                <a:latin typeface="黑体" panose="02010609060101010101" pitchFamily="49" charset="-122"/>
                <a:ea typeface="黑体" panose="02010609060101010101" pitchFamily="49" charset="-122"/>
              </a:rPr>
              <a:t>B</a:t>
            </a:r>
            <a:r>
              <a:rPr lang="zh-CN" altLang="en-US" sz="2400" dirty="0">
                <a:solidFill>
                  <a:schemeClr val="tx2"/>
                </a:solidFill>
                <a:latin typeface="黑体" panose="02010609060101010101" pitchFamily="49" charset="-122"/>
                <a:ea typeface="黑体" panose="02010609060101010101" pitchFamily="49" charset="-122"/>
              </a:rPr>
              <a:t>可以</a:t>
            </a:r>
            <a:r>
              <a:rPr lang="zh-CN" altLang="en-US" sz="2400" dirty="0">
                <a:solidFill>
                  <a:srgbClr val="C00000"/>
                </a:solidFill>
                <a:latin typeface="黑体" panose="02010609060101010101" pitchFamily="49" charset="-122"/>
                <a:ea typeface="黑体" panose="02010609060101010101" pitchFamily="49" charset="-122"/>
              </a:rPr>
              <a:t>伪造</a:t>
            </a:r>
            <a:r>
              <a:rPr lang="zh-CN" altLang="en-US" sz="2400" dirty="0">
                <a:solidFill>
                  <a:schemeClr val="tx2"/>
                </a:solidFill>
                <a:latin typeface="黑体" panose="02010609060101010101" pitchFamily="49" charset="-122"/>
                <a:ea typeface="黑体" panose="02010609060101010101" pitchFamily="49" charset="-122"/>
              </a:rPr>
              <a:t>一个不同的消息，但声称是从</a:t>
            </a:r>
            <a:r>
              <a:rPr lang="en-US" altLang="zh-CN" sz="2400" dirty="0">
                <a:solidFill>
                  <a:schemeClr val="tx2"/>
                </a:solidFill>
                <a:latin typeface="黑体" panose="02010609060101010101" pitchFamily="49" charset="-122"/>
                <a:ea typeface="黑体" panose="02010609060101010101" pitchFamily="49" charset="-122"/>
              </a:rPr>
              <a:t>A</a:t>
            </a:r>
            <a:r>
              <a:rPr lang="zh-CN" altLang="en-US" sz="2400" dirty="0">
                <a:solidFill>
                  <a:schemeClr val="tx2"/>
                </a:solidFill>
                <a:latin typeface="黑体" panose="02010609060101010101" pitchFamily="49" charset="-122"/>
                <a:ea typeface="黑体" panose="02010609060101010101" pitchFamily="49" charset="-122"/>
              </a:rPr>
              <a:t>收到。</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2" name="文本框 11"/>
          <p:cNvSpPr txBox="1"/>
          <p:nvPr/>
        </p:nvSpPr>
        <p:spPr>
          <a:xfrm>
            <a:off x="395536" y="5669239"/>
            <a:ext cx="3960440" cy="83099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en-US" altLang="zh-CN" sz="2400" dirty="0">
                <a:solidFill>
                  <a:schemeClr val="tx2"/>
                </a:solidFill>
                <a:latin typeface="黑体" panose="02010609060101010101" pitchFamily="49" charset="-122"/>
                <a:ea typeface="黑体" panose="02010609060101010101" pitchFamily="49" charset="-122"/>
              </a:rPr>
              <a:t>A</a:t>
            </a:r>
            <a:r>
              <a:rPr lang="zh-CN" altLang="en-US" sz="2400" dirty="0">
                <a:solidFill>
                  <a:schemeClr val="tx2"/>
                </a:solidFill>
                <a:latin typeface="黑体" panose="02010609060101010101" pitchFamily="49" charset="-122"/>
                <a:ea typeface="黑体" panose="02010609060101010101" pitchFamily="49" charset="-122"/>
              </a:rPr>
              <a:t>可以</a:t>
            </a:r>
            <a:r>
              <a:rPr lang="zh-CN" altLang="en-US" sz="2400" dirty="0">
                <a:solidFill>
                  <a:srgbClr val="C00000"/>
                </a:solidFill>
                <a:latin typeface="黑体" panose="02010609060101010101" pitchFamily="49" charset="-122"/>
                <a:ea typeface="黑体" panose="02010609060101010101" pitchFamily="49" charset="-122"/>
              </a:rPr>
              <a:t>否认</a:t>
            </a:r>
            <a:r>
              <a:rPr lang="zh-CN" altLang="en-US" sz="2400" dirty="0">
                <a:solidFill>
                  <a:schemeClr val="tx2"/>
                </a:solidFill>
                <a:latin typeface="黑体" panose="02010609060101010101" pitchFamily="49" charset="-122"/>
                <a:ea typeface="黑体" panose="02010609060101010101" pitchFamily="49" charset="-122"/>
              </a:rPr>
              <a:t>发过该消息，</a:t>
            </a:r>
            <a:r>
              <a:rPr lang="en-US" altLang="zh-CN" sz="2400" dirty="0">
                <a:solidFill>
                  <a:schemeClr val="tx2"/>
                </a:solidFill>
                <a:latin typeface="黑体" panose="02010609060101010101" pitchFamily="49" charset="-122"/>
                <a:ea typeface="黑体" panose="02010609060101010101" pitchFamily="49" charset="-122"/>
              </a:rPr>
              <a:t>B</a:t>
            </a:r>
            <a:r>
              <a:rPr lang="zh-CN" altLang="en-US" sz="2400" dirty="0">
                <a:solidFill>
                  <a:schemeClr val="tx2"/>
                </a:solidFill>
                <a:latin typeface="黑体" panose="02010609060101010101" pitchFamily="49" charset="-122"/>
                <a:ea typeface="黑体" panose="02010609060101010101" pitchFamily="49" charset="-122"/>
              </a:rPr>
              <a:t>无法证明</a:t>
            </a:r>
            <a:r>
              <a:rPr lang="en-US" altLang="zh-CN" sz="2400" dirty="0">
                <a:solidFill>
                  <a:schemeClr val="tx2"/>
                </a:solidFill>
                <a:latin typeface="黑体" panose="02010609060101010101" pitchFamily="49" charset="-122"/>
                <a:ea typeface="黑体" panose="02010609060101010101" pitchFamily="49" charset="-122"/>
              </a:rPr>
              <a:t>A</a:t>
            </a:r>
            <a:r>
              <a:rPr lang="zh-CN" altLang="en-US" sz="2400" dirty="0">
                <a:solidFill>
                  <a:schemeClr val="tx2"/>
                </a:solidFill>
                <a:latin typeface="黑体" panose="02010609060101010101" pitchFamily="49" charset="-122"/>
                <a:ea typeface="黑体" panose="02010609060101010101" pitchFamily="49" charset="-122"/>
              </a:rPr>
              <a:t>确实发了该消息。</a:t>
            </a:r>
            <a:endParaRPr lang="zh-CN" altLang="en-US" sz="2400" dirty="0">
              <a:solidFill>
                <a:schemeClr val="tx2"/>
              </a:solidFill>
              <a:latin typeface="黑体" panose="02010609060101010101" pitchFamily="49" charset="-122"/>
              <a:ea typeface="黑体" panose="02010609060101010101" pitchFamily="49" charset="-122"/>
            </a:endParaRPr>
          </a:p>
        </p:txBody>
      </p:sp>
      <p:grpSp>
        <p:nvGrpSpPr>
          <p:cNvPr id="23" name="组合 22"/>
          <p:cNvGrpSpPr/>
          <p:nvPr/>
        </p:nvGrpSpPr>
        <p:grpSpPr>
          <a:xfrm>
            <a:off x="975813" y="1865496"/>
            <a:ext cx="937419" cy="1353231"/>
            <a:chOff x="5724699" y="4262056"/>
            <a:chExt cx="937419" cy="1353231"/>
          </a:xfrm>
        </p:grpSpPr>
        <p:graphicFrame>
          <p:nvGraphicFramePr>
            <p:cNvPr id="24"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2054"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117"/>
            <p:cNvSpPr>
              <a:spLocks noChangeArrowheads="1"/>
            </p:cNvSpPr>
            <p:nvPr/>
          </p:nvSpPr>
          <p:spPr bwMode="auto">
            <a:xfrm>
              <a:off x="5724699" y="5110462"/>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Alice</a:t>
              </a:r>
              <a:endParaRPr lang="en-US" altLang="zh-CN" baseline="0" dirty="0"/>
            </a:p>
          </p:txBody>
        </p:sp>
      </p:grpSp>
      <p:grpSp>
        <p:nvGrpSpPr>
          <p:cNvPr id="27" name="组合 26"/>
          <p:cNvGrpSpPr/>
          <p:nvPr/>
        </p:nvGrpSpPr>
        <p:grpSpPr>
          <a:xfrm>
            <a:off x="7236251" y="2021202"/>
            <a:ext cx="938212" cy="1298575"/>
            <a:chOff x="7140124" y="4211821"/>
            <a:chExt cx="938212" cy="1298575"/>
          </a:xfrm>
        </p:grpSpPr>
        <p:pic>
          <p:nvPicPr>
            <p:cNvPr id="28" name="Picture 116" descr="WORK2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118"/>
            <p:cNvSpPr>
              <a:spLocks noChangeArrowheads="1"/>
            </p:cNvSpPr>
            <p:nvPr/>
          </p:nvSpPr>
          <p:spPr bwMode="auto">
            <a:xfrm>
              <a:off x="7141711" y="500557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Bob</a:t>
              </a:r>
              <a:endParaRPr lang="en-US" altLang="zh-CN" baseline="0" dirty="0"/>
            </a:p>
          </p:txBody>
        </p:sp>
      </p:grpSp>
      <p:sp>
        <p:nvSpPr>
          <p:cNvPr id="30" name="Line 101"/>
          <p:cNvSpPr>
            <a:spLocks noChangeShapeType="1"/>
          </p:cNvSpPr>
          <p:nvPr/>
        </p:nvSpPr>
        <p:spPr bwMode="auto">
          <a:xfrm>
            <a:off x="1988638" y="2532550"/>
            <a:ext cx="5035838"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云形 30"/>
          <p:cNvSpPr/>
          <p:nvPr/>
        </p:nvSpPr>
        <p:spPr>
          <a:xfrm>
            <a:off x="3288873" y="1838150"/>
            <a:ext cx="2490931" cy="1192228"/>
          </a:xfrm>
          <a:prstGeom prst="cloud">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欠条：</a:t>
            </a:r>
            <a:r>
              <a:rPr lang="en-US" altLang="zh-CN" dirty="0"/>
              <a:t>Alice</a:t>
            </a:r>
            <a:r>
              <a:rPr lang="zh-CN" altLang="en-US" dirty="0"/>
              <a:t>欠</a:t>
            </a:r>
            <a:r>
              <a:rPr lang="en-US" altLang="zh-CN" dirty="0"/>
              <a:t>Bob50</a:t>
            </a:r>
            <a:r>
              <a:rPr lang="zh-CN" altLang="en-US" dirty="0"/>
              <a:t>元</a:t>
            </a:r>
            <a:endParaRPr lang="zh-CN" altLang="en-US" dirty="0"/>
          </a:p>
        </p:txBody>
      </p:sp>
      <p:sp>
        <p:nvSpPr>
          <p:cNvPr id="32" name="对话气泡: 矩形 31"/>
          <p:cNvSpPr/>
          <p:nvPr/>
        </p:nvSpPr>
        <p:spPr>
          <a:xfrm>
            <a:off x="1471442" y="3319777"/>
            <a:ext cx="1656184" cy="683745"/>
          </a:xfrm>
          <a:prstGeom prst="wedgeRectCallout">
            <a:avLst>
              <a:gd name="adj1" fmla="val -37456"/>
              <a:gd name="adj2" fmla="val -8130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这不是我发送的欠条！</a:t>
            </a:r>
            <a:endParaRPr lang="zh-CN" altLang="en-US" dirty="0"/>
          </a:p>
        </p:txBody>
      </p:sp>
      <p:sp>
        <p:nvSpPr>
          <p:cNvPr id="33" name="对话气泡: 矩形 32"/>
          <p:cNvSpPr/>
          <p:nvPr/>
        </p:nvSpPr>
        <p:spPr>
          <a:xfrm>
            <a:off x="6088337" y="3326301"/>
            <a:ext cx="2300087" cy="683745"/>
          </a:xfrm>
          <a:prstGeom prst="wedgeRectCallout">
            <a:avLst>
              <a:gd name="adj1" fmla="val 15829"/>
              <a:gd name="adj2" fmla="val -75548"/>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我收到的欠条是</a:t>
            </a:r>
            <a:r>
              <a:rPr lang="en-US" altLang="zh-CN" dirty="0"/>
              <a:t>Alice</a:t>
            </a:r>
            <a:r>
              <a:rPr lang="zh-CN" altLang="en-US" dirty="0"/>
              <a:t>欠我</a:t>
            </a:r>
            <a:r>
              <a:rPr lang="en-US" altLang="zh-CN" dirty="0"/>
              <a:t>5000</a:t>
            </a:r>
            <a:r>
              <a:rPr lang="zh-CN" altLang="en-US" dirty="0"/>
              <a:t>元！</a:t>
            </a:r>
            <a:endParaRPr lang="zh-CN" altLang="en-US" dirty="0"/>
          </a:p>
        </p:txBody>
      </p:sp>
      <p:sp>
        <p:nvSpPr>
          <p:cNvPr id="35" name="文本框 34"/>
          <p:cNvSpPr txBox="1"/>
          <p:nvPr/>
        </p:nvSpPr>
        <p:spPr>
          <a:xfrm>
            <a:off x="6450516" y="3984992"/>
            <a:ext cx="165618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伪造消息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6" name="文本框 35"/>
          <p:cNvSpPr txBox="1"/>
          <p:nvPr/>
        </p:nvSpPr>
        <p:spPr>
          <a:xfrm>
            <a:off x="1382655" y="3985900"/>
            <a:ext cx="165618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否认消息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7" name="文本框 36"/>
          <p:cNvSpPr txBox="1"/>
          <p:nvPr/>
        </p:nvSpPr>
        <p:spPr>
          <a:xfrm>
            <a:off x="4746442" y="1246652"/>
            <a:ext cx="406978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数字签名能解决该问题！</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 name="文本框 1"/>
          <p:cNvSpPr txBox="1"/>
          <p:nvPr/>
        </p:nvSpPr>
        <p:spPr>
          <a:xfrm>
            <a:off x="3887901" y="3319777"/>
            <a:ext cx="1440160"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怎么办？</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
                                        </p:tgtEl>
                                        <p:attrNameLst>
                                          <p:attrName>style.visibility</p:attrName>
                                        </p:attrNameLst>
                                      </p:cBhvr>
                                      <p:to>
                                        <p:strVal val="visible"/>
                                      </p:to>
                                    </p:set>
                                    <p:animEffect transition="in" filter="fade">
                                      <p:cBhvr>
                                        <p:cTn id="26" dur="500"/>
                                        <p:tgtEl>
                                          <p:spTgt spid="3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32" grpId="0" animBg="1"/>
      <p:bldP spid="33" grpId="0" animBg="1"/>
      <p:bldP spid="35" grpId="0"/>
      <p:bldP spid="36" grpId="0"/>
      <p:bldP spid="37"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a:t>
            </a:r>
            <a:r>
              <a:rPr lang="zh-CN" altLang="en-US" dirty="0">
                <a:latin typeface="楷体" panose="02010609060101010101" pitchFamily="49" charset="-122"/>
                <a:ea typeface="楷体" panose="02010609060101010101" pitchFamily="49" charset="-122"/>
              </a:rPr>
              <a:t>消息认证方法</a:t>
            </a:r>
            <a:endParaRPr lang="en-US" altLang="zh-CN" dirty="0">
              <a:latin typeface="楷体" panose="02010609060101010101" pitchFamily="49" charset="-122"/>
              <a:ea typeface="楷体" panose="02010609060101010101" pitchFamily="49" charset="-122"/>
            </a:endParaRPr>
          </a:p>
        </p:txBody>
      </p:sp>
      <p:sp>
        <p:nvSpPr>
          <p:cNvPr id="3" name="文本框 2"/>
          <p:cNvSpPr txBox="1"/>
          <p:nvPr/>
        </p:nvSpPr>
        <p:spPr>
          <a:xfrm>
            <a:off x="179512" y="1193562"/>
            <a:ext cx="5040560"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通信活动中的</a:t>
            </a:r>
            <a:r>
              <a:rPr lang="zh-CN" altLang="en-US" sz="2800" dirty="0">
                <a:solidFill>
                  <a:srgbClr val="C00000"/>
                </a:solidFill>
                <a:latin typeface="黑体" panose="02010609060101010101" pitchFamily="49" charset="-122"/>
                <a:ea typeface="黑体" panose="02010609060101010101" pitchFamily="49" charset="-122"/>
              </a:rPr>
              <a:t>数据威胁</a:t>
            </a:r>
            <a:endParaRPr lang="zh-CN" altLang="en-US" sz="2800" dirty="0">
              <a:solidFill>
                <a:srgbClr val="C00000"/>
              </a:solidFill>
              <a:latin typeface="黑体" panose="02010609060101010101" pitchFamily="49" charset="-122"/>
              <a:ea typeface="黑体" panose="02010609060101010101" pitchFamily="49" charset="-122"/>
            </a:endParaRPr>
          </a:p>
        </p:txBody>
      </p:sp>
      <p:pic>
        <p:nvPicPr>
          <p:cNvPr id="5" name="图片 4" descr="图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5317" y="2158818"/>
            <a:ext cx="2683024" cy="1790919"/>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descr="卡通人物&#10;&#10;描述已自动生成"/>
          <p:cNvPicPr>
            <a:picLocks noChangeAspect="1"/>
          </p:cNvPicPr>
          <p:nvPr/>
        </p:nvPicPr>
        <p:blipFill rotWithShape="1">
          <a:blip r:embed="rId2">
            <a:extLst>
              <a:ext uri="{28A0092B-C50C-407E-A947-70E740481C1C}">
                <a14:useLocalDpi xmlns:a14="http://schemas.microsoft.com/office/drawing/2010/main" val="0"/>
              </a:ext>
            </a:extLst>
          </a:blip>
          <a:srcRect l="4781" t="5125" r="2610" b="6434"/>
          <a:stretch>
            <a:fillRect/>
          </a:stretch>
        </p:blipFill>
        <p:spPr>
          <a:xfrm>
            <a:off x="5945556" y="4598017"/>
            <a:ext cx="2817444" cy="198433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文本框 7"/>
          <p:cNvSpPr txBox="1"/>
          <p:nvPr/>
        </p:nvSpPr>
        <p:spPr>
          <a:xfrm>
            <a:off x="1525437" y="1897208"/>
            <a:ext cx="2348709" cy="523220"/>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窃听</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77" name="文本框 76"/>
          <p:cNvSpPr txBox="1"/>
          <p:nvPr/>
        </p:nvSpPr>
        <p:spPr>
          <a:xfrm>
            <a:off x="4814445" y="4389224"/>
            <a:ext cx="2088232" cy="523220"/>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冒充</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79" name="文本框 78"/>
          <p:cNvSpPr txBox="1"/>
          <p:nvPr/>
        </p:nvSpPr>
        <p:spPr>
          <a:xfrm>
            <a:off x="3217163" y="2084781"/>
            <a:ext cx="5596995" cy="1938992"/>
          </a:xfrm>
          <a:prstGeom prst="rect">
            <a:avLst/>
          </a:prstGeom>
          <a:noFill/>
          <a:ln w="25400" cap="flat" cmpd="sng" algn="ctr">
            <a:noFill/>
            <a:prstDash val="solid"/>
          </a:ln>
          <a:effectLst/>
        </p:spPr>
        <p:style>
          <a:lnRef idx="2">
            <a:schemeClr val="accent3"/>
          </a:lnRef>
          <a:fillRef idx="1">
            <a:schemeClr val="lt1"/>
          </a:fillRef>
          <a:effectRef idx="0">
            <a:schemeClr val="accent3"/>
          </a:effectRef>
          <a:fontRef idx="minor">
            <a:schemeClr val="dk1"/>
          </a:fontRef>
        </p:style>
        <p:txBody>
          <a:bodyPr wrap="square">
            <a:spAutoFit/>
          </a:bodyPr>
          <a:lstStyle/>
          <a:p>
            <a:pPr marL="1304925" lvl="2" indent="-393700" hangingPunct="0">
              <a:buClr>
                <a:schemeClr val="accent2"/>
              </a:buClr>
              <a:buSzPct val="100000"/>
              <a:buFont typeface="Wingdings" panose="05000000000000000000" pitchFamily="2" charset="2"/>
              <a:buChar char="Ø"/>
              <a:defRPr/>
            </a:pPr>
            <a:r>
              <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了解通信的内容</a:t>
            </a:r>
            <a:r>
              <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a:t>
            </a:r>
            <a:endPar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Candara" panose="020E0502030303020204" pitchFamily="34" charset="0"/>
            </a:endParaRPr>
          </a:p>
          <a:p>
            <a:pPr marL="1304925" lvl="2" indent="-393700" hangingPunct="0">
              <a:buClr>
                <a:schemeClr val="accent2"/>
              </a:buClr>
              <a:buSzPct val="100000"/>
              <a:buFont typeface="Wingdings" panose="05000000000000000000" pitchFamily="2" charset="2"/>
              <a:buChar char="Ø"/>
              <a:defRPr/>
            </a:pPr>
            <a:r>
              <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在后续的通信活动中冒充某一方所需的信息</a:t>
            </a:r>
            <a:r>
              <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a:t>
            </a:r>
            <a:endPar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Candara" panose="020E0502030303020204" pitchFamily="34" charset="0"/>
            </a:endParaRPr>
          </a:p>
          <a:p>
            <a:pPr marL="1304925" lvl="2" indent="-393700" hangingPunct="0">
              <a:buClr>
                <a:schemeClr val="accent2"/>
              </a:buClr>
              <a:buSzPct val="100000"/>
              <a:buFont typeface="Wingdings" panose="05000000000000000000" pitchFamily="2" charset="2"/>
              <a:buChar char="Ø"/>
              <a:defRPr/>
            </a:pPr>
            <a:r>
              <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在后续的通信活动中向第三方冒充所需的信息</a:t>
            </a:r>
            <a:r>
              <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a:t>
            </a:r>
            <a:endPar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Candara" panose="020E0502030303020204" pitchFamily="34" charset="0"/>
            </a:endParaRPr>
          </a:p>
          <a:p>
            <a:pPr marL="1304925" lvl="2" indent="-393700" hangingPunct="0">
              <a:buClr>
                <a:schemeClr val="accent2"/>
              </a:buClr>
              <a:buSzPct val="100000"/>
              <a:buFont typeface="Wingdings" panose="05000000000000000000" pitchFamily="2" charset="2"/>
              <a:buChar char="Ø"/>
              <a:defRPr/>
            </a:pPr>
            <a:r>
              <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进行脱机的口令分析所需的信息</a:t>
            </a:r>
            <a:r>
              <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a:t>
            </a:r>
            <a:endPar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Candara" panose="020E0502030303020204" pitchFamily="34" charset="0"/>
            </a:endParaRPr>
          </a:p>
        </p:txBody>
      </p:sp>
      <p:sp>
        <p:nvSpPr>
          <p:cNvPr id="81" name="文本框 80"/>
          <p:cNvSpPr txBox="1"/>
          <p:nvPr/>
        </p:nvSpPr>
        <p:spPr>
          <a:xfrm>
            <a:off x="-468560" y="4753367"/>
            <a:ext cx="5040560" cy="1938992"/>
          </a:xfrm>
          <a:prstGeom prst="rect">
            <a:avLst/>
          </a:prstGeom>
          <a:noFill/>
          <a:ln w="25400" cap="flat" cmpd="sng" algn="ctr">
            <a:noFill/>
            <a:prstDash val="solid"/>
          </a:ln>
          <a:effectLst/>
        </p:spPr>
        <p:style>
          <a:lnRef idx="2">
            <a:schemeClr val="accent3"/>
          </a:lnRef>
          <a:fillRef idx="1">
            <a:schemeClr val="lt1"/>
          </a:fillRef>
          <a:effectRef idx="0">
            <a:schemeClr val="accent3"/>
          </a:effectRef>
          <a:fontRef idx="minor">
            <a:schemeClr val="dk1"/>
          </a:fontRef>
        </p:style>
        <p:txBody>
          <a:bodyPr wrap="square">
            <a:spAutoFit/>
          </a:bodyPr>
          <a:lstStyle/>
          <a:p>
            <a:pPr marL="1196975" lvl="2" indent="-285750" hangingPunct="0">
              <a:buClr>
                <a:schemeClr val="accent2"/>
              </a:buClr>
              <a:buSzPct val="100000"/>
              <a:buFont typeface="Wingdings" panose="05000000000000000000" pitchFamily="2" charset="2"/>
              <a:buChar char="Ø"/>
              <a:defRPr/>
            </a:pPr>
            <a:r>
              <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使对方相信他的冒充身份，并获得利益</a:t>
            </a:r>
            <a:r>
              <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a:t>
            </a:r>
            <a:endPar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Candara" panose="020E0502030303020204" pitchFamily="34" charset="0"/>
            </a:endParaRPr>
          </a:p>
          <a:p>
            <a:pPr marL="1196975" lvl="2" indent="-285750" hangingPunct="0">
              <a:buClr>
                <a:schemeClr val="accent2"/>
              </a:buClr>
              <a:buSzPct val="100000"/>
              <a:buFont typeface="Wingdings" panose="05000000000000000000" pitchFamily="2" charset="2"/>
              <a:buChar char="Ø"/>
              <a:defRPr/>
            </a:pPr>
            <a:r>
              <a:rPr lang="zh-CN" altLang="zh-CN"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偷换通信内容（如修改报文内容、改变报文次序、重复报文内容、或改变报文方向等）而不让双方察觉</a:t>
            </a:r>
            <a:r>
              <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rPr>
              <a:t>。</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sym typeface="宋体" panose="02010600030101010101" pitchFamily="2" charset="-122"/>
            </a:endParaRPr>
          </a:p>
        </p:txBody>
      </p:sp>
      <p:sp>
        <p:nvSpPr>
          <p:cNvPr id="83" name="文本框 82"/>
          <p:cNvSpPr txBox="1"/>
          <p:nvPr/>
        </p:nvSpPr>
        <p:spPr>
          <a:xfrm>
            <a:off x="2231407" y="3591487"/>
            <a:ext cx="1566635" cy="523220"/>
          </a:xfrm>
          <a:prstGeom prst="rect">
            <a:avLst/>
          </a:prstGeom>
          <a:solidFill>
            <a:schemeClr val="tx1">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被动</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84" name="文本框 83"/>
          <p:cNvSpPr txBox="1"/>
          <p:nvPr/>
        </p:nvSpPr>
        <p:spPr>
          <a:xfrm>
            <a:off x="4901440" y="6182380"/>
            <a:ext cx="1566635" cy="523220"/>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主动</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500"/>
                                        <p:tgtEl>
                                          <p:spTgt spid="7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1"/>
                                        </p:tgtEl>
                                        <p:attrNameLst>
                                          <p:attrName>style.visibility</p:attrName>
                                        </p:attrNameLst>
                                      </p:cBhvr>
                                      <p:to>
                                        <p:strVal val="visible"/>
                                      </p:to>
                                    </p:set>
                                    <p:animEffect transition="in" filter="fade">
                                      <p:cBhvr>
                                        <p:cTn id="24" dur="500"/>
                                        <p:tgtEl>
                                          <p:spTgt spid="8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fade">
                                      <p:cBhvr>
                                        <p:cTn id="29" dur="500"/>
                                        <p:tgtEl>
                                          <p:spTgt spid="8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7" grpId="0" bldLvl="0" animBg="1"/>
      <p:bldP spid="79" grpId="0"/>
      <p:bldP spid="81" grpId="0"/>
      <p:bldP spid="83" grpId="0" animBg="1"/>
      <p:bldP spid="8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268760"/>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数字签名的要求</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1935881" y="2895327"/>
            <a:ext cx="6711281"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收方能确认或证实发方的签字，但不能伪造；</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3" name="文本框 12"/>
          <p:cNvSpPr txBox="1"/>
          <p:nvPr/>
        </p:nvSpPr>
        <p:spPr>
          <a:xfrm>
            <a:off x="1935880" y="1959223"/>
            <a:ext cx="6711281"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发方发出签名后的消息，就不能否认所签消息；</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4" name="文本框 13"/>
          <p:cNvSpPr txBox="1"/>
          <p:nvPr/>
        </p:nvSpPr>
        <p:spPr>
          <a:xfrm>
            <a:off x="1935880" y="3744771"/>
            <a:ext cx="6711281"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收方对已收到的消息不能否认；</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5" name="文本框 14"/>
          <p:cNvSpPr txBox="1"/>
          <p:nvPr/>
        </p:nvSpPr>
        <p:spPr>
          <a:xfrm>
            <a:off x="1935879" y="4542219"/>
            <a:ext cx="6711281" cy="830997"/>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第三者可以确认收发双方之间的消息传送，但不能伪造这一过程</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6" name="椭圆 15"/>
          <p:cNvSpPr/>
          <p:nvPr/>
        </p:nvSpPr>
        <p:spPr>
          <a:xfrm>
            <a:off x="855964" y="1799928"/>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7" name="椭圆 16"/>
          <p:cNvSpPr/>
          <p:nvPr/>
        </p:nvSpPr>
        <p:spPr>
          <a:xfrm>
            <a:off x="854210" y="2736032"/>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8" name="椭圆 17"/>
          <p:cNvSpPr/>
          <p:nvPr/>
        </p:nvSpPr>
        <p:spPr>
          <a:xfrm>
            <a:off x="854210" y="3672136"/>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19" name="椭圆 18"/>
          <p:cNvSpPr/>
          <p:nvPr/>
        </p:nvSpPr>
        <p:spPr>
          <a:xfrm>
            <a:off x="854210" y="4575229"/>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4</a:t>
            </a:r>
            <a:endParaRPr lang="zh-CN" altLang="en-US" sz="3600" dirty="0"/>
          </a:p>
        </p:txBody>
      </p:sp>
      <p:grpSp>
        <p:nvGrpSpPr>
          <p:cNvPr id="12" name="组合 11"/>
          <p:cNvGrpSpPr/>
          <p:nvPr/>
        </p:nvGrpSpPr>
        <p:grpSpPr>
          <a:xfrm>
            <a:off x="1139488" y="5501210"/>
            <a:ext cx="937419" cy="1424470"/>
            <a:chOff x="5724699" y="4262056"/>
            <a:chExt cx="937419" cy="1424470"/>
          </a:xfrm>
        </p:grpSpPr>
        <p:graphicFrame>
          <p:nvGraphicFramePr>
            <p:cNvPr id="20"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3078"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Alice</a:t>
              </a:r>
              <a:endParaRPr lang="en-US" altLang="zh-CN" baseline="0" dirty="0"/>
            </a:p>
          </p:txBody>
        </p:sp>
      </p:grpSp>
      <p:grpSp>
        <p:nvGrpSpPr>
          <p:cNvPr id="22" name="组合 21"/>
          <p:cNvGrpSpPr/>
          <p:nvPr/>
        </p:nvGrpSpPr>
        <p:grpSpPr>
          <a:xfrm>
            <a:off x="7399926" y="5656916"/>
            <a:ext cx="938212" cy="1298575"/>
            <a:chOff x="7140124" y="4211821"/>
            <a:chExt cx="938212" cy="1298575"/>
          </a:xfrm>
        </p:grpSpPr>
        <p:pic>
          <p:nvPicPr>
            <p:cNvPr id="23" name="Picture 116" descr="WORK2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118"/>
            <p:cNvSpPr>
              <a:spLocks noChangeArrowheads="1"/>
            </p:cNvSpPr>
            <p:nvPr/>
          </p:nvSpPr>
          <p:spPr bwMode="auto">
            <a:xfrm>
              <a:off x="7141711" y="500557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Bob</a:t>
              </a:r>
              <a:endParaRPr lang="en-US" altLang="zh-CN" baseline="0" dirty="0"/>
            </a:p>
          </p:txBody>
        </p:sp>
      </p:grpSp>
      <p:sp>
        <p:nvSpPr>
          <p:cNvPr id="25" name="Line 101"/>
          <p:cNvSpPr>
            <a:spLocks noChangeShapeType="1"/>
          </p:cNvSpPr>
          <p:nvPr/>
        </p:nvSpPr>
        <p:spPr bwMode="auto">
          <a:xfrm>
            <a:off x="2152313" y="6168264"/>
            <a:ext cx="5035838"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a:xfrm>
            <a:off x="2267744" y="5549260"/>
            <a:ext cx="1728192" cy="477452"/>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欠条</a:t>
            </a:r>
            <a:r>
              <a:rPr lang="en-US" altLang="zh-CN" dirty="0"/>
              <a:t>+</a:t>
            </a:r>
            <a:r>
              <a:rPr lang="zh-CN" altLang="en-US" dirty="0"/>
              <a:t>数字签名</a:t>
            </a:r>
            <a:endParaRPr lang="zh-CN" altLang="en-US" dirty="0"/>
          </a:p>
        </p:txBody>
      </p:sp>
      <p:sp>
        <p:nvSpPr>
          <p:cNvPr id="5" name="文本框 4"/>
          <p:cNvSpPr txBox="1"/>
          <p:nvPr/>
        </p:nvSpPr>
        <p:spPr>
          <a:xfrm>
            <a:off x="3347864" y="6263022"/>
            <a:ext cx="3024336"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双方均无法篡改！</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8" name="标注: 弯曲线形 27"/>
          <p:cNvSpPr/>
          <p:nvPr/>
        </p:nvSpPr>
        <p:spPr>
          <a:xfrm>
            <a:off x="5652120" y="5109372"/>
            <a:ext cx="1638281" cy="461665"/>
          </a:xfrm>
          <a:prstGeom prst="borderCallout2">
            <a:avLst>
              <a:gd name="adj1" fmla="val 67734"/>
              <a:gd name="adj2" fmla="val 105395"/>
              <a:gd name="adj3" fmla="val 67734"/>
              <a:gd name="adj4" fmla="val 122254"/>
              <a:gd name="adj5" fmla="val 142317"/>
              <a:gd name="adj6" fmla="val 140476"/>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无法伪造内容</a:t>
            </a:r>
            <a:endParaRPr lang="zh-CN" altLang="en-US" dirty="0"/>
          </a:p>
        </p:txBody>
      </p:sp>
      <p:sp>
        <p:nvSpPr>
          <p:cNvPr id="29" name="标注: 弯曲线形 28"/>
          <p:cNvSpPr/>
          <p:nvPr/>
        </p:nvSpPr>
        <p:spPr>
          <a:xfrm>
            <a:off x="2404588" y="5160830"/>
            <a:ext cx="1638281" cy="461665"/>
          </a:xfrm>
          <a:prstGeom prst="borderCallout2">
            <a:avLst>
              <a:gd name="adj1" fmla="val 20880"/>
              <a:gd name="adj2" fmla="val -5034"/>
              <a:gd name="adj3" fmla="val 23009"/>
              <a:gd name="adj4" fmla="val -19983"/>
              <a:gd name="adj5" fmla="val 80555"/>
              <a:gd name="adj6" fmla="val -44372"/>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无法否认发出</a:t>
            </a:r>
            <a:endParaRPr lang="zh-CN" altLang="en-US" dirty="0"/>
          </a:p>
        </p:txBody>
      </p:sp>
      <p:sp>
        <p:nvSpPr>
          <p:cNvPr id="30" name="标注: 弯曲线形 29"/>
          <p:cNvSpPr/>
          <p:nvPr/>
        </p:nvSpPr>
        <p:spPr>
          <a:xfrm>
            <a:off x="5508217" y="5210164"/>
            <a:ext cx="1638281" cy="461665"/>
          </a:xfrm>
          <a:prstGeom prst="borderCallout2">
            <a:avLst>
              <a:gd name="adj1" fmla="val 67734"/>
              <a:gd name="adj2" fmla="val 105395"/>
              <a:gd name="adj3" fmla="val 67734"/>
              <a:gd name="adj4" fmla="val 122254"/>
              <a:gd name="adj5" fmla="val 133798"/>
              <a:gd name="adj6" fmla="val 142877"/>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无法否认接收</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42" presetClass="path" presetSubtype="0" accel="50000" decel="50000" fill="hold" grpId="1" nodeType="withEffect">
                                  <p:stCondLst>
                                    <p:cond delay="0"/>
                                  </p:stCondLst>
                                  <p:childTnLst>
                                    <p:animMotion origin="layout" path="M -4.72222E-6 -1.48148E-6 L 0.33855 -1.48148E-6 " pathEditMode="relative" rAng="0" ptsTypes="AA">
                                      <p:cBhvr>
                                        <p:cTn id="14" dur="2000" fill="hold"/>
                                        <p:tgtEl>
                                          <p:spTgt spid="2"/>
                                        </p:tgtEl>
                                        <p:attrNameLst>
                                          <p:attrName>ppt_x</p:attrName>
                                          <p:attrName>ppt_y</p:attrName>
                                        </p:attrNameLst>
                                      </p:cBhvr>
                                      <p:rCtr x="16927" y="0"/>
                                    </p:animMotion>
                                  </p:childTnLst>
                                </p:cTn>
                              </p:par>
                              <p:par>
                                <p:cTn id="15" presetID="10"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xit" presetSubtype="0" fill="hold" grpId="1" nodeType="withEffect">
                                  <p:stCondLst>
                                    <p:cond delay="0"/>
                                  </p:stCondLst>
                                  <p:childTnLst>
                                    <p:animEffect transition="out" filter="fade">
                                      <p:cBhvr>
                                        <p:cTn id="27" dur="500"/>
                                        <p:tgtEl>
                                          <p:spTgt spid="29"/>
                                        </p:tgtEl>
                                      </p:cBhvr>
                                    </p:animEffect>
                                    <p:set>
                                      <p:cBhvr>
                                        <p:cTn id="28" dur="1" fill="hold">
                                          <p:stCondLst>
                                            <p:cond delay="499"/>
                                          </p:stCondLst>
                                        </p:cTn>
                                        <p:tgtEl>
                                          <p:spTgt spid="29"/>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par>
                                <p:cTn id="43" presetID="10" presetClass="exit" presetSubtype="0" fill="hold" grpId="1" nodeType="with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30"/>
                                        </p:tgtEl>
                                      </p:cBhvr>
                                    </p:animEffect>
                                    <p:set>
                                      <p:cBhvr>
                                        <p:cTn id="50" dur="1" fill="hold">
                                          <p:stCondLst>
                                            <p:cond delay="499"/>
                                          </p:stCondLst>
                                        </p:cTn>
                                        <p:tgtEl>
                                          <p:spTgt spid="30"/>
                                        </p:tgtEl>
                                        <p:attrNameLst>
                                          <p:attrName>style.visibility</p:attrName>
                                        </p:attrNameLst>
                                      </p:cBhvr>
                                      <p:to>
                                        <p:strVal val="hidden"/>
                                      </p:to>
                                    </p:set>
                                  </p:childTnLst>
                                </p:cTn>
                              </p:par>
                              <p:par>
                                <p:cTn id="51" presetID="10"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P spid="16" grpId="0" animBg="1"/>
      <p:bldP spid="17" grpId="0" animBg="1"/>
      <p:bldP spid="18" grpId="0" animBg="1"/>
      <p:bldP spid="19" grpId="0" animBg="1"/>
      <p:bldP spid="2" grpId="0" animBg="1"/>
      <p:bldP spid="2" grpId="1" animBg="1"/>
      <p:bldP spid="5" grpId="0"/>
      <p:bldP spid="28" grpId="0" animBg="1"/>
      <p:bldP spid="28" grpId="1" animBg="1"/>
      <p:bldP spid="29" grpId="0" animBg="1"/>
      <p:bldP spid="29" grpId="1" animBg="1"/>
      <p:bldP spid="30" grpId="0" animBg="1"/>
      <p:bldP spid="30"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268760"/>
            <a:ext cx="79880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数字签名应具有的性质</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1935881" y="2308188"/>
            <a:ext cx="6711281"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必须能够验证签名者及其签名的日期时间；</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3" name="文本框 12"/>
          <p:cNvSpPr txBox="1"/>
          <p:nvPr/>
        </p:nvSpPr>
        <p:spPr>
          <a:xfrm>
            <a:off x="1935881" y="3210500"/>
            <a:ext cx="6711281"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必须能够认证被签名消息的内容；</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4" name="文本框 13"/>
          <p:cNvSpPr txBox="1"/>
          <p:nvPr/>
        </p:nvSpPr>
        <p:spPr>
          <a:xfrm>
            <a:off x="1935881" y="4117008"/>
            <a:ext cx="6711281"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签名必须能够由第三方验证，以解决争议。</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6" name="椭圆 15"/>
          <p:cNvSpPr/>
          <p:nvPr/>
        </p:nvSpPr>
        <p:spPr>
          <a:xfrm>
            <a:off x="855964" y="2106305"/>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7" name="椭圆 16"/>
          <p:cNvSpPr/>
          <p:nvPr/>
        </p:nvSpPr>
        <p:spPr>
          <a:xfrm>
            <a:off x="854211" y="3024064"/>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8" name="椭圆 17"/>
          <p:cNvSpPr/>
          <p:nvPr/>
        </p:nvSpPr>
        <p:spPr>
          <a:xfrm>
            <a:off x="854211" y="3960168"/>
            <a:ext cx="753988" cy="764976"/>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grpSp>
        <p:nvGrpSpPr>
          <p:cNvPr id="10" name="组合 9"/>
          <p:cNvGrpSpPr/>
          <p:nvPr/>
        </p:nvGrpSpPr>
        <p:grpSpPr>
          <a:xfrm>
            <a:off x="1139488" y="5085184"/>
            <a:ext cx="937419" cy="1424470"/>
            <a:chOff x="5724699" y="4262056"/>
            <a:chExt cx="937419" cy="1424470"/>
          </a:xfrm>
        </p:grpSpPr>
        <p:graphicFrame>
          <p:nvGraphicFramePr>
            <p:cNvPr id="11"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4102"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Alice</a:t>
              </a:r>
              <a:endParaRPr lang="en-US" altLang="zh-CN" baseline="0" dirty="0"/>
            </a:p>
          </p:txBody>
        </p:sp>
      </p:grpSp>
      <p:grpSp>
        <p:nvGrpSpPr>
          <p:cNvPr id="15" name="组合 14"/>
          <p:cNvGrpSpPr/>
          <p:nvPr/>
        </p:nvGrpSpPr>
        <p:grpSpPr>
          <a:xfrm>
            <a:off x="7399926" y="5240890"/>
            <a:ext cx="938212" cy="1298575"/>
            <a:chOff x="7140124" y="4211821"/>
            <a:chExt cx="938212" cy="1298575"/>
          </a:xfrm>
        </p:grpSpPr>
        <p:pic>
          <p:nvPicPr>
            <p:cNvPr id="19" name="Picture 116" descr="WORK2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18"/>
            <p:cNvSpPr>
              <a:spLocks noChangeArrowheads="1"/>
            </p:cNvSpPr>
            <p:nvPr/>
          </p:nvSpPr>
          <p:spPr bwMode="auto">
            <a:xfrm>
              <a:off x="7141711" y="500557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Bob</a:t>
              </a:r>
              <a:endParaRPr lang="en-US" altLang="zh-CN" baseline="0" dirty="0"/>
            </a:p>
          </p:txBody>
        </p:sp>
      </p:grpSp>
      <p:sp>
        <p:nvSpPr>
          <p:cNvPr id="21" name="Line 101"/>
          <p:cNvSpPr>
            <a:spLocks noChangeShapeType="1"/>
          </p:cNvSpPr>
          <p:nvPr/>
        </p:nvSpPr>
        <p:spPr bwMode="auto">
          <a:xfrm>
            <a:off x="2152313" y="5752238"/>
            <a:ext cx="5035838"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矩形 21"/>
          <p:cNvSpPr/>
          <p:nvPr/>
        </p:nvSpPr>
        <p:spPr>
          <a:xfrm>
            <a:off x="3806136" y="5162530"/>
            <a:ext cx="1728192" cy="477452"/>
          </a:xfrm>
          <a:prstGeom prst="rect">
            <a:avLst/>
          </a:prstGeom>
          <a:solidFill>
            <a:schemeClr val="accent4">
              <a:lumMod val="40000"/>
              <a:lumOff val="6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欠条</a:t>
            </a:r>
            <a:r>
              <a:rPr lang="en-US" altLang="zh-CN" dirty="0"/>
              <a:t>+</a:t>
            </a:r>
            <a:r>
              <a:rPr lang="zh-CN" altLang="en-US" dirty="0"/>
              <a:t>数字签名</a:t>
            </a:r>
            <a:endParaRPr lang="zh-CN" altLang="en-US" dirty="0"/>
          </a:p>
        </p:txBody>
      </p:sp>
      <p:pic>
        <p:nvPicPr>
          <p:cNvPr id="24" name="图形 23" descr="正义天平"/>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14800" y="6004829"/>
            <a:ext cx="914400" cy="914400"/>
          </a:xfrm>
          <a:prstGeom prst="rect">
            <a:avLst/>
          </a:prstGeom>
        </p:spPr>
      </p:pic>
      <p:sp>
        <p:nvSpPr>
          <p:cNvPr id="25" name="Line 96"/>
          <p:cNvSpPr>
            <a:spLocks noChangeShapeType="1"/>
          </p:cNvSpPr>
          <p:nvPr/>
        </p:nvSpPr>
        <p:spPr bwMode="auto">
          <a:xfrm>
            <a:off x="4572000" y="5653846"/>
            <a:ext cx="0" cy="461665"/>
          </a:xfrm>
          <a:prstGeom prst="line">
            <a:avLst/>
          </a:prstGeom>
          <a:noFill/>
          <a:ln w="50800">
            <a:solidFill>
              <a:srgbClr val="FF0000"/>
            </a:solidFill>
            <a:prstDash val="sysDot"/>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标注: 弯曲线形 1"/>
          <p:cNvSpPr/>
          <p:nvPr/>
        </p:nvSpPr>
        <p:spPr>
          <a:xfrm>
            <a:off x="5715925" y="4703790"/>
            <a:ext cx="2945180" cy="461665"/>
          </a:xfrm>
          <a:prstGeom prst="borderCallout2">
            <a:avLst>
              <a:gd name="adj1" fmla="val 18750"/>
              <a:gd name="adj2" fmla="val -8333"/>
              <a:gd name="adj3" fmla="val 18750"/>
              <a:gd name="adj4" fmla="val -16667"/>
              <a:gd name="adj5" fmla="val 116760"/>
              <a:gd name="adj6" fmla="val -21963"/>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包含签名者信息及时间信息</a:t>
            </a:r>
            <a:endParaRPr lang="zh-CN" altLang="en-US" dirty="0"/>
          </a:p>
        </p:txBody>
      </p:sp>
      <p:sp>
        <p:nvSpPr>
          <p:cNvPr id="27" name="标注: 弯曲线形 26"/>
          <p:cNvSpPr/>
          <p:nvPr/>
        </p:nvSpPr>
        <p:spPr>
          <a:xfrm>
            <a:off x="1789796" y="4650730"/>
            <a:ext cx="1638281" cy="461665"/>
          </a:xfrm>
          <a:prstGeom prst="borderCallout2">
            <a:avLst>
              <a:gd name="adj1" fmla="val 67734"/>
              <a:gd name="adj2" fmla="val 105395"/>
              <a:gd name="adj3" fmla="val 67734"/>
              <a:gd name="adj4" fmla="val 122254"/>
              <a:gd name="adj5" fmla="val 133798"/>
              <a:gd name="adj6" fmla="val 142877"/>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签名认证内容</a:t>
            </a:r>
            <a:endParaRPr lang="zh-CN" altLang="en-US" dirty="0"/>
          </a:p>
        </p:txBody>
      </p:sp>
      <p:sp>
        <p:nvSpPr>
          <p:cNvPr id="28" name="标注: 弯曲线形 27"/>
          <p:cNvSpPr/>
          <p:nvPr/>
        </p:nvSpPr>
        <p:spPr>
          <a:xfrm>
            <a:off x="6227215" y="6274319"/>
            <a:ext cx="2345421" cy="461665"/>
          </a:xfrm>
          <a:prstGeom prst="borderCallout2">
            <a:avLst>
              <a:gd name="adj1" fmla="val 18750"/>
              <a:gd name="adj2" fmla="val -8333"/>
              <a:gd name="adj3" fmla="val 18750"/>
              <a:gd name="adj4" fmla="val -16667"/>
              <a:gd name="adj5" fmla="val -53619"/>
              <a:gd name="adj6" fmla="val -67541"/>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过程能由第三方监督</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2"/>
                                        </p:tgtEl>
                                      </p:cBhvr>
                                    </p:animEffect>
                                    <p:set>
                                      <p:cBhvr>
                                        <p:cTn id="18" dur="1" fill="hold">
                                          <p:stCondLst>
                                            <p:cond delay="499"/>
                                          </p:stCondLst>
                                        </p:cTn>
                                        <p:tgtEl>
                                          <p:spTgt spid="2"/>
                                        </p:tgtEl>
                                        <p:attrNameLst>
                                          <p:attrName>style.visibility</p:attrName>
                                        </p:attrNameLst>
                                      </p:cBhvr>
                                      <p:to>
                                        <p:strVal val="hidden"/>
                                      </p:to>
                                    </p:se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7"/>
                                        </p:tgtEl>
                                      </p:cBhvr>
                                    </p:animEffect>
                                    <p:set>
                                      <p:cBhvr>
                                        <p:cTn id="32" dur="1" fill="hold">
                                          <p:stCondLst>
                                            <p:cond delay="499"/>
                                          </p:stCondLst>
                                        </p:cTn>
                                        <p:tgtEl>
                                          <p:spTgt spid="27"/>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fade">
                                      <p:cBhvr>
                                        <p:cTn id="41" dur="500"/>
                                        <p:tgtEl>
                                          <p:spTgt spid="28"/>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6" grpId="0" animBg="1"/>
      <p:bldP spid="17" grpId="0" animBg="1"/>
      <p:bldP spid="18" grpId="0" animBg="1"/>
      <p:bldP spid="25" grpId="0" animBg="1"/>
      <p:bldP spid="2" grpId="0" animBg="1"/>
      <p:bldP spid="2" grpId="1" animBg="1"/>
      <p:bldP spid="27" grpId="0" animBg="1"/>
      <p:bldP spid="27" grpId="1"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3" y="1166070"/>
            <a:ext cx="3744416"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两类数字签名函数</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1387854" y="2682121"/>
            <a:ext cx="4624306"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仅涉及通信双方；</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0" name="文本框 9"/>
          <p:cNvSpPr txBox="1"/>
          <p:nvPr/>
        </p:nvSpPr>
        <p:spPr>
          <a:xfrm>
            <a:off x="899592" y="1972656"/>
            <a:ext cx="354418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直接数字签名</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1387853" y="3398742"/>
            <a:ext cx="4624307"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有效性依赖发方密钥的安全性；</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2" name="文本框 11"/>
          <p:cNvSpPr txBox="1"/>
          <p:nvPr/>
        </p:nvSpPr>
        <p:spPr>
          <a:xfrm>
            <a:off x="1387853" y="5342974"/>
            <a:ext cx="3544186" cy="523220"/>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800" dirty="0">
                <a:solidFill>
                  <a:schemeClr val="tx2"/>
                </a:solidFill>
                <a:latin typeface="黑体" panose="02010609060101010101" pitchFamily="49" charset="-122"/>
                <a:ea typeface="黑体" panose="02010609060101010101" pitchFamily="49" charset="-122"/>
              </a:rPr>
              <a:t>使用第三方认证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5" name="文本框 14"/>
          <p:cNvSpPr txBox="1"/>
          <p:nvPr/>
        </p:nvSpPr>
        <p:spPr>
          <a:xfrm>
            <a:off x="899592" y="4501663"/>
            <a:ext cx="3429609"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仲裁数字签名</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3" name="图形 2" descr="男人"/>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233941" y="2955446"/>
            <a:ext cx="914400" cy="914400"/>
          </a:xfrm>
          <a:prstGeom prst="rect">
            <a:avLst/>
          </a:prstGeom>
        </p:spPr>
      </p:pic>
      <p:pic>
        <p:nvPicPr>
          <p:cNvPr id="5" name="图形 4" descr="正义天平"/>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23462" y="4725660"/>
            <a:ext cx="914400" cy="914400"/>
          </a:xfrm>
          <a:prstGeom prst="rect">
            <a:avLst/>
          </a:prstGeom>
        </p:spPr>
      </p:pic>
      <p:pic>
        <p:nvPicPr>
          <p:cNvPr id="20" name="图形 19" descr="男人"/>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956278" y="2955446"/>
            <a:ext cx="914400" cy="914400"/>
          </a:xfrm>
          <a:prstGeom prst="rect">
            <a:avLst/>
          </a:prstGeom>
        </p:spPr>
      </p:pic>
      <p:sp>
        <p:nvSpPr>
          <p:cNvPr id="6" name="箭头: 右 5"/>
          <p:cNvSpPr/>
          <p:nvPr/>
        </p:nvSpPr>
        <p:spPr>
          <a:xfrm>
            <a:off x="7118640" y="3304634"/>
            <a:ext cx="914400" cy="216024"/>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21" name="图形 20" descr="男人"/>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231239" y="5358971"/>
            <a:ext cx="914400" cy="914400"/>
          </a:xfrm>
          <a:prstGeom prst="rect">
            <a:avLst/>
          </a:prstGeom>
        </p:spPr>
      </p:pic>
      <p:pic>
        <p:nvPicPr>
          <p:cNvPr id="22" name="图形 21" descr="男人"/>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48600" y="5318502"/>
            <a:ext cx="914400" cy="914400"/>
          </a:xfrm>
          <a:prstGeom prst="rect">
            <a:avLst/>
          </a:prstGeom>
        </p:spPr>
      </p:pic>
      <p:sp>
        <p:nvSpPr>
          <p:cNvPr id="23" name="箭头: 右 22"/>
          <p:cNvSpPr/>
          <p:nvPr/>
        </p:nvSpPr>
        <p:spPr>
          <a:xfrm rot="19390536">
            <a:off x="5984939" y="5325334"/>
            <a:ext cx="554735" cy="238273"/>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箭头: 右 23"/>
          <p:cNvSpPr/>
          <p:nvPr/>
        </p:nvSpPr>
        <p:spPr>
          <a:xfrm rot="2450467">
            <a:off x="7442070" y="5315426"/>
            <a:ext cx="554735" cy="238273"/>
          </a:xfrm>
          <a:prstGeom prst="rightArrow">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25" name="图形 24" descr="钥匙"/>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179257" y="2682121"/>
            <a:ext cx="669343" cy="66934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animBg="1"/>
      <p:bldP spid="15" grpId="0"/>
      <p:bldP spid="6" grpId="0" animBg="1"/>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3" y="1166070"/>
            <a:ext cx="3744416"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两种加密方法</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18" name="image.pd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215713" y="2420888"/>
            <a:ext cx="6712573" cy="2232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9" name="文本框 18"/>
          <p:cNvSpPr txBox="1"/>
          <p:nvPr/>
        </p:nvSpPr>
        <p:spPr>
          <a:xfrm>
            <a:off x="2843808" y="5153901"/>
            <a:ext cx="3456384"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利用发送方的私钥加密</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3" y="1166070"/>
            <a:ext cx="3744416"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两种加密方法</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9" name="文本框 18"/>
          <p:cNvSpPr txBox="1"/>
          <p:nvPr/>
        </p:nvSpPr>
        <p:spPr>
          <a:xfrm>
            <a:off x="2114293" y="5301208"/>
            <a:ext cx="5084478" cy="461665"/>
          </a:xfrm>
          <a:prstGeom prst="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利用发送方的私钥报文散列码加密</a:t>
            </a:r>
            <a:endParaRPr lang="zh-CN" altLang="en-US" sz="2400" dirty="0">
              <a:solidFill>
                <a:schemeClr val="tx2"/>
              </a:solidFill>
              <a:latin typeface="黑体" panose="02010609060101010101" pitchFamily="49" charset="-122"/>
              <a:ea typeface="黑体" panose="02010609060101010101" pitchFamily="49" charset="-122"/>
            </a:endParaRPr>
          </a:p>
        </p:txBody>
      </p:sp>
      <p:pic>
        <p:nvPicPr>
          <p:cNvPr id="6" name="image.pdf"/>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51288" y="2348880"/>
            <a:ext cx="6841424" cy="2458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2" name="文本框 1"/>
          <p:cNvSpPr txBox="1"/>
          <p:nvPr/>
        </p:nvSpPr>
        <p:spPr>
          <a:xfrm>
            <a:off x="7164288" y="3429000"/>
            <a:ext cx="936104" cy="461665"/>
          </a:xfrm>
          <a:prstGeom prst="rect">
            <a:avLst/>
          </a:prstGeom>
          <a:solidFill>
            <a:schemeClr val="bg1"/>
          </a:solid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比较</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2" y="1166070"/>
            <a:ext cx="3960439"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利用发送方私钥签名</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 name="矩形 2"/>
          <p:cNvSpPr/>
          <p:nvPr/>
        </p:nvSpPr>
        <p:spPr>
          <a:xfrm>
            <a:off x="961617" y="1844685"/>
            <a:ext cx="1052353" cy="1220340"/>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200" dirty="0">
                <a:solidFill>
                  <a:schemeClr val="tx2">
                    <a:lumMod val="95000"/>
                    <a:lumOff val="5000"/>
                  </a:schemeClr>
                </a:solidFill>
              </a:rPr>
              <a:t>消息</a:t>
            </a:r>
            <a:endParaRPr lang="zh-CN" altLang="en-US" sz="3200" dirty="0">
              <a:solidFill>
                <a:schemeClr val="tx2">
                  <a:lumMod val="95000"/>
                  <a:lumOff val="5000"/>
                </a:schemeClr>
              </a:solidFill>
            </a:endParaRPr>
          </a:p>
        </p:txBody>
      </p:sp>
      <p:sp>
        <p:nvSpPr>
          <p:cNvPr id="4" name="箭头: 右 3"/>
          <p:cNvSpPr/>
          <p:nvPr/>
        </p:nvSpPr>
        <p:spPr>
          <a:xfrm>
            <a:off x="2178215" y="2329004"/>
            <a:ext cx="1188132" cy="328203"/>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2390292" y="1903858"/>
            <a:ext cx="828092"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摘要</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0" name="矩形 9"/>
          <p:cNvSpPr/>
          <p:nvPr/>
        </p:nvSpPr>
        <p:spPr>
          <a:xfrm>
            <a:off x="3470412" y="2317255"/>
            <a:ext cx="1887983" cy="328203"/>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a:solidFill>
                  <a:schemeClr val="tx2">
                    <a:lumMod val="95000"/>
                    <a:lumOff val="5000"/>
                  </a:schemeClr>
                </a:solidFill>
              </a:rPr>
              <a:t>10111000010</a:t>
            </a:r>
            <a:endParaRPr lang="zh-CN" altLang="en-US" sz="2000" dirty="0">
              <a:solidFill>
                <a:schemeClr val="tx2">
                  <a:lumMod val="95000"/>
                  <a:lumOff val="5000"/>
                </a:schemeClr>
              </a:solidFill>
            </a:endParaRPr>
          </a:p>
        </p:txBody>
      </p:sp>
      <p:sp>
        <p:nvSpPr>
          <p:cNvPr id="11" name="箭头: 右 10"/>
          <p:cNvSpPr/>
          <p:nvPr/>
        </p:nvSpPr>
        <p:spPr>
          <a:xfrm>
            <a:off x="5522640" y="2329004"/>
            <a:ext cx="1188132" cy="328203"/>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522640" y="1872936"/>
            <a:ext cx="1512168"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私钥加密</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3" name="矩形 12"/>
          <p:cNvSpPr/>
          <p:nvPr/>
        </p:nvSpPr>
        <p:spPr>
          <a:xfrm>
            <a:off x="6875017" y="2336029"/>
            <a:ext cx="1887983" cy="328203"/>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a:solidFill>
                  <a:schemeClr val="tx2">
                    <a:lumMod val="95000"/>
                    <a:lumOff val="5000"/>
                  </a:schemeClr>
                </a:solidFill>
              </a:rPr>
              <a:t>10111000010</a:t>
            </a:r>
            <a:endParaRPr lang="zh-CN" altLang="en-US" sz="2000" dirty="0">
              <a:solidFill>
                <a:schemeClr val="tx2">
                  <a:lumMod val="95000"/>
                  <a:lumOff val="5000"/>
                </a:schemeClr>
              </a:solidFill>
            </a:endParaRPr>
          </a:p>
        </p:txBody>
      </p:sp>
      <p:pic>
        <p:nvPicPr>
          <p:cNvPr id="14" name="图形 13" descr="钥匙"/>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5782034" y="2645458"/>
            <a:ext cx="669343" cy="669343"/>
          </a:xfrm>
          <a:prstGeom prst="rect">
            <a:avLst/>
          </a:prstGeom>
        </p:spPr>
      </p:pic>
      <p:sp>
        <p:nvSpPr>
          <p:cNvPr id="15" name="箭头: 右 14"/>
          <p:cNvSpPr/>
          <p:nvPr/>
        </p:nvSpPr>
        <p:spPr>
          <a:xfrm rot="2223639">
            <a:off x="2016200" y="3155934"/>
            <a:ext cx="1042161" cy="36467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6" name="箭头: 右 15"/>
          <p:cNvSpPr/>
          <p:nvPr/>
        </p:nvSpPr>
        <p:spPr>
          <a:xfrm rot="8008808">
            <a:off x="6639288" y="3078192"/>
            <a:ext cx="1295538" cy="35954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矩形 7"/>
          <p:cNvSpPr/>
          <p:nvPr/>
        </p:nvSpPr>
        <p:spPr>
          <a:xfrm>
            <a:off x="2937810" y="3766453"/>
            <a:ext cx="3772962" cy="1325850"/>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126118" y="3979036"/>
            <a:ext cx="1174248" cy="900683"/>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200" dirty="0">
                <a:solidFill>
                  <a:schemeClr val="tx2">
                    <a:lumMod val="95000"/>
                    <a:lumOff val="5000"/>
                  </a:schemeClr>
                </a:solidFill>
              </a:rPr>
              <a:t>消息</a:t>
            </a:r>
            <a:endParaRPr lang="zh-CN" altLang="en-US" sz="3200" dirty="0">
              <a:solidFill>
                <a:schemeClr val="tx2">
                  <a:lumMod val="95000"/>
                  <a:lumOff val="5000"/>
                </a:schemeClr>
              </a:solidFill>
            </a:endParaRPr>
          </a:p>
        </p:txBody>
      </p:sp>
      <p:sp>
        <p:nvSpPr>
          <p:cNvPr id="20" name="矩形 19"/>
          <p:cNvSpPr/>
          <p:nvPr/>
        </p:nvSpPr>
        <p:spPr>
          <a:xfrm>
            <a:off x="4593386" y="4540927"/>
            <a:ext cx="1887983" cy="328203"/>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a:solidFill>
                  <a:schemeClr val="tx2">
                    <a:lumMod val="95000"/>
                    <a:lumOff val="5000"/>
                  </a:schemeClr>
                </a:solidFill>
              </a:rPr>
              <a:t>10111000010</a:t>
            </a:r>
            <a:endParaRPr lang="zh-CN" altLang="en-US" sz="2000" dirty="0">
              <a:solidFill>
                <a:schemeClr val="tx2">
                  <a:lumMod val="95000"/>
                  <a:lumOff val="5000"/>
                </a:schemeClr>
              </a:solidFill>
            </a:endParaRPr>
          </a:p>
        </p:txBody>
      </p:sp>
      <p:sp>
        <p:nvSpPr>
          <p:cNvPr id="9" name="文本框 8"/>
          <p:cNvSpPr txBox="1"/>
          <p:nvPr/>
        </p:nvSpPr>
        <p:spPr>
          <a:xfrm>
            <a:off x="4594138" y="4035686"/>
            <a:ext cx="1886481"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签字后的报文</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1" name="箭头: 右 20"/>
          <p:cNvSpPr/>
          <p:nvPr/>
        </p:nvSpPr>
        <p:spPr>
          <a:xfrm rot="7595298">
            <a:off x="1957100" y="5306401"/>
            <a:ext cx="1407808" cy="32792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1764169" y="5125031"/>
            <a:ext cx="828092"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摘要</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4" name="矩形 23"/>
          <p:cNvSpPr/>
          <p:nvPr/>
        </p:nvSpPr>
        <p:spPr>
          <a:xfrm>
            <a:off x="916355" y="6133292"/>
            <a:ext cx="1887983" cy="328203"/>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a:solidFill>
                  <a:schemeClr val="tx2">
                    <a:lumMod val="95000"/>
                    <a:lumOff val="5000"/>
                  </a:schemeClr>
                </a:solidFill>
              </a:rPr>
              <a:t>10111000010</a:t>
            </a:r>
            <a:endParaRPr lang="zh-CN" altLang="en-US" sz="2000" dirty="0">
              <a:solidFill>
                <a:schemeClr val="tx2">
                  <a:lumMod val="95000"/>
                  <a:lumOff val="5000"/>
                </a:schemeClr>
              </a:solidFill>
            </a:endParaRPr>
          </a:p>
        </p:txBody>
      </p:sp>
      <p:sp>
        <p:nvSpPr>
          <p:cNvPr id="25" name="箭头: 右 24"/>
          <p:cNvSpPr/>
          <p:nvPr/>
        </p:nvSpPr>
        <p:spPr>
          <a:xfrm rot="5400000">
            <a:off x="5147417" y="5232163"/>
            <a:ext cx="902775" cy="36645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5864678" y="5279486"/>
            <a:ext cx="1731658" cy="39878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b="1" dirty="0">
                <a:solidFill>
                  <a:schemeClr val="tx2"/>
                </a:solidFill>
                <a:latin typeface="黑体" panose="02010609060101010101" pitchFamily="49" charset="-122"/>
                <a:ea typeface="黑体" panose="02010609060101010101" pitchFamily="49" charset="-122"/>
              </a:rPr>
              <a:t>公钥解密</a:t>
            </a:r>
            <a:endParaRPr lang="zh-CN" altLang="en-US" sz="2000" b="1" dirty="0">
              <a:solidFill>
                <a:schemeClr val="tx2"/>
              </a:solidFill>
              <a:latin typeface="黑体" panose="02010609060101010101" pitchFamily="49" charset="-122"/>
              <a:ea typeface="黑体" panose="02010609060101010101" pitchFamily="49" charset="-122"/>
            </a:endParaRPr>
          </a:p>
        </p:txBody>
      </p:sp>
      <p:sp>
        <p:nvSpPr>
          <p:cNvPr id="28" name="矩形 27"/>
          <p:cNvSpPr/>
          <p:nvPr/>
        </p:nvSpPr>
        <p:spPr>
          <a:xfrm>
            <a:off x="4654812" y="6133292"/>
            <a:ext cx="1887983" cy="328203"/>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a:solidFill>
                  <a:schemeClr val="tx2">
                    <a:lumMod val="95000"/>
                    <a:lumOff val="5000"/>
                  </a:schemeClr>
                </a:solidFill>
              </a:rPr>
              <a:t>10111000010</a:t>
            </a:r>
            <a:endParaRPr lang="zh-CN" altLang="en-US" sz="2000" dirty="0">
              <a:solidFill>
                <a:schemeClr val="tx2">
                  <a:lumMod val="95000"/>
                  <a:lumOff val="5000"/>
                </a:schemeClr>
              </a:solidFill>
            </a:endParaRPr>
          </a:p>
        </p:txBody>
      </p:sp>
      <p:sp>
        <p:nvSpPr>
          <p:cNvPr id="29" name="文本框 28"/>
          <p:cNvSpPr txBox="1"/>
          <p:nvPr/>
        </p:nvSpPr>
        <p:spPr>
          <a:xfrm>
            <a:off x="3268202" y="6005005"/>
            <a:ext cx="1102448" cy="58477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3200" dirty="0">
                <a:solidFill>
                  <a:schemeClr val="tx2"/>
                </a:solidFill>
                <a:latin typeface="黑体" panose="02010609060101010101" pitchFamily="49" charset="-122"/>
                <a:ea typeface="黑体" panose="02010609060101010101" pitchFamily="49" charset="-122"/>
              </a:rPr>
              <a:t>？</a:t>
            </a:r>
            <a:r>
              <a:rPr lang="en-US" altLang="zh-CN" sz="3200" dirty="0">
                <a:solidFill>
                  <a:schemeClr val="tx2"/>
                </a:solidFill>
                <a:latin typeface="黑体" panose="02010609060101010101" pitchFamily="49" charset="-122"/>
                <a:ea typeface="黑体" panose="02010609060101010101" pitchFamily="49" charset="-122"/>
              </a:rPr>
              <a:t>=</a:t>
            </a:r>
            <a:endParaRPr lang="zh-CN" altLang="en-US" sz="3200" dirty="0">
              <a:solidFill>
                <a:schemeClr val="tx2"/>
              </a:solidFill>
              <a:latin typeface="黑体" panose="02010609060101010101" pitchFamily="49" charset="-122"/>
              <a:ea typeface="黑体" panose="02010609060101010101" pitchFamily="49" charset="-122"/>
            </a:endParaRPr>
          </a:p>
        </p:txBody>
      </p:sp>
      <p:cxnSp>
        <p:nvCxnSpPr>
          <p:cNvPr id="30" name="直接连接符 29"/>
          <p:cNvCxnSpPr/>
          <p:nvPr/>
        </p:nvCxnSpPr>
        <p:spPr>
          <a:xfrm flipV="1">
            <a:off x="0" y="4395611"/>
            <a:ext cx="2772281" cy="33766"/>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直接连接符 30"/>
          <p:cNvCxnSpPr/>
          <p:nvPr/>
        </p:nvCxnSpPr>
        <p:spPr>
          <a:xfrm>
            <a:off x="6875017" y="4412494"/>
            <a:ext cx="2268983" cy="0"/>
          </a:xfrm>
          <a:prstGeom prst="line">
            <a:avLst/>
          </a:prstGeom>
          <a:ln w="381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5" name="文本框 34"/>
          <p:cNvSpPr txBox="1"/>
          <p:nvPr/>
        </p:nvSpPr>
        <p:spPr>
          <a:xfrm>
            <a:off x="124961" y="3778981"/>
            <a:ext cx="1731658"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发送方签名</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36" name="文本框 35"/>
          <p:cNvSpPr txBox="1"/>
          <p:nvPr/>
        </p:nvSpPr>
        <p:spPr>
          <a:xfrm>
            <a:off x="139060" y="4697336"/>
            <a:ext cx="1731658"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接收方验证</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500"/>
                                        <p:tgtEl>
                                          <p:spTgt spid="1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5"/>
                                        </p:tgtEl>
                                        <p:attrNameLst>
                                          <p:attrName>style.visibility</p:attrName>
                                        </p:attrNameLst>
                                      </p:cBhvr>
                                      <p:to>
                                        <p:strVal val="visible"/>
                                      </p:to>
                                    </p:set>
                                    <p:animEffect transition="in" filter="fade">
                                      <p:cBhvr>
                                        <p:cTn id="60" dur="500"/>
                                        <p:tgtEl>
                                          <p:spTgt spid="2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fade">
                                      <p:cBhvr>
                                        <p:cTn id="63" dur="500"/>
                                        <p:tgtEl>
                                          <p:spTgt spid="2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animEffect transition="in" filter="fade">
                                      <p:cBhvr>
                                        <p:cTn id="7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1" grpId="0" animBg="1"/>
      <p:bldP spid="12" grpId="0"/>
      <p:bldP spid="13" grpId="0" animBg="1"/>
      <p:bldP spid="15" grpId="0" animBg="1"/>
      <p:bldP spid="16" grpId="0" animBg="1"/>
      <p:bldP spid="18" grpId="0" animBg="1"/>
      <p:bldP spid="20" grpId="0" animBg="1"/>
      <p:bldP spid="9" grpId="0"/>
      <p:bldP spid="21" grpId="0" animBg="1"/>
      <p:bldP spid="22" grpId="0"/>
      <p:bldP spid="24" grpId="0" animBg="1"/>
      <p:bldP spid="25" grpId="0" animBg="1"/>
      <p:bldP spid="27" grpId="0" bldLvl="0" animBg="1"/>
      <p:bldP spid="28" grpId="0" animBg="1"/>
      <p:bldP spid="2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3" y="1166070"/>
            <a:ext cx="3744416"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第三方认证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8" name="矩形 7"/>
          <p:cNvSpPr/>
          <p:nvPr/>
        </p:nvSpPr>
        <p:spPr>
          <a:xfrm>
            <a:off x="669757" y="2050714"/>
            <a:ext cx="2639064" cy="1976137"/>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2500" y="2138928"/>
            <a:ext cx="943104" cy="669343"/>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tx2">
                    <a:lumMod val="95000"/>
                    <a:lumOff val="5000"/>
                  </a:schemeClr>
                </a:solidFill>
              </a:rPr>
              <a:t>消息</a:t>
            </a:r>
            <a:endParaRPr lang="zh-CN" altLang="en-US" sz="2400" dirty="0">
              <a:solidFill>
                <a:schemeClr val="tx2">
                  <a:lumMod val="95000"/>
                  <a:lumOff val="5000"/>
                </a:schemeClr>
              </a:solidFill>
            </a:endParaRPr>
          </a:p>
        </p:txBody>
      </p:sp>
      <p:sp>
        <p:nvSpPr>
          <p:cNvPr id="11" name="文本框 10"/>
          <p:cNvSpPr txBox="1"/>
          <p:nvPr/>
        </p:nvSpPr>
        <p:spPr>
          <a:xfrm>
            <a:off x="2025862" y="2229614"/>
            <a:ext cx="1142917"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Alice</a:t>
            </a:r>
            <a:r>
              <a:rPr lang="zh-CN" altLang="en-US" sz="2000" dirty="0">
                <a:solidFill>
                  <a:schemeClr val="tx2"/>
                </a:solidFill>
                <a:latin typeface="黑体" panose="02010609060101010101" pitchFamily="49" charset="-122"/>
                <a:ea typeface="黑体" panose="02010609060101010101" pitchFamily="49" charset="-122"/>
              </a:rPr>
              <a:t>的私钥</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12" name="图形 11" descr="钥匙"/>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2154065" y="2768261"/>
            <a:ext cx="669343" cy="669343"/>
          </a:xfrm>
          <a:prstGeom prst="rect">
            <a:avLst/>
          </a:prstGeom>
        </p:spPr>
      </p:pic>
      <p:sp>
        <p:nvSpPr>
          <p:cNvPr id="14" name="矩形 13"/>
          <p:cNvSpPr/>
          <p:nvPr/>
        </p:nvSpPr>
        <p:spPr>
          <a:xfrm>
            <a:off x="842061" y="3457932"/>
            <a:ext cx="2180742" cy="456760"/>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a:solidFill>
                  <a:schemeClr val="tx2">
                    <a:lumMod val="95000"/>
                    <a:lumOff val="5000"/>
                  </a:schemeClr>
                </a:solidFill>
              </a:rPr>
              <a:t>Signing algorithm</a:t>
            </a:r>
            <a:endParaRPr lang="zh-CN" altLang="en-US" sz="2000" dirty="0">
              <a:solidFill>
                <a:schemeClr val="tx2">
                  <a:lumMod val="95000"/>
                  <a:lumOff val="5000"/>
                </a:schemeClr>
              </a:solidFill>
            </a:endParaRPr>
          </a:p>
        </p:txBody>
      </p:sp>
      <p:sp>
        <p:nvSpPr>
          <p:cNvPr id="40" name="矩形 39"/>
          <p:cNvSpPr/>
          <p:nvPr/>
        </p:nvSpPr>
        <p:spPr>
          <a:xfrm>
            <a:off x="6147758" y="2050714"/>
            <a:ext cx="2612082" cy="1980113"/>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614557" y="2112406"/>
            <a:ext cx="943104" cy="669343"/>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tx2">
                    <a:lumMod val="95000"/>
                    <a:lumOff val="5000"/>
                  </a:schemeClr>
                </a:solidFill>
              </a:rPr>
              <a:t>消息</a:t>
            </a:r>
            <a:endParaRPr lang="zh-CN" altLang="en-US" sz="2400" dirty="0">
              <a:solidFill>
                <a:schemeClr val="tx2">
                  <a:lumMod val="95000"/>
                  <a:lumOff val="5000"/>
                </a:schemeClr>
              </a:solidFill>
            </a:endParaRPr>
          </a:p>
        </p:txBody>
      </p:sp>
      <p:sp>
        <p:nvSpPr>
          <p:cNvPr id="42" name="文本框 41"/>
          <p:cNvSpPr txBox="1"/>
          <p:nvPr/>
        </p:nvSpPr>
        <p:spPr>
          <a:xfrm>
            <a:off x="6376919" y="2502546"/>
            <a:ext cx="1366516"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认证中心的公钥</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43" name="图形 42" descr="钥匙"/>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38399" y="1982683"/>
            <a:ext cx="669343" cy="669343"/>
          </a:xfrm>
          <a:prstGeom prst="rect">
            <a:avLst/>
          </a:prstGeom>
        </p:spPr>
      </p:pic>
      <p:sp>
        <p:nvSpPr>
          <p:cNvPr id="45" name="矩形 44"/>
          <p:cNvSpPr/>
          <p:nvPr/>
        </p:nvSpPr>
        <p:spPr>
          <a:xfrm>
            <a:off x="6376919" y="3443706"/>
            <a:ext cx="2180742" cy="456760"/>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a:solidFill>
                  <a:schemeClr val="tx2">
                    <a:lumMod val="95000"/>
                    <a:lumOff val="5000"/>
                  </a:schemeClr>
                </a:solidFill>
              </a:rPr>
              <a:t>Signing algorithm</a:t>
            </a:r>
            <a:endParaRPr lang="zh-CN" altLang="en-US" sz="2000" dirty="0">
              <a:solidFill>
                <a:schemeClr val="tx2">
                  <a:lumMod val="95000"/>
                  <a:lumOff val="5000"/>
                </a:schemeClr>
              </a:solidFill>
            </a:endParaRPr>
          </a:p>
        </p:txBody>
      </p:sp>
      <p:sp>
        <p:nvSpPr>
          <p:cNvPr id="48" name="矩形 47"/>
          <p:cNvSpPr/>
          <p:nvPr/>
        </p:nvSpPr>
        <p:spPr>
          <a:xfrm>
            <a:off x="1826596" y="4478683"/>
            <a:ext cx="5768762" cy="2088232"/>
          </a:xfrm>
          <a:prstGeom prst="rect">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p:cNvSpPr txBox="1"/>
          <p:nvPr/>
        </p:nvSpPr>
        <p:spPr>
          <a:xfrm>
            <a:off x="1970196" y="4781673"/>
            <a:ext cx="1676685"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Alice</a:t>
            </a:r>
            <a:r>
              <a:rPr lang="zh-CN" altLang="en-US" sz="2000" dirty="0">
                <a:solidFill>
                  <a:schemeClr val="tx2"/>
                </a:solidFill>
                <a:latin typeface="黑体" panose="02010609060101010101" pitchFamily="49" charset="-122"/>
                <a:ea typeface="黑体" panose="02010609060101010101" pitchFamily="49" charset="-122"/>
              </a:rPr>
              <a:t>的公钥</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51" name="图形 50" descr="钥匙"/>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8712" y="5052780"/>
            <a:ext cx="669343" cy="669343"/>
          </a:xfrm>
          <a:prstGeom prst="rect">
            <a:avLst/>
          </a:prstGeom>
        </p:spPr>
      </p:pic>
      <p:sp>
        <p:nvSpPr>
          <p:cNvPr id="53" name="矩形 52"/>
          <p:cNvSpPr/>
          <p:nvPr/>
        </p:nvSpPr>
        <p:spPr>
          <a:xfrm>
            <a:off x="2386220" y="5629246"/>
            <a:ext cx="1497728" cy="74371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a:solidFill>
                  <a:schemeClr val="tx2">
                    <a:lumMod val="95000"/>
                    <a:lumOff val="5000"/>
                  </a:schemeClr>
                </a:solidFill>
              </a:rPr>
              <a:t>Verifying algorithm</a:t>
            </a:r>
            <a:endParaRPr lang="zh-CN" altLang="en-US" sz="2000" dirty="0">
              <a:solidFill>
                <a:schemeClr val="tx2">
                  <a:lumMod val="95000"/>
                  <a:lumOff val="5000"/>
                </a:schemeClr>
              </a:solidFill>
            </a:endParaRPr>
          </a:p>
        </p:txBody>
      </p:sp>
      <p:cxnSp>
        <p:nvCxnSpPr>
          <p:cNvPr id="56" name="直接箭头连接符 55"/>
          <p:cNvCxnSpPr/>
          <p:nvPr/>
        </p:nvCxnSpPr>
        <p:spPr>
          <a:xfrm>
            <a:off x="1331033" y="2902996"/>
            <a:ext cx="5628" cy="534608"/>
          </a:xfrm>
          <a:prstGeom prst="straightConnector1">
            <a:avLst/>
          </a:prstGeom>
          <a:ln w="57150">
            <a:solidFill>
              <a:schemeClr val="accent4">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58" name="直接箭头连接符 57"/>
          <p:cNvCxnSpPr/>
          <p:nvPr/>
        </p:nvCxnSpPr>
        <p:spPr>
          <a:xfrm flipV="1">
            <a:off x="8106049" y="2843441"/>
            <a:ext cx="0" cy="545958"/>
          </a:xfrm>
          <a:prstGeom prst="straightConnector1">
            <a:avLst/>
          </a:prstGeom>
          <a:ln w="57150">
            <a:solidFill>
              <a:schemeClr val="accent4">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63" name="矩形 62"/>
          <p:cNvSpPr/>
          <p:nvPr/>
        </p:nvSpPr>
        <p:spPr>
          <a:xfrm>
            <a:off x="5143025" y="5629246"/>
            <a:ext cx="1676686" cy="743715"/>
          </a:xfrm>
          <a:prstGeom prst="rect">
            <a:avLst/>
          </a:prstGeom>
          <a:solidFill>
            <a:schemeClr val="accent5"/>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a:solidFill>
                  <a:schemeClr val="tx2">
                    <a:lumMod val="95000"/>
                    <a:lumOff val="5000"/>
                  </a:schemeClr>
                </a:solidFill>
              </a:rPr>
              <a:t>Signing algorithm</a:t>
            </a:r>
            <a:endParaRPr lang="zh-CN" altLang="en-US" sz="2000" dirty="0">
              <a:solidFill>
                <a:schemeClr val="tx2">
                  <a:lumMod val="95000"/>
                  <a:lumOff val="5000"/>
                </a:schemeClr>
              </a:solidFill>
            </a:endParaRPr>
          </a:p>
        </p:txBody>
      </p:sp>
      <p:sp>
        <p:nvSpPr>
          <p:cNvPr id="64" name="文本框 63"/>
          <p:cNvSpPr txBox="1"/>
          <p:nvPr/>
        </p:nvSpPr>
        <p:spPr>
          <a:xfrm>
            <a:off x="5374504" y="4796301"/>
            <a:ext cx="200483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认证中心的私钥</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65" name="图形 64" descr="钥匙"/>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6102301" y="5045772"/>
            <a:ext cx="669343" cy="669343"/>
          </a:xfrm>
          <a:prstGeom prst="rect">
            <a:avLst/>
          </a:prstGeom>
        </p:spPr>
      </p:pic>
      <p:cxnSp>
        <p:nvCxnSpPr>
          <p:cNvPr id="69" name="连接符: 肘形 68"/>
          <p:cNvCxnSpPr/>
          <p:nvPr/>
        </p:nvCxnSpPr>
        <p:spPr>
          <a:xfrm rot="16200000" flipH="1">
            <a:off x="810202" y="4496414"/>
            <a:ext cx="2013030" cy="996349"/>
          </a:xfrm>
          <a:prstGeom prst="bentConnector2">
            <a:avLst/>
          </a:prstGeom>
          <a:ln w="57150">
            <a:solidFill>
              <a:schemeClr val="accent4">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70" name="直接箭头连接符 69"/>
          <p:cNvCxnSpPr/>
          <p:nvPr/>
        </p:nvCxnSpPr>
        <p:spPr>
          <a:xfrm>
            <a:off x="3990897" y="6001103"/>
            <a:ext cx="1051196" cy="0"/>
          </a:xfrm>
          <a:prstGeom prst="straightConnector1">
            <a:avLst/>
          </a:prstGeom>
          <a:ln w="57150">
            <a:solidFill>
              <a:schemeClr val="accent4">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73" name="连接符: 肘形 72"/>
          <p:cNvCxnSpPr/>
          <p:nvPr/>
        </p:nvCxnSpPr>
        <p:spPr>
          <a:xfrm flipV="1">
            <a:off x="6911248" y="3962353"/>
            <a:ext cx="1147892" cy="2038750"/>
          </a:xfrm>
          <a:prstGeom prst="bentConnector2">
            <a:avLst/>
          </a:prstGeom>
          <a:ln w="57150">
            <a:solidFill>
              <a:schemeClr val="accent4">
                <a:lumMod val="75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77" name="直接箭头连接符 76"/>
          <p:cNvCxnSpPr/>
          <p:nvPr/>
        </p:nvCxnSpPr>
        <p:spPr>
          <a:xfrm flipV="1">
            <a:off x="4566961" y="5360669"/>
            <a:ext cx="0" cy="537153"/>
          </a:xfrm>
          <a:prstGeom prst="straightConnector1">
            <a:avLst/>
          </a:prstGeom>
          <a:ln w="57150">
            <a:solidFill>
              <a:schemeClr val="accent4">
                <a:lumMod val="75000"/>
              </a:schemeClr>
            </a:solidFill>
            <a:tailEnd type="triangle"/>
          </a:ln>
        </p:spPr>
        <p:style>
          <a:lnRef idx="3">
            <a:schemeClr val="accent1"/>
          </a:lnRef>
          <a:fillRef idx="0">
            <a:schemeClr val="accent1"/>
          </a:fillRef>
          <a:effectRef idx="2">
            <a:schemeClr val="accent1"/>
          </a:effectRef>
          <a:fontRef idx="minor">
            <a:schemeClr val="tx1"/>
          </a:fontRef>
        </p:style>
      </p:cxnSp>
      <p:sp>
        <p:nvSpPr>
          <p:cNvPr id="80" name="矩形 79"/>
          <p:cNvSpPr/>
          <p:nvPr/>
        </p:nvSpPr>
        <p:spPr>
          <a:xfrm>
            <a:off x="4085824" y="4721081"/>
            <a:ext cx="914888" cy="547014"/>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tx2">
                    <a:lumMod val="95000"/>
                    <a:lumOff val="5000"/>
                  </a:schemeClr>
                </a:solidFill>
              </a:rPr>
              <a:t>消息</a:t>
            </a:r>
            <a:endParaRPr lang="zh-CN" altLang="en-US" sz="2400" dirty="0">
              <a:solidFill>
                <a:schemeClr val="tx2">
                  <a:lumMod val="95000"/>
                  <a:lumOff val="5000"/>
                </a:schemeClr>
              </a:solidFill>
            </a:endParaRPr>
          </a:p>
        </p:txBody>
      </p:sp>
      <p:sp>
        <p:nvSpPr>
          <p:cNvPr id="89" name="文本框 88"/>
          <p:cNvSpPr txBox="1"/>
          <p:nvPr/>
        </p:nvSpPr>
        <p:spPr>
          <a:xfrm>
            <a:off x="2961983" y="1853237"/>
            <a:ext cx="861537" cy="400110"/>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Alice</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91" name="文本框 90"/>
          <p:cNvSpPr txBox="1"/>
          <p:nvPr/>
        </p:nvSpPr>
        <p:spPr>
          <a:xfrm>
            <a:off x="5550006" y="1869656"/>
            <a:ext cx="861537" cy="400110"/>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000" dirty="0">
                <a:solidFill>
                  <a:schemeClr val="tx2"/>
                </a:solidFill>
                <a:latin typeface="黑体" panose="02010609060101010101" pitchFamily="49" charset="-122"/>
                <a:ea typeface="黑体" panose="02010609060101010101" pitchFamily="49" charset="-122"/>
              </a:rPr>
              <a:t>Bob</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92" name="文本框 91"/>
          <p:cNvSpPr txBox="1"/>
          <p:nvPr/>
        </p:nvSpPr>
        <p:spPr>
          <a:xfrm>
            <a:off x="3921984" y="4156306"/>
            <a:ext cx="1289954" cy="400110"/>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认证中心</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nodeType="with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fade">
                                      <p:cBhvr>
                                        <p:cTn id="22" dur="500"/>
                                        <p:tgtEl>
                                          <p:spTgt spid="5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9"/>
                                        </p:tgtEl>
                                        <p:attrNameLst>
                                          <p:attrName>style.visibility</p:attrName>
                                        </p:attrNameLst>
                                      </p:cBhvr>
                                      <p:to>
                                        <p:strVal val="visible"/>
                                      </p:to>
                                    </p:set>
                                    <p:animEffect transition="in" filter="fade">
                                      <p:cBhvr>
                                        <p:cTn id="25" dur="500"/>
                                        <p:tgtEl>
                                          <p:spTgt spid="8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fade">
                                      <p:cBhvr>
                                        <p:cTn id="30" dur="500"/>
                                        <p:tgtEl>
                                          <p:spTgt spid="4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50"/>
                                        </p:tgtEl>
                                        <p:attrNameLst>
                                          <p:attrName>style.visibility</p:attrName>
                                        </p:attrNameLst>
                                      </p:cBhvr>
                                      <p:to>
                                        <p:strVal val="visible"/>
                                      </p:to>
                                    </p:set>
                                    <p:animEffect transition="in" filter="fade">
                                      <p:cBhvr>
                                        <p:cTn id="33" dur="500"/>
                                        <p:tgtEl>
                                          <p:spTgt spid="50"/>
                                        </p:tgtEl>
                                      </p:cBhvr>
                                    </p:animEffect>
                                  </p:childTnLst>
                                </p:cTn>
                              </p:par>
                              <p:par>
                                <p:cTn id="34" presetID="10" presetClass="entr" presetSubtype="0" fill="hold" nodeType="withEffect">
                                  <p:stCondLst>
                                    <p:cond delay="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500"/>
                                        <p:tgtEl>
                                          <p:spTgt spid="5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fade">
                                      <p:cBhvr>
                                        <p:cTn id="39" dur="500"/>
                                        <p:tgtEl>
                                          <p:spTgt spid="53"/>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63"/>
                                        </p:tgtEl>
                                        <p:attrNameLst>
                                          <p:attrName>style.visibility</p:attrName>
                                        </p:attrNameLst>
                                      </p:cBhvr>
                                      <p:to>
                                        <p:strVal val="visible"/>
                                      </p:to>
                                    </p:set>
                                    <p:animEffect transition="in" filter="fade">
                                      <p:cBhvr>
                                        <p:cTn id="42" dur="500"/>
                                        <p:tgtEl>
                                          <p:spTgt spid="6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4"/>
                                        </p:tgtEl>
                                        <p:attrNameLst>
                                          <p:attrName>style.visibility</p:attrName>
                                        </p:attrNameLst>
                                      </p:cBhvr>
                                      <p:to>
                                        <p:strVal val="visible"/>
                                      </p:to>
                                    </p:set>
                                    <p:animEffect transition="in" filter="fade">
                                      <p:cBhvr>
                                        <p:cTn id="45" dur="500"/>
                                        <p:tgtEl>
                                          <p:spTgt spid="64"/>
                                        </p:tgtEl>
                                      </p:cBhvr>
                                    </p:animEffect>
                                  </p:childTnLst>
                                </p:cTn>
                              </p:par>
                              <p:par>
                                <p:cTn id="46" presetID="10" presetClass="entr" presetSubtype="0" fill="hold" nodeType="with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fade">
                                      <p:cBhvr>
                                        <p:cTn id="48" dur="500"/>
                                        <p:tgtEl>
                                          <p:spTgt spid="65"/>
                                        </p:tgtEl>
                                      </p:cBhvr>
                                    </p:animEffect>
                                  </p:childTnLst>
                                </p:cTn>
                              </p:par>
                              <p:par>
                                <p:cTn id="49" presetID="10" presetClass="entr" presetSubtype="0" fill="hold" nodeType="withEffect">
                                  <p:stCondLst>
                                    <p:cond delay="0"/>
                                  </p:stCondLst>
                                  <p:childTnLst>
                                    <p:set>
                                      <p:cBhvr>
                                        <p:cTn id="50" dur="1" fill="hold">
                                          <p:stCondLst>
                                            <p:cond delay="0"/>
                                          </p:stCondLst>
                                        </p:cTn>
                                        <p:tgtEl>
                                          <p:spTgt spid="70"/>
                                        </p:tgtEl>
                                        <p:attrNameLst>
                                          <p:attrName>style.visibility</p:attrName>
                                        </p:attrNameLst>
                                      </p:cBhvr>
                                      <p:to>
                                        <p:strVal val="visible"/>
                                      </p:to>
                                    </p:set>
                                    <p:animEffect transition="in" filter="fade">
                                      <p:cBhvr>
                                        <p:cTn id="51" dur="500"/>
                                        <p:tgtEl>
                                          <p:spTgt spid="70"/>
                                        </p:tgtEl>
                                      </p:cBhvr>
                                    </p:animEffect>
                                  </p:childTnLst>
                                </p:cTn>
                              </p:par>
                              <p:par>
                                <p:cTn id="52" presetID="10" presetClass="entr" presetSubtype="0" fill="hold" nodeType="withEffect">
                                  <p:stCondLst>
                                    <p:cond delay="0"/>
                                  </p:stCondLst>
                                  <p:childTnLst>
                                    <p:set>
                                      <p:cBhvr>
                                        <p:cTn id="53" dur="1" fill="hold">
                                          <p:stCondLst>
                                            <p:cond delay="0"/>
                                          </p:stCondLst>
                                        </p:cTn>
                                        <p:tgtEl>
                                          <p:spTgt spid="77"/>
                                        </p:tgtEl>
                                        <p:attrNameLst>
                                          <p:attrName>style.visibility</p:attrName>
                                        </p:attrNameLst>
                                      </p:cBhvr>
                                      <p:to>
                                        <p:strVal val="visible"/>
                                      </p:to>
                                    </p:set>
                                    <p:animEffect transition="in" filter="fade">
                                      <p:cBhvr>
                                        <p:cTn id="54" dur="500"/>
                                        <p:tgtEl>
                                          <p:spTgt spid="7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0"/>
                                        </p:tgtEl>
                                        <p:attrNameLst>
                                          <p:attrName>style.visibility</p:attrName>
                                        </p:attrNameLst>
                                      </p:cBhvr>
                                      <p:to>
                                        <p:strVal val="visible"/>
                                      </p:to>
                                    </p:set>
                                    <p:animEffect transition="in" filter="fade">
                                      <p:cBhvr>
                                        <p:cTn id="57" dur="500"/>
                                        <p:tgtEl>
                                          <p:spTgt spid="80"/>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92"/>
                                        </p:tgtEl>
                                        <p:attrNameLst>
                                          <p:attrName>style.visibility</p:attrName>
                                        </p:attrNameLst>
                                      </p:cBhvr>
                                      <p:to>
                                        <p:strVal val="visible"/>
                                      </p:to>
                                    </p:set>
                                    <p:animEffect transition="in" filter="fade">
                                      <p:cBhvr>
                                        <p:cTn id="60" dur="500"/>
                                        <p:tgtEl>
                                          <p:spTgt spid="92"/>
                                        </p:tgtEl>
                                      </p:cBhvr>
                                    </p:animEffect>
                                  </p:childTnLst>
                                </p:cTn>
                              </p:par>
                              <p:par>
                                <p:cTn id="61" presetID="10" presetClass="entr" presetSubtype="0" fill="hold" nodeType="withEffect">
                                  <p:stCondLst>
                                    <p:cond delay="0"/>
                                  </p:stCondLst>
                                  <p:childTnLst>
                                    <p:set>
                                      <p:cBhvr>
                                        <p:cTn id="62" dur="1" fill="hold">
                                          <p:stCondLst>
                                            <p:cond delay="0"/>
                                          </p:stCondLst>
                                        </p:cTn>
                                        <p:tgtEl>
                                          <p:spTgt spid="69"/>
                                        </p:tgtEl>
                                        <p:attrNameLst>
                                          <p:attrName>style.visibility</p:attrName>
                                        </p:attrNameLst>
                                      </p:cBhvr>
                                      <p:to>
                                        <p:strVal val="visible"/>
                                      </p:to>
                                    </p:set>
                                    <p:animEffect transition="in" filter="fade">
                                      <p:cBhvr>
                                        <p:cTn id="63" dur="500"/>
                                        <p:tgtEl>
                                          <p:spTgt spid="6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73"/>
                                        </p:tgtEl>
                                        <p:attrNameLst>
                                          <p:attrName>style.visibility</p:attrName>
                                        </p:attrNameLst>
                                      </p:cBhvr>
                                      <p:to>
                                        <p:strVal val="visible"/>
                                      </p:to>
                                    </p:set>
                                    <p:animEffect transition="in" filter="fade">
                                      <p:cBhvr>
                                        <p:cTn id="68" dur="500"/>
                                        <p:tgtEl>
                                          <p:spTgt spid="7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0"/>
                                        </p:tgtEl>
                                        <p:attrNameLst>
                                          <p:attrName>style.visibility</p:attrName>
                                        </p:attrNameLst>
                                      </p:cBhvr>
                                      <p:to>
                                        <p:strVal val="visible"/>
                                      </p:to>
                                    </p:set>
                                    <p:animEffect transition="in" filter="fade">
                                      <p:cBhvr>
                                        <p:cTn id="71" dur="500"/>
                                        <p:tgtEl>
                                          <p:spTgt spid="40"/>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fade">
                                      <p:cBhvr>
                                        <p:cTn id="74" dur="500"/>
                                        <p:tgtEl>
                                          <p:spTgt spid="41"/>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fade">
                                      <p:cBhvr>
                                        <p:cTn id="77" dur="500"/>
                                        <p:tgtEl>
                                          <p:spTgt spid="42"/>
                                        </p:tgtEl>
                                      </p:cBhvr>
                                    </p:animEffect>
                                  </p:childTnLst>
                                </p:cTn>
                              </p:par>
                              <p:par>
                                <p:cTn id="78" presetID="10" presetClass="entr" presetSubtype="0" fill="hold" nodeType="withEffect">
                                  <p:stCondLst>
                                    <p:cond delay="0"/>
                                  </p:stCondLst>
                                  <p:childTnLst>
                                    <p:set>
                                      <p:cBhvr>
                                        <p:cTn id="79" dur="1" fill="hold">
                                          <p:stCondLst>
                                            <p:cond delay="0"/>
                                          </p:stCondLst>
                                        </p:cTn>
                                        <p:tgtEl>
                                          <p:spTgt spid="43"/>
                                        </p:tgtEl>
                                        <p:attrNameLst>
                                          <p:attrName>style.visibility</p:attrName>
                                        </p:attrNameLst>
                                      </p:cBhvr>
                                      <p:to>
                                        <p:strVal val="visible"/>
                                      </p:to>
                                    </p:set>
                                    <p:animEffect transition="in" filter="fade">
                                      <p:cBhvr>
                                        <p:cTn id="80" dur="500"/>
                                        <p:tgtEl>
                                          <p:spTgt spid="4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45"/>
                                        </p:tgtEl>
                                        <p:attrNameLst>
                                          <p:attrName>style.visibility</p:attrName>
                                        </p:attrNameLst>
                                      </p:cBhvr>
                                      <p:to>
                                        <p:strVal val="visible"/>
                                      </p:to>
                                    </p:set>
                                    <p:animEffect transition="in" filter="fade">
                                      <p:cBhvr>
                                        <p:cTn id="83" dur="500"/>
                                        <p:tgtEl>
                                          <p:spTgt spid="45"/>
                                        </p:tgtEl>
                                      </p:cBhvr>
                                    </p:animEffect>
                                  </p:childTnLst>
                                </p:cTn>
                              </p:par>
                              <p:par>
                                <p:cTn id="84" presetID="10" presetClass="entr" presetSubtype="0" fill="hold" nodeType="withEffect">
                                  <p:stCondLst>
                                    <p:cond delay="0"/>
                                  </p:stCondLst>
                                  <p:childTnLst>
                                    <p:set>
                                      <p:cBhvr>
                                        <p:cTn id="85" dur="1" fill="hold">
                                          <p:stCondLst>
                                            <p:cond delay="0"/>
                                          </p:stCondLst>
                                        </p:cTn>
                                        <p:tgtEl>
                                          <p:spTgt spid="58"/>
                                        </p:tgtEl>
                                        <p:attrNameLst>
                                          <p:attrName>style.visibility</p:attrName>
                                        </p:attrNameLst>
                                      </p:cBhvr>
                                      <p:to>
                                        <p:strVal val="visible"/>
                                      </p:to>
                                    </p:set>
                                    <p:animEffect transition="in" filter="fade">
                                      <p:cBhvr>
                                        <p:cTn id="86" dur="500"/>
                                        <p:tgtEl>
                                          <p:spTgt spid="58"/>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fade">
                                      <p:cBhvr>
                                        <p:cTn id="89"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4" grpId="0" animBg="1"/>
      <p:bldP spid="40" grpId="0" animBg="1"/>
      <p:bldP spid="41" grpId="0" animBg="1"/>
      <p:bldP spid="42" grpId="0"/>
      <p:bldP spid="45" grpId="0" animBg="1"/>
      <p:bldP spid="48" grpId="0" animBg="1"/>
      <p:bldP spid="50" grpId="0"/>
      <p:bldP spid="53" grpId="0" animBg="1"/>
      <p:bldP spid="63" grpId="0" animBg="1"/>
      <p:bldP spid="64" grpId="0"/>
      <p:bldP spid="80" grpId="0" animBg="1"/>
      <p:bldP spid="89" grpId="0" animBg="1"/>
      <p:bldP spid="91" grpId="0" animBg="1"/>
      <p:bldP spid="9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3.2</a:t>
            </a:r>
            <a:r>
              <a:rPr lang="zh-CN" altLang="en-US" dirty="0">
                <a:latin typeface="楷体" panose="02010609060101010101" pitchFamily="49" charset="-122"/>
                <a:ea typeface="楷体" panose="02010609060101010101" pitchFamily="49" charset="-122"/>
              </a:rPr>
              <a:t>数字签名技术</a:t>
            </a:r>
            <a:endParaRPr lang="en-US" altLang="zh-CN" dirty="0">
              <a:latin typeface="楷体" panose="02010609060101010101" pitchFamily="49" charset="-122"/>
              <a:ea typeface="楷体" panose="02010609060101010101" pitchFamily="49" charset="-122"/>
            </a:endParaRPr>
          </a:p>
        </p:txBody>
      </p:sp>
      <p:sp>
        <p:nvSpPr>
          <p:cNvPr id="7" name="文本框 6"/>
          <p:cNvSpPr txBox="1"/>
          <p:nvPr/>
        </p:nvSpPr>
        <p:spPr>
          <a:xfrm>
            <a:off x="179513" y="1166070"/>
            <a:ext cx="3744416"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思考一下</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7582" y="2190363"/>
            <a:ext cx="5526360" cy="3695045"/>
          </a:xfrm>
          <a:prstGeom prst="rect">
            <a:avLst/>
          </a:prstGeom>
          <a:ln>
            <a:noFill/>
          </a:ln>
          <a:effectLst>
            <a:softEdge rad="112500"/>
          </a:effectLst>
        </p:spPr>
      </p:pic>
      <p:sp>
        <p:nvSpPr>
          <p:cNvPr id="5" name="文本框 4"/>
          <p:cNvSpPr txBox="1"/>
          <p:nvPr/>
        </p:nvSpPr>
        <p:spPr>
          <a:xfrm>
            <a:off x="604596" y="3167390"/>
            <a:ext cx="3227243" cy="523220"/>
          </a:xfrm>
          <a:prstGeom prst="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先签名，后加密？</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0" name="文本框 9"/>
          <p:cNvSpPr txBox="1"/>
          <p:nvPr/>
        </p:nvSpPr>
        <p:spPr>
          <a:xfrm>
            <a:off x="5686096" y="3068960"/>
            <a:ext cx="3076904" cy="523220"/>
          </a:xfrm>
          <a:prstGeom prst="rect">
            <a:avLst/>
          </a:prstGeom>
          <a:solidFill>
            <a:schemeClr val="accent5">
              <a:lumMod val="60000"/>
              <a:lumOff val="4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先加密，后签名？</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descr="文本, 形状&#10;&#10;中度可信度描述已自动生成"/>
          <p:cNvPicPr>
            <a:picLocks noChangeAspect="1"/>
          </p:cNvPicPr>
          <p:nvPr/>
        </p:nvPicPr>
        <p:blipFill rotWithShape="1">
          <a:blip r:embed="rId1">
            <a:extLst>
              <a:ext uri="{28A0092B-C50C-407E-A947-70E740481C1C}">
                <a14:useLocalDpi xmlns:a14="http://schemas.microsoft.com/office/drawing/2010/main" val="0"/>
              </a:ext>
            </a:extLst>
          </a:blip>
          <a:srcRect t="30557" r="27320"/>
          <a:stretch>
            <a:fillRect/>
          </a:stretch>
        </p:blipFill>
        <p:spPr>
          <a:xfrm>
            <a:off x="1841896" y="4543166"/>
            <a:ext cx="2243672" cy="2143747"/>
          </a:xfrm>
          <a:prstGeom prst="rect">
            <a:avLst/>
          </a:prstGeom>
        </p:spPr>
      </p:pic>
      <p:sp>
        <p:nvSpPr>
          <p:cNvPr id="70"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a:t>
            </a:r>
            <a:r>
              <a:rPr lang="zh-CN" altLang="en-US" dirty="0">
                <a:latin typeface="楷体" panose="02010609060101010101" pitchFamily="49" charset="-122"/>
                <a:ea typeface="楷体" panose="02010609060101010101" pitchFamily="49" charset="-122"/>
              </a:rPr>
              <a:t>消息认证方法</a:t>
            </a:r>
            <a:endParaRPr lang="en-US" altLang="zh-CN" dirty="0">
              <a:latin typeface="楷体" panose="02010609060101010101" pitchFamily="49" charset="-122"/>
              <a:ea typeface="楷体" panose="02010609060101010101" pitchFamily="49" charset="-122"/>
            </a:endParaRPr>
          </a:p>
        </p:txBody>
      </p:sp>
      <p:sp>
        <p:nvSpPr>
          <p:cNvPr id="14" name="文本框 13"/>
          <p:cNvSpPr txBox="1"/>
          <p:nvPr/>
        </p:nvSpPr>
        <p:spPr>
          <a:xfrm>
            <a:off x="179512" y="1193562"/>
            <a:ext cx="5040560"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通信活动中的</a:t>
            </a:r>
            <a:r>
              <a:rPr lang="zh-CN" altLang="en-US" sz="2800" dirty="0">
                <a:solidFill>
                  <a:srgbClr val="C00000"/>
                </a:solidFill>
                <a:latin typeface="黑体" panose="02010609060101010101" pitchFamily="49" charset="-122"/>
                <a:ea typeface="黑体" panose="02010609060101010101" pitchFamily="49" charset="-122"/>
              </a:rPr>
              <a:t>数据威胁</a:t>
            </a:r>
            <a:endParaRPr lang="zh-CN" altLang="en-US" sz="2800" dirty="0">
              <a:solidFill>
                <a:srgbClr val="C00000"/>
              </a:solidFill>
              <a:latin typeface="黑体" panose="02010609060101010101" pitchFamily="49" charset="-122"/>
              <a:ea typeface="黑体" panose="02010609060101010101" pitchFamily="49" charset="-122"/>
            </a:endParaRPr>
          </a:p>
        </p:txBody>
      </p:sp>
      <p:pic>
        <p:nvPicPr>
          <p:cNvPr id="15" name="图片 14" descr="图示&#10;&#10;描述已自动生成"/>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0942" y="2287716"/>
            <a:ext cx="2640954" cy="1762837"/>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图片 15" descr="卡通人物&#10;&#10;描述已自动生成"/>
          <p:cNvPicPr>
            <a:picLocks noChangeAspect="1"/>
          </p:cNvPicPr>
          <p:nvPr/>
        </p:nvPicPr>
        <p:blipFill rotWithShape="1">
          <a:blip r:embed="rId3">
            <a:extLst>
              <a:ext uri="{28A0092B-C50C-407E-A947-70E740481C1C}">
                <a14:useLocalDpi xmlns:a14="http://schemas.microsoft.com/office/drawing/2010/main" val="0"/>
              </a:ext>
            </a:extLst>
          </a:blip>
          <a:srcRect l="4781" t="5125" r="2610" b="6434"/>
          <a:stretch>
            <a:fillRect/>
          </a:stretch>
        </p:blipFill>
        <p:spPr>
          <a:xfrm>
            <a:off x="410206" y="2280219"/>
            <a:ext cx="2640955" cy="186003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图片 8" descr="男人伸出手&#10;&#10;描述已自动生成"/>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56079" y="2025978"/>
            <a:ext cx="3419442" cy="228631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矩形: 圆角 18"/>
          <p:cNvSpPr/>
          <p:nvPr/>
        </p:nvSpPr>
        <p:spPr>
          <a:xfrm>
            <a:off x="4211960" y="5254047"/>
            <a:ext cx="2736304" cy="86409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3600" dirty="0">
                <a:latin typeface="黑体" panose="02010609060101010101" pitchFamily="49" charset="-122"/>
                <a:ea typeface="黑体" panose="02010609060101010101" pitchFamily="49" charset="-122"/>
              </a:rPr>
              <a:t>消息认证</a:t>
            </a:r>
            <a:endParaRPr lang="zh-CN" altLang="en-US" sz="3600" dirty="0">
              <a:latin typeface="黑体" panose="02010609060101010101" pitchFamily="49" charset="-122"/>
              <a:ea typeface="黑体" panose="02010609060101010101" pitchFamily="49" charset="-122"/>
            </a:endParaRPr>
          </a:p>
        </p:txBody>
      </p:sp>
      <p:sp>
        <p:nvSpPr>
          <p:cNvPr id="10" name="文本框 9"/>
          <p:cNvSpPr txBox="1"/>
          <p:nvPr/>
        </p:nvSpPr>
        <p:spPr>
          <a:xfrm>
            <a:off x="3577683" y="3661520"/>
            <a:ext cx="2502758"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3600" b="1" dirty="0">
                <a:solidFill>
                  <a:schemeClr val="bg1"/>
                </a:solidFill>
                <a:latin typeface="黑体" panose="02010609060101010101" pitchFamily="49" charset="-122"/>
                <a:ea typeface="黑体" panose="02010609060101010101" pitchFamily="49" charset="-122"/>
              </a:rPr>
              <a:t>如何防御？</a:t>
            </a:r>
            <a:endParaRPr lang="zh-CN" altLang="en-US" sz="3600" b="1"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图形用户界面&#10;&#10;描述已自动生成"/>
          <p:cNvPicPr>
            <a:picLocks noChangeAspect="1"/>
          </p:cNvPicPr>
          <p:nvPr/>
        </p:nvPicPr>
        <p:blipFill rotWithShape="1">
          <a:blip r:embed="rId1">
            <a:extLst>
              <a:ext uri="{28A0092B-C50C-407E-A947-70E740481C1C}">
                <a14:useLocalDpi xmlns:a14="http://schemas.microsoft.com/office/drawing/2010/main" val="0"/>
              </a:ext>
            </a:extLst>
          </a:blip>
          <a:srcRect t="5099" b="18915"/>
          <a:stretch>
            <a:fillRect/>
          </a:stretch>
        </p:blipFill>
        <p:spPr>
          <a:xfrm>
            <a:off x="2106500" y="1924436"/>
            <a:ext cx="4930999" cy="2562851"/>
          </a:xfrm>
          <a:prstGeom prst="rect">
            <a:avLst/>
          </a:prstGeom>
        </p:spPr>
      </p:pic>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3.1.1</a:t>
            </a:r>
            <a:r>
              <a:rPr lang="zh-CN" altLang="en-US" dirty="0">
                <a:latin typeface="楷体" panose="02010609060101010101" pitchFamily="49" charset="-122"/>
                <a:ea typeface="楷体" panose="02010609060101010101" pitchFamily="49" charset="-122"/>
              </a:rPr>
              <a:t>散列函数</a:t>
            </a:r>
            <a:endParaRPr lang="en-US" altLang="zh-CN" dirty="0">
              <a:latin typeface="楷体" panose="02010609060101010101" pitchFamily="49" charset="-122"/>
              <a:ea typeface="楷体" panose="02010609060101010101" pitchFamily="49" charset="-122"/>
            </a:endParaRPr>
          </a:p>
        </p:txBody>
      </p:sp>
      <p:sp>
        <p:nvSpPr>
          <p:cNvPr id="6" name="文本框 5"/>
          <p:cNvSpPr txBox="1"/>
          <p:nvPr/>
        </p:nvSpPr>
        <p:spPr>
          <a:xfrm>
            <a:off x="179512" y="1217569"/>
            <a:ext cx="3744416"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lgn="l">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什么是散列函数？</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8" name="文本框 7"/>
          <p:cNvSpPr txBox="1"/>
          <p:nvPr/>
        </p:nvSpPr>
        <p:spPr>
          <a:xfrm>
            <a:off x="1241376" y="4670935"/>
            <a:ext cx="6661248" cy="1938992"/>
          </a:xfrm>
          <a:prstGeom prst="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marL="342900" indent="-342900">
              <a:buClr>
                <a:srgbClr val="C00000"/>
              </a:buClr>
              <a:buFont typeface="Wingdings" panose="05000000000000000000" pitchFamily="2" charset="2"/>
              <a:buChar char="Ø"/>
            </a:pPr>
            <a:r>
              <a:rPr lang="zh-CN" altLang="en-US" sz="2400" dirty="0">
                <a:solidFill>
                  <a:schemeClr val="tx2"/>
                </a:solidFill>
                <a:latin typeface="黑体" panose="02010609060101010101" pitchFamily="49" charset="-122"/>
                <a:ea typeface="黑体" panose="02010609060101010101" pitchFamily="49" charset="-122"/>
              </a:rPr>
              <a:t>散列函数是一种创建数字</a:t>
            </a:r>
            <a:r>
              <a:rPr lang="zh-CN" altLang="en-US" sz="2400" dirty="0">
                <a:solidFill>
                  <a:srgbClr val="C00000"/>
                </a:solidFill>
                <a:latin typeface="黑体" panose="02010609060101010101" pitchFamily="49" charset="-122"/>
                <a:ea typeface="黑体" panose="02010609060101010101" pitchFamily="49" charset="-122"/>
              </a:rPr>
              <a:t>“指纹”</a:t>
            </a:r>
            <a:r>
              <a:rPr lang="zh-CN" altLang="en-US" sz="2400" dirty="0">
                <a:solidFill>
                  <a:schemeClr val="tx2"/>
                </a:solidFill>
                <a:latin typeface="黑体" panose="02010609060101010101" pitchFamily="49" charset="-122"/>
                <a:ea typeface="黑体" panose="02010609060101010101" pitchFamily="49" charset="-122"/>
              </a:rPr>
              <a:t>的方法。它把消息或数据压缩成摘要，使得</a:t>
            </a:r>
            <a:r>
              <a:rPr lang="zh-CN" altLang="en-US" sz="2400" dirty="0">
                <a:solidFill>
                  <a:srgbClr val="C00000"/>
                </a:solidFill>
                <a:latin typeface="黑体" panose="02010609060101010101" pitchFamily="49" charset="-122"/>
                <a:ea typeface="黑体" panose="02010609060101010101" pitchFamily="49" charset="-122"/>
              </a:rPr>
              <a:t>数据量变小</a:t>
            </a:r>
            <a:r>
              <a:rPr lang="zh-CN" altLang="en-US" sz="2400" dirty="0">
                <a:solidFill>
                  <a:schemeClr val="tx2"/>
                </a:solidFill>
                <a:latin typeface="黑体" panose="02010609060101010101" pitchFamily="49" charset="-122"/>
                <a:ea typeface="黑体" panose="02010609060101010101" pitchFamily="49" charset="-122"/>
              </a:rPr>
              <a:t>，将数据的</a:t>
            </a:r>
            <a:r>
              <a:rPr lang="zh-CN" altLang="en-US" sz="2400" dirty="0">
                <a:solidFill>
                  <a:srgbClr val="C00000"/>
                </a:solidFill>
                <a:latin typeface="黑体" panose="02010609060101010101" pitchFamily="49" charset="-122"/>
                <a:ea typeface="黑体" panose="02010609060101010101" pitchFamily="49" charset="-122"/>
              </a:rPr>
              <a:t>格式固定</a:t>
            </a:r>
            <a:r>
              <a:rPr lang="zh-CN" altLang="en-US" sz="2400" dirty="0">
                <a:solidFill>
                  <a:schemeClr val="tx2"/>
                </a:solidFill>
                <a:latin typeface="黑体" panose="02010609060101010101" pitchFamily="49" charset="-122"/>
                <a:ea typeface="黑体" panose="02010609060101010101" pitchFamily="49" charset="-122"/>
              </a:rPr>
              <a:t>下来。</a:t>
            </a:r>
            <a:endParaRPr lang="en-US" altLang="zh-CN" sz="2400" dirty="0">
              <a:solidFill>
                <a:schemeClr val="tx2"/>
              </a:solidFill>
              <a:latin typeface="黑体" panose="02010609060101010101" pitchFamily="49" charset="-122"/>
              <a:ea typeface="黑体" panose="02010609060101010101" pitchFamily="49" charset="-122"/>
            </a:endParaRPr>
          </a:p>
          <a:p>
            <a:pPr marL="342900" indent="-342900">
              <a:buClr>
                <a:srgbClr val="C00000"/>
              </a:buClr>
              <a:buFont typeface="Wingdings" panose="05000000000000000000" pitchFamily="2" charset="2"/>
              <a:buChar char="Ø"/>
            </a:pPr>
            <a:r>
              <a:rPr lang="zh-CN" altLang="en-US" sz="2400" dirty="0">
                <a:solidFill>
                  <a:schemeClr val="tx2"/>
                </a:solidFill>
                <a:latin typeface="黑体" panose="02010609060101010101" pitchFamily="49" charset="-122"/>
                <a:ea typeface="黑体" panose="02010609060101010101" pitchFamily="49" charset="-122"/>
              </a:rPr>
              <a:t>与消息认证码（</a:t>
            </a:r>
            <a:r>
              <a:rPr lang="en-US" altLang="zh-CN" sz="2400" dirty="0">
                <a:solidFill>
                  <a:schemeClr val="tx2"/>
                </a:solidFill>
                <a:latin typeface="黑体" panose="02010609060101010101" pitchFamily="49" charset="-122"/>
                <a:ea typeface="黑体" panose="02010609060101010101" pitchFamily="49" charset="-122"/>
              </a:rPr>
              <a:t>MAC</a:t>
            </a:r>
            <a:r>
              <a:rPr lang="zh-CN" altLang="en-US" sz="2400" dirty="0">
                <a:solidFill>
                  <a:schemeClr val="tx2"/>
                </a:solidFill>
                <a:latin typeface="黑体" panose="02010609060101010101" pitchFamily="49" charset="-122"/>
                <a:ea typeface="黑体" panose="02010609060101010101" pitchFamily="49" charset="-122"/>
              </a:rPr>
              <a:t>）不同的是散列函数</a:t>
            </a:r>
            <a:r>
              <a:rPr lang="zh-CN" altLang="en-US" sz="2400" dirty="0">
                <a:solidFill>
                  <a:srgbClr val="C00000"/>
                </a:solidFill>
                <a:latin typeface="黑体" panose="02010609060101010101" pitchFamily="49" charset="-122"/>
                <a:ea typeface="黑体" panose="02010609060101010101" pitchFamily="49" charset="-122"/>
              </a:rPr>
              <a:t>不需要密钥</a:t>
            </a:r>
            <a:r>
              <a:rPr lang="zh-CN" altLang="en-US" sz="2400" dirty="0">
                <a:solidFill>
                  <a:schemeClr val="tx2"/>
                </a:solidFill>
                <a:latin typeface="黑体" panose="02010609060101010101" pitchFamily="49" charset="-122"/>
                <a:ea typeface="黑体" panose="02010609060101010101" pitchFamily="49" charset="-122"/>
              </a:rPr>
              <a:t>输入。</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15" name="文本框 14"/>
          <p:cNvSpPr txBox="1"/>
          <p:nvPr/>
        </p:nvSpPr>
        <p:spPr>
          <a:xfrm>
            <a:off x="581897" y="3028161"/>
            <a:ext cx="2034952" cy="523220"/>
          </a:xfrm>
          <a:prstGeom prst="rect">
            <a:avLst/>
          </a:prstGeom>
          <a:solidFill>
            <a:schemeClr val="tx1">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变长消息</a:t>
            </a:r>
            <a:r>
              <a:rPr lang="en-US" altLang="zh-CN" sz="2800" dirty="0">
                <a:solidFill>
                  <a:schemeClr val="tx2"/>
                </a:solidFill>
                <a:latin typeface="黑体" panose="02010609060101010101" pitchFamily="49" charset="-122"/>
                <a:ea typeface="黑体" panose="02010609060101010101" pitchFamily="49" charset="-122"/>
              </a:rPr>
              <a:t>M</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5" name="文本框 34"/>
          <p:cNvSpPr txBox="1"/>
          <p:nvPr/>
        </p:nvSpPr>
        <p:spPr>
          <a:xfrm>
            <a:off x="6630414" y="3095799"/>
            <a:ext cx="2034952" cy="523220"/>
          </a:xfrm>
          <a:prstGeom prst="rect">
            <a:avLst/>
          </a:prstGeom>
          <a:solidFill>
            <a:schemeClr val="tx1">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定长摘要</a:t>
            </a:r>
            <a:r>
              <a:rPr lang="en-US" altLang="zh-CN" sz="2800" dirty="0">
                <a:solidFill>
                  <a:schemeClr val="tx2"/>
                </a:solidFill>
                <a:latin typeface="黑体" panose="02010609060101010101" pitchFamily="49" charset="-122"/>
                <a:ea typeface="黑体" panose="02010609060101010101" pitchFamily="49" charset="-122"/>
              </a:rPr>
              <a:t>H</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6" name="箭头: 右 15"/>
          <p:cNvSpPr/>
          <p:nvPr/>
        </p:nvSpPr>
        <p:spPr>
          <a:xfrm>
            <a:off x="2737421" y="3156265"/>
            <a:ext cx="504056" cy="303094"/>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7" name="箭头: 右 36"/>
          <p:cNvSpPr/>
          <p:nvPr/>
        </p:nvSpPr>
        <p:spPr>
          <a:xfrm>
            <a:off x="6005786" y="3205862"/>
            <a:ext cx="504056" cy="303094"/>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0" name="文本框 39"/>
          <p:cNvSpPr txBox="1"/>
          <p:nvPr/>
        </p:nvSpPr>
        <p:spPr>
          <a:xfrm>
            <a:off x="3554523" y="1980785"/>
            <a:ext cx="2034952" cy="523220"/>
          </a:xfrm>
          <a:prstGeom prst="rect">
            <a:avLst/>
          </a:prstGeom>
          <a:solidFill>
            <a:srgbClr val="F9D406"/>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tx1">
                    <a:lumMod val="50000"/>
                  </a:schemeClr>
                </a:solidFill>
                <a:latin typeface="黑体" panose="02010609060101010101" pitchFamily="49" charset="-122"/>
                <a:ea typeface="黑体" panose="02010609060101010101" pitchFamily="49" charset="-122"/>
              </a:rPr>
              <a:t>散列函数</a:t>
            </a:r>
            <a:endParaRPr lang="zh-CN" altLang="en-US" sz="2800" dirty="0">
              <a:solidFill>
                <a:schemeClr val="tx1">
                  <a:lumMod val="50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35" grpId="0" animBg="1"/>
      <p:bldP spid="16" grpId="0" animBg="1"/>
      <p:bldP spid="3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3.1.1</a:t>
            </a:r>
            <a:r>
              <a:rPr lang="zh-CN" altLang="en-US" dirty="0">
                <a:latin typeface="楷体" panose="02010609060101010101" pitchFamily="49" charset="-122"/>
                <a:ea typeface="楷体" panose="02010609060101010101" pitchFamily="49" charset="-122"/>
              </a:rPr>
              <a:t>散列函数</a:t>
            </a:r>
            <a:endParaRPr lang="en-US" altLang="zh-CN" dirty="0">
              <a:latin typeface="楷体" panose="02010609060101010101" pitchFamily="49" charset="-122"/>
              <a:ea typeface="楷体" panose="02010609060101010101" pitchFamily="49" charset="-122"/>
            </a:endParaRPr>
          </a:p>
        </p:txBody>
      </p:sp>
      <p:sp>
        <p:nvSpPr>
          <p:cNvPr id="6" name="文本框 5"/>
          <p:cNvSpPr txBox="1"/>
          <p:nvPr/>
        </p:nvSpPr>
        <p:spPr>
          <a:xfrm>
            <a:off x="-27338" y="1161833"/>
            <a:ext cx="597666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单向散列函数消息认证的三种方式</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 name="文本框 1"/>
          <p:cNvSpPr txBox="1"/>
          <p:nvPr/>
        </p:nvSpPr>
        <p:spPr>
          <a:xfrm>
            <a:off x="402664" y="2575506"/>
            <a:ext cx="615553" cy="1440160"/>
          </a:xfrm>
          <a:prstGeom prst="rect">
            <a:avLst/>
          </a:prstGeom>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2" name="文本框 11"/>
          <p:cNvSpPr txBox="1"/>
          <p:nvPr/>
        </p:nvSpPr>
        <p:spPr>
          <a:xfrm>
            <a:off x="3217991" y="2575506"/>
            <a:ext cx="615553" cy="1440160"/>
          </a:xfrm>
          <a:prstGeom prst="rect">
            <a:avLst/>
          </a:prstGeom>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 name="矩形 2"/>
          <p:cNvSpPr/>
          <p:nvPr/>
        </p:nvSpPr>
        <p:spPr>
          <a:xfrm>
            <a:off x="3210710" y="4093777"/>
            <a:ext cx="615553"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箭头: 右 6"/>
          <p:cNvSpPr/>
          <p:nvPr/>
        </p:nvSpPr>
        <p:spPr>
          <a:xfrm>
            <a:off x="1154997" y="3136831"/>
            <a:ext cx="1917705" cy="19163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0" name="箭头: 右 19"/>
          <p:cNvSpPr/>
          <p:nvPr/>
        </p:nvSpPr>
        <p:spPr>
          <a:xfrm rot="5400000">
            <a:off x="445646" y="4284255"/>
            <a:ext cx="506986" cy="19163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 name="椭圆 9"/>
          <p:cNvSpPr/>
          <p:nvPr/>
        </p:nvSpPr>
        <p:spPr>
          <a:xfrm>
            <a:off x="402665" y="4717836"/>
            <a:ext cx="615553" cy="6480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H</a:t>
            </a:r>
            <a:endParaRPr lang="zh-CN" altLang="en-US" dirty="0"/>
          </a:p>
        </p:txBody>
      </p:sp>
      <p:sp>
        <p:nvSpPr>
          <p:cNvPr id="21" name="箭头: 右 20"/>
          <p:cNvSpPr/>
          <p:nvPr/>
        </p:nvSpPr>
        <p:spPr>
          <a:xfrm rot="5400000">
            <a:off x="463947" y="5628512"/>
            <a:ext cx="470383" cy="19163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矩形 10"/>
          <p:cNvSpPr/>
          <p:nvPr/>
        </p:nvSpPr>
        <p:spPr>
          <a:xfrm>
            <a:off x="391361" y="6041431"/>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箭头: 右 22"/>
          <p:cNvSpPr/>
          <p:nvPr/>
        </p:nvSpPr>
        <p:spPr>
          <a:xfrm>
            <a:off x="1154997" y="6149418"/>
            <a:ext cx="470383" cy="19163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椭圆 13"/>
          <p:cNvSpPr/>
          <p:nvPr/>
        </p:nvSpPr>
        <p:spPr>
          <a:xfrm>
            <a:off x="1782567" y="5931287"/>
            <a:ext cx="615553" cy="62789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E</a:t>
            </a:r>
            <a:endParaRPr lang="zh-CN" altLang="en-US" dirty="0"/>
          </a:p>
        </p:txBody>
      </p:sp>
      <p:sp>
        <p:nvSpPr>
          <p:cNvPr id="17" name="文本框 16"/>
          <p:cNvSpPr txBox="1"/>
          <p:nvPr/>
        </p:nvSpPr>
        <p:spPr>
          <a:xfrm>
            <a:off x="1915033" y="4682868"/>
            <a:ext cx="423916"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K</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7" name="箭头: 右 26"/>
          <p:cNvSpPr/>
          <p:nvPr/>
        </p:nvSpPr>
        <p:spPr>
          <a:xfrm rot="5400000">
            <a:off x="1837339" y="5435889"/>
            <a:ext cx="470383" cy="19163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8" name="箭头: 右 27"/>
          <p:cNvSpPr/>
          <p:nvPr/>
        </p:nvSpPr>
        <p:spPr>
          <a:xfrm>
            <a:off x="2602319" y="6149418"/>
            <a:ext cx="470383" cy="19163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9" name="矩形 28"/>
          <p:cNvSpPr/>
          <p:nvPr/>
        </p:nvSpPr>
        <p:spPr>
          <a:xfrm>
            <a:off x="3210710" y="6101219"/>
            <a:ext cx="615553"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1" name="箭头: 右 30"/>
          <p:cNvSpPr/>
          <p:nvPr/>
        </p:nvSpPr>
        <p:spPr>
          <a:xfrm rot="16200000">
            <a:off x="2820231" y="5081375"/>
            <a:ext cx="1411074" cy="1681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2" name="文本框 31"/>
          <p:cNvSpPr txBox="1"/>
          <p:nvPr/>
        </p:nvSpPr>
        <p:spPr>
          <a:xfrm>
            <a:off x="5390262" y="2575506"/>
            <a:ext cx="615553" cy="1440160"/>
          </a:xfrm>
          <a:prstGeom prst="rect">
            <a:avLst/>
          </a:prstGeom>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3" name="矩形 32"/>
          <p:cNvSpPr/>
          <p:nvPr/>
        </p:nvSpPr>
        <p:spPr>
          <a:xfrm>
            <a:off x="5390262" y="4093777"/>
            <a:ext cx="615553"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8" name="箭头: 直角上 17"/>
          <p:cNvSpPr/>
          <p:nvPr/>
        </p:nvSpPr>
        <p:spPr>
          <a:xfrm rot="5400000">
            <a:off x="5193776" y="4908091"/>
            <a:ext cx="1859385" cy="962999"/>
          </a:xfrm>
          <a:prstGeom prst="bentUpArrow">
            <a:avLst>
              <a:gd name="adj1" fmla="val 10835"/>
              <a:gd name="adj2" fmla="val 10835"/>
              <a:gd name="adj3" fmla="val 1083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4" name="椭圆 33"/>
          <p:cNvSpPr/>
          <p:nvPr/>
        </p:nvSpPr>
        <p:spPr>
          <a:xfrm>
            <a:off x="6761342" y="2852428"/>
            <a:ext cx="615553" cy="6480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H</a:t>
            </a:r>
            <a:endParaRPr lang="zh-CN" altLang="en-US" dirty="0"/>
          </a:p>
        </p:txBody>
      </p:sp>
      <p:sp>
        <p:nvSpPr>
          <p:cNvPr id="36" name="矩形 35"/>
          <p:cNvSpPr/>
          <p:nvPr/>
        </p:nvSpPr>
        <p:spPr>
          <a:xfrm>
            <a:off x="8132422" y="2972657"/>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8" name="椭圆 37"/>
          <p:cNvSpPr/>
          <p:nvPr/>
        </p:nvSpPr>
        <p:spPr>
          <a:xfrm>
            <a:off x="6762337" y="5872571"/>
            <a:ext cx="615553" cy="62789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dirty="0"/>
              <a:t>E</a:t>
            </a:r>
            <a:endParaRPr lang="zh-CN" altLang="en-US" dirty="0"/>
          </a:p>
        </p:txBody>
      </p:sp>
      <p:sp>
        <p:nvSpPr>
          <p:cNvPr id="39" name="文本框 38"/>
          <p:cNvSpPr txBox="1"/>
          <p:nvPr/>
        </p:nvSpPr>
        <p:spPr>
          <a:xfrm>
            <a:off x="6907599" y="4640299"/>
            <a:ext cx="423916"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K</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41" name="箭头: 右 40"/>
          <p:cNvSpPr/>
          <p:nvPr/>
        </p:nvSpPr>
        <p:spPr>
          <a:xfrm rot="5400000">
            <a:off x="6829905" y="5393320"/>
            <a:ext cx="470383" cy="19163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2" name="箭头: 右 41"/>
          <p:cNvSpPr/>
          <p:nvPr/>
        </p:nvSpPr>
        <p:spPr>
          <a:xfrm>
            <a:off x="6121460" y="3115059"/>
            <a:ext cx="506986" cy="19163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3" name="箭头: 右 42"/>
          <p:cNvSpPr/>
          <p:nvPr/>
        </p:nvSpPr>
        <p:spPr>
          <a:xfrm>
            <a:off x="7512064" y="3103950"/>
            <a:ext cx="470383" cy="19163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4" name="矩形 43"/>
          <p:cNvSpPr/>
          <p:nvPr/>
        </p:nvSpPr>
        <p:spPr>
          <a:xfrm>
            <a:off x="8147868" y="5959521"/>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5" name="箭头: 右 44"/>
          <p:cNvSpPr/>
          <p:nvPr/>
        </p:nvSpPr>
        <p:spPr>
          <a:xfrm>
            <a:off x="7527510" y="6090814"/>
            <a:ext cx="470383" cy="19163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箭头: 右 21"/>
          <p:cNvSpPr/>
          <p:nvPr/>
        </p:nvSpPr>
        <p:spPr>
          <a:xfrm>
            <a:off x="4139952" y="2913642"/>
            <a:ext cx="1045090" cy="52322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H="1">
            <a:off x="8456593" y="3461220"/>
            <a:ext cx="1196" cy="2459024"/>
          </a:xfrm>
          <a:prstGeom prst="straightConnector1">
            <a:avLst/>
          </a:prstGeom>
          <a:ln w="57150">
            <a:solidFill>
              <a:srgbClr val="C00000"/>
            </a:solidFill>
            <a:prstDash val="dashDot"/>
            <a:headEnd type="triangle"/>
            <a:tailEnd type="triangle"/>
          </a:ln>
        </p:spPr>
        <p:style>
          <a:lnRef idx="3">
            <a:schemeClr val="accent2"/>
          </a:lnRef>
          <a:fillRef idx="0">
            <a:schemeClr val="accent2"/>
          </a:fillRef>
          <a:effectRef idx="2">
            <a:schemeClr val="accent2"/>
          </a:effectRef>
          <a:fontRef idx="minor">
            <a:schemeClr val="tx1"/>
          </a:fontRef>
        </p:style>
      </p:cxnSp>
      <p:sp>
        <p:nvSpPr>
          <p:cNvPr id="47" name="文本框 46"/>
          <p:cNvSpPr txBox="1"/>
          <p:nvPr/>
        </p:nvSpPr>
        <p:spPr>
          <a:xfrm>
            <a:off x="7974144" y="4459899"/>
            <a:ext cx="96299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比较</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50" name="文本框 49"/>
          <p:cNvSpPr txBox="1"/>
          <p:nvPr/>
        </p:nvSpPr>
        <p:spPr>
          <a:xfrm>
            <a:off x="3105443" y="1815242"/>
            <a:ext cx="2933113" cy="461665"/>
          </a:xfrm>
          <a:prstGeom prst="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a</a:t>
            </a:r>
            <a:r>
              <a:rPr lang="zh-CN" altLang="en-US" sz="2400" dirty="0">
                <a:solidFill>
                  <a:schemeClr val="tx2"/>
                </a:solidFill>
                <a:latin typeface="黑体" panose="02010609060101010101" pitchFamily="49" charset="-122"/>
                <a:ea typeface="黑体" panose="02010609060101010101" pitchFamily="49" charset="-122"/>
              </a:rPr>
              <a:t>）使用传统加密</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fade">
                                      <p:cBhvr>
                                        <p:cTn id="72" dur="500"/>
                                        <p:tgtEl>
                                          <p:spTgt spid="39"/>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fade">
                                      <p:cBhvr>
                                        <p:cTn id="10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7" grpId="0" animBg="1"/>
      <p:bldP spid="20" grpId="0" animBg="1"/>
      <p:bldP spid="10" grpId="0" animBg="1"/>
      <p:bldP spid="21" grpId="0" animBg="1"/>
      <p:bldP spid="11" grpId="0" animBg="1"/>
      <p:bldP spid="23" grpId="0" animBg="1"/>
      <p:bldP spid="14" grpId="0" animBg="1"/>
      <p:bldP spid="17" grpId="0"/>
      <p:bldP spid="27" grpId="0" animBg="1"/>
      <p:bldP spid="28" grpId="0" animBg="1"/>
      <p:bldP spid="29" grpId="0" animBg="1"/>
      <p:bldP spid="31" grpId="0" animBg="1"/>
      <p:bldP spid="32" grpId="0" animBg="1"/>
      <p:bldP spid="33" grpId="0" animBg="1"/>
      <p:bldP spid="18" grpId="0" animBg="1"/>
      <p:bldP spid="34" grpId="0" animBg="1"/>
      <p:bldP spid="36" grpId="0" animBg="1"/>
      <p:bldP spid="38" grpId="0" animBg="1"/>
      <p:bldP spid="39" grpId="0"/>
      <p:bldP spid="41" grpId="0" animBg="1"/>
      <p:bldP spid="42" grpId="0" animBg="1"/>
      <p:bldP spid="43" grpId="0" animBg="1"/>
      <p:bldP spid="44" grpId="0" animBg="1"/>
      <p:bldP spid="45" grpId="0" animBg="1"/>
      <p:bldP spid="22" grpId="0" animBg="1"/>
      <p:bldP spid="4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3.1.1</a:t>
            </a:r>
            <a:r>
              <a:rPr lang="zh-CN" altLang="en-US" dirty="0">
                <a:latin typeface="楷体" panose="02010609060101010101" pitchFamily="49" charset="-122"/>
                <a:ea typeface="楷体" panose="02010609060101010101" pitchFamily="49" charset="-122"/>
              </a:rPr>
              <a:t>散列函数</a:t>
            </a:r>
            <a:endParaRPr lang="en-US" altLang="zh-CN" dirty="0">
              <a:latin typeface="楷体" panose="02010609060101010101" pitchFamily="49" charset="-122"/>
              <a:ea typeface="楷体" panose="02010609060101010101" pitchFamily="49" charset="-122"/>
            </a:endParaRPr>
          </a:p>
        </p:txBody>
      </p:sp>
      <p:sp>
        <p:nvSpPr>
          <p:cNvPr id="6" name="文本框 5"/>
          <p:cNvSpPr txBox="1"/>
          <p:nvPr/>
        </p:nvSpPr>
        <p:spPr>
          <a:xfrm>
            <a:off x="-27338" y="1161833"/>
            <a:ext cx="597666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单向散列函数消息认证的三种方式</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 name="文本框 1"/>
          <p:cNvSpPr txBox="1"/>
          <p:nvPr/>
        </p:nvSpPr>
        <p:spPr>
          <a:xfrm>
            <a:off x="402664" y="2575506"/>
            <a:ext cx="615553" cy="1440160"/>
          </a:xfrm>
          <a:prstGeom prst="rect">
            <a:avLst/>
          </a:prstGeom>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2" name="文本框 11"/>
          <p:cNvSpPr txBox="1"/>
          <p:nvPr/>
        </p:nvSpPr>
        <p:spPr>
          <a:xfrm>
            <a:off x="3217991" y="2575506"/>
            <a:ext cx="615553" cy="1440160"/>
          </a:xfrm>
          <a:prstGeom prst="rect">
            <a:avLst/>
          </a:prstGeom>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 name="矩形 2"/>
          <p:cNvSpPr/>
          <p:nvPr/>
        </p:nvSpPr>
        <p:spPr>
          <a:xfrm>
            <a:off x="3210710" y="4093777"/>
            <a:ext cx="615553"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7" name="箭头: 右 6"/>
          <p:cNvSpPr/>
          <p:nvPr/>
        </p:nvSpPr>
        <p:spPr>
          <a:xfrm>
            <a:off x="1154997" y="3136831"/>
            <a:ext cx="1917705" cy="19163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20" name="箭头: 右 19"/>
          <p:cNvSpPr/>
          <p:nvPr/>
        </p:nvSpPr>
        <p:spPr>
          <a:xfrm rot="5400000">
            <a:off x="445646" y="4284255"/>
            <a:ext cx="506986" cy="19163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 name="椭圆 9"/>
          <p:cNvSpPr/>
          <p:nvPr/>
        </p:nvSpPr>
        <p:spPr>
          <a:xfrm>
            <a:off x="402665" y="4717836"/>
            <a:ext cx="615553" cy="6480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tx2">
                    <a:lumMod val="95000"/>
                    <a:lumOff val="5000"/>
                  </a:schemeClr>
                </a:solidFill>
              </a:rPr>
              <a:t>H</a:t>
            </a:r>
            <a:endParaRPr lang="zh-CN" altLang="en-US" sz="2400" dirty="0">
              <a:solidFill>
                <a:schemeClr val="tx2">
                  <a:lumMod val="95000"/>
                  <a:lumOff val="5000"/>
                </a:schemeClr>
              </a:solidFill>
            </a:endParaRPr>
          </a:p>
        </p:txBody>
      </p:sp>
      <p:sp>
        <p:nvSpPr>
          <p:cNvPr id="21" name="箭头: 右 20"/>
          <p:cNvSpPr/>
          <p:nvPr/>
        </p:nvSpPr>
        <p:spPr>
          <a:xfrm rot="5400000">
            <a:off x="463947" y="5628512"/>
            <a:ext cx="470383" cy="19163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矩形 10"/>
          <p:cNvSpPr/>
          <p:nvPr/>
        </p:nvSpPr>
        <p:spPr>
          <a:xfrm>
            <a:off x="391361" y="6041431"/>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3" name="箭头: 右 22"/>
          <p:cNvSpPr/>
          <p:nvPr/>
        </p:nvSpPr>
        <p:spPr>
          <a:xfrm>
            <a:off x="1154997" y="6149418"/>
            <a:ext cx="470383" cy="19163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4" name="椭圆 13"/>
          <p:cNvSpPr/>
          <p:nvPr/>
        </p:nvSpPr>
        <p:spPr>
          <a:xfrm>
            <a:off x="1782567" y="5931287"/>
            <a:ext cx="615553" cy="62789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a:solidFill>
                  <a:schemeClr val="tx2">
                    <a:lumMod val="95000"/>
                    <a:lumOff val="5000"/>
                  </a:schemeClr>
                </a:solidFill>
              </a:rPr>
              <a:t>E</a:t>
            </a:r>
            <a:endParaRPr lang="zh-CN" altLang="en-US" sz="2400" dirty="0">
              <a:solidFill>
                <a:schemeClr val="tx2">
                  <a:lumMod val="95000"/>
                  <a:lumOff val="5000"/>
                </a:schemeClr>
              </a:solidFill>
            </a:endParaRPr>
          </a:p>
        </p:txBody>
      </p:sp>
      <mc:AlternateContent xmlns:mc="http://schemas.openxmlformats.org/markup-compatibility/2006">
        <mc:Choice xmlns:a14="http://schemas.microsoft.com/office/drawing/2010/main" Requires="a14">
          <p:sp>
            <p:nvSpPr>
              <p:cNvPr id="17" name="文本框 16">
                <a:extLst>
                  <a:ext uri="{FF2B5EF4-FFF2-40B4-BE49-F238E27FC236}">
                    <ele attr="{20702830-77C4-45FA-B699-AEE48C44393A}"/>
                  </a:ext>
                </a:extLst>
              </p:cNvPr>
              <p:cNvSpPr txBox="1"/>
              <p:nvPr/>
            </p:nvSpPr>
            <p:spPr>
              <a:xfrm>
                <a:off x="1738130" y="4659954"/>
                <a:ext cx="78571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14:m>
                  <m:oMathPara xmlns:m="http://schemas.openxmlformats.org/officeDocument/2006/math">
                    <m:oMathParaPr>
                      <m:jc m:val="centerGroup"/>
                    </m:oMathParaPr>
                    <m:oMath xmlns:m="http://schemas.openxmlformats.org/officeDocument/2006/math">
                      <m:r>
                        <a:rPr lang="en-US" altLang="zh-CN" sz="2800" i="1" dirty="0" smtClean="0">
                          <a:solidFill>
                            <a:schemeClr val="tx2"/>
                          </a:solidFill>
                          <a:latin typeface="Cambria Math" panose="02040503050406030204" pitchFamily="18" charset="0"/>
                          <a:ea typeface="黑体" panose="02010609060101010101" pitchFamily="49" charset="-122"/>
                        </a:rPr>
                        <m:t>𝑃𝑅𝑎</m:t>
                      </m:r>
                    </m:oMath>
                  </m:oMathPara>
                </a14:m>
                <a:endParaRPr lang="zh-CN" altLang="en-US" sz="2800" dirty="0">
                  <a:solidFill>
                    <a:schemeClr val="tx2"/>
                  </a:solidFill>
                  <a:latin typeface="黑体" panose="02010609060101010101" pitchFamily="49" charset="-122"/>
                  <a:ea typeface="黑体" panose="02010609060101010101" pitchFamily="49"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1738130" y="4659954"/>
                <a:ext cx="785718" cy="523220"/>
              </a:xfrm>
              <a:prstGeom prst="rect">
                <a:avLst/>
              </a:prstGeom>
              <a:blipFill rotWithShape="1">
                <a:blip r:embed="rId1"/>
                <a:stretch>
                  <a:fillRect/>
                </a:stretch>
              </a:blipFill>
              <a:ln>
                <a:noFill/>
              </a:ln>
            </p:spPr>
            <p:txBody>
              <a:bodyPr/>
              <a:lstStyle/>
              <a:p>
                <a:r>
                  <a:rPr lang="zh-CN" altLang="en-US">
                    <a:noFill/>
                  </a:rPr>
                  <a:t> </a:t>
                </a:r>
                <a:endParaRPr lang="zh-CN" altLang="en-US">
                  <a:noFill/>
                </a:endParaRPr>
              </a:p>
            </p:txBody>
          </p:sp>
        </mc:Fallback>
      </mc:AlternateContent>
      <p:sp>
        <p:nvSpPr>
          <p:cNvPr id="27" name="箭头: 右 26"/>
          <p:cNvSpPr/>
          <p:nvPr/>
        </p:nvSpPr>
        <p:spPr>
          <a:xfrm rot="5400000">
            <a:off x="1837339" y="5435889"/>
            <a:ext cx="470383" cy="19163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8" name="箭头: 右 27"/>
          <p:cNvSpPr/>
          <p:nvPr/>
        </p:nvSpPr>
        <p:spPr>
          <a:xfrm>
            <a:off x="2602319" y="6149418"/>
            <a:ext cx="470383" cy="19163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29" name="矩形 28"/>
          <p:cNvSpPr/>
          <p:nvPr/>
        </p:nvSpPr>
        <p:spPr>
          <a:xfrm>
            <a:off x="3210710" y="6101219"/>
            <a:ext cx="615553"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1" name="箭头: 右 30"/>
          <p:cNvSpPr/>
          <p:nvPr/>
        </p:nvSpPr>
        <p:spPr>
          <a:xfrm rot="16200000">
            <a:off x="2820231" y="5081375"/>
            <a:ext cx="1411074" cy="168122"/>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2" name="文本框 31"/>
          <p:cNvSpPr txBox="1"/>
          <p:nvPr/>
        </p:nvSpPr>
        <p:spPr>
          <a:xfrm>
            <a:off x="5390262" y="2575506"/>
            <a:ext cx="615553" cy="1440160"/>
          </a:xfrm>
          <a:prstGeom prst="rect">
            <a:avLst/>
          </a:prstGeom>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3" name="矩形 32"/>
          <p:cNvSpPr/>
          <p:nvPr/>
        </p:nvSpPr>
        <p:spPr>
          <a:xfrm>
            <a:off x="5390262" y="4093777"/>
            <a:ext cx="615553" cy="288032"/>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8" name="箭头: 直角上 17"/>
          <p:cNvSpPr/>
          <p:nvPr/>
        </p:nvSpPr>
        <p:spPr>
          <a:xfrm rot="5400000">
            <a:off x="5193776" y="4908091"/>
            <a:ext cx="1859385" cy="962999"/>
          </a:xfrm>
          <a:prstGeom prst="bentUpArrow">
            <a:avLst>
              <a:gd name="adj1" fmla="val 10835"/>
              <a:gd name="adj2" fmla="val 10835"/>
              <a:gd name="adj3" fmla="val 10835"/>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4" name="椭圆 33"/>
          <p:cNvSpPr/>
          <p:nvPr/>
        </p:nvSpPr>
        <p:spPr>
          <a:xfrm>
            <a:off x="6761342" y="2852428"/>
            <a:ext cx="615553" cy="6480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tx2">
                    <a:lumMod val="95000"/>
                    <a:lumOff val="5000"/>
                  </a:schemeClr>
                </a:solidFill>
              </a:rPr>
              <a:t>H</a:t>
            </a:r>
            <a:endParaRPr lang="zh-CN" altLang="en-US" sz="2400" dirty="0">
              <a:solidFill>
                <a:schemeClr val="tx2">
                  <a:lumMod val="95000"/>
                  <a:lumOff val="5000"/>
                </a:schemeClr>
              </a:solidFill>
            </a:endParaRPr>
          </a:p>
        </p:txBody>
      </p:sp>
      <p:sp>
        <p:nvSpPr>
          <p:cNvPr id="36" name="矩形 35"/>
          <p:cNvSpPr/>
          <p:nvPr/>
        </p:nvSpPr>
        <p:spPr>
          <a:xfrm>
            <a:off x="8132422" y="2972657"/>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8" name="椭圆 37"/>
          <p:cNvSpPr/>
          <p:nvPr/>
        </p:nvSpPr>
        <p:spPr>
          <a:xfrm>
            <a:off x="6762337" y="5872571"/>
            <a:ext cx="615553" cy="627895"/>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400" dirty="0">
                <a:solidFill>
                  <a:schemeClr val="tx2">
                    <a:lumMod val="95000"/>
                    <a:lumOff val="5000"/>
                  </a:schemeClr>
                </a:solidFill>
              </a:rPr>
              <a:t>D</a:t>
            </a:r>
            <a:endParaRPr lang="zh-CN" altLang="en-US" sz="2400" dirty="0">
              <a:solidFill>
                <a:schemeClr val="tx2">
                  <a:lumMod val="95000"/>
                  <a:lumOff val="5000"/>
                </a:schemeClr>
              </a:solidFill>
            </a:endParaRPr>
          </a:p>
        </p:txBody>
      </p:sp>
      <p:sp>
        <p:nvSpPr>
          <p:cNvPr id="41" name="箭头: 右 40"/>
          <p:cNvSpPr/>
          <p:nvPr/>
        </p:nvSpPr>
        <p:spPr>
          <a:xfrm rot="5400000">
            <a:off x="6829905" y="5393320"/>
            <a:ext cx="470383" cy="191636"/>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42" name="箭头: 右 41"/>
          <p:cNvSpPr/>
          <p:nvPr/>
        </p:nvSpPr>
        <p:spPr>
          <a:xfrm>
            <a:off x="6121460" y="3115059"/>
            <a:ext cx="506986" cy="19163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3" name="箭头: 右 42"/>
          <p:cNvSpPr/>
          <p:nvPr/>
        </p:nvSpPr>
        <p:spPr>
          <a:xfrm>
            <a:off x="7512064" y="3103950"/>
            <a:ext cx="470383" cy="19163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4" name="矩形 43"/>
          <p:cNvSpPr/>
          <p:nvPr/>
        </p:nvSpPr>
        <p:spPr>
          <a:xfrm>
            <a:off x="8147868" y="5959521"/>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5" name="箭头: 右 44"/>
          <p:cNvSpPr/>
          <p:nvPr/>
        </p:nvSpPr>
        <p:spPr>
          <a:xfrm>
            <a:off x="7527510" y="6090814"/>
            <a:ext cx="470383" cy="19163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箭头: 右 21"/>
          <p:cNvSpPr/>
          <p:nvPr/>
        </p:nvSpPr>
        <p:spPr>
          <a:xfrm>
            <a:off x="4139952" y="2905779"/>
            <a:ext cx="1045090" cy="52322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flipH="1">
            <a:off x="8456593" y="3461220"/>
            <a:ext cx="1196" cy="2459024"/>
          </a:xfrm>
          <a:prstGeom prst="straightConnector1">
            <a:avLst/>
          </a:prstGeom>
          <a:ln w="57150">
            <a:solidFill>
              <a:srgbClr val="C00000"/>
            </a:solidFill>
            <a:prstDash val="dashDot"/>
            <a:headEnd type="triangle"/>
            <a:tailEnd type="triangle"/>
          </a:ln>
        </p:spPr>
        <p:style>
          <a:lnRef idx="3">
            <a:schemeClr val="accent2"/>
          </a:lnRef>
          <a:fillRef idx="0">
            <a:schemeClr val="accent2"/>
          </a:fillRef>
          <a:effectRef idx="2">
            <a:schemeClr val="accent2"/>
          </a:effectRef>
          <a:fontRef idx="minor">
            <a:schemeClr val="tx1"/>
          </a:fontRef>
        </p:style>
      </p:cxnSp>
      <p:sp>
        <p:nvSpPr>
          <p:cNvPr id="47" name="文本框 46"/>
          <p:cNvSpPr txBox="1"/>
          <p:nvPr/>
        </p:nvSpPr>
        <p:spPr>
          <a:xfrm>
            <a:off x="7974144" y="4459899"/>
            <a:ext cx="96299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比较</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50" name="文本框 49"/>
          <p:cNvSpPr txBox="1"/>
          <p:nvPr/>
        </p:nvSpPr>
        <p:spPr>
          <a:xfrm>
            <a:off x="3105443" y="1815242"/>
            <a:ext cx="2933113" cy="461665"/>
          </a:xfrm>
          <a:prstGeom prst="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b</a:t>
            </a:r>
            <a:r>
              <a:rPr lang="zh-CN" altLang="en-US" sz="2400" dirty="0">
                <a:solidFill>
                  <a:schemeClr val="tx2"/>
                </a:solidFill>
                <a:latin typeface="黑体" panose="02010609060101010101" pitchFamily="49" charset="-122"/>
                <a:ea typeface="黑体" panose="02010609060101010101" pitchFamily="49" charset="-122"/>
              </a:rPr>
              <a:t>）使用公钥加密</a:t>
            </a:r>
            <a:endParaRPr lang="zh-CN" altLang="en-US" sz="2400"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35" name="文本框 34">
                <a:extLst>
                  <a:ext uri="{FF2B5EF4-FFF2-40B4-BE49-F238E27FC236}">
                    <ele attr="{0AB2600E-E2C7-4D6D-91AD-BEE502BFA06E}"/>
                  </a:ext>
                </a:extLst>
              </p:cNvPr>
              <p:cNvSpPr txBox="1"/>
              <p:nvPr/>
            </p:nvSpPr>
            <p:spPr>
              <a:xfrm>
                <a:off x="6620152" y="4677791"/>
                <a:ext cx="78571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14:m>
                  <m:oMathPara xmlns:m="http://schemas.openxmlformats.org/officeDocument/2006/math">
                    <m:oMathParaPr>
                      <m:jc m:val="centerGroup"/>
                    </m:oMathParaPr>
                    <m:oMath xmlns:m="http://schemas.openxmlformats.org/officeDocument/2006/math">
                      <m:r>
                        <a:rPr lang="en-US" altLang="zh-CN" sz="2800" b="0" i="1" dirty="0" smtClean="0">
                          <a:solidFill>
                            <a:schemeClr val="tx2"/>
                          </a:solidFill>
                          <a:latin typeface="Cambria Math" panose="02040503050406030204" pitchFamily="18" charset="0"/>
                          <a:ea typeface="黑体" panose="02010609060101010101" pitchFamily="49" charset="-122"/>
                        </a:rPr>
                        <m:t>𝑃𝑈𝑎</m:t>
                      </m:r>
                    </m:oMath>
                  </m:oMathPara>
                </a14:m>
                <a:endParaRPr lang="zh-CN" altLang="en-US" sz="2800" dirty="0">
                  <a:solidFill>
                    <a:schemeClr val="tx2"/>
                  </a:solidFill>
                  <a:latin typeface="黑体" panose="02010609060101010101" pitchFamily="49" charset="-122"/>
                  <a:ea typeface="黑体" panose="02010609060101010101" pitchFamily="49" charset="-122"/>
                </a:endParaRPr>
              </a:p>
            </p:txBody>
          </p:sp>
        </mc:Choice>
        <mc:Fallback>
          <p:sp>
            <p:nvSpPr>
              <p:cNvPr id="35" name="文本框 34"/>
              <p:cNvSpPr txBox="1">
                <a:spLocks noRot="1" noChangeAspect="1" noMove="1" noResize="1" noEditPoints="1" noAdjustHandles="1" noChangeArrowheads="1" noChangeShapeType="1" noTextEdit="1"/>
              </p:cNvSpPr>
              <p:nvPr/>
            </p:nvSpPr>
            <p:spPr>
              <a:xfrm>
                <a:off x="6620152" y="4677791"/>
                <a:ext cx="785718" cy="523220"/>
              </a:xfrm>
              <a:prstGeom prst="rect">
                <a:avLst/>
              </a:prstGeom>
              <a:blipFill rotWithShape="1">
                <a:blip r:embed="rId2"/>
                <a:stretch>
                  <a:fillRect/>
                </a:stretch>
              </a:blipFill>
              <a:ln>
                <a:noFill/>
              </a:ln>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fade">
                                      <p:cBhvr>
                                        <p:cTn id="21" dur="500"/>
                                        <p:tgtEl>
                                          <p:spTgt spid="2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fade">
                                      <p:cBhvr>
                                        <p:cTn id="33" dur="500"/>
                                        <p:tgtEl>
                                          <p:spTgt spid="2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fade">
                                      <p:cBhvr>
                                        <p:cTn id="47" dur="500"/>
                                        <p:tgtEl>
                                          <p:spTgt spid="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fade">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fade">
                                      <p:cBhvr>
                                        <p:cTn id="58" dur="500"/>
                                        <p:tgtEl>
                                          <p:spTgt spid="3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500"/>
                                        <p:tgtEl>
                                          <p:spTgt spid="1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fade">
                                      <p:cBhvr>
                                        <p:cTn id="69" dur="500"/>
                                        <p:tgtEl>
                                          <p:spTgt spid="38"/>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fade">
                                      <p:cBhvr>
                                        <p:cTn id="72" dur="500"/>
                                        <p:tgtEl>
                                          <p:spTgt spid="3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fade">
                                      <p:cBhvr>
                                        <p:cTn id="75" dur="500"/>
                                        <p:tgtEl>
                                          <p:spTgt spid="4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fade">
                                      <p:cBhvr>
                                        <p:cTn id="81" dur="500"/>
                                        <p:tgtEl>
                                          <p:spTgt spid="44"/>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500"/>
                                        <p:tgtEl>
                                          <p:spTgt spid="42"/>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fade">
                                      <p:cBhvr>
                                        <p:cTn id="89" dur="500"/>
                                        <p:tgtEl>
                                          <p:spTgt spid="34"/>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3"/>
                                        </p:tgtEl>
                                        <p:attrNameLst>
                                          <p:attrName>style.visibility</p:attrName>
                                        </p:attrNameLst>
                                      </p:cBhvr>
                                      <p:to>
                                        <p:strVal val="visible"/>
                                      </p:to>
                                    </p:set>
                                    <p:animEffect transition="in" filter="fade">
                                      <p:cBhvr>
                                        <p:cTn id="92" dur="500"/>
                                        <p:tgtEl>
                                          <p:spTgt spid="43"/>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fade">
                                      <p:cBhvr>
                                        <p:cTn id="95" dur="500"/>
                                        <p:tgtEl>
                                          <p:spTgt spid="36"/>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5"/>
                                        </p:tgtEl>
                                        <p:attrNameLst>
                                          <p:attrName>style.visibility</p:attrName>
                                        </p:attrNameLst>
                                      </p:cBhvr>
                                      <p:to>
                                        <p:strVal val="visible"/>
                                      </p:to>
                                    </p:set>
                                    <p:animEffect transition="in" filter="fade">
                                      <p:cBhvr>
                                        <p:cTn id="100" dur="500"/>
                                        <p:tgtEl>
                                          <p:spTgt spid="25"/>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47"/>
                                        </p:tgtEl>
                                        <p:attrNameLst>
                                          <p:attrName>style.visibility</p:attrName>
                                        </p:attrNameLst>
                                      </p:cBhvr>
                                      <p:to>
                                        <p:strVal val="visible"/>
                                      </p:to>
                                    </p:set>
                                    <p:animEffect transition="in" filter="fade">
                                      <p:cBhvr>
                                        <p:cTn id="10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P spid="7" grpId="0" animBg="1"/>
      <p:bldP spid="20" grpId="0" animBg="1"/>
      <p:bldP spid="10" grpId="0" animBg="1"/>
      <p:bldP spid="21" grpId="0" animBg="1"/>
      <p:bldP spid="11" grpId="0" animBg="1"/>
      <p:bldP spid="23" grpId="0" animBg="1"/>
      <p:bldP spid="14" grpId="0" animBg="1"/>
      <p:bldP spid="17" grpId="0"/>
      <p:bldP spid="27" grpId="0" animBg="1"/>
      <p:bldP spid="28" grpId="0" animBg="1"/>
      <p:bldP spid="29" grpId="0" animBg="1"/>
      <p:bldP spid="31" grpId="0" animBg="1"/>
      <p:bldP spid="32" grpId="0" animBg="1"/>
      <p:bldP spid="33" grpId="0" animBg="1"/>
      <p:bldP spid="18" grpId="0" animBg="1"/>
      <p:bldP spid="34" grpId="0" animBg="1"/>
      <p:bldP spid="36" grpId="0" animBg="1"/>
      <p:bldP spid="38" grpId="0" animBg="1"/>
      <p:bldP spid="41" grpId="0" animBg="1"/>
      <p:bldP spid="42" grpId="0" animBg="1"/>
      <p:bldP spid="43" grpId="0" animBg="1"/>
      <p:bldP spid="44" grpId="0" animBg="1"/>
      <p:bldP spid="45" grpId="0" animBg="1"/>
      <p:bldP spid="22" grpId="0" animBg="1"/>
      <p:bldP spid="47" grpId="0" animBg="1"/>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3.1.1</a:t>
            </a:r>
            <a:r>
              <a:rPr lang="zh-CN" altLang="en-US" dirty="0">
                <a:latin typeface="楷体" panose="02010609060101010101" pitchFamily="49" charset="-122"/>
                <a:ea typeface="楷体" panose="02010609060101010101" pitchFamily="49" charset="-122"/>
              </a:rPr>
              <a:t>散列函数</a:t>
            </a:r>
            <a:endParaRPr lang="en-US" altLang="zh-CN" dirty="0">
              <a:latin typeface="楷体" panose="02010609060101010101" pitchFamily="49" charset="-122"/>
              <a:ea typeface="楷体" panose="02010609060101010101" pitchFamily="49" charset="-122"/>
            </a:endParaRPr>
          </a:p>
        </p:txBody>
      </p:sp>
      <p:sp>
        <p:nvSpPr>
          <p:cNvPr id="6" name="文本框 5"/>
          <p:cNvSpPr txBox="1"/>
          <p:nvPr/>
        </p:nvSpPr>
        <p:spPr>
          <a:xfrm>
            <a:off x="-27338" y="1161833"/>
            <a:ext cx="597666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单向散列函数消息认证的三种方式</a:t>
            </a:r>
            <a:endPar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2" name="文本框 1"/>
          <p:cNvSpPr txBox="1"/>
          <p:nvPr/>
        </p:nvSpPr>
        <p:spPr>
          <a:xfrm>
            <a:off x="1698025" y="3257433"/>
            <a:ext cx="615553" cy="1440160"/>
          </a:xfrm>
          <a:prstGeom prst="rect">
            <a:avLst/>
          </a:prstGeom>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2" name="文本框 11"/>
          <p:cNvSpPr txBox="1"/>
          <p:nvPr/>
        </p:nvSpPr>
        <p:spPr>
          <a:xfrm>
            <a:off x="3042625" y="3275548"/>
            <a:ext cx="615553" cy="1440160"/>
          </a:xfrm>
          <a:prstGeom prst="rect">
            <a:avLst/>
          </a:prstGeom>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7" name="箭头: 右 6"/>
          <p:cNvSpPr/>
          <p:nvPr/>
        </p:nvSpPr>
        <p:spPr>
          <a:xfrm>
            <a:off x="2424380" y="3843146"/>
            <a:ext cx="516208" cy="169864"/>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10" name="椭圆 9"/>
          <p:cNvSpPr/>
          <p:nvPr/>
        </p:nvSpPr>
        <p:spPr>
          <a:xfrm>
            <a:off x="362339" y="4917697"/>
            <a:ext cx="615553" cy="6480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tx2">
                    <a:lumMod val="95000"/>
                    <a:lumOff val="5000"/>
                  </a:schemeClr>
                </a:solidFill>
              </a:rPr>
              <a:t>H</a:t>
            </a:r>
            <a:endParaRPr lang="zh-CN" altLang="en-US" sz="2400" dirty="0">
              <a:solidFill>
                <a:schemeClr val="tx2">
                  <a:lumMod val="95000"/>
                  <a:lumOff val="5000"/>
                </a:schemeClr>
              </a:solidFill>
            </a:endParaRPr>
          </a:p>
        </p:txBody>
      </p:sp>
      <p:sp>
        <p:nvSpPr>
          <p:cNvPr id="21" name="箭头: 右 20"/>
          <p:cNvSpPr/>
          <p:nvPr/>
        </p:nvSpPr>
        <p:spPr>
          <a:xfrm rot="5400000">
            <a:off x="480970" y="5778507"/>
            <a:ext cx="407612" cy="155929"/>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11" name="矩形 10"/>
          <p:cNvSpPr/>
          <p:nvPr/>
        </p:nvSpPr>
        <p:spPr>
          <a:xfrm>
            <a:off x="408434" y="6130346"/>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2" name="文本框 31"/>
          <p:cNvSpPr txBox="1"/>
          <p:nvPr/>
        </p:nvSpPr>
        <p:spPr>
          <a:xfrm>
            <a:off x="5276038" y="3238938"/>
            <a:ext cx="615553" cy="1440160"/>
          </a:xfrm>
          <a:prstGeom prst="rect">
            <a:avLst/>
          </a:prstGeom>
        </p:spPr>
        <p:style>
          <a:lnRef idx="1">
            <a:schemeClr val="accent4"/>
          </a:lnRef>
          <a:fillRef idx="2">
            <a:schemeClr val="accent4"/>
          </a:fillRef>
          <a:effectRef idx="1">
            <a:schemeClr val="accent4"/>
          </a:effectRef>
          <a:fontRef idx="minor">
            <a:schemeClr val="dk1"/>
          </a:fontRef>
        </p:style>
        <p:txBody>
          <a:bodyPr vert="eaVert" wrap="square" rtlCol="0">
            <a:spAutoFit/>
          </a:bodyPr>
          <a:lstStyle/>
          <a:p>
            <a:pPr algn="ctr">
              <a:buClr>
                <a:srgbClr val="C00000"/>
              </a:buClr>
            </a:pPr>
            <a:r>
              <a:rPr lang="zh-CN" altLang="en-US" sz="2800" dirty="0">
                <a:solidFill>
                  <a:schemeClr val="tx2"/>
                </a:solidFill>
                <a:latin typeface="黑体" panose="02010609060101010101" pitchFamily="49" charset="-122"/>
                <a:ea typeface="黑体" panose="02010609060101010101" pitchFamily="49" charset="-122"/>
              </a:rPr>
              <a:t>消息</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8" name="箭头: 直角上 17"/>
          <p:cNvSpPr/>
          <p:nvPr/>
        </p:nvSpPr>
        <p:spPr>
          <a:xfrm rot="5400000">
            <a:off x="6071946" y="4746731"/>
            <a:ext cx="1285603" cy="2374011"/>
          </a:xfrm>
          <a:prstGeom prst="bentUpArrow">
            <a:avLst>
              <a:gd name="adj1" fmla="val 4995"/>
              <a:gd name="adj2" fmla="val 6663"/>
              <a:gd name="adj3" fmla="val 582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4" name="椭圆 33"/>
          <p:cNvSpPr/>
          <p:nvPr/>
        </p:nvSpPr>
        <p:spPr>
          <a:xfrm>
            <a:off x="6861769" y="3329444"/>
            <a:ext cx="615553" cy="648069"/>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400" dirty="0">
                <a:solidFill>
                  <a:schemeClr val="tx2">
                    <a:lumMod val="95000"/>
                    <a:lumOff val="5000"/>
                  </a:schemeClr>
                </a:solidFill>
              </a:rPr>
              <a:t>H</a:t>
            </a:r>
            <a:endParaRPr lang="zh-CN" altLang="en-US" sz="2400" dirty="0">
              <a:solidFill>
                <a:schemeClr val="tx2">
                  <a:lumMod val="95000"/>
                  <a:lumOff val="5000"/>
                </a:schemeClr>
              </a:solidFill>
            </a:endParaRPr>
          </a:p>
        </p:txBody>
      </p:sp>
      <p:sp>
        <p:nvSpPr>
          <p:cNvPr id="36" name="矩形 35"/>
          <p:cNvSpPr/>
          <p:nvPr/>
        </p:nvSpPr>
        <p:spPr>
          <a:xfrm>
            <a:off x="8033642" y="3417876"/>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2" name="箭头: 右 41"/>
          <p:cNvSpPr/>
          <p:nvPr/>
        </p:nvSpPr>
        <p:spPr>
          <a:xfrm>
            <a:off x="6399651" y="3526414"/>
            <a:ext cx="355505" cy="24096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43" name="箭头: 右 42"/>
          <p:cNvSpPr/>
          <p:nvPr/>
        </p:nvSpPr>
        <p:spPr>
          <a:xfrm>
            <a:off x="7563008" y="3526414"/>
            <a:ext cx="338748" cy="197765"/>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4" name="矩形 43"/>
          <p:cNvSpPr/>
          <p:nvPr/>
        </p:nvSpPr>
        <p:spPr>
          <a:xfrm>
            <a:off x="8064718" y="6210822"/>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22" name="箭头: 右 21"/>
          <p:cNvSpPr/>
          <p:nvPr/>
        </p:nvSpPr>
        <p:spPr>
          <a:xfrm>
            <a:off x="4130527" y="3902318"/>
            <a:ext cx="753039" cy="523221"/>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cxnSp>
        <p:nvCxnSpPr>
          <p:cNvPr id="25" name="直接箭头连接符 24"/>
          <p:cNvCxnSpPr/>
          <p:nvPr/>
        </p:nvCxnSpPr>
        <p:spPr>
          <a:xfrm>
            <a:off x="8361739" y="3977513"/>
            <a:ext cx="10755" cy="1993780"/>
          </a:xfrm>
          <a:prstGeom prst="straightConnector1">
            <a:avLst/>
          </a:prstGeom>
          <a:ln w="57150">
            <a:solidFill>
              <a:srgbClr val="C00000"/>
            </a:solidFill>
            <a:prstDash val="dashDot"/>
            <a:headEnd type="triangle"/>
            <a:tailEnd type="triangle"/>
          </a:ln>
        </p:spPr>
        <p:style>
          <a:lnRef idx="3">
            <a:schemeClr val="accent2"/>
          </a:lnRef>
          <a:fillRef idx="0">
            <a:schemeClr val="accent2"/>
          </a:fillRef>
          <a:effectRef idx="2">
            <a:schemeClr val="accent2"/>
          </a:effectRef>
          <a:fontRef idx="minor">
            <a:schemeClr val="tx1"/>
          </a:fontRef>
        </p:style>
      </p:cxnSp>
      <p:sp>
        <p:nvSpPr>
          <p:cNvPr id="47" name="文本框 46"/>
          <p:cNvSpPr txBox="1"/>
          <p:nvPr/>
        </p:nvSpPr>
        <p:spPr>
          <a:xfrm>
            <a:off x="7901753" y="4746864"/>
            <a:ext cx="962999"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buClr>
                <a:srgbClr val="C00000"/>
              </a:buClr>
            </a:pPr>
            <a:r>
              <a:rPr lang="zh-CN" altLang="en-US" sz="2400" dirty="0">
                <a:solidFill>
                  <a:schemeClr val="tx2"/>
                </a:solidFill>
                <a:latin typeface="黑体" panose="02010609060101010101" pitchFamily="49" charset="-122"/>
                <a:ea typeface="黑体" panose="02010609060101010101" pitchFamily="49" charset="-122"/>
              </a:rPr>
              <a:t>比较</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50" name="文本框 49"/>
          <p:cNvSpPr txBox="1"/>
          <p:nvPr/>
        </p:nvSpPr>
        <p:spPr>
          <a:xfrm>
            <a:off x="2891001" y="1881928"/>
            <a:ext cx="2787122" cy="461665"/>
          </a:xfrm>
          <a:prstGeom prst="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a:t>
            </a:r>
            <a:r>
              <a:rPr lang="en-US" altLang="zh-CN" sz="2400" dirty="0">
                <a:solidFill>
                  <a:schemeClr val="tx2"/>
                </a:solidFill>
                <a:latin typeface="黑体" panose="02010609060101010101" pitchFamily="49" charset="-122"/>
                <a:ea typeface="黑体" panose="02010609060101010101" pitchFamily="49" charset="-122"/>
              </a:rPr>
              <a:t>c</a:t>
            </a:r>
            <a:r>
              <a:rPr lang="zh-CN" altLang="en-US" sz="2400" dirty="0">
                <a:solidFill>
                  <a:schemeClr val="tx2"/>
                </a:solidFill>
                <a:latin typeface="黑体" panose="02010609060101010101" pitchFamily="49" charset="-122"/>
                <a:ea typeface="黑体" panose="02010609060101010101" pitchFamily="49" charset="-122"/>
              </a:rPr>
              <a:t>）使用密秘值</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37" name="箭头: 直角上 36"/>
          <p:cNvSpPr/>
          <p:nvPr/>
        </p:nvSpPr>
        <p:spPr>
          <a:xfrm>
            <a:off x="1222546" y="5346823"/>
            <a:ext cx="2253755" cy="1061120"/>
          </a:xfrm>
          <a:prstGeom prst="bentUpArrow">
            <a:avLst>
              <a:gd name="adj1" fmla="val 8920"/>
              <a:gd name="adj2" fmla="val 7886"/>
              <a:gd name="adj3" fmla="val 1363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9" name="矩形 38"/>
          <p:cNvSpPr/>
          <p:nvPr/>
        </p:nvSpPr>
        <p:spPr>
          <a:xfrm>
            <a:off x="3045791" y="4773892"/>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0" name="矩形 39"/>
          <p:cNvSpPr/>
          <p:nvPr/>
        </p:nvSpPr>
        <p:spPr>
          <a:xfrm>
            <a:off x="5276037" y="4773892"/>
            <a:ext cx="615553" cy="4076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46" name="文本框 45"/>
          <p:cNvSpPr txBox="1"/>
          <p:nvPr/>
        </p:nvSpPr>
        <p:spPr>
          <a:xfrm>
            <a:off x="1698025" y="2728001"/>
            <a:ext cx="615553"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buClr>
                <a:srgbClr val="C00000"/>
              </a:buClr>
            </a:pPr>
            <a:r>
              <a:rPr lang="en-US" altLang="zh-CN" sz="2400" dirty="0">
                <a:solidFill>
                  <a:schemeClr val="tx2"/>
                </a:solidFill>
                <a:latin typeface="黑体" panose="02010609060101010101" pitchFamily="49" charset="-122"/>
                <a:ea typeface="黑体" panose="02010609060101010101" pitchFamily="49" charset="-122"/>
              </a:rPr>
              <a:t>S</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4" name="左大括号 3"/>
          <p:cNvSpPr/>
          <p:nvPr/>
        </p:nvSpPr>
        <p:spPr>
          <a:xfrm>
            <a:off x="1222546" y="2609035"/>
            <a:ext cx="355505" cy="2164857"/>
          </a:xfrm>
          <a:prstGeom prst="leftBrace">
            <a:avLst>
              <a:gd name="adj1" fmla="val 40995"/>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48" name="箭头: 直角上 47"/>
          <p:cNvSpPr/>
          <p:nvPr/>
        </p:nvSpPr>
        <p:spPr>
          <a:xfrm rot="10800000">
            <a:off x="564150" y="3653478"/>
            <a:ext cx="615553" cy="1168101"/>
          </a:xfrm>
          <a:prstGeom prst="bentUpArrow">
            <a:avLst>
              <a:gd name="adj1" fmla="val 15590"/>
              <a:gd name="adj2" fmla="val 14825"/>
              <a:gd name="adj3" fmla="val 15570"/>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a:p>
        </p:txBody>
      </p:sp>
      <p:sp>
        <p:nvSpPr>
          <p:cNvPr id="49" name="文本框 48"/>
          <p:cNvSpPr txBox="1"/>
          <p:nvPr/>
        </p:nvSpPr>
        <p:spPr>
          <a:xfrm>
            <a:off x="5276037" y="2719192"/>
            <a:ext cx="615553" cy="461665"/>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buClr>
                <a:srgbClr val="C00000"/>
              </a:buClr>
            </a:pPr>
            <a:r>
              <a:rPr lang="en-US" altLang="zh-CN" sz="2400" dirty="0">
                <a:solidFill>
                  <a:schemeClr val="tx2"/>
                </a:solidFill>
                <a:latin typeface="黑体" panose="02010609060101010101" pitchFamily="49" charset="-122"/>
                <a:ea typeface="黑体" panose="02010609060101010101" pitchFamily="49" charset="-122"/>
              </a:rPr>
              <a:t>S</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51" name="左大括号 50"/>
          <p:cNvSpPr/>
          <p:nvPr/>
        </p:nvSpPr>
        <p:spPr>
          <a:xfrm>
            <a:off x="4959363" y="3238938"/>
            <a:ext cx="258938" cy="1926645"/>
          </a:xfrm>
          <a:prstGeom prst="leftBrace">
            <a:avLst>
              <a:gd name="adj1" fmla="val 43042"/>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2" name="左大括号 51"/>
          <p:cNvSpPr/>
          <p:nvPr/>
        </p:nvSpPr>
        <p:spPr>
          <a:xfrm rot="10800000">
            <a:off x="3704122" y="3261346"/>
            <a:ext cx="258938" cy="1926645"/>
          </a:xfrm>
          <a:prstGeom prst="leftBrace">
            <a:avLst>
              <a:gd name="adj1" fmla="val 43042"/>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53" name="左大括号 52"/>
          <p:cNvSpPr/>
          <p:nvPr/>
        </p:nvSpPr>
        <p:spPr>
          <a:xfrm rot="10800000">
            <a:off x="5949326" y="2659308"/>
            <a:ext cx="364639" cy="2038285"/>
          </a:xfrm>
          <a:prstGeom prst="leftBrace">
            <a:avLst>
              <a:gd name="adj1" fmla="val 40995"/>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0"/>
                                        </p:tgtEl>
                                        <p:attrNameLst>
                                          <p:attrName>style.visibility</p:attrName>
                                        </p:attrNameLst>
                                      </p:cBhvr>
                                      <p:to>
                                        <p:strVal val="visible"/>
                                      </p:to>
                                    </p:set>
                                    <p:animEffect transition="in" filter="fade">
                                      <p:cBhvr>
                                        <p:cTn id="50" dur="500"/>
                                        <p:tgtEl>
                                          <p:spTgt spid="40"/>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animEffect transition="in" filter="fade">
                                      <p:cBhvr>
                                        <p:cTn id="55" dur="500"/>
                                        <p:tgtEl>
                                          <p:spTgt spid="4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53"/>
                                        </p:tgtEl>
                                        <p:attrNameLst>
                                          <p:attrName>style.visibility</p:attrName>
                                        </p:attrNameLst>
                                      </p:cBhvr>
                                      <p:to>
                                        <p:strVal val="visible"/>
                                      </p:to>
                                    </p:set>
                                    <p:animEffect transition="in" filter="fade">
                                      <p:cBhvr>
                                        <p:cTn id="58" dur="500"/>
                                        <p:tgtEl>
                                          <p:spTgt spid="53"/>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2"/>
                                        </p:tgtEl>
                                        <p:attrNameLst>
                                          <p:attrName>style.visibility</p:attrName>
                                        </p:attrNameLst>
                                      </p:cBhvr>
                                      <p:to>
                                        <p:strVal val="visible"/>
                                      </p:to>
                                    </p:set>
                                    <p:animEffect transition="in" filter="fade">
                                      <p:cBhvr>
                                        <p:cTn id="61" dur="500"/>
                                        <p:tgtEl>
                                          <p:spTgt spid="42"/>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fade">
                                      <p:cBhvr>
                                        <p:cTn id="64" dur="500"/>
                                        <p:tgtEl>
                                          <p:spTgt spid="3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fade">
                                      <p:cBhvr>
                                        <p:cTn id="67" dur="500"/>
                                        <p:tgtEl>
                                          <p:spTgt spid="43"/>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500"/>
                                        <p:tgtEl>
                                          <p:spTgt spid="18"/>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4"/>
                                        </p:tgtEl>
                                        <p:attrNameLst>
                                          <p:attrName>style.visibility</p:attrName>
                                        </p:attrNameLst>
                                      </p:cBhvr>
                                      <p:to>
                                        <p:strVal val="visible"/>
                                      </p:to>
                                    </p:set>
                                    <p:animEffect transition="in" filter="fade">
                                      <p:cBhvr>
                                        <p:cTn id="78" dur="500"/>
                                        <p:tgtEl>
                                          <p:spTgt spid="44"/>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fade">
                                      <p:cBhvr>
                                        <p:cTn id="83" dur="500"/>
                                        <p:tgtEl>
                                          <p:spTgt spid="25"/>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7"/>
                                        </p:tgtEl>
                                        <p:attrNameLst>
                                          <p:attrName>style.visibility</p:attrName>
                                        </p:attrNameLst>
                                      </p:cBhvr>
                                      <p:to>
                                        <p:strVal val="visible"/>
                                      </p:to>
                                    </p:set>
                                    <p:animEffect transition="in" filter="fade">
                                      <p:cBhvr>
                                        <p:cTn id="8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P spid="10" grpId="0" animBg="1"/>
      <p:bldP spid="21" grpId="0" animBg="1"/>
      <p:bldP spid="11" grpId="0" animBg="1"/>
      <p:bldP spid="32" grpId="0" animBg="1"/>
      <p:bldP spid="18" grpId="0" animBg="1"/>
      <p:bldP spid="34" grpId="0" animBg="1"/>
      <p:bldP spid="36" grpId="0" animBg="1"/>
      <p:bldP spid="42" grpId="0" animBg="1"/>
      <p:bldP spid="43" grpId="0" animBg="1"/>
      <p:bldP spid="44" grpId="0" animBg="1"/>
      <p:bldP spid="22" grpId="0" animBg="1"/>
      <p:bldP spid="47" grpId="0" animBg="1"/>
      <p:bldP spid="37" grpId="0" animBg="1"/>
      <p:bldP spid="39" grpId="0" animBg="1"/>
      <p:bldP spid="40" grpId="0" animBg="1"/>
      <p:bldP spid="4" grpId="0" animBg="1"/>
      <p:bldP spid="48" grpId="0" animBg="1"/>
      <p:bldP spid="49" grpId="0" animBg="1"/>
      <p:bldP spid="51" grpId="0" animBg="1"/>
      <p:bldP spid="52" grpId="0" animBg="1"/>
      <p:bldP spid="5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descr="图标&#10;&#10;描述已自动生成"/>
          <p:cNvPicPr>
            <a:picLocks noChangeAspect="1"/>
          </p:cNvPicPr>
          <p:nvPr/>
        </p:nvPicPr>
        <p:blipFill rotWithShape="1">
          <a:blip r:embed="rId1" cstate="print">
            <a:extLst>
              <a:ext uri="{28A0092B-C50C-407E-A947-70E740481C1C}">
                <a14:useLocalDpi xmlns:a14="http://schemas.microsoft.com/office/drawing/2010/main" val="0"/>
              </a:ext>
            </a:extLst>
          </a:blip>
          <a:srcRect l="5955" t="12633" r="7370" b="14559"/>
          <a:stretch>
            <a:fillRect/>
          </a:stretch>
        </p:blipFill>
        <p:spPr>
          <a:xfrm>
            <a:off x="6660232" y="3485619"/>
            <a:ext cx="1914900" cy="1608515"/>
          </a:xfrm>
          <a:prstGeom prst="rect">
            <a:avLst/>
          </a:prstGeom>
          <a:ln>
            <a:noFill/>
          </a:ln>
          <a:effectLst>
            <a:softEdge rad="112500"/>
          </a:effectLst>
        </p:spPr>
      </p:pic>
      <p:sp>
        <p:nvSpPr>
          <p:cNvPr id="26" name="Rectangle 2"/>
          <p:cNvSpPr>
            <a:spLocks noGrp="1" noChangeArrowheads="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3.1.1</a:t>
            </a:r>
            <a:r>
              <a:rPr lang="zh-CN" altLang="en-US" dirty="0">
                <a:latin typeface="楷体" panose="02010609060101010101" pitchFamily="49" charset="-122"/>
                <a:ea typeface="楷体" panose="02010609060101010101" pitchFamily="49" charset="-122"/>
              </a:rPr>
              <a:t>散列函数</a:t>
            </a:r>
            <a:endParaRPr lang="en-US" altLang="zh-CN"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6" name="文本框 5">
                <a:extLst>
                  <a:ext uri="{FF2B5EF4-FFF2-40B4-BE49-F238E27FC236}">
                    <ele attr="{2D880A1F-6F6C-4E29-85D6-78D948A05793}"/>
                  </a:ext>
                </a:extLst>
              </p:cNvPr>
              <p:cNvSpPr txBox="1"/>
              <p:nvPr/>
            </p:nvSpPr>
            <p:spPr>
              <a:xfrm>
                <a:off x="195633" y="1268760"/>
                <a:ext cx="8676533"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n"/>
                  <a:tabLst/>
                  <a:defRPr/>
                </a:pP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加密的散列函数</a:t>
                </a:r>
                <a14:m>
                  <m:oMath xmlns:m="http://schemas.openxmlformats.org/officeDocument/2006/math">
                    <m:r>
                      <a:rPr kumimoji="0" lang="en-US" altLang="zh-CN" sz="28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h</m:t>
                    </m:r>
                    <m:r>
                      <a:rPr kumimoji="0" lang="en-US" altLang="zh-CN" sz="28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m:t>
                    </m:r>
                    <m:r>
                      <a:rPr kumimoji="0" lang="en-US" altLang="zh-CN" sz="28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𝑥</m:t>
                    </m:r>
                    <m:r>
                      <a:rPr kumimoji="0" lang="en-US" altLang="zh-CN" sz="2800" b="0" i="1" u="none" strike="noStrike" kern="1200" cap="none" spc="0" normalizeH="0" baseline="0" noProof="0" dirty="0" smtClean="0">
                        <a:ln>
                          <a:noFill/>
                        </a:ln>
                        <a:solidFill>
                          <a:srgbClr val="000000"/>
                        </a:solidFill>
                        <a:effectLst/>
                        <a:uLnTx/>
                        <a:uFillTx/>
                        <a:latin typeface="Cambria Math" panose="02040503050406030204" pitchFamily="18" charset="0"/>
                        <a:ea typeface="黑体" panose="02010609060101010101" pitchFamily="49" charset="-122"/>
                        <a:cs typeface="+mn-cs"/>
                      </a:rPr>
                      <m:t>)</m:t>
                    </m:r>
                  </m:oMath>
                </a14:m>
                <a:r>
                  <a:rPr kumimoji="0" lang="en-US" altLang="zh-CN"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r>
                  <a:rPr kumimoji="0" lang="zh-CN" altLang="en-US" sz="28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必须满足下列所有条件</a:t>
                </a:r>
              </a:p>
            </p:txBody>
          </p:sp>
        </mc:Choice>
        <mc:Fallback>
          <p:sp>
            <p:nvSpPr>
              <p:cNvPr id="6" name="文本框 5"/>
              <p:cNvSpPr txBox="1">
                <a:spLocks noRot="1" noChangeAspect="1" noMove="1" noResize="1" noEditPoints="1" noAdjustHandles="1" noChangeArrowheads="1" noChangeShapeType="1" noTextEdit="1"/>
              </p:cNvSpPr>
              <p:nvPr/>
            </p:nvSpPr>
            <p:spPr>
              <a:xfrm>
                <a:off x="195580" y="1268730"/>
                <a:ext cx="8676640" cy="717550"/>
              </a:xfrm>
              <a:prstGeom prst="rect">
                <a:avLst/>
              </a:prstGeom>
              <a:blipFill rotWithShape="1">
                <a:blip r:embed="rId2"/>
                <a:stretch>
                  <a:fillRect l="-1195" t="-13953" b="-29070"/>
                </a:stretch>
              </a:blipFill>
              <a:ln>
                <a:noFill/>
              </a:ln>
            </p:spPr>
            <p:txBody>
              <a:bodyPr/>
              <a:lstStyle/>
              <a:p>
                <a:r>
                  <a:rPr lang="zh-CN" altLang="en-US">
                    <a:noFill/>
                  </a:rPr>
                  <a:t> </a:t>
                </a:r>
                <a:endParaRPr lang="zh-CN" altLang="en-US">
                  <a:noFill/>
                </a:endParaRPr>
              </a:p>
            </p:txBody>
          </p:sp>
        </mc:Fallback>
      </mc:AlternateContent>
      <p:sp>
        <p:nvSpPr>
          <p:cNvPr id="3" name="文本框 2"/>
          <p:cNvSpPr txBox="1"/>
          <p:nvPr/>
        </p:nvSpPr>
        <p:spPr>
          <a:xfrm>
            <a:off x="1907704" y="2399626"/>
            <a:ext cx="6264696" cy="830997"/>
          </a:xfrm>
          <a:prstGeom prst="rect">
            <a:avLst/>
          </a:prstGeom>
          <a:solidFill>
            <a:schemeClr val="accent4">
              <a:lumMod val="20000"/>
              <a:lumOff val="80000"/>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marL="457200" indent="-457200" algn="l">
              <a:buClr>
                <a:srgbClr val="C00000"/>
              </a:buClr>
              <a:buFont typeface="Wingdings" panose="05000000000000000000" pitchFamily="2" charset="2"/>
              <a:buChar char="Ø"/>
            </a:pPr>
            <a:r>
              <a:rPr lang="zh-CN" altLang="en-US" sz="2400" dirty="0">
                <a:solidFill>
                  <a:schemeClr val="tx2"/>
                </a:solidFill>
                <a:latin typeface="黑体" panose="02010609060101010101" pitchFamily="49" charset="-122"/>
                <a:ea typeface="黑体" panose="02010609060101010101" pitchFamily="49" charset="-122"/>
              </a:rPr>
              <a:t>规范：对于任意长度的输入，函数</a:t>
            </a:r>
            <a:r>
              <a:rPr lang="en-US" altLang="zh-CN" sz="2400" dirty="0">
                <a:solidFill>
                  <a:schemeClr val="tx2"/>
                </a:solidFill>
                <a:latin typeface="黑体" panose="02010609060101010101" pitchFamily="49" charset="-122"/>
                <a:ea typeface="黑体" panose="02010609060101010101" pitchFamily="49" charset="-122"/>
              </a:rPr>
              <a:t>h</a:t>
            </a:r>
            <a:r>
              <a:rPr lang="zh-CN" altLang="en-US" sz="2400" dirty="0">
                <a:solidFill>
                  <a:schemeClr val="tx2"/>
                </a:solidFill>
                <a:latin typeface="黑体" panose="02010609060101010101" pitchFamily="49" charset="-122"/>
                <a:ea typeface="黑体" panose="02010609060101010101" pitchFamily="49" charset="-122"/>
              </a:rPr>
              <a:t>能生成固定长度的输出。</a:t>
            </a:r>
            <a:endParaRPr lang="zh-CN" altLang="en-US" sz="2400" dirty="0">
              <a:solidFill>
                <a:schemeClr val="tx2"/>
              </a:solidFill>
              <a:latin typeface="黑体" panose="02010609060101010101" pitchFamily="49" charset="-122"/>
              <a:ea typeface="黑体" panose="02010609060101010101" pitchFamily="49" charset="-122"/>
            </a:endParaRPr>
          </a:p>
        </p:txBody>
      </p:sp>
      <p:pic>
        <p:nvPicPr>
          <p:cNvPr id="8" name="图片 7" descr="图表, 漏斗图&#10;&#10;描述已自动生成"/>
          <p:cNvPicPr>
            <a:picLocks noChangeAspect="1"/>
          </p:cNvPicPr>
          <p:nvPr/>
        </p:nvPicPr>
        <p:blipFill rotWithShape="1">
          <a:blip r:embed="rId3" cstate="print">
            <a:extLst>
              <a:ext uri="{28A0092B-C50C-407E-A947-70E740481C1C}">
                <a14:useLocalDpi xmlns:a14="http://schemas.microsoft.com/office/drawing/2010/main" val="0"/>
              </a:ext>
            </a:extLst>
          </a:blip>
          <a:srcRect l="22861" t="6531" r="24885" b="8556"/>
          <a:stretch>
            <a:fillRect/>
          </a:stretch>
        </p:blipFill>
        <p:spPr>
          <a:xfrm>
            <a:off x="381000" y="1874824"/>
            <a:ext cx="1157294" cy="1880603"/>
          </a:xfrm>
          <a:prstGeom prst="rect">
            <a:avLst/>
          </a:prstGeom>
          <a:ln>
            <a:noFill/>
          </a:ln>
          <a:effectLst>
            <a:softEdge rad="112500"/>
          </a:effectLst>
        </p:spPr>
      </p:pic>
      <p:sp>
        <p:nvSpPr>
          <p:cNvPr id="38" name="文本框 37"/>
          <p:cNvSpPr txBox="1"/>
          <p:nvPr/>
        </p:nvSpPr>
        <p:spPr>
          <a:xfrm>
            <a:off x="959647" y="3884506"/>
            <a:ext cx="5495021" cy="830997"/>
          </a:xfrm>
          <a:prstGeom prst="rect">
            <a:avLst/>
          </a:prstGeom>
          <a:solidFill>
            <a:schemeClr val="accent5">
              <a:lumMod val="60000"/>
              <a:lumOff val="40000"/>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高效：对于任意输入值</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x</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，能够很容易地计算出</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h(x)</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45" name="文本框 44"/>
          <p:cNvSpPr txBox="1"/>
          <p:nvPr/>
        </p:nvSpPr>
        <p:spPr>
          <a:xfrm>
            <a:off x="2102969" y="5339007"/>
            <a:ext cx="6319352" cy="1200329"/>
          </a:xfrm>
          <a:prstGeom prst="rect">
            <a:avLst/>
          </a:prstGeom>
          <a:solidFill>
            <a:schemeClr val="accent6">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marL="457200" marR="0" lvl="0" indent="-457200" algn="l" defTabSz="914400" rtl="0" eaLnBrk="1" fontAlgn="base" latinLnBrk="0" hangingPunct="1">
              <a:lnSpc>
                <a:spcPct val="100000"/>
              </a:lnSpc>
              <a:spcBef>
                <a:spcPct val="0"/>
              </a:spcBef>
              <a:spcAft>
                <a:spcPct val="0"/>
              </a:spcAft>
              <a:buClr>
                <a:srgbClr val="C00000"/>
              </a:buClr>
              <a:buSzTx/>
              <a:buFont typeface="Wingdings" panose="05000000000000000000" pitchFamily="2" charset="2"/>
              <a:buChar char="Ø"/>
              <a:defRPr/>
            </a:pP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单向：给定任意值</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y,</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要想找到一个值</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x</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，使得</a:t>
            </a:r>
            <a:r>
              <a:rPr kumimoji="0"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h(x)=y</a:t>
            </a:r>
            <a:r>
              <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，将是计算不可行的。也就是对于散列运算，没有行之有效的逆运算。</a:t>
            </a:r>
            <a:endParaRPr kumimoji="0"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p:txBody>
      </p:sp>
      <p:pic>
        <p:nvPicPr>
          <p:cNvPr id="23" name="图片 22" descr="形状&#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t="728" r="1366" b="4651"/>
          <a:stretch>
            <a:fillRect/>
          </a:stretch>
        </p:blipFill>
        <p:spPr>
          <a:xfrm>
            <a:off x="550980" y="5231095"/>
            <a:ext cx="1372018" cy="1316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500"/>
                                        <p:tgtEl>
                                          <p:spTgt spid="23"/>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5"/>
                                        </p:tgtEl>
                                        <p:attrNameLst>
                                          <p:attrName>style.visibility</p:attrName>
                                        </p:attrNameLst>
                                      </p:cBhvr>
                                      <p:to>
                                        <p:strVal val="visible"/>
                                      </p:to>
                                    </p:set>
                                    <p:animEffect transition="in" filter="fade">
                                      <p:cBhvr>
                                        <p:cTn id="26"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8" grpId="0" animBg="1"/>
      <p:bldP spid="45" grpId="0" animBg="1"/>
    </p:bldLst>
  </p:timing>
</p:sld>
</file>

<file path=ppt/theme/theme1.xml><?xml version="1.0" encoding="utf-8"?>
<a:theme xmlns:a="http://schemas.openxmlformats.org/drawingml/2006/main" name="国外精美的的PPT模板及图标之二">
  <a:themeElements>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国外精美的的PPT模板及图标之二">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wrap="square" rtlCol="0">
        <a:spAutoFit/>
      </a:bodyPr>
      <a:lstStyle>
        <a:defPPr marL="457200" indent="-457200" algn="l">
          <a:buClr>
            <a:srgbClr val="C00000"/>
          </a:buClr>
          <a:buFont typeface="Wingdings" panose="05000000000000000000" pitchFamily="2" charset="2"/>
          <a:buChar char="n"/>
          <a:defRPr sz="2800" dirty="0" smtClean="0">
            <a:solidFill>
              <a:schemeClr val="tx2"/>
            </a:solidFill>
            <a:latin typeface="黑体" panose="02010609060101010101" pitchFamily="49" charset="-122"/>
            <a:ea typeface="黑体" panose="02010609060101010101" pitchFamily="49" charset="-122"/>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二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国外精美的的PPT模板及图标之二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themeOverride>
</file>

<file path=docProps/app.xml><?xml version="1.0" encoding="utf-8"?>
<Properties xmlns="http://schemas.openxmlformats.org/officeDocument/2006/extended-properties" xmlns:vt="http://schemas.openxmlformats.org/officeDocument/2006/docPropsVTypes">
  <TotalTime>0</TotalTime>
  <Words>3305</Words>
  <Application>WPS 演示</Application>
  <PresentationFormat>全屏显示(4:3)</PresentationFormat>
  <Paragraphs>606</Paragraphs>
  <Slides>37</Slides>
  <Notes>34</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37</vt:i4>
      </vt:variant>
    </vt:vector>
  </HeadingPairs>
  <TitlesOfParts>
    <vt:vector size="54" baseType="lpstr">
      <vt:lpstr>Arial</vt:lpstr>
      <vt:lpstr>宋体</vt:lpstr>
      <vt:lpstr>Wingdings</vt:lpstr>
      <vt:lpstr>黑体</vt:lpstr>
      <vt:lpstr>Verdana</vt:lpstr>
      <vt:lpstr>华文楷体</vt:lpstr>
      <vt:lpstr>Times New Roman</vt:lpstr>
      <vt:lpstr>楷体</vt:lpstr>
      <vt:lpstr>Candara</vt:lpstr>
      <vt:lpstr>微软雅黑</vt:lpstr>
      <vt:lpstr>Arial Unicode MS</vt:lpstr>
      <vt:lpstr>Calibri</vt:lpstr>
      <vt:lpstr>国外精美的的PPT模板及图标之二</vt:lpstr>
      <vt:lpstr>WPDraw30.Drawing</vt:lpstr>
      <vt:lpstr>WPDraw30.Drawing</vt:lpstr>
      <vt:lpstr>WPDraw30.Drawing</vt:lpstr>
      <vt:lpstr>WPDraw30.Drawing</vt:lpstr>
      <vt:lpstr>消息认证及数字签名</vt:lpstr>
      <vt:lpstr>消息认证及数字签名</vt:lpstr>
      <vt:lpstr>3.1消息认证方法</vt:lpstr>
      <vt:lpstr>3.1消息认证方法</vt:lpstr>
      <vt:lpstr>3.1.1散列函数</vt:lpstr>
      <vt:lpstr>3.1.1散列函数</vt:lpstr>
      <vt:lpstr>3.1.1散列函数</vt:lpstr>
      <vt:lpstr>3.1.1散列函数</vt:lpstr>
      <vt:lpstr>3.1.1散列函数</vt:lpstr>
      <vt:lpstr>3.1.1散列函数</vt:lpstr>
      <vt:lpstr>3.1.1散列函数</vt:lpstr>
      <vt:lpstr>3.1.1散列函数</vt:lpstr>
      <vt:lpstr>3.1.1散列函数</vt:lpstr>
      <vt:lpstr>3.1.1散列函数</vt:lpstr>
      <vt:lpstr>3.1.2消息认证码</vt:lpstr>
      <vt:lpstr>3.1.2消息认证码</vt:lpstr>
      <vt:lpstr>3.1.2消息认证码</vt:lpstr>
      <vt:lpstr>3.1.2消息认证码</vt:lpstr>
      <vt:lpstr>3.1.2消息认证码</vt:lpstr>
      <vt:lpstr>3.1.2消息认证码</vt:lpstr>
      <vt:lpstr>3.1.2消息认证码</vt:lpstr>
      <vt:lpstr>3.1.2消息认证码</vt:lpstr>
      <vt:lpstr>3.1.2消息认证码</vt:lpstr>
      <vt:lpstr>3.1.2消息认证码</vt:lpstr>
      <vt:lpstr>3.1.2消息认证码</vt:lpstr>
      <vt:lpstr>3.1.2消息认证码</vt:lpstr>
      <vt:lpstr>3.2数字签名技术</vt:lpstr>
      <vt:lpstr>3.2数字签名技术</vt:lpstr>
      <vt:lpstr>3.2数字签名技术</vt:lpstr>
      <vt:lpstr>3.2数字签名技术</vt:lpstr>
      <vt:lpstr>3.2数字签名技术</vt:lpstr>
      <vt:lpstr>3.2数字签名技术</vt:lpstr>
      <vt:lpstr>3.2数字签名技术</vt:lpstr>
      <vt:lpstr>3.2数字签名技术</vt:lpstr>
      <vt:lpstr>3.2数字签名技术</vt:lpstr>
      <vt:lpstr>3.2数字签名技术</vt:lpstr>
      <vt:lpstr>3.2数字签名技术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汪洁</dc:creator>
  <cp:lastModifiedBy>Feijiang Han</cp:lastModifiedBy>
  <cp:revision>181</cp:revision>
  <dcterms:created xsi:type="dcterms:W3CDTF">2007-01-10T09:07:00Z</dcterms:created>
  <dcterms:modified xsi:type="dcterms:W3CDTF">2023-02-13T12:35:52Z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