
<file path=[Content_Types].xml><?xml version="1.0" encoding="utf-8"?>
<Types xmlns="http://schemas.openxmlformats.org/package/2006/content-types">
  <Default Extension="jpeg" ContentType="image/jpe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40"/>
  </p:handoutMasterIdLst>
  <p:sldIdLst>
    <p:sldId id="256" r:id="rId3"/>
    <p:sldId id="335" r:id="rId4"/>
    <p:sldId id="375" r:id="rId6"/>
    <p:sldId id="376" r:id="rId7"/>
    <p:sldId id="377" r:id="rId8"/>
    <p:sldId id="378" r:id="rId9"/>
    <p:sldId id="379" r:id="rId10"/>
    <p:sldId id="380" r:id="rId11"/>
    <p:sldId id="381" r:id="rId12"/>
    <p:sldId id="382" r:id="rId13"/>
    <p:sldId id="383" r:id="rId14"/>
    <p:sldId id="385" r:id="rId15"/>
    <p:sldId id="384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4" r:id="rId24"/>
    <p:sldId id="395" r:id="rId25"/>
    <p:sldId id="396" r:id="rId26"/>
    <p:sldId id="398" r:id="rId27"/>
    <p:sldId id="399" r:id="rId28"/>
    <p:sldId id="397" r:id="rId29"/>
    <p:sldId id="400" r:id="rId30"/>
    <p:sldId id="401" r:id="rId31"/>
    <p:sldId id="402" r:id="rId32"/>
    <p:sldId id="403" r:id="rId33"/>
    <p:sldId id="405" r:id="rId34"/>
    <p:sldId id="404" r:id="rId35"/>
    <p:sldId id="406" r:id="rId36"/>
    <p:sldId id="407" r:id="rId37"/>
    <p:sldId id="408" r:id="rId38"/>
    <p:sldId id="409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B15"/>
    <a:srgbClr val="FF9933"/>
    <a:srgbClr val="FFFFFF"/>
    <a:srgbClr val="F9D406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5519" autoAdjust="0"/>
  </p:normalViewPr>
  <p:slideViewPr>
    <p:cSldViewPr>
      <p:cViewPr varScale="1">
        <p:scale>
          <a:sx n="61" d="100"/>
          <a:sy n="61" d="100"/>
        </p:scale>
        <p:origin x="-140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7" d="100"/>
          <a:sy n="47" d="100"/>
        </p:scale>
        <p:origin x="-2328" y="-8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15F37-B7CF-4795-A9D5-6E54C789147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7E971-63A0-4E6F-A841-98451DB14ED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19C6BACD-4B18-46B7-A69B-C820E3597752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40B1B6-489E-4A43-8A19-E084E5FA6A87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</a:t>
            </a:r>
            <a:r>
              <a:rPr lang="en-US" altLang="zh-CN" dirty="0"/>
              <a:t>1977</a:t>
            </a:r>
            <a:r>
              <a:rPr lang="zh-CN" altLang="en-US" dirty="0"/>
              <a:t>年</a:t>
            </a:r>
            <a:r>
              <a:rPr lang="en-US" altLang="zh-CN" dirty="0"/>
              <a:t>Rivest</a:t>
            </a:r>
            <a:r>
              <a:rPr lang="zh-CN" altLang="en-US" dirty="0"/>
              <a:t>称“分解一个</a:t>
            </a:r>
            <a:r>
              <a:rPr lang="en-US" altLang="zh-CN" dirty="0"/>
              <a:t>125</a:t>
            </a:r>
            <a:r>
              <a:rPr lang="zh-CN" altLang="en-US" dirty="0"/>
              <a:t>位的数据需</a:t>
            </a:r>
            <a:r>
              <a:rPr lang="en-US" altLang="zh-CN" dirty="0"/>
              <a:t>40×1015</a:t>
            </a:r>
            <a:r>
              <a:rPr lang="zh-CN" altLang="en-US" dirty="0"/>
              <a:t>年”</a:t>
            </a:r>
            <a:r>
              <a:rPr lang="en-US" altLang="zh-CN" dirty="0"/>
              <a:t>,</a:t>
            </a:r>
            <a:r>
              <a:rPr lang="zh-CN" altLang="en-US" dirty="0"/>
              <a:t>但</a:t>
            </a:r>
            <a:r>
              <a:rPr lang="en-US" altLang="zh-CN" dirty="0"/>
              <a:t>1994</a:t>
            </a:r>
            <a:r>
              <a:rPr lang="zh-CN" altLang="en-US" dirty="0"/>
              <a:t>年一个</a:t>
            </a:r>
            <a:r>
              <a:rPr lang="en-US" altLang="zh-CN" dirty="0"/>
              <a:t>129</a:t>
            </a:r>
            <a:r>
              <a:rPr lang="zh-CN" altLang="en-US" dirty="0"/>
              <a:t>位的数据被成功破解</a:t>
            </a:r>
            <a:r>
              <a:rPr lang="en-US" altLang="zh-CN" dirty="0"/>
              <a:t>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B1B6-489E-4A43-8A19-E084E5FA6A8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8"/>
          <p:cNvSpPr>
            <a:spLocks noChangeArrowheads="1"/>
          </p:cNvSpPr>
          <p:nvPr/>
        </p:nvSpPr>
        <p:spPr bwMode="ltGray">
          <a:xfrm>
            <a:off x="0" y="6611938"/>
            <a:ext cx="9144000" cy="2603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5" name="图片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564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1371600" y="5867400"/>
            <a:ext cx="6553200" cy="5334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1800" b="1">
                <a:solidFill>
                  <a:schemeClr val="tx2"/>
                </a:solidFill>
                <a:latin typeface="Verdana" panose="020B0604030504040204" pitchFamily="34" charset="0"/>
              </a:defRPr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ctrTitle" sz="quarter" hasCustomPrompt="1"/>
          </p:nvPr>
        </p:nvSpPr>
        <p:spPr bwMode="gray">
          <a:xfrm>
            <a:off x="0" y="4868863"/>
            <a:ext cx="9144000" cy="720725"/>
          </a:xfr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extLst>
            <a:ext uri="{AF507438-7753-43E0-B8FC-AC1667EBCBE1}">
              <a14:hiddenEffects xmlns:a14="http://schemas.microsoft.com/office/drawing/2010/main">
                <a:effectLst>
                  <a:outerShdw dist="81320" dir="3080412" algn="ctr" rotWithShape="0">
                    <a:schemeClr val="tx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altLang="ko-KR" noProof="0"/>
              <a:t>Click to edit Master title</a:t>
            </a:r>
            <a:br>
              <a:rPr lang="en-US" altLang="ko-KR" noProof="0"/>
            </a:br>
            <a:r>
              <a:rPr lang="en-US" altLang="ko-KR" noProof="0"/>
              <a:t> style</a:t>
            </a:r>
            <a:endParaRPr lang="en-US" altLang="ko-K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38AE60-9FEB-4881-9F73-7DC57B81DD33}" type="slidenum">
              <a:rPr lang="zh-CN" altLang="en-US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48450" y="152400"/>
            <a:ext cx="2114550" cy="6248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191250" cy="6248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0459E-4AB0-4594-8EEB-4B8CC91D5D33}" type="slidenum">
              <a:rPr lang="zh-CN" altLang="en-US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52525"/>
            <a:ext cx="8229600" cy="5248275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E93A5-B161-4ADA-B498-D436A009750B}" type="slidenum">
              <a:rPr lang="zh-CN" altLang="en-US"/>
            </a:fld>
            <a:endParaRPr lang="en-US" altLang="zh-CN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6B913-5337-4945-A257-B96D8031FE67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信息与网络安全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6D0427-23CC-4DFA-8BC9-4BD5C0A99118}" type="slidenum">
              <a:rPr lang="zh-CN" altLang="en-US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信息与网络安全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52525"/>
            <a:ext cx="40386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6D2A7D-08F0-470E-9CB6-8F82A4F5AEC9}" type="slidenum">
              <a:rPr lang="zh-CN" altLang="en-US"/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16D16-6700-412D-B8F3-A40385006266}" type="slidenum">
              <a:rPr lang="zh-CN" altLang="en-US"/>
            </a:fld>
            <a:endParaRPr lang="en-US" altLang="zh-CN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FCC00-EFD1-47C7-B893-85F54856B188}" type="slidenum">
              <a:rPr lang="zh-CN" altLang="en-US"/>
            </a:fld>
            <a:endParaRPr lang="en-US" altLang="zh-CN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5B9749-02DA-4AA9-95CF-5EC6085E7C4E}" type="slidenum">
              <a:rPr lang="zh-CN" altLang="en-US"/>
            </a:fld>
            <a:endParaRPr lang="en-US" altLang="zh-CN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76E4E6-1014-4D7B-8897-98671A2AF016}" type="slidenum">
              <a:rPr lang="zh-CN" altLang="en-US"/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05DC91-0714-4946-8E34-6CE6C5209005}" type="slidenum">
              <a:rPr lang="zh-CN" altLang="en-US"/>
            </a:fld>
            <a:endParaRPr lang="en-US" altLang="zh-CN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ltGray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tx1">
                  <a:gamma/>
                  <a:shade val="46275"/>
                  <a:invGamma/>
                </a:schemeClr>
              </a:gs>
              <a:gs pos="5000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52525"/>
            <a:ext cx="8229600" cy="52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61125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Company Logo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11CCFB-BB17-43F8-BFC6-65D2208F0105}" type="slidenum">
              <a:rPr lang="zh-CN" altLang="en-US"/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04800" y="152400"/>
            <a:ext cx="84582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  <a:endParaRPr lang="en-US" altLang="zh-CN"/>
          </a:p>
        </p:txBody>
      </p:sp>
      <p:sp>
        <p:nvSpPr>
          <p:cNvPr id="1031" name="Text Box 16"/>
          <p:cNvSpPr txBox="1">
            <a:spLocks noChangeArrowheads="1"/>
          </p:cNvSpPr>
          <p:nvPr/>
        </p:nvSpPr>
        <p:spPr bwMode="gray">
          <a:xfrm>
            <a:off x="0" y="838200"/>
            <a:ext cx="9144000" cy="24447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solidFill>
                <a:schemeClr val="bg1"/>
              </a:solidFill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14288" y="838200"/>
            <a:ext cx="84582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000" b="1">
                <a:solidFill>
                  <a:schemeClr val="bg1"/>
                </a:solidFill>
                <a:latin typeface="+mj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en-US" altLang="zh-CN"/>
              <a:t>www.themegallery.com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svg"/><Relationship Id="rId7" Type="http://schemas.openxmlformats.org/officeDocument/2006/relationships/image" Target="../media/image19.png"/><Relationship Id="rId6" Type="http://schemas.openxmlformats.org/officeDocument/2006/relationships/image" Target="../media/image5.svg"/><Relationship Id="rId5" Type="http://schemas.openxmlformats.org/officeDocument/2006/relationships/image" Target="../media/image18.png"/><Relationship Id="rId4" Type="http://schemas.openxmlformats.org/officeDocument/2006/relationships/image" Target="../media/image4.svg"/><Relationship Id="rId3" Type="http://schemas.openxmlformats.org/officeDocument/2006/relationships/image" Target="../media/image17.png"/><Relationship Id="rId2" Type="http://schemas.openxmlformats.org/officeDocument/2006/relationships/image" Target="../media/image15.jpe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7.svg"/><Relationship Id="rId7" Type="http://schemas.openxmlformats.org/officeDocument/2006/relationships/image" Target="../media/image22.png"/><Relationship Id="rId6" Type="http://schemas.openxmlformats.org/officeDocument/2006/relationships/image" Target="../media/image5.svg"/><Relationship Id="rId5" Type="http://schemas.openxmlformats.org/officeDocument/2006/relationships/image" Target="../media/image21.png"/><Relationship Id="rId4" Type="http://schemas.openxmlformats.org/officeDocument/2006/relationships/image" Target="../media/image4.svg"/><Relationship Id="rId3" Type="http://schemas.openxmlformats.org/officeDocument/2006/relationships/image" Target="../media/image20.png"/><Relationship Id="rId2" Type="http://schemas.openxmlformats.org/officeDocument/2006/relationships/image" Target="../media/image16.jpe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12" Type="http://schemas.openxmlformats.org/officeDocument/2006/relationships/image" Target="../media/image9.svg"/><Relationship Id="rId11" Type="http://schemas.openxmlformats.org/officeDocument/2006/relationships/image" Target="../media/image24.png"/><Relationship Id="rId10" Type="http://schemas.openxmlformats.org/officeDocument/2006/relationships/image" Target="../media/image8.svg"/><Relationship Id="rId1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6.jpeg"/><Relationship Id="rId7" Type="http://schemas.openxmlformats.org/officeDocument/2006/relationships/image" Target="../media/image15.jpeg"/><Relationship Id="rId6" Type="http://schemas.openxmlformats.org/officeDocument/2006/relationships/image" Target="../media/image9.svg"/><Relationship Id="rId5" Type="http://schemas.openxmlformats.org/officeDocument/2006/relationships/image" Target="../media/image28.png"/><Relationship Id="rId4" Type="http://schemas.openxmlformats.org/officeDocument/2006/relationships/image" Target="../media/image8.svg"/><Relationship Id="rId3" Type="http://schemas.openxmlformats.org/officeDocument/2006/relationships/image" Target="../media/image27.png"/><Relationship Id="rId2" Type="http://schemas.openxmlformats.org/officeDocument/2006/relationships/image" Target="../media/image7.svg"/><Relationship Id="rId17" Type="http://schemas.openxmlformats.org/officeDocument/2006/relationships/notesSlide" Target="../notesSlides/notesSlide13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24.png"/><Relationship Id="rId14" Type="http://schemas.openxmlformats.org/officeDocument/2006/relationships/image" Target="../media/image23.png"/><Relationship Id="rId13" Type="http://schemas.openxmlformats.org/officeDocument/2006/relationships/image" Target="../media/image22.png"/><Relationship Id="rId12" Type="http://schemas.openxmlformats.org/officeDocument/2006/relationships/image" Target="../media/image5.svg"/><Relationship Id="rId11" Type="http://schemas.openxmlformats.org/officeDocument/2006/relationships/image" Target="../media/image21.png"/><Relationship Id="rId10" Type="http://schemas.openxmlformats.org/officeDocument/2006/relationships/image" Target="../media/image4.svg"/><Relationship Id="rId1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wmf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34.png"/><Relationship Id="rId7" Type="http://schemas.openxmlformats.org/officeDocument/2006/relationships/image" Target="../media/image12.svg"/><Relationship Id="rId6" Type="http://schemas.openxmlformats.org/officeDocument/2006/relationships/image" Target="../media/image33.png"/><Relationship Id="rId5" Type="http://schemas.openxmlformats.org/officeDocument/2006/relationships/image" Target="../media/image11.svg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3" Type="http://schemas.openxmlformats.org/officeDocument/2006/relationships/notesSlide" Target="../notesSlides/notesSlide15.xml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16.svg"/><Relationship Id="rId20" Type="http://schemas.openxmlformats.org/officeDocument/2006/relationships/image" Target="../media/image41.png"/><Relationship Id="rId2" Type="http://schemas.openxmlformats.org/officeDocument/2006/relationships/image" Target="../media/image10.svg"/><Relationship Id="rId19" Type="http://schemas.openxmlformats.org/officeDocument/2006/relationships/image" Target="../media/image40.png"/><Relationship Id="rId18" Type="http://schemas.openxmlformats.org/officeDocument/2006/relationships/image" Target="../media/image15.svg"/><Relationship Id="rId17" Type="http://schemas.openxmlformats.org/officeDocument/2006/relationships/image" Target="../media/image39.png"/><Relationship Id="rId16" Type="http://schemas.openxmlformats.org/officeDocument/2006/relationships/image" Target="../media/image8.svg"/><Relationship Id="rId15" Type="http://schemas.openxmlformats.org/officeDocument/2006/relationships/image" Target="../media/image38.png"/><Relationship Id="rId14" Type="http://schemas.openxmlformats.org/officeDocument/2006/relationships/image" Target="../media/image14.svg"/><Relationship Id="rId13" Type="http://schemas.openxmlformats.org/officeDocument/2006/relationships/image" Target="../media/image37.png"/><Relationship Id="rId12" Type="http://schemas.openxmlformats.org/officeDocument/2006/relationships/image" Target="../media/image36.png"/><Relationship Id="rId11" Type="http://schemas.openxmlformats.org/officeDocument/2006/relationships/image" Target="../media/image9.svg"/><Relationship Id="rId10" Type="http://schemas.openxmlformats.org/officeDocument/2006/relationships/image" Target="../media/image35.png"/><Relationship Id="rId1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wmf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svg"/><Relationship Id="rId6" Type="http://schemas.openxmlformats.org/officeDocument/2006/relationships/image" Target="../media/image28.png"/><Relationship Id="rId5" Type="http://schemas.openxmlformats.org/officeDocument/2006/relationships/image" Target="../media/image17.svg"/><Relationship Id="rId4" Type="http://schemas.openxmlformats.org/officeDocument/2006/relationships/image" Target="../media/image46.png"/><Relationship Id="rId3" Type="http://schemas.openxmlformats.org/officeDocument/2006/relationships/image" Target="../media/image45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1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28.png"/><Relationship Id="rId4" Type="http://schemas.openxmlformats.org/officeDocument/2006/relationships/image" Target="../media/image17.svg"/><Relationship Id="rId3" Type="http://schemas.openxmlformats.org/officeDocument/2006/relationships/image" Target="../media/image46.png"/><Relationship Id="rId2" Type="http://schemas.openxmlformats.org/officeDocument/2006/relationships/image" Target="../media/image45.jpeg"/><Relationship Id="rId1" Type="http://schemas.openxmlformats.org/officeDocument/2006/relationships/image" Target="../media/image44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jpeg"/><Relationship Id="rId2" Type="http://schemas.openxmlformats.org/officeDocument/2006/relationships/image" Target="../media/image48.jpeg"/><Relationship Id="rId1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svg"/><Relationship Id="rId2" Type="http://schemas.openxmlformats.org/officeDocument/2006/relationships/image" Target="../media/image51.png"/><Relationship Id="rId1" Type="http://schemas.openxmlformats.org/officeDocument/2006/relationships/image" Target="../media/image50.jpe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3.jpeg"/><Relationship Id="rId4" Type="http://schemas.openxmlformats.org/officeDocument/2006/relationships/image" Target="../media/image10.svg"/><Relationship Id="rId3" Type="http://schemas.openxmlformats.org/officeDocument/2006/relationships/image" Target="../media/image30.png"/><Relationship Id="rId2" Type="http://schemas.openxmlformats.org/officeDocument/2006/relationships/image" Target="../media/image18.svg"/><Relationship Id="rId1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svg"/><Relationship Id="rId3" Type="http://schemas.openxmlformats.org/officeDocument/2006/relationships/image" Target="../media/image55.png"/><Relationship Id="rId2" Type="http://schemas.openxmlformats.org/officeDocument/2006/relationships/image" Target="../media/image19.svg"/><Relationship Id="rId1" Type="http://schemas.openxmlformats.org/officeDocument/2006/relationships/image" Target="../media/image5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6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jpeg"/><Relationship Id="rId4" Type="http://schemas.openxmlformats.org/officeDocument/2006/relationships/image" Target="../media/image20.svg"/><Relationship Id="rId3" Type="http://schemas.openxmlformats.org/officeDocument/2006/relationships/image" Target="../media/image57.png"/><Relationship Id="rId2" Type="http://schemas.openxmlformats.org/officeDocument/2006/relationships/image" Target="../media/image12.svg"/><Relationship Id="rId1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0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svg"/><Relationship Id="rId6" Type="http://schemas.openxmlformats.org/officeDocument/2006/relationships/image" Target="../media/image63.png"/><Relationship Id="rId5" Type="http://schemas.openxmlformats.org/officeDocument/2006/relationships/image" Target="../media/image20.svg"/><Relationship Id="rId4" Type="http://schemas.openxmlformats.org/officeDocument/2006/relationships/image" Target="../media/image57.png"/><Relationship Id="rId3" Type="http://schemas.openxmlformats.org/officeDocument/2006/relationships/image" Target="../media/image62.jpeg"/><Relationship Id="rId2" Type="http://schemas.openxmlformats.org/officeDocument/2006/relationships/image" Target="../media/image10.svg"/><Relationship Id="rId1" Type="http://schemas.openxmlformats.org/officeDocument/2006/relationships/image" Target="../media/image61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1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21.svg"/><Relationship Id="rId6" Type="http://schemas.openxmlformats.org/officeDocument/2006/relationships/image" Target="../media/image63.png"/><Relationship Id="rId5" Type="http://schemas.openxmlformats.org/officeDocument/2006/relationships/image" Target="../media/image20.svg"/><Relationship Id="rId4" Type="http://schemas.openxmlformats.org/officeDocument/2006/relationships/image" Target="../media/image57.png"/><Relationship Id="rId3" Type="http://schemas.openxmlformats.org/officeDocument/2006/relationships/image" Target="../media/image62.jpeg"/><Relationship Id="rId2" Type="http://schemas.openxmlformats.org/officeDocument/2006/relationships/image" Target="../media/image10.sv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8.jpeg"/><Relationship Id="rId2" Type="http://schemas.openxmlformats.org/officeDocument/2006/relationships/image" Target="../media/image44.jpeg"/><Relationship Id="rId1" Type="http://schemas.openxmlformats.org/officeDocument/2006/relationships/image" Target="../media/image43.jpe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jpeg"/><Relationship Id="rId2" Type="http://schemas.openxmlformats.org/officeDocument/2006/relationships/image" Target="../media/image44.jpeg"/><Relationship Id="rId1" Type="http://schemas.openxmlformats.org/officeDocument/2006/relationships/image" Target="../media/image64.jpe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4.jpeg"/><Relationship Id="rId1" Type="http://schemas.openxmlformats.org/officeDocument/2006/relationships/image" Target="../media/image64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5.jpeg"/><Relationship Id="rId2" Type="http://schemas.openxmlformats.org/officeDocument/2006/relationships/image" Target="../media/image44.jpeg"/><Relationship Id="rId1" Type="http://schemas.openxmlformats.org/officeDocument/2006/relationships/image" Target="../media/image6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13.png"/><Relationship Id="rId4" Type="http://schemas.openxmlformats.org/officeDocument/2006/relationships/image" Target="../media/image2.svg"/><Relationship Id="rId3" Type="http://schemas.openxmlformats.org/officeDocument/2006/relationships/image" Target="../media/image12.png"/><Relationship Id="rId2" Type="http://schemas.openxmlformats.org/officeDocument/2006/relationships/image" Target="../media/image1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7" r="398" b="13083"/>
          <a:stretch>
            <a:fillRect/>
          </a:stretch>
        </p:blipFill>
        <p:spPr>
          <a:xfrm>
            <a:off x="0" y="0"/>
            <a:ext cx="9144000" cy="3645024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46028"/>
            <a:ext cx="9144000" cy="1012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密钥管理技术</a:t>
            </a:r>
            <a:endParaRPr lang="en-US" altLang="zh-CN" sz="4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14533" y="4653136"/>
            <a:ext cx="6553200" cy="533400"/>
          </a:xfrm>
        </p:spPr>
        <p:txBody>
          <a:bodyPr/>
          <a:lstStyle/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主讲：汪 洁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sz="3200" dirty="0">
                <a:ea typeface="宋体" panose="02010600030101010101" pitchFamily="2" charset="-122"/>
              </a:rPr>
              <a:t>中南大学计算机学院</a:t>
            </a:r>
            <a:endParaRPr lang="en-US" altLang="zh-CN" sz="3200" dirty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jwang@csu.edu.cn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/>
            <a:endParaRPr lang="en-US" altLang="zh-CN" sz="32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0440" r="57087" b="54199"/>
          <a:stretch>
            <a:fillRect/>
          </a:stretch>
        </p:blipFill>
        <p:spPr>
          <a:xfrm>
            <a:off x="5949589" y="2546048"/>
            <a:ext cx="2270398" cy="1778138"/>
          </a:xfrm>
          <a:prstGeom prst="rect">
            <a:avLst/>
          </a:prstGeom>
        </p:spPr>
      </p:pic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密钥分发技术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46652" y="2025221"/>
            <a:ext cx="81744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对于通信的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两方，分发密钥有以下可能的方法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602750" y="3018437"/>
            <a:ext cx="384959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能够选定密钥并通过物理方法传递给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534" y="4985987"/>
            <a:ext cx="1699447" cy="1699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5098" y="5069189"/>
            <a:ext cx="1593107" cy="1593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6" name="椭圆 25"/>
          <p:cNvSpPr/>
          <p:nvPr/>
        </p:nvSpPr>
        <p:spPr>
          <a:xfrm>
            <a:off x="728106" y="3079635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547664" y="4465855"/>
            <a:ext cx="678537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第三方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可以选定密钥并通过物理方法传递给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730540" y="4390026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706037" y="4998689"/>
            <a:ext cx="1699447" cy="16994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641" y="5058670"/>
            <a:ext cx="1593107" cy="15931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文本框 14"/>
          <p:cNvSpPr txBox="1"/>
          <p:nvPr/>
        </p:nvSpPr>
        <p:spPr>
          <a:xfrm>
            <a:off x="2107908" y="5110931"/>
            <a:ext cx="457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246493" y="5125231"/>
            <a:ext cx="457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472415" y="5148409"/>
            <a:ext cx="457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700416" y="5158413"/>
            <a:ext cx="457200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animBg="1"/>
      <p:bldP spid="28" grpId="0" animBg="1"/>
      <p:bldP spid="15" grpId="0"/>
      <p:bldP spid="32" grpId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密钥分发技术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418537" y="2239781"/>
            <a:ext cx="4500260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不久之前使用过一个密钥，一方能够把使用旧密钥加密的新密钥传递给另一方。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634508" y="2402838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1418537" y="3960226"/>
            <a:ext cx="6785373" cy="8299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各自有一个到达第三方的加密链路，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能够在加密链路上传递密钥给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34507" y="4014171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grpSp>
        <p:nvGrpSpPr>
          <p:cNvPr id="2" name="组合 1"/>
          <p:cNvGrpSpPr/>
          <p:nvPr/>
        </p:nvGrpSpPr>
        <p:grpSpPr>
          <a:xfrm>
            <a:off x="513670" y="4960283"/>
            <a:ext cx="1593107" cy="1593107"/>
            <a:chOff x="1431641" y="5058670"/>
            <a:chExt cx="1593107" cy="1593107"/>
          </a:xfrm>
        </p:grpSpPr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1" y="5058670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5" name="文本框 14"/>
            <p:cNvSpPr txBox="1"/>
            <p:nvPr/>
          </p:nvSpPr>
          <p:spPr>
            <a:xfrm>
              <a:off x="2107908" y="5110931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178344" y="4930287"/>
            <a:ext cx="1593107" cy="1593107"/>
            <a:chOff x="6970361" y="5060526"/>
            <a:chExt cx="1593107" cy="1593107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361" y="5060526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2" name="文本框 31"/>
            <p:cNvSpPr txBox="1"/>
            <p:nvPr/>
          </p:nvSpPr>
          <p:spPr>
            <a:xfrm>
              <a:off x="7656543" y="5121674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839703" y="4912764"/>
            <a:ext cx="1699447" cy="1699447"/>
            <a:chOff x="2721028" y="5012891"/>
            <a:chExt cx="1699447" cy="1699447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21028" y="5012891"/>
              <a:ext cx="1699447" cy="16994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3" name="文本框 32"/>
            <p:cNvSpPr txBox="1"/>
            <p:nvPr/>
          </p:nvSpPr>
          <p:spPr>
            <a:xfrm>
              <a:off x="3472415" y="5148409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684652" y="4877436"/>
            <a:ext cx="1699447" cy="1699447"/>
            <a:chOff x="5102534" y="4985987"/>
            <a:chExt cx="1699447" cy="1699447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2534" y="4985987"/>
              <a:ext cx="1699447" cy="16994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" name="文本框 33"/>
            <p:cNvSpPr txBox="1"/>
            <p:nvPr/>
          </p:nvSpPr>
          <p:spPr>
            <a:xfrm>
              <a:off x="5700416" y="5158413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7" name="直接箭头连接符 6"/>
          <p:cNvCxnSpPr>
            <a:stCxn id="30" idx="3"/>
            <a:endCxn id="31" idx="3"/>
          </p:cNvCxnSpPr>
          <p:nvPr/>
        </p:nvCxnSpPr>
        <p:spPr>
          <a:xfrm flipH="1" flipV="1">
            <a:off x="2106777" y="5756837"/>
            <a:ext cx="732926" cy="565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8" idx="3"/>
            <a:endCxn id="10" idx="1"/>
          </p:cNvCxnSpPr>
          <p:nvPr/>
        </p:nvCxnSpPr>
        <p:spPr>
          <a:xfrm flipV="1">
            <a:off x="6384099" y="5726841"/>
            <a:ext cx="794245" cy="31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9" name="图形 28" descr="锁定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9581" y="5024735"/>
            <a:ext cx="667651" cy="667651"/>
          </a:xfrm>
          <a:prstGeom prst="rect">
            <a:avLst/>
          </a:prstGeom>
        </p:spPr>
      </p:pic>
      <p:pic>
        <p:nvPicPr>
          <p:cNvPr id="36" name="图形 35" descr="锁定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47396" y="4977578"/>
            <a:ext cx="667651" cy="667651"/>
          </a:xfrm>
          <a:prstGeom prst="rect">
            <a:avLst/>
          </a:prstGeom>
        </p:spPr>
      </p:pic>
      <p:grpSp>
        <p:nvGrpSpPr>
          <p:cNvPr id="37" name="组合 36"/>
          <p:cNvGrpSpPr/>
          <p:nvPr/>
        </p:nvGrpSpPr>
        <p:grpSpPr>
          <a:xfrm>
            <a:off x="5918797" y="2279415"/>
            <a:ext cx="1364613" cy="1267398"/>
            <a:chOff x="1431641" y="5058670"/>
            <a:chExt cx="1593107" cy="1593107"/>
          </a:xfrm>
        </p:grpSpPr>
        <p:pic>
          <p:nvPicPr>
            <p:cNvPr id="38" name="图片 37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1" y="5058670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9" name="文本框 38"/>
            <p:cNvSpPr txBox="1"/>
            <p:nvPr/>
          </p:nvSpPr>
          <p:spPr>
            <a:xfrm>
              <a:off x="2107908" y="5110931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810367" y="2279415"/>
            <a:ext cx="1254484" cy="1304865"/>
            <a:chOff x="6970361" y="5060526"/>
            <a:chExt cx="1593107" cy="1593107"/>
          </a:xfrm>
        </p:grpSpPr>
        <p:pic>
          <p:nvPicPr>
            <p:cNvPr id="46" name="图片 4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361" y="5060526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47" name="文本框 46"/>
            <p:cNvSpPr txBox="1"/>
            <p:nvPr/>
          </p:nvSpPr>
          <p:spPr>
            <a:xfrm>
              <a:off x="7656544" y="5121673"/>
              <a:ext cx="457200" cy="4884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0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43" name="直接箭头连接符 42"/>
          <p:cNvCxnSpPr>
            <a:endCxn id="38" idx="3"/>
          </p:cNvCxnSpPr>
          <p:nvPr/>
        </p:nvCxnSpPr>
        <p:spPr>
          <a:xfrm flipH="1">
            <a:off x="7283410" y="2900819"/>
            <a:ext cx="667651" cy="12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4" name="图形 43" descr="锁定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7237" y="2193202"/>
            <a:ext cx="612417" cy="61241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6" grpId="0" animBg="1"/>
      <p:bldP spid="27" grpId="0" bldLvl="0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密钥分发技术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705836" y="3272823"/>
            <a:ext cx="5691968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在会话中，所有数据都使用一个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一次性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的会话密钥加密。在该会话或连接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结束时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，会话密钥被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销毁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88504" y="2124054"/>
            <a:ext cx="81744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对于前面的第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种选择，需要用到两种类型的密钥：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23730" y="3286404"/>
            <a:ext cx="175124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会话密钥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23730" y="5112282"/>
            <a:ext cx="1751248" cy="523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永久密钥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2717263" y="5173837"/>
            <a:ext cx="5691968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永久密钥用于在实体之间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分发会话密钥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40" grpId="0" animBg="1"/>
      <p:bldP spid="41" grpId="0" animBg="1"/>
      <p:bldP spid="4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6" name="组合 4105"/>
          <p:cNvGrpSpPr/>
          <p:nvPr/>
        </p:nvGrpSpPr>
        <p:grpSpPr>
          <a:xfrm>
            <a:off x="4609283" y="2758305"/>
            <a:ext cx="1570771" cy="1570771"/>
            <a:chOff x="4606104" y="2842895"/>
            <a:chExt cx="1570771" cy="1570771"/>
          </a:xfrm>
        </p:grpSpPr>
        <p:pic>
          <p:nvPicPr>
            <p:cNvPr id="109" name="图片 108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104" y="2842895"/>
              <a:ext cx="1570771" cy="157077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15" name="文本框 114"/>
            <p:cNvSpPr txBox="1"/>
            <p:nvPr/>
          </p:nvSpPr>
          <p:spPr>
            <a:xfrm>
              <a:off x="5079894" y="3062032"/>
              <a:ext cx="62681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16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KDC</a:t>
              </a:r>
              <a:endParaRPr lang="zh-CN" altLang="en-US" sz="1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99" name="组合 98"/>
          <p:cNvGrpSpPr/>
          <p:nvPr/>
        </p:nvGrpSpPr>
        <p:grpSpPr>
          <a:xfrm>
            <a:off x="869969" y="2821470"/>
            <a:ext cx="1330434" cy="1383905"/>
            <a:chOff x="1431641" y="5058670"/>
            <a:chExt cx="1593107" cy="1593107"/>
          </a:xfrm>
        </p:grpSpPr>
        <p:pic>
          <p:nvPicPr>
            <p:cNvPr id="100" name="图片 9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1" y="5058670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1" name="文本框 100"/>
            <p:cNvSpPr txBox="1"/>
            <p:nvPr/>
          </p:nvSpPr>
          <p:spPr>
            <a:xfrm>
              <a:off x="2073439" y="5089990"/>
              <a:ext cx="457199" cy="461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2" name="组合 101"/>
          <p:cNvGrpSpPr/>
          <p:nvPr/>
        </p:nvGrpSpPr>
        <p:grpSpPr>
          <a:xfrm>
            <a:off x="6984937" y="2821075"/>
            <a:ext cx="1468755" cy="1445230"/>
            <a:chOff x="6970361" y="5060526"/>
            <a:chExt cx="1593107" cy="1593107"/>
          </a:xfrm>
        </p:grpSpPr>
        <p:pic>
          <p:nvPicPr>
            <p:cNvPr id="103" name="图片 10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361" y="5060526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4" name="文本框 103"/>
            <p:cNvSpPr txBox="1"/>
            <p:nvPr/>
          </p:nvSpPr>
          <p:spPr>
            <a:xfrm>
              <a:off x="7626696" y="5101215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2991206" y="2753460"/>
            <a:ext cx="1515442" cy="1519924"/>
            <a:chOff x="2721028" y="5012891"/>
            <a:chExt cx="1699447" cy="1699447"/>
          </a:xfrm>
        </p:grpSpPr>
        <p:pic>
          <p:nvPicPr>
            <p:cNvPr id="106" name="图片 105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21028" y="5012891"/>
              <a:ext cx="1699447" cy="16994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107" name="文本框 106"/>
            <p:cNvSpPr txBox="1"/>
            <p:nvPr/>
          </p:nvSpPr>
          <p:spPr>
            <a:xfrm>
              <a:off x="3387492" y="5239653"/>
              <a:ext cx="702922" cy="378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16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KDC</a:t>
              </a:r>
              <a:endParaRPr lang="zh-CN" altLang="en-US" sz="1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111" name="直接箭头连接符 110"/>
          <p:cNvCxnSpPr>
            <a:stCxn id="106" idx="3"/>
            <a:endCxn id="100" idx="3"/>
          </p:cNvCxnSpPr>
          <p:nvPr/>
        </p:nvCxnSpPr>
        <p:spPr>
          <a:xfrm flipH="1">
            <a:off x="2200403" y="3513422"/>
            <a:ext cx="790803" cy="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109" idx="3"/>
            <a:endCxn id="103" idx="1"/>
          </p:cNvCxnSpPr>
          <p:nvPr/>
        </p:nvCxnSpPr>
        <p:spPr>
          <a:xfrm flipV="1">
            <a:off x="6180054" y="3543690"/>
            <a:ext cx="804883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13" name="图形 112" descr="锁定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85323" y="2893022"/>
            <a:ext cx="598497" cy="598497"/>
          </a:xfrm>
          <a:prstGeom prst="rect">
            <a:avLst/>
          </a:prstGeom>
        </p:spPr>
      </p:pic>
      <p:pic>
        <p:nvPicPr>
          <p:cNvPr id="114" name="图形 113" descr="锁定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76026" y="2902874"/>
            <a:ext cx="612937" cy="612937"/>
          </a:xfrm>
          <a:prstGeom prst="rect">
            <a:avLst/>
          </a:prstGeom>
        </p:spPr>
      </p:pic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密钥分发技术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05700" y="1821629"/>
            <a:ext cx="753260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对于前面的第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种选择，还需要一个密钥分发中心</a:t>
            </a:r>
            <a:endParaRPr lang="en-US" altLang="zh-CN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buClr>
                <a:srgbClr val="C00000"/>
              </a:buClr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Key Distribution Center, KDC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805700" y="4347532"/>
            <a:ext cx="4922761" cy="4144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在密钥分配过程中充当可信任的第三方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805700" y="4954516"/>
            <a:ext cx="7532600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保存有每个用户和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之间共享的唯一的密钥，以便进行分配。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05700" y="5585006"/>
            <a:ext cx="7532600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按照需要生成各对端用户之间的会话密钥，并由用户和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共享的密钥进行加密，通过安全协议将会话密钥安全地传送给需要进行通信的双方。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8" name="图形 67" descr="钥匙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7563" y="2872073"/>
            <a:ext cx="324571" cy="324571"/>
          </a:xfrm>
          <a:prstGeom prst="rect">
            <a:avLst/>
          </a:prstGeom>
        </p:spPr>
      </p:pic>
      <p:pic>
        <p:nvPicPr>
          <p:cNvPr id="70" name="图形 69" descr="钥匙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3141172" y="3359166"/>
            <a:ext cx="324572" cy="324572"/>
          </a:xfrm>
          <a:prstGeom prst="rect">
            <a:avLst/>
          </a:prstGeom>
        </p:spPr>
      </p:pic>
      <p:pic>
        <p:nvPicPr>
          <p:cNvPr id="71" name="图形 70" descr="钥匙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2338" y="3379599"/>
            <a:ext cx="324572" cy="324572"/>
          </a:xfrm>
          <a:prstGeom prst="rect">
            <a:avLst/>
          </a:prstGeom>
        </p:spPr>
      </p:pic>
      <p:pic>
        <p:nvPicPr>
          <p:cNvPr id="72" name="图形 71" descr="钥匙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20114" y="2921773"/>
            <a:ext cx="324572" cy="324572"/>
          </a:xfrm>
          <a:prstGeom prst="rect">
            <a:avLst/>
          </a:prstGeom>
        </p:spPr>
      </p:pic>
      <p:pic>
        <p:nvPicPr>
          <p:cNvPr id="73" name="图形 72" descr="钥匙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9803522" flipH="1">
            <a:off x="3213109" y="2894027"/>
            <a:ext cx="324572" cy="324572"/>
          </a:xfrm>
          <a:prstGeom prst="rect">
            <a:avLst/>
          </a:prstGeom>
        </p:spPr>
      </p:pic>
      <p:pic>
        <p:nvPicPr>
          <p:cNvPr id="91" name="图形 90" descr="钥匙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5922">
            <a:off x="5625473" y="2915316"/>
            <a:ext cx="324572" cy="324572"/>
          </a:xfrm>
          <a:prstGeom prst="rect">
            <a:avLst/>
          </a:prstGeom>
        </p:spPr>
      </p:pic>
      <p:pic>
        <p:nvPicPr>
          <p:cNvPr id="93" name="图形 92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21536" y="4330966"/>
            <a:ext cx="470911" cy="470911"/>
          </a:xfrm>
          <a:prstGeom prst="rect">
            <a:avLst/>
          </a:prstGeom>
        </p:spPr>
      </p:pic>
      <p:sp>
        <p:nvSpPr>
          <p:cNvPr id="4097" name="文本框 4096"/>
          <p:cNvSpPr txBox="1"/>
          <p:nvPr/>
        </p:nvSpPr>
        <p:spPr>
          <a:xfrm>
            <a:off x="6792447" y="4329076"/>
            <a:ext cx="187220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：会话密钥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409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1041680" y="4258070"/>
            <a:ext cx="6986703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双方在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中已保存了各自的基本密钥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KB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41680" y="5360355"/>
            <a:ext cx="785079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当双方进行通信前，应首先获得双方通信的会话密钥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KS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8" name="图形 17" descr="钥匙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681672" y="4710968"/>
            <a:ext cx="482616" cy="482616"/>
          </a:xfrm>
          <a:prstGeom prst="rect">
            <a:avLst/>
          </a:prstGeom>
        </p:spPr>
      </p:pic>
      <p:pic>
        <p:nvPicPr>
          <p:cNvPr id="19" name="图形 18" descr="钥匙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3108" y="4710747"/>
            <a:ext cx="482616" cy="482616"/>
          </a:xfrm>
          <a:prstGeom prst="rect">
            <a:avLst/>
          </a:prstGeom>
        </p:spPr>
      </p:pic>
      <p:pic>
        <p:nvPicPr>
          <p:cNvPr id="21" name="图形 20" descr="钥匙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2442" y="5781503"/>
            <a:ext cx="486314" cy="486314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4661227" y="2181411"/>
            <a:ext cx="1570771" cy="1570771"/>
            <a:chOff x="4606104" y="2842895"/>
            <a:chExt cx="1570771" cy="1570771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06104" y="2842895"/>
              <a:ext cx="1570771" cy="1570771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4" name="文本框 23"/>
            <p:cNvSpPr txBox="1"/>
            <p:nvPr/>
          </p:nvSpPr>
          <p:spPr>
            <a:xfrm>
              <a:off x="5079894" y="3062032"/>
              <a:ext cx="626814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16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KDC</a:t>
              </a:r>
              <a:endParaRPr lang="zh-CN" altLang="en-US" sz="1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921913" y="2244576"/>
            <a:ext cx="1330434" cy="1383905"/>
            <a:chOff x="1431641" y="5058670"/>
            <a:chExt cx="1593107" cy="1593107"/>
          </a:xfrm>
        </p:grpSpPr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31641" y="5058670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28" name="文本框 27"/>
            <p:cNvSpPr txBox="1"/>
            <p:nvPr/>
          </p:nvSpPr>
          <p:spPr>
            <a:xfrm>
              <a:off x="2073439" y="5089990"/>
              <a:ext cx="457199" cy="4616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7036881" y="2244181"/>
            <a:ext cx="1468755" cy="1445230"/>
            <a:chOff x="6970361" y="5060526"/>
            <a:chExt cx="1593107" cy="1593107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0361" y="5060526"/>
              <a:ext cx="1593107" cy="159310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1" name="文本框 30"/>
            <p:cNvSpPr txBox="1"/>
            <p:nvPr/>
          </p:nvSpPr>
          <p:spPr>
            <a:xfrm>
              <a:off x="7626696" y="5101215"/>
              <a:ext cx="457200" cy="4616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4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3043150" y="2176566"/>
            <a:ext cx="1515442" cy="1519924"/>
            <a:chOff x="2721028" y="5012891"/>
            <a:chExt cx="1699447" cy="1699447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2721028" y="5012891"/>
              <a:ext cx="1699447" cy="1699447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  <p:sp>
          <p:nvSpPr>
            <p:cNvPr id="34" name="文本框 33"/>
            <p:cNvSpPr txBox="1"/>
            <p:nvPr/>
          </p:nvSpPr>
          <p:spPr>
            <a:xfrm>
              <a:off x="3387492" y="5239653"/>
              <a:ext cx="702922" cy="37854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1600" dirty="0">
                  <a:solidFill>
                    <a:schemeClr val="tx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KDC</a:t>
              </a:r>
              <a:endParaRPr lang="zh-CN" altLang="en-US" sz="16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cxnSp>
        <p:nvCxnSpPr>
          <p:cNvPr id="36" name="直接箭头连接符 35"/>
          <p:cNvCxnSpPr>
            <a:stCxn id="33" idx="3"/>
            <a:endCxn id="27" idx="3"/>
          </p:cNvCxnSpPr>
          <p:nvPr/>
        </p:nvCxnSpPr>
        <p:spPr>
          <a:xfrm flipH="1">
            <a:off x="2252347" y="2936528"/>
            <a:ext cx="790803" cy="1"/>
          </a:xfrm>
          <a:prstGeom prst="straightConnector1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23" idx="3"/>
            <a:endCxn id="30" idx="1"/>
          </p:cNvCxnSpPr>
          <p:nvPr/>
        </p:nvCxnSpPr>
        <p:spPr>
          <a:xfrm flipV="1">
            <a:off x="6231998" y="2966796"/>
            <a:ext cx="804883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8" name="图形 37" descr="锁定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37267" y="2316128"/>
            <a:ext cx="598497" cy="598497"/>
          </a:xfrm>
          <a:prstGeom prst="rect">
            <a:avLst/>
          </a:prstGeom>
        </p:spPr>
      </p:pic>
      <p:pic>
        <p:nvPicPr>
          <p:cNvPr id="39" name="图形 38" descr="锁定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27970" y="2325980"/>
            <a:ext cx="612937" cy="612937"/>
          </a:xfrm>
          <a:prstGeom prst="rect">
            <a:avLst/>
          </a:prstGeom>
        </p:spPr>
      </p:pic>
      <p:pic>
        <p:nvPicPr>
          <p:cNvPr id="40" name="图形 39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09507" y="2295179"/>
            <a:ext cx="324571" cy="324571"/>
          </a:xfrm>
          <a:prstGeom prst="rect">
            <a:avLst/>
          </a:prstGeom>
        </p:spPr>
      </p:pic>
      <p:pic>
        <p:nvPicPr>
          <p:cNvPr id="41" name="图形 40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 flipH="1">
            <a:off x="3193116" y="2782272"/>
            <a:ext cx="324572" cy="324572"/>
          </a:xfrm>
          <a:prstGeom prst="rect">
            <a:avLst/>
          </a:prstGeom>
        </p:spPr>
      </p:pic>
      <p:pic>
        <p:nvPicPr>
          <p:cNvPr id="42" name="图形 41" descr="钥匙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64282" y="2802705"/>
            <a:ext cx="324572" cy="324572"/>
          </a:xfrm>
          <a:prstGeom prst="rect">
            <a:avLst/>
          </a:prstGeom>
        </p:spPr>
      </p:pic>
      <p:pic>
        <p:nvPicPr>
          <p:cNvPr id="43" name="图形 42" descr="钥匙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2058" y="2344879"/>
            <a:ext cx="324572" cy="324572"/>
          </a:xfrm>
          <a:prstGeom prst="rect">
            <a:avLst/>
          </a:prstGeom>
        </p:spPr>
      </p:pic>
      <p:pic>
        <p:nvPicPr>
          <p:cNvPr id="44" name="图形 43" descr="钥匙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803522" flipH="1">
            <a:off x="3265053" y="2317133"/>
            <a:ext cx="324572" cy="324572"/>
          </a:xfrm>
          <a:prstGeom prst="rect">
            <a:avLst/>
          </a:prstGeom>
        </p:spPr>
      </p:pic>
      <p:pic>
        <p:nvPicPr>
          <p:cNvPr id="45" name="图形 44" descr="钥匙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25922">
            <a:off x="5677417" y="2338422"/>
            <a:ext cx="324572" cy="3245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197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对称密钥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分配方案图解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060575"/>
            <a:ext cx="8188960" cy="4066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公开密钥分配中心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形 3" descr="银行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754574" y="1556792"/>
            <a:ext cx="1634852" cy="1634852"/>
          </a:xfrm>
          <a:prstGeom prst="rect">
            <a:avLst/>
          </a:prstGeom>
        </p:spPr>
      </p:pic>
      <p:pic>
        <p:nvPicPr>
          <p:cNvPr id="6" name="图形 5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712" y="3049655"/>
            <a:ext cx="1008112" cy="1008112"/>
          </a:xfrm>
          <a:prstGeom prst="rect">
            <a:avLst/>
          </a:prstGeom>
        </p:spPr>
      </p:pic>
      <p:pic>
        <p:nvPicPr>
          <p:cNvPr id="10" name="图形 9" descr="男人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56176" y="3076835"/>
            <a:ext cx="1008112" cy="1008112"/>
          </a:xfrm>
          <a:prstGeom prst="rect">
            <a:avLst/>
          </a:prstGeom>
        </p:spPr>
      </p:pic>
      <p:pic>
        <p:nvPicPr>
          <p:cNvPr id="11" name="图形 10" descr="男人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50518" y="3412940"/>
            <a:ext cx="1008112" cy="1008112"/>
          </a:xfrm>
          <a:prstGeom prst="rect">
            <a:avLst/>
          </a:prstGeom>
        </p:spPr>
      </p:pic>
      <p:pic>
        <p:nvPicPr>
          <p:cNvPr id="12" name="图形 11" descr="男人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96014" y="3412940"/>
            <a:ext cx="1008112" cy="1008112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258630" y="2288304"/>
            <a:ext cx="636655" cy="400110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altLang="zh-CN" sz="20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endParaRPr lang="zh-CN" altLang="en-US" sz="20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形 13" descr="钥匙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35070" y="3919268"/>
            <a:ext cx="462963" cy="462963"/>
          </a:xfrm>
          <a:prstGeom prst="rect">
            <a:avLst/>
          </a:prstGeom>
        </p:spPr>
      </p:pic>
      <p:pic>
        <p:nvPicPr>
          <p:cNvPr id="15" name="图形 14" descr="钥匙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19119" y="4286247"/>
            <a:ext cx="425168" cy="425168"/>
          </a:xfrm>
          <a:prstGeom prst="rect">
            <a:avLst/>
          </a:prstGeom>
        </p:spPr>
      </p:pic>
      <p:pic>
        <p:nvPicPr>
          <p:cNvPr id="16" name="图形 15" descr="钥匙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99716" y="4325282"/>
            <a:ext cx="425168" cy="425168"/>
          </a:xfrm>
          <a:prstGeom prst="rect">
            <a:avLst/>
          </a:prstGeom>
        </p:spPr>
      </p:pic>
      <p:pic>
        <p:nvPicPr>
          <p:cNvPr id="17" name="图形 16" descr="钥匙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37582" y="3960148"/>
            <a:ext cx="422083" cy="422083"/>
          </a:xfrm>
          <a:prstGeom prst="rect">
            <a:avLst/>
          </a:prstGeom>
        </p:spPr>
      </p:pic>
      <p:pic>
        <p:nvPicPr>
          <p:cNvPr id="18" name="图形 17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622142" y="3403360"/>
            <a:ext cx="470911" cy="470911"/>
          </a:xfrm>
          <a:prstGeom prst="rect">
            <a:avLst/>
          </a:prstGeom>
        </p:spPr>
      </p:pic>
      <p:pic>
        <p:nvPicPr>
          <p:cNvPr id="19" name="图形 18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65633" y="3724692"/>
            <a:ext cx="470911" cy="470911"/>
          </a:xfrm>
          <a:prstGeom prst="rect">
            <a:avLst/>
          </a:prstGeom>
        </p:spPr>
      </p:pic>
      <p:pic>
        <p:nvPicPr>
          <p:cNvPr id="20" name="图形 19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44562" y="3724692"/>
            <a:ext cx="470911" cy="470911"/>
          </a:xfrm>
          <a:prstGeom prst="rect">
            <a:avLst/>
          </a:prstGeom>
        </p:spPr>
      </p:pic>
      <p:pic>
        <p:nvPicPr>
          <p:cNvPr id="21" name="图形 20" descr="钥匙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805052" y="3403359"/>
            <a:ext cx="470911" cy="470911"/>
          </a:xfrm>
          <a:prstGeom prst="rect">
            <a:avLst/>
          </a:prstGeom>
        </p:spPr>
      </p:pic>
      <p:grpSp>
        <p:nvGrpSpPr>
          <p:cNvPr id="26" name="组合 25"/>
          <p:cNvGrpSpPr/>
          <p:nvPr/>
        </p:nvGrpSpPr>
        <p:grpSpPr>
          <a:xfrm>
            <a:off x="5235711" y="1481171"/>
            <a:ext cx="485724" cy="1265362"/>
            <a:chOff x="5349386" y="1759298"/>
            <a:chExt cx="485724" cy="1265362"/>
          </a:xfrm>
        </p:grpSpPr>
        <p:pic>
          <p:nvPicPr>
            <p:cNvPr id="23" name="图形 22" descr="钥匙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5356791" y="1759298"/>
              <a:ext cx="470911" cy="470911"/>
            </a:xfrm>
            <a:prstGeom prst="rect">
              <a:avLst/>
            </a:prstGeom>
          </p:spPr>
        </p:pic>
        <p:pic>
          <p:nvPicPr>
            <p:cNvPr id="24" name="图形 23" descr="钥匙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56792" y="2553749"/>
              <a:ext cx="470911" cy="470911"/>
            </a:xfrm>
            <a:prstGeom prst="rect">
              <a:avLst/>
            </a:prstGeom>
          </p:spPr>
        </p:pic>
        <p:grpSp>
          <p:nvGrpSpPr>
            <p:cNvPr id="13" name="组合 12"/>
            <p:cNvGrpSpPr/>
            <p:nvPr/>
          </p:nvGrpSpPr>
          <p:grpSpPr>
            <a:xfrm>
              <a:off x="5349386" y="2017472"/>
              <a:ext cx="485724" cy="749014"/>
              <a:chOff x="5349386" y="2017472"/>
              <a:chExt cx="485724" cy="749014"/>
            </a:xfrm>
          </p:grpSpPr>
          <p:pic>
            <p:nvPicPr>
              <p:cNvPr id="22" name="图形 21" descr="钥匙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4199" y="2017472"/>
                <a:ext cx="470911" cy="470911"/>
              </a:xfrm>
              <a:prstGeom prst="rect">
                <a:avLst/>
              </a:prstGeom>
            </p:spPr>
          </p:pic>
          <p:pic>
            <p:nvPicPr>
              <p:cNvPr id="25" name="图形 24" descr="钥匙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349386" y="2295575"/>
                <a:ext cx="470911" cy="470911"/>
              </a:xfrm>
              <a:prstGeom prst="rect">
                <a:avLst/>
              </a:prstGeom>
            </p:spPr>
          </p:pic>
        </p:grpSp>
      </p:grpSp>
      <p:sp>
        <p:nvSpPr>
          <p:cNvPr id="27" name="文本框 26"/>
          <p:cNvSpPr txBox="1"/>
          <p:nvPr/>
        </p:nvSpPr>
        <p:spPr>
          <a:xfrm>
            <a:off x="1034312" y="5467983"/>
            <a:ext cx="70713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用户只需保存自己的秘密密钥和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的公开密钥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6340" y="4832693"/>
            <a:ext cx="707132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所有用户的公开密钥由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统一管理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34312" y="6103273"/>
            <a:ext cx="7071320" cy="4727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用户可通过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KDC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获得任何其他用户的公开密钥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4097" name="直接箭头连接符 4096"/>
          <p:cNvCxnSpPr>
            <a:endCxn id="18" idx="0"/>
          </p:cNvCxnSpPr>
          <p:nvPr/>
        </p:nvCxnSpPr>
        <p:spPr>
          <a:xfrm flipH="1">
            <a:off x="2857598" y="2924944"/>
            <a:ext cx="896976" cy="478416"/>
          </a:xfrm>
          <a:prstGeom prst="straightConnector1">
            <a:avLst/>
          </a:prstGeom>
          <a:ln w="38100">
            <a:solidFill>
              <a:srgbClr val="FCBB1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/>
          <p:cNvGrpSpPr/>
          <p:nvPr/>
        </p:nvGrpSpPr>
        <p:grpSpPr>
          <a:xfrm>
            <a:off x="2981475" y="2227516"/>
            <a:ext cx="485724" cy="1007188"/>
            <a:chOff x="5349386" y="2017472"/>
            <a:chExt cx="485724" cy="1007188"/>
          </a:xfrm>
        </p:grpSpPr>
        <p:pic>
          <p:nvPicPr>
            <p:cNvPr id="37" name="图形 36" descr="钥匙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356792" y="2553749"/>
              <a:ext cx="470911" cy="470911"/>
            </a:xfrm>
            <a:prstGeom prst="rect">
              <a:avLst/>
            </a:prstGeom>
          </p:spPr>
        </p:pic>
        <p:grpSp>
          <p:nvGrpSpPr>
            <p:cNvPr id="38" name="组合 37"/>
            <p:cNvGrpSpPr/>
            <p:nvPr/>
          </p:nvGrpSpPr>
          <p:grpSpPr>
            <a:xfrm>
              <a:off x="5349386" y="2017472"/>
              <a:ext cx="485724" cy="749014"/>
              <a:chOff x="5349386" y="2017472"/>
              <a:chExt cx="485724" cy="749014"/>
            </a:xfrm>
          </p:grpSpPr>
          <p:pic>
            <p:nvPicPr>
              <p:cNvPr id="39" name="图形 38" descr="钥匙"/>
              <p:cNvPicPr>
                <a:picLocks noChangeAspect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64199" y="2017472"/>
                <a:ext cx="470911" cy="470911"/>
              </a:xfrm>
              <a:prstGeom prst="rect">
                <a:avLst/>
              </a:prstGeom>
            </p:spPr>
          </p:pic>
          <p:pic>
            <p:nvPicPr>
              <p:cNvPr id="40" name="图形 39" descr="钥匙"/>
              <p:cNvPicPr>
                <a:picLocks noChangeAspect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5349386" y="2295575"/>
                <a:ext cx="470911" cy="470911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4.3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公开密钥分配中心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60848"/>
            <a:ext cx="8075876" cy="4202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6619877" y="1920094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37" y="2046723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文本框 12"/>
          <p:cNvSpPr txBox="1"/>
          <p:nvPr/>
        </p:nvSpPr>
        <p:spPr>
          <a:xfrm>
            <a:off x="469361" y="2352495"/>
            <a:ext cx="830414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755005" y="2325206"/>
            <a:ext cx="1207295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2267744" y="2755532"/>
            <a:ext cx="4371374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031940" y="2283399"/>
            <a:ext cx="108012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6619876" y="3092644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18" y="3219273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直接箭头连接符 21"/>
          <p:cNvCxnSpPr/>
          <p:nvPr/>
        </p:nvCxnSpPr>
        <p:spPr>
          <a:xfrm flipH="1">
            <a:off x="2267746" y="3913033"/>
            <a:ext cx="4348561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265276" y="3419918"/>
            <a:ext cx="277230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6619877" y="4233022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37" y="4359651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9" name="直接箭头连接符 38"/>
          <p:cNvCxnSpPr/>
          <p:nvPr/>
        </p:nvCxnSpPr>
        <p:spPr>
          <a:xfrm flipV="1">
            <a:off x="2267744" y="5063831"/>
            <a:ext cx="4348563" cy="4629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953350" y="4589928"/>
            <a:ext cx="339616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向我证明你就是服务器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6618092" y="5394900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534" y="5521529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3" name="直接箭头连接符 42"/>
          <p:cNvCxnSpPr/>
          <p:nvPr/>
        </p:nvCxnSpPr>
        <p:spPr>
          <a:xfrm flipH="1" flipV="1">
            <a:off x="2267744" y="6176866"/>
            <a:ext cx="4348563" cy="4628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229902" y="5628211"/>
            <a:ext cx="450547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服务器私钥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|RSA]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  <p:bldP spid="40" grpId="0"/>
      <p:bldP spid="4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173781" y="1923650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0" y="2058056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直接箭头连接符 14"/>
          <p:cNvCxnSpPr/>
          <p:nvPr/>
        </p:nvCxnSpPr>
        <p:spPr>
          <a:xfrm>
            <a:off x="2044210" y="2852936"/>
            <a:ext cx="5145387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102630" y="2106812"/>
            <a:ext cx="505107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我们以后的通信用对称加密来进行，这里是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客户公钥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|RSA] 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188579" y="3046303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237" y="3229947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直接箭头连接符 21"/>
          <p:cNvCxnSpPr/>
          <p:nvPr/>
        </p:nvCxnSpPr>
        <p:spPr>
          <a:xfrm flipH="1">
            <a:off x="2043192" y="3936175"/>
            <a:ext cx="5062761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487377" y="3470678"/>
            <a:ext cx="42590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{OK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，收到！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147468" y="4218853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090" y="4355608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9" name="直接箭头连接符 38"/>
          <p:cNvCxnSpPr/>
          <p:nvPr/>
        </p:nvCxnSpPr>
        <p:spPr>
          <a:xfrm>
            <a:off x="2060028" y="5143863"/>
            <a:ext cx="5113753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2239443" y="4417120"/>
            <a:ext cx="475492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我的帐号是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aaa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，密码是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，把我的余额的信息发给我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152551" y="5472314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320" y="5573729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3" name="直接箭头连接符 42"/>
          <p:cNvCxnSpPr/>
          <p:nvPr/>
        </p:nvCxnSpPr>
        <p:spPr>
          <a:xfrm flipH="1">
            <a:off x="2043192" y="6251753"/>
            <a:ext cx="5015643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164972" y="5799844"/>
            <a:ext cx="480962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你的余额是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  <p:bldP spid="40" grpId="0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5867400" y="6591971"/>
            <a:ext cx="2895600" cy="3206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6F5CC8E0-A782-4718-99BB-453CF39A71B2}" type="slidenum">
              <a:rPr lang="en-US" altLang="zh-CN" smtClean="0"/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98092" y="114484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密钥长度</a:t>
            </a:r>
            <a:endParaRPr lang="zh-CN" altLang="en-US" sz="28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715918" y="2296522"/>
            <a:ext cx="2065096" cy="1011406"/>
          </a:xfrm>
          <a:prstGeom prst="roundRect">
            <a:avLst>
              <a:gd name="adj" fmla="val 25588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对称密码系统的安全性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/>
          <p:cNvSpPr/>
          <p:nvPr/>
        </p:nvSpPr>
        <p:spPr>
          <a:xfrm>
            <a:off x="6480172" y="2403619"/>
            <a:ext cx="1935336" cy="753301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密钥长度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: 圆角 8"/>
          <p:cNvSpPr/>
          <p:nvPr/>
        </p:nvSpPr>
        <p:spPr>
          <a:xfrm>
            <a:off x="3770880" y="2403619"/>
            <a:ext cx="1935336" cy="75330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算法强度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856768" y="2285384"/>
            <a:ext cx="792088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5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endParaRPr lang="zh-CN" altLang="en-US" sz="5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242846" y="3566165"/>
            <a:ext cx="8583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702945" y="3903345"/>
            <a:ext cx="2178050" cy="1011555"/>
          </a:xfrm>
          <a:prstGeom prst="roundRect">
            <a:avLst>
              <a:gd name="adj" fmla="val 26217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非对称密码系统的安全性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矩形: 圆角 17"/>
          <p:cNvSpPr/>
          <p:nvPr/>
        </p:nvSpPr>
        <p:spPr>
          <a:xfrm>
            <a:off x="6471499" y="3764426"/>
            <a:ext cx="1952681" cy="44596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因子分解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矩形: 圆角 18"/>
          <p:cNvSpPr/>
          <p:nvPr/>
        </p:nvSpPr>
        <p:spPr>
          <a:xfrm>
            <a:off x="3770880" y="4055802"/>
            <a:ext cx="1935336" cy="753302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数学难题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箭头: 右 9"/>
          <p:cNvSpPr/>
          <p:nvPr/>
        </p:nvSpPr>
        <p:spPr>
          <a:xfrm>
            <a:off x="3020174" y="2585421"/>
            <a:ext cx="504056" cy="45723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箭头: 右 21"/>
          <p:cNvSpPr/>
          <p:nvPr/>
        </p:nvSpPr>
        <p:spPr>
          <a:xfrm>
            <a:off x="3020174" y="4194942"/>
            <a:ext cx="504056" cy="457234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>
            <a:off x="5899750" y="3823602"/>
            <a:ext cx="360784" cy="2196479"/>
          </a:xfrm>
          <a:prstGeom prst="leftBrace">
            <a:avLst>
              <a:gd name="adj1" fmla="val 76723"/>
              <a:gd name="adj2" fmla="val 29610"/>
            </a:avLst>
          </a:prstGeom>
          <a:ln w="3810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/>
          <p:cNvSpPr/>
          <p:nvPr/>
        </p:nvSpPr>
        <p:spPr>
          <a:xfrm>
            <a:off x="6462827" y="4432453"/>
            <a:ext cx="1970026" cy="44596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离散对数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矩形: 圆角 24"/>
          <p:cNvSpPr/>
          <p:nvPr/>
        </p:nvSpPr>
        <p:spPr>
          <a:xfrm>
            <a:off x="6471499" y="5078269"/>
            <a:ext cx="1970026" cy="445963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单向陷门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6875202" y="5574490"/>
            <a:ext cx="136815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4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矩形: 圆角 26"/>
          <p:cNvSpPr/>
          <p:nvPr/>
        </p:nvSpPr>
        <p:spPr>
          <a:xfrm>
            <a:off x="5826951" y="1489471"/>
            <a:ext cx="1850972" cy="59432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穷举攻击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矩形: 圆角 27"/>
          <p:cNvSpPr/>
          <p:nvPr/>
        </p:nvSpPr>
        <p:spPr>
          <a:xfrm>
            <a:off x="1050587" y="5517232"/>
            <a:ext cx="4024415" cy="85959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数论和复杂度理论的发展使某些数学难题不再那么困难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/>
      <p:bldP spid="18" grpId="0" animBg="1"/>
      <p:bldP spid="19" grpId="0" animBg="1"/>
      <p:bldP spid="10" grpId="0" animBg="1"/>
      <p:bldP spid="22" grpId="0" animBg="1"/>
      <p:bldP spid="14" grpId="0" animBg="1"/>
      <p:bldP spid="24" grpId="0" animBg="1"/>
      <p:bldP spid="25" grpId="0" animBg="1"/>
      <p:bldP spid="26" grpId="0"/>
      <p:bldP spid="27" grpId="0" animBg="1"/>
      <p:bldP spid="2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230964" y="2214423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430" y="2315838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直接箭头连接符 14"/>
          <p:cNvCxnSpPr/>
          <p:nvPr/>
        </p:nvCxnSpPr>
        <p:spPr>
          <a:xfrm>
            <a:off x="2083368" y="3038710"/>
            <a:ext cx="3160044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350944" y="2557446"/>
            <a:ext cx="257180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你好，我是萌新用户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64" y="4160368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直接箭头连接符 21"/>
          <p:cNvCxnSpPr/>
          <p:nvPr/>
        </p:nvCxnSpPr>
        <p:spPr>
          <a:xfrm flipH="1">
            <a:off x="2040619" y="4866596"/>
            <a:ext cx="5062761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2226013" y="4385331"/>
            <a:ext cx="425905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你好，我是服务器，这个是我的公钥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4076" r="1860" b="5528"/>
          <a:stretch>
            <a:fillRect/>
          </a:stretch>
        </p:blipFill>
        <p:spPr>
          <a:xfrm>
            <a:off x="5243412" y="2278234"/>
            <a:ext cx="1220558" cy="1110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4076" r="1860" b="5528"/>
          <a:stretch>
            <a:fillRect/>
          </a:stretch>
        </p:blipFill>
        <p:spPr>
          <a:xfrm>
            <a:off x="7151255" y="4175215"/>
            <a:ext cx="1220558" cy="1110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9" name="文本框 28"/>
          <p:cNvSpPr txBox="1"/>
          <p:nvPr/>
        </p:nvSpPr>
        <p:spPr>
          <a:xfrm>
            <a:off x="583860" y="5640661"/>
            <a:ext cx="7976277" cy="4145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黑客自己生成一对公钥和私钥，把公钥发给“客户”，自己保留私钥 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>
            <a:off x="6827588" y="1991905"/>
            <a:ext cx="0" cy="1531192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图形 5" descr="钥匙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266" y="4376534"/>
            <a:ext cx="484636" cy="484636"/>
          </a:xfrm>
          <a:prstGeom prst="rect">
            <a:avLst/>
          </a:prstGeom>
        </p:spPr>
      </p:pic>
      <p:pic>
        <p:nvPicPr>
          <p:cNvPr id="20" name="图形 19" descr="钥匙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09205" y="4817560"/>
            <a:ext cx="484636" cy="4846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36712"/>
            <a:ext cx="9143999" cy="602264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公开密钥分配方案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744" y="1627188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5" name="直接箭头连接符 14"/>
          <p:cNvCxnSpPr/>
          <p:nvPr/>
        </p:nvCxnSpPr>
        <p:spPr>
          <a:xfrm>
            <a:off x="2106682" y="2350060"/>
            <a:ext cx="5113753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202387" y="1911404"/>
            <a:ext cx="73922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49" y="2629400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2" name="直接箭头连接符 21"/>
          <p:cNvCxnSpPr/>
          <p:nvPr/>
        </p:nvCxnSpPr>
        <p:spPr>
          <a:xfrm flipH="1">
            <a:off x="2081404" y="3335628"/>
            <a:ext cx="5062761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3517698" y="2871113"/>
            <a:ext cx="2433603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220" y="3639612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39" name="直接箭头连接符 38"/>
          <p:cNvCxnSpPr/>
          <p:nvPr/>
        </p:nvCxnSpPr>
        <p:spPr>
          <a:xfrm>
            <a:off x="2112158" y="4369188"/>
            <a:ext cx="5113753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276417" y="3915861"/>
            <a:ext cx="2757169" cy="4013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向我证明你就是服务器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532" y="4703834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3" name="直接箭头连接符 42"/>
          <p:cNvCxnSpPr/>
          <p:nvPr/>
        </p:nvCxnSpPr>
        <p:spPr>
          <a:xfrm flipH="1">
            <a:off x="2098240" y="5439425"/>
            <a:ext cx="5015643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380710" y="4716473"/>
            <a:ext cx="4714569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 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 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黑客自己的私钥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|RSA] 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4076" r="1860" b="5528"/>
          <a:stretch>
            <a:fillRect/>
          </a:stretch>
        </p:blipFill>
        <p:spPr>
          <a:xfrm>
            <a:off x="7206162" y="1556052"/>
            <a:ext cx="1220558" cy="1110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4076" r="1860" b="5528"/>
          <a:stretch>
            <a:fillRect/>
          </a:stretch>
        </p:blipFill>
        <p:spPr>
          <a:xfrm>
            <a:off x="7191838" y="2585198"/>
            <a:ext cx="1220558" cy="1110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4076" r="1860" b="5528"/>
          <a:stretch>
            <a:fillRect/>
          </a:stretch>
        </p:blipFill>
        <p:spPr>
          <a:xfrm>
            <a:off x="7205756" y="3690224"/>
            <a:ext cx="1220558" cy="1110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7" t="4076" r="1860" b="5528"/>
          <a:stretch>
            <a:fillRect/>
          </a:stretch>
        </p:blipFill>
        <p:spPr>
          <a:xfrm>
            <a:off x="7191838" y="4744887"/>
            <a:ext cx="1220558" cy="11108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0" name="图形 19" descr="钥匙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138" y="5016923"/>
            <a:ext cx="484636" cy="484636"/>
          </a:xfrm>
          <a:prstGeom prst="rect">
            <a:avLst/>
          </a:prstGeom>
        </p:spPr>
      </p:pic>
      <p:pic>
        <p:nvPicPr>
          <p:cNvPr id="21" name="图形 20" descr="钥匙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04048" y="4998121"/>
            <a:ext cx="484636" cy="484636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1043608" y="5906064"/>
            <a:ext cx="7209870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客户收到“黑客”用私钥加密的信息后，是可以用“黑客”之前发给自己的公钥解密的，从而会误认为“黑客”是“服务器”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  <p:bldP spid="40" grpId="0"/>
      <p:bldP spid="44" grpId="0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网络中公钥的获得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08327" y="3774512"/>
            <a:ext cx="411375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从可信的中央数据库获得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110355" y="2489569"/>
            <a:ext cx="4111724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从对方处获得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08327" y="5059457"/>
            <a:ext cx="4113752" cy="47279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从自己的私人数据库获得。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1313151" y="2413740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8" name="椭圆 7"/>
          <p:cNvSpPr/>
          <p:nvPr/>
        </p:nvSpPr>
        <p:spPr>
          <a:xfrm>
            <a:off x="1311122" y="3698683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9" name="椭圆 8"/>
          <p:cNvSpPr/>
          <p:nvPr/>
        </p:nvSpPr>
        <p:spPr>
          <a:xfrm>
            <a:off x="1313150" y="4989192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1" t="10440" r="57087" b="54199"/>
          <a:stretch>
            <a:fillRect/>
          </a:stretch>
        </p:blipFill>
        <p:spPr>
          <a:xfrm>
            <a:off x="6710733" y="2066052"/>
            <a:ext cx="1524375" cy="1193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7" t="19978" r="8352" b="20469"/>
          <a:stretch>
            <a:fillRect/>
          </a:stretch>
        </p:blipFill>
        <p:spPr>
          <a:xfrm>
            <a:off x="6677233" y="3429000"/>
            <a:ext cx="1662290" cy="1192849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049" y="4909649"/>
            <a:ext cx="957799" cy="9577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51720" y="2976314"/>
            <a:ext cx="6238452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公钥证书又称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证书、数字证书。它由可信赖的人或者机构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(CA)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签发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防止中间人攻击。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5344" y="5198287"/>
            <a:ext cx="6238452" cy="83099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Certification Authority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）是负责签发证书、认证证书、管理已颁发证书的机关。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564" y="4342611"/>
            <a:ext cx="1818928" cy="52322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47564" y="2065164"/>
            <a:ext cx="252028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什么公钥证书？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38" y="2874053"/>
            <a:ext cx="1046100" cy="1046100"/>
          </a:xfrm>
          <a:prstGeom prst="rect">
            <a:avLst/>
          </a:prstGeom>
        </p:spPr>
      </p:pic>
      <p:pic>
        <p:nvPicPr>
          <p:cNvPr id="10" name="图形 9" descr="银行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576" y="5041573"/>
            <a:ext cx="1144426" cy="11444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4320" y="1178268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882484" y="1999476"/>
            <a:ext cx="49550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有一个人前来办理公钥证书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形 4" descr="摩托车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07848" y="3267162"/>
            <a:ext cx="1368152" cy="1368152"/>
          </a:xfrm>
          <a:prstGeom prst="rect">
            <a:avLst/>
          </a:prstGeom>
        </p:spPr>
      </p:pic>
      <p:pic>
        <p:nvPicPr>
          <p:cNvPr id="19" name="图形 18" descr="银行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4605" y="2504745"/>
            <a:ext cx="2265928" cy="2265928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6519241" y="3637709"/>
            <a:ext cx="636655" cy="461665"/>
          </a:xfrm>
          <a:prstGeom prst="rect">
            <a:avLst/>
          </a:prstGeom>
          <a:solidFill>
            <a:srgbClr val="FFC000"/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altLang="zh-CN" sz="24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endParaRPr lang="zh-CN" altLang="en-US" sz="24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06495" y="3267162"/>
            <a:ext cx="720080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13191" y="4798703"/>
            <a:ext cx="2520280" cy="1015663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tx1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tx1">
                  <a:lumMod val="40000"/>
                  <a:lumOff val="60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，我想办理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证书。这是我的证明资料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710529" y="4798703"/>
            <a:ext cx="2520280" cy="1015663"/>
          </a:xfrm>
          <a:prstGeom prst="rect">
            <a:avLst/>
          </a:prstGeom>
          <a:gradFill flip="none" rotWithShape="1">
            <a:gsLst>
              <a:gs pos="0">
                <a:srgbClr val="FCBB15">
                  <a:tint val="66000"/>
                  <a:satMod val="160000"/>
                </a:srgbClr>
              </a:gs>
              <a:gs pos="50000">
                <a:srgbClr val="FCBB15">
                  <a:tint val="44500"/>
                  <a:satMod val="160000"/>
                </a:srgbClr>
              </a:gs>
              <a:gs pos="100000">
                <a:srgbClr val="FCBB15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看来你的确是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，我来给你生成一个数字证书。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83" y="3820798"/>
            <a:ext cx="704305" cy="539606"/>
          </a:xfrm>
          <a:prstGeom prst="rect">
            <a:avLst/>
          </a:prstGeom>
        </p:spPr>
      </p:pic>
      <p:sp>
        <p:nvSpPr>
          <p:cNvPr id="2" name="箭头: 右 1"/>
          <p:cNvSpPr/>
          <p:nvPr/>
        </p:nvSpPr>
        <p:spPr>
          <a:xfrm>
            <a:off x="3500084" y="3939476"/>
            <a:ext cx="2092479" cy="3875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75521" y="3508221"/>
            <a:ext cx="181704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安全渠道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" grpId="0"/>
      <p:bldP spid="7" grpId="0" animBg="1"/>
      <p:bldP spid="21" grpId="0" animBg="1"/>
      <p:bldP spid="2" grpId="0" animBg="1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0606" y="1063527"/>
            <a:ext cx="8244448" cy="5232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907704" y="3143608"/>
            <a:ext cx="2377199" cy="1911026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076729" y="3214255"/>
            <a:ext cx="175162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的用户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ID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76729" y="3851200"/>
            <a:ext cx="1751621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证书信息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81710" y="4423320"/>
            <a:ext cx="1451141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的公钥：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形 11" descr="钥匙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3579444" y="4343282"/>
            <a:ext cx="571577" cy="571577"/>
          </a:xfrm>
          <a:prstGeom prst="rect">
            <a:avLst/>
          </a:prstGeom>
        </p:spPr>
      </p:pic>
      <p:pic>
        <p:nvPicPr>
          <p:cNvPr id="14" name="图形 13" descr="钥匙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1967" y="4991515"/>
            <a:ext cx="736645" cy="710291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72468" y="5116380"/>
            <a:ext cx="177256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私钥加密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546908" y="1840545"/>
            <a:ext cx="405018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签发公钥证书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箭头: 右 14"/>
          <p:cNvSpPr/>
          <p:nvPr/>
        </p:nvSpPr>
        <p:spPr>
          <a:xfrm>
            <a:off x="4963899" y="3565076"/>
            <a:ext cx="1806977" cy="297316"/>
          </a:xfrm>
          <a:prstGeom prst="rightArrow">
            <a:avLst>
              <a:gd name="adj1" fmla="val 45732"/>
              <a:gd name="adj2" fmla="val 55582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952229" y="3071742"/>
            <a:ext cx="1772569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生成散列码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: 圆角 1"/>
          <p:cNvSpPr/>
          <p:nvPr/>
        </p:nvSpPr>
        <p:spPr>
          <a:xfrm>
            <a:off x="6901307" y="3533407"/>
            <a:ext cx="1477300" cy="444148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散列码</a:t>
            </a:r>
            <a:endParaRPr lang="zh-CN" altLang="en-US" dirty="0"/>
          </a:p>
        </p:txBody>
      </p:sp>
      <p:sp>
        <p:nvSpPr>
          <p:cNvPr id="5" name="右大括号 4"/>
          <p:cNvSpPr/>
          <p:nvPr/>
        </p:nvSpPr>
        <p:spPr>
          <a:xfrm>
            <a:off x="4494152" y="3143607"/>
            <a:ext cx="224190" cy="1911026"/>
          </a:xfrm>
          <a:prstGeom prst="rightBrace">
            <a:avLst>
              <a:gd name="adj1" fmla="val 64959"/>
              <a:gd name="adj2" fmla="val 3038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/>
          <p:cNvSpPr/>
          <p:nvPr/>
        </p:nvSpPr>
        <p:spPr>
          <a:xfrm>
            <a:off x="1889871" y="5346661"/>
            <a:ext cx="2493068" cy="4540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CA</a:t>
            </a:r>
            <a:r>
              <a:rPr lang="zh-CN" altLang="en-US" dirty="0"/>
              <a:t>签名</a:t>
            </a:r>
            <a:endParaRPr lang="zh-CN" altLang="en-US" dirty="0"/>
          </a:p>
        </p:txBody>
      </p:sp>
      <p:sp>
        <p:nvSpPr>
          <p:cNvPr id="7" name="箭头: 直角上 6"/>
          <p:cNvSpPr/>
          <p:nvPr/>
        </p:nvSpPr>
        <p:spPr>
          <a:xfrm rot="5400000" flipV="1">
            <a:off x="5276236" y="3332107"/>
            <a:ext cx="1764328" cy="3172798"/>
          </a:xfrm>
          <a:prstGeom prst="bentUpArrow">
            <a:avLst>
              <a:gd name="adj1" fmla="val 6813"/>
              <a:gd name="adj2" fmla="val 9287"/>
              <a:gd name="adj3" fmla="val 133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/>
          <p:cNvSpPr/>
          <p:nvPr/>
        </p:nvSpPr>
        <p:spPr>
          <a:xfrm>
            <a:off x="1454645" y="3113118"/>
            <a:ext cx="288854" cy="2687549"/>
          </a:xfrm>
          <a:prstGeom prst="leftBrace">
            <a:avLst>
              <a:gd name="adj1" fmla="val 106308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77671" y="3551779"/>
            <a:ext cx="615553" cy="164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  <p:bldP spid="13" grpId="0" bldLvl="0" animBg="1"/>
      <p:bldP spid="15" grpId="0" animBg="1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公钥证书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4" name="图形 13" descr="男人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91411" y="2013529"/>
            <a:ext cx="792088" cy="792088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1662118" y="2209483"/>
            <a:ext cx="64807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6" name="图形 15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891" y="1991228"/>
            <a:ext cx="792088" cy="79208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7003090" y="2213884"/>
            <a:ext cx="10081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732605" y="2581954"/>
            <a:ext cx="3579286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538659" y="2093621"/>
            <a:ext cx="202678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4" name="图形 23" descr="男人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991411" y="2949990"/>
            <a:ext cx="792088" cy="79208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1620974" y="3179782"/>
            <a:ext cx="64807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6" name="图形 25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11891" y="2927689"/>
            <a:ext cx="792088" cy="792088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6998299" y="3208324"/>
            <a:ext cx="10081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431571" y="3063227"/>
            <a:ext cx="2232248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证明你真的是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2629514" y="3547495"/>
            <a:ext cx="3705165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图形 30" descr="男人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003062" y="4048522"/>
            <a:ext cx="792088" cy="792088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1581169" y="4242078"/>
            <a:ext cx="64807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3" name="图形 32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3542" y="4026221"/>
            <a:ext cx="792088" cy="792088"/>
          </a:xfrm>
          <a:prstGeom prst="rect">
            <a:avLst/>
          </a:prstGeom>
        </p:spPr>
      </p:pic>
      <p:sp>
        <p:nvSpPr>
          <p:cNvPr id="34" name="文本框 33"/>
          <p:cNvSpPr txBox="1"/>
          <p:nvPr/>
        </p:nvSpPr>
        <p:spPr>
          <a:xfrm>
            <a:off x="7020924" y="4283348"/>
            <a:ext cx="1008112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/>
          <p:cNvCxnSpPr/>
          <p:nvPr/>
        </p:nvCxnSpPr>
        <p:spPr>
          <a:xfrm>
            <a:off x="2744256" y="4616947"/>
            <a:ext cx="3579286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3331513" y="4125922"/>
            <a:ext cx="1808819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这是我的证书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401754" y="5549457"/>
            <a:ext cx="1381978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的证书：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r="12949"/>
          <a:stretch>
            <a:fillRect/>
          </a:stretch>
        </p:blipFill>
        <p:spPr>
          <a:xfrm>
            <a:off x="1930866" y="5220996"/>
            <a:ext cx="1057228" cy="1391293"/>
          </a:xfrm>
          <a:prstGeom prst="rect">
            <a:avLst/>
          </a:prstGeom>
        </p:spPr>
      </p:pic>
      <p:sp>
        <p:nvSpPr>
          <p:cNvPr id="42" name="箭头: 右 41"/>
          <p:cNvSpPr/>
          <p:nvPr/>
        </p:nvSpPr>
        <p:spPr>
          <a:xfrm>
            <a:off x="3142271" y="6293690"/>
            <a:ext cx="1940258" cy="318599"/>
          </a:xfrm>
          <a:prstGeom prst="rightArrow">
            <a:avLst>
              <a:gd name="adj1" fmla="val 32866"/>
              <a:gd name="adj2" fmla="val 647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142271" y="6013997"/>
            <a:ext cx="18808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公钥解密签名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412364" y="4901895"/>
            <a:ext cx="8208912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6479978" y="5443470"/>
            <a:ext cx="2283022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证书的确</a:t>
            </a:r>
            <a:r>
              <a:rPr lang="zh-CN" altLang="en-US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没问题。用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证书中的公钥验证签名，他的确是</a:t>
            </a:r>
            <a:r>
              <a:rPr lang="en-US" altLang="zh-CN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！</a:t>
            </a:r>
            <a:endParaRPr lang="en-US" altLang="zh-CN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086333" y="1484678"/>
            <a:ext cx="277654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3978" y="3956866"/>
            <a:ext cx="422031" cy="561301"/>
          </a:xfrm>
          <a:prstGeom prst="rect">
            <a:avLst/>
          </a:prstGeom>
        </p:spPr>
      </p:pic>
      <p:sp>
        <p:nvSpPr>
          <p:cNvPr id="36" name="矩形: 圆角 35"/>
          <p:cNvSpPr/>
          <p:nvPr/>
        </p:nvSpPr>
        <p:spPr>
          <a:xfrm>
            <a:off x="2012499" y="6224030"/>
            <a:ext cx="912836" cy="31859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CA</a:t>
            </a:r>
            <a:r>
              <a:rPr lang="zh-CN" altLang="en-US" sz="1400" dirty="0"/>
              <a:t>签名</a:t>
            </a:r>
            <a:endParaRPr lang="zh-CN" altLang="en-US" sz="1400" dirty="0"/>
          </a:p>
        </p:txBody>
      </p:sp>
      <p:sp>
        <p:nvSpPr>
          <p:cNvPr id="37" name="箭头: 右 36"/>
          <p:cNvSpPr/>
          <p:nvPr/>
        </p:nvSpPr>
        <p:spPr>
          <a:xfrm>
            <a:off x="3112556" y="5291345"/>
            <a:ext cx="1940258" cy="318599"/>
          </a:xfrm>
          <a:prstGeom prst="rightArrow">
            <a:avLst>
              <a:gd name="adj1" fmla="val 32866"/>
              <a:gd name="adj2" fmla="val 64766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3483320" y="5072596"/>
            <a:ext cx="1880827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散列哈希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: 圆角 43"/>
          <p:cNvSpPr/>
          <p:nvPr/>
        </p:nvSpPr>
        <p:spPr>
          <a:xfrm>
            <a:off x="5177276" y="5198696"/>
            <a:ext cx="791055" cy="3824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散列码</a:t>
            </a:r>
            <a:endParaRPr lang="zh-CN" altLang="en-US" sz="1400" dirty="0"/>
          </a:p>
        </p:txBody>
      </p:sp>
      <p:sp>
        <p:nvSpPr>
          <p:cNvPr id="47" name="矩形: 圆角 46"/>
          <p:cNvSpPr/>
          <p:nvPr/>
        </p:nvSpPr>
        <p:spPr>
          <a:xfrm>
            <a:off x="5190484" y="6315115"/>
            <a:ext cx="791055" cy="382424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/>
              <a:t>散列码</a:t>
            </a:r>
            <a:endParaRPr lang="zh-CN" altLang="en-US" sz="1400" dirty="0"/>
          </a:p>
        </p:txBody>
      </p:sp>
      <p:sp>
        <p:nvSpPr>
          <p:cNvPr id="4" name="箭头: 左右 3"/>
          <p:cNvSpPr/>
          <p:nvPr/>
        </p:nvSpPr>
        <p:spPr>
          <a:xfrm rot="5400000">
            <a:off x="5276691" y="5881714"/>
            <a:ext cx="588718" cy="132308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5638865" y="5745704"/>
            <a:ext cx="1056379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比对</a:t>
            </a:r>
            <a:endParaRPr lang="zh-CN" altLang="en-US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/>
      <p:bldP spid="27" grpId="0"/>
      <p:bldP spid="29" grpId="0"/>
      <p:bldP spid="32" grpId="0"/>
      <p:bldP spid="34" grpId="0"/>
      <p:bldP spid="38" grpId="0"/>
      <p:bldP spid="40" grpId="0" animBg="1"/>
      <p:bldP spid="42" grpId="0" animBg="1"/>
      <p:bldP spid="43" grpId="0"/>
      <p:bldP spid="45" grpId="0" animBg="1"/>
      <p:bldP spid="37" grpId="0" animBg="1"/>
      <p:bldP spid="39" grpId="0"/>
      <p:bldP spid="4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X.509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数字证书格式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—-V3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4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t="26433" r="46732" b="16609"/>
          <a:stretch>
            <a:fillRect/>
          </a:stretch>
        </p:blipFill>
        <p:spPr bwMode="auto">
          <a:xfrm>
            <a:off x="2411760" y="1700808"/>
            <a:ext cx="4635402" cy="4849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公钥基础设施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31640" y="2708920"/>
            <a:ext cx="676700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是生成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管理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分发和吊销基于公钥密码学的公钥证书所需要的硬件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策略和规程的总和。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47564" y="2065164"/>
            <a:ext cx="162018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什么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？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7564" y="4365104"/>
            <a:ext cx="2628292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的基本组件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347912" y="5024834"/>
            <a:ext cx="6767006" cy="12003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基本组件包括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注册机构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认证机构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证书库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密钥备份及恢复系统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证书撤消处理系统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,PKI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应用接口系统。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33866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密钥长度</a:t>
            </a:r>
            <a:endParaRPr lang="zh-CN" altLang="en-US" sz="28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" name="矩形: 圆角 20"/>
          <p:cNvSpPr/>
          <p:nvPr/>
        </p:nvSpPr>
        <p:spPr>
          <a:xfrm>
            <a:off x="2148635" y="1750953"/>
            <a:ext cx="4770530" cy="648072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密钥长度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与时间代价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713" y="2562653"/>
            <a:ext cx="3656574" cy="23842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9" name="矩形: 圆角 28"/>
          <p:cNvSpPr/>
          <p:nvPr/>
        </p:nvSpPr>
        <p:spPr>
          <a:xfrm>
            <a:off x="1547664" y="5229200"/>
            <a:ext cx="6240095" cy="1290357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越长的密钥往往需要越多的时间来破解，攻击者值得考虑的问题是破译的明文消息的</a:t>
            </a: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价值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和破译所花的</a:t>
            </a:r>
            <a:r>
              <a:rPr lang="zh-CN" altLang="en-US" sz="2400" dirty="0">
                <a:solidFill>
                  <a:srgbClr val="FFC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金钱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之间的权衡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公钥基础设施</a:t>
            </a: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89571" y="2854347"/>
            <a:ext cx="568863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证书权威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：颁发证书和证书撤销链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CRL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23697" y="1941125"/>
            <a:ext cx="3420380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包括的重要实体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467828" y="3772820"/>
            <a:ext cx="70726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注册权威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：向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登记或担保一个最终用户的身份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5656" y="4686142"/>
            <a:ext cx="568863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证书库：存放证书和证书撤销链表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CRL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661480" y="2760157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4" name="椭圆 13"/>
          <p:cNvSpPr/>
          <p:nvPr/>
        </p:nvSpPr>
        <p:spPr>
          <a:xfrm>
            <a:off x="667160" y="3642681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5" name="椭圆 14"/>
          <p:cNvSpPr/>
          <p:nvPr/>
        </p:nvSpPr>
        <p:spPr>
          <a:xfrm>
            <a:off x="647564" y="4562004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489571" y="5599464"/>
            <a:ext cx="2634232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策略管理权威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PMA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661479" y="5475326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5580112" y="5595249"/>
            <a:ext cx="216024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终端用户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EE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4752020" y="5471111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5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的运行流程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9433" y="2759916"/>
            <a:ext cx="1872172" cy="366434"/>
          </a:xfrm>
          <a:prstGeom prst="rect">
            <a:avLst/>
          </a:prstGeom>
          <a:gradFill flip="none" rotWithShape="1">
            <a:gsLst>
              <a:gs pos="0">
                <a:srgbClr val="FCBB15">
                  <a:tint val="66000"/>
                  <a:satMod val="160000"/>
                </a:srgbClr>
              </a:gs>
              <a:gs pos="50000">
                <a:srgbClr val="FCBB15">
                  <a:tint val="44500"/>
                  <a:satMod val="160000"/>
                </a:srgbClr>
              </a:gs>
              <a:gs pos="100000">
                <a:srgbClr val="FCBB15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证书机构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endParaRPr lang="zh-CN" altLang="en-US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形 19" descr="银行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63688" y="1612274"/>
            <a:ext cx="1283663" cy="1283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269" y="1735005"/>
            <a:ext cx="1001209" cy="10159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6016807" y="2792707"/>
            <a:ext cx="1284905" cy="335032"/>
          </a:xfrm>
          <a:prstGeom prst="rect">
            <a:avLst/>
          </a:prstGeom>
          <a:gradFill flip="none" rotWithShape="1">
            <a:gsLst>
              <a:gs pos="0">
                <a:srgbClr val="FCBB15">
                  <a:tint val="66000"/>
                  <a:satMod val="160000"/>
                </a:srgbClr>
              </a:gs>
              <a:gs pos="50000">
                <a:srgbClr val="FCBB15">
                  <a:tint val="44500"/>
                  <a:satMod val="160000"/>
                </a:srgbClr>
              </a:gs>
              <a:gs pos="100000">
                <a:srgbClr val="FCBB15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证书库</a:t>
            </a:r>
            <a:endParaRPr lang="zh-CN" altLang="en-US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形 21" descr="男人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5392" y="3898729"/>
            <a:ext cx="792088" cy="792088"/>
          </a:xfrm>
          <a:prstGeom prst="rect">
            <a:avLst/>
          </a:prstGeom>
        </p:spPr>
      </p:pic>
      <p:pic>
        <p:nvPicPr>
          <p:cNvPr id="23" name="图形 22" descr="男人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5263" y="3898729"/>
            <a:ext cx="792088" cy="79208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511303" y="4063941"/>
            <a:ext cx="100811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15221" y="4014063"/>
            <a:ext cx="77777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051720" y="3248969"/>
            <a:ext cx="0" cy="561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0680" y="3291621"/>
            <a:ext cx="0" cy="557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341605" y="2276872"/>
            <a:ext cx="257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521890" y="1815022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31940" y="3320374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67327" y="3314613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433896" y="4845616"/>
            <a:ext cx="264192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发出数字证书申请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656327" y="4821697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3454164" y="5479397"/>
            <a:ext cx="306558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验明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签发证书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653797" y="5474212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2" name="文本框 51"/>
          <p:cNvSpPr txBox="1"/>
          <p:nvPr/>
        </p:nvSpPr>
        <p:spPr>
          <a:xfrm>
            <a:off x="3454164" y="6150651"/>
            <a:ext cx="306558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将证书公布到证书库中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653797" y="6126727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4" grpId="0"/>
      <p:bldP spid="45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的运行流程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469433" y="2759916"/>
            <a:ext cx="1872172" cy="366434"/>
          </a:xfrm>
          <a:prstGeom prst="rect">
            <a:avLst/>
          </a:prstGeom>
          <a:gradFill flip="none" rotWithShape="1">
            <a:gsLst>
              <a:gs pos="0">
                <a:srgbClr val="FCBB15">
                  <a:tint val="66000"/>
                  <a:satMod val="160000"/>
                </a:srgbClr>
              </a:gs>
              <a:gs pos="50000">
                <a:srgbClr val="FCBB15">
                  <a:tint val="44500"/>
                  <a:satMod val="160000"/>
                </a:srgbClr>
              </a:gs>
              <a:gs pos="100000">
                <a:srgbClr val="FCBB15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证书机构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CA</a:t>
            </a:r>
            <a:endParaRPr lang="zh-CN" altLang="en-US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0" name="图形 19" descr="银行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763688" y="1635134"/>
            <a:ext cx="1283663" cy="128366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420" y="1746304"/>
            <a:ext cx="1001209" cy="1015982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5986422" y="2805397"/>
            <a:ext cx="1284905" cy="335032"/>
          </a:xfrm>
          <a:prstGeom prst="rect">
            <a:avLst/>
          </a:prstGeom>
          <a:gradFill flip="none" rotWithShape="1">
            <a:gsLst>
              <a:gs pos="0">
                <a:srgbClr val="FCBB15">
                  <a:tint val="66000"/>
                  <a:satMod val="160000"/>
                </a:srgbClr>
              </a:gs>
              <a:gs pos="50000">
                <a:srgbClr val="FCBB15">
                  <a:tint val="44500"/>
                  <a:satMod val="160000"/>
                </a:srgbClr>
              </a:gs>
              <a:gs pos="100000">
                <a:srgbClr val="FCBB15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证书库</a:t>
            </a:r>
            <a:endParaRPr lang="zh-CN" altLang="en-US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2" name="图形 21" descr="男人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1662" y="3907308"/>
            <a:ext cx="792088" cy="792088"/>
          </a:xfrm>
          <a:prstGeom prst="rect">
            <a:avLst/>
          </a:prstGeom>
        </p:spPr>
      </p:pic>
      <p:pic>
        <p:nvPicPr>
          <p:cNvPr id="23" name="图形 22" descr="男人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55263" y="3898729"/>
            <a:ext cx="792088" cy="792088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6627573" y="4072520"/>
            <a:ext cx="100811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715221" y="4014063"/>
            <a:ext cx="777776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2051720" y="3248969"/>
            <a:ext cx="0" cy="561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2620680" y="3291621"/>
            <a:ext cx="0" cy="557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 flipV="1">
            <a:off x="6302252" y="3257548"/>
            <a:ext cx="0" cy="5616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6871212" y="3300200"/>
            <a:ext cx="0" cy="55723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341605" y="2276872"/>
            <a:ext cx="2455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3341606" y="4257081"/>
            <a:ext cx="245517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4266828" y="1852896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4234137" y="3757728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731940" y="3320374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667327" y="3314613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5935825" y="3318596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6959278" y="3318596"/>
            <a:ext cx="423661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2811702" y="4854896"/>
            <a:ext cx="4065003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签名后将其发送给依赖方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2034133" y="4830977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50" name="文本框 49"/>
          <p:cNvSpPr txBox="1"/>
          <p:nvPr/>
        </p:nvSpPr>
        <p:spPr>
          <a:xfrm>
            <a:off x="2811702" y="5375581"/>
            <a:ext cx="4871999" cy="70788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Alice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的公钥验证数字签名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并到证书库中查明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Bob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的证书的状态和有效性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052529" y="5522411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52" name="文本框 51"/>
          <p:cNvSpPr txBox="1"/>
          <p:nvPr/>
        </p:nvSpPr>
        <p:spPr>
          <a:xfrm>
            <a:off x="2811702" y="6230901"/>
            <a:ext cx="2570532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证书库返回查询结果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051720" y="6213845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6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47" grpId="0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的运行实例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94770" y="1931032"/>
            <a:ext cx="4392488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“客户”向服务端发送一个通信请求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17201" y="1907113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1</a:t>
            </a:r>
            <a:endParaRPr lang="zh-CN" altLang="en-US" sz="28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6874145" y="2343842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305" y="2470471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直接箭头连接符 39"/>
          <p:cNvCxnSpPr/>
          <p:nvPr/>
        </p:nvCxnSpPr>
        <p:spPr>
          <a:xfrm>
            <a:off x="2522012" y="3179280"/>
            <a:ext cx="4371374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4286208" y="2707147"/>
            <a:ext cx="108012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4" name="图片 53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6844787" y="4566069"/>
            <a:ext cx="1220559" cy="127603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5" name="图片 5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229" y="4692698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56" name="直接箭头连接符 55"/>
          <p:cNvCxnSpPr/>
          <p:nvPr/>
        </p:nvCxnSpPr>
        <p:spPr>
          <a:xfrm flipH="1">
            <a:off x="2492657" y="5386458"/>
            <a:ext cx="4348561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2845824" y="4878989"/>
            <a:ext cx="254097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你好，我是服务器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1691680" y="4102874"/>
            <a:ext cx="5034609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“服务器”向客户发送自己的数字证书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914112" y="4078955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86" name="文本框 85"/>
          <p:cNvSpPr txBox="1"/>
          <p:nvPr/>
        </p:nvSpPr>
        <p:spPr>
          <a:xfrm>
            <a:off x="2834092" y="5476608"/>
            <a:ext cx="2540976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这里是我的数字证书 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7" name="图片 8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2" r="12949"/>
          <a:stretch>
            <a:fillRect/>
          </a:stretch>
        </p:blipFill>
        <p:spPr>
          <a:xfrm>
            <a:off x="5472131" y="4956412"/>
            <a:ext cx="615127" cy="809496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1058692" y="6031822"/>
            <a:ext cx="7006654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证书中有一个用来加密信息的公钥，私钥由“服务器”持有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7" grpId="0"/>
      <p:bldP spid="84" grpId="0" animBg="1"/>
      <p:bldP spid="85" grpId="0" animBg="1"/>
      <p:bldP spid="86" grpId="0"/>
      <p:bldP spid="8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的运行实例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619672" y="1838741"/>
            <a:ext cx="410136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“客户”收到“服务器”的证书后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842103" y="1814822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3</a:t>
            </a:r>
            <a:endParaRPr lang="zh-CN" altLang="en-US" sz="28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020642" y="3360003"/>
            <a:ext cx="1195839" cy="1250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99" y="3506392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直接箭头连接符 39"/>
          <p:cNvCxnSpPr/>
          <p:nvPr/>
        </p:nvCxnSpPr>
        <p:spPr>
          <a:xfrm>
            <a:off x="2123358" y="4060624"/>
            <a:ext cx="4824906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2220437" y="3599447"/>
            <a:ext cx="4703125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证书没问题，但仍不足以证明你的身份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033176" y="4535144"/>
            <a:ext cx="1170156" cy="1223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320" y="4610150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3" name="直接箭头连接符 22"/>
          <p:cNvCxnSpPr/>
          <p:nvPr/>
        </p:nvCxnSpPr>
        <p:spPr>
          <a:xfrm flipH="1">
            <a:off x="2132487" y="5343231"/>
            <a:ext cx="4815777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2499025" y="4888094"/>
            <a:ext cx="4063514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随机的字符串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服务器私钥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|RSA]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01" y="5683641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3" name="文本框 32"/>
          <p:cNvSpPr txBox="1"/>
          <p:nvPr/>
        </p:nvSpPr>
        <p:spPr>
          <a:xfrm>
            <a:off x="2140656" y="5866253"/>
            <a:ext cx="5921817" cy="707886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客户用证书中的公钥解密这个返回结果，与之前生成的随机字符串一致，那说明对方确实是服务器。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327" y="2440753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文本框 36"/>
          <p:cNvSpPr txBox="1"/>
          <p:nvPr/>
        </p:nvSpPr>
        <p:spPr>
          <a:xfrm>
            <a:off x="2275587" y="2771037"/>
            <a:ext cx="2296414" cy="40011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客户验证数字证书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294525" y="4108283"/>
            <a:ext cx="4572000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向我证明你就是服务器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随机的字符串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27" grpId="0"/>
      <p:bldP spid="33" grpId="0" bldLvl="0" animBg="1"/>
      <p:bldP spid="37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的运行实例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47664" y="1916454"/>
            <a:ext cx="410136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验证“服务器”的身份后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0095" y="1892535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4</a:t>
            </a:r>
            <a:endParaRPr lang="zh-CN" altLang="en-US" sz="2800" dirty="0"/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083138" y="3613523"/>
            <a:ext cx="1195839" cy="1250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5" y="3772612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0" name="直接箭头连接符 39"/>
          <p:cNvCxnSpPr/>
          <p:nvPr/>
        </p:nvCxnSpPr>
        <p:spPr>
          <a:xfrm>
            <a:off x="2185854" y="4326844"/>
            <a:ext cx="4824906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3111498" y="3896567"/>
            <a:ext cx="3500601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这是我们以后要用的密钥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134" y="2555880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文本框 36"/>
          <p:cNvSpPr txBox="1"/>
          <p:nvPr/>
        </p:nvSpPr>
        <p:spPr>
          <a:xfrm>
            <a:off x="2267744" y="2721114"/>
            <a:ext cx="5176733" cy="7078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生成一个对称加密算法和密钥，用于后面的通信的加密和解密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915550" y="4400619"/>
            <a:ext cx="3426513" cy="40011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服务器公钥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|RSA]</a:t>
            </a:r>
            <a:endParaRPr lang="zh-CN" altLang="en-US" sz="2000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077449" y="5178959"/>
            <a:ext cx="1195839" cy="1250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0" name="文本框 19"/>
          <p:cNvSpPr txBox="1"/>
          <p:nvPr/>
        </p:nvSpPr>
        <p:spPr>
          <a:xfrm>
            <a:off x="1770176" y="5268526"/>
            <a:ext cx="5176733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“服务器”用自己的私钥解密。后面“服务器”和“客户”就都可以用对称加密算法来加密和解密通信内容了。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7" grpId="0" animBg="1"/>
      <p:bldP spid="38" grpId="0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4.4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公钥的密钥管理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9512" y="1105965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en-US" altLang="zh-CN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PKI</a:t>
            </a: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的运行实例</a:t>
            </a:r>
            <a:endParaRPr lang="en-US" altLang="zh-CN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547664" y="1840254"/>
            <a:ext cx="3024336" cy="4001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双方开始对称加密通信</a:t>
            </a:r>
            <a:endParaRPr lang="zh-CN" altLang="en-US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770095" y="1816335"/>
            <a:ext cx="451351" cy="43488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5</a:t>
            </a:r>
            <a:endParaRPr lang="zh-CN" altLang="en-US" sz="28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414976" y="3873553"/>
            <a:ext cx="1195839" cy="12501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623" y="3962045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5" name="直接箭头连接符 24"/>
          <p:cNvCxnSpPr/>
          <p:nvPr/>
        </p:nvCxnSpPr>
        <p:spPr>
          <a:xfrm>
            <a:off x="1843305" y="4728294"/>
            <a:ext cx="5502065" cy="0"/>
          </a:xfrm>
          <a:prstGeom prst="straightConnector1">
            <a:avLst/>
          </a:prstGeom>
          <a:ln w="5715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1984563" y="3982308"/>
            <a:ext cx="5174874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我的帐号是</a:t>
            </a:r>
            <a:r>
              <a:rPr lang="en-US" altLang="zh-CN" sz="2000" dirty="0" err="1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aaa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，密码是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123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，把我的余额的信息发给我看看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458129" y="5286633"/>
            <a:ext cx="1170156" cy="1223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89" y="5286633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29" name="直接箭头连接符 28"/>
          <p:cNvCxnSpPr/>
          <p:nvPr/>
        </p:nvCxnSpPr>
        <p:spPr>
          <a:xfrm flipH="1">
            <a:off x="1856833" y="6021288"/>
            <a:ext cx="5488537" cy="0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957758" y="5551980"/>
            <a:ext cx="5861030" cy="4001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你好，你的余额是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元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76" t="9494" r="10668" b="9007"/>
          <a:stretch>
            <a:fillRect/>
          </a:stretch>
        </p:blipFill>
        <p:spPr>
          <a:xfrm>
            <a:off x="7345370" y="2487322"/>
            <a:ext cx="1170156" cy="12233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5" y="2637457"/>
            <a:ext cx="1073210" cy="10732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43" name="直接箭头连接符 42"/>
          <p:cNvCxnSpPr/>
          <p:nvPr/>
        </p:nvCxnSpPr>
        <p:spPr>
          <a:xfrm flipH="1">
            <a:off x="1843306" y="3328320"/>
            <a:ext cx="5464998" cy="2041"/>
          </a:xfrm>
          <a:prstGeom prst="straightConnector1">
            <a:avLst/>
          </a:prstGeom>
          <a:ln w="5715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2051720" y="2586807"/>
            <a:ext cx="5514391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{OK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，已经收到你发来的对称加密算法和密钥！有什么可以帮到你的？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}[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对称加密算法</a:t>
            </a:r>
            <a:r>
              <a:rPr lang="en-US" altLang="zh-CN" sz="2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sz="2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33866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密钥生成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411730" y="1786890"/>
            <a:ext cx="4464685" cy="68389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方式一：用户自行设置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905"/>
          <a:stretch>
            <a:fillRect/>
          </a:stretch>
        </p:blipFill>
        <p:spPr>
          <a:xfrm>
            <a:off x="899592" y="4036363"/>
            <a:ext cx="2006407" cy="262852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6640" y="2652748"/>
            <a:ext cx="5727037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人们在选择自己的密钥时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大多会选择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易于记忆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的密钥。但这样的密钥往往是一个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弱密钥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3701413" y="5310589"/>
            <a:ext cx="5055096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攻击者可以使用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字典攻击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根据用户信息尝试最可能的密钥。非常有效，屡试不爽。</a:t>
            </a:r>
            <a:endParaRPr lang="en-US" altLang="zh-CN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6876256" y="3039964"/>
            <a:ext cx="1800185" cy="2222838"/>
            <a:chOff x="7051422" y="2780320"/>
            <a:chExt cx="1800185" cy="2222838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488" r="4896"/>
            <a:stretch>
              <a:fillRect/>
            </a:stretch>
          </p:blipFill>
          <p:spPr>
            <a:xfrm>
              <a:off x="7051422" y="2780320"/>
              <a:ext cx="1800185" cy="2222838"/>
            </a:xfrm>
            <a:prstGeom prst="rect">
              <a:avLst/>
            </a:prstGeom>
          </p:spPr>
        </p:pic>
        <p:sp>
          <p:nvSpPr>
            <p:cNvPr id="41" name="文本框 40"/>
            <p:cNvSpPr txBox="1"/>
            <p:nvPr/>
          </p:nvSpPr>
          <p:spPr>
            <a:xfrm>
              <a:off x="7524329" y="4465536"/>
              <a:ext cx="97164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>
                <a:buClr>
                  <a:srgbClr val="C00000"/>
                </a:buClr>
              </a:pPr>
              <a:r>
                <a:rPr lang="en-US" altLang="zh-CN" sz="28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NICE</a:t>
              </a:r>
              <a:r>
                <a:rPr lang="zh-CN" altLang="en-US" sz="2800" dirty="0">
                  <a:solidFill>
                    <a:srgbClr val="FFFFFF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！</a:t>
              </a:r>
              <a:endPara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4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61724" y="1196752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密钥生成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22500" y="2143760"/>
            <a:ext cx="4839335" cy="52197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常用的字典攻击方式</a:t>
            </a:r>
            <a:endParaRPr lang="en-US" altLang="zh-CN" sz="2800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337819" y="3342135"/>
            <a:ext cx="604423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用户姓名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简写字母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帐户等有关个人信息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6419" y="4118710"/>
            <a:ext cx="5153915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从各种数据库中得到的单词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词组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1168765" y="3266306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7" name="椭圆 16"/>
          <p:cNvSpPr/>
          <p:nvPr/>
        </p:nvSpPr>
        <p:spPr>
          <a:xfrm>
            <a:off x="1169892" y="4042881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8" name="椭圆 17"/>
          <p:cNvSpPr/>
          <p:nvPr/>
        </p:nvSpPr>
        <p:spPr>
          <a:xfrm>
            <a:off x="1177351" y="5566857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346405" y="5517232"/>
            <a:ext cx="136815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4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367252" y="4887559"/>
            <a:ext cx="604423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各种单词的不同置换形式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如大小写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误写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1170725" y="4811730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33866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密钥生成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/>
          <p:cNvSpPr/>
          <p:nvPr/>
        </p:nvSpPr>
        <p:spPr>
          <a:xfrm>
            <a:off x="2257829" y="1769707"/>
            <a:ext cx="4628342" cy="66281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方式二：随机密钥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565491" y="2900059"/>
            <a:ext cx="558975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随机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产生的位串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难以被字典攻击破解，但通常也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难以记忆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280256" y="4149080"/>
            <a:ext cx="858348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57829" y="4490038"/>
            <a:ext cx="6205075" cy="120032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我们追求的理想密钥既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容易记忆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又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难以被猜中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。但这二者似乎相互矛盾。你能想到什么解决办法吗？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923928" y="6035252"/>
            <a:ext cx="4232611" cy="4738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加入标点符号</a:t>
            </a:r>
            <a:r>
              <a:rPr lang="en-US" altLang="zh-CN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sz="24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采用转换方式？</a:t>
            </a:r>
            <a:endParaRPr lang="zh-CN" altLang="en-US" sz="24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240" y="2645441"/>
            <a:ext cx="1290720" cy="1290720"/>
          </a:xfrm>
          <a:prstGeom prst="rect">
            <a:avLst/>
          </a:prstGeom>
        </p:spPr>
      </p:pic>
      <p:pic>
        <p:nvPicPr>
          <p:cNvPr id="1026" name="Picture 2" descr="C:\Users\dingguoqiang\Documents\Tencent Files\178897756\FileRecv\图片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4369266"/>
            <a:ext cx="1232181" cy="1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33866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密钥使用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15616" y="2768189"/>
            <a:ext cx="6975715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软件加密并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不安全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操作系统可能终止加密的运行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将加密应用程序和密钥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写在磁盘上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15616" y="2074989"/>
            <a:ext cx="26642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使用软件加密：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126456" y="5075153"/>
            <a:ext cx="6975715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硬件加密</a:t>
            </a:r>
            <a:r>
              <a:rPr lang="zh-CN" altLang="en-US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相对安全</a:t>
            </a:r>
            <a:r>
              <a:rPr lang="en-US" altLang="zh-CN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许多加密设备被设计成能够擦除密钥。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126457" y="4272864"/>
            <a:ext cx="266429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使用硬件加密：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4.1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基础概念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520" y="1133866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密钥使用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96031" y="3656473"/>
            <a:ext cx="4951937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通信中使用密钥交换协议，会话密钥不保存。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68335" y="2408729"/>
            <a:ext cx="6482816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>
              <a:buClr>
                <a:srgbClr val="C00000"/>
              </a:buClr>
            </a:pPr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使用密钥的过程中还需要注意哪些问题？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130191" y="5057931"/>
            <a:ext cx="292166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tx2">
                    <a:lumMod val="95000"/>
                    <a:lumOff val="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密钥使用的期限。</a:t>
            </a:r>
            <a:endParaRPr lang="en-US" altLang="zh-CN" sz="2400" dirty="0">
              <a:solidFill>
                <a:schemeClr val="tx2">
                  <a:lumMod val="95000"/>
                  <a:lumOff val="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1020868" y="3776236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1</a:t>
            </a:r>
            <a:endParaRPr lang="zh-CN" altLang="en-US" sz="3600" dirty="0"/>
          </a:p>
        </p:txBody>
      </p:sp>
      <p:sp>
        <p:nvSpPr>
          <p:cNvPr id="11" name="椭圆 10"/>
          <p:cNvSpPr/>
          <p:nvPr/>
        </p:nvSpPr>
        <p:spPr>
          <a:xfrm>
            <a:off x="1033188" y="4964375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2</a:t>
            </a:r>
            <a:endParaRPr lang="zh-CN" altLang="en-US" sz="3600" dirty="0"/>
          </a:p>
        </p:txBody>
      </p:sp>
      <p:sp>
        <p:nvSpPr>
          <p:cNvPr id="15" name="椭圆 14"/>
          <p:cNvSpPr/>
          <p:nvPr/>
        </p:nvSpPr>
        <p:spPr>
          <a:xfrm>
            <a:off x="1034404" y="5977646"/>
            <a:ext cx="594067" cy="61332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/>
              <a:t>3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2096031" y="5957904"/>
            <a:ext cx="1368152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buClr>
                <a:srgbClr val="C00000"/>
              </a:buClr>
            </a:pPr>
            <a:r>
              <a:rPr lang="en-US" altLang="zh-CN" sz="40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……</a:t>
            </a:r>
            <a:endParaRPr lang="zh-CN" altLang="en-US" sz="40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76" t="3894" r="11164" b="3894"/>
          <a:stretch>
            <a:fillRect/>
          </a:stretch>
        </p:blipFill>
        <p:spPr>
          <a:xfrm>
            <a:off x="5537062" y="4723368"/>
            <a:ext cx="1368151" cy="1260595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>
            <a:off x="7390417" y="3591033"/>
            <a:ext cx="1465972" cy="1373342"/>
            <a:chOff x="7390146" y="3525511"/>
            <a:chExt cx="1465972" cy="1373342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6679" y="3525511"/>
              <a:ext cx="995915" cy="99591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90146" y="3721252"/>
              <a:ext cx="1465972" cy="1177601"/>
            </a:xfrm>
            <a:prstGeom prst="rect">
              <a:avLst/>
            </a:prstGeom>
          </p:spPr>
        </p:pic>
      </p:grpSp>
      <p:pic>
        <p:nvPicPr>
          <p:cNvPr id="18" name="Picture 2" descr="C:\Users\dingguoqiang\Documents\Tencent Files\178897756\FileRecv\图片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09788"/>
            <a:ext cx="1232181" cy="132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5" grpId="0" animBg="1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</a:rPr>
              <a:t>4.2</a:t>
            </a: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</a:rPr>
              <a:t>对称密钥的管理</a:t>
            </a:r>
            <a:endParaRPr lang="zh-CN" altLang="en-US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6746" y="1236079"/>
            <a:ext cx="8244448" cy="5232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>
              <a:buClr>
                <a:srgbClr val="C00000"/>
              </a:buClr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密钥分发技术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43608" y="1973531"/>
            <a:ext cx="7141050" cy="83099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密钥分发技术是指：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传递密钥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给希望交换数据的双方，</a:t>
            </a:r>
            <a:r>
              <a:rPr lang="zh-CN" altLang="en-US" sz="2400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不允许其他人看见密钥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的方法。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3" name="图形 12" descr="男人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928273" y="4199127"/>
            <a:ext cx="914400" cy="914400"/>
          </a:xfrm>
          <a:prstGeom prst="rect">
            <a:avLst/>
          </a:prstGeom>
        </p:spPr>
      </p:pic>
      <p:pic>
        <p:nvPicPr>
          <p:cNvPr id="14" name="图形 13" descr="男人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45634" y="4158658"/>
            <a:ext cx="914400" cy="914400"/>
          </a:xfrm>
          <a:prstGeom prst="rect">
            <a:avLst/>
          </a:prstGeom>
        </p:spPr>
      </p:pic>
      <p:cxnSp>
        <p:nvCxnSpPr>
          <p:cNvPr id="5" name="直接箭头连接符 4"/>
          <p:cNvCxnSpPr>
            <a:stCxn id="13" idx="3"/>
            <a:endCxn id="14" idx="1"/>
          </p:cNvCxnSpPr>
          <p:nvPr/>
        </p:nvCxnSpPr>
        <p:spPr>
          <a:xfrm flipV="1">
            <a:off x="3842673" y="4615858"/>
            <a:ext cx="1702961" cy="40469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2580928" y="3967787"/>
            <a:ext cx="4320480" cy="1296143"/>
          </a:xfrm>
          <a:prstGeom prst="ellipse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形 19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66528" y="3544062"/>
            <a:ext cx="914400" cy="914400"/>
          </a:xfrm>
          <a:prstGeom prst="rect">
            <a:avLst/>
          </a:prstGeom>
        </p:spPr>
      </p:pic>
      <p:pic>
        <p:nvPicPr>
          <p:cNvPr id="21" name="图形 20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3416" y="3095990"/>
            <a:ext cx="914400" cy="914400"/>
          </a:xfrm>
          <a:prstGeom prst="rect">
            <a:avLst/>
          </a:prstGeom>
        </p:spPr>
      </p:pic>
      <p:pic>
        <p:nvPicPr>
          <p:cNvPr id="22" name="图形 21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7104" y="4812406"/>
            <a:ext cx="914400" cy="914400"/>
          </a:xfrm>
          <a:prstGeom prst="rect">
            <a:avLst/>
          </a:prstGeom>
        </p:spPr>
      </p:pic>
      <p:pic>
        <p:nvPicPr>
          <p:cNvPr id="23" name="图形 22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66560" y="4627629"/>
            <a:ext cx="914400" cy="914400"/>
          </a:xfrm>
          <a:prstGeom prst="rect">
            <a:avLst/>
          </a:prstGeom>
        </p:spPr>
      </p:pic>
      <p:pic>
        <p:nvPicPr>
          <p:cNvPr id="24" name="图形 23" descr="男人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36464" y="2994527"/>
            <a:ext cx="914400" cy="914400"/>
          </a:xfrm>
          <a:prstGeom prst="rect">
            <a:avLst/>
          </a:prstGeom>
        </p:spPr>
      </p:pic>
      <p:pic>
        <p:nvPicPr>
          <p:cNvPr id="25" name="图形 24" descr="钥匙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96256" y="4002526"/>
            <a:ext cx="695245" cy="695245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1150147" y="5944943"/>
            <a:ext cx="6767506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buClr>
                <a:srgbClr val="C00000"/>
              </a:buClr>
            </a:pPr>
            <a:r>
              <a:rPr lang="zh-CN" altLang="en-US" sz="2800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任何密码系统的强度取决于密钥分发技术！</a:t>
            </a:r>
            <a:endParaRPr lang="zh-CN" altLang="en-US" sz="2800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9" grpId="0" bldLvl="0" animBg="1"/>
    </p:bldLst>
  </p:timing>
</p:sld>
</file>

<file path=ppt/theme/theme1.xml><?xml version="1.0" encoding="utf-8"?>
<a:theme xmlns:a="http://schemas.openxmlformats.org/drawingml/2006/main" name="国外精美的的PPT模板及图标之二">
  <a:themeElements>
    <a:clrScheme name="国外精美的的PPT模板及图标之二 1">
      <a:dk1>
        <a:srgbClr val="163794"/>
      </a:dk1>
      <a:lt1>
        <a:srgbClr val="FFFFFF"/>
      </a:lt1>
      <a:dk2>
        <a:srgbClr val="000000"/>
      </a:dk2>
      <a:lt2>
        <a:srgbClr val="C0C0C0"/>
      </a:lt2>
      <a:accent1>
        <a:srgbClr val="009999"/>
      </a:accent1>
      <a:accent2>
        <a:srgbClr val="990000"/>
      </a:accent2>
      <a:accent3>
        <a:srgbClr val="FFFFFF"/>
      </a:accent3>
      <a:accent4>
        <a:srgbClr val="112D7E"/>
      </a:accent4>
      <a:accent5>
        <a:srgbClr val="AACACA"/>
      </a:accent5>
      <a:accent6>
        <a:srgbClr val="8A0000"/>
      </a:accent6>
      <a:hlink>
        <a:srgbClr val="6699FF"/>
      </a:hlink>
      <a:folHlink>
        <a:srgbClr val="969696"/>
      </a:folHlink>
    </a:clrScheme>
    <a:fontScheme name="国外精美的的PPT模板及图标之二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wrap="square" rtlCol="0">
        <a:spAutoFit/>
      </a:bodyPr>
      <a:lstStyle>
        <a:defPPr marL="457200" indent="-457200" algn="l">
          <a:buClr>
            <a:srgbClr val="C00000"/>
          </a:buClr>
          <a:buFont typeface="Wingdings" panose="05000000000000000000" pitchFamily="2" charset="2"/>
          <a:buChar char="n"/>
          <a:defRPr sz="2800" dirty="0" smtClean="0">
            <a:solidFill>
              <a:schemeClr val="tx2"/>
            </a:solidFill>
            <a:latin typeface="黑体" panose="02010609060101010101" pitchFamily="49" charset="-122"/>
            <a:ea typeface="黑体" panose="02010609060101010101" pitchFamily="49" charset="-122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>
    <a:extraClrScheme>
      <a:clrScheme name="国外精美的的PPT模板及图标之二 1">
        <a:dk1>
          <a:srgbClr val="163794"/>
        </a:dk1>
        <a:lt1>
          <a:srgbClr val="FFFFFF"/>
        </a:lt1>
        <a:dk2>
          <a:srgbClr val="000000"/>
        </a:dk2>
        <a:lt2>
          <a:srgbClr val="C0C0C0"/>
        </a:lt2>
        <a:accent1>
          <a:srgbClr val="009999"/>
        </a:accent1>
        <a:accent2>
          <a:srgbClr val="990000"/>
        </a:accent2>
        <a:accent3>
          <a:srgbClr val="FFFFFF"/>
        </a:accent3>
        <a:accent4>
          <a:srgbClr val="112D7E"/>
        </a:accent4>
        <a:accent5>
          <a:srgbClr val="AACACA"/>
        </a:accent5>
        <a:accent6>
          <a:srgbClr val="8A0000"/>
        </a:accent6>
        <a:hlink>
          <a:srgbClr val="66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2">
        <a:dk1>
          <a:srgbClr val="29698D"/>
        </a:dk1>
        <a:lt1>
          <a:srgbClr val="FFFFFF"/>
        </a:lt1>
        <a:dk2>
          <a:srgbClr val="000000"/>
        </a:dk2>
        <a:lt2>
          <a:srgbClr val="A1BABD"/>
        </a:lt2>
        <a:accent1>
          <a:srgbClr val="FF5050"/>
        </a:accent1>
        <a:accent2>
          <a:srgbClr val="FF9933"/>
        </a:accent2>
        <a:accent3>
          <a:srgbClr val="FFFFFF"/>
        </a:accent3>
        <a:accent4>
          <a:srgbClr val="215978"/>
        </a:accent4>
        <a:accent5>
          <a:srgbClr val="FFB3B3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国外精美的的PPT模板及图标之二 3">
        <a:dk1>
          <a:srgbClr val="666699"/>
        </a:dk1>
        <a:lt1>
          <a:srgbClr val="FFFFFF"/>
        </a:lt1>
        <a:dk2>
          <a:srgbClr val="000000"/>
        </a:dk2>
        <a:lt2>
          <a:srgbClr val="C0C0C0"/>
        </a:lt2>
        <a:accent1>
          <a:srgbClr val="72B88E"/>
        </a:accent1>
        <a:accent2>
          <a:srgbClr val="C78DD7"/>
        </a:accent2>
        <a:accent3>
          <a:srgbClr val="FFFFFF"/>
        </a:accent3>
        <a:accent4>
          <a:srgbClr val="565682"/>
        </a:accent4>
        <a:accent5>
          <a:srgbClr val="BCD8C6"/>
        </a:accent5>
        <a:accent6>
          <a:srgbClr val="B47FC3"/>
        </a:accent6>
        <a:hlink>
          <a:srgbClr val="3197BB"/>
        </a:hlink>
        <a:folHlink>
          <a:srgbClr val="878FA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国外精美的的PPT模板及图标之二</Template>
  <TotalTime>0</TotalTime>
  <Words>3270</Words>
  <Application>WPS 演示</Application>
  <PresentationFormat>全屏显示(4:3)</PresentationFormat>
  <Paragraphs>584</Paragraphs>
  <Slides>36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8" baseType="lpstr">
      <vt:lpstr>Arial</vt:lpstr>
      <vt:lpstr>宋体</vt:lpstr>
      <vt:lpstr>Wingdings</vt:lpstr>
      <vt:lpstr>黑体</vt:lpstr>
      <vt:lpstr>Verdana</vt:lpstr>
      <vt:lpstr>华文楷体</vt:lpstr>
      <vt:lpstr>Times New Roman</vt:lpstr>
      <vt:lpstr>楷体</vt:lpstr>
      <vt:lpstr>微软雅黑</vt:lpstr>
      <vt:lpstr>Arial Unicode MS</vt:lpstr>
      <vt:lpstr>Calibri</vt:lpstr>
      <vt:lpstr>国外精美的的PPT模板及图标之二</vt:lpstr>
      <vt:lpstr>密钥管理技术</vt:lpstr>
      <vt:lpstr>4.1基础概念</vt:lpstr>
      <vt:lpstr>4.1基础概念</vt:lpstr>
      <vt:lpstr>4.1基础概念</vt:lpstr>
      <vt:lpstr>4.1基础概念</vt:lpstr>
      <vt:lpstr>4.1基础概念</vt:lpstr>
      <vt:lpstr>4.1基础概念</vt:lpstr>
      <vt:lpstr>4.1基础概念</vt:lpstr>
      <vt:lpstr>4.2对称密钥的管理</vt:lpstr>
      <vt:lpstr>4.2对称密钥的管理</vt:lpstr>
      <vt:lpstr>4.2对称密钥的管理</vt:lpstr>
      <vt:lpstr>4.2对称密钥的管理</vt:lpstr>
      <vt:lpstr>4.2对称密钥的管理</vt:lpstr>
      <vt:lpstr>4.2对称密钥的管理</vt:lpstr>
      <vt:lpstr>4.2对称密钥的管理</vt:lpstr>
      <vt:lpstr>4.3公开密钥分配中心</vt:lpstr>
      <vt:lpstr>4.3公开密钥分配中心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  <vt:lpstr>4.4公钥的密钥管理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汪洁</dc:creator>
  <cp:lastModifiedBy>Feijiang Han</cp:lastModifiedBy>
  <cp:revision>234</cp:revision>
  <dcterms:created xsi:type="dcterms:W3CDTF">2007-01-10T09:07:00Z</dcterms:created>
  <dcterms:modified xsi:type="dcterms:W3CDTF">2023-02-13T13:13:12Z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2052-11.1.0.9914</vt:lpwstr>
  </property>
</Properties>
</file>