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4"/>
  </p:handoutMasterIdLst>
  <p:sldIdLst>
    <p:sldId id="256" r:id="rId3"/>
    <p:sldId id="335" r:id="rId4"/>
    <p:sldId id="410" r:id="rId6"/>
    <p:sldId id="411" r:id="rId7"/>
    <p:sldId id="412" r:id="rId8"/>
    <p:sldId id="413" r:id="rId9"/>
    <p:sldId id="414" r:id="rId10"/>
    <p:sldId id="415" r:id="rId11"/>
    <p:sldId id="418" r:id="rId12"/>
    <p:sldId id="416" r:id="rId13"/>
    <p:sldId id="417" r:id="rId14"/>
    <p:sldId id="419" r:id="rId15"/>
    <p:sldId id="420" r:id="rId16"/>
    <p:sldId id="421" r:id="rId17"/>
    <p:sldId id="422" r:id="rId18"/>
    <p:sldId id="423" r:id="rId19"/>
    <p:sldId id="424" r:id="rId20"/>
    <p:sldId id="425" r:id="rId21"/>
    <p:sldId id="445" r:id="rId22"/>
    <p:sldId id="426" r:id="rId23"/>
    <p:sldId id="443" r:id="rId24"/>
    <p:sldId id="446" r:id="rId25"/>
    <p:sldId id="447" r:id="rId26"/>
    <p:sldId id="444" r:id="rId27"/>
    <p:sldId id="449" r:id="rId28"/>
    <p:sldId id="427" r:id="rId29"/>
    <p:sldId id="441" r:id="rId30"/>
    <p:sldId id="442" r:id="rId31"/>
    <p:sldId id="428" r:id="rId32"/>
    <p:sldId id="429" r:id="rId33"/>
    <p:sldId id="430" r:id="rId34"/>
    <p:sldId id="431" r:id="rId35"/>
    <p:sldId id="432" r:id="rId36"/>
    <p:sldId id="433" r:id="rId37"/>
    <p:sldId id="434" r:id="rId38"/>
    <p:sldId id="435" r:id="rId39"/>
    <p:sldId id="436" r:id="rId40"/>
    <p:sldId id="437" r:id="rId41"/>
    <p:sldId id="438" r:id="rId42"/>
    <p:sldId id="439" r:id="rId4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B15"/>
    <a:srgbClr val="FF9933"/>
    <a:srgbClr val="FFFFFF"/>
    <a:srgbClr val="F9D40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21" autoAdjust="0"/>
    <p:restoredTop sz="95519" autoAdjust="0"/>
  </p:normalViewPr>
  <p:slideViewPr>
    <p:cSldViewPr>
      <p:cViewPr varScale="1">
        <p:scale>
          <a:sx n="64" d="100"/>
          <a:sy n="64" d="100"/>
        </p:scale>
        <p:origin x="-1592" y="-76"/>
      </p:cViewPr>
      <p:guideLst>
        <p:guide orient="horz" pos="2160"/>
        <p:guide pos="2880"/>
      </p:guideLst>
    </p:cSldViewPr>
  </p:slideViewPr>
  <p:notesTextViewPr>
    <p:cViewPr>
      <p:scale>
        <a:sx n="100" d="100"/>
        <a:sy n="100" d="100"/>
      </p:scale>
      <p:origin x="0" y="0"/>
    </p:cViewPr>
  </p:notesTextViewPr>
  <p:notesViewPr>
    <p:cSldViewPr>
      <p:cViewPr varScale="1">
        <p:scale>
          <a:sx n="47" d="100"/>
          <a:sy n="47" d="100"/>
        </p:scale>
        <p:origin x="-2328"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3.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715F37-B7CF-4795-A9D5-6E54C789147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B7E971-63A0-4E6F-A841-98451DB14ED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9C6BACD-4B18-46B7-A69B-C820E3597752}"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940B1B6-489E-4A43-8A19-E084E5FA6A8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pic>
        <p:nvPicPr>
          <p:cNvPr id="5"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256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
          <a:xfrm>
            <a:off x="1371600" y="5867400"/>
            <a:ext cx="6553200" cy="533400"/>
          </a:xfrm>
        </p:spPr>
        <p:txBody>
          <a:bodyPr/>
          <a:lstStyle>
            <a:lvl1pPr marL="0" indent="0" algn="ctr">
              <a:buFont typeface="Wingdings" panose="05000000000000000000" pitchFamily="2" charset="2"/>
              <a:buNone/>
              <a:defRPr sz="1800" b="1">
                <a:solidFill>
                  <a:schemeClr val="tx2"/>
                </a:solidFill>
                <a:latin typeface="Verdana" panose="020B0604030504040204" pitchFamily="34" charset="0"/>
              </a:defRPr>
            </a:lvl1pPr>
          </a:lstStyle>
          <a:p>
            <a:pPr lvl="0"/>
            <a:r>
              <a:rPr lang="en-US" altLang="zh-CN" noProof="0"/>
              <a:t>Click to edit Master subtitle style</a:t>
            </a:r>
            <a:endParaRPr lang="en-US" altLang="zh-CN" noProof="0"/>
          </a:p>
        </p:txBody>
      </p:sp>
      <p:sp>
        <p:nvSpPr>
          <p:cNvPr id="3093" name="Rectangle 21"/>
          <p:cNvSpPr>
            <a:spLocks noGrp="1" noChangeArrowheads="1"/>
          </p:cNvSpPr>
          <p:nvPr>
            <p:ph type="ctrTitle" sz="quarter" hasCustomPrompt="1"/>
          </p:nvPr>
        </p:nvSpPr>
        <p:spPr bwMode="gray">
          <a:xfrm>
            <a:off x="0" y="4868863"/>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a:extLst>
            <a:ext uri="{AF507438-7753-43E0-B8FC-AC1667EBCBE1}">
              <a14:hiddenEffects xmlns:a14="http://schemas.microsoft.com/office/drawing/2010/main">
                <a:effectLst>
                  <a:outerShdw dist="81320" dir="3080412" algn="ctr" rotWithShape="0">
                    <a:schemeClr val="tx2">
                      <a:alpha val="50000"/>
                    </a:schemeClr>
                  </a:outerShdw>
                </a:effectLst>
              </a14:hiddenEffects>
            </a:ext>
          </a:extLst>
        </p:spPr>
        <p:txBody>
          <a:bodyPr/>
          <a:lstStyle>
            <a:lvl1pPr>
              <a:defRPr sz="4000"/>
            </a:lvl1pPr>
          </a:lstStyle>
          <a:p>
            <a:pPr lvl="0"/>
            <a:r>
              <a:rPr lang="en-US" altLang="ko-KR" noProof="0"/>
              <a:t>Click to edit Master title</a:t>
            </a:r>
            <a:br>
              <a:rPr lang="en-US" altLang="ko-KR" noProof="0"/>
            </a:br>
            <a:r>
              <a:rPr lang="en-US" altLang="ko-KR" noProof="0"/>
              <a:t> style</a:t>
            </a:r>
            <a:endParaRPr lang="en-US" altLang="ko-K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7338AE60-9FEB-4881-9F73-7DC57B81DD33}" type="slidenum">
              <a:rPr lang="zh-CN" altLang="en-US"/>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E90459E-4AB0-4594-8EEB-4B8CC91D5D33}" type="slidenum">
              <a:rPr lang="zh-CN" altLang="en-US"/>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152525"/>
            <a:ext cx="8229600" cy="5248275"/>
          </a:xfrm>
        </p:spPr>
        <p:txBody>
          <a:bodyPr/>
          <a:lstStyle/>
          <a:p>
            <a:pPr lvl="0"/>
            <a:endParaRPr lang="zh-CN" altLang="en-US" noProof="0"/>
          </a:p>
        </p:txBody>
      </p:sp>
      <p:sp>
        <p:nvSpPr>
          <p:cNvPr id="4"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9DE93A5-B161-4ADA-B498-D436A009750B}" type="slidenum">
              <a:rPr lang="zh-CN" altLang="en-US"/>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ltLang="zh-CN"/>
              <a:t>Company Logo</a:t>
            </a:r>
            <a:endParaRPr lang="en-US" altLang="zh-CN"/>
          </a:p>
        </p:txBody>
      </p:sp>
      <p:sp>
        <p:nvSpPr>
          <p:cNvPr id="5" name="灯片编号占位符 4"/>
          <p:cNvSpPr>
            <a:spLocks noGrp="1"/>
          </p:cNvSpPr>
          <p:nvPr>
            <p:ph type="sldNum" sz="quarter" idx="11"/>
          </p:nvPr>
        </p:nvSpPr>
        <p:spPr/>
        <p:txBody>
          <a:bodyPr/>
          <a:lstStyle>
            <a:lvl1pPr>
              <a:defRPr/>
            </a:lvl1pPr>
          </a:lstStyle>
          <a:p>
            <a:pPr>
              <a:defRPr/>
            </a:pPr>
            <a:fld id="{9816B913-5337-4945-A257-B96D8031FE67}" type="slidenum">
              <a:rPr lang="zh-CN" altLang="en-US"/>
            </a:fld>
            <a:endParaRPr lang="en-US" altLang="zh-CN"/>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ltLang="zh-CN"/>
              <a:t>Company Logo</a:t>
            </a:r>
            <a:endParaRPr lang="en-US" altLang="zh-CN"/>
          </a:p>
        </p:txBody>
      </p:sp>
      <p:sp>
        <p:nvSpPr>
          <p:cNvPr id="5" name="灯片编号占位符 4"/>
          <p:cNvSpPr>
            <a:spLocks noGrp="1"/>
          </p:cNvSpPr>
          <p:nvPr>
            <p:ph type="sldNum" sz="quarter" idx="11"/>
          </p:nvPr>
        </p:nvSpPr>
        <p:spPr/>
        <p:txBody>
          <a:bodyPr/>
          <a:lstStyle>
            <a:lvl1pPr>
              <a:defRPr/>
            </a:lvl1pPr>
          </a:lstStyle>
          <a:p>
            <a:pPr>
              <a:defRPr/>
            </a:pPr>
            <a:fld id="{C86D0427-23CC-4DFA-8BC9-4BD5C0A99118}" type="slidenum">
              <a:rPr lang="zh-CN" altLang="en-US"/>
            </a:fld>
            <a:endParaRPr lang="en-US" altLang="zh-CN"/>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DB6D2A7D-08F0-470E-9CB6-8F82A4F5AEC9}" type="slidenum">
              <a:rPr lang="zh-CN" altLang="en-US"/>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45016D16-6700-412D-B8F3-A40385006266}" type="slidenum">
              <a:rPr lang="zh-CN" altLang="en-US"/>
            </a:fld>
            <a:endParaRPr lang="en-US" altLang="zh-CN"/>
          </a:p>
        </p:txBody>
      </p:sp>
      <p:sp>
        <p:nvSpPr>
          <p:cNvPr id="9"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D33FCC00-EFD1-47C7-B893-85F54856B188}" type="slidenum">
              <a:rPr lang="zh-CN" altLang="en-US"/>
            </a:fld>
            <a:endParaRPr lang="en-US" altLang="zh-CN"/>
          </a:p>
        </p:txBody>
      </p:sp>
      <p:sp>
        <p:nvSpPr>
          <p:cNvPr id="5"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CC5B9749-02DA-4AA9-95CF-5EC6085E7C4E}" type="slidenum">
              <a:rPr lang="zh-CN" altLang="en-US"/>
            </a:fld>
            <a:endParaRPr lang="en-US" altLang="zh-CN"/>
          </a:p>
        </p:txBody>
      </p:sp>
      <p:sp>
        <p:nvSpPr>
          <p:cNvPr id="4"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2C76E4E6-1014-4D7B-8897-98671A2AF016}" type="slidenum">
              <a:rPr lang="zh-CN" altLang="en-US"/>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1005DC91-0714-4946-8E34-6CE6C5209005}" type="slidenum">
              <a:rPr lang="zh-CN" altLang="en-US"/>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anose="02010600030101010101" pitchFamily="2" charset="-122"/>
            </a:endParaRPr>
          </a:p>
        </p:txBody>
      </p:sp>
      <p:sp>
        <p:nvSpPr>
          <p:cNvPr id="1027" name="Rectangle 3"/>
          <p:cNvSpPr>
            <a:spLocks noGrp="1" noChangeArrowheads="1"/>
          </p:cNvSpPr>
          <p:nvPr>
            <p:ph type="body" idx="1"/>
          </p:nvPr>
        </p:nvSpPr>
        <p:spPr bwMode="auto">
          <a:xfrm>
            <a:off x="457200" y="11525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1">
                <a:latin typeface="+mj-lt"/>
                <a:ea typeface="宋体" panose="02010600030101010101" pitchFamily="2" charset="-122"/>
              </a:defRPr>
            </a:lvl1pPr>
          </a:lstStyle>
          <a:p>
            <a:pPr>
              <a:defRPr/>
            </a:pPr>
            <a:r>
              <a:rPr lang="en-US" altLang="zh-CN"/>
              <a:t>Company Logo</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200">
                <a:latin typeface="+mj-lt"/>
                <a:ea typeface="宋体" panose="02010600030101010101" pitchFamily="2" charset="-122"/>
              </a:defRPr>
            </a:lvl1pPr>
          </a:lstStyle>
          <a:p>
            <a:pPr>
              <a:defRPr/>
            </a:pPr>
            <a:fld id="{8C11CCFB-BB17-43F8-BFC6-65D2208F0105}" type="slidenum">
              <a:rPr lang="zh-CN" altLang="en-US"/>
            </a:fld>
            <a:endParaRPr lang="en-US" altLang="zh-CN"/>
          </a:p>
        </p:txBody>
      </p:sp>
      <p:sp>
        <p:nvSpPr>
          <p:cNvPr id="2" name="Rectangle 2"/>
          <p:cNvSpPr>
            <a:spLocks noGrp="1" noChangeArrowheads="1"/>
          </p:cNvSpPr>
          <p:nvPr>
            <p:ph type="title"/>
          </p:nvPr>
        </p:nvSpPr>
        <p:spPr bwMode="white">
          <a:xfrm>
            <a:off x="304800" y="15240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1031" name="Text Box 16"/>
          <p:cNvSpPr txBox="1">
            <a:spLocks noChangeArrowheads="1"/>
          </p:cNvSpPr>
          <p:nvPr/>
        </p:nvSpPr>
        <p:spPr bwMode="gray">
          <a:xfrm>
            <a:off x="0" y="838200"/>
            <a:ext cx="9144000" cy="2444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endParaRPr lang="zh-CN" altLang="en-US" sz="1000" b="1">
              <a:solidFill>
                <a:schemeClr val="bg1"/>
              </a:solidFill>
              <a:latin typeface="Verdana" panose="020B0604030504040204" pitchFamily="34" charset="0"/>
              <a:ea typeface="宋体" panose="02010600030101010101" pitchFamily="2" charset="-122"/>
            </a:endParaRPr>
          </a:p>
        </p:txBody>
      </p:sp>
      <p:sp>
        <p:nvSpPr>
          <p:cNvPr id="1028" name="Rectangle 4"/>
          <p:cNvSpPr>
            <a:spLocks noGrp="1" noChangeArrowheads="1"/>
          </p:cNvSpPr>
          <p:nvPr>
            <p:ph type="dt" sz="half" idx="2"/>
          </p:nvPr>
        </p:nvSpPr>
        <p:spPr bwMode="gray">
          <a:xfrm>
            <a:off x="14288" y="838200"/>
            <a:ext cx="8458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b="1">
                <a:solidFill>
                  <a:schemeClr val="bg1"/>
                </a:solidFill>
                <a:latin typeface="+mj-lt"/>
                <a:ea typeface="宋体" panose="02010600030101010101" pitchFamily="2" charset="-122"/>
              </a:defRPr>
            </a:lvl1pPr>
          </a:lstStyle>
          <a:p>
            <a:pPr>
              <a:defRPr/>
            </a:pPr>
            <a:r>
              <a:rPr lang="en-US" altLang="zh-CN"/>
              <a:t>www.themegallery.com</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image" Target="../media/image10.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vmlDrawing" Target="../drawings/vmlDrawing6.vml"/><Relationship Id="rId6"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10.bin"/><Relationship Id="rId3" Type="http://schemas.openxmlformats.org/officeDocument/2006/relationships/image" Target="../media/image11.wmf"/><Relationship Id="rId2" Type="http://schemas.openxmlformats.org/officeDocument/2006/relationships/oleObject" Target="../embeddings/oleObject9.bin"/><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vmlDrawing" Target="../drawings/vmlDrawing7.vml"/><Relationship Id="rId6"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12.bin"/><Relationship Id="rId3" Type="http://schemas.openxmlformats.org/officeDocument/2006/relationships/image" Target="../media/image11.wmf"/><Relationship Id="rId2" Type="http://schemas.openxmlformats.org/officeDocument/2006/relationships/oleObject" Target="../embeddings/oleObject11.bin"/><Relationship Id="rId1" Type="http://schemas.openxmlformats.org/officeDocument/2006/relationships/image" Target="../media/image4.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wmf"/><Relationship Id="rId3" Type="http://schemas.openxmlformats.org/officeDocument/2006/relationships/oleObject" Target="../embeddings/oleObject13.bin"/><Relationship Id="rId2" Type="http://schemas.openxmlformats.org/officeDocument/2006/relationships/image" Target="../media/image5.wmf"/><Relationship Id="rId1" Type="http://schemas.openxmlformats.org/officeDocument/2006/relationships/image" Target="../media/image22.png"/></Relationships>
</file>

<file path=ppt/slides/_rels/slide22.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vmlDrawing" Target="../drawings/vmlDrawing9.vml"/><Relationship Id="rId7"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wmf"/><Relationship Id="rId4" Type="http://schemas.openxmlformats.org/officeDocument/2006/relationships/oleObject" Target="../embeddings/oleObject14.bin"/><Relationship Id="rId3" Type="http://schemas.openxmlformats.org/officeDocument/2006/relationships/image" Target="../media/image5.wmf"/><Relationship Id="rId2" Type="http://schemas.openxmlformats.org/officeDocument/2006/relationships/image" Target="../media/image25.png"/><Relationship Id="rId1" Type="http://schemas.openxmlformats.org/officeDocument/2006/relationships/image" Target="../media/image24.png"/></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vmlDrawing" Target="../drawings/vmlDrawing10.vml"/><Relationship Id="rId6" Type="http://schemas.openxmlformats.org/officeDocument/2006/relationships/slideLayout" Target="../slideLayouts/slideLayout2.xml"/><Relationship Id="rId5" Type="http://schemas.openxmlformats.org/officeDocument/2006/relationships/image" Target="../media/image3.wmf"/><Relationship Id="rId4" Type="http://schemas.openxmlformats.org/officeDocument/2006/relationships/oleObject" Target="../embeddings/oleObject15.bin"/><Relationship Id="rId3" Type="http://schemas.openxmlformats.org/officeDocument/2006/relationships/image" Target="../media/image28.png"/><Relationship Id="rId2" Type="http://schemas.openxmlformats.org/officeDocument/2006/relationships/image" Target="../media/image5.wmf"/><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9" Type="http://schemas.openxmlformats.org/officeDocument/2006/relationships/vmlDrawing" Target="../drawings/vmlDrawing11.vml"/><Relationship Id="rId8" Type="http://schemas.openxmlformats.org/officeDocument/2006/relationships/slideLayout" Target="../slideLayouts/slideLayout2.xml"/><Relationship Id="rId7" Type="http://schemas.openxmlformats.org/officeDocument/2006/relationships/image" Target="../media/image11.wmf"/><Relationship Id="rId6" Type="http://schemas.openxmlformats.org/officeDocument/2006/relationships/oleObject" Target="../embeddings/oleObject17.bin"/><Relationship Id="rId5" Type="http://schemas.openxmlformats.org/officeDocument/2006/relationships/image" Target="../media/image30.png"/><Relationship Id="rId4" Type="http://schemas.openxmlformats.org/officeDocument/2006/relationships/image" Target="../media/image3.wmf"/><Relationship Id="rId3" Type="http://schemas.openxmlformats.org/officeDocument/2006/relationships/oleObject" Target="../embeddings/oleObject16.bin"/><Relationship Id="rId2" Type="http://schemas.openxmlformats.org/officeDocument/2006/relationships/image" Target="../media/image5.wmf"/><Relationship Id="rId10" Type="http://schemas.openxmlformats.org/officeDocument/2006/relationships/notesSlide" Target="../notesSlides/notesSlide23.xml"/><Relationship Id="rId1" Type="http://schemas.openxmlformats.org/officeDocument/2006/relationships/image" Target="../media/image29.png"/></Relationships>
</file>

<file path=ppt/slides/_rels/slide25.xml.rels><?xml version="1.0" encoding="UTF-8" standalone="yes"?>
<Relationships xmlns="http://schemas.openxmlformats.org/package/2006/relationships"><Relationship Id="rId9" Type="http://schemas.openxmlformats.org/officeDocument/2006/relationships/image" Target="../media/image34.png"/><Relationship Id="rId8" Type="http://schemas.openxmlformats.org/officeDocument/2006/relationships/image" Target="../media/image33.png"/><Relationship Id="rId7" Type="http://schemas.openxmlformats.org/officeDocument/2006/relationships/image" Target="../media/image32.png"/><Relationship Id="rId6" Type="http://schemas.openxmlformats.org/officeDocument/2006/relationships/image" Target="../media/image11.wmf"/><Relationship Id="rId5" Type="http://schemas.openxmlformats.org/officeDocument/2006/relationships/oleObject" Target="../embeddings/oleObject19.bin"/><Relationship Id="rId4" Type="http://schemas.openxmlformats.org/officeDocument/2006/relationships/image" Target="../media/image31.png"/><Relationship Id="rId3" Type="http://schemas.openxmlformats.org/officeDocument/2006/relationships/image" Target="../media/image3.wmf"/><Relationship Id="rId2" Type="http://schemas.openxmlformats.org/officeDocument/2006/relationships/oleObject" Target="../embeddings/oleObject18.bin"/><Relationship Id="rId14" Type="http://schemas.openxmlformats.org/officeDocument/2006/relationships/notesSlide" Target="../notesSlides/notesSlide24.xml"/><Relationship Id="rId13" Type="http://schemas.openxmlformats.org/officeDocument/2006/relationships/vmlDrawing" Target="../drawings/vmlDrawing12.vml"/><Relationship Id="rId12" Type="http://schemas.openxmlformats.org/officeDocument/2006/relationships/slideLayout" Target="../slideLayouts/slideLayout2.xml"/><Relationship Id="rId11" Type="http://schemas.openxmlformats.org/officeDocument/2006/relationships/image" Target="../media/image36.png"/><Relationship Id="rId10" Type="http://schemas.openxmlformats.org/officeDocument/2006/relationships/image" Target="../media/image35.png"/><Relationship Id="rId1" Type="http://schemas.openxmlformats.org/officeDocument/2006/relationships/image" Target="../media/image5.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wmf"/><Relationship Id="rId1"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8" Type="http://schemas.openxmlformats.org/officeDocument/2006/relationships/notesSlide" Target="../notesSlides/notesSlide29.xml"/><Relationship Id="rId7" Type="http://schemas.openxmlformats.org/officeDocument/2006/relationships/vmlDrawing" Target="../drawings/vmlDrawing13.vml"/><Relationship Id="rId6"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image" Target="../media/image40.jpeg"/><Relationship Id="rId3" Type="http://schemas.openxmlformats.org/officeDocument/2006/relationships/image" Target="../media/image39.jpeg"/><Relationship Id="rId2" Type="http://schemas.openxmlformats.org/officeDocument/2006/relationships/image" Target="../media/image3.wmf"/><Relationship Id="rId1" Type="http://schemas.openxmlformats.org/officeDocument/2006/relationships/oleObject" Target="../embeddings/oleObject20.bin"/></Relationships>
</file>

<file path=ppt/slides/_rels/slide31.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vmlDrawing" Target="../drawings/vmlDrawing14.vml"/><Relationship Id="rId5" Type="http://schemas.openxmlformats.org/officeDocument/2006/relationships/slideLayout" Target="../slideLayouts/slideLayout2.xml"/><Relationship Id="rId4" Type="http://schemas.openxmlformats.org/officeDocument/2006/relationships/image" Target="../media/image41.jpeg"/><Relationship Id="rId3" Type="http://schemas.openxmlformats.org/officeDocument/2006/relationships/image" Target="../media/image40.jpeg"/><Relationship Id="rId2" Type="http://schemas.openxmlformats.org/officeDocument/2006/relationships/image" Target="../media/image3.wmf"/><Relationship Id="rId1" Type="http://schemas.openxmlformats.org/officeDocument/2006/relationships/oleObject" Target="../embeddings/oleObject21.bin"/></Relationships>
</file>

<file path=ppt/slides/_rels/slide32.xml.rels><?xml version="1.0" encoding="UTF-8" standalone="yes"?>
<Relationships xmlns="http://schemas.openxmlformats.org/package/2006/relationships"><Relationship Id="rId7" Type="http://schemas.openxmlformats.org/officeDocument/2006/relationships/notesSlide" Target="../notesSlides/notesSlide31.xml"/><Relationship Id="rId6" Type="http://schemas.openxmlformats.org/officeDocument/2006/relationships/vmlDrawing" Target="../drawings/vmlDrawing15.vml"/><Relationship Id="rId5" Type="http://schemas.openxmlformats.org/officeDocument/2006/relationships/slideLayout" Target="../slideLayouts/slideLayout2.xml"/><Relationship Id="rId4" Type="http://schemas.openxmlformats.org/officeDocument/2006/relationships/image" Target="../media/image41.jpeg"/><Relationship Id="rId3" Type="http://schemas.openxmlformats.org/officeDocument/2006/relationships/image" Target="../media/image40.jpeg"/><Relationship Id="rId2" Type="http://schemas.openxmlformats.org/officeDocument/2006/relationships/image" Target="../media/image3.wmf"/><Relationship Id="rId1" Type="http://schemas.openxmlformats.org/officeDocument/2006/relationships/oleObject" Target="../embeddings/oleObject22.bin"/></Relationships>
</file>

<file path=ppt/slides/_rels/slide33.xml.rels><?xml version="1.0" encoding="UTF-8" standalone="yes"?>
<Relationships xmlns="http://schemas.openxmlformats.org/package/2006/relationships"><Relationship Id="rId7" Type="http://schemas.openxmlformats.org/officeDocument/2006/relationships/notesSlide" Target="../notesSlides/notesSlide32.xml"/><Relationship Id="rId6" Type="http://schemas.openxmlformats.org/officeDocument/2006/relationships/vmlDrawing" Target="../drawings/vmlDrawing16.vml"/><Relationship Id="rId5" Type="http://schemas.openxmlformats.org/officeDocument/2006/relationships/slideLayout" Target="../slideLayouts/slideLayout2.xml"/><Relationship Id="rId4" Type="http://schemas.openxmlformats.org/officeDocument/2006/relationships/image" Target="../media/image41.jpeg"/><Relationship Id="rId3" Type="http://schemas.openxmlformats.org/officeDocument/2006/relationships/image" Target="../media/image40.jpeg"/><Relationship Id="rId2" Type="http://schemas.openxmlformats.org/officeDocument/2006/relationships/image" Target="../media/image3.wmf"/><Relationship Id="rId1" Type="http://schemas.openxmlformats.org/officeDocument/2006/relationships/oleObject" Target="../embeddings/oleObject23.bin"/></Relationships>
</file>

<file path=ppt/slides/_rels/slide34.xml.rels><?xml version="1.0" encoding="UTF-8" standalone="yes"?>
<Relationships xmlns="http://schemas.openxmlformats.org/package/2006/relationships"><Relationship Id="rId7" Type="http://schemas.openxmlformats.org/officeDocument/2006/relationships/notesSlide" Target="../notesSlides/notesSlide33.xml"/><Relationship Id="rId6" Type="http://schemas.openxmlformats.org/officeDocument/2006/relationships/vmlDrawing" Target="../drawings/vmlDrawing17.vml"/><Relationship Id="rId5" Type="http://schemas.openxmlformats.org/officeDocument/2006/relationships/slideLayout" Target="../slideLayouts/slideLayout2.xml"/><Relationship Id="rId4" Type="http://schemas.openxmlformats.org/officeDocument/2006/relationships/image" Target="../media/image41.jpeg"/><Relationship Id="rId3" Type="http://schemas.openxmlformats.org/officeDocument/2006/relationships/image" Target="../media/image40.jpeg"/><Relationship Id="rId2" Type="http://schemas.openxmlformats.org/officeDocument/2006/relationships/image" Target="../media/image3.wmf"/><Relationship Id="rId1" Type="http://schemas.openxmlformats.org/officeDocument/2006/relationships/oleObject" Target="../embeddings/oleObject24.bin"/></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vmlDrawing" Target="../drawings/vmlDrawing18.vml"/><Relationship Id="rId4" Type="http://schemas.openxmlformats.org/officeDocument/2006/relationships/slideLayout" Target="../slideLayouts/slideLayout2.xml"/><Relationship Id="rId3" Type="http://schemas.openxmlformats.org/officeDocument/2006/relationships/image" Target="../media/image39.jpeg"/><Relationship Id="rId2" Type="http://schemas.openxmlformats.org/officeDocument/2006/relationships/image" Target="../media/image3.wmf"/><Relationship Id="rId1" Type="http://schemas.openxmlformats.org/officeDocument/2006/relationships/oleObject" Target="../embeddings/oleObject25.bin"/></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vmlDrawing" Target="../drawings/vmlDrawing19.vml"/><Relationship Id="rId4" Type="http://schemas.openxmlformats.org/officeDocument/2006/relationships/slideLayout" Target="../slideLayouts/slideLayout2.xml"/><Relationship Id="rId3" Type="http://schemas.openxmlformats.org/officeDocument/2006/relationships/image" Target="../media/image39.jpeg"/><Relationship Id="rId2" Type="http://schemas.openxmlformats.org/officeDocument/2006/relationships/image" Target="../media/image3.wmf"/><Relationship Id="rId1" Type="http://schemas.openxmlformats.org/officeDocument/2006/relationships/oleObject" Target="../embeddings/oleObject26.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vmlDrawing" Target="../drawings/vmlDrawing3.vml"/><Relationship Id="rId7"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oleObject" Target="../embeddings/oleObject4.bin"/><Relationship Id="rId4" Type="http://schemas.openxmlformats.org/officeDocument/2006/relationships/image" Target="../media/image6.jpeg"/><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image" Target="../media/image5.wmf"/></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6.bin"/><Relationship Id="rId3" Type="http://schemas.openxmlformats.org/officeDocument/2006/relationships/image" Target="../media/image4.jpeg"/><Relationship Id="rId2" Type="http://schemas.openxmlformats.org/officeDocument/2006/relationships/image" Target="../media/image3.wmf"/><Relationship Id="rId1"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8.bin"/><Relationship Id="rId3" Type="http://schemas.openxmlformats.org/officeDocument/2006/relationships/image" Target="../media/image4.jpeg"/><Relationship Id="rId2" Type="http://schemas.openxmlformats.org/officeDocument/2006/relationships/image" Target="../media/image3.wmf"/><Relationship Id="rId1"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0" y="3546028"/>
            <a:ext cx="9144000" cy="1012825"/>
          </a:xfrm>
        </p:spPr>
        <p:txBody>
          <a:bodyPr/>
          <a:lstStyle/>
          <a:p>
            <a:pPr eaLnBrk="1" hangingPunct="1">
              <a:defRPr/>
            </a:pPr>
            <a:r>
              <a:rPr lang="zh-CN" altLang="en-US" sz="4400" dirty="0">
                <a:latin typeface="华文楷体" panose="02010600040101010101" pitchFamily="2" charset="-122"/>
                <a:ea typeface="华文楷体" panose="02010600040101010101" pitchFamily="2" charset="-122"/>
              </a:rPr>
              <a:t>用户认证</a:t>
            </a:r>
            <a:endParaRPr lang="en-US" altLang="zh-CN" sz="4400" dirty="0">
              <a:latin typeface="华文楷体" panose="02010600040101010101" pitchFamily="2" charset="-122"/>
              <a:ea typeface="华文楷体" panose="02010600040101010101" pitchFamily="2" charset="-122"/>
            </a:endParaRPr>
          </a:p>
        </p:txBody>
      </p:sp>
      <p:sp>
        <p:nvSpPr>
          <p:cNvPr id="5123" name="Rectangle 3"/>
          <p:cNvSpPr>
            <a:spLocks noGrp="1" noChangeArrowheads="1"/>
          </p:cNvSpPr>
          <p:nvPr>
            <p:ph type="subTitle" idx="1"/>
          </p:nvPr>
        </p:nvSpPr>
        <p:spPr>
          <a:xfrm>
            <a:off x="1314533" y="4653136"/>
            <a:ext cx="6553200" cy="533400"/>
          </a:xfrm>
        </p:spPr>
        <p:txBody>
          <a:bodyPr/>
          <a:lstStyle/>
          <a:p>
            <a:pPr eaLnBrk="1" hangingPunct="1"/>
            <a:r>
              <a:rPr lang="zh-CN" altLang="en-US" sz="3200" dirty="0">
                <a:ea typeface="宋体" panose="02010600030101010101" pitchFamily="2" charset="-122"/>
              </a:rPr>
              <a:t>主讲：汪 洁</a:t>
            </a:r>
            <a:endParaRPr lang="en-US" altLang="zh-CN" sz="3200" dirty="0">
              <a:ea typeface="宋体" panose="02010600030101010101" pitchFamily="2" charset="-122"/>
            </a:endParaRPr>
          </a:p>
          <a:p>
            <a:pPr eaLnBrk="1" hangingPunct="1"/>
            <a:r>
              <a:rPr lang="zh-CN" altLang="en-US" sz="3200" dirty="0">
                <a:ea typeface="宋体" panose="02010600030101010101" pitchFamily="2" charset="-122"/>
              </a:rPr>
              <a:t>中南大学计算机学院</a:t>
            </a:r>
            <a:endParaRPr lang="en-US" altLang="zh-CN" sz="3200" dirty="0">
              <a:ea typeface="宋体" panose="02010600030101010101" pitchFamily="2" charset="-122"/>
            </a:endParaRPr>
          </a:p>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jwang@csu.edu.cn</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en-US" altLang="zh-CN" sz="3200" dirty="0">
              <a:ea typeface="宋体" panose="02010600030101010101" pitchFamily="2" charset="-122"/>
            </a:endParaRPr>
          </a:p>
        </p:txBody>
      </p:sp>
      <p:pic>
        <p:nvPicPr>
          <p:cNvPr id="6" name="图片 5"/>
          <p:cNvPicPr>
            <a:picLocks noChangeAspect="1"/>
          </p:cNvPicPr>
          <p:nvPr/>
        </p:nvPicPr>
        <p:blipFill rotWithShape="1">
          <a:blip r:embed="rId1">
            <a:extLst>
              <a:ext uri="{28A0092B-C50C-407E-A947-70E740481C1C}">
                <a14:useLocalDpi xmlns:a14="http://schemas.microsoft.com/office/drawing/2010/main" val="0"/>
              </a:ext>
            </a:extLst>
          </a:blip>
          <a:srcRect t="11410" b="16397"/>
          <a:stretch>
            <a:fillRect/>
          </a:stretch>
        </p:blipFill>
        <p:spPr>
          <a:xfrm>
            <a:off x="0" y="0"/>
            <a:ext cx="9144000" cy="36450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5.2</a:t>
            </a:r>
            <a:r>
              <a:rPr lang="zh-CN" altLang="en-US" dirty="0">
                <a:latin typeface="楷体" panose="02010609060101010101" pitchFamily="49" charset="-122"/>
                <a:ea typeface="楷体" panose="02010609060101010101" pitchFamily="49" charset="-122"/>
              </a:rPr>
              <a:t>用户认证方法</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令牌认证</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1" name="文本框 20"/>
          <p:cNvSpPr txBox="1"/>
          <p:nvPr/>
        </p:nvSpPr>
        <p:spPr>
          <a:xfrm>
            <a:off x="1115616" y="2157529"/>
            <a:ext cx="6995296" cy="830997"/>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zh-CN" sz="2400" dirty="0">
                <a:solidFill>
                  <a:schemeClr val="tx2"/>
                </a:solidFill>
                <a:latin typeface="黑体" panose="02010609060101010101" pitchFamily="49" charset="-122"/>
                <a:ea typeface="黑体" panose="02010609060101010101" pitchFamily="49" charset="-122"/>
              </a:rPr>
              <a:t>用户首先</a:t>
            </a:r>
            <a:r>
              <a:rPr lang="zh-CN" altLang="zh-CN" sz="2400" dirty="0">
                <a:solidFill>
                  <a:srgbClr val="FF0000"/>
                </a:solidFill>
                <a:latin typeface="黑体" panose="02010609060101010101" pitchFamily="49" charset="-122"/>
                <a:ea typeface="黑体" panose="02010609060101010101" pitchFamily="49" charset="-122"/>
              </a:rPr>
              <a:t>将自己与令牌绑定</a:t>
            </a:r>
            <a:r>
              <a:rPr lang="zh-CN" altLang="zh-CN" sz="2400" dirty="0">
                <a:solidFill>
                  <a:schemeClr val="tx2"/>
                </a:solidFill>
                <a:latin typeface="黑体" panose="02010609060101010101" pitchFamily="49" charset="-122"/>
                <a:ea typeface="黑体" panose="02010609060101010101" pitchFamily="49" charset="-122"/>
              </a:rPr>
              <a:t>，再将令牌与系统用户绑定，即可通过令牌完成身份认证</a:t>
            </a:r>
            <a:endParaRPr lang="zh-CN" altLang="zh-CN" sz="2400" dirty="0">
              <a:solidFill>
                <a:schemeClr val="tx2"/>
              </a:solidFill>
              <a:latin typeface="黑体" panose="02010609060101010101" pitchFamily="49" charset="-122"/>
              <a:ea typeface="黑体" panose="02010609060101010101" pitchFamily="49" charset="-122"/>
            </a:endParaRPr>
          </a:p>
        </p:txBody>
      </p:sp>
      <p:sp>
        <p:nvSpPr>
          <p:cNvPr id="23" name="文本框 22"/>
          <p:cNvSpPr txBox="1"/>
          <p:nvPr/>
        </p:nvSpPr>
        <p:spPr>
          <a:xfrm>
            <a:off x="701460" y="1680661"/>
            <a:ext cx="1926324"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zh-CN" sz="2800" dirty="0">
                <a:solidFill>
                  <a:schemeClr val="bg1"/>
                </a:solidFill>
                <a:latin typeface="黑体" panose="02010609060101010101" pitchFamily="49" charset="-122"/>
                <a:ea typeface="黑体" panose="02010609060101010101" pitchFamily="49" charset="-122"/>
              </a:rPr>
              <a:t>静态协议</a:t>
            </a:r>
            <a:endParaRPr lang="zh-CN" altLang="en-US" sz="2800" dirty="0">
              <a:solidFill>
                <a:schemeClr val="bg1"/>
              </a:solidFill>
              <a:latin typeface="黑体" panose="02010609060101010101" pitchFamily="49" charset="-122"/>
              <a:ea typeface="黑体" panose="02010609060101010101" pitchFamily="49" charset="-122"/>
            </a:endParaRPr>
          </a:p>
        </p:txBody>
      </p:sp>
      <p:sp>
        <p:nvSpPr>
          <p:cNvPr id="8" name="文本框 7"/>
          <p:cNvSpPr txBox="1"/>
          <p:nvPr/>
        </p:nvSpPr>
        <p:spPr>
          <a:xfrm>
            <a:off x="1097724" y="3617836"/>
            <a:ext cx="6995296" cy="1200329"/>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zh-CN" sz="2400" dirty="0">
                <a:solidFill>
                  <a:schemeClr val="tx2"/>
                </a:solidFill>
                <a:latin typeface="黑体" panose="02010609060101010101" pitchFamily="49" charset="-122"/>
                <a:ea typeface="黑体" panose="02010609060101010101" pitchFamily="49" charset="-122"/>
              </a:rPr>
              <a:t>系统与令牌首先进行</a:t>
            </a:r>
            <a:r>
              <a:rPr lang="zh-CN" altLang="zh-CN" sz="2400" dirty="0">
                <a:solidFill>
                  <a:srgbClr val="FF0000"/>
                </a:solidFill>
                <a:latin typeface="黑体" panose="02010609060101010101" pitchFamily="49" charset="-122"/>
                <a:ea typeface="黑体" panose="02010609060101010101" pitchFamily="49" charset="-122"/>
              </a:rPr>
              <a:t>初始化并保持同步</a:t>
            </a:r>
            <a:r>
              <a:rPr lang="zh-CN" altLang="zh-CN" sz="2400" dirty="0">
                <a:solidFill>
                  <a:schemeClr val="tx2"/>
                </a:solidFill>
                <a:latin typeface="黑体" panose="02010609060101010101" pitchFamily="49" charset="-122"/>
                <a:ea typeface="黑体" panose="02010609060101010101" pitchFamily="49" charset="-122"/>
              </a:rPr>
              <a:t>，每过一段时间令牌就会生成一段口令，该口令即可用于进行身份认证</a:t>
            </a:r>
            <a:endParaRPr lang="zh-CN" altLang="zh-CN" sz="2400" dirty="0">
              <a:solidFill>
                <a:schemeClr val="tx2"/>
              </a:solidFill>
              <a:latin typeface="黑体" panose="02010609060101010101" pitchFamily="49" charset="-122"/>
              <a:ea typeface="黑体" panose="02010609060101010101" pitchFamily="49" charset="-122"/>
            </a:endParaRPr>
          </a:p>
        </p:txBody>
      </p:sp>
      <p:sp>
        <p:nvSpPr>
          <p:cNvPr id="9" name="文本框 8"/>
          <p:cNvSpPr txBox="1"/>
          <p:nvPr/>
        </p:nvSpPr>
        <p:spPr>
          <a:xfrm>
            <a:off x="683568" y="3140968"/>
            <a:ext cx="3096344"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zh-CN" sz="2800" dirty="0">
                <a:solidFill>
                  <a:schemeClr val="bg1"/>
                </a:solidFill>
                <a:latin typeface="黑体" panose="02010609060101010101" pitchFamily="49" charset="-122"/>
                <a:ea typeface="黑体" panose="02010609060101010101" pitchFamily="49" charset="-122"/>
              </a:rPr>
              <a:t>动态口令生成器</a:t>
            </a:r>
            <a:endParaRPr lang="zh-CN" altLang="en-US" sz="2800" dirty="0">
              <a:solidFill>
                <a:schemeClr val="bg1"/>
              </a:solidFill>
              <a:latin typeface="黑体" panose="02010609060101010101" pitchFamily="49" charset="-122"/>
              <a:ea typeface="黑体" panose="02010609060101010101" pitchFamily="49" charset="-122"/>
            </a:endParaRPr>
          </a:p>
        </p:txBody>
      </p:sp>
      <p:sp>
        <p:nvSpPr>
          <p:cNvPr id="10" name="文本框 9"/>
          <p:cNvSpPr txBox="1"/>
          <p:nvPr/>
        </p:nvSpPr>
        <p:spPr>
          <a:xfrm>
            <a:off x="1097724" y="5469031"/>
            <a:ext cx="6995296" cy="1200329"/>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zh-CN" sz="2400" dirty="0">
                <a:solidFill>
                  <a:schemeClr val="tx2"/>
                </a:solidFill>
                <a:latin typeface="黑体" panose="02010609060101010101" pitchFamily="49" charset="-122"/>
                <a:ea typeface="黑体" panose="02010609060101010101" pitchFamily="49" charset="-122"/>
              </a:rPr>
              <a:t>系统产生一个“挑战信号”，智能令牌基于该信号生成一个“应答信号”，从而完成身份验证（类似公钥加密机制）</a:t>
            </a:r>
            <a:endParaRPr lang="zh-CN" altLang="zh-CN" sz="2400" dirty="0">
              <a:solidFill>
                <a:schemeClr val="tx2"/>
              </a:solidFill>
              <a:latin typeface="黑体" panose="02010609060101010101" pitchFamily="49" charset="-122"/>
              <a:ea typeface="黑体" panose="02010609060101010101" pitchFamily="49" charset="-122"/>
            </a:endParaRPr>
          </a:p>
        </p:txBody>
      </p:sp>
      <p:sp>
        <p:nvSpPr>
          <p:cNvPr id="11" name="文本框 10"/>
          <p:cNvSpPr txBox="1"/>
          <p:nvPr/>
        </p:nvSpPr>
        <p:spPr>
          <a:xfrm>
            <a:off x="683568" y="4992163"/>
            <a:ext cx="2592288"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zh-CN" sz="2800" dirty="0">
                <a:solidFill>
                  <a:schemeClr val="bg1"/>
                </a:solidFill>
                <a:latin typeface="黑体" panose="02010609060101010101" pitchFamily="49" charset="-122"/>
                <a:ea typeface="黑体" panose="02010609060101010101" pitchFamily="49" charset="-122"/>
              </a:rPr>
              <a:t>挑战</a:t>
            </a:r>
            <a:r>
              <a:rPr lang="en-US" altLang="zh-CN" sz="2800" dirty="0">
                <a:solidFill>
                  <a:schemeClr val="bg1"/>
                </a:solidFill>
                <a:latin typeface="黑体" panose="02010609060101010101" pitchFamily="49" charset="-122"/>
                <a:ea typeface="黑体" panose="02010609060101010101" pitchFamily="49" charset="-122"/>
              </a:rPr>
              <a:t>-</a:t>
            </a:r>
            <a:r>
              <a:rPr lang="zh-CN" altLang="zh-CN" sz="2800" dirty="0">
                <a:solidFill>
                  <a:schemeClr val="bg1"/>
                </a:solidFill>
                <a:latin typeface="黑体" panose="02010609060101010101" pitchFamily="49" charset="-122"/>
                <a:ea typeface="黑体" panose="02010609060101010101" pitchFamily="49" charset="-122"/>
              </a:rPr>
              <a:t>应答协议</a:t>
            </a:r>
            <a:endParaRPr lang="zh-CN" altLang="en-US" sz="2800"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5.2</a:t>
            </a:r>
            <a:r>
              <a:rPr lang="zh-CN" altLang="en-US" dirty="0">
                <a:latin typeface="楷体" panose="02010609060101010101" pitchFamily="49" charset="-122"/>
                <a:ea typeface="楷体" panose="02010609060101010101" pitchFamily="49" charset="-122"/>
              </a:rPr>
              <a:t>用户认证方法</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zh-CN" sz="2800" dirty="0">
                <a:solidFill>
                  <a:schemeClr val="tx2"/>
                </a:solidFill>
                <a:latin typeface="黑体" panose="02010609060101010101" pitchFamily="49" charset="-122"/>
                <a:ea typeface="黑体" panose="02010609060101010101" pitchFamily="49" charset="-122"/>
              </a:rPr>
              <a:t>生物特征认证</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21" name="文本框 20"/>
          <p:cNvSpPr txBox="1"/>
          <p:nvPr/>
        </p:nvSpPr>
        <p:spPr>
          <a:xfrm>
            <a:off x="1115616" y="2157529"/>
            <a:ext cx="6995296" cy="1200329"/>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en-US" sz="2400" dirty="0">
                <a:solidFill>
                  <a:schemeClr val="tx2"/>
                </a:solidFill>
                <a:latin typeface="黑体" panose="02010609060101010101" pitchFamily="49" charset="-122"/>
                <a:ea typeface="黑体" panose="02010609060101010101" pitchFamily="49" charset="-122"/>
              </a:rPr>
              <a:t>对于用户绑定的</a:t>
            </a:r>
            <a:r>
              <a:rPr lang="zh-CN" altLang="en-US" sz="2400" dirty="0">
                <a:solidFill>
                  <a:srgbClr val="FF0000"/>
                </a:solidFill>
                <a:latin typeface="黑体" panose="02010609060101010101" pitchFamily="49" charset="-122"/>
                <a:ea typeface="黑体" panose="02010609060101010101" pitchFamily="49" charset="-122"/>
              </a:rPr>
              <a:t>静态生物信息</a:t>
            </a:r>
            <a:r>
              <a:rPr lang="zh-CN" altLang="en-US" sz="2400" dirty="0">
                <a:solidFill>
                  <a:schemeClr val="tx2"/>
                </a:solidFill>
                <a:latin typeface="黑体" panose="02010609060101010101" pitchFamily="49" charset="-122"/>
                <a:ea typeface="黑体" panose="02010609060101010101" pitchFamily="49" charset="-122"/>
              </a:rPr>
              <a:t>，如：面部特征，指纹，手型，视网膜模式，虹膜，签名等特征进行识别，从而完成用户认证</a:t>
            </a:r>
            <a:endParaRPr lang="zh-CN" altLang="zh-CN" sz="2400" dirty="0">
              <a:solidFill>
                <a:schemeClr val="tx2"/>
              </a:solidFill>
              <a:latin typeface="黑体" panose="02010609060101010101" pitchFamily="49" charset="-122"/>
              <a:ea typeface="黑体" panose="02010609060101010101" pitchFamily="49" charset="-122"/>
            </a:endParaRPr>
          </a:p>
        </p:txBody>
      </p:sp>
      <p:sp>
        <p:nvSpPr>
          <p:cNvPr id="23" name="文本框 22"/>
          <p:cNvSpPr txBox="1"/>
          <p:nvPr/>
        </p:nvSpPr>
        <p:spPr>
          <a:xfrm>
            <a:off x="701460" y="1680661"/>
            <a:ext cx="2574396"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生物特征认证</a:t>
            </a:r>
            <a:endParaRPr lang="zh-CN" altLang="en-US" sz="2800" dirty="0">
              <a:solidFill>
                <a:schemeClr val="bg1"/>
              </a:solidFill>
              <a:latin typeface="黑体" panose="02010609060101010101" pitchFamily="49" charset="-122"/>
              <a:ea typeface="黑体" panose="02010609060101010101" pitchFamily="49" charset="-122"/>
            </a:endParaRPr>
          </a:p>
        </p:txBody>
      </p:sp>
      <p:pic>
        <p:nvPicPr>
          <p:cNvPr id="12" name="图片 11"/>
          <p:cNvPicPr>
            <a:picLocks noChangeAspect="1"/>
          </p:cNvPicPr>
          <p:nvPr/>
        </p:nvPicPr>
        <p:blipFill rotWithShape="1">
          <a:blip r:embed="rId1" cstate="print">
            <a:extLst>
              <a:ext uri="{28A0092B-C50C-407E-A947-70E740481C1C}">
                <a14:useLocalDpi xmlns:a14="http://schemas.microsoft.com/office/drawing/2010/main" val="0"/>
              </a:ext>
            </a:extLst>
          </a:blip>
          <a:srcRect r="35440"/>
          <a:stretch>
            <a:fillRect/>
          </a:stretch>
        </p:blipFill>
        <p:spPr>
          <a:xfrm>
            <a:off x="146925" y="3730700"/>
            <a:ext cx="2782951" cy="1873996"/>
          </a:xfrm>
          <a:prstGeom prst="rect">
            <a:avLst/>
          </a:prstGeom>
          <a:ln>
            <a:solidFill>
              <a:srgbClr val="002060"/>
            </a:solidFill>
          </a:ln>
        </p:spPr>
      </p:pic>
      <p:sp>
        <p:nvSpPr>
          <p:cNvPr id="13" name="文本框 12"/>
          <p:cNvSpPr txBox="1"/>
          <p:nvPr/>
        </p:nvSpPr>
        <p:spPr>
          <a:xfrm>
            <a:off x="624771" y="5724584"/>
            <a:ext cx="1827258" cy="92333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buClr>
                <a:srgbClr val="C00000"/>
              </a:buClr>
            </a:pPr>
            <a:r>
              <a:rPr lang="en-US" altLang="zh-CN" dirty="0">
                <a:solidFill>
                  <a:schemeClr val="tx2"/>
                </a:solidFill>
                <a:latin typeface="黑体" panose="02010609060101010101" pitchFamily="49" charset="-122"/>
                <a:ea typeface="黑体" panose="02010609060101010101" pitchFamily="49" charset="-122"/>
              </a:rPr>
              <a:t>Apple</a:t>
            </a:r>
            <a:r>
              <a:rPr lang="zh-CN" altLang="en-US" dirty="0">
                <a:solidFill>
                  <a:schemeClr val="tx2"/>
                </a:solidFill>
                <a:latin typeface="黑体" panose="02010609060101010101" pitchFamily="49" charset="-122"/>
                <a:ea typeface="黑体" panose="02010609060101010101" pitchFamily="49" charset="-122"/>
              </a:rPr>
              <a:t>所使用的</a:t>
            </a:r>
            <a:r>
              <a:rPr lang="en-US" altLang="zh-CN" dirty="0">
                <a:solidFill>
                  <a:schemeClr val="tx2"/>
                </a:solidFill>
                <a:latin typeface="黑体" panose="02010609060101010101" pitchFamily="49" charset="-122"/>
                <a:ea typeface="黑体" panose="02010609060101010101" pitchFamily="49" charset="-122"/>
              </a:rPr>
              <a:t>Face ID</a:t>
            </a:r>
            <a:r>
              <a:rPr lang="zh-CN" altLang="en-US" dirty="0">
                <a:solidFill>
                  <a:schemeClr val="tx2"/>
                </a:solidFill>
                <a:latin typeface="黑体" panose="02010609060101010101" pitchFamily="49" charset="-122"/>
                <a:ea typeface="黑体" panose="02010609060101010101" pitchFamily="49" charset="-122"/>
              </a:rPr>
              <a:t>属于</a:t>
            </a:r>
            <a:endParaRPr lang="en-US" altLang="zh-CN" dirty="0">
              <a:solidFill>
                <a:schemeClr val="tx2"/>
              </a:solidFill>
              <a:latin typeface="黑体" panose="02010609060101010101" pitchFamily="49" charset="-122"/>
              <a:ea typeface="黑体" panose="02010609060101010101" pitchFamily="49" charset="-122"/>
            </a:endParaRPr>
          </a:p>
          <a:p>
            <a:pPr algn="ctr">
              <a:buClr>
                <a:srgbClr val="C00000"/>
              </a:buClr>
            </a:pPr>
            <a:r>
              <a:rPr lang="zh-CN" altLang="en-US" dirty="0">
                <a:solidFill>
                  <a:schemeClr val="tx2"/>
                </a:solidFill>
                <a:latin typeface="黑体" panose="02010609060101010101" pitchFamily="49" charset="-122"/>
                <a:ea typeface="黑体" panose="02010609060101010101" pitchFamily="49" charset="-122"/>
              </a:rPr>
              <a:t>面部特征识别</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rotWithShape="1">
          <a:blip r:embed="rId2">
            <a:extLst>
              <a:ext uri="{28A0092B-C50C-407E-A947-70E740481C1C}">
                <a14:useLocalDpi xmlns:a14="http://schemas.microsoft.com/office/drawing/2010/main" val="0"/>
              </a:ext>
            </a:extLst>
          </a:blip>
          <a:srcRect l="9968" r="17667"/>
          <a:stretch>
            <a:fillRect/>
          </a:stretch>
        </p:blipFill>
        <p:spPr>
          <a:xfrm>
            <a:off x="3203848" y="3693674"/>
            <a:ext cx="2856604" cy="1897354"/>
          </a:xfrm>
          <a:prstGeom prst="rect">
            <a:avLst/>
          </a:prstGeom>
          <a:ln>
            <a:solidFill>
              <a:schemeClr val="tx2"/>
            </a:solidFill>
          </a:ln>
        </p:spPr>
      </p:pic>
      <p:sp>
        <p:nvSpPr>
          <p:cNvPr id="14" name="文本框 13"/>
          <p:cNvSpPr txBox="1"/>
          <p:nvPr/>
        </p:nvSpPr>
        <p:spPr>
          <a:xfrm>
            <a:off x="3718521" y="5728722"/>
            <a:ext cx="1827258"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buClr>
                <a:srgbClr val="C00000"/>
              </a:buClr>
            </a:pPr>
            <a:r>
              <a:rPr lang="zh-CN" altLang="en-US" dirty="0">
                <a:solidFill>
                  <a:schemeClr val="tx2"/>
                </a:solidFill>
                <a:latin typeface="黑体" panose="02010609060101010101" pitchFamily="49" charset="-122"/>
                <a:ea typeface="黑体" panose="02010609060101010101" pitchFamily="49" charset="-122"/>
              </a:rPr>
              <a:t>虹膜识别</a:t>
            </a:r>
            <a:endParaRPr lang="en-US" altLang="zh-CN" dirty="0">
              <a:solidFill>
                <a:schemeClr val="tx2"/>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12705" t="10211" r="11696"/>
          <a:stretch>
            <a:fillRect/>
          </a:stretch>
        </p:blipFill>
        <p:spPr>
          <a:xfrm>
            <a:off x="6429989" y="3693674"/>
            <a:ext cx="2174459" cy="1897354"/>
          </a:xfrm>
          <a:prstGeom prst="rect">
            <a:avLst/>
          </a:prstGeom>
          <a:ln>
            <a:solidFill>
              <a:schemeClr val="tx2"/>
            </a:solidFill>
          </a:ln>
        </p:spPr>
      </p:pic>
      <p:sp>
        <p:nvSpPr>
          <p:cNvPr id="17" name="文本框 16"/>
          <p:cNvSpPr txBox="1"/>
          <p:nvPr/>
        </p:nvSpPr>
        <p:spPr>
          <a:xfrm>
            <a:off x="6635281" y="5724584"/>
            <a:ext cx="1827258"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buClr>
                <a:srgbClr val="C00000"/>
              </a:buClr>
            </a:pPr>
            <a:r>
              <a:rPr lang="zh-CN" altLang="en-US" dirty="0">
                <a:solidFill>
                  <a:schemeClr val="tx2"/>
                </a:solidFill>
                <a:latin typeface="黑体" panose="02010609060101010101" pitchFamily="49" charset="-122"/>
                <a:ea typeface="黑体" panose="02010609060101010101" pitchFamily="49" charset="-122"/>
              </a:rPr>
              <a:t>大部分手机目前使用的指纹识别</a:t>
            </a:r>
            <a:endParaRPr lang="en-US" altLang="zh-CN"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5.3</a:t>
            </a:r>
            <a:r>
              <a:rPr lang="zh-CN" altLang="en-US" dirty="0">
                <a:latin typeface="楷体" panose="02010609060101010101" pitchFamily="49" charset="-122"/>
                <a:ea typeface="楷体" panose="02010609060101010101" pitchFamily="49" charset="-122"/>
              </a:rPr>
              <a:t>用户认证过程中的安全问题</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口令的脆弱性</a:t>
            </a:r>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55576" y="1744833"/>
            <a:ext cx="5966977" cy="2499577"/>
          </a:xfrm>
          <a:prstGeom prst="rect">
            <a:avLst/>
          </a:prstGeom>
          <a:ln>
            <a:solidFill>
              <a:schemeClr val="tx2"/>
            </a:solidFill>
          </a:ln>
        </p:spPr>
      </p:pic>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4509120"/>
            <a:ext cx="5814564" cy="2065199"/>
          </a:xfrm>
          <a:prstGeom prst="rect">
            <a:avLst/>
          </a:prstGeom>
          <a:ln>
            <a:solidFill>
              <a:schemeClr val="tx2"/>
            </a:solidFill>
          </a:ln>
        </p:spPr>
      </p:pic>
      <p:sp>
        <p:nvSpPr>
          <p:cNvPr id="10" name="文本框 9"/>
          <p:cNvSpPr txBox="1"/>
          <p:nvPr/>
        </p:nvSpPr>
        <p:spPr>
          <a:xfrm>
            <a:off x="6916708" y="2750040"/>
            <a:ext cx="3096344"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1600" dirty="0">
                <a:solidFill>
                  <a:schemeClr val="tx2"/>
                </a:solidFill>
                <a:latin typeface="黑体" panose="02010609060101010101" pitchFamily="49" charset="-122"/>
                <a:ea typeface="黑体" panose="02010609060101010101" pitchFamily="49" charset="-122"/>
              </a:rPr>
              <a:t>CSDN</a:t>
            </a:r>
            <a:r>
              <a:rPr lang="zh-CN" altLang="en-US" sz="1600" dirty="0">
                <a:solidFill>
                  <a:schemeClr val="tx2"/>
                </a:solidFill>
                <a:latin typeface="黑体" panose="02010609060101010101" pitchFamily="49" charset="-122"/>
                <a:ea typeface="黑体" panose="02010609060101010101" pitchFamily="49" charset="-122"/>
              </a:rPr>
              <a:t>网站信息外泄</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19" name="文本框 18"/>
          <p:cNvSpPr txBox="1"/>
          <p:nvPr/>
        </p:nvSpPr>
        <p:spPr>
          <a:xfrm>
            <a:off x="6894368" y="5374597"/>
            <a:ext cx="3096344"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1600" dirty="0">
                <a:solidFill>
                  <a:schemeClr val="tx2"/>
                </a:solidFill>
                <a:latin typeface="黑体" panose="02010609060101010101" pitchFamily="49" charset="-122"/>
                <a:ea typeface="黑体" panose="02010609060101010101" pitchFamily="49" charset="-122"/>
              </a:rPr>
              <a:t>Facebook</a:t>
            </a:r>
            <a:r>
              <a:rPr lang="zh-CN" altLang="en-US" sz="1600" dirty="0">
                <a:solidFill>
                  <a:schemeClr val="tx2"/>
                </a:solidFill>
                <a:latin typeface="黑体" panose="02010609060101010101" pitchFamily="49" charset="-122"/>
                <a:ea typeface="黑体" panose="02010609060101010101" pitchFamily="49" charset="-122"/>
              </a:rPr>
              <a:t>账户泄露</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11" name="文本框 10"/>
          <p:cNvSpPr txBox="1"/>
          <p:nvPr/>
        </p:nvSpPr>
        <p:spPr>
          <a:xfrm>
            <a:off x="5386330" y="1183231"/>
            <a:ext cx="3386364"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800" dirty="0">
                <a:solidFill>
                  <a:schemeClr val="tx2"/>
                </a:solidFill>
                <a:latin typeface="黑体" panose="02010609060101010101" pitchFamily="49" charset="-122"/>
                <a:ea typeface="黑体" panose="02010609060101010101" pitchFamily="49" charset="-122"/>
              </a:rPr>
              <a:t>你的账户安全吗？</a:t>
            </a:r>
            <a:endParaRPr lang="zh-CN" altLang="en-US" sz="28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5.3</a:t>
            </a:r>
            <a:r>
              <a:rPr lang="zh-CN" altLang="en-US" dirty="0">
                <a:latin typeface="楷体" panose="02010609060101010101" pitchFamily="49" charset="-122"/>
                <a:ea typeface="楷体" panose="02010609060101010101" pitchFamily="49" charset="-122"/>
              </a:rPr>
              <a:t>用户认证过程中的安全问题</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口令的脆弱性</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9" name="文本框 8"/>
          <p:cNvSpPr txBox="1"/>
          <p:nvPr/>
        </p:nvSpPr>
        <p:spPr>
          <a:xfrm>
            <a:off x="1115616" y="2157529"/>
            <a:ext cx="6995296" cy="1938992"/>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266700" indent="266700" algn="just"/>
            <a:r>
              <a:rPr lang="en-US" altLang="zh-CN" sz="2000" dirty="0">
                <a:solidFill>
                  <a:schemeClr val="tx2"/>
                </a:solidFill>
                <a:latin typeface="黑体" panose="02010609060101010101" pitchFamily="49" charset="-122"/>
                <a:ea typeface="黑体" panose="02010609060101010101" pitchFamily="49" charset="-122"/>
              </a:rPr>
              <a:t>  </a:t>
            </a:r>
            <a:r>
              <a:rPr lang="zh-CN" altLang="zh-CN" sz="2000" dirty="0">
                <a:solidFill>
                  <a:schemeClr val="tx2"/>
                </a:solidFill>
                <a:latin typeface="黑体" panose="02010609060101010101" pitchFamily="49" charset="-122"/>
                <a:ea typeface="黑体" panose="02010609060101010101" pitchFamily="49" charset="-122"/>
              </a:rPr>
              <a:t>攻击者通过</a:t>
            </a:r>
            <a:r>
              <a:rPr lang="zh-CN" altLang="zh-CN" sz="2000" dirty="0">
                <a:solidFill>
                  <a:srgbClr val="FF0000"/>
                </a:solidFill>
                <a:latin typeface="黑体" panose="02010609060101010101" pitchFamily="49" charset="-122"/>
                <a:ea typeface="黑体" panose="02010609060101010101" pitchFamily="49" charset="-122"/>
              </a:rPr>
              <a:t>绕过系统的访问控制机制</a:t>
            </a:r>
            <a:r>
              <a:rPr lang="zh-CN" altLang="zh-CN" sz="2000" dirty="0">
                <a:solidFill>
                  <a:schemeClr val="tx2"/>
                </a:solidFill>
                <a:latin typeface="黑体" panose="02010609060101010101" pitchFamily="49" charset="-122"/>
                <a:ea typeface="黑体" panose="02010609060101010101" pitchFamily="49" charset="-122"/>
              </a:rPr>
              <a:t>，从而获得对常见口令的访问权，攻击者通过将一些</a:t>
            </a:r>
            <a:r>
              <a:rPr lang="zh-CN" altLang="zh-CN" sz="2000" dirty="0">
                <a:solidFill>
                  <a:srgbClr val="FF0000"/>
                </a:solidFill>
                <a:latin typeface="黑体" panose="02010609060101010101" pitchFamily="49" charset="-122"/>
                <a:ea typeface="黑体" panose="02010609060101010101" pitchFamily="49" charset="-122"/>
              </a:rPr>
              <a:t>常用的口令</a:t>
            </a:r>
            <a:r>
              <a:rPr lang="zh-CN" altLang="zh-CN" sz="2000" dirty="0">
                <a:solidFill>
                  <a:schemeClr val="tx2"/>
                </a:solidFill>
                <a:latin typeface="黑体" panose="02010609060101010101" pitchFamily="49" charset="-122"/>
                <a:ea typeface="黑体" panose="02010609060101010101" pitchFamily="49" charset="-122"/>
              </a:rPr>
              <a:t>进行散列之后的结果与口令文件中的散列值进行比较，匹配</a:t>
            </a:r>
            <a:r>
              <a:rPr lang="zh-CN" altLang="en-US" sz="2000" dirty="0">
                <a:solidFill>
                  <a:schemeClr val="tx2"/>
                </a:solidFill>
                <a:latin typeface="黑体" panose="02010609060101010101" pitchFamily="49" charset="-122"/>
                <a:ea typeface="黑体" panose="02010609060101010101" pitchFamily="49" charset="-122"/>
              </a:rPr>
              <a:t>时</a:t>
            </a:r>
            <a:r>
              <a:rPr lang="zh-CN" altLang="zh-CN" sz="2000" dirty="0">
                <a:solidFill>
                  <a:schemeClr val="tx2"/>
                </a:solidFill>
                <a:latin typeface="黑体" panose="02010609060101010101" pitchFamily="49" charset="-122"/>
                <a:ea typeface="黑体" panose="02010609060101010101" pitchFamily="49" charset="-122"/>
              </a:rPr>
              <a:t>攻击者便可以登录到系统中</a:t>
            </a:r>
            <a:endParaRPr lang="zh-CN" altLang="zh-CN" sz="2000" dirty="0">
              <a:solidFill>
                <a:schemeClr val="tx2"/>
              </a:solidFill>
              <a:latin typeface="黑体" panose="02010609060101010101" pitchFamily="49" charset="-122"/>
              <a:ea typeface="黑体" panose="02010609060101010101" pitchFamily="49" charset="-122"/>
            </a:endParaRPr>
          </a:p>
          <a:p>
            <a:pPr marL="266700" indent="266700" algn="just"/>
            <a:r>
              <a:rPr lang="en-US" altLang="zh-CN" sz="2000" dirty="0">
                <a:solidFill>
                  <a:schemeClr val="tx2"/>
                </a:solidFill>
                <a:latin typeface="黑体" panose="02010609060101010101" pitchFamily="49" charset="-122"/>
                <a:ea typeface="黑体" panose="02010609060101010101" pitchFamily="49" charset="-122"/>
              </a:rPr>
              <a:t>  </a:t>
            </a:r>
            <a:r>
              <a:rPr lang="zh-CN" altLang="zh-CN" sz="2000" dirty="0">
                <a:solidFill>
                  <a:schemeClr val="tx2"/>
                </a:solidFill>
                <a:latin typeface="黑体" panose="02010609060101010101" pitchFamily="49" charset="-122"/>
                <a:ea typeface="黑体" panose="02010609060101010101" pitchFamily="49" charset="-122"/>
              </a:rPr>
              <a:t>对策：修改一些不安全的口令</a:t>
            </a:r>
            <a:r>
              <a:rPr lang="en-US" altLang="zh-CN" sz="2000" dirty="0">
                <a:solidFill>
                  <a:schemeClr val="tx2"/>
                </a:solidFill>
                <a:latin typeface="黑体" panose="02010609060101010101" pitchFamily="49" charset="-122"/>
                <a:ea typeface="黑体" panose="02010609060101010101" pitchFamily="49" charset="-122"/>
              </a:rPr>
              <a:t>;</a:t>
            </a:r>
            <a:r>
              <a:rPr lang="zh-CN" altLang="zh-CN" sz="2000" dirty="0">
                <a:solidFill>
                  <a:schemeClr val="tx2"/>
                </a:solidFill>
                <a:latin typeface="黑体" panose="02010609060101010101" pitchFamily="49" charset="-122"/>
                <a:ea typeface="黑体" panose="02010609060101010101" pitchFamily="49" charset="-122"/>
              </a:rPr>
              <a:t>防止非授权的对口令文件的访问；使用入侵检测机制对危害系统的行为进行检测</a:t>
            </a:r>
            <a:endParaRPr lang="zh-CN" altLang="zh-CN" sz="2000" dirty="0">
              <a:solidFill>
                <a:schemeClr val="tx2"/>
              </a:solidFill>
              <a:latin typeface="黑体" panose="02010609060101010101" pitchFamily="49" charset="-122"/>
              <a:ea typeface="黑体" panose="02010609060101010101" pitchFamily="49" charset="-122"/>
            </a:endParaRPr>
          </a:p>
        </p:txBody>
      </p:sp>
      <p:sp>
        <p:nvSpPr>
          <p:cNvPr id="11" name="文本框 10"/>
          <p:cNvSpPr txBox="1"/>
          <p:nvPr/>
        </p:nvSpPr>
        <p:spPr>
          <a:xfrm>
            <a:off x="701460" y="1680661"/>
            <a:ext cx="2574396"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离线字典攻击</a:t>
            </a:r>
            <a:endParaRPr lang="zh-CN" altLang="en-US" sz="2800" dirty="0">
              <a:solidFill>
                <a:schemeClr val="bg1"/>
              </a:solidFill>
              <a:latin typeface="黑体" panose="02010609060101010101" pitchFamily="49" charset="-122"/>
              <a:ea typeface="黑体" panose="02010609060101010101" pitchFamily="49" charset="-122"/>
            </a:endParaRPr>
          </a:p>
        </p:txBody>
      </p:sp>
      <p:sp>
        <p:nvSpPr>
          <p:cNvPr id="12" name="文本框 11"/>
          <p:cNvSpPr txBox="1"/>
          <p:nvPr/>
        </p:nvSpPr>
        <p:spPr>
          <a:xfrm>
            <a:off x="1115616" y="4770872"/>
            <a:ext cx="6995296" cy="1323439"/>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266700" indent="266700" algn="just"/>
            <a:r>
              <a:rPr lang="en-US" altLang="zh-CN" sz="2000" dirty="0">
                <a:solidFill>
                  <a:schemeClr val="tx2"/>
                </a:solidFill>
                <a:latin typeface="黑体" panose="02010609060101010101" pitchFamily="49" charset="-122"/>
                <a:ea typeface="黑体" panose="02010609060101010101" pitchFamily="49" charset="-122"/>
              </a:rPr>
              <a:t>  </a:t>
            </a:r>
            <a:r>
              <a:rPr lang="zh-CN" altLang="zh-CN" sz="2000" dirty="0">
                <a:solidFill>
                  <a:schemeClr val="tx2"/>
                </a:solidFill>
                <a:latin typeface="黑体" panose="02010609060101010101" pitchFamily="49" charset="-122"/>
                <a:ea typeface="黑体" panose="02010609060101010101" pitchFamily="49" charset="-122"/>
              </a:rPr>
              <a:t>攻击者把目标锁定为</a:t>
            </a:r>
            <a:r>
              <a:rPr lang="zh-CN" altLang="zh-CN" sz="2000" dirty="0">
                <a:solidFill>
                  <a:srgbClr val="FF0000"/>
                </a:solidFill>
                <a:latin typeface="黑体" panose="02010609060101010101" pitchFamily="49" charset="-122"/>
                <a:ea typeface="黑体" panose="02010609060101010101" pitchFamily="49" charset="-122"/>
              </a:rPr>
              <a:t>一个具体的账户</a:t>
            </a:r>
            <a:r>
              <a:rPr lang="zh-CN" altLang="zh-C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不断对</a:t>
            </a:r>
            <a:r>
              <a:rPr lang="zh-CN" altLang="zh-CN" sz="2000" dirty="0">
                <a:solidFill>
                  <a:schemeClr val="tx2"/>
                </a:solidFill>
                <a:latin typeface="黑体" panose="02010609060101010101" pitchFamily="49" charset="-122"/>
                <a:ea typeface="黑体" panose="02010609060101010101" pitchFamily="49" charset="-122"/>
              </a:rPr>
              <a:t>其口令进行猜测</a:t>
            </a:r>
            <a:endParaRPr lang="zh-CN" altLang="zh-CN" sz="2000" dirty="0">
              <a:solidFill>
                <a:schemeClr val="tx2"/>
              </a:solidFill>
              <a:latin typeface="黑体" panose="02010609060101010101" pitchFamily="49" charset="-122"/>
              <a:ea typeface="黑体" panose="02010609060101010101" pitchFamily="49" charset="-122"/>
            </a:endParaRPr>
          </a:p>
          <a:p>
            <a:pPr marL="266700" indent="266700" algn="just"/>
            <a:r>
              <a:rPr lang="en-US" altLang="zh-CN" sz="2000" dirty="0">
                <a:solidFill>
                  <a:schemeClr val="tx2"/>
                </a:solidFill>
                <a:latin typeface="黑体" panose="02010609060101010101" pitchFamily="49" charset="-122"/>
                <a:ea typeface="黑体" panose="02010609060101010101" pitchFamily="49" charset="-122"/>
              </a:rPr>
              <a:t>  </a:t>
            </a:r>
            <a:r>
              <a:rPr lang="zh-CN" altLang="zh-CN" sz="2000" dirty="0">
                <a:solidFill>
                  <a:schemeClr val="tx2"/>
                </a:solidFill>
                <a:latin typeface="黑体" panose="02010609060101010101" pitchFamily="49" charset="-122"/>
                <a:ea typeface="黑体" panose="02010609060101010101" pitchFamily="49" charset="-122"/>
              </a:rPr>
              <a:t>对策：采用账户锁定策略，口令尝试错误达到一定次数，对账户锁定</a:t>
            </a:r>
            <a:endParaRPr lang="zh-CN" altLang="zh-CN" sz="2000" dirty="0">
              <a:solidFill>
                <a:schemeClr val="tx2"/>
              </a:solidFill>
              <a:latin typeface="黑体" panose="02010609060101010101" pitchFamily="49" charset="-122"/>
              <a:ea typeface="黑体" panose="02010609060101010101" pitchFamily="49" charset="-122"/>
            </a:endParaRPr>
          </a:p>
        </p:txBody>
      </p:sp>
      <p:sp>
        <p:nvSpPr>
          <p:cNvPr id="13" name="文本框 12"/>
          <p:cNvSpPr txBox="1"/>
          <p:nvPr/>
        </p:nvSpPr>
        <p:spPr>
          <a:xfrm>
            <a:off x="701460" y="4247652"/>
            <a:ext cx="2574396"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zh-CN" sz="2800" dirty="0">
                <a:solidFill>
                  <a:schemeClr val="bg1"/>
                </a:solidFill>
                <a:latin typeface="黑体" panose="02010609060101010101" pitchFamily="49" charset="-122"/>
                <a:ea typeface="黑体" panose="02010609060101010101" pitchFamily="49" charset="-122"/>
              </a:rPr>
              <a:t>特定账户攻击</a:t>
            </a:r>
            <a:endParaRPr lang="zh-CN" altLang="zh-CN" sz="2800"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5.3</a:t>
            </a:r>
            <a:r>
              <a:rPr lang="zh-CN" altLang="en-US" dirty="0">
                <a:latin typeface="楷体" panose="02010609060101010101" pitchFamily="49" charset="-122"/>
                <a:ea typeface="楷体" panose="02010609060101010101" pitchFamily="49" charset="-122"/>
              </a:rPr>
              <a:t>用户认证过程中的安全问题</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口令的脆弱性</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9" name="文本框 8"/>
          <p:cNvSpPr txBox="1"/>
          <p:nvPr/>
        </p:nvSpPr>
        <p:spPr>
          <a:xfrm>
            <a:off x="1074352" y="2090881"/>
            <a:ext cx="6995296" cy="1323439"/>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266700" indent="266700" algn="just"/>
            <a:r>
              <a:rPr lang="en-US" altLang="zh-CN" sz="2000" dirty="0">
                <a:solidFill>
                  <a:schemeClr val="tx2"/>
                </a:solidFill>
                <a:latin typeface="黑体" panose="02010609060101010101" pitchFamily="49" charset="-122"/>
                <a:ea typeface="黑体" panose="02010609060101010101" pitchFamily="49" charset="-122"/>
              </a:rPr>
              <a:t>  </a:t>
            </a:r>
            <a:r>
              <a:rPr lang="zh-CN" altLang="zh-CN" sz="2000" dirty="0">
                <a:solidFill>
                  <a:schemeClr val="tx2"/>
                </a:solidFill>
                <a:latin typeface="黑体" panose="02010609060101010101" pitchFamily="49" charset="-122"/>
                <a:ea typeface="黑体" panose="02010609060101010101" pitchFamily="49" charset="-122"/>
              </a:rPr>
              <a:t>用常用的口令</a:t>
            </a:r>
            <a:r>
              <a:rPr lang="zh-CN" altLang="en-US" sz="2000" dirty="0">
                <a:solidFill>
                  <a:schemeClr val="tx2"/>
                </a:solidFill>
                <a:latin typeface="黑体" panose="02010609060101010101" pitchFamily="49" charset="-122"/>
                <a:ea typeface="黑体" panose="02010609060101010101" pitchFamily="49" charset="-122"/>
              </a:rPr>
              <a:t>（如</a:t>
            </a:r>
            <a:r>
              <a:rPr lang="en-US" altLang="zh-CN" sz="2000" dirty="0">
                <a:solidFill>
                  <a:schemeClr val="tx2"/>
                </a:solidFill>
                <a:latin typeface="黑体" panose="02010609060101010101" pitchFamily="49" charset="-122"/>
                <a:ea typeface="黑体" panose="02010609060101010101" pitchFamily="49" charset="-122"/>
              </a:rPr>
              <a:t>123456</a:t>
            </a:r>
            <a:r>
              <a:rPr lang="zh-CN" altLang="en-US" sz="2000" dirty="0">
                <a:solidFill>
                  <a:schemeClr val="tx2"/>
                </a:solidFill>
                <a:latin typeface="黑体" panose="02010609060101010101" pitchFamily="49" charset="-122"/>
                <a:ea typeface="黑体" panose="02010609060101010101" pitchFamily="49" charset="-122"/>
              </a:rPr>
              <a:t>，</a:t>
            </a:r>
            <a:r>
              <a:rPr lang="en-US" altLang="zh-CN" sz="2000" dirty="0" err="1">
                <a:solidFill>
                  <a:schemeClr val="tx2"/>
                </a:solidFill>
                <a:latin typeface="黑体" panose="02010609060101010101" pitchFamily="49" charset="-122"/>
                <a:ea typeface="黑体" panose="02010609060101010101" pitchFamily="49" charset="-122"/>
              </a:rPr>
              <a:t>adminadmin</a:t>
            </a:r>
            <a:r>
              <a:rPr lang="zh-CN" altLang="en-US" sz="2000" dirty="0">
                <a:solidFill>
                  <a:schemeClr val="tx2"/>
                </a:solidFill>
                <a:latin typeface="黑体" panose="02010609060101010101" pitchFamily="49" charset="-122"/>
                <a:ea typeface="黑体" panose="02010609060101010101" pitchFamily="49" charset="-122"/>
              </a:rPr>
              <a:t>）</a:t>
            </a:r>
            <a:r>
              <a:rPr lang="zh-CN" altLang="zh-CN" sz="2000" dirty="0">
                <a:solidFill>
                  <a:srgbClr val="FF0000"/>
                </a:solidFill>
                <a:latin typeface="黑体" panose="02010609060101010101" pitchFamily="49" charset="-122"/>
                <a:ea typeface="黑体" panose="02010609060101010101" pitchFamily="49" charset="-122"/>
              </a:rPr>
              <a:t>对大量的用户</a:t>
            </a:r>
            <a:r>
              <a:rPr lang="en-US" altLang="zh-CN" sz="2000" dirty="0">
                <a:solidFill>
                  <a:srgbClr val="FF0000"/>
                </a:solidFill>
                <a:latin typeface="黑体" panose="02010609060101010101" pitchFamily="49" charset="-122"/>
                <a:ea typeface="黑体" panose="02010609060101010101" pitchFamily="49" charset="-122"/>
              </a:rPr>
              <a:t>ID</a:t>
            </a:r>
            <a:r>
              <a:rPr lang="zh-CN" altLang="zh-CN" sz="2000" dirty="0">
                <a:solidFill>
                  <a:srgbClr val="FF0000"/>
                </a:solidFill>
                <a:latin typeface="黑体" panose="02010609060101010101" pitchFamily="49" charset="-122"/>
                <a:ea typeface="黑体" panose="02010609060101010101" pitchFamily="49" charset="-122"/>
              </a:rPr>
              <a:t>进行尝试</a:t>
            </a:r>
            <a:endParaRPr lang="zh-CN" altLang="zh-CN" sz="2000" dirty="0">
              <a:solidFill>
                <a:srgbClr val="FF0000"/>
              </a:solidFill>
              <a:latin typeface="黑体" panose="02010609060101010101" pitchFamily="49" charset="-122"/>
              <a:ea typeface="黑体" panose="02010609060101010101" pitchFamily="49" charset="-122"/>
            </a:endParaRPr>
          </a:p>
          <a:p>
            <a:pPr marL="266700" indent="266700" algn="just"/>
            <a:r>
              <a:rPr lang="en-US" altLang="zh-CN" sz="2000" dirty="0">
                <a:solidFill>
                  <a:schemeClr val="tx2"/>
                </a:solidFill>
                <a:latin typeface="黑体" panose="02010609060101010101" pitchFamily="49" charset="-122"/>
                <a:ea typeface="黑体" panose="02010609060101010101" pitchFamily="49" charset="-122"/>
              </a:rPr>
              <a:t>  </a:t>
            </a:r>
            <a:r>
              <a:rPr lang="zh-CN" altLang="zh-CN" sz="2000" dirty="0">
                <a:solidFill>
                  <a:schemeClr val="tx2"/>
                </a:solidFill>
                <a:latin typeface="黑体" panose="02010609060101010101" pitchFamily="49" charset="-122"/>
                <a:ea typeface="黑体" panose="02010609060101010101" pitchFamily="49" charset="-122"/>
              </a:rPr>
              <a:t>对策：禁止用户使用常用的口令；对请求者的</a:t>
            </a:r>
            <a:r>
              <a:rPr lang="en-US" altLang="zh-CN" sz="2000" dirty="0">
                <a:solidFill>
                  <a:schemeClr val="tx2"/>
                </a:solidFill>
                <a:latin typeface="黑体" panose="02010609060101010101" pitchFamily="49" charset="-122"/>
                <a:ea typeface="黑体" panose="02010609060101010101" pitchFamily="49" charset="-122"/>
              </a:rPr>
              <a:t>IP</a:t>
            </a:r>
            <a:r>
              <a:rPr lang="zh-CN" altLang="zh-CN" sz="2000" dirty="0">
                <a:solidFill>
                  <a:schemeClr val="tx2"/>
                </a:solidFill>
                <a:latin typeface="黑体" panose="02010609060101010101" pitchFamily="49" charset="-122"/>
                <a:ea typeface="黑体" panose="02010609060101010101" pitchFamily="49" charset="-122"/>
              </a:rPr>
              <a:t>地址和用户提交的</a:t>
            </a:r>
            <a:r>
              <a:rPr lang="en-US" altLang="zh-CN" sz="2000" dirty="0">
                <a:solidFill>
                  <a:schemeClr val="tx2"/>
                </a:solidFill>
                <a:latin typeface="黑体" panose="02010609060101010101" pitchFamily="49" charset="-122"/>
                <a:ea typeface="黑体" panose="02010609060101010101" pitchFamily="49" charset="-122"/>
              </a:rPr>
              <a:t>cookie</a:t>
            </a:r>
            <a:r>
              <a:rPr lang="zh-CN" altLang="zh-CN" sz="2000" dirty="0">
                <a:solidFill>
                  <a:schemeClr val="tx2"/>
                </a:solidFill>
                <a:latin typeface="黑体" panose="02010609060101010101" pitchFamily="49" charset="-122"/>
                <a:ea typeface="黑体" panose="02010609060101010101" pitchFamily="49" charset="-122"/>
              </a:rPr>
              <a:t>模式进行扫描</a:t>
            </a:r>
            <a:endParaRPr lang="zh-CN" altLang="zh-CN" sz="2000" dirty="0">
              <a:solidFill>
                <a:schemeClr val="tx2"/>
              </a:solidFill>
              <a:latin typeface="黑体" panose="02010609060101010101" pitchFamily="49" charset="-122"/>
              <a:ea typeface="黑体" panose="02010609060101010101" pitchFamily="49" charset="-122"/>
            </a:endParaRPr>
          </a:p>
        </p:txBody>
      </p:sp>
      <p:sp>
        <p:nvSpPr>
          <p:cNvPr id="11" name="文本框 10"/>
          <p:cNvSpPr txBox="1"/>
          <p:nvPr/>
        </p:nvSpPr>
        <p:spPr>
          <a:xfrm>
            <a:off x="694819" y="1634309"/>
            <a:ext cx="2574396"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常用口令攻击</a:t>
            </a:r>
            <a:endParaRPr lang="zh-CN" altLang="en-US" sz="2800" dirty="0">
              <a:solidFill>
                <a:schemeClr val="bg1"/>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067944" y="3717032"/>
            <a:ext cx="3831961" cy="2784881"/>
          </a:xfrm>
          <a:prstGeom prst="rect">
            <a:avLst/>
          </a:prstGeom>
          <a:ln>
            <a:solidFill>
              <a:schemeClr val="tx2"/>
            </a:solidFill>
          </a:ln>
        </p:spPr>
      </p:pic>
      <p:sp>
        <p:nvSpPr>
          <p:cNvPr id="4" name="文本框 3"/>
          <p:cNvSpPr txBox="1"/>
          <p:nvPr/>
        </p:nvSpPr>
        <p:spPr>
          <a:xfrm>
            <a:off x="1074352" y="4365104"/>
            <a:ext cx="2441631" cy="1200329"/>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400" dirty="0">
                <a:solidFill>
                  <a:schemeClr val="tx2"/>
                </a:solidFill>
                <a:latin typeface="黑体" panose="02010609060101010101" pitchFamily="49" charset="-122"/>
                <a:ea typeface="黑体" panose="02010609060101010101" pitchFamily="49" charset="-122"/>
              </a:rPr>
              <a:t>随着猜测次数的增加，猜中口令的几率可达</a:t>
            </a:r>
            <a:r>
              <a:rPr lang="en-US" altLang="zh-CN" sz="2400" dirty="0">
                <a:solidFill>
                  <a:schemeClr val="tx2"/>
                </a:solidFill>
                <a:latin typeface="黑体" panose="02010609060101010101" pitchFamily="49" charset="-122"/>
                <a:ea typeface="黑体" panose="02010609060101010101" pitchFamily="49" charset="-122"/>
              </a:rPr>
              <a:t>50%</a:t>
            </a:r>
            <a:r>
              <a:rPr lang="zh-CN" altLang="en-US" sz="2400" dirty="0">
                <a:solidFill>
                  <a:schemeClr val="tx2"/>
                </a:solidFill>
                <a:latin typeface="黑体" panose="02010609060101010101" pitchFamily="49" charset="-122"/>
                <a:ea typeface="黑体" panose="02010609060101010101" pitchFamily="49" charset="-122"/>
              </a:rPr>
              <a:t>！</a:t>
            </a:r>
            <a:endParaRPr lang="zh-CN" altLang="en-US" sz="24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5.3</a:t>
            </a:r>
            <a:r>
              <a:rPr lang="zh-CN" altLang="en-US" dirty="0">
                <a:latin typeface="楷体" panose="02010609060101010101" pitchFamily="49" charset="-122"/>
                <a:ea typeface="楷体" panose="02010609060101010101" pitchFamily="49" charset="-122"/>
              </a:rPr>
              <a:t>用户认证过程中的安全问题</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一些常用的攻击方式</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9" name="文本框 8"/>
          <p:cNvSpPr txBox="1"/>
          <p:nvPr/>
        </p:nvSpPr>
        <p:spPr>
          <a:xfrm>
            <a:off x="1074352" y="2157529"/>
            <a:ext cx="6995296" cy="1631216"/>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266700" indent="266700" algn="just"/>
            <a:r>
              <a:rPr lang="en-US" altLang="zh-CN" sz="2000" dirty="0">
                <a:solidFill>
                  <a:schemeClr val="tx2"/>
                </a:solidFill>
                <a:latin typeface="黑体" panose="02010609060101010101" pitchFamily="49" charset="-122"/>
                <a:ea typeface="黑体" panose="02010609060101010101" pitchFamily="49" charset="-122"/>
              </a:rPr>
              <a:t>  </a:t>
            </a:r>
            <a:r>
              <a:rPr lang="zh-CN" altLang="zh-CN" sz="2000" dirty="0">
                <a:solidFill>
                  <a:schemeClr val="tx2"/>
                </a:solidFill>
                <a:latin typeface="黑体" panose="02010609060101010101" pitchFamily="49" charset="-122"/>
                <a:ea typeface="黑体" panose="02010609060101010101" pitchFamily="49" charset="-122"/>
              </a:rPr>
              <a:t>在不访问远程主机的情况下，敌</a:t>
            </a:r>
            <a:r>
              <a:rPr lang="zh-CN" altLang="en-US" sz="2000" dirty="0">
                <a:solidFill>
                  <a:schemeClr val="tx2"/>
                </a:solidFill>
                <a:latin typeface="黑体" panose="02010609060101010101" pitchFamily="49" charset="-122"/>
                <a:ea typeface="黑体" panose="02010609060101010101" pitchFamily="49" charset="-122"/>
              </a:rPr>
              <a:t>手</a:t>
            </a:r>
            <a:r>
              <a:rPr lang="zh-CN" altLang="zh-CN" sz="2000" dirty="0">
                <a:solidFill>
                  <a:srgbClr val="FF0000"/>
                </a:solidFill>
                <a:latin typeface="黑体" panose="02010609060101010101" pitchFamily="49" charset="-122"/>
                <a:ea typeface="黑体" panose="02010609060101010101" pitchFamily="49" charset="-122"/>
              </a:rPr>
              <a:t>伪装成一个合法用户</a:t>
            </a:r>
            <a:r>
              <a:rPr lang="zh-CN" altLang="zh-CN" sz="2000" dirty="0">
                <a:solidFill>
                  <a:schemeClr val="tx2"/>
                </a:solidFill>
                <a:latin typeface="黑体" panose="02010609060101010101" pitchFamily="49" charset="-122"/>
                <a:ea typeface="黑体" panose="02010609060101010101" pitchFamily="49" charset="-122"/>
              </a:rPr>
              <a:t>来完成用户认证的攻击行为</a:t>
            </a:r>
            <a:r>
              <a:rPr lang="zh-CN" altLang="en-US" sz="2000" dirty="0">
                <a:solidFill>
                  <a:schemeClr val="tx2"/>
                </a:solidFill>
                <a:latin typeface="黑体" panose="02010609060101010101" pitchFamily="49" charset="-122"/>
                <a:ea typeface="黑体" panose="02010609060101010101" pitchFamily="49" charset="-122"/>
              </a:rPr>
              <a:t>；</a:t>
            </a:r>
            <a:endParaRPr lang="en-US" altLang="zh-CN" sz="2000" dirty="0">
              <a:solidFill>
                <a:schemeClr val="tx2"/>
              </a:solidFill>
              <a:latin typeface="黑体" panose="02010609060101010101" pitchFamily="49" charset="-122"/>
              <a:ea typeface="黑体" panose="02010609060101010101" pitchFamily="49" charset="-122"/>
            </a:endParaRPr>
          </a:p>
          <a:p>
            <a:pPr marL="266700" indent="266700" algn="just"/>
            <a:r>
              <a:rPr lang="en-US" altLang="zh-CN" sz="2000" dirty="0">
                <a:solidFill>
                  <a:schemeClr val="tx2"/>
                </a:solidFill>
                <a:latin typeface="黑体" panose="02010609060101010101" pitchFamily="49" charset="-122"/>
                <a:ea typeface="黑体" panose="02010609060101010101" pitchFamily="49" charset="-122"/>
              </a:rPr>
              <a:t>	</a:t>
            </a:r>
            <a:r>
              <a:rPr lang="zh-CN" altLang="zh-CN" sz="2000" dirty="0">
                <a:solidFill>
                  <a:schemeClr val="tx2"/>
                </a:solidFill>
                <a:latin typeface="黑体" panose="02010609060101010101" pitchFamily="49" charset="-122"/>
                <a:ea typeface="黑体" panose="02010609060101010101" pitchFamily="49" charset="-122"/>
              </a:rPr>
              <a:t>敌手可能会对口令进行多种猜解</a:t>
            </a:r>
            <a:r>
              <a:rPr lang="zh-CN" altLang="en-US" sz="2000" dirty="0">
                <a:solidFill>
                  <a:schemeClr val="tx2"/>
                </a:solidFill>
                <a:latin typeface="黑体" panose="02010609060101010101" pitchFamily="49" charset="-122"/>
                <a:ea typeface="黑体" panose="02010609060101010101" pitchFamily="49" charset="-122"/>
              </a:rPr>
              <a:t>，如</a:t>
            </a:r>
            <a:r>
              <a:rPr lang="zh-CN" altLang="zh-CN" sz="2000" dirty="0">
                <a:solidFill>
                  <a:schemeClr val="tx2"/>
                </a:solidFill>
                <a:latin typeface="黑体" panose="02010609060101010101" pitchFamily="49" charset="-122"/>
                <a:ea typeface="黑体" panose="02010609060101010101" pitchFamily="49" charset="-122"/>
              </a:rPr>
              <a:t>尝试所有可能的口令</a:t>
            </a:r>
            <a:r>
              <a:rPr lang="zh-CN" altLang="en-US" sz="2000" dirty="0">
                <a:solidFill>
                  <a:schemeClr val="tx2"/>
                </a:solidFill>
                <a:latin typeface="黑体" panose="02010609060101010101" pitchFamily="49" charset="-122"/>
                <a:ea typeface="黑体" panose="02010609060101010101" pitchFamily="49" charset="-122"/>
              </a:rPr>
              <a:t>；</a:t>
            </a:r>
            <a:r>
              <a:rPr lang="zh-CN" altLang="zh-CN" sz="2000" dirty="0">
                <a:solidFill>
                  <a:schemeClr val="tx2"/>
                </a:solidFill>
                <a:latin typeface="黑体" panose="02010609060101010101" pitchFamily="49" charset="-122"/>
                <a:ea typeface="黑体" panose="02010609060101010101" pitchFamily="49" charset="-122"/>
              </a:rPr>
              <a:t>阻止这种攻击的一种方法是选择</a:t>
            </a:r>
            <a:r>
              <a:rPr lang="zh-CN" altLang="zh-CN" sz="2000" dirty="0">
                <a:solidFill>
                  <a:srgbClr val="FF0000"/>
                </a:solidFill>
                <a:latin typeface="黑体" panose="02010609060101010101" pitchFamily="49" charset="-122"/>
                <a:ea typeface="黑体" panose="02010609060101010101" pitchFamily="49" charset="-122"/>
              </a:rPr>
              <a:t>既长又不可预测</a:t>
            </a:r>
            <a:r>
              <a:rPr lang="zh-CN" altLang="zh-CN" sz="2000" dirty="0">
                <a:solidFill>
                  <a:schemeClr val="tx2"/>
                </a:solidFill>
                <a:latin typeface="黑体" panose="02010609060101010101" pitchFamily="49" charset="-122"/>
                <a:ea typeface="黑体" panose="02010609060101010101" pitchFamily="49" charset="-122"/>
              </a:rPr>
              <a:t>的口令</a:t>
            </a:r>
            <a:r>
              <a:rPr lang="zh-CN" altLang="en-US" sz="2000" dirty="0">
                <a:solidFill>
                  <a:schemeClr val="tx2"/>
                </a:solidFill>
                <a:latin typeface="黑体" panose="02010609060101010101" pitchFamily="49" charset="-122"/>
                <a:ea typeface="黑体" panose="02010609060101010101" pitchFamily="49" charset="-122"/>
              </a:rPr>
              <a:t>（参考“口令的脆弱性”）</a:t>
            </a:r>
            <a:endParaRPr lang="zh-CN" altLang="zh-CN" sz="2000" dirty="0">
              <a:solidFill>
                <a:schemeClr val="tx2"/>
              </a:solidFill>
              <a:latin typeface="黑体" panose="02010609060101010101" pitchFamily="49" charset="-122"/>
              <a:ea typeface="黑体" panose="02010609060101010101" pitchFamily="49" charset="-122"/>
            </a:endParaRPr>
          </a:p>
        </p:txBody>
      </p:sp>
      <p:sp>
        <p:nvSpPr>
          <p:cNvPr id="11" name="文本框 10"/>
          <p:cNvSpPr txBox="1"/>
          <p:nvPr/>
        </p:nvSpPr>
        <p:spPr>
          <a:xfrm>
            <a:off x="694819" y="1634309"/>
            <a:ext cx="2365013"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客户端攻击</a:t>
            </a:r>
            <a:endParaRPr lang="zh-CN" altLang="en-US" sz="2800" dirty="0">
              <a:solidFill>
                <a:schemeClr val="bg1"/>
              </a:solidFill>
              <a:latin typeface="黑体" panose="02010609060101010101" pitchFamily="49" charset="-122"/>
              <a:ea typeface="黑体" panose="02010609060101010101" pitchFamily="49" charset="-122"/>
            </a:endParaRPr>
          </a:p>
        </p:txBody>
      </p:sp>
      <p:sp>
        <p:nvSpPr>
          <p:cNvPr id="13" name="Line 101"/>
          <p:cNvSpPr>
            <a:spLocks noChangeShapeType="1"/>
          </p:cNvSpPr>
          <p:nvPr/>
        </p:nvSpPr>
        <p:spPr bwMode="auto">
          <a:xfrm>
            <a:off x="2038710" y="5381209"/>
            <a:ext cx="1542547" cy="0"/>
          </a:xfrm>
          <a:prstGeom prst="line">
            <a:avLst/>
          </a:prstGeom>
          <a:noFill/>
          <a:ln w="76200">
            <a:solidFill>
              <a:srgbClr val="00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4" name="组合 13"/>
          <p:cNvGrpSpPr/>
          <p:nvPr/>
        </p:nvGrpSpPr>
        <p:grpSpPr>
          <a:xfrm>
            <a:off x="7236296" y="4674932"/>
            <a:ext cx="1096504" cy="1664394"/>
            <a:chOff x="7157808" y="4703536"/>
            <a:chExt cx="1096504" cy="1664394"/>
          </a:xfrm>
        </p:grpSpPr>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57808" y="4703536"/>
              <a:ext cx="1096504" cy="1092909"/>
            </a:xfrm>
            <a:prstGeom prst="rect">
              <a:avLst/>
            </a:prstGeom>
          </p:spPr>
        </p:pic>
        <p:sp>
          <p:nvSpPr>
            <p:cNvPr id="17" name="Rectangle 117"/>
            <p:cNvSpPr>
              <a:spLocks noChangeArrowheads="1"/>
            </p:cNvSpPr>
            <p:nvPr/>
          </p:nvSpPr>
          <p:spPr bwMode="auto">
            <a:xfrm>
              <a:off x="7237747" y="5863105"/>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t>系统</a:t>
              </a:r>
              <a:endParaRPr lang="en-US" altLang="zh-CN" baseline="0" dirty="0"/>
            </a:p>
          </p:txBody>
        </p:sp>
      </p:grpSp>
      <p:grpSp>
        <p:nvGrpSpPr>
          <p:cNvPr id="5" name="组合 4"/>
          <p:cNvGrpSpPr/>
          <p:nvPr/>
        </p:nvGrpSpPr>
        <p:grpSpPr>
          <a:xfrm>
            <a:off x="571201" y="4720477"/>
            <a:ext cx="1125537" cy="1499134"/>
            <a:chOff x="732576" y="4594931"/>
            <a:chExt cx="1125537" cy="1499134"/>
          </a:xfrm>
        </p:grpSpPr>
        <p:graphicFrame>
          <p:nvGraphicFramePr>
            <p:cNvPr id="18" name="Object 63"/>
            <p:cNvGraphicFramePr>
              <a:graphicFrameLocks noChangeAspect="1"/>
            </p:cNvGraphicFramePr>
            <p:nvPr/>
          </p:nvGraphicFramePr>
          <p:xfrm>
            <a:off x="732576" y="4594931"/>
            <a:ext cx="1125537" cy="915988"/>
          </p:xfrm>
          <a:graphic>
            <a:graphicData uri="http://schemas.openxmlformats.org/presentationml/2006/ole">
              <mc:AlternateContent xmlns:mc="http://schemas.openxmlformats.org/markup-compatibility/2006">
                <mc:Choice xmlns:v="urn:schemas-microsoft-com:vml" Requires="v">
                  <p:oleObj spid="_x0000_s6362" name="剪辑" r:id="rId2" imgW="28298775" imgH="21259800" progId="MS_ClipArt_Gallery.2">
                    <p:embed/>
                  </p:oleObj>
                </mc:Choice>
                <mc:Fallback>
                  <p:oleObj name="剪辑" r:id="rId2" imgW="28298775" imgH="21259800" progId="MS_ClipArt_Gallery.2">
                    <p:embed/>
                    <p:pic>
                      <p:nvPicPr>
                        <p:cNvPr id="0" name="Object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576" y="4594931"/>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Rectangle 86"/>
            <p:cNvSpPr>
              <a:spLocks noChangeArrowheads="1"/>
            </p:cNvSpPr>
            <p:nvPr/>
          </p:nvSpPr>
          <p:spPr bwMode="auto">
            <a:xfrm>
              <a:off x="863544" y="5589240"/>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t>黑客</a:t>
              </a:r>
              <a:endParaRPr lang="en-US" altLang="zh-CN" baseline="0" dirty="0"/>
            </a:p>
          </p:txBody>
        </p:sp>
      </p:grpSp>
      <p:grpSp>
        <p:nvGrpSpPr>
          <p:cNvPr id="20" name="组合 19"/>
          <p:cNvGrpSpPr/>
          <p:nvPr/>
        </p:nvGrpSpPr>
        <p:grpSpPr>
          <a:xfrm>
            <a:off x="3928443" y="4720477"/>
            <a:ext cx="941516" cy="1461066"/>
            <a:chOff x="7017783" y="4660702"/>
            <a:chExt cx="941516" cy="1461066"/>
          </a:xfrm>
        </p:grpSpPr>
        <p:graphicFrame>
          <p:nvGraphicFramePr>
            <p:cNvPr id="21" name="Object 100"/>
            <p:cNvGraphicFramePr/>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6363" name="Drawing" r:id="rId4" imgW="869950" imgH="911225" progId="WPDraw30.Drawing">
                    <p:embed/>
                  </p:oleObj>
                </mc:Choice>
                <mc:Fallback>
                  <p:oleObj name="Drawing" r:id="rId4" imgW="869950" imgH="911225" progId="WPDraw30.Drawing">
                    <p:embed/>
                    <p:pic>
                      <p:nvPicPr>
                        <p:cNvPr id="0" name="Object 10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Rectangle 117"/>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baseline="0" dirty="0"/>
                <a:t>“用户</a:t>
              </a:r>
              <a:r>
                <a:rPr lang="en-US" altLang="zh-CN" baseline="0" dirty="0"/>
                <a:t>A</a:t>
              </a:r>
              <a:r>
                <a:rPr lang="zh-CN" altLang="en-US" baseline="0" dirty="0"/>
                <a:t>”</a:t>
              </a:r>
              <a:endParaRPr lang="en-US" altLang="zh-CN" baseline="0" dirty="0"/>
            </a:p>
          </p:txBody>
        </p:sp>
      </p:grpSp>
      <p:sp>
        <p:nvSpPr>
          <p:cNvPr id="23" name="Line 101"/>
          <p:cNvSpPr>
            <a:spLocks noChangeShapeType="1"/>
          </p:cNvSpPr>
          <p:nvPr/>
        </p:nvSpPr>
        <p:spPr bwMode="auto">
          <a:xfrm>
            <a:off x="5237441" y="5385362"/>
            <a:ext cx="1542547" cy="0"/>
          </a:xfrm>
          <a:prstGeom prst="line">
            <a:avLst/>
          </a:prstGeom>
          <a:noFill/>
          <a:ln w="76200">
            <a:solidFill>
              <a:srgbClr val="00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文本框 5"/>
          <p:cNvSpPr txBox="1"/>
          <p:nvPr/>
        </p:nvSpPr>
        <p:spPr>
          <a:xfrm>
            <a:off x="1798505" y="4609616"/>
            <a:ext cx="2201504"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dirty="0">
                <a:solidFill>
                  <a:schemeClr val="tx2"/>
                </a:solidFill>
                <a:latin typeface="黑体" panose="02010609060101010101" pitchFamily="49" charset="-122"/>
                <a:ea typeface="黑体" panose="02010609060101010101" pitchFamily="49" charset="-122"/>
              </a:rPr>
              <a:t>通过猜测口令等方式伪装成“用户</a:t>
            </a:r>
            <a:r>
              <a:rPr lang="en-US" altLang="zh-CN" dirty="0">
                <a:solidFill>
                  <a:schemeClr val="tx2"/>
                </a:solidFill>
                <a:latin typeface="黑体" panose="02010609060101010101" pitchFamily="49" charset="-122"/>
                <a:ea typeface="黑体" panose="02010609060101010101" pitchFamily="49" charset="-122"/>
              </a:rPr>
              <a:t>A</a:t>
            </a:r>
            <a:r>
              <a:rPr lang="zh-CN" altLang="en-US" dirty="0">
                <a:solidFill>
                  <a:schemeClr val="tx2"/>
                </a:solidFill>
                <a:latin typeface="黑体" panose="02010609060101010101" pitchFamily="49" charset="-122"/>
                <a:ea typeface="黑体" panose="02010609060101010101" pitchFamily="49" charset="-122"/>
              </a:rPr>
              <a:t>”</a:t>
            </a:r>
            <a:endParaRPr lang="zh-CN" altLang="en-US" dirty="0">
              <a:solidFill>
                <a:schemeClr val="tx2"/>
              </a:solidFill>
              <a:latin typeface="黑体" panose="02010609060101010101" pitchFamily="49" charset="-122"/>
              <a:ea typeface="黑体" panose="02010609060101010101" pitchFamily="49" charset="-122"/>
            </a:endParaRPr>
          </a:p>
        </p:txBody>
      </p:sp>
      <p:sp>
        <p:nvSpPr>
          <p:cNvPr id="25" name="文本框 24"/>
          <p:cNvSpPr txBox="1"/>
          <p:nvPr/>
        </p:nvSpPr>
        <p:spPr>
          <a:xfrm>
            <a:off x="5202528" y="4603454"/>
            <a:ext cx="2201504"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dirty="0">
                <a:solidFill>
                  <a:schemeClr val="tx2"/>
                </a:solidFill>
                <a:latin typeface="黑体" panose="02010609060101010101" pitchFamily="49" charset="-122"/>
                <a:ea typeface="黑体" panose="02010609060101010101" pitchFamily="49" charset="-122"/>
              </a:rPr>
              <a:t>黑客以“用户</a:t>
            </a:r>
            <a:r>
              <a:rPr lang="en-US" altLang="zh-CN" dirty="0">
                <a:solidFill>
                  <a:schemeClr val="tx2"/>
                </a:solidFill>
                <a:latin typeface="黑体" panose="02010609060101010101" pitchFamily="49" charset="-122"/>
                <a:ea typeface="黑体" panose="02010609060101010101" pitchFamily="49" charset="-122"/>
              </a:rPr>
              <a:t>A</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a:p>
            <a:pPr algn="l">
              <a:buClr>
                <a:srgbClr val="C00000"/>
              </a:buClr>
            </a:pPr>
            <a:r>
              <a:rPr lang="zh-CN" altLang="en-US" dirty="0">
                <a:solidFill>
                  <a:schemeClr val="tx2"/>
                </a:solidFill>
                <a:latin typeface="黑体" panose="02010609060101010101" pitchFamily="49" charset="-122"/>
                <a:ea typeface="黑体" panose="02010609060101010101" pitchFamily="49" charset="-122"/>
              </a:rPr>
              <a:t>身份访问系统</a:t>
            </a:r>
            <a:endParaRPr lang="zh-CN" altLang="en-US"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5.3</a:t>
            </a:r>
            <a:r>
              <a:rPr lang="zh-CN" altLang="en-US" dirty="0">
                <a:latin typeface="楷体" panose="02010609060101010101" pitchFamily="49" charset="-122"/>
                <a:ea typeface="楷体" panose="02010609060101010101" pitchFamily="49" charset="-122"/>
              </a:rPr>
              <a:t>用户认证过程中的安全问题</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一些常用的攻击方式</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8" name="文本框 7"/>
          <p:cNvSpPr txBox="1"/>
          <p:nvPr/>
        </p:nvSpPr>
        <p:spPr>
          <a:xfrm>
            <a:off x="1074352" y="2276872"/>
            <a:ext cx="6995296" cy="1631216"/>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266700" indent="266700" algn="just"/>
            <a:r>
              <a:rPr lang="zh-CN" altLang="en-US" sz="2000" dirty="0">
                <a:solidFill>
                  <a:schemeClr val="tx2"/>
                </a:solidFill>
                <a:latin typeface="黑体" panose="02010609060101010101" pitchFamily="49" charset="-122"/>
                <a:ea typeface="黑体" panose="02010609060101010101" pitchFamily="49" charset="-122"/>
              </a:rPr>
              <a:t>攻击者</a:t>
            </a:r>
            <a:r>
              <a:rPr lang="zh-CN" altLang="en-US" sz="2000" dirty="0">
                <a:solidFill>
                  <a:srgbClr val="FF0000"/>
                </a:solidFill>
                <a:latin typeface="黑体" panose="02010609060101010101" pitchFamily="49" charset="-122"/>
                <a:ea typeface="黑体" panose="02010609060101010101" pitchFamily="49" charset="-122"/>
              </a:rPr>
              <a:t>发送一个目的主机已接收过的包</a:t>
            </a:r>
            <a:r>
              <a:rPr lang="zh-CN" altLang="en-US" sz="2000" dirty="0">
                <a:solidFill>
                  <a:schemeClr val="tx2"/>
                </a:solidFill>
                <a:latin typeface="黑体" panose="02010609060101010101" pitchFamily="49" charset="-122"/>
                <a:ea typeface="黑体" panose="02010609060101010101" pitchFamily="49" charset="-122"/>
              </a:rPr>
              <a:t>，来达到欺骗系统的目的；</a:t>
            </a:r>
            <a:endParaRPr lang="en-US" altLang="zh-CN" sz="2000" dirty="0">
              <a:solidFill>
                <a:schemeClr val="tx2"/>
              </a:solidFill>
              <a:latin typeface="黑体" panose="02010609060101010101" pitchFamily="49" charset="-122"/>
              <a:ea typeface="黑体" panose="02010609060101010101" pitchFamily="49" charset="-122"/>
            </a:endParaRPr>
          </a:p>
          <a:p>
            <a:pPr marL="266700" indent="266700" algn="just"/>
            <a:r>
              <a:rPr lang="zh-CN" altLang="en-US" sz="2000" dirty="0">
                <a:solidFill>
                  <a:schemeClr val="tx2"/>
                </a:solidFill>
                <a:latin typeface="黑体" panose="02010609060101010101" pitchFamily="49" charset="-122"/>
                <a:ea typeface="黑体" panose="02010609060101010101" pitchFamily="49" charset="-122"/>
              </a:rPr>
              <a:t>重放攻击可以由</a:t>
            </a:r>
            <a:r>
              <a:rPr lang="zh-CN" altLang="en-US" sz="2000" dirty="0">
                <a:solidFill>
                  <a:srgbClr val="FF0000"/>
                </a:solidFill>
                <a:latin typeface="黑体" panose="02010609060101010101" pitchFamily="49" charset="-122"/>
                <a:ea typeface="黑体" panose="02010609060101010101" pitchFamily="49" charset="-122"/>
              </a:rPr>
              <a:t>认证发起者</a:t>
            </a:r>
            <a:r>
              <a:rPr lang="zh-CN" altLang="en-US" sz="2000" dirty="0">
                <a:solidFill>
                  <a:schemeClr val="tx2"/>
                </a:solidFill>
                <a:latin typeface="黑体" panose="02010609060101010101" pitchFamily="49" charset="-122"/>
                <a:ea typeface="黑体" panose="02010609060101010101" pitchFamily="49" charset="-122"/>
              </a:rPr>
              <a:t>或者</a:t>
            </a:r>
            <a:r>
              <a:rPr lang="zh-CN" altLang="en-US" sz="2000" dirty="0">
                <a:solidFill>
                  <a:srgbClr val="FF0000"/>
                </a:solidFill>
                <a:latin typeface="黑体" panose="02010609060101010101" pitchFamily="49" charset="-122"/>
                <a:ea typeface="黑体" panose="02010609060101010101" pitchFamily="49" charset="-122"/>
              </a:rPr>
              <a:t>拦截并重发该数据的敌方</a:t>
            </a:r>
            <a:r>
              <a:rPr lang="zh-CN" altLang="en-US" sz="2000" dirty="0">
                <a:solidFill>
                  <a:schemeClr val="tx2"/>
                </a:solidFill>
                <a:latin typeface="黑体" panose="02010609060101010101" pitchFamily="49" charset="-122"/>
                <a:ea typeface="黑体" panose="02010609060101010101" pitchFamily="49" charset="-122"/>
              </a:rPr>
              <a:t>进行；攻击者利用网络监听或者其他方式盗取认证凭据，之后再把它重新发给认证服务器</a:t>
            </a:r>
            <a:endParaRPr lang="zh-CN" altLang="zh-CN" sz="2000" dirty="0">
              <a:solidFill>
                <a:schemeClr val="tx2"/>
              </a:solidFill>
              <a:latin typeface="黑体" panose="02010609060101010101" pitchFamily="49" charset="-122"/>
              <a:ea typeface="黑体" panose="02010609060101010101" pitchFamily="49" charset="-122"/>
            </a:endParaRPr>
          </a:p>
        </p:txBody>
      </p:sp>
      <p:sp>
        <p:nvSpPr>
          <p:cNvPr id="10" name="文本框 9"/>
          <p:cNvSpPr txBox="1"/>
          <p:nvPr/>
        </p:nvSpPr>
        <p:spPr>
          <a:xfrm>
            <a:off x="694819" y="1753652"/>
            <a:ext cx="1788949"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重放攻击</a:t>
            </a:r>
            <a:endParaRPr lang="zh-CN" altLang="en-US" sz="2800" dirty="0">
              <a:solidFill>
                <a:schemeClr val="bg1"/>
              </a:solidFill>
              <a:latin typeface="黑体" panose="02010609060101010101" pitchFamily="49" charset="-122"/>
              <a:ea typeface="黑体" panose="02010609060101010101" pitchFamily="49" charset="-122"/>
            </a:endParaRPr>
          </a:p>
        </p:txBody>
      </p:sp>
      <p:sp>
        <p:nvSpPr>
          <p:cNvPr id="12" name="Line 101"/>
          <p:cNvSpPr>
            <a:spLocks noChangeShapeType="1"/>
          </p:cNvSpPr>
          <p:nvPr/>
        </p:nvSpPr>
        <p:spPr bwMode="auto">
          <a:xfrm>
            <a:off x="2826616" y="4632560"/>
            <a:ext cx="3482156" cy="626275"/>
          </a:xfrm>
          <a:prstGeom prst="line">
            <a:avLst/>
          </a:prstGeom>
          <a:noFill/>
          <a:ln w="76200">
            <a:solidFill>
              <a:srgbClr val="00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 name="组合 12"/>
          <p:cNvGrpSpPr/>
          <p:nvPr/>
        </p:nvGrpSpPr>
        <p:grpSpPr>
          <a:xfrm>
            <a:off x="6571032" y="4632561"/>
            <a:ext cx="1096504" cy="1664394"/>
            <a:chOff x="7157808" y="4703536"/>
            <a:chExt cx="1096504" cy="1664394"/>
          </a:xfrm>
        </p:grpSpPr>
        <p:pic>
          <p:nvPicPr>
            <p:cNvPr id="14" name="图片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57808" y="4703536"/>
              <a:ext cx="1096504" cy="1092909"/>
            </a:xfrm>
            <a:prstGeom prst="rect">
              <a:avLst/>
            </a:prstGeom>
          </p:spPr>
        </p:pic>
        <p:sp>
          <p:nvSpPr>
            <p:cNvPr id="16" name="Rectangle 117"/>
            <p:cNvSpPr>
              <a:spLocks noChangeArrowheads="1"/>
            </p:cNvSpPr>
            <p:nvPr/>
          </p:nvSpPr>
          <p:spPr bwMode="auto">
            <a:xfrm>
              <a:off x="7237747" y="5863105"/>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t>系统</a:t>
              </a:r>
              <a:endParaRPr lang="en-US" altLang="zh-CN" baseline="0" dirty="0"/>
            </a:p>
          </p:txBody>
        </p:sp>
      </p:grpSp>
      <p:grpSp>
        <p:nvGrpSpPr>
          <p:cNvPr id="17" name="组合 16"/>
          <p:cNvGrpSpPr/>
          <p:nvPr/>
        </p:nvGrpSpPr>
        <p:grpSpPr>
          <a:xfrm>
            <a:off x="1366811" y="5521321"/>
            <a:ext cx="1125537" cy="1499134"/>
            <a:chOff x="732576" y="4594931"/>
            <a:chExt cx="1125537" cy="1499134"/>
          </a:xfrm>
        </p:grpSpPr>
        <p:graphicFrame>
          <p:nvGraphicFramePr>
            <p:cNvPr id="18" name="Object 63"/>
            <p:cNvGraphicFramePr>
              <a:graphicFrameLocks noChangeAspect="1"/>
            </p:cNvGraphicFramePr>
            <p:nvPr/>
          </p:nvGraphicFramePr>
          <p:xfrm>
            <a:off x="732576" y="4594931"/>
            <a:ext cx="1125537" cy="915988"/>
          </p:xfrm>
          <a:graphic>
            <a:graphicData uri="http://schemas.openxmlformats.org/presentationml/2006/ole">
              <mc:AlternateContent xmlns:mc="http://schemas.openxmlformats.org/markup-compatibility/2006">
                <mc:Choice xmlns:v="urn:schemas-microsoft-com:vml" Requires="v">
                  <p:oleObj spid="_x0000_s7386" name="剪辑" r:id="rId2" imgW="28298775" imgH="21259800" progId="MS_ClipArt_Gallery.2">
                    <p:embed/>
                  </p:oleObj>
                </mc:Choice>
                <mc:Fallback>
                  <p:oleObj name="剪辑" r:id="rId2" imgW="28298775" imgH="21259800" progId="MS_ClipArt_Gallery.2">
                    <p:embed/>
                    <p:pic>
                      <p:nvPicPr>
                        <p:cNvPr id="0" name="Object 6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576" y="4594931"/>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Rectangle 86"/>
            <p:cNvSpPr>
              <a:spLocks noChangeArrowheads="1"/>
            </p:cNvSpPr>
            <p:nvPr/>
          </p:nvSpPr>
          <p:spPr bwMode="auto">
            <a:xfrm>
              <a:off x="863544" y="5589240"/>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t>黑客</a:t>
              </a:r>
              <a:endParaRPr lang="en-US" altLang="zh-CN" baseline="0" dirty="0"/>
            </a:p>
          </p:txBody>
        </p:sp>
      </p:grpSp>
      <p:grpSp>
        <p:nvGrpSpPr>
          <p:cNvPr id="20" name="组合 19"/>
          <p:cNvGrpSpPr/>
          <p:nvPr/>
        </p:nvGrpSpPr>
        <p:grpSpPr>
          <a:xfrm>
            <a:off x="1331640" y="4103149"/>
            <a:ext cx="941516" cy="1461066"/>
            <a:chOff x="7017783" y="4660702"/>
            <a:chExt cx="941516" cy="1461066"/>
          </a:xfrm>
        </p:grpSpPr>
        <p:graphicFrame>
          <p:nvGraphicFramePr>
            <p:cNvPr id="21" name="Object 100"/>
            <p:cNvGraphicFramePr/>
            <p:nvPr/>
          </p:nvGraphicFramePr>
          <p:xfrm>
            <a:off x="7089349" y="4660702"/>
            <a:ext cx="869950" cy="911225"/>
          </p:xfrm>
          <a:graphic>
            <a:graphicData uri="http://schemas.openxmlformats.org/presentationml/2006/ole">
              <mc:AlternateContent xmlns:mc="http://schemas.openxmlformats.org/markup-compatibility/2006">
                <mc:Choice xmlns:v="urn:schemas-microsoft-com:vml" Requires="v">
                  <p:oleObj spid="_x0000_s7387" name="Drawing" r:id="rId4" imgW="869950" imgH="911225" progId="WPDraw30.Drawing">
                    <p:embed/>
                  </p:oleObj>
                </mc:Choice>
                <mc:Fallback>
                  <p:oleObj name="Drawing" r:id="rId4" imgW="869950" imgH="911225" progId="WPDraw30.Drawing">
                    <p:embed/>
                    <p:pic>
                      <p:nvPicPr>
                        <p:cNvPr id="0" name="Object 10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9349" y="4660702"/>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 name="Rectangle 117"/>
            <p:cNvSpPr>
              <a:spLocks noChangeArrowheads="1"/>
            </p:cNvSpPr>
            <p:nvPr/>
          </p:nvSpPr>
          <p:spPr bwMode="auto">
            <a:xfrm>
              <a:off x="7017783" y="561694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baseline="0" dirty="0"/>
                <a:t>用户</a:t>
              </a:r>
              <a:r>
                <a:rPr lang="en-US" altLang="zh-CN" baseline="0" dirty="0"/>
                <a:t>A</a:t>
              </a:r>
              <a:endParaRPr lang="en-US" altLang="zh-CN" baseline="0" dirty="0"/>
            </a:p>
          </p:txBody>
        </p:sp>
      </p:grpSp>
      <p:sp>
        <p:nvSpPr>
          <p:cNvPr id="23" name="Line 101"/>
          <p:cNvSpPr>
            <a:spLocks noChangeShapeType="1"/>
          </p:cNvSpPr>
          <p:nvPr/>
        </p:nvSpPr>
        <p:spPr bwMode="auto">
          <a:xfrm flipV="1">
            <a:off x="2754608" y="5521321"/>
            <a:ext cx="3554164" cy="775634"/>
          </a:xfrm>
          <a:prstGeom prst="line">
            <a:avLst/>
          </a:prstGeom>
          <a:noFill/>
          <a:ln w="76200">
            <a:solidFill>
              <a:srgbClr val="00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矩形 25"/>
          <p:cNvSpPr/>
          <p:nvPr/>
        </p:nvSpPr>
        <p:spPr>
          <a:xfrm rot="636371">
            <a:off x="3667144" y="4441825"/>
            <a:ext cx="2211897" cy="41909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下单购买一件</a:t>
            </a:r>
            <a:r>
              <a:rPr lang="en-US" altLang="zh-CN" dirty="0"/>
              <a:t>A</a:t>
            </a:r>
            <a:r>
              <a:rPr lang="zh-CN" altLang="en-US" dirty="0"/>
              <a:t>物品</a:t>
            </a:r>
            <a:endParaRPr lang="zh-CN" altLang="en-US" dirty="0"/>
          </a:p>
        </p:txBody>
      </p:sp>
      <p:sp>
        <p:nvSpPr>
          <p:cNvPr id="27" name="Line 60"/>
          <p:cNvSpPr>
            <a:spLocks noChangeShapeType="1"/>
          </p:cNvSpPr>
          <p:nvPr/>
        </p:nvSpPr>
        <p:spPr bwMode="auto">
          <a:xfrm flipH="1">
            <a:off x="2436929" y="4904036"/>
            <a:ext cx="1325790" cy="742128"/>
          </a:xfrm>
          <a:prstGeom prst="line">
            <a:avLst/>
          </a:prstGeom>
          <a:noFill/>
          <a:ln w="50800">
            <a:solidFill>
              <a:srgbClr val="FF0000"/>
            </a:solidFill>
            <a:prstDash val="sysDot"/>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文本框 2"/>
          <p:cNvSpPr txBox="1"/>
          <p:nvPr/>
        </p:nvSpPr>
        <p:spPr>
          <a:xfrm rot="19748440">
            <a:off x="2461863" y="4798517"/>
            <a:ext cx="1227300"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截取</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8" name="矩形 27"/>
          <p:cNvSpPr/>
          <p:nvPr/>
        </p:nvSpPr>
        <p:spPr>
          <a:xfrm rot="20911242">
            <a:off x="2893822" y="5443585"/>
            <a:ext cx="2272171" cy="41909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下单购买一件</a:t>
            </a:r>
            <a:r>
              <a:rPr lang="en-US" altLang="zh-CN" dirty="0"/>
              <a:t>A</a:t>
            </a:r>
            <a:r>
              <a:rPr lang="zh-CN" altLang="en-US" dirty="0"/>
              <a:t>物品</a:t>
            </a:r>
            <a:endParaRPr lang="zh-CN" altLang="en-US" dirty="0"/>
          </a:p>
        </p:txBody>
      </p:sp>
      <p:sp>
        <p:nvSpPr>
          <p:cNvPr id="29" name="文本框 28"/>
          <p:cNvSpPr txBox="1"/>
          <p:nvPr/>
        </p:nvSpPr>
        <p:spPr>
          <a:xfrm rot="20933441">
            <a:off x="3982955" y="5943131"/>
            <a:ext cx="1227300"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重放</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4" name="文本框 3"/>
          <p:cNvSpPr txBox="1"/>
          <p:nvPr/>
        </p:nvSpPr>
        <p:spPr>
          <a:xfrm>
            <a:off x="6009504" y="4005064"/>
            <a:ext cx="2088232"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ctr">
              <a:buClr>
                <a:srgbClr val="C00000"/>
              </a:buClr>
            </a:pPr>
            <a:r>
              <a:rPr lang="zh-CN" altLang="en-US" dirty="0">
                <a:solidFill>
                  <a:schemeClr val="tx2"/>
                </a:solidFill>
                <a:latin typeface="黑体" panose="02010609060101010101" pitchFamily="49" charset="-122"/>
                <a:ea typeface="黑体" panose="02010609060101010101" pitchFamily="49" charset="-122"/>
              </a:rPr>
              <a:t>下单了两件</a:t>
            </a:r>
            <a:r>
              <a:rPr lang="en-US" altLang="zh-CN" dirty="0">
                <a:solidFill>
                  <a:schemeClr val="tx2"/>
                </a:solidFill>
                <a:latin typeface="黑体" panose="02010609060101010101" pitchFamily="49" charset="-122"/>
                <a:ea typeface="黑体" panose="02010609060101010101" pitchFamily="49" charset="-122"/>
              </a:rPr>
              <a:t>A</a:t>
            </a:r>
            <a:r>
              <a:rPr lang="zh-CN" altLang="en-US" dirty="0">
                <a:solidFill>
                  <a:schemeClr val="tx2"/>
                </a:solidFill>
                <a:latin typeface="黑体" panose="02010609060101010101" pitchFamily="49" charset="-122"/>
                <a:ea typeface="黑体" panose="02010609060101010101" pitchFamily="49" charset="-122"/>
              </a:rPr>
              <a:t>物品，攻击成功！</a:t>
            </a:r>
            <a:endParaRPr lang="zh-CN" altLang="en-US"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fade">
                                      <p:cBhvr>
                                        <p:cTn id="15" dur="500"/>
                                        <p:tgtEl>
                                          <p:spTgt spid="27"/>
                                        </p:tgtEl>
                                      </p:cBhvr>
                                    </p:animEffect>
                                  </p:childTnLst>
                                </p:cTn>
                              </p:par>
                            </p:childTnLst>
                          </p:cTn>
                        </p:par>
                        <p:par>
                          <p:cTn id="16" fill="hold">
                            <p:stCondLst>
                              <p:cond delay="500"/>
                            </p:stCondLst>
                            <p:childTnLst>
                              <p:par>
                                <p:cTn id="17" presetID="10" presetClass="entr" presetSubtype="0"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par>
                          <p:cTn id="23" fill="hold">
                            <p:stCondLst>
                              <p:cond delay="1000"/>
                            </p:stCondLst>
                            <p:childTnLst>
                              <p:par>
                                <p:cTn id="24" presetID="10" presetClass="entr" presetSubtype="0" fill="hold" nodeType="after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 grpId="0"/>
      <p:bldP spid="28" grpId="0" animBg="1"/>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5.3</a:t>
            </a:r>
            <a:r>
              <a:rPr lang="zh-CN" altLang="en-US" dirty="0">
                <a:latin typeface="楷体" panose="02010609060101010101" pitchFamily="49" charset="-122"/>
                <a:ea typeface="楷体" panose="02010609060101010101" pitchFamily="49" charset="-122"/>
              </a:rPr>
              <a:t>用户认证过程中的安全问题</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一些常用的攻击方式</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8" name="文本框 7"/>
          <p:cNvSpPr txBox="1"/>
          <p:nvPr/>
        </p:nvSpPr>
        <p:spPr>
          <a:xfrm>
            <a:off x="995942" y="2266855"/>
            <a:ext cx="4584170" cy="1323439"/>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266700" indent="266700" algn="just"/>
            <a:r>
              <a:rPr lang="zh-CN" altLang="zh-CN" sz="2000" dirty="0">
                <a:solidFill>
                  <a:schemeClr val="tx2"/>
                </a:solidFill>
                <a:latin typeface="黑体" panose="02010609060101010101" pitchFamily="49" charset="-122"/>
                <a:ea typeface="黑体" panose="02010609060101010101" pitchFamily="49" charset="-122"/>
              </a:rPr>
              <a:t>在特洛伊木马攻击中，</a:t>
            </a:r>
            <a:r>
              <a:rPr lang="zh-CN" altLang="en-US" sz="2000" dirty="0">
                <a:solidFill>
                  <a:srgbClr val="FF0000"/>
                </a:solidFill>
                <a:latin typeface="黑体" panose="02010609060101010101" pitchFamily="49" charset="-122"/>
                <a:ea typeface="黑体" panose="02010609060101010101" pitchFamily="49" charset="-122"/>
              </a:rPr>
              <a:t>敌手冒</a:t>
            </a:r>
            <a:r>
              <a:rPr lang="zh-CN" altLang="zh-CN" sz="2000" dirty="0">
                <a:solidFill>
                  <a:srgbClr val="FF0000"/>
                </a:solidFill>
                <a:latin typeface="黑体" panose="02010609060101010101" pitchFamily="49" charset="-122"/>
                <a:ea typeface="黑体" panose="02010609060101010101" pitchFamily="49" charset="-122"/>
              </a:rPr>
              <a:t>充成认证服务</a:t>
            </a:r>
            <a:r>
              <a:rPr lang="zh-CN" altLang="zh-CN" sz="2000" dirty="0">
                <a:solidFill>
                  <a:schemeClr val="tx2"/>
                </a:solidFill>
                <a:latin typeface="黑体" panose="02010609060101010101" pitchFamily="49" charset="-122"/>
                <a:ea typeface="黑体" panose="02010609060101010101" pitchFamily="49" charset="-122"/>
              </a:rPr>
              <a:t>来捕获用户口令、验证码或生物特征信息</a:t>
            </a:r>
            <a:r>
              <a:rPr lang="zh-CN" altLang="en-US" sz="2000" dirty="0">
                <a:solidFill>
                  <a:schemeClr val="tx2"/>
                </a:solidFill>
                <a:latin typeface="黑体" panose="02010609060101010101" pitchFamily="49" charset="-122"/>
                <a:ea typeface="黑体" panose="02010609060101010101" pitchFamily="49" charset="-122"/>
              </a:rPr>
              <a:t>；</a:t>
            </a:r>
            <a:r>
              <a:rPr lang="zh-CN" altLang="zh-CN" sz="2000" dirty="0">
                <a:solidFill>
                  <a:schemeClr val="tx2"/>
                </a:solidFill>
                <a:latin typeface="黑体" panose="02010609060101010101" pitchFamily="49" charset="-122"/>
                <a:ea typeface="黑体" panose="02010609060101010101" pitchFamily="49" charset="-122"/>
              </a:rPr>
              <a:t>之后，敌手可以使用捕获到的信息冒充合法用户</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0" name="文本框 9"/>
          <p:cNvSpPr txBox="1"/>
          <p:nvPr/>
        </p:nvSpPr>
        <p:spPr>
          <a:xfrm>
            <a:off x="694819" y="1753652"/>
            <a:ext cx="2725053"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特洛伊木马攻击</a:t>
            </a:r>
            <a:endParaRPr lang="zh-CN" altLang="en-US" sz="2800" dirty="0">
              <a:solidFill>
                <a:schemeClr val="bg1"/>
              </a:solidFill>
              <a:latin typeface="黑体" panose="02010609060101010101" pitchFamily="49" charset="-122"/>
              <a:ea typeface="黑体" panose="02010609060101010101" pitchFamily="49" charset="-122"/>
            </a:endParaRPr>
          </a:p>
        </p:txBody>
      </p:sp>
      <p:sp>
        <p:nvSpPr>
          <p:cNvPr id="24" name="文本框 23"/>
          <p:cNvSpPr txBox="1"/>
          <p:nvPr/>
        </p:nvSpPr>
        <p:spPr>
          <a:xfrm>
            <a:off x="1125700" y="4682689"/>
            <a:ext cx="3047662" cy="1015663"/>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266700" indent="266700" algn="just"/>
            <a:r>
              <a:rPr lang="zh-CN" altLang="en-US" sz="2000" dirty="0">
                <a:solidFill>
                  <a:schemeClr val="tx2"/>
                </a:solidFill>
                <a:latin typeface="黑体" panose="02010609060101010101" pitchFamily="49" charset="-122"/>
                <a:ea typeface="黑体" panose="02010609060101010101" pitchFamily="49" charset="-122"/>
              </a:rPr>
              <a:t>拒绝</a:t>
            </a:r>
            <a:r>
              <a:rPr lang="zh-CN" altLang="zh-CN" sz="2000" dirty="0">
                <a:solidFill>
                  <a:schemeClr val="tx2"/>
                </a:solidFill>
                <a:latin typeface="黑体" panose="02010609060101010101" pitchFamily="49" charset="-122"/>
                <a:ea typeface="黑体" panose="02010609060101010101" pitchFamily="49" charset="-122"/>
              </a:rPr>
              <a:t>服务攻击是试图通过</a:t>
            </a:r>
            <a:r>
              <a:rPr lang="zh-CN" altLang="zh-CN" sz="2000" dirty="0">
                <a:solidFill>
                  <a:srgbClr val="FF0000"/>
                </a:solidFill>
                <a:latin typeface="黑体" panose="02010609060101010101" pitchFamily="49" charset="-122"/>
                <a:ea typeface="黑体" panose="02010609060101010101" pitchFamily="49" charset="-122"/>
              </a:rPr>
              <a:t>大规模的认证请求</a:t>
            </a:r>
            <a:r>
              <a:rPr lang="zh-CN" altLang="zh-CN" sz="2000" dirty="0">
                <a:solidFill>
                  <a:schemeClr val="tx2"/>
                </a:solidFill>
                <a:latin typeface="黑体" panose="02010609060101010101" pitchFamily="49" charset="-122"/>
                <a:ea typeface="黑体" panose="02010609060101010101" pitchFamily="49" charset="-122"/>
              </a:rPr>
              <a:t>使认证服务失效</a:t>
            </a:r>
            <a:r>
              <a:rPr lang="zh-CN" altLang="en-US" sz="2000" dirty="0">
                <a:solidFill>
                  <a:schemeClr val="tx2"/>
                </a:solidFill>
                <a:latin typeface="黑体" panose="02010609060101010101" pitchFamily="49" charset="-122"/>
                <a:ea typeface="黑体" panose="02010609060101010101" pitchFamily="49" charset="-122"/>
              </a:rPr>
              <a:t>；</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25" name="文本框 24"/>
          <p:cNvSpPr txBox="1"/>
          <p:nvPr/>
        </p:nvSpPr>
        <p:spPr>
          <a:xfrm>
            <a:off x="665992" y="4223707"/>
            <a:ext cx="2725053"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拒绝</a:t>
            </a:r>
            <a:r>
              <a:rPr lang="zh-CN" altLang="zh-CN" sz="2800" dirty="0">
                <a:solidFill>
                  <a:schemeClr val="bg1"/>
                </a:solidFill>
                <a:latin typeface="黑体" panose="02010609060101010101" pitchFamily="49" charset="-122"/>
                <a:ea typeface="黑体" panose="02010609060101010101" pitchFamily="49" charset="-122"/>
              </a:rPr>
              <a:t>服务</a:t>
            </a:r>
            <a:r>
              <a:rPr lang="zh-CN" altLang="en-US" sz="2800" dirty="0">
                <a:solidFill>
                  <a:schemeClr val="bg1"/>
                </a:solidFill>
                <a:latin typeface="黑体" panose="02010609060101010101" pitchFamily="49" charset="-122"/>
                <a:ea typeface="黑体" panose="02010609060101010101" pitchFamily="49" charset="-122"/>
              </a:rPr>
              <a:t>攻击</a:t>
            </a:r>
            <a:endParaRPr lang="zh-CN" altLang="en-US" sz="2800" dirty="0">
              <a:solidFill>
                <a:schemeClr val="bg1"/>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33900" y="4103497"/>
            <a:ext cx="3816424" cy="2259323"/>
          </a:xfrm>
          <a:prstGeom prst="rect">
            <a:avLst/>
          </a:prstGeom>
          <a:ln>
            <a:solidFill>
              <a:schemeClr val="tx2">
                <a:lumMod val="95000"/>
                <a:lumOff val="5000"/>
              </a:schemeClr>
            </a:solidFill>
          </a:ln>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97821" y="1753652"/>
            <a:ext cx="2578297" cy="1938992"/>
          </a:xfrm>
          <a:prstGeom prst="rect">
            <a:avLst/>
          </a:prstGeom>
          <a:ln>
            <a:solidFill>
              <a:schemeClr val="tx2">
                <a:lumMod val="95000"/>
                <a:lumOff val="5000"/>
              </a:schemeClr>
            </a:solid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5.3</a:t>
            </a:r>
            <a:r>
              <a:rPr lang="zh-CN" altLang="en-US" dirty="0">
                <a:latin typeface="楷体" panose="02010609060101010101" pitchFamily="49" charset="-122"/>
                <a:ea typeface="楷体" panose="02010609060101010101" pitchFamily="49" charset="-122"/>
              </a:rPr>
              <a:t>用户认证过程中的安全问题</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一些常用的攻击方式</a:t>
            </a:r>
            <a:endParaRPr lang="zh-CN" altLang="en-US" sz="2800" dirty="0">
              <a:solidFill>
                <a:schemeClr val="tx2"/>
              </a:solidFill>
              <a:latin typeface="黑体" panose="02010609060101010101" pitchFamily="49" charset="-122"/>
              <a:ea typeface="黑体" panose="02010609060101010101" pitchFamily="49" charset="-122"/>
            </a:endParaRPr>
          </a:p>
        </p:txBody>
      </p:sp>
      <p:graphicFrame>
        <p:nvGraphicFramePr>
          <p:cNvPr id="3" name="表格 3"/>
          <p:cNvGraphicFramePr>
            <a:graphicFrameLocks noGrp="1"/>
          </p:cNvGraphicFramePr>
          <p:nvPr/>
        </p:nvGraphicFramePr>
        <p:xfrm>
          <a:off x="304800" y="1668069"/>
          <a:ext cx="8371656" cy="5049520"/>
        </p:xfrm>
        <a:graphic>
          <a:graphicData uri="http://schemas.openxmlformats.org/drawingml/2006/table">
            <a:tbl>
              <a:tblPr firstRow="1" bandRow="1">
                <a:tableStyleId>{F5AB1C69-6EDB-4FF4-983F-18BD219EF322}</a:tableStyleId>
              </a:tblPr>
              <a:tblGrid>
                <a:gridCol w="2034952"/>
                <a:gridCol w="1728192"/>
                <a:gridCol w="2292291"/>
                <a:gridCol w="2316221"/>
              </a:tblGrid>
              <a:tr h="360040">
                <a:tc>
                  <a:txBody>
                    <a:bodyPr/>
                    <a:lstStyle/>
                    <a:p>
                      <a:pPr marL="0" algn="ctr" defTabSz="914400" rtl="0" eaLnBrk="1" latinLnBrk="0" hangingPunct="1"/>
                      <a:r>
                        <a:rPr lang="zh-CN" altLang="en-US" sz="1800" b="1" kern="1200" dirty="0">
                          <a:solidFill>
                            <a:schemeClr val="tx2">
                              <a:lumMod val="95000"/>
                              <a:lumOff val="5000"/>
                            </a:schemeClr>
                          </a:solidFill>
                          <a:latin typeface="+mn-lt"/>
                          <a:ea typeface="+mn-ea"/>
                          <a:cs typeface="+mn-cs"/>
                        </a:rPr>
                        <a:t>攻击</a:t>
                      </a:r>
                      <a:endParaRPr lang="zh-CN" altLang="en-US" sz="1800" b="1"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1800" b="1" kern="1200" dirty="0">
                          <a:solidFill>
                            <a:schemeClr val="tx2">
                              <a:lumMod val="95000"/>
                              <a:lumOff val="5000"/>
                            </a:schemeClr>
                          </a:solidFill>
                          <a:latin typeface="+mn-lt"/>
                          <a:ea typeface="+mn-ea"/>
                          <a:cs typeface="+mn-cs"/>
                        </a:rPr>
                        <a:t>认证手段</a:t>
                      </a:r>
                      <a:endParaRPr lang="zh-CN" altLang="en-US" sz="1800" b="1"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kern="1200" dirty="0">
                          <a:solidFill>
                            <a:schemeClr val="tx2">
                              <a:lumMod val="95000"/>
                              <a:lumOff val="5000"/>
                            </a:schemeClr>
                          </a:solidFill>
                          <a:latin typeface="+mn-lt"/>
                          <a:ea typeface="+mn-ea"/>
                          <a:cs typeface="+mn-cs"/>
                        </a:rPr>
                        <a:t>实例</a:t>
                      </a:r>
                      <a:endParaRPr lang="zh-CN" altLang="en-US" sz="1800" b="1"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kern="1200" dirty="0">
                          <a:solidFill>
                            <a:schemeClr val="tx2">
                              <a:lumMod val="95000"/>
                              <a:lumOff val="5000"/>
                            </a:schemeClr>
                          </a:solidFill>
                          <a:latin typeface="+mn-lt"/>
                          <a:ea typeface="+mn-ea"/>
                          <a:cs typeface="+mn-cs"/>
                        </a:rPr>
                        <a:t>典型防范措施</a:t>
                      </a:r>
                      <a:endParaRPr lang="zh-CN" altLang="en-US" sz="1800" b="1"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3">
                  <a:txBody>
                    <a:bodyPr/>
                    <a:lstStyle/>
                    <a:p>
                      <a:pPr algn="ctr"/>
                      <a:endParaRPr lang="en-US" altLang="zh-CN" sz="1800" b="0" kern="1200" dirty="0">
                        <a:solidFill>
                          <a:schemeClr val="tx2">
                            <a:lumMod val="95000"/>
                            <a:lumOff val="5000"/>
                          </a:schemeClr>
                        </a:solidFill>
                        <a:latin typeface="+mn-lt"/>
                        <a:ea typeface="+mn-ea"/>
                        <a:cs typeface="+mn-cs"/>
                      </a:endParaRPr>
                    </a:p>
                    <a:p>
                      <a:pPr algn="ctr"/>
                      <a:r>
                        <a:rPr lang="zh-CN" altLang="en-US" sz="1800" b="0" kern="1200" dirty="0">
                          <a:solidFill>
                            <a:schemeClr val="tx2">
                              <a:lumMod val="95000"/>
                              <a:lumOff val="5000"/>
                            </a:schemeClr>
                          </a:solidFill>
                          <a:latin typeface="+mn-lt"/>
                          <a:ea typeface="+mn-ea"/>
                          <a:cs typeface="+mn-cs"/>
                        </a:rPr>
                        <a:t>客户端攻击</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口令</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口令猜测、穷举搜索</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提高口令复杂度，限制尝试次数</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令牌</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穷举搜索</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限制尝试次数</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生物特征</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虚假匹配</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限制尝试次数</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3">
                  <a:txBody>
                    <a:bodyPr/>
                    <a:lstStyle/>
                    <a:p>
                      <a:pPr algn="ctr"/>
                      <a:endParaRPr lang="en-US" altLang="zh-CN" sz="1800" b="0" kern="1200" dirty="0">
                        <a:solidFill>
                          <a:schemeClr val="tx2">
                            <a:lumMod val="95000"/>
                            <a:lumOff val="5000"/>
                          </a:schemeClr>
                        </a:solidFill>
                        <a:latin typeface="+mn-lt"/>
                        <a:ea typeface="+mn-ea"/>
                        <a:cs typeface="+mn-cs"/>
                      </a:endParaRPr>
                    </a:p>
                    <a:p>
                      <a:pPr algn="ctr"/>
                      <a:r>
                        <a:rPr lang="zh-CN" altLang="en-US" sz="1800" b="0" kern="1200" dirty="0">
                          <a:solidFill>
                            <a:schemeClr val="tx2">
                              <a:lumMod val="95000"/>
                              <a:lumOff val="5000"/>
                            </a:schemeClr>
                          </a:solidFill>
                          <a:latin typeface="+mn-lt"/>
                          <a:ea typeface="+mn-ea"/>
                          <a:cs typeface="+mn-cs"/>
                        </a:rPr>
                        <a:t>主机攻击</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口令</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窃取明文、穷举搜索</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使用散列函数、提高口令复杂度</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令牌</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窃取验证码</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使用散列函数、使用一次性验证码</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生物特征</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窃取生物模板</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对采集设备进行认证</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3">
                  <a:txBody>
                    <a:bodyPr/>
                    <a:lstStyle/>
                    <a:p>
                      <a:pPr algn="ctr"/>
                      <a:endParaRPr lang="en-US" altLang="zh-CN" sz="1800" b="0" kern="1200" dirty="0">
                        <a:solidFill>
                          <a:schemeClr val="tx2">
                            <a:lumMod val="95000"/>
                            <a:lumOff val="5000"/>
                          </a:schemeClr>
                        </a:solidFill>
                        <a:latin typeface="+mn-lt"/>
                        <a:ea typeface="+mn-ea"/>
                        <a:cs typeface="+mn-cs"/>
                      </a:endParaRPr>
                    </a:p>
                    <a:p>
                      <a:pPr algn="ctr"/>
                      <a:r>
                        <a:rPr lang="zh-CN" altLang="en-US" sz="1800" b="0" kern="1200" dirty="0">
                          <a:solidFill>
                            <a:schemeClr val="tx2">
                              <a:lumMod val="95000"/>
                              <a:lumOff val="5000"/>
                            </a:schemeClr>
                          </a:solidFill>
                          <a:latin typeface="+mn-lt"/>
                          <a:ea typeface="+mn-ea"/>
                          <a:cs typeface="+mn-cs"/>
                        </a:rPr>
                        <a:t>窃听、盗窃和复制</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口令</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窥探</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用户教育、系统拒绝使用弱口令</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令牌</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盗窃、伪造硬件</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使用防篡改的令牌</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生物特征</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复制生物特征</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800" b="0" kern="1200" dirty="0">
                          <a:solidFill>
                            <a:schemeClr val="tx2">
                              <a:lumMod val="95000"/>
                              <a:lumOff val="5000"/>
                            </a:schemeClr>
                          </a:solidFill>
                          <a:latin typeface="+mn-lt"/>
                          <a:ea typeface="+mn-ea"/>
                          <a:cs typeface="+mn-cs"/>
                        </a:rPr>
                        <a:t>防止采集设备端的复制操作</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5.3</a:t>
            </a:r>
            <a:r>
              <a:rPr lang="zh-CN" altLang="en-US" dirty="0">
                <a:latin typeface="楷体" panose="02010609060101010101" pitchFamily="49" charset="-122"/>
                <a:ea typeface="楷体" panose="02010609060101010101" pitchFamily="49" charset="-122"/>
              </a:rPr>
              <a:t>用户认证过程中的安全问题</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一些常用的攻击方式</a:t>
            </a:r>
            <a:endParaRPr lang="zh-CN" altLang="en-US" sz="2800" dirty="0">
              <a:solidFill>
                <a:schemeClr val="tx2"/>
              </a:solidFill>
              <a:latin typeface="黑体" panose="02010609060101010101" pitchFamily="49" charset="-122"/>
              <a:ea typeface="黑体" panose="02010609060101010101" pitchFamily="49" charset="-122"/>
            </a:endParaRPr>
          </a:p>
        </p:txBody>
      </p:sp>
      <p:graphicFrame>
        <p:nvGraphicFramePr>
          <p:cNvPr id="3" name="表格 3"/>
          <p:cNvGraphicFramePr>
            <a:graphicFrameLocks noGrp="1"/>
          </p:cNvGraphicFramePr>
          <p:nvPr/>
        </p:nvGraphicFramePr>
        <p:xfrm>
          <a:off x="304800" y="1916831"/>
          <a:ext cx="8371656" cy="3972560"/>
        </p:xfrm>
        <a:graphic>
          <a:graphicData uri="http://schemas.openxmlformats.org/drawingml/2006/table">
            <a:tbl>
              <a:tblPr firstRow="1" bandRow="1">
                <a:tableStyleId>{F5AB1C69-6EDB-4FF4-983F-18BD219EF322}</a:tableStyleId>
              </a:tblPr>
              <a:tblGrid>
                <a:gridCol w="2034952"/>
                <a:gridCol w="1728192"/>
                <a:gridCol w="2292291"/>
                <a:gridCol w="2316221"/>
              </a:tblGrid>
              <a:tr h="360040">
                <a:tc>
                  <a:txBody>
                    <a:bodyPr/>
                    <a:lstStyle/>
                    <a:p>
                      <a:pPr marL="0" algn="ctr" defTabSz="914400" rtl="0" eaLnBrk="1" latinLnBrk="0" hangingPunct="1"/>
                      <a:r>
                        <a:rPr lang="zh-CN" altLang="en-US" sz="1800" b="1" kern="1200" dirty="0">
                          <a:solidFill>
                            <a:schemeClr val="tx2">
                              <a:lumMod val="95000"/>
                              <a:lumOff val="5000"/>
                            </a:schemeClr>
                          </a:solidFill>
                          <a:latin typeface="+mn-lt"/>
                          <a:ea typeface="+mn-ea"/>
                          <a:cs typeface="+mn-cs"/>
                        </a:rPr>
                        <a:t>攻击</a:t>
                      </a:r>
                      <a:endParaRPr lang="zh-CN" altLang="en-US" sz="1800" b="1"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latinLnBrk="0" hangingPunct="1"/>
                      <a:r>
                        <a:rPr lang="zh-CN" altLang="en-US" sz="1800" b="1" kern="1200" dirty="0">
                          <a:solidFill>
                            <a:schemeClr val="tx2">
                              <a:lumMod val="95000"/>
                              <a:lumOff val="5000"/>
                            </a:schemeClr>
                          </a:solidFill>
                          <a:latin typeface="+mn-lt"/>
                          <a:ea typeface="+mn-ea"/>
                          <a:cs typeface="+mn-cs"/>
                        </a:rPr>
                        <a:t>认证手段</a:t>
                      </a:r>
                      <a:endParaRPr lang="zh-CN" altLang="en-US" sz="1800" b="1"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kern="1200" dirty="0">
                          <a:solidFill>
                            <a:schemeClr val="tx2">
                              <a:lumMod val="95000"/>
                              <a:lumOff val="5000"/>
                            </a:schemeClr>
                          </a:solidFill>
                          <a:latin typeface="+mn-lt"/>
                          <a:ea typeface="+mn-ea"/>
                          <a:cs typeface="+mn-cs"/>
                        </a:rPr>
                        <a:t>实例</a:t>
                      </a:r>
                      <a:endParaRPr lang="zh-CN" altLang="en-US" sz="1800" b="1"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kern="1200" dirty="0">
                          <a:solidFill>
                            <a:schemeClr val="tx2">
                              <a:lumMod val="95000"/>
                              <a:lumOff val="5000"/>
                            </a:schemeClr>
                          </a:solidFill>
                          <a:latin typeface="+mn-lt"/>
                          <a:ea typeface="+mn-ea"/>
                          <a:cs typeface="+mn-cs"/>
                        </a:rPr>
                        <a:t>典型防范措施</a:t>
                      </a:r>
                      <a:endParaRPr lang="zh-CN" altLang="en-US" sz="1800" b="1"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rowSpan="3">
                  <a:txBody>
                    <a:bodyPr/>
                    <a:lstStyle/>
                    <a:p>
                      <a:pPr algn="ctr"/>
                      <a:endParaRPr lang="en-US" altLang="zh-CN" sz="1800" b="0" kern="1200" dirty="0">
                        <a:solidFill>
                          <a:schemeClr val="tx2">
                            <a:lumMod val="95000"/>
                            <a:lumOff val="5000"/>
                          </a:schemeClr>
                        </a:solidFill>
                        <a:latin typeface="+mn-lt"/>
                        <a:ea typeface="+mn-ea"/>
                        <a:cs typeface="+mn-cs"/>
                      </a:endParaRPr>
                    </a:p>
                    <a:p>
                      <a:pPr algn="ctr"/>
                      <a:endParaRPr lang="en-US" altLang="zh-CN" sz="1800" b="0" kern="1200" dirty="0">
                        <a:solidFill>
                          <a:schemeClr val="tx2">
                            <a:lumMod val="95000"/>
                            <a:lumOff val="5000"/>
                          </a:schemeClr>
                        </a:solidFill>
                        <a:latin typeface="+mn-lt"/>
                        <a:ea typeface="+mn-ea"/>
                        <a:cs typeface="+mn-cs"/>
                      </a:endParaRPr>
                    </a:p>
                    <a:p>
                      <a:pPr algn="ctr"/>
                      <a:r>
                        <a:rPr lang="zh-CN" altLang="en-US" sz="1800" b="0" kern="1200" dirty="0">
                          <a:solidFill>
                            <a:schemeClr val="tx2">
                              <a:lumMod val="95000"/>
                              <a:lumOff val="5000"/>
                            </a:schemeClr>
                          </a:solidFill>
                          <a:latin typeface="+mn-lt"/>
                          <a:ea typeface="+mn-ea"/>
                          <a:cs typeface="+mn-cs"/>
                        </a:rPr>
                        <a:t>重放攻击</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口令</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重放被窃取的口令</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endParaRPr lang="en-US" altLang="zh-CN" sz="1800" b="0" kern="1200" dirty="0">
                        <a:solidFill>
                          <a:schemeClr val="tx2">
                            <a:lumMod val="95000"/>
                            <a:lumOff val="5000"/>
                          </a:schemeClr>
                        </a:solidFill>
                        <a:latin typeface="+mn-lt"/>
                        <a:ea typeface="+mn-ea"/>
                        <a:cs typeface="+mn-cs"/>
                      </a:endParaRPr>
                    </a:p>
                    <a:p>
                      <a:pPr algn="ctr"/>
                      <a:endParaRPr lang="en-US" altLang="zh-CN" sz="1800" b="0" kern="1200" dirty="0">
                        <a:solidFill>
                          <a:schemeClr val="tx2">
                            <a:lumMod val="95000"/>
                            <a:lumOff val="5000"/>
                          </a:schemeClr>
                        </a:solidFill>
                        <a:latin typeface="+mn-lt"/>
                        <a:ea typeface="+mn-ea"/>
                        <a:cs typeface="+mn-cs"/>
                      </a:endParaRPr>
                    </a:p>
                    <a:p>
                      <a:pPr algn="ctr"/>
                      <a:r>
                        <a:rPr lang="zh-CN" altLang="en-US" sz="1800" b="0" kern="1200" dirty="0">
                          <a:solidFill>
                            <a:schemeClr val="tx2">
                              <a:lumMod val="95000"/>
                              <a:lumOff val="5000"/>
                            </a:schemeClr>
                          </a:solidFill>
                          <a:latin typeface="+mn-lt"/>
                          <a:ea typeface="+mn-ea"/>
                          <a:cs typeface="+mn-cs"/>
                        </a:rPr>
                        <a:t>使用挑战</a:t>
                      </a:r>
                      <a:r>
                        <a:rPr lang="en-US" altLang="zh-CN" sz="1800" b="0" kern="1200" dirty="0">
                          <a:solidFill>
                            <a:schemeClr val="tx2">
                              <a:lumMod val="95000"/>
                              <a:lumOff val="5000"/>
                            </a:schemeClr>
                          </a:solidFill>
                          <a:latin typeface="+mn-lt"/>
                          <a:ea typeface="+mn-ea"/>
                          <a:cs typeface="+mn-cs"/>
                        </a:rPr>
                        <a:t>-</a:t>
                      </a:r>
                      <a:r>
                        <a:rPr lang="zh-CN" altLang="en-US" sz="1800" b="0" kern="1200" dirty="0">
                          <a:solidFill>
                            <a:schemeClr val="tx2">
                              <a:lumMod val="95000"/>
                              <a:lumOff val="5000"/>
                            </a:schemeClr>
                          </a:solidFill>
                          <a:latin typeface="+mn-lt"/>
                          <a:ea typeface="+mn-ea"/>
                          <a:cs typeface="+mn-cs"/>
                        </a:rPr>
                        <a:t>应答协议</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令牌</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重放被窃取的认证码</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生物特征</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重放被窃取的生物特征模板</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2520">
                <a:tc>
                  <a:txBody>
                    <a:bodyPr/>
                    <a:lstStyle/>
                    <a:p>
                      <a:pPr algn="ctr"/>
                      <a:endParaRPr lang="en-US" altLang="zh-CN" sz="1800" b="0" kern="1200" dirty="0">
                        <a:solidFill>
                          <a:schemeClr val="tx2">
                            <a:lumMod val="95000"/>
                            <a:lumOff val="5000"/>
                          </a:schemeClr>
                        </a:solidFill>
                        <a:latin typeface="+mn-lt"/>
                        <a:ea typeface="+mn-ea"/>
                        <a:cs typeface="+mn-cs"/>
                      </a:endParaRPr>
                    </a:p>
                    <a:p>
                      <a:pPr algn="ctr"/>
                      <a:r>
                        <a:rPr lang="zh-CN" altLang="en-US" sz="1800" b="0" kern="1200" dirty="0">
                          <a:solidFill>
                            <a:schemeClr val="tx2">
                              <a:lumMod val="95000"/>
                              <a:lumOff val="5000"/>
                            </a:schemeClr>
                          </a:solidFill>
                          <a:latin typeface="+mn-lt"/>
                          <a:ea typeface="+mn-ea"/>
                          <a:cs typeface="+mn-cs"/>
                        </a:rPr>
                        <a:t>特洛伊木马</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口令</a:t>
                      </a:r>
                      <a:endParaRPr lang="zh-CN" altLang="en-US" sz="1800" b="0" kern="1200" dirty="0">
                        <a:solidFill>
                          <a:schemeClr val="tx2">
                            <a:lumMod val="95000"/>
                            <a:lumOff val="5000"/>
                          </a:schemeClr>
                        </a:solidFill>
                        <a:latin typeface="+mn-lt"/>
                        <a:ea typeface="+mn-ea"/>
                        <a:cs typeface="+mn-cs"/>
                      </a:endParaRPr>
                    </a:p>
                    <a:p>
                      <a:pPr algn="ctr"/>
                      <a:r>
                        <a:rPr lang="zh-CN" altLang="en-US" sz="1800" b="0" kern="1200" dirty="0">
                          <a:solidFill>
                            <a:schemeClr val="tx2">
                              <a:lumMod val="95000"/>
                              <a:lumOff val="5000"/>
                            </a:schemeClr>
                          </a:solidFill>
                          <a:latin typeface="+mn-lt"/>
                          <a:ea typeface="+mn-ea"/>
                          <a:cs typeface="+mn-cs"/>
                        </a:rPr>
                        <a:t>令牌</a:t>
                      </a:r>
                      <a:endParaRPr lang="zh-CN" altLang="en-US" sz="1800" b="0" kern="1200" dirty="0">
                        <a:solidFill>
                          <a:schemeClr val="tx2">
                            <a:lumMod val="95000"/>
                            <a:lumOff val="5000"/>
                          </a:schemeClr>
                        </a:solidFill>
                        <a:latin typeface="+mn-lt"/>
                        <a:ea typeface="+mn-ea"/>
                        <a:cs typeface="+mn-cs"/>
                      </a:endParaRPr>
                    </a:p>
                    <a:p>
                      <a:pPr algn="ctr"/>
                      <a:r>
                        <a:rPr lang="zh-CN" altLang="en-US" sz="1800" b="0" kern="1200" dirty="0">
                          <a:solidFill>
                            <a:schemeClr val="tx2">
                              <a:lumMod val="95000"/>
                              <a:lumOff val="5000"/>
                            </a:schemeClr>
                          </a:solidFill>
                          <a:latin typeface="+mn-lt"/>
                          <a:ea typeface="+mn-ea"/>
                          <a:cs typeface="+mn-cs"/>
                        </a:rPr>
                        <a:t>生物特征</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1800" b="0" kern="1200" dirty="0">
                        <a:solidFill>
                          <a:schemeClr val="tx2">
                            <a:lumMod val="95000"/>
                            <a:lumOff val="5000"/>
                          </a:schemeClr>
                        </a:solidFill>
                        <a:latin typeface="+mn-lt"/>
                        <a:ea typeface="+mn-ea"/>
                        <a:cs typeface="+mn-cs"/>
                      </a:endParaRPr>
                    </a:p>
                    <a:p>
                      <a:pPr algn="ctr"/>
                      <a:r>
                        <a:rPr lang="zh-CN" altLang="en-US" sz="1800" b="0" kern="1200" dirty="0">
                          <a:solidFill>
                            <a:schemeClr val="tx2">
                              <a:lumMod val="95000"/>
                              <a:lumOff val="5000"/>
                            </a:schemeClr>
                          </a:solidFill>
                          <a:latin typeface="+mn-lt"/>
                          <a:ea typeface="+mn-ea"/>
                          <a:cs typeface="+mn-cs"/>
                        </a:rPr>
                        <a:t>安装窃听软件或信息截取设备</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1800" b="0" kern="1200" dirty="0">
                        <a:solidFill>
                          <a:schemeClr val="tx2">
                            <a:lumMod val="95000"/>
                            <a:lumOff val="5000"/>
                          </a:schemeClr>
                        </a:solidFill>
                        <a:latin typeface="+mn-lt"/>
                        <a:ea typeface="+mn-ea"/>
                        <a:cs typeface="+mn-cs"/>
                      </a:endParaRPr>
                    </a:p>
                    <a:p>
                      <a:pPr algn="ctr"/>
                      <a:r>
                        <a:rPr lang="zh-CN" altLang="en-US" sz="1800" b="0" kern="1200" dirty="0">
                          <a:solidFill>
                            <a:schemeClr val="tx2">
                              <a:lumMod val="95000"/>
                              <a:lumOff val="5000"/>
                            </a:schemeClr>
                          </a:solidFill>
                          <a:latin typeface="+mn-lt"/>
                          <a:ea typeface="+mn-ea"/>
                          <a:cs typeface="+mn-cs"/>
                        </a:rPr>
                        <a:t>客户端认证</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112520">
                <a:tc>
                  <a:txBody>
                    <a:bodyPr/>
                    <a:lstStyle/>
                    <a:p>
                      <a:pPr algn="ctr"/>
                      <a:endParaRPr lang="en-US" altLang="zh-CN" sz="1800" b="0" kern="1200" dirty="0">
                        <a:solidFill>
                          <a:schemeClr val="tx2">
                            <a:lumMod val="95000"/>
                            <a:lumOff val="5000"/>
                          </a:schemeClr>
                        </a:solidFill>
                        <a:latin typeface="+mn-lt"/>
                        <a:ea typeface="+mn-ea"/>
                        <a:cs typeface="+mn-cs"/>
                      </a:endParaRPr>
                    </a:p>
                    <a:p>
                      <a:pPr algn="ctr"/>
                      <a:r>
                        <a:rPr lang="zh-CN" altLang="en-US" sz="1800" b="0" kern="1200" dirty="0">
                          <a:solidFill>
                            <a:schemeClr val="tx2">
                              <a:lumMod val="95000"/>
                              <a:lumOff val="5000"/>
                            </a:schemeClr>
                          </a:solidFill>
                          <a:latin typeface="+mn-lt"/>
                          <a:ea typeface="+mn-ea"/>
                          <a:cs typeface="+mn-cs"/>
                        </a:rPr>
                        <a:t>拒绝服务攻击</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0" kern="1200" dirty="0">
                          <a:solidFill>
                            <a:schemeClr val="tx2">
                              <a:lumMod val="95000"/>
                              <a:lumOff val="5000"/>
                            </a:schemeClr>
                          </a:solidFill>
                          <a:latin typeface="+mn-lt"/>
                          <a:ea typeface="+mn-ea"/>
                          <a:cs typeface="+mn-cs"/>
                        </a:rPr>
                        <a:t>口令</a:t>
                      </a:r>
                      <a:endParaRPr lang="zh-CN" altLang="en-US" sz="1800" b="0" kern="1200" dirty="0">
                        <a:solidFill>
                          <a:schemeClr val="tx2">
                            <a:lumMod val="95000"/>
                            <a:lumOff val="5000"/>
                          </a:schemeClr>
                        </a:solidFill>
                        <a:latin typeface="+mn-lt"/>
                        <a:ea typeface="+mn-ea"/>
                        <a:cs typeface="+mn-cs"/>
                      </a:endParaRPr>
                    </a:p>
                    <a:p>
                      <a:pPr algn="ctr"/>
                      <a:r>
                        <a:rPr lang="zh-CN" altLang="en-US" sz="1800" b="0" kern="1200" dirty="0">
                          <a:solidFill>
                            <a:schemeClr val="tx2">
                              <a:lumMod val="95000"/>
                              <a:lumOff val="5000"/>
                            </a:schemeClr>
                          </a:solidFill>
                          <a:latin typeface="+mn-lt"/>
                          <a:ea typeface="+mn-ea"/>
                          <a:cs typeface="+mn-cs"/>
                        </a:rPr>
                        <a:t>令牌</a:t>
                      </a:r>
                      <a:endParaRPr lang="zh-CN" altLang="en-US" sz="1800" b="0" kern="1200" dirty="0">
                        <a:solidFill>
                          <a:schemeClr val="tx2">
                            <a:lumMod val="95000"/>
                            <a:lumOff val="5000"/>
                          </a:schemeClr>
                        </a:solidFill>
                        <a:latin typeface="+mn-lt"/>
                        <a:ea typeface="+mn-ea"/>
                        <a:cs typeface="+mn-cs"/>
                      </a:endParaRPr>
                    </a:p>
                    <a:p>
                      <a:pPr algn="ctr"/>
                      <a:r>
                        <a:rPr lang="zh-CN" altLang="en-US" sz="1800" b="0" kern="1200" dirty="0">
                          <a:solidFill>
                            <a:schemeClr val="tx2">
                              <a:lumMod val="95000"/>
                              <a:lumOff val="5000"/>
                            </a:schemeClr>
                          </a:solidFill>
                          <a:latin typeface="+mn-lt"/>
                          <a:ea typeface="+mn-ea"/>
                          <a:cs typeface="+mn-cs"/>
                        </a:rPr>
                        <a:t>生物特征</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1800" b="0" kern="1200" dirty="0">
                        <a:solidFill>
                          <a:schemeClr val="tx2">
                            <a:lumMod val="95000"/>
                            <a:lumOff val="5000"/>
                          </a:schemeClr>
                        </a:solidFill>
                        <a:latin typeface="+mn-lt"/>
                        <a:ea typeface="+mn-ea"/>
                        <a:cs typeface="+mn-cs"/>
                      </a:endParaRPr>
                    </a:p>
                    <a:p>
                      <a:pPr algn="ctr"/>
                      <a:r>
                        <a:rPr lang="zh-CN" altLang="en-US" sz="1800" b="0" kern="1200" dirty="0">
                          <a:solidFill>
                            <a:schemeClr val="tx2">
                              <a:lumMod val="95000"/>
                              <a:lumOff val="5000"/>
                            </a:schemeClr>
                          </a:solidFill>
                          <a:latin typeface="+mn-lt"/>
                          <a:ea typeface="+mn-ea"/>
                          <a:cs typeface="+mn-cs"/>
                        </a:rPr>
                        <a:t>通过多次失败认证将用户锁定</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1800" b="0" kern="1200" dirty="0">
                        <a:solidFill>
                          <a:schemeClr val="tx2">
                            <a:lumMod val="95000"/>
                            <a:lumOff val="5000"/>
                          </a:schemeClr>
                        </a:solidFill>
                        <a:latin typeface="+mn-lt"/>
                        <a:ea typeface="+mn-ea"/>
                        <a:cs typeface="+mn-cs"/>
                      </a:endParaRPr>
                    </a:p>
                    <a:p>
                      <a:pPr algn="ctr"/>
                      <a:r>
                        <a:rPr lang="zh-CN" altLang="en-US" sz="1800" b="0" kern="1200" dirty="0">
                          <a:solidFill>
                            <a:schemeClr val="tx2">
                              <a:lumMod val="95000"/>
                              <a:lumOff val="5000"/>
                            </a:schemeClr>
                          </a:solidFill>
                          <a:latin typeface="+mn-lt"/>
                          <a:ea typeface="+mn-ea"/>
                          <a:cs typeface="+mn-cs"/>
                        </a:rPr>
                        <a:t>采用带有带令牌的多因素认证</a:t>
                      </a:r>
                      <a:endParaRPr lang="zh-CN" altLang="en-US" sz="1800" b="0" kern="1200" dirty="0">
                        <a:solidFill>
                          <a:schemeClr val="tx2">
                            <a:lumMod val="95000"/>
                            <a:lumOff val="5000"/>
                          </a:schemeClr>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5.1</a:t>
            </a:r>
            <a:r>
              <a:rPr lang="zh-CN" altLang="en-US" dirty="0">
                <a:latin typeface="楷体" panose="02010609060101010101" pitchFamily="49" charset="-122"/>
                <a:ea typeface="楷体" panose="02010609060101010101" pitchFamily="49" charset="-122"/>
              </a:rPr>
              <a:t>用户认证基本概念</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3" name="文本框 2"/>
          <p:cNvSpPr txBox="1"/>
          <p:nvPr/>
        </p:nvSpPr>
        <p:spPr>
          <a:xfrm>
            <a:off x="214602" y="11575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什么是用户认证？</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1" name="文本框 20"/>
          <p:cNvSpPr txBox="1"/>
          <p:nvPr/>
        </p:nvSpPr>
        <p:spPr>
          <a:xfrm>
            <a:off x="799190" y="2323534"/>
            <a:ext cx="7545619" cy="1200329"/>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zh-CN" altLang="en-US" sz="2400" dirty="0">
                <a:solidFill>
                  <a:schemeClr val="tx2"/>
                </a:solidFill>
                <a:latin typeface="黑体" panose="02010609060101010101" pitchFamily="49" charset="-122"/>
                <a:ea typeface="黑体" panose="02010609060101010101" pitchFamily="49" charset="-122"/>
              </a:rPr>
              <a:t>①</a:t>
            </a:r>
            <a:r>
              <a:rPr lang="zh-CN" altLang="zh-CN" sz="2400" dirty="0">
                <a:solidFill>
                  <a:schemeClr val="tx2">
                    <a:lumMod val="95000"/>
                    <a:lumOff val="5000"/>
                  </a:schemeClr>
                </a:solidFill>
                <a:latin typeface="黑体" panose="02010609060101010101" pitchFamily="49" charset="-122"/>
                <a:ea typeface="黑体" panose="02010609060101010101" pitchFamily="49" charset="-122"/>
              </a:rPr>
              <a:t>用户通过</a:t>
            </a:r>
            <a:r>
              <a:rPr lang="zh-CN" altLang="zh-CN" sz="2400" dirty="0">
                <a:solidFill>
                  <a:srgbClr val="FF0000"/>
                </a:solidFill>
                <a:latin typeface="黑体" panose="02010609060101010101" pitchFamily="49" charset="-122"/>
                <a:ea typeface="黑体" panose="02010609060101010101" pitchFamily="49" charset="-122"/>
              </a:rPr>
              <a:t>一个凭证</a:t>
            </a:r>
            <a:r>
              <a:rPr lang="zh-CN" altLang="zh-CN" sz="2400" dirty="0">
                <a:solidFill>
                  <a:schemeClr val="tx2">
                    <a:lumMod val="95000"/>
                    <a:lumOff val="5000"/>
                  </a:schemeClr>
                </a:solidFill>
                <a:latin typeface="黑体" panose="02010609060101010101" pitchFamily="49" charset="-122"/>
                <a:ea typeface="黑体" panose="02010609060101010101" pitchFamily="49" charset="-122"/>
              </a:rPr>
              <a:t>（例如用户</a:t>
            </a:r>
            <a:r>
              <a:rPr lang="en-US" altLang="zh-CN" sz="2400" dirty="0">
                <a:solidFill>
                  <a:schemeClr val="tx2">
                    <a:lumMod val="95000"/>
                    <a:lumOff val="5000"/>
                  </a:schemeClr>
                </a:solidFill>
                <a:latin typeface="黑体" panose="02010609060101010101" pitchFamily="49" charset="-122"/>
                <a:ea typeface="黑体" panose="02010609060101010101" pitchFamily="49" charset="-122"/>
              </a:rPr>
              <a:t>ID</a:t>
            </a:r>
            <a:r>
              <a:rPr lang="zh-CN" altLang="zh-CN" sz="2400" dirty="0">
                <a:solidFill>
                  <a:schemeClr val="tx2">
                    <a:lumMod val="95000"/>
                    <a:lumOff val="5000"/>
                  </a:schemeClr>
                </a:solidFill>
                <a:latin typeface="黑体" panose="02010609060101010101" pitchFamily="49" charset="-122"/>
                <a:ea typeface="黑体" panose="02010609060101010101" pitchFamily="49" charset="-122"/>
              </a:rPr>
              <a:t>）来向系统</a:t>
            </a:r>
            <a:r>
              <a:rPr lang="zh-CN" altLang="zh-CN" sz="2400" dirty="0">
                <a:solidFill>
                  <a:srgbClr val="FF0000"/>
                </a:solidFill>
                <a:latin typeface="黑体" panose="02010609060101010101" pitchFamily="49" charset="-122"/>
                <a:ea typeface="黑体" panose="02010609060101010101" pitchFamily="49" charset="-122"/>
              </a:rPr>
              <a:t>证明自身</a:t>
            </a: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a:t>
            </a:r>
            <a:endParaRPr lang="en-US" altLang="zh-CN" sz="2400" dirty="0">
              <a:solidFill>
                <a:schemeClr val="tx2">
                  <a:lumMod val="95000"/>
                  <a:lumOff val="5000"/>
                </a:schemeClr>
              </a:solidFill>
              <a:latin typeface="黑体" panose="02010609060101010101" pitchFamily="49" charset="-122"/>
              <a:ea typeface="黑体" panose="02010609060101010101" pitchFamily="49" charset="-122"/>
            </a:endParaRPr>
          </a:p>
          <a:p>
            <a:pPr>
              <a:buClr>
                <a:srgbClr val="C00000"/>
              </a:buClr>
            </a:pPr>
            <a:endParaRPr lang="en-US" altLang="zh-CN" sz="2400" dirty="0">
              <a:solidFill>
                <a:schemeClr val="tx2">
                  <a:lumMod val="95000"/>
                  <a:lumOff val="5000"/>
                </a:schemeClr>
              </a:solidFill>
              <a:latin typeface="黑体" panose="02010609060101010101" pitchFamily="49" charset="-122"/>
              <a:ea typeface="黑体" panose="02010609060101010101" pitchFamily="49" charset="-122"/>
            </a:endParaRPr>
          </a:p>
          <a:p>
            <a:pPr>
              <a:buClr>
                <a:srgbClr val="C00000"/>
              </a:buClr>
            </a:pP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②</a:t>
            </a:r>
            <a:r>
              <a:rPr lang="zh-CN" altLang="zh-CN" sz="2400" dirty="0">
                <a:solidFill>
                  <a:schemeClr val="tx2">
                    <a:lumMod val="95000"/>
                    <a:lumOff val="5000"/>
                  </a:schemeClr>
                </a:solidFill>
                <a:latin typeface="黑体" panose="02010609060101010101" pitchFamily="49" charset="-122"/>
                <a:ea typeface="黑体" panose="02010609060101010101" pitchFamily="49" charset="-122"/>
              </a:rPr>
              <a:t>系统核实</a:t>
            </a:r>
            <a:r>
              <a:rPr lang="zh-CN" altLang="zh-CN" sz="2400" dirty="0">
                <a:solidFill>
                  <a:srgbClr val="FF0000"/>
                </a:solidFill>
                <a:latin typeface="黑体" panose="02010609060101010101" pitchFamily="49" charset="-122"/>
                <a:ea typeface="黑体" panose="02010609060101010101" pitchFamily="49" charset="-122"/>
              </a:rPr>
              <a:t>用户身份</a:t>
            </a:r>
            <a:r>
              <a:rPr lang="zh-CN" altLang="zh-CN" sz="2400" dirty="0">
                <a:solidFill>
                  <a:schemeClr val="tx2">
                    <a:lumMod val="95000"/>
                    <a:lumOff val="5000"/>
                  </a:schemeClr>
                </a:solidFill>
                <a:latin typeface="黑体" panose="02010609060101010101" pitchFamily="49" charset="-122"/>
                <a:ea typeface="黑体" panose="02010609060101010101" pitchFamily="49" charset="-122"/>
              </a:rPr>
              <a:t>，并</a:t>
            </a:r>
            <a:r>
              <a:rPr lang="zh-CN" altLang="zh-CN" sz="2400" dirty="0">
                <a:solidFill>
                  <a:srgbClr val="FF0000"/>
                </a:solidFill>
                <a:latin typeface="黑体" panose="02010609060101010101" pitchFamily="49" charset="-122"/>
                <a:ea typeface="黑体" panose="02010609060101010101" pitchFamily="49" charset="-122"/>
              </a:rPr>
              <a:t>授予相应权限</a:t>
            </a: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a:t>
            </a:r>
            <a:endParaRPr lang="zh-CN" altLang="en-US" sz="24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文本框 22"/>
          <p:cNvSpPr txBox="1"/>
          <p:nvPr/>
        </p:nvSpPr>
        <p:spPr>
          <a:xfrm>
            <a:off x="701460" y="1680661"/>
            <a:ext cx="2664296"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用户认证功能</a:t>
            </a:r>
            <a:endParaRPr lang="zh-CN" altLang="en-US" sz="2800" dirty="0">
              <a:solidFill>
                <a:schemeClr val="bg1"/>
              </a:solidFill>
              <a:latin typeface="黑体" panose="02010609060101010101" pitchFamily="49" charset="-122"/>
              <a:ea typeface="黑体" panose="02010609060101010101" pitchFamily="49" charset="-122"/>
            </a:endParaRPr>
          </a:p>
        </p:txBody>
      </p:sp>
      <p:grpSp>
        <p:nvGrpSpPr>
          <p:cNvPr id="16" name="组合 15"/>
          <p:cNvGrpSpPr/>
          <p:nvPr/>
        </p:nvGrpSpPr>
        <p:grpSpPr>
          <a:xfrm>
            <a:off x="842308" y="4857731"/>
            <a:ext cx="937419" cy="1424470"/>
            <a:chOff x="5724699" y="4262056"/>
            <a:chExt cx="937419" cy="1424470"/>
          </a:xfrm>
        </p:grpSpPr>
        <p:graphicFrame>
          <p:nvGraphicFramePr>
            <p:cNvPr id="17"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1149" name="Drawing" r:id="rId1" imgW="869950" imgH="911225" progId="WPDraw30.Drawing">
                    <p:embed/>
                  </p:oleObj>
                </mc:Choice>
                <mc:Fallback>
                  <p:oleObj name="Drawing" r:id="rId1" imgW="869950" imgH="911225" progId="WPDraw30.Drawing">
                    <p:embed/>
                    <p:pic>
                      <p:nvPicPr>
                        <p:cNvPr id="0" name="Object 10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baseline="0" dirty="0"/>
                <a:t>用户</a:t>
              </a:r>
              <a:r>
                <a:rPr lang="en-US" altLang="zh-CN" baseline="0" dirty="0"/>
                <a:t>A</a:t>
              </a:r>
              <a:endParaRPr lang="en-US" altLang="zh-CN" baseline="0" dirty="0"/>
            </a:p>
          </p:txBody>
        </p:sp>
      </p:grpSp>
      <p:sp>
        <p:nvSpPr>
          <p:cNvPr id="19" name="Line 101"/>
          <p:cNvSpPr>
            <a:spLocks noChangeShapeType="1"/>
          </p:cNvSpPr>
          <p:nvPr/>
        </p:nvSpPr>
        <p:spPr bwMode="auto">
          <a:xfrm>
            <a:off x="1855133" y="5524785"/>
            <a:ext cx="5035838" cy="0"/>
          </a:xfrm>
          <a:prstGeom prst="line">
            <a:avLst/>
          </a:prstGeom>
          <a:noFill/>
          <a:ln w="76200">
            <a:solidFill>
              <a:srgbClr val="00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 name="组合 6"/>
          <p:cNvGrpSpPr/>
          <p:nvPr/>
        </p:nvGrpSpPr>
        <p:grpSpPr>
          <a:xfrm>
            <a:off x="7157808" y="4703536"/>
            <a:ext cx="1096504" cy="1664394"/>
            <a:chOff x="7157808" y="4703536"/>
            <a:chExt cx="1096504" cy="1664394"/>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7808" y="4703536"/>
              <a:ext cx="1096504" cy="1092909"/>
            </a:xfrm>
            <a:prstGeom prst="rect">
              <a:avLst/>
            </a:prstGeom>
          </p:spPr>
        </p:pic>
        <p:sp>
          <p:nvSpPr>
            <p:cNvPr id="20" name="Rectangle 117"/>
            <p:cNvSpPr>
              <a:spLocks noChangeArrowheads="1"/>
            </p:cNvSpPr>
            <p:nvPr/>
          </p:nvSpPr>
          <p:spPr bwMode="auto">
            <a:xfrm>
              <a:off x="7237747" y="5863105"/>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t>系统</a:t>
              </a:r>
              <a:endParaRPr lang="en-US" altLang="zh-CN" baseline="0" dirty="0"/>
            </a:p>
          </p:txBody>
        </p:sp>
      </p:grpSp>
      <p:sp>
        <p:nvSpPr>
          <p:cNvPr id="5" name="思想气泡: 云 4"/>
          <p:cNvSpPr/>
          <p:nvPr/>
        </p:nvSpPr>
        <p:spPr>
          <a:xfrm>
            <a:off x="1630270" y="4151947"/>
            <a:ext cx="2088232" cy="720075"/>
          </a:xfrm>
          <a:prstGeom prst="cloudCallout">
            <a:avLst>
              <a:gd name="adj1" fmla="val -53121"/>
              <a:gd name="adj2" fmla="val 8687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2"/>
                </a:solidFill>
              </a:rPr>
              <a:t>我是用户</a:t>
            </a:r>
            <a:r>
              <a:rPr lang="en-US" altLang="zh-CN" dirty="0">
                <a:solidFill>
                  <a:schemeClr val="tx2"/>
                </a:solidFill>
              </a:rPr>
              <a:t>A</a:t>
            </a:r>
            <a:endParaRPr lang="zh-CN" altLang="en-US" dirty="0">
              <a:solidFill>
                <a:schemeClr val="tx2"/>
              </a:solidFill>
            </a:endParaRPr>
          </a:p>
        </p:txBody>
      </p:sp>
      <p:sp>
        <p:nvSpPr>
          <p:cNvPr id="22" name="思想气泡: 云 21"/>
          <p:cNvSpPr/>
          <p:nvPr/>
        </p:nvSpPr>
        <p:spPr>
          <a:xfrm>
            <a:off x="3963131" y="3990884"/>
            <a:ext cx="3328940" cy="720075"/>
          </a:xfrm>
          <a:prstGeom prst="cloudCallout">
            <a:avLst>
              <a:gd name="adj1" fmla="val 42899"/>
              <a:gd name="adj2" fmla="val 115091"/>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2"/>
                </a:solidFill>
              </a:rPr>
              <a:t>你说你是</a:t>
            </a:r>
            <a:r>
              <a:rPr lang="en-US" altLang="zh-CN" dirty="0">
                <a:solidFill>
                  <a:schemeClr val="tx2"/>
                </a:solidFill>
              </a:rPr>
              <a:t>A</a:t>
            </a:r>
            <a:r>
              <a:rPr lang="zh-CN" altLang="en-US" dirty="0">
                <a:solidFill>
                  <a:schemeClr val="tx2"/>
                </a:solidFill>
              </a:rPr>
              <a:t>你就是</a:t>
            </a:r>
            <a:r>
              <a:rPr lang="en-US" altLang="zh-CN" dirty="0">
                <a:solidFill>
                  <a:schemeClr val="tx2"/>
                </a:solidFill>
              </a:rPr>
              <a:t>A</a:t>
            </a:r>
            <a:r>
              <a:rPr lang="zh-CN" altLang="en-US" dirty="0">
                <a:solidFill>
                  <a:schemeClr val="tx2"/>
                </a:solidFill>
              </a:rPr>
              <a:t>？</a:t>
            </a:r>
            <a:endParaRPr lang="en-US" altLang="zh-CN" dirty="0">
              <a:solidFill>
                <a:schemeClr val="tx2"/>
              </a:solidFill>
            </a:endParaRPr>
          </a:p>
          <a:p>
            <a:pPr algn="ctr"/>
            <a:r>
              <a:rPr lang="zh-CN" altLang="en-US" dirty="0">
                <a:solidFill>
                  <a:schemeClr val="tx2"/>
                </a:solidFill>
              </a:rPr>
              <a:t>你怎么证明你是</a:t>
            </a:r>
            <a:r>
              <a:rPr lang="en-US" altLang="zh-CN" dirty="0">
                <a:solidFill>
                  <a:schemeClr val="tx2"/>
                </a:solidFill>
              </a:rPr>
              <a:t>A</a:t>
            </a:r>
            <a:r>
              <a:rPr lang="zh-CN" altLang="en-US" dirty="0">
                <a:solidFill>
                  <a:schemeClr val="tx2"/>
                </a:solidFill>
              </a:rPr>
              <a:t>？</a:t>
            </a:r>
            <a:endParaRPr lang="zh-CN" altLang="en-US" dirty="0">
              <a:solidFill>
                <a:schemeClr val="tx2"/>
              </a:solidFill>
            </a:endParaRPr>
          </a:p>
        </p:txBody>
      </p:sp>
      <p:sp>
        <p:nvSpPr>
          <p:cNvPr id="6" name="矩形 5"/>
          <p:cNvSpPr/>
          <p:nvPr/>
        </p:nvSpPr>
        <p:spPr>
          <a:xfrm>
            <a:off x="2033608" y="5653557"/>
            <a:ext cx="792088" cy="41909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凭证</a:t>
            </a:r>
            <a:endParaRPr lang="zh-CN" altLang="en-US" dirty="0"/>
          </a:p>
        </p:txBody>
      </p:sp>
      <p:sp>
        <p:nvSpPr>
          <p:cNvPr id="26" name="矩形 25"/>
          <p:cNvSpPr/>
          <p:nvPr/>
        </p:nvSpPr>
        <p:spPr>
          <a:xfrm>
            <a:off x="7157808" y="4036347"/>
            <a:ext cx="1150469" cy="41909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核实凭证</a:t>
            </a:r>
            <a:endParaRPr lang="zh-CN" altLang="en-US" dirty="0"/>
          </a:p>
        </p:txBody>
      </p:sp>
      <p:sp>
        <p:nvSpPr>
          <p:cNvPr id="27" name="思想气泡: 云 26"/>
          <p:cNvSpPr/>
          <p:nvPr/>
        </p:nvSpPr>
        <p:spPr>
          <a:xfrm>
            <a:off x="3464691" y="5823521"/>
            <a:ext cx="3773367" cy="583881"/>
          </a:xfrm>
          <a:prstGeom prst="cloudCallout">
            <a:avLst>
              <a:gd name="adj1" fmla="val 45347"/>
              <a:gd name="adj2" fmla="val 137238"/>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2"/>
                </a:solidFill>
              </a:rPr>
              <a:t>你确实是</a:t>
            </a:r>
            <a:r>
              <a:rPr lang="en-US" altLang="zh-CN" dirty="0">
                <a:solidFill>
                  <a:schemeClr val="tx2"/>
                </a:solidFill>
              </a:rPr>
              <a:t>A</a:t>
            </a:r>
            <a:r>
              <a:rPr lang="zh-CN" altLang="en-US" dirty="0">
                <a:solidFill>
                  <a:schemeClr val="tx2"/>
                </a:solidFill>
              </a:rPr>
              <a:t>，允许访问</a:t>
            </a:r>
            <a:endParaRPr lang="zh-CN" altLang="en-US" dirty="0">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par>
                                <p:cTn id="32" presetID="10" presetClass="exit" presetSubtype="0" fill="hold" grpId="1" nodeType="withEffect">
                                  <p:stCondLst>
                                    <p:cond delay="0"/>
                                  </p:stCondLst>
                                  <p:childTnLst>
                                    <p:animEffect transition="out" filter="fade">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42" presetClass="path" presetSubtype="0" accel="50000" decel="50000" fill="hold" grpId="1" nodeType="withEffect">
                                  <p:stCondLst>
                                    <p:cond delay="0"/>
                                  </p:stCondLst>
                                  <p:childTnLst>
                                    <p:animMotion origin="layout" path="M 5E-6 -1.11111E-6 L 0.43126 -1.11111E-6 " pathEditMode="relative" rAng="0" ptsTypes="AA">
                                      <p:cBhvr>
                                        <p:cTn id="38" dur="2000" fill="hold"/>
                                        <p:tgtEl>
                                          <p:spTgt spid="6"/>
                                        </p:tgtEl>
                                        <p:attrNameLst>
                                          <p:attrName>ppt_x</p:attrName>
                                          <p:attrName>ppt_y</p:attrName>
                                        </p:attrNameLst>
                                      </p:cBhvr>
                                      <p:rCtr x="21563" y="0"/>
                                    </p:animMotion>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nodeType="withEffect">
                                  <p:stCondLst>
                                    <p:cond delay="0"/>
                                  </p:stCondLst>
                                  <p:childTnLst>
                                    <p:set>
                                      <p:cBhvr>
                                        <p:cTn id="45" dur="1" fill="hold">
                                          <p:stCondLst>
                                            <p:cond delay="0"/>
                                          </p:stCondLst>
                                        </p:cTn>
                                        <p:tgtEl>
                                          <p:spTgt spid="21">
                                            <p:txEl>
                                              <p:pRg st="2" end="2"/>
                                            </p:txEl>
                                          </p:spTgt>
                                        </p:tgtEl>
                                        <p:attrNameLst>
                                          <p:attrName>style.visibility</p:attrName>
                                        </p:attrNameLst>
                                      </p:cBhvr>
                                      <p:to>
                                        <p:strVal val="visible"/>
                                      </p:to>
                                    </p:set>
                                    <p:animEffect transition="in" filter="fade">
                                      <p:cBhvr>
                                        <p:cTn id="46" dur="500"/>
                                        <p:tgtEl>
                                          <p:spTgt spid="21">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5" grpId="0" animBg="1"/>
      <p:bldP spid="5" grpId="1" animBg="1"/>
      <p:bldP spid="22" grpId="0" animBg="1"/>
      <p:bldP spid="22" grpId="1" animBg="1"/>
      <p:bldP spid="6" grpId="0" animBg="1"/>
      <p:bldP spid="6" grpId="1" animBg="1"/>
      <p:bldP spid="26" grpId="0" animBg="1"/>
      <p:bldP spid="27"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单向认证</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3" name="文本框 12"/>
          <p:cNvSpPr txBox="1"/>
          <p:nvPr/>
        </p:nvSpPr>
        <p:spPr>
          <a:xfrm>
            <a:off x="1036252" y="2279688"/>
            <a:ext cx="6995296" cy="1015663"/>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609600" indent="-342900" algn="just">
              <a:buClr>
                <a:schemeClr val="accent6"/>
              </a:buClr>
              <a:buFont typeface="Wingdings" panose="05000000000000000000" pitchFamily="2" charset="2"/>
              <a:buChar char="p"/>
            </a:pPr>
            <a:r>
              <a:rPr lang="en-US" altLang="zh-CN" sz="2000" dirty="0">
                <a:solidFill>
                  <a:schemeClr val="tx2"/>
                </a:solidFill>
                <a:latin typeface="黑体" panose="02010609060101010101" pitchFamily="49" charset="-122"/>
                <a:ea typeface="黑体" panose="02010609060101010101" pitchFamily="49" charset="-122"/>
              </a:rPr>
              <a:t>A</a:t>
            </a:r>
            <a:r>
              <a:rPr lang="zh-CN" altLang="en-US" sz="2000" dirty="0">
                <a:solidFill>
                  <a:schemeClr val="tx2"/>
                </a:solidFill>
                <a:latin typeface="黑体" panose="02010609060101010101" pitchFamily="49" charset="-122"/>
                <a:ea typeface="黑体" panose="02010609060101010101" pitchFamily="49" charset="-122"/>
              </a:rPr>
              <a:t>向</a:t>
            </a:r>
            <a:r>
              <a:rPr lang="en-US" altLang="zh-CN" sz="2000" dirty="0">
                <a:solidFill>
                  <a:schemeClr val="tx2"/>
                </a:solidFill>
                <a:latin typeface="黑体" panose="02010609060101010101" pitchFamily="49" charset="-122"/>
                <a:ea typeface="黑体" panose="02010609060101010101" pitchFamily="49" charset="-122"/>
              </a:rPr>
              <a:t>B</a:t>
            </a:r>
            <a:r>
              <a:rPr lang="zh-CN" altLang="en-US" sz="2000" dirty="0">
                <a:solidFill>
                  <a:schemeClr val="tx2"/>
                </a:solidFill>
                <a:latin typeface="黑体" panose="02010609060101010101" pitchFamily="49" charset="-122"/>
                <a:ea typeface="黑体" panose="02010609060101010101" pitchFamily="49" charset="-122"/>
              </a:rPr>
              <a:t>表明身份（通常</a:t>
            </a:r>
            <a:r>
              <a:rPr lang="en-US" altLang="zh-CN" sz="2000" dirty="0">
                <a:solidFill>
                  <a:schemeClr val="tx2"/>
                </a:solidFill>
                <a:latin typeface="黑体" panose="02010609060101010101" pitchFamily="49" charset="-122"/>
                <a:ea typeface="黑体" panose="02010609060101010101" pitchFamily="49" charset="-122"/>
              </a:rPr>
              <a:t>B</a:t>
            </a:r>
            <a:r>
              <a:rPr lang="zh-CN" altLang="en-US" sz="2000" dirty="0">
                <a:solidFill>
                  <a:schemeClr val="tx2"/>
                </a:solidFill>
                <a:latin typeface="黑体" panose="02010609060101010101" pitchFamily="49" charset="-122"/>
                <a:ea typeface="黑体" panose="02010609060101010101" pitchFamily="49" charset="-122"/>
              </a:rPr>
              <a:t>是</a:t>
            </a:r>
            <a:r>
              <a:rPr lang="en-US" altLang="zh-CN" sz="2000" dirty="0">
                <a:solidFill>
                  <a:schemeClr val="tx2"/>
                </a:solidFill>
                <a:latin typeface="黑体" panose="02010609060101010101" pitchFamily="49" charset="-122"/>
                <a:ea typeface="黑体" panose="02010609060101010101" pitchFamily="49" charset="-122"/>
              </a:rPr>
              <a:t>server</a:t>
            </a:r>
            <a:r>
              <a:rPr lang="zh-CN" altLang="en-US" sz="2000" dirty="0">
                <a:solidFill>
                  <a:schemeClr val="tx2"/>
                </a:solidFill>
                <a:latin typeface="黑体" panose="02010609060101010101" pitchFamily="49" charset="-122"/>
                <a:ea typeface="黑体" panose="02010609060101010101" pitchFamily="49" charset="-122"/>
              </a:rPr>
              <a:t>，</a:t>
            </a:r>
            <a:r>
              <a:rPr lang="en-US" altLang="zh-CN" sz="2000" dirty="0">
                <a:solidFill>
                  <a:schemeClr val="tx2"/>
                </a:solidFill>
                <a:latin typeface="黑体" panose="02010609060101010101" pitchFamily="49" charset="-122"/>
                <a:ea typeface="黑体" panose="02010609060101010101" pitchFamily="49" charset="-122"/>
              </a:rPr>
              <a:t>A</a:t>
            </a:r>
            <a:r>
              <a:rPr lang="zh-CN" altLang="en-US" sz="2000" dirty="0">
                <a:solidFill>
                  <a:schemeClr val="tx2"/>
                </a:solidFill>
                <a:latin typeface="黑体" panose="02010609060101010101" pitchFamily="49" charset="-122"/>
                <a:ea typeface="黑体" panose="02010609060101010101" pitchFamily="49" charset="-122"/>
              </a:rPr>
              <a:t>是</a:t>
            </a:r>
            <a:r>
              <a:rPr lang="en-US" altLang="zh-CN" sz="2000" dirty="0">
                <a:solidFill>
                  <a:schemeClr val="tx2"/>
                </a:solidFill>
                <a:latin typeface="黑体" panose="02010609060101010101" pitchFamily="49" charset="-122"/>
                <a:ea typeface="黑体" panose="02010609060101010101" pitchFamily="49" charset="-122"/>
              </a:rPr>
              <a:t>client</a:t>
            </a:r>
            <a:r>
              <a:rPr lang="zh-CN" altLang="en-US" sz="2000" dirty="0">
                <a:solidFill>
                  <a:schemeClr val="tx2"/>
                </a:solidFill>
                <a:latin typeface="黑体" panose="02010609060101010101" pitchFamily="49" charset="-122"/>
                <a:ea typeface="黑体" panose="02010609060101010101" pitchFamily="49" charset="-122"/>
              </a:rPr>
              <a:t>）</a:t>
            </a:r>
            <a:endParaRPr lang="en-US" altLang="zh-CN" sz="2000" dirty="0">
              <a:solidFill>
                <a:schemeClr val="tx2"/>
              </a:solidFill>
              <a:latin typeface="黑体" panose="02010609060101010101" pitchFamily="49" charset="-122"/>
              <a:ea typeface="黑体" panose="02010609060101010101" pitchFamily="49" charset="-122"/>
            </a:endParaRPr>
          </a:p>
          <a:p>
            <a:pPr marL="609600" indent="-342900" algn="just">
              <a:buClr>
                <a:schemeClr val="accent6"/>
              </a:buClr>
              <a:buFont typeface="Wingdings" panose="05000000000000000000" pitchFamily="2" charset="2"/>
              <a:buChar char="p"/>
            </a:pPr>
            <a:r>
              <a:rPr lang="zh-CN" altLang="en-US" sz="2000" dirty="0">
                <a:solidFill>
                  <a:schemeClr val="tx2"/>
                </a:solidFill>
                <a:latin typeface="黑体" panose="02010609060101010101" pitchFamily="49" charset="-122"/>
                <a:ea typeface="黑体" panose="02010609060101010101" pitchFamily="49" charset="-122"/>
              </a:rPr>
              <a:t>如果系统</a:t>
            </a:r>
            <a:r>
              <a:rPr lang="en-US" altLang="zh-CN" sz="2000" dirty="0">
                <a:solidFill>
                  <a:schemeClr val="tx2"/>
                </a:solidFill>
                <a:latin typeface="黑体" panose="02010609060101010101" pitchFamily="49" charset="-122"/>
                <a:ea typeface="黑体" panose="02010609060101010101" pitchFamily="49" charset="-122"/>
              </a:rPr>
              <a:t>A</a:t>
            </a:r>
            <a:r>
              <a:rPr lang="zh-CN" altLang="en-US" sz="2000" dirty="0">
                <a:solidFill>
                  <a:schemeClr val="tx2"/>
                </a:solidFill>
                <a:latin typeface="黑体" panose="02010609060101010101" pitchFamily="49" charset="-122"/>
                <a:ea typeface="黑体" panose="02010609060101010101" pitchFamily="49" charset="-122"/>
              </a:rPr>
              <a:t>是安全的，则</a:t>
            </a:r>
            <a:r>
              <a:rPr lang="zh-CN" altLang="en-US" sz="2000" dirty="0">
                <a:solidFill>
                  <a:srgbClr val="FF0000"/>
                </a:solidFill>
                <a:latin typeface="黑体" panose="02010609060101010101" pitchFamily="49" charset="-122"/>
                <a:ea typeface="黑体" panose="02010609060101010101" pitchFamily="49" charset="-122"/>
              </a:rPr>
              <a:t>攻击者不能冒充</a:t>
            </a:r>
            <a:r>
              <a:rPr lang="en-US" altLang="zh-CN" sz="2000" dirty="0">
                <a:solidFill>
                  <a:srgbClr val="FF0000"/>
                </a:solidFill>
                <a:latin typeface="黑体" panose="02010609060101010101" pitchFamily="49" charset="-122"/>
                <a:ea typeface="黑体" panose="02010609060101010101" pitchFamily="49" charset="-122"/>
              </a:rPr>
              <a:t>A</a:t>
            </a:r>
            <a:endParaRPr lang="en-US" altLang="zh-CN" sz="2000" dirty="0">
              <a:solidFill>
                <a:srgbClr val="FF0000"/>
              </a:solidFill>
              <a:latin typeface="黑体" panose="02010609060101010101" pitchFamily="49" charset="-122"/>
              <a:ea typeface="黑体" panose="02010609060101010101" pitchFamily="49" charset="-122"/>
            </a:endParaRPr>
          </a:p>
          <a:p>
            <a:pPr marL="609600" indent="-342900" algn="just">
              <a:buClr>
                <a:schemeClr val="accent6"/>
              </a:buClr>
              <a:buFont typeface="Wingdings" panose="05000000000000000000" pitchFamily="2" charset="2"/>
              <a:buChar char="p"/>
            </a:pPr>
            <a:r>
              <a:rPr lang="zh-CN" altLang="en-US" sz="2000" dirty="0">
                <a:solidFill>
                  <a:schemeClr val="tx2"/>
                </a:solidFill>
                <a:latin typeface="黑体" panose="02010609060101010101" pitchFamily="49" charset="-122"/>
                <a:ea typeface="黑体" panose="02010609060101010101" pitchFamily="49" charset="-122"/>
              </a:rPr>
              <a:t>最简单的方式是</a:t>
            </a:r>
            <a:r>
              <a:rPr lang="en-US" altLang="zh-CN" sz="2000" dirty="0">
                <a:solidFill>
                  <a:schemeClr val="tx2"/>
                </a:solidFill>
                <a:latin typeface="黑体" panose="02010609060101010101" pitchFamily="49" charset="-122"/>
                <a:ea typeface="黑体" panose="02010609060101010101" pitchFamily="49" charset="-122"/>
              </a:rPr>
              <a:t>A</a:t>
            </a:r>
            <a:r>
              <a:rPr lang="zh-CN" altLang="en-US" sz="2000" dirty="0">
                <a:solidFill>
                  <a:schemeClr val="tx2"/>
                </a:solidFill>
                <a:latin typeface="黑体" panose="02010609060101010101" pitchFamily="49" charset="-122"/>
                <a:ea typeface="黑体" panose="02010609060101010101" pitchFamily="49" charset="-122"/>
              </a:rPr>
              <a:t>向</a:t>
            </a:r>
            <a:r>
              <a:rPr lang="en-US" altLang="zh-CN" sz="2000" dirty="0">
                <a:solidFill>
                  <a:schemeClr val="tx2"/>
                </a:solidFill>
                <a:latin typeface="黑体" panose="02010609060101010101" pitchFamily="49" charset="-122"/>
                <a:ea typeface="黑体" panose="02010609060101010101" pitchFamily="49" charset="-122"/>
              </a:rPr>
              <a:t>B</a:t>
            </a:r>
            <a:r>
              <a:rPr lang="zh-CN" altLang="en-US" sz="2000" dirty="0">
                <a:solidFill>
                  <a:schemeClr val="tx2"/>
                </a:solidFill>
                <a:latin typeface="黑体" panose="02010609060101010101" pitchFamily="49" charset="-122"/>
                <a:ea typeface="黑体" panose="02010609060101010101" pitchFamily="49" charset="-122"/>
              </a:rPr>
              <a:t>出示口令</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 name="文本框 1"/>
          <p:cNvSpPr txBox="1"/>
          <p:nvPr/>
        </p:nvSpPr>
        <p:spPr>
          <a:xfrm>
            <a:off x="4716016" y="1492042"/>
            <a:ext cx="3528392"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800" dirty="0">
                <a:solidFill>
                  <a:schemeClr val="tx2"/>
                </a:solidFill>
                <a:latin typeface="黑体" panose="02010609060101010101" pitchFamily="49" charset="-122"/>
                <a:ea typeface="黑体" panose="02010609060101010101" pitchFamily="49" charset="-122"/>
              </a:rPr>
              <a:t>重点防范重放攻击！</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7" name="文本框 6"/>
          <p:cNvSpPr txBox="1"/>
          <p:nvPr/>
        </p:nvSpPr>
        <p:spPr>
          <a:xfrm>
            <a:off x="311058" y="4125154"/>
            <a:ext cx="4253943" cy="2369880"/>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zh-CN" sz="2000" dirty="0">
                <a:solidFill>
                  <a:schemeClr val="tx2"/>
                </a:solidFill>
                <a:latin typeface="黑体" panose="02010609060101010101" pitchFamily="49" charset="-122"/>
                <a:ea typeface="黑体" panose="02010609060101010101" pitchFamily="49" charset="-122"/>
              </a:rPr>
              <a:t>A</a:t>
            </a:r>
            <a:r>
              <a:rPr lang="zh-CN" altLang="en-US" sz="2000" dirty="0">
                <a:solidFill>
                  <a:schemeClr val="tx2"/>
                </a:solidFill>
                <a:latin typeface="黑体" panose="02010609060101010101" pitchFamily="49" charset="-122"/>
                <a:ea typeface="黑体" panose="02010609060101010101" pitchFamily="49" charset="-122"/>
              </a:rPr>
              <a:t>和</a:t>
            </a:r>
            <a:r>
              <a:rPr lang="en-US" altLang="zh-CN" sz="2000" dirty="0">
                <a:solidFill>
                  <a:schemeClr val="tx2"/>
                </a:solidFill>
                <a:latin typeface="黑体" panose="02010609060101010101" pitchFamily="49" charset="-122"/>
                <a:ea typeface="黑体" panose="02010609060101010101" pitchFamily="49" charset="-122"/>
              </a:rPr>
              <a:t>B</a:t>
            </a:r>
            <a:r>
              <a:rPr lang="zh-CN" altLang="en-US" sz="2000" dirty="0">
                <a:solidFill>
                  <a:srgbClr val="FF0000"/>
                </a:solidFill>
                <a:latin typeface="黑体" panose="02010609060101010101" pitchFamily="49" charset="-122"/>
                <a:ea typeface="黑体" panose="02010609060101010101" pitchFamily="49" charset="-122"/>
              </a:rPr>
              <a:t>双方共享密钥</a:t>
            </a:r>
            <a:r>
              <a:rPr lang="zh-CN" altLang="en-US" sz="2000" dirty="0">
                <a:solidFill>
                  <a:schemeClr val="tx2"/>
                </a:solidFill>
                <a:latin typeface="黑体" panose="02010609060101010101" pitchFamily="49" charset="-122"/>
                <a:ea typeface="黑体" panose="02010609060101010101" pitchFamily="49" charset="-122"/>
              </a:rPr>
              <a:t>，</a:t>
            </a:r>
            <a:r>
              <a:rPr lang="en-US" altLang="zh-CN" sz="2000" dirty="0">
                <a:solidFill>
                  <a:schemeClr val="tx2"/>
                </a:solidFill>
                <a:latin typeface="黑体" panose="02010609060101010101" pitchFamily="49" charset="-122"/>
                <a:ea typeface="黑体" panose="02010609060101010101" pitchFamily="49" charset="-122"/>
              </a:rPr>
              <a:t>B</a:t>
            </a:r>
            <a:r>
              <a:rPr lang="zh-CN" altLang="en-US" sz="2000" dirty="0">
                <a:solidFill>
                  <a:schemeClr val="tx2"/>
                </a:solidFill>
                <a:latin typeface="黑体" panose="02010609060101010101" pitchFamily="49" charset="-122"/>
                <a:ea typeface="黑体" panose="02010609060101010101" pitchFamily="49" charset="-122"/>
              </a:rPr>
              <a:t>向</a:t>
            </a:r>
            <a:r>
              <a:rPr lang="en-US" altLang="zh-CN" sz="2000" dirty="0">
                <a:solidFill>
                  <a:schemeClr val="tx2"/>
                </a:solidFill>
                <a:latin typeface="黑体" panose="02010609060101010101" pitchFamily="49" charset="-122"/>
                <a:ea typeface="黑体" panose="02010609060101010101" pitchFamily="49" charset="-122"/>
              </a:rPr>
              <a:t>A</a:t>
            </a:r>
            <a:r>
              <a:rPr lang="zh-CN" altLang="en-US" sz="2000" dirty="0">
                <a:solidFill>
                  <a:schemeClr val="tx2"/>
                </a:solidFill>
                <a:latin typeface="黑体" panose="02010609060101010101" pitchFamily="49" charset="-122"/>
                <a:ea typeface="黑体" panose="02010609060101010101" pitchFamily="49" charset="-122"/>
              </a:rPr>
              <a:t>发送一个明文</a:t>
            </a:r>
            <a:r>
              <a:rPr lang="en-US" altLang="zh-CN" sz="2000" dirty="0">
                <a:solidFill>
                  <a:schemeClr val="tx2"/>
                </a:solidFill>
                <a:latin typeface="黑体" panose="02010609060101010101" pitchFamily="49" charset="-122"/>
                <a:ea typeface="黑体" panose="02010609060101010101" pitchFamily="49" charset="-122"/>
              </a:rPr>
              <a:t>R</a:t>
            </a:r>
            <a:r>
              <a:rPr lang="zh-CN" altLang="en-US" sz="2000" dirty="0">
                <a:solidFill>
                  <a:schemeClr val="tx2"/>
                </a:solidFill>
                <a:latin typeface="黑体" panose="02010609060101010101" pitchFamily="49" charset="-122"/>
                <a:ea typeface="黑体" panose="02010609060101010101" pitchFamily="49" charset="-122"/>
              </a:rPr>
              <a:t>，</a:t>
            </a:r>
            <a:r>
              <a:rPr lang="en-US" altLang="zh-CN" sz="2000" dirty="0">
                <a:solidFill>
                  <a:schemeClr val="tx2"/>
                </a:solidFill>
                <a:latin typeface="黑体" panose="02010609060101010101" pitchFamily="49" charset="-122"/>
                <a:ea typeface="黑体" panose="02010609060101010101" pitchFamily="49" charset="-122"/>
              </a:rPr>
              <a:t>A</a:t>
            </a:r>
            <a:r>
              <a:rPr lang="zh-CN" altLang="en-US" sz="2000" dirty="0">
                <a:solidFill>
                  <a:schemeClr val="tx2"/>
                </a:solidFill>
                <a:latin typeface="黑体" panose="02010609060101010101" pitchFamily="49" charset="-122"/>
                <a:ea typeface="黑体" panose="02010609060101010101" pitchFamily="49" charset="-122"/>
              </a:rPr>
              <a:t>返回该明文对应的密文，从而确认</a:t>
            </a:r>
            <a:r>
              <a:rPr lang="en-US" altLang="zh-CN" sz="2000" dirty="0">
                <a:solidFill>
                  <a:schemeClr val="tx2"/>
                </a:solidFill>
                <a:latin typeface="黑体" panose="02010609060101010101" pitchFamily="49" charset="-122"/>
                <a:ea typeface="黑体" panose="02010609060101010101" pitchFamily="49" charset="-122"/>
              </a:rPr>
              <a:t>A</a:t>
            </a:r>
            <a:r>
              <a:rPr lang="zh-CN" altLang="en-US" sz="2000" dirty="0">
                <a:solidFill>
                  <a:schemeClr val="tx2"/>
                </a:solidFill>
                <a:latin typeface="黑体" panose="02010609060101010101" pitchFamily="49" charset="-122"/>
                <a:ea typeface="黑体" panose="02010609060101010101" pitchFamily="49" charset="-122"/>
              </a:rPr>
              <a:t>掌握密钥</a:t>
            </a:r>
            <a:endParaRPr lang="en-US" altLang="zh-CN" sz="2000" dirty="0">
              <a:solidFill>
                <a:schemeClr val="tx2"/>
              </a:solidFill>
              <a:latin typeface="黑体" panose="02010609060101010101" pitchFamily="49" charset="-122"/>
              <a:ea typeface="黑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000" dirty="0">
                <a:solidFill>
                  <a:schemeClr val="tx2"/>
                </a:solidFill>
                <a:latin typeface="黑体" panose="02010609060101010101" pitchFamily="49" charset="-122"/>
                <a:ea typeface="黑体" panose="02010609060101010101" pitchFamily="49" charset="-122"/>
              </a:rPr>
              <a:t>随机数据</a:t>
            </a:r>
            <a:r>
              <a:rPr lang="en-US" altLang="zh-CN" sz="2000" dirty="0">
                <a:solidFill>
                  <a:schemeClr val="tx2"/>
                </a:solidFill>
                <a:latin typeface="黑体" panose="02010609060101010101" pitchFamily="49" charset="-122"/>
                <a:ea typeface="黑体" panose="02010609060101010101" pitchFamily="49" charset="-122"/>
              </a:rPr>
              <a:t>R</a:t>
            </a:r>
            <a:r>
              <a:rPr lang="zh-CN" altLang="en-US" sz="2000" dirty="0">
                <a:solidFill>
                  <a:schemeClr val="tx2"/>
                </a:solidFill>
                <a:latin typeface="黑体" panose="02010609060101010101" pitchFamily="49" charset="-122"/>
                <a:ea typeface="黑体" panose="02010609060101010101" pitchFamily="49" charset="-122"/>
              </a:rPr>
              <a:t>每次不同，因此不能回放</a:t>
            </a:r>
            <a:endParaRPr lang="zh-CN" altLang="en-US" sz="2000" dirty="0">
              <a:solidFill>
                <a:schemeClr val="tx2"/>
              </a:solidFill>
              <a:latin typeface="黑体" panose="02010609060101010101" pitchFamily="49" charset="-122"/>
              <a:ea typeface="黑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en-US" altLang="zh-CN" sz="2000" dirty="0">
                <a:solidFill>
                  <a:schemeClr val="tx2"/>
                </a:solidFill>
                <a:latin typeface="黑体" panose="02010609060101010101" pitchFamily="49" charset="-122"/>
                <a:ea typeface="黑体" panose="02010609060101010101" pitchFamily="49" charset="-122"/>
              </a:rPr>
              <a:t>A</a:t>
            </a:r>
            <a:r>
              <a:rPr lang="zh-CN" altLang="en-US" sz="2000" dirty="0">
                <a:solidFill>
                  <a:schemeClr val="tx2"/>
                </a:solidFill>
                <a:latin typeface="黑体" panose="02010609060101010101" pitchFamily="49" charset="-122"/>
                <a:ea typeface="黑体" panose="02010609060101010101" pitchFamily="49" charset="-122"/>
              </a:rPr>
              <a:t>和</a:t>
            </a:r>
            <a:r>
              <a:rPr lang="en-US" altLang="zh-CN" sz="2000" dirty="0">
                <a:solidFill>
                  <a:schemeClr val="tx2"/>
                </a:solidFill>
                <a:latin typeface="黑体" panose="02010609060101010101" pitchFamily="49" charset="-122"/>
                <a:ea typeface="黑体" panose="02010609060101010101" pitchFamily="49" charset="-122"/>
              </a:rPr>
              <a:t>B</a:t>
            </a:r>
            <a:r>
              <a:rPr lang="zh-CN" altLang="en-US" sz="2000" dirty="0">
                <a:solidFill>
                  <a:schemeClr val="tx2"/>
                </a:solidFill>
                <a:latin typeface="黑体" panose="02010609060101010101" pitchFamily="49" charset="-122"/>
                <a:ea typeface="黑体" panose="02010609060101010101" pitchFamily="49" charset="-122"/>
              </a:rPr>
              <a:t>双方安全性相关，一方被攻破，另一方也不安全</a:t>
            </a:r>
            <a:endParaRPr lang="zh-CN" altLang="en-US" sz="2000" dirty="0">
              <a:solidFill>
                <a:schemeClr val="tx2"/>
              </a:solidFill>
              <a:latin typeface="黑体" panose="02010609060101010101" pitchFamily="49" charset="-122"/>
              <a:ea typeface="黑体" panose="02010609060101010101" pitchFamily="49" charset="-122"/>
            </a:endParaRPr>
          </a:p>
        </p:txBody>
      </p:sp>
      <p:pic>
        <p:nvPicPr>
          <p:cNvPr id="8"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4644008" y="4070565"/>
            <a:ext cx="4436209" cy="2424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文本框 9"/>
          <p:cNvSpPr txBox="1"/>
          <p:nvPr/>
        </p:nvSpPr>
        <p:spPr>
          <a:xfrm>
            <a:off x="477189" y="3531873"/>
            <a:ext cx="4022634"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000" dirty="0">
                <a:solidFill>
                  <a:schemeClr val="bg1"/>
                </a:solidFill>
                <a:latin typeface="黑体" panose="02010609060101010101" pitchFamily="49" charset="-122"/>
                <a:ea typeface="黑体" panose="02010609060101010101" pitchFamily="49" charset="-122"/>
              </a:rPr>
              <a:t>使用对称加密方法的单向认证</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1" name="文本框 10"/>
          <p:cNvSpPr txBox="1"/>
          <p:nvPr/>
        </p:nvSpPr>
        <p:spPr>
          <a:xfrm>
            <a:off x="694819" y="1753652"/>
            <a:ext cx="3157101"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认证对方的真实性</a:t>
            </a:r>
            <a:endParaRPr lang="zh-CN" altLang="en-US" sz="2800" dirty="0">
              <a:solidFill>
                <a:schemeClr val="bg1"/>
              </a:solidFill>
              <a:latin typeface="黑体" panose="02010609060101010101" pitchFamily="49" charset="-122"/>
              <a:ea typeface="黑体" panose="02010609060101010101" pitchFamily="49" charset="-122"/>
            </a:endParaRPr>
          </a:p>
        </p:txBody>
      </p:sp>
      <p:sp>
        <p:nvSpPr>
          <p:cNvPr id="12" name="文本框 9"/>
          <p:cNvSpPr txBox="1"/>
          <p:nvPr/>
        </p:nvSpPr>
        <p:spPr>
          <a:xfrm>
            <a:off x="4716016" y="3531873"/>
            <a:ext cx="4022634"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000" dirty="0" smtClean="0">
                <a:solidFill>
                  <a:schemeClr val="bg1"/>
                </a:solidFill>
                <a:latin typeface="黑体" panose="02010609060101010101" pitchFamily="49" charset="-122"/>
                <a:ea typeface="黑体" panose="02010609060101010101" pitchFamily="49" charset="-122"/>
              </a:rPr>
              <a:t>使用</a:t>
            </a:r>
            <a:r>
              <a:rPr lang="zh-CN" altLang="en-US" sz="2000" dirty="0">
                <a:solidFill>
                  <a:schemeClr val="bg1"/>
                </a:solidFill>
                <a:latin typeface="黑体" panose="02010609060101010101" pitchFamily="49" charset="-122"/>
                <a:ea typeface="黑体" panose="02010609060101010101" pitchFamily="49" charset="-122"/>
              </a:rPr>
              <a:t>公钥</a:t>
            </a:r>
            <a:r>
              <a:rPr lang="zh-CN" altLang="en-US" sz="2000" dirty="0" smtClean="0">
                <a:solidFill>
                  <a:schemeClr val="bg1"/>
                </a:solidFill>
                <a:latin typeface="黑体" panose="02010609060101010101" pitchFamily="49" charset="-122"/>
                <a:ea typeface="黑体" panose="02010609060101010101" pitchFamily="49" charset="-122"/>
              </a:rPr>
              <a:t>的</a:t>
            </a:r>
            <a:r>
              <a:rPr lang="zh-CN" altLang="en-US" sz="2000" dirty="0">
                <a:solidFill>
                  <a:schemeClr val="bg1"/>
                </a:solidFill>
                <a:latin typeface="黑体" panose="02010609060101010101" pitchFamily="49" charset="-122"/>
                <a:ea typeface="黑体" panose="02010609060101010101" pitchFamily="49" charset="-122"/>
              </a:rPr>
              <a:t>单向认证</a:t>
            </a:r>
            <a:endParaRPr lang="zh-CN" altLang="en-US" sz="2000"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10"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单向认证</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1" name="文本框 30"/>
          <p:cNvSpPr txBox="1"/>
          <p:nvPr/>
        </p:nvSpPr>
        <p:spPr>
          <a:xfrm>
            <a:off x="694819" y="1753652"/>
            <a:ext cx="5029309"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口令认证－</a:t>
            </a:r>
            <a:r>
              <a:rPr lang="en-US" altLang="zh-CN" sz="2800" dirty="0" err="1">
                <a:solidFill>
                  <a:schemeClr val="bg1"/>
                </a:solidFill>
                <a:latin typeface="黑体" panose="02010609060101010101" pitchFamily="49" charset="-122"/>
                <a:ea typeface="黑体" panose="02010609060101010101" pitchFamily="49" charset="-122"/>
              </a:rPr>
              <a:t>Lamport</a:t>
            </a:r>
            <a:r>
              <a:rPr lang="zh-CN" altLang="en-US" sz="2800" dirty="0">
                <a:solidFill>
                  <a:schemeClr val="bg1"/>
                </a:solidFill>
                <a:latin typeface="黑体" panose="02010609060101010101" pitchFamily="49" charset="-122"/>
                <a:ea typeface="黑体" panose="02010609060101010101" pitchFamily="49" charset="-122"/>
              </a:rPr>
              <a:t>散列函数</a:t>
            </a:r>
            <a:endParaRPr lang="zh-CN" altLang="en-US" sz="2800" dirty="0">
              <a:solidFill>
                <a:schemeClr val="bg1"/>
              </a:solidFill>
              <a:latin typeface="黑体" panose="02010609060101010101" pitchFamily="49" charset="-122"/>
              <a:ea typeface="黑体" panose="02010609060101010101" pitchFamily="49" charset="-122"/>
            </a:endParaRPr>
          </a:p>
        </p:txBody>
      </p:sp>
      <p:sp>
        <p:nvSpPr>
          <p:cNvPr id="28" name="标题 1"/>
          <p:cNvSpPr>
            <a:spLocks noGrp="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9" name="文本框 8">
                <a:extLst>
                  <a:ext uri="{FF2B5EF4-FFF2-40B4-BE49-F238E27FC236}">
                    <ele attr="{B93F5E67-5B22-4E73-9214-C3C3B80F5C77}"/>
                  </a:ext>
                </a:extLst>
              </p:cNvPr>
              <p:cNvSpPr txBox="1"/>
              <p:nvPr/>
            </p:nvSpPr>
            <p:spPr>
              <a:xfrm>
                <a:off x="971600" y="2331514"/>
                <a:ext cx="6995296" cy="1815882"/>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908050" marR="0" lvl="1" indent="-436563" algn="l" defTabSz="914400" rtl="0" eaLnBrk="0" fontAlgn="base" latinLnBrk="0" hangingPunct="0">
                  <a:lnSpc>
                    <a:spcPct val="100000"/>
                  </a:lnSpc>
                  <a:spcBef>
                    <a:spcPct val="20000"/>
                  </a:spcBef>
                  <a:spcAft>
                    <a:spcPct val="0"/>
                  </a:spcAft>
                  <a:buClr>
                    <a:srgbClr val="CC0000"/>
                  </a:buClr>
                  <a:buSzTx/>
                  <a:buFont typeface="Wingdings" pitchFamily="2" charset="2"/>
                  <a:buChar char="n"/>
                  <a:tabLst/>
                  <a:defRPr/>
                </a:pPr>
                <a:r>
                  <a:rPr lang="en-US" altLang="zh-CN" sz="2000" dirty="0">
                    <a:solidFill>
                      <a:schemeClr val="tx2"/>
                    </a:solidFill>
                    <a:latin typeface="黑体" panose="02010609060101010101" pitchFamily="49" charset="-122"/>
                    <a:ea typeface="黑体" panose="02010609060101010101" pitchFamily="49" charset="-122"/>
                  </a:rPr>
                  <a:t>A</a:t>
                </a:r>
                <a:r>
                  <a:rPr lang="zh-CN" altLang="en-US" sz="2000" dirty="0">
                    <a:solidFill>
                      <a:schemeClr val="tx2"/>
                    </a:solidFill>
                    <a:latin typeface="黑体" panose="02010609060101010101" pitchFamily="49" charset="-122"/>
                    <a:ea typeface="黑体" panose="02010609060101010101" pitchFamily="49" charset="-122"/>
                  </a:rPr>
                  <a:t>处存放</a:t>
                </a:r>
                <a:endParaRPr lang="en-US" altLang="zh-CN" sz="2000" dirty="0">
                  <a:solidFill>
                    <a:schemeClr val="tx2"/>
                  </a:solidFill>
                  <a:latin typeface="黑体" panose="02010609060101010101" pitchFamily="49" charset="-122"/>
                  <a:ea typeface="黑体" panose="02010609060101010101" pitchFamily="49" charset="-122"/>
                </a:endParaRPr>
              </a:p>
              <a:p>
                <a:pPr marL="1304925" marR="0" lvl="2" indent="-395288" algn="l" defTabSz="914400" rtl="0" eaLnBrk="0" fontAlgn="base" latinLnBrk="0" hangingPunct="0">
                  <a:lnSpc>
                    <a:spcPct val="100000"/>
                  </a:lnSpc>
                  <a:spcBef>
                    <a:spcPct val="20000"/>
                  </a:spcBef>
                  <a:spcAft>
                    <a:spcPct val="0"/>
                  </a:spcAft>
                  <a:buClr>
                    <a:srgbClr val="CC0000"/>
                  </a:buClr>
                  <a:buSzTx/>
                  <a:buFont typeface="Wingdings" pitchFamily="2" charset="2"/>
                  <a:buChar char="o"/>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散列函数</a:t>
                </a:r>
                <a:r>
                  <a:rPr lang="en-US" altLang="zh-CN" sz="2000" dirty="0">
                    <a:solidFill>
                      <a:srgbClr val="000000"/>
                    </a:solidFill>
                    <a:latin typeface="黑体" panose="02010609060101010101" pitchFamily="49" charset="-122"/>
                    <a:ea typeface="黑体" panose="02010609060101010101" pitchFamily="49" charset="-122"/>
                  </a:rPr>
                  <a:t>h</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，用于登录</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B</a:t>
                </a: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的</a:t>
                </a:r>
                <a:r>
                  <a:rPr kumimoji="0" lang="en-US" altLang="zh-CN"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password</a:t>
                </a:r>
                <a:endParaRPr lang="en-US" altLang="zh-CN" sz="2000" dirty="0">
                  <a:solidFill>
                    <a:schemeClr val="tx2"/>
                  </a:solidFill>
                  <a:latin typeface="黑体" panose="02010609060101010101" pitchFamily="49" charset="-122"/>
                  <a:ea typeface="黑体" panose="02010609060101010101" pitchFamily="49" charset="-122"/>
                </a:endParaRPr>
              </a:p>
              <a:p>
                <a:pPr marL="908050" marR="0" lvl="1" indent="-436563" algn="l" defTabSz="914400" rtl="0" eaLnBrk="0" fontAlgn="base" latinLnBrk="0" hangingPunct="0">
                  <a:lnSpc>
                    <a:spcPct val="100000"/>
                  </a:lnSpc>
                  <a:spcBef>
                    <a:spcPct val="20000"/>
                  </a:spcBef>
                  <a:spcAft>
                    <a:spcPct val="0"/>
                  </a:spcAft>
                  <a:buClr>
                    <a:srgbClr val="CC0000"/>
                  </a:buClr>
                  <a:buSzTx/>
                  <a:buFont typeface="Wingdings" pitchFamily="2" charset="2"/>
                  <a:buChar char="n"/>
                  <a:tabLst/>
                  <a:defRPr/>
                </a:pPr>
                <a:r>
                  <a:rPr lang="en-US" altLang="zh-CN" sz="2000" dirty="0">
                    <a:solidFill>
                      <a:schemeClr val="tx2"/>
                    </a:solidFill>
                    <a:latin typeface="黑体" panose="02010609060101010101" pitchFamily="49" charset="-122"/>
                    <a:ea typeface="黑体" panose="02010609060101010101" pitchFamily="49" charset="-122"/>
                  </a:rPr>
                  <a:t>B</a:t>
                </a:r>
                <a:r>
                  <a:rPr lang="zh-CN" altLang="en-US" sz="2000" dirty="0">
                    <a:solidFill>
                      <a:schemeClr val="tx2"/>
                    </a:solidFill>
                    <a:latin typeface="黑体" panose="02010609060101010101" pitchFamily="49" charset="-122"/>
                    <a:ea typeface="黑体" panose="02010609060101010101" pitchFamily="49" charset="-122"/>
                  </a:rPr>
                  <a:t>处存放</a:t>
                </a:r>
              </a:p>
              <a:p>
                <a:pPr marL="1304925" lvl="2" indent="-395288" eaLnBrk="0" hangingPunct="0">
                  <a:spcBef>
                    <a:spcPct val="20000"/>
                  </a:spcBef>
                  <a:buClr>
                    <a:srgbClr val="CC0000"/>
                  </a:buClr>
                  <a:buFont typeface="Wingdings" pitchFamily="2" charset="2"/>
                  <a:buChar char="o"/>
                  <a:defRPr/>
                </a:pPr>
                <a:r>
                  <a:rPr lang="zh-CN" altLang="en-US" sz="2000" dirty="0">
                    <a:solidFill>
                      <a:srgbClr val="000000"/>
                    </a:solidFill>
                    <a:latin typeface="黑体" panose="02010609060101010101" pitchFamily="49" charset="-122"/>
                    <a:ea typeface="黑体" panose="02010609060101010101" pitchFamily="49" charset="-122"/>
                  </a:rPr>
                  <a:t>散列函数</a:t>
                </a:r>
                <a:r>
                  <a:rPr lang="en-US" altLang="zh-CN" sz="2000" dirty="0">
                    <a:solidFill>
                      <a:srgbClr val="000000"/>
                    </a:solidFill>
                    <a:latin typeface="黑体" panose="02010609060101010101" pitchFamily="49" charset="-122"/>
                    <a:ea typeface="黑体" panose="02010609060101010101" pitchFamily="49" charset="-122"/>
                  </a:rPr>
                  <a:t>h</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rgbClr val="000000"/>
                    </a:solidFill>
                    <a:latin typeface="黑体" panose="02010609060101010101" pitchFamily="49" charset="-122"/>
                    <a:ea typeface="黑体" panose="02010609060101010101" pitchFamily="49" charset="-122"/>
                  </a:rPr>
                  <a:t>·</a:t>
                </a:r>
                <a:r>
                  <a:rPr lang="zh-CN" altLang="en-US" sz="2000" dirty="0">
                    <a:solidFill>
                      <a:srgbClr val="000000"/>
                    </a:solidFill>
                    <a:latin typeface="黑体" panose="02010609060101010101" pitchFamily="49" charset="-122"/>
                    <a:ea typeface="黑体" panose="02010609060101010101" pitchFamily="49" charset="-122"/>
                  </a:rPr>
                  <a:t>），</a:t>
                </a:r>
                <a:r>
                  <a:rPr lang="en-US" altLang="zh-CN" sz="2000" dirty="0">
                    <a:solidFill>
                      <a:schemeClr val="tx2"/>
                    </a:solidFill>
                    <a:latin typeface="黑体" panose="02010609060101010101" pitchFamily="49" charset="-122"/>
                    <a:ea typeface="黑体" panose="02010609060101010101" pitchFamily="49" charset="-122"/>
                  </a:rPr>
                  <a:t>A</a:t>
                </a:r>
                <a:r>
                  <a:rPr lang="zh-CN" altLang="en-US" sz="2000" dirty="0">
                    <a:solidFill>
                      <a:schemeClr val="tx2"/>
                    </a:solidFill>
                    <a:latin typeface="黑体" panose="02010609060101010101" pitchFamily="49" charset="-122"/>
                    <a:ea typeface="黑体" panose="02010609060101010101" pitchFamily="49" charset="-122"/>
                  </a:rPr>
                  <a:t>的用户名，整数</a:t>
                </a:r>
                <a:r>
                  <a:rPr lang="en-US" altLang="zh-CN" sz="2000" dirty="0">
                    <a:solidFill>
                      <a:schemeClr val="tx2"/>
                    </a:solidFill>
                    <a:latin typeface="黑体" panose="02010609060101010101" pitchFamily="49" charset="-122"/>
                    <a:ea typeface="黑体" panose="02010609060101010101" pitchFamily="49" charset="-122"/>
                  </a:rPr>
                  <a:t>n</a:t>
                </a:r>
                <a:r>
                  <a:rPr lang="zh-CN" altLang="en-US" sz="2000" dirty="0">
                    <a:solidFill>
                      <a:schemeClr val="tx2"/>
                    </a:solidFill>
                    <a:latin typeface="黑体" panose="02010609060101010101" pitchFamily="49" charset="-122"/>
                    <a:ea typeface="黑体" panose="02010609060101010101" pitchFamily="49" charset="-122"/>
                  </a:rPr>
                  <a:t>，将</a:t>
                </a:r>
                <a:r>
                  <a:rPr lang="en-US" altLang="zh-CN" sz="2000" dirty="0">
                    <a:solidFill>
                      <a:schemeClr val="tx2"/>
                    </a:solidFill>
                    <a:latin typeface="黑体" panose="02010609060101010101" pitchFamily="49" charset="-122"/>
                    <a:ea typeface="黑体" panose="02010609060101010101" pitchFamily="49" charset="-122"/>
                  </a:rPr>
                  <a:t>password</a:t>
                </a:r>
                <a:r>
                  <a:rPr lang="zh-CN" altLang="en-US" sz="2000" dirty="0">
                    <a:solidFill>
                      <a:schemeClr val="tx2"/>
                    </a:solidFill>
                    <a:latin typeface="黑体" panose="02010609060101010101" pitchFamily="49" charset="-122"/>
                    <a:ea typeface="黑体" panose="02010609060101010101" pitchFamily="49" charset="-122"/>
                  </a:rPr>
                  <a:t>散列</a:t>
                </a:r>
                <a:r>
                  <a:rPr lang="en-US" altLang="zh-CN" sz="2000" dirty="0">
                    <a:solidFill>
                      <a:schemeClr val="tx2"/>
                    </a:solidFill>
                    <a:latin typeface="黑体" panose="02010609060101010101" pitchFamily="49" charset="-122"/>
                    <a:ea typeface="黑体" panose="02010609060101010101" pitchFamily="49" charset="-122"/>
                  </a:rPr>
                  <a:t>n</a:t>
                </a:r>
                <a:r>
                  <a:rPr lang="zh-CN" altLang="en-US" sz="2000" dirty="0">
                    <a:solidFill>
                      <a:schemeClr val="tx2"/>
                    </a:solidFill>
                    <a:latin typeface="黑体" panose="02010609060101010101" pitchFamily="49" charset="-122"/>
                    <a:ea typeface="黑体" panose="02010609060101010101" pitchFamily="49" charset="-122"/>
                  </a:rPr>
                  <a:t>次</a:t>
                </a:r>
                <a14:m>
                  <m:oMath xmlns:m="http://schemas.openxmlformats.org/officeDocument/2006/math">
                    <m:r>
                      <a:rPr lang="zh-CN" altLang="en-US" sz="2000" i="1" dirty="0">
                        <a:solidFill>
                          <a:schemeClr val="tx2"/>
                        </a:solidFill>
                        <a:latin typeface="Cambria Math" panose="02040503050406030204" pitchFamily="18" charset="0"/>
                        <a:ea typeface="黑体" panose="02010609060101010101" pitchFamily="49" charset="-122"/>
                      </a:rPr>
                      <m:t>的</m:t>
                    </m:r>
                    <m:r>
                      <a:rPr lang="zh-CN" altLang="en-US" sz="2000" i="1" dirty="0" smtClean="0">
                        <a:solidFill>
                          <a:schemeClr val="tx2"/>
                        </a:solidFill>
                        <a:latin typeface="Cambria Math" panose="02040503050406030204" pitchFamily="18" charset="0"/>
                        <a:ea typeface="黑体" panose="02010609060101010101" pitchFamily="49" charset="-122"/>
                      </a:rPr>
                      <m:t>结果</m:t>
                    </m:r>
                    <m:sSup>
                      <m:sSupPr>
                        <m:ctrlPr>
                          <a:rPr lang="en-US" altLang="zh-CN" sz="2000" i="1" smtClean="0">
                            <a:solidFill>
                              <a:schemeClr val="tx2"/>
                            </a:solidFill>
                            <a:latin typeface="Cambria Math"/>
                            <a:ea typeface="黑体" panose="02010609060101010101" pitchFamily="49" charset="-122"/>
                          </a:rPr>
                        </m:ctrlPr>
                      </m:sSupPr>
                      <m:e>
                        <m:r>
                          <m:rPr>
                            <m:sty m:val="p"/>
                          </m:rPr>
                          <a:rPr lang="en-US" altLang="zh-CN" sz="2000" i="1">
                            <a:solidFill>
                              <a:schemeClr val="tx2"/>
                            </a:solidFill>
                            <a:latin typeface="Cambria Math" panose="02040503050406030204" pitchFamily="18" charset="0"/>
                            <a:ea typeface="黑体" panose="02010609060101010101" pitchFamily="49" charset="-122"/>
                          </a:rPr>
                          <m:t>hash</m:t>
                        </m:r>
                      </m:e>
                      <m:sup>
                        <m:r>
                          <m:rPr>
                            <m:sty m:val="p"/>
                          </m:rPr>
                          <a:rPr lang="en-US" altLang="zh-CN" sz="2000" i="1">
                            <a:solidFill>
                              <a:schemeClr val="tx2"/>
                            </a:solidFill>
                            <a:latin typeface="Cambria Math" panose="02040503050406030204" pitchFamily="18" charset="0"/>
                            <a:ea typeface="黑体" panose="02010609060101010101" pitchFamily="49" charset="-122"/>
                          </a:rPr>
                          <m:t>n</m:t>
                        </m:r>
                      </m:sup>
                    </m:sSup>
                    <m:r>
                      <a:rPr lang="zh-CN" altLang="en-US" sz="2000" i="1">
                        <a:solidFill>
                          <a:schemeClr val="tx2"/>
                        </a:solidFill>
                        <a:latin typeface="Cambria Math" panose="02040503050406030204" pitchFamily="18" charset="0"/>
                        <a:ea typeface="黑体" panose="02010609060101010101" pitchFamily="49" charset="-122"/>
                      </a:rPr>
                      <m:t>（</m:t>
                    </m:r>
                  </m:oMath>
                </a14:m>
                <a:r>
                  <a:rPr lang="en-US" altLang="zh-CN" sz="2000" dirty="0">
                    <a:solidFill>
                      <a:schemeClr val="tx2"/>
                    </a:solidFill>
                    <a:latin typeface="黑体" panose="02010609060101010101" pitchFamily="49" charset="-122"/>
                    <a:ea typeface="黑体" panose="02010609060101010101" pitchFamily="49" charset="-122"/>
                  </a:rPr>
                  <a:t>password</a:t>
                </a:r>
                <a:r>
                  <a:rPr lang="zh-CN" altLang="en-US" sz="2000" dirty="0">
                    <a:solidFill>
                      <a:schemeClr val="tx2"/>
                    </a:solidFill>
                    <a:latin typeface="黑体" panose="02010609060101010101" pitchFamily="49" charset="-122"/>
                    <a:ea typeface="黑体" panose="02010609060101010101" pitchFamily="49" charset="-122"/>
                  </a:rPr>
                  <a:t>）</a:t>
                </a:r>
                <a:endParaRPr lang="en-US" altLang="zh-CN" sz="2000" dirty="0">
                  <a:solidFill>
                    <a:schemeClr val="tx2"/>
                  </a:solidFill>
                  <a:latin typeface="黑体" panose="02010609060101010101" pitchFamily="49" charset="-122"/>
                  <a:ea typeface="黑体" panose="02010609060101010101" pitchFamily="49"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971600" y="2331514"/>
                <a:ext cx="6995296" cy="1815882"/>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grpSp>
        <p:nvGrpSpPr>
          <p:cNvPr id="10" name="组合 9"/>
          <p:cNvGrpSpPr/>
          <p:nvPr/>
        </p:nvGrpSpPr>
        <p:grpSpPr>
          <a:xfrm>
            <a:off x="6804247" y="4218393"/>
            <a:ext cx="936625" cy="1439862"/>
            <a:chOff x="7140124" y="4211821"/>
            <a:chExt cx="936625" cy="1439862"/>
          </a:xfrm>
        </p:grpSpPr>
        <p:pic>
          <p:nvPicPr>
            <p:cNvPr id="11" name="Picture 116" descr="WORK2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0124" y="4211821"/>
              <a:ext cx="936625" cy="93503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8"/>
            <p:cNvSpPr>
              <a:spLocks noChangeArrowheads="1"/>
            </p:cNvSpPr>
            <p:nvPr/>
          </p:nvSpPr>
          <p:spPr bwMode="auto">
            <a:xfrm>
              <a:off x="7140124" y="5146858"/>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B</a:t>
              </a:r>
              <a:endParaRPr lang="en-US" altLang="zh-CN" baseline="0" dirty="0"/>
            </a:p>
          </p:txBody>
        </p:sp>
      </p:grpSp>
      <p:grpSp>
        <p:nvGrpSpPr>
          <p:cNvPr id="13" name="组合 12"/>
          <p:cNvGrpSpPr/>
          <p:nvPr/>
        </p:nvGrpSpPr>
        <p:grpSpPr>
          <a:xfrm>
            <a:off x="1187624" y="4258003"/>
            <a:ext cx="937419" cy="1424470"/>
            <a:chOff x="5724699" y="4262056"/>
            <a:chExt cx="937419" cy="1424470"/>
          </a:xfrm>
        </p:grpSpPr>
        <p:graphicFrame>
          <p:nvGraphicFramePr>
            <p:cNvPr id="14"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16409" name="Drawing" r:id="rId3" imgW="869950" imgH="911225" progId="WPDraw30.Drawing">
                    <p:embed/>
                  </p:oleObj>
                </mc:Choice>
                <mc:Fallback>
                  <p:oleObj name="Drawing" r:id="rId3" imgW="869950" imgH="911225" progId="WPDraw30.Drawing">
                    <p:embed/>
                    <p:pic>
                      <p:nvPicPr>
                        <p:cNvPr id="0" name="Object 10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dirty="0"/>
                <a:t>A</a:t>
              </a:r>
              <a:endParaRPr lang="en-US" altLang="zh-CN" baseline="0" dirty="0"/>
            </a:p>
          </p:txBody>
        </p:sp>
      </p:grpSp>
      <p:sp>
        <p:nvSpPr>
          <p:cNvPr id="17" name="矩形: 圆角 16"/>
          <p:cNvSpPr/>
          <p:nvPr/>
        </p:nvSpPr>
        <p:spPr>
          <a:xfrm>
            <a:off x="694819" y="5517232"/>
            <a:ext cx="2047230" cy="1008112"/>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散列函数</a:t>
            </a:r>
            <a:r>
              <a:rPr lang="en-US" altLang="zh-CN" dirty="0">
                <a:solidFill>
                  <a:schemeClr val="tx2"/>
                </a:solidFill>
                <a:latin typeface="黑体" panose="02010609060101010101" pitchFamily="49" charset="-122"/>
                <a:ea typeface="黑体" panose="02010609060101010101" pitchFamily="49" charset="-122"/>
              </a:rPr>
              <a:t>h</a:t>
            </a:r>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a:p>
            <a:r>
              <a:rPr lang="en-US" altLang="zh-CN" dirty="0">
                <a:solidFill>
                  <a:schemeClr val="tx2"/>
                </a:solidFill>
                <a:latin typeface="黑体" panose="02010609060101010101" pitchFamily="49" charset="-122"/>
                <a:ea typeface="黑体" panose="02010609060101010101" pitchFamily="49" charset="-122"/>
              </a:rPr>
              <a:t>password</a:t>
            </a:r>
            <a:endParaRPr lang="en-US" altLang="zh-CN" dirty="0">
              <a:solidFill>
                <a:schemeClr val="tx2"/>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8" name="矩形: 圆角 17">
                <a:extLst>
                  <a:ext uri="{FF2B5EF4-FFF2-40B4-BE49-F238E27FC236}">
                    <ele attr="{0FF6BD2D-75BF-490F-8AA5-7F20A19893C3}"/>
                  </a:ext>
                </a:extLst>
              </p:cNvPr>
              <p:cNvSpPr/>
              <p:nvPr/>
            </p:nvSpPr>
            <p:spPr>
              <a:xfrm>
                <a:off x="6032921" y="5562397"/>
                <a:ext cx="2479278" cy="1209857"/>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散列函数</a:t>
                </a:r>
                <a:r>
                  <a:rPr lang="en-US" altLang="zh-CN" dirty="0">
                    <a:solidFill>
                      <a:schemeClr val="tx2"/>
                    </a:solidFill>
                    <a:latin typeface="黑体" panose="02010609060101010101" pitchFamily="49" charset="-122"/>
                    <a:ea typeface="黑体" panose="02010609060101010101" pitchFamily="49" charset="-122"/>
                  </a:rPr>
                  <a:t>h</a:t>
                </a:r>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a:p>
                <a:r>
                  <a:rPr lang="en-US" altLang="zh-CN" dirty="0">
                    <a:solidFill>
                      <a:schemeClr val="tx2"/>
                    </a:solidFill>
                    <a:latin typeface="黑体" panose="02010609060101010101" pitchFamily="49" charset="-122"/>
                    <a:ea typeface="黑体" panose="02010609060101010101" pitchFamily="49" charset="-122"/>
                  </a:rPr>
                  <a:t>A</a:t>
                </a:r>
                <a:r>
                  <a:rPr lang="zh-CN" altLang="en-US" dirty="0">
                    <a:solidFill>
                      <a:schemeClr val="tx2"/>
                    </a:solidFill>
                    <a:latin typeface="黑体" panose="02010609060101010101" pitchFamily="49" charset="-122"/>
                    <a:ea typeface="黑体" panose="02010609060101010101" pitchFamily="49" charset="-122"/>
                  </a:rPr>
                  <a:t>的用户名</a:t>
                </a:r>
                <a:endParaRPr lang="en-US" altLang="zh-CN" dirty="0">
                  <a:solidFill>
                    <a:schemeClr val="tx2"/>
                  </a:solidFill>
                  <a:latin typeface="黑体" panose="02010609060101010101" pitchFamily="49" charset="-122"/>
                  <a:ea typeface="黑体" panose="02010609060101010101" pitchFamily="49" charset="-122"/>
                </a:endParaRPr>
              </a:p>
              <a:p>
                <a:r>
                  <a:rPr lang="zh-CN" altLang="en-US" dirty="0">
                    <a:solidFill>
                      <a:schemeClr val="tx2"/>
                    </a:solidFill>
                    <a:latin typeface="黑体" panose="02010609060101010101" pitchFamily="49" charset="-122"/>
                    <a:ea typeface="黑体" panose="02010609060101010101" pitchFamily="49" charset="-122"/>
                  </a:rPr>
                  <a:t>整数</a:t>
                </a:r>
                <a:r>
                  <a:rPr lang="en-US" altLang="zh-CN" dirty="0">
                    <a:solidFill>
                      <a:schemeClr val="tx2"/>
                    </a:solidFill>
                    <a:latin typeface="黑体" panose="02010609060101010101" pitchFamily="49" charset="-122"/>
                    <a:ea typeface="黑体" panose="02010609060101010101" pitchFamily="49" charset="-122"/>
                  </a:rPr>
                  <a:t>n</a:t>
                </a:r>
              </a:p>
              <a:p>
                <a14:m>
                  <m:oMath xmlns:m="http://schemas.openxmlformats.org/officeDocument/2006/math">
                    <m:sSup>
                      <m:sSupPr>
                        <m:ctrlPr>
                          <a:rPr lang="en-US" altLang="zh-CN" i="1" smtClean="0">
                            <a:solidFill>
                              <a:schemeClr val="tx2"/>
                            </a:solidFill>
                            <a:latin typeface="Cambria Math"/>
                            <a:ea typeface="黑体" panose="02010609060101010101" pitchFamily="49" charset="-122"/>
                          </a:rPr>
                        </m:ctrlPr>
                      </m:sSupPr>
                      <m:e>
                        <m:r>
                          <m:rPr>
                            <m:sty m:val="p"/>
                          </m:rPr>
                          <a:rPr lang="en-US" altLang="zh-CN" i="1">
                            <a:solidFill>
                              <a:schemeClr val="tx2"/>
                            </a:solidFill>
                            <a:latin typeface="Cambria Math" panose="02040503050406030204" pitchFamily="18" charset="0"/>
                            <a:ea typeface="黑体" panose="02010609060101010101" pitchFamily="49" charset="-122"/>
                          </a:rPr>
                          <m:t>hash</m:t>
                        </m:r>
                      </m:e>
                      <m:sup>
                        <m:r>
                          <m:rPr>
                            <m:sty m:val="p"/>
                          </m:rPr>
                          <a:rPr lang="en-US" altLang="zh-CN" i="1">
                            <a:solidFill>
                              <a:schemeClr val="tx2"/>
                            </a:solidFill>
                            <a:latin typeface="Cambria Math" panose="02040503050406030204" pitchFamily="18" charset="0"/>
                            <a:ea typeface="黑体" panose="02010609060101010101" pitchFamily="49" charset="-122"/>
                          </a:rPr>
                          <m:t>n</m:t>
                        </m:r>
                      </m:sup>
                    </m:sSup>
                    <m:r>
                      <a:rPr lang="zh-CN" altLang="en-US" i="1">
                        <a:solidFill>
                          <a:schemeClr val="tx2"/>
                        </a:solidFill>
                        <a:latin typeface="Cambria Math" panose="02040503050406030204" pitchFamily="18" charset="0"/>
                        <a:ea typeface="黑体" panose="02010609060101010101" pitchFamily="49" charset="-122"/>
                      </a:rPr>
                      <m:t>（</m:t>
                    </m:r>
                  </m:oMath>
                </a14:m>
                <a:r>
                  <a:rPr lang="en-US" altLang="zh-CN" dirty="0">
                    <a:solidFill>
                      <a:schemeClr val="tx2"/>
                    </a:solidFill>
                    <a:latin typeface="黑体" panose="02010609060101010101" pitchFamily="49" charset="-122"/>
                    <a:ea typeface="黑体" panose="02010609060101010101" pitchFamily="49" charset="-122"/>
                  </a:rPr>
                  <a:t>password</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p:txBody>
          </p:sp>
        </mc:Choice>
        <mc:Fallback>
          <p:sp>
            <p:nvSpPr>
              <p:cNvPr id="18" name="矩形: 圆角 17"/>
              <p:cNvSpPr>
                <a:spLocks noRot="1" noChangeAspect="1" noMove="1" noResize="1" noEditPoints="1" noAdjustHandles="1" noChangeArrowheads="1" noChangeShapeType="1" noTextEdit="1"/>
              </p:cNvSpPr>
              <p:nvPr/>
            </p:nvSpPr>
            <p:spPr>
              <a:xfrm>
                <a:off x="6032921" y="5562397"/>
                <a:ext cx="2479278" cy="1209857"/>
              </a:xfrm>
              <a:prstGeom prst="roundRect">
                <a:avLst/>
              </a:prstGeom>
              <a:blipFill rotWithShape="1">
                <a:blip r:embed="rId5"/>
                <a:stretch>
                  <a:fillRect/>
                </a:stretch>
              </a:blipFill>
            </p:spPr>
            <p:txBody>
              <a:bodyPr/>
              <a:lstStyle/>
              <a:p>
                <a:r>
                  <a:rPr lang="zh-CN" altLang="en-US">
                    <a:noFill/>
                  </a:rPr>
                  <a:t> </a:t>
                </a:r>
                <a:endParaRPr lang="zh-CN" altLang="en-US">
                  <a:noFill/>
                </a:endParaRP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单向认证</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1" name="文本框 30"/>
          <p:cNvSpPr txBox="1"/>
          <p:nvPr/>
        </p:nvSpPr>
        <p:spPr>
          <a:xfrm>
            <a:off x="694819" y="1753652"/>
            <a:ext cx="5029309"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口令认证－</a:t>
            </a:r>
            <a:r>
              <a:rPr lang="en-US" altLang="zh-CN" sz="2800" dirty="0" err="1">
                <a:solidFill>
                  <a:schemeClr val="bg1"/>
                </a:solidFill>
                <a:latin typeface="黑体" panose="02010609060101010101" pitchFamily="49" charset="-122"/>
                <a:ea typeface="黑体" panose="02010609060101010101" pitchFamily="49" charset="-122"/>
              </a:rPr>
              <a:t>Lamport</a:t>
            </a:r>
            <a:r>
              <a:rPr lang="zh-CN" altLang="en-US" sz="2800" dirty="0">
                <a:solidFill>
                  <a:schemeClr val="bg1"/>
                </a:solidFill>
                <a:latin typeface="黑体" panose="02010609060101010101" pitchFamily="49" charset="-122"/>
                <a:ea typeface="黑体" panose="02010609060101010101" pitchFamily="49" charset="-122"/>
              </a:rPr>
              <a:t>散列函数</a:t>
            </a:r>
            <a:endParaRPr lang="zh-CN" altLang="en-US" sz="2800" dirty="0">
              <a:solidFill>
                <a:schemeClr val="bg1"/>
              </a:solidFill>
              <a:latin typeface="黑体" panose="02010609060101010101" pitchFamily="49" charset="-122"/>
              <a:ea typeface="黑体" panose="02010609060101010101" pitchFamily="49" charset="-122"/>
            </a:endParaRPr>
          </a:p>
        </p:txBody>
      </p:sp>
      <p:sp>
        <p:nvSpPr>
          <p:cNvPr id="28" name="标题 1"/>
          <p:cNvSpPr>
            <a:spLocks noGrp="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9" name="文本框 8">
                <a:extLst>
                  <a:ext uri="{FF2B5EF4-FFF2-40B4-BE49-F238E27FC236}">
                    <ele attr="{B93F5E67-5B22-4E73-9214-C3C3B80F5C77}"/>
                  </a:ext>
                </a:extLst>
              </p:cNvPr>
              <p:cNvSpPr txBox="1"/>
              <p:nvPr/>
            </p:nvSpPr>
            <p:spPr>
              <a:xfrm>
                <a:off x="1036252" y="2518807"/>
                <a:ext cx="6995296" cy="769441"/>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908050" marR="0" lvl="1" indent="-436563" algn="l" defTabSz="914400" rtl="0" eaLnBrk="0" fontAlgn="base" latinLnBrk="0" hangingPunct="0">
                  <a:lnSpc>
                    <a:spcPct val="100000"/>
                  </a:lnSpc>
                  <a:spcBef>
                    <a:spcPct val="20000"/>
                  </a:spcBef>
                  <a:spcAft>
                    <a:spcPct val="0"/>
                  </a:spcAft>
                  <a:buClr>
                    <a:srgbClr val="CC0000"/>
                  </a:buClr>
                  <a:buSzTx/>
                  <a:buFont typeface="Wingdings" pitchFamily="2" charset="2"/>
                  <a:buChar char="n"/>
                  <a:tabLst/>
                  <a:defRPr/>
                </a:pPr>
                <a:r>
                  <a:rPr lang="zh-CN" altLang="en-US" sz="2000" dirty="0">
                    <a:solidFill>
                      <a:schemeClr val="tx2"/>
                    </a:solidFill>
                    <a:latin typeface="黑体" panose="02010609060101010101" pitchFamily="49" charset="-122"/>
                    <a:ea typeface="黑体" panose="02010609060101010101" pitchFamily="49" charset="-122"/>
                  </a:rPr>
                  <a:t>当</a:t>
                </a:r>
                <a:r>
                  <a:rPr lang="en-US" altLang="zh-CN" sz="2000" dirty="0">
                    <a:solidFill>
                      <a:schemeClr val="tx2"/>
                    </a:solidFill>
                    <a:latin typeface="黑体" panose="02010609060101010101" pitchFamily="49" charset="-122"/>
                    <a:ea typeface="黑体" panose="02010609060101010101" pitchFamily="49" charset="-122"/>
                  </a:rPr>
                  <a:t>A</a:t>
                </a:r>
                <a:r>
                  <a:rPr lang="zh-CN" altLang="en-US" sz="2000" dirty="0">
                    <a:solidFill>
                      <a:schemeClr val="tx2"/>
                    </a:solidFill>
                    <a:latin typeface="黑体" panose="02010609060101010101" pitchFamily="49" charset="-122"/>
                    <a:ea typeface="黑体" panose="02010609060101010101" pitchFamily="49" charset="-122"/>
                  </a:rPr>
                  <a:t>需要向</a:t>
                </a:r>
                <a:r>
                  <a:rPr lang="en-US" altLang="zh-CN" sz="2000" dirty="0">
                    <a:solidFill>
                      <a:schemeClr val="tx2"/>
                    </a:solidFill>
                    <a:latin typeface="黑体" panose="02010609060101010101" pitchFamily="49" charset="-122"/>
                    <a:ea typeface="黑体" panose="02010609060101010101" pitchFamily="49" charset="-122"/>
                  </a:rPr>
                  <a:t>B</a:t>
                </a:r>
                <a:r>
                  <a:rPr lang="zh-CN" altLang="en-US" sz="2000" dirty="0">
                    <a:solidFill>
                      <a:schemeClr val="tx2"/>
                    </a:solidFill>
                    <a:latin typeface="黑体" panose="02010609060101010101" pitchFamily="49" charset="-122"/>
                    <a:ea typeface="黑体" panose="02010609060101010101" pitchFamily="49" charset="-122"/>
                  </a:rPr>
                  <a:t>作身份认证时，</a:t>
                </a:r>
                <a:r>
                  <a:rPr lang="en-US" altLang="zh-CN" sz="2000" dirty="0">
                    <a:solidFill>
                      <a:schemeClr val="tx2"/>
                    </a:solidFill>
                    <a:latin typeface="黑体" panose="02010609060101010101" pitchFamily="49" charset="-122"/>
                    <a:ea typeface="黑体" panose="02010609060101010101" pitchFamily="49" charset="-122"/>
                  </a:rPr>
                  <a:t>B</a:t>
                </a:r>
                <a:r>
                  <a:rPr lang="zh-CN" altLang="en-US" sz="2000" dirty="0">
                    <a:solidFill>
                      <a:schemeClr val="tx2"/>
                    </a:solidFill>
                    <a:latin typeface="黑体" panose="02010609060101010101" pitchFamily="49" charset="-122"/>
                    <a:ea typeface="黑体" panose="02010609060101010101" pitchFamily="49" charset="-122"/>
                  </a:rPr>
                  <a:t>返回</a:t>
                </a:r>
                <a:r>
                  <a:rPr lang="en-US" altLang="zh-CN" sz="2000" dirty="0">
                    <a:solidFill>
                      <a:schemeClr val="tx2"/>
                    </a:solidFill>
                    <a:latin typeface="黑体" panose="02010609060101010101" pitchFamily="49" charset="-122"/>
                    <a:ea typeface="黑体" panose="02010609060101010101" pitchFamily="49" charset="-122"/>
                  </a:rPr>
                  <a:t>n</a:t>
                </a:r>
                <a:r>
                  <a:rPr lang="zh-CN" altLang="en-US" sz="2000" dirty="0">
                    <a:solidFill>
                      <a:schemeClr val="tx2"/>
                    </a:solidFill>
                    <a:latin typeface="黑体" panose="02010609060101010101" pitchFamily="49" charset="-122"/>
                    <a:ea typeface="黑体" panose="02010609060101010101" pitchFamily="49" charset="-122"/>
                  </a:rPr>
                  <a:t>的当前值</a:t>
                </a:r>
              </a:p>
              <a:p>
                <a:pPr marL="908050" marR="0" lvl="1" indent="-436563" algn="l" defTabSz="914400" rtl="0" eaLnBrk="0" fontAlgn="base" latinLnBrk="0" hangingPunct="0">
                  <a:lnSpc>
                    <a:spcPct val="100000"/>
                  </a:lnSpc>
                  <a:spcBef>
                    <a:spcPct val="20000"/>
                  </a:spcBef>
                  <a:spcAft>
                    <a:spcPct val="0"/>
                  </a:spcAft>
                  <a:buClr>
                    <a:srgbClr val="CC0000"/>
                  </a:buClr>
                  <a:buSzTx/>
                  <a:buFont typeface="Wingdings" pitchFamily="2" charset="2"/>
                  <a:buChar char="n"/>
                  <a:tabLst/>
                  <a:defRPr/>
                </a:pPr>
                <a:r>
                  <a:rPr lang="en-US" altLang="zh-CN" sz="2000" dirty="0">
                    <a:solidFill>
                      <a:schemeClr val="tx2"/>
                    </a:solidFill>
                    <a:latin typeface="黑体" panose="02010609060101010101" pitchFamily="49" charset="-122"/>
                    <a:ea typeface="黑体" panose="02010609060101010101" pitchFamily="49" charset="-122"/>
                  </a:rPr>
                  <a:t>A</a:t>
                </a:r>
                <a:r>
                  <a:rPr lang="zh-CN" altLang="en-US" sz="2000" dirty="0">
                    <a:solidFill>
                      <a:schemeClr val="tx2"/>
                    </a:solidFill>
                    <a:latin typeface="黑体" panose="02010609060101010101" pitchFamily="49" charset="-122"/>
                    <a:ea typeface="黑体" panose="02010609060101010101" pitchFamily="49" charset="-122"/>
                  </a:rPr>
                  <a:t>计算</a:t>
                </a:r>
                <a14:m>
                  <m:oMath xmlns:m="http://schemas.openxmlformats.org/officeDocument/2006/math">
                    <m:sSup>
                      <m:sSupPr>
                        <m:ctrlPr>
                          <a:rPr lang="en-US" altLang="zh-CN" sz="2000" i="1" smtClean="0">
                            <a:solidFill>
                              <a:schemeClr val="tx2"/>
                            </a:solidFill>
                            <a:latin typeface="Cambria Math"/>
                            <a:ea typeface="黑体" panose="02010609060101010101" pitchFamily="49" charset="-122"/>
                          </a:rPr>
                        </m:ctrlPr>
                      </m:sSupPr>
                      <m:e>
                        <m:r>
                          <m:rPr>
                            <m:sty m:val="p"/>
                          </m:rPr>
                          <a:rPr lang="en-US" altLang="zh-CN" sz="2000" i="1">
                            <a:solidFill>
                              <a:schemeClr val="tx2"/>
                            </a:solidFill>
                            <a:latin typeface="Cambria Math" panose="02040503050406030204" pitchFamily="18" charset="0"/>
                            <a:ea typeface="黑体" panose="02010609060101010101" pitchFamily="49" charset="-122"/>
                          </a:rPr>
                          <m:t>hash</m:t>
                        </m:r>
                      </m:e>
                      <m:sup>
                        <m:r>
                          <m:rPr>
                            <m:sty m:val="p"/>
                          </m:rPr>
                          <a:rPr lang="en-US" altLang="zh-CN" sz="2000" i="1">
                            <a:solidFill>
                              <a:schemeClr val="tx2"/>
                            </a:solidFill>
                            <a:latin typeface="Cambria Math" panose="02040503050406030204" pitchFamily="18" charset="0"/>
                            <a:ea typeface="黑体" panose="02010609060101010101" pitchFamily="49" charset="-122"/>
                          </a:rPr>
                          <m:t>n</m:t>
                        </m:r>
                        <m:r>
                          <a:rPr lang="en-US" altLang="zh-CN" sz="2000" b="0" i="1" smtClean="0">
                            <a:solidFill>
                              <a:schemeClr val="tx2"/>
                            </a:solidFill>
                            <a:latin typeface="Cambria Math" panose="02040503050406030204" pitchFamily="18" charset="0"/>
                            <a:ea typeface="黑体" panose="02010609060101010101" pitchFamily="49" charset="-122"/>
                          </a:rPr>
                          <m:t>−1</m:t>
                        </m:r>
                      </m:sup>
                    </m:sSup>
                    <m:r>
                      <a:rPr lang="zh-CN" altLang="en-US" sz="2000" i="1">
                        <a:solidFill>
                          <a:schemeClr val="tx2"/>
                        </a:solidFill>
                        <a:latin typeface="Cambria Math" panose="02040503050406030204" pitchFamily="18" charset="0"/>
                        <a:ea typeface="黑体" panose="02010609060101010101" pitchFamily="49" charset="-122"/>
                      </a:rPr>
                      <m:t>（</m:t>
                    </m:r>
                  </m:oMath>
                </a14:m>
                <a:r>
                  <a:rPr lang="en-US" altLang="zh-CN" sz="2000" dirty="0">
                    <a:solidFill>
                      <a:schemeClr val="tx2"/>
                    </a:solidFill>
                    <a:latin typeface="黑体" panose="02010609060101010101" pitchFamily="49" charset="-122"/>
                    <a:ea typeface="黑体" panose="02010609060101010101" pitchFamily="49" charset="-122"/>
                  </a:rPr>
                  <a:t>password</a:t>
                </a:r>
                <a:r>
                  <a:rPr lang="zh-CN" altLang="en-US" sz="2000" dirty="0">
                    <a:solidFill>
                      <a:schemeClr val="tx2"/>
                    </a:solidFill>
                    <a:latin typeface="黑体" panose="02010609060101010101" pitchFamily="49" charset="-122"/>
                    <a:ea typeface="黑体" panose="02010609060101010101" pitchFamily="49" charset="-122"/>
                  </a:rPr>
                  <a:t>）并送给</a:t>
                </a:r>
                <a:r>
                  <a:rPr lang="en-US" altLang="zh-CN" sz="2000" dirty="0">
                    <a:solidFill>
                      <a:schemeClr val="tx2"/>
                    </a:solidFill>
                    <a:latin typeface="黑体" panose="02010609060101010101" pitchFamily="49" charset="-122"/>
                    <a:ea typeface="黑体" panose="02010609060101010101" pitchFamily="49" charset="-122"/>
                  </a:rPr>
                  <a:t>B</a:t>
                </a:r>
              </a:p>
            </p:txBody>
          </p:sp>
        </mc:Choice>
        <mc:Fallback>
          <p:sp>
            <p:nvSpPr>
              <p:cNvPr id="9" name="文本框 8"/>
              <p:cNvSpPr txBox="1">
                <a:spLocks noRot="1" noChangeAspect="1" noMove="1" noResize="1" noEditPoints="1" noAdjustHandles="1" noChangeArrowheads="1" noChangeShapeType="1" noTextEdit="1"/>
              </p:cNvSpPr>
              <p:nvPr/>
            </p:nvSpPr>
            <p:spPr>
              <a:xfrm>
                <a:off x="1036320" y="2541905"/>
                <a:ext cx="6995160" cy="1031240"/>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19" name="箭头: 右 18">
                <a:extLst>
                  <a:ext uri="{FF2B5EF4-FFF2-40B4-BE49-F238E27FC236}">
                    <ele attr="{5BE0730B-6C2E-4682-87EF-853069BF5D03}"/>
                  </a:ext>
                </a:extLst>
              </p:cNvPr>
              <p:cNvSpPr/>
              <p:nvPr/>
            </p:nvSpPr>
            <p:spPr>
              <a:xfrm>
                <a:off x="2925469" y="5713151"/>
                <a:ext cx="2918113" cy="504825"/>
              </a:xfrm>
              <a:prstGeom prst="rightArrow">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p>
                      <m:sSupPr>
                        <m:ctrlPr>
                          <a:rPr lang="en-US" altLang="zh-CN" i="1" smtClean="0">
                            <a:solidFill>
                              <a:schemeClr val="tx2"/>
                            </a:solidFill>
                            <a:latin typeface="Cambria Math"/>
                            <a:ea typeface="黑体" panose="02010609060101010101" pitchFamily="49" charset="-122"/>
                          </a:rPr>
                        </m:ctrlPr>
                      </m:sSupPr>
                      <m:e>
                        <m:r>
                          <m:rPr>
                            <m:sty m:val="p"/>
                          </m:rPr>
                          <a:rPr lang="en-US" altLang="zh-CN" i="1">
                            <a:solidFill>
                              <a:schemeClr val="tx2"/>
                            </a:solidFill>
                            <a:latin typeface="Cambria Math" panose="02040503050406030204" pitchFamily="18" charset="0"/>
                            <a:ea typeface="黑体" panose="02010609060101010101" pitchFamily="49" charset="-122"/>
                          </a:rPr>
                          <m:t>hash</m:t>
                        </m:r>
                      </m:e>
                      <m:sup>
                        <m:r>
                          <m:rPr>
                            <m:sty m:val="p"/>
                          </m:rPr>
                          <a:rPr lang="en-US" altLang="zh-CN" i="1">
                            <a:solidFill>
                              <a:schemeClr val="tx2"/>
                            </a:solidFill>
                            <a:latin typeface="Cambria Math" panose="02040503050406030204" pitchFamily="18" charset="0"/>
                            <a:ea typeface="黑体" panose="02010609060101010101" pitchFamily="49" charset="-122"/>
                          </a:rPr>
                          <m:t>n</m:t>
                        </m:r>
                        <m:r>
                          <a:rPr lang="en-US" altLang="zh-CN" b="0" i="1" smtClean="0">
                            <a:solidFill>
                              <a:schemeClr val="tx2"/>
                            </a:solidFill>
                            <a:latin typeface="Cambria Math" panose="02040503050406030204" pitchFamily="18" charset="0"/>
                            <a:ea typeface="黑体" panose="02010609060101010101" pitchFamily="49" charset="-122"/>
                          </a:rPr>
                          <m:t>−1</m:t>
                        </m:r>
                      </m:sup>
                    </m:sSup>
                    <m:r>
                      <a:rPr lang="zh-CN" altLang="en-US" i="1">
                        <a:solidFill>
                          <a:schemeClr val="tx2"/>
                        </a:solidFill>
                        <a:latin typeface="Cambria Math" panose="02040503050406030204" pitchFamily="18" charset="0"/>
                        <a:ea typeface="黑体" panose="02010609060101010101" pitchFamily="49" charset="-122"/>
                      </a:rPr>
                      <m:t>（</m:t>
                    </m:r>
                  </m:oMath>
                </a14:m>
                <a:r>
                  <a:rPr lang="en-US" altLang="zh-CN" dirty="0">
                    <a:solidFill>
                      <a:schemeClr val="tx2"/>
                    </a:solidFill>
                    <a:latin typeface="黑体" panose="02010609060101010101" pitchFamily="49" charset="-122"/>
                    <a:ea typeface="黑体" panose="02010609060101010101" pitchFamily="49" charset="-122"/>
                  </a:rPr>
                  <a:t>password</a:t>
                </a:r>
                <a:r>
                  <a:rPr lang="zh-CN" altLang="en-US" dirty="0">
                    <a:solidFill>
                      <a:schemeClr val="tx2"/>
                    </a:solidFill>
                    <a:latin typeface="黑体" panose="02010609060101010101" pitchFamily="49" charset="-122"/>
                    <a:ea typeface="黑体" panose="02010609060101010101" pitchFamily="49" charset="-122"/>
                  </a:rPr>
                  <a:t>）</a:t>
                </a:r>
                <a:endParaRPr lang="zh-CN" altLang="en-US" dirty="0"/>
              </a:p>
            </p:txBody>
          </p:sp>
        </mc:Choice>
        <mc:Fallback>
          <p:sp>
            <p:nvSpPr>
              <p:cNvPr id="19" name="箭头: 右 18"/>
              <p:cNvSpPr>
                <a:spLocks noRot="1" noChangeAspect="1" noMove="1" noResize="1" noEditPoints="1" noAdjustHandles="1" noChangeArrowheads="1" noChangeShapeType="1" noTextEdit="1"/>
              </p:cNvSpPr>
              <p:nvPr/>
            </p:nvSpPr>
            <p:spPr>
              <a:xfrm>
                <a:off x="2925469" y="5713151"/>
                <a:ext cx="2918113" cy="504825"/>
              </a:xfrm>
              <a:prstGeom prst="rightArrow">
                <a:avLst/>
              </a:prstGeom>
              <a:blipFill rotWithShape="1">
                <a:blip r:embed="rId2"/>
                <a:stretch>
                  <a:fillRect/>
                </a:stretch>
              </a:blipFill>
              <a:ln>
                <a:solidFill>
                  <a:schemeClr val="accent4">
                    <a:lumMod val="20000"/>
                    <a:lumOff val="80000"/>
                  </a:schemeClr>
                </a:solidFill>
              </a:ln>
            </p:spPr>
            <p:txBody>
              <a:bodyPr/>
              <a:lstStyle/>
              <a:p>
                <a:r>
                  <a:rPr lang="zh-CN" altLang="en-US">
                    <a:noFill/>
                  </a:rPr>
                  <a:t> </a:t>
                </a:r>
                <a:endParaRPr lang="zh-CN" altLang="en-US">
                  <a:noFill/>
                </a:endParaRPr>
              </a:p>
            </p:txBody>
          </p:sp>
        </mc:Fallback>
      </mc:AlternateContent>
      <p:sp>
        <p:nvSpPr>
          <p:cNvPr id="20" name="箭头: 右 19"/>
          <p:cNvSpPr/>
          <p:nvPr/>
        </p:nvSpPr>
        <p:spPr>
          <a:xfrm flipH="1">
            <a:off x="2928298" y="5012567"/>
            <a:ext cx="2769235" cy="504825"/>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2"/>
                </a:solidFill>
                <a:latin typeface="黑体" panose="02010609060101010101" pitchFamily="49" charset="-122"/>
                <a:ea typeface="黑体" panose="02010609060101010101" pitchFamily="49" charset="-122"/>
              </a:rPr>
              <a:t>n</a:t>
            </a:r>
            <a:endParaRPr lang="zh-CN" altLang="en-US" dirty="0"/>
          </a:p>
        </p:txBody>
      </p:sp>
      <p:grpSp>
        <p:nvGrpSpPr>
          <p:cNvPr id="21" name="组合 20"/>
          <p:cNvGrpSpPr/>
          <p:nvPr/>
        </p:nvGrpSpPr>
        <p:grpSpPr>
          <a:xfrm>
            <a:off x="6777652" y="3838248"/>
            <a:ext cx="936625" cy="1439862"/>
            <a:chOff x="7140124" y="4211821"/>
            <a:chExt cx="936625" cy="1439862"/>
          </a:xfrm>
        </p:grpSpPr>
        <p:pic>
          <p:nvPicPr>
            <p:cNvPr id="22" name="Picture 116" descr="WORK2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0124" y="4211821"/>
              <a:ext cx="936625" cy="93503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118"/>
            <p:cNvSpPr>
              <a:spLocks noChangeArrowheads="1"/>
            </p:cNvSpPr>
            <p:nvPr/>
          </p:nvSpPr>
          <p:spPr bwMode="auto">
            <a:xfrm>
              <a:off x="7140124" y="5146858"/>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B</a:t>
              </a:r>
              <a:endParaRPr lang="en-US" altLang="zh-CN" baseline="0" dirty="0"/>
            </a:p>
          </p:txBody>
        </p:sp>
      </p:grpSp>
      <p:grpSp>
        <p:nvGrpSpPr>
          <p:cNvPr id="24" name="组合 23"/>
          <p:cNvGrpSpPr/>
          <p:nvPr/>
        </p:nvGrpSpPr>
        <p:grpSpPr>
          <a:xfrm>
            <a:off x="1161029" y="3877858"/>
            <a:ext cx="937419" cy="1424470"/>
            <a:chOff x="5724699" y="4262056"/>
            <a:chExt cx="937419" cy="1424470"/>
          </a:xfrm>
        </p:grpSpPr>
        <p:graphicFrame>
          <p:nvGraphicFramePr>
            <p:cNvPr id="25"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17433" name="Drawing" r:id="rId4" imgW="869950" imgH="911225" progId="WPDraw30.Drawing">
                    <p:embed/>
                  </p:oleObj>
                </mc:Choice>
                <mc:Fallback>
                  <p:oleObj name="Drawing" r:id="rId4" imgW="869950" imgH="911225" progId="WPDraw30.Drawing">
                    <p:embed/>
                    <p:pic>
                      <p:nvPicPr>
                        <p:cNvPr id="0" name="Object 10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dirty="0"/>
                <a:t>A</a:t>
              </a:r>
              <a:endParaRPr lang="en-US" altLang="zh-CN" baseline="0" dirty="0"/>
            </a:p>
          </p:txBody>
        </p:sp>
      </p:grpSp>
      <p:sp>
        <p:nvSpPr>
          <p:cNvPr id="27" name="矩形: 圆角 26"/>
          <p:cNvSpPr/>
          <p:nvPr/>
        </p:nvSpPr>
        <p:spPr>
          <a:xfrm>
            <a:off x="668224" y="5137087"/>
            <a:ext cx="2047230" cy="1008112"/>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散列函数</a:t>
            </a:r>
            <a:r>
              <a:rPr lang="en-US" altLang="zh-CN" dirty="0">
                <a:solidFill>
                  <a:schemeClr val="tx2"/>
                </a:solidFill>
                <a:latin typeface="黑体" panose="02010609060101010101" pitchFamily="49" charset="-122"/>
                <a:ea typeface="黑体" panose="02010609060101010101" pitchFamily="49" charset="-122"/>
              </a:rPr>
              <a:t>h</a:t>
            </a:r>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a:p>
            <a:r>
              <a:rPr lang="en-US" altLang="zh-CN" dirty="0">
                <a:solidFill>
                  <a:schemeClr val="tx2"/>
                </a:solidFill>
                <a:latin typeface="黑体" panose="02010609060101010101" pitchFamily="49" charset="-122"/>
                <a:ea typeface="黑体" panose="02010609060101010101" pitchFamily="49" charset="-122"/>
              </a:rPr>
              <a:t>password</a:t>
            </a:r>
            <a:endParaRPr lang="en-US" altLang="zh-CN" dirty="0">
              <a:solidFill>
                <a:schemeClr val="tx2"/>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29" name="矩形: 圆角 28">
                <a:extLst>
                  <a:ext uri="{FF2B5EF4-FFF2-40B4-BE49-F238E27FC236}">
                    <ele attr="{FBE5F86C-E20C-4D48-BAFF-222A6BA91305}"/>
                  </a:ext>
                </a:extLst>
              </p:cNvPr>
              <p:cNvSpPr/>
              <p:nvPr/>
            </p:nvSpPr>
            <p:spPr>
              <a:xfrm>
                <a:off x="6006326" y="5182252"/>
                <a:ext cx="2479278" cy="1209857"/>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散列函数</a:t>
                </a:r>
                <a:r>
                  <a:rPr lang="en-US" altLang="zh-CN" dirty="0">
                    <a:solidFill>
                      <a:schemeClr val="tx2"/>
                    </a:solidFill>
                    <a:latin typeface="黑体" panose="02010609060101010101" pitchFamily="49" charset="-122"/>
                    <a:ea typeface="黑体" panose="02010609060101010101" pitchFamily="49" charset="-122"/>
                  </a:rPr>
                  <a:t>h</a:t>
                </a:r>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a:p>
                <a:r>
                  <a:rPr lang="en-US" altLang="zh-CN" dirty="0">
                    <a:solidFill>
                      <a:schemeClr val="tx2"/>
                    </a:solidFill>
                    <a:latin typeface="黑体" panose="02010609060101010101" pitchFamily="49" charset="-122"/>
                    <a:ea typeface="黑体" panose="02010609060101010101" pitchFamily="49" charset="-122"/>
                  </a:rPr>
                  <a:t>A</a:t>
                </a:r>
                <a:r>
                  <a:rPr lang="zh-CN" altLang="en-US" dirty="0">
                    <a:solidFill>
                      <a:schemeClr val="tx2"/>
                    </a:solidFill>
                    <a:latin typeface="黑体" panose="02010609060101010101" pitchFamily="49" charset="-122"/>
                    <a:ea typeface="黑体" panose="02010609060101010101" pitchFamily="49" charset="-122"/>
                  </a:rPr>
                  <a:t>的用户名</a:t>
                </a:r>
                <a:endParaRPr lang="en-US" altLang="zh-CN" dirty="0">
                  <a:solidFill>
                    <a:schemeClr val="tx2"/>
                  </a:solidFill>
                  <a:latin typeface="黑体" panose="02010609060101010101" pitchFamily="49" charset="-122"/>
                  <a:ea typeface="黑体" panose="02010609060101010101" pitchFamily="49" charset="-122"/>
                </a:endParaRPr>
              </a:p>
              <a:p>
                <a:r>
                  <a:rPr lang="zh-CN" altLang="en-US" dirty="0">
                    <a:solidFill>
                      <a:schemeClr val="tx2"/>
                    </a:solidFill>
                    <a:latin typeface="黑体" panose="02010609060101010101" pitchFamily="49" charset="-122"/>
                    <a:ea typeface="黑体" panose="02010609060101010101" pitchFamily="49" charset="-122"/>
                  </a:rPr>
                  <a:t>整数</a:t>
                </a:r>
                <a:r>
                  <a:rPr lang="en-US" altLang="zh-CN" dirty="0">
                    <a:solidFill>
                      <a:schemeClr val="tx2"/>
                    </a:solidFill>
                    <a:latin typeface="黑体" panose="02010609060101010101" pitchFamily="49" charset="-122"/>
                    <a:ea typeface="黑体" panose="02010609060101010101" pitchFamily="49" charset="-122"/>
                  </a:rPr>
                  <a:t>n</a:t>
                </a:r>
              </a:p>
              <a:p>
                <a14:m>
                  <m:oMath xmlns:m="http://schemas.openxmlformats.org/officeDocument/2006/math">
                    <m:sSup>
                      <m:sSupPr>
                        <m:ctrlPr>
                          <a:rPr lang="en-US" altLang="zh-CN" i="1" smtClean="0">
                            <a:solidFill>
                              <a:schemeClr val="tx2"/>
                            </a:solidFill>
                            <a:latin typeface="Cambria Math"/>
                            <a:ea typeface="黑体" panose="02010609060101010101" pitchFamily="49" charset="-122"/>
                          </a:rPr>
                        </m:ctrlPr>
                      </m:sSupPr>
                      <m:e>
                        <m:r>
                          <m:rPr>
                            <m:sty m:val="p"/>
                          </m:rPr>
                          <a:rPr lang="en-US" altLang="zh-CN" i="1">
                            <a:solidFill>
                              <a:schemeClr val="tx2"/>
                            </a:solidFill>
                            <a:latin typeface="Cambria Math" panose="02040503050406030204" pitchFamily="18" charset="0"/>
                            <a:ea typeface="黑体" panose="02010609060101010101" pitchFamily="49" charset="-122"/>
                          </a:rPr>
                          <m:t>hash</m:t>
                        </m:r>
                      </m:e>
                      <m:sup>
                        <m:r>
                          <m:rPr>
                            <m:sty m:val="p"/>
                          </m:rPr>
                          <a:rPr lang="en-US" altLang="zh-CN" i="1">
                            <a:solidFill>
                              <a:schemeClr val="tx2"/>
                            </a:solidFill>
                            <a:latin typeface="Cambria Math" panose="02040503050406030204" pitchFamily="18" charset="0"/>
                            <a:ea typeface="黑体" panose="02010609060101010101" pitchFamily="49" charset="-122"/>
                          </a:rPr>
                          <m:t>n</m:t>
                        </m:r>
                      </m:sup>
                    </m:sSup>
                    <m:r>
                      <a:rPr lang="zh-CN" altLang="en-US" i="1">
                        <a:solidFill>
                          <a:schemeClr val="tx2"/>
                        </a:solidFill>
                        <a:latin typeface="Cambria Math" panose="02040503050406030204" pitchFamily="18" charset="0"/>
                        <a:ea typeface="黑体" panose="02010609060101010101" pitchFamily="49" charset="-122"/>
                      </a:rPr>
                      <m:t>（</m:t>
                    </m:r>
                  </m:oMath>
                </a14:m>
                <a:r>
                  <a:rPr lang="en-US" altLang="zh-CN" dirty="0">
                    <a:solidFill>
                      <a:schemeClr val="tx2"/>
                    </a:solidFill>
                    <a:latin typeface="黑体" panose="02010609060101010101" pitchFamily="49" charset="-122"/>
                    <a:ea typeface="黑体" panose="02010609060101010101" pitchFamily="49" charset="-122"/>
                  </a:rPr>
                  <a:t>password</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p:txBody>
          </p:sp>
        </mc:Choice>
        <mc:Fallback>
          <p:sp>
            <p:nvSpPr>
              <p:cNvPr id="29" name="矩形: 圆角 28"/>
              <p:cNvSpPr>
                <a:spLocks noRot="1" noChangeAspect="1" noMove="1" noResize="1" noEditPoints="1" noAdjustHandles="1" noChangeArrowheads="1" noChangeShapeType="1" noTextEdit="1"/>
              </p:cNvSpPr>
              <p:nvPr/>
            </p:nvSpPr>
            <p:spPr>
              <a:xfrm>
                <a:off x="6006326" y="5182252"/>
                <a:ext cx="2479278" cy="1209857"/>
              </a:xfrm>
              <a:prstGeom prst="roundRect">
                <a:avLst/>
              </a:prstGeom>
              <a:blipFill rotWithShape="1">
                <a:blip r:embed="rId6"/>
                <a:stretch>
                  <a:fillRect/>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right)">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
                                            <p:txEl>
                                              <p:pRg st="1" end="1"/>
                                            </p:txEl>
                                          </p:spTgt>
                                        </p:tgtEl>
                                        <p:attrNameLst>
                                          <p:attrName>style.visibility</p:attrName>
                                        </p:attrNameLst>
                                      </p:cBhvr>
                                      <p:to>
                                        <p:strVal val="visible"/>
                                      </p:to>
                                    </p:set>
                                    <p:animEffect transition="in" filter="fade">
                                      <p:cBhvr>
                                        <p:cTn id="16" dur="500"/>
                                        <p:tgtEl>
                                          <p:spTgt spid="9">
                                            <p:txEl>
                                              <p:pRg st="1" end="1"/>
                                            </p:tx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单向认证</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1" name="文本框 30"/>
          <p:cNvSpPr txBox="1"/>
          <p:nvPr/>
        </p:nvSpPr>
        <p:spPr>
          <a:xfrm>
            <a:off x="694819" y="1753652"/>
            <a:ext cx="5029309"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口令认证－</a:t>
            </a:r>
            <a:r>
              <a:rPr lang="en-US" altLang="zh-CN" sz="2800" dirty="0" err="1">
                <a:solidFill>
                  <a:schemeClr val="bg1"/>
                </a:solidFill>
                <a:latin typeface="黑体" panose="02010609060101010101" pitchFamily="49" charset="-122"/>
                <a:ea typeface="黑体" panose="02010609060101010101" pitchFamily="49" charset="-122"/>
              </a:rPr>
              <a:t>Lamport</a:t>
            </a:r>
            <a:r>
              <a:rPr lang="zh-CN" altLang="en-US" sz="2800" dirty="0">
                <a:solidFill>
                  <a:schemeClr val="bg1"/>
                </a:solidFill>
                <a:latin typeface="黑体" panose="02010609060101010101" pitchFamily="49" charset="-122"/>
                <a:ea typeface="黑体" panose="02010609060101010101" pitchFamily="49" charset="-122"/>
              </a:rPr>
              <a:t>散列函数</a:t>
            </a:r>
            <a:endParaRPr lang="zh-CN" altLang="en-US" sz="2800" dirty="0">
              <a:solidFill>
                <a:schemeClr val="bg1"/>
              </a:solidFill>
              <a:latin typeface="黑体" panose="02010609060101010101" pitchFamily="49" charset="-122"/>
              <a:ea typeface="黑体" panose="02010609060101010101" pitchFamily="49" charset="-122"/>
            </a:endParaRPr>
          </a:p>
        </p:txBody>
      </p:sp>
      <p:sp>
        <p:nvSpPr>
          <p:cNvPr id="28" name="标题 1"/>
          <p:cNvSpPr>
            <a:spLocks noGrp="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9" name="文本框 8">
                <a:extLst>
                  <a:ext uri="{FF2B5EF4-FFF2-40B4-BE49-F238E27FC236}">
                    <ele attr="{B93F5E67-5B22-4E73-9214-C3C3B80F5C77}"/>
                  </a:ext>
                </a:extLst>
              </p:cNvPr>
              <p:cNvSpPr txBox="1"/>
              <p:nvPr/>
            </p:nvSpPr>
            <p:spPr>
              <a:xfrm>
                <a:off x="971600" y="2331514"/>
                <a:ext cx="6995296" cy="1754326"/>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908050" lvl="1" indent="-436563" eaLnBrk="0" hangingPunct="0">
                  <a:spcBef>
                    <a:spcPct val="20000"/>
                  </a:spcBef>
                  <a:buClr>
                    <a:srgbClr val="CC0000"/>
                  </a:buClr>
                  <a:buFont typeface="Wingdings" pitchFamily="2" charset="2"/>
                  <a:buChar char="n"/>
                  <a:defRPr/>
                </a:pPr>
                <a:r>
                  <a:rPr lang="en-US" altLang="zh-CN" sz="2000" dirty="0">
                    <a:solidFill>
                      <a:schemeClr val="tx2"/>
                    </a:solidFill>
                    <a:latin typeface="黑体" panose="02010609060101010101" pitchFamily="49" charset="-122"/>
                    <a:ea typeface="黑体" panose="02010609060101010101" pitchFamily="49" charset="-122"/>
                  </a:rPr>
                  <a:t>B</a:t>
                </a:r>
                <a:r>
                  <a:rPr lang="zh-CN" altLang="en-US" sz="2000" dirty="0">
                    <a:solidFill>
                      <a:schemeClr val="tx2"/>
                    </a:solidFill>
                    <a:latin typeface="黑体" panose="02010609060101010101" pitchFamily="49" charset="-122"/>
                    <a:ea typeface="黑体" panose="02010609060101010101" pitchFamily="49" charset="-122"/>
                  </a:rPr>
                  <a:t>将</a:t>
                </a:r>
                <a:r>
                  <a:rPr lang="en-US" altLang="zh-CN" sz="2000" dirty="0">
                    <a:solidFill>
                      <a:schemeClr val="tx2"/>
                    </a:solidFill>
                    <a:latin typeface="黑体" panose="02010609060101010101" pitchFamily="49" charset="-122"/>
                    <a:ea typeface="黑体" panose="02010609060101010101" pitchFamily="49" charset="-122"/>
                  </a:rPr>
                  <a:t>A</a:t>
                </a:r>
                <a14:m>
                  <m:oMath xmlns:m="http://schemas.openxmlformats.org/officeDocument/2006/math">
                    <m:r>
                      <a:rPr lang="zh-CN" altLang="en-US" sz="2000" i="1" dirty="0">
                        <a:solidFill>
                          <a:schemeClr val="tx2"/>
                        </a:solidFill>
                        <a:latin typeface="Cambria Math" panose="02040503050406030204" pitchFamily="18" charset="0"/>
                        <a:ea typeface="黑体" panose="02010609060101010101" pitchFamily="49" charset="-122"/>
                      </a:rPr>
                      <m:t>返回的结果</m:t>
                    </m:r>
                    <m:sSup>
                      <m:sSupPr>
                        <m:ctrlPr>
                          <a:rPr lang="en-US" altLang="zh-CN" sz="2000" i="1" smtClean="0">
                            <a:solidFill>
                              <a:schemeClr val="tx2"/>
                            </a:solidFill>
                            <a:latin typeface="Cambria Math"/>
                            <a:ea typeface="黑体" panose="02010609060101010101" pitchFamily="49" charset="-122"/>
                          </a:rPr>
                        </m:ctrlPr>
                      </m:sSupPr>
                      <m:e>
                        <m:r>
                          <m:rPr>
                            <m:sty m:val="p"/>
                          </m:rPr>
                          <a:rPr lang="en-US" altLang="zh-CN" sz="2000" i="1">
                            <a:solidFill>
                              <a:schemeClr val="tx2"/>
                            </a:solidFill>
                            <a:latin typeface="Cambria Math" panose="02040503050406030204" pitchFamily="18" charset="0"/>
                            <a:ea typeface="黑体" panose="02010609060101010101" pitchFamily="49" charset="-122"/>
                          </a:rPr>
                          <m:t>hash</m:t>
                        </m:r>
                      </m:e>
                      <m:sup>
                        <m:r>
                          <m:rPr>
                            <m:sty m:val="p"/>
                          </m:rPr>
                          <a:rPr lang="en-US" altLang="zh-CN" sz="2000" i="1">
                            <a:solidFill>
                              <a:schemeClr val="tx2"/>
                            </a:solidFill>
                            <a:latin typeface="Cambria Math" panose="02040503050406030204" pitchFamily="18" charset="0"/>
                            <a:ea typeface="黑体" panose="02010609060101010101" pitchFamily="49" charset="-122"/>
                          </a:rPr>
                          <m:t>n</m:t>
                        </m:r>
                        <m:r>
                          <a:rPr lang="en-US" altLang="zh-CN" sz="2000" b="0" i="1" smtClean="0">
                            <a:solidFill>
                              <a:schemeClr val="tx2"/>
                            </a:solidFill>
                            <a:latin typeface="Cambria Math" panose="02040503050406030204" pitchFamily="18" charset="0"/>
                            <a:ea typeface="黑体" panose="02010609060101010101" pitchFamily="49" charset="-122"/>
                          </a:rPr>
                          <m:t>−1</m:t>
                        </m:r>
                      </m:sup>
                    </m:sSup>
                    <m:r>
                      <a:rPr lang="zh-CN" altLang="en-US" sz="2000" i="1">
                        <a:solidFill>
                          <a:schemeClr val="tx2"/>
                        </a:solidFill>
                        <a:latin typeface="Cambria Math" panose="02040503050406030204" pitchFamily="18" charset="0"/>
                        <a:ea typeface="黑体" panose="02010609060101010101" pitchFamily="49" charset="-122"/>
                      </a:rPr>
                      <m:t>（</m:t>
                    </m:r>
                  </m:oMath>
                </a14:m>
                <a:r>
                  <a:rPr lang="en-US" altLang="zh-CN" sz="2000" dirty="0">
                    <a:solidFill>
                      <a:schemeClr val="tx2"/>
                    </a:solidFill>
                    <a:latin typeface="黑体" panose="02010609060101010101" pitchFamily="49" charset="-122"/>
                    <a:ea typeface="黑体" panose="02010609060101010101" pitchFamily="49" charset="-122"/>
                  </a:rPr>
                  <a:t>password</a:t>
                </a:r>
                <a:r>
                  <a:rPr lang="zh-CN" altLang="en-US" sz="2000" dirty="0">
                    <a:solidFill>
                      <a:schemeClr val="tx2"/>
                    </a:solidFill>
                    <a:latin typeface="黑体" panose="02010609060101010101" pitchFamily="49" charset="-122"/>
                    <a:ea typeface="黑体" panose="02010609060101010101" pitchFamily="49" charset="-122"/>
                  </a:rPr>
                  <a:t>）再散列一次，与当前存储的散列值（</a:t>
                </a:r>
                <a:r>
                  <a:rPr lang="en-US" altLang="zh-CN" sz="2000" dirty="0">
                    <a:solidFill>
                      <a:schemeClr val="tx2"/>
                    </a:solidFill>
                    <a:ea typeface="黑体" panose="02010609060101010101" pitchFamily="49" charset="-122"/>
                  </a:rPr>
                  <a:t> </a:t>
                </a:r>
                <a14:m>
                  <m:oMath xmlns:m="http://schemas.openxmlformats.org/officeDocument/2006/math">
                    <m:sSup>
                      <m:sSupPr>
                        <m:ctrlPr>
                          <a:rPr lang="en-US" altLang="zh-CN" sz="2000" i="1">
                            <a:solidFill>
                              <a:schemeClr val="tx2"/>
                            </a:solidFill>
                            <a:latin typeface="Cambria Math"/>
                            <a:ea typeface="黑体" panose="02010609060101010101" pitchFamily="49" charset="-122"/>
                          </a:rPr>
                        </m:ctrlPr>
                      </m:sSupPr>
                      <m:e>
                        <m:r>
                          <m:rPr>
                            <m:sty m:val="p"/>
                          </m:rPr>
                          <a:rPr lang="en-US" altLang="zh-CN" sz="2000" i="1">
                            <a:solidFill>
                              <a:schemeClr val="tx2"/>
                            </a:solidFill>
                            <a:latin typeface="Cambria Math" panose="02040503050406030204" pitchFamily="18" charset="0"/>
                            <a:ea typeface="黑体" panose="02010609060101010101" pitchFamily="49" charset="-122"/>
                          </a:rPr>
                          <m:t>hash</m:t>
                        </m:r>
                      </m:e>
                      <m:sup>
                        <m:r>
                          <m:rPr>
                            <m:sty m:val="p"/>
                          </m:rPr>
                          <a:rPr lang="en-US" altLang="zh-CN" sz="2000" i="1">
                            <a:solidFill>
                              <a:schemeClr val="tx2"/>
                            </a:solidFill>
                            <a:latin typeface="Cambria Math" panose="02040503050406030204" pitchFamily="18" charset="0"/>
                            <a:ea typeface="黑体" panose="02010609060101010101" pitchFamily="49" charset="-122"/>
                          </a:rPr>
                          <m:t>n</m:t>
                        </m:r>
                        <m:r>
                          <a:rPr lang="en-US" altLang="zh-CN" sz="2000" i="1">
                            <a:solidFill>
                              <a:schemeClr val="tx2"/>
                            </a:solidFill>
                            <a:latin typeface="Cambria Math" panose="02040503050406030204" pitchFamily="18" charset="0"/>
                            <a:ea typeface="黑体" panose="02010609060101010101" pitchFamily="49" charset="-122"/>
                          </a:rPr>
                          <m:t>−1</m:t>
                        </m:r>
                      </m:sup>
                    </m:sSup>
                    <m:r>
                      <a:rPr lang="zh-CN" altLang="en-US" sz="2000" i="1">
                        <a:solidFill>
                          <a:schemeClr val="tx2"/>
                        </a:solidFill>
                        <a:latin typeface="Cambria Math" panose="02040503050406030204" pitchFamily="18" charset="0"/>
                        <a:ea typeface="黑体" panose="02010609060101010101" pitchFamily="49" charset="-122"/>
                      </a:rPr>
                      <m:t>（</m:t>
                    </m:r>
                  </m:oMath>
                </a14:m>
                <a:r>
                  <a:rPr lang="en-US" altLang="zh-CN" sz="2000" dirty="0">
                    <a:solidFill>
                      <a:schemeClr val="tx2"/>
                    </a:solidFill>
                    <a:latin typeface="黑体" panose="02010609060101010101" pitchFamily="49" charset="-122"/>
                    <a:ea typeface="黑体" panose="02010609060101010101" pitchFamily="49" charset="-122"/>
                  </a:rPr>
                  <a:t>password</a:t>
                </a:r>
                <a:r>
                  <a:rPr lang="zh-CN" altLang="en-US" sz="2000" dirty="0">
                    <a:solidFill>
                      <a:schemeClr val="tx2"/>
                    </a:solidFill>
                    <a:latin typeface="黑体" panose="02010609060101010101" pitchFamily="49" charset="-122"/>
                    <a:ea typeface="黑体" panose="02010609060101010101" pitchFamily="49" charset="-122"/>
                  </a:rPr>
                  <a:t>））比较</a:t>
                </a:r>
              </a:p>
              <a:p>
                <a:pPr marL="908050" marR="0" lvl="1" indent="-436563" algn="l" defTabSz="914400" rtl="0" eaLnBrk="0" fontAlgn="base" latinLnBrk="0" hangingPunct="0">
                  <a:lnSpc>
                    <a:spcPct val="100000"/>
                  </a:lnSpc>
                  <a:spcBef>
                    <a:spcPct val="20000"/>
                  </a:spcBef>
                  <a:spcAft>
                    <a:spcPct val="0"/>
                  </a:spcAft>
                  <a:buClr>
                    <a:srgbClr val="CC0000"/>
                  </a:buClr>
                  <a:buSzTx/>
                  <a:buFont typeface="Wingdings" pitchFamily="2" charset="2"/>
                  <a:buChar char="n"/>
                  <a:tabLst/>
                  <a:defRPr/>
                </a:pPr>
                <a:r>
                  <a:rPr lang="zh-CN" altLang="en-US" sz="2000" dirty="0">
                    <a:solidFill>
                      <a:schemeClr val="tx2"/>
                    </a:solidFill>
                    <a:latin typeface="黑体" panose="02010609060101010101" pitchFamily="49" charset="-122"/>
                    <a:ea typeface="黑体" panose="02010609060101010101" pitchFamily="49" charset="-122"/>
                  </a:rPr>
                  <a:t>若鉴别成功，则将</a:t>
                </a:r>
                <a14:m>
                  <m:oMath xmlns:m="http://schemas.openxmlformats.org/officeDocument/2006/math">
                    <m:sSup>
                      <m:sSupPr>
                        <m:ctrlPr>
                          <a:rPr lang="en-US" altLang="zh-CN" sz="2000" i="1" smtClean="0">
                            <a:solidFill>
                              <a:schemeClr val="tx2"/>
                            </a:solidFill>
                            <a:latin typeface="Cambria Math"/>
                            <a:ea typeface="黑体" panose="02010609060101010101" pitchFamily="49" charset="-122"/>
                          </a:rPr>
                        </m:ctrlPr>
                      </m:sSupPr>
                      <m:e>
                        <m:r>
                          <m:rPr>
                            <m:sty m:val="p"/>
                          </m:rPr>
                          <a:rPr lang="en-US" altLang="zh-CN" sz="2000" i="1">
                            <a:solidFill>
                              <a:schemeClr val="tx2"/>
                            </a:solidFill>
                            <a:latin typeface="Cambria Math" panose="02040503050406030204" pitchFamily="18" charset="0"/>
                            <a:ea typeface="黑体" panose="02010609060101010101" pitchFamily="49" charset="-122"/>
                          </a:rPr>
                          <m:t>hash</m:t>
                        </m:r>
                      </m:e>
                      <m:sup>
                        <m:r>
                          <m:rPr>
                            <m:sty m:val="p"/>
                          </m:rPr>
                          <a:rPr lang="en-US" altLang="zh-CN" sz="2000" i="1">
                            <a:solidFill>
                              <a:schemeClr val="tx2"/>
                            </a:solidFill>
                            <a:latin typeface="Cambria Math" panose="02040503050406030204" pitchFamily="18" charset="0"/>
                            <a:ea typeface="黑体" panose="02010609060101010101" pitchFamily="49" charset="-122"/>
                          </a:rPr>
                          <m:t>n</m:t>
                        </m:r>
                        <m:r>
                          <a:rPr lang="en-US" altLang="zh-CN" sz="2000" b="0" i="1" smtClean="0">
                            <a:solidFill>
                              <a:schemeClr val="tx2"/>
                            </a:solidFill>
                            <a:latin typeface="Cambria Math" panose="02040503050406030204" pitchFamily="18" charset="0"/>
                            <a:ea typeface="黑体" panose="02010609060101010101" pitchFamily="49" charset="-122"/>
                          </a:rPr>
                          <m:t>−1</m:t>
                        </m:r>
                      </m:sup>
                    </m:sSup>
                    <m:r>
                      <a:rPr lang="zh-CN" altLang="en-US" sz="2000" i="1">
                        <a:solidFill>
                          <a:schemeClr val="tx2"/>
                        </a:solidFill>
                        <a:latin typeface="Cambria Math" panose="02040503050406030204" pitchFamily="18" charset="0"/>
                        <a:ea typeface="黑体" panose="02010609060101010101" pitchFamily="49" charset="-122"/>
                      </a:rPr>
                      <m:t>（</m:t>
                    </m:r>
                  </m:oMath>
                </a14:m>
                <a:r>
                  <a:rPr lang="en-US" altLang="zh-CN" sz="2000" dirty="0">
                    <a:solidFill>
                      <a:schemeClr val="tx2"/>
                    </a:solidFill>
                    <a:latin typeface="黑体" panose="02010609060101010101" pitchFamily="49" charset="-122"/>
                    <a:ea typeface="黑体" panose="02010609060101010101" pitchFamily="49" charset="-122"/>
                  </a:rPr>
                  <a:t>password</a:t>
                </a:r>
                <a:r>
                  <a:rPr lang="zh-CN" altLang="en-US" sz="2000" dirty="0">
                    <a:solidFill>
                      <a:schemeClr val="tx2"/>
                    </a:solidFill>
                    <a:latin typeface="黑体" panose="02010609060101010101" pitchFamily="49" charset="-122"/>
                    <a:ea typeface="黑体" panose="02010609060101010101" pitchFamily="49" charset="-122"/>
                  </a:rPr>
                  <a:t>）更新为当前的散列值，且</a:t>
                </a:r>
                <a:r>
                  <a:rPr lang="en-US" altLang="zh-CN" sz="2000" dirty="0">
                    <a:solidFill>
                      <a:schemeClr val="tx2"/>
                    </a:solidFill>
                    <a:latin typeface="黑体" panose="02010609060101010101" pitchFamily="49" charset="-122"/>
                    <a:ea typeface="黑体" panose="02010609060101010101" pitchFamily="49" charset="-122"/>
                  </a:rPr>
                  <a:t>n</a:t>
                </a:r>
                <a:r>
                  <a:rPr lang="zh-CN" altLang="en-US" sz="2000" dirty="0">
                    <a:solidFill>
                      <a:schemeClr val="tx2"/>
                    </a:solidFill>
                    <a:latin typeface="黑体" panose="02010609060101010101" pitchFamily="49" charset="-122"/>
                    <a:ea typeface="黑体" panose="02010609060101010101" pitchFamily="49" charset="-122"/>
                  </a:rPr>
                  <a:t>的值减</a:t>
                </a:r>
                <a:r>
                  <a:rPr lang="en-US" altLang="zh-CN" sz="2000" dirty="0">
                    <a:solidFill>
                      <a:schemeClr val="tx2"/>
                    </a:solidFill>
                    <a:latin typeface="黑体" panose="02010609060101010101" pitchFamily="49" charset="-122"/>
                    <a:ea typeface="黑体" panose="02010609060101010101" pitchFamily="49" charset="-122"/>
                  </a:rPr>
                  <a:t>1</a:t>
                </a:r>
              </a:p>
              <a:p>
                <a:pPr marL="1304925" marR="0" lvl="2" indent="-395288" algn="l" defTabSz="914400" rtl="0" eaLnBrk="0" fontAlgn="base" latinLnBrk="0" hangingPunct="0">
                  <a:lnSpc>
                    <a:spcPct val="100000"/>
                  </a:lnSpc>
                  <a:spcBef>
                    <a:spcPct val="20000"/>
                  </a:spcBef>
                  <a:spcAft>
                    <a:spcPct val="0"/>
                  </a:spcAft>
                  <a:buClr>
                    <a:srgbClr val="CC0000"/>
                  </a:buClr>
                  <a:buSzTx/>
                  <a:buFont typeface="Wingdings" pitchFamily="2" charset="2"/>
                  <a:buChar char="o"/>
                  <a:tabLst/>
                  <a:defRPr/>
                </a:pPr>
                <a:r>
                  <a:rPr lang="zh-CN" altLang="en-US" sz="2000" dirty="0">
                    <a:solidFill>
                      <a:schemeClr val="tx2"/>
                    </a:solidFill>
                    <a:latin typeface="黑体" panose="02010609060101010101" pitchFamily="49" charset="-122"/>
                    <a:ea typeface="黑体" panose="02010609060101010101" pitchFamily="49" charset="-122"/>
                  </a:rPr>
                  <a:t>若</a:t>
                </a:r>
                <a:r>
                  <a:rPr lang="en-US" altLang="zh-CN" sz="2000" dirty="0">
                    <a:solidFill>
                      <a:schemeClr val="tx2"/>
                    </a:solidFill>
                    <a:latin typeface="黑体" panose="02010609060101010101" pitchFamily="49" charset="-122"/>
                    <a:ea typeface="黑体" panose="02010609060101010101" pitchFamily="49" charset="-122"/>
                  </a:rPr>
                  <a:t>n</a:t>
                </a:r>
                <a:r>
                  <a:rPr lang="zh-CN" altLang="en-US" sz="2000" dirty="0">
                    <a:solidFill>
                      <a:schemeClr val="tx2"/>
                    </a:solidFill>
                    <a:latin typeface="黑体" panose="02010609060101010101" pitchFamily="49" charset="-122"/>
                    <a:ea typeface="黑体" panose="02010609060101010101" pitchFamily="49" charset="-122"/>
                  </a:rPr>
                  <a:t>递减为</a:t>
                </a:r>
                <a:r>
                  <a:rPr lang="en-US" altLang="zh-CN" sz="2000" dirty="0">
                    <a:solidFill>
                      <a:schemeClr val="tx2"/>
                    </a:solidFill>
                    <a:latin typeface="黑体" panose="02010609060101010101" pitchFamily="49" charset="-122"/>
                    <a:ea typeface="黑体" panose="02010609060101010101" pitchFamily="49" charset="-122"/>
                  </a:rPr>
                  <a:t>1</a:t>
                </a:r>
                <a:r>
                  <a:rPr lang="zh-CN" altLang="en-US" sz="2000" dirty="0">
                    <a:solidFill>
                      <a:schemeClr val="tx2"/>
                    </a:solidFill>
                    <a:latin typeface="黑体" panose="02010609060101010101" pitchFamily="49" charset="-122"/>
                    <a:ea typeface="黑体" panose="02010609060101010101" pitchFamily="49" charset="-122"/>
                  </a:rPr>
                  <a:t>，则重新设置口令</a:t>
                </a:r>
                <a:endParaRPr lang="en-US" altLang="zh-CN" sz="2000" dirty="0">
                  <a:solidFill>
                    <a:schemeClr val="tx2"/>
                  </a:solidFill>
                  <a:latin typeface="黑体" panose="02010609060101010101" pitchFamily="49" charset="-122"/>
                  <a:ea typeface="黑体" panose="02010609060101010101" pitchFamily="49"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971600" y="2336594"/>
                <a:ext cx="6995296" cy="1754326"/>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grpSp>
        <p:nvGrpSpPr>
          <p:cNvPr id="10" name="组合 9"/>
          <p:cNvGrpSpPr/>
          <p:nvPr/>
        </p:nvGrpSpPr>
        <p:grpSpPr>
          <a:xfrm>
            <a:off x="6804247" y="4220009"/>
            <a:ext cx="936625" cy="1439862"/>
            <a:chOff x="7140124" y="4211821"/>
            <a:chExt cx="936625" cy="1439862"/>
          </a:xfrm>
        </p:grpSpPr>
        <p:pic>
          <p:nvPicPr>
            <p:cNvPr id="11" name="Picture 116" descr="WORK2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0124" y="4211821"/>
              <a:ext cx="936625" cy="935037"/>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8"/>
            <p:cNvSpPr>
              <a:spLocks noChangeArrowheads="1"/>
            </p:cNvSpPr>
            <p:nvPr/>
          </p:nvSpPr>
          <p:spPr bwMode="auto">
            <a:xfrm>
              <a:off x="7140124" y="5146858"/>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B</a:t>
              </a:r>
              <a:endParaRPr lang="en-US" altLang="zh-CN" baseline="0" dirty="0"/>
            </a:p>
          </p:txBody>
        </p:sp>
      </p:grpSp>
      <mc:AlternateContent xmlns:mc="http://schemas.openxmlformats.org/markup-compatibility/2006">
        <mc:Choice xmlns:a14="http://schemas.microsoft.com/office/drawing/2010/main" Requires="a14">
          <p:sp>
            <p:nvSpPr>
              <p:cNvPr id="18" name="矩形: 圆角 17">
                <a:extLst>
                  <a:ext uri="{FF2B5EF4-FFF2-40B4-BE49-F238E27FC236}">
                    <ele attr="{0FF6BD2D-75BF-490F-8AA5-7F20A19893C3}"/>
                  </a:ext>
                </a:extLst>
              </p:cNvPr>
              <p:cNvSpPr/>
              <p:nvPr/>
            </p:nvSpPr>
            <p:spPr>
              <a:xfrm>
                <a:off x="6032921" y="5488928"/>
                <a:ext cx="2479278" cy="1216672"/>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散列函数</a:t>
                </a:r>
                <a:r>
                  <a:rPr lang="en-US" altLang="zh-CN" dirty="0">
                    <a:solidFill>
                      <a:schemeClr val="tx2"/>
                    </a:solidFill>
                    <a:latin typeface="黑体" panose="02010609060101010101" pitchFamily="49" charset="-122"/>
                    <a:ea typeface="黑体" panose="02010609060101010101" pitchFamily="49" charset="-122"/>
                  </a:rPr>
                  <a:t>h</a:t>
                </a:r>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a:p>
                <a:r>
                  <a:rPr lang="en-US" altLang="zh-CN" dirty="0">
                    <a:solidFill>
                      <a:schemeClr val="tx2"/>
                    </a:solidFill>
                    <a:latin typeface="黑体" panose="02010609060101010101" pitchFamily="49" charset="-122"/>
                    <a:ea typeface="黑体" panose="02010609060101010101" pitchFamily="49" charset="-122"/>
                  </a:rPr>
                  <a:t>A</a:t>
                </a:r>
                <a:r>
                  <a:rPr lang="zh-CN" altLang="en-US" dirty="0">
                    <a:solidFill>
                      <a:schemeClr val="tx2"/>
                    </a:solidFill>
                    <a:latin typeface="黑体" panose="02010609060101010101" pitchFamily="49" charset="-122"/>
                    <a:ea typeface="黑体" panose="02010609060101010101" pitchFamily="49" charset="-122"/>
                  </a:rPr>
                  <a:t>的用户名</a:t>
                </a:r>
                <a:endParaRPr lang="en-US" altLang="zh-CN" dirty="0">
                  <a:solidFill>
                    <a:schemeClr val="tx2"/>
                  </a:solidFill>
                  <a:latin typeface="黑体" panose="02010609060101010101" pitchFamily="49" charset="-122"/>
                  <a:ea typeface="黑体" panose="02010609060101010101" pitchFamily="49" charset="-122"/>
                </a:endParaRPr>
              </a:p>
              <a:p>
                <a:r>
                  <a:rPr lang="zh-CN" altLang="en-US" dirty="0">
                    <a:solidFill>
                      <a:schemeClr val="tx2"/>
                    </a:solidFill>
                    <a:latin typeface="黑体" panose="02010609060101010101" pitchFamily="49" charset="-122"/>
                    <a:ea typeface="黑体" panose="02010609060101010101" pitchFamily="49" charset="-122"/>
                  </a:rPr>
                  <a:t>整数</a:t>
                </a:r>
                <a:r>
                  <a:rPr lang="en-US" altLang="zh-CN" dirty="0">
                    <a:solidFill>
                      <a:schemeClr val="tx2"/>
                    </a:solidFill>
                    <a:latin typeface="黑体" panose="02010609060101010101" pitchFamily="49" charset="-122"/>
                    <a:ea typeface="黑体" panose="02010609060101010101" pitchFamily="49" charset="-122"/>
                  </a:rPr>
                  <a:t>n-1</a:t>
                </a:r>
              </a:p>
              <a:p>
                <a14:m>
                  <m:oMath xmlns:m="http://schemas.openxmlformats.org/officeDocument/2006/math">
                    <m:sSup>
                      <m:sSupPr>
                        <m:ctrlPr>
                          <a:rPr lang="en-US" altLang="zh-CN" i="1" smtClean="0">
                            <a:solidFill>
                              <a:schemeClr val="tx2"/>
                            </a:solidFill>
                            <a:latin typeface="Cambria Math"/>
                            <a:ea typeface="黑体" panose="02010609060101010101" pitchFamily="49" charset="-122"/>
                          </a:rPr>
                        </m:ctrlPr>
                      </m:sSupPr>
                      <m:e>
                        <m:r>
                          <m:rPr>
                            <m:sty m:val="p"/>
                          </m:rPr>
                          <a:rPr lang="en-US" altLang="zh-CN" i="1">
                            <a:solidFill>
                              <a:schemeClr val="tx2"/>
                            </a:solidFill>
                            <a:latin typeface="Cambria Math" panose="02040503050406030204" pitchFamily="18" charset="0"/>
                            <a:ea typeface="黑体" panose="02010609060101010101" pitchFamily="49" charset="-122"/>
                          </a:rPr>
                          <m:t>hash</m:t>
                        </m:r>
                      </m:e>
                      <m:sup>
                        <m:r>
                          <m:rPr>
                            <m:sty m:val="p"/>
                          </m:rPr>
                          <a:rPr lang="en-US" altLang="zh-CN" i="1">
                            <a:solidFill>
                              <a:schemeClr val="tx2"/>
                            </a:solidFill>
                            <a:latin typeface="Cambria Math" panose="02040503050406030204" pitchFamily="18" charset="0"/>
                            <a:ea typeface="黑体" panose="02010609060101010101" pitchFamily="49" charset="-122"/>
                          </a:rPr>
                          <m:t>n</m:t>
                        </m:r>
                        <m:r>
                          <a:rPr lang="en-US" altLang="zh-CN" b="0" i="1" smtClean="0">
                            <a:solidFill>
                              <a:schemeClr val="tx2"/>
                            </a:solidFill>
                            <a:latin typeface="Cambria Math" panose="02040503050406030204" pitchFamily="18" charset="0"/>
                            <a:ea typeface="黑体" panose="02010609060101010101" pitchFamily="49" charset="-122"/>
                          </a:rPr>
                          <m:t>−1</m:t>
                        </m:r>
                      </m:sup>
                    </m:sSup>
                    <m:r>
                      <a:rPr lang="zh-CN" altLang="en-US" i="1">
                        <a:solidFill>
                          <a:schemeClr val="tx2"/>
                        </a:solidFill>
                        <a:latin typeface="Cambria Math" panose="02040503050406030204" pitchFamily="18" charset="0"/>
                        <a:ea typeface="黑体" panose="02010609060101010101" pitchFamily="49" charset="-122"/>
                      </a:rPr>
                      <m:t>（</m:t>
                    </m:r>
                  </m:oMath>
                </a14:m>
                <a:r>
                  <a:rPr lang="en-US" altLang="zh-CN" dirty="0">
                    <a:solidFill>
                      <a:schemeClr val="tx2"/>
                    </a:solidFill>
                    <a:latin typeface="黑体" panose="02010609060101010101" pitchFamily="49" charset="-122"/>
                    <a:ea typeface="黑体" panose="02010609060101010101" pitchFamily="49" charset="-122"/>
                  </a:rPr>
                  <a:t>password</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p:txBody>
          </p:sp>
        </mc:Choice>
        <mc:Fallback>
          <p:sp>
            <p:nvSpPr>
              <p:cNvPr id="18" name="矩形: 圆角 17"/>
              <p:cNvSpPr>
                <a:spLocks noRot="1" noChangeAspect="1" noMove="1" noResize="1" noEditPoints="1" noAdjustHandles="1" noChangeArrowheads="1" noChangeShapeType="1" noTextEdit="1"/>
              </p:cNvSpPr>
              <p:nvPr/>
            </p:nvSpPr>
            <p:spPr>
              <a:xfrm>
                <a:off x="6032921" y="5488928"/>
                <a:ext cx="2479278" cy="1216672"/>
              </a:xfrm>
              <a:prstGeom prst="roundRect">
                <a:avLst/>
              </a:prstGeom>
              <a:blipFill rotWithShape="1">
                <a:blip r:embed="rId3"/>
                <a:stretch>
                  <a:fillRect/>
                </a:stretch>
              </a:blipFill>
            </p:spPr>
            <p:txBody>
              <a:bodyPr/>
              <a:lstStyle/>
              <a:p>
                <a:r>
                  <a:rPr lang="zh-CN" altLang="en-US">
                    <a:noFill/>
                  </a:rPr>
                  <a:t> </a:t>
                </a:r>
                <a:endParaRPr lang="zh-CN" altLang="en-US">
                  <a:noFill/>
                </a:endParaRPr>
              </a:p>
            </p:txBody>
          </p:sp>
        </mc:Fallback>
      </mc:AlternateContent>
      <p:grpSp>
        <p:nvGrpSpPr>
          <p:cNvPr id="22" name="组合 21"/>
          <p:cNvGrpSpPr/>
          <p:nvPr/>
        </p:nvGrpSpPr>
        <p:grpSpPr>
          <a:xfrm>
            <a:off x="1187624" y="4258003"/>
            <a:ext cx="937419" cy="1424470"/>
            <a:chOff x="5724699" y="4262056"/>
            <a:chExt cx="937419" cy="1424470"/>
          </a:xfrm>
        </p:grpSpPr>
        <p:graphicFrame>
          <p:nvGraphicFramePr>
            <p:cNvPr id="23"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19480" name="Drawing" r:id="rId4" imgW="869950" imgH="911225" progId="WPDraw30.Drawing">
                    <p:embed/>
                  </p:oleObj>
                </mc:Choice>
                <mc:Fallback>
                  <p:oleObj name="Drawing" r:id="rId4" imgW="869950" imgH="911225" progId="WPDraw30.Drawing">
                    <p:embed/>
                    <p:pic>
                      <p:nvPicPr>
                        <p:cNvPr id="0" name="Object 100"/>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dirty="0"/>
                <a:t>A</a:t>
              </a:r>
              <a:endParaRPr lang="en-US" altLang="zh-CN" baseline="0" dirty="0"/>
            </a:p>
          </p:txBody>
        </p:sp>
      </p:grpSp>
      <p:sp>
        <p:nvSpPr>
          <p:cNvPr id="25" name="矩形: 圆角 24"/>
          <p:cNvSpPr/>
          <p:nvPr/>
        </p:nvSpPr>
        <p:spPr>
          <a:xfrm>
            <a:off x="694819" y="5517232"/>
            <a:ext cx="2047230" cy="1008112"/>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散列函数</a:t>
            </a:r>
            <a:r>
              <a:rPr lang="en-US" altLang="zh-CN" dirty="0">
                <a:solidFill>
                  <a:schemeClr val="tx2"/>
                </a:solidFill>
                <a:latin typeface="黑体" panose="02010609060101010101" pitchFamily="49" charset="-122"/>
                <a:ea typeface="黑体" panose="02010609060101010101" pitchFamily="49" charset="-122"/>
              </a:rPr>
              <a:t>h</a:t>
            </a:r>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a:p>
            <a:r>
              <a:rPr lang="en-US" altLang="zh-CN" dirty="0">
                <a:solidFill>
                  <a:schemeClr val="tx2"/>
                </a:solidFill>
                <a:latin typeface="黑体" panose="02010609060101010101" pitchFamily="49" charset="-122"/>
                <a:ea typeface="黑体" panose="02010609060101010101" pitchFamily="49" charset="-122"/>
              </a:rPr>
              <a:t>password</a:t>
            </a:r>
            <a:endParaRPr lang="en-US" altLang="zh-CN"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单向认证</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29" name="标题 1"/>
          <p:cNvSpPr>
            <a:spLocks noGrp="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5" name="文本框 4">
                <a:extLst>
                  <a:ext uri="{FF2B5EF4-FFF2-40B4-BE49-F238E27FC236}">
                    <ele attr="{A5A26829-F48A-4203-9A53-8CB157F33B03}"/>
                  </a:ext>
                </a:extLst>
              </p:cNvPr>
              <p:cNvSpPr txBox="1"/>
              <p:nvPr/>
            </p:nvSpPr>
            <p:spPr>
              <a:xfrm>
                <a:off x="1036252" y="2279688"/>
                <a:ext cx="7406288" cy="1692771"/>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pPr marL="908050" marR="0" lvl="1" indent="-436563" algn="l" defTabSz="914400" rtl="0" eaLnBrk="0" fontAlgn="base" latinLnBrk="0" hangingPunct="0">
                  <a:lnSpc>
                    <a:spcPct val="100000"/>
                  </a:lnSpc>
                  <a:spcBef>
                    <a:spcPct val="20000"/>
                  </a:spcBef>
                  <a:spcAft>
                    <a:spcPct val="0"/>
                  </a:spcAft>
                  <a:buClr>
                    <a:srgbClr val="CC0000"/>
                  </a:buClr>
                  <a:buSzTx/>
                  <a:buFont typeface="Wingdings" pitchFamily="2" charset="2"/>
                  <a:buChar char="n"/>
                  <a:tabLst/>
                  <a:defRPr/>
                </a:pPr>
                <a:r>
                  <a:rPr lang="zh-CN" altLang="en-US" sz="2000" dirty="0">
                    <a:solidFill>
                      <a:schemeClr val="tx2"/>
                    </a:solidFill>
                    <a:latin typeface="黑体" panose="02010609060101010101" pitchFamily="49" charset="-122"/>
                    <a:ea typeface="黑体" panose="02010609060101010101" pitchFamily="49" charset="-122"/>
                  </a:rPr>
                  <a:t>小数攻击</a:t>
                </a:r>
              </a:p>
              <a:p>
                <a:pPr marL="1304925" lvl="2" indent="-395288" eaLnBrk="0" hangingPunct="0">
                  <a:spcBef>
                    <a:spcPct val="20000"/>
                  </a:spcBef>
                  <a:buClr>
                    <a:srgbClr val="CC0000"/>
                  </a:buClr>
                  <a:buFont typeface="Wingdings" pitchFamily="2" charset="2"/>
                  <a:buChar char="o"/>
                  <a:defRPr/>
                </a:pPr>
                <a:r>
                  <a:rPr lang="zh-CN" altLang="en-US" sz="2000" dirty="0">
                    <a:solidFill>
                      <a:schemeClr val="tx2"/>
                    </a:solidFill>
                    <a:latin typeface="黑体" panose="02010609060101010101" pitchFamily="49" charset="-122"/>
                    <a:ea typeface="黑体" panose="02010609060101010101" pitchFamily="49" charset="-122"/>
                  </a:rPr>
                  <a:t>若攻击者已知散列函数</a:t>
                </a:r>
                <a:r>
                  <a:rPr lang="en-US" altLang="zh-CN" sz="2000" dirty="0">
                    <a:solidFill>
                      <a:schemeClr val="tx2"/>
                    </a:solidFill>
                    <a:latin typeface="黑体" panose="02010609060101010101" pitchFamily="49" charset="-122"/>
                    <a:ea typeface="黑体" panose="02010609060101010101" pitchFamily="49" charset="-122"/>
                  </a:rPr>
                  <a:t>h</a:t>
                </a:r>
                <a:r>
                  <a:rPr lang="zh-CN" altLang="en-US" sz="2000" dirty="0">
                    <a:solidFill>
                      <a:schemeClr val="tx2"/>
                    </a:solidFill>
                    <a:latin typeface="黑体" panose="02010609060101010101" pitchFamily="49" charset="-122"/>
                    <a:ea typeface="黑体" panose="02010609060101010101" pitchFamily="49" charset="-122"/>
                  </a:rPr>
                  <a:t>（</a:t>
                </a:r>
                <a:r>
                  <a:rPr lang="en-US" altLang="zh-C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）且能拦截</a:t>
                </a:r>
                <a:r>
                  <a:rPr lang="en-US" altLang="zh-CN" sz="2000" dirty="0">
                    <a:solidFill>
                      <a:schemeClr val="tx2"/>
                    </a:solidFill>
                    <a:latin typeface="黑体" panose="02010609060101010101" pitchFamily="49" charset="-122"/>
                    <a:ea typeface="黑体" panose="02010609060101010101" pitchFamily="49" charset="-122"/>
                  </a:rPr>
                  <a:t>B</a:t>
                </a:r>
                <a:r>
                  <a:rPr lang="zh-CN" altLang="en-US" sz="2000" dirty="0">
                    <a:solidFill>
                      <a:schemeClr val="tx2"/>
                    </a:solidFill>
                    <a:latin typeface="黑体" panose="02010609060101010101" pitchFamily="49" charset="-122"/>
                    <a:ea typeface="黑体" panose="02010609060101010101" pitchFamily="49" charset="-122"/>
                  </a:rPr>
                  <a:t>的信息，则他可向</a:t>
                </a:r>
                <a:r>
                  <a:rPr lang="en-US" altLang="zh-CN" sz="2000" dirty="0">
                    <a:solidFill>
                      <a:schemeClr val="tx2"/>
                    </a:solidFill>
                    <a:latin typeface="黑体" panose="02010609060101010101" pitchFamily="49" charset="-122"/>
                    <a:ea typeface="黑体" panose="02010609060101010101" pitchFamily="49" charset="-122"/>
                  </a:rPr>
                  <a:t>A</a:t>
                </a:r>
                <a:r>
                  <a:rPr lang="zh-CN" altLang="en-US" sz="2000" dirty="0">
                    <a:solidFill>
                      <a:schemeClr val="tx2"/>
                    </a:solidFill>
                    <a:latin typeface="黑体" panose="02010609060101010101" pitchFamily="49" charset="-122"/>
                    <a:ea typeface="黑体" panose="02010609060101010101" pitchFamily="49" charset="-122"/>
                  </a:rPr>
                  <a:t>返回一个很小的</a:t>
                </a:r>
                <a:r>
                  <a:rPr lang="en-US" altLang="zh-CN" sz="2000" dirty="0">
                    <a:solidFill>
                      <a:schemeClr val="tx2"/>
                    </a:solidFill>
                    <a:latin typeface="黑体" panose="02010609060101010101" pitchFamily="49" charset="-122"/>
                    <a:ea typeface="黑体" panose="02010609060101010101" pitchFamily="49" charset="-122"/>
                  </a:rPr>
                  <a:t>m</a:t>
                </a:r>
                <a:r>
                  <a:rPr lang="zh-CN" altLang="en-US" sz="2000" dirty="0">
                    <a:solidFill>
                      <a:schemeClr val="tx2"/>
                    </a:solidFill>
                    <a:latin typeface="黑体" panose="02010609060101010101" pitchFamily="49" charset="-122"/>
                    <a:ea typeface="黑体" panose="02010609060101010101" pitchFamily="49" charset="-122"/>
                  </a:rPr>
                  <a:t>值，这样就能计算出从</a:t>
                </a:r>
                <a14:m>
                  <m:oMath xmlns:m="http://schemas.openxmlformats.org/officeDocument/2006/math">
                    <m:sSup>
                      <m:sSupPr>
                        <m:ctrlPr>
                          <a:rPr lang="en-US" altLang="zh-CN" sz="2000" i="1">
                            <a:solidFill>
                              <a:schemeClr val="tx2"/>
                            </a:solidFill>
                            <a:latin typeface="Cambria Math"/>
                            <a:ea typeface="黑体" panose="02010609060101010101" pitchFamily="49" charset="-122"/>
                          </a:rPr>
                        </m:ctrlPr>
                      </m:sSupPr>
                      <m:e>
                        <m:r>
                          <m:rPr>
                            <m:sty m:val="p"/>
                          </m:rPr>
                          <a:rPr lang="en-US" altLang="zh-CN" sz="2000" i="1">
                            <a:solidFill>
                              <a:schemeClr val="tx2"/>
                            </a:solidFill>
                            <a:latin typeface="Cambria Math" panose="02040503050406030204" pitchFamily="18" charset="0"/>
                            <a:ea typeface="黑体" panose="02010609060101010101" pitchFamily="49" charset="-122"/>
                          </a:rPr>
                          <m:t>hash</m:t>
                        </m:r>
                      </m:e>
                      <m:sup>
                        <m:r>
                          <m:rPr>
                            <m:sty m:val="p"/>
                          </m:rPr>
                          <a:rPr lang="en-US" altLang="zh-CN" sz="2000" i="1">
                            <a:solidFill>
                              <a:schemeClr val="tx2"/>
                            </a:solidFill>
                            <a:latin typeface="Cambria Math" panose="02040503050406030204" pitchFamily="18" charset="0"/>
                            <a:ea typeface="黑体" panose="02010609060101010101" pitchFamily="49" charset="-122"/>
                          </a:rPr>
                          <m:t>m</m:t>
                        </m:r>
                      </m:sup>
                    </m:sSup>
                    <m:r>
                      <a:rPr lang="zh-CN" altLang="en-US" sz="2000" i="1">
                        <a:solidFill>
                          <a:schemeClr val="tx2"/>
                        </a:solidFill>
                        <a:latin typeface="Cambria Math" panose="02040503050406030204" pitchFamily="18" charset="0"/>
                        <a:ea typeface="黑体" panose="02010609060101010101" pitchFamily="49" charset="-122"/>
                      </a:rPr>
                      <m:t>（</m:t>
                    </m:r>
                  </m:oMath>
                </a14:m>
                <a:r>
                  <a:rPr lang="en-US" altLang="zh-CN" sz="2000" dirty="0">
                    <a:solidFill>
                      <a:schemeClr val="tx2"/>
                    </a:solidFill>
                    <a:latin typeface="黑体" panose="02010609060101010101" pitchFamily="49" charset="-122"/>
                    <a:ea typeface="黑体" panose="02010609060101010101" pitchFamily="49" charset="-122"/>
                  </a:rPr>
                  <a:t>password</a:t>
                </a:r>
                <a:r>
                  <a:rPr lang="zh-CN" altLang="en-US" sz="2000" dirty="0">
                    <a:solidFill>
                      <a:schemeClr val="tx2"/>
                    </a:solidFill>
                    <a:latin typeface="黑体" panose="02010609060101010101" pitchFamily="49" charset="-122"/>
                    <a:ea typeface="黑体" panose="02010609060101010101" pitchFamily="49" charset="-122"/>
                  </a:rPr>
                  <a:t>）到</a:t>
                </a:r>
                <a14:m>
                  <m:oMath xmlns:m="http://schemas.openxmlformats.org/officeDocument/2006/math">
                    <m:sSup>
                      <m:sSupPr>
                        <m:ctrlPr>
                          <a:rPr lang="en-US" altLang="zh-CN" sz="2000" i="1" smtClean="0">
                            <a:solidFill>
                              <a:schemeClr val="tx2"/>
                            </a:solidFill>
                            <a:latin typeface="Cambria Math"/>
                            <a:ea typeface="黑体" panose="02010609060101010101" pitchFamily="49" charset="-122"/>
                          </a:rPr>
                        </m:ctrlPr>
                      </m:sSupPr>
                      <m:e>
                        <m:r>
                          <m:rPr>
                            <m:sty m:val="p"/>
                          </m:rPr>
                          <a:rPr lang="en-US" altLang="zh-CN" sz="2000" i="1">
                            <a:solidFill>
                              <a:schemeClr val="tx2"/>
                            </a:solidFill>
                            <a:latin typeface="Cambria Math" panose="02040503050406030204" pitchFamily="18" charset="0"/>
                            <a:ea typeface="黑体" panose="02010609060101010101" pitchFamily="49" charset="-122"/>
                          </a:rPr>
                          <m:t>hash</m:t>
                        </m:r>
                      </m:e>
                      <m:sup>
                        <m:r>
                          <m:rPr>
                            <m:sty m:val="p"/>
                          </m:rPr>
                          <a:rPr lang="en-US" altLang="zh-CN" sz="2000" i="1">
                            <a:solidFill>
                              <a:schemeClr val="tx2"/>
                            </a:solidFill>
                            <a:latin typeface="Cambria Math" panose="02040503050406030204" pitchFamily="18" charset="0"/>
                            <a:ea typeface="黑体" panose="02010609060101010101" pitchFamily="49" charset="-122"/>
                          </a:rPr>
                          <m:t>n</m:t>
                        </m:r>
                      </m:sup>
                    </m:sSup>
                    <m:r>
                      <a:rPr lang="zh-CN" altLang="en-US" sz="2000" i="1">
                        <a:solidFill>
                          <a:schemeClr val="tx2"/>
                        </a:solidFill>
                        <a:latin typeface="Cambria Math" panose="02040503050406030204" pitchFamily="18" charset="0"/>
                        <a:ea typeface="黑体" panose="02010609060101010101" pitchFamily="49" charset="-122"/>
                      </a:rPr>
                      <m:t>（</m:t>
                    </m:r>
                  </m:oMath>
                </a14:m>
                <a:r>
                  <a:rPr lang="en-US" altLang="zh-CN" sz="2000" dirty="0">
                    <a:solidFill>
                      <a:schemeClr val="tx2"/>
                    </a:solidFill>
                    <a:latin typeface="黑体" panose="02010609060101010101" pitchFamily="49" charset="-122"/>
                    <a:ea typeface="黑体" panose="02010609060101010101" pitchFamily="49" charset="-122"/>
                  </a:rPr>
                  <a:t>password</a:t>
                </a:r>
                <a:r>
                  <a:rPr lang="zh-CN" altLang="en-US" sz="2000" dirty="0">
                    <a:solidFill>
                      <a:schemeClr val="tx2"/>
                    </a:solidFill>
                    <a:latin typeface="黑体" panose="02010609060101010101" pitchFamily="49" charset="-122"/>
                    <a:ea typeface="黑体" panose="02010609060101010101" pitchFamily="49" charset="-122"/>
                  </a:rPr>
                  <a:t>）的值，从而在</a:t>
                </a:r>
                <a:r>
                  <a:rPr lang="en-US" altLang="zh-CN" sz="2000" dirty="0">
                    <a:solidFill>
                      <a:schemeClr val="tx2"/>
                    </a:solidFill>
                    <a:latin typeface="黑体" panose="02010609060101010101" pitchFamily="49" charset="-122"/>
                    <a:ea typeface="黑体" panose="02010609060101010101" pitchFamily="49" charset="-122"/>
                  </a:rPr>
                  <a:t>n</a:t>
                </a:r>
                <a:r>
                  <a:rPr lang="zh-CN" altLang="en-US" sz="2000" dirty="0">
                    <a:solidFill>
                      <a:schemeClr val="tx2"/>
                    </a:solidFill>
                    <a:latin typeface="黑体" panose="02010609060101010101" pitchFamily="49" charset="-122"/>
                    <a:ea typeface="黑体" panose="02010609060101010101" pitchFamily="49" charset="-122"/>
                  </a:rPr>
                  <a:t>减少到</a:t>
                </a:r>
                <a:r>
                  <a:rPr lang="en-US" altLang="zh-CN" sz="2000" dirty="0">
                    <a:solidFill>
                      <a:schemeClr val="tx2"/>
                    </a:solidFill>
                    <a:latin typeface="黑体" panose="02010609060101010101" pitchFamily="49" charset="-122"/>
                    <a:ea typeface="黑体" panose="02010609060101010101" pitchFamily="49" charset="-122"/>
                  </a:rPr>
                  <a:t>m</a:t>
                </a:r>
                <a:r>
                  <a:rPr lang="zh-CN" altLang="en-US" sz="2000" dirty="0">
                    <a:solidFill>
                      <a:schemeClr val="tx2"/>
                    </a:solidFill>
                    <a:latin typeface="黑体" panose="02010609060101010101" pitchFamily="49" charset="-122"/>
                    <a:ea typeface="黑体" panose="02010609060101010101" pitchFamily="49" charset="-122"/>
                  </a:rPr>
                  <a:t>前可冒充</a:t>
                </a:r>
                <a:r>
                  <a:rPr lang="en-US" altLang="zh-CN" sz="2000" dirty="0">
                    <a:solidFill>
                      <a:schemeClr val="tx2"/>
                    </a:solidFill>
                    <a:latin typeface="黑体" panose="02010609060101010101" pitchFamily="49" charset="-122"/>
                    <a:ea typeface="黑体" panose="02010609060101010101" pitchFamily="49" charset="-122"/>
                  </a:rPr>
                  <a:t>A</a:t>
                </a:r>
                <a:endParaRPr lang="zh-CN" altLang="en-US" sz="2000" dirty="0">
                  <a:solidFill>
                    <a:schemeClr val="tx2"/>
                  </a:solidFill>
                  <a:latin typeface="黑体" panose="02010609060101010101" pitchFamily="49" charset="-122"/>
                  <a:ea typeface="黑体" panose="02010609060101010101" pitchFamily="49"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1036252" y="2279688"/>
                <a:ext cx="7406288" cy="1692771"/>
              </a:xfrm>
              <a:prstGeom prst="rect">
                <a:avLst/>
              </a:prstGeom>
              <a:blipFill rotWithShape="1">
                <a:blip r:embed="rId1"/>
                <a:stretch>
                  <a:fillRect/>
                </a:stretch>
              </a:blipFill>
            </p:spPr>
            <p:txBody>
              <a:bodyPr/>
              <a:lstStyle/>
              <a:p>
                <a:r>
                  <a:rPr lang="zh-CN" altLang="en-US">
                    <a:noFill/>
                  </a:rPr>
                  <a:t> </a:t>
                </a:r>
                <a:endParaRPr lang="zh-CN" altLang="en-US">
                  <a:noFill/>
                </a:endParaRPr>
              </a:p>
            </p:txBody>
          </p:sp>
        </mc:Fallback>
      </mc:AlternateContent>
      <p:sp>
        <p:nvSpPr>
          <p:cNvPr id="31" name="文本框 30"/>
          <p:cNvSpPr txBox="1"/>
          <p:nvPr/>
        </p:nvSpPr>
        <p:spPr>
          <a:xfrm>
            <a:off x="694819" y="1753652"/>
            <a:ext cx="5029309"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One-Time Password</a:t>
            </a:r>
            <a:r>
              <a:rPr lang="zh-CN" altLang="en-US" sz="2800" dirty="0">
                <a:solidFill>
                  <a:schemeClr val="bg1"/>
                </a:solidFill>
                <a:latin typeface="黑体" panose="02010609060101010101" pitchFamily="49" charset="-122"/>
                <a:ea typeface="黑体" panose="02010609060101010101" pitchFamily="49" charset="-122"/>
              </a:rPr>
              <a:t>方法的问题</a:t>
            </a:r>
            <a:endParaRPr lang="zh-CN" altLang="en-US" sz="2800" dirty="0">
              <a:solidFill>
                <a:schemeClr val="bg1"/>
              </a:solidFill>
              <a:latin typeface="黑体" panose="02010609060101010101" pitchFamily="49" charset="-122"/>
              <a:ea typeface="黑体" panose="02010609060101010101" pitchFamily="49" charset="-122"/>
            </a:endParaRPr>
          </a:p>
        </p:txBody>
      </p:sp>
      <p:grpSp>
        <p:nvGrpSpPr>
          <p:cNvPr id="6" name="组合 5"/>
          <p:cNvGrpSpPr/>
          <p:nvPr/>
        </p:nvGrpSpPr>
        <p:grpSpPr>
          <a:xfrm>
            <a:off x="6804247" y="4218393"/>
            <a:ext cx="936625" cy="1439862"/>
            <a:chOff x="7140124" y="4211821"/>
            <a:chExt cx="936625" cy="1439862"/>
          </a:xfrm>
        </p:grpSpPr>
        <p:pic>
          <p:nvPicPr>
            <p:cNvPr id="7" name="Picture 116" descr="WORK2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0124" y="4211821"/>
              <a:ext cx="936625" cy="9350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18"/>
            <p:cNvSpPr>
              <a:spLocks noChangeArrowheads="1"/>
            </p:cNvSpPr>
            <p:nvPr/>
          </p:nvSpPr>
          <p:spPr bwMode="auto">
            <a:xfrm>
              <a:off x="7140124" y="5146858"/>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B</a:t>
              </a:r>
              <a:endParaRPr lang="en-US" altLang="zh-CN" baseline="0" dirty="0"/>
            </a:p>
          </p:txBody>
        </p:sp>
      </p:grpSp>
      <p:grpSp>
        <p:nvGrpSpPr>
          <p:cNvPr id="9" name="组合 8"/>
          <p:cNvGrpSpPr/>
          <p:nvPr/>
        </p:nvGrpSpPr>
        <p:grpSpPr>
          <a:xfrm>
            <a:off x="1187624" y="4258003"/>
            <a:ext cx="937419" cy="1424470"/>
            <a:chOff x="5724699" y="4262056"/>
            <a:chExt cx="937419" cy="1424470"/>
          </a:xfrm>
        </p:grpSpPr>
        <p:graphicFrame>
          <p:nvGraphicFramePr>
            <p:cNvPr id="10"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21538" name="Drawing" r:id="rId3" imgW="869950" imgH="911225" progId="WPDraw30.Drawing">
                    <p:embed/>
                  </p:oleObj>
                </mc:Choice>
                <mc:Fallback>
                  <p:oleObj name="Drawing" r:id="rId3" imgW="869950" imgH="911225" progId="WPDraw30.Drawing">
                    <p:embed/>
                    <p:pic>
                      <p:nvPicPr>
                        <p:cNvPr id="0" name="Object 10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dirty="0"/>
                <a:t>A</a:t>
              </a:r>
              <a:endParaRPr lang="en-US" altLang="zh-CN" baseline="0" dirty="0"/>
            </a:p>
          </p:txBody>
        </p:sp>
      </p:grpSp>
      <p:sp>
        <p:nvSpPr>
          <p:cNvPr id="12" name="矩形: 圆角 11"/>
          <p:cNvSpPr/>
          <p:nvPr/>
        </p:nvSpPr>
        <p:spPr>
          <a:xfrm>
            <a:off x="694819" y="5517232"/>
            <a:ext cx="2047230" cy="1008112"/>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散列函数</a:t>
            </a:r>
            <a:r>
              <a:rPr lang="en-US" altLang="zh-CN" dirty="0">
                <a:solidFill>
                  <a:schemeClr val="tx2"/>
                </a:solidFill>
                <a:latin typeface="黑体" panose="02010609060101010101" pitchFamily="49" charset="-122"/>
                <a:ea typeface="黑体" panose="02010609060101010101" pitchFamily="49" charset="-122"/>
              </a:rPr>
              <a:t>h</a:t>
            </a:r>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a:p>
            <a:r>
              <a:rPr lang="en-US" altLang="zh-CN" dirty="0">
                <a:solidFill>
                  <a:schemeClr val="tx2"/>
                </a:solidFill>
                <a:latin typeface="黑体" panose="02010609060101010101" pitchFamily="49" charset="-122"/>
                <a:ea typeface="黑体" panose="02010609060101010101" pitchFamily="49" charset="-122"/>
              </a:rPr>
              <a:t>password</a:t>
            </a:r>
            <a:endParaRPr lang="en-US" altLang="zh-CN" dirty="0">
              <a:solidFill>
                <a:schemeClr val="tx2"/>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3" name="矩形: 圆角 12">
                <a:extLst>
                  <a:ext uri="{FF2B5EF4-FFF2-40B4-BE49-F238E27FC236}">
                    <ele attr="{23E1B66A-0D2A-4B48-B219-262BB5B1750B}"/>
                  </a:ext>
                </a:extLst>
              </p:cNvPr>
              <p:cNvSpPr/>
              <p:nvPr/>
            </p:nvSpPr>
            <p:spPr>
              <a:xfrm>
                <a:off x="6283722" y="5500544"/>
                <a:ext cx="2479278" cy="1209857"/>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散列函数</a:t>
                </a:r>
                <a:r>
                  <a:rPr lang="en-US" altLang="zh-CN" dirty="0">
                    <a:solidFill>
                      <a:schemeClr val="tx2"/>
                    </a:solidFill>
                    <a:latin typeface="黑体" panose="02010609060101010101" pitchFamily="49" charset="-122"/>
                    <a:ea typeface="黑体" panose="02010609060101010101" pitchFamily="49" charset="-122"/>
                  </a:rPr>
                  <a:t>h</a:t>
                </a:r>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a:p>
                <a:r>
                  <a:rPr lang="en-US" altLang="zh-CN" dirty="0">
                    <a:solidFill>
                      <a:schemeClr val="tx2"/>
                    </a:solidFill>
                    <a:latin typeface="黑体" panose="02010609060101010101" pitchFamily="49" charset="-122"/>
                    <a:ea typeface="黑体" panose="02010609060101010101" pitchFamily="49" charset="-122"/>
                  </a:rPr>
                  <a:t>A</a:t>
                </a:r>
                <a:r>
                  <a:rPr lang="zh-CN" altLang="en-US" dirty="0">
                    <a:solidFill>
                      <a:schemeClr val="tx2"/>
                    </a:solidFill>
                    <a:latin typeface="黑体" panose="02010609060101010101" pitchFamily="49" charset="-122"/>
                    <a:ea typeface="黑体" panose="02010609060101010101" pitchFamily="49" charset="-122"/>
                  </a:rPr>
                  <a:t>的用户名</a:t>
                </a:r>
                <a:endParaRPr lang="en-US" altLang="zh-CN" dirty="0">
                  <a:solidFill>
                    <a:schemeClr val="tx2"/>
                  </a:solidFill>
                  <a:latin typeface="黑体" panose="02010609060101010101" pitchFamily="49" charset="-122"/>
                  <a:ea typeface="黑体" panose="02010609060101010101" pitchFamily="49" charset="-122"/>
                </a:endParaRPr>
              </a:p>
              <a:p>
                <a:r>
                  <a:rPr lang="zh-CN" altLang="en-US" dirty="0">
                    <a:solidFill>
                      <a:schemeClr val="tx2"/>
                    </a:solidFill>
                    <a:latin typeface="黑体" panose="02010609060101010101" pitchFamily="49" charset="-122"/>
                    <a:ea typeface="黑体" panose="02010609060101010101" pitchFamily="49" charset="-122"/>
                  </a:rPr>
                  <a:t>整数</a:t>
                </a:r>
                <a:r>
                  <a:rPr lang="en-US" altLang="zh-CN" dirty="0">
                    <a:solidFill>
                      <a:schemeClr val="tx2"/>
                    </a:solidFill>
                    <a:latin typeface="黑体" panose="02010609060101010101" pitchFamily="49" charset="-122"/>
                    <a:ea typeface="黑体" panose="02010609060101010101" pitchFamily="49" charset="-122"/>
                  </a:rPr>
                  <a:t>n</a:t>
                </a:r>
              </a:p>
              <a:p>
                <a14:m>
                  <m:oMath xmlns:m="http://schemas.openxmlformats.org/officeDocument/2006/math">
                    <m:sSup>
                      <m:sSupPr>
                        <m:ctrlPr>
                          <a:rPr lang="en-US" altLang="zh-CN" i="1" smtClean="0">
                            <a:solidFill>
                              <a:schemeClr val="tx2"/>
                            </a:solidFill>
                            <a:latin typeface="Cambria Math"/>
                            <a:ea typeface="黑体" panose="02010609060101010101" pitchFamily="49" charset="-122"/>
                          </a:rPr>
                        </m:ctrlPr>
                      </m:sSupPr>
                      <m:e>
                        <m:r>
                          <m:rPr>
                            <m:sty m:val="p"/>
                          </m:rPr>
                          <a:rPr lang="en-US" altLang="zh-CN" i="1">
                            <a:solidFill>
                              <a:schemeClr val="tx2"/>
                            </a:solidFill>
                            <a:latin typeface="Cambria Math" panose="02040503050406030204" pitchFamily="18" charset="0"/>
                            <a:ea typeface="黑体" panose="02010609060101010101" pitchFamily="49" charset="-122"/>
                          </a:rPr>
                          <m:t>hash</m:t>
                        </m:r>
                      </m:e>
                      <m:sup>
                        <m:r>
                          <m:rPr>
                            <m:sty m:val="p"/>
                          </m:rPr>
                          <a:rPr lang="en-US" altLang="zh-CN" i="1">
                            <a:solidFill>
                              <a:schemeClr val="tx2"/>
                            </a:solidFill>
                            <a:latin typeface="Cambria Math" panose="02040503050406030204" pitchFamily="18" charset="0"/>
                            <a:ea typeface="黑体" panose="02010609060101010101" pitchFamily="49" charset="-122"/>
                          </a:rPr>
                          <m:t>n</m:t>
                        </m:r>
                      </m:sup>
                    </m:sSup>
                    <m:r>
                      <a:rPr lang="zh-CN" altLang="en-US" i="1">
                        <a:solidFill>
                          <a:schemeClr val="tx2"/>
                        </a:solidFill>
                        <a:latin typeface="Cambria Math" panose="02040503050406030204" pitchFamily="18" charset="0"/>
                        <a:ea typeface="黑体" panose="02010609060101010101" pitchFamily="49" charset="-122"/>
                      </a:rPr>
                      <m:t>（</m:t>
                    </m:r>
                  </m:oMath>
                </a14:m>
                <a:r>
                  <a:rPr lang="en-US" altLang="zh-CN" dirty="0">
                    <a:solidFill>
                      <a:schemeClr val="tx2"/>
                    </a:solidFill>
                    <a:latin typeface="黑体" panose="02010609060101010101" pitchFamily="49" charset="-122"/>
                    <a:ea typeface="黑体" panose="02010609060101010101" pitchFamily="49" charset="-122"/>
                  </a:rPr>
                  <a:t>password</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p:txBody>
          </p:sp>
        </mc:Choice>
        <mc:Fallback>
          <p:sp>
            <p:nvSpPr>
              <p:cNvPr id="13" name="矩形: 圆角 12"/>
              <p:cNvSpPr>
                <a:spLocks noRot="1" noChangeAspect="1" noMove="1" noResize="1" noEditPoints="1" noAdjustHandles="1" noChangeArrowheads="1" noChangeShapeType="1" noTextEdit="1"/>
              </p:cNvSpPr>
              <p:nvPr/>
            </p:nvSpPr>
            <p:spPr>
              <a:xfrm>
                <a:off x="6283722" y="5500544"/>
                <a:ext cx="2479278" cy="1209857"/>
              </a:xfrm>
              <a:prstGeom prst="roundRect">
                <a:avLst/>
              </a:prstGeom>
              <a:blipFill rotWithShape="1">
                <a:blip r:embed="rId5"/>
                <a:stretch>
                  <a:fillRect/>
                </a:stretch>
              </a:blipFill>
            </p:spPr>
            <p:txBody>
              <a:bodyPr/>
              <a:lstStyle/>
              <a:p>
                <a:r>
                  <a:rPr lang="zh-CN" altLang="en-US">
                    <a:noFill/>
                  </a:rPr>
                  <a:t> </a:t>
                </a:r>
                <a:endParaRPr lang="zh-CN" altLang="en-US">
                  <a:noFill/>
                </a:endParaRPr>
              </a:p>
            </p:txBody>
          </p:sp>
        </mc:Fallback>
      </mc:AlternateContent>
      <p:grpSp>
        <p:nvGrpSpPr>
          <p:cNvPr id="14" name="组合 13"/>
          <p:cNvGrpSpPr/>
          <p:nvPr/>
        </p:nvGrpSpPr>
        <p:grpSpPr>
          <a:xfrm>
            <a:off x="3956113" y="4159121"/>
            <a:ext cx="1125537" cy="1499134"/>
            <a:chOff x="732576" y="4594931"/>
            <a:chExt cx="1125537" cy="1499134"/>
          </a:xfrm>
        </p:grpSpPr>
        <p:graphicFrame>
          <p:nvGraphicFramePr>
            <p:cNvPr id="16" name="Object 63"/>
            <p:cNvGraphicFramePr>
              <a:graphicFrameLocks noChangeAspect="1"/>
            </p:cNvGraphicFramePr>
            <p:nvPr/>
          </p:nvGraphicFramePr>
          <p:xfrm>
            <a:off x="732576" y="4594931"/>
            <a:ext cx="1125537" cy="915988"/>
          </p:xfrm>
          <a:graphic>
            <a:graphicData uri="http://schemas.openxmlformats.org/presentationml/2006/ole">
              <mc:AlternateContent xmlns:mc="http://schemas.openxmlformats.org/markup-compatibility/2006">
                <mc:Choice xmlns:v="urn:schemas-microsoft-com:vml" Requires="v">
                  <p:oleObj spid="_x0000_s21539" name="剪辑" r:id="rId6" imgW="28298775" imgH="21259800" progId="MS_ClipArt_Gallery.2">
                    <p:embed/>
                  </p:oleObj>
                </mc:Choice>
                <mc:Fallback>
                  <p:oleObj name="剪辑" r:id="rId6" imgW="28298775" imgH="21259800" progId="MS_ClipArt_Gallery.2">
                    <p:embed/>
                    <p:pic>
                      <p:nvPicPr>
                        <p:cNvPr id="0" name="Object 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2576" y="4594931"/>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86"/>
            <p:cNvSpPr>
              <a:spLocks noChangeArrowheads="1"/>
            </p:cNvSpPr>
            <p:nvPr/>
          </p:nvSpPr>
          <p:spPr bwMode="auto">
            <a:xfrm>
              <a:off x="863544" y="5589240"/>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t>黑客</a:t>
              </a:r>
              <a:endParaRPr lang="en-US" altLang="zh-CN" baseline="0" dirty="0"/>
            </a:p>
          </p:txBody>
        </p:sp>
      </p:grpSp>
      <p:sp>
        <p:nvSpPr>
          <p:cNvPr id="21" name="矩形: 圆角 20"/>
          <p:cNvSpPr/>
          <p:nvPr/>
        </p:nvSpPr>
        <p:spPr>
          <a:xfrm>
            <a:off x="3351488" y="5520264"/>
            <a:ext cx="2225520" cy="585208"/>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散列函数</a:t>
            </a:r>
            <a:r>
              <a:rPr lang="en-US" altLang="zh-CN" dirty="0">
                <a:solidFill>
                  <a:schemeClr val="tx2"/>
                </a:solidFill>
                <a:latin typeface="黑体" panose="02010609060101010101" pitchFamily="49" charset="-122"/>
                <a:ea typeface="黑体" panose="02010609060101010101" pitchFamily="49" charset="-122"/>
              </a:rPr>
              <a:t>h</a:t>
            </a:r>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单向认证</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29" name="标题 1"/>
          <p:cNvSpPr>
            <a:spLocks noGrp="1"/>
          </p:cNvSpPr>
          <p:nvPr>
            <p:ph type="title"/>
          </p:nvPr>
        </p:nvSpPr>
        <p:spPr>
          <a:xfrm>
            <a:off x="304800" y="152400"/>
            <a:ext cx="8458200" cy="563563"/>
          </a:xfrm>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p:sp>
        <p:nvSpPr>
          <p:cNvPr id="31" name="文本框 30"/>
          <p:cNvSpPr txBox="1"/>
          <p:nvPr/>
        </p:nvSpPr>
        <p:spPr>
          <a:xfrm>
            <a:off x="694819" y="1753652"/>
            <a:ext cx="5029309"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a:solidFill>
                  <a:schemeClr val="bg1"/>
                </a:solidFill>
                <a:latin typeface="黑体" panose="02010609060101010101" pitchFamily="49" charset="-122"/>
                <a:ea typeface="黑体" panose="02010609060101010101" pitchFamily="49" charset="-122"/>
              </a:rPr>
              <a:t>One-Time Password</a:t>
            </a:r>
            <a:r>
              <a:rPr lang="zh-CN" altLang="en-US" sz="2800" dirty="0">
                <a:solidFill>
                  <a:schemeClr val="bg1"/>
                </a:solidFill>
                <a:latin typeface="黑体" panose="02010609060101010101" pitchFamily="49" charset="-122"/>
                <a:ea typeface="黑体" panose="02010609060101010101" pitchFamily="49" charset="-122"/>
              </a:rPr>
              <a:t>方法的问题</a:t>
            </a:r>
            <a:endParaRPr lang="zh-CN" altLang="en-US" sz="2800" dirty="0">
              <a:solidFill>
                <a:schemeClr val="bg1"/>
              </a:solidFill>
              <a:latin typeface="黑体" panose="02010609060101010101" pitchFamily="49" charset="-122"/>
              <a:ea typeface="黑体" panose="02010609060101010101" pitchFamily="49" charset="-122"/>
            </a:endParaRPr>
          </a:p>
        </p:txBody>
      </p:sp>
      <p:grpSp>
        <p:nvGrpSpPr>
          <p:cNvPr id="6" name="组合 5"/>
          <p:cNvGrpSpPr/>
          <p:nvPr/>
        </p:nvGrpSpPr>
        <p:grpSpPr>
          <a:xfrm>
            <a:off x="7053735" y="4212242"/>
            <a:ext cx="936625" cy="1439862"/>
            <a:chOff x="7140124" y="4211821"/>
            <a:chExt cx="936625" cy="1439862"/>
          </a:xfrm>
        </p:grpSpPr>
        <p:pic>
          <p:nvPicPr>
            <p:cNvPr id="7" name="Picture 116" descr="WORK2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0124" y="4211821"/>
              <a:ext cx="936625" cy="9350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18"/>
            <p:cNvSpPr>
              <a:spLocks noChangeArrowheads="1"/>
            </p:cNvSpPr>
            <p:nvPr/>
          </p:nvSpPr>
          <p:spPr bwMode="auto">
            <a:xfrm>
              <a:off x="7140124" y="5146858"/>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B</a:t>
              </a:r>
              <a:endParaRPr lang="en-US" altLang="zh-CN" baseline="0" dirty="0"/>
            </a:p>
          </p:txBody>
        </p:sp>
      </p:grpSp>
      <p:grpSp>
        <p:nvGrpSpPr>
          <p:cNvPr id="9" name="组合 8"/>
          <p:cNvGrpSpPr/>
          <p:nvPr/>
        </p:nvGrpSpPr>
        <p:grpSpPr>
          <a:xfrm>
            <a:off x="676335" y="4336037"/>
            <a:ext cx="937419" cy="1424470"/>
            <a:chOff x="5724699" y="4262056"/>
            <a:chExt cx="937419" cy="1424470"/>
          </a:xfrm>
        </p:grpSpPr>
        <p:graphicFrame>
          <p:nvGraphicFramePr>
            <p:cNvPr id="10"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22562" name="Drawing" r:id="rId2" imgW="869950" imgH="911225" progId="WPDraw30.Drawing">
                    <p:embed/>
                  </p:oleObj>
                </mc:Choice>
                <mc:Fallback>
                  <p:oleObj name="Drawing" r:id="rId2" imgW="869950" imgH="911225" progId="WPDraw30.Drawing">
                    <p:embed/>
                    <p:pic>
                      <p:nvPicPr>
                        <p:cNvPr id="0" name="Object 10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dirty="0"/>
                <a:t>A</a:t>
              </a:r>
              <a:endParaRPr lang="en-US" altLang="zh-CN" baseline="0" dirty="0"/>
            </a:p>
          </p:txBody>
        </p:sp>
      </p:grpSp>
      <p:sp>
        <p:nvSpPr>
          <p:cNvPr id="12" name="矩形: 圆角 11"/>
          <p:cNvSpPr/>
          <p:nvPr/>
        </p:nvSpPr>
        <p:spPr>
          <a:xfrm>
            <a:off x="120049" y="5595264"/>
            <a:ext cx="2047230" cy="1008112"/>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散列函数</a:t>
            </a:r>
            <a:r>
              <a:rPr lang="en-US" altLang="zh-CN" dirty="0">
                <a:solidFill>
                  <a:schemeClr val="tx2"/>
                </a:solidFill>
                <a:latin typeface="黑体" panose="02010609060101010101" pitchFamily="49" charset="-122"/>
                <a:ea typeface="黑体" panose="02010609060101010101" pitchFamily="49" charset="-122"/>
              </a:rPr>
              <a:t>h</a:t>
            </a:r>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a:p>
            <a:r>
              <a:rPr lang="en-US" altLang="zh-CN" dirty="0">
                <a:solidFill>
                  <a:schemeClr val="tx2"/>
                </a:solidFill>
                <a:latin typeface="黑体" panose="02010609060101010101" pitchFamily="49" charset="-122"/>
                <a:ea typeface="黑体" panose="02010609060101010101" pitchFamily="49" charset="-122"/>
              </a:rPr>
              <a:t>password</a:t>
            </a:r>
            <a:endParaRPr lang="en-US" altLang="zh-CN" dirty="0">
              <a:solidFill>
                <a:schemeClr val="tx2"/>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3" name="矩形: 圆角 12">
                <a:extLst>
                  <a:ext uri="{FF2B5EF4-FFF2-40B4-BE49-F238E27FC236}">
                    <ele attr="{23E1B66A-0D2A-4B48-B219-262BB5B1750B}"/>
                  </a:ext>
                </a:extLst>
              </p:cNvPr>
              <p:cNvSpPr/>
              <p:nvPr/>
            </p:nvSpPr>
            <p:spPr>
              <a:xfrm>
                <a:off x="6533210" y="5494393"/>
                <a:ext cx="2479278" cy="1209857"/>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散列函数</a:t>
                </a:r>
                <a:r>
                  <a:rPr lang="en-US" altLang="zh-CN" dirty="0">
                    <a:solidFill>
                      <a:schemeClr val="tx2"/>
                    </a:solidFill>
                    <a:latin typeface="黑体" panose="02010609060101010101" pitchFamily="49" charset="-122"/>
                    <a:ea typeface="黑体" panose="02010609060101010101" pitchFamily="49" charset="-122"/>
                  </a:rPr>
                  <a:t>h</a:t>
                </a:r>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a:p>
                <a:r>
                  <a:rPr lang="en-US" altLang="zh-CN" dirty="0">
                    <a:solidFill>
                      <a:schemeClr val="tx2"/>
                    </a:solidFill>
                    <a:latin typeface="黑体" panose="02010609060101010101" pitchFamily="49" charset="-122"/>
                    <a:ea typeface="黑体" panose="02010609060101010101" pitchFamily="49" charset="-122"/>
                  </a:rPr>
                  <a:t>A</a:t>
                </a:r>
                <a:r>
                  <a:rPr lang="zh-CN" altLang="en-US" dirty="0">
                    <a:solidFill>
                      <a:schemeClr val="tx2"/>
                    </a:solidFill>
                    <a:latin typeface="黑体" panose="02010609060101010101" pitchFamily="49" charset="-122"/>
                    <a:ea typeface="黑体" panose="02010609060101010101" pitchFamily="49" charset="-122"/>
                  </a:rPr>
                  <a:t>的用户名</a:t>
                </a:r>
                <a:endParaRPr lang="en-US" altLang="zh-CN" dirty="0">
                  <a:solidFill>
                    <a:schemeClr val="tx2"/>
                  </a:solidFill>
                  <a:latin typeface="黑体" panose="02010609060101010101" pitchFamily="49" charset="-122"/>
                  <a:ea typeface="黑体" panose="02010609060101010101" pitchFamily="49" charset="-122"/>
                </a:endParaRPr>
              </a:p>
              <a:p>
                <a:r>
                  <a:rPr lang="zh-CN" altLang="en-US" dirty="0">
                    <a:solidFill>
                      <a:schemeClr val="tx2"/>
                    </a:solidFill>
                    <a:latin typeface="黑体" panose="02010609060101010101" pitchFamily="49" charset="-122"/>
                    <a:ea typeface="黑体" panose="02010609060101010101" pitchFamily="49" charset="-122"/>
                  </a:rPr>
                  <a:t>整数</a:t>
                </a:r>
                <a:r>
                  <a:rPr lang="en-US" altLang="zh-CN" dirty="0">
                    <a:solidFill>
                      <a:schemeClr val="tx2"/>
                    </a:solidFill>
                    <a:latin typeface="黑体" panose="02010609060101010101" pitchFamily="49" charset="-122"/>
                    <a:ea typeface="黑体" panose="02010609060101010101" pitchFamily="49" charset="-122"/>
                  </a:rPr>
                  <a:t>n</a:t>
                </a:r>
              </a:p>
              <a:p>
                <a14:m>
                  <m:oMath xmlns:m="http://schemas.openxmlformats.org/officeDocument/2006/math">
                    <m:sSup>
                      <m:sSupPr>
                        <m:ctrlPr>
                          <a:rPr lang="en-US" altLang="zh-CN" i="1" smtClean="0">
                            <a:solidFill>
                              <a:schemeClr val="tx2"/>
                            </a:solidFill>
                            <a:latin typeface="Cambria Math"/>
                            <a:ea typeface="黑体" panose="02010609060101010101" pitchFamily="49" charset="-122"/>
                          </a:rPr>
                        </m:ctrlPr>
                      </m:sSupPr>
                      <m:e>
                        <m:r>
                          <m:rPr>
                            <m:sty m:val="p"/>
                          </m:rPr>
                          <a:rPr lang="en-US" altLang="zh-CN" i="1">
                            <a:solidFill>
                              <a:schemeClr val="tx2"/>
                            </a:solidFill>
                            <a:latin typeface="Cambria Math" panose="02040503050406030204" pitchFamily="18" charset="0"/>
                            <a:ea typeface="黑体" panose="02010609060101010101" pitchFamily="49" charset="-122"/>
                          </a:rPr>
                          <m:t>hash</m:t>
                        </m:r>
                      </m:e>
                      <m:sup>
                        <m:r>
                          <m:rPr>
                            <m:sty m:val="p"/>
                          </m:rPr>
                          <a:rPr lang="en-US" altLang="zh-CN" i="1">
                            <a:solidFill>
                              <a:schemeClr val="tx2"/>
                            </a:solidFill>
                            <a:latin typeface="Cambria Math" panose="02040503050406030204" pitchFamily="18" charset="0"/>
                            <a:ea typeface="黑体" panose="02010609060101010101" pitchFamily="49" charset="-122"/>
                          </a:rPr>
                          <m:t>n</m:t>
                        </m:r>
                      </m:sup>
                    </m:sSup>
                    <m:r>
                      <a:rPr lang="zh-CN" altLang="en-US" i="1">
                        <a:solidFill>
                          <a:schemeClr val="tx2"/>
                        </a:solidFill>
                        <a:latin typeface="Cambria Math" panose="02040503050406030204" pitchFamily="18" charset="0"/>
                        <a:ea typeface="黑体" panose="02010609060101010101" pitchFamily="49" charset="-122"/>
                      </a:rPr>
                      <m:t>（</m:t>
                    </m:r>
                  </m:oMath>
                </a14:m>
                <a:r>
                  <a:rPr lang="en-US" altLang="zh-CN" dirty="0">
                    <a:solidFill>
                      <a:schemeClr val="tx2"/>
                    </a:solidFill>
                    <a:latin typeface="黑体" panose="02010609060101010101" pitchFamily="49" charset="-122"/>
                    <a:ea typeface="黑体" panose="02010609060101010101" pitchFamily="49" charset="-122"/>
                  </a:rPr>
                  <a:t>password</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p:txBody>
          </p:sp>
        </mc:Choice>
        <mc:Fallback>
          <p:sp>
            <p:nvSpPr>
              <p:cNvPr id="13" name="矩形: 圆角 12"/>
              <p:cNvSpPr>
                <a:spLocks noRot="1" noChangeAspect="1" noMove="1" noResize="1" noEditPoints="1" noAdjustHandles="1" noChangeArrowheads="1" noChangeShapeType="1" noTextEdit="1"/>
              </p:cNvSpPr>
              <p:nvPr/>
            </p:nvSpPr>
            <p:spPr>
              <a:xfrm>
                <a:off x="6533210" y="5494393"/>
                <a:ext cx="2479278" cy="1209857"/>
              </a:xfrm>
              <a:prstGeom prst="roundRect">
                <a:avLst/>
              </a:prstGeom>
              <a:blipFill rotWithShape="1">
                <a:blip r:embed="rId4"/>
                <a:stretch>
                  <a:fillRect/>
                </a:stretch>
              </a:blipFill>
            </p:spPr>
            <p:txBody>
              <a:bodyPr/>
              <a:lstStyle/>
              <a:p>
                <a:r>
                  <a:rPr lang="zh-CN" altLang="en-US">
                    <a:noFill/>
                  </a:rPr>
                  <a:t> </a:t>
                </a:r>
                <a:endParaRPr lang="zh-CN" altLang="en-US">
                  <a:noFill/>
                </a:endParaRPr>
              </a:p>
            </p:txBody>
          </p:sp>
        </mc:Fallback>
      </mc:AlternateContent>
      <p:grpSp>
        <p:nvGrpSpPr>
          <p:cNvPr id="14" name="组合 13"/>
          <p:cNvGrpSpPr/>
          <p:nvPr/>
        </p:nvGrpSpPr>
        <p:grpSpPr>
          <a:xfrm>
            <a:off x="3654539" y="2385275"/>
            <a:ext cx="1125537" cy="1499134"/>
            <a:chOff x="732576" y="4594931"/>
            <a:chExt cx="1125537" cy="1499134"/>
          </a:xfrm>
        </p:grpSpPr>
        <p:graphicFrame>
          <p:nvGraphicFramePr>
            <p:cNvPr id="16" name="Object 63"/>
            <p:cNvGraphicFramePr>
              <a:graphicFrameLocks noChangeAspect="1"/>
            </p:cNvGraphicFramePr>
            <p:nvPr/>
          </p:nvGraphicFramePr>
          <p:xfrm>
            <a:off x="732576" y="4594931"/>
            <a:ext cx="1125537" cy="915988"/>
          </p:xfrm>
          <a:graphic>
            <a:graphicData uri="http://schemas.openxmlformats.org/presentationml/2006/ole">
              <mc:AlternateContent xmlns:mc="http://schemas.openxmlformats.org/markup-compatibility/2006">
                <mc:Choice xmlns:v="urn:schemas-microsoft-com:vml" Requires="v">
                  <p:oleObj spid="_x0000_s22563" name="剪辑" r:id="rId5" imgW="28298775" imgH="21259800" progId="MS_ClipArt_Gallery.2">
                    <p:embed/>
                  </p:oleObj>
                </mc:Choice>
                <mc:Fallback>
                  <p:oleObj name="剪辑" r:id="rId5" imgW="28298775" imgH="21259800" progId="MS_ClipArt_Gallery.2">
                    <p:embed/>
                    <p:pic>
                      <p:nvPicPr>
                        <p:cNvPr id="0" name="Object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2576" y="4594931"/>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 name="Rectangle 86"/>
            <p:cNvSpPr>
              <a:spLocks noChangeArrowheads="1"/>
            </p:cNvSpPr>
            <p:nvPr/>
          </p:nvSpPr>
          <p:spPr bwMode="auto">
            <a:xfrm>
              <a:off x="863544" y="5589240"/>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t>黑客</a:t>
              </a:r>
              <a:endParaRPr lang="en-US" altLang="zh-CN" baseline="0" dirty="0"/>
            </a:p>
          </p:txBody>
        </p:sp>
      </p:grpSp>
      <p:sp>
        <p:nvSpPr>
          <p:cNvPr id="22" name="矩形: 圆角 21"/>
          <p:cNvSpPr/>
          <p:nvPr/>
        </p:nvSpPr>
        <p:spPr>
          <a:xfrm>
            <a:off x="2987824" y="3755026"/>
            <a:ext cx="2225520" cy="585208"/>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散列函数</a:t>
            </a:r>
            <a:r>
              <a:rPr lang="en-US" altLang="zh-CN" dirty="0">
                <a:solidFill>
                  <a:schemeClr val="tx2"/>
                </a:solidFill>
                <a:latin typeface="黑体" panose="02010609060101010101" pitchFamily="49" charset="-122"/>
                <a:ea typeface="黑体" panose="02010609060101010101" pitchFamily="49" charset="-122"/>
              </a:rPr>
              <a:t>h</a:t>
            </a:r>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8" name="箭头: 右 17">
                <a:extLst>
                  <a:ext uri="{FF2B5EF4-FFF2-40B4-BE49-F238E27FC236}">
                    <ele attr="{F34B885D-A48F-41C8-8C68-647FA20ED462}"/>
                  </a:ext>
                </a:extLst>
              </p:cNvPr>
              <p:cNvSpPr/>
              <p:nvPr/>
            </p:nvSpPr>
            <p:spPr>
              <a:xfrm>
                <a:off x="2441023" y="5710552"/>
                <a:ext cx="3914417" cy="504825"/>
              </a:xfrm>
              <a:prstGeom prst="rightArrow">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sSup>
                      <m:sSupPr>
                        <m:ctrlPr>
                          <a:rPr lang="en-US" altLang="zh-CN" i="1" smtClean="0">
                            <a:solidFill>
                              <a:schemeClr val="tx2"/>
                            </a:solidFill>
                            <a:latin typeface="Cambria Math"/>
                            <a:ea typeface="黑体" panose="02010609060101010101" pitchFamily="49" charset="-122"/>
                          </a:rPr>
                        </m:ctrlPr>
                      </m:sSupPr>
                      <m:e>
                        <m:r>
                          <m:rPr>
                            <m:sty m:val="p"/>
                          </m:rPr>
                          <a:rPr lang="en-US" altLang="zh-CN" i="1">
                            <a:solidFill>
                              <a:schemeClr val="tx2"/>
                            </a:solidFill>
                            <a:latin typeface="Cambria Math" panose="02040503050406030204" pitchFamily="18" charset="0"/>
                            <a:ea typeface="黑体" panose="02010609060101010101" pitchFamily="49" charset="-122"/>
                          </a:rPr>
                          <m:t>hash</m:t>
                        </m:r>
                      </m:e>
                      <m:sup>
                        <m:r>
                          <m:rPr>
                            <m:sty m:val="p"/>
                          </m:rPr>
                          <a:rPr lang="en-US" altLang="zh-CN" i="1">
                            <a:solidFill>
                              <a:schemeClr val="tx2"/>
                            </a:solidFill>
                            <a:latin typeface="Cambria Math" panose="02040503050406030204" pitchFamily="18" charset="0"/>
                            <a:ea typeface="黑体" panose="02010609060101010101" pitchFamily="49" charset="-122"/>
                          </a:rPr>
                          <m:t>m</m:t>
                        </m:r>
                        <m:r>
                          <a:rPr lang="en-US" altLang="zh-CN" b="0" i="1" smtClean="0">
                            <a:solidFill>
                              <a:schemeClr val="tx2"/>
                            </a:solidFill>
                            <a:latin typeface="Cambria Math" panose="02040503050406030204" pitchFamily="18" charset="0"/>
                            <a:ea typeface="黑体" panose="02010609060101010101" pitchFamily="49" charset="-122"/>
                          </a:rPr>
                          <m:t>−1</m:t>
                        </m:r>
                      </m:sup>
                    </m:sSup>
                    <m:r>
                      <a:rPr lang="zh-CN" altLang="en-US" i="1">
                        <a:solidFill>
                          <a:schemeClr val="tx2"/>
                        </a:solidFill>
                        <a:latin typeface="Cambria Math" panose="02040503050406030204" pitchFamily="18" charset="0"/>
                        <a:ea typeface="黑体" panose="02010609060101010101" pitchFamily="49" charset="-122"/>
                      </a:rPr>
                      <m:t>（</m:t>
                    </m:r>
                  </m:oMath>
                </a14:m>
                <a:r>
                  <a:rPr lang="en-US" altLang="zh-CN" dirty="0">
                    <a:solidFill>
                      <a:schemeClr val="tx2"/>
                    </a:solidFill>
                    <a:latin typeface="黑体" panose="02010609060101010101" pitchFamily="49" charset="-122"/>
                    <a:ea typeface="黑体" panose="02010609060101010101" pitchFamily="49" charset="-122"/>
                  </a:rPr>
                  <a:t>password</a:t>
                </a:r>
                <a:r>
                  <a:rPr lang="zh-CN" altLang="en-US" dirty="0">
                    <a:solidFill>
                      <a:schemeClr val="tx2"/>
                    </a:solidFill>
                    <a:latin typeface="黑体" panose="02010609060101010101" pitchFamily="49" charset="-122"/>
                    <a:ea typeface="黑体" panose="02010609060101010101" pitchFamily="49" charset="-122"/>
                  </a:rPr>
                  <a:t>）</a:t>
                </a:r>
                <a:endParaRPr lang="zh-CN" altLang="en-US" dirty="0"/>
              </a:p>
            </p:txBody>
          </p:sp>
        </mc:Choice>
        <mc:Fallback>
          <p:sp>
            <p:nvSpPr>
              <p:cNvPr id="18" name="箭头: 右 17"/>
              <p:cNvSpPr>
                <a:spLocks noRot="1" noChangeAspect="1" noMove="1" noResize="1" noEditPoints="1" noAdjustHandles="1" noChangeArrowheads="1" noChangeShapeType="1" noTextEdit="1"/>
              </p:cNvSpPr>
              <p:nvPr/>
            </p:nvSpPr>
            <p:spPr>
              <a:xfrm>
                <a:off x="2441023" y="5710552"/>
                <a:ext cx="3914417" cy="504825"/>
              </a:xfrm>
              <a:prstGeom prst="rightArrow">
                <a:avLst/>
              </a:prstGeom>
              <a:blipFill rotWithShape="1">
                <a:blip r:embed="rId7"/>
                <a:stretch>
                  <a:fillRect/>
                </a:stretch>
              </a:blipFill>
              <a:ln>
                <a:solidFill>
                  <a:schemeClr val="accent4">
                    <a:lumMod val="20000"/>
                    <a:lumOff val="80000"/>
                  </a:schemeClr>
                </a:solidFill>
              </a:ln>
            </p:spPr>
            <p:txBody>
              <a:bodyPr/>
              <a:lstStyle/>
              <a:p>
                <a:r>
                  <a:rPr lang="zh-CN" altLang="en-US">
                    <a:noFill/>
                  </a:rPr>
                  <a:t> </a:t>
                </a:r>
                <a:endParaRPr lang="zh-CN" altLang="en-US">
                  <a:noFill/>
                </a:endParaRPr>
              </a:p>
            </p:txBody>
          </p:sp>
        </mc:Fallback>
      </mc:AlternateContent>
      <p:sp>
        <p:nvSpPr>
          <p:cNvPr id="19" name="箭头: 右 18"/>
          <p:cNvSpPr/>
          <p:nvPr/>
        </p:nvSpPr>
        <p:spPr>
          <a:xfrm flipH="1">
            <a:off x="2359953" y="5722462"/>
            <a:ext cx="3714708" cy="504825"/>
          </a:xfrm>
          <a:prstGeom prst="rightArrow">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2"/>
                </a:solidFill>
                <a:latin typeface="黑体" panose="02010609060101010101" pitchFamily="49" charset="-122"/>
                <a:ea typeface="黑体" panose="02010609060101010101" pitchFamily="49" charset="-122"/>
              </a:rPr>
              <a:t>n</a:t>
            </a:r>
            <a:endParaRPr lang="zh-CN" altLang="en-US" dirty="0"/>
          </a:p>
        </p:txBody>
      </p:sp>
      <p:sp>
        <p:nvSpPr>
          <p:cNvPr id="2" name="乘号 1"/>
          <p:cNvSpPr/>
          <p:nvPr/>
        </p:nvSpPr>
        <p:spPr>
          <a:xfrm>
            <a:off x="3737113" y="5362563"/>
            <a:ext cx="1195992" cy="1209857"/>
          </a:xfrm>
          <a:prstGeom prst="mathMultiply">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拦截</a:t>
            </a:r>
            <a:endParaRPr lang="zh-CN" altLang="en-US" dirty="0"/>
          </a:p>
        </p:txBody>
      </p:sp>
      <p:sp>
        <p:nvSpPr>
          <p:cNvPr id="21" name="箭头: 右 20"/>
          <p:cNvSpPr/>
          <p:nvPr/>
        </p:nvSpPr>
        <p:spPr>
          <a:xfrm rot="19404492" flipH="1">
            <a:off x="1592375" y="4779483"/>
            <a:ext cx="1424578" cy="504825"/>
          </a:xfrm>
          <a:prstGeom prst="rightArrow">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i="1" dirty="0">
                <a:solidFill>
                  <a:schemeClr val="tx2"/>
                </a:solidFill>
                <a:latin typeface="黑体" panose="02010609060101010101" pitchFamily="49" charset="-122"/>
                <a:ea typeface="黑体" panose="02010609060101010101" pitchFamily="49" charset="-122"/>
              </a:rPr>
              <a:t>较小的数</a:t>
            </a:r>
            <a:r>
              <a:rPr lang="en-US" altLang="zh-CN" i="1" dirty="0">
                <a:solidFill>
                  <a:schemeClr val="tx2"/>
                </a:solidFill>
                <a:latin typeface="黑体" panose="02010609060101010101" pitchFamily="49" charset="-122"/>
                <a:ea typeface="黑体" panose="02010609060101010101" pitchFamily="49" charset="-122"/>
              </a:rPr>
              <a:t>m</a:t>
            </a:r>
            <a:endParaRPr lang="zh-CN" altLang="en-US" i="1" dirty="0"/>
          </a:p>
        </p:txBody>
      </p:sp>
      <p:sp>
        <p:nvSpPr>
          <p:cNvPr id="3" name="文本框 2"/>
          <p:cNvSpPr txBox="1"/>
          <p:nvPr/>
        </p:nvSpPr>
        <p:spPr>
          <a:xfrm>
            <a:off x="3290722" y="4410436"/>
            <a:ext cx="2978708"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拦截，得知</a:t>
            </a:r>
            <a:r>
              <a:rPr lang="en-US" altLang="zh-CN" sz="2000" dirty="0">
                <a:solidFill>
                  <a:schemeClr val="tx2"/>
                </a:solidFill>
                <a:latin typeface="黑体" panose="02010609060101010101" pitchFamily="49" charset="-122"/>
                <a:ea typeface="黑体" panose="02010609060101010101" pitchFamily="49" charset="-122"/>
              </a:rPr>
              <a:t>n</a:t>
            </a:r>
            <a:r>
              <a:rPr lang="zh-CN" altLang="en-US" sz="2000" dirty="0">
                <a:solidFill>
                  <a:schemeClr val="tx2"/>
                </a:solidFill>
                <a:latin typeface="黑体" panose="02010609060101010101" pitchFamily="49" charset="-122"/>
                <a:ea typeface="黑体" panose="02010609060101010101" pitchFamily="49" charset="-122"/>
              </a:rPr>
              <a:t>值</a:t>
            </a:r>
            <a:endParaRPr lang="zh-CN" altLang="en-US" sz="2000" dirty="0">
              <a:solidFill>
                <a:schemeClr val="tx2"/>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4" name="文本框 3">
                <a:extLst>
                  <a:ext uri="{FF2B5EF4-FFF2-40B4-BE49-F238E27FC236}">
                    <ele attr="{C04A3ED7-F150-493B-A0EC-7DB4F5C558D4}"/>
                  </a:ext>
                </a:extLst>
              </p:cNvPr>
              <p:cNvSpPr txBox="1"/>
              <p:nvPr/>
            </p:nvSpPr>
            <p:spPr>
              <a:xfrm>
                <a:off x="2535159" y="4980288"/>
                <a:ext cx="4143706"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拦截，得知</a:t>
                </a:r>
                <a14:m>
                  <m:oMath xmlns:m="http://schemas.openxmlformats.org/officeDocument/2006/math">
                    <m:sSup>
                      <m:sSupPr>
                        <m:ctrlPr>
                          <a:rPr lang="en-US" altLang="zh-CN" sz="2000" i="1" smtClean="0">
                            <a:solidFill>
                              <a:schemeClr val="tx2"/>
                            </a:solidFill>
                            <a:latin typeface="Cambria Math"/>
                            <a:ea typeface="黑体" panose="02010609060101010101" pitchFamily="49" charset="-122"/>
                          </a:rPr>
                        </m:ctrlPr>
                      </m:sSupPr>
                      <m:e>
                        <m:r>
                          <m:rPr>
                            <m:sty m:val="p"/>
                          </m:rPr>
                          <a:rPr lang="en-US" altLang="zh-CN" sz="2000" i="1">
                            <a:solidFill>
                              <a:schemeClr val="tx2"/>
                            </a:solidFill>
                            <a:latin typeface="Cambria Math" panose="02040503050406030204" pitchFamily="18" charset="0"/>
                            <a:ea typeface="黑体" panose="02010609060101010101" pitchFamily="49" charset="-122"/>
                          </a:rPr>
                          <m:t>hash</m:t>
                        </m:r>
                      </m:e>
                      <m:sup>
                        <m:r>
                          <m:rPr>
                            <m:sty m:val="p"/>
                          </m:rPr>
                          <a:rPr lang="en-US" altLang="zh-CN" sz="2000" i="1">
                            <a:solidFill>
                              <a:schemeClr val="tx2"/>
                            </a:solidFill>
                            <a:latin typeface="Cambria Math" panose="02040503050406030204" pitchFamily="18" charset="0"/>
                            <a:ea typeface="黑体" panose="02010609060101010101" pitchFamily="49" charset="-122"/>
                          </a:rPr>
                          <m:t>m</m:t>
                        </m:r>
                        <m:r>
                          <a:rPr lang="en-US" altLang="zh-CN" sz="2000" i="1">
                            <a:solidFill>
                              <a:schemeClr val="tx2"/>
                            </a:solidFill>
                            <a:latin typeface="Cambria Math" panose="02040503050406030204" pitchFamily="18" charset="0"/>
                            <a:ea typeface="黑体" panose="02010609060101010101" pitchFamily="49" charset="-122"/>
                          </a:rPr>
                          <m:t>−1</m:t>
                        </m:r>
                      </m:sup>
                    </m:sSup>
                    <m:r>
                      <a:rPr lang="zh-CN" altLang="en-US" sz="2000" i="1">
                        <a:solidFill>
                          <a:schemeClr val="tx2"/>
                        </a:solidFill>
                        <a:latin typeface="Cambria Math" panose="02040503050406030204" pitchFamily="18" charset="0"/>
                        <a:ea typeface="黑体" panose="02010609060101010101" pitchFamily="49" charset="-122"/>
                      </a:rPr>
                      <m:t>（</m:t>
                    </m:r>
                  </m:oMath>
                </a14:m>
                <a:r>
                  <a:rPr lang="en-US" altLang="zh-CN" sz="2000" dirty="0">
                    <a:solidFill>
                      <a:schemeClr val="tx2"/>
                    </a:solidFill>
                    <a:latin typeface="黑体" panose="02010609060101010101" pitchFamily="49" charset="-122"/>
                    <a:ea typeface="黑体" panose="02010609060101010101" pitchFamily="49" charset="-122"/>
                  </a:rPr>
                  <a:t>password</a:t>
                </a:r>
                <a:r>
                  <a:rPr lang="zh-CN" altLang="en-US" sz="2000" dirty="0">
                    <a:solidFill>
                      <a:schemeClr val="tx2"/>
                    </a:solidFill>
                    <a:latin typeface="黑体" panose="02010609060101010101" pitchFamily="49" charset="-122"/>
                    <a:ea typeface="黑体" panose="02010609060101010101" pitchFamily="49" charset="-122"/>
                  </a:rPr>
                  <a:t>）</a:t>
                </a:r>
              </a:p>
            </p:txBody>
          </p:sp>
        </mc:Choice>
        <mc:Fallback>
          <p:sp>
            <p:nvSpPr>
              <p:cNvPr id="4" name="文本框 3"/>
              <p:cNvSpPr txBox="1">
                <a:spLocks noRot="1" noChangeAspect="1" noMove="1" noResize="1" noEditPoints="1" noAdjustHandles="1" noChangeArrowheads="1" noChangeShapeType="1" noTextEdit="1"/>
              </p:cNvSpPr>
              <p:nvPr/>
            </p:nvSpPr>
            <p:spPr>
              <a:xfrm>
                <a:off x="2535159" y="4980288"/>
                <a:ext cx="4143706" cy="400110"/>
              </a:xfrm>
              <a:prstGeom prst="rect">
                <a:avLst/>
              </a:prstGeom>
              <a:blipFill rotWithShape="1">
                <a:blip r:embed="rId8"/>
                <a:stretch>
                  <a:fillRect l="-1618" t="-12121" b="-22727"/>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ele attr="{9BAC4161-ECFF-4B60-8667-B1AACE15046D}"/>
                  </a:ext>
                </a:extLst>
              </p:cNvPr>
              <p:cNvSpPr txBox="1"/>
              <p:nvPr/>
            </p:nvSpPr>
            <p:spPr>
              <a:xfrm>
                <a:off x="5364088" y="2573030"/>
                <a:ext cx="2880320" cy="1477328"/>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buClr>
                    <a:srgbClr val="C00000"/>
                  </a:buClr>
                </a:pPr>
                <a:r>
                  <a:rPr lang="zh-CN" altLang="en-US" dirty="0">
                    <a:solidFill>
                      <a:schemeClr val="tx2"/>
                    </a:solidFill>
                    <a:latin typeface="黑体" panose="02010609060101010101" pitchFamily="49" charset="-122"/>
                    <a:ea typeface="黑体" panose="02010609060101010101" pitchFamily="49" charset="-122"/>
                  </a:rPr>
                  <a:t>黑客可以通过散列函数计算</a:t>
                </a:r>
                <a14:m>
                  <m:oMath xmlns:m="http://schemas.openxmlformats.org/officeDocument/2006/math">
                    <m:sSup>
                      <m:sSupPr>
                        <m:ctrlPr>
                          <a:rPr lang="en-US" altLang="zh-CN" i="1" smtClean="0">
                            <a:solidFill>
                              <a:schemeClr val="tx2"/>
                            </a:solidFill>
                            <a:latin typeface="Cambria Math"/>
                            <a:ea typeface="黑体" panose="02010609060101010101" pitchFamily="49" charset="-122"/>
                          </a:rPr>
                        </m:ctrlPr>
                      </m:sSupPr>
                      <m:e>
                        <m:r>
                          <m:rPr>
                            <m:sty m:val="p"/>
                          </m:rPr>
                          <a:rPr lang="en-US" altLang="zh-CN" i="1">
                            <a:solidFill>
                              <a:schemeClr val="tx2"/>
                            </a:solidFill>
                            <a:latin typeface="Cambria Math" panose="02040503050406030204" pitchFamily="18" charset="0"/>
                            <a:ea typeface="黑体" panose="02010609060101010101" pitchFamily="49" charset="-122"/>
                          </a:rPr>
                          <m:t>hash</m:t>
                        </m:r>
                      </m:e>
                      <m:sup>
                        <m:r>
                          <m:rPr>
                            <m:sty m:val="p"/>
                          </m:rPr>
                          <a:rPr lang="en-US" altLang="zh-CN" i="1">
                            <a:solidFill>
                              <a:schemeClr val="tx2"/>
                            </a:solidFill>
                            <a:latin typeface="Cambria Math" panose="02040503050406030204" pitchFamily="18" charset="0"/>
                            <a:ea typeface="黑体" panose="02010609060101010101" pitchFamily="49" charset="-122"/>
                          </a:rPr>
                          <m:t>m</m:t>
                        </m:r>
                      </m:sup>
                    </m:sSup>
                    <m:r>
                      <a:rPr lang="zh-CN" altLang="en-US" i="1">
                        <a:solidFill>
                          <a:schemeClr val="tx2"/>
                        </a:solidFill>
                        <a:latin typeface="Cambria Math" panose="02040503050406030204" pitchFamily="18" charset="0"/>
                        <a:ea typeface="黑体" panose="02010609060101010101" pitchFamily="49" charset="-122"/>
                      </a:rPr>
                      <m:t>（</m:t>
                    </m:r>
                  </m:oMath>
                </a14:m>
                <a:r>
                  <a:rPr lang="en-US" altLang="zh-CN" dirty="0">
                    <a:solidFill>
                      <a:schemeClr val="tx2"/>
                    </a:solidFill>
                    <a:latin typeface="黑体" panose="02010609060101010101" pitchFamily="49" charset="-122"/>
                    <a:ea typeface="黑体" panose="02010609060101010101" pitchFamily="49" charset="-122"/>
                  </a:rPr>
                  <a:t>password</a:t>
                </a:r>
                <a:r>
                  <a:rPr lang="zh-CN" altLang="en-US" dirty="0">
                    <a:solidFill>
                      <a:schemeClr val="tx2"/>
                    </a:solidFill>
                    <a:latin typeface="黑体" panose="02010609060101010101" pitchFamily="49" charset="-122"/>
                    <a:ea typeface="黑体" panose="02010609060101010101" pitchFamily="49" charset="-122"/>
                  </a:rPr>
                  <a:t>）到</a:t>
                </a:r>
                <a14:m>
                  <m:oMath xmlns:m="http://schemas.openxmlformats.org/officeDocument/2006/math">
                    <m:sSup>
                      <m:sSupPr>
                        <m:ctrlPr>
                          <a:rPr lang="en-US" altLang="zh-CN" i="1">
                            <a:solidFill>
                              <a:schemeClr val="tx2"/>
                            </a:solidFill>
                            <a:latin typeface="Cambria Math"/>
                            <a:ea typeface="黑体" panose="02010609060101010101" pitchFamily="49" charset="-122"/>
                          </a:rPr>
                        </m:ctrlPr>
                      </m:sSupPr>
                      <m:e>
                        <m:r>
                          <m:rPr>
                            <m:sty m:val="p"/>
                          </m:rPr>
                          <a:rPr lang="en-US" altLang="zh-CN" i="1">
                            <a:solidFill>
                              <a:schemeClr val="tx2"/>
                            </a:solidFill>
                            <a:latin typeface="Cambria Math" panose="02040503050406030204" pitchFamily="18" charset="0"/>
                            <a:ea typeface="黑体" panose="02010609060101010101" pitchFamily="49" charset="-122"/>
                          </a:rPr>
                          <m:t>hash</m:t>
                        </m:r>
                      </m:e>
                      <m:sup>
                        <m:r>
                          <m:rPr>
                            <m:sty m:val="p"/>
                          </m:rPr>
                          <a:rPr lang="en-US" altLang="zh-CN" i="1">
                            <a:solidFill>
                              <a:schemeClr val="tx2"/>
                            </a:solidFill>
                            <a:latin typeface="Cambria Math" panose="02040503050406030204" pitchFamily="18" charset="0"/>
                            <a:ea typeface="黑体" panose="02010609060101010101" pitchFamily="49" charset="-122"/>
                          </a:rPr>
                          <m:t>n</m:t>
                        </m:r>
                      </m:sup>
                    </m:sSup>
                    <m:r>
                      <a:rPr lang="zh-CN" altLang="en-US" i="1">
                        <a:solidFill>
                          <a:schemeClr val="tx2"/>
                        </a:solidFill>
                        <a:latin typeface="Cambria Math" panose="02040503050406030204" pitchFamily="18" charset="0"/>
                        <a:ea typeface="黑体" panose="02010609060101010101" pitchFamily="49" charset="-122"/>
                      </a:rPr>
                      <m:t>（</m:t>
                    </m:r>
                  </m:oMath>
                </a14:m>
                <a:r>
                  <a:rPr lang="en-US" altLang="zh-CN" dirty="0">
                    <a:solidFill>
                      <a:schemeClr val="tx2"/>
                    </a:solidFill>
                    <a:latin typeface="黑体" panose="02010609060101010101" pitchFamily="49" charset="-122"/>
                    <a:ea typeface="黑体" panose="02010609060101010101" pitchFamily="49" charset="-122"/>
                  </a:rPr>
                  <a:t>password</a:t>
                </a:r>
                <a:r>
                  <a:rPr lang="zh-CN" altLang="en-US" dirty="0">
                    <a:solidFill>
                      <a:schemeClr val="tx2"/>
                    </a:solidFill>
                    <a:latin typeface="黑体" panose="02010609060101010101" pitchFamily="49" charset="-122"/>
                    <a:ea typeface="黑体" panose="02010609060101010101" pitchFamily="49" charset="-122"/>
                  </a:rPr>
                  <a:t>）的值，可在</a:t>
                </a:r>
                <a:r>
                  <a:rPr lang="en-US" altLang="zh-CN" dirty="0">
                    <a:solidFill>
                      <a:schemeClr val="tx2"/>
                    </a:solidFill>
                    <a:latin typeface="黑体" panose="02010609060101010101" pitchFamily="49" charset="-122"/>
                    <a:ea typeface="黑体" panose="02010609060101010101" pitchFamily="49" charset="-122"/>
                  </a:rPr>
                  <a:t>B</a:t>
                </a:r>
                <a:r>
                  <a:rPr lang="zh-CN" altLang="en-US" dirty="0">
                    <a:solidFill>
                      <a:schemeClr val="tx2"/>
                    </a:solidFill>
                    <a:latin typeface="黑体" panose="02010609060101010101" pitchFamily="49" charset="-122"/>
                    <a:ea typeface="黑体" panose="02010609060101010101" pitchFamily="49" charset="-122"/>
                  </a:rPr>
                  <a:t>的整数</a:t>
                </a:r>
                <a:r>
                  <a:rPr lang="en-US" altLang="zh-CN" dirty="0">
                    <a:solidFill>
                      <a:schemeClr val="tx2"/>
                    </a:solidFill>
                    <a:latin typeface="黑体" panose="02010609060101010101" pitchFamily="49" charset="-122"/>
                    <a:ea typeface="黑体" panose="02010609060101010101" pitchFamily="49" charset="-122"/>
                  </a:rPr>
                  <a:t>n</a:t>
                </a:r>
                <a:r>
                  <a:rPr lang="zh-CN" altLang="en-US" dirty="0">
                    <a:solidFill>
                      <a:schemeClr val="tx2"/>
                    </a:solidFill>
                    <a:latin typeface="黑体" panose="02010609060101010101" pitchFamily="49" charset="-122"/>
                    <a:ea typeface="黑体" panose="02010609060101010101" pitchFamily="49" charset="-122"/>
                  </a:rPr>
                  <a:t>减少到</a:t>
                </a:r>
                <a:r>
                  <a:rPr lang="en-US" altLang="zh-CN" dirty="0">
                    <a:solidFill>
                      <a:schemeClr val="tx2"/>
                    </a:solidFill>
                    <a:latin typeface="黑体" panose="02010609060101010101" pitchFamily="49" charset="-122"/>
                    <a:ea typeface="黑体" panose="02010609060101010101" pitchFamily="49" charset="-122"/>
                  </a:rPr>
                  <a:t>m</a:t>
                </a:r>
                <a:r>
                  <a:rPr lang="zh-CN" altLang="en-US" dirty="0">
                    <a:solidFill>
                      <a:schemeClr val="tx2"/>
                    </a:solidFill>
                    <a:latin typeface="黑体" panose="02010609060101010101" pitchFamily="49" charset="-122"/>
                    <a:ea typeface="黑体" panose="02010609060101010101" pitchFamily="49" charset="-122"/>
                  </a:rPr>
                  <a:t>之前冒充</a:t>
                </a:r>
                <a:r>
                  <a:rPr lang="en-US" altLang="zh-CN" dirty="0">
                    <a:solidFill>
                      <a:schemeClr val="tx2"/>
                    </a:solidFill>
                    <a:latin typeface="黑体" panose="02010609060101010101" pitchFamily="49" charset="-122"/>
                    <a:ea typeface="黑体" panose="02010609060101010101" pitchFamily="49" charset="-122"/>
                  </a:rPr>
                  <a:t>A</a:t>
                </a:r>
                <a:endParaRPr lang="zh-CN" altLang="en-US" dirty="0">
                  <a:solidFill>
                    <a:schemeClr val="tx2"/>
                  </a:solidFill>
                  <a:latin typeface="黑体" panose="02010609060101010101" pitchFamily="49" charset="-122"/>
                  <a:ea typeface="黑体" panose="02010609060101010101" pitchFamily="49" charset="-122"/>
                </a:endParaRPr>
              </a:p>
            </p:txBody>
          </p:sp>
        </mc:Choice>
        <mc:Fallback>
          <p:sp>
            <p:nvSpPr>
              <p:cNvPr id="20" name="文本框 19"/>
              <p:cNvSpPr txBox="1">
                <a:spLocks noRot="1" noChangeAspect="1" noMove="1" noResize="1" noEditPoints="1" noAdjustHandles="1" noChangeArrowheads="1" noChangeShapeType="1" noTextEdit="1"/>
              </p:cNvSpPr>
              <p:nvPr/>
            </p:nvSpPr>
            <p:spPr>
              <a:xfrm>
                <a:off x="5364088" y="2573030"/>
                <a:ext cx="2880320" cy="1477328"/>
              </a:xfrm>
              <a:prstGeom prst="rect">
                <a:avLst/>
              </a:prstGeom>
              <a:blipFill rotWithShape="1">
                <a:blip r:embed="rId9"/>
                <a:stretch>
                  <a:fillRect l="-1907" t="-2066" b="-5785"/>
                </a:stretch>
              </a:blipFill>
              <a:ln>
                <a:noFill/>
              </a:ln>
            </p:spPr>
            <p:txBody>
              <a:bodyPr/>
              <a:lstStyle/>
              <a:p>
                <a:r>
                  <a:rPr lang="zh-CN" altLang="en-US">
                    <a:noFill/>
                  </a:rPr>
                  <a:t> </a:t>
                </a:r>
                <a:endParaRPr lang="zh-CN" altLang="en-US">
                  <a:noFill/>
                </a:endParaRPr>
              </a:p>
            </p:txBody>
          </p:sp>
        </mc:Fallback>
      </mc:AlternateContent>
      <mc:AlternateContent xmlns:mc="http://schemas.openxmlformats.org/markup-compatibility/2006">
        <mc:Choice xmlns:a14="http://schemas.microsoft.com/office/drawing/2010/main" Requires="a14">
          <p:sp>
            <p:nvSpPr>
              <p:cNvPr id="27" name="箭头: 右 26">
                <a:extLst>
                  <a:ext uri="{FF2B5EF4-FFF2-40B4-BE49-F238E27FC236}">
                    <ele attr="{ACAE2BD9-2C91-47D7-A7CD-BB511738F96A}"/>
                  </a:ext>
                </a:extLst>
              </p:cNvPr>
              <p:cNvSpPr/>
              <p:nvPr/>
            </p:nvSpPr>
            <p:spPr>
              <a:xfrm rot="1741316">
                <a:off x="5432539" y="4689747"/>
                <a:ext cx="1625249" cy="504825"/>
              </a:xfrm>
              <a:prstGeom prst="rightArrow">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CN" i="1" smtClean="0">
                              <a:solidFill>
                                <a:schemeClr val="tx2"/>
                              </a:solidFill>
                              <a:latin typeface="Cambria Math"/>
                              <a:ea typeface="黑体" panose="02010609060101010101" pitchFamily="49" charset="-122"/>
                            </a:rPr>
                          </m:ctrlPr>
                        </m:sSupPr>
                        <m:e>
                          <m:r>
                            <m:rPr>
                              <m:sty m:val="p"/>
                            </m:rPr>
                            <a:rPr lang="en-US" altLang="zh-CN" i="1">
                              <a:solidFill>
                                <a:schemeClr val="tx2"/>
                              </a:solidFill>
                              <a:latin typeface="Cambria Math" panose="02040503050406030204" pitchFamily="18" charset="0"/>
                              <a:ea typeface="黑体" panose="02010609060101010101" pitchFamily="49" charset="-122"/>
                            </a:rPr>
                            <m:t>hash</m:t>
                          </m:r>
                        </m:e>
                        <m:sup>
                          <m:r>
                            <m:rPr>
                              <m:sty m:val="p"/>
                            </m:rPr>
                            <a:rPr lang="en-US" altLang="zh-CN" i="1">
                              <a:solidFill>
                                <a:schemeClr val="tx2"/>
                              </a:solidFill>
                              <a:latin typeface="Cambria Math" panose="02040503050406030204" pitchFamily="18" charset="0"/>
                              <a:ea typeface="黑体" panose="02010609060101010101" pitchFamily="49" charset="-122"/>
                            </a:rPr>
                            <m:t>n</m:t>
                          </m:r>
                          <m:r>
                            <a:rPr lang="en-US" altLang="zh-CN" i="1">
                              <a:solidFill>
                                <a:schemeClr val="tx2"/>
                              </a:solidFill>
                              <a:latin typeface="Cambria Math" panose="02040503050406030204" pitchFamily="18" charset="0"/>
                              <a:ea typeface="黑体" panose="02010609060101010101" pitchFamily="49" charset="-122"/>
                            </a:rPr>
                            <m:t>−1</m:t>
                          </m:r>
                        </m:sup>
                      </m:sSup>
                      <m:r>
                        <a:rPr lang="en-US" altLang="zh-CN" b="0" i="1" smtClean="0">
                          <a:solidFill>
                            <a:schemeClr val="tx2"/>
                          </a:solidFill>
                          <a:latin typeface="Cambria Math" panose="02040503050406030204" pitchFamily="18" charset="0"/>
                          <a:ea typeface="黑体" panose="02010609060101010101" pitchFamily="49" charset="-122"/>
                        </a:rPr>
                        <m:t>(</m:t>
                      </m:r>
                      <m:r>
                        <a:rPr lang="en-US" altLang="zh-CN" b="0" i="1" smtClean="0">
                          <a:solidFill>
                            <a:schemeClr val="tx2"/>
                          </a:solidFill>
                          <a:latin typeface="Cambria Math" panose="02040503050406030204" pitchFamily="18" charset="0"/>
                          <a:ea typeface="黑体" panose="02010609060101010101" pitchFamily="49" charset="-122"/>
                        </a:rPr>
                        <m:t>𝑝</m:t>
                      </m:r>
                      <m:r>
                        <a:rPr lang="en-US" altLang="zh-CN" b="0" i="1" smtClean="0">
                          <a:solidFill>
                            <a:schemeClr val="tx2"/>
                          </a:solidFill>
                          <a:latin typeface="Cambria Math" panose="02040503050406030204" pitchFamily="18" charset="0"/>
                          <a:ea typeface="黑体" panose="02010609060101010101" pitchFamily="49" charset="-122"/>
                        </a:rPr>
                        <m:t>)</m:t>
                      </m:r>
                    </m:oMath>
                  </m:oMathPara>
                </a14:m>
                <a:endParaRPr lang="zh-CN" altLang="en-US" i="1" dirty="0"/>
              </a:p>
            </p:txBody>
          </p:sp>
        </mc:Choice>
        <mc:Fallback>
          <p:sp>
            <p:nvSpPr>
              <p:cNvPr id="27" name="箭头: 右 26"/>
              <p:cNvSpPr>
                <a:spLocks noRot="1" noChangeAspect="1" noMove="1" noResize="1" noEditPoints="1" noAdjustHandles="1" noChangeArrowheads="1" noChangeShapeType="1" noTextEdit="1"/>
              </p:cNvSpPr>
              <p:nvPr/>
            </p:nvSpPr>
            <p:spPr>
              <a:xfrm rot="1741316">
                <a:off x="5432539" y="4689747"/>
                <a:ext cx="1625249" cy="504825"/>
              </a:xfrm>
              <a:prstGeom prst="rightArrow">
                <a:avLst/>
              </a:prstGeom>
              <a:blipFill rotWithShape="1">
                <a:blip r:embed="rId10"/>
                <a:stretch>
                  <a:fillRect/>
                </a:stretch>
              </a:blipFill>
              <a:ln>
                <a:solidFill>
                  <a:schemeClr val="accent6">
                    <a:lumMod val="20000"/>
                    <a:lumOff val="80000"/>
                  </a:schemeClr>
                </a:solidFill>
              </a:ln>
            </p:spPr>
            <p:txBody>
              <a:bodyPr/>
              <a:lstStyle/>
              <a:p>
                <a:r>
                  <a:rPr lang="zh-CN" altLang="en-US">
                    <a:noFill/>
                  </a:rPr>
                  <a:t> </a:t>
                </a:r>
                <a:endParaRPr lang="zh-CN" altLang="en-US">
                  <a:noFill/>
                </a:endParaRPr>
              </a:p>
            </p:txBody>
          </p:sp>
        </mc:Fallback>
      </mc:AlternateContent>
      <p:sp>
        <p:nvSpPr>
          <p:cNvPr id="28" name="矩形: 圆角 27"/>
          <p:cNvSpPr/>
          <p:nvPr/>
        </p:nvSpPr>
        <p:spPr>
          <a:xfrm>
            <a:off x="2984776" y="3755026"/>
            <a:ext cx="2376264" cy="991091"/>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散列函数</a:t>
            </a:r>
            <a:r>
              <a:rPr lang="en-US" altLang="zh-CN" dirty="0">
                <a:solidFill>
                  <a:schemeClr val="tx2"/>
                </a:solidFill>
                <a:latin typeface="黑体" panose="02010609060101010101" pitchFamily="49" charset="-122"/>
                <a:ea typeface="黑体" panose="02010609060101010101" pitchFamily="49" charset="-122"/>
              </a:rPr>
              <a:t>h</a:t>
            </a:r>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a:p>
            <a:r>
              <a:rPr lang="zh-CN" altLang="en-US" dirty="0">
                <a:solidFill>
                  <a:schemeClr val="tx2"/>
                </a:solidFill>
                <a:latin typeface="黑体" panose="02010609060101010101" pitchFamily="49" charset="-122"/>
                <a:ea typeface="黑体" panose="02010609060101010101" pitchFamily="49" charset="-122"/>
              </a:rPr>
              <a:t>整数</a:t>
            </a:r>
            <a:r>
              <a:rPr lang="en-US" altLang="zh-CN" dirty="0">
                <a:solidFill>
                  <a:schemeClr val="tx2"/>
                </a:solidFill>
                <a:latin typeface="黑体" panose="02010609060101010101" pitchFamily="49" charset="-122"/>
                <a:ea typeface="黑体" panose="02010609060101010101" pitchFamily="49" charset="-122"/>
              </a:rPr>
              <a:t>n</a:t>
            </a:r>
            <a:endParaRPr lang="en-US" altLang="zh-CN" dirty="0">
              <a:solidFill>
                <a:schemeClr val="tx2"/>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26" name="矩形: 圆角 25">
                <a:extLst>
                  <a:ext uri="{FF2B5EF4-FFF2-40B4-BE49-F238E27FC236}">
                    <ele attr="{6A190C45-1155-4729-939A-A62CF09A4133}"/>
                  </a:ext>
                </a:extLst>
              </p:cNvPr>
              <p:cNvSpPr/>
              <p:nvPr/>
            </p:nvSpPr>
            <p:spPr>
              <a:xfrm>
                <a:off x="2979417" y="3717032"/>
                <a:ext cx="2384671" cy="1086535"/>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散列函数</a:t>
                </a:r>
                <a:r>
                  <a:rPr lang="en-US" altLang="zh-CN" dirty="0">
                    <a:solidFill>
                      <a:schemeClr val="tx2"/>
                    </a:solidFill>
                    <a:latin typeface="黑体" panose="02010609060101010101" pitchFamily="49" charset="-122"/>
                    <a:ea typeface="黑体" panose="02010609060101010101" pitchFamily="49" charset="-122"/>
                  </a:rPr>
                  <a:t>h</a:t>
                </a:r>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a:p>
                <a:r>
                  <a:rPr lang="zh-CN" altLang="en-US" dirty="0">
                    <a:solidFill>
                      <a:schemeClr val="tx2"/>
                    </a:solidFill>
                    <a:latin typeface="黑体" panose="02010609060101010101" pitchFamily="49" charset="-122"/>
                    <a:ea typeface="黑体" panose="02010609060101010101" pitchFamily="49" charset="-122"/>
                  </a:rPr>
                  <a:t>整数</a:t>
                </a:r>
                <a:r>
                  <a:rPr lang="en-US" altLang="zh-CN" dirty="0">
                    <a:solidFill>
                      <a:schemeClr val="tx2"/>
                    </a:solidFill>
                    <a:latin typeface="黑体" panose="02010609060101010101" pitchFamily="49" charset="-122"/>
                    <a:ea typeface="黑体" panose="02010609060101010101" pitchFamily="49" charset="-122"/>
                  </a:rPr>
                  <a:t>n</a:t>
                </a:r>
              </a:p>
              <a:p>
                <a14:m>
                  <m:oMath xmlns:m="http://schemas.openxmlformats.org/officeDocument/2006/math">
                    <m:sSup>
                      <m:sSupPr>
                        <m:ctrlPr>
                          <a:rPr lang="en-US" altLang="zh-CN" i="1">
                            <a:solidFill>
                              <a:schemeClr val="tx2"/>
                            </a:solidFill>
                            <a:latin typeface="Cambria Math"/>
                            <a:ea typeface="黑体" panose="02010609060101010101" pitchFamily="49" charset="-122"/>
                          </a:rPr>
                        </m:ctrlPr>
                      </m:sSupPr>
                      <m:e>
                        <m:r>
                          <m:rPr>
                            <m:sty m:val="p"/>
                          </m:rPr>
                          <a:rPr lang="en-US" altLang="zh-CN" i="1">
                            <a:solidFill>
                              <a:schemeClr val="tx2"/>
                            </a:solidFill>
                            <a:latin typeface="Cambria Math" panose="02040503050406030204" pitchFamily="18" charset="0"/>
                            <a:ea typeface="黑体" panose="02010609060101010101" pitchFamily="49" charset="-122"/>
                          </a:rPr>
                          <m:t>hash</m:t>
                        </m:r>
                      </m:e>
                      <m:sup>
                        <m:r>
                          <m:rPr>
                            <m:sty m:val="p"/>
                          </m:rPr>
                          <a:rPr lang="en-US" altLang="zh-CN" i="1">
                            <a:solidFill>
                              <a:schemeClr val="tx2"/>
                            </a:solidFill>
                            <a:latin typeface="Cambria Math" panose="02040503050406030204" pitchFamily="18" charset="0"/>
                            <a:ea typeface="黑体" panose="02010609060101010101" pitchFamily="49" charset="-122"/>
                          </a:rPr>
                          <m:t>m</m:t>
                        </m:r>
                        <m:r>
                          <a:rPr lang="en-US" altLang="zh-CN" b="0" i="1" smtClean="0">
                            <a:solidFill>
                              <a:schemeClr val="tx2"/>
                            </a:solidFill>
                            <a:latin typeface="Cambria Math" panose="02040503050406030204" pitchFamily="18" charset="0"/>
                            <a:ea typeface="黑体" panose="02010609060101010101" pitchFamily="49" charset="-122"/>
                          </a:rPr>
                          <m:t>−1</m:t>
                        </m:r>
                      </m:sup>
                    </m:sSup>
                    <m:r>
                      <a:rPr lang="en-US" altLang="zh-CN" b="0" i="1" smtClean="0">
                        <a:solidFill>
                          <a:schemeClr val="tx2"/>
                        </a:solidFill>
                        <a:latin typeface="Cambria Math" panose="02040503050406030204" pitchFamily="18" charset="0"/>
                        <a:ea typeface="黑体" panose="02010609060101010101" pitchFamily="49" charset="-122"/>
                      </a:rPr>
                      <m:t>(</m:t>
                    </m:r>
                  </m:oMath>
                </a14:m>
                <a:r>
                  <a:rPr lang="en-US" altLang="zh-CN" dirty="0">
                    <a:solidFill>
                      <a:schemeClr val="tx2"/>
                    </a:solidFill>
                    <a:latin typeface="黑体" panose="02010609060101010101" pitchFamily="49" charset="-122"/>
                    <a:ea typeface="黑体" panose="02010609060101010101" pitchFamily="49" charset="-122"/>
                  </a:rPr>
                  <a:t>password</a:t>
                </a:r>
                <a:r>
                  <a:rPr lang="zh-CN" altLang="en-US" dirty="0">
                    <a:solidFill>
                      <a:schemeClr val="tx2"/>
                    </a:solidFill>
                    <a:latin typeface="黑体" panose="02010609060101010101" pitchFamily="49" charset="-122"/>
                    <a:ea typeface="黑体" panose="02010609060101010101" pitchFamily="49" charset="-122"/>
                  </a:rPr>
                  <a:t>）</a:t>
                </a:r>
                <a:endParaRPr lang="en-US" altLang="zh-CN" dirty="0">
                  <a:solidFill>
                    <a:schemeClr val="tx2"/>
                  </a:solidFill>
                  <a:latin typeface="黑体" panose="02010609060101010101" pitchFamily="49" charset="-122"/>
                  <a:ea typeface="黑体" panose="02010609060101010101" pitchFamily="49" charset="-122"/>
                </a:endParaRPr>
              </a:p>
            </p:txBody>
          </p:sp>
        </mc:Choice>
        <mc:Fallback>
          <p:sp>
            <p:nvSpPr>
              <p:cNvPr id="26" name="矩形: 圆角 25"/>
              <p:cNvSpPr>
                <a:spLocks noRot="1" noChangeAspect="1" noMove="1" noResize="1" noEditPoints="1" noAdjustHandles="1" noChangeArrowheads="1" noChangeShapeType="1" noTextEdit="1"/>
              </p:cNvSpPr>
              <p:nvPr/>
            </p:nvSpPr>
            <p:spPr>
              <a:xfrm>
                <a:off x="2979417" y="3717032"/>
                <a:ext cx="2384671" cy="1086535"/>
              </a:xfrm>
              <a:prstGeom prst="roundRect">
                <a:avLst/>
              </a:prstGeom>
              <a:blipFill rotWithShape="1">
                <a:blip r:embed="rId11"/>
                <a:stretch>
                  <a:fillRect/>
                </a:stretch>
              </a:blipFill>
            </p:spPr>
            <p:txBody>
              <a:bodyPr/>
              <a:lstStyle/>
              <a:p>
                <a:r>
                  <a:rPr lang="zh-CN" altLang="en-US">
                    <a:noFill/>
                  </a:rPr>
                  <a:t> </a:t>
                </a:r>
                <a:endParaRPr lang="zh-CN" altLang="en-US">
                  <a:noFill/>
                </a:endParaRP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right)">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xit" presetSubtype="0" fill="hold" grpId="1" nodeType="withEffect">
                                  <p:stCondLst>
                                    <p:cond delay="0"/>
                                  </p:stCondLst>
                                  <p:childTnLst>
                                    <p:animEffect transition="out" filter="fade">
                                      <p:cBhvr>
                                        <p:cTn id="23" dur="500"/>
                                        <p:tgtEl>
                                          <p:spTgt spid="2"/>
                                        </p:tgtEl>
                                      </p:cBhvr>
                                    </p:animEffect>
                                    <p:set>
                                      <p:cBhvr>
                                        <p:cTn id="24" dur="1" fill="hold">
                                          <p:stCondLst>
                                            <p:cond delay="499"/>
                                          </p:stCondLst>
                                        </p:cTn>
                                        <p:tgtEl>
                                          <p:spTgt spid="2"/>
                                        </p:tgtEl>
                                        <p:attrNameLst>
                                          <p:attrName>style.visibility</p:attrName>
                                        </p:attrNameLst>
                                      </p:cBhvr>
                                      <p:to>
                                        <p:strVal val="hidden"/>
                                      </p:to>
                                    </p:set>
                                  </p:childTnLst>
                                </p:cTn>
                              </p:par>
                              <p:par>
                                <p:cTn id="25" presetID="10" presetClass="exit" presetSubtype="0" fill="hold" grpId="1" nodeType="withEffect">
                                  <p:stCondLst>
                                    <p:cond delay="0"/>
                                  </p:stCondLst>
                                  <p:childTnLst>
                                    <p:animEffect transition="out" filter="fade">
                                      <p:cBhvr>
                                        <p:cTn id="26" dur="500"/>
                                        <p:tgtEl>
                                          <p:spTgt spid="19"/>
                                        </p:tgtEl>
                                      </p:cBhvr>
                                    </p:animEffect>
                                    <p:set>
                                      <p:cBhvr>
                                        <p:cTn id="27" dur="1" fill="hold">
                                          <p:stCondLst>
                                            <p:cond delay="499"/>
                                          </p:stCondLst>
                                        </p:cTn>
                                        <p:tgtEl>
                                          <p:spTgt spid="1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left)">
                                      <p:cBhvr>
                                        <p:cTn id="37" dur="500"/>
                                        <p:tgtEl>
                                          <p:spTgt spid="18"/>
                                        </p:tgtEl>
                                      </p:cBhvr>
                                    </p:animEffect>
                                  </p:childTnLst>
                                </p:cTn>
                              </p:par>
                              <p:par>
                                <p:cTn id="38" presetID="10" presetClass="exit" presetSubtype="0" fill="hold" grpId="1" nodeType="withEffect">
                                  <p:stCondLst>
                                    <p:cond delay="0"/>
                                  </p:stCondLst>
                                  <p:childTnLst>
                                    <p:animEffect transition="out" filter="fade">
                                      <p:cBhvr>
                                        <p:cTn id="39" dur="500"/>
                                        <p:tgtEl>
                                          <p:spTgt spid="21"/>
                                        </p:tgtEl>
                                      </p:cBhvr>
                                    </p:animEffect>
                                    <p:set>
                                      <p:cBhvr>
                                        <p:cTn id="40" dur="1" fill="hold">
                                          <p:stCondLst>
                                            <p:cond delay="499"/>
                                          </p:stCondLst>
                                        </p:cTn>
                                        <p:tgtEl>
                                          <p:spTgt spid="21"/>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3"/>
                                        </p:tgtEl>
                                      </p:cBhvr>
                                    </p:animEffect>
                                    <p:set>
                                      <p:cBhvr>
                                        <p:cTn id="43" dur="1" fill="hold">
                                          <p:stCondLst>
                                            <p:cond delay="499"/>
                                          </p:stCondLst>
                                        </p:cTn>
                                        <p:tgtEl>
                                          <p:spTgt spid="3"/>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2"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fade">
                                      <p:cBhvr>
                                        <p:cTn id="48" dur="500"/>
                                        <p:tgtEl>
                                          <p:spTgt spid="2"/>
                                        </p:tgtEl>
                                      </p:cBhvr>
                                    </p:animEffec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xit" presetSubtype="0" fill="hold" grpId="1" nodeType="withEffect">
                                  <p:stCondLst>
                                    <p:cond delay="0"/>
                                  </p:stCondLst>
                                  <p:childTnLst>
                                    <p:animEffect transition="out" filter="fade">
                                      <p:cBhvr>
                                        <p:cTn id="59" dur="500"/>
                                        <p:tgtEl>
                                          <p:spTgt spid="4"/>
                                        </p:tgtEl>
                                      </p:cBhvr>
                                    </p:animEffect>
                                    <p:set>
                                      <p:cBhvr>
                                        <p:cTn id="60" dur="1" fill="hold">
                                          <p:stCondLst>
                                            <p:cond delay="499"/>
                                          </p:stCondLst>
                                        </p:cTn>
                                        <p:tgtEl>
                                          <p:spTgt spid="4"/>
                                        </p:tgtEl>
                                        <p:attrNameLst>
                                          <p:attrName>style.visibility</p:attrName>
                                        </p:attrNameLst>
                                      </p:cBhvr>
                                      <p:to>
                                        <p:strVal val="hidden"/>
                                      </p:to>
                                    </p:set>
                                  </p:childTnLst>
                                </p:cTn>
                              </p:par>
                              <p:par>
                                <p:cTn id="61" presetID="10" presetClass="exit" presetSubtype="0" fill="hold" grpId="3" nodeType="withEffect">
                                  <p:stCondLst>
                                    <p:cond delay="0"/>
                                  </p:stCondLst>
                                  <p:childTnLst>
                                    <p:animEffect transition="out" filter="fade">
                                      <p:cBhvr>
                                        <p:cTn id="62" dur="500"/>
                                        <p:tgtEl>
                                          <p:spTgt spid="2"/>
                                        </p:tgtEl>
                                      </p:cBhvr>
                                    </p:animEffect>
                                    <p:set>
                                      <p:cBhvr>
                                        <p:cTn id="63" dur="1" fill="hold">
                                          <p:stCondLst>
                                            <p:cond delay="499"/>
                                          </p:stCondLst>
                                        </p:cTn>
                                        <p:tgtEl>
                                          <p:spTgt spid="2"/>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18"/>
                                        </p:tgtEl>
                                      </p:cBhvr>
                                    </p:animEffect>
                                    <p:set>
                                      <p:cBhvr>
                                        <p:cTn id="66" dur="1" fill="hold">
                                          <p:stCondLst>
                                            <p:cond delay="499"/>
                                          </p:stCondLst>
                                        </p:cTn>
                                        <p:tgtEl>
                                          <p:spTgt spid="1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Effect transition="in" filter="fade">
                                      <p:cBhvr>
                                        <p:cTn id="71" dur="500"/>
                                        <p:tgtEl>
                                          <p:spTgt spid="20"/>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left)">
                                      <p:cBhvr>
                                        <p:cTn id="7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 grpId="0" animBg="1"/>
      <p:bldP spid="2" grpId="1" animBg="1"/>
      <p:bldP spid="2" grpId="2" animBg="1"/>
      <p:bldP spid="2" grpId="3" animBg="1"/>
      <p:bldP spid="21" grpId="0" animBg="1"/>
      <p:bldP spid="21" grpId="1" animBg="1"/>
      <p:bldP spid="3" grpId="0"/>
      <p:bldP spid="3" grpId="1"/>
      <p:bldP spid="4" grpId="0"/>
      <p:bldP spid="4" grpId="1"/>
      <p:bldP spid="20" grpId="0"/>
      <p:bldP spid="27" grpId="0" animBg="1"/>
      <p:bldP spid="28" grpId="0" animBg="1"/>
      <p:bldP spid="2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双向鉴别</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3" name="文本框 12"/>
          <p:cNvSpPr txBox="1"/>
          <p:nvPr/>
        </p:nvSpPr>
        <p:spPr>
          <a:xfrm>
            <a:off x="755576" y="1700808"/>
            <a:ext cx="6995296" cy="3564053"/>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400" dirty="0">
                <a:solidFill>
                  <a:schemeClr val="tx2"/>
                </a:solidFill>
                <a:latin typeface="黑体" panose="02010609060101010101" pitchFamily="49" charset="-122"/>
                <a:ea typeface="黑体" panose="02010609060101010101" pitchFamily="49" charset="-122"/>
              </a:rPr>
              <a:t>对称密钥</a:t>
            </a:r>
            <a:endParaRPr lang="zh-CN" altLang="en-US" sz="2400" dirty="0">
              <a:solidFill>
                <a:schemeClr val="tx2"/>
              </a:solidFill>
              <a:latin typeface="黑体" panose="02010609060101010101" pitchFamily="49" charset="-122"/>
              <a:ea typeface="黑体" panose="02010609060101010101" pitchFamily="49" charset="-122"/>
            </a:endParaRPr>
          </a:p>
          <a:p>
            <a:pPr marL="1304925" marR="0" lvl="2" indent="-395605"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zh-CN" sz="2400" dirty="0">
                <a:solidFill>
                  <a:schemeClr val="tx2"/>
                </a:solidFill>
                <a:latin typeface="黑体" panose="02010609060101010101" pitchFamily="49" charset="-122"/>
                <a:ea typeface="黑体" panose="02010609060101010101" pitchFamily="49" charset="-122"/>
              </a:rPr>
              <a:t>A</a:t>
            </a:r>
            <a:r>
              <a:rPr lang="zh-CN" altLang="en-US" sz="2400" dirty="0">
                <a:solidFill>
                  <a:schemeClr val="tx2"/>
                </a:solidFill>
                <a:latin typeface="黑体" panose="02010609060101010101" pitchFamily="49" charset="-122"/>
                <a:ea typeface="黑体" panose="02010609060101010101" pitchFamily="49" charset="-122"/>
              </a:rPr>
              <a:t>和</a:t>
            </a:r>
            <a:r>
              <a:rPr lang="en-US" altLang="zh-CN" sz="2400" dirty="0">
                <a:solidFill>
                  <a:schemeClr val="tx2"/>
                </a:solidFill>
                <a:latin typeface="黑体" panose="02010609060101010101" pitchFamily="49" charset="-122"/>
                <a:ea typeface="黑体" panose="02010609060101010101" pitchFamily="49" charset="-122"/>
              </a:rPr>
              <a:t>B</a:t>
            </a:r>
            <a:r>
              <a:rPr lang="zh-CN" altLang="en-US" sz="2400" dirty="0">
                <a:solidFill>
                  <a:schemeClr val="tx2"/>
                </a:solidFill>
                <a:latin typeface="黑体" panose="02010609060101010101" pitchFamily="49" charset="-122"/>
                <a:ea typeface="黑体" panose="02010609060101010101" pitchFamily="49" charset="-122"/>
              </a:rPr>
              <a:t>相互提出一个</a:t>
            </a:r>
            <a:r>
              <a:rPr lang="en-US" altLang="zh-CN" sz="2400" dirty="0">
                <a:solidFill>
                  <a:schemeClr val="tx2"/>
                </a:solidFill>
                <a:latin typeface="黑体" panose="02010609060101010101" pitchFamily="49" charset="-122"/>
                <a:ea typeface="黑体" panose="02010609060101010101" pitchFamily="49" charset="-122"/>
              </a:rPr>
              <a:t>challenge</a:t>
            </a:r>
            <a:endParaRPr lang="en-US" altLang="zh-CN" sz="2400" dirty="0">
              <a:solidFill>
                <a:schemeClr val="tx2"/>
              </a:solidFill>
              <a:latin typeface="黑体" panose="02010609060101010101" pitchFamily="49" charset="-122"/>
              <a:ea typeface="黑体" panose="02010609060101010101" pitchFamily="49" charset="-122"/>
            </a:endParaRPr>
          </a:p>
          <a:p>
            <a:pPr marL="1304925" marR="0" lvl="2" indent="-395605"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zh-CN" altLang="en-US" sz="2400" dirty="0">
                <a:solidFill>
                  <a:schemeClr val="tx2"/>
                </a:solidFill>
                <a:latin typeface="黑体" panose="02010609060101010101" pitchFamily="49" charset="-122"/>
                <a:ea typeface="黑体" panose="02010609060101010101" pitchFamily="49" charset="-122"/>
              </a:rPr>
              <a:t>存在桥接攻击</a:t>
            </a:r>
            <a:endParaRPr lang="zh-CN" altLang="en-US" sz="2400" dirty="0">
              <a:solidFill>
                <a:schemeClr val="tx2"/>
              </a:solidFill>
              <a:latin typeface="黑体" panose="02010609060101010101" pitchFamily="49" charset="-122"/>
              <a:ea typeface="黑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400" dirty="0">
                <a:solidFill>
                  <a:schemeClr val="tx2"/>
                </a:solidFill>
                <a:latin typeface="黑体" panose="02010609060101010101" pitchFamily="49" charset="-122"/>
                <a:ea typeface="黑体" panose="02010609060101010101" pitchFamily="49" charset="-122"/>
              </a:rPr>
              <a:t>非对称密钥</a:t>
            </a:r>
            <a:endParaRPr lang="zh-CN" altLang="en-US" sz="2400" dirty="0">
              <a:solidFill>
                <a:schemeClr val="tx2"/>
              </a:solidFill>
              <a:latin typeface="黑体" panose="02010609060101010101" pitchFamily="49" charset="-122"/>
              <a:ea typeface="黑体" panose="02010609060101010101" pitchFamily="49" charset="-122"/>
            </a:endParaRPr>
          </a:p>
          <a:p>
            <a:pPr marL="1304925" marR="0" lvl="2" indent="-395605"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zh-CN" altLang="en-US" sz="2400" dirty="0">
                <a:solidFill>
                  <a:schemeClr val="tx2"/>
                </a:solidFill>
                <a:latin typeface="黑体" panose="02010609060101010101" pitchFamily="49" charset="-122"/>
                <a:ea typeface="黑体" panose="02010609060101010101" pitchFamily="49" charset="-122"/>
              </a:rPr>
              <a:t>相互使用对方的公钥</a:t>
            </a:r>
            <a:endParaRPr lang="zh-CN" altLang="en-US" sz="2400" dirty="0">
              <a:solidFill>
                <a:schemeClr val="tx2"/>
              </a:solidFill>
              <a:latin typeface="黑体" panose="02010609060101010101" pitchFamily="49" charset="-122"/>
              <a:ea typeface="黑体" panose="02010609060101010101" pitchFamily="49" charset="-122"/>
            </a:endParaRPr>
          </a:p>
          <a:p>
            <a:pPr marL="1304925" marR="0" lvl="2" indent="-395605"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zh-CN" altLang="en-US" sz="2400" dirty="0">
                <a:solidFill>
                  <a:schemeClr val="tx2"/>
                </a:solidFill>
                <a:latin typeface="黑体" panose="02010609060101010101" pitchFamily="49" charset="-122"/>
                <a:ea typeface="黑体" panose="02010609060101010101" pitchFamily="49" charset="-122"/>
              </a:rPr>
              <a:t>公钥的真实性问题</a:t>
            </a:r>
            <a:endParaRPr lang="zh-CN" altLang="en-US" sz="2400" dirty="0">
              <a:solidFill>
                <a:schemeClr val="tx2"/>
              </a:solidFill>
              <a:latin typeface="黑体" panose="02010609060101010101" pitchFamily="49" charset="-122"/>
              <a:ea typeface="黑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400" dirty="0">
                <a:solidFill>
                  <a:schemeClr val="tx2"/>
                </a:solidFill>
                <a:latin typeface="黑体" panose="02010609060101010101" pitchFamily="49" charset="-122"/>
                <a:ea typeface="黑体" panose="02010609060101010101" pitchFamily="49" charset="-122"/>
              </a:rPr>
              <a:t>时标</a:t>
            </a:r>
            <a:endParaRPr lang="zh-CN" altLang="en-US" sz="2400" dirty="0">
              <a:solidFill>
                <a:schemeClr val="tx2"/>
              </a:solidFill>
              <a:latin typeface="黑体" panose="02010609060101010101" pitchFamily="49" charset="-122"/>
              <a:ea typeface="黑体" panose="02010609060101010101" pitchFamily="49" charset="-122"/>
            </a:endParaRPr>
          </a:p>
          <a:p>
            <a:pPr marL="1304925" marR="0" lvl="2" indent="-395605"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zh-CN" altLang="en-US" sz="2400" dirty="0">
                <a:solidFill>
                  <a:schemeClr val="tx2"/>
                </a:solidFill>
                <a:latin typeface="黑体" panose="02010609060101010101" pitchFamily="49" charset="-122"/>
                <a:ea typeface="黑体" panose="02010609060101010101" pitchFamily="49" charset="-122"/>
              </a:rPr>
              <a:t>数据的时效性问题</a:t>
            </a:r>
            <a:endParaRPr lang="zh-CN" altLang="en-US" sz="2400"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1" descr="“key distribution center”的图片搜索结果"/>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619672" y="4527113"/>
            <a:ext cx="5760640" cy="22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文本框 12"/>
          <p:cNvSpPr txBox="1"/>
          <p:nvPr/>
        </p:nvSpPr>
        <p:spPr>
          <a:xfrm>
            <a:off x="1074352" y="2191289"/>
            <a:ext cx="6995296" cy="2308324"/>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400" dirty="0">
                <a:solidFill>
                  <a:schemeClr val="tx2"/>
                </a:solidFill>
                <a:latin typeface="黑体" panose="02010609060101010101" pitchFamily="49" charset="-122"/>
                <a:ea typeface="黑体" panose="02010609060101010101" pitchFamily="49" charset="-122"/>
              </a:rPr>
              <a:t>承担一个</a:t>
            </a:r>
            <a:r>
              <a:rPr lang="en-US" altLang="zh-CN" sz="2400" dirty="0">
                <a:solidFill>
                  <a:schemeClr val="tx2"/>
                </a:solidFill>
                <a:latin typeface="黑体" panose="02010609060101010101" pitchFamily="49" charset="-122"/>
                <a:ea typeface="黑体" panose="02010609060101010101" pitchFamily="49" charset="-122"/>
              </a:rPr>
              <a:t>Site</a:t>
            </a:r>
            <a:r>
              <a:rPr lang="zh-CN" altLang="en-US" sz="2400" dirty="0">
                <a:solidFill>
                  <a:schemeClr val="tx2"/>
                </a:solidFill>
                <a:latin typeface="黑体" panose="02010609060101010101" pitchFamily="49" charset="-122"/>
                <a:ea typeface="黑体" panose="02010609060101010101" pitchFamily="49" charset="-122"/>
              </a:rPr>
              <a:t>的密钥集中管理工作</a:t>
            </a:r>
            <a:endParaRPr lang="zh-CN" altLang="en-US" sz="2400" dirty="0">
              <a:solidFill>
                <a:schemeClr val="tx2"/>
              </a:solidFill>
              <a:latin typeface="黑体" panose="02010609060101010101" pitchFamily="49" charset="-122"/>
              <a:ea typeface="黑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400" dirty="0">
                <a:solidFill>
                  <a:schemeClr val="tx2"/>
                </a:solidFill>
                <a:latin typeface="黑体" panose="02010609060101010101" pitchFamily="49" charset="-122"/>
                <a:ea typeface="黑体" panose="02010609060101010101" pitchFamily="49" charset="-122"/>
              </a:rPr>
              <a:t>减轻端系统的密钥保管负担</a:t>
            </a:r>
            <a:endParaRPr lang="zh-CN" altLang="en-US" sz="2400" dirty="0">
              <a:solidFill>
                <a:schemeClr val="tx2"/>
              </a:solidFill>
              <a:latin typeface="黑体" panose="02010609060101010101" pitchFamily="49" charset="-122"/>
              <a:ea typeface="黑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400" dirty="0">
                <a:solidFill>
                  <a:schemeClr val="tx2"/>
                </a:solidFill>
                <a:latin typeface="黑体" panose="02010609060101010101" pitchFamily="49" charset="-122"/>
                <a:ea typeface="黑体" panose="02010609060101010101" pitchFamily="49" charset="-122"/>
              </a:rPr>
              <a:t>有利于用户的移动</a:t>
            </a:r>
            <a:endParaRPr lang="zh-CN" altLang="en-US" sz="2400" dirty="0">
              <a:solidFill>
                <a:schemeClr val="tx2"/>
              </a:solidFill>
              <a:latin typeface="黑体" panose="02010609060101010101" pitchFamily="49" charset="-122"/>
              <a:ea typeface="黑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400" dirty="0">
                <a:solidFill>
                  <a:schemeClr val="tx2"/>
                </a:solidFill>
                <a:latin typeface="黑体" panose="02010609060101010101" pitchFamily="49" charset="-122"/>
                <a:ea typeface="黑体" panose="02010609060101010101" pitchFamily="49" charset="-122"/>
              </a:rPr>
              <a:t>容易构成安全的瓶颈</a:t>
            </a:r>
            <a:endParaRPr lang="zh-CN" altLang="en-US" sz="2400" dirty="0">
              <a:solidFill>
                <a:schemeClr val="tx2"/>
              </a:solidFill>
              <a:latin typeface="黑体" panose="02010609060101010101" pitchFamily="49" charset="-122"/>
              <a:ea typeface="黑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en-US" altLang="zh-CN" sz="2400" dirty="0">
                <a:solidFill>
                  <a:schemeClr val="tx2"/>
                </a:solidFill>
                <a:latin typeface="黑体" panose="02010609060101010101" pitchFamily="49" charset="-122"/>
                <a:ea typeface="黑体" panose="02010609060101010101" pitchFamily="49" charset="-122"/>
              </a:rPr>
              <a:t>Single Sign-On</a:t>
            </a:r>
            <a:r>
              <a:rPr lang="zh-CN" altLang="en-US" sz="2400" dirty="0">
                <a:solidFill>
                  <a:schemeClr val="tx2"/>
                </a:solidFill>
                <a:latin typeface="黑体" panose="02010609060101010101" pitchFamily="49" charset="-122"/>
                <a:ea typeface="黑体" panose="02010609060101010101" pitchFamily="49" charset="-122"/>
              </a:rPr>
              <a:t>的概念</a:t>
            </a:r>
            <a:endParaRPr lang="en-US" altLang="zh-CN" sz="2400" dirty="0">
              <a:solidFill>
                <a:schemeClr val="tx2"/>
              </a:solidFill>
              <a:latin typeface="黑体" panose="02010609060101010101" pitchFamily="49" charset="-122"/>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p:sp>
        <p:nvSpPr>
          <p:cNvPr id="11" name="文本框 10"/>
          <p:cNvSpPr txBox="1"/>
          <p:nvPr/>
        </p:nvSpPr>
        <p:spPr>
          <a:xfrm>
            <a:off x="701460" y="1668069"/>
            <a:ext cx="4374596"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altLang="zh-CN" sz="2800" dirty="0">
                <a:solidFill>
                  <a:schemeClr val="bg1"/>
                </a:solidFill>
                <a:latin typeface="黑体" panose="02010609060101010101" pitchFamily="49" charset="-122"/>
                <a:ea typeface="黑体" panose="02010609060101010101" pitchFamily="49" charset="-122"/>
              </a:rPr>
              <a:t>Key Distribution Center</a:t>
            </a:r>
            <a:endParaRPr lang="en-US" altLang="zh-CN" sz="2800" dirty="0">
              <a:solidFill>
                <a:schemeClr val="bg1"/>
              </a:solidFill>
              <a:latin typeface="黑体" panose="02010609060101010101" pitchFamily="49" charset="-122"/>
              <a:ea typeface="黑体" panose="02010609060101010101" pitchFamily="49" charset="-122"/>
            </a:endParaRPr>
          </a:p>
        </p:txBody>
      </p:sp>
      <p:sp>
        <p:nvSpPr>
          <p:cNvPr id="6" name="文本框 5"/>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双向鉴别</a:t>
            </a:r>
            <a:endParaRPr lang="zh-CN" altLang="en-US" sz="2800"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p:sp>
        <p:nvSpPr>
          <p:cNvPr id="11" name="文本框 10"/>
          <p:cNvSpPr txBox="1"/>
          <p:nvPr/>
        </p:nvSpPr>
        <p:spPr>
          <a:xfrm>
            <a:off x="701460" y="1668069"/>
            <a:ext cx="4374596"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altLang="zh-CN" sz="2800" dirty="0">
                <a:solidFill>
                  <a:schemeClr val="bg1"/>
                </a:solidFill>
                <a:latin typeface="黑体" panose="02010609060101010101" pitchFamily="49" charset="-122"/>
                <a:ea typeface="黑体" panose="02010609060101010101" pitchFamily="49" charset="-122"/>
              </a:rPr>
              <a:t>Needham-Schroeder</a:t>
            </a:r>
            <a:r>
              <a:rPr lang="zh-CN" altLang="en-US" sz="2800" dirty="0">
                <a:solidFill>
                  <a:schemeClr val="bg1"/>
                </a:solidFill>
                <a:latin typeface="黑体" panose="02010609060101010101" pitchFamily="49" charset="-122"/>
                <a:ea typeface="黑体" panose="02010609060101010101" pitchFamily="49" charset="-122"/>
              </a:rPr>
              <a:t>方法</a:t>
            </a:r>
            <a:endParaRPr lang="zh-CN" altLang="en-US" sz="2800" dirty="0">
              <a:solidFill>
                <a:schemeClr val="bg1"/>
              </a:solidFill>
              <a:latin typeface="黑体" panose="02010609060101010101" pitchFamily="49" charset="-122"/>
              <a:ea typeface="黑体" panose="02010609060101010101" pitchFamily="49" charset="-122"/>
            </a:endParaRPr>
          </a:p>
        </p:txBody>
      </p:sp>
      <p:sp>
        <p:nvSpPr>
          <p:cNvPr id="6" name="文本框 5"/>
          <p:cNvSpPr txBox="1"/>
          <p:nvPr/>
        </p:nvSpPr>
        <p:spPr>
          <a:xfrm>
            <a:off x="203807"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双向鉴别</a:t>
            </a:r>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8" name="图片 4"/>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733425" y="2266077"/>
            <a:ext cx="767715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74352" y="2191289"/>
            <a:ext cx="6995296" cy="4278094"/>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zh-CN" altLang="en-AU" sz="2000" dirty="0">
                <a:solidFill>
                  <a:schemeClr val="tx2"/>
                </a:solidFill>
                <a:latin typeface="黑体" panose="02010609060101010101" pitchFamily="49" charset="-122"/>
                <a:ea typeface="黑体" panose="02010609060101010101" pitchFamily="49" charset="-122"/>
              </a:rPr>
              <a:t>最初是由 </a:t>
            </a:r>
            <a:r>
              <a:rPr lang="en-AU" altLang="zh-CN" sz="2000" dirty="0">
                <a:solidFill>
                  <a:schemeClr val="tx2"/>
                </a:solidFill>
                <a:latin typeface="黑体" panose="02010609060101010101" pitchFamily="49" charset="-122"/>
                <a:ea typeface="黑体" panose="02010609060101010101" pitchFamily="49" charset="-122"/>
              </a:rPr>
              <a:t>MIT </a:t>
            </a:r>
            <a:r>
              <a:rPr lang="zh-CN" altLang="en-AU" sz="2000" dirty="0">
                <a:solidFill>
                  <a:schemeClr val="tx2"/>
                </a:solidFill>
                <a:latin typeface="黑体" panose="02010609060101010101" pitchFamily="49" charset="-122"/>
                <a:ea typeface="黑体" panose="02010609060101010101" pitchFamily="49" charset="-122"/>
              </a:rPr>
              <a:t>开发的</a:t>
            </a:r>
            <a:r>
              <a:rPr lang="en-AU"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，是</a:t>
            </a:r>
            <a:r>
              <a:rPr lang="en-US" altLang="zh-CN" sz="2000" dirty="0" err="1">
                <a:solidFill>
                  <a:schemeClr val="tx2"/>
                </a:solidFill>
                <a:latin typeface="黑体" panose="02010609060101010101" pitchFamily="49" charset="-122"/>
                <a:ea typeface="黑体" panose="02010609060101010101" pitchFamily="49" charset="-122"/>
              </a:rPr>
              <a:t>Althena</a:t>
            </a:r>
            <a:r>
              <a:rPr lang="zh-CN" altLang="en-US" sz="2000" dirty="0">
                <a:solidFill>
                  <a:schemeClr val="tx2"/>
                </a:solidFill>
                <a:latin typeface="黑体" panose="02010609060101010101" pitchFamily="49" charset="-122"/>
                <a:ea typeface="黑体" panose="02010609060101010101" pitchFamily="49" charset="-122"/>
              </a:rPr>
              <a:t>计划的组成部分</a:t>
            </a:r>
            <a:endParaRPr lang="en-US" altLang="zh-CN" sz="2000" dirty="0">
              <a:solidFill>
                <a:schemeClr val="tx2"/>
              </a:solidFill>
              <a:latin typeface="黑体" panose="02010609060101010101" pitchFamily="49" charset="-122"/>
              <a:ea typeface="黑体" panose="02010609060101010101" pitchFamily="49" charset="-122"/>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zh-CN" altLang="en-US" sz="2000" dirty="0">
                <a:solidFill>
                  <a:schemeClr val="tx2"/>
                </a:solidFill>
                <a:latin typeface="黑体" panose="02010609060101010101" pitchFamily="49" charset="-122"/>
                <a:ea typeface="黑体" panose="02010609060101010101" pitchFamily="49" charset="-122"/>
              </a:rPr>
              <a:t>版本：</a:t>
            </a:r>
            <a:endParaRPr lang="en-US" altLang="zh-CN" sz="2000" dirty="0">
              <a:solidFill>
                <a:schemeClr val="tx2"/>
              </a:solidFill>
              <a:latin typeface="黑体" panose="02010609060101010101" pitchFamily="49" charset="-122"/>
              <a:ea typeface="黑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000" dirty="0">
                <a:solidFill>
                  <a:schemeClr val="tx2"/>
                </a:solidFill>
                <a:latin typeface="黑体" panose="02010609060101010101" pitchFamily="49" charset="-122"/>
                <a:ea typeface="黑体" panose="02010609060101010101" pitchFamily="49" charset="-122"/>
              </a:rPr>
              <a:t>版本１、２、３是内部使用</a:t>
            </a:r>
            <a:endParaRPr lang="en-US" altLang="zh-CN" sz="2000" dirty="0">
              <a:solidFill>
                <a:schemeClr val="tx2"/>
              </a:solidFill>
              <a:latin typeface="黑体" panose="02010609060101010101" pitchFamily="49" charset="-122"/>
              <a:ea typeface="黑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000" dirty="0">
                <a:solidFill>
                  <a:schemeClr val="tx2"/>
                </a:solidFill>
                <a:latin typeface="黑体" panose="02010609060101010101" pitchFamily="49" charset="-122"/>
                <a:ea typeface="黑体" panose="02010609060101010101" pitchFamily="49" charset="-122"/>
              </a:rPr>
              <a:t>版本４广泛使用</a:t>
            </a:r>
            <a:endParaRPr lang="en-US" altLang="zh-CN" sz="2000" dirty="0">
              <a:solidFill>
                <a:schemeClr val="tx2"/>
              </a:solidFill>
              <a:latin typeface="黑体" panose="02010609060101010101" pitchFamily="49" charset="-122"/>
              <a:ea typeface="黑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000" dirty="0">
                <a:solidFill>
                  <a:schemeClr val="tx2"/>
                </a:solidFill>
                <a:latin typeface="黑体" panose="02010609060101010101" pitchFamily="49" charset="-122"/>
                <a:ea typeface="黑体" panose="02010609060101010101" pitchFamily="49" charset="-122"/>
              </a:rPr>
              <a:t>版本５修正版本４的一些安全缺陷，成为</a:t>
            </a:r>
            <a:r>
              <a:rPr lang="en-US" altLang="zh-CN" sz="2000" dirty="0">
                <a:solidFill>
                  <a:schemeClr val="tx2"/>
                </a:solidFill>
                <a:latin typeface="黑体" panose="02010609060101010101" pitchFamily="49" charset="-122"/>
                <a:ea typeface="黑体" panose="02010609060101010101" pitchFamily="49" charset="-122"/>
              </a:rPr>
              <a:t>Internet</a:t>
            </a:r>
            <a:r>
              <a:rPr lang="zh-CN" altLang="en-US" sz="2000" dirty="0">
                <a:solidFill>
                  <a:schemeClr val="tx2"/>
                </a:solidFill>
                <a:latin typeface="黑体" panose="02010609060101010101" pitchFamily="49" charset="-122"/>
                <a:ea typeface="黑体" panose="02010609060101010101" pitchFamily="49" charset="-122"/>
              </a:rPr>
              <a:t>标准草案</a:t>
            </a:r>
            <a:endParaRPr lang="en-US" altLang="zh-CN" sz="2000" dirty="0">
              <a:solidFill>
                <a:schemeClr val="tx2"/>
              </a:solidFill>
              <a:latin typeface="黑体" panose="02010609060101010101" pitchFamily="49" charset="-122"/>
              <a:ea typeface="黑体" panose="02010609060101010101" pitchFamily="49" charset="-122"/>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zh-CN" altLang="en-AU" sz="2000" dirty="0">
                <a:solidFill>
                  <a:schemeClr val="tx2"/>
                </a:solidFill>
                <a:latin typeface="黑体" panose="02010609060101010101" pitchFamily="49" charset="-122"/>
                <a:ea typeface="黑体" panose="02010609060101010101" pitchFamily="49" charset="-122"/>
              </a:rPr>
              <a:t>是一个在公共领域和商业中都得到支持的软件工具</a:t>
            </a:r>
            <a:endParaRPr lang="en-AU" altLang="zh-CN" sz="2000" dirty="0">
              <a:solidFill>
                <a:schemeClr val="tx2"/>
              </a:solidFill>
              <a:latin typeface="黑体" panose="02010609060101010101" pitchFamily="49" charset="-122"/>
              <a:ea typeface="黑体" panose="02010609060101010101" pitchFamily="49" charset="-122"/>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zh-CN" altLang="en-AU" sz="2000" dirty="0">
                <a:solidFill>
                  <a:schemeClr val="tx2"/>
                </a:solidFill>
                <a:latin typeface="黑体" panose="02010609060101010101" pitchFamily="49" charset="-122"/>
                <a:ea typeface="黑体" panose="02010609060101010101" pitchFamily="49" charset="-122"/>
              </a:rPr>
              <a:t>作为一个</a:t>
            </a:r>
            <a:r>
              <a:rPr lang="en-US" altLang="zh-CN" sz="2000" dirty="0">
                <a:solidFill>
                  <a:schemeClr val="tx2"/>
                </a:solidFill>
                <a:latin typeface="黑体" panose="02010609060101010101" pitchFamily="49" charset="-122"/>
                <a:ea typeface="黑体" panose="02010609060101010101" pitchFamily="49" charset="-122"/>
              </a:rPr>
              <a:t>Internet</a:t>
            </a:r>
            <a:r>
              <a:rPr lang="zh-CN" altLang="en-US" sz="2000" dirty="0">
                <a:solidFill>
                  <a:schemeClr val="tx2"/>
                </a:solidFill>
                <a:latin typeface="黑体" panose="02010609060101010101" pitchFamily="49" charset="-122"/>
                <a:ea typeface="黑体" panose="02010609060101010101" pitchFamily="49" charset="-122"/>
              </a:rPr>
              <a:t>标准已经发布，并且是远程认证的事实上的标准</a:t>
            </a:r>
            <a:endParaRPr lang="en-AU" altLang="zh-CN" sz="2000" dirty="0">
              <a:solidFill>
                <a:schemeClr val="tx2"/>
              </a:solidFill>
              <a:latin typeface="黑体" panose="02010609060101010101" pitchFamily="49" charset="-122"/>
              <a:ea typeface="黑体" panose="02010609060101010101" pitchFamily="49" charset="-122"/>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zh-CN" altLang="en-AU" sz="2000" dirty="0">
                <a:solidFill>
                  <a:schemeClr val="tx2"/>
                </a:solidFill>
                <a:latin typeface="黑体" panose="02010609060101010101" pitchFamily="49" charset="-122"/>
                <a:ea typeface="黑体" panose="02010609060101010101" pitchFamily="49" charset="-122"/>
              </a:rPr>
              <a:t>整个方案就是一个可信任的第三方认证服务</a:t>
            </a:r>
            <a:endParaRPr lang="en-AU" altLang="zh-CN" sz="2000" dirty="0">
              <a:solidFill>
                <a:schemeClr val="tx2"/>
              </a:solidFill>
              <a:latin typeface="黑体" panose="02010609060101010101" pitchFamily="49" charset="-122"/>
              <a:ea typeface="黑体" panose="02010609060101010101" pitchFamily="49" charset="-122"/>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zh-CN" altLang="en-AU" sz="2000" dirty="0">
                <a:solidFill>
                  <a:schemeClr val="tx2"/>
                </a:solidFill>
                <a:latin typeface="黑体" panose="02010609060101010101" pitchFamily="49" charset="-122"/>
                <a:ea typeface="黑体" panose="02010609060101010101" pitchFamily="49" charset="-122"/>
              </a:rPr>
              <a:t>要求用户调用证明他的身份，并且可随意要求服务器向客户端证明它每个服务时需要们的身份</a:t>
            </a:r>
            <a:endParaRPr lang="zh-CN" altLang="en-AU" sz="2000" dirty="0">
              <a:solidFill>
                <a:schemeClr val="tx2"/>
              </a:solidFill>
              <a:latin typeface="黑体" panose="02010609060101010101" pitchFamily="49" charset="-122"/>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err="1">
                <a:solidFill>
                  <a:schemeClr val="tx2"/>
                </a:solidFill>
                <a:latin typeface="黑体" panose="02010609060101010101" pitchFamily="49" charset="-122"/>
                <a:ea typeface="黑体" panose="02010609060101010101" pitchFamily="49" charset="-122"/>
              </a:rPr>
              <a:t>Keberos</a:t>
            </a:r>
            <a:r>
              <a:rPr lang="zh-CN" altLang="en-US" sz="2800" dirty="0">
                <a:solidFill>
                  <a:schemeClr val="tx2"/>
                </a:solidFill>
                <a:latin typeface="黑体" panose="02010609060101010101" pitchFamily="49" charset="-122"/>
                <a:ea typeface="黑体" panose="02010609060101010101" pitchFamily="49" charset="-122"/>
              </a:rPr>
              <a:t>认证</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1" name="文本框 10"/>
          <p:cNvSpPr txBox="1"/>
          <p:nvPr/>
        </p:nvSpPr>
        <p:spPr>
          <a:xfrm>
            <a:off x="701460" y="1668069"/>
            <a:ext cx="3157101"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err="1">
                <a:solidFill>
                  <a:schemeClr val="bg1"/>
                </a:solidFill>
                <a:latin typeface="黑体" panose="02010609060101010101" pitchFamily="49" charset="-122"/>
                <a:ea typeface="黑体" panose="02010609060101010101" pitchFamily="49" charset="-122"/>
              </a:rPr>
              <a:t>Keberos</a:t>
            </a:r>
            <a:r>
              <a:rPr lang="zh-CN" altLang="en-US" sz="2800" dirty="0">
                <a:solidFill>
                  <a:schemeClr val="bg1"/>
                </a:solidFill>
                <a:latin typeface="黑体" panose="02010609060101010101" pitchFamily="49" charset="-122"/>
                <a:ea typeface="黑体" panose="02010609060101010101" pitchFamily="49" charset="-122"/>
              </a:rPr>
              <a:t>概述</a:t>
            </a:r>
            <a:endParaRPr lang="zh-CN" altLang="en-US" sz="2800"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5.1</a:t>
            </a:r>
            <a:r>
              <a:rPr lang="zh-CN" altLang="en-US" dirty="0">
                <a:latin typeface="楷体" panose="02010609060101010101" pitchFamily="49" charset="-122"/>
                <a:ea typeface="楷体" panose="02010609060101010101" pitchFamily="49" charset="-122"/>
              </a:rPr>
              <a:t>用户认证基本概念</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3" name="文本框 2"/>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用户认证的基本流程</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1" name="文本框 20"/>
          <p:cNvSpPr txBox="1"/>
          <p:nvPr/>
        </p:nvSpPr>
        <p:spPr>
          <a:xfrm>
            <a:off x="1204102" y="2173276"/>
            <a:ext cx="7238437" cy="1938992"/>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buClr>
                <a:srgbClr val="C00000"/>
              </a:buClr>
            </a:pPr>
            <a:r>
              <a:rPr lang="zh-CN" altLang="en-US" sz="2400" dirty="0">
                <a:solidFill>
                  <a:schemeClr val="tx2"/>
                </a:solidFill>
                <a:latin typeface="黑体" panose="02010609060101010101" pitchFamily="49" charset="-122"/>
                <a:ea typeface="黑体" panose="02010609060101010101" pitchFamily="49" charset="-122"/>
              </a:rPr>
              <a:t>识别步骤：</a:t>
            </a:r>
            <a:endParaRPr lang="en-US" altLang="zh-CN" sz="2400" dirty="0">
              <a:solidFill>
                <a:schemeClr val="tx2"/>
              </a:solidFill>
              <a:latin typeface="黑体" panose="02010609060101010101" pitchFamily="49" charset="-122"/>
              <a:ea typeface="黑体" panose="02010609060101010101" pitchFamily="49" charset="-122"/>
            </a:endParaRPr>
          </a:p>
          <a:p>
            <a:pPr>
              <a:buClr>
                <a:srgbClr val="C00000"/>
              </a:buClr>
            </a:pPr>
            <a:r>
              <a:rPr lang="en-US" altLang="zh-CN" sz="2400" dirty="0">
                <a:solidFill>
                  <a:schemeClr val="tx2"/>
                </a:solidFill>
                <a:latin typeface="黑体" panose="02010609060101010101" pitchFamily="49" charset="-122"/>
                <a:ea typeface="黑体" panose="02010609060101010101" pitchFamily="49" charset="-122"/>
              </a:rPr>
              <a:t>    </a:t>
            </a:r>
            <a:r>
              <a:rPr lang="zh-CN" altLang="en-US" sz="2400" dirty="0">
                <a:solidFill>
                  <a:schemeClr val="tx2"/>
                </a:solidFill>
                <a:latin typeface="黑体" panose="02010609060101010101" pitchFamily="49" charset="-122"/>
                <a:ea typeface="黑体" panose="02010609060101010101" pitchFamily="49" charset="-122"/>
              </a:rPr>
              <a:t>向安全系统提供一个</a:t>
            </a:r>
            <a:r>
              <a:rPr lang="zh-CN" altLang="en-US" sz="2400" dirty="0">
                <a:solidFill>
                  <a:srgbClr val="FF0000"/>
                </a:solidFill>
                <a:latin typeface="黑体" panose="02010609060101010101" pitchFamily="49" charset="-122"/>
                <a:ea typeface="黑体" panose="02010609060101010101" pitchFamily="49" charset="-122"/>
              </a:rPr>
              <a:t>身份标识</a:t>
            </a:r>
            <a:r>
              <a:rPr lang="en-US" altLang="zh-CN" sz="2400" dirty="0">
                <a:solidFill>
                  <a:schemeClr val="tx2">
                    <a:lumMod val="95000"/>
                    <a:lumOff val="5000"/>
                  </a:schemeClr>
                </a:solidFill>
                <a:latin typeface="黑体" panose="02010609060101010101" pitchFamily="49" charset="-122"/>
                <a:ea typeface="黑体" panose="02010609060101010101" pitchFamily="49" charset="-122"/>
              </a:rPr>
              <a:t>;</a:t>
            </a:r>
            <a:endParaRPr lang="en-US" altLang="zh-CN" sz="2400" dirty="0">
              <a:solidFill>
                <a:schemeClr val="tx2">
                  <a:lumMod val="95000"/>
                  <a:lumOff val="5000"/>
                </a:schemeClr>
              </a:solidFill>
              <a:latin typeface="黑体" panose="02010609060101010101" pitchFamily="49" charset="-122"/>
              <a:ea typeface="黑体" panose="02010609060101010101" pitchFamily="49" charset="-122"/>
            </a:endParaRPr>
          </a:p>
          <a:p>
            <a:pPr>
              <a:buClr>
                <a:srgbClr val="C00000"/>
              </a:buClr>
            </a:pP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认证步骤</a:t>
            </a:r>
            <a:r>
              <a:rPr lang="zh-CN" altLang="en-US" sz="2400" dirty="0">
                <a:solidFill>
                  <a:schemeClr val="tx2"/>
                </a:solidFill>
                <a:latin typeface="黑体" panose="02010609060101010101" pitchFamily="49" charset="-122"/>
                <a:ea typeface="黑体" panose="02010609060101010101" pitchFamily="49" charset="-122"/>
              </a:rPr>
              <a:t>：</a:t>
            </a:r>
            <a:endParaRPr lang="en-US" altLang="zh-CN" sz="2400" dirty="0">
              <a:solidFill>
                <a:schemeClr val="tx2"/>
              </a:solidFill>
              <a:latin typeface="黑体" panose="02010609060101010101" pitchFamily="49" charset="-122"/>
              <a:ea typeface="黑体" panose="02010609060101010101" pitchFamily="49" charset="-122"/>
            </a:endParaRPr>
          </a:p>
          <a:p>
            <a:pPr>
              <a:buClr>
                <a:srgbClr val="C00000"/>
              </a:buClr>
            </a:pPr>
            <a:r>
              <a:rPr lang="en-US" altLang="zh-CN" sz="2400" dirty="0">
                <a:solidFill>
                  <a:schemeClr val="tx2"/>
                </a:solidFill>
                <a:latin typeface="黑体" panose="02010609060101010101" pitchFamily="49" charset="-122"/>
                <a:ea typeface="黑体" panose="02010609060101010101" pitchFamily="49" charset="-122"/>
              </a:rPr>
              <a:t>    </a:t>
            </a:r>
            <a:r>
              <a:rPr lang="zh-CN" altLang="zh-CN" sz="2400" dirty="0">
                <a:solidFill>
                  <a:schemeClr val="tx2"/>
                </a:solidFill>
                <a:latin typeface="黑体" panose="02010609060101010101" pitchFamily="49" charset="-122"/>
                <a:ea typeface="黑体" panose="02010609060101010101" pitchFamily="49" charset="-122"/>
              </a:rPr>
              <a:t>提供或者产生认证信息，以</a:t>
            </a:r>
            <a:r>
              <a:rPr lang="zh-CN" altLang="zh-CN" sz="2400" dirty="0">
                <a:solidFill>
                  <a:srgbClr val="FF0000"/>
                </a:solidFill>
                <a:latin typeface="黑体" panose="02010609060101010101" pitchFamily="49" charset="-122"/>
                <a:ea typeface="黑体" panose="02010609060101010101" pitchFamily="49" charset="-122"/>
              </a:rPr>
              <a:t>证实</a:t>
            </a:r>
            <a:r>
              <a:rPr lang="zh-CN" altLang="zh-CN" sz="2400" dirty="0">
                <a:solidFill>
                  <a:schemeClr val="tx2"/>
                </a:solidFill>
                <a:latin typeface="黑体" panose="02010609060101010101" pitchFamily="49" charset="-122"/>
                <a:ea typeface="黑体" panose="02010609060101010101" pitchFamily="49" charset="-122"/>
              </a:rPr>
              <a:t>实体与标识符之间的绑定关系</a:t>
            </a:r>
            <a:r>
              <a:rPr lang="en-US" altLang="zh-CN" sz="2400" dirty="0">
                <a:solidFill>
                  <a:schemeClr val="tx2"/>
                </a:solidFill>
                <a:latin typeface="黑体" panose="02010609060101010101" pitchFamily="49" charset="-122"/>
                <a:ea typeface="黑体" panose="02010609060101010101" pitchFamily="49" charset="-122"/>
              </a:rPr>
              <a:t>;</a:t>
            </a:r>
            <a:endParaRPr lang="zh-CN" altLang="zh-CN" sz="2400" dirty="0">
              <a:solidFill>
                <a:schemeClr val="tx2"/>
              </a:solidFill>
              <a:latin typeface="黑体" panose="02010609060101010101" pitchFamily="49" charset="-122"/>
              <a:ea typeface="黑体" panose="02010609060101010101" pitchFamily="49" charset="-122"/>
            </a:endParaRPr>
          </a:p>
        </p:txBody>
      </p:sp>
      <p:sp>
        <p:nvSpPr>
          <p:cNvPr id="23" name="文本框 22"/>
          <p:cNvSpPr txBox="1"/>
          <p:nvPr/>
        </p:nvSpPr>
        <p:spPr>
          <a:xfrm>
            <a:off x="701460" y="1680661"/>
            <a:ext cx="2664296"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用户认证流程</a:t>
            </a:r>
            <a:endParaRPr lang="zh-CN" altLang="en-US" sz="2800" dirty="0">
              <a:solidFill>
                <a:schemeClr val="bg1"/>
              </a:solidFill>
              <a:latin typeface="黑体" panose="02010609060101010101" pitchFamily="49" charset="-122"/>
              <a:ea typeface="黑体" panose="02010609060101010101" pitchFamily="49" charset="-122"/>
            </a:endParaRPr>
          </a:p>
        </p:txBody>
      </p:sp>
      <p:grpSp>
        <p:nvGrpSpPr>
          <p:cNvPr id="16" name="组合 15"/>
          <p:cNvGrpSpPr/>
          <p:nvPr/>
        </p:nvGrpSpPr>
        <p:grpSpPr>
          <a:xfrm>
            <a:off x="842308" y="4323436"/>
            <a:ext cx="937419" cy="1424470"/>
            <a:chOff x="5724699" y="4262056"/>
            <a:chExt cx="937419" cy="1424470"/>
          </a:xfrm>
        </p:grpSpPr>
        <p:graphicFrame>
          <p:nvGraphicFramePr>
            <p:cNvPr id="17"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2173" name="Drawing" r:id="rId1" imgW="869950" imgH="911225" progId="WPDraw30.Drawing">
                    <p:embed/>
                  </p:oleObj>
                </mc:Choice>
                <mc:Fallback>
                  <p:oleObj name="Drawing" r:id="rId1" imgW="869950" imgH="911225" progId="WPDraw30.Drawing">
                    <p:embed/>
                    <p:pic>
                      <p:nvPicPr>
                        <p:cNvPr id="0" name="Object 10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baseline="0" dirty="0"/>
                <a:t>用户</a:t>
              </a:r>
              <a:r>
                <a:rPr lang="en-US" altLang="zh-CN" baseline="0" dirty="0"/>
                <a:t>A</a:t>
              </a:r>
              <a:endParaRPr lang="en-US" altLang="zh-CN" baseline="0" dirty="0"/>
            </a:p>
          </p:txBody>
        </p:sp>
      </p:grpSp>
      <p:sp>
        <p:nvSpPr>
          <p:cNvPr id="19" name="Line 101"/>
          <p:cNvSpPr>
            <a:spLocks noChangeShapeType="1"/>
          </p:cNvSpPr>
          <p:nvPr/>
        </p:nvSpPr>
        <p:spPr bwMode="auto">
          <a:xfrm>
            <a:off x="1855133" y="4990490"/>
            <a:ext cx="5035838" cy="0"/>
          </a:xfrm>
          <a:prstGeom prst="line">
            <a:avLst/>
          </a:prstGeom>
          <a:noFill/>
          <a:ln w="76200">
            <a:solidFill>
              <a:srgbClr val="00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 name="组合 6"/>
          <p:cNvGrpSpPr/>
          <p:nvPr/>
        </p:nvGrpSpPr>
        <p:grpSpPr>
          <a:xfrm>
            <a:off x="7094348" y="4706161"/>
            <a:ext cx="1096504" cy="1664394"/>
            <a:chOff x="7157808" y="4703536"/>
            <a:chExt cx="1096504" cy="1664394"/>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7808" y="4703536"/>
              <a:ext cx="1096504" cy="1092909"/>
            </a:xfrm>
            <a:prstGeom prst="rect">
              <a:avLst/>
            </a:prstGeom>
          </p:spPr>
        </p:pic>
        <p:sp>
          <p:nvSpPr>
            <p:cNvPr id="20" name="Rectangle 117"/>
            <p:cNvSpPr>
              <a:spLocks noChangeArrowheads="1"/>
            </p:cNvSpPr>
            <p:nvPr/>
          </p:nvSpPr>
          <p:spPr bwMode="auto">
            <a:xfrm>
              <a:off x="7237747" y="5863105"/>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t>系统</a:t>
              </a:r>
              <a:endParaRPr lang="en-US" altLang="zh-CN" baseline="0" dirty="0"/>
            </a:p>
          </p:txBody>
        </p:sp>
      </p:grpSp>
      <p:sp>
        <p:nvSpPr>
          <p:cNvPr id="6" name="矩形 5"/>
          <p:cNvSpPr/>
          <p:nvPr/>
        </p:nvSpPr>
        <p:spPr>
          <a:xfrm>
            <a:off x="2033608" y="5119262"/>
            <a:ext cx="792088" cy="419096"/>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凭证</a:t>
            </a:r>
            <a:endParaRPr lang="zh-CN" altLang="en-US" dirty="0"/>
          </a:p>
        </p:txBody>
      </p:sp>
      <p:sp>
        <p:nvSpPr>
          <p:cNvPr id="26" name="矩形 25"/>
          <p:cNvSpPr/>
          <p:nvPr/>
        </p:nvSpPr>
        <p:spPr>
          <a:xfrm>
            <a:off x="5867400" y="5832054"/>
            <a:ext cx="1150469" cy="909314"/>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核实凭证是否对应用户</a:t>
            </a:r>
            <a:r>
              <a:rPr lang="en-US" altLang="zh-CN" dirty="0"/>
              <a:t>A</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1" end="1"/>
                                            </p:txEl>
                                          </p:spTgt>
                                        </p:tgtEl>
                                        <p:attrNameLst>
                                          <p:attrName>style.visibility</p:attrName>
                                        </p:attrNameLst>
                                      </p:cBhvr>
                                      <p:to>
                                        <p:strVal val="visible"/>
                                      </p:to>
                                    </p:set>
                                    <p:animEffect transition="in" filter="fade">
                                      <p:cBhvr>
                                        <p:cTn id="12" dur="500"/>
                                        <p:tgtEl>
                                          <p:spTgt spid="21">
                                            <p:txEl>
                                              <p:pRg st="1" end="1"/>
                                            </p:txEl>
                                          </p:spTgt>
                                        </p:tgtEl>
                                      </p:cBhvr>
                                    </p:animEffect>
                                  </p:childTnLst>
                                </p:cTn>
                              </p:par>
                              <p:par>
                                <p:cTn id="13" presetID="42" presetClass="path" presetSubtype="0" accel="50000" decel="50000" fill="hold" grpId="0" nodeType="withEffect">
                                  <p:stCondLst>
                                    <p:cond delay="0"/>
                                  </p:stCondLst>
                                  <p:childTnLst>
                                    <p:animMotion origin="layout" path="M 5E-6 1.11111E-6 L 0.43907 1.11111E-6 " pathEditMode="relative" rAng="0" ptsTypes="AA">
                                      <p:cBhvr>
                                        <p:cTn id="14" dur="2000" fill="hold"/>
                                        <p:tgtEl>
                                          <p:spTgt spid="6"/>
                                        </p:tgtEl>
                                        <p:attrNameLst>
                                          <p:attrName>ppt_x</p:attrName>
                                          <p:attrName>ppt_y</p:attrName>
                                        </p:attrNameLst>
                                      </p:cBhvr>
                                      <p:rCtr x="21944" y="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1">
                                            <p:txEl>
                                              <p:pRg st="2" end="2"/>
                                            </p:txEl>
                                          </p:spTgt>
                                        </p:tgtEl>
                                        <p:attrNameLst>
                                          <p:attrName>style.visibility</p:attrName>
                                        </p:attrNameLst>
                                      </p:cBhvr>
                                      <p:to>
                                        <p:strVal val="visible"/>
                                      </p:to>
                                    </p:set>
                                    <p:animEffect transition="in" filter="fade">
                                      <p:cBhvr>
                                        <p:cTn id="19" dur="500"/>
                                        <p:tgtEl>
                                          <p:spTgt spid="21">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1">
                                            <p:txEl>
                                              <p:pRg st="3" end="3"/>
                                            </p:txEl>
                                          </p:spTgt>
                                        </p:tgtEl>
                                        <p:attrNameLst>
                                          <p:attrName>style.visibility</p:attrName>
                                        </p:attrNameLst>
                                      </p:cBhvr>
                                      <p:to>
                                        <p:strVal val="visible"/>
                                      </p:to>
                                    </p:set>
                                    <p:animEffect transition="in" filter="fade">
                                      <p:cBhvr>
                                        <p:cTn id="24" dur="500"/>
                                        <p:tgtEl>
                                          <p:spTgt spid="21">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74352" y="2126177"/>
            <a:ext cx="6995296" cy="3170099"/>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US" altLang="zh-CN" sz="2000" dirty="0">
                <a:solidFill>
                  <a:schemeClr val="tx2"/>
                </a:solidFill>
                <a:latin typeface="黑体" panose="02010609060101010101" pitchFamily="49" charset="-122"/>
                <a:ea typeface="黑体" panose="02010609060101010101" pitchFamily="49" charset="-122"/>
              </a:rPr>
              <a:t>Kerberos</a:t>
            </a:r>
            <a:r>
              <a:rPr lang="zh-CN" altLang="en-US" sz="2000" dirty="0">
                <a:solidFill>
                  <a:schemeClr val="tx2"/>
                </a:solidFill>
                <a:latin typeface="黑体" panose="02010609060101010101" pitchFamily="49" charset="-122"/>
                <a:ea typeface="黑体" panose="02010609060101010101" pitchFamily="49" charset="-122"/>
              </a:rPr>
              <a:t>中的角色：用户，服务器，</a:t>
            </a:r>
            <a:r>
              <a:rPr lang="en-US" altLang="zh-CN" sz="2000" dirty="0">
                <a:solidFill>
                  <a:schemeClr val="tx2"/>
                </a:solidFill>
                <a:latin typeface="黑体" panose="02010609060101010101" pitchFamily="49" charset="-122"/>
                <a:ea typeface="黑体" panose="02010609060101010101" pitchFamily="49" charset="-122"/>
              </a:rPr>
              <a:t>KDC</a:t>
            </a:r>
            <a:r>
              <a:rPr lang="zh-CN" altLang="en-US" sz="2000" dirty="0">
                <a:solidFill>
                  <a:schemeClr val="tx2"/>
                </a:solidFill>
                <a:latin typeface="黑体" panose="02010609060101010101" pitchFamily="49" charset="-122"/>
                <a:ea typeface="黑体" panose="02010609060101010101" pitchFamily="49" charset="-122"/>
              </a:rPr>
              <a:t>（</a:t>
            </a:r>
            <a:r>
              <a:rPr lang="en-US" altLang="zh-CN" sz="2000" dirty="0">
                <a:solidFill>
                  <a:schemeClr val="tx2"/>
                </a:solidFill>
                <a:latin typeface="黑体" panose="02010609060101010101" pitchFamily="49" charset="-122"/>
                <a:ea typeface="黑体" panose="02010609060101010101" pitchFamily="49" charset="-122"/>
              </a:rPr>
              <a:t>Kerberos Distribution Center</a:t>
            </a:r>
            <a:r>
              <a:rPr lang="zh-CN" altLang="en-US" sz="2000" dirty="0">
                <a:solidFill>
                  <a:schemeClr val="tx2"/>
                </a:solidFill>
                <a:latin typeface="黑体" panose="02010609060101010101" pitchFamily="49" charset="-122"/>
                <a:ea typeface="黑体" panose="02010609060101010101" pitchFamily="49" charset="-122"/>
              </a:rPr>
              <a:t>）</a:t>
            </a:r>
            <a:endParaRPr lang="en-US" altLang="zh-CN" sz="2000" dirty="0">
              <a:solidFill>
                <a:schemeClr val="tx2"/>
              </a:solidFill>
              <a:latin typeface="黑体" panose="02010609060101010101" pitchFamily="49" charset="-122"/>
              <a:ea typeface="黑体" panose="02010609060101010101" pitchFamily="49" charset="-122"/>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zh-CN" altLang="en-US" sz="2000" dirty="0">
                <a:solidFill>
                  <a:schemeClr val="tx2"/>
                </a:solidFill>
                <a:latin typeface="黑体" panose="02010609060101010101" pitchFamily="49" charset="-122"/>
                <a:ea typeface="黑体" panose="02010609060101010101" pitchFamily="49" charset="-122"/>
              </a:rPr>
              <a:t>从逻辑上</a:t>
            </a:r>
            <a:r>
              <a:rPr lang="en-US" altLang="zh-CN" sz="2000" dirty="0">
                <a:solidFill>
                  <a:schemeClr val="tx2"/>
                </a:solidFill>
                <a:latin typeface="黑体" panose="02010609060101010101" pitchFamily="49" charset="-122"/>
                <a:ea typeface="黑体" panose="02010609060101010101" pitchFamily="49" charset="-122"/>
              </a:rPr>
              <a:t>KDC</a:t>
            </a:r>
            <a:r>
              <a:rPr lang="zh-CN" altLang="en-US" sz="2000" dirty="0">
                <a:solidFill>
                  <a:schemeClr val="tx2"/>
                </a:solidFill>
                <a:latin typeface="黑体" panose="02010609060101010101" pitchFamily="49" charset="-122"/>
                <a:ea typeface="黑体" panose="02010609060101010101" pitchFamily="49" charset="-122"/>
              </a:rPr>
              <a:t>分成三部分：数据库，认证服务器</a:t>
            </a:r>
            <a:r>
              <a:rPr lang="en-US" altLang="zh-CN" sz="2000" dirty="0">
                <a:solidFill>
                  <a:schemeClr val="tx2"/>
                </a:solidFill>
                <a:latin typeface="黑体" panose="02010609060101010101" pitchFamily="49" charset="-122"/>
                <a:ea typeface="黑体" panose="02010609060101010101" pitchFamily="49" charset="-122"/>
              </a:rPr>
              <a:t>(Authentication Server</a:t>
            </a:r>
            <a:r>
              <a:rPr lang="zh-CN" altLang="en-US" sz="2000" dirty="0">
                <a:solidFill>
                  <a:schemeClr val="tx2"/>
                </a:solidFill>
                <a:latin typeface="黑体" panose="02010609060101010101" pitchFamily="49" charset="-122"/>
                <a:ea typeface="黑体" panose="02010609060101010101" pitchFamily="49" charset="-122"/>
              </a:rPr>
              <a:t>，简称</a:t>
            </a:r>
            <a:r>
              <a:rPr lang="en-US" altLang="zh-CN" sz="2000" dirty="0">
                <a:solidFill>
                  <a:schemeClr val="tx2"/>
                </a:solidFill>
                <a:latin typeface="黑体" panose="02010609060101010101" pitchFamily="49" charset="-122"/>
                <a:ea typeface="黑体" panose="02010609060101010101" pitchFamily="49" charset="-122"/>
              </a:rPr>
              <a:t>AS)</a:t>
            </a:r>
            <a:r>
              <a:rPr lang="zh-CN" altLang="en-US" sz="2000" dirty="0">
                <a:solidFill>
                  <a:schemeClr val="tx2"/>
                </a:solidFill>
                <a:latin typeface="黑体" panose="02010609060101010101" pitchFamily="49" charset="-122"/>
                <a:ea typeface="黑体" panose="02010609060101010101" pitchFamily="49" charset="-122"/>
              </a:rPr>
              <a:t>和票据分发服务器</a:t>
            </a:r>
            <a:r>
              <a:rPr lang="en-US" altLang="zh-CN" sz="2000" dirty="0">
                <a:solidFill>
                  <a:schemeClr val="tx2"/>
                </a:solidFill>
                <a:latin typeface="黑体" panose="02010609060101010101" pitchFamily="49" charset="-122"/>
                <a:ea typeface="黑体" panose="02010609060101010101" pitchFamily="49" charset="-122"/>
              </a:rPr>
              <a:t>(Ticket Granting Server</a:t>
            </a:r>
            <a:r>
              <a:rPr lang="zh-CN" altLang="en-US" sz="2000" dirty="0">
                <a:solidFill>
                  <a:schemeClr val="tx2"/>
                </a:solidFill>
                <a:latin typeface="黑体" panose="02010609060101010101" pitchFamily="49" charset="-122"/>
                <a:ea typeface="黑体" panose="02010609060101010101" pitchFamily="49" charset="-122"/>
              </a:rPr>
              <a:t>，简称</a:t>
            </a:r>
            <a:r>
              <a:rPr lang="en-US" altLang="zh-CN" sz="2000" dirty="0">
                <a:solidFill>
                  <a:schemeClr val="tx2"/>
                </a:solidFill>
                <a:latin typeface="黑体" panose="02010609060101010101" pitchFamily="49" charset="-122"/>
                <a:ea typeface="黑体" panose="02010609060101010101" pitchFamily="49" charset="-122"/>
              </a:rPr>
              <a:t>TGS)</a:t>
            </a:r>
            <a:endParaRPr lang="en-US" altLang="zh-CN" sz="2000" dirty="0">
              <a:solidFill>
                <a:schemeClr val="tx2"/>
              </a:solidFill>
              <a:latin typeface="黑体" panose="02010609060101010101" pitchFamily="49" charset="-122"/>
              <a:ea typeface="黑体" panose="02010609060101010101" pitchFamily="49" charset="-122"/>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zh-CN" altLang="en-US" sz="2000" dirty="0">
                <a:solidFill>
                  <a:schemeClr val="tx2"/>
                </a:solidFill>
                <a:latin typeface="黑体" panose="02010609060101010101" pitchFamily="49" charset="-122"/>
                <a:ea typeface="黑体" panose="02010609060101010101" pitchFamily="49" charset="-122"/>
              </a:rPr>
              <a:t>从运行步骤上</a:t>
            </a:r>
            <a:r>
              <a:rPr lang="en-US" altLang="zh-CN" sz="2000" dirty="0" err="1">
                <a:solidFill>
                  <a:schemeClr val="tx2"/>
                </a:solidFill>
                <a:latin typeface="黑体" panose="02010609060101010101" pitchFamily="49" charset="-122"/>
                <a:ea typeface="黑体" panose="02010609060101010101" pitchFamily="49" charset="-122"/>
              </a:rPr>
              <a:t>Keberos</a:t>
            </a:r>
            <a:r>
              <a:rPr lang="zh-CN" altLang="en-US" sz="2000" dirty="0">
                <a:solidFill>
                  <a:schemeClr val="tx2"/>
                </a:solidFill>
                <a:latin typeface="黑体" panose="02010609060101010101" pitchFamily="49" charset="-122"/>
                <a:ea typeface="黑体" panose="02010609060101010101" pitchFamily="49" charset="-122"/>
              </a:rPr>
              <a:t>认证分为三步：</a:t>
            </a:r>
            <a:endParaRPr lang="en-US" altLang="zh-CN" sz="2000" dirty="0">
              <a:solidFill>
                <a:schemeClr val="tx2"/>
              </a:solidFill>
              <a:latin typeface="黑体" panose="02010609060101010101" pitchFamily="49" charset="-122"/>
              <a:ea typeface="黑体" panose="02010609060101010101" pitchFamily="49" charset="-122"/>
            </a:endParaRPr>
          </a:p>
          <a:p>
            <a:pPr marR="0" lvl="0" algn="l" defTabSz="914400" rtl="0" eaLnBrk="0" fontAlgn="base" latinLnBrk="0" hangingPunct="0">
              <a:lnSpc>
                <a:spcPct val="100000"/>
              </a:lnSpc>
              <a:spcBef>
                <a:spcPct val="20000"/>
              </a:spcBef>
              <a:spcAft>
                <a:spcPct val="0"/>
              </a:spcAft>
              <a:buClr>
                <a:srgbClr val="CC0000"/>
              </a:buClr>
              <a:buSzTx/>
              <a:defRPr/>
            </a:pP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①用户与</a:t>
            </a:r>
            <a:r>
              <a:rPr lang="en-US" altLang="zh-CN" sz="2000" dirty="0">
                <a:solidFill>
                  <a:schemeClr val="tx2"/>
                </a:solidFill>
                <a:latin typeface="黑体" panose="02010609060101010101" pitchFamily="49" charset="-122"/>
                <a:ea typeface="黑体" panose="02010609060101010101" pitchFamily="49" charset="-122"/>
              </a:rPr>
              <a:t>AS</a:t>
            </a:r>
            <a:r>
              <a:rPr lang="zh-CN" altLang="en-US" sz="2000" dirty="0">
                <a:solidFill>
                  <a:schemeClr val="tx2"/>
                </a:solidFill>
                <a:latin typeface="黑体" panose="02010609060101010101" pitchFamily="49" charset="-122"/>
                <a:ea typeface="黑体" panose="02010609060101010101" pitchFamily="49" charset="-122"/>
              </a:rPr>
              <a:t>交互</a:t>
            </a:r>
            <a:endParaRPr lang="en-US" altLang="zh-CN" sz="2000" dirty="0">
              <a:solidFill>
                <a:schemeClr val="tx2"/>
              </a:solidFill>
              <a:latin typeface="黑体" panose="02010609060101010101" pitchFamily="49" charset="-122"/>
              <a:ea typeface="黑体" panose="02010609060101010101" pitchFamily="49" charset="-122"/>
            </a:endParaRPr>
          </a:p>
          <a:p>
            <a:pPr marR="0" lvl="0" algn="l" defTabSz="914400" rtl="0" eaLnBrk="0" fontAlgn="base" latinLnBrk="0" hangingPunct="0">
              <a:lnSpc>
                <a:spcPct val="100000"/>
              </a:lnSpc>
              <a:spcBef>
                <a:spcPct val="20000"/>
              </a:spcBef>
              <a:spcAft>
                <a:spcPct val="0"/>
              </a:spcAft>
              <a:buClr>
                <a:srgbClr val="CC0000"/>
              </a:buClr>
              <a:buSzTx/>
              <a:defRPr/>
            </a:pP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②用户与</a:t>
            </a:r>
            <a:r>
              <a:rPr lang="en-US" altLang="zh-CN" sz="2000" dirty="0">
                <a:solidFill>
                  <a:schemeClr val="tx2"/>
                </a:solidFill>
                <a:latin typeface="黑体" panose="02010609060101010101" pitchFamily="49" charset="-122"/>
                <a:ea typeface="黑体" panose="02010609060101010101" pitchFamily="49" charset="-122"/>
              </a:rPr>
              <a:t>TGS</a:t>
            </a:r>
            <a:r>
              <a:rPr lang="zh-CN" altLang="en-US" sz="2000" dirty="0">
                <a:solidFill>
                  <a:schemeClr val="tx2"/>
                </a:solidFill>
                <a:latin typeface="黑体" panose="02010609060101010101" pitchFamily="49" charset="-122"/>
                <a:ea typeface="黑体" panose="02010609060101010101" pitchFamily="49" charset="-122"/>
              </a:rPr>
              <a:t>交互</a:t>
            </a:r>
            <a:endParaRPr lang="en-US" altLang="zh-CN" sz="2000" dirty="0">
              <a:solidFill>
                <a:schemeClr val="tx2"/>
              </a:solidFill>
              <a:latin typeface="黑体" panose="02010609060101010101" pitchFamily="49" charset="-122"/>
              <a:ea typeface="黑体" panose="02010609060101010101" pitchFamily="49" charset="-122"/>
            </a:endParaRPr>
          </a:p>
          <a:p>
            <a:pPr marR="0" lvl="0" algn="l" defTabSz="914400" rtl="0" eaLnBrk="0" fontAlgn="base" latinLnBrk="0" hangingPunct="0">
              <a:lnSpc>
                <a:spcPct val="100000"/>
              </a:lnSpc>
              <a:spcBef>
                <a:spcPct val="20000"/>
              </a:spcBef>
              <a:spcAft>
                <a:spcPct val="0"/>
              </a:spcAft>
              <a:buClr>
                <a:srgbClr val="CC0000"/>
              </a:buClr>
              <a:buSzTx/>
              <a:defRPr/>
            </a:pPr>
            <a:r>
              <a:rPr lang="en-US" altLang="zh-CN" sz="2000" dirty="0">
                <a:solidFill>
                  <a:srgbClr val="FF0000"/>
                </a:solidFill>
                <a:latin typeface="黑体" panose="02010609060101010101" pitchFamily="49" charset="-122"/>
                <a:ea typeface="黑体" panose="02010609060101010101" pitchFamily="49" charset="-122"/>
              </a:rPr>
              <a:t>    </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③</a:t>
            </a:r>
            <a:r>
              <a:rPr lang="zh-CN" altLang="en-US" sz="2000" dirty="0">
                <a:solidFill>
                  <a:schemeClr val="tx2"/>
                </a:solidFill>
                <a:latin typeface="黑体" panose="02010609060101010101" pitchFamily="49" charset="-122"/>
                <a:ea typeface="黑体" panose="02010609060101010101" pitchFamily="49" charset="-122"/>
              </a:rPr>
              <a:t>用户与服务器交互</a:t>
            </a:r>
            <a:endParaRPr lang="zh-CN" altLang="en-AU" sz="2000" dirty="0">
              <a:solidFill>
                <a:schemeClr val="tx2"/>
              </a:solidFill>
              <a:latin typeface="黑体" panose="02010609060101010101" pitchFamily="49" charset="-122"/>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err="1">
                <a:solidFill>
                  <a:schemeClr val="tx2"/>
                </a:solidFill>
                <a:latin typeface="黑体" panose="02010609060101010101" pitchFamily="49" charset="-122"/>
                <a:ea typeface="黑体" panose="02010609060101010101" pitchFamily="49" charset="-122"/>
              </a:rPr>
              <a:t>Keberos</a:t>
            </a:r>
            <a:r>
              <a:rPr lang="zh-CN" altLang="en-US" sz="2800" dirty="0">
                <a:solidFill>
                  <a:schemeClr val="tx2"/>
                </a:solidFill>
                <a:latin typeface="黑体" panose="02010609060101010101" pitchFamily="49" charset="-122"/>
                <a:ea typeface="黑体" panose="02010609060101010101" pitchFamily="49" charset="-122"/>
              </a:rPr>
              <a:t>认证</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1" name="文本框 10"/>
          <p:cNvSpPr txBox="1"/>
          <p:nvPr/>
        </p:nvSpPr>
        <p:spPr>
          <a:xfrm>
            <a:off x="701461" y="1668069"/>
            <a:ext cx="2718412"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800" dirty="0" err="1">
                <a:solidFill>
                  <a:schemeClr val="bg1"/>
                </a:solidFill>
                <a:latin typeface="黑体" panose="02010609060101010101" pitchFamily="49" charset="-122"/>
                <a:ea typeface="黑体" panose="02010609060101010101" pitchFamily="49" charset="-122"/>
              </a:rPr>
              <a:t>Keberos</a:t>
            </a:r>
            <a:r>
              <a:rPr lang="zh-CN" altLang="en-US" sz="2800" dirty="0">
                <a:solidFill>
                  <a:schemeClr val="bg1"/>
                </a:solidFill>
                <a:latin typeface="黑体" panose="02010609060101010101" pitchFamily="49" charset="-122"/>
                <a:ea typeface="黑体" panose="02010609060101010101" pitchFamily="49" charset="-122"/>
              </a:rPr>
              <a:t>组成</a:t>
            </a:r>
            <a:endParaRPr lang="zh-CN" altLang="en-US" sz="2800" dirty="0">
              <a:solidFill>
                <a:schemeClr val="bg1"/>
              </a:solidFill>
              <a:latin typeface="黑体" panose="02010609060101010101" pitchFamily="49" charset="-122"/>
              <a:ea typeface="黑体" panose="02010609060101010101" pitchFamily="49" charset="-122"/>
            </a:endParaRPr>
          </a:p>
        </p:txBody>
      </p:sp>
      <p:grpSp>
        <p:nvGrpSpPr>
          <p:cNvPr id="28" name="组合 27"/>
          <p:cNvGrpSpPr/>
          <p:nvPr/>
        </p:nvGrpSpPr>
        <p:grpSpPr>
          <a:xfrm>
            <a:off x="539685" y="5408835"/>
            <a:ext cx="937419" cy="1424470"/>
            <a:chOff x="5724699" y="4262056"/>
            <a:chExt cx="937419" cy="1424470"/>
          </a:xfrm>
        </p:grpSpPr>
        <p:graphicFrame>
          <p:nvGraphicFramePr>
            <p:cNvPr id="29"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8295" name="Drawing" r:id="rId1" imgW="869950" imgH="911225" progId="WPDraw30.Drawing">
                    <p:embed/>
                  </p:oleObj>
                </mc:Choice>
                <mc:Fallback>
                  <p:oleObj name="Drawing" r:id="rId1" imgW="869950" imgH="911225" progId="WPDraw30.Drawing">
                    <p:embed/>
                    <p:pic>
                      <p:nvPicPr>
                        <p:cNvPr id="0" name="Object 10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t>用户</a:t>
              </a:r>
              <a:endParaRPr lang="en-US" altLang="zh-CN" baseline="0" dirty="0"/>
            </a:p>
          </p:txBody>
        </p:sp>
      </p:grpSp>
      <p:grpSp>
        <p:nvGrpSpPr>
          <p:cNvPr id="31" name="组合 30"/>
          <p:cNvGrpSpPr/>
          <p:nvPr/>
        </p:nvGrpSpPr>
        <p:grpSpPr>
          <a:xfrm>
            <a:off x="7638869" y="5363422"/>
            <a:ext cx="1070248" cy="1575073"/>
            <a:chOff x="6469776" y="3988545"/>
            <a:chExt cx="1070248" cy="1575073"/>
          </a:xfrm>
        </p:grpSpPr>
        <p:pic>
          <p:nvPicPr>
            <p:cNvPr id="32" name="图片 3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9776" y="3988545"/>
              <a:ext cx="1070248" cy="1070248"/>
            </a:xfrm>
            <a:prstGeom prst="rect">
              <a:avLst/>
            </a:prstGeom>
          </p:spPr>
        </p:pic>
        <p:sp>
          <p:nvSpPr>
            <p:cNvPr id="33" name="Rectangle 117"/>
            <p:cNvSpPr>
              <a:spLocks noChangeArrowheads="1"/>
            </p:cNvSpPr>
            <p:nvPr/>
          </p:nvSpPr>
          <p:spPr bwMode="auto">
            <a:xfrm>
              <a:off x="6524454" y="505879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t>服务器</a:t>
              </a:r>
              <a:endParaRPr lang="en-US" altLang="zh-CN" baseline="0" dirty="0"/>
            </a:p>
          </p:txBody>
        </p:sp>
      </p:grpSp>
      <p:grpSp>
        <p:nvGrpSpPr>
          <p:cNvPr id="34" name="组合 33"/>
          <p:cNvGrpSpPr/>
          <p:nvPr/>
        </p:nvGrpSpPr>
        <p:grpSpPr>
          <a:xfrm>
            <a:off x="1691680" y="5417840"/>
            <a:ext cx="4746032" cy="1440160"/>
            <a:chOff x="1266128" y="4077072"/>
            <a:chExt cx="4746032" cy="1440160"/>
          </a:xfrm>
        </p:grpSpPr>
        <p:pic>
          <p:nvPicPr>
            <p:cNvPr id="35" name="图片 34"/>
            <p:cNvPicPr>
              <a:picLocks noChangeAspect="1"/>
            </p:cNvPicPr>
            <p:nvPr/>
          </p:nvPicPr>
          <p:blipFill rotWithShape="1">
            <a:blip r:embed="rId4" cstate="print">
              <a:extLst>
                <a:ext uri="{28A0092B-C50C-407E-A947-70E740481C1C}">
                  <a14:useLocalDpi xmlns:a14="http://schemas.microsoft.com/office/drawing/2010/main" val="0"/>
                </a:ext>
              </a:extLst>
            </a:blip>
            <a:srcRect l="4227" r="4227"/>
            <a:stretch>
              <a:fillRect/>
            </a:stretch>
          </p:blipFill>
          <p:spPr>
            <a:xfrm>
              <a:off x="4932040" y="4188583"/>
              <a:ext cx="776037" cy="847705"/>
            </a:xfrm>
            <a:prstGeom prst="rect">
              <a:avLst/>
            </a:prstGeom>
          </p:spPr>
        </p:pic>
        <p:pic>
          <p:nvPicPr>
            <p:cNvPr id="36" name="图片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46699" y="4163015"/>
              <a:ext cx="847705" cy="847705"/>
            </a:xfrm>
            <a:prstGeom prst="rect">
              <a:avLst/>
            </a:prstGeom>
          </p:spPr>
        </p:pic>
        <p:pic>
          <p:nvPicPr>
            <p:cNvPr id="37" name="图片 3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09230" y="4164702"/>
              <a:ext cx="847705" cy="847705"/>
            </a:xfrm>
            <a:prstGeom prst="rect">
              <a:avLst/>
            </a:prstGeom>
          </p:spPr>
        </p:pic>
        <p:sp>
          <p:nvSpPr>
            <p:cNvPr id="38" name="Rectangle 117"/>
            <p:cNvSpPr>
              <a:spLocks noChangeArrowheads="1"/>
            </p:cNvSpPr>
            <p:nvPr/>
          </p:nvSpPr>
          <p:spPr bwMode="auto">
            <a:xfrm>
              <a:off x="2564769" y="501240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dirty="0"/>
                <a:t>AS</a:t>
              </a:r>
              <a:endParaRPr lang="en-US" altLang="zh-CN" baseline="0" dirty="0"/>
            </a:p>
          </p:txBody>
        </p:sp>
        <p:sp>
          <p:nvSpPr>
            <p:cNvPr id="39" name="Rectangle 117"/>
            <p:cNvSpPr>
              <a:spLocks noChangeArrowheads="1"/>
            </p:cNvSpPr>
            <p:nvPr/>
          </p:nvSpPr>
          <p:spPr bwMode="auto">
            <a:xfrm>
              <a:off x="3702238" y="501240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dirty="0"/>
                <a:t>TGS</a:t>
              </a:r>
              <a:endParaRPr lang="en-US" altLang="zh-CN" baseline="0" dirty="0"/>
            </a:p>
          </p:txBody>
        </p:sp>
        <p:sp>
          <p:nvSpPr>
            <p:cNvPr id="40" name="Rectangle 117"/>
            <p:cNvSpPr>
              <a:spLocks noChangeArrowheads="1"/>
            </p:cNvSpPr>
            <p:nvPr/>
          </p:nvSpPr>
          <p:spPr bwMode="auto">
            <a:xfrm>
              <a:off x="4851745" y="501240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t>数据库</a:t>
              </a:r>
              <a:endParaRPr lang="en-US" altLang="zh-CN" baseline="0" dirty="0"/>
            </a:p>
          </p:txBody>
        </p:sp>
        <p:sp>
          <p:nvSpPr>
            <p:cNvPr id="41" name="矩形: 圆角 40"/>
            <p:cNvSpPr/>
            <p:nvPr/>
          </p:nvSpPr>
          <p:spPr>
            <a:xfrm>
              <a:off x="2339752" y="4077072"/>
              <a:ext cx="3672408" cy="1306983"/>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Rectangle 117"/>
            <p:cNvSpPr>
              <a:spLocks noChangeArrowheads="1"/>
            </p:cNvSpPr>
            <p:nvPr/>
          </p:nvSpPr>
          <p:spPr bwMode="auto">
            <a:xfrm>
              <a:off x="1266128" y="4453813"/>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KDC</a:t>
              </a:r>
              <a:endParaRPr lang="en-US" altLang="zh-CN" baseline="0" dirty="0"/>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74352" y="2204141"/>
            <a:ext cx="7283328" cy="1323439"/>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342900" indent="-342900">
              <a:buClr>
                <a:schemeClr val="accent6"/>
              </a:buClr>
              <a:buFont typeface="Wingdings" panose="05000000000000000000" pitchFamily="2" charset="2"/>
              <a:buChar char="p"/>
            </a:pPr>
            <a:r>
              <a:rPr lang="zh-CN" altLang="en-US" sz="2000" dirty="0">
                <a:solidFill>
                  <a:schemeClr val="tx2"/>
                </a:solidFill>
                <a:latin typeface="黑体" panose="02010609060101010101" pitchFamily="49" charset="-122"/>
                <a:ea typeface="黑体" panose="02010609060101010101" pitchFamily="49" charset="-122"/>
              </a:rPr>
              <a:t>用户向</a:t>
            </a:r>
            <a:r>
              <a:rPr lang="en-US" altLang="zh-CN" sz="2000" dirty="0">
                <a:solidFill>
                  <a:schemeClr val="tx2"/>
                </a:solidFill>
                <a:latin typeface="黑体" panose="02010609060101010101" pitchFamily="49" charset="-122"/>
                <a:ea typeface="黑体" panose="02010609060101010101" pitchFamily="49" charset="-122"/>
              </a:rPr>
              <a:t>KDC</a:t>
            </a:r>
            <a:r>
              <a:rPr lang="zh-CN" altLang="en-US" sz="2000" dirty="0">
                <a:solidFill>
                  <a:schemeClr val="tx2"/>
                </a:solidFill>
                <a:latin typeface="黑体" panose="02010609060101010101" pitchFamily="49" charset="-122"/>
                <a:ea typeface="黑体" panose="02010609060101010101" pitchFamily="49" charset="-122"/>
              </a:rPr>
              <a:t>的</a:t>
            </a:r>
            <a:r>
              <a:rPr lang="en-US" altLang="zh-CN" sz="2000" dirty="0">
                <a:solidFill>
                  <a:schemeClr val="tx2"/>
                </a:solidFill>
                <a:latin typeface="黑体" panose="02010609060101010101" pitchFamily="49" charset="-122"/>
                <a:ea typeface="黑体" panose="02010609060101010101" pitchFamily="49" charset="-122"/>
              </a:rPr>
              <a:t>AS</a:t>
            </a:r>
            <a:r>
              <a:rPr lang="zh-CN" altLang="en-US" sz="2000" dirty="0">
                <a:solidFill>
                  <a:schemeClr val="tx2"/>
                </a:solidFill>
                <a:latin typeface="黑体" panose="02010609060101010101" pitchFamily="49" charset="-122"/>
                <a:ea typeface="黑体" panose="02010609060101010101" pitchFamily="49" charset="-122"/>
              </a:rPr>
              <a:t>发送</a:t>
            </a:r>
            <a:r>
              <a:rPr lang="zh-CN" altLang="en-US" sz="2000" dirty="0">
                <a:solidFill>
                  <a:srgbClr val="FF0000"/>
                </a:solidFill>
                <a:latin typeface="黑体" panose="02010609060101010101" pitchFamily="49" charset="-122"/>
                <a:ea typeface="黑体" panose="02010609060101010101" pitchFamily="49" charset="-122"/>
              </a:rPr>
              <a:t>认证服务请求</a:t>
            </a:r>
            <a:r>
              <a:rPr lang="zh-CN" altLang="en-US" sz="2000" dirty="0">
                <a:solidFill>
                  <a:schemeClr val="tx2"/>
                </a:solidFill>
                <a:latin typeface="黑体" panose="02010609060101010101" pitchFamily="49" charset="-122"/>
                <a:ea typeface="黑体" panose="02010609060101010101" pitchFamily="49" charset="-122"/>
              </a:rPr>
              <a:t>（</a:t>
            </a:r>
            <a:r>
              <a:rPr lang="en-US" altLang="zh-CN" sz="2000" dirty="0">
                <a:solidFill>
                  <a:schemeClr val="tx2"/>
                </a:solidFill>
                <a:latin typeface="黑体" panose="02010609060101010101" pitchFamily="49" charset="-122"/>
                <a:ea typeface="黑体" panose="02010609060101010101" pitchFamily="49" charset="-122"/>
              </a:rPr>
              <a:t>KRB_AS_REQ</a:t>
            </a:r>
            <a:r>
              <a:rPr lang="zh-CN" altLang="en-US" sz="2000" dirty="0">
                <a:solidFill>
                  <a:schemeClr val="tx2"/>
                </a:solidFill>
                <a:latin typeface="黑体" panose="02010609060101010101" pitchFamily="49" charset="-122"/>
                <a:ea typeface="黑体" panose="02010609060101010101" pitchFamily="49" charset="-122"/>
              </a:rPr>
              <a:t>）；</a:t>
            </a:r>
            <a:endParaRPr lang="en-US" altLang="zh-CN" sz="2000" dirty="0">
              <a:solidFill>
                <a:schemeClr val="tx2"/>
              </a:solidFill>
              <a:latin typeface="黑体" panose="02010609060101010101" pitchFamily="49" charset="-122"/>
              <a:ea typeface="黑体" panose="02010609060101010101" pitchFamily="49" charset="-122"/>
            </a:endParaRPr>
          </a:p>
          <a:p>
            <a:pPr>
              <a:buClr>
                <a:schemeClr val="accent6"/>
              </a:buClr>
            </a:pP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内容包含：</a:t>
            </a:r>
            <a:endParaRPr lang="en-US" altLang="zh-CN" sz="2000" dirty="0">
              <a:solidFill>
                <a:schemeClr val="tx2"/>
              </a:solidFill>
              <a:latin typeface="黑体" panose="02010609060101010101" pitchFamily="49" charset="-122"/>
              <a:ea typeface="黑体" panose="02010609060101010101" pitchFamily="49" charset="-122"/>
            </a:endParaRPr>
          </a:p>
          <a:p>
            <a:pPr marL="342900" indent="-342900">
              <a:buClr>
                <a:schemeClr val="accent6"/>
              </a:buClr>
              <a:buFont typeface="Wingdings" panose="05000000000000000000" pitchFamily="2" charset="2"/>
              <a:buChar char="u"/>
            </a:pPr>
            <a:r>
              <a:rPr lang="zh-CN" altLang="en-US" sz="2000" dirty="0">
                <a:solidFill>
                  <a:schemeClr val="tx2"/>
                </a:solidFill>
                <a:latin typeface="黑体" panose="02010609060101010101" pitchFamily="49" charset="-122"/>
                <a:ea typeface="黑体" panose="02010609060101010101" pitchFamily="49" charset="-122"/>
              </a:rPr>
              <a:t>用户的身份</a:t>
            </a:r>
            <a:endParaRPr lang="en-US" altLang="zh-CN" sz="2000" dirty="0">
              <a:solidFill>
                <a:schemeClr val="tx2"/>
              </a:solidFill>
              <a:latin typeface="黑体" panose="02010609060101010101" pitchFamily="49" charset="-122"/>
              <a:ea typeface="黑体" panose="02010609060101010101" pitchFamily="49" charset="-122"/>
            </a:endParaRPr>
          </a:p>
          <a:p>
            <a:pPr marL="342900" indent="-342900">
              <a:buClr>
                <a:schemeClr val="accent6"/>
              </a:buClr>
              <a:buFont typeface="Wingdings" panose="05000000000000000000" pitchFamily="2" charset="2"/>
              <a:buChar char="u"/>
            </a:pPr>
            <a:r>
              <a:rPr lang="en-US" altLang="zh-CN" sz="2000" dirty="0">
                <a:solidFill>
                  <a:schemeClr val="tx2"/>
                </a:solidFill>
                <a:latin typeface="黑体" panose="02010609060101010101" pitchFamily="49" charset="-122"/>
                <a:ea typeface="黑体" panose="02010609060101010101" pitchFamily="49" charset="-122"/>
              </a:rPr>
              <a:t>KDC</a:t>
            </a:r>
            <a:r>
              <a:rPr lang="zh-CN" altLang="en-US" sz="2000" dirty="0">
                <a:solidFill>
                  <a:schemeClr val="tx2"/>
                </a:solidFill>
                <a:latin typeface="黑体" panose="02010609060101010101" pitchFamily="49" charset="-122"/>
                <a:ea typeface="黑体" panose="02010609060101010101" pitchFamily="49" charset="-122"/>
              </a:rPr>
              <a:t>的</a:t>
            </a:r>
            <a:r>
              <a:rPr lang="en-US" altLang="zh-CN" sz="2000" dirty="0">
                <a:solidFill>
                  <a:schemeClr val="tx2"/>
                </a:solidFill>
                <a:latin typeface="黑体" panose="02010609060101010101" pitchFamily="49" charset="-122"/>
                <a:ea typeface="黑体" panose="02010609060101010101" pitchFamily="49" charset="-122"/>
              </a:rPr>
              <a:t>TGS</a:t>
            </a:r>
            <a:r>
              <a:rPr lang="zh-CN" altLang="en-US" sz="2000" dirty="0">
                <a:solidFill>
                  <a:schemeClr val="tx2"/>
                </a:solidFill>
                <a:latin typeface="黑体" panose="02010609060101010101" pitchFamily="49" charset="-122"/>
                <a:ea typeface="黑体" panose="02010609060101010101" pitchFamily="49" charset="-122"/>
              </a:rPr>
              <a:t>的服务器名称</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err="1">
                <a:solidFill>
                  <a:schemeClr val="tx2"/>
                </a:solidFill>
                <a:latin typeface="黑体" panose="02010609060101010101" pitchFamily="49" charset="-122"/>
                <a:ea typeface="黑体" panose="02010609060101010101" pitchFamily="49" charset="-122"/>
              </a:rPr>
              <a:t>Keberos</a:t>
            </a:r>
            <a:r>
              <a:rPr lang="zh-CN" altLang="en-US" sz="2800" dirty="0">
                <a:solidFill>
                  <a:schemeClr val="tx2"/>
                </a:solidFill>
                <a:latin typeface="黑体" panose="02010609060101010101" pitchFamily="49" charset="-122"/>
                <a:ea typeface="黑体" panose="02010609060101010101" pitchFamily="49" charset="-122"/>
              </a:rPr>
              <a:t>认证</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1" name="文本框 10"/>
          <p:cNvSpPr txBox="1"/>
          <p:nvPr/>
        </p:nvSpPr>
        <p:spPr>
          <a:xfrm>
            <a:off x="701461" y="1668069"/>
            <a:ext cx="2358372"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marR="0" lvl="0" algn="l" defTabSz="914400" rtl="0" eaLnBrk="0" fontAlgn="base" latinLnBrk="0" hangingPunct="0">
              <a:lnSpc>
                <a:spcPct val="100000"/>
              </a:lnSpc>
              <a:spcBef>
                <a:spcPct val="20000"/>
              </a:spcBef>
              <a:spcAft>
                <a:spcPct val="0"/>
              </a:spcAft>
              <a:buClr>
                <a:srgbClr val="CC0000"/>
              </a:buClr>
              <a:buSzTx/>
              <a:defRPr/>
            </a:pPr>
            <a:r>
              <a:rPr lang="zh-CN" altLang="en-US" sz="2800" dirty="0">
                <a:solidFill>
                  <a:schemeClr val="bg1"/>
                </a:solidFill>
                <a:latin typeface="黑体" panose="02010609060101010101" pitchFamily="49" charset="-122"/>
                <a:ea typeface="黑体" panose="02010609060101010101" pitchFamily="49" charset="-122"/>
              </a:rPr>
              <a:t>用户与</a:t>
            </a:r>
            <a:r>
              <a:rPr lang="en-US" altLang="zh-CN" sz="2800" dirty="0">
                <a:solidFill>
                  <a:schemeClr val="bg1"/>
                </a:solidFill>
                <a:latin typeface="黑体" panose="02010609060101010101" pitchFamily="49" charset="-122"/>
                <a:ea typeface="黑体" panose="02010609060101010101" pitchFamily="49" charset="-122"/>
              </a:rPr>
              <a:t>AS</a:t>
            </a:r>
            <a:r>
              <a:rPr lang="zh-CN" altLang="en-US" sz="2800" dirty="0">
                <a:solidFill>
                  <a:schemeClr val="bg1"/>
                </a:solidFill>
                <a:latin typeface="黑体" panose="02010609060101010101" pitchFamily="49" charset="-122"/>
                <a:ea typeface="黑体" panose="02010609060101010101" pitchFamily="49" charset="-122"/>
              </a:rPr>
              <a:t>交互</a:t>
            </a:r>
            <a:endParaRPr lang="en-US" altLang="zh-CN" sz="2800" dirty="0">
              <a:solidFill>
                <a:schemeClr val="bg1"/>
              </a:solidFill>
              <a:latin typeface="黑体" panose="02010609060101010101" pitchFamily="49" charset="-122"/>
              <a:ea typeface="黑体" panose="02010609060101010101" pitchFamily="49" charset="-122"/>
            </a:endParaRPr>
          </a:p>
        </p:txBody>
      </p:sp>
      <p:grpSp>
        <p:nvGrpSpPr>
          <p:cNvPr id="6" name="组合 5"/>
          <p:cNvGrpSpPr/>
          <p:nvPr/>
        </p:nvGrpSpPr>
        <p:grpSpPr>
          <a:xfrm>
            <a:off x="605642" y="5072972"/>
            <a:ext cx="937419" cy="1424470"/>
            <a:chOff x="5724699" y="4262056"/>
            <a:chExt cx="937419" cy="1424470"/>
          </a:xfrm>
        </p:grpSpPr>
        <p:graphicFrame>
          <p:nvGraphicFramePr>
            <p:cNvPr id="7"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9319" name="Drawing" r:id="rId1" imgW="869950" imgH="911225" progId="WPDraw30.Drawing">
                    <p:embed/>
                  </p:oleObj>
                </mc:Choice>
                <mc:Fallback>
                  <p:oleObj name="Drawing" r:id="rId1" imgW="869950" imgH="911225" progId="WPDraw30.Drawing">
                    <p:embed/>
                    <p:pic>
                      <p:nvPicPr>
                        <p:cNvPr id="0" name="Object 10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baseline="0" dirty="0"/>
                <a:t>用户</a:t>
              </a:r>
              <a:r>
                <a:rPr lang="en-US" altLang="zh-CN" baseline="0" dirty="0"/>
                <a:t>A</a:t>
              </a:r>
              <a:endParaRPr lang="en-US" altLang="zh-CN" baseline="0" dirty="0"/>
            </a:p>
          </p:txBody>
        </p:sp>
      </p:grpSp>
      <p:grpSp>
        <p:nvGrpSpPr>
          <p:cNvPr id="12" name="组合 11"/>
          <p:cNvGrpSpPr/>
          <p:nvPr/>
        </p:nvGrpSpPr>
        <p:grpSpPr>
          <a:xfrm>
            <a:off x="4201972" y="4987029"/>
            <a:ext cx="3672408" cy="1823730"/>
            <a:chOff x="2339752" y="4077072"/>
            <a:chExt cx="3672408" cy="182373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l="4227" r="4227"/>
            <a:stretch>
              <a:fillRect/>
            </a:stretch>
          </p:blipFill>
          <p:spPr>
            <a:xfrm>
              <a:off x="4932040" y="4188583"/>
              <a:ext cx="776037" cy="847705"/>
            </a:xfrm>
            <a:prstGeom prst="rect">
              <a:avLst/>
            </a:prstGeom>
          </p:spPr>
        </p:pic>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6699" y="4163015"/>
              <a:ext cx="847705" cy="847705"/>
            </a:xfrm>
            <a:prstGeom prst="rect">
              <a:avLst/>
            </a:prstGeom>
          </p:spPr>
        </p:pic>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9230" y="4164702"/>
              <a:ext cx="847705" cy="847705"/>
            </a:xfrm>
            <a:prstGeom prst="rect">
              <a:avLst/>
            </a:prstGeom>
          </p:spPr>
        </p:pic>
        <p:sp>
          <p:nvSpPr>
            <p:cNvPr id="19" name="Rectangle 117"/>
            <p:cNvSpPr>
              <a:spLocks noChangeArrowheads="1"/>
            </p:cNvSpPr>
            <p:nvPr/>
          </p:nvSpPr>
          <p:spPr bwMode="auto">
            <a:xfrm>
              <a:off x="2564769" y="501240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dirty="0"/>
                <a:t>AS</a:t>
              </a:r>
              <a:endParaRPr lang="en-US" altLang="zh-CN" baseline="0" dirty="0"/>
            </a:p>
          </p:txBody>
        </p:sp>
        <p:sp>
          <p:nvSpPr>
            <p:cNvPr id="20" name="Rectangle 117"/>
            <p:cNvSpPr>
              <a:spLocks noChangeArrowheads="1"/>
            </p:cNvSpPr>
            <p:nvPr/>
          </p:nvSpPr>
          <p:spPr bwMode="auto">
            <a:xfrm>
              <a:off x="3702238" y="501240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dirty="0"/>
                <a:t>TGS</a:t>
              </a:r>
              <a:endParaRPr lang="en-US" altLang="zh-CN" baseline="0" dirty="0"/>
            </a:p>
          </p:txBody>
        </p:sp>
        <p:sp>
          <p:nvSpPr>
            <p:cNvPr id="21" name="Rectangle 117"/>
            <p:cNvSpPr>
              <a:spLocks noChangeArrowheads="1"/>
            </p:cNvSpPr>
            <p:nvPr/>
          </p:nvSpPr>
          <p:spPr bwMode="auto">
            <a:xfrm>
              <a:off x="4851745" y="501240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t>数据库</a:t>
              </a:r>
              <a:endParaRPr lang="en-US" altLang="zh-CN" baseline="0" dirty="0"/>
            </a:p>
          </p:txBody>
        </p:sp>
        <p:sp>
          <p:nvSpPr>
            <p:cNvPr id="10" name="矩形: 圆角 9"/>
            <p:cNvSpPr/>
            <p:nvPr/>
          </p:nvSpPr>
          <p:spPr>
            <a:xfrm>
              <a:off x="2339752" y="4077072"/>
              <a:ext cx="3672408" cy="1306983"/>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117"/>
            <p:cNvSpPr>
              <a:spLocks noChangeArrowheads="1"/>
            </p:cNvSpPr>
            <p:nvPr/>
          </p:nvSpPr>
          <p:spPr bwMode="auto">
            <a:xfrm>
              <a:off x="3702238" y="539597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KDC</a:t>
              </a:r>
              <a:endParaRPr lang="en-US" altLang="zh-CN" baseline="0" dirty="0"/>
            </a:p>
          </p:txBody>
        </p:sp>
      </p:grpSp>
      <p:sp>
        <p:nvSpPr>
          <p:cNvPr id="2" name="箭头: 右 1"/>
          <p:cNvSpPr/>
          <p:nvPr/>
        </p:nvSpPr>
        <p:spPr>
          <a:xfrm>
            <a:off x="1740986" y="5215259"/>
            <a:ext cx="2139445" cy="504825"/>
          </a:xfrm>
          <a:prstGeom prst="rightArrow">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2"/>
                </a:solidFill>
                <a:latin typeface="黑体" panose="02010609060101010101" pitchFamily="49" charset="-122"/>
                <a:ea typeface="黑体" panose="02010609060101010101" pitchFamily="49" charset="-122"/>
              </a:rPr>
              <a:t>认证服务请求</a:t>
            </a:r>
            <a:endParaRPr lang="zh-CN" altLang="en-US" dirty="0">
              <a:solidFill>
                <a:schemeClr val="tx2"/>
              </a:solidFill>
            </a:endParaRPr>
          </a:p>
        </p:txBody>
      </p:sp>
      <p:sp>
        <p:nvSpPr>
          <p:cNvPr id="4" name="椭圆 3"/>
          <p:cNvSpPr/>
          <p:nvPr/>
        </p:nvSpPr>
        <p:spPr>
          <a:xfrm>
            <a:off x="4245242" y="4869160"/>
            <a:ext cx="1265180" cy="1424851"/>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1660693" y="5032079"/>
            <a:ext cx="2280466" cy="911226"/>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对话气泡: 矩形 24"/>
          <p:cNvSpPr/>
          <p:nvPr/>
        </p:nvSpPr>
        <p:spPr>
          <a:xfrm>
            <a:off x="972852" y="3824162"/>
            <a:ext cx="3473226" cy="593408"/>
          </a:xfrm>
          <a:prstGeom prst="wedgeRectCallout">
            <a:avLst>
              <a:gd name="adj1" fmla="val -15066"/>
              <a:gd name="adj2" fmla="val 145089"/>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Clr>
                <a:srgbClr val="C00000"/>
              </a:buClr>
            </a:pPr>
            <a:r>
              <a:rPr lang="zh-CN" altLang="en-US" dirty="0">
                <a:latin typeface="黑体" panose="02010609060101010101" pitchFamily="49" charset="-122"/>
                <a:ea typeface="黑体" panose="02010609060101010101" pitchFamily="49" charset="-122"/>
              </a:rPr>
              <a:t>我是用户</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a:buClr>
                <a:srgbClr val="C00000"/>
              </a:buClr>
            </a:pPr>
            <a:r>
              <a:rPr lang="zh-CN" altLang="en-US" dirty="0">
                <a:latin typeface="黑体" panose="02010609060101010101" pitchFamily="49" charset="-122"/>
                <a:ea typeface="黑体" panose="02010609060101010101" pitchFamily="49" charset="-122"/>
              </a:rPr>
              <a:t>（包含证明我是用户</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的信息）</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3">
                                            <p:txEl>
                                              <p:pRg st="2" end="2"/>
                                            </p:txEl>
                                          </p:spTgt>
                                        </p:tgtEl>
                                        <p:attrNameLst>
                                          <p:attrName>style.visibility</p:attrName>
                                        </p:attrNameLst>
                                      </p:cBhvr>
                                      <p:to>
                                        <p:strVal val="visible"/>
                                      </p:to>
                                    </p:set>
                                    <p:animEffect transition="in" filter="fade">
                                      <p:cBhvr>
                                        <p:cTn id="16" dur="500"/>
                                        <p:tgtEl>
                                          <p:spTgt spid="1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animEffect transition="in" filter="fade">
                                      <p:cBhvr>
                                        <p:cTn id="19" dur="500"/>
                                        <p:tgtEl>
                                          <p:spTgt spid="13">
                                            <p:txEl>
                                              <p:pRg st="3" end="3"/>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par>
                          <p:cTn id="27" fill="hold">
                            <p:stCondLst>
                              <p:cond delay="1500"/>
                            </p:stCondLst>
                            <p:childTnLst>
                              <p:par>
                                <p:cTn id="28" presetID="10" presetClass="entr" presetSubtype="0" fill="hold" grpId="0"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24" grpId="0" animBg="1"/>
      <p:bldP spid="2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err="1">
                <a:solidFill>
                  <a:schemeClr val="tx2"/>
                </a:solidFill>
                <a:latin typeface="黑体" panose="02010609060101010101" pitchFamily="49" charset="-122"/>
                <a:ea typeface="黑体" panose="02010609060101010101" pitchFamily="49" charset="-122"/>
              </a:rPr>
              <a:t>Keberos</a:t>
            </a:r>
            <a:r>
              <a:rPr lang="zh-CN" altLang="en-US" sz="2800" dirty="0">
                <a:solidFill>
                  <a:schemeClr val="tx2"/>
                </a:solidFill>
                <a:latin typeface="黑体" panose="02010609060101010101" pitchFamily="49" charset="-122"/>
                <a:ea typeface="黑体" panose="02010609060101010101" pitchFamily="49" charset="-122"/>
              </a:rPr>
              <a:t>认证</a:t>
            </a:r>
            <a:endParaRPr lang="zh-CN" altLang="en-US" sz="2800" dirty="0">
              <a:solidFill>
                <a:schemeClr val="tx2"/>
              </a:solidFill>
              <a:latin typeface="黑体" panose="02010609060101010101" pitchFamily="49" charset="-122"/>
              <a:ea typeface="黑体" panose="02010609060101010101" pitchFamily="49" charset="-122"/>
            </a:endParaRPr>
          </a:p>
        </p:txBody>
      </p:sp>
      <p:grpSp>
        <p:nvGrpSpPr>
          <p:cNvPr id="23" name="组合 22"/>
          <p:cNvGrpSpPr/>
          <p:nvPr/>
        </p:nvGrpSpPr>
        <p:grpSpPr>
          <a:xfrm>
            <a:off x="800000" y="5164739"/>
            <a:ext cx="937419" cy="1424470"/>
            <a:chOff x="5724699" y="4262056"/>
            <a:chExt cx="937419" cy="1424470"/>
          </a:xfrm>
        </p:grpSpPr>
        <p:graphicFrame>
          <p:nvGraphicFramePr>
            <p:cNvPr id="24"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10343" name="Drawing" r:id="rId1" imgW="869950" imgH="911225" progId="WPDraw30.Drawing">
                    <p:embed/>
                  </p:oleObj>
                </mc:Choice>
                <mc:Fallback>
                  <p:oleObj name="Drawing" r:id="rId1" imgW="869950" imgH="911225" progId="WPDraw30.Drawing">
                    <p:embed/>
                    <p:pic>
                      <p:nvPicPr>
                        <p:cNvPr id="0" name="Object 10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t>用户</a:t>
              </a:r>
              <a:r>
                <a:rPr lang="en-US" altLang="zh-CN" dirty="0"/>
                <a:t>A</a:t>
              </a:r>
              <a:endParaRPr lang="en-US" altLang="zh-CN" baseline="0" dirty="0"/>
            </a:p>
          </p:txBody>
        </p:sp>
      </p:grpSp>
      <p:sp>
        <p:nvSpPr>
          <p:cNvPr id="39" name="箭头: 右 38"/>
          <p:cNvSpPr/>
          <p:nvPr/>
        </p:nvSpPr>
        <p:spPr>
          <a:xfrm flipH="1">
            <a:off x="1860071" y="5454858"/>
            <a:ext cx="2135864" cy="504825"/>
          </a:xfrm>
          <a:prstGeom prst="rightArrow">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2"/>
                </a:solidFill>
                <a:latin typeface="黑体" panose="02010609060101010101" pitchFamily="49" charset="-122"/>
                <a:ea typeface="黑体" panose="02010609060101010101" pitchFamily="49" charset="-122"/>
              </a:rPr>
              <a:t>认证服务应答</a:t>
            </a:r>
            <a:endParaRPr lang="zh-CN" altLang="en-US" dirty="0"/>
          </a:p>
        </p:txBody>
      </p:sp>
      <p:sp>
        <p:nvSpPr>
          <p:cNvPr id="13" name="文本框 12"/>
          <p:cNvSpPr txBox="1"/>
          <p:nvPr/>
        </p:nvSpPr>
        <p:spPr>
          <a:xfrm>
            <a:off x="1074351" y="2176020"/>
            <a:ext cx="7368188" cy="2800767"/>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469900" lvl="0" indent="-469900" eaLnBrk="0" hangingPunct="0">
              <a:spcBef>
                <a:spcPct val="20000"/>
              </a:spcBef>
              <a:buClr>
                <a:srgbClr val="CC0000"/>
              </a:buClr>
              <a:buFont typeface="Wingdings" panose="05000000000000000000" pitchFamily="2" charset="2"/>
              <a:buChar char="o"/>
              <a:defRPr/>
            </a:pPr>
            <a:r>
              <a:rPr lang="en-US" altLang="zh-CN" sz="2000" dirty="0">
                <a:solidFill>
                  <a:schemeClr val="tx2"/>
                </a:solidFill>
                <a:latin typeface="黑体" panose="02010609060101010101" pitchFamily="49" charset="-122"/>
                <a:ea typeface="黑体" panose="02010609060101010101" pitchFamily="49" charset="-122"/>
              </a:rPr>
              <a:t>AS</a:t>
            </a:r>
            <a:r>
              <a:rPr lang="zh-CN" altLang="en-US" sz="2000" dirty="0">
                <a:solidFill>
                  <a:schemeClr val="tx2"/>
                </a:solidFill>
                <a:latin typeface="黑体" panose="02010609060101010101" pitchFamily="49" charset="-122"/>
                <a:ea typeface="黑体" panose="02010609060101010101" pitchFamily="49" charset="-122"/>
              </a:rPr>
              <a:t>将它接收到的</a:t>
            </a:r>
            <a:r>
              <a:rPr lang="zh-CN" altLang="en-US" sz="2000" dirty="0">
                <a:solidFill>
                  <a:srgbClr val="FF0000"/>
                </a:solidFill>
                <a:latin typeface="黑体" panose="02010609060101010101" pitchFamily="49" charset="-122"/>
                <a:ea typeface="黑体" panose="02010609060101010101" pitchFamily="49" charset="-122"/>
              </a:rPr>
              <a:t>认证服务请求</a:t>
            </a:r>
            <a:r>
              <a:rPr lang="zh-CN" altLang="en-US" sz="2000" dirty="0">
                <a:solidFill>
                  <a:schemeClr val="tx2"/>
                </a:solidFill>
                <a:latin typeface="黑体" panose="02010609060101010101" pitchFamily="49" charset="-122"/>
                <a:ea typeface="黑体" panose="02010609060101010101" pitchFamily="49" charset="-122"/>
              </a:rPr>
              <a:t>中的信息与数据库中的信息进行对比，验证发送方是否合法</a:t>
            </a:r>
            <a:endParaRPr lang="en-US" altLang="zh-CN" sz="2000" dirty="0">
              <a:solidFill>
                <a:schemeClr val="tx2"/>
              </a:solidFill>
              <a:latin typeface="黑体" panose="02010609060101010101" pitchFamily="49" charset="-122"/>
              <a:ea typeface="黑体" panose="02010609060101010101" pitchFamily="49" charset="-122"/>
            </a:endParaRPr>
          </a:p>
          <a:p>
            <a:pPr marL="469900" lvl="0" indent="-469900" eaLnBrk="0" hangingPunct="0">
              <a:spcBef>
                <a:spcPct val="20000"/>
              </a:spcBef>
              <a:buClr>
                <a:srgbClr val="CC0000"/>
              </a:buClr>
              <a:buFont typeface="Wingdings" panose="05000000000000000000" pitchFamily="2" charset="2"/>
              <a:buChar char="o"/>
              <a:defRPr/>
            </a:pPr>
            <a:r>
              <a:rPr lang="zh-CN" altLang="en-US" sz="2000" dirty="0">
                <a:solidFill>
                  <a:schemeClr val="tx2"/>
                </a:solidFill>
                <a:latin typeface="黑体" panose="02010609060101010101" pitchFamily="49" charset="-122"/>
                <a:ea typeface="黑体" panose="02010609060101010101" pitchFamily="49" charset="-122"/>
              </a:rPr>
              <a:t>验证通过，</a:t>
            </a:r>
            <a:r>
              <a:rPr lang="en-US" altLang="zh-CN" sz="2000" dirty="0">
                <a:solidFill>
                  <a:schemeClr val="tx2"/>
                </a:solidFill>
                <a:latin typeface="黑体" panose="02010609060101010101" pitchFamily="49" charset="-122"/>
                <a:ea typeface="黑体" panose="02010609060101010101" pitchFamily="49" charset="-122"/>
              </a:rPr>
              <a:t>AS</a:t>
            </a:r>
            <a:r>
              <a:rPr lang="zh-CN" altLang="en-US" sz="2000" dirty="0">
                <a:solidFill>
                  <a:schemeClr val="tx2"/>
                </a:solidFill>
                <a:latin typeface="黑体" panose="02010609060101010101" pitchFamily="49" charset="-122"/>
                <a:ea typeface="黑体" panose="02010609060101010101" pitchFamily="49" charset="-122"/>
              </a:rPr>
              <a:t>将</a:t>
            </a:r>
            <a:r>
              <a:rPr lang="zh-CN" altLang="en-US" sz="2000" dirty="0">
                <a:solidFill>
                  <a:srgbClr val="FF0000"/>
                </a:solidFill>
                <a:latin typeface="黑体" panose="02010609060101010101" pitchFamily="49" charset="-122"/>
                <a:ea typeface="黑体" panose="02010609060101010101" pitchFamily="49" charset="-122"/>
              </a:rPr>
              <a:t>认证服务应答</a:t>
            </a:r>
            <a:r>
              <a:rPr lang="zh-CN" altLang="en-US" sz="2000" dirty="0">
                <a:solidFill>
                  <a:schemeClr val="tx2"/>
                </a:solidFill>
                <a:latin typeface="黑体" panose="02010609060101010101" pitchFamily="49" charset="-122"/>
                <a:ea typeface="黑体" panose="02010609060101010101" pitchFamily="49" charset="-122"/>
              </a:rPr>
              <a:t>（</a:t>
            </a:r>
            <a:r>
              <a:rPr lang="en-US" altLang="zh-CN" sz="2000" dirty="0">
                <a:solidFill>
                  <a:schemeClr val="tx2"/>
                </a:solidFill>
                <a:latin typeface="黑体" panose="02010609060101010101" pitchFamily="49" charset="-122"/>
                <a:ea typeface="黑体" panose="02010609060101010101" pitchFamily="49" charset="-122"/>
              </a:rPr>
              <a:t>KRB_AS_REP</a:t>
            </a:r>
            <a:r>
              <a:rPr lang="zh-CN" altLang="en-US" sz="2000" dirty="0">
                <a:solidFill>
                  <a:schemeClr val="tx2"/>
                </a:solidFill>
                <a:latin typeface="黑体" panose="02010609060101010101" pitchFamily="49" charset="-122"/>
                <a:ea typeface="黑体" panose="02010609060101010101" pitchFamily="49" charset="-122"/>
              </a:rPr>
              <a:t>）发送给用户；</a:t>
            </a:r>
            <a:endParaRPr lang="en-US" altLang="zh-CN" sz="2000" dirty="0">
              <a:solidFill>
                <a:schemeClr val="tx2"/>
              </a:solidFill>
              <a:latin typeface="黑体" panose="02010609060101010101" pitchFamily="49" charset="-122"/>
              <a:ea typeface="黑体" panose="02010609060101010101" pitchFamily="49" charset="-122"/>
            </a:endParaRPr>
          </a:p>
          <a:p>
            <a:pPr lvl="0" eaLnBrk="0" hangingPunct="0">
              <a:spcBef>
                <a:spcPct val="20000"/>
              </a:spcBef>
              <a:buClr>
                <a:srgbClr val="CC0000"/>
              </a:buClr>
              <a:defRPr/>
            </a:pPr>
            <a:r>
              <a:rPr lang="en-US" altLang="zh-CN" sz="2000" dirty="0">
                <a:solidFill>
                  <a:schemeClr val="tx2"/>
                </a:solidFill>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内容包括：</a:t>
            </a:r>
            <a:endParaRPr lang="en-US" altLang="zh-CN" sz="2000" dirty="0">
              <a:solidFill>
                <a:schemeClr val="tx2"/>
              </a:solidFill>
              <a:latin typeface="黑体" panose="02010609060101010101" pitchFamily="49" charset="-122"/>
              <a:ea typeface="黑体" panose="02010609060101010101" pitchFamily="49" charset="-122"/>
            </a:endParaRPr>
          </a:p>
          <a:p>
            <a:pPr marL="342900" lvl="0" indent="-342900" eaLnBrk="0" hangingPunct="0">
              <a:spcBef>
                <a:spcPct val="20000"/>
              </a:spcBef>
              <a:buClr>
                <a:srgbClr val="CC0000"/>
              </a:buClr>
              <a:buFont typeface="Wingdings" panose="05000000000000000000" pitchFamily="2" charset="2"/>
              <a:buChar char="u"/>
              <a:defRPr/>
            </a:pPr>
            <a:r>
              <a:rPr lang="zh-CN" altLang="en-US" sz="2000" dirty="0">
                <a:solidFill>
                  <a:schemeClr val="tx2"/>
                </a:solidFill>
                <a:latin typeface="黑体" panose="02010609060101010101" pitchFamily="49" charset="-122"/>
                <a:ea typeface="黑体" panose="02010609060101010101" pitchFamily="49" charset="-122"/>
              </a:rPr>
              <a:t>使用</a:t>
            </a:r>
            <a:r>
              <a:rPr lang="zh-CN" altLang="en-US" sz="2000" dirty="0">
                <a:solidFill>
                  <a:srgbClr val="FF0000"/>
                </a:solidFill>
                <a:latin typeface="黑体" panose="02010609060101010101" pitchFamily="49" charset="-122"/>
                <a:ea typeface="黑体" panose="02010609060101010101" pitchFamily="49" charset="-122"/>
              </a:rPr>
              <a:t>用户密钥加密</a:t>
            </a:r>
            <a:r>
              <a:rPr lang="zh-CN" altLang="en-US" sz="2000" dirty="0">
                <a:solidFill>
                  <a:schemeClr val="tx2"/>
                </a:solidFill>
                <a:latin typeface="黑体" panose="02010609060101010101" pitchFamily="49" charset="-122"/>
                <a:ea typeface="黑体" panose="02010609060101010101" pitchFamily="49" charset="-122"/>
              </a:rPr>
              <a:t>的</a:t>
            </a:r>
            <a:r>
              <a:rPr lang="zh-CN" altLang="en-US" sz="2000" dirty="0">
                <a:solidFill>
                  <a:srgbClr val="FF0000"/>
                </a:solidFill>
                <a:latin typeface="黑体" panose="02010609060101010101" pitchFamily="49" charset="-122"/>
                <a:ea typeface="黑体" panose="02010609060101010101" pitchFamily="49" charset="-122"/>
              </a:rPr>
              <a:t>会话密钥</a:t>
            </a:r>
            <a:r>
              <a:rPr lang="zh-CN" altLang="en-US" sz="2000" dirty="0">
                <a:solidFill>
                  <a:schemeClr val="tx2"/>
                </a:solidFill>
                <a:latin typeface="黑体" panose="02010609060101010101" pitchFamily="49" charset="-122"/>
                <a:ea typeface="黑体" panose="02010609060101010101" pitchFamily="49" charset="-122"/>
              </a:rPr>
              <a:t>：用于保证之后用户与</a:t>
            </a:r>
            <a:r>
              <a:rPr lang="en-US" altLang="zh-CN" sz="2000" dirty="0">
                <a:solidFill>
                  <a:schemeClr val="tx2"/>
                </a:solidFill>
                <a:latin typeface="黑体" panose="02010609060101010101" pitchFamily="49" charset="-122"/>
                <a:ea typeface="黑体" panose="02010609060101010101" pitchFamily="49" charset="-122"/>
              </a:rPr>
              <a:t>TGS</a:t>
            </a:r>
            <a:r>
              <a:rPr lang="zh-CN" altLang="en-US" sz="2000" dirty="0">
                <a:solidFill>
                  <a:schemeClr val="tx2"/>
                </a:solidFill>
                <a:latin typeface="黑体" panose="02010609060101010101" pitchFamily="49" charset="-122"/>
                <a:ea typeface="黑体" panose="02010609060101010101" pitchFamily="49" charset="-122"/>
              </a:rPr>
              <a:t>的通信是安全的</a:t>
            </a:r>
            <a:endParaRPr lang="en-US" altLang="zh-CN" sz="2000" dirty="0">
              <a:solidFill>
                <a:schemeClr val="tx2"/>
              </a:solidFill>
              <a:latin typeface="黑体" panose="02010609060101010101" pitchFamily="49" charset="-122"/>
              <a:ea typeface="黑体" panose="02010609060101010101" pitchFamily="49" charset="-122"/>
            </a:endParaRPr>
          </a:p>
          <a:p>
            <a:pPr marL="342900" lvl="0" indent="-342900" eaLnBrk="0" hangingPunct="0">
              <a:spcBef>
                <a:spcPct val="20000"/>
              </a:spcBef>
              <a:buClr>
                <a:srgbClr val="CC0000"/>
              </a:buClr>
              <a:buFont typeface="Wingdings" panose="05000000000000000000" pitchFamily="2" charset="2"/>
              <a:buChar char="u"/>
              <a:defRPr/>
            </a:pPr>
            <a:r>
              <a:rPr lang="zh-CN" altLang="en-US" sz="2000" dirty="0">
                <a:solidFill>
                  <a:schemeClr val="tx2"/>
                </a:solidFill>
                <a:latin typeface="黑体" panose="02010609060101010101" pitchFamily="49" charset="-122"/>
                <a:ea typeface="黑体" panose="02010609060101010101" pitchFamily="49" charset="-122"/>
              </a:rPr>
              <a:t>使用</a:t>
            </a:r>
            <a:r>
              <a:rPr lang="en-US" altLang="zh-CN" sz="2000" dirty="0">
                <a:solidFill>
                  <a:srgbClr val="FF0000"/>
                </a:solidFill>
                <a:latin typeface="黑体" panose="02010609060101010101" pitchFamily="49" charset="-122"/>
                <a:ea typeface="黑体" panose="02010609060101010101" pitchFamily="49" charset="-122"/>
              </a:rPr>
              <a:t>KDC</a:t>
            </a:r>
            <a:r>
              <a:rPr lang="zh-CN" altLang="en-US" sz="2000" dirty="0">
                <a:solidFill>
                  <a:srgbClr val="FF0000"/>
                </a:solidFill>
                <a:latin typeface="黑体" panose="02010609060101010101" pitchFamily="49" charset="-122"/>
                <a:ea typeface="黑体" panose="02010609060101010101" pitchFamily="49" charset="-122"/>
              </a:rPr>
              <a:t>密钥加密</a:t>
            </a:r>
            <a:r>
              <a:rPr lang="zh-CN" altLang="en-US" sz="2000" dirty="0">
                <a:solidFill>
                  <a:schemeClr val="tx2"/>
                </a:solidFill>
                <a:latin typeface="黑体" panose="02010609060101010101" pitchFamily="49" charset="-122"/>
                <a:ea typeface="黑体" panose="02010609060101010101" pitchFamily="49" charset="-122"/>
              </a:rPr>
              <a:t>的</a:t>
            </a:r>
            <a:r>
              <a:rPr lang="en-US" altLang="zh-CN" sz="2000" dirty="0">
                <a:solidFill>
                  <a:srgbClr val="FF0000"/>
                </a:solidFill>
                <a:latin typeface="黑体" panose="02010609060101010101" pitchFamily="49" charset="-122"/>
                <a:ea typeface="黑体" panose="02010609060101010101" pitchFamily="49" charset="-122"/>
              </a:rPr>
              <a:t>TGT</a:t>
            </a:r>
            <a:r>
              <a:rPr lang="zh-CN" altLang="en-US" sz="2000" dirty="0">
                <a:latin typeface="黑体" panose="02010609060101010101" pitchFamily="49" charset="-122"/>
                <a:ea typeface="黑体" panose="02010609060101010101" pitchFamily="49" charset="-122"/>
              </a:rPr>
              <a:t> </a:t>
            </a:r>
            <a:r>
              <a:rPr lang="zh-CN" altLang="en-US" sz="2000" dirty="0">
                <a:solidFill>
                  <a:schemeClr val="tx2"/>
                </a:solidFill>
                <a:latin typeface="黑体" panose="02010609060101010101" pitchFamily="49" charset="-122"/>
                <a:ea typeface="黑体" panose="02010609060101010101" pitchFamily="49" charset="-122"/>
              </a:rPr>
              <a:t>（</a:t>
            </a:r>
            <a:r>
              <a:rPr lang="en-US" altLang="zh-CN" sz="2000" dirty="0">
                <a:solidFill>
                  <a:schemeClr val="tx2"/>
                </a:solidFill>
                <a:latin typeface="黑体" panose="02010609060101010101" pitchFamily="49" charset="-122"/>
                <a:ea typeface="黑体" panose="02010609060101010101" pitchFamily="49" charset="-122"/>
              </a:rPr>
              <a:t>Ticket Granting Ticket</a:t>
            </a:r>
            <a:r>
              <a:rPr lang="zh-CN" altLang="en-US" sz="2000" dirty="0">
                <a:solidFill>
                  <a:schemeClr val="tx2"/>
                </a:solidFill>
                <a:latin typeface="黑体" panose="02010609060101010101" pitchFamily="49" charset="-122"/>
                <a:ea typeface="黑体" panose="02010609060101010101" pitchFamily="49" charset="-122"/>
              </a:rPr>
              <a:t>）：访问</a:t>
            </a:r>
            <a:r>
              <a:rPr lang="en-US" altLang="zh-CN" sz="2000" dirty="0">
                <a:solidFill>
                  <a:schemeClr val="tx2"/>
                </a:solidFill>
                <a:latin typeface="黑体" panose="02010609060101010101" pitchFamily="49" charset="-122"/>
                <a:ea typeface="黑体" panose="02010609060101010101" pitchFamily="49" charset="-122"/>
              </a:rPr>
              <a:t>TGS</a:t>
            </a:r>
            <a:r>
              <a:rPr lang="zh-CN" altLang="en-US" sz="2000" dirty="0">
                <a:solidFill>
                  <a:schemeClr val="tx2"/>
                </a:solidFill>
                <a:latin typeface="黑体" panose="02010609060101010101" pitchFamily="49" charset="-122"/>
                <a:ea typeface="黑体" panose="02010609060101010101" pitchFamily="49" charset="-122"/>
              </a:rPr>
              <a:t>的凭证，</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包含了</a:t>
            </a:r>
            <a:r>
              <a:rPr lang="zh-CN" altLang="en-US" sz="2000" dirty="0">
                <a:solidFill>
                  <a:srgbClr val="FF0000"/>
                </a:solidFill>
                <a:latin typeface="黑体" panose="02010609060101010101" pitchFamily="49" charset="-122"/>
                <a:ea typeface="黑体" panose="02010609060101010101" pitchFamily="49" charset="-122"/>
              </a:rPr>
              <a:t>会话密钥</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和</a:t>
            </a:r>
            <a:r>
              <a:rPr lang="zh-CN" altLang="en-US" sz="2000" dirty="0">
                <a:solidFill>
                  <a:srgbClr val="FF0000"/>
                </a:solidFill>
                <a:latin typeface="黑体" panose="02010609060101010101" pitchFamily="49" charset="-122"/>
                <a:ea typeface="黑体" panose="02010609060101010101" pitchFamily="49" charset="-122"/>
              </a:rPr>
              <a:t>经过</a:t>
            </a:r>
            <a:r>
              <a:rPr lang="en-US" altLang="zh-CN" sz="2000" dirty="0">
                <a:solidFill>
                  <a:srgbClr val="FF0000"/>
                </a:solidFill>
                <a:latin typeface="黑体" panose="02010609060101010101" pitchFamily="49" charset="-122"/>
                <a:ea typeface="黑体" panose="02010609060101010101" pitchFamily="49" charset="-122"/>
              </a:rPr>
              <a:t>AS</a:t>
            </a:r>
            <a:r>
              <a:rPr lang="zh-CN" altLang="en-US" sz="2000" dirty="0">
                <a:solidFill>
                  <a:srgbClr val="FF0000"/>
                </a:solidFill>
                <a:latin typeface="黑体" panose="02010609060101010101" pitchFamily="49" charset="-122"/>
                <a:ea typeface="黑体" panose="02010609060101010101" pitchFamily="49" charset="-122"/>
              </a:rPr>
              <a:t>验证的用户信息</a:t>
            </a:r>
            <a:endParaRPr lang="en-US" altLang="zh-CN" sz="2000" dirty="0">
              <a:solidFill>
                <a:srgbClr val="FF0000"/>
              </a:solidFill>
              <a:latin typeface="黑体" panose="02010609060101010101" pitchFamily="49" charset="-122"/>
              <a:ea typeface="黑体" panose="02010609060101010101" pitchFamily="49" charset="-122"/>
            </a:endParaRPr>
          </a:p>
        </p:txBody>
      </p:sp>
      <p:grpSp>
        <p:nvGrpSpPr>
          <p:cNvPr id="29" name="组合 28"/>
          <p:cNvGrpSpPr/>
          <p:nvPr/>
        </p:nvGrpSpPr>
        <p:grpSpPr>
          <a:xfrm>
            <a:off x="4139952" y="5117202"/>
            <a:ext cx="3672408" cy="1823730"/>
            <a:chOff x="2339752" y="4077072"/>
            <a:chExt cx="3672408" cy="1823730"/>
          </a:xfrm>
        </p:grpSpPr>
        <p:pic>
          <p:nvPicPr>
            <p:cNvPr id="30" name="图片 29"/>
            <p:cNvPicPr>
              <a:picLocks noChangeAspect="1"/>
            </p:cNvPicPr>
            <p:nvPr/>
          </p:nvPicPr>
          <p:blipFill rotWithShape="1">
            <a:blip r:embed="rId3" cstate="print">
              <a:extLst>
                <a:ext uri="{28A0092B-C50C-407E-A947-70E740481C1C}">
                  <a14:useLocalDpi xmlns:a14="http://schemas.microsoft.com/office/drawing/2010/main" val="0"/>
                </a:ext>
              </a:extLst>
            </a:blip>
            <a:srcRect l="4227" r="4227"/>
            <a:stretch>
              <a:fillRect/>
            </a:stretch>
          </p:blipFill>
          <p:spPr>
            <a:xfrm>
              <a:off x="4932040" y="4188583"/>
              <a:ext cx="776037" cy="847705"/>
            </a:xfrm>
            <a:prstGeom prst="rect">
              <a:avLst/>
            </a:prstGeom>
          </p:spPr>
        </p:pic>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6699" y="4163015"/>
              <a:ext cx="847705" cy="847705"/>
            </a:xfrm>
            <a:prstGeom prst="rect">
              <a:avLst/>
            </a:prstGeom>
          </p:spPr>
        </p:pic>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9230" y="4164702"/>
              <a:ext cx="847705" cy="847705"/>
            </a:xfrm>
            <a:prstGeom prst="rect">
              <a:avLst/>
            </a:prstGeom>
          </p:spPr>
        </p:pic>
        <p:sp>
          <p:nvSpPr>
            <p:cNvPr id="33" name="Rectangle 117"/>
            <p:cNvSpPr>
              <a:spLocks noChangeArrowheads="1"/>
            </p:cNvSpPr>
            <p:nvPr/>
          </p:nvSpPr>
          <p:spPr bwMode="auto">
            <a:xfrm>
              <a:off x="2564769" y="501240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dirty="0"/>
                <a:t>AS</a:t>
              </a:r>
              <a:endParaRPr lang="en-US" altLang="zh-CN" baseline="0" dirty="0"/>
            </a:p>
          </p:txBody>
        </p:sp>
        <p:sp>
          <p:nvSpPr>
            <p:cNvPr id="34" name="Rectangle 117"/>
            <p:cNvSpPr>
              <a:spLocks noChangeArrowheads="1"/>
            </p:cNvSpPr>
            <p:nvPr/>
          </p:nvSpPr>
          <p:spPr bwMode="auto">
            <a:xfrm>
              <a:off x="3702238" y="501240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dirty="0"/>
                <a:t>TGS</a:t>
              </a:r>
              <a:endParaRPr lang="en-US" altLang="zh-CN" baseline="0" dirty="0"/>
            </a:p>
          </p:txBody>
        </p:sp>
        <p:sp>
          <p:nvSpPr>
            <p:cNvPr id="35" name="Rectangle 117"/>
            <p:cNvSpPr>
              <a:spLocks noChangeArrowheads="1"/>
            </p:cNvSpPr>
            <p:nvPr/>
          </p:nvSpPr>
          <p:spPr bwMode="auto">
            <a:xfrm>
              <a:off x="4851745" y="501240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t>数据库</a:t>
              </a:r>
              <a:endParaRPr lang="en-US" altLang="zh-CN" baseline="0" dirty="0"/>
            </a:p>
          </p:txBody>
        </p:sp>
        <p:sp>
          <p:nvSpPr>
            <p:cNvPr id="36" name="矩形: 圆角 35"/>
            <p:cNvSpPr/>
            <p:nvPr/>
          </p:nvSpPr>
          <p:spPr>
            <a:xfrm>
              <a:off x="2339752" y="4077072"/>
              <a:ext cx="3672408" cy="1306983"/>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Rectangle 117"/>
            <p:cNvSpPr>
              <a:spLocks noChangeArrowheads="1"/>
            </p:cNvSpPr>
            <p:nvPr/>
          </p:nvSpPr>
          <p:spPr bwMode="auto">
            <a:xfrm>
              <a:off x="3702238" y="539597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KDC</a:t>
              </a:r>
              <a:endParaRPr lang="en-US" altLang="zh-CN" baseline="0" dirty="0"/>
            </a:p>
          </p:txBody>
        </p:sp>
      </p:grpSp>
      <p:sp>
        <p:nvSpPr>
          <p:cNvPr id="40" name="椭圆 39"/>
          <p:cNvSpPr/>
          <p:nvPr/>
        </p:nvSpPr>
        <p:spPr>
          <a:xfrm>
            <a:off x="4191363" y="4990873"/>
            <a:ext cx="1265180" cy="1424851"/>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对话气泡: 矩形 2"/>
          <p:cNvSpPr/>
          <p:nvPr/>
        </p:nvSpPr>
        <p:spPr>
          <a:xfrm>
            <a:off x="2214538" y="5956562"/>
            <a:ext cx="2376264" cy="601517"/>
          </a:xfrm>
          <a:prstGeom prst="wedgeRectCallout">
            <a:avLst>
              <a:gd name="adj1" fmla="val 30461"/>
              <a:gd name="adj2" fmla="val 7905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访问数据库：你那有没有用户</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的信息？</a:t>
            </a:r>
            <a:endParaRPr lang="zh-CN" altLang="en-US" dirty="0">
              <a:latin typeface="黑体" panose="02010609060101010101" pitchFamily="49" charset="-122"/>
              <a:ea typeface="黑体" panose="02010609060101010101" pitchFamily="49" charset="-122"/>
            </a:endParaRPr>
          </a:p>
        </p:txBody>
      </p:sp>
      <p:sp>
        <p:nvSpPr>
          <p:cNvPr id="41" name="对话气泡: 矩形 40"/>
          <p:cNvSpPr/>
          <p:nvPr/>
        </p:nvSpPr>
        <p:spPr>
          <a:xfrm>
            <a:off x="6772952" y="4912211"/>
            <a:ext cx="2135864" cy="392344"/>
          </a:xfrm>
          <a:prstGeom prst="wedgeRectCallout">
            <a:avLst>
              <a:gd name="adj1" fmla="val 7665"/>
              <a:gd name="adj2" fmla="val 118658"/>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本地数据库：有！</a:t>
            </a:r>
            <a:endParaRPr lang="zh-CN" altLang="en-US" dirty="0">
              <a:latin typeface="黑体" panose="02010609060101010101" pitchFamily="49" charset="-122"/>
              <a:ea typeface="黑体" panose="02010609060101010101" pitchFamily="49" charset="-122"/>
            </a:endParaRPr>
          </a:p>
        </p:txBody>
      </p:sp>
      <p:sp>
        <p:nvSpPr>
          <p:cNvPr id="4" name="卷形: 水平 3"/>
          <p:cNvSpPr/>
          <p:nvPr/>
        </p:nvSpPr>
        <p:spPr>
          <a:xfrm>
            <a:off x="1955486" y="4990873"/>
            <a:ext cx="1978536" cy="463985"/>
          </a:xfrm>
          <a:prstGeom prst="horizontalScroll">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TGT</a:t>
            </a:r>
            <a:r>
              <a:rPr lang="zh-CN" altLang="en-US" dirty="0"/>
              <a:t>、会话密钥</a:t>
            </a:r>
            <a:endParaRPr lang="zh-CN" altLang="en-US" dirty="0"/>
          </a:p>
        </p:txBody>
      </p:sp>
      <p:sp>
        <p:nvSpPr>
          <p:cNvPr id="26" name="文本框 25"/>
          <p:cNvSpPr txBox="1"/>
          <p:nvPr/>
        </p:nvSpPr>
        <p:spPr>
          <a:xfrm>
            <a:off x="701461" y="1668069"/>
            <a:ext cx="2358372"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marR="0" lvl="0" algn="l" defTabSz="914400" rtl="0" eaLnBrk="0" fontAlgn="base" latinLnBrk="0" hangingPunct="0">
              <a:lnSpc>
                <a:spcPct val="100000"/>
              </a:lnSpc>
              <a:spcBef>
                <a:spcPct val="20000"/>
              </a:spcBef>
              <a:spcAft>
                <a:spcPct val="0"/>
              </a:spcAft>
              <a:buClr>
                <a:srgbClr val="CC0000"/>
              </a:buClr>
              <a:buSzTx/>
              <a:defRPr/>
            </a:pPr>
            <a:r>
              <a:rPr lang="zh-CN" altLang="en-US" sz="2800" dirty="0">
                <a:solidFill>
                  <a:schemeClr val="bg1"/>
                </a:solidFill>
                <a:latin typeface="黑体" panose="02010609060101010101" pitchFamily="49" charset="-122"/>
                <a:ea typeface="黑体" panose="02010609060101010101" pitchFamily="49" charset="-122"/>
              </a:rPr>
              <a:t>用户与</a:t>
            </a:r>
            <a:r>
              <a:rPr lang="en-US" altLang="zh-CN" sz="2800" dirty="0">
                <a:solidFill>
                  <a:schemeClr val="bg1"/>
                </a:solidFill>
                <a:latin typeface="黑体" panose="02010609060101010101" pitchFamily="49" charset="-122"/>
                <a:ea typeface="黑体" panose="02010609060101010101" pitchFamily="49" charset="-122"/>
              </a:rPr>
              <a:t>AS</a:t>
            </a:r>
            <a:r>
              <a:rPr lang="zh-CN" altLang="en-US" sz="2800" dirty="0">
                <a:solidFill>
                  <a:schemeClr val="bg1"/>
                </a:solidFill>
                <a:latin typeface="黑体" panose="02010609060101010101" pitchFamily="49" charset="-122"/>
                <a:ea typeface="黑体" panose="02010609060101010101" pitchFamily="49" charset="-122"/>
              </a:rPr>
              <a:t>交互</a:t>
            </a:r>
            <a:endParaRPr lang="en-US" altLang="zh-CN" sz="2800"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xit" presetSubtype="0" fill="hold" grpId="1" nodeType="clickEffect">
                                  <p:stCondLst>
                                    <p:cond delay="0"/>
                                  </p:stCondLst>
                                  <p:childTnLst>
                                    <p:animEffect transition="out" filter="fade">
                                      <p:cBhvr>
                                        <p:cTn id="19" dur="500"/>
                                        <p:tgtEl>
                                          <p:spTgt spid="3"/>
                                        </p:tgtEl>
                                      </p:cBhvr>
                                    </p:animEffect>
                                    <p:set>
                                      <p:cBhvr>
                                        <p:cTn id="20" dur="1" fill="hold">
                                          <p:stCondLst>
                                            <p:cond delay="499"/>
                                          </p:stCondLst>
                                        </p:cTn>
                                        <p:tgtEl>
                                          <p:spTgt spid="3"/>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41"/>
                                        </p:tgtEl>
                                      </p:cBhvr>
                                    </p:animEffect>
                                    <p:set>
                                      <p:cBhvr>
                                        <p:cTn id="23" dur="1" fill="hold">
                                          <p:stCondLst>
                                            <p:cond delay="499"/>
                                          </p:stCondLst>
                                        </p:cTn>
                                        <p:tgtEl>
                                          <p:spTgt spid="41"/>
                                        </p:tgtEl>
                                        <p:attrNameLst>
                                          <p:attrName>style.visibility</p:attrName>
                                        </p:attrNameLst>
                                      </p:cBhvr>
                                      <p:to>
                                        <p:strVal val="hidden"/>
                                      </p:to>
                                    </p:set>
                                  </p:childTnLst>
                                </p:cTn>
                              </p:par>
                              <p:par>
                                <p:cTn id="24" presetID="10" presetClass="entr" presetSubtype="0" fill="hold" nodeType="withEffect">
                                  <p:stCondLst>
                                    <p:cond delay="0"/>
                                  </p:stCondLst>
                                  <p:childTnLst>
                                    <p:set>
                                      <p:cBhvr>
                                        <p:cTn id="25" dur="1" fill="hold">
                                          <p:stCondLst>
                                            <p:cond delay="0"/>
                                          </p:stCondLst>
                                        </p:cTn>
                                        <p:tgtEl>
                                          <p:spTgt spid="13">
                                            <p:txEl>
                                              <p:pRg st="1" end="1"/>
                                            </p:txEl>
                                          </p:spTgt>
                                        </p:tgtEl>
                                        <p:attrNameLst>
                                          <p:attrName>style.visibility</p:attrName>
                                        </p:attrNameLst>
                                      </p:cBhvr>
                                      <p:to>
                                        <p:strVal val="visible"/>
                                      </p:to>
                                    </p:set>
                                    <p:animEffect transition="in" filter="fade">
                                      <p:cBhvr>
                                        <p:cTn id="26" dur="500"/>
                                        <p:tgtEl>
                                          <p:spTgt spid="13">
                                            <p:txEl>
                                              <p:pRg st="1" end="1"/>
                                            </p:txEl>
                                          </p:spTgt>
                                        </p:tgtEl>
                                      </p:cBhvr>
                                    </p:animEffect>
                                  </p:childTnLst>
                                </p:cTn>
                              </p:par>
                            </p:childTnLst>
                          </p:cTn>
                        </p:par>
                        <p:par>
                          <p:cTn id="27" fill="hold">
                            <p:stCondLst>
                              <p:cond delay="500"/>
                            </p:stCondLst>
                            <p:childTnLst>
                              <p:par>
                                <p:cTn id="28" presetID="22" presetClass="entr" presetSubtype="2" fill="hold" grpId="0" nodeType="afterEffect">
                                  <p:stCondLst>
                                    <p:cond delay="0"/>
                                  </p:stCondLst>
                                  <p:childTnLst>
                                    <p:set>
                                      <p:cBhvr>
                                        <p:cTn id="29" dur="1" fill="hold">
                                          <p:stCondLst>
                                            <p:cond delay="0"/>
                                          </p:stCondLst>
                                        </p:cTn>
                                        <p:tgtEl>
                                          <p:spTgt spid="39"/>
                                        </p:tgtEl>
                                        <p:attrNameLst>
                                          <p:attrName>style.visibility</p:attrName>
                                        </p:attrNameLst>
                                      </p:cBhvr>
                                      <p:to>
                                        <p:strVal val="visible"/>
                                      </p:to>
                                    </p:set>
                                    <p:animEffect transition="in" filter="wipe(right)">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3">
                                            <p:txEl>
                                              <p:pRg st="2" end="2"/>
                                            </p:txEl>
                                          </p:spTgt>
                                        </p:tgtEl>
                                        <p:attrNameLst>
                                          <p:attrName>style.visibility</p:attrName>
                                        </p:attrNameLst>
                                      </p:cBhvr>
                                      <p:to>
                                        <p:strVal val="visible"/>
                                      </p:to>
                                    </p:set>
                                    <p:animEffect transition="in" filter="fade">
                                      <p:cBhvr>
                                        <p:cTn id="35" dur="500"/>
                                        <p:tgtEl>
                                          <p:spTgt spid="13">
                                            <p:txEl>
                                              <p:pRg st="2" end="2"/>
                                            </p:txEl>
                                          </p:spTgt>
                                        </p:tgtEl>
                                      </p:cBhvr>
                                    </p:animEffect>
                                  </p:childTnLst>
                                </p:cTn>
                              </p:par>
                            </p:childTnLst>
                          </p:cTn>
                        </p:par>
                        <p:par>
                          <p:cTn id="36" fill="hold">
                            <p:stCondLst>
                              <p:cond delay="500"/>
                            </p:stCondLst>
                            <p:childTnLst>
                              <p:par>
                                <p:cTn id="37" presetID="10" presetClass="entr" presetSubtype="0" fill="hold" nodeType="afterEffect">
                                  <p:stCondLst>
                                    <p:cond delay="0"/>
                                  </p:stCondLst>
                                  <p:childTnLst>
                                    <p:set>
                                      <p:cBhvr>
                                        <p:cTn id="38" dur="1" fill="hold">
                                          <p:stCondLst>
                                            <p:cond delay="0"/>
                                          </p:stCondLst>
                                        </p:cTn>
                                        <p:tgtEl>
                                          <p:spTgt spid="13">
                                            <p:txEl>
                                              <p:pRg st="3" end="3"/>
                                            </p:txEl>
                                          </p:spTgt>
                                        </p:tgtEl>
                                        <p:attrNameLst>
                                          <p:attrName>style.visibility</p:attrName>
                                        </p:attrNameLst>
                                      </p:cBhvr>
                                      <p:to>
                                        <p:strVal val="visible"/>
                                      </p:to>
                                    </p:set>
                                    <p:animEffect transition="in" filter="fade">
                                      <p:cBhvr>
                                        <p:cTn id="39" dur="500"/>
                                        <p:tgtEl>
                                          <p:spTgt spid="13">
                                            <p:txEl>
                                              <p:pRg st="3" end="3"/>
                                            </p:txEl>
                                          </p:spTgt>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3">
                                            <p:txEl>
                                              <p:pRg st="4" end="4"/>
                                            </p:txEl>
                                          </p:spTgt>
                                        </p:tgtEl>
                                        <p:attrNameLst>
                                          <p:attrName>style.visibility</p:attrName>
                                        </p:attrNameLst>
                                      </p:cBhvr>
                                      <p:to>
                                        <p:strVal val="visible"/>
                                      </p:to>
                                    </p:set>
                                    <p:animEffect transition="in" filter="fade">
                                      <p:cBhvr>
                                        <p:cTn id="43" dur="500"/>
                                        <p:tgtEl>
                                          <p:spTgt spid="13">
                                            <p:txEl>
                                              <p:pRg st="4" end="4"/>
                                            </p:txEl>
                                          </p:spTgt>
                                        </p:tgtEl>
                                      </p:cBhvr>
                                    </p:animEffect>
                                  </p:childTnLst>
                                </p:cTn>
                              </p:par>
                            </p:childTnLst>
                          </p:cTn>
                        </p:par>
                        <p:par>
                          <p:cTn id="44" fill="hold">
                            <p:stCondLst>
                              <p:cond delay="1500"/>
                            </p:stCondLst>
                            <p:childTnLst>
                              <p:par>
                                <p:cTn id="45" presetID="10" presetClass="entr" presetSubtype="0"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 grpId="0" bldLvl="0" animBg="1"/>
      <p:bldP spid="3" grpId="1" bldLvl="0" animBg="1"/>
      <p:bldP spid="41" grpId="0" bldLvl="0" animBg="1"/>
      <p:bldP spid="41" grpId="1" bldLvl="0" animBg="1"/>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966553" y="2136068"/>
            <a:ext cx="7368188" cy="2554545"/>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469900" lvl="0" indent="-469900" eaLnBrk="0" hangingPunct="0">
              <a:spcBef>
                <a:spcPct val="20000"/>
              </a:spcBef>
              <a:buClr>
                <a:srgbClr val="CC0000"/>
              </a:buClr>
              <a:buFont typeface="Wingdings" panose="05000000000000000000" pitchFamily="2" charset="2"/>
              <a:buChar char="o"/>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用户</a:t>
            </a:r>
            <a:r>
              <a:rPr lang="zh-CN" altLang="en-US" sz="2000" dirty="0">
                <a:solidFill>
                  <a:schemeClr val="tx2"/>
                </a:solidFill>
                <a:latin typeface="黑体" panose="02010609060101010101" pitchFamily="49" charset="-122"/>
                <a:ea typeface="黑体" panose="02010609060101010101" pitchFamily="49" charset="-122"/>
              </a:rPr>
              <a:t>使用</a:t>
            </a:r>
            <a:r>
              <a:rPr lang="zh-CN" altLang="en-US" sz="2000" dirty="0">
                <a:solidFill>
                  <a:srgbClr val="FF0000"/>
                </a:solidFill>
                <a:latin typeface="黑体" panose="02010609060101010101" pitchFamily="49" charset="-122"/>
                <a:ea typeface="黑体" panose="02010609060101010101" pitchFamily="49" charset="-122"/>
              </a:rPr>
              <a:t>用户密钥</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解密，获得会话密钥；</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marL="469900" lvl="0" indent="-469900" eaLnBrk="0" hangingPunct="0">
              <a:spcBef>
                <a:spcPct val="20000"/>
              </a:spcBef>
              <a:buClr>
                <a:srgbClr val="CC0000"/>
              </a:buClr>
              <a:buFont typeface="Wingdings" panose="05000000000000000000" pitchFamily="2" charset="2"/>
              <a:buChar char="o"/>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用户向</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KDC</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中的</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TGS</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发送</a:t>
            </a:r>
            <a:r>
              <a:rPr lang="zh-CN" altLang="en-US" sz="2000" dirty="0">
                <a:solidFill>
                  <a:srgbClr val="FF0000"/>
                </a:solidFill>
                <a:latin typeface="黑体" panose="02010609060101010101" pitchFamily="49" charset="-122"/>
                <a:ea typeface="黑体" panose="02010609060101010101" pitchFamily="49" charset="-122"/>
              </a:rPr>
              <a:t>票据授予服务请求</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a:t>
            </a:r>
            <a:r>
              <a:rPr lang="en-US" altLang="zh-CN" sz="2000" dirty="0">
                <a:solidFill>
                  <a:schemeClr val="tx2"/>
                </a:solidFill>
                <a:latin typeface="黑体" panose="02010609060101010101" pitchFamily="49" charset="-122"/>
                <a:ea typeface="黑体" panose="02010609060101010101" pitchFamily="49" charset="-122"/>
              </a:rPr>
              <a:t>KRB_TGS_REQ</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lvl="0" eaLnBrk="0" hangingPunct="0">
              <a:spcBef>
                <a:spcPct val="20000"/>
              </a:spcBef>
              <a:buClr>
                <a:srgbClr val="CC0000"/>
              </a:buClr>
              <a:defRPr/>
            </a:pP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    </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内容包括：</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marL="469900" lvl="0" indent="-469900" eaLnBrk="0" hangingPunct="0">
              <a:spcBef>
                <a:spcPct val="20000"/>
              </a:spcBef>
              <a:buClr>
                <a:srgbClr val="CC0000"/>
              </a:buClr>
              <a:buFont typeface="Wingdings" panose="05000000000000000000" pitchFamily="2" charset="2"/>
              <a:buChar char="u"/>
              <a:defRPr/>
            </a:pPr>
            <a:r>
              <a:rPr lang="zh-CN" altLang="en-US" sz="2000" dirty="0">
                <a:solidFill>
                  <a:schemeClr val="tx2"/>
                </a:solidFill>
                <a:latin typeface="黑体" panose="02010609060101010101" pitchFamily="49" charset="-122"/>
                <a:ea typeface="黑体" panose="02010609060101010101" pitchFamily="49" charset="-122"/>
              </a:rPr>
              <a:t>使用</a:t>
            </a:r>
            <a:r>
              <a:rPr lang="en-US" altLang="zh-CN" sz="2000" dirty="0">
                <a:solidFill>
                  <a:srgbClr val="FF0000"/>
                </a:solidFill>
                <a:latin typeface="黑体" panose="02010609060101010101" pitchFamily="49" charset="-122"/>
                <a:ea typeface="黑体" panose="02010609060101010101" pitchFamily="49" charset="-122"/>
              </a:rPr>
              <a:t>KDC</a:t>
            </a:r>
            <a:r>
              <a:rPr lang="zh-CN" altLang="en-US" sz="2000" dirty="0">
                <a:solidFill>
                  <a:srgbClr val="FF0000"/>
                </a:solidFill>
                <a:latin typeface="黑体" panose="02010609060101010101" pitchFamily="49" charset="-122"/>
                <a:ea typeface="黑体" panose="02010609060101010101" pitchFamily="49" charset="-122"/>
              </a:rPr>
              <a:t>密钥加密</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的</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TGT</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：用户在上一步中从</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AS</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获得的访问</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TGS</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的凭证（包含了会话密钥和经过</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AS</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验证的用户信息）</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marL="469900" lvl="0" indent="-469900" eaLnBrk="0" hangingPunct="0">
              <a:spcBef>
                <a:spcPct val="20000"/>
              </a:spcBef>
              <a:buClr>
                <a:srgbClr val="CC0000"/>
              </a:buClr>
              <a:buFont typeface="Wingdings" panose="05000000000000000000" pitchFamily="2" charset="2"/>
              <a:buChar char="u"/>
              <a:defRPr/>
            </a:pPr>
            <a:r>
              <a:rPr lang="zh-CN" altLang="en-US" sz="2000" dirty="0">
                <a:solidFill>
                  <a:schemeClr val="tx2"/>
                </a:solidFill>
                <a:latin typeface="黑体" panose="02010609060101010101" pitchFamily="49" charset="-122"/>
                <a:ea typeface="黑体" panose="02010609060101010101" pitchFamily="49" charset="-122"/>
              </a:rPr>
              <a:t>使用</a:t>
            </a:r>
            <a:r>
              <a:rPr lang="zh-CN" altLang="en-US" sz="2000" dirty="0">
                <a:solidFill>
                  <a:srgbClr val="FF0000"/>
                </a:solidFill>
                <a:latin typeface="黑体" panose="02010609060101010101" pitchFamily="49" charset="-122"/>
                <a:ea typeface="黑体" panose="02010609060101010101" pitchFamily="49" charset="-122"/>
              </a:rPr>
              <a:t>会话密钥加密</a:t>
            </a:r>
            <a:r>
              <a:rPr lang="zh-CN" altLang="en-US" sz="2000" dirty="0">
                <a:solidFill>
                  <a:schemeClr val="tx2"/>
                </a:solidFill>
                <a:latin typeface="黑体" panose="02010609060101010101" pitchFamily="49" charset="-122"/>
                <a:ea typeface="黑体" panose="02010609060101010101" pitchFamily="49" charset="-122"/>
              </a:rPr>
              <a:t>的用户身份</a:t>
            </a:r>
            <a:endParaRPr lang="en-US" altLang="zh-CN" sz="2000" dirty="0">
              <a:solidFill>
                <a:schemeClr val="tx2"/>
              </a:solidFill>
              <a:latin typeface="黑体" panose="02010609060101010101" pitchFamily="49" charset="-122"/>
              <a:ea typeface="黑体" panose="02010609060101010101" pitchFamily="49" charset="-122"/>
            </a:endParaRPr>
          </a:p>
          <a:p>
            <a:pPr marL="469900" lvl="0" indent="-469900" eaLnBrk="0" hangingPunct="0">
              <a:spcBef>
                <a:spcPct val="20000"/>
              </a:spcBef>
              <a:buClr>
                <a:srgbClr val="CC0000"/>
              </a:buClr>
              <a:buFont typeface="Wingdings" panose="05000000000000000000" pitchFamily="2" charset="2"/>
              <a:buChar char="u"/>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需访问的服务器名称</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err="1">
                <a:solidFill>
                  <a:schemeClr val="tx2"/>
                </a:solidFill>
                <a:latin typeface="黑体" panose="02010609060101010101" pitchFamily="49" charset="-122"/>
                <a:ea typeface="黑体" panose="02010609060101010101" pitchFamily="49" charset="-122"/>
              </a:rPr>
              <a:t>Keberos</a:t>
            </a:r>
            <a:r>
              <a:rPr lang="zh-CN" altLang="en-US" sz="2800" dirty="0">
                <a:solidFill>
                  <a:schemeClr val="tx2"/>
                </a:solidFill>
                <a:latin typeface="黑体" panose="02010609060101010101" pitchFamily="49" charset="-122"/>
                <a:ea typeface="黑体" panose="02010609060101010101" pitchFamily="49" charset="-122"/>
              </a:rPr>
              <a:t>认证</a:t>
            </a:r>
            <a:endParaRPr lang="zh-CN" altLang="en-US" sz="2800" dirty="0">
              <a:solidFill>
                <a:schemeClr val="tx2"/>
              </a:solidFill>
              <a:latin typeface="黑体" panose="02010609060101010101" pitchFamily="49" charset="-122"/>
              <a:ea typeface="黑体" panose="02010609060101010101" pitchFamily="49" charset="-122"/>
            </a:endParaRPr>
          </a:p>
        </p:txBody>
      </p:sp>
      <p:grpSp>
        <p:nvGrpSpPr>
          <p:cNvPr id="23" name="组合 22"/>
          <p:cNvGrpSpPr/>
          <p:nvPr/>
        </p:nvGrpSpPr>
        <p:grpSpPr>
          <a:xfrm>
            <a:off x="539685" y="5408835"/>
            <a:ext cx="937419" cy="1424470"/>
            <a:chOff x="5724699" y="4262056"/>
            <a:chExt cx="937419" cy="1424470"/>
          </a:xfrm>
        </p:grpSpPr>
        <p:graphicFrame>
          <p:nvGraphicFramePr>
            <p:cNvPr id="24"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12389" name="Drawing" r:id="rId1" imgW="869950" imgH="911225" progId="WPDraw30.Drawing">
                    <p:embed/>
                  </p:oleObj>
                </mc:Choice>
                <mc:Fallback>
                  <p:oleObj name="Drawing" r:id="rId1" imgW="869950" imgH="911225" progId="WPDraw30.Drawing">
                    <p:embed/>
                    <p:pic>
                      <p:nvPicPr>
                        <p:cNvPr id="0" name="Object 10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baseline="0" dirty="0"/>
                <a:t>用户</a:t>
              </a:r>
              <a:r>
                <a:rPr lang="en-US" altLang="zh-CN" baseline="0" dirty="0"/>
                <a:t>A</a:t>
              </a:r>
              <a:endParaRPr lang="en-US" altLang="zh-CN" baseline="0" dirty="0"/>
            </a:p>
          </p:txBody>
        </p:sp>
      </p:grpSp>
      <p:sp>
        <p:nvSpPr>
          <p:cNvPr id="38" name="文本框 37"/>
          <p:cNvSpPr txBox="1"/>
          <p:nvPr/>
        </p:nvSpPr>
        <p:spPr>
          <a:xfrm>
            <a:off x="701460" y="1668069"/>
            <a:ext cx="2502387"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marR="0" lvl="0" algn="l" defTabSz="914400" rtl="0" eaLnBrk="0" fontAlgn="base" latinLnBrk="0" hangingPunct="0">
              <a:lnSpc>
                <a:spcPct val="100000"/>
              </a:lnSpc>
              <a:spcBef>
                <a:spcPct val="20000"/>
              </a:spcBef>
              <a:spcAft>
                <a:spcPct val="0"/>
              </a:spcAft>
              <a:buClr>
                <a:srgbClr val="CC0000"/>
              </a:buClr>
              <a:buSzTx/>
              <a:defRPr/>
            </a:pPr>
            <a:r>
              <a:rPr lang="zh-CN" altLang="en-US" sz="2800" dirty="0">
                <a:solidFill>
                  <a:schemeClr val="bg1"/>
                </a:solidFill>
                <a:latin typeface="黑体" panose="02010609060101010101" pitchFamily="49" charset="-122"/>
                <a:ea typeface="黑体" panose="02010609060101010101" pitchFamily="49" charset="-122"/>
              </a:rPr>
              <a:t>用户与</a:t>
            </a:r>
            <a:r>
              <a:rPr lang="en-US" altLang="zh-CN" sz="2800" dirty="0">
                <a:solidFill>
                  <a:schemeClr val="bg1"/>
                </a:solidFill>
                <a:latin typeface="黑体" panose="02010609060101010101" pitchFamily="49" charset="-122"/>
                <a:ea typeface="黑体" panose="02010609060101010101" pitchFamily="49" charset="-122"/>
              </a:rPr>
              <a:t>TGS</a:t>
            </a:r>
            <a:r>
              <a:rPr lang="zh-CN" altLang="en-US" sz="2800" dirty="0">
                <a:solidFill>
                  <a:schemeClr val="bg1"/>
                </a:solidFill>
                <a:latin typeface="黑体" panose="02010609060101010101" pitchFamily="49" charset="-122"/>
                <a:ea typeface="黑体" panose="02010609060101010101" pitchFamily="49" charset="-122"/>
              </a:rPr>
              <a:t>交互</a:t>
            </a:r>
            <a:endParaRPr lang="en-US" altLang="zh-CN" sz="2800" dirty="0">
              <a:solidFill>
                <a:schemeClr val="bg1"/>
              </a:solidFill>
              <a:latin typeface="黑体" panose="02010609060101010101" pitchFamily="49" charset="-122"/>
              <a:ea typeface="黑体" panose="02010609060101010101" pitchFamily="49" charset="-122"/>
            </a:endParaRPr>
          </a:p>
        </p:txBody>
      </p:sp>
      <p:sp>
        <p:nvSpPr>
          <p:cNvPr id="39" name="箭头: 右 38"/>
          <p:cNvSpPr/>
          <p:nvPr/>
        </p:nvSpPr>
        <p:spPr>
          <a:xfrm>
            <a:off x="1725623" y="5612034"/>
            <a:ext cx="2630353" cy="504825"/>
          </a:xfrm>
          <a:prstGeom prst="rightArrow">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2"/>
                </a:solidFill>
                <a:latin typeface="黑体" panose="02010609060101010101" pitchFamily="49" charset="-122"/>
                <a:ea typeface="黑体" panose="02010609060101010101" pitchFamily="49" charset="-122"/>
              </a:rPr>
              <a:t>票据授予服务请求</a:t>
            </a:r>
            <a:endParaRPr lang="zh-CN" altLang="en-US" dirty="0"/>
          </a:p>
        </p:txBody>
      </p:sp>
      <p:grpSp>
        <p:nvGrpSpPr>
          <p:cNvPr id="29" name="组合 28"/>
          <p:cNvGrpSpPr/>
          <p:nvPr/>
        </p:nvGrpSpPr>
        <p:grpSpPr>
          <a:xfrm>
            <a:off x="4572000" y="5204994"/>
            <a:ext cx="3672408" cy="1823730"/>
            <a:chOff x="2339752" y="4077072"/>
            <a:chExt cx="3672408" cy="1823730"/>
          </a:xfrm>
        </p:grpSpPr>
        <p:pic>
          <p:nvPicPr>
            <p:cNvPr id="30" name="图片 29"/>
            <p:cNvPicPr>
              <a:picLocks noChangeAspect="1"/>
            </p:cNvPicPr>
            <p:nvPr/>
          </p:nvPicPr>
          <p:blipFill rotWithShape="1">
            <a:blip r:embed="rId3" cstate="print">
              <a:extLst>
                <a:ext uri="{28A0092B-C50C-407E-A947-70E740481C1C}">
                  <a14:useLocalDpi xmlns:a14="http://schemas.microsoft.com/office/drawing/2010/main" val="0"/>
                </a:ext>
              </a:extLst>
            </a:blip>
            <a:srcRect l="4227" r="4227"/>
            <a:stretch>
              <a:fillRect/>
            </a:stretch>
          </p:blipFill>
          <p:spPr>
            <a:xfrm>
              <a:off x="4932040" y="4188583"/>
              <a:ext cx="776037" cy="847705"/>
            </a:xfrm>
            <a:prstGeom prst="rect">
              <a:avLst/>
            </a:prstGeom>
          </p:spPr>
        </p:pic>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6699" y="4163015"/>
              <a:ext cx="847705" cy="847705"/>
            </a:xfrm>
            <a:prstGeom prst="rect">
              <a:avLst/>
            </a:prstGeom>
          </p:spPr>
        </p:pic>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9230" y="4164702"/>
              <a:ext cx="847705" cy="847705"/>
            </a:xfrm>
            <a:prstGeom prst="rect">
              <a:avLst/>
            </a:prstGeom>
          </p:spPr>
        </p:pic>
        <p:sp>
          <p:nvSpPr>
            <p:cNvPr id="33" name="Rectangle 117"/>
            <p:cNvSpPr>
              <a:spLocks noChangeArrowheads="1"/>
            </p:cNvSpPr>
            <p:nvPr/>
          </p:nvSpPr>
          <p:spPr bwMode="auto">
            <a:xfrm>
              <a:off x="2564769" y="501240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dirty="0"/>
                <a:t>AS</a:t>
              </a:r>
              <a:endParaRPr lang="en-US" altLang="zh-CN" baseline="0" dirty="0"/>
            </a:p>
          </p:txBody>
        </p:sp>
        <p:sp>
          <p:nvSpPr>
            <p:cNvPr id="34" name="Rectangle 117"/>
            <p:cNvSpPr>
              <a:spLocks noChangeArrowheads="1"/>
            </p:cNvSpPr>
            <p:nvPr/>
          </p:nvSpPr>
          <p:spPr bwMode="auto">
            <a:xfrm>
              <a:off x="3702238" y="501240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dirty="0"/>
                <a:t>TGS</a:t>
              </a:r>
              <a:endParaRPr lang="en-US" altLang="zh-CN" baseline="0" dirty="0"/>
            </a:p>
          </p:txBody>
        </p:sp>
        <p:sp>
          <p:nvSpPr>
            <p:cNvPr id="35" name="Rectangle 117"/>
            <p:cNvSpPr>
              <a:spLocks noChangeArrowheads="1"/>
            </p:cNvSpPr>
            <p:nvPr/>
          </p:nvSpPr>
          <p:spPr bwMode="auto">
            <a:xfrm>
              <a:off x="4851745" y="501240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t>数据库</a:t>
              </a:r>
              <a:endParaRPr lang="en-US" altLang="zh-CN" baseline="0" dirty="0"/>
            </a:p>
          </p:txBody>
        </p:sp>
        <p:sp>
          <p:nvSpPr>
            <p:cNvPr id="36" name="矩形: 圆角 35"/>
            <p:cNvSpPr/>
            <p:nvPr/>
          </p:nvSpPr>
          <p:spPr>
            <a:xfrm>
              <a:off x="2339752" y="4077072"/>
              <a:ext cx="3672408" cy="1306983"/>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Rectangle 117"/>
            <p:cNvSpPr>
              <a:spLocks noChangeArrowheads="1"/>
            </p:cNvSpPr>
            <p:nvPr/>
          </p:nvSpPr>
          <p:spPr bwMode="auto">
            <a:xfrm>
              <a:off x="3702238" y="539597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KDC</a:t>
              </a:r>
              <a:endParaRPr lang="en-US" altLang="zh-CN" baseline="0" dirty="0"/>
            </a:p>
          </p:txBody>
        </p:sp>
      </p:grpSp>
      <p:sp>
        <p:nvSpPr>
          <p:cNvPr id="22" name="卷形: 水平 21"/>
          <p:cNvSpPr/>
          <p:nvPr/>
        </p:nvSpPr>
        <p:spPr>
          <a:xfrm>
            <a:off x="1907704" y="5176842"/>
            <a:ext cx="2160239" cy="463985"/>
          </a:xfrm>
          <a:prstGeom prst="horizontalScroll">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TGT</a:t>
            </a:r>
            <a:r>
              <a:rPr lang="zh-CN" altLang="en-US" dirty="0"/>
              <a:t>、用户身份</a:t>
            </a:r>
            <a:endParaRPr lang="zh-CN" altLang="en-US" dirty="0"/>
          </a:p>
        </p:txBody>
      </p:sp>
      <p:sp>
        <p:nvSpPr>
          <p:cNvPr id="40" name="对话气泡: 矩形 39"/>
          <p:cNvSpPr/>
          <p:nvPr/>
        </p:nvSpPr>
        <p:spPr>
          <a:xfrm>
            <a:off x="703683" y="4675225"/>
            <a:ext cx="2428157" cy="523220"/>
          </a:xfrm>
          <a:prstGeom prst="wedgeRectCallout">
            <a:avLst>
              <a:gd name="adj1" fmla="val -37309"/>
              <a:gd name="adj2" fmla="val 97599"/>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访问</a:t>
            </a:r>
            <a:r>
              <a:rPr lang="en-US" altLang="zh-CN" dirty="0">
                <a:latin typeface="黑体" panose="02010609060101010101" pitchFamily="49" charset="-122"/>
                <a:ea typeface="黑体" panose="02010609060101010101" pitchFamily="49" charset="-122"/>
              </a:rPr>
              <a:t>TGS</a:t>
            </a:r>
            <a:r>
              <a:rPr lang="zh-CN" altLang="en-US" dirty="0">
                <a:latin typeface="黑体" panose="02010609060101010101" pitchFamily="49" charset="-122"/>
                <a:ea typeface="黑体" panose="02010609060101010101" pitchFamily="49" charset="-122"/>
              </a:rPr>
              <a:t>：我有票（</a:t>
            </a:r>
            <a:r>
              <a:rPr lang="en-US" altLang="zh-CN" dirty="0">
                <a:latin typeface="黑体" panose="02010609060101010101" pitchFamily="49" charset="-122"/>
                <a:ea typeface="黑体" panose="02010609060101010101" pitchFamily="49" charset="-122"/>
              </a:rPr>
              <a:t>TGT</a:t>
            </a:r>
            <a:r>
              <a:rPr lang="zh-CN" altLang="en-US" dirty="0">
                <a:latin typeface="黑体" panose="02010609060101010101" pitchFamily="49" charset="-122"/>
                <a:ea typeface="黑体" panose="02010609060101010101" pitchFamily="49" charset="-122"/>
              </a:rPr>
              <a:t>），让我访问</a:t>
            </a:r>
            <a:r>
              <a:rPr lang="zh-CN" altLang="en-US" dirty="0"/>
              <a:t>！</a:t>
            </a:r>
            <a:endParaRPr lang="zh-CN" altLang="en-US" dirty="0"/>
          </a:p>
        </p:txBody>
      </p:sp>
      <p:sp>
        <p:nvSpPr>
          <p:cNvPr id="41" name="椭圆 40"/>
          <p:cNvSpPr/>
          <p:nvPr/>
        </p:nvSpPr>
        <p:spPr>
          <a:xfrm>
            <a:off x="5805773" y="5071817"/>
            <a:ext cx="1265180" cy="1424851"/>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left)">
                                      <p:cBhvr>
                                        <p:cTn id="16" dur="500"/>
                                        <p:tgtEl>
                                          <p:spTgt spid="39"/>
                                        </p:tgtEl>
                                      </p:cBhvr>
                                    </p:animEffect>
                                  </p:childTnLst>
                                </p:cTn>
                              </p:par>
                            </p:childTnLst>
                          </p:cTn>
                        </p:par>
                        <p:par>
                          <p:cTn id="17" fill="hold">
                            <p:stCondLst>
                              <p:cond delay="1000"/>
                            </p:stCondLst>
                            <p:childTnLst>
                              <p:par>
                                <p:cTn id="18" presetID="10" presetClass="entr" presetSubtype="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Effect transition="in" filter="fade">
                                      <p:cBhvr>
                                        <p:cTn id="23" dur="500"/>
                                        <p:tgtEl>
                                          <p:spTgt spid="4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xit" presetSubtype="0" fill="hold" grpId="1" nodeType="clickEffect">
                                  <p:stCondLst>
                                    <p:cond delay="0"/>
                                  </p:stCondLst>
                                  <p:childTnLst>
                                    <p:animEffect transition="out" filter="fade">
                                      <p:cBhvr>
                                        <p:cTn id="27" dur="500"/>
                                        <p:tgtEl>
                                          <p:spTgt spid="40"/>
                                        </p:tgtEl>
                                      </p:cBhvr>
                                    </p:animEffect>
                                    <p:set>
                                      <p:cBhvr>
                                        <p:cTn id="28" dur="1" fill="hold">
                                          <p:stCondLst>
                                            <p:cond delay="499"/>
                                          </p:stCondLst>
                                        </p:cTn>
                                        <p:tgtEl>
                                          <p:spTgt spid="40"/>
                                        </p:tgtEl>
                                        <p:attrNameLst>
                                          <p:attrName>style.visibility</p:attrName>
                                        </p:attrNameLst>
                                      </p:cBhvr>
                                      <p:to>
                                        <p:strVal val="hidden"/>
                                      </p:to>
                                    </p:set>
                                  </p:childTnLst>
                                </p:cTn>
                              </p:par>
                            </p:childTnLst>
                          </p:cTn>
                        </p:par>
                        <p:par>
                          <p:cTn id="29" fill="hold">
                            <p:stCondLst>
                              <p:cond delay="500"/>
                            </p:stCondLst>
                            <p:childTnLst>
                              <p:par>
                                <p:cTn id="30" presetID="10" presetClass="entr" presetSubtype="0" fill="hold" nodeType="afterEffect">
                                  <p:stCondLst>
                                    <p:cond delay="0"/>
                                  </p:stCondLst>
                                  <p:childTnLst>
                                    <p:set>
                                      <p:cBhvr>
                                        <p:cTn id="31" dur="1" fill="hold">
                                          <p:stCondLst>
                                            <p:cond delay="0"/>
                                          </p:stCondLst>
                                        </p:cTn>
                                        <p:tgtEl>
                                          <p:spTgt spid="13">
                                            <p:txEl>
                                              <p:pRg st="2" end="2"/>
                                            </p:txEl>
                                          </p:spTgt>
                                        </p:tgtEl>
                                        <p:attrNameLst>
                                          <p:attrName>style.visibility</p:attrName>
                                        </p:attrNameLst>
                                      </p:cBhvr>
                                      <p:to>
                                        <p:strVal val="visible"/>
                                      </p:to>
                                    </p:set>
                                    <p:animEffect transition="in" filter="fade">
                                      <p:cBhvr>
                                        <p:cTn id="32" dur="500"/>
                                        <p:tgtEl>
                                          <p:spTgt spid="13">
                                            <p:txEl>
                                              <p:pRg st="2" end="2"/>
                                            </p:txEl>
                                          </p:spTgt>
                                        </p:tgtEl>
                                      </p:cBhvr>
                                    </p:animEffect>
                                  </p:childTnLst>
                                </p:cTn>
                              </p:par>
                            </p:childTnLst>
                          </p:cTn>
                        </p:par>
                        <p:par>
                          <p:cTn id="33" fill="hold">
                            <p:stCondLst>
                              <p:cond delay="1000"/>
                            </p:stCondLst>
                            <p:childTnLst>
                              <p:par>
                                <p:cTn id="34" presetID="10" presetClass="entr" presetSubtype="0" fill="hold" nodeType="afterEffect">
                                  <p:stCondLst>
                                    <p:cond delay="0"/>
                                  </p:stCondLst>
                                  <p:childTnLst>
                                    <p:set>
                                      <p:cBhvr>
                                        <p:cTn id="35" dur="1" fill="hold">
                                          <p:stCondLst>
                                            <p:cond delay="0"/>
                                          </p:stCondLst>
                                        </p:cTn>
                                        <p:tgtEl>
                                          <p:spTgt spid="13">
                                            <p:txEl>
                                              <p:pRg st="3" end="3"/>
                                            </p:txEl>
                                          </p:spTgt>
                                        </p:tgtEl>
                                        <p:attrNameLst>
                                          <p:attrName>style.visibility</p:attrName>
                                        </p:attrNameLst>
                                      </p:cBhvr>
                                      <p:to>
                                        <p:strVal val="visible"/>
                                      </p:to>
                                    </p:set>
                                    <p:animEffect transition="in" filter="fade">
                                      <p:cBhvr>
                                        <p:cTn id="36" dur="500"/>
                                        <p:tgtEl>
                                          <p:spTgt spid="13">
                                            <p:txEl>
                                              <p:pRg st="3" end="3"/>
                                            </p:txEl>
                                          </p:spTgt>
                                        </p:tgtEl>
                                      </p:cBhvr>
                                    </p:animEffect>
                                  </p:childTnLst>
                                </p:cTn>
                              </p:par>
                            </p:childTnLst>
                          </p:cTn>
                        </p:par>
                        <p:par>
                          <p:cTn id="37" fill="hold">
                            <p:stCondLst>
                              <p:cond delay="1500"/>
                            </p:stCondLst>
                            <p:childTnLst>
                              <p:par>
                                <p:cTn id="38" presetID="10" presetClass="entr" presetSubtype="0" fill="hold" nodeType="afterEffect">
                                  <p:stCondLst>
                                    <p:cond delay="0"/>
                                  </p:stCondLst>
                                  <p:childTnLst>
                                    <p:set>
                                      <p:cBhvr>
                                        <p:cTn id="39" dur="1" fill="hold">
                                          <p:stCondLst>
                                            <p:cond delay="0"/>
                                          </p:stCondLst>
                                        </p:cTn>
                                        <p:tgtEl>
                                          <p:spTgt spid="13">
                                            <p:txEl>
                                              <p:pRg st="4" end="4"/>
                                            </p:txEl>
                                          </p:spTgt>
                                        </p:tgtEl>
                                        <p:attrNameLst>
                                          <p:attrName>style.visibility</p:attrName>
                                        </p:attrNameLst>
                                      </p:cBhvr>
                                      <p:to>
                                        <p:strVal val="visible"/>
                                      </p:to>
                                    </p:set>
                                    <p:animEffect transition="in" filter="fade">
                                      <p:cBhvr>
                                        <p:cTn id="40" dur="500"/>
                                        <p:tgtEl>
                                          <p:spTgt spid="13">
                                            <p:txEl>
                                              <p:pRg st="4" end="4"/>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13">
                                            <p:txEl>
                                              <p:pRg st="5" end="5"/>
                                            </p:txEl>
                                          </p:spTgt>
                                        </p:tgtEl>
                                        <p:attrNameLst>
                                          <p:attrName>style.visibility</p:attrName>
                                        </p:attrNameLst>
                                      </p:cBhvr>
                                      <p:to>
                                        <p:strVal val="visible"/>
                                      </p:to>
                                    </p:set>
                                    <p:animEffect transition="in" filter="fade">
                                      <p:cBhvr>
                                        <p:cTn id="44" dur="500"/>
                                        <p:tgtEl>
                                          <p:spTgt spid="13">
                                            <p:txEl>
                                              <p:pRg st="5" end="5"/>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2" grpId="0" animBg="1"/>
      <p:bldP spid="40" grpId="0" animBg="1"/>
      <p:bldP spid="40" grpId="1" animBg="1"/>
      <p:bldP spid="4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957576" y="1713281"/>
            <a:ext cx="7368188" cy="3416320"/>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469900" lvl="0" indent="-469900" eaLnBrk="0" hangingPunct="0">
              <a:spcBef>
                <a:spcPct val="20000"/>
              </a:spcBef>
              <a:buClr>
                <a:srgbClr val="CC0000"/>
              </a:buClr>
              <a:buFont typeface="Wingdings" panose="05000000000000000000" pitchFamily="2" charset="2"/>
              <a:buChar char="o"/>
              <a:defRPr/>
            </a:pP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TGS</a:t>
            </a:r>
            <a:r>
              <a:rPr lang="zh-CN" altLang="en-US" sz="2000" dirty="0">
                <a:solidFill>
                  <a:schemeClr val="tx2"/>
                </a:solidFill>
                <a:latin typeface="黑体" panose="02010609060101010101" pitchFamily="49" charset="-122"/>
                <a:ea typeface="黑体" panose="02010609060101010101" pitchFamily="49" charset="-122"/>
              </a:rPr>
              <a:t>使用</a:t>
            </a:r>
            <a:r>
              <a:rPr lang="en-US" altLang="zh-CN" sz="2000" dirty="0">
                <a:solidFill>
                  <a:srgbClr val="FF0000"/>
                </a:solidFill>
                <a:latin typeface="黑体" panose="02010609060101010101" pitchFamily="49" charset="-122"/>
                <a:ea typeface="黑体" panose="02010609060101010101" pitchFamily="49" charset="-122"/>
              </a:rPr>
              <a:t>KDC</a:t>
            </a:r>
            <a:r>
              <a:rPr lang="zh-CN" altLang="en-US" sz="2000" dirty="0">
                <a:solidFill>
                  <a:srgbClr val="FF0000"/>
                </a:solidFill>
                <a:latin typeface="黑体" panose="02010609060101010101" pitchFamily="49" charset="-122"/>
                <a:ea typeface="黑体" panose="02010609060101010101" pitchFamily="49" charset="-122"/>
              </a:rPr>
              <a:t>密钥</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解密</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TGT</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，获得会话密钥与经过</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AS</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验证的用户身份；</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marL="469900" lvl="0" indent="-469900" eaLnBrk="0" hangingPunct="0">
              <a:spcBef>
                <a:spcPct val="20000"/>
              </a:spcBef>
              <a:buClr>
                <a:srgbClr val="CC0000"/>
              </a:buClr>
              <a:buFont typeface="Wingdings" panose="05000000000000000000" pitchFamily="2" charset="2"/>
              <a:buChar char="o"/>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通过</a:t>
            </a:r>
            <a:r>
              <a:rPr lang="zh-CN" altLang="en-US" sz="2000" dirty="0">
                <a:solidFill>
                  <a:srgbClr val="FF0000"/>
                </a:solidFill>
                <a:latin typeface="黑体" panose="02010609060101010101" pitchFamily="49" charset="-122"/>
                <a:ea typeface="黑体" panose="02010609060101010101" pitchFamily="49" charset="-122"/>
              </a:rPr>
              <a:t>会话密钥</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解密用户申明的用户身份，将其与</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TGT</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中经过</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AS</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验证的信息比对，通过验证后向对方发送</a:t>
            </a:r>
            <a:r>
              <a:rPr lang="zh-CN" altLang="en-US" sz="2000" dirty="0">
                <a:solidFill>
                  <a:srgbClr val="FF0000"/>
                </a:solidFill>
                <a:latin typeface="黑体" panose="02010609060101010101" pitchFamily="49" charset="-122"/>
                <a:ea typeface="黑体" panose="02010609060101010101" pitchFamily="49" charset="-122"/>
              </a:rPr>
              <a:t>票据授予服务应答</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a:t>
            </a:r>
            <a:r>
              <a:rPr lang="en-US" altLang="zh-CN" sz="2000" dirty="0">
                <a:solidFill>
                  <a:schemeClr val="tx2"/>
                </a:solidFill>
                <a:latin typeface="黑体" panose="02010609060101010101" pitchFamily="49" charset="-122"/>
                <a:ea typeface="黑体" panose="02010609060101010101" pitchFamily="49" charset="-122"/>
              </a:rPr>
              <a:t>KRB_TGS_REP</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lvl="0" eaLnBrk="0" hangingPunct="0">
              <a:spcBef>
                <a:spcPct val="20000"/>
              </a:spcBef>
              <a:buClr>
                <a:srgbClr val="CC0000"/>
              </a:buClr>
              <a:defRPr/>
            </a:pP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    </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内容包括：</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marL="469900" lvl="0" indent="-469900" eaLnBrk="0" hangingPunct="0">
              <a:spcBef>
                <a:spcPct val="20000"/>
              </a:spcBef>
              <a:buClr>
                <a:srgbClr val="CC0000"/>
              </a:buClr>
              <a:buFont typeface="Wingdings" panose="05000000000000000000" pitchFamily="2" charset="2"/>
              <a:buChar char="u"/>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使用</a:t>
            </a:r>
            <a:r>
              <a:rPr lang="zh-CN" altLang="en-US" sz="2000" dirty="0">
                <a:solidFill>
                  <a:srgbClr val="FF0000"/>
                </a:solidFill>
                <a:latin typeface="黑体" panose="02010609060101010101" pitchFamily="49" charset="-122"/>
                <a:ea typeface="黑体" panose="02010609060101010101" pitchFamily="49" charset="-122"/>
              </a:rPr>
              <a:t>会话密钥加密</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的</a:t>
            </a:r>
            <a:r>
              <a:rPr lang="zh-CN" altLang="en-US" sz="2000" dirty="0">
                <a:solidFill>
                  <a:srgbClr val="FF0000"/>
                </a:solidFill>
                <a:latin typeface="黑体" panose="02010609060101010101" pitchFamily="49" charset="-122"/>
                <a:ea typeface="黑体" panose="02010609060101010101" pitchFamily="49" charset="-122"/>
              </a:rPr>
              <a:t>服务会话密钥</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：用于保证用户与服务器的交互是安全的</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marL="469900" lvl="0" indent="-469900" eaLnBrk="0" hangingPunct="0">
              <a:spcBef>
                <a:spcPct val="20000"/>
              </a:spcBef>
              <a:buClr>
                <a:srgbClr val="CC0000"/>
              </a:buClr>
              <a:buFont typeface="Wingdings" panose="05000000000000000000" pitchFamily="2" charset="2"/>
              <a:buChar char="u"/>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使用</a:t>
            </a:r>
            <a:r>
              <a:rPr lang="zh-CN" altLang="en-US" sz="2000" dirty="0">
                <a:solidFill>
                  <a:srgbClr val="FF0000"/>
                </a:solidFill>
                <a:latin typeface="黑体" panose="02010609060101010101" pitchFamily="49" charset="-122"/>
                <a:ea typeface="黑体" panose="02010609060101010101" pitchFamily="49" charset="-122"/>
              </a:rPr>
              <a:t>服务器密钥加密</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的</a:t>
            </a:r>
            <a:r>
              <a:rPr lang="en-US" altLang="zh-CN" sz="2000" dirty="0">
                <a:solidFill>
                  <a:srgbClr val="FF0000"/>
                </a:solidFill>
                <a:latin typeface="黑体" panose="02010609060101010101" pitchFamily="49" charset="-122"/>
                <a:ea typeface="黑体" panose="02010609060101010101" pitchFamily="49" charset="-122"/>
              </a:rPr>
              <a:t>Ticket</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 </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（服务票据）：访问服务器的凭证，包含</a:t>
            </a:r>
            <a:r>
              <a:rPr lang="zh-CN" altLang="en-US" sz="2000" dirty="0">
                <a:solidFill>
                  <a:srgbClr val="FF0000"/>
                </a:solidFill>
                <a:latin typeface="黑体" panose="02010609060101010101" pitchFamily="49" charset="-122"/>
                <a:ea typeface="黑体" panose="02010609060101010101" pitchFamily="49" charset="-122"/>
              </a:rPr>
              <a:t>服务会话密钥</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和</a:t>
            </a:r>
            <a:r>
              <a:rPr lang="zh-CN" altLang="en-US" sz="2000" dirty="0">
                <a:solidFill>
                  <a:srgbClr val="FF0000"/>
                </a:solidFill>
                <a:latin typeface="黑体" panose="02010609060101010101" pitchFamily="49" charset="-122"/>
                <a:ea typeface="黑体" panose="02010609060101010101" pitchFamily="49" charset="-122"/>
              </a:rPr>
              <a:t>经过</a:t>
            </a:r>
            <a:r>
              <a:rPr lang="en-US" altLang="zh-CN" sz="2000" dirty="0">
                <a:solidFill>
                  <a:srgbClr val="FF0000"/>
                </a:solidFill>
                <a:latin typeface="黑体" panose="02010609060101010101" pitchFamily="49" charset="-122"/>
                <a:ea typeface="黑体" panose="02010609060101010101" pitchFamily="49" charset="-122"/>
              </a:rPr>
              <a:t>TGS</a:t>
            </a:r>
            <a:r>
              <a:rPr lang="zh-CN" altLang="en-US" sz="2000" dirty="0">
                <a:solidFill>
                  <a:srgbClr val="FF0000"/>
                </a:solidFill>
                <a:latin typeface="黑体" panose="02010609060101010101" pitchFamily="49" charset="-122"/>
                <a:ea typeface="黑体" panose="02010609060101010101" pitchFamily="49" charset="-122"/>
              </a:rPr>
              <a:t>验证</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的用户信息</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err="1">
                <a:solidFill>
                  <a:schemeClr val="tx2"/>
                </a:solidFill>
                <a:latin typeface="黑体" panose="02010609060101010101" pitchFamily="49" charset="-122"/>
                <a:ea typeface="黑体" panose="02010609060101010101" pitchFamily="49" charset="-122"/>
              </a:rPr>
              <a:t>Keberos</a:t>
            </a:r>
            <a:r>
              <a:rPr lang="zh-CN" altLang="en-US" sz="2800" dirty="0">
                <a:solidFill>
                  <a:schemeClr val="tx2"/>
                </a:solidFill>
                <a:latin typeface="黑体" panose="02010609060101010101" pitchFamily="49" charset="-122"/>
                <a:ea typeface="黑体" panose="02010609060101010101" pitchFamily="49" charset="-122"/>
              </a:rPr>
              <a:t>认证</a:t>
            </a:r>
            <a:endParaRPr lang="zh-CN" altLang="en-US" sz="2800" dirty="0">
              <a:solidFill>
                <a:schemeClr val="tx2"/>
              </a:solidFill>
              <a:latin typeface="黑体" panose="02010609060101010101" pitchFamily="49" charset="-122"/>
              <a:ea typeface="黑体" panose="02010609060101010101" pitchFamily="49" charset="-122"/>
            </a:endParaRPr>
          </a:p>
        </p:txBody>
      </p:sp>
      <p:grpSp>
        <p:nvGrpSpPr>
          <p:cNvPr id="23" name="组合 22"/>
          <p:cNvGrpSpPr/>
          <p:nvPr/>
        </p:nvGrpSpPr>
        <p:grpSpPr>
          <a:xfrm>
            <a:off x="20951" y="5411344"/>
            <a:ext cx="937419" cy="1424470"/>
            <a:chOff x="5724699" y="4262056"/>
            <a:chExt cx="937419" cy="1424470"/>
          </a:xfrm>
        </p:grpSpPr>
        <p:graphicFrame>
          <p:nvGraphicFramePr>
            <p:cNvPr id="24"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13413" name="Drawing" r:id="rId1" imgW="869950" imgH="911225" progId="WPDraw30.Drawing">
                    <p:embed/>
                  </p:oleObj>
                </mc:Choice>
                <mc:Fallback>
                  <p:oleObj name="Drawing" r:id="rId1" imgW="869950" imgH="911225" progId="WPDraw30.Drawing">
                    <p:embed/>
                    <p:pic>
                      <p:nvPicPr>
                        <p:cNvPr id="0" name="Object 10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baseline="0" dirty="0"/>
                <a:t>用户</a:t>
              </a:r>
              <a:r>
                <a:rPr lang="en-US" altLang="zh-CN" baseline="0" dirty="0"/>
                <a:t>A</a:t>
              </a:r>
              <a:endParaRPr lang="en-US" altLang="zh-CN" baseline="0" dirty="0"/>
            </a:p>
          </p:txBody>
        </p:sp>
      </p:grpSp>
      <p:sp>
        <p:nvSpPr>
          <p:cNvPr id="39" name="箭头: 右 38"/>
          <p:cNvSpPr/>
          <p:nvPr/>
        </p:nvSpPr>
        <p:spPr>
          <a:xfrm flipH="1">
            <a:off x="1002830" y="5653523"/>
            <a:ext cx="3772747" cy="504825"/>
          </a:xfrm>
          <a:prstGeom prst="rightArrow">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2"/>
                </a:solidFill>
                <a:latin typeface="黑体" panose="02010609060101010101" pitchFamily="49" charset="-122"/>
                <a:ea typeface="黑体" panose="02010609060101010101" pitchFamily="49" charset="-122"/>
              </a:rPr>
              <a:t>票据授予服务应答</a:t>
            </a:r>
            <a:endParaRPr lang="zh-CN" altLang="en-US" dirty="0"/>
          </a:p>
        </p:txBody>
      </p:sp>
      <p:grpSp>
        <p:nvGrpSpPr>
          <p:cNvPr id="29" name="组合 28"/>
          <p:cNvGrpSpPr/>
          <p:nvPr/>
        </p:nvGrpSpPr>
        <p:grpSpPr>
          <a:xfrm>
            <a:off x="4932040" y="5116849"/>
            <a:ext cx="3672408" cy="1823730"/>
            <a:chOff x="2339752" y="4077072"/>
            <a:chExt cx="3672408" cy="1823730"/>
          </a:xfrm>
        </p:grpSpPr>
        <p:pic>
          <p:nvPicPr>
            <p:cNvPr id="30" name="图片 29"/>
            <p:cNvPicPr>
              <a:picLocks noChangeAspect="1"/>
            </p:cNvPicPr>
            <p:nvPr/>
          </p:nvPicPr>
          <p:blipFill rotWithShape="1">
            <a:blip r:embed="rId3" cstate="print">
              <a:extLst>
                <a:ext uri="{28A0092B-C50C-407E-A947-70E740481C1C}">
                  <a14:useLocalDpi xmlns:a14="http://schemas.microsoft.com/office/drawing/2010/main" val="0"/>
                </a:ext>
              </a:extLst>
            </a:blip>
            <a:srcRect l="4227" r="4227"/>
            <a:stretch>
              <a:fillRect/>
            </a:stretch>
          </p:blipFill>
          <p:spPr>
            <a:xfrm>
              <a:off x="4932040" y="4188583"/>
              <a:ext cx="776037" cy="847705"/>
            </a:xfrm>
            <a:prstGeom prst="rect">
              <a:avLst/>
            </a:prstGeom>
          </p:spPr>
        </p:pic>
        <p:pic>
          <p:nvPicPr>
            <p:cNvPr id="31" name="图片 3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46699" y="4163015"/>
              <a:ext cx="847705" cy="847705"/>
            </a:xfrm>
            <a:prstGeom prst="rect">
              <a:avLst/>
            </a:prstGeom>
          </p:spPr>
        </p:pic>
        <p:pic>
          <p:nvPicPr>
            <p:cNvPr id="32" name="图片 3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09230" y="4164702"/>
              <a:ext cx="847705" cy="847705"/>
            </a:xfrm>
            <a:prstGeom prst="rect">
              <a:avLst/>
            </a:prstGeom>
          </p:spPr>
        </p:pic>
        <p:sp>
          <p:nvSpPr>
            <p:cNvPr id="33" name="Rectangle 117"/>
            <p:cNvSpPr>
              <a:spLocks noChangeArrowheads="1"/>
            </p:cNvSpPr>
            <p:nvPr/>
          </p:nvSpPr>
          <p:spPr bwMode="auto">
            <a:xfrm>
              <a:off x="2564769" y="501240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dirty="0"/>
                <a:t>AS</a:t>
              </a:r>
              <a:endParaRPr lang="en-US" altLang="zh-CN" baseline="0" dirty="0"/>
            </a:p>
          </p:txBody>
        </p:sp>
        <p:sp>
          <p:nvSpPr>
            <p:cNvPr id="34" name="Rectangle 117"/>
            <p:cNvSpPr>
              <a:spLocks noChangeArrowheads="1"/>
            </p:cNvSpPr>
            <p:nvPr/>
          </p:nvSpPr>
          <p:spPr bwMode="auto">
            <a:xfrm>
              <a:off x="3702238" y="501240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dirty="0"/>
                <a:t>TGS</a:t>
              </a:r>
              <a:endParaRPr lang="en-US" altLang="zh-CN" baseline="0" dirty="0"/>
            </a:p>
          </p:txBody>
        </p:sp>
        <p:sp>
          <p:nvSpPr>
            <p:cNvPr id="35" name="Rectangle 117"/>
            <p:cNvSpPr>
              <a:spLocks noChangeArrowheads="1"/>
            </p:cNvSpPr>
            <p:nvPr/>
          </p:nvSpPr>
          <p:spPr bwMode="auto">
            <a:xfrm>
              <a:off x="4851745" y="501240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t>数据库</a:t>
              </a:r>
              <a:endParaRPr lang="en-US" altLang="zh-CN" baseline="0" dirty="0"/>
            </a:p>
          </p:txBody>
        </p:sp>
        <p:sp>
          <p:nvSpPr>
            <p:cNvPr id="36" name="矩形: 圆角 35"/>
            <p:cNvSpPr/>
            <p:nvPr/>
          </p:nvSpPr>
          <p:spPr>
            <a:xfrm>
              <a:off x="2339752" y="4077072"/>
              <a:ext cx="3672408" cy="1306983"/>
            </a:xfrm>
            <a:prstGeom prst="round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Rectangle 117"/>
            <p:cNvSpPr>
              <a:spLocks noChangeArrowheads="1"/>
            </p:cNvSpPr>
            <p:nvPr/>
          </p:nvSpPr>
          <p:spPr bwMode="auto">
            <a:xfrm>
              <a:off x="3702238" y="5395977"/>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KDC</a:t>
              </a:r>
              <a:endParaRPr lang="en-US" altLang="zh-CN" baseline="0" dirty="0"/>
            </a:p>
          </p:txBody>
        </p:sp>
      </p:grpSp>
      <p:sp>
        <p:nvSpPr>
          <p:cNvPr id="42" name="椭圆 41"/>
          <p:cNvSpPr/>
          <p:nvPr/>
        </p:nvSpPr>
        <p:spPr>
          <a:xfrm>
            <a:off x="6102687" y="4995088"/>
            <a:ext cx="1265180" cy="1424851"/>
          </a:xfrm>
          <a:prstGeom prst="ellipse">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卷形: 水平 42"/>
          <p:cNvSpPr/>
          <p:nvPr/>
        </p:nvSpPr>
        <p:spPr>
          <a:xfrm>
            <a:off x="2997100" y="4948738"/>
            <a:ext cx="1800201" cy="847705"/>
          </a:xfrm>
          <a:prstGeom prst="horizontalScroll">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Ticket</a:t>
            </a:r>
            <a:endParaRPr lang="en-US" altLang="zh-CN" dirty="0"/>
          </a:p>
          <a:p>
            <a:pPr algn="ctr"/>
            <a:r>
              <a:rPr lang="zh-CN" altLang="en-US" dirty="0"/>
              <a:t>服务会话密钥</a:t>
            </a:r>
            <a:endParaRPr lang="zh-CN" altLang="en-US" dirty="0"/>
          </a:p>
        </p:txBody>
      </p:sp>
      <p:sp>
        <p:nvSpPr>
          <p:cNvPr id="45" name="文本框 44"/>
          <p:cNvSpPr txBox="1"/>
          <p:nvPr/>
        </p:nvSpPr>
        <p:spPr>
          <a:xfrm>
            <a:off x="304800" y="1233052"/>
            <a:ext cx="2502387"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marR="0" lvl="0" algn="l" defTabSz="914400" rtl="0" eaLnBrk="0" fontAlgn="base" latinLnBrk="0" hangingPunct="0">
              <a:lnSpc>
                <a:spcPct val="100000"/>
              </a:lnSpc>
              <a:spcBef>
                <a:spcPct val="20000"/>
              </a:spcBef>
              <a:spcAft>
                <a:spcPct val="0"/>
              </a:spcAft>
              <a:buClr>
                <a:srgbClr val="CC0000"/>
              </a:buClr>
              <a:buSzTx/>
              <a:defRPr/>
            </a:pPr>
            <a:r>
              <a:rPr lang="zh-CN" altLang="en-US" sz="2800" dirty="0">
                <a:solidFill>
                  <a:schemeClr val="bg1"/>
                </a:solidFill>
                <a:latin typeface="黑体" panose="02010609060101010101" pitchFamily="49" charset="-122"/>
                <a:ea typeface="黑体" panose="02010609060101010101" pitchFamily="49" charset="-122"/>
              </a:rPr>
              <a:t>用户与</a:t>
            </a:r>
            <a:r>
              <a:rPr lang="en-US" altLang="zh-CN" sz="2800" dirty="0">
                <a:solidFill>
                  <a:schemeClr val="bg1"/>
                </a:solidFill>
                <a:latin typeface="黑体" panose="02010609060101010101" pitchFamily="49" charset="-122"/>
                <a:ea typeface="黑体" panose="02010609060101010101" pitchFamily="49" charset="-122"/>
              </a:rPr>
              <a:t>TGS</a:t>
            </a:r>
            <a:r>
              <a:rPr lang="zh-CN" altLang="en-US" sz="2800" dirty="0">
                <a:solidFill>
                  <a:schemeClr val="bg1"/>
                </a:solidFill>
                <a:latin typeface="黑体" panose="02010609060101010101" pitchFamily="49" charset="-122"/>
                <a:ea typeface="黑体" panose="02010609060101010101" pitchFamily="49" charset="-122"/>
              </a:rPr>
              <a:t>交互</a:t>
            </a:r>
            <a:endParaRPr lang="en-US" altLang="zh-CN" sz="2800"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par>
                          <p:cTn id="13" fill="hold">
                            <p:stCondLst>
                              <p:cond delay="500"/>
                            </p:stCondLst>
                            <p:childTnLst>
                              <p:par>
                                <p:cTn id="14" presetID="22" presetClass="entr" presetSubtype="2" fill="hold" grpId="0" nodeType="afterEffect">
                                  <p:stCondLst>
                                    <p:cond delay="0"/>
                                  </p:stCondLst>
                                  <p:childTnLst>
                                    <p:set>
                                      <p:cBhvr>
                                        <p:cTn id="15" dur="1" fill="hold">
                                          <p:stCondLst>
                                            <p:cond delay="0"/>
                                          </p:stCondLst>
                                        </p:cTn>
                                        <p:tgtEl>
                                          <p:spTgt spid="39"/>
                                        </p:tgtEl>
                                        <p:attrNameLst>
                                          <p:attrName>style.visibility</p:attrName>
                                        </p:attrNameLst>
                                      </p:cBhvr>
                                      <p:to>
                                        <p:strVal val="visible"/>
                                      </p:to>
                                    </p:set>
                                    <p:animEffect transition="in" filter="wipe(right)">
                                      <p:cBhvr>
                                        <p:cTn id="16" dur="500"/>
                                        <p:tgtEl>
                                          <p:spTgt spid="3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500"/>
                                        <p:tgtEl>
                                          <p:spTgt spid="13">
                                            <p:txEl>
                                              <p:pRg st="2" end="2"/>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nodeType="withEffect">
                                  <p:stCondLst>
                                    <p:cond delay="0"/>
                                  </p:stCondLst>
                                  <p:childTnLst>
                                    <p:set>
                                      <p:cBhvr>
                                        <p:cTn id="27" dur="1" fill="hold">
                                          <p:stCondLst>
                                            <p:cond delay="0"/>
                                          </p:stCondLst>
                                        </p:cTn>
                                        <p:tgtEl>
                                          <p:spTgt spid="13">
                                            <p:txEl>
                                              <p:pRg st="3" end="3"/>
                                            </p:txEl>
                                          </p:spTgt>
                                        </p:tgtEl>
                                        <p:attrNameLst>
                                          <p:attrName>style.visibility</p:attrName>
                                        </p:attrNameLst>
                                      </p:cBhvr>
                                      <p:to>
                                        <p:strVal val="visible"/>
                                      </p:to>
                                    </p:set>
                                    <p:animEffect transition="in" filter="fade">
                                      <p:cBhvr>
                                        <p:cTn id="28" dur="500"/>
                                        <p:tgtEl>
                                          <p:spTgt spid="13">
                                            <p:txEl>
                                              <p:pRg st="3" end="3"/>
                                            </p:txEl>
                                          </p:spTgt>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13">
                                            <p:txEl>
                                              <p:pRg st="4" end="4"/>
                                            </p:txEl>
                                          </p:spTgt>
                                        </p:tgtEl>
                                        <p:attrNameLst>
                                          <p:attrName>style.visibility</p:attrName>
                                        </p:attrNameLst>
                                      </p:cBhvr>
                                      <p:to>
                                        <p:strVal val="visible"/>
                                      </p:to>
                                    </p:set>
                                    <p:animEffect transition="in" filter="fade">
                                      <p:cBhvr>
                                        <p:cTn id="32" dur="500"/>
                                        <p:tgtEl>
                                          <p:spTgt spid="13">
                                            <p:txEl>
                                              <p:pRg st="4" end="4"/>
                                            </p:txEl>
                                          </p:spTgt>
                                        </p:tgtEl>
                                      </p:cBhvr>
                                    </p:animEffect>
                                  </p:childTnLst>
                                </p:cTn>
                              </p:par>
                            </p:childTnLst>
                          </p:cTn>
                        </p:par>
                        <p:par>
                          <p:cTn id="33" fill="hold">
                            <p:stCondLst>
                              <p:cond delay="1500"/>
                            </p:stCondLst>
                            <p:childTnLst>
                              <p:par>
                                <p:cTn id="34" presetID="42" presetClass="path" presetSubtype="0" accel="50000" decel="50000" fill="hold" grpId="1" nodeType="afterEffect">
                                  <p:stCondLst>
                                    <p:cond delay="0"/>
                                  </p:stCondLst>
                                  <p:childTnLst>
                                    <p:animMotion origin="layout" path="M 4.72222E-6 -3.33333E-6 L -0.2099 0.00139 " pathEditMode="relative" rAng="0" ptsTypes="AA">
                                      <p:cBhvr>
                                        <p:cTn id="35" dur="2000" fill="hold"/>
                                        <p:tgtEl>
                                          <p:spTgt spid="43"/>
                                        </p:tgtEl>
                                        <p:attrNameLst>
                                          <p:attrName>ppt_x</p:attrName>
                                          <p:attrName>ppt_y</p:attrName>
                                        </p:attrNameLst>
                                      </p:cBhvr>
                                      <p:rCtr x="-10503"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3" grpId="0" animBg="1"/>
      <p:bldP spid="43" grpId="1"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966553" y="2136068"/>
            <a:ext cx="7368188" cy="2492990"/>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469900" indent="-469900" eaLnBrk="0" hangingPunct="0">
              <a:spcBef>
                <a:spcPct val="20000"/>
              </a:spcBef>
              <a:buClr>
                <a:srgbClr val="CC0000"/>
              </a:buClr>
              <a:buFont typeface="Wingdings" panose="05000000000000000000" pitchFamily="2" charset="2"/>
              <a:buChar char="o"/>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用户</a:t>
            </a:r>
            <a:r>
              <a:rPr lang="zh-CN" altLang="en-US" sz="2000" dirty="0">
                <a:solidFill>
                  <a:schemeClr val="tx2"/>
                </a:solidFill>
                <a:latin typeface="黑体" panose="02010609060101010101" pitchFamily="49" charset="-122"/>
                <a:ea typeface="黑体" panose="02010609060101010101" pitchFamily="49" charset="-122"/>
              </a:rPr>
              <a:t>使用</a:t>
            </a:r>
            <a:r>
              <a:rPr lang="zh-CN" altLang="en-US" sz="2000" dirty="0">
                <a:solidFill>
                  <a:srgbClr val="FF0000"/>
                </a:solidFill>
                <a:latin typeface="黑体" panose="02010609060101010101" pitchFamily="49" charset="-122"/>
                <a:ea typeface="黑体" panose="02010609060101010101" pitchFamily="49" charset="-122"/>
              </a:rPr>
              <a:t>会话密钥</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解密，获得</a:t>
            </a:r>
            <a:r>
              <a:rPr lang="zh-CN" altLang="en-US" sz="2000" dirty="0">
                <a:solidFill>
                  <a:srgbClr val="FF0000"/>
                </a:solidFill>
                <a:latin typeface="黑体" panose="02010609060101010101" pitchFamily="49" charset="-122"/>
                <a:ea typeface="黑体" panose="02010609060101010101" pitchFamily="49" charset="-122"/>
              </a:rPr>
              <a:t>服务会话密钥</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marL="469900" lvl="0" indent="-469900" eaLnBrk="0" hangingPunct="0">
              <a:spcBef>
                <a:spcPct val="20000"/>
              </a:spcBef>
              <a:buClr>
                <a:srgbClr val="CC0000"/>
              </a:buClr>
              <a:buFont typeface="Wingdings" panose="05000000000000000000" pitchFamily="2" charset="2"/>
              <a:buChar char="o"/>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用户向服务器发送</a:t>
            </a:r>
            <a:r>
              <a:rPr lang="zh-CN" altLang="en-US" sz="2000" dirty="0">
                <a:solidFill>
                  <a:srgbClr val="FF0000"/>
                </a:solidFill>
                <a:latin typeface="黑体" panose="02010609060101010101" pitchFamily="49" charset="-122"/>
                <a:ea typeface="黑体" panose="02010609060101010101" pitchFamily="49" charset="-122"/>
              </a:rPr>
              <a:t>服务器登录请求</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a:t>
            </a:r>
            <a:r>
              <a:rPr lang="en-US" altLang="zh-CN" sz="2000" dirty="0">
                <a:solidFill>
                  <a:schemeClr val="tx2"/>
                </a:solidFill>
                <a:latin typeface="黑体" panose="02010609060101010101" pitchFamily="49" charset="-122"/>
                <a:ea typeface="黑体" panose="02010609060101010101" pitchFamily="49" charset="-122"/>
              </a:rPr>
              <a:t>KRB_AP_REQ</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lvl="0" eaLnBrk="0" hangingPunct="0">
              <a:spcBef>
                <a:spcPct val="20000"/>
              </a:spcBef>
              <a:buClr>
                <a:srgbClr val="CC0000"/>
              </a:buClr>
              <a:defRPr/>
            </a:pP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    </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内容包括：</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marL="469900" lvl="0" indent="-469900" eaLnBrk="0" hangingPunct="0">
              <a:spcBef>
                <a:spcPct val="20000"/>
              </a:spcBef>
              <a:buClr>
                <a:srgbClr val="CC0000"/>
              </a:buClr>
              <a:buFont typeface="Wingdings" panose="05000000000000000000" pitchFamily="2" charset="2"/>
              <a:buChar char="u"/>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使用</a:t>
            </a:r>
            <a:r>
              <a:rPr lang="zh-CN" altLang="en-US" sz="2000" dirty="0">
                <a:solidFill>
                  <a:srgbClr val="FF0000"/>
                </a:solidFill>
                <a:latin typeface="黑体" panose="02010609060101010101" pitchFamily="49" charset="-122"/>
                <a:ea typeface="黑体" panose="02010609060101010101" pitchFamily="49" charset="-122"/>
              </a:rPr>
              <a:t>服务器密钥加密</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的</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Ticket</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（服务票据）：用户在上一步中从</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TGS</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获得的访问服务器的凭证（包含服务会话密钥和经过</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TGS</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验证的用户信息）</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marL="469900" indent="-469900" eaLnBrk="0" hangingPunct="0">
              <a:spcBef>
                <a:spcPct val="20000"/>
              </a:spcBef>
              <a:buClr>
                <a:srgbClr val="CC0000"/>
              </a:buClr>
              <a:buFont typeface="Wingdings" panose="05000000000000000000" pitchFamily="2" charset="2"/>
              <a:buChar char="u"/>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使用</a:t>
            </a:r>
            <a:r>
              <a:rPr lang="zh-CN" altLang="en-US" sz="2000" dirty="0">
                <a:solidFill>
                  <a:srgbClr val="FF0000"/>
                </a:solidFill>
                <a:latin typeface="黑体" panose="02010609060101010101" pitchFamily="49" charset="-122"/>
                <a:ea typeface="黑体" panose="02010609060101010101" pitchFamily="49" charset="-122"/>
              </a:rPr>
              <a:t>服务会话密钥加密</a:t>
            </a:r>
            <a:r>
              <a:rPr lang="zh-CN" altLang="en-US" sz="2000" dirty="0">
                <a:solidFill>
                  <a:schemeClr val="tx2"/>
                </a:solidFill>
                <a:latin typeface="黑体" panose="02010609060101010101" pitchFamily="49" charset="-122"/>
                <a:ea typeface="黑体" panose="02010609060101010101" pitchFamily="49" charset="-122"/>
              </a:rPr>
              <a:t>的用户身份</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err="1">
                <a:solidFill>
                  <a:schemeClr val="tx2"/>
                </a:solidFill>
                <a:latin typeface="黑体" panose="02010609060101010101" pitchFamily="49" charset="-122"/>
                <a:ea typeface="黑体" panose="02010609060101010101" pitchFamily="49" charset="-122"/>
              </a:rPr>
              <a:t>Keberos</a:t>
            </a:r>
            <a:r>
              <a:rPr lang="zh-CN" altLang="en-US" sz="2800" dirty="0">
                <a:solidFill>
                  <a:schemeClr val="tx2"/>
                </a:solidFill>
                <a:latin typeface="黑体" panose="02010609060101010101" pitchFamily="49" charset="-122"/>
                <a:ea typeface="黑体" panose="02010609060101010101" pitchFamily="49" charset="-122"/>
              </a:rPr>
              <a:t>认证</a:t>
            </a:r>
            <a:endParaRPr lang="zh-CN" altLang="en-US" sz="2800" dirty="0">
              <a:solidFill>
                <a:schemeClr val="tx2"/>
              </a:solidFill>
              <a:latin typeface="黑体" panose="02010609060101010101" pitchFamily="49" charset="-122"/>
              <a:ea typeface="黑体" panose="02010609060101010101" pitchFamily="49" charset="-122"/>
            </a:endParaRPr>
          </a:p>
        </p:txBody>
      </p:sp>
      <p:grpSp>
        <p:nvGrpSpPr>
          <p:cNvPr id="23" name="组合 22"/>
          <p:cNvGrpSpPr/>
          <p:nvPr/>
        </p:nvGrpSpPr>
        <p:grpSpPr>
          <a:xfrm>
            <a:off x="539685" y="5408835"/>
            <a:ext cx="937419" cy="1424470"/>
            <a:chOff x="5724699" y="4262056"/>
            <a:chExt cx="937419" cy="1424470"/>
          </a:xfrm>
        </p:grpSpPr>
        <p:graphicFrame>
          <p:nvGraphicFramePr>
            <p:cNvPr id="24"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14437" name="Drawing" r:id="rId1" imgW="869950" imgH="911225" progId="WPDraw30.Drawing">
                    <p:embed/>
                  </p:oleObj>
                </mc:Choice>
                <mc:Fallback>
                  <p:oleObj name="Drawing" r:id="rId1" imgW="869950" imgH="911225" progId="WPDraw30.Drawing">
                    <p:embed/>
                    <p:pic>
                      <p:nvPicPr>
                        <p:cNvPr id="0" name="Object 10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baseline="0" dirty="0"/>
                <a:t>用户</a:t>
              </a:r>
              <a:r>
                <a:rPr lang="en-US" altLang="zh-CN" baseline="0" dirty="0"/>
                <a:t>A</a:t>
              </a:r>
              <a:endParaRPr lang="en-US" altLang="zh-CN" baseline="0" dirty="0"/>
            </a:p>
          </p:txBody>
        </p:sp>
      </p:grpSp>
      <p:grpSp>
        <p:nvGrpSpPr>
          <p:cNvPr id="26" name="组合 25"/>
          <p:cNvGrpSpPr/>
          <p:nvPr/>
        </p:nvGrpSpPr>
        <p:grpSpPr>
          <a:xfrm>
            <a:off x="7692752" y="5205039"/>
            <a:ext cx="1070248" cy="1679558"/>
            <a:chOff x="6469776" y="3988545"/>
            <a:chExt cx="1070248" cy="1679558"/>
          </a:xfrm>
        </p:grpSpPr>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9776" y="3988545"/>
              <a:ext cx="1070248" cy="1070248"/>
            </a:xfrm>
            <a:prstGeom prst="rect">
              <a:avLst/>
            </a:prstGeom>
          </p:spPr>
        </p:pic>
        <p:sp>
          <p:nvSpPr>
            <p:cNvPr id="28" name="Rectangle 117"/>
            <p:cNvSpPr>
              <a:spLocks noChangeArrowheads="1"/>
            </p:cNvSpPr>
            <p:nvPr/>
          </p:nvSpPr>
          <p:spPr bwMode="auto">
            <a:xfrm>
              <a:off x="6531574" y="5163278"/>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t>服务器</a:t>
              </a:r>
              <a:endParaRPr lang="en-US" altLang="zh-CN" baseline="0" dirty="0"/>
            </a:p>
          </p:txBody>
        </p:sp>
      </p:grpSp>
      <p:sp>
        <p:nvSpPr>
          <p:cNvPr id="38" name="文本框 37"/>
          <p:cNvSpPr txBox="1"/>
          <p:nvPr/>
        </p:nvSpPr>
        <p:spPr>
          <a:xfrm>
            <a:off x="701460" y="1668069"/>
            <a:ext cx="3078451"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用户与服务器交互</a:t>
            </a:r>
            <a:endParaRPr lang="en-US" altLang="zh-CN" sz="2800" dirty="0">
              <a:solidFill>
                <a:schemeClr val="bg1"/>
              </a:solidFill>
              <a:latin typeface="黑体" panose="02010609060101010101" pitchFamily="49" charset="-122"/>
              <a:ea typeface="黑体" panose="02010609060101010101" pitchFamily="49" charset="-122"/>
            </a:endParaRPr>
          </a:p>
        </p:txBody>
      </p:sp>
      <p:sp>
        <p:nvSpPr>
          <p:cNvPr id="39" name="箭头: 右 38"/>
          <p:cNvSpPr/>
          <p:nvPr/>
        </p:nvSpPr>
        <p:spPr>
          <a:xfrm>
            <a:off x="1763688" y="5730710"/>
            <a:ext cx="5688631" cy="504825"/>
          </a:xfrm>
          <a:prstGeom prst="rightArrow">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2"/>
                </a:solidFill>
                <a:latin typeface="黑体" panose="02010609060101010101" pitchFamily="49" charset="-122"/>
                <a:ea typeface="黑体" panose="02010609060101010101" pitchFamily="49" charset="-122"/>
              </a:rPr>
              <a:t>服务器登陆请求</a:t>
            </a:r>
            <a:endParaRPr lang="zh-CN" altLang="en-US" dirty="0"/>
          </a:p>
        </p:txBody>
      </p:sp>
      <p:sp>
        <p:nvSpPr>
          <p:cNvPr id="22" name="卷形: 水平 21"/>
          <p:cNvSpPr/>
          <p:nvPr/>
        </p:nvSpPr>
        <p:spPr>
          <a:xfrm>
            <a:off x="1865846" y="4801928"/>
            <a:ext cx="1843195" cy="911224"/>
          </a:xfrm>
          <a:prstGeom prst="horizontalScroll">
            <a:avLst/>
          </a:prstGeom>
          <a:solidFill>
            <a:schemeClr val="accent4">
              <a:lumMod val="60000"/>
              <a:lumOff val="40000"/>
            </a:schemeClr>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Ticket</a:t>
            </a:r>
            <a:endParaRPr lang="en-US" altLang="zh-CN" dirty="0"/>
          </a:p>
          <a:p>
            <a:pPr algn="ctr"/>
            <a:r>
              <a:rPr lang="zh-CN" altLang="en-US" dirty="0"/>
              <a:t>用户身份</a:t>
            </a:r>
            <a:endParaRPr lang="zh-CN" altLang="en-US" dirty="0"/>
          </a:p>
        </p:txBody>
      </p:sp>
      <p:sp>
        <p:nvSpPr>
          <p:cNvPr id="40" name="对话气泡: 矩形 39"/>
          <p:cNvSpPr/>
          <p:nvPr/>
        </p:nvSpPr>
        <p:spPr>
          <a:xfrm>
            <a:off x="948329" y="4212813"/>
            <a:ext cx="2520280" cy="713934"/>
          </a:xfrm>
          <a:prstGeom prst="wedgeRectCallout">
            <a:avLst>
              <a:gd name="adj1" fmla="val -42193"/>
              <a:gd name="adj2" fmla="val 12592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访问服务器：我有票（</a:t>
            </a:r>
            <a:r>
              <a:rPr lang="en-US" altLang="zh-CN" dirty="0">
                <a:latin typeface="黑体" panose="02010609060101010101" pitchFamily="49" charset="-122"/>
                <a:ea typeface="黑体" panose="02010609060101010101" pitchFamily="49" charset="-122"/>
              </a:rPr>
              <a:t>Ticket</a:t>
            </a:r>
            <a:r>
              <a:rPr lang="zh-CN" altLang="en-US" dirty="0">
                <a:latin typeface="黑体" panose="02010609060101010101" pitchFamily="49" charset="-122"/>
                <a:ea typeface="黑体" panose="02010609060101010101" pitchFamily="49" charset="-122"/>
              </a:rPr>
              <a:t>），让我访问！</a:t>
            </a:r>
            <a:endParaRPr lang="zh-CN" altLang="en-US"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1" end="1"/>
                                            </p:txEl>
                                          </p:spTgt>
                                        </p:tgtEl>
                                        <p:attrNameLst>
                                          <p:attrName>style.visibility</p:attrName>
                                        </p:attrNameLst>
                                      </p:cBhvr>
                                      <p:to>
                                        <p:strVal val="visible"/>
                                      </p:to>
                                    </p:set>
                                    <p:animEffect transition="in" filter="fade">
                                      <p:cBhvr>
                                        <p:cTn id="12" dur="500"/>
                                        <p:tgtEl>
                                          <p:spTgt spid="13">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left)">
                                      <p:cBhvr>
                                        <p:cTn id="19" dur="500"/>
                                        <p:tgtEl>
                                          <p:spTgt spid="3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500"/>
                                        <p:tgtEl>
                                          <p:spTgt spid="13">
                                            <p:txEl>
                                              <p:pRg st="2" end="2"/>
                                            </p:txEl>
                                          </p:spTgt>
                                        </p:tgtEl>
                                      </p:cBhvr>
                                    </p:animEffect>
                                  </p:childTnLst>
                                </p:cTn>
                              </p:par>
                              <p:par>
                                <p:cTn id="25" presetID="10" presetClass="exit" presetSubtype="0" fill="hold" grpId="1" nodeType="withEffect">
                                  <p:stCondLst>
                                    <p:cond delay="0"/>
                                  </p:stCondLst>
                                  <p:childTnLst>
                                    <p:animEffect transition="out" filter="fade">
                                      <p:cBhvr>
                                        <p:cTn id="26" dur="500"/>
                                        <p:tgtEl>
                                          <p:spTgt spid="40"/>
                                        </p:tgtEl>
                                      </p:cBhvr>
                                    </p:animEffect>
                                    <p:set>
                                      <p:cBhvr>
                                        <p:cTn id="27" dur="1" fill="hold">
                                          <p:stCondLst>
                                            <p:cond delay="499"/>
                                          </p:stCondLst>
                                        </p:cTn>
                                        <p:tgtEl>
                                          <p:spTgt spid="40"/>
                                        </p:tgtEl>
                                        <p:attrNameLst>
                                          <p:attrName>style.visibility</p:attrName>
                                        </p:attrNameLst>
                                      </p:cBhvr>
                                      <p:to>
                                        <p:strVal val="hidden"/>
                                      </p:to>
                                    </p:se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Effect transition="in" filter="fade">
                                      <p:cBhvr>
                                        <p:cTn id="31" dur="500"/>
                                        <p:tgtEl>
                                          <p:spTgt spid="13">
                                            <p:txEl>
                                              <p:pRg st="3" end="3"/>
                                            </p:txEl>
                                          </p:spTgt>
                                        </p:tgtEl>
                                      </p:cBhvr>
                                    </p:animEffect>
                                  </p:childTnLst>
                                </p:cTn>
                              </p:par>
                            </p:childTnLst>
                          </p:cTn>
                        </p:par>
                        <p:par>
                          <p:cTn id="32" fill="hold">
                            <p:stCondLst>
                              <p:cond delay="1000"/>
                            </p:stCondLst>
                            <p:childTnLst>
                              <p:par>
                                <p:cTn id="33" presetID="10" presetClass="entr" presetSubtype="0" fill="hold" nodeType="afterEffect">
                                  <p:stCondLst>
                                    <p:cond delay="0"/>
                                  </p:stCondLst>
                                  <p:childTnLst>
                                    <p:set>
                                      <p:cBhvr>
                                        <p:cTn id="34" dur="1" fill="hold">
                                          <p:stCondLst>
                                            <p:cond delay="0"/>
                                          </p:stCondLst>
                                        </p:cTn>
                                        <p:tgtEl>
                                          <p:spTgt spid="13">
                                            <p:txEl>
                                              <p:pRg st="4" end="4"/>
                                            </p:txEl>
                                          </p:spTgt>
                                        </p:tgtEl>
                                        <p:attrNameLst>
                                          <p:attrName>style.visibility</p:attrName>
                                        </p:attrNameLst>
                                      </p:cBhvr>
                                      <p:to>
                                        <p:strVal val="visible"/>
                                      </p:to>
                                    </p:set>
                                    <p:animEffect transition="in" filter="fade">
                                      <p:cBhvr>
                                        <p:cTn id="35" dur="500"/>
                                        <p:tgtEl>
                                          <p:spTgt spid="13">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500"/>
                                        <p:tgtEl>
                                          <p:spTgt spid="22"/>
                                        </p:tgtEl>
                                      </p:cBhvr>
                                    </p:animEffect>
                                  </p:childTnLst>
                                </p:cTn>
                              </p:par>
                            </p:childTnLst>
                          </p:cTn>
                        </p:par>
                        <p:par>
                          <p:cTn id="39" fill="hold">
                            <p:stCondLst>
                              <p:cond delay="1500"/>
                            </p:stCondLst>
                            <p:childTnLst>
                              <p:par>
                                <p:cTn id="40" presetID="42" presetClass="path" presetSubtype="0" accel="50000" decel="50000" fill="hold" grpId="1" nodeType="afterEffect">
                                  <p:stCondLst>
                                    <p:cond delay="0"/>
                                  </p:stCondLst>
                                  <p:childTnLst>
                                    <p:animMotion origin="layout" path="M 2.5E-6 3.33333E-6 L 0.40208 0.00254 " pathEditMode="relative" rAng="0" ptsTypes="AA">
                                      <p:cBhvr>
                                        <p:cTn id="41" dur="2000" fill="hold"/>
                                        <p:tgtEl>
                                          <p:spTgt spid="22"/>
                                        </p:tgtEl>
                                        <p:attrNameLst>
                                          <p:attrName>ppt_x</p:attrName>
                                          <p:attrName>ppt_y</p:attrName>
                                        </p:attrNameLst>
                                      </p:cBhvr>
                                      <p:rCtr x="20104"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22" grpId="0" animBg="1"/>
      <p:bldP spid="22" grpId="1" animBg="1"/>
      <p:bldP spid="40" grpId="0" animBg="1"/>
      <p:bldP spid="40"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966553" y="2136068"/>
            <a:ext cx="7368188" cy="1754326"/>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469900" lvl="0" indent="-469900" eaLnBrk="0" hangingPunct="0">
              <a:spcBef>
                <a:spcPct val="20000"/>
              </a:spcBef>
              <a:buClr>
                <a:srgbClr val="CC0000"/>
              </a:buClr>
              <a:buFont typeface="Wingdings" panose="05000000000000000000" pitchFamily="2" charset="2"/>
              <a:buChar char="o"/>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服务器使用</a:t>
            </a:r>
            <a:r>
              <a:rPr lang="zh-CN" altLang="en-US" sz="2000" dirty="0">
                <a:solidFill>
                  <a:srgbClr val="FF0000"/>
                </a:solidFill>
                <a:latin typeface="黑体" panose="02010609060101010101" pitchFamily="49" charset="-122"/>
                <a:ea typeface="黑体" panose="02010609060101010101" pitchFamily="49" charset="-122"/>
              </a:rPr>
              <a:t>服务器密钥</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解密</a:t>
            </a:r>
            <a:r>
              <a:rPr lang="en-US" altLang="zh-CN" sz="2000" dirty="0">
                <a:solidFill>
                  <a:srgbClr val="FF0000"/>
                </a:solidFill>
                <a:latin typeface="黑体" panose="02010609060101010101" pitchFamily="49" charset="-122"/>
                <a:ea typeface="黑体" panose="02010609060101010101" pitchFamily="49" charset="-122"/>
              </a:rPr>
              <a:t>Ticket</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获得服务会话密钥及经过</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TGS</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验证的用户信息</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marL="469900" lvl="0" indent="-469900" eaLnBrk="0" hangingPunct="0">
              <a:spcBef>
                <a:spcPct val="20000"/>
              </a:spcBef>
              <a:buClr>
                <a:srgbClr val="CC0000"/>
              </a:buClr>
              <a:buFont typeface="Wingdings" panose="05000000000000000000" pitchFamily="2" charset="2"/>
              <a:buChar char="o"/>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通过</a:t>
            </a:r>
            <a:r>
              <a:rPr lang="zh-CN" altLang="en-US" sz="2000" dirty="0">
                <a:solidFill>
                  <a:srgbClr val="FF0000"/>
                </a:solidFill>
                <a:latin typeface="黑体" panose="02010609060101010101" pitchFamily="49" charset="-122"/>
                <a:ea typeface="黑体" panose="02010609060101010101" pitchFamily="49" charset="-122"/>
              </a:rPr>
              <a:t>服务会话密钥</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解密用户申明的</a:t>
            </a:r>
            <a:r>
              <a:rPr lang="zh-CN" altLang="en-US" sz="2000" dirty="0">
                <a:solidFill>
                  <a:srgbClr val="FF0000"/>
                </a:solidFill>
                <a:latin typeface="黑体" panose="02010609060101010101" pitchFamily="49" charset="-122"/>
                <a:ea typeface="黑体" panose="02010609060101010101" pitchFamily="49" charset="-122"/>
              </a:rPr>
              <a:t>用户身份</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，与服务票据中经过</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TGS</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验证的信息进行对比验证</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marL="469900" lvl="0" indent="-469900" eaLnBrk="0" hangingPunct="0">
              <a:spcBef>
                <a:spcPct val="20000"/>
              </a:spcBef>
              <a:buClr>
                <a:srgbClr val="CC0000"/>
              </a:buClr>
              <a:buFont typeface="Wingdings" panose="05000000000000000000" pitchFamily="2" charset="2"/>
              <a:buChar char="o"/>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验证成功，同意用户访问</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err="1">
                <a:solidFill>
                  <a:schemeClr val="tx2"/>
                </a:solidFill>
                <a:latin typeface="黑体" panose="02010609060101010101" pitchFamily="49" charset="-122"/>
                <a:ea typeface="黑体" panose="02010609060101010101" pitchFamily="49" charset="-122"/>
              </a:rPr>
              <a:t>Keberos</a:t>
            </a:r>
            <a:r>
              <a:rPr lang="zh-CN" altLang="en-US" sz="2800" dirty="0">
                <a:solidFill>
                  <a:schemeClr val="tx2"/>
                </a:solidFill>
                <a:latin typeface="黑体" panose="02010609060101010101" pitchFamily="49" charset="-122"/>
                <a:ea typeface="黑体" panose="02010609060101010101" pitchFamily="49" charset="-122"/>
              </a:rPr>
              <a:t>认证</a:t>
            </a:r>
            <a:endParaRPr lang="zh-CN" altLang="en-US" sz="2800" dirty="0">
              <a:solidFill>
                <a:schemeClr val="tx2"/>
              </a:solidFill>
              <a:latin typeface="黑体" panose="02010609060101010101" pitchFamily="49" charset="-122"/>
              <a:ea typeface="黑体" panose="02010609060101010101" pitchFamily="49" charset="-122"/>
            </a:endParaRPr>
          </a:p>
        </p:txBody>
      </p:sp>
      <p:grpSp>
        <p:nvGrpSpPr>
          <p:cNvPr id="23" name="组合 22"/>
          <p:cNvGrpSpPr/>
          <p:nvPr/>
        </p:nvGrpSpPr>
        <p:grpSpPr>
          <a:xfrm>
            <a:off x="918046" y="5134199"/>
            <a:ext cx="936690" cy="1424692"/>
            <a:chOff x="5724699" y="4261834"/>
            <a:chExt cx="936690" cy="1424692"/>
          </a:xfrm>
        </p:grpSpPr>
        <p:graphicFrame>
          <p:nvGraphicFramePr>
            <p:cNvPr id="24" name="Object 100"/>
            <p:cNvGraphicFramePr/>
            <p:nvPr/>
          </p:nvGraphicFramePr>
          <p:xfrm>
            <a:off x="5791439" y="4261834"/>
            <a:ext cx="869950" cy="911225"/>
          </p:xfrm>
          <a:graphic>
            <a:graphicData uri="http://schemas.openxmlformats.org/presentationml/2006/ole">
              <mc:AlternateContent xmlns:mc="http://schemas.openxmlformats.org/markup-compatibility/2006">
                <mc:Choice xmlns:v="urn:schemas-microsoft-com:vml" Requires="v">
                  <p:oleObj spid="_x0000_s15461" name="Drawing" r:id="rId1" imgW="869950" imgH="911225" progId="WPDraw30.Drawing">
                    <p:embed/>
                  </p:oleObj>
                </mc:Choice>
                <mc:Fallback>
                  <p:oleObj name="Drawing" r:id="rId1" imgW="869950" imgH="911225" progId="WPDraw30.Drawing">
                    <p:embed/>
                    <p:pic>
                      <p:nvPicPr>
                        <p:cNvPr id="0" name="Object 10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439" y="4261834"/>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baseline="0" dirty="0"/>
                <a:t>用户</a:t>
              </a:r>
              <a:r>
                <a:rPr lang="en-US" altLang="zh-CN" baseline="0" dirty="0"/>
                <a:t>A</a:t>
              </a:r>
              <a:endParaRPr lang="en-US" altLang="zh-CN" baseline="0" dirty="0"/>
            </a:p>
          </p:txBody>
        </p:sp>
      </p:grpSp>
      <p:grpSp>
        <p:nvGrpSpPr>
          <p:cNvPr id="26" name="组合 25"/>
          <p:cNvGrpSpPr/>
          <p:nvPr/>
        </p:nvGrpSpPr>
        <p:grpSpPr>
          <a:xfrm>
            <a:off x="7452320" y="5026042"/>
            <a:ext cx="1070248" cy="1679558"/>
            <a:chOff x="6469776" y="3988545"/>
            <a:chExt cx="1070248" cy="1679558"/>
          </a:xfrm>
        </p:grpSpPr>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69776" y="3988545"/>
              <a:ext cx="1070248" cy="1070248"/>
            </a:xfrm>
            <a:prstGeom prst="rect">
              <a:avLst/>
            </a:prstGeom>
          </p:spPr>
        </p:pic>
        <p:sp>
          <p:nvSpPr>
            <p:cNvPr id="28" name="Rectangle 117"/>
            <p:cNvSpPr>
              <a:spLocks noChangeArrowheads="1"/>
            </p:cNvSpPr>
            <p:nvPr/>
          </p:nvSpPr>
          <p:spPr bwMode="auto">
            <a:xfrm>
              <a:off x="6531574" y="5163278"/>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baseline="0" dirty="0"/>
                <a:t>服务器</a:t>
              </a:r>
              <a:endParaRPr lang="en-US" altLang="zh-CN" baseline="0" dirty="0"/>
            </a:p>
          </p:txBody>
        </p:sp>
      </p:grpSp>
      <p:sp>
        <p:nvSpPr>
          <p:cNvPr id="2" name="矩形 1"/>
          <p:cNvSpPr/>
          <p:nvPr/>
        </p:nvSpPr>
        <p:spPr>
          <a:xfrm>
            <a:off x="3484956" y="4509120"/>
            <a:ext cx="1670720" cy="742500"/>
          </a:xfrm>
          <a:prstGeom prst="rect">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2">
                    <a:lumMod val="95000"/>
                    <a:lumOff val="5000"/>
                  </a:schemeClr>
                </a:solidFill>
              </a:rPr>
              <a:t>验证成功</a:t>
            </a:r>
            <a:endParaRPr lang="en-US" altLang="zh-CN" dirty="0">
              <a:solidFill>
                <a:schemeClr val="tx2">
                  <a:lumMod val="95000"/>
                  <a:lumOff val="5000"/>
                </a:schemeClr>
              </a:solidFill>
            </a:endParaRPr>
          </a:p>
          <a:p>
            <a:pPr algn="ctr"/>
            <a:r>
              <a:rPr lang="zh-CN" altLang="en-US" dirty="0">
                <a:solidFill>
                  <a:schemeClr val="tx2">
                    <a:lumMod val="95000"/>
                    <a:lumOff val="5000"/>
                  </a:schemeClr>
                </a:solidFill>
              </a:rPr>
              <a:t>允许访问</a:t>
            </a:r>
            <a:endParaRPr lang="zh-CN" altLang="en-US" dirty="0">
              <a:solidFill>
                <a:schemeClr val="tx2">
                  <a:lumMod val="95000"/>
                  <a:lumOff val="5000"/>
                </a:schemeClr>
              </a:solidFill>
            </a:endParaRPr>
          </a:p>
        </p:txBody>
      </p:sp>
      <p:sp>
        <p:nvSpPr>
          <p:cNvPr id="22" name="对话气泡: 矩形 21"/>
          <p:cNvSpPr/>
          <p:nvPr/>
        </p:nvSpPr>
        <p:spPr>
          <a:xfrm>
            <a:off x="5420768" y="3549607"/>
            <a:ext cx="2679624" cy="1148022"/>
          </a:xfrm>
          <a:prstGeom prst="wedgeRectCallout">
            <a:avLst>
              <a:gd name="adj1" fmla="val 29266"/>
              <a:gd name="adj2" fmla="val 6962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黑体" panose="02010609060101010101" pitchFamily="49" charset="-122"/>
                <a:ea typeface="黑体" panose="02010609060101010101" pitchFamily="49" charset="-122"/>
              </a:rPr>
              <a:t>让我看看。。（将</a:t>
            </a:r>
            <a:r>
              <a:rPr lang="en-US" altLang="zh-CN" dirty="0">
                <a:latin typeface="黑体" panose="02010609060101010101" pitchFamily="49" charset="-122"/>
                <a:ea typeface="黑体" panose="02010609060101010101" pitchFamily="49" charset="-122"/>
              </a:rPr>
              <a:t>Ticket</a:t>
            </a:r>
            <a:r>
              <a:rPr lang="zh-CN" altLang="en-US" dirty="0">
                <a:latin typeface="黑体" panose="02010609060101010101" pitchFamily="49" charset="-122"/>
                <a:ea typeface="黑体" panose="02010609060101010101" pitchFamily="49" charset="-122"/>
              </a:rPr>
              <a:t>中保存的用户信息和对方申明的用户身份对照）你确实是用户</a:t>
            </a:r>
            <a:r>
              <a:rPr lang="en-US" altLang="zh-CN" dirty="0">
                <a:latin typeface="黑体" panose="02010609060101010101" pitchFamily="49" charset="-122"/>
                <a:ea typeface="黑体" panose="02010609060101010101" pitchFamily="49" charset="-122"/>
              </a:rPr>
              <a:t>A</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sp>
        <p:nvSpPr>
          <p:cNvPr id="39" name="箭头: 右 38"/>
          <p:cNvSpPr/>
          <p:nvPr/>
        </p:nvSpPr>
        <p:spPr>
          <a:xfrm>
            <a:off x="2133836" y="5341720"/>
            <a:ext cx="4800127" cy="504825"/>
          </a:xfrm>
          <a:prstGeom prst="rightArrow">
            <a:avLst/>
          </a:prstGeom>
          <a:solidFill>
            <a:schemeClr val="accent4">
              <a:lumMod val="20000"/>
              <a:lumOff val="80000"/>
            </a:schemeClr>
          </a:solidFill>
          <a:ln>
            <a:solidFill>
              <a:schemeClr val="accent4">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tx2"/>
                </a:solidFill>
                <a:latin typeface="黑体" panose="02010609060101010101" pitchFamily="49" charset="-122"/>
                <a:ea typeface="黑体" panose="02010609060101010101" pitchFamily="49" charset="-122"/>
              </a:rPr>
              <a:t>成功访问</a:t>
            </a:r>
            <a:endParaRPr lang="zh-CN" altLang="en-US" dirty="0"/>
          </a:p>
        </p:txBody>
      </p:sp>
      <p:sp>
        <p:nvSpPr>
          <p:cNvPr id="16" name="文本框 15"/>
          <p:cNvSpPr txBox="1"/>
          <p:nvPr/>
        </p:nvSpPr>
        <p:spPr>
          <a:xfrm>
            <a:off x="701460" y="1668069"/>
            <a:ext cx="3078451"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用户与服务器交互</a:t>
            </a:r>
            <a:endParaRPr lang="en-US" altLang="zh-CN" sz="2800"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500"/>
                                        <p:tgtEl>
                                          <p:spTgt spid="13">
                                            <p:txEl>
                                              <p:pRg st="1" end="1"/>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animEffect transition="in" filter="fade">
                                      <p:cBhvr>
                                        <p:cTn id="21" dur="500"/>
                                        <p:tgtEl>
                                          <p:spTgt spid="13">
                                            <p:txEl>
                                              <p:pRg st="2" end="2"/>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wipe(left)">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animBg="1"/>
      <p:bldP spid="3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err="1">
                <a:solidFill>
                  <a:schemeClr val="tx2"/>
                </a:solidFill>
                <a:latin typeface="黑体" panose="02010609060101010101" pitchFamily="49" charset="-122"/>
                <a:ea typeface="黑体" panose="02010609060101010101" pitchFamily="49" charset="-122"/>
              </a:rPr>
              <a:t>Keberos</a:t>
            </a:r>
            <a:r>
              <a:rPr lang="zh-CN" altLang="en-US" sz="2800" dirty="0">
                <a:solidFill>
                  <a:schemeClr val="tx2"/>
                </a:solidFill>
                <a:latin typeface="黑体" panose="02010609060101010101" pitchFamily="49" charset="-122"/>
                <a:ea typeface="黑体" panose="02010609060101010101" pitchFamily="49" charset="-122"/>
              </a:rPr>
              <a:t>认证</a:t>
            </a:r>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22" name="图片 21" descr="翻译4"/>
          <p:cNvPicPr>
            <a:picLocks noChangeAspect="1"/>
          </p:cNvPicPr>
          <p:nvPr/>
        </p:nvPicPr>
        <p:blipFill>
          <a:blip r:embed="rId1"/>
          <a:stretch>
            <a:fillRect/>
          </a:stretch>
        </p:blipFill>
        <p:spPr>
          <a:xfrm>
            <a:off x="1550635" y="1665086"/>
            <a:ext cx="5966529" cy="5143559"/>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966553" y="2136068"/>
            <a:ext cx="7368188" cy="1138773"/>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一台</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Kerberos </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服务器</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若干客户端，都在</a:t>
            </a:r>
            <a:r>
              <a:rPr lang="en-US" altLang="zh-CN" sz="2000" dirty="0">
                <a:solidFill>
                  <a:schemeClr val="tx2">
                    <a:lumMod val="95000"/>
                    <a:lumOff val="5000"/>
                  </a:schemeClr>
                </a:solidFill>
                <a:latin typeface="黑体" panose="02010609060101010101" pitchFamily="49" charset="-122"/>
                <a:ea typeface="黑体" panose="02010609060101010101" pitchFamily="49" charset="-122"/>
                <a:sym typeface="+mn-ea"/>
              </a:rPr>
              <a:t>Kerberos </a:t>
            </a:r>
            <a:r>
              <a:rPr lang="zh-CN" altLang="en-US" sz="2000" dirty="0">
                <a:solidFill>
                  <a:schemeClr val="tx2">
                    <a:lumMod val="95000"/>
                    <a:lumOff val="5000"/>
                  </a:schemeClr>
                </a:solidFill>
                <a:latin typeface="黑体" panose="02010609060101010101" pitchFamily="49" charset="-122"/>
                <a:ea typeface="黑体" panose="02010609060101010101" pitchFamily="49" charset="-122"/>
                <a:sym typeface="+mn-ea"/>
              </a:rPr>
              <a:t>服务器上注册</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若干应用服务器，与服务器共享密钥</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Kerberos </a:t>
            </a:r>
            <a:r>
              <a:rPr lang="zh-CN" altLang="en-US" sz="2800" dirty="0">
                <a:solidFill>
                  <a:schemeClr val="tx2"/>
                </a:solidFill>
                <a:latin typeface="黑体" panose="02010609060101010101" pitchFamily="49" charset="-122"/>
                <a:ea typeface="黑体" panose="02010609060101010101" pitchFamily="49" charset="-122"/>
              </a:rPr>
              <a:t>域</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8" name="文本框 37"/>
          <p:cNvSpPr txBox="1"/>
          <p:nvPr/>
        </p:nvSpPr>
        <p:spPr>
          <a:xfrm>
            <a:off x="701460" y="1668069"/>
            <a:ext cx="3438491"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一个</a:t>
            </a:r>
            <a:r>
              <a:rPr lang="en-US" altLang="zh-CN" sz="2800" dirty="0">
                <a:solidFill>
                  <a:schemeClr val="bg1"/>
                </a:solidFill>
                <a:latin typeface="黑体" panose="02010609060101010101" pitchFamily="49" charset="-122"/>
                <a:ea typeface="黑体" panose="02010609060101010101" pitchFamily="49" charset="-122"/>
              </a:rPr>
              <a:t>Kerberos</a:t>
            </a:r>
            <a:r>
              <a:rPr lang="zh-CN" altLang="en-US" sz="2800" dirty="0">
                <a:solidFill>
                  <a:schemeClr val="bg1"/>
                </a:solidFill>
                <a:latin typeface="黑体" panose="02010609060101010101" pitchFamily="49" charset="-122"/>
                <a:ea typeface="黑体" panose="02010609060101010101" pitchFamily="49" charset="-122"/>
              </a:rPr>
              <a:t>域包括</a:t>
            </a:r>
            <a:endParaRPr lang="en-US" altLang="zh-CN" sz="2800" dirty="0">
              <a:solidFill>
                <a:schemeClr val="bg1"/>
              </a:solidFill>
              <a:latin typeface="黑体" panose="02010609060101010101" pitchFamily="49" charset="-122"/>
              <a:ea typeface="黑体" panose="02010609060101010101" pitchFamily="49" charset="-122"/>
            </a:endParaRPr>
          </a:p>
        </p:txBody>
      </p:sp>
      <p:sp>
        <p:nvSpPr>
          <p:cNvPr id="40" name="文本框 39"/>
          <p:cNvSpPr txBox="1"/>
          <p:nvPr/>
        </p:nvSpPr>
        <p:spPr>
          <a:xfrm>
            <a:off x="966553" y="3979652"/>
            <a:ext cx="7368188" cy="1384995"/>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它们的</a:t>
            </a:r>
            <a:r>
              <a:rPr lang="en-US" altLang="zh-CN" sz="2000" dirty="0">
                <a:solidFill>
                  <a:schemeClr val="tx2">
                    <a:lumMod val="95000"/>
                    <a:lumOff val="5000"/>
                  </a:schemeClr>
                </a:solidFill>
                <a:latin typeface="黑体" panose="02010609060101010101" pitchFamily="49" charset="-122"/>
                <a:ea typeface="黑体" panose="02010609060101010101" pitchFamily="49" charset="-122"/>
                <a:sym typeface="+mn-ea"/>
              </a:rPr>
              <a:t>Kerberos</a:t>
            </a:r>
            <a:r>
              <a:rPr lang="zh-CN" altLang="en-US" sz="2000" dirty="0">
                <a:solidFill>
                  <a:schemeClr val="tx2">
                    <a:lumMod val="95000"/>
                    <a:lumOff val="5000"/>
                  </a:schemeClr>
                </a:solidFill>
                <a:latin typeface="黑体" panose="02010609060101010101" pitchFamily="49" charset="-122"/>
                <a:ea typeface="黑体" panose="02010609060101010101" pitchFamily="49" charset="-122"/>
                <a:sym typeface="+mn-ea"/>
              </a:rPr>
              <a:t>服务器必须共享一个密钥，并信任另一个域中的</a:t>
            </a:r>
            <a:r>
              <a:rPr lang="en-US" altLang="zh-CN" sz="2000" dirty="0">
                <a:solidFill>
                  <a:schemeClr val="tx2">
                    <a:lumMod val="95000"/>
                    <a:lumOff val="5000"/>
                  </a:schemeClr>
                </a:solidFill>
                <a:latin typeface="黑体" panose="02010609060101010101" pitchFamily="49" charset="-122"/>
                <a:ea typeface="黑体" panose="02010609060101010101" pitchFamily="49" charset="-122"/>
                <a:sym typeface="+mn-ea"/>
              </a:rPr>
              <a:t>Kerberos</a:t>
            </a:r>
            <a:r>
              <a:rPr lang="zh-CN" altLang="en-US" sz="2000" dirty="0">
                <a:solidFill>
                  <a:schemeClr val="tx2">
                    <a:lumMod val="95000"/>
                    <a:lumOff val="5000"/>
                  </a:schemeClr>
                </a:solidFill>
                <a:latin typeface="黑体" panose="02010609060101010101" pitchFamily="49" charset="-122"/>
                <a:ea typeface="黑体" panose="02010609060101010101" pitchFamily="49" charset="-122"/>
                <a:sym typeface="+mn-ea"/>
              </a:rPr>
              <a:t>服务器对其用户进行认证</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在第二个域中参与的服务器也必须信任另一个域中</a:t>
            </a:r>
            <a:r>
              <a:rPr lang="en-US" altLang="zh-CN" sz="2000" dirty="0">
                <a:solidFill>
                  <a:schemeClr val="tx2">
                    <a:lumMod val="95000"/>
                    <a:lumOff val="5000"/>
                  </a:schemeClr>
                </a:solidFill>
                <a:latin typeface="黑体" panose="02010609060101010101" pitchFamily="49" charset="-122"/>
                <a:ea typeface="黑体" panose="02010609060101010101" pitchFamily="49" charset="-122"/>
                <a:sym typeface="+mn-ea"/>
              </a:rPr>
              <a:t>Kerberos</a:t>
            </a:r>
            <a:r>
              <a:rPr lang="zh-CN" altLang="en-US" sz="2000" dirty="0">
                <a:solidFill>
                  <a:schemeClr val="tx2">
                    <a:lumMod val="95000"/>
                    <a:lumOff val="5000"/>
                  </a:schemeClr>
                </a:solidFill>
                <a:latin typeface="黑体" panose="02010609060101010101" pitchFamily="49" charset="-122"/>
                <a:ea typeface="黑体" panose="02010609060101010101" pitchFamily="49" charset="-122"/>
                <a:sym typeface="+mn-ea"/>
              </a:rPr>
              <a:t>服务器</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sym typeface="+mn-ea"/>
            </a:endParaRPr>
          </a:p>
        </p:txBody>
      </p:sp>
      <p:sp>
        <p:nvSpPr>
          <p:cNvPr id="41" name="文本框 40"/>
          <p:cNvSpPr txBox="1"/>
          <p:nvPr/>
        </p:nvSpPr>
        <p:spPr>
          <a:xfrm>
            <a:off x="701460" y="3456432"/>
            <a:ext cx="3870539"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如果有多个</a:t>
            </a:r>
            <a:r>
              <a:rPr lang="en-US" altLang="zh-CN" sz="2800" dirty="0">
                <a:solidFill>
                  <a:schemeClr val="bg1"/>
                </a:solidFill>
                <a:latin typeface="黑体" panose="02010609060101010101" pitchFamily="49" charset="-122"/>
                <a:ea typeface="黑体" panose="02010609060101010101" pitchFamily="49" charset="-122"/>
              </a:rPr>
              <a:t>Kerberos</a:t>
            </a:r>
            <a:r>
              <a:rPr lang="zh-CN" altLang="en-US" sz="2800" dirty="0">
                <a:solidFill>
                  <a:schemeClr val="bg1"/>
                </a:solidFill>
                <a:latin typeface="黑体" panose="02010609060101010101" pitchFamily="49" charset="-122"/>
                <a:ea typeface="黑体" panose="02010609060101010101" pitchFamily="49" charset="-122"/>
              </a:rPr>
              <a:t>域</a:t>
            </a:r>
            <a:endParaRPr lang="en-US" altLang="zh-CN" sz="2800"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79512" y="1147158"/>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Kerberos </a:t>
            </a:r>
            <a:r>
              <a:rPr lang="zh-CN" altLang="en-US" sz="2800" dirty="0">
                <a:solidFill>
                  <a:schemeClr val="tx2"/>
                </a:solidFill>
                <a:latin typeface="黑体" panose="02010609060101010101" pitchFamily="49" charset="-122"/>
                <a:ea typeface="黑体" panose="02010609060101010101" pitchFamily="49" charset="-122"/>
              </a:rPr>
              <a:t>域</a:t>
            </a:r>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5" name="图片 4" descr="翻译5"/>
          <p:cNvPicPr>
            <a:picLocks noChangeAspect="1"/>
          </p:cNvPicPr>
          <p:nvPr/>
        </p:nvPicPr>
        <p:blipFill>
          <a:blip r:embed="rId1"/>
          <a:stretch>
            <a:fillRect/>
          </a:stretch>
        </p:blipFill>
        <p:spPr>
          <a:xfrm>
            <a:off x="2195736" y="1670378"/>
            <a:ext cx="4632908" cy="518762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5.1</a:t>
            </a:r>
            <a:r>
              <a:rPr lang="zh-CN" altLang="en-US" dirty="0">
                <a:latin typeface="楷体" panose="02010609060101010101" pitchFamily="49" charset="-122"/>
                <a:ea typeface="楷体" panose="02010609060101010101" pitchFamily="49" charset="-122"/>
              </a:rPr>
              <a:t>用户认证基本概念</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3" name="文本框 2"/>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用户认证与消息认证区别</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1" name="文本框 20"/>
          <p:cNvSpPr txBox="1"/>
          <p:nvPr/>
        </p:nvSpPr>
        <p:spPr>
          <a:xfrm>
            <a:off x="1115616" y="2157529"/>
            <a:ext cx="6995296" cy="1938992"/>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zh-CN" sz="2400" dirty="0">
                <a:solidFill>
                  <a:schemeClr val="tx2"/>
                </a:solidFill>
                <a:latin typeface="黑体" panose="02010609060101010101" pitchFamily="49" charset="-122"/>
                <a:ea typeface="黑体" panose="02010609060101010101" pitchFamily="49" charset="-122"/>
              </a:rPr>
              <a:t>消息认证</a:t>
            </a:r>
            <a:r>
              <a:rPr lang="en-US" altLang="zh-CN" sz="2400" dirty="0">
                <a:solidFill>
                  <a:schemeClr val="tx2"/>
                </a:solidFill>
                <a:latin typeface="黑体" panose="02010609060101010101" pitchFamily="49" charset="-122"/>
                <a:ea typeface="黑体" panose="02010609060101010101" pitchFamily="49" charset="-122"/>
              </a:rPr>
              <a:t>:</a:t>
            </a:r>
            <a:endParaRPr lang="en-US" altLang="zh-CN" sz="2400" dirty="0">
              <a:solidFill>
                <a:schemeClr val="tx2"/>
              </a:solidFill>
              <a:latin typeface="黑体" panose="02010609060101010101" pitchFamily="49" charset="-122"/>
              <a:ea typeface="黑体" panose="02010609060101010101" pitchFamily="49" charset="-122"/>
            </a:endParaRPr>
          </a:p>
          <a:p>
            <a:r>
              <a:rPr lang="en-US" altLang="zh-CN" sz="2400" dirty="0">
                <a:solidFill>
                  <a:schemeClr val="tx2"/>
                </a:solidFill>
                <a:latin typeface="黑体" panose="02010609060101010101" pitchFamily="49" charset="-122"/>
                <a:ea typeface="黑体" panose="02010609060101010101" pitchFamily="49" charset="-122"/>
              </a:rPr>
              <a:t>    </a:t>
            </a:r>
            <a:r>
              <a:rPr lang="zh-CN" altLang="zh-CN" sz="2400" dirty="0">
                <a:solidFill>
                  <a:schemeClr val="tx2"/>
                </a:solidFill>
                <a:latin typeface="黑体" panose="02010609060101010101" pitchFamily="49" charset="-122"/>
                <a:ea typeface="黑体" panose="02010609060101010101" pitchFamily="49" charset="-122"/>
              </a:rPr>
              <a:t>保证</a:t>
            </a:r>
            <a:r>
              <a:rPr lang="zh-CN" altLang="en-US" sz="2400" dirty="0">
                <a:solidFill>
                  <a:srgbClr val="FF0000"/>
                </a:solidFill>
                <a:latin typeface="黑体" panose="02010609060101010101" pitchFamily="49" charset="-122"/>
                <a:ea typeface="黑体" panose="02010609060101010101" pitchFamily="49" charset="-122"/>
              </a:rPr>
              <a:t>消息</a:t>
            </a:r>
            <a:r>
              <a:rPr lang="zh-CN" altLang="zh-CN" sz="2400" dirty="0">
                <a:solidFill>
                  <a:schemeClr val="tx2"/>
                </a:solidFill>
                <a:latin typeface="黑体" panose="02010609060101010101" pitchFamily="49" charset="-122"/>
                <a:ea typeface="黑体" panose="02010609060101010101" pitchFamily="49" charset="-122"/>
              </a:rPr>
              <a:t>没有被更改且</a:t>
            </a:r>
            <a:r>
              <a:rPr lang="zh-CN" altLang="zh-CN" sz="2400" dirty="0">
                <a:solidFill>
                  <a:srgbClr val="FF0000"/>
                </a:solidFill>
                <a:latin typeface="黑体" panose="02010609060101010101" pitchFamily="49" charset="-122"/>
                <a:ea typeface="黑体" panose="02010609060101010101" pitchFamily="49" charset="-122"/>
              </a:rPr>
              <a:t>消息源真实</a:t>
            </a:r>
            <a:r>
              <a:rPr lang="zh-CN" altLang="zh-CN" sz="2400" dirty="0">
                <a:solidFill>
                  <a:schemeClr val="tx2"/>
                </a:solidFill>
                <a:latin typeface="黑体" panose="02010609060101010101" pitchFamily="49" charset="-122"/>
                <a:ea typeface="黑体" panose="02010609060101010101" pitchFamily="49" charset="-122"/>
              </a:rPr>
              <a:t>；</a:t>
            </a:r>
            <a:endParaRPr lang="en-US" altLang="zh-CN" sz="2400" dirty="0">
              <a:solidFill>
                <a:schemeClr val="tx2"/>
              </a:solidFill>
              <a:latin typeface="黑体" panose="02010609060101010101" pitchFamily="49" charset="-122"/>
              <a:ea typeface="黑体" panose="02010609060101010101" pitchFamily="49" charset="-122"/>
            </a:endParaRPr>
          </a:p>
          <a:p>
            <a:r>
              <a:rPr lang="zh-CN" altLang="zh-CN" sz="2400" dirty="0">
                <a:solidFill>
                  <a:schemeClr val="tx2"/>
                </a:solidFill>
                <a:latin typeface="黑体" panose="02010609060101010101" pitchFamily="49" charset="-122"/>
                <a:ea typeface="黑体" panose="02010609060101010101" pitchFamily="49" charset="-122"/>
              </a:rPr>
              <a:t>用户认证</a:t>
            </a:r>
            <a:r>
              <a:rPr lang="zh-CN" altLang="en-US" sz="2400" dirty="0">
                <a:solidFill>
                  <a:schemeClr val="tx2"/>
                </a:solidFill>
                <a:latin typeface="黑体" panose="02010609060101010101" pitchFamily="49" charset="-122"/>
                <a:ea typeface="黑体" panose="02010609060101010101" pitchFamily="49" charset="-122"/>
              </a:rPr>
              <a:t>：</a:t>
            </a:r>
            <a:endParaRPr lang="en-US" altLang="zh-CN" sz="2400" dirty="0">
              <a:solidFill>
                <a:schemeClr val="tx2"/>
              </a:solidFill>
              <a:latin typeface="黑体" panose="02010609060101010101" pitchFamily="49" charset="-122"/>
              <a:ea typeface="黑体" panose="02010609060101010101" pitchFamily="49" charset="-122"/>
            </a:endParaRPr>
          </a:p>
          <a:p>
            <a:r>
              <a:rPr lang="en-US" altLang="zh-CN" sz="2400" dirty="0">
                <a:solidFill>
                  <a:schemeClr val="tx2"/>
                </a:solidFill>
                <a:latin typeface="黑体" panose="02010609060101010101" pitchFamily="49" charset="-122"/>
                <a:ea typeface="黑体" panose="02010609060101010101" pitchFamily="49" charset="-122"/>
              </a:rPr>
              <a:t>    </a:t>
            </a:r>
            <a:r>
              <a:rPr lang="zh-CN" altLang="zh-CN" sz="2400" dirty="0">
                <a:solidFill>
                  <a:schemeClr val="tx2"/>
                </a:solidFill>
                <a:latin typeface="黑体" panose="02010609060101010101" pitchFamily="49" charset="-122"/>
                <a:ea typeface="黑体" panose="02010609060101010101" pitchFamily="49" charset="-122"/>
              </a:rPr>
              <a:t>用于</a:t>
            </a:r>
            <a:r>
              <a:rPr lang="zh-CN" altLang="zh-CN" sz="2400" dirty="0">
                <a:solidFill>
                  <a:srgbClr val="FF0000"/>
                </a:solidFill>
                <a:latin typeface="黑体" panose="02010609060101010101" pitchFamily="49" charset="-122"/>
                <a:ea typeface="黑体" panose="02010609060101010101" pitchFamily="49" charset="-122"/>
              </a:rPr>
              <a:t>系统识别用户</a:t>
            </a:r>
            <a:r>
              <a:rPr lang="zh-CN" altLang="zh-CN" sz="2400" dirty="0">
                <a:solidFill>
                  <a:schemeClr val="tx2"/>
                </a:solidFill>
                <a:latin typeface="黑体" panose="02010609060101010101" pitchFamily="49" charset="-122"/>
                <a:ea typeface="黑体" panose="02010609060101010101" pitchFamily="49" charset="-122"/>
              </a:rPr>
              <a:t>的真实身份，同时</a:t>
            </a:r>
            <a:r>
              <a:rPr lang="zh-CN" altLang="en-US" sz="2400" dirty="0">
                <a:solidFill>
                  <a:schemeClr val="tx2"/>
                </a:solidFill>
                <a:latin typeface="黑体" panose="02010609060101010101" pitchFamily="49" charset="-122"/>
                <a:ea typeface="黑体" panose="02010609060101010101" pitchFamily="49" charset="-122"/>
              </a:rPr>
              <a:t>提供给用户</a:t>
            </a:r>
            <a:r>
              <a:rPr lang="zh-CN" altLang="en-US" sz="2400" dirty="0">
                <a:solidFill>
                  <a:srgbClr val="FF0000"/>
                </a:solidFill>
                <a:latin typeface="黑体" panose="02010609060101010101" pitchFamily="49" charset="-122"/>
                <a:ea typeface="黑体" panose="02010609060101010101" pitchFamily="49" charset="-122"/>
              </a:rPr>
              <a:t>一个</a:t>
            </a:r>
            <a:r>
              <a:rPr lang="zh-CN" altLang="zh-CN" sz="2400" dirty="0">
                <a:solidFill>
                  <a:srgbClr val="FF0000"/>
                </a:solidFill>
                <a:latin typeface="黑体" panose="02010609060101010101" pitchFamily="49" charset="-122"/>
                <a:ea typeface="黑体" panose="02010609060101010101" pitchFamily="49" charset="-122"/>
              </a:rPr>
              <a:t>凭证</a:t>
            </a: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a:t>
            </a:r>
            <a:endParaRPr lang="zh-CN" altLang="zh-CN" sz="24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文本框 22"/>
          <p:cNvSpPr txBox="1"/>
          <p:nvPr/>
        </p:nvSpPr>
        <p:spPr>
          <a:xfrm>
            <a:off x="701460" y="1680661"/>
            <a:ext cx="4662628"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用户认证用于识别用户身份</a:t>
            </a:r>
            <a:endParaRPr lang="zh-CN" altLang="en-US" sz="2800" dirty="0">
              <a:solidFill>
                <a:schemeClr val="bg1"/>
              </a:solidFill>
              <a:latin typeface="黑体" panose="02010609060101010101" pitchFamily="49" charset="-122"/>
              <a:ea typeface="黑体" panose="02010609060101010101" pitchFamily="49" charset="-122"/>
            </a:endParaRPr>
          </a:p>
        </p:txBody>
      </p:sp>
      <p:grpSp>
        <p:nvGrpSpPr>
          <p:cNvPr id="22" name="组合 21"/>
          <p:cNvGrpSpPr/>
          <p:nvPr/>
        </p:nvGrpSpPr>
        <p:grpSpPr>
          <a:xfrm>
            <a:off x="7172700" y="4006341"/>
            <a:ext cx="938212" cy="1298575"/>
            <a:chOff x="7140124" y="4211821"/>
            <a:chExt cx="938212" cy="1298575"/>
          </a:xfrm>
        </p:grpSpPr>
        <p:pic>
          <p:nvPicPr>
            <p:cNvPr id="24" name="Picture 116" descr="WORK2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0124" y="4211821"/>
              <a:ext cx="936625" cy="935037"/>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118"/>
            <p:cNvSpPr>
              <a:spLocks noChangeArrowheads="1"/>
            </p:cNvSpPr>
            <p:nvPr/>
          </p:nvSpPr>
          <p:spPr bwMode="auto">
            <a:xfrm>
              <a:off x="7141711" y="500557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Bob</a:t>
              </a:r>
              <a:endParaRPr lang="en-US" altLang="zh-CN" baseline="0" dirty="0"/>
            </a:p>
          </p:txBody>
        </p:sp>
      </p:grpSp>
      <p:grpSp>
        <p:nvGrpSpPr>
          <p:cNvPr id="27" name="组合 26"/>
          <p:cNvGrpSpPr/>
          <p:nvPr/>
        </p:nvGrpSpPr>
        <p:grpSpPr>
          <a:xfrm>
            <a:off x="701460" y="3941885"/>
            <a:ext cx="937419" cy="1424470"/>
            <a:chOff x="5724699" y="4262056"/>
            <a:chExt cx="937419" cy="1424470"/>
          </a:xfrm>
        </p:grpSpPr>
        <p:graphicFrame>
          <p:nvGraphicFramePr>
            <p:cNvPr id="28"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3320" name="Drawing" r:id="rId2" imgW="869950" imgH="911225" progId="WPDraw30.Drawing">
                    <p:embed/>
                  </p:oleObj>
                </mc:Choice>
                <mc:Fallback>
                  <p:oleObj name="Drawing" r:id="rId2" imgW="869950" imgH="911225" progId="WPDraw30.Drawing">
                    <p:embed/>
                    <p:pic>
                      <p:nvPicPr>
                        <p:cNvPr id="0" name="Object 10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dirty="0"/>
                <a:t>Alice</a:t>
              </a:r>
              <a:endParaRPr lang="en-US" altLang="zh-CN" baseline="0" dirty="0"/>
            </a:p>
          </p:txBody>
        </p:sp>
      </p:grpSp>
      <p:sp>
        <p:nvSpPr>
          <p:cNvPr id="30" name="Line 101"/>
          <p:cNvSpPr>
            <a:spLocks noChangeShapeType="1"/>
          </p:cNvSpPr>
          <p:nvPr/>
        </p:nvSpPr>
        <p:spPr bwMode="auto">
          <a:xfrm>
            <a:off x="1838057" y="4509120"/>
            <a:ext cx="5035838" cy="0"/>
          </a:xfrm>
          <a:prstGeom prst="line">
            <a:avLst/>
          </a:prstGeom>
          <a:noFill/>
          <a:ln w="76200">
            <a:solidFill>
              <a:srgbClr val="00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 name="图片 4"/>
          <p:cNvPicPr>
            <a:picLocks noChangeAspect="1"/>
          </p:cNvPicPr>
          <p:nvPr/>
        </p:nvPicPr>
        <p:blipFill rotWithShape="1">
          <a:blip r:embed="rId4" cstate="print">
            <a:extLst>
              <a:ext uri="{28A0092B-C50C-407E-A947-70E740481C1C}">
                <a14:useLocalDpi xmlns:a14="http://schemas.microsoft.com/office/drawing/2010/main" val="0"/>
              </a:ext>
            </a:extLst>
          </a:blip>
          <a:srcRect l="13085" t="23928" r="8657" b="23422"/>
          <a:stretch>
            <a:fillRect/>
          </a:stretch>
        </p:blipFill>
        <p:spPr>
          <a:xfrm>
            <a:off x="3846428" y="4229893"/>
            <a:ext cx="849744" cy="571691"/>
          </a:xfrm>
          <a:prstGeom prst="rect">
            <a:avLst/>
          </a:prstGeom>
        </p:spPr>
      </p:pic>
      <p:sp>
        <p:nvSpPr>
          <p:cNvPr id="8" name="文本框 7"/>
          <p:cNvSpPr txBox="1"/>
          <p:nvPr/>
        </p:nvSpPr>
        <p:spPr>
          <a:xfrm>
            <a:off x="1513712" y="4978228"/>
            <a:ext cx="6040376"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dirty="0">
                <a:solidFill>
                  <a:schemeClr val="tx2"/>
                </a:solidFill>
                <a:latin typeface="黑体" panose="02010609060101010101" pitchFamily="49" charset="-122"/>
                <a:ea typeface="黑体" panose="02010609060101010101" pitchFamily="49" charset="-122"/>
              </a:rPr>
              <a:t>消息认证：仅保证消息正确传递，不关心是谁在传递消息</a:t>
            </a:r>
            <a:endParaRPr lang="zh-CN" altLang="en-US" dirty="0">
              <a:solidFill>
                <a:schemeClr val="tx2"/>
              </a:solidFill>
              <a:latin typeface="黑体" panose="02010609060101010101" pitchFamily="49" charset="-122"/>
              <a:ea typeface="黑体" panose="02010609060101010101" pitchFamily="49" charset="-122"/>
            </a:endParaRPr>
          </a:p>
        </p:txBody>
      </p:sp>
      <p:grpSp>
        <p:nvGrpSpPr>
          <p:cNvPr id="31" name="组合 30"/>
          <p:cNvGrpSpPr/>
          <p:nvPr/>
        </p:nvGrpSpPr>
        <p:grpSpPr>
          <a:xfrm>
            <a:off x="7172700" y="5471601"/>
            <a:ext cx="938212" cy="1298575"/>
            <a:chOff x="7140124" y="4211821"/>
            <a:chExt cx="938212" cy="1298575"/>
          </a:xfrm>
        </p:grpSpPr>
        <p:pic>
          <p:nvPicPr>
            <p:cNvPr id="32" name="Picture 116" descr="WORK21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140124" y="4211821"/>
              <a:ext cx="936625" cy="935037"/>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118"/>
            <p:cNvSpPr>
              <a:spLocks noChangeArrowheads="1"/>
            </p:cNvSpPr>
            <p:nvPr/>
          </p:nvSpPr>
          <p:spPr bwMode="auto">
            <a:xfrm>
              <a:off x="7141711" y="500557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baseline="0" dirty="0"/>
                <a:t>Bob</a:t>
              </a:r>
              <a:endParaRPr lang="en-US" altLang="zh-CN" baseline="0" dirty="0"/>
            </a:p>
          </p:txBody>
        </p:sp>
      </p:grpSp>
      <p:grpSp>
        <p:nvGrpSpPr>
          <p:cNvPr id="34" name="组合 33"/>
          <p:cNvGrpSpPr/>
          <p:nvPr/>
        </p:nvGrpSpPr>
        <p:grpSpPr>
          <a:xfrm>
            <a:off x="701460" y="5407145"/>
            <a:ext cx="937419" cy="1424470"/>
            <a:chOff x="5724699" y="4262056"/>
            <a:chExt cx="937419" cy="1424470"/>
          </a:xfrm>
        </p:grpSpPr>
        <p:graphicFrame>
          <p:nvGraphicFramePr>
            <p:cNvPr id="35"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3321" name="Drawing" r:id="rId5" imgW="869950" imgH="911225" progId="WPDraw30.Drawing">
                    <p:embed/>
                  </p:oleObj>
                </mc:Choice>
                <mc:Fallback>
                  <p:oleObj name="Drawing" r:id="rId5" imgW="869950" imgH="911225" progId="WPDraw30.Drawing">
                    <p:embed/>
                    <p:pic>
                      <p:nvPicPr>
                        <p:cNvPr id="0" name="Object 10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en-US" altLang="zh-CN" dirty="0"/>
                <a:t>Alice</a:t>
              </a:r>
              <a:endParaRPr lang="en-US" altLang="zh-CN" baseline="0" dirty="0"/>
            </a:p>
          </p:txBody>
        </p:sp>
      </p:grpSp>
      <p:sp>
        <p:nvSpPr>
          <p:cNvPr id="37" name="Line 101"/>
          <p:cNvSpPr>
            <a:spLocks noChangeShapeType="1"/>
          </p:cNvSpPr>
          <p:nvPr/>
        </p:nvSpPr>
        <p:spPr bwMode="auto">
          <a:xfrm>
            <a:off x="1838057" y="5974380"/>
            <a:ext cx="5035838" cy="0"/>
          </a:xfrm>
          <a:prstGeom prst="line">
            <a:avLst/>
          </a:prstGeom>
          <a:noFill/>
          <a:ln w="76200">
            <a:solidFill>
              <a:srgbClr val="00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38" name="图片 37"/>
          <p:cNvPicPr>
            <a:picLocks noChangeAspect="1"/>
          </p:cNvPicPr>
          <p:nvPr/>
        </p:nvPicPr>
        <p:blipFill rotWithShape="1">
          <a:blip r:embed="rId6" cstate="print">
            <a:extLst>
              <a:ext uri="{28A0092B-C50C-407E-A947-70E740481C1C}">
                <a14:useLocalDpi xmlns:a14="http://schemas.microsoft.com/office/drawing/2010/main" val="0"/>
              </a:ext>
            </a:extLst>
          </a:blip>
          <a:srcRect l="13085" t="23928" r="8657" b="23422"/>
          <a:stretch>
            <a:fillRect/>
          </a:stretch>
        </p:blipFill>
        <p:spPr>
          <a:xfrm>
            <a:off x="3838543" y="5729943"/>
            <a:ext cx="869950" cy="585285"/>
          </a:xfrm>
          <a:prstGeom prst="rect">
            <a:avLst/>
          </a:prstGeom>
        </p:spPr>
      </p:pic>
      <p:sp>
        <p:nvSpPr>
          <p:cNvPr id="9" name="椭圆 8"/>
          <p:cNvSpPr/>
          <p:nvPr/>
        </p:nvSpPr>
        <p:spPr>
          <a:xfrm>
            <a:off x="3635896" y="3941885"/>
            <a:ext cx="1240516" cy="10639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403796" y="5361345"/>
            <a:ext cx="1423640" cy="13833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7094136" y="5338752"/>
            <a:ext cx="1423640" cy="13833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文本框 40"/>
          <p:cNvSpPr txBox="1"/>
          <p:nvPr/>
        </p:nvSpPr>
        <p:spPr>
          <a:xfrm>
            <a:off x="1764151" y="6349064"/>
            <a:ext cx="5876861"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dirty="0">
                <a:solidFill>
                  <a:schemeClr val="tx2"/>
                </a:solidFill>
                <a:latin typeface="黑体" panose="02010609060101010101" pitchFamily="49" charset="-122"/>
                <a:ea typeface="黑体" panose="02010609060101010101" pitchFamily="49" charset="-122"/>
              </a:rPr>
              <a:t>用户认证：仅保证正确识别用户身份，不关心其行为</a:t>
            </a:r>
            <a:endParaRPr lang="zh-CN" altLang="en-US"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fade">
                                      <p:cBhvr>
                                        <p:cTn id="29" dur="500"/>
                                        <p:tgtEl>
                                          <p:spTgt spid="3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par>
                                <p:cTn id="33" presetID="10"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animEffect transition="in" filter="fade">
                                      <p:cBhvr>
                                        <p:cTn id="35" dur="500"/>
                                        <p:tgtEl>
                                          <p:spTgt spid="38"/>
                                        </p:tgtEl>
                                      </p:cBhvr>
                                    </p:animEffect>
                                  </p:childTnLst>
                                </p:cTn>
                              </p:par>
                              <p:par>
                                <p:cTn id="36" presetID="10" presetClass="entr" presetSubtype="0"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fade">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8" grpId="0"/>
      <p:bldP spid="37" grpId="0" animBg="1"/>
      <p:bldP spid="9" grpId="0" animBg="1"/>
      <p:bldP spid="39" grpId="0" animBg="1"/>
      <p:bldP spid="40" grpId="0" animBg="1"/>
      <p:bldP spid="4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64835" y="2030097"/>
            <a:ext cx="7368188" cy="400110"/>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越来越大的客户端</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服务器装置</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5.4</a:t>
            </a:r>
            <a:r>
              <a:rPr lang="zh-CN" altLang="en-US" dirty="0">
                <a:latin typeface="楷体" panose="02010609060101010101" pitchFamily="49" charset="-122"/>
                <a:ea typeface="楷体" panose="02010609060101010101" pitchFamily="49" charset="-122"/>
              </a:rPr>
              <a:t>基本认证方法</a:t>
            </a:r>
            <a:endParaRPr lang="zh-CN" altLang="en-US" dirty="0">
              <a:latin typeface="楷体" panose="02010609060101010101" pitchFamily="49" charset="-122"/>
              <a:ea typeface="楷体" panose="02010609060101010101" pitchFamily="49" charset="-122"/>
            </a:endParaRPr>
          </a:p>
        </p:txBody>
      </p:sp>
      <p:sp>
        <p:nvSpPr>
          <p:cNvPr id="15" name="文本框 14"/>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Kerberos </a:t>
            </a:r>
            <a:r>
              <a:rPr lang="zh-CN" altLang="en-US" sz="2800" dirty="0">
                <a:solidFill>
                  <a:schemeClr val="tx2"/>
                </a:solidFill>
                <a:latin typeface="黑体" panose="02010609060101010101" pitchFamily="49" charset="-122"/>
                <a:ea typeface="黑体" panose="02010609060101010101" pitchFamily="49" charset="-122"/>
              </a:rPr>
              <a:t>性能问题</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8" name="文本框 7"/>
          <p:cNvSpPr txBox="1"/>
          <p:nvPr/>
        </p:nvSpPr>
        <p:spPr>
          <a:xfrm>
            <a:off x="657205" y="2938037"/>
            <a:ext cx="7368188" cy="707886"/>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在大规模环境中如果系统配置得合适，对</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Kerberos</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只有很小的性能影响</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9" name="文本框 8"/>
          <p:cNvSpPr txBox="1"/>
          <p:nvPr/>
        </p:nvSpPr>
        <p:spPr>
          <a:xfrm>
            <a:off x="1164111" y="4153753"/>
            <a:ext cx="7368188" cy="707886"/>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只有当</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Kerberos</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服务器在一个专门的、隔离的机器上运行时，</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Kerberos</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的安全性才能得到最好的保证</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0" name="文本框 9"/>
          <p:cNvSpPr txBox="1"/>
          <p:nvPr/>
        </p:nvSpPr>
        <p:spPr>
          <a:xfrm>
            <a:off x="1545111" y="5445224"/>
            <a:ext cx="7368188" cy="400110"/>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marL="908050" marR="0" lvl="1" indent="-43688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n"/>
              <a:defRPr/>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采用多域的动机是管理，不是保持性能</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1" name="下箭头 6"/>
          <p:cNvSpPr/>
          <p:nvPr/>
        </p:nvSpPr>
        <p:spPr>
          <a:xfrm>
            <a:off x="5925475" y="2336777"/>
            <a:ext cx="789940" cy="6946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2" name="下箭头 6"/>
          <p:cNvSpPr/>
          <p:nvPr/>
        </p:nvSpPr>
        <p:spPr>
          <a:xfrm>
            <a:off x="6298317" y="3524515"/>
            <a:ext cx="789940" cy="6946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4" name="下箭头 6"/>
          <p:cNvSpPr/>
          <p:nvPr/>
        </p:nvSpPr>
        <p:spPr>
          <a:xfrm>
            <a:off x="6693287" y="4843850"/>
            <a:ext cx="789940" cy="694690"/>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5.2</a:t>
            </a:r>
            <a:r>
              <a:rPr lang="zh-CN" altLang="en-US" dirty="0">
                <a:latin typeface="楷体" panose="02010609060101010101" pitchFamily="49" charset="-122"/>
                <a:ea typeface="楷体" panose="02010609060101010101" pitchFamily="49" charset="-122"/>
              </a:rPr>
              <a:t>用户认证方法</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3" name="文本框 2"/>
          <p:cNvSpPr txBox="1"/>
          <p:nvPr/>
        </p:nvSpPr>
        <p:spPr>
          <a:xfrm>
            <a:off x="137387" y="1296517"/>
            <a:ext cx="8244448" cy="2677656"/>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zh-CN" sz="2800" dirty="0">
                <a:solidFill>
                  <a:schemeClr val="tx2"/>
                </a:solidFill>
                <a:latin typeface="黑体" panose="02010609060101010101" pitchFamily="49" charset="-122"/>
                <a:ea typeface="黑体" panose="02010609060101010101" pitchFamily="49" charset="-122"/>
              </a:rPr>
              <a:t>基于个人所知道的信息：口令认证</a:t>
            </a:r>
            <a:endParaRPr lang="en-US" altLang="zh-CN" sz="2800" dirty="0">
              <a:solidFill>
                <a:schemeClr val="tx2"/>
              </a:solidFill>
              <a:latin typeface="黑体" panose="02010609060101010101" pitchFamily="49" charset="-122"/>
              <a:ea typeface="黑体" panose="02010609060101010101" pitchFamily="49" charset="-122"/>
            </a:endParaRPr>
          </a:p>
          <a:p>
            <a:pPr>
              <a:buClr>
                <a:srgbClr val="C00000"/>
              </a:buClr>
            </a:pPr>
            <a:endParaRPr lang="en-US" altLang="zh-CN" sz="2800" dirty="0">
              <a:solidFill>
                <a:schemeClr val="tx2"/>
              </a:solidFill>
              <a:latin typeface="黑体" panose="02010609060101010101" pitchFamily="49" charset="-122"/>
              <a:ea typeface="黑体" panose="02010609060101010101" pitchFamily="49" charset="-122"/>
            </a:endParaRPr>
          </a:p>
          <a:p>
            <a:pPr marL="457200" indent="-457200">
              <a:buClr>
                <a:srgbClr val="C00000"/>
              </a:buClr>
              <a:buFont typeface="Wingdings" panose="05000000000000000000" pitchFamily="2" charset="2"/>
              <a:buChar char="n"/>
            </a:pPr>
            <a:r>
              <a:rPr lang="zh-CN" altLang="zh-CN" sz="2800" dirty="0">
                <a:solidFill>
                  <a:schemeClr val="tx2"/>
                </a:solidFill>
                <a:latin typeface="黑体" panose="02010609060101010101" pitchFamily="49" charset="-122"/>
                <a:ea typeface="黑体" panose="02010609060101010101" pitchFamily="49" charset="-122"/>
              </a:rPr>
              <a:t>基于个人所拥有的物品：令牌认证</a:t>
            </a:r>
            <a:endParaRPr lang="en-US" altLang="zh-CN" sz="2800" dirty="0">
              <a:solidFill>
                <a:schemeClr val="tx2"/>
              </a:solidFill>
              <a:latin typeface="黑体" panose="02010609060101010101" pitchFamily="49" charset="-122"/>
              <a:ea typeface="黑体" panose="02010609060101010101" pitchFamily="49" charset="-122"/>
            </a:endParaRPr>
          </a:p>
          <a:p>
            <a:pPr>
              <a:buClr>
                <a:srgbClr val="C00000"/>
              </a:buClr>
            </a:pPr>
            <a:endParaRPr lang="en-US" altLang="zh-CN" sz="2800" dirty="0">
              <a:solidFill>
                <a:schemeClr val="tx2"/>
              </a:solidFill>
              <a:latin typeface="黑体" panose="02010609060101010101" pitchFamily="49" charset="-122"/>
              <a:ea typeface="黑体" panose="02010609060101010101" pitchFamily="49" charset="-122"/>
            </a:endParaRPr>
          </a:p>
          <a:p>
            <a:pPr marL="457200" indent="-457200">
              <a:buClr>
                <a:srgbClr val="C00000"/>
              </a:buClr>
              <a:buFont typeface="Wingdings" panose="05000000000000000000" pitchFamily="2" charset="2"/>
              <a:buChar char="n"/>
            </a:pPr>
            <a:r>
              <a:rPr lang="zh-CN" altLang="zh-CN" sz="2800" dirty="0">
                <a:solidFill>
                  <a:schemeClr val="tx2"/>
                </a:solidFill>
                <a:latin typeface="黑体" panose="02010609060101010101" pitchFamily="49" charset="-122"/>
                <a:ea typeface="黑体" panose="02010609060101010101" pitchFamily="49" charset="-122"/>
              </a:rPr>
              <a:t>基于个人生理特征：生物特征认证</a:t>
            </a:r>
            <a:endParaRPr lang="zh-CN" altLang="zh-CN" sz="2800" dirty="0">
              <a:solidFill>
                <a:schemeClr val="tx2"/>
              </a:solidFill>
              <a:latin typeface="黑体" panose="02010609060101010101" pitchFamily="49" charset="-122"/>
              <a:ea typeface="黑体" panose="02010609060101010101" pitchFamily="49" charset="-122"/>
            </a:endParaRPr>
          </a:p>
          <a:p>
            <a:pPr marL="457200" indent="-457200">
              <a:buClr>
                <a:srgbClr val="C00000"/>
              </a:buClr>
              <a:buFont typeface="Wingdings" panose="05000000000000000000" pitchFamily="2" charset="2"/>
              <a:buChar char="n"/>
            </a:pPr>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7387" y="3846527"/>
            <a:ext cx="2331664" cy="1714956"/>
          </a:xfrm>
          <a:prstGeom prst="rect">
            <a:avLst/>
          </a:prstGeom>
          <a:ln>
            <a:solidFill>
              <a:srgbClr val="002060"/>
            </a:solidFill>
          </a:ln>
        </p:spPr>
      </p:pic>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4742" t="20644" r="5096" b="19331"/>
          <a:stretch>
            <a:fillRect/>
          </a:stretch>
        </p:blipFill>
        <p:spPr>
          <a:xfrm>
            <a:off x="2588182" y="3846527"/>
            <a:ext cx="3888463" cy="1459268"/>
          </a:xfrm>
          <a:prstGeom prst="rect">
            <a:avLst/>
          </a:prstGeom>
          <a:ln>
            <a:solidFill>
              <a:srgbClr val="002060"/>
            </a:solidFill>
          </a:ln>
        </p:spPr>
      </p:pic>
      <p:pic>
        <p:nvPicPr>
          <p:cNvPr id="11" name="图片 10"/>
          <p:cNvPicPr>
            <a:picLocks noChangeAspect="1"/>
          </p:cNvPicPr>
          <p:nvPr/>
        </p:nvPicPr>
        <p:blipFill rotWithShape="1">
          <a:blip r:embed="rId3" cstate="print">
            <a:extLst>
              <a:ext uri="{28A0092B-C50C-407E-A947-70E740481C1C}">
                <a14:useLocalDpi xmlns:a14="http://schemas.microsoft.com/office/drawing/2010/main" val="0"/>
              </a:ext>
            </a:extLst>
          </a:blip>
          <a:srcRect r="35440"/>
          <a:stretch>
            <a:fillRect/>
          </a:stretch>
        </p:blipFill>
        <p:spPr>
          <a:xfrm>
            <a:off x="6595776" y="3846527"/>
            <a:ext cx="2440720" cy="1643543"/>
          </a:xfrm>
          <a:prstGeom prst="rect">
            <a:avLst/>
          </a:prstGeom>
          <a:ln>
            <a:solidFill>
              <a:srgbClr val="002060"/>
            </a:solidFill>
          </a:ln>
        </p:spPr>
      </p:pic>
      <p:sp>
        <p:nvSpPr>
          <p:cNvPr id="12" name="文本框 11"/>
          <p:cNvSpPr txBox="1"/>
          <p:nvPr/>
        </p:nvSpPr>
        <p:spPr>
          <a:xfrm>
            <a:off x="727155" y="5723964"/>
            <a:ext cx="1584176"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dirty="0">
                <a:solidFill>
                  <a:schemeClr val="tx2"/>
                </a:solidFill>
                <a:latin typeface="黑体" panose="02010609060101010101" pitchFamily="49" charset="-122"/>
                <a:ea typeface="黑体" panose="02010609060101010101" pitchFamily="49" charset="-122"/>
              </a:rPr>
              <a:t>口令认证</a:t>
            </a:r>
            <a:endParaRPr lang="zh-CN" altLang="en-US" dirty="0">
              <a:solidFill>
                <a:schemeClr val="tx2"/>
              </a:solidFill>
              <a:latin typeface="黑体" panose="02010609060101010101" pitchFamily="49" charset="-122"/>
              <a:ea typeface="黑体" panose="02010609060101010101" pitchFamily="49" charset="-122"/>
            </a:endParaRPr>
          </a:p>
        </p:txBody>
      </p:sp>
      <p:sp>
        <p:nvSpPr>
          <p:cNvPr id="42" name="文本框 41"/>
          <p:cNvSpPr txBox="1"/>
          <p:nvPr/>
        </p:nvSpPr>
        <p:spPr>
          <a:xfrm>
            <a:off x="3823499" y="5723964"/>
            <a:ext cx="1584176"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dirty="0">
                <a:solidFill>
                  <a:schemeClr val="tx2"/>
                </a:solidFill>
                <a:latin typeface="黑体" panose="02010609060101010101" pitchFamily="49" charset="-122"/>
                <a:ea typeface="黑体" panose="02010609060101010101" pitchFamily="49" charset="-122"/>
              </a:rPr>
              <a:t>令牌认证</a:t>
            </a:r>
            <a:endParaRPr lang="zh-CN" altLang="en-US" dirty="0">
              <a:solidFill>
                <a:schemeClr val="tx2"/>
              </a:solidFill>
              <a:latin typeface="黑体" panose="02010609060101010101" pitchFamily="49" charset="-122"/>
              <a:ea typeface="黑体" panose="02010609060101010101" pitchFamily="49" charset="-122"/>
            </a:endParaRPr>
          </a:p>
        </p:txBody>
      </p:sp>
      <p:sp>
        <p:nvSpPr>
          <p:cNvPr id="43" name="文本框 42"/>
          <p:cNvSpPr txBox="1"/>
          <p:nvPr/>
        </p:nvSpPr>
        <p:spPr>
          <a:xfrm>
            <a:off x="7078395" y="5720383"/>
            <a:ext cx="1584176" cy="369332"/>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dirty="0">
                <a:solidFill>
                  <a:schemeClr val="tx2"/>
                </a:solidFill>
                <a:latin typeface="黑体" panose="02010609060101010101" pitchFamily="49" charset="-122"/>
                <a:ea typeface="黑体" panose="02010609060101010101" pitchFamily="49" charset="-122"/>
              </a:rPr>
              <a:t>生物特征认证</a:t>
            </a:r>
            <a:endParaRPr lang="zh-CN" altLang="en-US"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5.2</a:t>
            </a:r>
            <a:r>
              <a:rPr lang="zh-CN" altLang="en-US" dirty="0">
                <a:latin typeface="楷体" panose="02010609060101010101" pitchFamily="49" charset="-122"/>
                <a:ea typeface="楷体" panose="02010609060101010101" pitchFamily="49" charset="-122"/>
              </a:rPr>
              <a:t>用户认证方法</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口令认证</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1" name="文本框 20"/>
          <p:cNvSpPr txBox="1"/>
          <p:nvPr/>
        </p:nvSpPr>
        <p:spPr>
          <a:xfrm>
            <a:off x="1115616" y="2157529"/>
            <a:ext cx="6995296" cy="1569660"/>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altLang="zh-CN" sz="2400" dirty="0">
                <a:solidFill>
                  <a:schemeClr val="tx2"/>
                </a:solidFill>
                <a:latin typeface="黑体" panose="02010609060101010101" pitchFamily="49" charset="-122"/>
                <a:ea typeface="黑体" panose="02010609060101010101" pitchFamily="49" charset="-122"/>
              </a:rPr>
              <a:t>   </a:t>
            </a:r>
            <a:r>
              <a:rPr lang="zh-CN" altLang="zh-CN" sz="2400" dirty="0">
                <a:solidFill>
                  <a:schemeClr val="tx2"/>
                </a:solidFill>
                <a:latin typeface="黑体" panose="02010609060101010101" pitchFamily="49" charset="-122"/>
                <a:ea typeface="黑体" panose="02010609060101010101" pitchFamily="49" charset="-122"/>
              </a:rPr>
              <a:t>系统数据库中存储登陆时的</a:t>
            </a:r>
            <a:r>
              <a:rPr lang="zh-CN" altLang="zh-CN" sz="2400" dirty="0">
                <a:solidFill>
                  <a:srgbClr val="FF0000"/>
                </a:solidFill>
                <a:latin typeface="黑体" panose="02010609060101010101" pitchFamily="49" charset="-122"/>
                <a:ea typeface="黑体" panose="02010609060101010101" pitchFamily="49" charset="-122"/>
              </a:rPr>
              <a:t>用户名</a:t>
            </a:r>
            <a:r>
              <a:rPr lang="zh-CN" altLang="zh-CN" sz="2400" dirty="0">
                <a:solidFill>
                  <a:schemeClr val="tx2"/>
                </a:solidFill>
                <a:latin typeface="黑体" panose="02010609060101010101" pitchFamily="49" charset="-122"/>
                <a:ea typeface="黑体" panose="02010609060101010101" pitchFamily="49" charset="-122"/>
              </a:rPr>
              <a:t>及其对应的一个</a:t>
            </a:r>
            <a:r>
              <a:rPr lang="zh-CN" altLang="zh-CN" sz="2400" dirty="0">
                <a:solidFill>
                  <a:srgbClr val="FF0000"/>
                </a:solidFill>
                <a:latin typeface="黑体" panose="02010609060101010101" pitchFamily="49" charset="-122"/>
                <a:ea typeface="黑体" panose="02010609060101010101" pitchFamily="49" charset="-122"/>
              </a:rPr>
              <a:t>密码</a:t>
            </a:r>
            <a:r>
              <a:rPr lang="zh-CN" altLang="zh-CN" sz="2400" dirty="0">
                <a:solidFill>
                  <a:schemeClr val="tx2"/>
                </a:solidFill>
                <a:latin typeface="黑体" panose="02010609060101010101" pitchFamily="49" charset="-122"/>
                <a:ea typeface="黑体" panose="02010609060101010101" pitchFamily="49" charset="-122"/>
              </a:rPr>
              <a:t>，使用</a:t>
            </a:r>
            <a:r>
              <a:rPr lang="zh-CN" altLang="zh-CN" sz="2400" dirty="0">
                <a:solidFill>
                  <a:srgbClr val="FF0000"/>
                </a:solidFill>
                <a:latin typeface="黑体" panose="02010609060101010101" pitchFamily="49" charset="-122"/>
                <a:ea typeface="黑体" panose="02010609060101010101" pitchFamily="49" charset="-122"/>
              </a:rPr>
              <a:t>明文存储</a:t>
            </a:r>
            <a:r>
              <a:rPr lang="zh-CN" altLang="en-US" sz="2400" dirty="0">
                <a:solidFill>
                  <a:schemeClr val="tx2"/>
                </a:solidFill>
                <a:latin typeface="黑体" panose="02010609060101010101" pitchFamily="49" charset="-122"/>
                <a:ea typeface="黑体" panose="02010609060101010101" pitchFamily="49" charset="-122"/>
              </a:rPr>
              <a:t>；</a:t>
            </a:r>
            <a:endParaRPr lang="en-US" altLang="zh-CN" sz="2400" dirty="0">
              <a:solidFill>
                <a:schemeClr val="tx2"/>
              </a:solidFill>
              <a:latin typeface="黑体" panose="02010609060101010101" pitchFamily="49" charset="-122"/>
              <a:ea typeface="黑体" panose="02010609060101010101" pitchFamily="49" charset="-122"/>
            </a:endParaRPr>
          </a:p>
          <a:p>
            <a:r>
              <a:rPr lang="en-US" altLang="zh-CN" sz="2400" dirty="0">
                <a:solidFill>
                  <a:schemeClr val="tx2"/>
                </a:solidFill>
                <a:latin typeface="黑体" panose="02010609060101010101" pitchFamily="49" charset="-122"/>
                <a:ea typeface="黑体" panose="02010609060101010101" pitchFamily="49" charset="-122"/>
              </a:rPr>
              <a:t>   </a:t>
            </a:r>
            <a:r>
              <a:rPr lang="zh-CN" altLang="zh-CN" sz="2400" dirty="0">
                <a:solidFill>
                  <a:schemeClr val="tx2"/>
                </a:solidFill>
                <a:latin typeface="黑体" panose="02010609060101010101" pitchFamily="49" charset="-122"/>
                <a:ea typeface="黑体" panose="02010609060101010101" pitchFamily="49" charset="-122"/>
              </a:rPr>
              <a:t>缺陷</a:t>
            </a:r>
            <a:r>
              <a:rPr lang="zh-CN" altLang="en-US" sz="2400" dirty="0">
                <a:solidFill>
                  <a:schemeClr val="tx2"/>
                </a:solidFill>
                <a:latin typeface="黑体" panose="02010609060101010101" pitchFamily="49" charset="-122"/>
                <a:ea typeface="黑体" panose="02010609060101010101" pitchFamily="49" charset="-122"/>
              </a:rPr>
              <a:t>：</a:t>
            </a:r>
            <a:r>
              <a:rPr lang="zh-CN" altLang="zh-CN" sz="2400" dirty="0">
                <a:solidFill>
                  <a:schemeClr val="tx2"/>
                </a:solidFill>
                <a:latin typeface="黑体" panose="02010609060101010101" pitchFamily="49" charset="-122"/>
                <a:ea typeface="黑体" panose="02010609060101010101" pitchFamily="49" charset="-122"/>
              </a:rPr>
              <a:t>数据库一旦泄露，所有</a:t>
            </a:r>
            <a:r>
              <a:rPr lang="zh-CN" altLang="zh-CN" sz="2400" dirty="0">
                <a:solidFill>
                  <a:srgbClr val="FF0000"/>
                </a:solidFill>
                <a:latin typeface="黑体" panose="02010609060101010101" pitchFamily="49" charset="-122"/>
                <a:ea typeface="黑体" panose="02010609060101010101" pitchFamily="49" charset="-122"/>
              </a:rPr>
              <a:t>用户名</a:t>
            </a:r>
            <a:r>
              <a:rPr lang="zh-CN" altLang="zh-CN" sz="2400" dirty="0">
                <a:solidFill>
                  <a:schemeClr val="tx2"/>
                </a:solidFill>
                <a:latin typeface="黑体" panose="02010609060101010101" pitchFamily="49" charset="-122"/>
                <a:ea typeface="黑体" panose="02010609060101010101" pitchFamily="49" charset="-122"/>
              </a:rPr>
              <a:t>和</a:t>
            </a:r>
            <a:r>
              <a:rPr lang="zh-CN" altLang="zh-CN" sz="2400" dirty="0">
                <a:solidFill>
                  <a:srgbClr val="FF0000"/>
                </a:solidFill>
                <a:latin typeface="黑体" panose="02010609060101010101" pitchFamily="49" charset="-122"/>
                <a:ea typeface="黑体" panose="02010609060101010101" pitchFamily="49" charset="-122"/>
              </a:rPr>
              <a:t>密码</a:t>
            </a:r>
            <a:r>
              <a:rPr lang="zh-CN" altLang="zh-CN" sz="2400" dirty="0">
                <a:solidFill>
                  <a:schemeClr val="tx2"/>
                </a:solidFill>
                <a:latin typeface="黑体" panose="02010609060101010101" pitchFamily="49" charset="-122"/>
                <a:ea typeface="黑体" panose="02010609060101010101" pitchFamily="49" charset="-122"/>
              </a:rPr>
              <a:t>都会</a:t>
            </a:r>
            <a:r>
              <a:rPr lang="zh-CN" altLang="zh-CN" sz="2400" dirty="0">
                <a:solidFill>
                  <a:srgbClr val="FF0000"/>
                </a:solidFill>
                <a:latin typeface="黑体" panose="02010609060101010101" pitchFamily="49" charset="-122"/>
                <a:ea typeface="黑体" panose="02010609060101010101" pitchFamily="49" charset="-122"/>
              </a:rPr>
              <a:t>泄露</a:t>
            </a:r>
            <a:r>
              <a:rPr lang="zh-CN" altLang="en-US" sz="2400" dirty="0">
                <a:solidFill>
                  <a:schemeClr val="tx2"/>
                </a:solidFill>
                <a:latin typeface="黑体" panose="02010609060101010101" pitchFamily="49" charset="-122"/>
                <a:ea typeface="黑体" panose="02010609060101010101" pitchFamily="49" charset="-122"/>
              </a:rPr>
              <a:t>；</a:t>
            </a:r>
            <a:endParaRPr lang="zh-CN" altLang="zh-CN" sz="2400" dirty="0">
              <a:solidFill>
                <a:schemeClr val="tx2"/>
              </a:solidFill>
              <a:latin typeface="黑体" panose="02010609060101010101" pitchFamily="49" charset="-122"/>
              <a:ea typeface="黑体" panose="02010609060101010101" pitchFamily="49" charset="-122"/>
            </a:endParaRPr>
          </a:p>
        </p:txBody>
      </p:sp>
      <p:sp>
        <p:nvSpPr>
          <p:cNvPr id="23" name="文本框 22"/>
          <p:cNvSpPr txBox="1"/>
          <p:nvPr/>
        </p:nvSpPr>
        <p:spPr>
          <a:xfrm>
            <a:off x="701460" y="1680661"/>
            <a:ext cx="2430380"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第一代密码</a:t>
            </a:r>
            <a:endParaRPr lang="zh-CN" altLang="en-US" sz="2800" dirty="0">
              <a:solidFill>
                <a:schemeClr val="bg1"/>
              </a:solidFill>
              <a:latin typeface="黑体" panose="02010609060101010101" pitchFamily="49" charset="-122"/>
              <a:ea typeface="黑体" panose="02010609060101010101" pitchFamily="49" charset="-122"/>
            </a:endParaRPr>
          </a:p>
        </p:txBody>
      </p:sp>
      <p:grpSp>
        <p:nvGrpSpPr>
          <p:cNvPr id="42" name="组合 41"/>
          <p:cNvGrpSpPr/>
          <p:nvPr/>
        </p:nvGrpSpPr>
        <p:grpSpPr>
          <a:xfrm>
            <a:off x="825232" y="4811438"/>
            <a:ext cx="937419" cy="1424470"/>
            <a:chOff x="5724699" y="4262056"/>
            <a:chExt cx="937419" cy="1424470"/>
          </a:xfrm>
        </p:grpSpPr>
        <p:graphicFrame>
          <p:nvGraphicFramePr>
            <p:cNvPr id="43"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4342" name="Drawing" r:id="rId1" imgW="869950" imgH="911225" progId="WPDraw30.Drawing">
                    <p:embed/>
                  </p:oleObj>
                </mc:Choice>
                <mc:Fallback>
                  <p:oleObj name="Drawing" r:id="rId1" imgW="869950" imgH="911225" progId="WPDraw30.Drawing">
                    <p:embed/>
                    <p:pic>
                      <p:nvPicPr>
                        <p:cNvPr id="0" name="Object 10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baseline="0" dirty="0"/>
                <a:t>用户</a:t>
              </a:r>
              <a:r>
                <a:rPr lang="en-US" altLang="zh-CN" baseline="0" dirty="0"/>
                <a:t>A</a:t>
              </a:r>
              <a:endParaRPr lang="en-US" altLang="zh-CN" baseline="0" dirty="0"/>
            </a:p>
          </p:txBody>
        </p:sp>
      </p:grpSp>
      <p:sp>
        <p:nvSpPr>
          <p:cNvPr id="45" name="Line 101"/>
          <p:cNvSpPr>
            <a:spLocks noChangeShapeType="1"/>
          </p:cNvSpPr>
          <p:nvPr/>
        </p:nvSpPr>
        <p:spPr bwMode="auto">
          <a:xfrm>
            <a:off x="1838057" y="5478492"/>
            <a:ext cx="5035838" cy="0"/>
          </a:xfrm>
          <a:prstGeom prst="line">
            <a:avLst/>
          </a:prstGeom>
          <a:noFill/>
          <a:ln w="76200">
            <a:solidFill>
              <a:srgbClr val="00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6" name="组合 45"/>
          <p:cNvGrpSpPr/>
          <p:nvPr/>
        </p:nvGrpSpPr>
        <p:grpSpPr>
          <a:xfrm>
            <a:off x="7140732" y="4657243"/>
            <a:ext cx="1096504" cy="1664394"/>
            <a:chOff x="7157808" y="4703536"/>
            <a:chExt cx="1096504" cy="1664394"/>
          </a:xfrm>
        </p:grpSpPr>
        <p:pic>
          <p:nvPicPr>
            <p:cNvPr id="47" name="图片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7808" y="4703536"/>
              <a:ext cx="1096504" cy="1092909"/>
            </a:xfrm>
            <a:prstGeom prst="rect">
              <a:avLst/>
            </a:prstGeom>
          </p:spPr>
        </p:pic>
        <p:sp>
          <p:nvSpPr>
            <p:cNvPr id="48" name="Rectangle 117"/>
            <p:cNvSpPr>
              <a:spLocks noChangeArrowheads="1"/>
            </p:cNvSpPr>
            <p:nvPr/>
          </p:nvSpPr>
          <p:spPr bwMode="auto">
            <a:xfrm>
              <a:off x="7237747" y="5863105"/>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t>系统</a:t>
              </a:r>
              <a:endParaRPr lang="en-US" altLang="zh-CN" baseline="0" dirty="0"/>
            </a:p>
          </p:txBody>
        </p:sp>
      </p:grpSp>
      <p:graphicFrame>
        <p:nvGraphicFramePr>
          <p:cNvPr id="2" name="表格 3"/>
          <p:cNvGraphicFramePr>
            <a:graphicFrameLocks noGrp="1"/>
          </p:cNvGraphicFramePr>
          <p:nvPr/>
        </p:nvGraphicFramePr>
        <p:xfrm>
          <a:off x="5135106" y="4262798"/>
          <a:ext cx="1872208" cy="1097280"/>
        </p:xfrm>
        <a:graphic>
          <a:graphicData uri="http://schemas.openxmlformats.org/drawingml/2006/table">
            <a:tbl>
              <a:tblPr firstRow="1" bandRow="1">
                <a:tableStyleId>{17292A2E-F333-43FB-9621-5CBBE7FDCDCB}</a:tableStyleId>
              </a:tblPr>
              <a:tblGrid>
                <a:gridCol w="936104"/>
                <a:gridCol w="936104"/>
              </a:tblGrid>
              <a:tr h="253816">
                <a:tc>
                  <a:txBody>
                    <a:bodyPr/>
                    <a:lstStyle/>
                    <a:p>
                      <a:r>
                        <a:rPr lang="zh-CN" altLang="en-US" dirty="0"/>
                        <a:t>用户</a:t>
                      </a:r>
                      <a:r>
                        <a:rPr lang="en-US" altLang="zh-CN" dirty="0"/>
                        <a:t>ID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dirty="0"/>
                        <a:t>密码</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47">
                <a:tc>
                  <a:txBody>
                    <a:bodyPr/>
                    <a:lstStyle/>
                    <a:p>
                      <a:r>
                        <a:rPr lang="zh-CN" altLang="en-US" dirty="0"/>
                        <a:t>用户</a:t>
                      </a:r>
                      <a:r>
                        <a:rPr lang="en-US" altLang="zh-CN" dirty="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123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47">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6" name="矩形 55"/>
          <p:cNvSpPr/>
          <p:nvPr/>
        </p:nvSpPr>
        <p:spPr>
          <a:xfrm>
            <a:off x="1907284" y="5664547"/>
            <a:ext cx="1368571" cy="657087"/>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凭证</a:t>
            </a:r>
            <a:endParaRPr lang="en-US" altLang="zh-CN" dirty="0"/>
          </a:p>
          <a:p>
            <a:pPr algn="ctr"/>
            <a:r>
              <a:rPr lang="zh-CN" altLang="en-US" dirty="0"/>
              <a:t>密码：</a:t>
            </a:r>
            <a:r>
              <a:rPr lang="en-US" altLang="zh-CN" dirty="0"/>
              <a:t>123</a:t>
            </a:r>
            <a:endParaRPr lang="zh-CN" altLang="en-US" dirty="0"/>
          </a:p>
        </p:txBody>
      </p:sp>
      <p:sp>
        <p:nvSpPr>
          <p:cNvPr id="4" name="文本框 3"/>
          <p:cNvSpPr txBox="1"/>
          <p:nvPr/>
        </p:nvSpPr>
        <p:spPr>
          <a:xfrm>
            <a:off x="3597796" y="4556674"/>
            <a:ext cx="1872208"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400" dirty="0">
                <a:solidFill>
                  <a:schemeClr val="tx2"/>
                </a:solidFill>
                <a:latin typeface="黑体" panose="02010609060101010101" pitchFamily="49" charset="-122"/>
                <a:ea typeface="黑体" panose="02010609060101010101" pitchFamily="49" charset="-122"/>
              </a:rPr>
              <a:t>允许登录</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57" name="Line 60"/>
          <p:cNvSpPr>
            <a:spLocks noChangeShapeType="1"/>
          </p:cNvSpPr>
          <p:nvPr/>
        </p:nvSpPr>
        <p:spPr bwMode="auto">
          <a:xfrm flipH="1">
            <a:off x="4296442" y="5394322"/>
            <a:ext cx="838663" cy="677643"/>
          </a:xfrm>
          <a:prstGeom prst="line">
            <a:avLst/>
          </a:prstGeom>
          <a:noFill/>
          <a:ln w="50800">
            <a:solidFill>
              <a:srgbClr val="FF0000"/>
            </a:solidFill>
            <a:prstDash val="sysDot"/>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8" name="Object 63"/>
          <p:cNvGraphicFramePr>
            <a:graphicFrameLocks noChangeAspect="1"/>
          </p:cNvGraphicFramePr>
          <p:nvPr/>
        </p:nvGraphicFramePr>
        <p:xfrm>
          <a:off x="3793207" y="5854476"/>
          <a:ext cx="1125537" cy="915988"/>
        </p:xfrm>
        <a:graphic>
          <a:graphicData uri="http://schemas.openxmlformats.org/presentationml/2006/ole">
            <mc:AlternateContent xmlns:mc="http://schemas.openxmlformats.org/markup-compatibility/2006">
              <mc:Choice xmlns:v="urn:schemas-microsoft-com:vml" Requires="v">
                <p:oleObj spid="_x0000_s4343" name="剪辑" r:id="rId4" imgW="28298775" imgH="21259800" progId="MS_ClipArt_Gallery.2">
                  <p:embed/>
                </p:oleObj>
              </mc:Choice>
              <mc:Fallback>
                <p:oleObj name="剪辑" r:id="rId4" imgW="28298775" imgH="21259800" progId="MS_ClipArt_Gallery.2">
                  <p:embed/>
                  <p:pic>
                    <p:nvPicPr>
                      <p:cNvPr id="0"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93207" y="5854476"/>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Rectangle 86"/>
          <p:cNvSpPr>
            <a:spLocks noChangeArrowheads="1"/>
          </p:cNvSpPr>
          <p:nvPr/>
        </p:nvSpPr>
        <p:spPr bwMode="auto">
          <a:xfrm>
            <a:off x="3216944" y="6338664"/>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t>黑客</a:t>
            </a:r>
            <a:endParaRPr lang="en-US" altLang="zh-CN" baseline="0" dirty="0"/>
          </a:p>
        </p:txBody>
      </p:sp>
      <p:sp>
        <p:nvSpPr>
          <p:cNvPr id="63" name="矩形 62"/>
          <p:cNvSpPr/>
          <p:nvPr/>
        </p:nvSpPr>
        <p:spPr>
          <a:xfrm>
            <a:off x="4809317" y="6203574"/>
            <a:ext cx="1368571" cy="657087"/>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伪造凭证</a:t>
            </a:r>
            <a:endParaRPr lang="en-US" altLang="zh-CN" dirty="0"/>
          </a:p>
          <a:p>
            <a:pPr algn="ctr"/>
            <a:r>
              <a:rPr lang="zh-CN" altLang="en-US" dirty="0"/>
              <a:t>密码：</a:t>
            </a:r>
            <a:r>
              <a:rPr lang="en-US" altLang="zh-CN" dirty="0"/>
              <a:t>123</a:t>
            </a:r>
            <a:endParaRPr lang="zh-CN" altLang="en-US" dirty="0"/>
          </a:p>
        </p:txBody>
      </p:sp>
      <p:sp>
        <p:nvSpPr>
          <p:cNvPr id="6" name="文本框 5"/>
          <p:cNvSpPr txBox="1"/>
          <p:nvPr/>
        </p:nvSpPr>
        <p:spPr>
          <a:xfrm>
            <a:off x="531107" y="4246133"/>
            <a:ext cx="3117637"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800" dirty="0">
                <a:solidFill>
                  <a:schemeClr val="tx2"/>
                </a:solidFill>
                <a:latin typeface="黑体" panose="02010609060101010101" pitchFamily="49" charset="-122"/>
                <a:ea typeface="黑体" panose="02010609060101010101" pitchFamily="49" charset="-122"/>
              </a:rPr>
              <a:t>数据库泄露即作废！</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64" name="文本框 63"/>
          <p:cNvSpPr txBox="1"/>
          <p:nvPr/>
        </p:nvSpPr>
        <p:spPr>
          <a:xfrm>
            <a:off x="1832380" y="4879023"/>
            <a:ext cx="3397415"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400" dirty="0">
                <a:solidFill>
                  <a:srgbClr val="FF0000"/>
                </a:solidFill>
                <a:latin typeface="黑体" panose="02010609060101010101" pitchFamily="49" charset="-122"/>
                <a:ea typeface="黑体" panose="02010609060101010101" pitchFamily="49" charset="-122"/>
              </a:rPr>
              <a:t>允许登录（黑客登录）！</a:t>
            </a:r>
            <a:endParaRPr lang="zh-CN" altLang="en-US" sz="2400"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500"/>
                                        <p:tgtEl>
                                          <p:spTgt spid="56"/>
                                        </p:tgtEl>
                                      </p:cBhvr>
                                    </p:animEffect>
                                  </p:childTnLst>
                                </p:cTn>
                              </p:par>
                              <p:par>
                                <p:cTn id="8" presetID="42" presetClass="path" presetSubtype="0" accel="50000" decel="50000" fill="hold" grpId="0" nodeType="withEffect">
                                  <p:stCondLst>
                                    <p:cond delay="0"/>
                                  </p:stCondLst>
                                  <p:childTnLst>
                                    <p:animMotion origin="layout" path="M -3.33333E-6 -2.59259E-6 L 0.39775 -2.59259E-6 " pathEditMode="relative" rAng="0" ptsTypes="AA">
                                      <p:cBhvr>
                                        <p:cTn id="9" dur="2000" fill="hold"/>
                                        <p:tgtEl>
                                          <p:spTgt spid="56"/>
                                        </p:tgtEl>
                                        <p:attrNameLst>
                                          <p:attrName>ppt_x</p:attrName>
                                          <p:attrName>ppt_y</p:attrName>
                                        </p:attrNameLst>
                                      </p:cBhvr>
                                      <p:rCtr x="19878" y="0"/>
                                    </p:animMotion>
                                  </p:childTnLst>
                                </p:cTn>
                              </p:par>
                            </p:childTnLst>
                          </p:cTn>
                        </p:par>
                        <p:par>
                          <p:cTn id="10" fill="hold">
                            <p:stCondLst>
                              <p:cond delay="500"/>
                            </p:stCondLst>
                            <p:childTnLst>
                              <p:par>
                                <p:cTn id="11" presetID="10" presetClass="entr" presetSubtype="0"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1" nodeType="clickEffect">
                                  <p:stCondLst>
                                    <p:cond delay="0"/>
                                  </p:stCondLst>
                                  <p:childTnLst>
                                    <p:animEffect transition="out" filter="fade">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par>
                                <p:cTn id="23" presetID="10" presetClass="exit" presetSubtype="0" fill="hold" grpId="2" nodeType="withEffect">
                                  <p:stCondLst>
                                    <p:cond delay="0"/>
                                  </p:stCondLst>
                                  <p:childTnLst>
                                    <p:animEffect transition="out" filter="fade">
                                      <p:cBhvr>
                                        <p:cTn id="24" dur="500"/>
                                        <p:tgtEl>
                                          <p:spTgt spid="56"/>
                                        </p:tgtEl>
                                      </p:cBhvr>
                                    </p:animEffect>
                                    <p:set>
                                      <p:cBhvr>
                                        <p:cTn id="25" dur="1" fill="hold">
                                          <p:stCondLst>
                                            <p:cond delay="499"/>
                                          </p:stCondLst>
                                        </p:cTn>
                                        <p:tgtEl>
                                          <p:spTgt spid="56"/>
                                        </p:tgtEl>
                                        <p:attrNameLst>
                                          <p:attrName>style.visibility</p:attrName>
                                        </p:attrNameLst>
                                      </p:cBhvr>
                                      <p:to>
                                        <p:strVal val="hidden"/>
                                      </p:to>
                                    </p:set>
                                  </p:childTnLst>
                                </p:cTn>
                              </p:par>
                              <p:par>
                                <p:cTn id="26" presetID="10" presetClass="entr" presetSubtype="0" fill="hold" grpId="0" nodeType="with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par>
                                <p:cTn id="29" presetID="10" presetClass="entr" presetSubtype="0" fill="hold" nodeType="withEffect">
                                  <p:stCondLst>
                                    <p:cond delay="0"/>
                                  </p:stCondLst>
                                  <p:childTnLst>
                                    <p:set>
                                      <p:cBhvr>
                                        <p:cTn id="30" dur="1" fill="hold">
                                          <p:stCondLst>
                                            <p:cond delay="0"/>
                                          </p:stCondLst>
                                        </p:cTn>
                                        <p:tgtEl>
                                          <p:spTgt spid="58"/>
                                        </p:tgtEl>
                                        <p:attrNameLst>
                                          <p:attrName>style.visibility</p:attrName>
                                        </p:attrNameLst>
                                      </p:cBhvr>
                                      <p:to>
                                        <p:strVal val="visible"/>
                                      </p:to>
                                    </p:set>
                                    <p:animEffect transition="in" filter="fade">
                                      <p:cBhvr>
                                        <p:cTn id="31" dur="500"/>
                                        <p:tgtEl>
                                          <p:spTgt spid="5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childTnLst>
                          </p:cTn>
                        </p:par>
                        <p:par>
                          <p:cTn id="35" fill="hold">
                            <p:stCondLst>
                              <p:cond delay="500"/>
                            </p:stCondLst>
                            <p:childTnLst>
                              <p:par>
                                <p:cTn id="36" presetID="10" presetClass="entr" presetSubtype="0" fill="hold" grpId="1" nodeType="afterEffect">
                                  <p:stCondLst>
                                    <p:cond delay="0"/>
                                  </p:stCondLst>
                                  <p:childTnLst>
                                    <p:set>
                                      <p:cBhvr>
                                        <p:cTn id="37" dur="1" fill="hold">
                                          <p:stCondLst>
                                            <p:cond delay="0"/>
                                          </p:stCondLst>
                                        </p:cTn>
                                        <p:tgtEl>
                                          <p:spTgt spid="63"/>
                                        </p:tgtEl>
                                        <p:attrNameLst>
                                          <p:attrName>style.visibility</p:attrName>
                                        </p:attrNameLst>
                                      </p:cBhvr>
                                      <p:to>
                                        <p:strVal val="visible"/>
                                      </p:to>
                                    </p:set>
                                    <p:animEffect transition="in" filter="fade">
                                      <p:cBhvr>
                                        <p:cTn id="38" dur="500"/>
                                        <p:tgtEl>
                                          <p:spTgt spid="63"/>
                                        </p:tgtEl>
                                      </p:cBhvr>
                                    </p:animEffect>
                                  </p:childTnLst>
                                </p:cTn>
                              </p:par>
                              <p:par>
                                <p:cTn id="39" presetID="42" presetClass="path" presetSubtype="0" accel="50000" decel="50000" fill="hold" grpId="0" nodeType="withEffect">
                                  <p:stCondLst>
                                    <p:cond delay="0"/>
                                  </p:stCondLst>
                                  <p:childTnLst>
                                    <p:animMotion origin="layout" path="M -4.44444E-6 3.7037E-6 L 0.075 -0.07361 " pathEditMode="relative" rAng="0" ptsTypes="AA">
                                      <p:cBhvr>
                                        <p:cTn id="40" dur="2000" fill="hold"/>
                                        <p:tgtEl>
                                          <p:spTgt spid="63"/>
                                        </p:tgtEl>
                                        <p:attrNameLst>
                                          <p:attrName>ppt_x</p:attrName>
                                          <p:attrName>ppt_y</p:attrName>
                                        </p:attrNameLst>
                                      </p:cBhvr>
                                      <p:rCtr x="3750" y="-3681"/>
                                    </p:animMotion>
                                  </p:childTnLst>
                                </p:cTn>
                              </p:par>
                            </p:childTnLst>
                          </p:cTn>
                        </p:par>
                        <p:par>
                          <p:cTn id="41" fill="hold">
                            <p:stCondLst>
                              <p:cond delay="1000"/>
                            </p:stCondLst>
                            <p:childTnLst>
                              <p:par>
                                <p:cTn id="42" presetID="10" presetClass="entr" presetSubtype="0" fill="hold" grpId="0" nodeType="after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fade">
                                      <p:cBhvr>
                                        <p:cTn id="44" dur="500"/>
                                        <p:tgtEl>
                                          <p:spTgt spid="64"/>
                                        </p:tgtEl>
                                      </p:cBhvr>
                                    </p:animEffect>
                                  </p:childTnLst>
                                </p:cTn>
                              </p:par>
                            </p:childTnLst>
                          </p:cTn>
                        </p:par>
                        <p:par>
                          <p:cTn id="45" fill="hold">
                            <p:stCondLst>
                              <p:cond delay="1500"/>
                            </p:stCondLst>
                            <p:childTnLst>
                              <p:par>
                                <p:cTn id="46" presetID="10" presetClass="entr" presetSubtype="0" fill="hold" grpId="0" nodeType="after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6" grpId="2" animBg="1"/>
      <p:bldP spid="4" grpId="0"/>
      <p:bldP spid="4" grpId="1"/>
      <p:bldP spid="57" grpId="0" animBg="1"/>
      <p:bldP spid="59" grpId="0"/>
      <p:bldP spid="63" grpId="0" animBg="1"/>
      <p:bldP spid="63" grpId="1" animBg="1"/>
      <p:bldP spid="6" grpId="0"/>
      <p:bldP spid="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5.2</a:t>
            </a:r>
            <a:r>
              <a:rPr lang="zh-CN" altLang="en-US" dirty="0">
                <a:latin typeface="楷体" panose="02010609060101010101" pitchFamily="49" charset="-122"/>
                <a:ea typeface="楷体" panose="02010609060101010101" pitchFamily="49" charset="-122"/>
              </a:rPr>
              <a:t>用户认证方法</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口令认证</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1" name="文本框 20"/>
          <p:cNvSpPr txBox="1"/>
          <p:nvPr/>
        </p:nvSpPr>
        <p:spPr>
          <a:xfrm>
            <a:off x="1115616" y="2157529"/>
            <a:ext cx="6995296" cy="1569660"/>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altLang="zh-CN" sz="2400" dirty="0">
                <a:solidFill>
                  <a:schemeClr val="tx2"/>
                </a:solidFill>
                <a:latin typeface="黑体" panose="02010609060101010101" pitchFamily="49" charset="-122"/>
                <a:ea typeface="黑体" panose="02010609060101010101" pitchFamily="49" charset="-122"/>
              </a:rPr>
              <a:t>    </a:t>
            </a:r>
            <a:r>
              <a:rPr lang="zh-CN" altLang="zh-CN" sz="2400" dirty="0">
                <a:solidFill>
                  <a:schemeClr val="tx2"/>
                </a:solidFill>
                <a:latin typeface="黑体" panose="02010609060101010101" pitchFamily="49" charset="-122"/>
                <a:ea typeface="黑体" panose="02010609060101010101" pitchFamily="49" charset="-122"/>
              </a:rPr>
              <a:t>在第一代</a:t>
            </a:r>
            <a:r>
              <a:rPr lang="zh-CN" altLang="en-US" sz="2400" dirty="0">
                <a:solidFill>
                  <a:schemeClr val="tx2"/>
                </a:solidFill>
                <a:latin typeface="黑体" panose="02010609060101010101" pitchFamily="49" charset="-122"/>
                <a:ea typeface="黑体" panose="02010609060101010101" pitchFamily="49" charset="-122"/>
              </a:rPr>
              <a:t>密码</a:t>
            </a:r>
            <a:r>
              <a:rPr lang="zh-CN" altLang="zh-CN" sz="2400" dirty="0">
                <a:solidFill>
                  <a:schemeClr val="tx2"/>
                </a:solidFill>
                <a:latin typeface="黑体" panose="02010609060101010101" pitchFamily="49" charset="-122"/>
                <a:ea typeface="黑体" panose="02010609060101010101" pitchFamily="49" charset="-122"/>
              </a:rPr>
              <a:t>的基础上</a:t>
            </a:r>
            <a:r>
              <a:rPr lang="zh-CN" altLang="zh-CN" sz="2400" dirty="0">
                <a:solidFill>
                  <a:srgbClr val="FF0000"/>
                </a:solidFill>
                <a:latin typeface="黑体" panose="02010609060101010101" pitchFamily="49" charset="-122"/>
                <a:ea typeface="黑体" panose="02010609060101010101" pitchFamily="49" charset="-122"/>
              </a:rPr>
              <a:t>采用散列函数加密</a:t>
            </a:r>
            <a:r>
              <a:rPr lang="zh-CN" altLang="zh-CN" sz="2400" dirty="0">
                <a:solidFill>
                  <a:schemeClr val="tx2"/>
                </a:solidFill>
                <a:latin typeface="黑体" panose="02010609060101010101" pitchFamily="49" charset="-122"/>
                <a:ea typeface="黑体" panose="02010609060101010101" pitchFamily="49" charset="-122"/>
              </a:rPr>
              <a:t>，用户登陆时</a:t>
            </a:r>
            <a:r>
              <a:rPr lang="zh-CN" altLang="en-US" sz="2400" dirty="0">
                <a:solidFill>
                  <a:schemeClr val="tx2"/>
                </a:solidFill>
                <a:latin typeface="黑体" panose="02010609060101010101" pitchFamily="49" charset="-122"/>
                <a:ea typeface="黑体" panose="02010609060101010101" pitchFamily="49" charset="-122"/>
              </a:rPr>
              <a:t>，将</a:t>
            </a:r>
            <a:r>
              <a:rPr lang="zh-CN" altLang="zh-CN" sz="2400" dirty="0">
                <a:solidFill>
                  <a:schemeClr val="tx2"/>
                </a:solidFill>
                <a:latin typeface="黑体" panose="02010609060101010101" pitchFamily="49" charset="-122"/>
                <a:ea typeface="黑体" panose="02010609060101010101" pitchFamily="49" charset="-122"/>
              </a:rPr>
              <a:t>用户输入的密码执行加密算法后再和数据库对比</a:t>
            </a:r>
            <a:r>
              <a:rPr lang="zh-CN" altLang="en-US" sz="2400" dirty="0">
                <a:solidFill>
                  <a:schemeClr val="tx2"/>
                </a:solidFill>
                <a:latin typeface="黑体" panose="02010609060101010101" pitchFamily="49" charset="-122"/>
                <a:ea typeface="黑体" panose="02010609060101010101" pitchFamily="49" charset="-122"/>
              </a:rPr>
              <a:t>；</a:t>
            </a:r>
            <a:endParaRPr lang="en-US" altLang="zh-CN" sz="2400" dirty="0">
              <a:solidFill>
                <a:schemeClr val="tx2"/>
              </a:solidFill>
              <a:latin typeface="黑体" panose="02010609060101010101" pitchFamily="49" charset="-122"/>
              <a:ea typeface="黑体" panose="02010609060101010101" pitchFamily="49" charset="-122"/>
            </a:endParaRPr>
          </a:p>
          <a:p>
            <a:r>
              <a:rPr lang="en-US" altLang="zh-CN" sz="2400" dirty="0">
                <a:solidFill>
                  <a:schemeClr val="tx2"/>
                </a:solidFill>
                <a:latin typeface="黑体" panose="02010609060101010101" pitchFamily="49" charset="-122"/>
                <a:ea typeface="黑体" panose="02010609060101010101" pitchFamily="49" charset="-122"/>
              </a:rPr>
              <a:t>    </a:t>
            </a:r>
            <a:r>
              <a:rPr lang="zh-CN" altLang="en-US" sz="2400" dirty="0">
                <a:solidFill>
                  <a:schemeClr val="tx2"/>
                </a:solidFill>
                <a:latin typeface="黑体" panose="02010609060101010101" pitchFamily="49" charset="-122"/>
                <a:ea typeface="黑体" panose="02010609060101010101" pitchFamily="49" charset="-122"/>
              </a:rPr>
              <a:t>缺陷：</a:t>
            </a:r>
            <a:r>
              <a:rPr lang="zh-CN" altLang="zh-CN" sz="2400" dirty="0">
                <a:solidFill>
                  <a:schemeClr val="tx2"/>
                </a:solidFill>
                <a:latin typeface="黑体" panose="02010609060101010101" pitchFamily="49" charset="-122"/>
                <a:ea typeface="黑体" panose="02010609060101010101" pitchFamily="49" charset="-122"/>
              </a:rPr>
              <a:t>一些</a:t>
            </a:r>
            <a:r>
              <a:rPr lang="zh-CN" altLang="zh-CN" sz="2400" dirty="0">
                <a:solidFill>
                  <a:srgbClr val="FF0000"/>
                </a:solidFill>
                <a:latin typeface="黑体" panose="02010609060101010101" pitchFamily="49" charset="-122"/>
                <a:ea typeface="黑体" panose="02010609060101010101" pitchFamily="49" charset="-122"/>
              </a:rPr>
              <a:t>简单口令</a:t>
            </a:r>
            <a:r>
              <a:rPr lang="zh-CN" altLang="zh-CN" sz="2400" dirty="0">
                <a:solidFill>
                  <a:schemeClr val="tx2"/>
                </a:solidFill>
                <a:latin typeface="黑体" panose="02010609060101010101" pitchFamily="49" charset="-122"/>
                <a:ea typeface="黑体" panose="02010609060101010101" pitchFamily="49" charset="-122"/>
              </a:rPr>
              <a:t>仍可被破解</a:t>
            </a:r>
            <a:r>
              <a:rPr lang="zh-CN" altLang="en-US" sz="2400" dirty="0">
                <a:solidFill>
                  <a:schemeClr val="tx2"/>
                </a:solidFill>
                <a:latin typeface="黑体" panose="02010609060101010101" pitchFamily="49" charset="-122"/>
                <a:ea typeface="黑体" panose="02010609060101010101" pitchFamily="49" charset="-122"/>
              </a:rPr>
              <a:t>；</a:t>
            </a:r>
            <a:endParaRPr lang="zh-CN" altLang="zh-CN" sz="2400" dirty="0">
              <a:solidFill>
                <a:schemeClr val="tx2"/>
              </a:solidFill>
              <a:latin typeface="黑体" panose="02010609060101010101" pitchFamily="49" charset="-122"/>
              <a:ea typeface="黑体" panose="02010609060101010101" pitchFamily="49" charset="-122"/>
            </a:endParaRPr>
          </a:p>
        </p:txBody>
      </p:sp>
      <p:sp>
        <p:nvSpPr>
          <p:cNvPr id="23" name="文本框 22"/>
          <p:cNvSpPr txBox="1"/>
          <p:nvPr/>
        </p:nvSpPr>
        <p:spPr>
          <a:xfrm>
            <a:off x="701460" y="1680661"/>
            <a:ext cx="2286364"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第二代密码</a:t>
            </a:r>
            <a:endParaRPr lang="zh-CN" altLang="en-US" sz="2800" dirty="0">
              <a:solidFill>
                <a:schemeClr val="bg1"/>
              </a:solidFill>
              <a:latin typeface="黑体" panose="02010609060101010101" pitchFamily="49" charset="-122"/>
              <a:ea typeface="黑体" panose="02010609060101010101" pitchFamily="49" charset="-122"/>
            </a:endParaRPr>
          </a:p>
        </p:txBody>
      </p:sp>
      <p:grpSp>
        <p:nvGrpSpPr>
          <p:cNvPr id="42" name="组合 41"/>
          <p:cNvGrpSpPr/>
          <p:nvPr/>
        </p:nvGrpSpPr>
        <p:grpSpPr>
          <a:xfrm>
            <a:off x="825232" y="4811438"/>
            <a:ext cx="937419" cy="1424470"/>
            <a:chOff x="5724699" y="4262056"/>
            <a:chExt cx="937419" cy="1424470"/>
          </a:xfrm>
        </p:grpSpPr>
        <p:graphicFrame>
          <p:nvGraphicFramePr>
            <p:cNvPr id="43" name="Object 100"/>
            <p:cNvGraphicFramePr/>
            <p:nvPr/>
          </p:nvGraphicFramePr>
          <p:xfrm>
            <a:off x="5792168" y="4262056"/>
            <a:ext cx="869950" cy="911225"/>
          </p:xfrm>
          <a:graphic>
            <a:graphicData uri="http://schemas.openxmlformats.org/presentationml/2006/ole">
              <mc:AlternateContent xmlns:mc="http://schemas.openxmlformats.org/markup-compatibility/2006">
                <mc:Choice xmlns:v="urn:schemas-microsoft-com:vml" Requires="v">
                  <p:oleObj spid="_x0000_s5363" name="Drawing" r:id="rId1" imgW="869950" imgH="911225" progId="WPDraw30.Drawing">
                    <p:embed/>
                  </p:oleObj>
                </mc:Choice>
                <mc:Fallback>
                  <p:oleObj name="Drawing" r:id="rId1" imgW="869950" imgH="911225" progId="WPDraw30.Drawing">
                    <p:embed/>
                    <p:pic>
                      <p:nvPicPr>
                        <p:cNvPr id="0" name="Object 10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2168" y="4262056"/>
                          <a:ext cx="86995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 name="Rectangle 117"/>
            <p:cNvSpPr>
              <a:spLocks noChangeArrowheads="1"/>
            </p:cNvSpPr>
            <p:nvPr/>
          </p:nvSpPr>
          <p:spPr bwMode="auto">
            <a:xfrm>
              <a:off x="5724699" y="5181701"/>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baseline="0" dirty="0"/>
                <a:t>用户</a:t>
              </a:r>
              <a:r>
                <a:rPr lang="en-US" altLang="zh-CN" baseline="0" dirty="0"/>
                <a:t>A</a:t>
              </a:r>
              <a:endParaRPr lang="en-US" altLang="zh-CN" baseline="0" dirty="0"/>
            </a:p>
          </p:txBody>
        </p:sp>
      </p:grpSp>
      <p:sp>
        <p:nvSpPr>
          <p:cNvPr id="45" name="Line 101"/>
          <p:cNvSpPr>
            <a:spLocks noChangeShapeType="1"/>
          </p:cNvSpPr>
          <p:nvPr/>
        </p:nvSpPr>
        <p:spPr bwMode="auto">
          <a:xfrm>
            <a:off x="1838057" y="5478492"/>
            <a:ext cx="5035838" cy="0"/>
          </a:xfrm>
          <a:prstGeom prst="line">
            <a:avLst/>
          </a:prstGeom>
          <a:noFill/>
          <a:ln w="76200">
            <a:solidFill>
              <a:srgbClr val="00FF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6" name="组合 45"/>
          <p:cNvGrpSpPr/>
          <p:nvPr/>
        </p:nvGrpSpPr>
        <p:grpSpPr>
          <a:xfrm>
            <a:off x="7140732" y="4657243"/>
            <a:ext cx="1096504" cy="1664394"/>
            <a:chOff x="7157808" y="4703536"/>
            <a:chExt cx="1096504" cy="1664394"/>
          </a:xfrm>
        </p:grpSpPr>
        <p:pic>
          <p:nvPicPr>
            <p:cNvPr id="47" name="图片 4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57808" y="4703536"/>
              <a:ext cx="1096504" cy="1092909"/>
            </a:xfrm>
            <a:prstGeom prst="rect">
              <a:avLst/>
            </a:prstGeom>
          </p:spPr>
        </p:pic>
        <p:sp>
          <p:nvSpPr>
            <p:cNvPr id="48" name="Rectangle 117"/>
            <p:cNvSpPr>
              <a:spLocks noChangeArrowheads="1"/>
            </p:cNvSpPr>
            <p:nvPr/>
          </p:nvSpPr>
          <p:spPr bwMode="auto">
            <a:xfrm>
              <a:off x="7237747" y="5863105"/>
              <a:ext cx="93662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ctr">
                <a:spcBef>
                  <a:spcPct val="60000"/>
                </a:spcBef>
              </a:pPr>
              <a:r>
                <a:rPr lang="zh-CN" altLang="en-US" dirty="0"/>
                <a:t>系统</a:t>
              </a:r>
              <a:endParaRPr lang="en-US" altLang="zh-CN" baseline="0" dirty="0"/>
            </a:p>
          </p:txBody>
        </p:sp>
      </p:grpSp>
      <p:graphicFrame>
        <p:nvGraphicFramePr>
          <p:cNvPr id="2" name="表格 3"/>
          <p:cNvGraphicFramePr>
            <a:graphicFrameLocks noGrp="1"/>
          </p:cNvGraphicFramePr>
          <p:nvPr/>
        </p:nvGraphicFramePr>
        <p:xfrm>
          <a:off x="3707904" y="4225590"/>
          <a:ext cx="2661358" cy="1097280"/>
        </p:xfrm>
        <a:graphic>
          <a:graphicData uri="http://schemas.openxmlformats.org/drawingml/2006/table">
            <a:tbl>
              <a:tblPr firstRow="1" bandRow="1">
                <a:tableStyleId>{17292A2E-F333-43FB-9621-5CBBE7FDCDCB}</a:tableStyleId>
              </a:tblPr>
              <a:tblGrid>
                <a:gridCol w="1330679"/>
                <a:gridCol w="1330679"/>
              </a:tblGrid>
              <a:tr h="0">
                <a:tc>
                  <a:txBody>
                    <a:bodyPr/>
                    <a:lstStyle/>
                    <a:p>
                      <a:r>
                        <a:rPr lang="zh-CN" altLang="en-US" dirty="0"/>
                        <a:t>用户</a:t>
                      </a:r>
                      <a:r>
                        <a:rPr lang="en-US" altLang="zh-CN" dirty="0"/>
                        <a:t>ID</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dirty="0"/>
                        <a:t>散列码</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47">
                <a:tc>
                  <a:txBody>
                    <a:bodyPr/>
                    <a:lstStyle/>
                    <a:p>
                      <a:r>
                        <a:rPr lang="zh-CN" altLang="en-US" dirty="0"/>
                        <a:t>用户</a:t>
                      </a:r>
                      <a:r>
                        <a:rPr lang="en-US" altLang="zh-CN" dirty="0"/>
                        <a:t>A</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ABC</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63347">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altLang="zh-CN" dirty="0"/>
                        <a: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文本框 3"/>
          <p:cNvSpPr txBox="1"/>
          <p:nvPr/>
        </p:nvSpPr>
        <p:spPr>
          <a:xfrm>
            <a:off x="2229728" y="4479189"/>
            <a:ext cx="1872208"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400" dirty="0">
                <a:solidFill>
                  <a:schemeClr val="tx2"/>
                </a:solidFill>
                <a:latin typeface="黑体" panose="02010609060101010101" pitchFamily="49" charset="-122"/>
                <a:ea typeface="黑体" panose="02010609060101010101" pitchFamily="49" charset="-122"/>
              </a:rPr>
              <a:t>允许登录</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57" name="Line 60"/>
          <p:cNvSpPr>
            <a:spLocks noChangeShapeType="1"/>
          </p:cNvSpPr>
          <p:nvPr/>
        </p:nvSpPr>
        <p:spPr bwMode="auto">
          <a:xfrm flipH="1">
            <a:off x="4296442" y="5301214"/>
            <a:ext cx="275558" cy="770752"/>
          </a:xfrm>
          <a:prstGeom prst="line">
            <a:avLst/>
          </a:prstGeom>
          <a:noFill/>
          <a:ln w="50800">
            <a:solidFill>
              <a:srgbClr val="FF0000"/>
            </a:solidFill>
            <a:prstDash val="sysDot"/>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矩形 21"/>
          <p:cNvSpPr/>
          <p:nvPr/>
        </p:nvSpPr>
        <p:spPr>
          <a:xfrm>
            <a:off x="6725290" y="4090213"/>
            <a:ext cx="1872208" cy="56356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计算</a:t>
            </a:r>
            <a:r>
              <a:rPr lang="en-US" altLang="zh-CN" dirty="0"/>
              <a:t>123</a:t>
            </a:r>
            <a:r>
              <a:rPr lang="zh-CN" altLang="en-US" dirty="0"/>
              <a:t>加密后密码为：</a:t>
            </a:r>
            <a:r>
              <a:rPr lang="en-US" altLang="zh-CN" dirty="0"/>
              <a:t>ABC</a:t>
            </a:r>
            <a:endParaRPr lang="zh-CN" altLang="en-US" dirty="0"/>
          </a:p>
        </p:txBody>
      </p:sp>
      <p:sp>
        <p:nvSpPr>
          <p:cNvPr id="24" name="矩形 23"/>
          <p:cNvSpPr/>
          <p:nvPr/>
        </p:nvSpPr>
        <p:spPr>
          <a:xfrm>
            <a:off x="1907284" y="5664547"/>
            <a:ext cx="1368571" cy="657087"/>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凭证</a:t>
            </a:r>
            <a:endParaRPr lang="en-US" altLang="zh-CN" dirty="0"/>
          </a:p>
          <a:p>
            <a:pPr algn="ctr"/>
            <a:r>
              <a:rPr lang="zh-CN" altLang="en-US" dirty="0"/>
              <a:t>密码：</a:t>
            </a:r>
            <a:r>
              <a:rPr lang="en-US" altLang="zh-CN" dirty="0"/>
              <a:t>123</a:t>
            </a:r>
            <a:endParaRPr lang="zh-CN" altLang="en-US" dirty="0"/>
          </a:p>
        </p:txBody>
      </p:sp>
      <p:graphicFrame>
        <p:nvGraphicFramePr>
          <p:cNvPr id="25" name="Object 63"/>
          <p:cNvGraphicFramePr>
            <a:graphicFrameLocks noChangeAspect="1"/>
          </p:cNvGraphicFramePr>
          <p:nvPr/>
        </p:nvGraphicFramePr>
        <p:xfrm>
          <a:off x="3847759" y="5942012"/>
          <a:ext cx="1125537" cy="915988"/>
        </p:xfrm>
        <a:graphic>
          <a:graphicData uri="http://schemas.openxmlformats.org/presentationml/2006/ole">
            <mc:AlternateContent xmlns:mc="http://schemas.openxmlformats.org/markup-compatibility/2006">
              <mc:Choice xmlns:v="urn:schemas-microsoft-com:vml" Requires="v">
                <p:oleObj spid="_x0000_s5364" name="剪辑" r:id="rId4" imgW="28298775" imgH="21259800" progId="MS_ClipArt_Gallery.2">
                  <p:embed/>
                </p:oleObj>
              </mc:Choice>
              <mc:Fallback>
                <p:oleObj name="剪辑" r:id="rId4" imgW="28298775" imgH="21259800" progId="MS_ClipArt_Gallery.2">
                  <p:embed/>
                  <p:pic>
                    <p:nvPicPr>
                      <p:cNvPr id="0" name="Object 6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7759" y="5942012"/>
                        <a:ext cx="1125537" cy="915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6" name="Rectangle 86"/>
          <p:cNvSpPr>
            <a:spLocks noChangeArrowheads="1"/>
          </p:cNvSpPr>
          <p:nvPr/>
        </p:nvSpPr>
        <p:spPr bwMode="auto">
          <a:xfrm>
            <a:off x="3165832" y="6395524"/>
            <a:ext cx="8636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60000"/>
              </a:spcBef>
            </a:pPr>
            <a:r>
              <a:rPr lang="zh-CN" altLang="en-US" baseline="0" dirty="0"/>
              <a:t>黑客</a:t>
            </a:r>
            <a:endParaRPr lang="en-US" altLang="zh-CN" baseline="0" dirty="0"/>
          </a:p>
        </p:txBody>
      </p:sp>
      <p:sp>
        <p:nvSpPr>
          <p:cNvPr id="5" name="文本框 4"/>
          <p:cNvSpPr txBox="1"/>
          <p:nvPr/>
        </p:nvSpPr>
        <p:spPr>
          <a:xfrm>
            <a:off x="1609539" y="5655771"/>
            <a:ext cx="2229065"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仅得到加密后的密码，无法访问！</a:t>
            </a:r>
            <a:endParaRPr lang="zh-CN" altLang="en-US" sz="20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42" presetClass="path" presetSubtype="0" accel="50000" decel="50000" fill="hold" grpId="1" nodeType="afterEffect">
                                  <p:stCondLst>
                                    <p:cond delay="0"/>
                                  </p:stCondLst>
                                  <p:childTnLst>
                                    <p:animMotion origin="layout" path="M -3.33333E-6 -2.59259E-6 L 0.38993 -2.59259E-6 " pathEditMode="relative" rAng="0" ptsTypes="AA">
                                      <p:cBhvr>
                                        <p:cTn id="10" dur="2000" fill="hold"/>
                                        <p:tgtEl>
                                          <p:spTgt spid="24"/>
                                        </p:tgtEl>
                                        <p:attrNameLst>
                                          <p:attrName>ppt_x</p:attrName>
                                          <p:attrName>ppt_y</p:attrName>
                                        </p:attrNameLst>
                                      </p:cBhvr>
                                      <p:rCtr x="19497" y="0"/>
                                    </p:animMotion>
                                  </p:childTnLst>
                                </p:cTn>
                              </p:par>
                            </p:childTnLst>
                          </p:cTn>
                        </p:par>
                        <p:par>
                          <p:cTn id="11" fill="hold">
                            <p:stCondLst>
                              <p:cond delay="2500"/>
                            </p:stCondLst>
                            <p:childTnLst>
                              <p:par>
                                <p:cTn id="12" presetID="10" presetClass="entr" presetSubtype="0" fill="hold" grpId="0" nodeType="after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par>
                                <p:cTn id="15" presetID="10"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par>
                          <p:cTn id="18" fill="hold">
                            <p:stCondLst>
                              <p:cond delay="3000"/>
                            </p:stCondLst>
                            <p:childTnLst>
                              <p:par>
                                <p:cTn id="19" presetID="10" presetClass="entr" presetSubtype="0"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fade">
                                      <p:cBhvr>
                                        <p:cTn id="26" dur="500"/>
                                        <p:tgtEl>
                                          <p:spTgt spid="25"/>
                                        </p:tgtEl>
                                      </p:cBhvr>
                                    </p:animEffect>
                                  </p:childTnLst>
                                </p:cTn>
                              </p:par>
                              <p:par>
                                <p:cTn id="27" presetID="10" presetClass="exit" presetSubtype="0" fill="hold" grpId="2" nodeType="withEffect">
                                  <p:stCondLst>
                                    <p:cond delay="0"/>
                                  </p:stCondLst>
                                  <p:childTnLst>
                                    <p:animEffect transition="out" filter="fade">
                                      <p:cBhvr>
                                        <p:cTn id="28" dur="500"/>
                                        <p:tgtEl>
                                          <p:spTgt spid="24"/>
                                        </p:tgtEl>
                                      </p:cBhvr>
                                    </p:animEffect>
                                    <p:set>
                                      <p:cBhvr>
                                        <p:cTn id="29" dur="1" fill="hold">
                                          <p:stCondLst>
                                            <p:cond delay="499"/>
                                          </p:stCondLst>
                                        </p:cTn>
                                        <p:tgtEl>
                                          <p:spTgt spid="24"/>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fade">
                                      <p:cBhvr>
                                        <p:cTn id="35" dur="500"/>
                                        <p:tgtEl>
                                          <p:spTgt spid="57"/>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7" grpId="0" animBg="1"/>
      <p:bldP spid="22" grpId="0" animBg="1"/>
      <p:bldP spid="24" grpId="0" animBg="1"/>
      <p:bldP spid="24" grpId="1" animBg="1"/>
      <p:bldP spid="24" grpId="2" animBg="1"/>
      <p:bldP spid="26"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5.2</a:t>
            </a:r>
            <a:r>
              <a:rPr lang="zh-CN" altLang="en-US" dirty="0">
                <a:latin typeface="楷体" panose="02010609060101010101" pitchFamily="49" charset="-122"/>
                <a:ea typeface="楷体" panose="02010609060101010101" pitchFamily="49" charset="-122"/>
              </a:rPr>
              <a:t>用户认证方法</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口令认证</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1" name="文本框 20"/>
          <p:cNvSpPr txBox="1"/>
          <p:nvPr/>
        </p:nvSpPr>
        <p:spPr>
          <a:xfrm>
            <a:off x="1115616" y="2157529"/>
            <a:ext cx="6995296" cy="1200329"/>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altLang="zh-CN" sz="2400" dirty="0">
                <a:solidFill>
                  <a:schemeClr val="tx2"/>
                </a:solidFill>
                <a:latin typeface="黑体" panose="02010609060101010101" pitchFamily="49" charset="-122"/>
                <a:ea typeface="黑体" panose="02010609060101010101" pitchFamily="49" charset="-122"/>
              </a:rPr>
              <a:t>    </a:t>
            </a:r>
            <a:r>
              <a:rPr lang="zh-CN" altLang="zh-CN" sz="2400" dirty="0">
                <a:solidFill>
                  <a:schemeClr val="tx2"/>
                </a:solidFill>
                <a:latin typeface="黑体" panose="02010609060101010101" pitchFamily="49" charset="-122"/>
                <a:ea typeface="黑体" panose="02010609060101010101" pitchFamily="49" charset="-122"/>
              </a:rPr>
              <a:t>在第二代的基础上加入</a:t>
            </a:r>
            <a:r>
              <a:rPr lang="zh-CN" altLang="zh-CN" sz="2400" dirty="0">
                <a:solidFill>
                  <a:srgbClr val="FF0000"/>
                </a:solidFill>
                <a:latin typeface="黑体" panose="02010609060101010101" pitchFamily="49" charset="-122"/>
                <a:ea typeface="黑体" panose="02010609060101010101" pitchFamily="49" charset="-122"/>
              </a:rPr>
              <a:t>盐值</a:t>
            </a:r>
            <a:r>
              <a:rPr lang="zh-CN" altLang="en-US" sz="2400" dirty="0">
                <a:solidFill>
                  <a:schemeClr val="tx2"/>
                </a:solidFill>
                <a:latin typeface="黑体" panose="02010609060101010101" pitchFamily="49" charset="-122"/>
                <a:ea typeface="黑体" panose="02010609060101010101" pitchFamily="49" charset="-122"/>
              </a:rPr>
              <a:t>；</a:t>
            </a:r>
            <a:r>
              <a:rPr lang="zh-CN" altLang="zh-CN" sz="2400" dirty="0">
                <a:solidFill>
                  <a:schemeClr val="tx2"/>
                </a:solidFill>
                <a:latin typeface="黑体" panose="02010609060101010101" pitchFamily="49" charset="-122"/>
                <a:ea typeface="黑体" panose="02010609060101010101" pitchFamily="49" charset="-122"/>
              </a:rPr>
              <a:t>每个用户随机产生一个盐值，</a:t>
            </a:r>
            <a:r>
              <a:rPr lang="zh-CN" altLang="en-US" sz="2400" dirty="0">
                <a:solidFill>
                  <a:schemeClr val="tx2"/>
                </a:solidFill>
                <a:latin typeface="黑体" panose="02010609060101010101" pitchFamily="49" charset="-122"/>
                <a:ea typeface="黑体" panose="02010609060101010101" pitchFamily="49" charset="-122"/>
              </a:rPr>
              <a:t>将</a:t>
            </a:r>
            <a:r>
              <a:rPr lang="zh-CN" altLang="zh-CN" sz="2400" dirty="0">
                <a:solidFill>
                  <a:srgbClr val="FF0000"/>
                </a:solidFill>
                <a:latin typeface="黑体" panose="02010609060101010101" pitchFamily="49" charset="-122"/>
                <a:ea typeface="黑体" panose="02010609060101010101" pitchFamily="49" charset="-122"/>
              </a:rPr>
              <a:t>密码</a:t>
            </a:r>
            <a:r>
              <a:rPr lang="en-US" altLang="zh-CN" sz="2400" dirty="0">
                <a:solidFill>
                  <a:srgbClr val="FF0000"/>
                </a:solidFill>
                <a:latin typeface="黑体" panose="02010609060101010101" pitchFamily="49" charset="-122"/>
                <a:ea typeface="黑体" panose="02010609060101010101" pitchFamily="49" charset="-122"/>
              </a:rPr>
              <a:t>+</a:t>
            </a:r>
            <a:r>
              <a:rPr lang="zh-CN" altLang="zh-CN" sz="2400" dirty="0">
                <a:solidFill>
                  <a:srgbClr val="FF0000"/>
                </a:solidFill>
                <a:latin typeface="黑体" panose="02010609060101010101" pitchFamily="49" charset="-122"/>
                <a:ea typeface="黑体" panose="02010609060101010101" pitchFamily="49" charset="-122"/>
              </a:rPr>
              <a:t>盐值使用散列函数加密</a:t>
            </a:r>
            <a:r>
              <a:rPr lang="zh-CN" altLang="zh-CN" sz="2400" dirty="0">
                <a:solidFill>
                  <a:schemeClr val="tx2"/>
                </a:solidFill>
                <a:latin typeface="黑体" panose="02010609060101010101" pitchFamily="49" charset="-122"/>
                <a:ea typeface="黑体" panose="02010609060101010101" pitchFamily="49" charset="-122"/>
              </a:rPr>
              <a:t>后储存在数据库中</a:t>
            </a:r>
            <a:r>
              <a:rPr lang="zh-CN" altLang="en-US" sz="2400" dirty="0">
                <a:solidFill>
                  <a:schemeClr val="tx2"/>
                </a:solidFill>
                <a:latin typeface="黑体" panose="02010609060101010101" pitchFamily="49" charset="-122"/>
                <a:ea typeface="黑体" panose="02010609060101010101" pitchFamily="49" charset="-122"/>
              </a:rPr>
              <a:t>；</a:t>
            </a:r>
            <a:endParaRPr lang="zh-CN" altLang="zh-CN" sz="2400" dirty="0">
              <a:solidFill>
                <a:schemeClr val="tx2"/>
              </a:solidFill>
              <a:latin typeface="黑体" panose="02010609060101010101" pitchFamily="49" charset="-122"/>
              <a:ea typeface="黑体" panose="02010609060101010101" pitchFamily="49" charset="-122"/>
            </a:endParaRPr>
          </a:p>
        </p:txBody>
      </p:sp>
      <p:sp>
        <p:nvSpPr>
          <p:cNvPr id="23" name="文本框 22"/>
          <p:cNvSpPr txBox="1"/>
          <p:nvPr/>
        </p:nvSpPr>
        <p:spPr>
          <a:xfrm>
            <a:off x="701460" y="1680661"/>
            <a:ext cx="2286364"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第三代密码</a:t>
            </a:r>
            <a:endParaRPr lang="zh-CN" altLang="en-US" sz="2800" dirty="0">
              <a:solidFill>
                <a:schemeClr val="bg1"/>
              </a:solidFill>
              <a:latin typeface="黑体" panose="02010609060101010101" pitchFamily="49" charset="-122"/>
              <a:ea typeface="黑体" panose="02010609060101010101" pitchFamily="49" charset="-122"/>
            </a:endParaRPr>
          </a:p>
        </p:txBody>
      </p:sp>
      <p:sp>
        <p:nvSpPr>
          <p:cNvPr id="27" name="文本框 26"/>
          <p:cNvSpPr txBox="1"/>
          <p:nvPr/>
        </p:nvSpPr>
        <p:spPr>
          <a:xfrm>
            <a:off x="1115616" y="3500143"/>
            <a:ext cx="6995296" cy="1200329"/>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r>
              <a:rPr lang="zh-CN" altLang="zh-CN" sz="2400" dirty="0">
                <a:solidFill>
                  <a:schemeClr val="tx2"/>
                </a:solidFill>
                <a:latin typeface="黑体" panose="02010609060101010101" pitchFamily="49" charset="-122"/>
                <a:ea typeface="黑体" panose="02010609060101010101" pitchFamily="49" charset="-122"/>
              </a:rPr>
              <a:t>盐值： </a:t>
            </a:r>
            <a:r>
              <a:rPr lang="zh-CN" altLang="zh-CN" sz="2400" dirty="0">
                <a:solidFill>
                  <a:srgbClr val="FF0000"/>
                </a:solidFill>
                <a:latin typeface="黑体" panose="02010609060101010101" pitchFamily="49" charset="-122"/>
                <a:ea typeface="黑体" panose="02010609060101010101" pitchFamily="49" charset="-122"/>
              </a:rPr>
              <a:t>在密码任意固定位置插入</a:t>
            </a:r>
            <a:r>
              <a:rPr lang="zh-CN" altLang="en-US" sz="2400" dirty="0">
                <a:solidFill>
                  <a:srgbClr val="FF0000"/>
                </a:solidFill>
                <a:latin typeface="黑体" panose="02010609060101010101" pitchFamily="49" charset="-122"/>
                <a:ea typeface="黑体" panose="02010609060101010101" pitchFamily="49" charset="-122"/>
              </a:rPr>
              <a:t>的</a:t>
            </a:r>
            <a:r>
              <a:rPr lang="zh-CN" altLang="zh-CN" sz="2400" dirty="0">
                <a:solidFill>
                  <a:srgbClr val="FF0000"/>
                </a:solidFill>
                <a:latin typeface="黑体" panose="02010609060101010101" pitchFamily="49" charset="-122"/>
                <a:ea typeface="黑体" panose="02010609060101010101" pitchFamily="49" charset="-122"/>
              </a:rPr>
              <a:t>特定的字符串</a:t>
            </a:r>
            <a:r>
              <a:rPr lang="zh-CN" altLang="zh-CN" sz="2400" dirty="0">
                <a:solidFill>
                  <a:schemeClr val="tx2"/>
                </a:solidFill>
                <a:latin typeface="黑体" panose="02010609060101010101" pitchFamily="49" charset="-122"/>
                <a:ea typeface="黑体" panose="02010609060101010101" pitchFamily="49" charset="-122"/>
              </a:rPr>
              <a:t>，让</a:t>
            </a:r>
            <a:r>
              <a:rPr lang="zh-CN" altLang="en-US" sz="2400" dirty="0">
                <a:solidFill>
                  <a:schemeClr val="tx2"/>
                </a:solidFill>
                <a:latin typeface="黑体" panose="02010609060101010101" pitchFamily="49" charset="-122"/>
                <a:ea typeface="黑体" panose="02010609060101010101" pitchFamily="49" charset="-122"/>
              </a:rPr>
              <a:t>加盐后的密码进行</a:t>
            </a:r>
            <a:r>
              <a:rPr lang="zh-CN" altLang="zh-CN" sz="2400" dirty="0">
                <a:solidFill>
                  <a:schemeClr val="tx2"/>
                </a:solidFill>
                <a:latin typeface="黑体" panose="02010609060101010101" pitchFamily="49" charset="-122"/>
                <a:ea typeface="黑体" panose="02010609060101010101" pitchFamily="49" charset="-122"/>
              </a:rPr>
              <a:t>散列</a:t>
            </a:r>
            <a:r>
              <a:rPr lang="zh-CN" altLang="en-US" sz="2400" dirty="0">
                <a:solidFill>
                  <a:schemeClr val="tx2"/>
                </a:solidFill>
                <a:latin typeface="黑体" panose="02010609060101010101" pitchFamily="49" charset="-122"/>
                <a:ea typeface="黑体" panose="02010609060101010101" pitchFamily="49" charset="-122"/>
              </a:rPr>
              <a:t>运算</a:t>
            </a:r>
            <a:r>
              <a:rPr lang="zh-CN" altLang="zh-CN" sz="2400" dirty="0">
                <a:solidFill>
                  <a:schemeClr val="tx2"/>
                </a:solidFill>
                <a:latin typeface="黑体" panose="02010609060101010101" pitchFamily="49" charset="-122"/>
                <a:ea typeface="黑体" panose="02010609060101010101" pitchFamily="49" charset="-122"/>
              </a:rPr>
              <a:t>的结果和原始密码的散列</a:t>
            </a:r>
            <a:r>
              <a:rPr lang="zh-CN" altLang="en-US" sz="2400" dirty="0">
                <a:solidFill>
                  <a:schemeClr val="tx2"/>
                </a:solidFill>
                <a:latin typeface="黑体" panose="02010609060101010101" pitchFamily="49" charset="-122"/>
                <a:ea typeface="黑体" panose="02010609060101010101" pitchFamily="49" charset="-122"/>
              </a:rPr>
              <a:t>运算</a:t>
            </a:r>
            <a:r>
              <a:rPr lang="zh-CN" altLang="zh-CN" sz="2400" dirty="0">
                <a:solidFill>
                  <a:schemeClr val="tx2"/>
                </a:solidFill>
                <a:latin typeface="黑体" panose="02010609060101010101" pitchFamily="49" charset="-122"/>
                <a:ea typeface="黑体" panose="02010609060101010101" pitchFamily="49" charset="-122"/>
              </a:rPr>
              <a:t>结果不</a:t>
            </a:r>
            <a:r>
              <a:rPr lang="zh-CN" altLang="en-US" sz="2400" dirty="0">
                <a:solidFill>
                  <a:schemeClr val="tx2"/>
                </a:solidFill>
                <a:latin typeface="黑体" panose="02010609060101010101" pitchFamily="49" charset="-122"/>
                <a:ea typeface="黑体" panose="02010609060101010101" pitchFamily="49" charset="-122"/>
              </a:rPr>
              <a:t>一致</a:t>
            </a:r>
            <a:r>
              <a:rPr lang="zh-CN" altLang="zh-CN" sz="2400" dirty="0">
                <a:solidFill>
                  <a:schemeClr val="tx2"/>
                </a:solidFill>
                <a:latin typeface="黑体" panose="02010609060101010101" pitchFamily="49" charset="-122"/>
                <a:ea typeface="黑体" panose="02010609060101010101" pitchFamily="49" charset="-122"/>
              </a:rPr>
              <a:t>。</a:t>
            </a:r>
            <a:endParaRPr lang="zh-CN" altLang="zh-CN" sz="2400" dirty="0">
              <a:solidFill>
                <a:schemeClr val="tx2"/>
              </a:solidFill>
              <a:latin typeface="黑体" panose="02010609060101010101" pitchFamily="49" charset="-122"/>
              <a:ea typeface="黑体" panose="02010609060101010101" pitchFamily="49" charset="-122"/>
            </a:endParaRPr>
          </a:p>
        </p:txBody>
      </p:sp>
      <p:graphicFrame>
        <p:nvGraphicFramePr>
          <p:cNvPr id="9" name="表格 7"/>
          <p:cNvGraphicFramePr>
            <a:graphicFrameLocks noGrp="1"/>
          </p:cNvGraphicFramePr>
          <p:nvPr/>
        </p:nvGraphicFramePr>
        <p:xfrm>
          <a:off x="1331640" y="5024811"/>
          <a:ext cx="6096000" cy="1376680"/>
        </p:xfrm>
        <a:graphic>
          <a:graphicData uri="http://schemas.openxmlformats.org/drawingml/2006/table">
            <a:tbl>
              <a:tblPr firstRow="1" bandRow="1">
                <a:tableStyleId>{17292A2E-F333-43FB-9621-5CBBE7FDCDCB}</a:tableStyleId>
              </a:tblPr>
              <a:tblGrid>
                <a:gridCol w="2032000"/>
                <a:gridCol w="2032000"/>
                <a:gridCol w="2032000"/>
              </a:tblGrid>
              <a:tr h="128589">
                <a:tc>
                  <a:txBody>
                    <a:bodyPr/>
                    <a:lstStyle/>
                    <a:p>
                      <a:r>
                        <a:rPr lang="zh-CN" altLang="en-US" b="1" dirty="0"/>
                        <a:t>用户</a:t>
                      </a:r>
                      <a:r>
                        <a:rPr lang="en-US" altLang="zh-CN" b="1" dirty="0"/>
                        <a:t>ID</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dirty="0"/>
                        <a:t>盐值</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dirty="0"/>
                        <a:t>散列码</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zh-CN" altLang="en-US" b="1" dirty="0"/>
                        <a:t>用户</a:t>
                      </a:r>
                      <a:r>
                        <a:rPr lang="en-US" altLang="zh-CN" b="1" dirty="0"/>
                        <a:t>A</a:t>
                      </a:r>
                      <a:endParaRPr lang="en-US" altLang="zh-CN" b="1" dirty="0"/>
                    </a:p>
                    <a:p>
                      <a:r>
                        <a:rPr lang="zh-CN" altLang="en-US" b="1" dirty="0"/>
                        <a:t>（密码：</a:t>
                      </a:r>
                      <a:r>
                        <a:rPr lang="en-US" altLang="zh-CN" b="1" dirty="0"/>
                        <a:t>123</a:t>
                      </a:r>
                      <a:r>
                        <a:rPr lang="zh-CN" altLang="en-US" b="1" dirty="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t>456</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t>ABCDEF</a:t>
                      </a:r>
                      <a:endParaRPr lang="en-US" altLang="zh-CN" b="1" dirty="0"/>
                    </a:p>
                    <a:p>
                      <a:r>
                        <a:rPr lang="zh-CN" altLang="en-US" b="1" dirty="0"/>
                        <a:t>（明文：</a:t>
                      </a:r>
                      <a:r>
                        <a:rPr lang="en-US" altLang="zh-CN" b="1" dirty="0"/>
                        <a:t>123456</a:t>
                      </a:r>
                      <a:r>
                        <a:rPr lang="zh-CN" altLang="en-US" b="1" dirty="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r>
                        <a:rPr lang="en-US" altLang="zh-CN" b="1" dirty="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t>……</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98600" y="2255118"/>
            <a:ext cx="6070600" cy="2686050"/>
          </a:xfrm>
          <a:prstGeom prst="rect">
            <a:avLst/>
          </a:prstGeom>
          <a:ln>
            <a:solidFill>
              <a:schemeClr val="tx2"/>
            </a:solidFill>
          </a:ln>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5.2</a:t>
            </a:r>
            <a:r>
              <a:rPr lang="zh-CN" altLang="en-US" dirty="0">
                <a:latin typeface="楷体" panose="02010609060101010101" pitchFamily="49" charset="-122"/>
                <a:ea typeface="楷体" panose="02010609060101010101" pitchFamily="49" charset="-122"/>
              </a:rPr>
              <a:t>用户认证方法</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198092" y="1144849"/>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口令认证</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文本框 22"/>
          <p:cNvSpPr txBox="1"/>
          <p:nvPr/>
        </p:nvSpPr>
        <p:spPr>
          <a:xfrm>
            <a:off x="701460" y="1680661"/>
            <a:ext cx="4590620"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使用了盐值的</a:t>
            </a:r>
            <a:r>
              <a:rPr lang="en-US" altLang="zh-CN" sz="2800" dirty="0">
                <a:solidFill>
                  <a:schemeClr val="bg1"/>
                </a:solidFill>
                <a:latin typeface="黑体" panose="02010609060101010101" pitchFamily="49" charset="-122"/>
                <a:ea typeface="黑体" panose="02010609060101010101" pitchFamily="49" charset="-122"/>
              </a:rPr>
              <a:t>UNIX</a:t>
            </a:r>
            <a:r>
              <a:rPr lang="zh-CN" altLang="en-US" sz="2800" dirty="0">
                <a:solidFill>
                  <a:schemeClr val="bg1"/>
                </a:solidFill>
                <a:latin typeface="黑体" panose="02010609060101010101" pitchFamily="49" charset="-122"/>
                <a:ea typeface="黑体" panose="02010609060101010101" pitchFamily="49" charset="-122"/>
              </a:rPr>
              <a:t>口令方案</a:t>
            </a:r>
            <a:endParaRPr lang="zh-CN" altLang="en-US" sz="2800" dirty="0">
              <a:solidFill>
                <a:schemeClr val="bg1"/>
              </a:solidFill>
              <a:latin typeface="黑体" panose="02010609060101010101" pitchFamily="49" charset="-122"/>
              <a:ea typeface="黑体" panose="02010609060101010101" pitchFamily="49" charset="-122"/>
            </a:endParaRPr>
          </a:p>
        </p:txBody>
      </p:sp>
      <mc:AlternateContent xmlns:mc="http://schemas.openxmlformats.org/markup-compatibility/2006">
        <mc:Choice xmlns:a14="http://schemas.microsoft.com/office/drawing/2010/main" Requires="a14">
          <p:sp>
            <p:nvSpPr>
              <p:cNvPr id="12" name="文本框 11">
                <a:extLst>
                  <a:ext uri="{FF2B5EF4-FFF2-40B4-BE49-F238E27FC236}">
                    <ele attr="{F92EB728-A4CF-48CA-8019-2266171CA83B}"/>
                  </a:ext>
                </a:extLst>
              </p:cNvPr>
              <p:cNvSpPr txBox="1"/>
              <p:nvPr/>
            </p:nvSpPr>
            <p:spPr>
              <a:xfrm>
                <a:off x="701460" y="5479228"/>
                <a:ext cx="7974996" cy="1334148"/>
              </a:xfrm>
              <a:prstGeom prst="rect">
                <a:avLst/>
              </a:prstGeom>
              <a:solidFill>
                <a:schemeClr val="accent5">
                  <a:lumMod val="60000"/>
                  <a:lumOff val="40000"/>
                </a:schemeClr>
              </a:solidFill>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altLang="zh-CN" sz="1600" dirty="0">
                    <a:solidFill>
                      <a:schemeClr val="tx2"/>
                    </a:solidFill>
                    <a:latin typeface="黑体" panose="02010609060101010101" pitchFamily="49" charset="-122"/>
                    <a:ea typeface="黑体" panose="02010609060101010101" pitchFamily="49" charset="-122"/>
                  </a:rPr>
                  <a:t>·</a:t>
                </a:r>
                <a:r>
                  <a:rPr lang="zh-CN" altLang="en-US" sz="1600" dirty="0">
                    <a:solidFill>
                      <a:schemeClr val="tx2"/>
                    </a:solidFill>
                    <a:latin typeface="黑体" panose="02010609060101010101" pitchFamily="49" charset="-122"/>
                    <a:ea typeface="黑体" panose="02010609060101010101" pitchFamily="49" charset="-122"/>
                  </a:rPr>
                  <a:t>即使是两个不同的用户选择了相同的口令。这些口令也会被分配不同的 “盐值”；因此，这两个用户所持有的散列口令是不同的；</a:t>
                </a:r>
                <a:br>
                  <a:rPr lang="zh-CN" altLang="en-US" sz="1600" dirty="0">
                    <a:solidFill>
                      <a:schemeClr val="tx2"/>
                    </a:solidFill>
                    <a:latin typeface="黑体" panose="02010609060101010101" pitchFamily="49" charset="-122"/>
                    <a:ea typeface="黑体" panose="02010609060101010101" pitchFamily="49" charset="-122"/>
                  </a:rPr>
                </a:br>
                <a:r>
                  <a:rPr lang="en-US" altLang="zh-CN" sz="1600" dirty="0">
                    <a:solidFill>
                      <a:schemeClr val="tx2"/>
                    </a:solidFill>
                    <a:latin typeface="黑体" panose="02010609060101010101" pitchFamily="49" charset="-122"/>
                    <a:ea typeface="黑体" panose="02010609060101010101" pitchFamily="49" charset="-122"/>
                  </a:rPr>
                  <a:t>·</a:t>
                </a:r>
                <a:r>
                  <a:rPr lang="zh-CN" altLang="en-US" sz="1600" dirty="0">
                    <a:solidFill>
                      <a:schemeClr val="tx2"/>
                    </a:solidFill>
                    <a:latin typeface="黑体" panose="02010609060101010101" pitchFamily="49" charset="-122"/>
                    <a:ea typeface="黑体" panose="02010609060101010101" pitchFamily="49" charset="-122"/>
                  </a:rPr>
                  <a:t>它显著地增加了离线口令字典攻击的难度；对于一个</a:t>
                </a:r>
                <a:r>
                  <a:rPr lang="en-US" altLang="zh-CN" sz="1600" dirty="0">
                    <a:solidFill>
                      <a:schemeClr val="tx2"/>
                    </a:solidFill>
                    <a:latin typeface="黑体" panose="02010609060101010101" pitchFamily="49" charset="-122"/>
                    <a:ea typeface="黑体" panose="02010609060101010101" pitchFamily="49" charset="-122"/>
                  </a:rPr>
                  <a:t>b</a:t>
                </a:r>
                <a:r>
                  <a:rPr lang="zh-CN" altLang="en-US" sz="1600" dirty="0">
                    <a:solidFill>
                      <a:schemeClr val="tx2"/>
                    </a:solidFill>
                    <a:latin typeface="黑体" panose="02010609060101010101" pitchFamily="49" charset="-122"/>
                    <a:ea typeface="黑体" panose="02010609060101010101" pitchFamily="49" charset="-122"/>
                  </a:rPr>
                  <a:t>位长度的“盐值”，可能产生的口令数量将会增长 </a:t>
                </a:r>
                <a14:m>
                  <m:oMath xmlns:m="http://schemas.openxmlformats.org/officeDocument/2006/math">
                    <m:sSup>
                      <m:sSupPr>
                        <m:ctrlPr>
                          <a:rPr lang="en-US" altLang="zh-CN" sz="1600" i="1" smtClean="0">
                            <a:solidFill>
                              <a:schemeClr val="tx2"/>
                            </a:solidFill>
                            <a:latin typeface="Cambria Math"/>
                            <a:ea typeface="黑体" panose="02010609060101010101" pitchFamily="49" charset="-122"/>
                          </a:rPr>
                        </m:ctrlPr>
                      </m:sSupPr>
                      <m:e>
                        <m:r>
                          <a:rPr lang="en-US" altLang="zh-CN" sz="1600" b="0" i="1" smtClean="0">
                            <a:solidFill>
                              <a:schemeClr val="tx2"/>
                            </a:solidFill>
                            <a:latin typeface="Cambria Math" panose="02040503050406030204" pitchFamily="18" charset="0"/>
                            <a:ea typeface="黑体" panose="02010609060101010101" pitchFamily="49" charset="-122"/>
                          </a:rPr>
                          <m:t>2</m:t>
                        </m:r>
                      </m:e>
                      <m:sup>
                        <m:r>
                          <m:rPr>
                            <m:sty m:val="p"/>
                          </m:rPr>
                          <a:rPr lang="en-US" altLang="zh-CN" sz="1600" i="1">
                            <a:solidFill>
                              <a:schemeClr val="tx2"/>
                            </a:solidFill>
                            <a:latin typeface="Cambria Math" panose="02040503050406030204" pitchFamily="18" charset="0"/>
                            <a:ea typeface="黑体" panose="02010609060101010101" pitchFamily="49" charset="-122"/>
                          </a:rPr>
                          <m:t>b</m:t>
                        </m:r>
                      </m:sup>
                    </m:sSup>
                  </m:oMath>
                </a14:m>
                <a:r>
                  <a:rPr lang="zh-CN" altLang="en-US" sz="1600" dirty="0">
                    <a:solidFill>
                      <a:schemeClr val="tx2"/>
                    </a:solidFill>
                    <a:latin typeface="黑体" panose="02010609060101010101" pitchFamily="49" charset="-122"/>
                    <a:ea typeface="黑体" panose="02010609060101010101" pitchFamily="49" charset="-122"/>
                  </a:rPr>
                  <a:t>倍，这大大增加通过字典攻击猜测口令的难度；</a:t>
                </a:r>
                <a:br>
                  <a:rPr lang="zh-CN" altLang="en-US" sz="1600" dirty="0">
                    <a:solidFill>
                      <a:schemeClr val="tx2"/>
                    </a:solidFill>
                    <a:latin typeface="黑体" panose="02010609060101010101" pitchFamily="49" charset="-122"/>
                    <a:ea typeface="黑体" panose="02010609060101010101" pitchFamily="49" charset="-122"/>
                  </a:rPr>
                </a:br>
                <a:r>
                  <a:rPr lang="en-US" altLang="zh-CN" sz="1600" dirty="0">
                    <a:solidFill>
                      <a:schemeClr val="tx2"/>
                    </a:solidFill>
                    <a:latin typeface="黑体" panose="02010609060101010101" pitchFamily="49" charset="-122"/>
                    <a:ea typeface="黑体" panose="02010609060101010101" pitchFamily="49" charset="-122"/>
                  </a:rPr>
                  <a:t>·</a:t>
                </a:r>
                <a:r>
                  <a:rPr lang="zh-CN" altLang="en-US" sz="1600" dirty="0">
                    <a:solidFill>
                      <a:schemeClr val="tx2"/>
                    </a:solidFill>
                    <a:latin typeface="黑体" panose="02010609060101010101" pitchFamily="49" charset="-122"/>
                    <a:ea typeface="黑体" panose="02010609060101010101" pitchFamily="49" charset="-122"/>
                  </a:rPr>
                  <a:t>它使得攻击者几乎不可能发现一个用户是否在两个或更多的系统中使用了相同的口令；</a:t>
                </a:r>
                <a:endParaRPr lang="zh-CN" altLang="zh-CN" sz="1600" dirty="0">
                  <a:solidFill>
                    <a:schemeClr val="tx2"/>
                  </a:solidFill>
                  <a:latin typeface="黑体" panose="02010609060101010101" pitchFamily="49" charset="-122"/>
                  <a:ea typeface="黑体" panose="02010609060101010101" pitchFamily="49" charset="-122"/>
                </a:endParaRPr>
              </a:p>
            </p:txBody>
          </p:sp>
        </mc:Choice>
        <mc:Fallback>
          <p:sp>
            <p:nvSpPr>
              <p:cNvPr id="12" name="文本框 11"/>
              <p:cNvSpPr txBox="1">
                <a:spLocks noRot="1" noChangeAspect="1" noMove="1" noResize="1" noEditPoints="1" noAdjustHandles="1" noChangeArrowheads="1" noChangeShapeType="1" noTextEdit="1"/>
              </p:cNvSpPr>
              <p:nvPr/>
            </p:nvSpPr>
            <p:spPr>
              <a:xfrm>
                <a:off x="701675" y="5400675"/>
                <a:ext cx="7974965" cy="1522095"/>
              </a:xfrm>
              <a:prstGeom prst="rect">
                <a:avLst/>
              </a:prstGeom>
              <a:blipFill rotWithShape="1">
                <a:blip r:embed="rId2"/>
                <a:stretch>
                  <a:fillRect/>
                </a:stretch>
              </a:blipFill>
            </p:spPr>
            <p:txBody>
              <a:bodyPr/>
              <a:lstStyle/>
              <a:p>
                <a:r>
                  <a:rPr lang="zh-CN" altLang="en-US">
                    <a:noFill/>
                  </a:rPr>
                  <a:t> </a:t>
                </a:r>
                <a:endParaRPr lang="zh-CN" altLang="en-US">
                  <a:noFill/>
                </a:endParaRPr>
              </a:p>
            </p:txBody>
          </p:sp>
        </mc:Fallback>
      </mc:AlternateContent>
      <p:sp>
        <p:nvSpPr>
          <p:cNvPr id="13" name="文本框 12"/>
          <p:cNvSpPr txBox="1"/>
          <p:nvPr/>
        </p:nvSpPr>
        <p:spPr>
          <a:xfrm>
            <a:off x="296811" y="4967967"/>
            <a:ext cx="2160240"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800" dirty="0">
                <a:solidFill>
                  <a:schemeClr val="bg1"/>
                </a:solidFill>
                <a:latin typeface="黑体" panose="02010609060101010101" pitchFamily="49" charset="-122"/>
                <a:ea typeface="黑体" panose="02010609060101010101" pitchFamily="49" charset="-122"/>
              </a:rPr>
              <a:t>盐值的优点</a:t>
            </a:r>
            <a:endParaRPr lang="zh-CN" altLang="en-US" sz="2800" dirty="0">
              <a:solidFill>
                <a:schemeClr val="bg1"/>
              </a:solidFill>
              <a:latin typeface="黑体" panose="02010609060101010101" pitchFamily="49" charset="-122"/>
              <a:ea typeface="黑体" panose="02010609060101010101" pitchFamily="49" charset="-122"/>
            </a:endParaRPr>
          </a:p>
        </p:txBody>
      </p:sp>
    </p:spTree>
  </p:cSld>
  <p:clrMapOvr>
    <a:masterClrMapping/>
  </p:clrMapOvr>
</p:sld>
</file>

<file path=ppt/theme/theme1.xml><?xml version="1.0" encoding="utf-8"?>
<a:theme xmlns:a="http://schemas.openxmlformats.org/drawingml/2006/main" name="国外精美的的PPT模板及图标之二">
  <a:themeElements>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国外精美的的PPT模板及图标之二">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noFill/>
        </a:ln>
      </a:spPr>
      <a:bodyPr wrap="square" rtlCol="0">
        <a:spAutoFit/>
      </a:bodyPr>
      <a:lstStyle>
        <a:defPPr marL="457200" indent="-457200" algn="l">
          <a:buClr>
            <a:srgbClr val="C00000"/>
          </a:buClr>
          <a:buFont typeface="Wingdings" panose="05000000000000000000" pitchFamily="2" charset="2"/>
          <a:buChar char="n"/>
          <a:defRPr sz="2800" dirty="0" smtClean="0">
            <a:solidFill>
              <a:schemeClr val="tx2"/>
            </a:solidFill>
            <a:latin typeface="黑体" panose="02010609060101010101" pitchFamily="49" charset="-122"/>
            <a:ea typeface="黑体" panose="02010609060101010101" pitchFamily="49" charset="-122"/>
          </a:defRPr>
        </a:defPPr>
      </a:lstStyle>
      <a:style>
        <a:lnRef idx="2">
          <a:schemeClr val="accent3"/>
        </a:lnRef>
        <a:fillRef idx="1">
          <a:schemeClr val="lt1"/>
        </a:fillRef>
        <a:effectRef idx="0">
          <a:schemeClr val="accent3"/>
        </a:effectRef>
        <a:fontRef idx="minor">
          <a:schemeClr val="dk1"/>
        </a:fontRef>
      </a:style>
    </a:txDef>
  </a:objectDefaults>
  <a:extraClrSchemeLst>
    <a:extraClrScheme>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国外精美的的PPT模板及图标之二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国外精美的的PPT模板及图标之二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国外精美的的PPT模板及图标之二</Template>
  <TotalTime>0</TotalTime>
  <Words>5392</Words>
  <Application>WPS 演示</Application>
  <PresentationFormat>全屏显示(4:3)</PresentationFormat>
  <Paragraphs>880</Paragraphs>
  <Slides>40</Slides>
  <Notes>39</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26</vt:i4>
      </vt:variant>
      <vt:variant>
        <vt:lpstr>幻灯片标题</vt:lpstr>
      </vt:variant>
      <vt:variant>
        <vt:i4>40</vt:i4>
      </vt:variant>
    </vt:vector>
  </HeadingPairs>
  <TitlesOfParts>
    <vt:vector size="78" baseType="lpstr">
      <vt:lpstr>Arial</vt:lpstr>
      <vt:lpstr>宋体</vt:lpstr>
      <vt:lpstr>Wingdings</vt:lpstr>
      <vt:lpstr>黑体</vt:lpstr>
      <vt:lpstr>Verdana</vt:lpstr>
      <vt:lpstr>华文楷体</vt:lpstr>
      <vt:lpstr>Times New Roman</vt:lpstr>
      <vt:lpstr>楷体</vt:lpstr>
      <vt:lpstr>微软雅黑</vt:lpstr>
      <vt:lpstr>Arial Unicode MS</vt:lpstr>
      <vt:lpstr>Calibri</vt:lpstr>
      <vt:lpstr>国外精美的的PPT模板及图标之二</vt:lpstr>
      <vt:lpstr>WPDraw30.Drawing</vt:lpstr>
      <vt:lpstr>WPDraw30.Drawing</vt:lpstr>
      <vt:lpstr>MS_ClipArt_Gallery.2</vt:lpstr>
      <vt:lpstr>WPDraw30.Drawing</vt:lpstr>
      <vt:lpstr>WPDraw30.Drawing</vt:lpstr>
      <vt:lpstr>WPDraw30.Drawing</vt:lpstr>
      <vt:lpstr>WPDraw30.Drawing</vt:lpstr>
      <vt:lpstr>WPDraw30.Drawing</vt:lpstr>
      <vt:lpstr>MS_ClipArt_Gallery.2</vt:lpstr>
      <vt:lpstr>WPDraw30.Drawing</vt:lpstr>
      <vt:lpstr>MS_ClipArt_Gallery.2</vt:lpstr>
      <vt:lpstr>WPDraw30.Drawing</vt:lpstr>
      <vt:lpstr>WPDraw30.Drawing</vt:lpstr>
      <vt:lpstr>WPDraw30.Drawing</vt:lpstr>
      <vt:lpstr>WPDraw30.Drawing</vt:lpstr>
      <vt:lpstr>WPDraw30.Drawing</vt:lpstr>
      <vt:lpstr>WPDraw30.Drawing</vt:lpstr>
      <vt:lpstr>WPDraw30.Drawing</vt:lpstr>
      <vt:lpstr>WPDraw30.Drawing</vt:lpstr>
      <vt:lpstr>WPDraw30.Drawing</vt:lpstr>
      <vt:lpstr>WPDraw30.Drawing</vt:lpstr>
      <vt:lpstr>WPDraw30.Drawing</vt:lpstr>
      <vt:lpstr>MS_ClipArt_Gallery.2</vt:lpstr>
      <vt:lpstr>WPDraw30.Drawing</vt:lpstr>
      <vt:lpstr>MS_ClipArt_Gallery.2</vt:lpstr>
      <vt:lpstr>MS_ClipArt_Gallery.2</vt:lpstr>
      <vt:lpstr>用户认证</vt:lpstr>
      <vt:lpstr>5.1用户认证基本概念</vt:lpstr>
      <vt:lpstr>5.1用户认证基本概念</vt:lpstr>
      <vt:lpstr>5.1用户认证基本概念</vt:lpstr>
      <vt:lpstr>5.2用户认证方法</vt:lpstr>
      <vt:lpstr>5.2用户认证方法</vt:lpstr>
      <vt:lpstr>5.2用户认证方法</vt:lpstr>
      <vt:lpstr>5.2用户认证方法</vt:lpstr>
      <vt:lpstr>5.2用户认证方法</vt:lpstr>
      <vt:lpstr>5.2用户认证方法</vt:lpstr>
      <vt:lpstr>5.2用户认证方法</vt:lpstr>
      <vt:lpstr>5.3用户认证过程中的安全问题</vt:lpstr>
      <vt:lpstr>5.3用户认证过程中的安全问题</vt:lpstr>
      <vt:lpstr>5.3用户认证过程中的安全问题</vt:lpstr>
      <vt:lpstr>5.3用户认证过程中的安全问题</vt:lpstr>
      <vt:lpstr>5.3用户认证过程中的安全问题</vt:lpstr>
      <vt:lpstr>5.3用户认证过程中的安全问题</vt:lpstr>
      <vt:lpstr>5.3用户认证过程中的安全问题</vt:lpstr>
      <vt:lpstr>5.3用户认证过程中的安全问题</vt:lpstr>
      <vt:lpstr>5.4基本认证方法</vt:lpstr>
      <vt:lpstr>5.4基本认证方法</vt:lpstr>
      <vt:lpstr>5.4基本认证方法</vt:lpstr>
      <vt:lpstr>5.4基本认证方法</vt:lpstr>
      <vt:lpstr>5.4基本认证方法</vt:lpstr>
      <vt:lpstr>5.4基本认证方法</vt:lpstr>
      <vt:lpstr>5.4基本认证方法</vt:lpstr>
      <vt:lpstr>5.4基本认证方法</vt:lpstr>
      <vt:lpstr>5.4基本认证方法</vt:lpstr>
      <vt:lpstr>5.4基本认证方法</vt:lpstr>
      <vt:lpstr>5.4基本认证方法</vt:lpstr>
      <vt:lpstr>5.4基本认证方法</vt:lpstr>
      <vt:lpstr>5.4基本认证方法</vt:lpstr>
      <vt:lpstr>5.4基本认证方法</vt:lpstr>
      <vt:lpstr>5.4基本认证方法</vt:lpstr>
      <vt:lpstr>5.4基本认证方法</vt:lpstr>
      <vt:lpstr>5.4基本认证方法</vt:lpstr>
      <vt:lpstr>5.4基本认证方法</vt:lpstr>
      <vt:lpstr>5.4基本认证方法</vt:lpstr>
      <vt:lpstr>5.4基本认证方法</vt:lpstr>
      <vt:lpstr>5.4基本认证方法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Happy 2005</dc:creator>
  <cp:lastModifiedBy>Feijiang Han</cp:lastModifiedBy>
  <cp:revision>336</cp:revision>
  <dcterms:created xsi:type="dcterms:W3CDTF">2007-01-10T09:07:00Z</dcterms:created>
  <dcterms:modified xsi:type="dcterms:W3CDTF">2023-02-15T00:38:32Z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