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1" r:id="rId5"/>
    <p:sldId id="272" r:id="rId6"/>
    <p:sldId id="273" r:id="rId7"/>
    <p:sldId id="274" r:id="rId8"/>
    <p:sldId id="275" r:id="rId9"/>
    <p:sldId id="276" r:id="rId10"/>
    <p:sldId id="277" r:id="rId11"/>
    <p:sldId id="279" r:id="rId12"/>
    <p:sldId id="317" r:id="rId13"/>
    <p:sldId id="325" r:id="rId14"/>
    <p:sldId id="326" r:id="rId15"/>
    <p:sldId id="327" r:id="rId16"/>
    <p:sldId id="328" r:id="rId17"/>
    <p:sldId id="318" r:id="rId18"/>
    <p:sldId id="324" r:id="rId19"/>
    <p:sldId id="319" r:id="rId20"/>
    <p:sldId id="320" r:id="rId21"/>
    <p:sldId id="321" r:id="rId22"/>
    <p:sldId id="322" r:id="rId23"/>
    <p:sldId id="323"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8" autoAdjust="0"/>
    <p:restoredTop sz="94660"/>
  </p:normalViewPr>
  <p:slideViewPr>
    <p:cSldViewPr>
      <p:cViewPr varScale="1">
        <p:scale>
          <a:sx n="64" d="100"/>
          <a:sy n="64" d="100"/>
        </p:scale>
        <p:origin x="-1156" y="-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2#1">
  <dgm:title val=""/>
  <dgm:desc val=""/>
  <dgm:catLst>
    <dgm:cat type="accent6" pri="11200"/>
  </dgm:catLst>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5BF5A67-A8F3-FF48-B796-F77A75A6BA16}" type="doc">
      <dgm:prSet loTypeId="urn:microsoft.com/office/officeart/2005/8/layout/list1#1" loCatId="list" qsTypeId="urn:microsoft.com/office/officeart/2005/8/quickstyle/simple4#1" qsCatId="simple" csTypeId="urn:microsoft.com/office/officeart/2005/8/colors/accent6_2#1" csCatId="accent6" phldr="1"/>
      <dgm:spPr/>
      <dgm:t>
        <a:bodyPr/>
        <a:lstStyle/>
        <a:p>
          <a:endParaRPr lang="en-US"/>
        </a:p>
      </dgm:t>
    </dgm:pt>
    <dgm:pt modelId="{626EAF1D-B9CF-6543-80D6-CD34D877251F}">
      <dgm:prSe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cs typeface="黑体" panose="02010609060101010101" charset="-122"/>
            </a:rPr>
            <a:t>包括客户端、应用服务器和一个</a:t>
          </a:r>
          <a:r>
            <a:rPr lang="en-US" altLang="zh-CN" b="1" dirty="0">
              <a:solidFill>
                <a:schemeClr val="bg1"/>
              </a:solidFill>
              <a:latin typeface="黑体" panose="02010609060101010101" charset="-122"/>
              <a:ea typeface="黑体" panose="02010609060101010101" charset="-122"/>
              <a:cs typeface="黑体" panose="02010609060101010101" charset="-122"/>
            </a:rPr>
            <a:t>Kerberos</a:t>
          </a:r>
          <a:r>
            <a:rPr lang="zh-CN" altLang="en-US" b="1" dirty="0">
              <a:solidFill>
                <a:schemeClr val="bg1"/>
              </a:solidFill>
              <a:latin typeface="黑体" panose="02010609060101010101" charset="-122"/>
              <a:ea typeface="黑体" panose="02010609060101010101" charset="-122"/>
              <a:cs typeface="黑体" panose="02010609060101010101" charset="-122"/>
            </a:rPr>
            <a:t>服务器</a:t>
          </a:r>
        </a:p>
      </dgm:t>
    </dgm:pt>
    <dgm:pt modelId="{A9BB159F-EC41-9C41-9922-91589D80B126}" cxnId="{CEE4A131-BF33-4768-AC19-A8DE452454D0}" type="parTrans">
      <dgm:prSet/>
      <dgm:spPr/>
      <dgm:t>
        <a:bodyPr/>
        <a:lstStyle/>
        <a:p>
          <a:endParaRPr lang="en-US"/>
        </a:p>
      </dgm:t>
    </dgm:pt>
    <dgm:pt modelId="{346C38AF-501F-864D-B3A3-FA02735158B5}" cxnId="{CEE4A131-BF33-4768-AC19-A8DE452454D0}" type="sibTrans">
      <dgm:prSet/>
      <dgm:spPr/>
      <dgm:t>
        <a:bodyPr/>
        <a:lstStyle/>
        <a:p>
          <a:endParaRPr lang="en-US"/>
        </a:p>
      </dgm:t>
    </dgm:pt>
    <dgm:pt modelId="{858C0297-5C06-BE44-B83B-800177C3FA8E}">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被设计用来对抗针对客户端</a:t>
          </a:r>
          <a:r>
            <a:rPr lang="en-US" altLang="zh-CN" b="1" dirty="0">
              <a:solidFill>
                <a:schemeClr val="tx1"/>
              </a:solidFill>
              <a:latin typeface="+mj-lt"/>
            </a:rPr>
            <a:t>/</a:t>
          </a:r>
          <a:r>
            <a:rPr lang="zh-CN" altLang="en-US" b="1" dirty="0">
              <a:solidFill>
                <a:schemeClr val="tx1"/>
              </a:solidFill>
              <a:latin typeface="+mj-lt"/>
            </a:rPr>
            <a:t>服务器对话安全的多种威胁</a:t>
          </a:r>
          <a:endParaRPr lang="en-US" dirty="0">
            <a:solidFill>
              <a:schemeClr val="tx1"/>
            </a:solidFill>
            <a:latin typeface="+mj-lt"/>
          </a:endParaRPr>
        </a:p>
      </dgm:t>
    </dgm:pt>
    <dgm:pt modelId="{BFCE1E65-48AB-EA4F-B662-FD43E94611D9}" cxnId="{FE3D5F97-BDB0-4050-B42B-BFA0CF704422}" type="parTrans">
      <dgm:prSet/>
      <dgm:spPr/>
      <dgm:t>
        <a:bodyPr/>
        <a:lstStyle/>
        <a:p>
          <a:endParaRPr lang="en-US"/>
        </a:p>
      </dgm:t>
    </dgm:pt>
    <dgm:pt modelId="{C01E7C34-B8FA-B84E-BF6D-19D5B2A12904}" cxnId="{FE3D5F97-BDB0-4050-B42B-BFA0CF704422}" type="sibTrans">
      <dgm:prSet/>
      <dgm:spPr/>
      <dgm:t>
        <a:bodyPr/>
        <a:lstStyle/>
        <a:p>
          <a:endParaRPr lang="en-US"/>
        </a:p>
      </dgm:t>
    </dgm:pt>
    <dgm:pt modelId="{CCAC491D-D38D-428B-8E17-CD2BFA2168E8}">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很明显的安全性风险是伪装（</a:t>
          </a:r>
          <a:r>
            <a:rPr lang="en-US" b="1" dirty="0">
              <a:solidFill>
                <a:schemeClr val="tx1"/>
              </a:solidFill>
              <a:latin typeface="+mj-lt"/>
              <a:sym typeface="+mn-ea"/>
            </a:rPr>
            <a:t>impersonation</a:t>
          </a:r>
          <a:r>
            <a:rPr lang="zh-CN" altLang="en-US" b="1" dirty="0">
              <a:solidFill>
                <a:schemeClr val="tx1"/>
              </a:solidFill>
              <a:latin typeface="+mj-lt"/>
            </a:rPr>
            <a:t>）</a:t>
          </a:r>
          <a:endParaRPr lang="en-US" dirty="0">
            <a:solidFill>
              <a:schemeClr val="tx1"/>
            </a:solidFill>
            <a:latin typeface="+mj-lt"/>
          </a:endParaRPr>
        </a:p>
      </dgm:t>
    </dgm:pt>
    <dgm:pt modelId="{41C48770-E062-486B-9728-95FA8161B4BA}" cxnId="{86371F9A-3A6D-4E10-9193-A8BC14803C9A}" type="parTrans">
      <dgm:prSet/>
      <dgm:spPr/>
      <dgm:t>
        <a:bodyPr/>
        <a:lstStyle/>
        <a:p>
          <a:endParaRPr lang="zh-CN" altLang="en-US"/>
        </a:p>
      </dgm:t>
    </dgm:pt>
    <dgm:pt modelId="{088C5DC6-22DA-4755-ABB8-F1A3F5D8EB65}" cxnId="{86371F9A-3A6D-4E10-9193-A8BC14803C9A}" type="sibTrans">
      <dgm:prSet/>
      <dgm:spPr/>
      <dgm:t>
        <a:bodyPr/>
        <a:lstStyle/>
        <a:p>
          <a:endParaRPr lang="zh-CN" altLang="en-US"/>
        </a:p>
      </dgm:t>
    </dgm:pt>
    <dgm:pt modelId="{269D00F9-11EF-4207-809A-930122BB22F3}">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服务器必须能确认请求服务的客户端的身份</a:t>
          </a:r>
        </a:p>
      </dgm:t>
    </dgm:pt>
    <dgm:pt modelId="{88F9DD3D-8C68-4609-ACB4-AD9FC8A425AA}" cxnId="{53CDB249-E846-4724-AA2E-E71DE8D52E37}" type="parTrans">
      <dgm:prSet/>
      <dgm:spPr/>
      <dgm:t>
        <a:bodyPr/>
        <a:lstStyle/>
        <a:p>
          <a:endParaRPr lang="zh-CN" altLang="en-US"/>
        </a:p>
      </dgm:t>
    </dgm:pt>
    <dgm:pt modelId="{2A94C77A-322D-455B-8091-3B95B9805A4C}" cxnId="{53CDB249-E846-4724-AA2E-E71DE8D52E37}" type="sibTrans">
      <dgm:prSet/>
      <dgm:spPr/>
      <dgm:t>
        <a:bodyPr/>
        <a:lstStyle/>
        <a:p>
          <a:endParaRPr lang="zh-CN" altLang="en-US"/>
        </a:p>
      </dgm:t>
    </dgm:pt>
    <dgm:pt modelId="{E00E328F-358C-D94F-A3D7-3C20A16B0050}">
      <dgm:prSe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gn="ctr"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rPr>
            <a:t>使用一个认证服务器</a:t>
          </a:r>
          <a:r>
            <a:rPr lang="en-US" b="1" dirty="0">
              <a:solidFill>
                <a:schemeClr val="bg1"/>
              </a:solidFill>
              <a:latin typeface="+mj-lt"/>
            </a:rPr>
            <a:t>(AS) </a:t>
          </a:r>
          <a:endParaRPr lang="en-US" dirty="0">
            <a:solidFill>
              <a:schemeClr val="bg1"/>
            </a:solidFill>
            <a:latin typeface="+mj-lt"/>
          </a:endParaRPr>
        </a:p>
      </dgm:t>
    </dgm:pt>
    <dgm:pt modelId="{25D0A026-BB8B-A948-B2CC-FBC7A9C8D528}" cxnId="{96C79122-DD33-4A55-9A74-866EBD22B240}" type="parTrans">
      <dgm:prSet/>
      <dgm:spPr/>
      <dgm:t>
        <a:bodyPr/>
        <a:lstStyle/>
        <a:p>
          <a:endParaRPr lang="en-US"/>
        </a:p>
      </dgm:t>
    </dgm:pt>
    <dgm:pt modelId="{2A2C0767-DFB5-9E44-B301-0F6E8B3E6771}" cxnId="{96C79122-DD33-4A55-9A74-866EBD22B240}" type="sibTrans">
      <dgm:prSet/>
      <dgm:spPr/>
      <dgm:t>
        <a:bodyPr/>
        <a:lstStyle/>
        <a:p>
          <a:endParaRPr lang="en-US"/>
        </a:p>
      </dgm:t>
    </dgm:pt>
    <dgm:pt modelId="{BFDAAECC-1EE1-1F42-BAB5-CDF5D1617713}">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用户登录</a:t>
          </a:r>
          <a:r>
            <a:rPr lang="en-US" altLang="zh-CN" b="1" dirty="0">
              <a:solidFill>
                <a:schemeClr val="tx1"/>
              </a:solidFill>
              <a:latin typeface="+mj-lt"/>
            </a:rPr>
            <a:t>AS</a:t>
          </a:r>
          <a:r>
            <a:rPr lang="zh-CN" altLang="en-US" b="1" dirty="0">
              <a:solidFill>
                <a:schemeClr val="tx1"/>
              </a:solidFill>
              <a:latin typeface="+mj-lt"/>
            </a:rPr>
            <a:t>进行身份验证</a:t>
          </a:r>
          <a:endParaRPr lang="en-US" dirty="0">
            <a:solidFill>
              <a:schemeClr val="tx1"/>
            </a:solidFill>
            <a:latin typeface="+mj-lt"/>
          </a:endParaRPr>
        </a:p>
      </dgm:t>
    </dgm:pt>
    <dgm:pt modelId="{960518E1-727A-3540-A303-B6EB1C812E38}" cxnId="{2805D5A3-F7B1-4656-AB0F-8CEDD98B9086}" type="parTrans">
      <dgm:prSet/>
      <dgm:spPr/>
      <dgm:t>
        <a:bodyPr/>
        <a:lstStyle/>
        <a:p>
          <a:endParaRPr lang="en-US"/>
        </a:p>
      </dgm:t>
    </dgm:pt>
    <dgm:pt modelId="{ED0238B0-96BC-9B42-A5D1-92ABF7EB7B3D}" cxnId="{2805D5A3-F7B1-4656-AB0F-8CEDD98B9086}" type="sibTrans">
      <dgm:prSet/>
      <dgm:spPr/>
      <dgm:t>
        <a:bodyPr/>
        <a:lstStyle/>
        <a:p>
          <a:endParaRPr lang="en-US"/>
        </a:p>
      </dgm:t>
    </dgm:pt>
    <dgm:pt modelId="{9A23FAA2-4566-44A4-9877-33727C1B544D}">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en-US" b="1" dirty="0">
              <a:solidFill>
                <a:schemeClr val="tx1"/>
              </a:solidFill>
              <a:latin typeface="+mj-lt"/>
            </a:rPr>
            <a:t>AS </a:t>
          </a:r>
          <a:r>
            <a:rPr lang="zh-CN" altLang="en-US" b="1" dirty="0">
              <a:solidFill>
                <a:schemeClr val="tx1"/>
              </a:solidFill>
              <a:latin typeface="+mj-lt"/>
            </a:rPr>
            <a:t>验证用户的身份，然后把这个信息传送到一个应用服务器，这个应用服务器就将接受客户端的服务请求</a:t>
          </a:r>
        </a:p>
      </dgm:t>
    </dgm:pt>
    <dgm:pt modelId="{2B940ECE-1B98-470E-AC1B-C603A1A95C36}" cxnId="{536C70C7-30E5-4D74-87ED-606EAA5E0DAA}" type="parTrans">
      <dgm:prSet/>
      <dgm:spPr/>
      <dgm:t>
        <a:bodyPr/>
        <a:lstStyle/>
        <a:p>
          <a:endParaRPr lang="zh-CN" altLang="en-US"/>
        </a:p>
      </dgm:t>
    </dgm:pt>
    <dgm:pt modelId="{4B834F2E-8A27-4230-92C9-B013F4144EA4}" cxnId="{536C70C7-30E5-4D74-87ED-606EAA5E0DAA}" type="sibTrans">
      <dgm:prSet/>
      <dgm:spPr/>
      <dgm:t>
        <a:bodyPr/>
        <a:lstStyle/>
        <a:p>
          <a:endParaRPr lang="zh-CN" altLang="en-US"/>
        </a:p>
      </dgm:t>
    </dgm:pt>
    <dgm:pt modelId="{9A874121-5722-5B41-95C1-DEEA9DFCBE0A}">
      <dgm:prSet phldr="0" custT="0"/>
      <dgm:spPr/>
      <dgm:t>
        <a:bodyPr vert="horz" wrap="square"/>
        <a:lstStyle>
          <a:lvl1pPr algn="l">
            <a:defRPr sz="1600"/>
          </a:lvl1pPr>
          <a:lvl2pPr marL="114300" indent="-114300" algn="l">
            <a:defRPr sz="1200"/>
          </a:lvl2pPr>
          <a:lvl3pPr marL="228600" indent="-114300" algn="l">
            <a:defRPr sz="1200"/>
          </a:lvl3pPr>
          <a:lvl4pPr marL="342900" indent="-114300" algn="l">
            <a:defRPr sz="1200"/>
          </a:lvl4pPr>
          <a:lvl5pPr marL="457200" indent="-114300" algn="l">
            <a:defRPr sz="1200"/>
          </a:lvl5pPr>
          <a:lvl6pPr marL="571500" indent="-114300" algn="l">
            <a:defRPr sz="1200"/>
          </a:lvl6pPr>
          <a:lvl7pPr marL="685800" indent="-114300" algn="l">
            <a:defRPr sz="1200"/>
          </a:lvl7pPr>
          <a:lvl8pPr marL="800100" indent="-114300" algn="l">
            <a:defRPr sz="1200"/>
          </a:lvl8pPr>
          <a:lvl9pPr marL="914400" indent="-114300" algn="l">
            <a:defRPr sz="1200"/>
          </a:lvl9pPr>
        </a:lstStyle>
        <a:p>
          <a:pPr algn="ctr"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rPr>
            <a:t>在一种安全的方式下完成上述工作</a:t>
          </a:r>
        </a:p>
      </dgm:t>
    </dgm:pt>
    <dgm:pt modelId="{3C6A2C2E-94BF-4447-A311-B18C34281A5F}" cxnId="{881CA4CA-5177-4462-8ACF-BA1FBE1C2960}" type="parTrans">
      <dgm:prSet/>
      <dgm:spPr/>
      <dgm:t>
        <a:bodyPr/>
        <a:lstStyle/>
        <a:p>
          <a:endParaRPr lang="en-US"/>
        </a:p>
      </dgm:t>
    </dgm:pt>
    <dgm:pt modelId="{DC79F0D0-3934-E447-93BD-6C80F73CCCF6}" cxnId="{881CA4CA-5177-4462-8ACF-BA1FBE1C2960}" type="sibTrans">
      <dgm:prSet/>
      <dgm:spPr/>
      <dgm:t>
        <a:bodyPr/>
        <a:lstStyle/>
        <a:p>
          <a:endParaRPr lang="en-US"/>
        </a:p>
      </dgm:t>
    </dgm:pt>
    <dgm:pt modelId="{4C1D1E9C-A23C-6246-BC87-0350F594173A}">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如果客户端在网络上把用户口令发送到</a:t>
          </a:r>
          <a:r>
            <a:rPr lang="en-US" altLang="zh-CN" b="1" dirty="0">
              <a:solidFill>
                <a:schemeClr val="tx1"/>
              </a:solidFill>
              <a:latin typeface="+mj-lt"/>
            </a:rPr>
            <a:t>AS</a:t>
          </a:r>
          <a:r>
            <a:rPr lang="zh-CN" altLang="en-US" b="1" dirty="0">
              <a:solidFill>
                <a:schemeClr val="tx1"/>
              </a:solidFill>
              <a:latin typeface="+mj-lt"/>
            </a:rPr>
            <a:t>，敌手可以在网络上观测到用户的口令</a:t>
          </a:r>
          <a:endParaRPr lang="en-US" dirty="0">
            <a:solidFill>
              <a:schemeClr val="tx1"/>
            </a:solidFill>
            <a:latin typeface="+mj-lt"/>
          </a:endParaRPr>
        </a:p>
      </dgm:t>
    </dgm:pt>
    <dgm:pt modelId="{21B41E04-876F-9343-84CA-5AE030ADDAC2}" cxnId="{7E89BA16-5200-4245-A1F2-CF96F15B0634}" type="parTrans">
      <dgm:prSet/>
      <dgm:spPr/>
      <dgm:t>
        <a:bodyPr/>
        <a:lstStyle/>
        <a:p>
          <a:endParaRPr lang="en-US"/>
        </a:p>
      </dgm:t>
    </dgm:pt>
    <dgm:pt modelId="{F2D15177-6E04-A244-9E9A-1B6A4612E6A5}" cxnId="{7E89BA16-5200-4245-A1F2-CF96F15B0634}" type="sibTrans">
      <dgm:prSet/>
      <dgm:spPr/>
      <dgm:t>
        <a:bodyPr/>
        <a:lstStyle/>
        <a:p>
          <a:endParaRPr lang="en-US"/>
        </a:p>
      </dgm:t>
    </dgm:pt>
    <dgm:pt modelId="{582340A1-4A52-4188-8D43-A532A7DC0D4B}">
      <dgm:prSet phldr="0" custT="0"/>
      <dgm:spPr/>
      <dgm:t>
        <a:bodyPr vert="horz" wrap="square"/>
        <a:lstStyle>
          <a:lvl1pPr algn="l">
            <a:defRPr sz="16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rtl="0">
            <a:lnSpc>
              <a:spcPct val="100000"/>
            </a:lnSpc>
            <a:spcBef>
              <a:spcPct val="0"/>
            </a:spcBef>
            <a:spcAft>
              <a:spcPct val="15000"/>
            </a:spcAft>
          </a:pPr>
          <a:r>
            <a:rPr lang="zh-CN" altLang="en-US" b="1" dirty="0">
              <a:solidFill>
                <a:schemeClr val="tx1"/>
              </a:solidFill>
              <a:latin typeface="+mj-lt"/>
            </a:rPr>
            <a:t>敌手可以装扮成</a:t>
          </a:r>
          <a:r>
            <a:rPr lang="en-US" altLang="zh-CN" b="1" dirty="0">
              <a:solidFill>
                <a:schemeClr val="tx1"/>
              </a:solidFill>
              <a:latin typeface="+mj-lt"/>
            </a:rPr>
            <a:t>AS</a:t>
          </a:r>
          <a:r>
            <a:rPr lang="zh-CN" altLang="en-US" b="1" dirty="0">
              <a:solidFill>
                <a:schemeClr val="tx1"/>
              </a:solidFill>
              <a:latin typeface="+mj-lt"/>
            </a:rPr>
            <a:t>并发送一个假的确认消息</a:t>
          </a:r>
        </a:p>
      </dgm:t>
    </dgm:pt>
    <dgm:pt modelId="{FA1593FD-3293-42C5-82B5-35CBF42EC039}" cxnId="{65909D58-04A6-4AA2-A519-BE1F84C6766F}" type="parTrans">
      <dgm:prSet/>
      <dgm:spPr/>
      <dgm:t>
        <a:bodyPr/>
        <a:lstStyle/>
        <a:p>
          <a:endParaRPr lang="zh-CN" altLang="en-US"/>
        </a:p>
      </dgm:t>
    </dgm:pt>
    <dgm:pt modelId="{DFB8EF26-53D0-48DC-B93D-A9C4C67C45E4}" cxnId="{65909D58-04A6-4AA2-A519-BE1F84C6766F}" type="sibTrans">
      <dgm:prSet/>
      <dgm:spPr/>
      <dgm:t>
        <a:bodyPr/>
        <a:lstStyle/>
        <a:p>
          <a:endParaRPr lang="zh-CN" altLang="en-US"/>
        </a:p>
      </dgm:t>
    </dgm:pt>
    <dgm:pt modelId="{A56AA8AE-486E-2344-A757-E53F42431F03}" type="pres">
      <dgm:prSet presAssocID="{95BF5A67-A8F3-FF48-B796-F77A75A6BA16}" presName="linear" presStyleCnt="0">
        <dgm:presLayoutVars>
          <dgm:dir/>
          <dgm:animLvl val="lvl"/>
          <dgm:resizeHandles val="exact"/>
        </dgm:presLayoutVars>
      </dgm:prSet>
      <dgm:spPr/>
      <dgm:t>
        <a:bodyPr/>
        <a:lstStyle/>
        <a:p>
          <a:endParaRPr lang="zh-CN" altLang="en-US"/>
        </a:p>
      </dgm:t>
    </dgm:pt>
    <dgm:pt modelId="{DF6EA492-F5DF-E041-97F3-83833393292B}" type="pres">
      <dgm:prSet presAssocID="{626EAF1D-B9CF-6543-80D6-CD34D877251F}" presName="parentLin" presStyleCnt="0"/>
      <dgm:spPr/>
    </dgm:pt>
    <dgm:pt modelId="{2EA91BF1-E595-7F41-B687-22226C0F197A}" type="pres">
      <dgm:prSet presAssocID="{626EAF1D-B9CF-6543-80D6-CD34D877251F}" presName="parentLeftMargin" presStyleLbl="node1" presStyleIdx="0" presStyleCnt="3"/>
      <dgm:spPr/>
      <dgm:t>
        <a:bodyPr/>
        <a:lstStyle/>
        <a:p>
          <a:endParaRPr lang="zh-CN" altLang="en-US"/>
        </a:p>
      </dgm:t>
    </dgm:pt>
    <dgm:pt modelId="{A1AB70A4-8EB4-904F-90E6-A172232F40F3}" type="pres">
      <dgm:prSet presAssocID="{626EAF1D-B9CF-6543-80D6-CD34D877251F}" presName="parentText" presStyleLbl="node1" presStyleIdx="0" presStyleCnt="3">
        <dgm:presLayoutVars>
          <dgm:chMax val="0"/>
          <dgm:bulletEnabled val="1"/>
        </dgm:presLayoutVars>
      </dgm:prSet>
      <dgm:spPr/>
      <dgm:t>
        <a:bodyPr/>
        <a:lstStyle/>
        <a:p>
          <a:endParaRPr lang="zh-CN" altLang="en-US"/>
        </a:p>
      </dgm:t>
    </dgm:pt>
    <dgm:pt modelId="{263DCFE4-1A14-384D-9534-546BD22C31E0}" type="pres">
      <dgm:prSet presAssocID="{626EAF1D-B9CF-6543-80D6-CD34D877251F}" presName="negativeSpace" presStyleCnt="0"/>
      <dgm:spPr/>
    </dgm:pt>
    <dgm:pt modelId="{896F321B-0C13-844F-B050-D4991BC7D51D}" type="pres">
      <dgm:prSet presAssocID="{626EAF1D-B9CF-6543-80D6-CD34D877251F}" presName="childText" presStyleLbl="conFgAcc1" presStyleIdx="0" presStyleCnt="3">
        <dgm:presLayoutVars>
          <dgm:bulletEnabled val="1"/>
        </dgm:presLayoutVars>
      </dgm:prSet>
      <dgm:spPr/>
      <dgm:t>
        <a:bodyPr/>
        <a:lstStyle/>
        <a:p>
          <a:endParaRPr lang="zh-CN" altLang="en-US"/>
        </a:p>
      </dgm:t>
    </dgm:pt>
    <dgm:pt modelId="{29A85A52-EF77-3A42-A3D4-A4A26C08752B}" type="pres">
      <dgm:prSet presAssocID="{346C38AF-501F-864D-B3A3-FA02735158B5}" presName="spaceBetweenRectangles" presStyleCnt="0"/>
      <dgm:spPr/>
    </dgm:pt>
    <dgm:pt modelId="{FDC9C028-0361-8B4E-B25A-22E0D9C96DFC}" type="pres">
      <dgm:prSet presAssocID="{E00E328F-358C-D94F-A3D7-3C20A16B0050}" presName="parentLin" presStyleCnt="0"/>
      <dgm:spPr/>
    </dgm:pt>
    <dgm:pt modelId="{ACFF5C1F-03F6-7641-BD6A-788189DF2D6A}" type="pres">
      <dgm:prSet presAssocID="{E00E328F-358C-D94F-A3D7-3C20A16B0050}" presName="parentLeftMargin" presStyleLbl="node1" presStyleIdx="0" presStyleCnt="3"/>
      <dgm:spPr/>
      <dgm:t>
        <a:bodyPr/>
        <a:lstStyle/>
        <a:p>
          <a:endParaRPr lang="zh-CN" altLang="en-US"/>
        </a:p>
      </dgm:t>
    </dgm:pt>
    <dgm:pt modelId="{7449EDCB-08C8-764D-8C45-B3E6CD987144}" type="pres">
      <dgm:prSet presAssocID="{E00E328F-358C-D94F-A3D7-3C20A16B0050}" presName="parentText" presStyleLbl="node1" presStyleIdx="1" presStyleCnt="3" custScaleX="68254">
        <dgm:presLayoutVars>
          <dgm:chMax val="0"/>
          <dgm:bulletEnabled val="1"/>
        </dgm:presLayoutVars>
      </dgm:prSet>
      <dgm:spPr/>
      <dgm:t>
        <a:bodyPr/>
        <a:lstStyle/>
        <a:p>
          <a:endParaRPr lang="zh-CN" altLang="en-US"/>
        </a:p>
      </dgm:t>
    </dgm:pt>
    <dgm:pt modelId="{B2B46FA0-5B4D-1F42-9989-02FC866B6DCE}" type="pres">
      <dgm:prSet presAssocID="{E00E328F-358C-D94F-A3D7-3C20A16B0050}" presName="negativeSpace" presStyleCnt="0"/>
      <dgm:spPr/>
    </dgm:pt>
    <dgm:pt modelId="{4BD019A3-BAC4-6B43-8A97-27583B057244}" type="pres">
      <dgm:prSet presAssocID="{E00E328F-358C-D94F-A3D7-3C20A16B0050}" presName="childText" presStyleLbl="conFgAcc1" presStyleIdx="1" presStyleCnt="3">
        <dgm:presLayoutVars>
          <dgm:bulletEnabled val="1"/>
        </dgm:presLayoutVars>
      </dgm:prSet>
      <dgm:spPr/>
      <dgm:t>
        <a:bodyPr/>
        <a:lstStyle/>
        <a:p>
          <a:endParaRPr lang="zh-CN" altLang="en-US"/>
        </a:p>
      </dgm:t>
    </dgm:pt>
    <dgm:pt modelId="{5B6E29C6-41EC-7443-B819-2C005A904322}" type="pres">
      <dgm:prSet presAssocID="{2A2C0767-DFB5-9E44-B301-0F6E8B3E6771}" presName="spaceBetweenRectangles" presStyleCnt="0"/>
      <dgm:spPr/>
    </dgm:pt>
    <dgm:pt modelId="{B9CE7FD3-4A26-CD43-A702-C954439E0221}" type="pres">
      <dgm:prSet presAssocID="{9A874121-5722-5B41-95C1-DEEA9DFCBE0A}" presName="parentLin" presStyleCnt="0"/>
      <dgm:spPr/>
    </dgm:pt>
    <dgm:pt modelId="{81C4EF6A-463F-6149-9BBA-8CA43554FE07}" type="pres">
      <dgm:prSet presAssocID="{9A874121-5722-5B41-95C1-DEEA9DFCBE0A}" presName="parentLeftMargin" presStyleLbl="node1" presStyleIdx="1" presStyleCnt="3"/>
      <dgm:spPr/>
      <dgm:t>
        <a:bodyPr/>
        <a:lstStyle/>
        <a:p>
          <a:endParaRPr lang="zh-CN" altLang="en-US"/>
        </a:p>
      </dgm:t>
    </dgm:pt>
    <dgm:pt modelId="{7DD41AC2-F3C5-014F-B6D2-887C576BC2A4}" type="pres">
      <dgm:prSet presAssocID="{9A874121-5722-5B41-95C1-DEEA9DFCBE0A}" presName="parentText" presStyleLbl="node1" presStyleIdx="2" presStyleCnt="3" custScaleX="78836">
        <dgm:presLayoutVars>
          <dgm:chMax val="0"/>
          <dgm:bulletEnabled val="1"/>
        </dgm:presLayoutVars>
      </dgm:prSet>
      <dgm:spPr/>
      <dgm:t>
        <a:bodyPr/>
        <a:lstStyle/>
        <a:p>
          <a:endParaRPr lang="zh-CN" altLang="en-US"/>
        </a:p>
      </dgm:t>
    </dgm:pt>
    <dgm:pt modelId="{870520D8-4888-CE4E-9799-AD5FBE18E6E6}" type="pres">
      <dgm:prSet presAssocID="{9A874121-5722-5B41-95C1-DEEA9DFCBE0A}" presName="negativeSpace" presStyleCnt="0"/>
      <dgm:spPr/>
    </dgm:pt>
    <dgm:pt modelId="{6E8091BD-98C9-0942-8D6A-DE80F733FC0E}" type="pres">
      <dgm:prSet presAssocID="{9A874121-5722-5B41-95C1-DEEA9DFCBE0A}" presName="childText" presStyleLbl="conFgAcc1" presStyleIdx="2" presStyleCnt="3">
        <dgm:presLayoutVars>
          <dgm:bulletEnabled val="1"/>
        </dgm:presLayoutVars>
      </dgm:prSet>
      <dgm:spPr/>
      <dgm:t>
        <a:bodyPr/>
        <a:lstStyle/>
        <a:p>
          <a:endParaRPr lang="zh-CN" altLang="en-US"/>
        </a:p>
      </dgm:t>
    </dgm:pt>
  </dgm:ptLst>
  <dgm:cxnLst>
    <dgm:cxn modelId="{536C70C7-30E5-4D74-87ED-606EAA5E0DAA}" srcId="{E00E328F-358C-D94F-A3D7-3C20A16B0050}" destId="{9A23FAA2-4566-44A4-9877-33727C1B544D}" srcOrd="1" destOrd="0" parTransId="{2B940ECE-1B98-470E-AC1B-C603A1A95C36}" sibTransId="{4B834F2E-8A27-4230-92C9-B013F4144EA4}"/>
    <dgm:cxn modelId="{53CDB249-E846-4724-AA2E-E71DE8D52E37}" srcId="{626EAF1D-B9CF-6543-80D6-CD34D877251F}" destId="{269D00F9-11EF-4207-809A-930122BB22F3}" srcOrd="2" destOrd="0" parTransId="{88F9DD3D-8C68-4609-ACB4-AD9FC8A425AA}" sibTransId="{2A94C77A-322D-455B-8091-3B95B9805A4C}"/>
    <dgm:cxn modelId="{D149C40F-651C-4996-BB9F-C98D0FCA0DCE}" type="presOf" srcId="{4C1D1E9C-A23C-6246-BC87-0350F594173A}" destId="{6E8091BD-98C9-0942-8D6A-DE80F733FC0E}" srcOrd="0" destOrd="0" presId="urn:microsoft.com/office/officeart/2005/8/layout/list1#1"/>
    <dgm:cxn modelId="{7E89BA16-5200-4245-A1F2-CF96F15B0634}" srcId="{9A874121-5722-5B41-95C1-DEEA9DFCBE0A}" destId="{4C1D1E9C-A23C-6246-BC87-0350F594173A}" srcOrd="0" destOrd="0" parTransId="{21B41E04-876F-9343-84CA-5AE030ADDAC2}" sibTransId="{F2D15177-6E04-A244-9E9A-1B6A4612E6A5}"/>
    <dgm:cxn modelId="{B6BDE7DF-334D-47E4-A2D4-16F7D4B57A1C}" type="presOf" srcId="{E00E328F-358C-D94F-A3D7-3C20A16B0050}" destId="{7449EDCB-08C8-764D-8C45-B3E6CD987144}" srcOrd="1" destOrd="0" presId="urn:microsoft.com/office/officeart/2005/8/layout/list1#1"/>
    <dgm:cxn modelId="{A9C6438E-7DEB-4916-92EC-0235D5998A4C}" type="presOf" srcId="{9A23FAA2-4566-44A4-9877-33727C1B544D}" destId="{4BD019A3-BAC4-6B43-8A97-27583B057244}" srcOrd="0" destOrd="1" presId="urn:microsoft.com/office/officeart/2005/8/layout/list1#1"/>
    <dgm:cxn modelId="{DADE6B09-D6D6-4B7E-B1F5-C2333A0801A5}" type="presOf" srcId="{E00E328F-358C-D94F-A3D7-3C20A16B0050}" destId="{ACFF5C1F-03F6-7641-BD6A-788189DF2D6A}" srcOrd="0" destOrd="0" presId="urn:microsoft.com/office/officeart/2005/8/layout/list1#1"/>
    <dgm:cxn modelId="{86371F9A-3A6D-4E10-9193-A8BC14803C9A}" srcId="{626EAF1D-B9CF-6543-80D6-CD34D877251F}" destId="{CCAC491D-D38D-428B-8E17-CD2BFA2168E8}" srcOrd="1" destOrd="0" parTransId="{41C48770-E062-486B-9728-95FA8161B4BA}" sibTransId="{088C5DC6-22DA-4755-ABB8-F1A3F5D8EB65}"/>
    <dgm:cxn modelId="{65909D58-04A6-4AA2-A519-BE1F84C6766F}" srcId="{9A874121-5722-5B41-95C1-DEEA9DFCBE0A}" destId="{582340A1-4A52-4188-8D43-A532A7DC0D4B}" srcOrd="1" destOrd="0" parTransId="{FA1593FD-3293-42C5-82B5-35CBF42EC039}" sibTransId="{DFB8EF26-53D0-48DC-B93D-A9C4C67C45E4}"/>
    <dgm:cxn modelId="{881CA4CA-5177-4462-8ACF-BA1FBE1C2960}" srcId="{95BF5A67-A8F3-FF48-B796-F77A75A6BA16}" destId="{9A874121-5722-5B41-95C1-DEEA9DFCBE0A}" srcOrd="2" destOrd="0" parTransId="{3C6A2C2E-94BF-4447-A311-B18C34281A5F}" sibTransId="{DC79F0D0-3934-E447-93BD-6C80F73CCCF6}"/>
    <dgm:cxn modelId="{B3830CB1-6E32-4962-AB4B-EFB4A8AE04DF}" type="presOf" srcId="{BFDAAECC-1EE1-1F42-BAB5-CDF5D1617713}" destId="{4BD019A3-BAC4-6B43-8A97-27583B057244}" srcOrd="0" destOrd="0" presId="urn:microsoft.com/office/officeart/2005/8/layout/list1#1"/>
    <dgm:cxn modelId="{FE3D5F97-BDB0-4050-B42B-BFA0CF704422}" srcId="{626EAF1D-B9CF-6543-80D6-CD34D877251F}" destId="{858C0297-5C06-BE44-B83B-800177C3FA8E}" srcOrd="0" destOrd="0" parTransId="{BFCE1E65-48AB-EA4F-B662-FD43E94611D9}" sibTransId="{C01E7C34-B8FA-B84E-BF6D-19D5B2A12904}"/>
    <dgm:cxn modelId="{A53D1A21-D969-499F-B842-88ECB271BA0E}" type="presOf" srcId="{95BF5A67-A8F3-FF48-B796-F77A75A6BA16}" destId="{A56AA8AE-486E-2344-A757-E53F42431F03}" srcOrd="0" destOrd="0" presId="urn:microsoft.com/office/officeart/2005/8/layout/list1#1"/>
    <dgm:cxn modelId="{CEE4A131-BF33-4768-AC19-A8DE452454D0}" srcId="{95BF5A67-A8F3-FF48-B796-F77A75A6BA16}" destId="{626EAF1D-B9CF-6543-80D6-CD34D877251F}" srcOrd="0" destOrd="0" parTransId="{A9BB159F-EC41-9C41-9922-91589D80B126}" sibTransId="{346C38AF-501F-864D-B3A3-FA02735158B5}"/>
    <dgm:cxn modelId="{473EE4C5-C298-41D9-A629-418644879662}" type="presOf" srcId="{CCAC491D-D38D-428B-8E17-CD2BFA2168E8}" destId="{896F321B-0C13-844F-B050-D4991BC7D51D}" srcOrd="0" destOrd="1" presId="urn:microsoft.com/office/officeart/2005/8/layout/list1#1"/>
    <dgm:cxn modelId="{00F4A978-2E11-4E22-8F46-E0E24427F230}" type="presOf" srcId="{582340A1-4A52-4188-8D43-A532A7DC0D4B}" destId="{6E8091BD-98C9-0942-8D6A-DE80F733FC0E}" srcOrd="0" destOrd="1" presId="urn:microsoft.com/office/officeart/2005/8/layout/list1#1"/>
    <dgm:cxn modelId="{44A425CC-0C6B-4FDB-8A66-01938C65980A}" type="presOf" srcId="{626EAF1D-B9CF-6543-80D6-CD34D877251F}" destId="{A1AB70A4-8EB4-904F-90E6-A172232F40F3}" srcOrd="1" destOrd="0" presId="urn:microsoft.com/office/officeart/2005/8/layout/list1#1"/>
    <dgm:cxn modelId="{1DAEEDA6-DC91-4EA2-B3D5-3D8F54989C44}" type="presOf" srcId="{858C0297-5C06-BE44-B83B-800177C3FA8E}" destId="{896F321B-0C13-844F-B050-D4991BC7D51D}" srcOrd="0" destOrd="0" presId="urn:microsoft.com/office/officeart/2005/8/layout/list1#1"/>
    <dgm:cxn modelId="{96C79122-DD33-4A55-9A74-866EBD22B240}" srcId="{95BF5A67-A8F3-FF48-B796-F77A75A6BA16}" destId="{E00E328F-358C-D94F-A3D7-3C20A16B0050}" srcOrd="1" destOrd="0" parTransId="{25D0A026-BB8B-A948-B2CC-FBC7A9C8D528}" sibTransId="{2A2C0767-DFB5-9E44-B301-0F6E8B3E6771}"/>
    <dgm:cxn modelId="{0D850934-52B6-4FB9-B9BE-ED5480B9BA6F}" type="presOf" srcId="{269D00F9-11EF-4207-809A-930122BB22F3}" destId="{896F321B-0C13-844F-B050-D4991BC7D51D}" srcOrd="0" destOrd="2" presId="urn:microsoft.com/office/officeart/2005/8/layout/list1#1"/>
    <dgm:cxn modelId="{CC5E8028-4F5F-44F4-96A7-7771C9A74CC8}" type="presOf" srcId="{626EAF1D-B9CF-6543-80D6-CD34D877251F}" destId="{2EA91BF1-E595-7F41-B687-22226C0F197A}" srcOrd="0" destOrd="0" presId="urn:microsoft.com/office/officeart/2005/8/layout/list1#1"/>
    <dgm:cxn modelId="{2805D5A3-F7B1-4656-AB0F-8CEDD98B9086}" srcId="{E00E328F-358C-D94F-A3D7-3C20A16B0050}" destId="{BFDAAECC-1EE1-1F42-BAB5-CDF5D1617713}" srcOrd="0" destOrd="0" parTransId="{960518E1-727A-3540-A303-B6EB1C812E38}" sibTransId="{ED0238B0-96BC-9B42-A5D1-92ABF7EB7B3D}"/>
    <dgm:cxn modelId="{24A76349-B5EB-4D67-B87B-6BD98A43E0C0}" type="presOf" srcId="{9A874121-5722-5B41-95C1-DEEA9DFCBE0A}" destId="{7DD41AC2-F3C5-014F-B6D2-887C576BC2A4}" srcOrd="1" destOrd="0" presId="urn:microsoft.com/office/officeart/2005/8/layout/list1#1"/>
    <dgm:cxn modelId="{8E1ED33B-0C64-4397-B197-237C3E643790}" type="presOf" srcId="{9A874121-5722-5B41-95C1-DEEA9DFCBE0A}" destId="{81C4EF6A-463F-6149-9BBA-8CA43554FE07}" srcOrd="0" destOrd="0" presId="urn:microsoft.com/office/officeart/2005/8/layout/list1#1"/>
    <dgm:cxn modelId="{12CC6569-624B-41EE-82A3-A0FAB0DCCE6D}" type="presParOf" srcId="{A56AA8AE-486E-2344-A757-E53F42431F03}" destId="{DF6EA492-F5DF-E041-97F3-83833393292B}" srcOrd="0" destOrd="0" presId="urn:microsoft.com/office/officeart/2005/8/layout/list1#1"/>
    <dgm:cxn modelId="{7F9AE9A9-0249-49B1-ACBD-049936A1D52A}" type="presParOf" srcId="{DF6EA492-F5DF-E041-97F3-83833393292B}" destId="{2EA91BF1-E595-7F41-B687-22226C0F197A}" srcOrd="0" destOrd="0" presId="urn:microsoft.com/office/officeart/2005/8/layout/list1#1"/>
    <dgm:cxn modelId="{EB39C4F4-9ACC-4109-B8BC-0E4229D6D720}" type="presParOf" srcId="{DF6EA492-F5DF-E041-97F3-83833393292B}" destId="{A1AB70A4-8EB4-904F-90E6-A172232F40F3}" srcOrd="1" destOrd="0" presId="urn:microsoft.com/office/officeart/2005/8/layout/list1#1"/>
    <dgm:cxn modelId="{12E7C88F-5FC7-4911-99B8-933F1F25AAF4}" type="presParOf" srcId="{A56AA8AE-486E-2344-A757-E53F42431F03}" destId="{263DCFE4-1A14-384D-9534-546BD22C31E0}" srcOrd="1" destOrd="0" presId="urn:microsoft.com/office/officeart/2005/8/layout/list1#1"/>
    <dgm:cxn modelId="{1C8B6C55-1960-4604-BDFA-F09D4F1DE8A8}" type="presParOf" srcId="{A56AA8AE-486E-2344-A757-E53F42431F03}" destId="{896F321B-0C13-844F-B050-D4991BC7D51D}" srcOrd="2" destOrd="0" presId="urn:microsoft.com/office/officeart/2005/8/layout/list1#1"/>
    <dgm:cxn modelId="{794D0D5C-9413-40F9-A248-EF533026C4B5}" type="presParOf" srcId="{A56AA8AE-486E-2344-A757-E53F42431F03}" destId="{29A85A52-EF77-3A42-A3D4-A4A26C08752B}" srcOrd="3" destOrd="0" presId="urn:microsoft.com/office/officeart/2005/8/layout/list1#1"/>
    <dgm:cxn modelId="{1DD07556-DAD7-477E-85AC-297F3BDD155D}" type="presParOf" srcId="{A56AA8AE-486E-2344-A757-E53F42431F03}" destId="{FDC9C028-0361-8B4E-B25A-22E0D9C96DFC}" srcOrd="4" destOrd="0" presId="urn:microsoft.com/office/officeart/2005/8/layout/list1#1"/>
    <dgm:cxn modelId="{4AEA9C83-CB10-4B6C-ABBB-832EEFE24F47}" type="presParOf" srcId="{FDC9C028-0361-8B4E-B25A-22E0D9C96DFC}" destId="{ACFF5C1F-03F6-7641-BD6A-788189DF2D6A}" srcOrd="0" destOrd="0" presId="urn:microsoft.com/office/officeart/2005/8/layout/list1#1"/>
    <dgm:cxn modelId="{4C23279E-DD40-4D6F-9ECC-72535D430DFD}" type="presParOf" srcId="{FDC9C028-0361-8B4E-B25A-22E0D9C96DFC}" destId="{7449EDCB-08C8-764D-8C45-B3E6CD987144}" srcOrd="1" destOrd="0" presId="urn:microsoft.com/office/officeart/2005/8/layout/list1#1"/>
    <dgm:cxn modelId="{0DE36AC0-C098-4434-9AAF-1C8E1342717A}" type="presParOf" srcId="{A56AA8AE-486E-2344-A757-E53F42431F03}" destId="{B2B46FA0-5B4D-1F42-9989-02FC866B6DCE}" srcOrd="5" destOrd="0" presId="urn:microsoft.com/office/officeart/2005/8/layout/list1#1"/>
    <dgm:cxn modelId="{46BBF221-30AA-4868-BA40-EA75794285F3}" type="presParOf" srcId="{A56AA8AE-486E-2344-A757-E53F42431F03}" destId="{4BD019A3-BAC4-6B43-8A97-27583B057244}" srcOrd="6" destOrd="0" presId="urn:microsoft.com/office/officeart/2005/8/layout/list1#1"/>
    <dgm:cxn modelId="{FF397AEE-0490-4697-BBAF-2E71DC9E2A20}" type="presParOf" srcId="{A56AA8AE-486E-2344-A757-E53F42431F03}" destId="{5B6E29C6-41EC-7443-B819-2C005A904322}" srcOrd="7" destOrd="0" presId="urn:microsoft.com/office/officeart/2005/8/layout/list1#1"/>
    <dgm:cxn modelId="{5D40191F-4A77-4D3B-A398-269AD1E1BB7C}" type="presParOf" srcId="{A56AA8AE-486E-2344-A757-E53F42431F03}" destId="{B9CE7FD3-4A26-CD43-A702-C954439E0221}" srcOrd="8" destOrd="0" presId="urn:microsoft.com/office/officeart/2005/8/layout/list1#1"/>
    <dgm:cxn modelId="{FC33F596-56AC-4614-8F70-E6F28364DA80}" type="presParOf" srcId="{B9CE7FD3-4A26-CD43-A702-C954439E0221}" destId="{81C4EF6A-463F-6149-9BBA-8CA43554FE07}" srcOrd="0" destOrd="0" presId="urn:microsoft.com/office/officeart/2005/8/layout/list1#1"/>
    <dgm:cxn modelId="{987C4AEE-E161-478B-9A4B-1788C9BE52DB}" type="presParOf" srcId="{B9CE7FD3-4A26-CD43-A702-C954439E0221}" destId="{7DD41AC2-F3C5-014F-B6D2-887C576BC2A4}" srcOrd="1" destOrd="0" presId="urn:microsoft.com/office/officeart/2005/8/layout/list1#1"/>
    <dgm:cxn modelId="{9640D545-217D-4BEB-973C-026F3B5C2246}" type="presParOf" srcId="{A56AA8AE-486E-2344-A757-E53F42431F03}" destId="{870520D8-4888-CE4E-9799-AD5FBE18E6E6}" srcOrd="9" destOrd="0" presId="urn:microsoft.com/office/officeart/2005/8/layout/list1#1"/>
    <dgm:cxn modelId="{BD7C3700-CE2B-4772-B533-5895BBFD83D7}" type="presParOf" srcId="{A56AA8AE-486E-2344-A757-E53F42431F03}" destId="{6E8091BD-98C9-0942-8D6A-DE80F733FC0E}" srcOrd="10" destOrd="0" presId="urn:microsoft.com/office/officeart/2005/8/layout/list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29600" cy="5105400"/>
        <a:chOff x="0" y="0"/>
        <a:chExt cx="8229600" cy="5105400"/>
      </a:xfrm>
    </dsp:grpSpPr>
    <dsp:sp modelId="{896F321B-0C13-844F-B050-D4991BC7D51D}">
      <dsp:nvSpPr>
        <dsp:cNvPr id="5" name="矩形 4"/>
        <dsp:cNvSpPr/>
      </dsp:nvSpPr>
      <dsp:spPr bwMode="white">
        <a:xfrm>
          <a:off x="0" y="364082"/>
          <a:ext cx="8229600" cy="1348105"/>
        </a:xfrm>
        <a:prstGeom prst="rect">
          <a:avLst/>
        </a:prstGeom>
      </dsp:spPr>
      <dsp:style>
        <a:lnRef idx="1">
          <a:schemeClr val="accent6"/>
        </a:lnRef>
        <a:fillRef idx="1">
          <a:schemeClr val="lt1">
            <a:alpha val="90000"/>
          </a:schemeClr>
        </a:fillRef>
        <a:effectRef idx="0">
          <a:scrgbClr r="0" g="0" b="0"/>
        </a:effectRef>
        <a:fontRef idx="minor"/>
      </dsp:style>
      <dsp:txBody>
        <a:bodyPr vert="horz" wrap="square"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zh-CN" altLang="en-US" b="1" dirty="0">
              <a:solidFill>
                <a:schemeClr val="tx1"/>
              </a:solidFill>
              <a:latin typeface="+mj-lt"/>
            </a:rPr>
            <a:t>被设计用来对抗针对客户端</a:t>
          </a:r>
          <a:r>
            <a:rPr lang="en-US" altLang="zh-CN" b="1" dirty="0">
              <a:solidFill>
                <a:schemeClr val="tx1"/>
              </a:solidFill>
              <a:latin typeface="+mj-lt"/>
            </a:rPr>
            <a:t>/</a:t>
          </a:r>
          <a:r>
            <a:rPr lang="zh-CN" altLang="en-US" b="1" dirty="0">
              <a:solidFill>
                <a:schemeClr val="tx1"/>
              </a:solidFill>
              <a:latin typeface="+mj-lt"/>
            </a:rPr>
            <a:t>服务器对话安全的多种威胁</a:t>
          </a:r>
          <a:endParaRPr lang="en-US" dirty="0">
            <a:solidFill>
              <a:schemeClr val="tx1"/>
            </a:solidFill>
            <a:latin typeface="+mj-lt"/>
          </a:endParaRPr>
        </a:p>
        <a:p>
          <a:pPr lvl="1" rtl="0">
            <a:lnSpc>
              <a:spcPct val="100000"/>
            </a:lnSpc>
            <a:spcBef>
              <a:spcPct val="0"/>
            </a:spcBef>
            <a:spcAft>
              <a:spcPct val="15000"/>
            </a:spcAft>
            <a:buChar char="•"/>
          </a:pPr>
          <a:r>
            <a:rPr lang="zh-CN" altLang="en-US" b="1" dirty="0">
              <a:solidFill>
                <a:schemeClr val="tx1"/>
              </a:solidFill>
              <a:latin typeface="+mj-lt"/>
            </a:rPr>
            <a:t>很明显的安全性风险是伪装（</a:t>
          </a:r>
          <a:r>
            <a:rPr lang="en-US" b="1" dirty="0">
              <a:solidFill>
                <a:schemeClr val="tx1"/>
              </a:solidFill>
              <a:latin typeface="+mj-lt"/>
              <a:sym typeface="+mn-ea"/>
            </a:rPr>
            <a:t>impersonation</a:t>
          </a:r>
          <a:r>
            <a:rPr lang="zh-CN" altLang="en-US" b="1" dirty="0">
              <a:solidFill>
                <a:schemeClr val="tx1"/>
              </a:solidFill>
              <a:latin typeface="+mj-lt"/>
            </a:rPr>
            <a:t>）</a:t>
          </a:r>
          <a:endParaRPr lang="en-US" dirty="0">
            <a:solidFill>
              <a:schemeClr val="tx1"/>
            </a:solidFill>
            <a:latin typeface="+mj-lt"/>
          </a:endParaRPr>
        </a:p>
        <a:p>
          <a:pPr lvl="1" rtl="0">
            <a:lnSpc>
              <a:spcPct val="100000"/>
            </a:lnSpc>
            <a:spcBef>
              <a:spcPct val="0"/>
            </a:spcBef>
            <a:spcAft>
              <a:spcPct val="15000"/>
            </a:spcAft>
            <a:buChar char="•"/>
          </a:pPr>
          <a:r>
            <a:rPr lang="zh-CN" altLang="en-US" b="1" dirty="0">
              <a:solidFill>
                <a:schemeClr val="tx1"/>
              </a:solidFill>
              <a:latin typeface="+mj-lt"/>
            </a:rPr>
            <a:t>服务器必须能确认请求服务的客户端的身份</a:t>
          </a:r>
          <a:endParaRPr>
            <a:solidFill>
              <a:schemeClr val="dk1"/>
            </a:solidFill>
          </a:endParaRPr>
        </a:p>
      </dsp:txBody>
      <dsp:txXfrm>
        <a:off x="0" y="364082"/>
        <a:ext cx="8229600" cy="1348105"/>
      </dsp:txXfrm>
    </dsp:sp>
    <dsp:sp modelId="{A1AB70A4-8EB4-904F-90E6-A172232F40F3}">
      <dsp:nvSpPr>
        <dsp:cNvPr id="4" name="圆角矩形 3"/>
        <dsp:cNvSpPr/>
      </dsp:nvSpPr>
      <dsp:spPr bwMode="white">
        <a:xfrm>
          <a:off x="411480" y="113162"/>
          <a:ext cx="5760720" cy="501840"/>
        </a:xfrm>
        <a:prstGeom prst="roundRect">
          <a:avLst/>
        </a:prstGeom>
      </dsp:spPr>
      <dsp:style>
        <a:lnRef idx="0">
          <a:schemeClr val="lt1"/>
        </a:lnRef>
        <a:fillRef idx="3">
          <a:schemeClr val="accent6"/>
        </a:fillRef>
        <a:effectRef idx="2">
          <a:scrgbClr r="0" g="0" b="0"/>
        </a:effectRef>
        <a:fontRef idx="minor">
          <a:schemeClr val="lt1"/>
        </a:fontRef>
      </dsp:style>
      <dsp:txBody>
        <a:bodyPr vert="horz" wrap="square"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cs typeface="黑体" panose="02010609060101010101" charset="-122"/>
            </a:rPr>
            <a:t>包括客户端、应用服务器和一个</a:t>
          </a:r>
          <a:r>
            <a:rPr lang="en-US" altLang="zh-CN" b="1" dirty="0">
              <a:solidFill>
                <a:schemeClr val="bg1"/>
              </a:solidFill>
              <a:latin typeface="黑体" panose="02010609060101010101" charset="-122"/>
              <a:ea typeface="黑体" panose="02010609060101010101" charset="-122"/>
              <a:cs typeface="黑体" panose="02010609060101010101" charset="-122"/>
            </a:rPr>
            <a:t>Kerberos</a:t>
          </a:r>
          <a:r>
            <a:rPr lang="zh-CN" altLang="en-US" b="1" dirty="0">
              <a:solidFill>
                <a:schemeClr val="bg1"/>
              </a:solidFill>
              <a:latin typeface="黑体" panose="02010609060101010101" charset="-122"/>
              <a:ea typeface="黑体" panose="02010609060101010101" charset="-122"/>
              <a:cs typeface="黑体" panose="02010609060101010101" charset="-122"/>
            </a:rPr>
            <a:t>服务器</a:t>
          </a:r>
        </a:p>
      </dsp:txBody>
      <dsp:txXfrm>
        <a:off x="411480" y="113162"/>
        <a:ext cx="5760720" cy="501840"/>
      </dsp:txXfrm>
    </dsp:sp>
    <dsp:sp modelId="{4BD019A3-BAC4-6B43-8A97-27583B057244}">
      <dsp:nvSpPr>
        <dsp:cNvPr id="8" name="矩形 7"/>
        <dsp:cNvSpPr/>
      </dsp:nvSpPr>
      <dsp:spPr bwMode="white">
        <a:xfrm>
          <a:off x="0" y="2054907"/>
          <a:ext cx="8229600" cy="1300480"/>
        </a:xfrm>
        <a:prstGeom prst="rect">
          <a:avLst/>
        </a:prstGeom>
      </dsp:spPr>
      <dsp:style>
        <a:lnRef idx="1">
          <a:schemeClr val="accent6"/>
        </a:lnRef>
        <a:fillRef idx="1">
          <a:schemeClr val="lt1">
            <a:alpha val="90000"/>
          </a:schemeClr>
        </a:fillRef>
        <a:effectRef idx="0">
          <a:scrgbClr r="0" g="0" b="0"/>
        </a:effectRef>
        <a:fontRef idx="minor"/>
      </dsp:style>
      <dsp:txBody>
        <a:bodyPr vert="horz" wrap="square"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zh-CN" altLang="en-US" b="1" dirty="0">
              <a:solidFill>
                <a:schemeClr val="tx1"/>
              </a:solidFill>
              <a:latin typeface="+mj-lt"/>
            </a:rPr>
            <a:t>用户登录</a:t>
          </a:r>
          <a:r>
            <a:rPr lang="en-US" altLang="zh-CN" b="1" dirty="0">
              <a:solidFill>
                <a:schemeClr val="tx1"/>
              </a:solidFill>
              <a:latin typeface="+mj-lt"/>
            </a:rPr>
            <a:t>AS</a:t>
          </a:r>
          <a:r>
            <a:rPr lang="zh-CN" altLang="en-US" b="1" dirty="0">
              <a:solidFill>
                <a:schemeClr val="tx1"/>
              </a:solidFill>
              <a:latin typeface="+mj-lt"/>
            </a:rPr>
            <a:t>进行身份验证</a:t>
          </a:r>
          <a:endParaRPr lang="en-US" dirty="0">
            <a:solidFill>
              <a:schemeClr val="tx1"/>
            </a:solidFill>
            <a:latin typeface="+mj-lt"/>
          </a:endParaRPr>
        </a:p>
        <a:p>
          <a:pPr lvl="1" rtl="0">
            <a:lnSpc>
              <a:spcPct val="100000"/>
            </a:lnSpc>
            <a:spcBef>
              <a:spcPct val="0"/>
            </a:spcBef>
            <a:spcAft>
              <a:spcPct val="15000"/>
            </a:spcAft>
            <a:buChar char="•"/>
          </a:pPr>
          <a:r>
            <a:rPr lang="en-US" b="1" dirty="0">
              <a:solidFill>
                <a:schemeClr val="tx1"/>
              </a:solidFill>
              <a:latin typeface="+mj-lt"/>
            </a:rPr>
            <a:t>AS </a:t>
          </a:r>
          <a:r>
            <a:rPr lang="zh-CN" altLang="en-US" b="1" dirty="0">
              <a:solidFill>
                <a:schemeClr val="tx1"/>
              </a:solidFill>
              <a:latin typeface="+mj-lt"/>
            </a:rPr>
            <a:t>验证用户的身份，然后把这个信息传送到一个应用服务器，这个应用服务器就将接受客户端的服务请求</a:t>
          </a:r>
          <a:endParaRPr>
            <a:solidFill>
              <a:schemeClr val="dk1"/>
            </a:solidFill>
          </a:endParaRPr>
        </a:p>
      </dsp:txBody>
      <dsp:txXfrm>
        <a:off x="0" y="2054907"/>
        <a:ext cx="8229600" cy="1300480"/>
      </dsp:txXfrm>
    </dsp:sp>
    <dsp:sp modelId="{7449EDCB-08C8-764D-8C45-B3E6CD987144}">
      <dsp:nvSpPr>
        <dsp:cNvPr id="7" name="圆角矩形 6"/>
        <dsp:cNvSpPr/>
      </dsp:nvSpPr>
      <dsp:spPr bwMode="white">
        <a:xfrm>
          <a:off x="411480" y="1803987"/>
          <a:ext cx="3931922" cy="501840"/>
        </a:xfrm>
        <a:prstGeom prst="roundRect">
          <a:avLst/>
        </a:prstGeom>
      </dsp:spPr>
      <dsp:style>
        <a:lnRef idx="0">
          <a:schemeClr val="lt1"/>
        </a:lnRef>
        <a:fillRef idx="3">
          <a:schemeClr val="accent6"/>
        </a:fillRef>
        <a:effectRef idx="2">
          <a:scrgbClr r="0" g="0" b="0"/>
        </a:effectRef>
        <a:fontRef idx="minor">
          <a:schemeClr val="lt1"/>
        </a:fontRef>
      </dsp:style>
      <dsp:txBody>
        <a:bodyPr vert="horz" wrap="square"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rPr>
            <a:t>使用一个认证服务器</a:t>
          </a:r>
          <a:r>
            <a:rPr lang="en-US" b="1" dirty="0">
              <a:solidFill>
                <a:schemeClr val="bg1"/>
              </a:solidFill>
              <a:latin typeface="+mj-lt"/>
            </a:rPr>
            <a:t>(AS) </a:t>
          </a:r>
          <a:endParaRPr lang="en-US" dirty="0">
            <a:solidFill>
              <a:schemeClr val="bg1"/>
            </a:solidFill>
            <a:latin typeface="+mj-lt"/>
          </a:endParaRPr>
        </a:p>
      </dsp:txBody>
      <dsp:txXfrm>
        <a:off x="411480" y="1803987"/>
        <a:ext cx="3931922" cy="501840"/>
      </dsp:txXfrm>
    </dsp:sp>
    <dsp:sp modelId="{6E8091BD-98C9-0942-8D6A-DE80F733FC0E}">
      <dsp:nvSpPr>
        <dsp:cNvPr id="11" name="矩形 10"/>
        <dsp:cNvSpPr/>
      </dsp:nvSpPr>
      <dsp:spPr bwMode="white">
        <a:xfrm>
          <a:off x="0" y="3698108"/>
          <a:ext cx="8229600" cy="1294130"/>
        </a:xfrm>
        <a:prstGeom prst="rect">
          <a:avLst/>
        </a:prstGeom>
      </dsp:spPr>
      <dsp:style>
        <a:lnRef idx="1">
          <a:schemeClr val="accent6"/>
        </a:lnRef>
        <a:fillRef idx="1">
          <a:schemeClr val="lt1">
            <a:alpha val="90000"/>
          </a:schemeClr>
        </a:fillRef>
        <a:effectRef idx="0">
          <a:scrgbClr r="0" g="0" b="0"/>
        </a:effectRef>
        <a:fontRef idx="minor"/>
      </dsp:style>
      <dsp:txBody>
        <a:bodyPr vert="horz" wrap="square" lIns="638708" tIns="354076" rIns="638708" bIns="120904" anchor="t"/>
        <a:lstStyle>
          <a:lvl1pPr algn="l">
            <a:defRPr sz="17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1" rtl="0">
            <a:lnSpc>
              <a:spcPct val="100000"/>
            </a:lnSpc>
            <a:spcBef>
              <a:spcPct val="0"/>
            </a:spcBef>
            <a:spcAft>
              <a:spcPct val="15000"/>
            </a:spcAft>
            <a:buChar char="•"/>
          </a:pPr>
          <a:r>
            <a:rPr lang="zh-CN" altLang="en-US" b="1" dirty="0">
              <a:solidFill>
                <a:schemeClr val="tx1"/>
              </a:solidFill>
              <a:latin typeface="+mj-lt"/>
            </a:rPr>
            <a:t>如果客户端在网络上把用户口令发送到</a:t>
          </a:r>
          <a:r>
            <a:rPr lang="en-US" altLang="zh-CN" b="1" dirty="0">
              <a:solidFill>
                <a:schemeClr val="tx1"/>
              </a:solidFill>
              <a:latin typeface="+mj-lt"/>
            </a:rPr>
            <a:t>AS</a:t>
          </a:r>
          <a:r>
            <a:rPr lang="zh-CN" altLang="en-US" b="1" dirty="0">
              <a:solidFill>
                <a:schemeClr val="tx1"/>
              </a:solidFill>
              <a:latin typeface="+mj-lt"/>
            </a:rPr>
            <a:t>，敌手可以在网络上观测到用户的口令</a:t>
          </a:r>
          <a:endParaRPr lang="en-US" dirty="0">
            <a:solidFill>
              <a:schemeClr val="tx1"/>
            </a:solidFill>
            <a:latin typeface="+mj-lt"/>
          </a:endParaRPr>
        </a:p>
        <a:p>
          <a:pPr lvl="1" rtl="0">
            <a:lnSpc>
              <a:spcPct val="100000"/>
            </a:lnSpc>
            <a:spcBef>
              <a:spcPct val="0"/>
            </a:spcBef>
            <a:spcAft>
              <a:spcPct val="15000"/>
            </a:spcAft>
            <a:buChar char="•"/>
          </a:pPr>
          <a:r>
            <a:rPr lang="zh-CN" altLang="en-US" b="1" dirty="0">
              <a:solidFill>
                <a:schemeClr val="tx1"/>
              </a:solidFill>
              <a:latin typeface="+mj-lt"/>
            </a:rPr>
            <a:t>敌手可以装扮成</a:t>
          </a:r>
          <a:r>
            <a:rPr lang="en-US" altLang="zh-CN" b="1" dirty="0">
              <a:solidFill>
                <a:schemeClr val="tx1"/>
              </a:solidFill>
              <a:latin typeface="+mj-lt"/>
            </a:rPr>
            <a:t>AS</a:t>
          </a:r>
          <a:r>
            <a:rPr lang="zh-CN" altLang="en-US" b="1" dirty="0">
              <a:solidFill>
                <a:schemeClr val="tx1"/>
              </a:solidFill>
              <a:latin typeface="+mj-lt"/>
            </a:rPr>
            <a:t>并发送一个假的确认消息</a:t>
          </a:r>
          <a:endParaRPr>
            <a:solidFill>
              <a:schemeClr val="dk1"/>
            </a:solidFill>
          </a:endParaRPr>
        </a:p>
      </dsp:txBody>
      <dsp:txXfrm>
        <a:off x="0" y="3698108"/>
        <a:ext cx="8229600" cy="1294130"/>
      </dsp:txXfrm>
    </dsp:sp>
    <dsp:sp modelId="{7DD41AC2-F3C5-014F-B6D2-887C576BC2A4}">
      <dsp:nvSpPr>
        <dsp:cNvPr id="10" name="圆角矩形 9"/>
        <dsp:cNvSpPr/>
      </dsp:nvSpPr>
      <dsp:spPr bwMode="white">
        <a:xfrm>
          <a:off x="411480" y="3447187"/>
          <a:ext cx="4541521" cy="501840"/>
        </a:xfrm>
        <a:prstGeom prst="roundRect">
          <a:avLst/>
        </a:prstGeom>
      </dsp:spPr>
      <dsp:style>
        <a:lnRef idx="0">
          <a:schemeClr val="lt1"/>
        </a:lnRef>
        <a:fillRef idx="3">
          <a:schemeClr val="accent6"/>
        </a:fillRef>
        <a:effectRef idx="2">
          <a:scrgbClr r="0" g="0" b="0"/>
        </a:effectRef>
        <a:fontRef idx="minor">
          <a:schemeClr val="lt1"/>
        </a:fontRef>
      </dsp:style>
      <dsp:txBody>
        <a:bodyPr vert="horz" wrap="square" lIns="217741" tIns="0" rIns="217741" bIns="0" anchor="ctr"/>
        <a:lstStyle>
          <a:lvl1pPr algn="l">
            <a:defRPr sz="17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lvl="0" algn="ctr" rtl="0">
            <a:lnSpc>
              <a:spcPct val="100000"/>
            </a:lnSpc>
            <a:spcBef>
              <a:spcPct val="0"/>
            </a:spcBef>
            <a:spcAft>
              <a:spcPct val="35000"/>
            </a:spcAft>
          </a:pPr>
          <a:r>
            <a:rPr lang="zh-CN" altLang="en-US" b="1" dirty="0">
              <a:solidFill>
                <a:schemeClr val="bg1"/>
              </a:solidFill>
              <a:latin typeface="黑体" panose="02010609060101010101" charset="-122"/>
              <a:ea typeface="黑体" panose="02010609060101010101" charset="-122"/>
            </a:rPr>
            <a:t>在一种安全的方式下完成上述工作</a:t>
          </a:r>
        </a:p>
      </dsp:txBody>
      <dsp:txXfrm>
        <a:off x="411480" y="3447187"/>
        <a:ext cx="4541521" cy="501840"/>
      </dsp:txXfrm>
    </dsp:sp>
    <dsp:sp modelId="{2EA91BF1-E595-7F41-B687-22226C0F197A}">
      <dsp:nvSpPr>
        <dsp:cNvPr id="3" name="矩形 2" hidden="1"/>
        <dsp:cNvSpPr/>
      </dsp:nvSpPr>
      <dsp:spPr>
        <a:xfrm>
          <a:off x="0" y="113162"/>
          <a:ext cx="411480" cy="501840"/>
        </a:xfrm>
        <a:prstGeom prst="rect">
          <a:avLst/>
        </a:prstGeom>
      </dsp:spPr>
      <dsp:txXfrm>
        <a:off x="0" y="113162"/>
        <a:ext cx="411480" cy="501840"/>
      </dsp:txXfrm>
    </dsp:sp>
    <dsp:sp modelId="{ACFF5C1F-03F6-7641-BD6A-788189DF2D6A}">
      <dsp:nvSpPr>
        <dsp:cNvPr id="6" name="矩形 5" hidden="1"/>
        <dsp:cNvSpPr/>
      </dsp:nvSpPr>
      <dsp:spPr>
        <a:xfrm>
          <a:off x="0" y="1803987"/>
          <a:ext cx="411480" cy="501840"/>
        </a:xfrm>
        <a:prstGeom prst="rect">
          <a:avLst/>
        </a:prstGeom>
      </dsp:spPr>
      <dsp:txXfrm>
        <a:off x="0" y="1803987"/>
        <a:ext cx="411480" cy="501840"/>
      </dsp:txXfrm>
    </dsp:sp>
    <dsp:sp modelId="{81C4EF6A-463F-6149-9BBA-8CA43554FE07}">
      <dsp:nvSpPr>
        <dsp:cNvPr id="9" name="矩形 8" hidden="1"/>
        <dsp:cNvSpPr/>
      </dsp:nvSpPr>
      <dsp:spPr>
        <a:xfrm>
          <a:off x="0" y="3447187"/>
          <a:ext cx="411480" cy="501840"/>
        </a:xfrm>
        <a:prstGeom prst="rect">
          <a:avLst/>
        </a:prstGeom>
      </dsp:spPr>
      <dsp:txXfrm>
        <a:off x="0" y="3447187"/>
        <a:ext cx="411480" cy="501840"/>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smtClean="0">
                <a:latin typeface="Arial" panose="020B0604020202020204" pitchFamily="34" charset="0"/>
                <a:ea typeface="宋体" panose="02010600030101010101" pitchFamily="2" charset="-122"/>
              </a:defRPr>
            </a:lvl1pPr>
          </a:lstStyle>
          <a:p>
            <a:pPr>
              <a:defRPr/>
            </a:pPr>
            <a:fld id="{19301566-B737-4320-B55A-E64D07C3281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30EA40E-F9DF-42C6-9D21-A13C7D132E53}" type="slidenum">
              <a:rPr lang="en-US" altLang="zh-CN">
                <a:latin typeface="Arial" panose="020B0604020202020204" pitchFamily="34" charset="0"/>
              </a:rPr>
            </a:fld>
            <a:endParaRPr lang="en-US" altLang="zh-CN">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549D978-6703-4A45-8630-CED7E3036510}" type="slidenum">
              <a:rPr lang="en-AU"/>
            </a:fld>
            <a:endParaRPr lang="en-AU" dirty="0"/>
          </a:p>
        </p:txBody>
      </p:sp>
      <p:sp>
        <p:nvSpPr>
          <p:cNvPr id="214020" name="Rectangle 4"/>
          <p:cNvSpPr>
            <a:spLocks noGrp="1" noRot="1" noChangeAspect="1" noChangeArrowheads="1" noTextEdit="1"/>
          </p:cNvSpPr>
          <p:nvPr>
            <p:ph type="sldImg"/>
          </p:nvPr>
        </p:nvSpPr>
        <p:spPr/>
      </p:sp>
      <p:sp>
        <p:nvSpPr>
          <p:cNvPr id="214021" name="Rectangle 5"/>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      组织可以使用很多种方法保证联网的服务器和主机的安全。系统可以使用一次性口令来阻止猜解口令或捕获用户口令的企图。这些系统由于需要使用专门的设备</a:t>
            </a:r>
            <a:r>
              <a:rPr lang="en-US" altLang="zh-CN" dirty="0"/>
              <a:t>(</a:t>
            </a:r>
            <a:r>
              <a:rPr lang="zh-CN" altLang="en-US" dirty="0"/>
              <a:t>例如，智能卡或者同步口令生成器等</a:t>
            </a:r>
            <a:r>
              <a:rPr lang="en-US" altLang="zh-CN" dirty="0"/>
              <a:t>)</a:t>
            </a:r>
            <a:r>
              <a:rPr lang="zh-CN" altLang="en-US" dirty="0"/>
              <a:t>来操作，因此在通常的组网使用中一直没有被人们接受。另一种方法是使用生物测量</a:t>
            </a:r>
            <a:r>
              <a:rPr lang="en-US" altLang="zh-CN" dirty="0"/>
              <a:t>( biometric)</a:t>
            </a:r>
            <a:r>
              <a:rPr lang="zh-CN" altLang="en-US" dirty="0"/>
              <a:t>系统。这是基于一些生理特征的验证或识别身份的自动方法，其中的生理特征包括指纹、虹膜</a:t>
            </a:r>
            <a:r>
              <a:rPr lang="en-US" altLang="zh-CN" dirty="0"/>
              <a:t>,</a:t>
            </a:r>
            <a:r>
              <a:rPr lang="zh-CN" altLang="en-US" dirty="0"/>
              <a:t>或者行为特征，如笔迹或按键节奏等。需要强调的是，这些系统也需要专门的设备。</a:t>
            </a:r>
            <a:br>
              <a:rPr lang="zh-CN" altLang="en-US" dirty="0"/>
            </a:br>
            <a:br>
              <a:rPr lang="zh-CN" altLang="en-US" dirty="0"/>
            </a:br>
            <a:r>
              <a:rPr lang="zh-CN" altLang="en-US" dirty="0"/>
              <a:t>      另一种解决这个问题的方法，是使用绑定在安全认证服务器上的认证软件。这种方法被</a:t>
            </a:r>
            <a:r>
              <a:rPr lang="en-US" altLang="zh-CN" dirty="0"/>
              <a:t>Kerberos</a:t>
            </a:r>
            <a:r>
              <a:rPr lang="zh-CN" altLang="en-US" dirty="0"/>
              <a:t>采用。</a:t>
            </a:r>
            <a:r>
              <a:rPr lang="en-US" altLang="zh-CN" dirty="0"/>
              <a:t>Kerberos</a:t>
            </a:r>
            <a:r>
              <a:rPr lang="zh-CN" altLang="en-US" dirty="0"/>
              <a:t>最初是由</a:t>
            </a:r>
            <a:r>
              <a:rPr lang="en-US" altLang="zh-CN" dirty="0"/>
              <a:t>MIT</a:t>
            </a:r>
            <a:r>
              <a:rPr lang="zh-CN" altLang="en-US" dirty="0"/>
              <a:t>开发的，它是一个在公共领域和商业中都得到支持的软件工具。</a:t>
            </a:r>
            <a:r>
              <a:rPr lang="en-US" altLang="zh-CN" dirty="0"/>
              <a:t>Kerberos </a:t>
            </a:r>
            <a:r>
              <a:rPr lang="zh-CN" altLang="en-US" dirty="0"/>
              <a:t>作为一个</a:t>
            </a:r>
            <a:r>
              <a:rPr lang="en-US" altLang="zh-CN" dirty="0"/>
              <a:t>Internet </a:t>
            </a:r>
            <a:r>
              <a:rPr lang="zh-CN" altLang="en-US" dirty="0"/>
              <a:t>标准已经发布，并且是远程认证的事实上的标准。</a:t>
            </a:r>
            <a:br>
              <a:rPr lang="zh-CN" altLang="en-US" dirty="0"/>
            </a:br>
            <a:br>
              <a:rPr lang="zh-CN" altLang="en-US" dirty="0"/>
            </a:br>
            <a:r>
              <a:rPr lang="zh-CN" altLang="en-US" dirty="0"/>
              <a:t>      </a:t>
            </a:r>
            <a:r>
              <a:rPr lang="en-US" altLang="zh-CN" dirty="0"/>
              <a:t>Kerberos</a:t>
            </a:r>
            <a:r>
              <a:rPr lang="zh-CN" altLang="en-US" dirty="0"/>
              <a:t>的整个方案就是一个可信任的第三方认证服务。从客户端和服务器信任</a:t>
            </a:r>
            <a:r>
              <a:rPr lang="en-US" altLang="zh-CN" dirty="0"/>
              <a:t>Kerberos</a:t>
            </a:r>
            <a:r>
              <a:rPr lang="zh-CN" altLang="en-US" dirty="0"/>
              <a:t>作为它们相互认证的媒介的意义上来看，</a:t>
            </a:r>
            <a:r>
              <a:rPr lang="en-US" altLang="zh-CN" dirty="0"/>
              <a:t>Kerberos </a:t>
            </a:r>
            <a:r>
              <a:rPr lang="zh-CN" altLang="en-US" dirty="0"/>
              <a:t>方案是可值得信任的。本质上</a:t>
            </a:r>
            <a:r>
              <a:rPr lang="en-US" altLang="zh-CN" dirty="0"/>
              <a:t>, Kerberos </a:t>
            </a:r>
            <a:r>
              <a:rPr lang="zh-CN" altLang="en-US" dirty="0"/>
              <a:t>要求用户调用每个服务时需要证明他的身份，并且可随意要求服务器向客户端证明它们的身份。</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661828-9DC2-3448-B352-282295869C9D}" type="slidenum">
              <a:rPr lang="en-AU"/>
            </a:fld>
            <a:endParaRPr lang="en-AU" dirty="0"/>
          </a:p>
        </p:txBody>
      </p:sp>
      <p:sp>
        <p:nvSpPr>
          <p:cNvPr id="218116" name="Rectangle 4"/>
          <p:cNvSpPr>
            <a:spLocks noGrp="1" noRot="1" noChangeAspect="1" noChangeArrowheads="1" noTextEdit="1"/>
          </p:cNvSpPr>
          <p:nvPr>
            <p:ph type="sldImg"/>
          </p:nvPr>
        </p:nvSpPr>
        <p:spPr/>
      </p:sp>
      <p:sp>
        <p:nvSpPr>
          <p:cNvPr id="218117" name="Rectangle 5"/>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      </a:t>
            </a:r>
            <a:r>
              <a:rPr lang="en-US" altLang="zh-CN" dirty="0"/>
              <a:t>Kerberos</a:t>
            </a:r>
            <a:r>
              <a:rPr lang="zh-CN" altLang="en-US" dirty="0"/>
              <a:t>使用了一个包括客户端、应用服务器和一个</a:t>
            </a:r>
            <a:r>
              <a:rPr lang="en-US" altLang="zh-CN" dirty="0"/>
              <a:t>Kerberos</a:t>
            </a:r>
            <a:r>
              <a:rPr lang="zh-CN" altLang="en-US" dirty="0"/>
              <a:t>服务器的协议。这个协议的复杂性反映了这样一个事实</a:t>
            </a:r>
            <a:r>
              <a:rPr lang="en-US" altLang="zh-CN" dirty="0"/>
              <a:t>:</a:t>
            </a:r>
            <a:r>
              <a:rPr lang="zh-CN" altLang="en-US" dirty="0"/>
              <a:t>敌手有许多威胁安全的方法。</a:t>
            </a:r>
            <a:r>
              <a:rPr lang="en-US" altLang="zh-CN" dirty="0"/>
              <a:t>Kerberos </a:t>
            </a:r>
            <a:r>
              <a:rPr lang="zh-CN" altLang="en-US" dirty="0"/>
              <a:t>是被设计用来对抗针对客户端</a:t>
            </a:r>
            <a:r>
              <a:rPr lang="en-US" altLang="zh-CN" dirty="0"/>
              <a:t>/</a:t>
            </a:r>
            <a:r>
              <a:rPr lang="zh-CN" altLang="en-US" dirty="0"/>
              <a:t>服务器对话安全的多种威胁的。</a:t>
            </a:r>
            <a:br>
              <a:rPr lang="zh-CN" altLang="en-US" dirty="0"/>
            </a:br>
            <a:br>
              <a:rPr lang="zh-CN" altLang="en-US" dirty="0"/>
            </a:br>
            <a:r>
              <a:rPr lang="zh-CN" altLang="en-US" dirty="0"/>
              <a:t>      它的基本思想非常简单。在</a:t>
            </a:r>
            <a:r>
              <a:rPr lang="en-US" altLang="zh-CN" dirty="0"/>
              <a:t>-</a:t>
            </a:r>
            <a:r>
              <a:rPr lang="zh-CN" altLang="en-US" dirty="0"/>
              <a:t>个不受保护的网络环境中，任何一个客户端可以使用任何一台服务器提供服务。很明显的安全性风险是伪装</a:t>
            </a:r>
            <a:r>
              <a:rPr lang="en-US" altLang="zh-CN" dirty="0"/>
              <a:t>( impersonation)</a:t>
            </a:r>
            <a:r>
              <a:rPr lang="zh-CN" altLang="en-US" dirty="0"/>
              <a:t>。敌手可以装扮成另一个客户端，并在服务器上获得没有经过认证的权限。为了对付这种威胁，服务器必须能确认请求服务的客户端的身份。每个服务器被要求承担客户端</a:t>
            </a:r>
            <a:r>
              <a:rPr lang="en-US" altLang="zh-CN" dirty="0"/>
              <a:t>/</a:t>
            </a:r>
            <a:r>
              <a:rPr lang="zh-CN" altLang="en-US" dirty="0"/>
              <a:t>服务器每次交互的风险，但这在一个开放的环境中，会给每个服务器造成沉重的负担。一个替代的办法是，使用一个认证服务器</a:t>
            </a:r>
            <a:r>
              <a:rPr lang="en-US" altLang="zh-CN" dirty="0"/>
              <a:t>( AS),</a:t>
            </a:r>
            <a:r>
              <a:rPr lang="zh-CN" altLang="en-US" dirty="0"/>
              <a:t>它知道所有用户的口令，并把它们存储在一个集中的数据库中。然后用户就可以登录</a:t>
            </a:r>
            <a:r>
              <a:rPr lang="en-US" altLang="zh-CN" dirty="0"/>
              <a:t>AS</a:t>
            </a:r>
            <a:r>
              <a:rPr lang="zh-CN" altLang="en-US" dirty="0"/>
              <a:t>进行身份验证。一旦</a:t>
            </a:r>
            <a:r>
              <a:rPr lang="en-US" altLang="zh-CN" dirty="0"/>
              <a:t>AS</a:t>
            </a:r>
            <a:r>
              <a:rPr lang="zh-CN" altLang="en-US" dirty="0"/>
              <a:t>验证了</a:t>
            </a:r>
            <a:r>
              <a:rPr lang="en-US" altLang="zh-CN" dirty="0"/>
              <a:t>(verified) </a:t>
            </a:r>
            <a:r>
              <a:rPr lang="zh-CN" altLang="en-US" dirty="0"/>
              <a:t>用户的身份</a:t>
            </a:r>
            <a:r>
              <a:rPr lang="en-US" altLang="zh-CN" dirty="0"/>
              <a:t>,</a:t>
            </a:r>
            <a:r>
              <a:rPr lang="zh-CN" altLang="en-US" dirty="0"/>
              <a:t>它可以把这个信息传送到一个应用服务器，</a:t>
            </a:r>
            <a:br>
              <a:rPr lang="zh-CN" altLang="en-US" dirty="0"/>
            </a:br>
            <a:r>
              <a:rPr lang="zh-CN" altLang="en-US" dirty="0"/>
              <a:t>这个应用服务器就将接受客户端的服务请求。</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br>
              <a:rPr lang="zh-CN" altLang="en-US" dirty="0"/>
            </a:br>
            <a:r>
              <a:rPr lang="zh-CN" altLang="en-US" dirty="0"/>
              <a:t>关键问题是如何在一种安全方式下完成上述工作。不能简单地这样做</a:t>
            </a:r>
            <a:r>
              <a:rPr lang="en-US" altLang="zh-CN" dirty="0"/>
              <a:t>:</a:t>
            </a:r>
            <a:r>
              <a:rPr lang="zh-CN" altLang="en-US" dirty="0"/>
              <a:t>不让客户端在网络</a:t>
            </a:r>
            <a:r>
              <a:rPr lang="en-US" altLang="zh-CN" dirty="0"/>
              <a:t>.</a:t>
            </a:r>
            <a:r>
              <a:rPr lang="zh-CN" altLang="en-US" dirty="0"/>
              <a:t>上把用户口令发送到</a:t>
            </a:r>
            <a:r>
              <a:rPr lang="en-US" altLang="zh-CN" dirty="0"/>
              <a:t>AS,</a:t>
            </a:r>
            <a:r>
              <a:rPr lang="zh-CN" altLang="en-US" dirty="0"/>
              <a:t>因为敌手可以在网络上观测到用户的口令，然后重用该口令</a:t>
            </a:r>
            <a:r>
              <a:rPr lang="en-US" altLang="zh-CN" dirty="0"/>
              <a:t>;</a:t>
            </a:r>
            <a:r>
              <a:rPr lang="zh-CN" altLang="en-US" dirty="0"/>
              <a:t>不让</a:t>
            </a:r>
            <a:r>
              <a:rPr lang="en-US" altLang="zh-CN" dirty="0"/>
              <a:t>Kerberos</a:t>
            </a:r>
            <a:r>
              <a:rPr lang="zh-CN" altLang="en-US" dirty="0"/>
              <a:t>将一个明文消息发送到一个服务器验证客户端身份，因为敌手可以装扮成</a:t>
            </a:r>
            <a:r>
              <a:rPr lang="en-US" altLang="zh-CN" dirty="0"/>
              <a:t>AS</a:t>
            </a:r>
            <a:r>
              <a:rPr lang="zh-CN" altLang="en-US" dirty="0"/>
              <a:t>并发送一个假的确认信息。</a:t>
            </a:r>
            <a:br>
              <a:rPr lang="zh-CN" altLang="en-US" dirty="0"/>
            </a:b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374B32A-AB73-2743-8E49-7286DA87FE06}" type="slidenum">
              <a:rPr lang="en-AU"/>
            </a:fld>
            <a:endParaRPr lang="en-AU" dirty="0"/>
          </a:p>
        </p:txBody>
      </p:sp>
      <p:sp>
        <p:nvSpPr>
          <p:cNvPr id="222212" name="Rectangle 4"/>
          <p:cNvSpPr>
            <a:spLocks noGrp="1" noRot="1" noChangeAspect="1" noChangeArrowheads="1" noTextEdit="1"/>
          </p:cNvSpPr>
          <p:nvPr>
            <p:ph type="sldImg"/>
          </p:nvPr>
        </p:nvSpPr>
        <p:spPr/>
      </p:sp>
      <p:sp>
        <p:nvSpPr>
          <p:cNvPr id="222213" name="Rectangle 5"/>
          <p:cNvSpPr>
            <a:spLocks noGrp="1" noChangeArrowheads="1"/>
          </p:cNvSpPr>
          <p:nvPr>
            <p:ph type="body" idx="1"/>
          </p:nvPr>
        </p:nvSpPr>
        <p:spPr/>
        <p:txBody>
          <a:bodyPr/>
          <a:lstStyle/>
          <a:p>
            <a:r>
              <a:rPr lang="zh-CN" altLang="en-US" dirty="0"/>
              <a:t>     解决这个问题的方式是使用加密手段和一个完成任务</a:t>
            </a:r>
            <a:r>
              <a:rPr lang="en-US" altLang="zh-CN" dirty="0"/>
              <a:t>(</a:t>
            </a:r>
            <a:r>
              <a:rPr lang="zh-CN" altLang="en-US" dirty="0"/>
              <a:t>见图</a:t>
            </a:r>
            <a:r>
              <a:rPr lang="en-US" altLang="zh-CN" dirty="0"/>
              <a:t>23-1)</a:t>
            </a:r>
            <a:r>
              <a:rPr lang="zh-CN" altLang="en-US" dirty="0"/>
              <a:t>的消息集合。在</a:t>
            </a:r>
            <a:r>
              <a:rPr lang="en-US" altLang="zh-CN" dirty="0"/>
              <a:t>Kerberos</a:t>
            </a:r>
            <a:r>
              <a:rPr lang="zh-CN" altLang="en-US" dirty="0"/>
              <a:t>中，使用的加密算法是数据加密标准</a:t>
            </a:r>
            <a:r>
              <a:rPr lang="en-US" altLang="zh-CN" dirty="0"/>
              <a:t>(DES)</a:t>
            </a:r>
            <a:r>
              <a:rPr lang="zh-CN" altLang="en-US" dirty="0"/>
              <a:t>。</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br>
              <a:rPr lang="zh-CN" altLang="en-US" dirty="0"/>
            </a:br>
            <a:r>
              <a:rPr lang="zh-CN" altLang="en-US" dirty="0"/>
              <a:t>      </a:t>
            </a:r>
            <a:r>
              <a:rPr lang="en-US" altLang="zh-CN" dirty="0"/>
              <a:t>AS</a:t>
            </a:r>
            <a:r>
              <a:rPr lang="zh-CN" altLang="en-US" dirty="0"/>
              <a:t>和每一个服务器共享一个一的安全密钥。密钥依据物理方式或其他安全方式分发。这可以使</a:t>
            </a:r>
            <a:r>
              <a:rPr lang="en-US" altLang="zh-CN" dirty="0"/>
              <a:t>AS</a:t>
            </a:r>
            <a:r>
              <a:rPr lang="zh-CN" altLang="en-US" dirty="0"/>
              <a:t>能够以一种安全的方式把消息发送到应用服务器。首先，用户</a:t>
            </a:r>
            <a:r>
              <a:rPr lang="en-US" altLang="zh-CN" dirty="0"/>
              <a:t>X</a:t>
            </a:r>
            <a:r>
              <a:rPr lang="zh-CN" altLang="en-US" dirty="0"/>
              <a:t>登录到一个工作站并且请求访问服务器</a:t>
            </a:r>
            <a:r>
              <a:rPr lang="en-US" altLang="zh-CN" dirty="0"/>
              <a:t>V</a:t>
            </a:r>
            <a:r>
              <a:rPr lang="zh-CN" altLang="en-US" dirty="0"/>
              <a:t>。客户端把一个包含用户</a:t>
            </a:r>
            <a:r>
              <a:rPr lang="en-US" altLang="zh-CN" dirty="0"/>
              <a:t>ID</a:t>
            </a:r>
            <a:r>
              <a:rPr lang="zh-CN" altLang="en-US" dirty="0"/>
              <a:t>和被称为</a:t>
            </a:r>
            <a:r>
              <a:rPr lang="en-US" altLang="zh-CN" dirty="0"/>
              <a:t>TGT ( Ticket-Granting Ticket,</a:t>
            </a:r>
            <a:r>
              <a:rPr lang="zh-CN" altLang="en-US" dirty="0"/>
              <a:t>票据授予票据</a:t>
            </a:r>
            <a:r>
              <a:rPr lang="en-US" altLang="zh-CN" dirty="0"/>
              <a:t>)</a:t>
            </a:r>
            <a:r>
              <a:rPr lang="zh-CN" altLang="en-US" dirty="0"/>
              <a:t>请求的消息发送到</a:t>
            </a:r>
            <a:r>
              <a:rPr lang="en-US" altLang="zh-CN" dirty="0"/>
              <a:t>AS</a:t>
            </a:r>
            <a:r>
              <a:rPr lang="zh-CN" altLang="en-US" dirty="0"/>
              <a:t>。</a:t>
            </a:r>
            <a:r>
              <a:rPr lang="en-US" altLang="zh-CN" dirty="0"/>
              <a:t>AS</a:t>
            </a:r>
            <a:r>
              <a:rPr lang="zh-CN" altLang="en-US" dirty="0"/>
              <a:t>在它的数据库中查找这个用户的口令。然后</a:t>
            </a:r>
            <a:r>
              <a:rPr lang="en-US" altLang="zh-CN" dirty="0"/>
              <a:t>AS</a:t>
            </a:r>
            <a:r>
              <a:rPr lang="zh-CN" altLang="en-US" dirty="0"/>
              <a:t>回复一个</a:t>
            </a:r>
            <a:r>
              <a:rPr lang="en-US" altLang="zh-CN" dirty="0"/>
              <a:t>TGT</a:t>
            </a:r>
            <a:r>
              <a:rPr lang="zh-CN" altLang="en-US" dirty="0"/>
              <a:t>和一个称为会话密钥的一次性加密密钥。这两个加密都使用用户口令作为加密密钥。当这个消息返回到客户端时，客户端提示用户输入他的口令，产生密钥，并试图解密到达的消息。如果提供了正确的口令，票据</a:t>
            </a:r>
            <a:r>
              <a:rPr lang="en-US" altLang="zh-CN" dirty="0"/>
              <a:t>(ticket) </a:t>
            </a:r>
            <a:r>
              <a:rPr lang="zh-CN" altLang="en-US" dirty="0"/>
              <a:t>和会话密钥就会成功地被恢复。</a:t>
            </a:r>
            <a:br>
              <a:rPr lang="zh-CN" altLang="en-US" dirty="0"/>
            </a:br>
            <a:br>
              <a:rPr lang="zh-CN" altLang="en-US" dirty="0"/>
            </a:br>
            <a:r>
              <a:rPr lang="zh-CN" altLang="en-US" dirty="0"/>
              <a:t>      注意这其中发生了什么。既然用户知道正确的口令，</a:t>
            </a:r>
            <a:r>
              <a:rPr lang="en-US" altLang="zh-CN" dirty="0"/>
              <a:t>AS</a:t>
            </a:r>
            <a:r>
              <a:rPr lang="zh-CN" altLang="en-US" dirty="0"/>
              <a:t>就能验证用户的身份，但是它是以口令从不在网络上传送的方式执行的。此外</a:t>
            </a:r>
            <a:r>
              <a:rPr lang="en-US" altLang="zh-CN" dirty="0"/>
              <a:t>, AS</a:t>
            </a:r>
            <a:r>
              <a:rPr lang="zh-CN" altLang="en-US" dirty="0"/>
              <a:t>已向客户端发送了信息</a:t>
            </a:r>
            <a:r>
              <a:rPr lang="en-US" altLang="zh-CN" dirty="0"/>
              <a:t>(</a:t>
            </a:r>
            <a:r>
              <a:rPr lang="zh-CN" altLang="en-US" dirty="0"/>
              <a:t>该信息将在以后向服务器请求服务时要用到</a:t>
            </a:r>
            <a:r>
              <a:rPr lang="en-US" altLang="zh-CN" dirty="0"/>
              <a:t>)</a:t>
            </a:r>
            <a:r>
              <a:rPr lang="zh-CN" altLang="en-US" dirty="0"/>
              <a:t>，并且信息是安全的，因为使用用户的口令对其进行了加密。</a:t>
            </a:r>
            <a:br>
              <a:rPr lang="zh-CN" altLang="en-US" dirty="0"/>
            </a:br>
            <a:br>
              <a:rPr lang="zh-CN" altLang="en-US" dirty="0"/>
            </a:br>
            <a:r>
              <a:rPr lang="zh-CN" altLang="en-US" dirty="0"/>
              <a:t>      票据组成了一个客户端用来请求服务的信任证书</a:t>
            </a:r>
            <a:r>
              <a:rPr lang="en-US" altLang="zh-CN" dirty="0"/>
              <a:t>( credential)</a:t>
            </a:r>
            <a:r>
              <a:rPr lang="zh-CN" altLang="en-US" dirty="0"/>
              <a:t>的集合。票据显示</a:t>
            </a:r>
            <a:r>
              <a:rPr lang="en-US" altLang="zh-CN" dirty="0"/>
              <a:t>AS</a:t>
            </a:r>
            <a:r>
              <a:rPr lang="zh-CN" altLang="en-US" dirty="0"/>
              <a:t>已经接受了这个客户端和它的用户。票据包含用户</a:t>
            </a:r>
            <a:r>
              <a:rPr lang="en-US" altLang="zh-CN" dirty="0"/>
              <a:t>ID</a:t>
            </a:r>
            <a:r>
              <a:rPr lang="zh-CN" altLang="en-US" dirty="0"/>
              <a:t>、服务器</a:t>
            </a:r>
            <a:r>
              <a:rPr lang="en-US" altLang="zh-CN" dirty="0"/>
              <a:t>ID</a:t>
            </a:r>
            <a:r>
              <a:rPr lang="zh-CN" altLang="en-US" dirty="0"/>
              <a:t>、一个时间戳、票据过期将失效的票据生存期</a:t>
            </a:r>
            <a:r>
              <a:rPr lang="en-US" altLang="zh-CN" dirty="0"/>
              <a:t>(lifetime),</a:t>
            </a:r>
            <a:r>
              <a:rPr lang="zh-CN" altLang="en-US" dirty="0"/>
              <a:t>以及在外部消息中发送到客户端的一个相同会话密钥的副本。整个票据使用</a:t>
            </a:r>
            <a:r>
              <a:rPr lang="en-US" altLang="zh-CN" dirty="0"/>
              <a:t>AS</a:t>
            </a:r>
            <a:r>
              <a:rPr lang="zh-CN" altLang="en-US" dirty="0"/>
              <a:t>和服务器共享的</a:t>
            </a:r>
            <a:r>
              <a:rPr lang="en-US" altLang="zh-CN" dirty="0"/>
              <a:t>DES</a:t>
            </a:r>
            <a:r>
              <a:rPr lang="zh-CN" altLang="en-US" dirty="0"/>
              <a:t>密钥加密。因此没人可以使用票据进行欺骗。</a:t>
            </a:r>
            <a:br>
              <a:rPr lang="zh-CN" altLang="en-US" dirty="0"/>
            </a:br>
            <a:br>
              <a:rPr lang="zh-CN" altLang="en-US" dirty="0"/>
            </a:br>
            <a:r>
              <a:rPr lang="zh-CN" altLang="en-US" dirty="0"/>
              <a:t>      现在，</a:t>
            </a:r>
            <a:r>
              <a:rPr lang="en-US" altLang="zh-CN" dirty="0"/>
              <a:t>Kerberos </a:t>
            </a:r>
            <a:r>
              <a:rPr lang="zh-CN" altLang="en-US" dirty="0"/>
              <a:t>应该已经建立起来，以使</a:t>
            </a:r>
            <a:r>
              <a:rPr lang="en-US" altLang="zh-CN" dirty="0"/>
              <a:t>AS</a:t>
            </a:r>
            <a:r>
              <a:rPr lang="zh-CN" altLang="en-US" dirty="0"/>
              <a:t>能发回一个票据授予访问</a:t>
            </a:r>
            <a:r>
              <a:rPr lang="en-US" altLang="zh-CN" dirty="0"/>
              <a:t>( Ticket-Granting</a:t>
            </a:r>
            <a:br>
              <a:rPr lang="zh-CN" altLang="en-US" dirty="0"/>
            </a:br>
            <a:r>
              <a:rPr lang="en-US" altLang="zh-CN" dirty="0"/>
              <a:t>Access, TGA)</a:t>
            </a:r>
            <a:r>
              <a:rPr lang="zh-CN" altLang="en-US" dirty="0"/>
              <a:t>到一个特定的应用服务器。这就要求客户端在一个登录会话期间为用户想要使用的每个服务从</a:t>
            </a:r>
            <a:r>
              <a:rPr lang="en-US" altLang="zh-CN" dirty="0"/>
              <a:t>AS</a:t>
            </a:r>
            <a:r>
              <a:rPr lang="zh-CN" altLang="en-US" dirty="0"/>
              <a:t>请求一个新的票据。请求新票据将依次要求</a:t>
            </a:r>
            <a:r>
              <a:rPr lang="en-US" altLang="zh-CN" dirty="0"/>
              <a:t>AS</a:t>
            </a:r>
            <a:r>
              <a:rPr lang="zh-CN" altLang="en-US" dirty="0"/>
              <a:t>为每次服务请求查询客户的口令，或者也将口令存储在内存中以供登录会话期间使用。第一个过程对用户来说是困难的，而第二个过程面临着安全风险。因此，</a:t>
            </a:r>
            <a:r>
              <a:rPr lang="en-US" altLang="zh-CN" dirty="0"/>
              <a:t>AS</a:t>
            </a:r>
            <a:r>
              <a:rPr lang="zh-CN" altLang="en-US" dirty="0"/>
              <a:t>提供一个票据对专门的应用服务并没有什么好处，但是对一个专门的票据授予服务</a:t>
            </a:r>
            <a:r>
              <a:rPr lang="en-US" altLang="zh-CN" dirty="0"/>
              <a:t>( Ticket Granting Service, TGS)</a:t>
            </a:r>
            <a:r>
              <a:rPr lang="zh-CN" altLang="en-US" dirty="0"/>
              <a:t>却是有好处的。</a:t>
            </a:r>
            <a:r>
              <a:rPr lang="en-US" altLang="zh-CN" dirty="0"/>
              <a:t>AS</a:t>
            </a:r>
            <a:r>
              <a:rPr lang="zh-CN" altLang="en-US" dirty="0"/>
              <a:t>给客户端一个票据，它能被用来获得更多的票据。</a:t>
            </a:r>
            <a:br>
              <a:rPr lang="zh-CN" altLang="en-US" dirty="0"/>
            </a:br>
            <a:br>
              <a:rPr lang="zh-CN" altLang="en-US" dirty="0"/>
            </a:br>
            <a:r>
              <a:rPr lang="zh-CN" altLang="en-US" dirty="0"/>
              <a:t>      想法就是这个票据可以让客户端用来请求多个服务授予票据。所以票据授予票据是可以再度使用的。然而我们不希望敌手能捕获到这个票据并使用它。考虑下列情节</a:t>
            </a:r>
            <a:r>
              <a:rPr lang="en-US" altLang="zh-CN" dirty="0"/>
              <a:t>:</a:t>
            </a:r>
            <a:r>
              <a:rPr lang="zh-CN" altLang="en-US" dirty="0"/>
              <a:t>一个敌手捕获了这个票据，并且一直等到用户退出工作站。然后该敌手或者访问工作站，或者把自己的工作站配置成受到侵害的工作站的网络地址。接下来敌手就能重用票据去欺骗</a:t>
            </a:r>
            <a:r>
              <a:rPr lang="en-US" altLang="zh-CN" dirty="0"/>
              <a:t>TGS</a:t>
            </a:r>
            <a:r>
              <a:rPr lang="zh-CN" altLang="en-US" dirty="0"/>
              <a:t>。为了应对这种情况，票据中包含了一个时间戳</a:t>
            </a:r>
            <a:r>
              <a:rPr lang="en-US" altLang="zh-CN" dirty="0"/>
              <a:t>(</a:t>
            </a:r>
            <a:r>
              <a:rPr lang="zh-CN" altLang="en-US" dirty="0"/>
              <a:t>表明了票据发行的日期和时间</a:t>
            </a:r>
            <a:r>
              <a:rPr lang="en-US" altLang="zh-CN" dirty="0"/>
              <a:t>)</a:t>
            </a:r>
            <a:r>
              <a:rPr lang="zh-CN" altLang="en-US" dirty="0"/>
              <a:t>和票据生存期</a:t>
            </a:r>
            <a:r>
              <a:rPr lang="en-US" altLang="zh-CN" dirty="0"/>
              <a:t>(</a:t>
            </a:r>
            <a:r>
              <a:rPr lang="zh-CN" altLang="en-US" dirty="0"/>
              <a:t>表明了票据有效的时间长度，例如</a:t>
            </a:r>
            <a:r>
              <a:rPr lang="en-US" altLang="zh-CN" dirty="0"/>
              <a:t>8</a:t>
            </a:r>
            <a:r>
              <a:rPr lang="zh-CN" altLang="en-US" dirty="0"/>
              <a:t>个小时</a:t>
            </a:r>
            <a:r>
              <a:rPr lang="en-US" altLang="zh-CN" dirty="0"/>
              <a:t>)</a:t>
            </a:r>
            <a:r>
              <a:rPr lang="zh-CN" altLang="en-US" dirty="0"/>
              <a:t>。这样，客户端现在就有了一个可重用的票据，并且不再需要打扰用户为每个新服务请求都提供口令了。最后注意，票据授予票据是用一个仅有</a:t>
            </a:r>
            <a:r>
              <a:rPr lang="en-US" altLang="zh-CN" dirty="0"/>
              <a:t>AS</a:t>
            </a:r>
            <a:r>
              <a:rPr lang="zh-CN" altLang="en-US" dirty="0"/>
              <a:t>和</a:t>
            </a:r>
            <a:r>
              <a:rPr lang="en-US" altLang="zh-CN" dirty="0"/>
              <a:t>TGS</a:t>
            </a:r>
            <a:r>
              <a:rPr lang="zh-CN" altLang="en-US" dirty="0"/>
              <a:t>知道的密钥进行加密的。这可防止票据被更改。票据是使用基于用户口令的密钥再次进行加密的，这确保了提供认证的票据仅能由正确的用户恢复。</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defRPr/>
            </a:pPr>
            <a:br>
              <a:rPr lang="en-US" altLang="zh-CN" dirty="0"/>
            </a:b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8C048FD-A833-6E4A-B4B3-84A5D6901CE8}" type="slidenum">
              <a:rPr lang="en-AU"/>
            </a:fld>
            <a:endParaRPr lang="en-AU" dirty="0"/>
          </a:p>
        </p:txBody>
      </p:sp>
      <p:sp>
        <p:nvSpPr>
          <p:cNvPr id="224260" name="Rectangle 4"/>
          <p:cNvSpPr>
            <a:spLocks noGrp="1" noRot="1" noChangeAspect="1" noChangeArrowheads="1" noTextEdit="1"/>
          </p:cNvSpPr>
          <p:nvPr>
            <p:ph type="sldImg"/>
          </p:nvPr>
        </p:nvSpPr>
        <p:spPr/>
      </p:sp>
      <p:sp>
        <p:nvSpPr>
          <p:cNvPr id="224261" name="Rectangle 5"/>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a:t>    一</a:t>
            </a:r>
            <a:r>
              <a:rPr lang="zh-CN" altLang="en-US" dirty="0"/>
              <a:t>个提供全套服务的</a:t>
            </a:r>
            <a:r>
              <a:rPr lang="en-US" altLang="zh-CN" dirty="0"/>
              <a:t>Kerberos</a:t>
            </a:r>
            <a:r>
              <a:rPr lang="zh-CN" altLang="en-US" dirty="0"/>
              <a:t>环境包括一台</a:t>
            </a:r>
            <a:r>
              <a:rPr lang="en-US" altLang="zh-CN" dirty="0"/>
              <a:t>Kerberos</a:t>
            </a:r>
            <a:r>
              <a:rPr lang="zh-CN" altLang="en-US" dirty="0"/>
              <a:t>服务器、若千客户端和若千应用服务器。这个环境有如下要求</a:t>
            </a:r>
            <a:r>
              <a:rPr lang="en-US" altLang="zh-CN" dirty="0"/>
              <a:t>:</a:t>
            </a:r>
            <a:br>
              <a:rPr lang="en-US" altLang="zh-CN" dirty="0"/>
            </a:br>
            <a:br>
              <a:rPr lang="en-US" altLang="zh-CN" dirty="0"/>
            </a:br>
            <a:r>
              <a:rPr lang="en-US" altLang="zh-CN" dirty="0"/>
              <a:t>      1.Kerberos</a:t>
            </a:r>
            <a:r>
              <a:rPr lang="zh-CN" altLang="en-US" dirty="0"/>
              <a:t>服务器的数据库中必须存有所有参与的用户</a:t>
            </a:r>
            <a:r>
              <a:rPr lang="en-US" altLang="zh-CN" dirty="0"/>
              <a:t>ID</a:t>
            </a:r>
            <a:r>
              <a:rPr lang="zh-CN" altLang="en-US" dirty="0"/>
              <a:t>和口令。所有用户都要在</a:t>
            </a:r>
            <a:r>
              <a:rPr lang="en-US" altLang="zh-CN" dirty="0"/>
              <a:t>Kerberos</a:t>
            </a:r>
            <a:r>
              <a:rPr lang="zh-CN" altLang="en-US" dirty="0"/>
              <a:t>服务器上注册。</a:t>
            </a:r>
            <a:br>
              <a:rPr lang="zh-CN" altLang="en-US" dirty="0"/>
            </a:br>
            <a:br>
              <a:rPr lang="zh-CN" altLang="en-US" dirty="0"/>
            </a:br>
            <a:r>
              <a:rPr lang="zh-CN" altLang="en-US" dirty="0"/>
              <a:t>      </a:t>
            </a:r>
            <a:r>
              <a:rPr lang="en-US" altLang="zh-CN" dirty="0"/>
              <a:t>2. Kerberos</a:t>
            </a:r>
            <a:r>
              <a:rPr lang="zh-CN" altLang="en-US" dirty="0"/>
              <a:t>服务器必须和每一个服务 器共享一个秘 密密钥。所有的服务器都要在</a:t>
            </a:r>
            <a:r>
              <a:rPr lang="en-US" altLang="zh-CN" dirty="0"/>
              <a:t>Kerberos</a:t>
            </a:r>
            <a:r>
              <a:rPr lang="zh-CN" altLang="en-US" dirty="0"/>
              <a:t>服务器上注册。</a:t>
            </a:r>
            <a:br>
              <a:rPr lang="zh-CN" altLang="en-US" dirty="0"/>
            </a:br>
            <a:br>
              <a:rPr lang="zh-CN" altLang="en-US" dirty="0"/>
            </a:br>
            <a:r>
              <a:rPr lang="zh-CN" altLang="en-US" dirty="0"/>
              <a:t>      这种环境被称为</a:t>
            </a:r>
            <a:r>
              <a:rPr lang="en-US" altLang="zh-CN" dirty="0"/>
              <a:t>Kerberos</a:t>
            </a:r>
            <a:r>
              <a:rPr lang="zh-CN" altLang="en-US" dirty="0"/>
              <a:t>域。在不同管理组织下的客户端和服务器的网络通常组成不同的域</a:t>
            </a:r>
            <a:r>
              <a:rPr lang="en-US" altLang="zh-CN" dirty="0"/>
              <a:t>(</a:t>
            </a:r>
            <a:r>
              <a:rPr lang="zh-CN" altLang="en-US" dirty="0"/>
              <a:t>见图</a:t>
            </a:r>
            <a:r>
              <a:rPr lang="en-US" altLang="zh-CN" dirty="0"/>
              <a:t>23-2)</a:t>
            </a:r>
            <a:r>
              <a:rPr lang="zh-CN" altLang="en-US" dirty="0"/>
              <a:t>。也就是说，让在一个管理域名中的用户和服务器在其他地方的</a:t>
            </a:r>
            <a:r>
              <a:rPr lang="en-US" altLang="zh-CN" dirty="0"/>
              <a:t>Kerberos</a:t>
            </a:r>
            <a:r>
              <a:rPr lang="zh-CN" altLang="en-US" dirty="0"/>
              <a:t>服务器上注册通常是不实用的，并且是不符合管理策略的。然而在</a:t>
            </a:r>
            <a:r>
              <a:rPr lang="en-US" altLang="zh-CN" dirty="0"/>
              <a:t>-</a:t>
            </a:r>
            <a:r>
              <a:rPr lang="zh-CN" altLang="en-US" dirty="0"/>
              <a:t>个域中的用户也许需要访问另</a:t>
            </a:r>
            <a:r>
              <a:rPr lang="en-US" altLang="zh-CN" dirty="0"/>
              <a:t>-</a:t>
            </a:r>
            <a:r>
              <a:rPr lang="zh-CN" altLang="en-US" dirty="0"/>
              <a:t>个域中的服务器，而且一些服务器也愿意向其他域中的那些经过认证了的用户提供服务。</a:t>
            </a:r>
            <a:br>
              <a:rPr lang="zh-CN" altLang="en-US" dirty="0"/>
            </a:br>
            <a:br>
              <a:rPr lang="zh-CN" altLang="en-US" dirty="0"/>
            </a:br>
            <a:r>
              <a:rPr lang="zh-CN" altLang="en-US" dirty="0"/>
              <a:t>      </a:t>
            </a:r>
            <a:r>
              <a:rPr lang="en-US" altLang="zh-CN" dirty="0"/>
              <a:t>Kerberos</a:t>
            </a:r>
            <a:r>
              <a:rPr lang="zh-CN" altLang="en-US" dirty="0"/>
              <a:t>提供了一个支持域间认证的机制。对两个支持域间认证的域来说，在每个互通的域中</a:t>
            </a:r>
            <a:r>
              <a:rPr lang="en-US" altLang="zh-CN" dirty="0"/>
              <a:t>Kerberos</a:t>
            </a:r>
            <a:r>
              <a:rPr lang="zh-CN" altLang="en-US" dirty="0"/>
              <a:t>服务器和在另外一个域中的服务器共享一个密钥。两个</a:t>
            </a:r>
            <a:r>
              <a:rPr lang="en-US" altLang="zh-CN" dirty="0"/>
              <a:t>Kerberos</a:t>
            </a:r>
            <a:r>
              <a:rPr lang="zh-CN" altLang="en-US" dirty="0"/>
              <a:t>服务器可以互相注册。</a:t>
            </a:r>
            <a:br>
              <a:rPr lang="zh-CN" altLang="en-US" dirty="0"/>
            </a:br>
            <a:br>
              <a:rPr lang="zh-CN" altLang="en-US" dirty="0"/>
            </a:br>
            <a:r>
              <a:rPr lang="zh-CN" altLang="en-US" dirty="0"/>
              <a:t>      这个方案要求，一个域中的</a:t>
            </a:r>
            <a:r>
              <a:rPr lang="en-US" altLang="zh-CN" dirty="0"/>
              <a:t>Kerberos</a:t>
            </a:r>
            <a:r>
              <a:rPr lang="zh-CN" altLang="en-US" dirty="0"/>
              <a:t>服务器需信任另一个域中的</a:t>
            </a:r>
            <a:r>
              <a:rPr lang="en-US" altLang="zh-CN" dirty="0"/>
              <a:t>Kerberos</a:t>
            </a:r>
            <a:r>
              <a:rPr lang="zh-CN" altLang="en-US" dirty="0"/>
              <a:t>服务器对其用户进行认证。此外，在第二个域中参与的服务器也必须信任在第一个域中的</a:t>
            </a:r>
            <a:r>
              <a:rPr lang="en-US" altLang="zh-CN" dirty="0"/>
              <a:t>Kerberos </a:t>
            </a:r>
            <a:r>
              <a:rPr lang="zh-CN" altLang="en-US" dirty="0"/>
              <a:t>服务器。</a:t>
            </a:r>
            <a:br>
              <a:rPr lang="zh-CN" altLang="en-US" dirty="0"/>
            </a:br>
            <a:br>
              <a:rPr lang="zh-CN" altLang="en-US" dirty="0"/>
            </a:br>
            <a:br>
              <a:rPr lang="zh-CN" altLang="en-US" dirty="0"/>
            </a:br>
            <a:endParaRPr lang="zh-CN" altLang="en-US" dirty="0"/>
          </a:p>
          <a:p>
            <a:br>
              <a:rPr lang="zh-CN" altLang="en-US" dirty="0"/>
            </a:b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249C80C-6D9B-B843-B6C0-3EF91D9DBDC7}" type="slidenum">
              <a:rPr lang="en-AU"/>
            </a:fld>
            <a:endParaRPr lang="en-AU" dirty="0"/>
          </a:p>
        </p:txBody>
      </p:sp>
      <p:sp>
        <p:nvSpPr>
          <p:cNvPr id="226308" name="Rectangle 4"/>
          <p:cNvSpPr>
            <a:spLocks noGrp="1" noRot="1" noChangeAspect="1" noChangeArrowheads="1" noTextEdit="1"/>
          </p:cNvSpPr>
          <p:nvPr>
            <p:ph type="sldImg"/>
          </p:nvPr>
        </p:nvSpPr>
        <p:spPr/>
      </p:sp>
      <p:sp>
        <p:nvSpPr>
          <p:cNvPr id="226309" name="Rectangle 5"/>
          <p:cNvSpPr>
            <a:spLocks noGrp="1" noChangeArrowheads="1"/>
          </p:cNvSpPr>
          <p:nvPr>
            <p:ph type="body" idx="1"/>
          </p:nvPr>
        </p:nvSpPr>
        <p:spPr/>
        <p:txBody>
          <a:bodyPr/>
          <a:lstStyle/>
          <a:p>
            <a:br>
              <a:rPr lang="zh-CN" altLang="en-US" dirty="0"/>
            </a:br>
            <a:r>
              <a:rPr lang="zh-CN" altLang="en-US" dirty="0"/>
              <a:t>      有了以上这些基本规则，我们可以如下描述这个机制</a:t>
            </a:r>
            <a:r>
              <a:rPr lang="en-US" altLang="zh-CN" dirty="0"/>
              <a:t>(</a:t>
            </a:r>
            <a:r>
              <a:rPr lang="zh-CN" altLang="en-US" dirty="0"/>
              <a:t>见图</a:t>
            </a:r>
            <a:r>
              <a:rPr lang="en-US" altLang="zh-CN" dirty="0"/>
              <a:t>23-2):</a:t>
            </a:r>
            <a:r>
              <a:rPr lang="zh-CN" altLang="en-US" dirty="0"/>
              <a:t>一个用户想要使用另一个域中的服务器提供的服务，就需要一张使用那个服务器的票据。用户的客户端按照通常的程序访问本地的</a:t>
            </a:r>
            <a:r>
              <a:rPr lang="en-US" altLang="zh-CN" dirty="0"/>
              <a:t>TGS,</a:t>
            </a:r>
            <a:r>
              <a:rPr lang="zh-CN" altLang="en-US" dirty="0"/>
              <a:t>然后为一个远程的</a:t>
            </a:r>
            <a:r>
              <a:rPr lang="en-US" altLang="zh-CN" dirty="0"/>
              <a:t>TGS (TGS</a:t>
            </a:r>
            <a:r>
              <a:rPr lang="zh-CN" altLang="en-US" dirty="0"/>
              <a:t>在另外一个域中</a:t>
            </a:r>
            <a:r>
              <a:rPr lang="en-US" altLang="zh-CN" dirty="0"/>
              <a:t>)</a:t>
            </a:r>
            <a:r>
              <a:rPr lang="zh-CN" altLang="en-US" dirty="0"/>
              <a:t>请求一个票据授予票据。接下来，客户端就可以向远程</a:t>
            </a:r>
            <a:r>
              <a:rPr lang="en-US" altLang="zh-CN" dirty="0"/>
              <a:t>TGS</a:t>
            </a:r>
            <a:r>
              <a:rPr lang="zh-CN" altLang="en-US" dirty="0"/>
              <a:t>请求一张在该远程</a:t>
            </a:r>
            <a:r>
              <a:rPr lang="en-US" altLang="zh-CN" dirty="0"/>
              <a:t>TGS</a:t>
            </a:r>
            <a:r>
              <a:rPr lang="zh-CN" altLang="en-US" dirty="0"/>
              <a:t>所在域中的服务器的服务授予票据。</a:t>
            </a:r>
            <a:br>
              <a:rPr lang="zh-CN" altLang="en-US" dirty="0"/>
            </a:br>
            <a:br>
              <a:rPr lang="zh-CN" altLang="en-US" dirty="0"/>
            </a:br>
            <a:r>
              <a:rPr lang="zh-CN" altLang="en-US" dirty="0"/>
              <a:t>      出现在远程服务器的票据指出了用户最初被认证的域。服务器选择是否允许远程请求。</a:t>
            </a:r>
            <a:br>
              <a:rPr lang="zh-CN" altLang="en-US" dirty="0"/>
            </a:b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927F906-78D7-A540-A0AC-1D3290FAA146}" type="slidenum">
              <a:rPr lang="en-AU"/>
            </a:fld>
            <a:endParaRPr lang="en-AU" dirty="0"/>
          </a:p>
        </p:txBody>
      </p:sp>
      <p:sp>
        <p:nvSpPr>
          <p:cNvPr id="228356" name="Rectangle 4"/>
          <p:cNvSpPr>
            <a:spLocks noGrp="1" noRot="1" noChangeAspect="1" noChangeArrowheads="1" noTextEdit="1"/>
          </p:cNvSpPr>
          <p:nvPr>
            <p:ph type="sldImg"/>
          </p:nvPr>
        </p:nvSpPr>
        <p:spPr/>
      </p:sp>
      <p:sp>
        <p:nvSpPr>
          <p:cNvPr id="228357" name="Rectangle 5"/>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r>
              <a:rPr lang="zh-CN" altLang="en-US" dirty="0"/>
              <a:t>  最广泛使用的</a:t>
            </a:r>
            <a:r>
              <a:rPr lang="en-US" altLang="zh-CN" dirty="0"/>
              <a:t>Kerberos</a:t>
            </a:r>
            <a:r>
              <a:rPr lang="zh-CN" altLang="en-US" dirty="0"/>
              <a:t>版本是版本</a:t>
            </a:r>
            <a:r>
              <a:rPr lang="en-US" altLang="zh-CN" dirty="0"/>
              <a:t>4,</a:t>
            </a:r>
            <a:r>
              <a:rPr lang="zh-CN" altLang="en-US" dirty="0"/>
              <a:t>它已经使用了数年。最近出现了版本</a:t>
            </a:r>
            <a:r>
              <a:rPr lang="en-US" altLang="zh-CN" dirty="0"/>
              <a:t>5</a:t>
            </a:r>
            <a:r>
              <a:rPr lang="zh-CN" altLang="en-US" dirty="0"/>
              <a:t>。版本</a:t>
            </a:r>
            <a:r>
              <a:rPr lang="en-US" altLang="zh-CN" dirty="0"/>
              <a:t>5</a:t>
            </a:r>
            <a:r>
              <a:rPr lang="zh-CN" altLang="en-US" dirty="0"/>
              <a:t>中最重要的改进如下</a:t>
            </a:r>
            <a:r>
              <a:rPr lang="en-US" altLang="zh-CN" dirty="0"/>
              <a:t>:</a:t>
            </a:r>
            <a:r>
              <a:rPr lang="zh-CN" altLang="en-US" dirty="0"/>
              <a:t>首先，在版本</a:t>
            </a:r>
            <a:r>
              <a:rPr lang="en-US" altLang="zh-CN" dirty="0"/>
              <a:t>5</a:t>
            </a:r>
            <a:r>
              <a:rPr lang="zh-CN" altLang="en-US" dirty="0"/>
              <a:t>中一个加密消息绑定一个加密的算法标识符。这使得用户能用其他非</a:t>
            </a:r>
            <a:r>
              <a:rPr lang="en-US" altLang="zh-CN" dirty="0"/>
              <a:t>DES</a:t>
            </a:r>
            <a:r>
              <a:rPr lang="zh-CN" altLang="en-US" dirty="0"/>
              <a:t>的算法配置</a:t>
            </a:r>
            <a:r>
              <a:rPr lang="en-US" altLang="zh-CN" dirty="0"/>
              <a:t>Kerberos</a:t>
            </a:r>
            <a:r>
              <a:rPr lang="zh-CN" altLang="en-US" dirty="0"/>
              <a:t>。最近</a:t>
            </a:r>
            <a:r>
              <a:rPr lang="en-US" altLang="zh-CN" dirty="0"/>
              <a:t>DES</a:t>
            </a:r>
            <a:r>
              <a:rPr lang="zh-CN" altLang="en-US" dirty="0"/>
              <a:t>的可靠性受到了一些关注，版本</a:t>
            </a:r>
            <a:r>
              <a:rPr lang="en-US" altLang="zh-CN" dirty="0"/>
              <a:t>5</a:t>
            </a:r>
            <a:r>
              <a:rPr lang="zh-CN" altLang="en-US" dirty="0"/>
              <a:t>正好给了用户使用其他算法的选择。</a:t>
            </a:r>
            <a:br>
              <a:rPr lang="zh-CN" altLang="en-US" dirty="0"/>
            </a:br>
            <a:br>
              <a:rPr lang="zh-CN" altLang="en-US" dirty="0"/>
            </a:br>
            <a:r>
              <a:rPr lang="zh-CN" altLang="en-US" dirty="0"/>
              <a:t>      版本</a:t>
            </a:r>
            <a:r>
              <a:rPr lang="en-US" altLang="zh-CN" dirty="0"/>
              <a:t>5</a:t>
            </a:r>
            <a:r>
              <a:rPr lang="zh-CN" altLang="en-US" dirty="0"/>
              <a:t>也支持一种叫作认证转发</a:t>
            </a:r>
            <a:r>
              <a:rPr lang="en-US" altLang="zh-CN" dirty="0"/>
              <a:t>( authentication forwarding) </a:t>
            </a:r>
            <a:r>
              <a:rPr lang="zh-CN" altLang="en-US" dirty="0"/>
              <a:t>的技术。版本</a:t>
            </a:r>
            <a:r>
              <a:rPr lang="en-US" altLang="zh-CN" dirty="0"/>
              <a:t>4</a:t>
            </a:r>
            <a:r>
              <a:rPr lang="zh-CN" altLang="en-US" dirty="0"/>
              <a:t>不允许将发放给一个客户端的证书转发给其他主机，并由其他客户端使用。版本</a:t>
            </a:r>
            <a:r>
              <a:rPr lang="en-US" altLang="zh-CN" dirty="0"/>
              <a:t>5</a:t>
            </a:r>
            <a:r>
              <a:rPr lang="zh-CN" altLang="en-US" dirty="0"/>
              <a:t>的这种功能可以使得一个客户端访问一台服务器，并让这台服务器代表该客户端访问另外一台服务器。例如，一个客户端访问一个打印服务器，然后打印服务器使用客户端的名义访问文件服务器中该客户端的文件。</a:t>
            </a:r>
            <a:br>
              <a:rPr lang="zh-CN" altLang="en-US" dirty="0"/>
            </a:br>
            <a:br>
              <a:rPr lang="zh-CN" altLang="en-US" dirty="0"/>
            </a:br>
            <a:r>
              <a:rPr lang="zh-CN" altLang="en-US" dirty="0"/>
              <a:t>      最后，版本</a:t>
            </a:r>
            <a:r>
              <a:rPr lang="en-US" altLang="zh-CN" dirty="0"/>
              <a:t>5</a:t>
            </a:r>
            <a:r>
              <a:rPr lang="zh-CN" altLang="en-US" dirty="0"/>
              <a:t>支持一种比在版本</a:t>
            </a:r>
            <a:r>
              <a:rPr lang="en-US" altLang="zh-CN" dirty="0"/>
              <a:t>4</a:t>
            </a:r>
            <a:r>
              <a:rPr lang="zh-CN" altLang="en-US" dirty="0"/>
              <a:t>中需要更少的安全密钥交换的域间认证</a:t>
            </a:r>
            <a:r>
              <a:rPr lang="en-US" altLang="zh-CN" dirty="0"/>
              <a:t>(</a:t>
            </a:r>
            <a:r>
              <a:rPr lang="en-US" altLang="zh-CN" dirty="0" err="1"/>
              <a:t>interrealmauthentication</a:t>
            </a:r>
            <a:r>
              <a:rPr lang="zh-CN" altLang="en-US" dirty="0"/>
              <a:t>）办法。</a:t>
            </a:r>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491C544-F021-F540-A431-A45B0E94DCDF}" type="slidenum">
              <a:rPr lang="en-AU"/>
            </a:fld>
            <a:endParaRPr lang="en-AU" dirty="0"/>
          </a:p>
        </p:txBody>
      </p:sp>
      <p:sp>
        <p:nvSpPr>
          <p:cNvPr id="260098" name="Rectangle 2"/>
          <p:cNvSpPr>
            <a:spLocks noGrp="1" noRot="1" noChangeAspect="1" noChangeArrowheads="1" noTextEdit="1"/>
          </p:cNvSpPr>
          <p:nvPr>
            <p:ph type="sldImg"/>
          </p:nvPr>
        </p:nvSpPr>
        <p:spPr/>
      </p:sp>
      <p:sp>
        <p:nvSpPr>
          <p:cNvPr id="260099" name="Rectangle 3"/>
          <p:cNvSpPr>
            <a:spLocks noGrp="1" noChangeArrowheads="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defRPr/>
            </a:pPr>
            <a:br>
              <a:rPr lang="zh-CN" altLang="en-US" dirty="0"/>
            </a:br>
            <a:r>
              <a:rPr lang="zh-CN" altLang="en-US" dirty="0"/>
              <a:t>      当客户端</a:t>
            </a:r>
            <a:r>
              <a:rPr lang="en-US" altLang="zh-CN" dirty="0"/>
              <a:t>/</a:t>
            </a:r>
            <a:r>
              <a:rPr lang="zh-CN" altLang="en-US" dirty="0"/>
              <a:t>服务器应用变得越来越普遍，越来越大的客户端</a:t>
            </a:r>
            <a:r>
              <a:rPr lang="en-US" altLang="zh-CN" dirty="0"/>
              <a:t>/</a:t>
            </a:r>
            <a:r>
              <a:rPr lang="zh-CN" altLang="en-US" dirty="0"/>
              <a:t>服务器装置开始出现。可能造成的情况就是网络环境规模越大，登录认证就越重要。但问题是，在一个大规模环境中什么会影响</a:t>
            </a:r>
            <a:r>
              <a:rPr lang="en-US" altLang="zh-CN" dirty="0"/>
              <a:t>Kerberos</a:t>
            </a:r>
            <a:r>
              <a:rPr lang="zh-CN" altLang="en-US" dirty="0"/>
              <a:t>的性能呢</a:t>
            </a:r>
            <a:r>
              <a:rPr lang="en-US" altLang="zh-CN" dirty="0"/>
              <a:t>?</a:t>
            </a:r>
            <a:br>
              <a:rPr lang="en-US" altLang="zh-CN" dirty="0"/>
            </a:br>
            <a:br>
              <a:rPr lang="en-US" altLang="zh-CN" dirty="0"/>
            </a:br>
            <a:r>
              <a:rPr lang="en-US" altLang="zh-CN" dirty="0"/>
              <a:t>      </a:t>
            </a:r>
            <a:r>
              <a:rPr lang="zh-CN" altLang="en-US" dirty="0"/>
              <a:t>幸运的是，如果系统配置得合适，对</a:t>
            </a:r>
            <a:r>
              <a:rPr lang="en-US" altLang="zh-CN" dirty="0"/>
              <a:t>Kerberos</a:t>
            </a:r>
            <a:r>
              <a:rPr lang="zh-CN" altLang="en-US" dirty="0"/>
              <a:t>就只有很小的性能影响。谨记票据是可重用的。因此，授予票据请求对流量的需求是有限的。至于登录认证票据的转移，登录交换无论如何都必须要发生，因此额外的费用也是有限的。</a:t>
            </a:r>
            <a:br>
              <a:rPr lang="zh-CN" altLang="en-US" dirty="0"/>
            </a:br>
            <a:br>
              <a:rPr lang="zh-CN" altLang="en-US" dirty="0"/>
            </a:br>
            <a:r>
              <a:rPr lang="zh-CN" altLang="en-US" dirty="0"/>
              <a:t>      一个相关的问题是，</a:t>
            </a:r>
            <a:r>
              <a:rPr lang="en-US" altLang="zh-CN" dirty="0"/>
              <a:t>Kerberos </a:t>
            </a:r>
            <a:r>
              <a:rPr lang="zh-CN" altLang="en-US" dirty="0"/>
              <a:t>服务器应用是否需求</a:t>
            </a:r>
            <a:r>
              <a:rPr lang="en-US" altLang="zh-CN" dirty="0"/>
              <a:t>-</a:t>
            </a:r>
            <a:r>
              <a:rPr lang="zh-CN" altLang="en-US" dirty="0"/>
              <a:t>一个专门的平台，或者是能和其他应用共享一台计算机。在同一台机器上运行资源敏感的应用服务器</a:t>
            </a:r>
            <a:r>
              <a:rPr lang="en-US" altLang="zh-CN" dirty="0"/>
              <a:t>(</a:t>
            </a:r>
            <a:r>
              <a:rPr lang="zh-CN" altLang="en-US" dirty="0"/>
              <a:t>例如，数据库服务器</a:t>
            </a:r>
            <a:r>
              <a:rPr lang="en-US" altLang="zh-CN" dirty="0"/>
              <a:t>)</a:t>
            </a:r>
            <a:r>
              <a:rPr lang="zh-CN" altLang="en-US" dirty="0"/>
              <a:t>和</a:t>
            </a:r>
            <a:r>
              <a:rPr lang="en-US" altLang="zh-CN" dirty="0"/>
              <a:t>Kerberos</a:t>
            </a:r>
            <a:r>
              <a:rPr lang="zh-CN" altLang="en-US" dirty="0"/>
              <a:t>服务器可能是不明智的。而且，只有当</a:t>
            </a:r>
            <a:r>
              <a:rPr lang="en-US" altLang="zh-CN" dirty="0"/>
              <a:t>Kerberos </a:t>
            </a:r>
            <a:r>
              <a:rPr lang="zh-CN" altLang="en-US" dirty="0"/>
              <a:t>服务器在</a:t>
            </a:r>
            <a:r>
              <a:rPr lang="en-US" altLang="zh-CN" dirty="0"/>
              <a:t>-</a:t>
            </a:r>
            <a:r>
              <a:rPr lang="zh-CN" altLang="en-US" dirty="0"/>
              <a:t>一个专门的、隔离的机器上运行时，</a:t>
            </a:r>
            <a:r>
              <a:rPr lang="en-US" altLang="zh-CN" dirty="0"/>
              <a:t>Kerberos </a:t>
            </a:r>
            <a:r>
              <a:rPr lang="zh-CN" altLang="en-US" dirty="0"/>
              <a:t>的安全性才能得到最好的保证。</a:t>
            </a:r>
            <a:br>
              <a:rPr lang="zh-CN" altLang="en-US" dirty="0"/>
            </a:br>
            <a:br>
              <a:rPr lang="zh-CN" altLang="en-US" dirty="0"/>
            </a:br>
            <a:r>
              <a:rPr lang="zh-CN" altLang="en-US" dirty="0"/>
              <a:t>      最后，在一个大系统中，为保持性能有必要用到多域吗</a:t>
            </a:r>
            <a:r>
              <a:rPr lang="en-US" altLang="zh-CN" dirty="0"/>
              <a:t>?</a:t>
            </a:r>
            <a:r>
              <a:rPr lang="zh-CN" altLang="en-US" dirty="0"/>
              <a:t>也许不。准确地说，采用多域的动机是管理。如果你有地理上独立的机器簇，每一个簇有自己的管理员，那么一个域一个管理员也许是方便的。然而，这不是通常的情况。</a:t>
            </a:r>
            <a:endParaRPr lang="zh-CN" altLang="en-US" dirty="0"/>
          </a:p>
          <a:p>
            <a:br>
              <a:rPr lang="zh-CN" altLang="en-US" dirty="0"/>
            </a:br>
            <a:br>
              <a:rPr lang="zh-CN" altLang="en-US" dirty="0"/>
            </a:b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03426" name="Rectangle 2"/>
          <p:cNvSpPr>
            <a:spLocks noGrp="1" noChangeArrowheads="1"/>
          </p:cNvSpPr>
          <p:nvPr>
            <p:ph type="ctrTitle"/>
          </p:nvPr>
        </p:nvSpPr>
        <p:spPr>
          <a:xfrm>
            <a:off x="685800" y="990600"/>
            <a:ext cx="7772400" cy="1371600"/>
          </a:xfrm>
        </p:spPr>
        <p:txBody>
          <a:bodyPr/>
          <a:lstStyle>
            <a:lvl1pPr>
              <a:defRPr sz="4000"/>
            </a:lvl1pPr>
          </a:lstStyle>
          <a:p>
            <a:r>
              <a:rPr lang="zh-CN" altLang="en-US"/>
              <a:t>单击此处编辑母版标题样式</a:t>
            </a:r>
            <a:endParaRPr lang="zh-CN" altLang="en-US"/>
          </a:p>
        </p:txBody>
      </p:sp>
      <p:sp>
        <p:nvSpPr>
          <p:cNvPr id="103427"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ln>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a:defRPr/>
            </a:pPr>
            <a:endParaRPr lang="en-US" altLang="zh-CN"/>
          </a:p>
        </p:txBody>
      </p:sp>
      <p:sp>
        <p:nvSpPr>
          <p:cNvPr id="5" name="Rectangle 5"/>
          <p:cNvSpPr>
            <a:spLocks noGrp="1" noChangeArrowheads="1"/>
          </p:cNvSpPr>
          <p:nvPr>
            <p:ph type="ftr" sz="quarter" idx="11"/>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lgn="ctr" eaLnBrk="1" hangingPunct="1">
              <a:defRPr sz="1200">
                <a:ea typeface="宋体" panose="02010600030101010101" pitchFamily="2" charset="-122"/>
              </a:defRPr>
            </a:lvl1pPr>
          </a:lstStyle>
          <a:p>
            <a:pPr>
              <a:defRPr/>
            </a:pPr>
            <a:endParaRPr lang="en-US" altLang="zh-CN"/>
          </a:p>
        </p:txBody>
      </p:sp>
      <p:sp>
        <p:nvSpPr>
          <p:cNvPr id="6" name="Rectangle 6"/>
          <p:cNvSpPr>
            <a:spLocks noGrp="1" noChangeArrowheads="1"/>
          </p:cNvSpPr>
          <p:nvPr>
            <p:ph type="sldNum" sz="quarter" idx="12"/>
          </p:nvPr>
        </p:nvSpPr>
        <p:spPr>
          <a:xfrm>
            <a:off x="6553200" y="6248400"/>
            <a:ext cx="1905000" cy="457200"/>
          </a:xfrm>
        </p:spPr>
        <p:txBody>
          <a:bodyPr/>
          <a:lstStyle>
            <a:lvl1pPr>
              <a:defRPr b="0" i="0" smtClean="0"/>
            </a:lvl1pPr>
          </a:lstStyle>
          <a:p>
            <a:pPr>
              <a:defRPr/>
            </a:pPr>
            <a:fld id="{BAA98EA1-08C4-40B0-B682-D4D4589F4669}"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8"/>
          <p:cNvSpPr>
            <a:spLocks noGrp="1" noChangeArrowheads="1"/>
          </p:cNvSpPr>
          <p:nvPr>
            <p:ph type="sldNum" sz="quarter" idx="10"/>
          </p:nvPr>
        </p:nvSpPr>
        <p:spPr/>
        <p:txBody>
          <a:bodyPr/>
          <a:lstStyle>
            <a:lvl1pPr>
              <a:defRPr/>
            </a:lvl1pPr>
          </a:lstStyle>
          <a:p>
            <a:pPr>
              <a:defRPr/>
            </a:pPr>
            <a:fld id="{0A441BEC-D8EE-4F70-8AC0-C2FCA7BBCBB4}"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8" y="115888"/>
            <a:ext cx="2160587" cy="6553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115888"/>
            <a:ext cx="6329363" cy="6553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8"/>
          <p:cNvSpPr>
            <a:spLocks noGrp="1" noChangeArrowheads="1"/>
          </p:cNvSpPr>
          <p:nvPr>
            <p:ph type="sldNum" sz="quarter" idx="10"/>
          </p:nvPr>
        </p:nvSpPr>
        <p:spPr/>
        <p:txBody>
          <a:bodyPr/>
          <a:lstStyle>
            <a:lvl1pPr>
              <a:defRPr/>
            </a:lvl1pPr>
          </a:lstStyle>
          <a:p>
            <a:pPr>
              <a:defRPr/>
            </a:pPr>
            <a:fld id="{DAE45364-3376-47FF-AB0C-4A3A83AAD797}"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42350" cy="792162"/>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50825" y="1125538"/>
            <a:ext cx="8642350" cy="5543550"/>
          </a:xfrm>
        </p:spPr>
        <p:txBody>
          <a:bodyPr/>
          <a:lstStyle/>
          <a:p>
            <a:pPr lvl="0"/>
            <a:endParaRPr lang="zh-CN" altLang="en-US" noProof="0" smtClean="0"/>
          </a:p>
        </p:txBody>
      </p:sp>
      <p:sp>
        <p:nvSpPr>
          <p:cNvPr id="4" name="Rectangle 8"/>
          <p:cNvSpPr>
            <a:spLocks noGrp="1" noChangeArrowheads="1"/>
          </p:cNvSpPr>
          <p:nvPr>
            <p:ph type="sldNum" sz="quarter" idx="10"/>
          </p:nvPr>
        </p:nvSpPr>
        <p:spPr/>
        <p:txBody>
          <a:bodyPr/>
          <a:lstStyle>
            <a:lvl1pPr>
              <a:defRPr/>
            </a:lvl1pPr>
          </a:lstStyle>
          <a:p>
            <a:pPr>
              <a:defRPr/>
            </a:pPr>
            <a:fld id="{18EBC6D3-EA6B-47C8-96A6-2454F209BF79}"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115888"/>
            <a:ext cx="8642350" cy="7921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125538"/>
            <a:ext cx="4244975" cy="5543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25538"/>
            <a:ext cx="4244975" cy="554355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8"/>
          <p:cNvSpPr>
            <a:spLocks noGrp="1" noChangeArrowheads="1"/>
          </p:cNvSpPr>
          <p:nvPr>
            <p:ph type="sldNum" sz="quarter" idx="10"/>
          </p:nvPr>
        </p:nvSpPr>
        <p:spPr/>
        <p:txBody>
          <a:bodyPr/>
          <a:lstStyle>
            <a:lvl1pPr>
              <a:defRPr/>
            </a:lvl1pPr>
          </a:lstStyle>
          <a:p>
            <a:pPr>
              <a:defRPr/>
            </a:pPr>
            <a:fld id="{ED04226A-088C-4982-AB12-DE3131377DBA}"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sz="2600" baseline="0">
                <a:latin typeface="Candara" panose="020E0502030303020204" pitchFamily="34" charset="0"/>
                <a:ea typeface="宋体" panose="02010600030101010101" pitchFamily="2" charset="-122"/>
              </a:defRPr>
            </a:lvl1pPr>
            <a:lvl2pPr>
              <a:defRPr sz="2200" baseline="0">
                <a:latin typeface="Candara" panose="020E0502030303020204" pitchFamily="34" charset="0"/>
                <a:ea typeface="宋体" panose="02010600030101010101" pitchFamily="2" charset="-122"/>
              </a:defRPr>
            </a:lvl2pPr>
            <a:lvl3pPr>
              <a:defRPr sz="2000" baseline="0">
                <a:latin typeface="Candara" panose="020E0502030303020204" pitchFamily="34" charset="0"/>
                <a:ea typeface="宋体" panose="02010600030101010101" pitchFamily="2" charset="-122"/>
              </a:defRPr>
            </a:lvl3pPr>
            <a:lvl4pPr>
              <a:defRPr sz="1800" baseline="0">
                <a:latin typeface="Candara" panose="020E0502030303020204" pitchFamily="34" charset="0"/>
                <a:ea typeface="宋体" panose="02010600030101010101" pitchFamily="2" charset="-122"/>
              </a:defRPr>
            </a:lvl4pPr>
            <a:lvl5pPr>
              <a:defRPr baseline="0">
                <a:latin typeface="Candara" panose="020E0502030303020204" pitchFamily="34" charset="0"/>
                <a:ea typeface="宋体" panose="02010600030101010101" pitchFamily="2"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8"/>
          <p:cNvSpPr>
            <a:spLocks noGrp="1" noChangeArrowheads="1"/>
          </p:cNvSpPr>
          <p:nvPr>
            <p:ph type="sldNum" sz="quarter" idx="10"/>
          </p:nvPr>
        </p:nvSpPr>
        <p:spPr/>
        <p:txBody>
          <a:bodyPr/>
          <a:lstStyle>
            <a:lvl1pPr>
              <a:defRPr/>
            </a:lvl1pPr>
          </a:lstStyle>
          <a:p>
            <a:pPr>
              <a:defRPr/>
            </a:pPr>
            <a:fld id="{CED7D4C9-4671-49CC-B61C-518DE392A939}"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8"/>
          <p:cNvSpPr>
            <a:spLocks noGrp="1" noChangeArrowheads="1"/>
          </p:cNvSpPr>
          <p:nvPr>
            <p:ph type="sldNum" sz="quarter" idx="10"/>
          </p:nvPr>
        </p:nvSpPr>
        <p:spPr/>
        <p:txBody>
          <a:bodyPr/>
          <a:lstStyle>
            <a:lvl1pPr>
              <a:defRPr/>
            </a:lvl1pPr>
          </a:lstStyle>
          <a:p>
            <a:pPr>
              <a:defRPr/>
            </a:pPr>
            <a:fld id="{2BB3B56F-AD72-4B8A-A72C-0D57F392D1E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25538"/>
            <a:ext cx="4244975"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25538"/>
            <a:ext cx="4244975"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8"/>
          <p:cNvSpPr>
            <a:spLocks noGrp="1" noChangeArrowheads="1"/>
          </p:cNvSpPr>
          <p:nvPr>
            <p:ph type="sldNum" sz="quarter" idx="10"/>
          </p:nvPr>
        </p:nvSpPr>
        <p:spPr/>
        <p:txBody>
          <a:bodyPr/>
          <a:lstStyle>
            <a:lvl1pPr>
              <a:defRPr/>
            </a:lvl1pPr>
          </a:lstStyle>
          <a:p>
            <a:pPr>
              <a:defRPr/>
            </a:pPr>
            <a:fld id="{3B8C9A65-CFA1-4F59-A6F0-2F0FFF00EC6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8"/>
          <p:cNvSpPr>
            <a:spLocks noGrp="1" noChangeArrowheads="1"/>
          </p:cNvSpPr>
          <p:nvPr>
            <p:ph type="sldNum" sz="quarter" idx="10"/>
          </p:nvPr>
        </p:nvSpPr>
        <p:spPr/>
        <p:txBody>
          <a:bodyPr/>
          <a:lstStyle>
            <a:lvl1pPr>
              <a:defRPr/>
            </a:lvl1pPr>
          </a:lstStyle>
          <a:p>
            <a:pPr>
              <a:defRPr/>
            </a:pPr>
            <a:fld id="{44A3B621-CFDF-4CA3-A9AF-20CEFC9D4847}"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p:ph type="sldNum" sz="quarter" idx="10"/>
          </p:nvPr>
        </p:nvSpPr>
        <p:spPr/>
        <p:txBody>
          <a:bodyPr/>
          <a:lstStyle>
            <a:lvl1pPr>
              <a:defRPr/>
            </a:lvl1pPr>
          </a:lstStyle>
          <a:p>
            <a:pPr>
              <a:defRPr/>
            </a:pPr>
            <a:fld id="{325A7AE7-780E-40D7-B062-C23031602F8F}"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p:txBody>
          <a:bodyPr/>
          <a:lstStyle>
            <a:lvl1pPr>
              <a:defRPr/>
            </a:lvl1pPr>
          </a:lstStyle>
          <a:p>
            <a:pPr>
              <a:defRPr/>
            </a:pPr>
            <a:fld id="{6A4FEADA-8815-4AA8-9ABF-1F09BB29D11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8"/>
          <p:cNvSpPr>
            <a:spLocks noGrp="1" noChangeArrowheads="1"/>
          </p:cNvSpPr>
          <p:nvPr>
            <p:ph type="sldNum" sz="quarter" idx="10"/>
          </p:nvPr>
        </p:nvSpPr>
        <p:spPr/>
        <p:txBody>
          <a:bodyPr/>
          <a:lstStyle>
            <a:lvl1pPr>
              <a:defRPr/>
            </a:lvl1pPr>
          </a:lstStyle>
          <a:p>
            <a:pPr>
              <a:defRPr/>
            </a:pPr>
            <a:fld id="{42F61481-D625-46E9-A5F4-1ABCFB3A74F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8"/>
          <p:cNvSpPr>
            <a:spLocks noGrp="1" noChangeArrowheads="1"/>
          </p:cNvSpPr>
          <p:nvPr>
            <p:ph type="sldNum" sz="quarter" idx="10"/>
          </p:nvPr>
        </p:nvSpPr>
        <p:spPr/>
        <p:txBody>
          <a:bodyPr/>
          <a:lstStyle>
            <a:lvl1pPr>
              <a:defRPr/>
            </a:lvl1pPr>
          </a:lstStyle>
          <a:p>
            <a:pPr>
              <a:defRPr/>
            </a:pPr>
            <a:fld id="{522856F4-0327-4C4E-999C-D36E2465370E}"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50825" y="115888"/>
            <a:ext cx="864235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250825" y="1125538"/>
            <a:ext cx="864235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AutoShape 4"/>
          <p:cNvSpPr>
            <a:spLocks noChangeArrowheads="1"/>
          </p:cNvSpPr>
          <p:nvPr/>
        </p:nvSpPr>
        <p:spPr bwMode="auto">
          <a:xfrm>
            <a:off x="285750" y="981075"/>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102408" name="Rectangle 8"/>
          <p:cNvSpPr>
            <a:spLocks noGrp="1" noChangeArrowheads="1"/>
          </p:cNvSpPr>
          <p:nvPr>
            <p:ph type="sldNum" sz="quarter" idx="4"/>
          </p:nvPr>
        </p:nvSpPr>
        <p:spPr bwMode="auto">
          <a:xfrm>
            <a:off x="8569325" y="44450"/>
            <a:ext cx="539750" cy="207963"/>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i="1" smtClean="0">
                <a:ea typeface="宋体" panose="02010600030101010101" pitchFamily="2" charset="-122"/>
              </a:defRPr>
            </a:lvl1pPr>
          </a:lstStyle>
          <a:p>
            <a:pPr>
              <a:defRPr/>
            </a:pPr>
            <a:fld id="{36940E9A-4850-4ED9-ADE1-9681A1B1B760}"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9.emf"/><Relationship Id="rId2" Type="http://schemas.openxmlformats.org/officeDocument/2006/relationships/image" Target="../media/image13.emf"/><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4C42ADF-584E-4AE8-BDEE-79868081A589}" type="slidenum">
              <a:rPr lang="en-US" altLang="zh-CN"/>
            </a:fld>
            <a:endParaRPr lang="en-US" altLang="zh-CN"/>
          </a:p>
        </p:txBody>
      </p:sp>
      <p:sp>
        <p:nvSpPr>
          <p:cNvPr id="2050" name="Rectangle 2"/>
          <p:cNvSpPr>
            <a:spLocks noGrp="1" noChangeArrowheads="1"/>
          </p:cNvSpPr>
          <p:nvPr>
            <p:ph type="ctrTitle"/>
          </p:nvPr>
        </p:nvSpPr>
        <p:spPr>
          <a:xfrm>
            <a:off x="6350" y="2781300"/>
            <a:ext cx="9144000" cy="1011238"/>
          </a:xfrm>
        </p:spPr>
        <p:txBody>
          <a:bodyPr/>
          <a:lstStyle/>
          <a:p>
            <a:pPr algn="ctr" eaLnBrk="1" hangingPunct="1">
              <a:defRPr/>
            </a:pPr>
            <a:r>
              <a:rPr lang="zh-CN" altLang="en-US" sz="6000" dirty="0" smtClean="0">
                <a:latin typeface="+mn-lt"/>
              </a:rPr>
              <a:t>用户认证</a:t>
            </a:r>
            <a:endParaRPr lang="zh-CN" altLang="en-US" sz="6000" dirty="0" smtClean="0">
              <a:latin typeface="+mn-lt"/>
            </a:endParaRPr>
          </a:p>
        </p:txBody>
      </p:sp>
      <p:sp>
        <p:nvSpPr>
          <p:cNvPr id="4" name="Rectangle 2"/>
          <p:cNvSpPr txBox="1">
            <a:spLocks noChangeArrowheads="1"/>
          </p:cNvSpPr>
          <p:nvPr/>
        </p:nvSpPr>
        <p:spPr bwMode="auto">
          <a:xfrm>
            <a:off x="6350" y="3792538"/>
            <a:ext cx="91440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a:lstStyle>
          <a:p>
            <a:pPr algn="ctr" eaLnBrk="1" hangingPunct="1">
              <a:defRPr/>
            </a:pPr>
            <a:endParaRPr lang="zh-CN" altLang="en-US" sz="6000" kern="0" dirty="0" smtClean="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23528" y="-99392"/>
            <a:ext cx="8686800" cy="1143000"/>
          </a:xfrm>
        </p:spPr>
        <p:txBody>
          <a:bodyPr/>
          <a:lstStyle/>
          <a:p>
            <a:r>
              <a:rPr lang="en-US" altLang="zh-CN" sz="3200" dirty="0">
                <a:solidFill>
                  <a:schemeClr val="tx1"/>
                </a:solidFill>
                <a:latin typeface="+mn-ea"/>
                <a:ea typeface="+mn-ea"/>
                <a:cs typeface="+mn-cs"/>
              </a:rPr>
              <a:t>5.2 </a:t>
            </a:r>
            <a:r>
              <a:rPr lang="en-AU" sz="3200" dirty="0">
                <a:solidFill>
                  <a:schemeClr val="tx1"/>
                </a:solidFill>
                <a:latin typeface="+mn-ea"/>
                <a:ea typeface="+mn-ea"/>
                <a:cs typeface="+mn-cs"/>
              </a:rPr>
              <a:t>Kerberos </a:t>
            </a:r>
            <a:r>
              <a:rPr lang="zh-CN" altLang="en-AU" sz="3200" dirty="0">
                <a:solidFill>
                  <a:schemeClr val="tx1"/>
                </a:solidFill>
                <a:latin typeface="+mn-ea"/>
                <a:ea typeface="+mn-ea"/>
                <a:cs typeface="+mn-cs"/>
              </a:rPr>
              <a:t>概述</a:t>
            </a:r>
            <a:endParaRPr lang="zh-CN" altLang="en-AU" sz="3200" dirty="0">
              <a:solidFill>
                <a:schemeClr val="tx1"/>
              </a:solidFill>
              <a:latin typeface="+mn-ea"/>
              <a:ea typeface="+mn-ea"/>
              <a:cs typeface="+mn-cs"/>
            </a:endParaRPr>
          </a:p>
        </p:txBody>
      </p:sp>
      <p:sp>
        <p:nvSpPr>
          <p:cNvPr id="212995" name="Rectangle 3"/>
          <p:cNvSpPr>
            <a:spLocks noGrp="1" noChangeArrowheads="1"/>
          </p:cNvSpPr>
          <p:nvPr>
            <p:ph idx="1"/>
          </p:nvPr>
        </p:nvSpPr>
        <p:spPr>
          <a:xfrm>
            <a:off x="395536" y="1268760"/>
            <a:ext cx="8229600" cy="4571999"/>
          </a:xfrm>
        </p:spPr>
        <p:txBody>
          <a:bodyPr>
            <a:normAutofit/>
          </a:bodyPr>
          <a:lstStyle/>
          <a:p>
            <a:r>
              <a:rPr lang="zh-CN" altLang="en-AU" sz="2400" dirty="0"/>
              <a:t>最初是由 </a:t>
            </a:r>
            <a:r>
              <a:rPr lang="en-AU" sz="2400" dirty="0"/>
              <a:t>MIT </a:t>
            </a:r>
            <a:r>
              <a:rPr lang="zh-CN" altLang="en-AU" sz="2400" dirty="0"/>
              <a:t>开发的</a:t>
            </a:r>
            <a:r>
              <a:rPr lang="en-AU" sz="2400" dirty="0"/>
              <a:t> </a:t>
            </a:r>
            <a:r>
              <a:rPr lang="zh-CN" altLang="en-US" sz="2400" dirty="0" smtClean="0"/>
              <a:t>，是</a:t>
            </a:r>
            <a:r>
              <a:rPr lang="en-US" altLang="zh-CN" sz="2400" dirty="0" err="1" smtClean="0"/>
              <a:t>Althena</a:t>
            </a:r>
            <a:r>
              <a:rPr lang="zh-CN" altLang="en-US" sz="2400" dirty="0" smtClean="0"/>
              <a:t>计划的组成部分</a:t>
            </a:r>
            <a:endParaRPr lang="en-US" altLang="zh-CN" sz="2400" dirty="0" smtClean="0"/>
          </a:p>
          <a:p>
            <a:r>
              <a:rPr lang="zh-CN" altLang="en-US" sz="2400" dirty="0" smtClean="0"/>
              <a:t>版本：</a:t>
            </a:r>
            <a:endParaRPr lang="en-US" altLang="zh-CN" sz="2400" dirty="0" smtClean="0"/>
          </a:p>
          <a:p>
            <a:pPr lvl="1"/>
            <a:r>
              <a:rPr lang="zh-CN" altLang="en-US" sz="2000" dirty="0" smtClean="0"/>
              <a:t>版本１、２、３是内部使用</a:t>
            </a:r>
            <a:endParaRPr lang="en-US" altLang="zh-CN" sz="2000" dirty="0" smtClean="0"/>
          </a:p>
          <a:p>
            <a:pPr lvl="1"/>
            <a:r>
              <a:rPr lang="zh-CN" altLang="en-US" sz="2000" dirty="0" smtClean="0"/>
              <a:t>版本４广泛使用</a:t>
            </a:r>
            <a:endParaRPr lang="en-US" altLang="zh-CN" sz="2000" dirty="0" smtClean="0"/>
          </a:p>
          <a:p>
            <a:pPr lvl="1"/>
            <a:r>
              <a:rPr lang="zh-CN" altLang="en-US" sz="2000" dirty="0" smtClean="0"/>
              <a:t>版本５修正版本４的一些安全缺陷，成为</a:t>
            </a:r>
            <a:r>
              <a:rPr lang="en-US" altLang="zh-CN" sz="2000" dirty="0" smtClean="0"/>
              <a:t>Internet</a:t>
            </a:r>
            <a:r>
              <a:rPr lang="zh-CN" altLang="en-US" sz="2000" dirty="0" smtClean="0"/>
              <a:t>标准草案</a:t>
            </a:r>
            <a:endParaRPr lang="en-US" altLang="zh-CN" sz="2400" dirty="0" smtClean="0"/>
          </a:p>
          <a:p>
            <a:r>
              <a:rPr lang="zh-CN" altLang="en-AU" sz="2400" dirty="0" smtClean="0"/>
              <a:t>是</a:t>
            </a:r>
            <a:r>
              <a:rPr lang="zh-CN" altLang="en-AU" sz="2400" dirty="0"/>
              <a:t>一个在公共领域和商业中都得到支持的软件工具</a:t>
            </a:r>
            <a:endParaRPr lang="en-AU" sz="2400" dirty="0"/>
          </a:p>
          <a:p>
            <a:r>
              <a:rPr lang="zh-CN" altLang="en-AU" sz="2400" dirty="0"/>
              <a:t>作为一个</a:t>
            </a:r>
            <a:r>
              <a:rPr lang="en-US" altLang="zh-CN" sz="2400" dirty="0"/>
              <a:t>Internet</a:t>
            </a:r>
            <a:r>
              <a:rPr lang="zh-CN" altLang="en-US" sz="2400" dirty="0"/>
              <a:t>标准已经发布，并且是远程认证的事实上的标准</a:t>
            </a:r>
            <a:endParaRPr lang="en-AU" sz="2400" dirty="0"/>
          </a:p>
          <a:p>
            <a:r>
              <a:rPr lang="zh-CN" altLang="en-AU" sz="2400" dirty="0"/>
              <a:t>整个方案就是一个可信任的第三方认证服务</a:t>
            </a:r>
            <a:endParaRPr lang="en-AU" sz="2400" dirty="0"/>
          </a:p>
          <a:p>
            <a:r>
              <a:rPr lang="zh-CN" altLang="en-AU" sz="2400" dirty="0"/>
              <a:t>要求用户调用每个服务时需要证明他的身份，并且可随意要求服务器向客户端证明它们的身份</a:t>
            </a:r>
            <a:endParaRPr lang="zh-CN" altLang="en-AU"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mn-ea"/>
              </a:rPr>
              <a:t>5.2 </a:t>
            </a:r>
            <a:r>
              <a:rPr lang="en-AU" altLang="zh-CN" dirty="0">
                <a:solidFill>
                  <a:schemeClr val="tx1"/>
                </a:solidFill>
                <a:latin typeface="+mn-ea"/>
              </a:rPr>
              <a:t>Kerberos </a:t>
            </a:r>
            <a:r>
              <a:rPr lang="zh-CN" altLang="en-AU" dirty="0">
                <a:solidFill>
                  <a:schemeClr val="tx1"/>
                </a:solidFill>
                <a:latin typeface="+mn-ea"/>
              </a:rPr>
              <a:t>概述</a:t>
            </a:r>
            <a:endParaRPr lang="zh-CN" altLang="en-US" dirty="0"/>
          </a:p>
        </p:txBody>
      </p:sp>
      <p:sp>
        <p:nvSpPr>
          <p:cNvPr id="3" name="内容占位符 2"/>
          <p:cNvSpPr>
            <a:spLocks noGrp="1"/>
          </p:cNvSpPr>
          <p:nvPr>
            <p:ph idx="1"/>
          </p:nvPr>
        </p:nvSpPr>
        <p:spPr/>
        <p:txBody>
          <a:bodyPr/>
          <a:lstStyle/>
          <a:p>
            <a:r>
              <a:rPr lang="zh-CN" altLang="en-US" dirty="0" smtClean="0"/>
              <a:t>分布式环境下实现双向认证</a:t>
            </a:r>
            <a:endParaRPr lang="en-US" altLang="zh-CN" dirty="0" smtClean="0"/>
          </a:p>
          <a:p>
            <a:pPr lvl="1"/>
            <a:r>
              <a:rPr lang="zh-CN" altLang="en-US" dirty="0"/>
              <a:t>最初的认证</a:t>
            </a:r>
            <a:r>
              <a:rPr lang="zh-CN" altLang="en-US" dirty="0" smtClean="0"/>
              <a:t>过程</a:t>
            </a:r>
            <a:endParaRPr lang="en-US" altLang="zh-CN" dirty="0" smtClean="0"/>
          </a:p>
          <a:p>
            <a:pPr lvl="1"/>
            <a:endParaRPr lang="en-US" altLang="zh-CN" dirty="0" smtClean="0"/>
          </a:p>
          <a:p>
            <a:pPr lvl="1"/>
            <a:endParaRPr lang="en-US" altLang="zh-CN" dirty="0" smtClean="0"/>
          </a:p>
        </p:txBody>
      </p:sp>
      <p:sp>
        <p:nvSpPr>
          <p:cNvPr id="4" name="灯片编号占位符 3"/>
          <p:cNvSpPr>
            <a:spLocks noGrp="1"/>
          </p:cNvSpPr>
          <p:nvPr>
            <p:ph type="sldNum" sz="quarter" idx="10"/>
          </p:nvPr>
        </p:nvSpPr>
        <p:spPr/>
        <p:txBody>
          <a:bodyPr/>
          <a:lstStyle/>
          <a:p>
            <a:pPr>
              <a:defRPr/>
            </a:pPr>
            <a:fld id="{CED7D4C9-4671-49CC-B61C-518DE392A939}" type="slidenum">
              <a:rPr lang="en-US" altLang="zh-CN" smtClean="0"/>
            </a:fld>
            <a:endParaRPr lang="en-US" altLang="zh-CN"/>
          </a:p>
        </p:txBody>
      </p:sp>
      <p:grpSp>
        <p:nvGrpSpPr>
          <p:cNvPr id="21" name="组合 20"/>
          <p:cNvGrpSpPr/>
          <p:nvPr/>
        </p:nvGrpSpPr>
        <p:grpSpPr>
          <a:xfrm>
            <a:off x="1763688" y="2060256"/>
            <a:ext cx="4327976" cy="2665479"/>
            <a:chOff x="1763688" y="2060256"/>
            <a:chExt cx="4327976" cy="2665479"/>
          </a:xfrm>
        </p:grpSpPr>
        <p:pic>
          <p:nvPicPr>
            <p:cNvPr id="5"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7744" y="2060256"/>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7743" y="3212976"/>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97004" y="4077072"/>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597005" y="3013719"/>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4008" y="2133443"/>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1763688" y="2339587"/>
              <a:ext cx="444352" cy="369332"/>
            </a:xfrm>
            <a:prstGeom prst="rect">
              <a:avLst/>
            </a:prstGeom>
            <a:noFill/>
          </p:spPr>
          <p:txBody>
            <a:bodyPr wrap="none" rtlCol="0">
              <a:spAutoFit/>
            </a:bodyPr>
            <a:lstStyle/>
            <a:p>
              <a:r>
                <a:rPr lang="en-US" altLang="zh-CN" dirty="0" smtClean="0"/>
                <a:t>C</a:t>
              </a:r>
              <a:r>
                <a:rPr lang="en-US" altLang="zh-CN" baseline="-25000" dirty="0" smtClean="0"/>
                <a:t>1</a:t>
              </a:r>
              <a:endParaRPr lang="zh-CN" altLang="en-US" baseline="-25000" dirty="0"/>
            </a:p>
          </p:txBody>
        </p:sp>
        <p:sp>
          <p:nvSpPr>
            <p:cNvPr id="17" name="TextBox 16"/>
            <p:cNvSpPr txBox="1"/>
            <p:nvPr/>
          </p:nvSpPr>
          <p:spPr>
            <a:xfrm>
              <a:off x="1763688" y="3477716"/>
              <a:ext cx="444352" cy="369332"/>
            </a:xfrm>
            <a:prstGeom prst="rect">
              <a:avLst/>
            </a:prstGeom>
            <a:noFill/>
          </p:spPr>
          <p:txBody>
            <a:bodyPr wrap="none" rtlCol="0">
              <a:spAutoFit/>
            </a:bodyPr>
            <a:lstStyle/>
            <a:p>
              <a:r>
                <a:rPr lang="en-US" altLang="zh-CN" dirty="0" smtClean="0"/>
                <a:t>C</a:t>
              </a:r>
              <a:r>
                <a:rPr lang="en-US" altLang="zh-CN" baseline="-25000" dirty="0"/>
                <a:t>2</a:t>
              </a:r>
              <a:endParaRPr lang="zh-CN" altLang="en-US" baseline="-25000" dirty="0"/>
            </a:p>
          </p:txBody>
        </p:sp>
        <p:sp>
          <p:nvSpPr>
            <p:cNvPr id="18" name="TextBox 17"/>
            <p:cNvSpPr txBox="1"/>
            <p:nvPr/>
          </p:nvSpPr>
          <p:spPr>
            <a:xfrm>
              <a:off x="5652120" y="2323840"/>
              <a:ext cx="439544" cy="369332"/>
            </a:xfrm>
            <a:prstGeom prst="rect">
              <a:avLst/>
            </a:prstGeom>
            <a:noFill/>
          </p:spPr>
          <p:txBody>
            <a:bodyPr wrap="none" rtlCol="0">
              <a:spAutoFit/>
            </a:bodyPr>
            <a:lstStyle/>
            <a:p>
              <a:r>
                <a:rPr lang="en-US" altLang="zh-CN" dirty="0" smtClean="0"/>
                <a:t>V</a:t>
              </a:r>
              <a:r>
                <a:rPr lang="en-US" altLang="zh-CN" baseline="-25000" dirty="0" smtClean="0"/>
                <a:t>1</a:t>
              </a:r>
              <a:endParaRPr lang="zh-CN" altLang="en-US" baseline="-25000" dirty="0"/>
            </a:p>
          </p:txBody>
        </p:sp>
        <p:sp>
          <p:nvSpPr>
            <p:cNvPr id="19" name="TextBox 18"/>
            <p:cNvSpPr txBox="1"/>
            <p:nvPr/>
          </p:nvSpPr>
          <p:spPr>
            <a:xfrm>
              <a:off x="5620152" y="3153384"/>
              <a:ext cx="439544" cy="369332"/>
            </a:xfrm>
            <a:prstGeom prst="rect">
              <a:avLst/>
            </a:prstGeom>
            <a:noFill/>
          </p:spPr>
          <p:txBody>
            <a:bodyPr wrap="none" rtlCol="0">
              <a:spAutoFit/>
            </a:bodyPr>
            <a:lstStyle/>
            <a:p>
              <a:r>
                <a:rPr lang="en-US" altLang="zh-CN" dirty="0" smtClean="0"/>
                <a:t>V</a:t>
              </a:r>
              <a:r>
                <a:rPr lang="en-US" altLang="zh-CN" baseline="-25000" dirty="0"/>
                <a:t>2</a:t>
              </a:r>
              <a:endParaRPr lang="zh-CN" altLang="en-US" baseline="-25000" dirty="0"/>
            </a:p>
          </p:txBody>
        </p:sp>
        <p:sp>
          <p:nvSpPr>
            <p:cNvPr id="20" name="TextBox 19"/>
            <p:cNvSpPr txBox="1"/>
            <p:nvPr/>
          </p:nvSpPr>
          <p:spPr>
            <a:xfrm>
              <a:off x="5652120" y="4216737"/>
              <a:ext cx="439544" cy="369332"/>
            </a:xfrm>
            <a:prstGeom prst="rect">
              <a:avLst/>
            </a:prstGeom>
            <a:noFill/>
          </p:spPr>
          <p:txBody>
            <a:bodyPr wrap="none" rtlCol="0">
              <a:spAutoFit/>
            </a:bodyPr>
            <a:lstStyle/>
            <a:p>
              <a:r>
                <a:rPr lang="en-US" altLang="zh-CN" dirty="0" smtClean="0"/>
                <a:t>V</a:t>
              </a:r>
              <a:r>
                <a:rPr lang="en-US" altLang="zh-CN" baseline="-25000" dirty="0" smtClean="0"/>
                <a:t>3</a:t>
              </a:r>
              <a:endParaRPr lang="zh-CN" altLang="en-US" baseline="-25000"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mn-ea"/>
              </a:rPr>
              <a:t>5.2 </a:t>
            </a:r>
            <a:r>
              <a:rPr lang="en-AU" altLang="zh-CN" dirty="0">
                <a:solidFill>
                  <a:schemeClr val="tx1"/>
                </a:solidFill>
                <a:latin typeface="+mn-ea"/>
              </a:rPr>
              <a:t>Kerberos </a:t>
            </a:r>
            <a:r>
              <a:rPr lang="zh-CN" altLang="en-AU" dirty="0">
                <a:solidFill>
                  <a:schemeClr val="tx1"/>
                </a:solidFill>
                <a:latin typeface="+mn-ea"/>
              </a:rPr>
              <a:t>概述</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ED7D4C9-4671-49CC-B61C-518DE392A939}" type="slidenum">
              <a:rPr lang="en-US" altLang="zh-CN" smtClean="0"/>
            </a:fld>
            <a:endParaRPr lang="en-US" altLang="zh-CN"/>
          </a:p>
        </p:txBody>
      </p:sp>
      <p:pic>
        <p:nvPicPr>
          <p:cNvPr id="6"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70944" y="2782106"/>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70943" y="3934826"/>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00204" y="4798922"/>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00205" y="3735569"/>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47208" y="2855293"/>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766888" y="3061437"/>
            <a:ext cx="444352" cy="369332"/>
          </a:xfrm>
          <a:prstGeom prst="rect">
            <a:avLst/>
          </a:prstGeom>
          <a:noFill/>
        </p:spPr>
        <p:txBody>
          <a:bodyPr wrap="none" rtlCol="0">
            <a:spAutoFit/>
          </a:bodyPr>
          <a:lstStyle/>
          <a:p>
            <a:r>
              <a:rPr lang="en-US" altLang="zh-CN" dirty="0" smtClean="0"/>
              <a:t>C</a:t>
            </a:r>
            <a:r>
              <a:rPr lang="en-US" altLang="zh-CN" baseline="-25000" dirty="0" smtClean="0"/>
              <a:t>1</a:t>
            </a:r>
            <a:endParaRPr lang="zh-CN" altLang="en-US" baseline="-25000" dirty="0"/>
          </a:p>
        </p:txBody>
      </p:sp>
      <p:sp>
        <p:nvSpPr>
          <p:cNvPr id="12" name="TextBox 11"/>
          <p:cNvSpPr txBox="1"/>
          <p:nvPr/>
        </p:nvSpPr>
        <p:spPr>
          <a:xfrm>
            <a:off x="1766888" y="4199566"/>
            <a:ext cx="444352" cy="369332"/>
          </a:xfrm>
          <a:prstGeom prst="rect">
            <a:avLst/>
          </a:prstGeom>
          <a:noFill/>
        </p:spPr>
        <p:txBody>
          <a:bodyPr wrap="none" rtlCol="0">
            <a:spAutoFit/>
          </a:bodyPr>
          <a:lstStyle/>
          <a:p>
            <a:r>
              <a:rPr lang="en-US" altLang="zh-CN" dirty="0" smtClean="0"/>
              <a:t>C</a:t>
            </a:r>
            <a:r>
              <a:rPr lang="en-US" altLang="zh-CN" baseline="-25000" dirty="0"/>
              <a:t>2</a:t>
            </a:r>
            <a:endParaRPr lang="zh-CN" altLang="en-US" baseline="-25000" dirty="0"/>
          </a:p>
        </p:txBody>
      </p:sp>
      <p:sp>
        <p:nvSpPr>
          <p:cNvPr id="13" name="TextBox 12"/>
          <p:cNvSpPr txBox="1"/>
          <p:nvPr/>
        </p:nvSpPr>
        <p:spPr>
          <a:xfrm>
            <a:off x="5655320" y="3045690"/>
            <a:ext cx="439544" cy="369332"/>
          </a:xfrm>
          <a:prstGeom prst="rect">
            <a:avLst/>
          </a:prstGeom>
          <a:noFill/>
        </p:spPr>
        <p:txBody>
          <a:bodyPr wrap="none" rtlCol="0">
            <a:spAutoFit/>
          </a:bodyPr>
          <a:lstStyle/>
          <a:p>
            <a:r>
              <a:rPr lang="en-US" altLang="zh-CN" dirty="0" smtClean="0"/>
              <a:t>V</a:t>
            </a:r>
            <a:r>
              <a:rPr lang="en-US" altLang="zh-CN" baseline="-25000" dirty="0" smtClean="0"/>
              <a:t>1</a:t>
            </a:r>
            <a:endParaRPr lang="zh-CN" altLang="en-US" baseline="-25000" dirty="0"/>
          </a:p>
        </p:txBody>
      </p:sp>
      <p:sp>
        <p:nvSpPr>
          <p:cNvPr id="14" name="TextBox 13"/>
          <p:cNvSpPr txBox="1"/>
          <p:nvPr/>
        </p:nvSpPr>
        <p:spPr>
          <a:xfrm>
            <a:off x="5623352" y="3875234"/>
            <a:ext cx="439544" cy="369332"/>
          </a:xfrm>
          <a:prstGeom prst="rect">
            <a:avLst/>
          </a:prstGeom>
          <a:noFill/>
        </p:spPr>
        <p:txBody>
          <a:bodyPr wrap="none" rtlCol="0">
            <a:spAutoFit/>
          </a:bodyPr>
          <a:lstStyle/>
          <a:p>
            <a:r>
              <a:rPr lang="en-US" altLang="zh-CN" dirty="0" smtClean="0"/>
              <a:t>V</a:t>
            </a:r>
            <a:r>
              <a:rPr lang="en-US" altLang="zh-CN" baseline="-25000" dirty="0"/>
              <a:t>2</a:t>
            </a:r>
            <a:endParaRPr lang="zh-CN" altLang="en-US" baseline="-25000" dirty="0"/>
          </a:p>
        </p:txBody>
      </p:sp>
      <p:sp>
        <p:nvSpPr>
          <p:cNvPr id="15" name="TextBox 14"/>
          <p:cNvSpPr txBox="1"/>
          <p:nvPr/>
        </p:nvSpPr>
        <p:spPr>
          <a:xfrm>
            <a:off x="5655320" y="4938587"/>
            <a:ext cx="439544" cy="369332"/>
          </a:xfrm>
          <a:prstGeom prst="rect">
            <a:avLst/>
          </a:prstGeom>
          <a:noFill/>
        </p:spPr>
        <p:txBody>
          <a:bodyPr wrap="none" rtlCol="0">
            <a:spAutoFit/>
          </a:bodyPr>
          <a:lstStyle/>
          <a:p>
            <a:r>
              <a:rPr lang="en-US" altLang="zh-CN" dirty="0" smtClean="0"/>
              <a:t>V</a:t>
            </a:r>
            <a:r>
              <a:rPr lang="en-US" altLang="zh-CN" baseline="-25000" dirty="0" smtClean="0"/>
              <a:t>3</a:t>
            </a:r>
            <a:endParaRPr lang="zh-CN" altLang="en-US" baseline="-25000" dirty="0"/>
          </a:p>
        </p:txBody>
      </p:sp>
      <p:pic>
        <p:nvPicPr>
          <p:cNvPr id="16" name="Picture 4" descr="j023948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491880" y="1772816"/>
            <a:ext cx="771353" cy="64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p:nvPr/>
        </p:nvSpPr>
        <p:spPr>
          <a:xfrm>
            <a:off x="3131840" y="1819429"/>
            <a:ext cx="497700" cy="369332"/>
          </a:xfrm>
          <a:prstGeom prst="rect">
            <a:avLst/>
          </a:prstGeom>
          <a:noFill/>
        </p:spPr>
        <p:txBody>
          <a:bodyPr wrap="none" rtlCol="0">
            <a:spAutoFit/>
          </a:bodyPr>
          <a:lstStyle/>
          <a:p>
            <a:r>
              <a:rPr lang="en-US" altLang="zh-CN" dirty="0" smtClean="0"/>
              <a:t>AS</a:t>
            </a:r>
            <a:endParaRPr lang="zh-CN" altLang="en-US" dirty="0"/>
          </a:p>
        </p:txBody>
      </p:sp>
      <p:cxnSp>
        <p:nvCxnSpPr>
          <p:cNvPr id="19" name="直接箭头连接符 18"/>
          <p:cNvCxnSpPr/>
          <p:nvPr/>
        </p:nvCxnSpPr>
        <p:spPr>
          <a:xfrm flipH="1">
            <a:off x="2843808" y="2276872"/>
            <a:ext cx="36004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3131840" y="2421479"/>
            <a:ext cx="360040" cy="3606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4427984" y="2188761"/>
            <a:ext cx="432048" cy="4481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mn-ea"/>
              </a:rPr>
              <a:t>5.2 </a:t>
            </a:r>
            <a:r>
              <a:rPr lang="en-AU" altLang="zh-CN" dirty="0">
                <a:solidFill>
                  <a:schemeClr val="tx1"/>
                </a:solidFill>
                <a:latin typeface="+mn-ea"/>
              </a:rPr>
              <a:t>Kerberos </a:t>
            </a:r>
            <a:r>
              <a:rPr lang="zh-CN" altLang="en-AU" dirty="0">
                <a:solidFill>
                  <a:schemeClr val="tx1"/>
                </a:solidFill>
                <a:latin typeface="+mn-ea"/>
              </a:rPr>
              <a:t>概述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50825" y="1125538"/>
                <a:ext cx="8209607" cy="5543550"/>
              </a:xfrm>
            </p:spPr>
            <p:txBody>
              <a:bodyPr/>
              <a:lstStyle/>
              <a:p>
                <a:r>
                  <a:rPr lang="zh-CN" altLang="en-US" dirty="0" smtClean="0"/>
                  <a:t>（</a:t>
                </a:r>
                <a:r>
                  <a:rPr lang="en-US" altLang="zh-CN" dirty="0" smtClean="0"/>
                  <a:t>1</a:t>
                </a:r>
                <a:r>
                  <a:rPr lang="zh-CN" altLang="en-US" dirty="0" smtClean="0"/>
                  <a:t>）</a:t>
                </a:r>
                <a14:m>
                  <m:oMath xmlns:m="http://schemas.openxmlformats.org/officeDocument/2006/math">
                    <m:r>
                      <a:rPr lang="en-US" altLang="zh-CN" b="0" i="1" smtClean="0">
                        <a:latin typeface="Cambria Math"/>
                      </a:rPr>
                      <m:t>𝐶</m:t>
                    </m:r>
                    <m:r>
                      <a:rPr lang="en-US" altLang="zh-CN" i="1" smtClean="0">
                        <a:latin typeface="Cambria Math"/>
                        <a:ea typeface="Cambria Math"/>
                      </a:rPr>
                      <m:t>→</m:t>
                    </m:r>
                    <m:r>
                      <m:rPr>
                        <m:sty m:val="p"/>
                      </m:rPr>
                      <a:rPr lang="en-US" altLang="zh-CN" i="1">
                        <a:latin typeface="Cambria Math"/>
                        <a:ea typeface="Cambria Math"/>
                      </a:rPr>
                      <m:t>AS</m:t>
                    </m:r>
                    <m:r>
                      <a:rPr lang="zh-CN" altLang="en-US" b="0" i="1" smtClean="0">
                        <a:latin typeface="Cambria Math"/>
                        <a:ea typeface="Cambria Math"/>
                      </a:rPr>
                      <m:t>：</m:t>
                    </m:r>
                    <m:sSub>
                      <m:sSubPr>
                        <m:ctrlPr>
                          <a:rPr lang="en-US" altLang="zh-CN" b="0" i="1" smtClean="0">
                            <a:latin typeface="Cambria Math"/>
                            <a:ea typeface="Cambria Math"/>
                          </a:rPr>
                        </m:ctrlPr>
                      </m:sSubPr>
                      <m:e>
                        <m:r>
                          <m:rPr>
                            <m:sty m:val="p"/>
                          </m:rPr>
                          <a:rPr lang="en-US" altLang="zh-CN" i="1">
                            <a:latin typeface="Cambria Math"/>
                            <a:ea typeface="Cambria Math"/>
                          </a:rPr>
                          <m:t>ID</m:t>
                        </m:r>
                      </m:e>
                      <m:sub>
                        <m:r>
                          <a:rPr lang="en-US" altLang="zh-CN" b="0" i="1" smtClean="0">
                            <a:latin typeface="Cambria Math"/>
                            <a:ea typeface="Cambria Math"/>
                          </a:rPr>
                          <m:t>𝐶</m:t>
                        </m:r>
                      </m:sub>
                    </m:sSub>
                    <m:r>
                      <a:rPr lang="en-US" altLang="zh-CN" b="0" i="1" smtClean="0">
                        <a:latin typeface="Cambria Math"/>
                        <a:ea typeface="Cambria Math"/>
                      </a:rPr>
                      <m:t>|</m:t>
                    </m:r>
                    <m:d>
                      <m:dPr>
                        <m:begChr m:val="|"/>
                        <m:endChr m:val="|"/>
                        <m:ctrlPr>
                          <a:rPr lang="en-US" altLang="zh-CN" b="0" i="1" smtClean="0">
                            <a:latin typeface="Cambria Math"/>
                            <a:ea typeface="Cambria Math"/>
                          </a:rPr>
                        </m:ctrlPr>
                      </m:dPr>
                      <m:e>
                        <m:sSub>
                          <m:sSubPr>
                            <m:ctrlPr>
                              <a:rPr lang="en-US" altLang="zh-CN" b="0" i="1" smtClean="0">
                                <a:latin typeface="Cambria Math"/>
                                <a:ea typeface="Cambria Math"/>
                              </a:rPr>
                            </m:ctrlPr>
                          </m:sSubPr>
                          <m:e>
                            <m:r>
                              <a:rPr lang="en-US" altLang="zh-CN" b="0" i="1" smtClean="0">
                                <a:latin typeface="Cambria Math"/>
                                <a:ea typeface="Cambria Math"/>
                              </a:rPr>
                              <m:t>𝑃</m:t>
                            </m:r>
                          </m:e>
                          <m:sub>
                            <m:r>
                              <a:rPr lang="en-US" altLang="zh-CN" b="0" i="1" smtClean="0">
                                <a:latin typeface="Cambria Math"/>
                                <a:ea typeface="Cambria Math"/>
                              </a:rPr>
                              <m:t>𝐶</m:t>
                            </m:r>
                          </m:sub>
                        </m:sSub>
                      </m:e>
                    </m:d>
                    <m:r>
                      <a:rPr lang="en-US" altLang="zh-CN" b="0" i="1" smtClean="0">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b="0" i="1" smtClean="0">
                            <a:latin typeface="Cambria Math"/>
                            <a:ea typeface="Cambria Math"/>
                          </a:rPr>
                          <m:t>𝑉</m:t>
                        </m:r>
                      </m:sub>
                    </m:sSub>
                  </m:oMath>
                </a14:m>
                <a:endParaRPr lang="en-US" altLang="zh-CN" dirty="0" smtClean="0"/>
              </a:p>
              <a:p>
                <a:r>
                  <a:rPr lang="zh-CN" altLang="en-US" dirty="0" smtClean="0"/>
                  <a:t>（</a:t>
                </a:r>
                <a:r>
                  <a:rPr lang="en-US" altLang="zh-CN" dirty="0" smtClean="0"/>
                  <a:t>2</a:t>
                </a:r>
                <a:r>
                  <a:rPr lang="zh-CN" altLang="en-US" dirty="0" smtClean="0"/>
                  <a:t>）</a:t>
                </a:r>
                <a:r>
                  <a:rPr lang="en-US" altLang="zh-CN" dirty="0" smtClean="0"/>
                  <a:t>AS</a:t>
                </a:r>
                <a14:m>
                  <m:oMath xmlns:m="http://schemas.openxmlformats.org/officeDocument/2006/math">
                    <m:r>
                      <a:rPr lang="en-US" altLang="zh-CN" i="1">
                        <a:latin typeface="Cambria Math"/>
                        <a:ea typeface="Cambria Math"/>
                      </a:rPr>
                      <m:t>→</m:t>
                    </m:r>
                    <m:r>
                      <a:rPr lang="en-US" altLang="zh-CN" b="0" i="1" smtClean="0">
                        <a:latin typeface="Cambria Math"/>
                        <a:ea typeface="Cambria Math"/>
                      </a:rPr>
                      <m:t>𝐶</m:t>
                    </m:r>
                    <m:r>
                      <a:rPr lang="zh-CN" altLang="en-US" i="1">
                        <a:latin typeface="Cambria Math"/>
                        <a:ea typeface="Cambria Math"/>
                      </a:rPr>
                      <m:t>：</m:t>
                    </m:r>
                  </m:oMath>
                </a14:m>
                <a:r>
                  <a:rPr lang="en-US" altLang="zh-CN" dirty="0" smtClean="0"/>
                  <a:t>Ticket</a:t>
                </a:r>
              </a:p>
              <a:p>
                <a:r>
                  <a:rPr lang="zh-CN" altLang="en-US" dirty="0" smtClean="0"/>
                  <a:t>（</a:t>
                </a:r>
                <a:r>
                  <a:rPr lang="en-US" altLang="zh-CN" dirty="0" smtClean="0"/>
                  <a:t>3</a:t>
                </a:r>
                <a:r>
                  <a:rPr lang="zh-CN" altLang="en-US" dirty="0" smtClean="0"/>
                  <a:t>）</a:t>
                </a:r>
                <a:r>
                  <a:rPr lang="en-US" altLang="zh-CN" dirty="0"/>
                  <a:t> </a:t>
                </a:r>
                <a14:m>
                  <m:oMath xmlns:m="http://schemas.openxmlformats.org/officeDocument/2006/math">
                    <m:r>
                      <a:rPr lang="en-US" altLang="zh-CN" i="1">
                        <a:latin typeface="Cambria Math"/>
                      </a:rPr>
                      <m:t>𝐶</m:t>
                    </m:r>
                    <m:r>
                      <a:rPr lang="en-US" altLang="zh-CN" i="1">
                        <a:latin typeface="Cambria Math"/>
                        <a:ea typeface="Cambria Math"/>
                      </a:rPr>
                      <m:t>→</m:t>
                    </m:r>
                    <m:r>
                      <a:rPr lang="en-US" altLang="zh-CN" b="0" i="1" smtClean="0">
                        <a:latin typeface="Cambria Math"/>
                        <a:ea typeface="Cambria Math"/>
                      </a:rPr>
                      <m:t>𝑉</m:t>
                    </m:r>
                    <m:r>
                      <a:rPr lang="zh-CN" altLang="en-US" i="1">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r>
                      <a:rPr lang="en-US" altLang="zh-CN" i="1">
                        <a:latin typeface="Cambria Math"/>
                        <a:ea typeface="Cambria Math"/>
                      </a:rPr>
                      <m:t>|</m:t>
                    </m:r>
                    <m:r>
                      <a:rPr lang="en-US" altLang="zh-CN" b="0" i="1" smtClean="0">
                        <a:latin typeface="Cambria Math"/>
                        <a:ea typeface="Cambria Math"/>
                      </a:rPr>
                      <m:t>|</m:t>
                    </m:r>
                  </m:oMath>
                </a14:m>
                <a:r>
                  <a:rPr lang="en-US" altLang="zh-CN" dirty="0" smtClean="0"/>
                  <a:t>Ticket</a:t>
                </a:r>
                <a:r>
                  <a:rPr lang="zh-CN" altLang="en-US" dirty="0" smtClean="0"/>
                  <a:t>，</a:t>
                </a:r>
                <a:r>
                  <a:rPr lang="en-US" altLang="zh-CN" dirty="0" smtClean="0"/>
                  <a:t>Ticket=</a:t>
                </a:r>
                <a14:m>
                  <m:oMath xmlns:m="http://schemas.openxmlformats.org/officeDocument/2006/math">
                    <m:r>
                      <m:rPr>
                        <m:sty m:val="p"/>
                      </m:rPr>
                      <a:rPr lang="en-US" altLang="zh-CN">
                        <a:latin typeface="Cambria Math"/>
                      </a:rPr>
                      <m:t>E</m:t>
                    </m:r>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𝐾</m:t>
                        </m:r>
                      </m:e>
                      <m:sub>
                        <m:r>
                          <a:rPr lang="en-US" altLang="zh-CN" b="0" i="1" smtClean="0">
                            <a:latin typeface="Cambria Math"/>
                          </a:rPr>
                          <m:t>𝑣</m:t>
                        </m:r>
                      </m:sub>
                    </m:sSub>
                    <m:r>
                      <a:rPr lang="en-US" altLang="zh-CN" b="0" i="1" smtClean="0">
                        <a:latin typeface="Cambria Math"/>
                      </a:rPr>
                      <m:t>,</m:t>
                    </m:r>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𝐼𝐷</m:t>
                            </m:r>
                          </m:e>
                          <m:sub>
                            <m:r>
                              <a:rPr lang="en-US" altLang="zh-CN" b="0" i="1" smtClean="0">
                                <a:latin typeface="Cambria Math"/>
                              </a:rPr>
                              <m:t>𝐶</m:t>
                            </m:r>
                          </m:sub>
                        </m:sSub>
                        <m:r>
                          <a:rPr lang="en-US" altLang="zh-CN" b="0" i="1" smtClean="0">
                            <a:latin typeface="Cambria Math"/>
                          </a:rPr>
                          <m:t>|</m:t>
                        </m:r>
                        <m:d>
                          <m:dPr>
                            <m:begChr m:val="|"/>
                            <m:endChr m:val="|"/>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𝐴𝐷</m:t>
                                </m:r>
                              </m:e>
                              <m:sub>
                                <m:r>
                                  <a:rPr lang="en-US" altLang="zh-CN" b="0" i="1" smtClean="0">
                                    <a:latin typeface="Cambria Math"/>
                                  </a:rPr>
                                  <m:t>𝐶</m:t>
                                </m:r>
                              </m:sub>
                            </m:sSub>
                          </m:e>
                        </m:d>
                        <m:r>
                          <a:rPr lang="en-US" altLang="zh-CN" b="0" i="1" smtClean="0">
                            <a:latin typeface="Cambria Math"/>
                          </a:rPr>
                          <m:t>|</m:t>
                        </m:r>
                        <m:sSub>
                          <m:sSubPr>
                            <m:ctrlPr>
                              <a:rPr lang="en-US" altLang="zh-CN" b="0" i="1" smtClean="0">
                                <a:latin typeface="Cambria Math"/>
                              </a:rPr>
                            </m:ctrlPr>
                          </m:sSubPr>
                          <m:e>
                            <m:r>
                              <a:rPr lang="en-US" altLang="zh-CN" b="0" i="1" smtClean="0">
                                <a:latin typeface="Cambria Math"/>
                              </a:rPr>
                              <m:t>𝐼𝐷</m:t>
                            </m:r>
                          </m:e>
                          <m:sub>
                            <m:r>
                              <a:rPr lang="en-US" altLang="zh-CN" b="0" i="1" smtClean="0">
                                <a:latin typeface="Cambria Math"/>
                              </a:rPr>
                              <m:t>𝑉</m:t>
                            </m:r>
                          </m:sub>
                        </m:sSub>
                      </m:e>
                    </m:d>
                    <m:r>
                      <a:rPr lang="en-US" altLang="zh-CN" b="0" i="1" smtClean="0">
                        <a:latin typeface="Cambria Math"/>
                      </a:rPr>
                      <m:t>}</m:t>
                    </m:r>
                  </m:oMath>
                </a14:m>
                <a:endParaRPr lang="en-US" altLang="zh-CN" dirty="0" smtClean="0"/>
              </a:p>
              <a:p>
                <a:r>
                  <a:rPr lang="zh-CN" altLang="en-US" dirty="0" smtClean="0"/>
                  <a:t>其中：</a:t>
                </a:r>
                <a:endParaRPr lang="en-US" altLang="zh-CN" dirty="0" smtClean="0"/>
              </a:p>
              <a:p>
                <a:pPr lvl="2"/>
                <a:r>
                  <a:rPr lang="en-US" altLang="zh-CN" dirty="0" smtClean="0"/>
                  <a:t>C = </a:t>
                </a:r>
                <a:r>
                  <a:rPr lang="zh-CN" altLang="en-US" dirty="0" smtClean="0"/>
                  <a:t>客户端</a:t>
                </a:r>
                <a:endParaRPr lang="en-US" altLang="zh-CN" dirty="0" smtClean="0"/>
              </a:p>
              <a:p>
                <a:pPr lvl="2"/>
                <a:r>
                  <a:rPr lang="en-US" altLang="zh-CN" dirty="0" smtClean="0"/>
                  <a:t>AS = </a:t>
                </a:r>
                <a:r>
                  <a:rPr lang="zh-CN" altLang="en-US" dirty="0" smtClean="0"/>
                  <a:t>认证服务器</a:t>
                </a:r>
                <a:endParaRPr lang="en-US" altLang="zh-CN" dirty="0" smtClean="0"/>
              </a:p>
              <a:p>
                <a:pPr lvl="2"/>
                <a:r>
                  <a:rPr lang="en-US" altLang="zh-CN" dirty="0" smtClean="0"/>
                  <a:t>V = </a:t>
                </a:r>
                <a:r>
                  <a:rPr lang="zh-CN" altLang="en-US" dirty="0" smtClean="0"/>
                  <a:t>服务器</a:t>
                </a:r>
                <a:endParaRPr lang="en-US" altLang="zh-CN" dirty="0" smtClean="0"/>
              </a:p>
              <a:p>
                <a:pPr lvl="2"/>
                <a14:m>
                  <m:oMath xmlns:m="http://schemas.openxmlformats.org/officeDocument/2006/math">
                    <m:sSub>
                      <m:sSubPr>
                        <m:ctrlPr>
                          <a:rPr lang="en-US" altLang="zh-CN" i="1" smtClean="0">
                            <a:latin typeface="Cambria Math"/>
                          </a:rPr>
                        </m:ctrlPr>
                      </m:sSubPr>
                      <m:e>
                        <m:r>
                          <m:rPr>
                            <m:sty m:val="p"/>
                          </m:rPr>
                          <a:rPr lang="en-US" altLang="zh-CN" i="1">
                            <a:latin typeface="Cambria Math"/>
                          </a:rPr>
                          <m:t>ID</m:t>
                        </m:r>
                      </m:e>
                      <m:sub>
                        <m:r>
                          <a:rPr lang="en-US" altLang="zh-CN" b="0" i="1" smtClean="0">
                            <a:latin typeface="Cambria Math"/>
                          </a:rPr>
                          <m:t>𝐶</m:t>
                        </m:r>
                      </m:sub>
                    </m:sSub>
                  </m:oMath>
                </a14:m>
                <a:r>
                  <a:rPr lang="en-US" altLang="zh-CN" dirty="0" smtClean="0"/>
                  <a:t> = </a:t>
                </a:r>
                <a:r>
                  <a:rPr lang="zh-CN" altLang="en-US" dirty="0" smtClean="0"/>
                  <a:t>客户端上用户的身份标识</a:t>
                </a:r>
                <a:endParaRPr lang="en-US" altLang="zh-CN" dirty="0" smtClean="0"/>
              </a:p>
              <a:p>
                <a:pPr lvl="2"/>
                <a14:m>
                  <m:oMath xmlns:m="http://schemas.openxmlformats.org/officeDocument/2006/math">
                    <m:sSub>
                      <m:sSubPr>
                        <m:ctrlPr>
                          <a:rPr lang="en-US" altLang="zh-CN" i="1">
                            <a:latin typeface="Cambria Math"/>
                          </a:rPr>
                        </m:ctrlPr>
                      </m:sSubPr>
                      <m:e>
                        <m:r>
                          <m:rPr>
                            <m:sty m:val="p"/>
                          </m:rPr>
                          <a:rPr lang="en-US" altLang="zh-CN" i="1">
                            <a:latin typeface="Cambria Math"/>
                          </a:rPr>
                          <m:t>ID</m:t>
                        </m:r>
                      </m:e>
                      <m:sub>
                        <m:r>
                          <a:rPr lang="en-US" altLang="zh-CN" b="0" i="1" smtClean="0">
                            <a:latin typeface="Cambria Math"/>
                          </a:rPr>
                          <m:t>𝑣</m:t>
                        </m:r>
                      </m:sub>
                    </m:sSub>
                  </m:oMath>
                </a14:m>
                <a:r>
                  <a:rPr lang="en-US" altLang="zh-CN" dirty="0"/>
                  <a:t> = </a:t>
                </a:r>
                <a:r>
                  <a:rPr lang="zh-CN" altLang="en-US" dirty="0" smtClean="0"/>
                  <a:t>服务器的</a:t>
                </a:r>
                <a:r>
                  <a:rPr lang="zh-CN" altLang="en-US" dirty="0"/>
                  <a:t>身份</a:t>
                </a:r>
                <a:r>
                  <a:rPr lang="zh-CN" altLang="en-US" dirty="0" smtClean="0"/>
                  <a:t>标识</a:t>
                </a:r>
                <a:endParaRPr lang="en-US" altLang="zh-CN" dirty="0" smtClean="0"/>
              </a:p>
              <a:p>
                <a:pPr lvl="2"/>
                <a14:m>
                  <m:oMath xmlns:m="http://schemas.openxmlformats.org/officeDocument/2006/math">
                    <m:sSub>
                      <m:sSubPr>
                        <m:ctrlPr>
                          <a:rPr lang="en-US" altLang="zh-CN" i="1">
                            <a:latin typeface="Cambria Math"/>
                          </a:rPr>
                        </m:ctrlPr>
                      </m:sSubPr>
                      <m:e>
                        <m:r>
                          <a:rPr lang="en-US" altLang="zh-CN" b="0" i="1" smtClean="0">
                            <a:latin typeface="Cambria Math"/>
                          </a:rPr>
                          <m:t>𝑃</m:t>
                        </m:r>
                      </m:e>
                      <m:sub>
                        <m:r>
                          <a:rPr lang="en-US" altLang="zh-CN" b="0" i="1" smtClean="0">
                            <a:latin typeface="Cambria Math"/>
                          </a:rPr>
                          <m:t>𝐶</m:t>
                        </m:r>
                      </m:sub>
                    </m:sSub>
                  </m:oMath>
                </a14:m>
                <a:r>
                  <a:rPr lang="en-US" altLang="zh-CN" dirty="0"/>
                  <a:t> = </a:t>
                </a:r>
                <a:r>
                  <a:rPr lang="zh-CN" altLang="en-US" dirty="0" smtClean="0"/>
                  <a:t>客户端上用户的口令</a:t>
                </a:r>
                <a:endParaRPr lang="en-US" altLang="zh-CN" dirty="0" smtClean="0"/>
              </a:p>
              <a:p>
                <a:pPr lvl="2"/>
                <a14:m>
                  <m:oMath xmlns:m="http://schemas.openxmlformats.org/officeDocument/2006/math">
                    <m:sSub>
                      <m:sSubPr>
                        <m:ctrlPr>
                          <a:rPr lang="en-US" altLang="zh-CN" i="1">
                            <a:latin typeface="Cambria Math"/>
                          </a:rPr>
                        </m:ctrlPr>
                      </m:sSubPr>
                      <m:e>
                        <m:r>
                          <m:rPr>
                            <m:sty m:val="p"/>
                          </m:rPr>
                          <a:rPr lang="en-US" altLang="zh-CN" i="1" smtClean="0">
                            <a:latin typeface="Cambria Math"/>
                          </a:rPr>
                          <m:t>AD</m:t>
                        </m:r>
                      </m:e>
                      <m:sub>
                        <m:r>
                          <a:rPr lang="en-US" altLang="zh-CN" b="0" i="1" smtClean="0">
                            <a:latin typeface="Cambria Math"/>
                          </a:rPr>
                          <m:t>𝐶</m:t>
                        </m:r>
                      </m:sub>
                    </m:sSub>
                  </m:oMath>
                </a14:m>
                <a:r>
                  <a:rPr lang="en-US" altLang="zh-CN" dirty="0"/>
                  <a:t> = </a:t>
                </a:r>
                <a:r>
                  <a:rPr lang="zh-CN" altLang="en-US" dirty="0" smtClean="0"/>
                  <a:t>客户端的网络地址</a:t>
                </a:r>
                <a:endParaRPr lang="en-US" altLang="zh-CN" dirty="0" smtClean="0"/>
              </a:p>
              <a:p>
                <a:pPr lvl="2"/>
                <a14:m>
                  <m:oMath xmlns:m="http://schemas.openxmlformats.org/officeDocument/2006/math">
                    <m:sSub>
                      <m:sSubPr>
                        <m:ctrlPr>
                          <a:rPr lang="en-US" altLang="zh-CN" i="1">
                            <a:latin typeface="Cambria Math"/>
                          </a:rPr>
                        </m:ctrlPr>
                      </m:sSubPr>
                      <m:e>
                        <m:r>
                          <a:rPr lang="en-US" altLang="zh-CN" b="0" i="1" smtClean="0">
                            <a:latin typeface="Cambria Math"/>
                          </a:rPr>
                          <m:t>𝐾</m:t>
                        </m:r>
                      </m:e>
                      <m:sub>
                        <m:r>
                          <a:rPr lang="en-US" altLang="zh-CN" b="0" i="1" smtClean="0">
                            <a:latin typeface="Cambria Math"/>
                          </a:rPr>
                          <m:t>𝑣</m:t>
                        </m:r>
                      </m:sub>
                    </m:sSub>
                  </m:oMath>
                </a14:m>
                <a:r>
                  <a:rPr lang="en-US" altLang="zh-CN" dirty="0"/>
                  <a:t> </a:t>
                </a:r>
                <a:r>
                  <a:rPr lang="en-US" altLang="zh-CN" dirty="0" smtClean="0"/>
                  <a:t>= </a:t>
                </a:r>
                <a:r>
                  <a:rPr lang="zh-CN" altLang="en-US" dirty="0" smtClean="0"/>
                  <a:t>认证服务器和服务器间共享的加密密钥</a:t>
                </a:r>
                <a:endParaRPr lang="en-US" altLang="zh-CN" dirty="0"/>
              </a:p>
              <a:p>
                <a:pPr lvl="1"/>
                <a:endParaRPr lang="en-US" altLang="zh-CN" dirty="0" smtClean="0"/>
              </a:p>
              <a:p>
                <a:pPr lvl="1"/>
                <a:endParaRPr lang="en-US" altLang="zh-CN" dirty="0" smtClean="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0825" y="1125538"/>
                <a:ext cx="8209607" cy="5543550"/>
              </a:xfrm>
              <a:blipFill rotWithShape="1">
                <a:blip r:embed="rId1"/>
                <a:stretch>
                  <a:fillRect l="-1114" t="-132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CED7D4C9-4671-49CC-B61C-518DE392A939}" type="slidenum">
              <a:rPr lang="en-US" altLang="zh-CN" smtClean="0"/>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tx1"/>
                </a:solidFill>
                <a:latin typeface="+mn-ea"/>
              </a:rPr>
              <a:t>5.2 </a:t>
            </a:r>
            <a:r>
              <a:rPr lang="en-AU" altLang="zh-CN" dirty="0">
                <a:solidFill>
                  <a:schemeClr val="tx1"/>
                </a:solidFill>
                <a:latin typeface="+mn-ea"/>
              </a:rPr>
              <a:t>Kerberos </a:t>
            </a:r>
            <a:r>
              <a:rPr lang="zh-CN" altLang="en-AU" dirty="0">
                <a:solidFill>
                  <a:schemeClr val="tx1"/>
                </a:solidFill>
                <a:latin typeface="+mn-ea"/>
              </a:rPr>
              <a:t>概述</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smtClean="0"/>
                  <a:t>一个更加安全的认证会话</a:t>
                </a:r>
                <a:endParaRPr lang="en-US" altLang="zh-CN" dirty="0" smtClean="0"/>
              </a:p>
              <a:p>
                <a:pPr lvl="1"/>
                <a:r>
                  <a:rPr lang="zh-CN" altLang="en-US" dirty="0" smtClean="0"/>
                  <a:t>每次用户登录会话就执行一次：</a:t>
                </a:r>
                <a:endParaRPr lang="en-US" altLang="zh-CN" dirty="0" smtClean="0"/>
              </a:p>
              <a:p>
                <a:pPr lvl="2"/>
                <a:r>
                  <a:rPr lang="zh-CN" altLang="en-US" dirty="0" smtClean="0"/>
                  <a:t>（</a:t>
                </a:r>
                <a:r>
                  <a:rPr lang="en-US" altLang="zh-CN" dirty="0"/>
                  <a:t>1</a:t>
                </a:r>
                <a:r>
                  <a:rPr lang="zh-CN" altLang="en-US" dirty="0"/>
                  <a:t>）</a:t>
                </a:r>
                <a14:m>
                  <m:oMath xmlns:m="http://schemas.openxmlformats.org/officeDocument/2006/math">
                    <m:r>
                      <a:rPr lang="en-US" altLang="zh-CN" i="1" smtClean="0">
                        <a:latin typeface="Cambria Math"/>
                      </a:rPr>
                      <m:t>𝐶</m:t>
                    </m:r>
                    <m:r>
                      <a:rPr lang="en-US" altLang="zh-CN" i="1" smtClean="0">
                        <a:latin typeface="Cambria Math"/>
                        <a:ea typeface="Cambria Math"/>
                      </a:rPr>
                      <m:t>→</m:t>
                    </m:r>
                    <m:r>
                      <m:rPr>
                        <m:sty m:val="p"/>
                      </m:rPr>
                      <a:rPr lang="en-US" altLang="zh-CN" i="1" smtClean="0">
                        <a:latin typeface="Cambria Math"/>
                        <a:ea typeface="Cambria Math"/>
                      </a:rPr>
                      <m:t>AS</m:t>
                    </m:r>
                    <m:r>
                      <a:rPr lang="zh-CN" altLang="en-US" i="1" smtClean="0">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r>
                      <a:rPr lang="en-US" altLang="zh-CN" i="1" smtClean="0">
                        <a:latin typeface="Cambria Math"/>
                        <a:ea typeface="Cambria Math"/>
                      </a:rPr>
                      <m:t>|</m:t>
                    </m:r>
                    <m:r>
                      <a:rPr lang="en-US" altLang="zh-CN" b="0" i="1" smtClean="0">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b="0" i="1" smtClean="0">
                            <a:latin typeface="Cambria Math"/>
                            <a:ea typeface="Cambria Math"/>
                          </a:rPr>
                          <m:t>𝑡𝑔𝑠</m:t>
                        </m:r>
                      </m:sub>
                    </m:sSub>
                  </m:oMath>
                </a14:m>
                <a:endParaRPr lang="en-US" altLang="zh-CN" dirty="0"/>
              </a:p>
              <a:p>
                <a:pPr lvl="2"/>
                <a:r>
                  <a:rPr lang="zh-CN" altLang="en-US" dirty="0"/>
                  <a:t>（</a:t>
                </a:r>
                <a:r>
                  <a:rPr lang="en-US" altLang="zh-CN" dirty="0"/>
                  <a:t>2</a:t>
                </a:r>
                <a:r>
                  <a:rPr lang="zh-CN" altLang="en-US" dirty="0"/>
                  <a:t>）</a:t>
                </a:r>
                <a:r>
                  <a:rPr lang="en-US" altLang="zh-CN" dirty="0"/>
                  <a:t>AS</a:t>
                </a:r>
                <a14:m>
                  <m:oMath xmlns:m="http://schemas.openxmlformats.org/officeDocument/2006/math">
                    <m:r>
                      <a:rPr lang="en-US" altLang="zh-CN" i="1">
                        <a:latin typeface="Cambria Math"/>
                        <a:ea typeface="Cambria Math"/>
                      </a:rPr>
                      <m:t>→</m:t>
                    </m:r>
                    <m:r>
                      <a:rPr lang="en-US" altLang="zh-CN" i="1">
                        <a:latin typeface="Cambria Math"/>
                        <a:ea typeface="Cambria Math"/>
                      </a:rPr>
                      <m:t>𝐶</m:t>
                    </m:r>
                    <m:r>
                      <a:rPr lang="zh-CN" altLang="en-US" i="1">
                        <a:latin typeface="Cambria Math"/>
                        <a:ea typeface="Cambria Math"/>
                      </a:rPr>
                      <m:t>：</m:t>
                    </m:r>
                    <m:r>
                      <a:rPr lang="en-US" altLang="zh-CN" b="0" i="1" smtClean="0">
                        <a:latin typeface="Cambria Math"/>
                        <a:ea typeface="Cambria Math"/>
                      </a:rPr>
                      <m:t>𝐸</m:t>
                    </m:r>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𝐾</m:t>
                        </m:r>
                      </m:e>
                      <m:sub>
                        <m:r>
                          <a:rPr lang="en-US" altLang="zh-CN" b="0" i="1" smtClean="0">
                            <a:latin typeface="Cambria Math"/>
                            <a:ea typeface="Cambria Math"/>
                          </a:rPr>
                          <m:t>𝐶</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𝑇𝑖𝑐𝑘𝑒𝑡</m:t>
                        </m:r>
                      </m:e>
                      <m:sub>
                        <m:r>
                          <a:rPr lang="en-US" altLang="zh-CN" b="0" i="1" smtClean="0">
                            <a:latin typeface="Cambria Math"/>
                            <a:ea typeface="Cambria Math"/>
                          </a:rPr>
                          <m:t>𝑡𝑔𝑠</m:t>
                        </m:r>
                      </m:sub>
                    </m:sSub>
                    <m:r>
                      <a:rPr lang="en-US" altLang="zh-CN" b="0" i="1" smtClean="0">
                        <a:latin typeface="Cambria Math"/>
                        <a:ea typeface="Cambria Math"/>
                      </a:rPr>
                      <m:t>)</m:t>
                    </m:r>
                  </m:oMath>
                </a14:m>
                <a:endParaRPr lang="en-US" altLang="zh-CN" dirty="0" smtClean="0"/>
              </a:p>
              <a:p>
                <a:pPr lvl="1"/>
                <a:r>
                  <a:rPr lang="zh-CN" altLang="en-US" dirty="0" smtClean="0"/>
                  <a:t>每种类型的服务各执行一次：</a:t>
                </a:r>
                <a:endParaRPr lang="en-US" altLang="zh-CN" dirty="0"/>
              </a:p>
              <a:p>
                <a:pPr lvl="2"/>
                <a:r>
                  <a:rPr lang="zh-CN" altLang="en-US" dirty="0"/>
                  <a:t>（</a:t>
                </a:r>
                <a:r>
                  <a:rPr lang="en-US" altLang="zh-CN" dirty="0"/>
                  <a:t>3</a:t>
                </a:r>
                <a:r>
                  <a:rPr lang="zh-CN" altLang="en-US" dirty="0"/>
                  <a:t>）</a:t>
                </a:r>
                <a:r>
                  <a:rPr lang="en-US" altLang="zh-CN" dirty="0"/>
                  <a:t> </a:t>
                </a:r>
                <a14:m>
                  <m:oMath xmlns:m="http://schemas.openxmlformats.org/officeDocument/2006/math">
                    <m:r>
                      <a:rPr lang="en-US" altLang="zh-CN" i="1">
                        <a:latin typeface="Cambria Math"/>
                      </a:rPr>
                      <m:t>𝐶</m:t>
                    </m:r>
                    <m:r>
                      <a:rPr lang="en-US" altLang="zh-CN" i="1">
                        <a:latin typeface="Cambria Math"/>
                        <a:ea typeface="Cambria Math"/>
                      </a:rPr>
                      <m:t>→</m:t>
                    </m:r>
                    <m:r>
                      <m:rPr>
                        <m:sty m:val="p"/>
                      </m:rPr>
                      <a:rPr lang="en-US" altLang="zh-CN" i="1">
                        <a:latin typeface="Cambria Math"/>
                        <a:ea typeface="Cambria Math"/>
                      </a:rPr>
                      <m:t>TGS</m:t>
                    </m:r>
                    <m:r>
                      <a:rPr lang="zh-CN" altLang="en-US" i="1">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d>
                      <m:dPr>
                        <m:begChr m:val="|"/>
                        <m:endChr m:val="|"/>
                        <m:ctrlPr>
                          <a:rPr lang="en-US" altLang="zh-CN" i="1">
                            <a:latin typeface="Cambria Math"/>
                            <a:ea typeface="Cambria Math"/>
                          </a:rPr>
                        </m:ctrlPr>
                      </m:dPr>
                      <m:e>
                        <m:d>
                          <m:dPr>
                            <m:begChr m:val="|"/>
                            <m:endChr m:val="|"/>
                            <m:ctrlPr>
                              <a:rPr lang="en-US" altLang="zh-CN" i="1" smtClean="0">
                                <a:latin typeface="Cambria Math"/>
                                <a:ea typeface="Cambria Math"/>
                              </a:rPr>
                            </m:ctrlPr>
                          </m:dPr>
                          <m:e>
                            <m:sSub>
                              <m:sSubPr>
                                <m:ctrlPr>
                                  <a:rPr lang="en-US" altLang="zh-CN" i="1" smtClean="0">
                                    <a:latin typeface="Cambria Math"/>
                                    <a:ea typeface="Cambria Math"/>
                                  </a:rPr>
                                </m:ctrlPr>
                              </m:sSubPr>
                              <m:e>
                                <m:r>
                                  <m:rPr>
                                    <m:sty m:val="p"/>
                                  </m:rPr>
                                  <a:rPr lang="en-US" altLang="zh-CN" i="1">
                                    <a:latin typeface="Cambria Math"/>
                                    <a:ea typeface="Cambria Math"/>
                                  </a:rPr>
                                  <m:t>ID</m:t>
                                </m:r>
                              </m:e>
                              <m:sub>
                                <m:r>
                                  <a:rPr lang="en-US" altLang="zh-CN" b="0" i="1" smtClean="0">
                                    <a:latin typeface="Cambria Math"/>
                                    <a:ea typeface="Cambria Math"/>
                                  </a:rPr>
                                  <m:t>𝑉</m:t>
                                </m:r>
                              </m:sub>
                            </m:sSub>
                          </m:e>
                        </m:d>
                      </m:e>
                    </m:d>
                    <m:sSub>
                      <m:sSubPr>
                        <m:ctrlPr>
                          <a:rPr lang="en-US" altLang="zh-CN" b="0" i="1" smtClean="0">
                            <a:latin typeface="Cambria Math"/>
                            <a:ea typeface="Cambria Math"/>
                          </a:rPr>
                        </m:ctrlPr>
                      </m:sSubPr>
                      <m:e>
                        <m:r>
                          <a:rPr lang="en-US" altLang="zh-CN" b="0" i="1" smtClean="0">
                            <a:latin typeface="Cambria Math"/>
                            <a:ea typeface="Cambria Math"/>
                          </a:rPr>
                          <m:t>𝑇𝑖𝑐𝑘𝑒𝑡</m:t>
                        </m:r>
                      </m:e>
                      <m:sub>
                        <m:r>
                          <a:rPr lang="en-US" altLang="zh-CN" b="0" i="1" smtClean="0">
                            <a:latin typeface="Cambria Math"/>
                            <a:ea typeface="Cambria Math"/>
                          </a:rPr>
                          <m:t>𝑡𝑔𝑠</m:t>
                        </m:r>
                      </m:sub>
                    </m:sSub>
                  </m:oMath>
                </a14:m>
                <a:endParaRPr lang="en-US" altLang="zh-CN" b="0" dirty="0" smtClean="0">
                  <a:ea typeface="Cambria Math"/>
                </a:endParaRPr>
              </a:p>
              <a:p>
                <a:pPr lvl="2"/>
                <a:r>
                  <a:rPr lang="zh-CN" altLang="en-US" dirty="0" smtClean="0"/>
                  <a:t>（</a:t>
                </a:r>
                <a:r>
                  <a:rPr lang="en-US" altLang="zh-CN" dirty="0" smtClean="0"/>
                  <a:t>4</a:t>
                </a:r>
                <a:r>
                  <a:rPr lang="zh-CN" altLang="en-US" dirty="0" smtClean="0"/>
                  <a:t>）</a:t>
                </a:r>
                <a:r>
                  <a:rPr lang="en-US" altLang="zh-CN" dirty="0"/>
                  <a:t> </a:t>
                </a:r>
                <a14:m>
                  <m:oMath xmlns:m="http://schemas.openxmlformats.org/officeDocument/2006/math">
                    <m:r>
                      <m:rPr>
                        <m:sty m:val="p"/>
                      </m:rPr>
                      <a:rPr lang="en-US" altLang="zh-CN" i="1" dirty="0" smtClean="0">
                        <a:latin typeface="Cambria Math"/>
                        <a:ea typeface="Cambria Math"/>
                      </a:rPr>
                      <m:t>TGS</m:t>
                    </m:r>
                    <m:r>
                      <a:rPr lang="en-US" altLang="zh-CN" i="1">
                        <a:latin typeface="Cambria Math"/>
                        <a:ea typeface="Cambria Math"/>
                      </a:rPr>
                      <m:t>→</m:t>
                    </m:r>
                    <m:r>
                      <a:rPr lang="en-US" altLang="zh-CN" b="0" i="1" smtClean="0">
                        <a:latin typeface="Cambria Math"/>
                        <a:ea typeface="Cambria Math"/>
                      </a:rPr>
                      <m:t>𝐶</m:t>
                    </m:r>
                    <m:r>
                      <a:rPr lang="zh-CN" altLang="en-US" i="1">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Ticket</m:t>
                        </m:r>
                      </m:e>
                      <m:sub>
                        <m:r>
                          <a:rPr lang="en-US" altLang="zh-CN" b="0" i="1" smtClean="0">
                            <a:latin typeface="Cambria Math"/>
                            <a:ea typeface="Cambria Math"/>
                          </a:rPr>
                          <m:t>𝑣</m:t>
                        </m:r>
                      </m:sub>
                    </m:sSub>
                  </m:oMath>
                </a14:m>
                <a:endParaRPr lang="en-US" altLang="zh-CN" dirty="0" smtClean="0">
                  <a:ea typeface="Cambria Math"/>
                </a:endParaRPr>
              </a:p>
              <a:p>
                <a:pPr lvl="1"/>
                <a:r>
                  <a:rPr lang="zh-CN" altLang="en-US" dirty="0" smtClean="0">
                    <a:ea typeface="Cambria Math"/>
                  </a:rPr>
                  <a:t>每个服务会话执行一次：</a:t>
                </a:r>
                <a:endParaRPr lang="en-US" altLang="zh-CN" dirty="0" smtClean="0">
                  <a:ea typeface="Cambria Math"/>
                </a:endParaRPr>
              </a:p>
              <a:p>
                <a:pPr lvl="2"/>
                <a:r>
                  <a:rPr lang="zh-CN" altLang="en-US" dirty="0" smtClean="0"/>
                  <a:t>（</a:t>
                </a:r>
                <a:r>
                  <a:rPr lang="en-US" altLang="zh-CN" dirty="0" smtClean="0"/>
                  <a:t>5</a:t>
                </a:r>
                <a:r>
                  <a:rPr lang="zh-CN" altLang="en-US" dirty="0" smtClean="0"/>
                  <a:t>）</a:t>
                </a:r>
                <a14:m>
                  <m:oMath xmlns:m="http://schemas.openxmlformats.org/officeDocument/2006/math">
                    <m:r>
                      <a:rPr lang="en-US" altLang="zh-CN" i="1">
                        <a:latin typeface="Cambria Math"/>
                      </a:rPr>
                      <m:t>𝐶</m:t>
                    </m:r>
                    <m:r>
                      <a:rPr lang="en-US" altLang="zh-CN" i="1">
                        <a:latin typeface="Cambria Math"/>
                        <a:ea typeface="Cambria Math"/>
                      </a:rPr>
                      <m:t>→</m:t>
                    </m:r>
                    <m:r>
                      <a:rPr lang="en-US" altLang="zh-CN" i="1">
                        <a:latin typeface="Cambria Math"/>
                        <a:ea typeface="Cambria Math"/>
                      </a:rPr>
                      <m:t>𝑉</m:t>
                    </m:r>
                    <m:r>
                      <a:rPr lang="zh-CN" altLang="en-US" i="1">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r>
                      <a:rPr lang="en-US" altLang="zh-CN" i="1">
                        <a:latin typeface="Cambria Math"/>
                        <a:ea typeface="Cambria Math"/>
                      </a:rPr>
                      <m:t>||</m:t>
                    </m:r>
                    <m:sSub>
                      <m:sSubPr>
                        <m:ctrlPr>
                          <a:rPr lang="en-US" altLang="zh-CN" i="1" smtClean="0">
                            <a:latin typeface="Cambria Math"/>
                            <a:ea typeface="Cambria Math"/>
                          </a:rPr>
                        </m:ctrlPr>
                      </m:sSubPr>
                      <m:e>
                        <m:r>
                          <a:rPr lang="en-US" altLang="zh-CN" b="0" i="1" smtClean="0">
                            <a:latin typeface="Cambria Math"/>
                            <a:ea typeface="Cambria Math"/>
                          </a:rPr>
                          <m:t>𝑇</m:t>
                        </m:r>
                        <m:r>
                          <m:rPr>
                            <m:sty m:val="p"/>
                          </m:rPr>
                          <a:rPr lang="en-US" altLang="zh-CN" i="1">
                            <a:latin typeface="Cambria Math"/>
                            <a:ea typeface="Cambria Math"/>
                          </a:rPr>
                          <m:t>icket</m:t>
                        </m:r>
                      </m:e>
                      <m:sub>
                        <m:r>
                          <a:rPr lang="en-US" altLang="zh-CN" b="0" i="1" smtClean="0">
                            <a:latin typeface="Cambria Math"/>
                            <a:ea typeface="Cambria Math"/>
                          </a:rPr>
                          <m:t>𝑣</m:t>
                        </m:r>
                      </m:sub>
                    </m:sSub>
                  </m:oMath>
                </a14:m>
                <a:endParaRPr lang="en-US" altLang="zh-CN" dirty="0" smtClean="0">
                  <a:ea typeface="Cambria Math"/>
                </a:endParaRPr>
              </a:p>
              <a:p>
                <a:pPr lvl="2"/>
                <a14:m>
                  <m:oMath xmlns:m="http://schemas.openxmlformats.org/officeDocument/2006/math">
                    <m:sSub>
                      <m:sSubPr>
                        <m:ctrlPr>
                          <a:rPr lang="en-US" altLang="zh-CN" i="1" smtClean="0">
                            <a:latin typeface="Cambria Math"/>
                            <a:ea typeface="Cambria Math"/>
                          </a:rPr>
                        </m:ctrlPr>
                      </m:sSubPr>
                      <m:e>
                        <m:r>
                          <a:rPr lang="en-US" altLang="zh-CN" b="0" i="1" smtClean="0">
                            <a:latin typeface="Cambria Math"/>
                            <a:ea typeface="Cambria Math"/>
                          </a:rPr>
                          <m:t>𝑇𝑖𝑐𝑘𝑒𝑡</m:t>
                        </m:r>
                      </m:e>
                      <m:sub>
                        <m:r>
                          <a:rPr lang="en-US" altLang="zh-CN" b="0" i="1" smtClean="0">
                            <a:latin typeface="Cambria Math"/>
                            <a:ea typeface="Cambria Math"/>
                          </a:rPr>
                          <m:t>𝑡𝑔𝑠</m:t>
                        </m:r>
                      </m:sub>
                    </m:sSub>
                    <m:r>
                      <a:rPr lang="en-US" altLang="zh-CN" b="0" i="0" smtClean="0">
                        <a:latin typeface="Cambria Math"/>
                        <a:ea typeface="Cambria Math"/>
                      </a:rPr>
                      <m:t>=</m:t>
                    </m:r>
                    <m:r>
                      <m:rPr>
                        <m:sty m:val="p"/>
                      </m:rPr>
                      <a:rPr lang="en-US" altLang="zh-CN" b="0" i="0" smtClean="0">
                        <a:latin typeface="Cambria Math"/>
                        <a:ea typeface="Cambria Math"/>
                      </a:rPr>
                      <m:t>E</m:t>
                    </m:r>
                    <m:r>
                      <a:rPr lang="en-US" altLang="zh-CN" b="0" i="0"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𝐾</m:t>
                        </m:r>
                      </m:e>
                      <m:sub>
                        <m:r>
                          <a:rPr lang="en-US" altLang="zh-CN" b="0" i="1" smtClean="0">
                            <a:latin typeface="Cambria Math"/>
                            <a:ea typeface="Cambria Math"/>
                          </a:rPr>
                          <m:t>𝑡𝑔𝑠</m:t>
                        </m:r>
                      </m:sub>
                    </m:sSub>
                    <m:r>
                      <a:rPr lang="en-US" altLang="zh-CN" b="0" i="0" smtClean="0">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r>
                      <a:rPr lang="en-US" altLang="zh-CN" i="1">
                        <a:latin typeface="Cambria Math"/>
                        <a:ea typeface="Cambria Math"/>
                      </a:rPr>
                      <m:t>|</m:t>
                    </m:r>
                    <m:d>
                      <m:dPr>
                        <m:begChr m:val="|"/>
                        <m:endChr m:val="|"/>
                        <m:ctrlPr>
                          <a:rPr lang="en-US" altLang="zh-CN" i="1">
                            <a:latin typeface="Cambria Math"/>
                            <a:ea typeface="Cambria Math"/>
                          </a:rPr>
                        </m:ctrlPr>
                      </m:dPr>
                      <m:e>
                        <m:sSub>
                          <m:sSubPr>
                            <m:ctrlPr>
                              <a:rPr lang="en-US" altLang="zh-CN" i="1" smtClean="0">
                                <a:latin typeface="Cambria Math"/>
                                <a:ea typeface="Cambria Math"/>
                              </a:rPr>
                            </m:ctrlPr>
                          </m:sSubPr>
                          <m:e>
                            <m:r>
                              <a:rPr lang="en-US" altLang="zh-CN" b="0" i="1" smtClean="0">
                                <a:latin typeface="Cambria Math"/>
                                <a:ea typeface="Cambria Math"/>
                              </a:rPr>
                              <m:t>𝐴𝐷</m:t>
                            </m:r>
                          </m:e>
                          <m:sub>
                            <m:r>
                              <a:rPr lang="en-US" altLang="zh-CN" b="0" i="1" smtClean="0">
                                <a:latin typeface="Cambria Math"/>
                                <a:ea typeface="Cambria Math"/>
                              </a:rPr>
                              <m:t>𝐶</m:t>
                            </m:r>
                          </m:sub>
                        </m:sSub>
                        <m:sSub>
                          <m:sSubPr>
                            <m:ctrlPr>
                              <a:rPr lang="en-US" altLang="zh-CN" i="1">
                                <a:latin typeface="Cambria Math"/>
                                <a:ea typeface="Cambria Math"/>
                              </a:rPr>
                            </m:ctrlPr>
                          </m:sSubPr>
                          <m:e>
                            <m:r>
                              <a:rPr lang="en-US" altLang="zh-CN" b="0" i="1" smtClean="0">
                                <a:latin typeface="Cambria Math"/>
                                <a:ea typeface="Cambria Math"/>
                              </a:rPr>
                              <m:t>||</m:t>
                            </m:r>
                            <m:r>
                              <a:rPr lang="en-US" altLang="zh-CN" i="1">
                                <a:latin typeface="Cambria Math"/>
                                <a:ea typeface="Cambria Math"/>
                              </a:rPr>
                              <m:t>𝐼𝐷</m:t>
                            </m:r>
                          </m:e>
                          <m:sub>
                            <m:r>
                              <a:rPr lang="en-US" altLang="zh-CN" i="1">
                                <a:latin typeface="Cambria Math"/>
                                <a:ea typeface="Cambria Math"/>
                              </a:rPr>
                              <m:t>𝑡𝑔𝑠</m:t>
                            </m:r>
                          </m:sub>
                        </m:sSub>
                        <m:r>
                          <a:rPr lang="en-US" altLang="zh-CN" b="0" i="1" smtClean="0">
                            <a:latin typeface="Cambria Math"/>
                            <a:ea typeface="Cambria Math"/>
                          </a:rPr>
                          <m:t>|</m:t>
                        </m:r>
                      </m:e>
                    </m:d>
                    <m:sSub>
                      <m:sSubPr>
                        <m:ctrlPr>
                          <a:rPr lang="en-US" altLang="zh-CN" b="0" i="1" smtClean="0">
                            <a:latin typeface="Cambria Math"/>
                            <a:ea typeface="Cambria Math"/>
                          </a:rPr>
                        </m:ctrlPr>
                      </m:sSubPr>
                      <m:e>
                        <m:r>
                          <a:rPr lang="en-US" altLang="zh-CN" b="0" i="1" smtClean="0">
                            <a:latin typeface="Cambria Math"/>
                            <a:ea typeface="Cambria Math"/>
                          </a:rPr>
                          <m:t>𝑇𝑆</m:t>
                        </m:r>
                      </m:e>
                      <m:sub>
                        <m:r>
                          <a:rPr lang="en-US" altLang="zh-CN" b="0" i="1" smtClean="0">
                            <a:latin typeface="Cambria Math"/>
                            <a:ea typeface="Cambria Math"/>
                          </a:rPr>
                          <m:t>1</m:t>
                        </m:r>
                      </m:sub>
                    </m:sSub>
                    <m:r>
                      <a:rPr lang="en-US" altLang="zh-CN" b="0" i="1" smtClean="0">
                        <a:latin typeface="Cambria Math"/>
                        <a:ea typeface="Cambria Math"/>
                      </a:rPr>
                      <m:t>||</m:t>
                    </m:r>
                    <m:sSub>
                      <m:sSubPr>
                        <m:ctrlPr>
                          <a:rPr lang="en-US" altLang="zh-CN" b="0" i="1" smtClean="0">
                            <a:latin typeface="Cambria Math"/>
                            <a:ea typeface="Cambria Math"/>
                          </a:rPr>
                        </m:ctrlPr>
                      </m:sSubPr>
                      <m:e>
                        <m:r>
                          <a:rPr lang="en-US" altLang="zh-CN" b="0" i="1" smtClean="0">
                            <a:latin typeface="Cambria Math"/>
                            <a:ea typeface="Cambria Math"/>
                          </a:rPr>
                          <m:t>𝐿𝑖𝑓𝑒𝑡𝑖𝑚𝑒</m:t>
                        </m:r>
                      </m:e>
                      <m:sub>
                        <m:r>
                          <a:rPr lang="en-US" altLang="zh-CN" b="0" i="1" smtClean="0">
                            <a:latin typeface="Cambria Math"/>
                            <a:ea typeface="Cambria Math"/>
                          </a:rPr>
                          <m:t>1</m:t>
                        </m:r>
                      </m:sub>
                    </m:sSub>
                    <m:r>
                      <a:rPr lang="en-US" altLang="zh-CN" b="0" i="0" smtClean="0">
                        <a:latin typeface="Cambria Math"/>
                        <a:ea typeface="Cambria Math"/>
                      </a:rPr>
                      <m:t>])</m:t>
                    </m:r>
                  </m:oMath>
                </a14:m>
                <a:endParaRPr lang="en-US" altLang="zh-CN" dirty="0" smtClean="0">
                  <a:ea typeface="Cambria Math"/>
                </a:endParaRPr>
              </a:p>
              <a:p>
                <a:pPr lvl="2"/>
                <a14:m>
                  <m:oMath xmlns:m="http://schemas.openxmlformats.org/officeDocument/2006/math">
                    <m:sSub>
                      <m:sSubPr>
                        <m:ctrlPr>
                          <a:rPr lang="en-US" altLang="zh-CN" i="1">
                            <a:latin typeface="Cambria Math"/>
                            <a:ea typeface="Cambria Math"/>
                          </a:rPr>
                        </m:ctrlPr>
                      </m:sSubPr>
                      <m:e>
                        <m:r>
                          <a:rPr lang="en-US" altLang="zh-CN" i="1">
                            <a:latin typeface="Cambria Math"/>
                            <a:ea typeface="Cambria Math"/>
                          </a:rPr>
                          <m:t>𝑇𝑖𝑐𝑘𝑒𝑡</m:t>
                        </m:r>
                      </m:e>
                      <m:sub>
                        <m:r>
                          <a:rPr lang="en-US" altLang="zh-CN" b="0" i="1" smtClean="0">
                            <a:latin typeface="Cambria Math"/>
                            <a:ea typeface="Cambria Math"/>
                          </a:rPr>
                          <m:t>𝑣</m:t>
                        </m:r>
                      </m:sub>
                    </m:sSub>
                    <m:r>
                      <a:rPr lang="en-US" altLang="zh-CN">
                        <a:latin typeface="Cambria Math"/>
                        <a:ea typeface="Cambria Math"/>
                      </a:rPr>
                      <m:t>=</m:t>
                    </m:r>
                    <m:r>
                      <m:rPr>
                        <m:sty m:val="p"/>
                      </m:rPr>
                      <a:rPr lang="en-US" altLang="zh-CN">
                        <a:latin typeface="Cambria Math"/>
                        <a:ea typeface="Cambria Math"/>
                      </a:rPr>
                      <m:t>E</m:t>
                    </m:r>
                    <m:r>
                      <a:rPr lang="en-US" altLang="zh-CN">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𝐾</m:t>
                        </m:r>
                      </m:e>
                      <m:sub>
                        <m:r>
                          <a:rPr lang="en-US" altLang="zh-CN" b="0" i="1" smtClean="0">
                            <a:latin typeface="Cambria Math"/>
                            <a:ea typeface="Cambria Math"/>
                          </a:rPr>
                          <m:t>𝑣</m:t>
                        </m:r>
                      </m:sub>
                    </m:sSub>
                    <m:r>
                      <a:rPr lang="en-US" altLang="zh-CN">
                        <a:latin typeface="Cambria Math"/>
                        <a:ea typeface="Cambria Math"/>
                      </a:rPr>
                      <m:t>,[</m:t>
                    </m:r>
                    <m:sSub>
                      <m:sSubPr>
                        <m:ctrlPr>
                          <a:rPr lang="en-US" altLang="zh-CN" i="1">
                            <a:latin typeface="Cambria Math"/>
                            <a:ea typeface="Cambria Math"/>
                          </a:rPr>
                        </m:ctrlPr>
                      </m:sSubPr>
                      <m:e>
                        <m:r>
                          <m:rPr>
                            <m:sty m:val="p"/>
                          </m:rPr>
                          <a:rPr lang="en-US" altLang="zh-CN" i="1">
                            <a:latin typeface="Cambria Math"/>
                            <a:ea typeface="Cambria Math"/>
                          </a:rPr>
                          <m:t>ID</m:t>
                        </m:r>
                      </m:e>
                      <m:sub>
                        <m:r>
                          <a:rPr lang="en-US" altLang="zh-CN" i="1">
                            <a:latin typeface="Cambria Math"/>
                            <a:ea typeface="Cambria Math"/>
                          </a:rPr>
                          <m:t>𝐶</m:t>
                        </m:r>
                      </m:sub>
                    </m:sSub>
                    <m:r>
                      <a:rPr lang="en-US" altLang="zh-CN" i="1">
                        <a:latin typeface="Cambria Math"/>
                        <a:ea typeface="Cambria Math"/>
                      </a:rPr>
                      <m:t>|</m:t>
                    </m:r>
                    <m:d>
                      <m:dPr>
                        <m:begChr m:val="|"/>
                        <m:endChr m:val="|"/>
                        <m:ctrlPr>
                          <a:rPr lang="en-US" altLang="zh-CN" i="1">
                            <a:latin typeface="Cambria Math"/>
                            <a:ea typeface="Cambria Math"/>
                          </a:rPr>
                        </m:ctrlPr>
                      </m:dPr>
                      <m:e>
                        <m:sSub>
                          <m:sSubPr>
                            <m:ctrlPr>
                              <a:rPr lang="en-US" altLang="zh-CN" i="1">
                                <a:latin typeface="Cambria Math"/>
                                <a:ea typeface="Cambria Math"/>
                              </a:rPr>
                            </m:ctrlPr>
                          </m:sSubPr>
                          <m:e>
                            <m:r>
                              <a:rPr lang="en-US" altLang="zh-CN" i="1">
                                <a:latin typeface="Cambria Math"/>
                                <a:ea typeface="Cambria Math"/>
                              </a:rPr>
                              <m:t>𝐴𝐷</m:t>
                            </m:r>
                          </m:e>
                          <m:sub>
                            <m:r>
                              <a:rPr lang="en-US" altLang="zh-CN" i="1">
                                <a:latin typeface="Cambria Math"/>
                                <a:ea typeface="Cambria Math"/>
                              </a:rPr>
                              <m:t>𝐶</m:t>
                            </m:r>
                          </m:sub>
                        </m:sSub>
                        <m:sSub>
                          <m:sSubPr>
                            <m:ctrlPr>
                              <a:rPr lang="en-US" altLang="zh-CN" i="1">
                                <a:latin typeface="Cambria Math"/>
                                <a:ea typeface="Cambria Math"/>
                              </a:rPr>
                            </m:ctrlPr>
                          </m:sSubPr>
                          <m:e>
                            <m:r>
                              <a:rPr lang="en-US" altLang="zh-CN" i="1">
                                <a:latin typeface="Cambria Math"/>
                                <a:ea typeface="Cambria Math"/>
                              </a:rPr>
                              <m:t>||</m:t>
                            </m:r>
                            <m:r>
                              <a:rPr lang="en-US" altLang="zh-CN" i="1">
                                <a:latin typeface="Cambria Math"/>
                                <a:ea typeface="Cambria Math"/>
                              </a:rPr>
                              <m:t>𝐼𝐷</m:t>
                            </m:r>
                          </m:e>
                          <m:sub>
                            <m:r>
                              <a:rPr lang="en-US" altLang="zh-CN" b="0" i="1" smtClean="0">
                                <a:latin typeface="Cambria Math"/>
                                <a:ea typeface="Cambria Math"/>
                              </a:rPr>
                              <m:t>𝑣</m:t>
                            </m:r>
                          </m:sub>
                        </m:sSub>
                        <m:r>
                          <a:rPr lang="en-US" altLang="zh-CN" i="1">
                            <a:latin typeface="Cambria Math"/>
                            <a:ea typeface="Cambria Math"/>
                          </a:rPr>
                          <m:t>|</m:t>
                        </m:r>
                      </m:e>
                    </m:d>
                    <m:sSub>
                      <m:sSubPr>
                        <m:ctrlPr>
                          <a:rPr lang="en-US" altLang="zh-CN" i="1">
                            <a:latin typeface="Cambria Math"/>
                            <a:ea typeface="Cambria Math"/>
                          </a:rPr>
                        </m:ctrlPr>
                      </m:sSubPr>
                      <m:e>
                        <m:r>
                          <a:rPr lang="en-US" altLang="zh-CN" i="1">
                            <a:latin typeface="Cambria Math"/>
                            <a:ea typeface="Cambria Math"/>
                          </a:rPr>
                          <m:t>𝑇𝑆</m:t>
                        </m:r>
                      </m:e>
                      <m:sub>
                        <m:r>
                          <a:rPr lang="en-US" altLang="zh-CN" b="0" i="1" smtClean="0">
                            <a:latin typeface="Cambria Math"/>
                            <a:ea typeface="Cambria Math"/>
                          </a:rPr>
                          <m:t>2</m:t>
                        </m:r>
                      </m:sub>
                    </m:sSub>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𝐿𝑖𝑓𝑒𝑡𝑖𝑚𝑒</m:t>
                        </m:r>
                      </m:e>
                      <m:sub>
                        <m:r>
                          <a:rPr lang="en-US" altLang="zh-CN" b="0" i="1" smtClean="0">
                            <a:latin typeface="Cambria Math"/>
                            <a:ea typeface="Cambria Math"/>
                          </a:rPr>
                          <m:t>2</m:t>
                        </m:r>
                      </m:sub>
                    </m:sSub>
                    <m:r>
                      <a:rPr lang="en-US" altLang="zh-CN">
                        <a:latin typeface="Cambria Math"/>
                        <a:ea typeface="Cambria Math"/>
                      </a:rPr>
                      <m:t>])</m:t>
                    </m:r>
                  </m:oMath>
                </a14:m>
                <a:endParaRPr lang="en-US" altLang="zh-CN" dirty="0">
                  <a:ea typeface="Cambria Math"/>
                </a:endParaRPr>
              </a:p>
              <a:p>
                <a:pPr lvl="2"/>
                <a:endParaRPr lang="en-US" altLang="zh-CN" dirty="0" smtClean="0">
                  <a:ea typeface="Cambria Math"/>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50825" y="1131570"/>
                <a:ext cx="8642350" cy="5623560"/>
              </a:xfrm>
              <a:blipFill rotWithShape="1">
                <a:blip r:embed="rId1"/>
                <a:stretch>
                  <a:fillRect l="-1058" t="-132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CED7D4C9-4671-49CC-B61C-518DE392A939}" type="slidenum">
              <a:rPr lang="en-US" altLang="zh-CN" smtClean="0"/>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86936" y="-171400"/>
            <a:ext cx="8686800" cy="1143000"/>
          </a:xfrm>
        </p:spPr>
        <p:txBody>
          <a:bodyPr/>
          <a:lstStyle/>
          <a:p>
            <a:r>
              <a:rPr lang="en-AU" dirty="0">
                <a:solidFill>
                  <a:schemeClr val="tx1"/>
                </a:solidFill>
              </a:rPr>
              <a:t>Kerberos </a:t>
            </a:r>
            <a:r>
              <a:rPr lang="zh-CN" altLang="en-AU" sz="4800" dirty="0">
                <a:solidFill>
                  <a:schemeClr val="tx1"/>
                </a:solidFill>
              </a:rPr>
              <a:t>协议</a:t>
            </a:r>
            <a:endParaRPr lang="zh-CN" altLang="en-AU" sz="4800" dirty="0">
              <a:solidFill>
                <a:schemeClr val="tx1"/>
              </a:solidFill>
            </a:endParaRPr>
          </a:p>
        </p:txBody>
      </p:sp>
      <p:graphicFrame>
        <p:nvGraphicFramePr>
          <p:cNvPr id="6" name="Content Placeholder 5"/>
          <p:cNvGraphicFramePr>
            <a:graphicFrameLocks noGrp="1"/>
          </p:cNvGraphicFramePr>
          <p:nvPr>
            <p:ph idx="1"/>
          </p:nvPr>
        </p:nvGraphicFramePr>
        <p:xfrm>
          <a:off x="395605" y="1268730"/>
          <a:ext cx="8229600"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ChangeArrowheads="1"/>
          </p:cNvSpPr>
          <p:nvPr/>
        </p:nvSpPr>
        <p:spPr bwMode="auto">
          <a:xfrm>
            <a:off x="33338" y="6092825"/>
            <a:ext cx="91106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spcBef>
                <a:spcPct val="20000"/>
              </a:spcBef>
              <a:buFontTx/>
              <a:buChar char="•"/>
            </a:pPr>
            <a:r>
              <a:rPr lang="zh-CN" altLang="en-US" sz="2400" b="0" dirty="0">
                <a:solidFill>
                  <a:srgbClr val="800000"/>
                </a:solidFill>
                <a:latin typeface="楷体_GB2312" pitchFamily="49" charset="-122"/>
                <a:ea typeface="楷体_GB2312" pitchFamily="49" charset="-122"/>
              </a:rPr>
              <a:t>注意</a:t>
            </a:r>
            <a:r>
              <a:rPr lang="en-US" altLang="zh-CN" sz="2400" b="0" dirty="0">
                <a:solidFill>
                  <a:srgbClr val="800000"/>
                </a:solidFill>
                <a:latin typeface="楷体_GB2312" pitchFamily="49" charset="-122"/>
                <a:ea typeface="楷体_GB2312" pitchFamily="49" charset="-122"/>
              </a:rPr>
              <a:t>:</a:t>
            </a:r>
            <a:r>
              <a:rPr lang="zh-CN" altLang="en-US" sz="2400" b="0" dirty="0">
                <a:solidFill>
                  <a:srgbClr val="800000"/>
                </a:solidFill>
                <a:latin typeface="楷体_GB2312" pitchFamily="49" charset="-122"/>
                <a:ea typeface="楷体_GB2312" pitchFamily="49" charset="-122"/>
              </a:rPr>
              <a:t>口令是集中存在 </a:t>
            </a:r>
            <a:r>
              <a:rPr lang="en-US" altLang="zh-CN" sz="2400" b="0" dirty="0">
                <a:solidFill>
                  <a:srgbClr val="800000"/>
                </a:solidFill>
                <a:latin typeface="楷体_GB2312" pitchFamily="49" charset="-122"/>
                <a:ea typeface="楷体_GB2312" pitchFamily="49" charset="-122"/>
              </a:rPr>
              <a:t>Kerberos </a:t>
            </a:r>
            <a:r>
              <a:rPr lang="zh-CN" altLang="en-US" sz="2400" b="0" dirty="0">
                <a:solidFill>
                  <a:srgbClr val="800000"/>
                </a:solidFill>
                <a:latin typeface="楷体_GB2312" pitchFamily="49" charset="-122"/>
                <a:ea typeface="楷体_GB2312" pitchFamily="49" charset="-122"/>
              </a:rPr>
              <a:t>服务器上的</a:t>
            </a:r>
            <a:r>
              <a:rPr lang="en-US" altLang="zh-CN" sz="2400" b="0" dirty="0">
                <a:solidFill>
                  <a:srgbClr val="800000"/>
                </a:solidFill>
                <a:latin typeface="楷体_GB2312" pitchFamily="49" charset="-122"/>
                <a:ea typeface="楷体_GB2312" pitchFamily="49" charset="-122"/>
              </a:rPr>
              <a:t>,</a:t>
            </a:r>
            <a:r>
              <a:rPr lang="zh-CN" altLang="en-US" sz="2400" b="0" dirty="0">
                <a:solidFill>
                  <a:srgbClr val="800000"/>
                </a:solidFill>
                <a:latin typeface="楷体_GB2312" pitchFamily="49" charset="-122"/>
                <a:ea typeface="楷体_GB2312" pitchFamily="49" charset="-122"/>
              </a:rPr>
              <a:t>不需在网络上传输 </a:t>
            </a:r>
            <a:endParaRPr lang="zh-CN" altLang="en-US" sz="2400" b="0" dirty="0">
              <a:solidFill>
                <a:srgbClr val="800000"/>
              </a:solidFill>
              <a:latin typeface="楷体_GB2312" pitchFamily="49" charset="-122"/>
              <a:ea typeface="楷体_GB2312" pitchFamily="49" charset="-122"/>
            </a:endParaRPr>
          </a:p>
        </p:txBody>
      </p:sp>
      <p:sp>
        <p:nvSpPr>
          <p:cNvPr id="4" name="Rectangle 2"/>
          <p:cNvSpPr txBox="1">
            <a:spLocks noChangeArrowheads="1"/>
          </p:cNvSpPr>
          <p:nvPr/>
        </p:nvSpPr>
        <p:spPr>
          <a:xfrm>
            <a:off x="468313" y="476671"/>
            <a:ext cx="6019800" cy="575841"/>
          </a:xfrm>
          <a:prstGeom prst="rect">
            <a:avLst/>
          </a:prstGeom>
        </p:spPr>
        <p:txBody>
          <a:bodyPr/>
          <a:lstStyle/>
          <a:p>
            <a:pPr>
              <a:defRPr/>
            </a:pPr>
            <a:r>
              <a:rPr lang="en-US" altLang="zh-CN" kern="0" dirty="0">
                <a:solidFill>
                  <a:srgbClr val="000099"/>
                </a:solidFill>
                <a:latin typeface="宋体" panose="02010600030101010101" pitchFamily="2" charset="-122"/>
                <a:cs typeface="+mj-cs"/>
              </a:rPr>
              <a:t>Kerberos</a:t>
            </a:r>
            <a:endParaRPr lang="zh-CN" altLang="en-US" kern="0" dirty="0">
              <a:solidFill>
                <a:srgbClr val="000099"/>
              </a:solidFill>
              <a:latin typeface="宋体" panose="02010600030101010101" pitchFamily="2" charset="-122"/>
              <a:cs typeface="+mj-cs"/>
            </a:endParaRPr>
          </a:p>
        </p:txBody>
      </p:sp>
      <p:sp>
        <p:nvSpPr>
          <p:cNvPr id="12292" name="Line 7"/>
          <p:cNvSpPr>
            <a:spLocks noChangeShapeType="1"/>
          </p:cNvSpPr>
          <p:nvPr/>
        </p:nvSpPr>
        <p:spPr bwMode="auto">
          <a:xfrm>
            <a:off x="179388" y="1052513"/>
            <a:ext cx="734536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pic>
        <p:nvPicPr>
          <p:cNvPr id="12293"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48068" y="1052513"/>
            <a:ext cx="5842000" cy="497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061460" y="3244850"/>
            <a:ext cx="1021080" cy="368300"/>
          </a:xfrm>
          <a:prstGeom prst="rect">
            <a:avLst/>
          </a:prstGeom>
          <a:noFill/>
        </p:spPr>
        <p:txBody>
          <a:bodyPr wrap="none" rtlCol="0" anchor="t">
            <a:spAutoFit/>
          </a:bodyPr>
          <a:lstStyle/>
          <a:p>
            <a:r>
              <a:rPr lang="en-US" dirty="0">
                <a:sym typeface="+mn-ea"/>
              </a:rPr>
              <a:t>Protocol</a:t>
            </a:r>
            <a:endParaRPr lang="zh-CN" altLang="en-US"/>
          </a:p>
        </p:txBody>
      </p:sp>
      <p:grpSp>
        <p:nvGrpSpPr>
          <p:cNvPr id="14" name="组合 13"/>
          <p:cNvGrpSpPr/>
          <p:nvPr/>
        </p:nvGrpSpPr>
        <p:grpSpPr>
          <a:xfrm>
            <a:off x="989965" y="341630"/>
            <a:ext cx="7162800" cy="6174740"/>
            <a:chOff x="1559" y="538"/>
            <a:chExt cx="11280" cy="9724"/>
          </a:xfrm>
        </p:grpSpPr>
        <p:grpSp>
          <p:nvGrpSpPr>
            <p:cNvPr id="9" name="组合 8"/>
            <p:cNvGrpSpPr/>
            <p:nvPr/>
          </p:nvGrpSpPr>
          <p:grpSpPr>
            <a:xfrm>
              <a:off x="1559" y="538"/>
              <a:ext cx="11280" cy="9724"/>
              <a:chOff x="1559" y="538"/>
              <a:chExt cx="11280" cy="9724"/>
            </a:xfrm>
          </p:grpSpPr>
          <p:grpSp>
            <p:nvGrpSpPr>
              <p:cNvPr id="11" name="组合 10"/>
              <p:cNvGrpSpPr/>
              <p:nvPr/>
            </p:nvGrpSpPr>
            <p:grpSpPr>
              <a:xfrm>
                <a:off x="1559" y="538"/>
                <a:ext cx="11280" cy="9724"/>
                <a:chOff x="1559" y="538"/>
                <a:chExt cx="11280" cy="9724"/>
              </a:xfrm>
            </p:grpSpPr>
            <p:pic>
              <p:nvPicPr>
                <p:cNvPr id="10" name="图片 9" descr="翻译4"/>
                <p:cNvPicPr>
                  <a:picLocks noChangeAspect="1"/>
                </p:cNvPicPr>
                <p:nvPr/>
              </p:nvPicPr>
              <p:blipFill>
                <a:blip r:embed="rId1"/>
                <a:stretch>
                  <a:fillRect/>
                </a:stretch>
              </p:blipFill>
              <p:spPr>
                <a:xfrm>
                  <a:off x="1559" y="538"/>
                  <a:ext cx="11281" cy="9725"/>
                </a:xfrm>
                <a:prstGeom prst="rect">
                  <a:avLst/>
                </a:prstGeom>
              </p:spPr>
            </p:pic>
            <p:pic>
              <p:nvPicPr>
                <p:cNvPr id="2" name="Picture 1" descr="f1.pdf"/>
                <p:cNvPicPr>
                  <a:picLocks noChangeAspect="1"/>
                </p:cNvPicPr>
                <p:nvPr/>
              </p:nvPicPr>
              <p:blipFill rotWithShape="1">
                <a:blip r:embed="rId2">
                  <a:extLst>
                    <a:ext uri="{28A0092B-C50C-407E-A947-70E740481C1C}">
                      <a14:useLocalDpi xmlns:a14="http://schemas.microsoft.com/office/drawing/2010/main" val="0"/>
                    </a:ext>
                  </a:extLst>
                </a:blip>
                <a:srcRect l="3950" t="39996" r="78668" b="50128"/>
                <a:stretch>
                  <a:fillRect/>
                </a:stretch>
              </p:blipFill>
              <p:spPr>
                <a:xfrm>
                  <a:off x="2390" y="4046"/>
                  <a:ext cx="1738" cy="1278"/>
                </a:xfrm>
                <a:prstGeom prst="rect">
                  <a:avLst/>
                </a:prstGeom>
                <a:solidFill>
                  <a:schemeClr val="tx1"/>
                </a:solidFill>
              </p:spPr>
            </p:pic>
            <p:pic>
              <p:nvPicPr>
                <p:cNvPr id="3" name="Picture 1" descr="f1.pdf"/>
                <p:cNvPicPr>
                  <a:picLocks noChangeAspect="1"/>
                </p:cNvPicPr>
                <p:nvPr/>
              </p:nvPicPr>
              <p:blipFill rotWithShape="1">
                <a:blip r:embed="rId2">
                  <a:extLst>
                    <a:ext uri="{28A0092B-C50C-407E-A947-70E740481C1C}">
                      <a14:useLocalDpi xmlns:a14="http://schemas.microsoft.com/office/drawing/2010/main" val="0"/>
                    </a:ext>
                  </a:extLst>
                </a:blip>
                <a:srcRect l="67407" t="26311" r="23375" b="52538"/>
                <a:stretch>
                  <a:fillRect/>
                </a:stretch>
              </p:blipFill>
              <p:spPr>
                <a:xfrm>
                  <a:off x="8863" y="2119"/>
                  <a:ext cx="950" cy="2737"/>
                </a:xfrm>
                <a:prstGeom prst="rect">
                  <a:avLst/>
                </a:prstGeom>
                <a:solidFill>
                  <a:schemeClr val="tx1"/>
                </a:solidFill>
              </p:spPr>
            </p:pic>
            <p:pic>
              <p:nvPicPr>
                <p:cNvPr id="4" name="Picture 1" descr="f1.pdf"/>
                <p:cNvPicPr>
                  <a:picLocks noChangeAspect="1"/>
                </p:cNvPicPr>
                <p:nvPr/>
              </p:nvPicPr>
              <p:blipFill rotWithShape="1">
                <a:blip r:embed="rId2">
                  <a:extLst>
                    <a:ext uri="{28A0092B-C50C-407E-A947-70E740481C1C}">
                      <a14:useLocalDpi xmlns:a14="http://schemas.microsoft.com/office/drawing/2010/main" val="0"/>
                    </a:ext>
                  </a:extLst>
                </a:blip>
                <a:srcRect l="83616" t="28058" r="8490" b="65575"/>
                <a:stretch>
                  <a:fillRect/>
                </a:stretch>
              </p:blipFill>
              <p:spPr>
                <a:xfrm>
                  <a:off x="10555" y="2333"/>
                  <a:ext cx="789" cy="824"/>
                </a:xfrm>
                <a:prstGeom prst="rect">
                  <a:avLst/>
                </a:prstGeom>
                <a:solidFill>
                  <a:schemeClr val="tx1"/>
                </a:solidFill>
              </p:spPr>
            </p:pic>
            <p:grpSp>
              <p:nvGrpSpPr>
                <p:cNvPr id="7" name="组合 6"/>
                <p:cNvGrpSpPr/>
                <p:nvPr/>
              </p:nvGrpSpPr>
              <p:grpSpPr>
                <a:xfrm>
                  <a:off x="8187" y="7323"/>
                  <a:ext cx="1398" cy="1400"/>
                  <a:chOff x="8473" y="7194"/>
                  <a:chExt cx="1398" cy="1400"/>
                </a:xfrm>
              </p:grpSpPr>
              <p:pic>
                <p:nvPicPr>
                  <p:cNvPr id="5" name="Picture 1" descr="f1.pdf"/>
                  <p:cNvPicPr>
                    <a:picLocks noChangeAspect="1"/>
                  </p:cNvPicPr>
                  <p:nvPr/>
                </p:nvPicPr>
                <p:blipFill rotWithShape="1">
                  <a:blip r:embed="rId2">
                    <a:extLst>
                      <a:ext uri="{28A0092B-C50C-407E-A947-70E740481C1C}">
                        <a14:useLocalDpi xmlns:a14="http://schemas.microsoft.com/office/drawing/2010/main" val="0"/>
                      </a:ext>
                    </a:extLst>
                  </a:blip>
                  <a:srcRect l="60363" t="64099" r="25644" b="25097"/>
                  <a:stretch>
                    <a:fillRect/>
                  </a:stretch>
                </p:blipFill>
                <p:spPr>
                  <a:xfrm>
                    <a:off x="8473" y="7194"/>
                    <a:ext cx="1399" cy="1398"/>
                  </a:xfrm>
                  <a:prstGeom prst="rect">
                    <a:avLst/>
                  </a:prstGeom>
                  <a:solidFill>
                    <a:schemeClr val="tx1"/>
                  </a:solidFill>
                </p:spPr>
              </p:pic>
              <p:pic>
                <p:nvPicPr>
                  <p:cNvPr id="6" name="Picture 1" descr="f1.pdf"/>
                  <p:cNvPicPr>
                    <a:picLocks noChangeAspect="1"/>
                  </p:cNvPicPr>
                  <p:nvPr/>
                </p:nvPicPr>
                <p:blipFill rotWithShape="1">
                  <a:blip r:embed="rId2">
                    <a:extLst>
                      <a:ext uri="{28A0092B-C50C-407E-A947-70E740481C1C}">
                        <a14:useLocalDpi xmlns:a14="http://schemas.microsoft.com/office/drawing/2010/main" val="0"/>
                      </a:ext>
                    </a:extLst>
                  </a:blip>
                  <a:srcRect l="94117" t="10802" r="-941" b="84816"/>
                  <a:stretch>
                    <a:fillRect/>
                  </a:stretch>
                </p:blipFill>
                <p:spPr>
                  <a:xfrm>
                    <a:off x="8473" y="8170"/>
                    <a:ext cx="509" cy="424"/>
                  </a:xfrm>
                  <a:prstGeom prst="rtTriangle">
                    <a:avLst/>
                  </a:prstGeom>
                  <a:solidFill>
                    <a:schemeClr val="tx1"/>
                  </a:solidFill>
                </p:spPr>
              </p:pic>
            </p:grpSp>
          </p:grpSp>
          <p:pic>
            <p:nvPicPr>
              <p:cNvPr id="8" name="图片 7" descr="翻译8"/>
              <p:cNvPicPr>
                <a:picLocks noChangeAspect="1"/>
              </p:cNvPicPr>
              <p:nvPr/>
            </p:nvPicPr>
            <p:blipFill>
              <a:blip r:embed="rId3"/>
              <a:stretch>
                <a:fillRect/>
              </a:stretch>
            </p:blipFill>
            <p:spPr>
              <a:xfrm>
                <a:off x="2538" y="4046"/>
                <a:ext cx="431" cy="350"/>
              </a:xfrm>
              <a:prstGeom prst="rect">
                <a:avLst/>
              </a:prstGeom>
            </p:spPr>
          </p:pic>
        </p:grpSp>
        <p:pic>
          <p:nvPicPr>
            <p:cNvPr id="13" name="图片 12" descr="翻译8"/>
            <p:cNvPicPr>
              <a:picLocks noChangeAspect="1"/>
            </p:cNvPicPr>
            <p:nvPr/>
          </p:nvPicPr>
          <p:blipFill>
            <a:blip r:embed="rId3"/>
            <a:stretch>
              <a:fillRect/>
            </a:stretch>
          </p:blipFill>
          <p:spPr>
            <a:xfrm>
              <a:off x="8637" y="8721"/>
              <a:ext cx="499" cy="320"/>
            </a:xfrm>
            <a:prstGeom prst="rect">
              <a:avLst/>
            </a:prstGeom>
          </p:spPr>
        </p:pic>
      </p:grpSp>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23528" y="-152400"/>
            <a:ext cx="8686800" cy="1143000"/>
          </a:xfrm>
        </p:spPr>
        <p:txBody>
          <a:bodyPr/>
          <a:lstStyle/>
          <a:p>
            <a:r>
              <a:rPr lang="en-AU" dirty="0">
                <a:solidFill>
                  <a:schemeClr val="accent6">
                    <a:lumMod val="40000"/>
                    <a:lumOff val="60000"/>
                  </a:schemeClr>
                </a:solidFill>
              </a:rPr>
              <a:t>Kerberos</a:t>
            </a:r>
            <a:r>
              <a:rPr lang="en-AU" sz="4800" dirty="0">
                <a:solidFill>
                  <a:schemeClr val="accent6">
                    <a:lumMod val="40000"/>
                    <a:lumOff val="60000"/>
                  </a:schemeClr>
                </a:solidFill>
              </a:rPr>
              <a:t> </a:t>
            </a:r>
            <a:r>
              <a:rPr lang="zh-CN" altLang="en-AU" sz="4800" dirty="0">
                <a:solidFill>
                  <a:schemeClr val="accent6">
                    <a:lumMod val="40000"/>
                    <a:lumOff val="60000"/>
                  </a:schemeClr>
                </a:solidFill>
              </a:rPr>
              <a:t>域</a:t>
            </a:r>
            <a:endParaRPr lang="zh-CN" altLang="en-AU" sz="4800" dirty="0">
              <a:solidFill>
                <a:schemeClr val="accent6">
                  <a:lumMod val="40000"/>
                  <a:lumOff val="60000"/>
                </a:schemeClr>
              </a:solidFill>
            </a:endParaRPr>
          </a:p>
        </p:txBody>
      </p:sp>
      <p:sp>
        <p:nvSpPr>
          <p:cNvPr id="223235" name="Rectangle 3"/>
          <p:cNvSpPr>
            <a:spLocks noGrp="1" noChangeArrowheads="1"/>
          </p:cNvSpPr>
          <p:nvPr>
            <p:ph idx="1"/>
          </p:nvPr>
        </p:nvSpPr>
        <p:spPr>
          <a:xfrm>
            <a:off x="456198" y="1196752"/>
            <a:ext cx="8229600" cy="4343399"/>
          </a:xfrm>
        </p:spPr>
        <p:txBody>
          <a:bodyPr>
            <a:normAutofit fontScale="92500"/>
          </a:bodyPr>
          <a:lstStyle/>
          <a:p>
            <a:r>
              <a:rPr lang="zh-CN" altLang="en-US" dirty="0"/>
              <a:t>一个</a:t>
            </a:r>
            <a:r>
              <a:rPr lang="en-US" dirty="0"/>
              <a:t>Kerberos</a:t>
            </a:r>
            <a:r>
              <a:rPr lang="zh-CN" altLang="en-US" dirty="0"/>
              <a:t>环境包括</a:t>
            </a:r>
            <a:r>
              <a:rPr lang="en-US" dirty="0"/>
              <a:t>:</a:t>
            </a:r>
            <a:endParaRPr lang="en-US" dirty="0"/>
          </a:p>
          <a:p>
            <a:pPr lvl="1"/>
            <a:r>
              <a:rPr lang="zh-CN" altLang="en-US" dirty="0"/>
              <a:t>一台</a:t>
            </a:r>
            <a:r>
              <a:rPr lang="en-US" dirty="0"/>
              <a:t>Kerberos </a:t>
            </a:r>
            <a:r>
              <a:rPr lang="zh-CN" altLang="en-US" dirty="0"/>
              <a:t>服务器</a:t>
            </a:r>
            <a:endParaRPr lang="en-US" dirty="0"/>
          </a:p>
          <a:p>
            <a:pPr lvl="1"/>
            <a:r>
              <a:rPr lang="zh-CN" altLang="en-US" dirty="0"/>
              <a:t>若干客户端，都在</a:t>
            </a:r>
            <a:r>
              <a:rPr lang="en-US" dirty="0">
                <a:sym typeface="+mn-ea"/>
              </a:rPr>
              <a:t>Kerberos </a:t>
            </a:r>
            <a:r>
              <a:rPr lang="zh-CN" altLang="en-US" dirty="0">
                <a:sym typeface="+mn-ea"/>
              </a:rPr>
              <a:t>服务器上注册</a:t>
            </a:r>
            <a:endParaRPr lang="en-US" dirty="0"/>
          </a:p>
          <a:p>
            <a:pPr lvl="1"/>
            <a:r>
              <a:rPr lang="zh-CN" altLang="en-US" dirty="0"/>
              <a:t>若干应用服务器，与</a:t>
            </a:r>
            <a:r>
              <a:rPr lang="zh-CN" altLang="en-US" dirty="0">
                <a:solidFill>
                  <a:schemeClr val="tx1"/>
                </a:solidFill>
                <a:effectLst>
                  <a:outerShdw blurRad="38100" dist="19050" dir="2700000" algn="tl" rotWithShape="0">
                    <a:schemeClr val="dk1">
                      <a:alpha val="40000"/>
                    </a:schemeClr>
                  </a:outerShdw>
                </a:effectLst>
              </a:rPr>
              <a:t>服务器</a:t>
            </a:r>
            <a:r>
              <a:rPr lang="zh-CN" altLang="en-US" dirty="0"/>
              <a:t>共享密钥</a:t>
            </a:r>
            <a:endParaRPr lang="en-US" dirty="0"/>
          </a:p>
          <a:p>
            <a:r>
              <a:rPr lang="zh-CN" altLang="en-US" dirty="0"/>
              <a:t>这种环境被称为</a:t>
            </a:r>
            <a:r>
              <a:rPr lang="en-US" dirty="0">
                <a:sym typeface="+mn-ea"/>
              </a:rPr>
              <a:t>Kerberos</a:t>
            </a:r>
            <a:r>
              <a:rPr lang="zh-CN" altLang="en-US" dirty="0">
                <a:sym typeface="+mn-ea"/>
              </a:rPr>
              <a:t>域</a:t>
            </a:r>
            <a:endParaRPr lang="en-US" dirty="0"/>
          </a:p>
          <a:p>
            <a:pPr lvl="1"/>
            <a:r>
              <a:rPr lang="zh-CN" altLang="en-US" dirty="0"/>
              <a:t>在不同管理组织下的客户端和服务器的网络通常组成不同的域</a:t>
            </a:r>
            <a:endParaRPr lang="en-US" dirty="0"/>
          </a:p>
          <a:p>
            <a:r>
              <a:rPr lang="zh-CN" altLang="en-US" dirty="0"/>
              <a:t>如果有多个域</a:t>
            </a:r>
            <a:r>
              <a:rPr lang="en-US" dirty="0"/>
              <a:t>:</a:t>
            </a:r>
            <a:endParaRPr lang="en-US" dirty="0"/>
          </a:p>
          <a:p>
            <a:pPr lvl="1"/>
            <a:r>
              <a:rPr lang="zh-CN" altLang="en-US" dirty="0"/>
              <a:t>它们的</a:t>
            </a:r>
            <a:r>
              <a:rPr lang="en-US" dirty="0">
                <a:sym typeface="+mn-ea"/>
              </a:rPr>
              <a:t>Kerberos</a:t>
            </a:r>
            <a:r>
              <a:rPr lang="zh-CN" altLang="en-US" dirty="0">
                <a:sym typeface="+mn-ea"/>
              </a:rPr>
              <a:t>服务器必须共享一个密钥，并信任另一个域中的</a:t>
            </a:r>
            <a:r>
              <a:rPr lang="en-US" dirty="0">
                <a:sym typeface="+mn-ea"/>
              </a:rPr>
              <a:t>Kerberos</a:t>
            </a:r>
            <a:r>
              <a:rPr lang="zh-CN" altLang="en-US" dirty="0">
                <a:sym typeface="+mn-ea"/>
              </a:rPr>
              <a:t>服务器对其用户进行认证</a:t>
            </a:r>
            <a:endParaRPr lang="en-US" dirty="0"/>
          </a:p>
          <a:p>
            <a:pPr lvl="1"/>
            <a:r>
              <a:rPr lang="zh-CN" altLang="en-US" dirty="0"/>
              <a:t>在第二个域中参与的服务器也必须信任另一个域中</a:t>
            </a:r>
            <a:r>
              <a:rPr lang="en-US" dirty="0">
                <a:sym typeface="+mn-ea"/>
              </a:rPr>
              <a:t>Kerberos</a:t>
            </a:r>
            <a:r>
              <a:rPr lang="zh-CN" altLang="en-US" dirty="0">
                <a:sym typeface="+mn-ea"/>
              </a:rPr>
              <a:t>服务器</a:t>
            </a:r>
            <a:endParaRPr lang="zh-CN" altLang="en-US" dirty="0">
              <a:sym typeface="+mn-ea"/>
            </a:endParaRPr>
          </a:p>
        </p:txBody>
      </p:sp>
      <p:pic>
        <p:nvPicPr>
          <p:cNvPr id="5" name="Picture 4"/>
          <p:cNvPicPr>
            <a:picLocks noChangeAspect="1"/>
          </p:cNvPicPr>
          <p:nvPr/>
        </p:nvPicPr>
        <p:blipFill>
          <a:blip r:embed="rId1">
            <a:alphaModFix amt="78000"/>
          </a:blip>
          <a:stretch>
            <a:fillRect/>
          </a:stretch>
        </p:blipFill>
        <p:spPr>
          <a:xfrm>
            <a:off x="7162800" y="990600"/>
            <a:ext cx="1536700" cy="1536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798955" y="323850"/>
            <a:ext cx="5530850" cy="6193790"/>
            <a:chOff x="2833" y="510"/>
            <a:chExt cx="8710" cy="9754"/>
          </a:xfrm>
        </p:grpSpPr>
        <p:pic>
          <p:nvPicPr>
            <p:cNvPr id="9" name="图片 8" descr="翻译5"/>
            <p:cNvPicPr>
              <a:picLocks noChangeAspect="1"/>
            </p:cNvPicPr>
            <p:nvPr/>
          </p:nvPicPr>
          <p:blipFill>
            <a:blip r:embed="rId1"/>
            <a:stretch>
              <a:fillRect/>
            </a:stretch>
          </p:blipFill>
          <p:spPr>
            <a:xfrm>
              <a:off x="2833" y="510"/>
              <a:ext cx="8711" cy="9754"/>
            </a:xfrm>
            <a:prstGeom prst="rect">
              <a:avLst/>
            </a:prstGeom>
          </p:spPr>
        </p:pic>
        <p:pic>
          <p:nvPicPr>
            <p:cNvPr id="2" name="Picture 1" descr="f2.pdf"/>
            <p:cNvPicPr>
              <a:picLocks noChangeAspect="1"/>
            </p:cNvPicPr>
            <p:nvPr/>
          </p:nvPicPr>
          <p:blipFill rotWithShape="1">
            <a:blip r:embed="rId2">
              <a:extLst>
                <a:ext uri="{28A0092B-C50C-407E-A947-70E740481C1C}">
                  <a14:useLocalDpi xmlns:a14="http://schemas.microsoft.com/office/drawing/2010/main" val="0"/>
                </a:ext>
              </a:extLst>
            </a:blip>
            <a:srcRect l="9844" t="17666" r="76069" b="68337"/>
            <a:stretch>
              <a:fillRect/>
            </a:stretch>
          </p:blipFill>
          <p:spPr>
            <a:xfrm>
              <a:off x="3777" y="6505"/>
              <a:ext cx="1882" cy="1530"/>
            </a:xfrm>
            <a:prstGeom prst="ellipse">
              <a:avLst/>
            </a:prstGeom>
            <a:solidFill>
              <a:schemeClr val="tx1"/>
            </a:solidFill>
          </p:spPr>
        </p:pic>
        <p:pic>
          <p:nvPicPr>
            <p:cNvPr id="3" name="Picture 1" descr="f2.pdf"/>
            <p:cNvPicPr>
              <a:picLocks noChangeAspect="1"/>
            </p:cNvPicPr>
            <p:nvPr/>
          </p:nvPicPr>
          <p:blipFill rotWithShape="1">
            <a:blip r:embed="rId2">
              <a:extLst>
                <a:ext uri="{28A0092B-C50C-407E-A947-70E740481C1C}">
                  <a14:useLocalDpi xmlns:a14="http://schemas.microsoft.com/office/drawing/2010/main" val="0"/>
                </a:ext>
              </a:extLst>
            </a:blip>
            <a:srcRect l="54486" t="14283" r="36797" b="65767"/>
            <a:stretch>
              <a:fillRect/>
            </a:stretch>
          </p:blipFill>
          <p:spPr>
            <a:xfrm>
              <a:off x="7499" y="1622"/>
              <a:ext cx="758" cy="2245"/>
            </a:xfrm>
            <a:prstGeom prst="rect">
              <a:avLst/>
            </a:prstGeom>
            <a:solidFill>
              <a:schemeClr val="tx1"/>
            </a:solidFill>
          </p:spPr>
        </p:pic>
        <p:pic>
          <p:nvPicPr>
            <p:cNvPr id="4" name="Picture 1" descr="f2.pdf"/>
            <p:cNvPicPr>
              <a:picLocks noChangeAspect="1"/>
            </p:cNvPicPr>
            <p:nvPr/>
          </p:nvPicPr>
          <p:blipFill rotWithShape="1">
            <a:blip r:embed="rId2">
              <a:clrChange>
                <a:clrFrom>
                  <a:srgbClr val="000000">
                    <a:alpha val="0"/>
                  </a:srgbClr>
                </a:clrFrom>
                <a:clrTo>
                  <a:srgbClr val="000000">
                    <a:alpha val="0"/>
                    <a:alpha val="0"/>
                  </a:srgbClr>
                </a:clrTo>
              </a:clrChange>
              <a:extLst>
                <a:ext uri="{28A0092B-C50C-407E-A947-70E740481C1C}">
                  <a14:useLocalDpi xmlns:a14="http://schemas.microsoft.com/office/drawing/2010/main" val="0"/>
                </a:ext>
              </a:extLst>
            </a:blip>
            <a:srcRect l="9821" t="58401" r="68733" b="28046"/>
            <a:stretch>
              <a:fillRect/>
            </a:stretch>
          </p:blipFill>
          <p:spPr>
            <a:xfrm>
              <a:off x="3737" y="2032"/>
              <a:ext cx="1234" cy="1437"/>
            </a:xfrm>
            <a:prstGeom prst="ellipse">
              <a:avLst/>
            </a:prstGeom>
            <a:solidFill>
              <a:schemeClr val="tx1"/>
            </a:solidFill>
          </p:spPr>
        </p:pic>
        <p:pic>
          <p:nvPicPr>
            <p:cNvPr id="6" name="Picture 1" descr="f2.pdf"/>
            <p:cNvPicPr>
              <a:picLocks noChangeAspect="1"/>
            </p:cNvPicPr>
            <p:nvPr/>
          </p:nvPicPr>
          <p:blipFill rotWithShape="1">
            <a:blip r:embed="rId2">
              <a:extLst>
                <a:ext uri="{28A0092B-C50C-407E-A947-70E740481C1C}">
                  <a14:useLocalDpi xmlns:a14="http://schemas.microsoft.com/office/drawing/2010/main" val="0"/>
                </a:ext>
              </a:extLst>
            </a:blip>
            <a:srcRect l="54486" t="14283" r="36797" b="65767"/>
            <a:stretch>
              <a:fillRect/>
            </a:stretch>
          </p:blipFill>
          <p:spPr>
            <a:xfrm>
              <a:off x="7499" y="6147"/>
              <a:ext cx="758" cy="2245"/>
            </a:xfrm>
            <a:prstGeom prst="rect">
              <a:avLst/>
            </a:prstGeom>
            <a:solidFill>
              <a:schemeClr val="tx1"/>
            </a:solidFill>
          </p:spPr>
        </p:pic>
        <p:pic>
          <p:nvPicPr>
            <p:cNvPr id="7" name="Picture 1" descr="f1.pdf"/>
            <p:cNvPicPr>
              <a:picLocks noChangeAspect="1"/>
            </p:cNvPicPr>
            <p:nvPr/>
          </p:nvPicPr>
          <p:blipFill rotWithShape="1">
            <a:blip r:embed="rId3">
              <a:extLst>
                <a:ext uri="{28A0092B-C50C-407E-A947-70E740481C1C}">
                  <a14:useLocalDpi xmlns:a14="http://schemas.microsoft.com/office/drawing/2010/main" val="0"/>
                </a:ext>
              </a:extLst>
            </a:blip>
            <a:srcRect l="83616" t="28058" r="8490" b="65575"/>
            <a:stretch>
              <a:fillRect/>
            </a:stretch>
          </p:blipFill>
          <p:spPr>
            <a:xfrm>
              <a:off x="8835" y="6248"/>
              <a:ext cx="699" cy="824"/>
            </a:xfrm>
            <a:prstGeom prst="rect">
              <a:avLst/>
            </a:prstGeom>
            <a:solidFill>
              <a:schemeClr val="tx1"/>
            </a:solidFill>
          </p:spPr>
        </p:pic>
        <p:pic>
          <p:nvPicPr>
            <p:cNvPr id="8" name="Picture 1" descr="f1.pdf"/>
            <p:cNvPicPr>
              <a:picLocks noChangeAspect="1"/>
            </p:cNvPicPr>
            <p:nvPr/>
          </p:nvPicPr>
          <p:blipFill rotWithShape="1">
            <a:blip r:embed="rId3">
              <a:extLst>
                <a:ext uri="{28A0092B-C50C-407E-A947-70E740481C1C}">
                  <a14:useLocalDpi xmlns:a14="http://schemas.microsoft.com/office/drawing/2010/main" val="0"/>
                </a:ext>
              </a:extLst>
            </a:blip>
            <a:srcRect l="83616" t="28058" r="8490" b="65575"/>
            <a:stretch>
              <a:fillRect/>
            </a:stretch>
          </p:blipFill>
          <p:spPr>
            <a:xfrm>
              <a:off x="8835" y="1738"/>
              <a:ext cx="699" cy="824"/>
            </a:xfrm>
            <a:prstGeom prst="rect">
              <a:avLst/>
            </a:prstGeom>
            <a:solidFill>
              <a:schemeClr val="tx1"/>
            </a:solidFill>
          </p:spPr>
        </p:pic>
      </p:gr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5.1 </a:t>
            </a:r>
            <a:r>
              <a:rPr lang="zh-CN" altLang="en-US" dirty="0" smtClean="0"/>
              <a:t>基本认证方法</a:t>
            </a:r>
            <a:endParaRPr lang="zh-CN" altLang="en-US" dirty="0" smtClean="0"/>
          </a:p>
        </p:txBody>
      </p:sp>
      <p:sp>
        <p:nvSpPr>
          <p:cNvPr id="17411" name="内容占位符 2"/>
          <p:cNvSpPr>
            <a:spLocks noGrp="1"/>
          </p:cNvSpPr>
          <p:nvPr>
            <p:ph idx="1"/>
          </p:nvPr>
        </p:nvSpPr>
        <p:spPr/>
        <p:txBody>
          <a:bodyPr/>
          <a:lstStyle/>
          <a:p>
            <a:r>
              <a:rPr lang="zh-CN" altLang="en-US" dirty="0" smtClean="0">
                <a:ea typeface="宋体" panose="02010600030101010101" pitchFamily="2" charset="-122"/>
              </a:rPr>
              <a:t>单向认证</a:t>
            </a:r>
            <a:endParaRPr lang="en-US" altLang="zh-CN" dirty="0" smtClean="0">
              <a:ea typeface="宋体" panose="02010600030101010101" pitchFamily="2" charset="-122"/>
            </a:endParaRPr>
          </a:p>
          <a:p>
            <a:pPr lvl="1"/>
            <a:r>
              <a:rPr lang="zh-CN" altLang="en-US" dirty="0">
                <a:ea typeface="宋体" panose="02010600030101010101" pitchFamily="2" charset="-122"/>
              </a:rPr>
              <a:t>认证</a:t>
            </a:r>
            <a:r>
              <a:rPr lang="zh-CN" altLang="en-US" dirty="0" smtClean="0">
                <a:ea typeface="宋体" panose="02010600030101010101" pitchFamily="2" charset="-122"/>
              </a:rPr>
              <a:t>对方的真实性</a:t>
            </a:r>
            <a:endParaRPr lang="zh-CN" altLang="en-US" dirty="0" smtClean="0">
              <a:ea typeface="宋体" panose="02010600030101010101" pitchFamily="2" charset="-122"/>
            </a:endParaRPr>
          </a:p>
          <a:p>
            <a:pPr lvl="2"/>
            <a:r>
              <a:rPr lang="en-US" altLang="zh-CN" dirty="0" smtClean="0">
                <a:ea typeface="宋体" panose="02010600030101010101" pitchFamily="2" charset="-122"/>
              </a:rPr>
              <a:t>A</a:t>
            </a:r>
            <a:r>
              <a:rPr lang="zh-CN" altLang="en-US" dirty="0" smtClean="0">
                <a:ea typeface="宋体" panose="02010600030101010101" pitchFamily="2" charset="-122"/>
              </a:rPr>
              <a:t>向</a:t>
            </a:r>
            <a:r>
              <a:rPr lang="en-US" altLang="zh-CN" dirty="0" smtClean="0">
                <a:ea typeface="宋体" panose="02010600030101010101" pitchFamily="2" charset="-122"/>
              </a:rPr>
              <a:t>B</a:t>
            </a:r>
            <a:r>
              <a:rPr lang="zh-CN" altLang="en-US" dirty="0" smtClean="0">
                <a:ea typeface="宋体" panose="02010600030101010101" pitchFamily="2" charset="-122"/>
              </a:rPr>
              <a:t>表明身份（通常</a:t>
            </a:r>
            <a:r>
              <a:rPr lang="en-US" altLang="zh-CN" dirty="0" smtClean="0">
                <a:ea typeface="宋体" panose="02010600030101010101" pitchFamily="2" charset="-122"/>
              </a:rPr>
              <a:t>B</a:t>
            </a:r>
            <a:r>
              <a:rPr lang="zh-CN" altLang="en-US" dirty="0" smtClean="0">
                <a:ea typeface="宋体" panose="02010600030101010101" pitchFamily="2" charset="-122"/>
              </a:rPr>
              <a:t>是</a:t>
            </a:r>
            <a:r>
              <a:rPr lang="en-US" altLang="zh-CN" dirty="0" smtClean="0">
                <a:ea typeface="宋体" panose="02010600030101010101" pitchFamily="2" charset="-122"/>
              </a:rPr>
              <a:t>server</a:t>
            </a:r>
            <a:r>
              <a:rPr lang="zh-CN" altLang="en-US" dirty="0" smtClean="0">
                <a:ea typeface="宋体" panose="02010600030101010101" pitchFamily="2" charset="-122"/>
              </a:rPr>
              <a:t>，</a:t>
            </a:r>
            <a:r>
              <a:rPr lang="en-US" altLang="zh-CN" dirty="0" smtClean="0">
                <a:ea typeface="宋体" panose="02010600030101010101" pitchFamily="2" charset="-122"/>
              </a:rPr>
              <a:t>A</a:t>
            </a:r>
            <a:r>
              <a:rPr lang="zh-CN" altLang="en-US" dirty="0" smtClean="0">
                <a:ea typeface="宋体" panose="02010600030101010101" pitchFamily="2" charset="-122"/>
              </a:rPr>
              <a:t>是</a:t>
            </a:r>
            <a:r>
              <a:rPr lang="en-US" altLang="zh-CN" dirty="0" smtClean="0">
                <a:ea typeface="宋体" panose="02010600030101010101" pitchFamily="2" charset="-122"/>
              </a:rPr>
              <a:t>client</a:t>
            </a:r>
            <a:r>
              <a:rPr lang="zh-CN" altLang="en-US" dirty="0" smtClean="0">
                <a:ea typeface="宋体" panose="02010600030101010101" pitchFamily="2" charset="-122"/>
              </a:rPr>
              <a:t>）</a:t>
            </a:r>
            <a:endParaRPr lang="zh-CN" altLang="en-US" dirty="0" smtClean="0">
              <a:ea typeface="宋体" panose="02010600030101010101" pitchFamily="2" charset="-122"/>
            </a:endParaRPr>
          </a:p>
          <a:p>
            <a:pPr lvl="2"/>
            <a:r>
              <a:rPr lang="zh-CN" altLang="en-US" dirty="0" smtClean="0">
                <a:ea typeface="宋体" panose="02010600030101010101" pitchFamily="2" charset="-122"/>
              </a:rPr>
              <a:t>如果系统</a:t>
            </a:r>
            <a:r>
              <a:rPr lang="en-US" altLang="zh-CN" dirty="0" smtClean="0">
                <a:ea typeface="宋体" panose="02010600030101010101" pitchFamily="2" charset="-122"/>
              </a:rPr>
              <a:t>A</a:t>
            </a:r>
            <a:r>
              <a:rPr lang="zh-CN" altLang="en-US" dirty="0" smtClean="0">
                <a:ea typeface="宋体" panose="02010600030101010101" pitchFamily="2" charset="-122"/>
              </a:rPr>
              <a:t>是安全的，则攻击者不能冒充</a:t>
            </a:r>
            <a:r>
              <a:rPr lang="en-US" altLang="zh-CN" dirty="0" smtClean="0">
                <a:ea typeface="宋体" panose="02010600030101010101" pitchFamily="2" charset="-122"/>
              </a:rPr>
              <a:t>A</a:t>
            </a:r>
            <a:endParaRPr lang="en-US" altLang="zh-CN" dirty="0" smtClean="0">
              <a:ea typeface="宋体" panose="02010600030101010101" pitchFamily="2" charset="-122"/>
            </a:endParaRPr>
          </a:p>
          <a:p>
            <a:pPr lvl="2"/>
            <a:r>
              <a:rPr lang="zh-CN" altLang="en-US" dirty="0" smtClean="0">
                <a:ea typeface="宋体" panose="02010600030101010101" pitchFamily="2" charset="-122"/>
              </a:rPr>
              <a:t>最简单的方式是</a:t>
            </a:r>
            <a:r>
              <a:rPr lang="en-US" altLang="zh-CN" dirty="0" smtClean="0">
                <a:ea typeface="宋体" panose="02010600030101010101" pitchFamily="2" charset="-122"/>
              </a:rPr>
              <a:t>A</a:t>
            </a:r>
            <a:r>
              <a:rPr lang="zh-CN" altLang="en-US" dirty="0" smtClean="0">
                <a:ea typeface="宋体" panose="02010600030101010101" pitchFamily="2" charset="-122"/>
              </a:rPr>
              <a:t>向</a:t>
            </a:r>
            <a:r>
              <a:rPr lang="en-US" altLang="zh-CN" dirty="0" smtClean="0">
                <a:ea typeface="宋体" panose="02010600030101010101" pitchFamily="2" charset="-122"/>
              </a:rPr>
              <a:t>B</a:t>
            </a:r>
            <a:r>
              <a:rPr lang="zh-CN" altLang="en-US" dirty="0" smtClean="0">
                <a:ea typeface="宋体" panose="02010600030101010101" pitchFamily="2" charset="-122"/>
              </a:rPr>
              <a:t>出示口令</a:t>
            </a:r>
            <a:endParaRPr lang="zh-CN" altLang="en-US" dirty="0" smtClean="0">
              <a:ea typeface="宋体" panose="02010600030101010101" pitchFamily="2" charset="-122"/>
            </a:endParaRPr>
          </a:p>
          <a:p>
            <a:pPr lvl="1"/>
            <a:r>
              <a:rPr lang="zh-CN" altLang="en-US" dirty="0" smtClean="0">
                <a:ea typeface="宋体" panose="02010600030101010101" pitchFamily="2" charset="-122"/>
              </a:rPr>
              <a:t>重点防范“ 回放”攻击（</a:t>
            </a:r>
            <a:r>
              <a:rPr lang="en-US" altLang="zh-CN" dirty="0" smtClean="0">
                <a:ea typeface="宋体" panose="02010600030101010101" pitchFamily="2" charset="-122"/>
              </a:rPr>
              <a:t>replay</a:t>
            </a:r>
            <a:r>
              <a:rPr lang="zh-CN" altLang="en-US" dirty="0" smtClean="0">
                <a:ea typeface="宋体" panose="02010600030101010101" pitchFamily="2" charset="-122"/>
              </a:rPr>
              <a:t>）</a:t>
            </a:r>
            <a:endParaRPr lang="zh-CN" altLang="en-US" dirty="0" smtClean="0">
              <a:ea typeface="宋体" panose="02010600030101010101" pitchFamily="2" charset="-122"/>
            </a:endParaRPr>
          </a:p>
        </p:txBody>
      </p:sp>
      <p:sp>
        <p:nvSpPr>
          <p:cNvPr id="1741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C7D6529-C740-4535-9025-B56A0DF2A086}" type="slidenum">
              <a:rPr lang="en-US" altLang="zh-CN"/>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r>
              <a:rPr lang="en-AU" dirty="0">
                <a:solidFill>
                  <a:schemeClr val="accent6">
                    <a:lumMod val="40000"/>
                    <a:lumOff val="60000"/>
                  </a:schemeClr>
                </a:solidFill>
              </a:rPr>
              <a:t>Kerberos </a:t>
            </a:r>
            <a:r>
              <a:rPr lang="zh-CN" altLang="en-AU" sz="4800" dirty="0">
                <a:solidFill>
                  <a:schemeClr val="accent6">
                    <a:lumMod val="40000"/>
                    <a:lumOff val="60000"/>
                  </a:schemeClr>
                </a:solidFill>
              </a:rPr>
              <a:t>版本</a:t>
            </a:r>
            <a:r>
              <a:rPr lang="en-US" altLang="zh-CN" sz="4800" dirty="0">
                <a:solidFill>
                  <a:schemeClr val="accent6">
                    <a:lumMod val="40000"/>
                    <a:lumOff val="60000"/>
                  </a:schemeClr>
                </a:solidFill>
              </a:rPr>
              <a:t>4 </a:t>
            </a:r>
            <a:r>
              <a:rPr lang="zh-CN" altLang="en-US" sz="4800" dirty="0">
                <a:solidFill>
                  <a:schemeClr val="accent6">
                    <a:lumMod val="40000"/>
                    <a:lumOff val="60000"/>
                  </a:schemeClr>
                </a:solidFill>
              </a:rPr>
              <a:t>和版本</a:t>
            </a:r>
            <a:r>
              <a:rPr lang="en-US" altLang="zh-CN" sz="4800" dirty="0">
                <a:solidFill>
                  <a:schemeClr val="accent6">
                    <a:lumMod val="40000"/>
                    <a:lumOff val="60000"/>
                  </a:schemeClr>
                </a:solidFill>
              </a:rPr>
              <a:t>5</a:t>
            </a:r>
            <a:endParaRPr lang="en-US" altLang="zh-CN" sz="4800" dirty="0">
              <a:solidFill>
                <a:schemeClr val="accent6">
                  <a:lumMod val="40000"/>
                  <a:lumOff val="60000"/>
                </a:schemeClr>
              </a:solidFill>
            </a:endParaRPr>
          </a:p>
        </p:txBody>
      </p:sp>
      <p:sp>
        <p:nvSpPr>
          <p:cNvPr id="227331" name="Rectangle 3"/>
          <p:cNvSpPr>
            <a:spLocks noGrp="1" noChangeArrowheads="1"/>
          </p:cNvSpPr>
          <p:nvPr>
            <p:ph idx="1"/>
          </p:nvPr>
        </p:nvSpPr>
        <p:spPr>
          <a:xfrm>
            <a:off x="395536" y="1268760"/>
            <a:ext cx="8229600" cy="4953000"/>
          </a:xfrm>
        </p:spPr>
        <p:txBody>
          <a:bodyPr>
            <a:normAutofit/>
          </a:bodyPr>
          <a:lstStyle/>
          <a:p>
            <a:pPr>
              <a:buClr>
                <a:schemeClr val="accent6">
                  <a:lumMod val="60000"/>
                  <a:lumOff val="40000"/>
                </a:schemeClr>
              </a:buClr>
            </a:pPr>
            <a:r>
              <a:rPr lang="zh-CN" altLang="en-US" sz="3200" dirty="0"/>
              <a:t>最广泛使用的</a:t>
            </a:r>
            <a:r>
              <a:rPr lang="en-US" altLang="zh-CN" sz="3200" dirty="0"/>
              <a:t>Kerberos</a:t>
            </a:r>
            <a:r>
              <a:rPr lang="zh-CN" altLang="en-US" sz="3200" dirty="0"/>
              <a:t>版本是版本</a:t>
            </a:r>
            <a:r>
              <a:rPr lang="en-US" altLang="zh-CN" sz="3200" dirty="0"/>
              <a:t>4</a:t>
            </a:r>
            <a:endParaRPr lang="en-US" sz="3200" dirty="0"/>
          </a:p>
          <a:p>
            <a:pPr>
              <a:buClr>
                <a:schemeClr val="accent6">
                  <a:lumMod val="60000"/>
                  <a:lumOff val="40000"/>
                </a:schemeClr>
              </a:buClr>
            </a:pPr>
            <a:r>
              <a:rPr lang="zh-CN" altLang="en-US" sz="3200" dirty="0"/>
              <a:t>版本</a:t>
            </a:r>
            <a:r>
              <a:rPr lang="en-US" sz="3200" dirty="0"/>
              <a:t>5</a:t>
            </a:r>
            <a:r>
              <a:rPr lang="zh-CN" altLang="en-US" sz="3200" dirty="0"/>
              <a:t>的改进如下</a:t>
            </a:r>
            <a:r>
              <a:rPr lang="en-US" sz="3200" dirty="0"/>
              <a:t>:</a:t>
            </a:r>
            <a:endParaRPr lang="en-US" sz="3200" dirty="0"/>
          </a:p>
          <a:p>
            <a:pPr lvl="1"/>
            <a:r>
              <a:rPr lang="zh-CN" altLang="en-US" sz="2400" dirty="0"/>
              <a:t>一个加密消息绑定一个加密的算法标识符</a:t>
            </a:r>
            <a:endParaRPr lang="en-US" sz="2400" dirty="0"/>
          </a:p>
          <a:p>
            <a:pPr lvl="2"/>
            <a:r>
              <a:rPr lang="zh-CN" altLang="en-US" sz="2400" dirty="0"/>
              <a:t>这使得用户能用其他非</a:t>
            </a:r>
            <a:r>
              <a:rPr lang="en-US" altLang="zh-CN" sz="2400" dirty="0"/>
              <a:t>DES</a:t>
            </a:r>
            <a:r>
              <a:rPr lang="zh-CN" altLang="en-US" sz="2400" dirty="0"/>
              <a:t>的算法配置</a:t>
            </a:r>
            <a:r>
              <a:rPr lang="en-US" altLang="zh-CN" sz="2400" dirty="0"/>
              <a:t>Kerberos</a:t>
            </a:r>
            <a:endParaRPr lang="en-US" sz="2400" dirty="0"/>
          </a:p>
          <a:p>
            <a:pPr lvl="1"/>
            <a:r>
              <a:rPr lang="zh-CN" altLang="en-US" sz="2400" dirty="0"/>
              <a:t>支持认证转发</a:t>
            </a:r>
            <a:endParaRPr lang="en-US" sz="2400" dirty="0"/>
          </a:p>
          <a:p>
            <a:pPr lvl="2"/>
            <a:r>
              <a:rPr lang="zh-CN" altLang="en-US" sz="2400" dirty="0"/>
              <a:t>使得一个客户端访问一台服务器，并让这台服务器代表客户端访问另外一台服务器</a:t>
            </a:r>
            <a:endParaRPr lang="en-US" sz="2400" dirty="0"/>
          </a:p>
          <a:p>
            <a:pPr lvl="2"/>
            <a:r>
              <a:rPr lang="zh-CN" altLang="en-US" sz="2400" dirty="0"/>
              <a:t>支持一种比在版本</a:t>
            </a:r>
            <a:r>
              <a:rPr lang="en-US" altLang="zh-CN" sz="2400" dirty="0"/>
              <a:t>4</a:t>
            </a:r>
            <a:r>
              <a:rPr lang="zh-CN" altLang="en-US" sz="2400" dirty="0"/>
              <a:t>中需要更少的安全密钥交换的域间认证（</a:t>
            </a:r>
            <a:r>
              <a:rPr lang="en-US" altLang="zh-CN" sz="2400" dirty="0"/>
              <a:t>interrealm authentication</a:t>
            </a:r>
            <a:r>
              <a:rPr lang="zh-CN" altLang="en-US" sz="2400" dirty="0"/>
              <a:t>）办法</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293687" y="188640"/>
            <a:ext cx="8229600" cy="847308"/>
          </a:xfrm>
        </p:spPr>
        <p:txBody>
          <a:bodyPr/>
          <a:lstStyle/>
          <a:p>
            <a:r>
              <a:rPr lang="en-AU" dirty="0">
                <a:solidFill>
                  <a:schemeClr val="accent6">
                    <a:lumMod val="40000"/>
                    <a:lumOff val="60000"/>
                  </a:schemeClr>
                </a:solidFill>
              </a:rPr>
              <a:t>Kerberos </a:t>
            </a:r>
            <a:r>
              <a:rPr lang="zh-CN" altLang="en-AU" sz="4800" dirty="0">
                <a:solidFill>
                  <a:schemeClr val="accent6">
                    <a:lumMod val="40000"/>
                    <a:lumOff val="60000"/>
                  </a:schemeClr>
                </a:solidFill>
              </a:rPr>
              <a:t>性能问题</a:t>
            </a:r>
            <a:endParaRPr lang="zh-CN" altLang="en-AU" sz="4800" dirty="0">
              <a:solidFill>
                <a:schemeClr val="accent6">
                  <a:lumMod val="40000"/>
                  <a:lumOff val="60000"/>
                </a:schemeClr>
              </a:solidFill>
            </a:endParaRPr>
          </a:p>
        </p:txBody>
      </p:sp>
      <p:sp>
        <p:nvSpPr>
          <p:cNvPr id="2" name="圆角矩形 1"/>
          <p:cNvSpPr/>
          <p:nvPr/>
        </p:nvSpPr>
        <p:spPr>
          <a:xfrm>
            <a:off x="293687" y="1139597"/>
            <a:ext cx="6702425" cy="94869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l"/>
            <a:r>
              <a:rPr lang="zh-CN" altLang="zh-CN" sz="2400">
                <a:solidFill>
                  <a:schemeClr val="bg1"/>
                </a:solidFill>
                <a:effectLst>
                  <a:outerShdw blurRad="38100" dist="38100" dir="2700000" algn="tl">
                    <a:srgbClr val="000000">
                      <a:alpha val="43137"/>
                    </a:srgbClr>
                  </a:outerShdw>
                </a:effectLst>
              </a:rPr>
              <a:t>越来越大的客户端</a:t>
            </a:r>
            <a:r>
              <a:rPr lang="en-US" altLang="zh-CN" sz="2400">
                <a:solidFill>
                  <a:schemeClr val="bg1"/>
                </a:solidFill>
                <a:effectLst>
                  <a:outerShdw blurRad="38100" dist="38100" dir="2700000" algn="tl">
                    <a:srgbClr val="000000">
                      <a:alpha val="43137"/>
                    </a:srgbClr>
                  </a:outerShdw>
                </a:effectLst>
              </a:rPr>
              <a:t>/</a:t>
            </a:r>
            <a:r>
              <a:rPr lang="zh-CN" altLang="en-US" sz="2400">
                <a:solidFill>
                  <a:schemeClr val="bg1"/>
                </a:solidFill>
                <a:effectLst>
                  <a:outerShdw blurRad="38100" dist="38100" dir="2700000" algn="tl">
                    <a:srgbClr val="000000">
                      <a:alpha val="43137"/>
                    </a:srgbClr>
                  </a:outerShdw>
                </a:effectLst>
              </a:rPr>
              <a:t>服务器装置</a:t>
            </a:r>
            <a:endParaRPr lang="zh-CN" altLang="en-US" sz="2400">
              <a:solidFill>
                <a:schemeClr val="bg1"/>
              </a:solidFill>
              <a:effectLst>
                <a:outerShdw blurRad="38100" dist="38100" dir="2700000" algn="tl">
                  <a:srgbClr val="000000">
                    <a:alpha val="43137"/>
                  </a:srgbClr>
                </a:outerShdw>
              </a:effectLst>
            </a:endParaRPr>
          </a:p>
        </p:txBody>
      </p:sp>
      <p:sp>
        <p:nvSpPr>
          <p:cNvPr id="3" name="圆角矩形 2"/>
          <p:cNvSpPr/>
          <p:nvPr/>
        </p:nvSpPr>
        <p:spPr>
          <a:xfrm>
            <a:off x="883602" y="2236242"/>
            <a:ext cx="6702425" cy="104775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l"/>
            <a:r>
              <a:rPr lang="zh-CN" altLang="en-US" sz="2400" dirty="0">
                <a:solidFill>
                  <a:schemeClr val="bg1"/>
                </a:solidFill>
                <a:effectLst>
                  <a:outerShdw blurRad="38100" dist="38100" dir="2700000" algn="tl">
                    <a:srgbClr val="000000">
                      <a:alpha val="43137"/>
                    </a:srgbClr>
                  </a:outerShdw>
                </a:effectLst>
              </a:rPr>
              <a:t>在大规模环境中如果系统配置得合适，对</a:t>
            </a:r>
            <a:r>
              <a:rPr lang="en-US" altLang="zh-CN" sz="2400" dirty="0">
                <a:solidFill>
                  <a:schemeClr val="bg1"/>
                </a:solidFill>
                <a:effectLst>
                  <a:outerShdw blurRad="38100" dist="38100" dir="2700000" algn="tl">
                    <a:srgbClr val="000000">
                      <a:alpha val="43137"/>
                    </a:srgbClr>
                  </a:outerShdw>
                </a:effectLst>
              </a:rPr>
              <a:t>Kerberos</a:t>
            </a:r>
            <a:r>
              <a:rPr lang="zh-CN" altLang="en-US" sz="2400" dirty="0">
                <a:solidFill>
                  <a:schemeClr val="bg1"/>
                </a:solidFill>
                <a:effectLst>
                  <a:outerShdw blurRad="38100" dist="38100" dir="2700000" algn="tl">
                    <a:srgbClr val="000000">
                      <a:alpha val="43137"/>
                    </a:srgbClr>
                  </a:outerShdw>
                </a:effectLst>
              </a:rPr>
              <a:t>只有很小的性能影响</a:t>
            </a:r>
            <a:endParaRPr lang="zh-CN" altLang="en-US" sz="2400" dirty="0">
              <a:solidFill>
                <a:schemeClr val="bg1"/>
              </a:solidFill>
              <a:effectLst>
                <a:outerShdw blurRad="38100" dist="38100" dir="2700000" algn="tl">
                  <a:srgbClr val="000000">
                    <a:alpha val="43137"/>
                  </a:srgbClr>
                </a:outerShdw>
              </a:effectLst>
            </a:endParaRPr>
          </a:p>
        </p:txBody>
      </p:sp>
      <p:sp>
        <p:nvSpPr>
          <p:cNvPr id="4" name="圆角矩形 3"/>
          <p:cNvSpPr/>
          <p:nvPr/>
        </p:nvSpPr>
        <p:spPr>
          <a:xfrm>
            <a:off x="1398587" y="3431947"/>
            <a:ext cx="6702425" cy="133794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l"/>
            <a:r>
              <a:rPr lang="zh-CN" altLang="en-US" sz="2400" dirty="0">
                <a:solidFill>
                  <a:schemeClr val="bg1"/>
                </a:solidFill>
                <a:effectLst>
                  <a:outerShdw blurRad="38100" dist="38100" dir="2700000" algn="tl">
                    <a:srgbClr val="000000">
                      <a:alpha val="43137"/>
                    </a:srgbClr>
                  </a:outerShdw>
                </a:effectLst>
              </a:rPr>
              <a:t>只有当</a:t>
            </a:r>
            <a:r>
              <a:rPr lang="en-US" altLang="zh-CN" sz="2400" dirty="0">
                <a:solidFill>
                  <a:schemeClr val="bg1"/>
                </a:solidFill>
                <a:effectLst>
                  <a:outerShdw blurRad="38100" dist="38100" dir="2700000" algn="tl">
                    <a:srgbClr val="000000">
                      <a:alpha val="43137"/>
                    </a:srgbClr>
                  </a:outerShdw>
                </a:effectLst>
              </a:rPr>
              <a:t>Kerberos</a:t>
            </a:r>
            <a:r>
              <a:rPr lang="zh-CN" altLang="en-US" sz="2400" dirty="0">
                <a:solidFill>
                  <a:schemeClr val="bg1"/>
                </a:solidFill>
                <a:effectLst>
                  <a:outerShdw blurRad="38100" dist="38100" dir="2700000" algn="tl">
                    <a:srgbClr val="000000">
                      <a:alpha val="43137"/>
                    </a:srgbClr>
                  </a:outerShdw>
                </a:effectLst>
              </a:rPr>
              <a:t>服务器在一个专门的、隔离的机器上运行时，</a:t>
            </a:r>
            <a:r>
              <a:rPr lang="en-US" altLang="zh-CN" sz="2400" dirty="0">
                <a:solidFill>
                  <a:schemeClr val="bg1"/>
                </a:solidFill>
                <a:effectLst>
                  <a:outerShdw blurRad="38100" dist="38100" dir="2700000" algn="tl">
                    <a:srgbClr val="000000">
                      <a:alpha val="43137"/>
                    </a:srgbClr>
                  </a:outerShdw>
                </a:effectLst>
                <a:sym typeface="+mn-ea"/>
              </a:rPr>
              <a:t>Kerberos</a:t>
            </a:r>
            <a:r>
              <a:rPr lang="zh-CN" altLang="en-US" sz="2400" dirty="0">
                <a:solidFill>
                  <a:schemeClr val="bg1"/>
                </a:solidFill>
                <a:effectLst>
                  <a:outerShdw blurRad="38100" dist="38100" dir="2700000" algn="tl">
                    <a:srgbClr val="000000">
                      <a:alpha val="43137"/>
                    </a:srgbClr>
                  </a:outerShdw>
                </a:effectLst>
                <a:sym typeface="+mn-ea"/>
              </a:rPr>
              <a:t>的安全性才能得到最好的保证</a:t>
            </a:r>
            <a:endParaRPr lang="zh-CN" altLang="en-US" sz="2400" dirty="0">
              <a:solidFill>
                <a:schemeClr val="bg1"/>
              </a:solidFill>
              <a:effectLst>
                <a:outerShdw blurRad="38100" dist="38100" dir="2700000" algn="tl">
                  <a:srgbClr val="000000">
                    <a:alpha val="43137"/>
                  </a:srgbClr>
                </a:outerShdw>
              </a:effectLst>
              <a:sym typeface="+mn-ea"/>
            </a:endParaRPr>
          </a:p>
        </p:txBody>
      </p:sp>
      <p:sp>
        <p:nvSpPr>
          <p:cNvPr id="5" name="圆角矩形 4"/>
          <p:cNvSpPr/>
          <p:nvPr/>
        </p:nvSpPr>
        <p:spPr>
          <a:xfrm>
            <a:off x="1993582" y="4920387"/>
            <a:ext cx="6529705" cy="104775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l"/>
            <a:r>
              <a:rPr lang="zh-CN" altLang="en-US" sz="2400" dirty="0">
                <a:solidFill>
                  <a:schemeClr val="bg1"/>
                </a:solidFill>
                <a:effectLst>
                  <a:outerShdw blurRad="38100" dist="38100" dir="2700000" algn="tl">
                    <a:srgbClr val="000000">
                      <a:alpha val="43137"/>
                    </a:srgbClr>
                  </a:outerShdw>
                </a:effectLst>
              </a:rPr>
              <a:t>采用多域的动机是管理，不是保持性能</a:t>
            </a:r>
            <a:endParaRPr lang="zh-CN" altLang="en-US" sz="2400" dirty="0">
              <a:solidFill>
                <a:schemeClr val="bg1"/>
              </a:solidFill>
              <a:effectLst>
                <a:outerShdw blurRad="38100" dist="38100" dir="2700000" algn="tl">
                  <a:srgbClr val="000000">
                    <a:alpha val="43137"/>
                  </a:srgbClr>
                </a:outerShdw>
              </a:effectLst>
            </a:endParaRPr>
          </a:p>
        </p:txBody>
      </p:sp>
      <p:sp>
        <p:nvSpPr>
          <p:cNvPr id="7" name="下箭头 6"/>
          <p:cNvSpPr/>
          <p:nvPr/>
        </p:nvSpPr>
        <p:spPr>
          <a:xfrm>
            <a:off x="5684837" y="1706652"/>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8" name="下箭头 7"/>
          <p:cNvSpPr/>
          <p:nvPr/>
        </p:nvSpPr>
        <p:spPr>
          <a:xfrm>
            <a:off x="6206172" y="2855367"/>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9" name="下箭头 8"/>
          <p:cNvSpPr/>
          <p:nvPr/>
        </p:nvSpPr>
        <p:spPr>
          <a:xfrm>
            <a:off x="6700202" y="4358412"/>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en-US" altLang="zh-CN" dirty="0" smtClean="0"/>
              <a:t>5.1 </a:t>
            </a:r>
            <a:r>
              <a:rPr lang="zh-CN" altLang="en-US" dirty="0" smtClean="0"/>
              <a:t>基本认证方法</a:t>
            </a:r>
            <a:endParaRPr lang="zh-CN" altLang="en-US" dirty="0" smtClean="0"/>
          </a:p>
        </p:txBody>
      </p:sp>
      <p:sp>
        <p:nvSpPr>
          <p:cNvPr id="18435" name="内容占位符 2"/>
          <p:cNvSpPr>
            <a:spLocks noGrp="1"/>
          </p:cNvSpPr>
          <p:nvPr>
            <p:ph idx="1"/>
          </p:nvPr>
        </p:nvSpPr>
        <p:spPr/>
        <p:txBody>
          <a:bodyPr/>
          <a:lstStyle/>
          <a:p>
            <a:r>
              <a:rPr lang="zh-CN" altLang="en-US" dirty="0" smtClean="0">
                <a:ea typeface="宋体" panose="02010600030101010101" pitchFamily="2" charset="-122"/>
              </a:rPr>
              <a:t>使用对称加密方法的单向认证</a:t>
            </a:r>
            <a:r>
              <a:rPr lang="en-US" altLang="zh-CN" dirty="0" smtClean="0">
                <a:ea typeface="宋体" panose="02010600030101010101" pitchFamily="2" charset="-122"/>
              </a:rPr>
              <a:t>A</a:t>
            </a:r>
            <a:r>
              <a:rPr lang="zh-CN" altLang="en-US" dirty="0" smtClean="0">
                <a:ea typeface="宋体" panose="02010600030101010101" pitchFamily="2" charset="-122"/>
              </a:rPr>
              <a:t>和</a:t>
            </a:r>
            <a:r>
              <a:rPr lang="en-US" altLang="zh-CN" dirty="0" smtClean="0">
                <a:ea typeface="宋体" panose="02010600030101010101" pitchFamily="2" charset="-122"/>
              </a:rPr>
              <a:t>B</a:t>
            </a:r>
            <a:r>
              <a:rPr lang="zh-CN" altLang="en-US" dirty="0" smtClean="0">
                <a:ea typeface="宋体" panose="02010600030101010101" pitchFamily="2" charset="-122"/>
              </a:rPr>
              <a:t>双方共享密钥，</a:t>
            </a:r>
            <a:r>
              <a:rPr lang="en-US" altLang="zh-CN" dirty="0" smtClean="0">
                <a:ea typeface="宋体" panose="02010600030101010101" pitchFamily="2" charset="-122"/>
              </a:rPr>
              <a:t>B</a:t>
            </a:r>
            <a:r>
              <a:rPr lang="zh-CN" altLang="en-US" dirty="0" smtClean="0">
                <a:ea typeface="宋体" panose="02010600030101010101" pitchFamily="2" charset="-122"/>
              </a:rPr>
              <a:t>向</a:t>
            </a:r>
            <a:r>
              <a:rPr lang="en-US" altLang="zh-CN" dirty="0" smtClean="0">
                <a:ea typeface="宋体" panose="02010600030101010101" pitchFamily="2" charset="-122"/>
              </a:rPr>
              <a:t>A</a:t>
            </a:r>
            <a:r>
              <a:rPr lang="zh-CN" altLang="en-US" dirty="0" smtClean="0">
                <a:ea typeface="宋体" panose="02010600030101010101" pitchFamily="2" charset="-122"/>
              </a:rPr>
              <a:t>发送一个明文</a:t>
            </a:r>
            <a:r>
              <a:rPr lang="en-US" altLang="zh-CN" dirty="0" smtClean="0">
                <a:ea typeface="宋体" panose="02010600030101010101" pitchFamily="2" charset="-122"/>
              </a:rPr>
              <a:t>R</a:t>
            </a:r>
            <a:r>
              <a:rPr lang="zh-CN" altLang="en-US" dirty="0" smtClean="0">
                <a:ea typeface="宋体" panose="02010600030101010101" pitchFamily="2" charset="-122"/>
              </a:rPr>
              <a:t>，</a:t>
            </a:r>
            <a:r>
              <a:rPr lang="en-US" altLang="zh-CN" dirty="0" smtClean="0">
                <a:ea typeface="宋体" panose="02010600030101010101" pitchFamily="2" charset="-122"/>
              </a:rPr>
              <a:t>A</a:t>
            </a:r>
            <a:r>
              <a:rPr lang="zh-CN" altLang="en-US" dirty="0" smtClean="0">
                <a:ea typeface="宋体" panose="02010600030101010101" pitchFamily="2" charset="-122"/>
              </a:rPr>
              <a:t>返回该明文对应的密文，从而确认</a:t>
            </a:r>
            <a:r>
              <a:rPr lang="en-US" altLang="zh-CN" dirty="0" smtClean="0">
                <a:ea typeface="宋体" panose="02010600030101010101" pitchFamily="2" charset="-122"/>
              </a:rPr>
              <a:t>A</a:t>
            </a:r>
            <a:r>
              <a:rPr lang="zh-CN" altLang="en-US" dirty="0" smtClean="0">
                <a:ea typeface="宋体" panose="02010600030101010101" pitchFamily="2" charset="-122"/>
              </a:rPr>
              <a:t>掌握密钥。</a:t>
            </a:r>
            <a:endParaRPr lang="en-US" altLang="zh-CN" dirty="0" smtClean="0">
              <a:ea typeface="宋体" panose="02010600030101010101" pitchFamily="2" charset="-122"/>
            </a:endParaRPr>
          </a:p>
          <a:p>
            <a:pPr lvl="1"/>
            <a:r>
              <a:rPr lang="zh-CN" altLang="en-US" dirty="0" smtClean="0">
                <a:ea typeface="宋体" panose="02010600030101010101" pitchFamily="2" charset="-122"/>
              </a:rPr>
              <a:t>随机数据</a:t>
            </a:r>
            <a:r>
              <a:rPr lang="en-US" altLang="zh-CN" dirty="0" smtClean="0">
                <a:ea typeface="宋体" panose="02010600030101010101" pitchFamily="2" charset="-122"/>
              </a:rPr>
              <a:t>R</a:t>
            </a:r>
            <a:r>
              <a:rPr lang="zh-CN" altLang="en-US" dirty="0" smtClean="0">
                <a:ea typeface="宋体" panose="02010600030101010101" pitchFamily="2" charset="-122"/>
              </a:rPr>
              <a:t>每次不同，因此不能回放</a:t>
            </a:r>
            <a:endParaRPr lang="zh-CN" altLang="en-US" dirty="0" smtClean="0">
              <a:ea typeface="宋体" panose="02010600030101010101" pitchFamily="2" charset="-122"/>
            </a:endParaRPr>
          </a:p>
          <a:p>
            <a:pPr lvl="1"/>
            <a:r>
              <a:rPr lang="en-US" altLang="zh-CN" dirty="0" smtClean="0">
                <a:ea typeface="宋体" panose="02010600030101010101" pitchFamily="2" charset="-122"/>
              </a:rPr>
              <a:t>A</a:t>
            </a:r>
            <a:r>
              <a:rPr lang="zh-CN" altLang="en-US" dirty="0" smtClean="0">
                <a:ea typeface="宋体" panose="02010600030101010101" pitchFamily="2" charset="-122"/>
              </a:rPr>
              <a:t>和</a:t>
            </a:r>
            <a:r>
              <a:rPr lang="en-US" altLang="zh-CN" dirty="0" smtClean="0">
                <a:ea typeface="宋体" panose="02010600030101010101" pitchFamily="2" charset="-122"/>
              </a:rPr>
              <a:t>B</a:t>
            </a:r>
            <a:r>
              <a:rPr lang="zh-CN" altLang="en-US" dirty="0" smtClean="0">
                <a:ea typeface="宋体" panose="02010600030101010101" pitchFamily="2" charset="-122"/>
              </a:rPr>
              <a:t>双方安全性相关，一方被攻破，另一方也不安全</a:t>
            </a:r>
            <a:endParaRPr lang="zh-CN" altLang="en-US" dirty="0" smtClean="0">
              <a:ea typeface="宋体" panose="02010600030101010101" pitchFamily="2" charset="-122"/>
            </a:endParaRPr>
          </a:p>
          <a:p>
            <a:pPr lvl="1"/>
            <a:r>
              <a:rPr lang="zh-CN" altLang="en-US" dirty="0" smtClean="0">
                <a:ea typeface="宋体" panose="02010600030101010101" pitchFamily="2" charset="-122"/>
              </a:rPr>
              <a:t>安全改进</a:t>
            </a:r>
            <a:endParaRPr lang="zh-CN" altLang="en-US" dirty="0" smtClean="0">
              <a:ea typeface="宋体" panose="02010600030101010101" pitchFamily="2" charset="-122"/>
            </a:endParaRPr>
          </a:p>
          <a:p>
            <a:pPr lvl="2"/>
            <a:r>
              <a:rPr lang="en-US" altLang="zh-CN" dirty="0" smtClean="0">
                <a:ea typeface="宋体" panose="02010600030101010101" pitchFamily="2" charset="-122"/>
              </a:rPr>
              <a:t>B</a:t>
            </a:r>
            <a:r>
              <a:rPr lang="zh-CN" altLang="en-US" dirty="0" smtClean="0">
                <a:ea typeface="宋体" panose="02010600030101010101" pitchFamily="2" charset="-122"/>
              </a:rPr>
              <a:t>发送</a:t>
            </a:r>
            <a:r>
              <a:rPr lang="en-US" altLang="zh-CN" dirty="0" err="1" smtClean="0">
                <a:ea typeface="宋体" panose="02010600030101010101" pitchFamily="2" charset="-122"/>
              </a:rPr>
              <a:t>Ek</a:t>
            </a:r>
            <a:r>
              <a:rPr lang="en-US" altLang="zh-CN" dirty="0" smtClean="0">
                <a:ea typeface="宋体" panose="02010600030101010101" pitchFamily="2" charset="-122"/>
              </a:rPr>
              <a:t>(R)</a:t>
            </a:r>
            <a:r>
              <a:rPr lang="zh-CN" altLang="en-US" dirty="0" smtClean="0">
                <a:ea typeface="宋体" panose="02010600030101010101" pitchFamily="2" charset="-122"/>
              </a:rPr>
              <a:t>，要</a:t>
            </a:r>
            <a:r>
              <a:rPr lang="en-US" altLang="zh-CN" dirty="0" smtClean="0">
                <a:ea typeface="宋体" panose="02010600030101010101" pitchFamily="2" charset="-122"/>
              </a:rPr>
              <a:t>A</a:t>
            </a:r>
            <a:r>
              <a:rPr lang="zh-CN" altLang="en-US" dirty="0" smtClean="0">
                <a:ea typeface="宋体" panose="02010600030101010101" pitchFamily="2" charset="-122"/>
              </a:rPr>
              <a:t>给出明文，具有双向鉴别的效果</a:t>
            </a:r>
            <a:endParaRPr lang="zh-CN" altLang="en-US" dirty="0" smtClean="0">
              <a:ea typeface="宋体" panose="02010600030101010101" pitchFamily="2" charset="-122"/>
            </a:endParaRPr>
          </a:p>
          <a:p>
            <a:pPr lvl="2"/>
            <a:r>
              <a:rPr lang="en-US" altLang="zh-CN" dirty="0" smtClean="0">
                <a:ea typeface="宋体" panose="02010600030101010101" pitchFamily="2" charset="-122"/>
              </a:rPr>
              <a:t>A</a:t>
            </a:r>
            <a:r>
              <a:rPr lang="zh-CN" altLang="en-US" dirty="0" smtClean="0">
                <a:ea typeface="宋体" panose="02010600030101010101" pitchFamily="2" charset="-122"/>
              </a:rPr>
              <a:t>发送</a:t>
            </a:r>
            <a:r>
              <a:rPr lang="en-US" altLang="zh-CN" dirty="0" err="1" smtClean="0">
                <a:ea typeface="宋体" panose="02010600030101010101" pitchFamily="2" charset="-122"/>
              </a:rPr>
              <a:t>Ek</a:t>
            </a:r>
            <a:r>
              <a:rPr lang="en-US" altLang="zh-CN" dirty="0" smtClean="0">
                <a:ea typeface="宋体" panose="02010600030101010101" pitchFamily="2" charset="-122"/>
              </a:rPr>
              <a:t>(</a:t>
            </a:r>
            <a:r>
              <a:rPr lang="zh-CN" altLang="en-US" dirty="0" smtClean="0">
                <a:ea typeface="宋体" panose="02010600030101010101" pitchFamily="2" charset="-122"/>
              </a:rPr>
              <a:t>时标</a:t>
            </a:r>
            <a:r>
              <a:rPr lang="en-US" altLang="zh-CN" dirty="0" smtClean="0">
                <a:ea typeface="宋体" panose="02010600030101010101" pitchFamily="2" charset="-122"/>
              </a:rPr>
              <a:t>)</a:t>
            </a:r>
            <a:r>
              <a:rPr lang="zh-CN" altLang="en-US" dirty="0" smtClean="0">
                <a:ea typeface="宋体" panose="02010600030101010101" pitchFamily="2" charset="-122"/>
              </a:rPr>
              <a:t>，由</a:t>
            </a:r>
            <a:r>
              <a:rPr lang="en-US" altLang="zh-CN" dirty="0" smtClean="0">
                <a:ea typeface="宋体" panose="02010600030101010101" pitchFamily="2" charset="-122"/>
              </a:rPr>
              <a:t>B</a:t>
            </a:r>
            <a:r>
              <a:rPr lang="zh-CN" altLang="en-US" dirty="0" smtClean="0">
                <a:ea typeface="宋体" panose="02010600030101010101" pitchFamily="2" charset="-122"/>
              </a:rPr>
              <a:t>判断是否接受</a:t>
            </a:r>
            <a:endParaRPr lang="zh-CN" altLang="en-US" dirty="0" smtClean="0">
              <a:ea typeface="宋体" panose="02010600030101010101" pitchFamily="2" charset="-122"/>
            </a:endParaRPr>
          </a:p>
        </p:txBody>
      </p:sp>
      <p:sp>
        <p:nvSpPr>
          <p:cNvPr id="1843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77D724CC-36C9-41CD-A998-BE4934DB9B66}" type="slidenum">
              <a:rPr lang="en-US" altLang="zh-CN"/>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smtClean="0"/>
              <a:t>5.1 </a:t>
            </a:r>
            <a:r>
              <a:rPr lang="zh-CN" altLang="en-US" dirty="0" smtClean="0"/>
              <a:t>基本认证方法</a:t>
            </a:r>
            <a:endParaRPr lang="zh-CN" altLang="en-US" dirty="0" smtClean="0"/>
          </a:p>
        </p:txBody>
      </p:sp>
      <p:sp>
        <p:nvSpPr>
          <p:cNvPr id="19459" name="内容占位符 2"/>
          <p:cNvSpPr>
            <a:spLocks noGrp="1"/>
          </p:cNvSpPr>
          <p:nvPr>
            <p:ph idx="1"/>
          </p:nvPr>
        </p:nvSpPr>
        <p:spPr/>
        <p:txBody>
          <a:bodyPr/>
          <a:lstStyle/>
          <a:p>
            <a:r>
              <a:rPr lang="zh-CN" altLang="en-US" dirty="0" smtClean="0">
                <a:ea typeface="宋体" panose="02010600030101010101" pitchFamily="2" charset="-122"/>
              </a:rPr>
              <a:t>基于公钥的单向认证</a:t>
            </a:r>
            <a:endParaRPr lang="zh-CN" altLang="en-US" dirty="0" smtClean="0">
              <a:ea typeface="宋体" panose="02010600030101010101" pitchFamily="2" charset="-122"/>
            </a:endParaRPr>
          </a:p>
        </p:txBody>
      </p:sp>
      <p:sp>
        <p:nvSpPr>
          <p:cNvPr id="1946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5C9EA7F-330D-490E-8D9E-38E8136C0E3C}" type="slidenum">
              <a:rPr lang="en-US" altLang="zh-CN"/>
            </a:fld>
            <a:endParaRPr lang="en-US" altLang="zh-CN"/>
          </a:p>
        </p:txBody>
      </p:sp>
      <p:pic>
        <p:nvPicPr>
          <p:cNvPr id="19461"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55650" y="2060575"/>
            <a:ext cx="6634163"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en-US" altLang="zh-CN" dirty="0" smtClean="0"/>
              <a:t>5.2 </a:t>
            </a:r>
            <a:r>
              <a:rPr lang="zh-CN" altLang="en-US" dirty="0" smtClean="0"/>
              <a:t>基本认证方法</a:t>
            </a:r>
            <a:endParaRPr lang="zh-CN" altLang="en-US" dirty="0" smtClean="0"/>
          </a:p>
        </p:txBody>
      </p:sp>
      <p:sp>
        <p:nvSpPr>
          <p:cNvPr id="20483" name="内容占位符 2"/>
          <p:cNvSpPr>
            <a:spLocks noGrp="1"/>
          </p:cNvSpPr>
          <p:nvPr>
            <p:ph idx="1"/>
          </p:nvPr>
        </p:nvSpPr>
        <p:spPr/>
        <p:txBody>
          <a:bodyPr/>
          <a:lstStyle/>
          <a:p>
            <a:r>
              <a:rPr lang="zh-CN" altLang="en-US" dirty="0" smtClean="0">
                <a:ea typeface="宋体" panose="02010600030101010101" pitchFamily="2" charset="-122"/>
              </a:rPr>
              <a:t>口令认证－</a:t>
            </a:r>
            <a:r>
              <a:rPr lang="en-US" altLang="zh-CN" dirty="0" err="1" smtClean="0">
                <a:ea typeface="宋体" panose="02010600030101010101" pitchFamily="2" charset="-122"/>
              </a:rPr>
              <a:t>Lamport</a:t>
            </a:r>
            <a:r>
              <a:rPr lang="zh-CN" altLang="en-US" dirty="0" smtClean="0">
                <a:ea typeface="宋体" panose="02010600030101010101" pitchFamily="2" charset="-122"/>
              </a:rPr>
              <a:t>散列函数方法</a:t>
            </a:r>
            <a:endParaRPr lang="en-US" altLang="zh-CN" dirty="0" smtClean="0">
              <a:ea typeface="宋体" panose="02010600030101010101" pitchFamily="2" charset="-122"/>
            </a:endParaRPr>
          </a:p>
          <a:p>
            <a:pPr lvl="1"/>
            <a:r>
              <a:rPr lang="en-US" altLang="zh-CN" dirty="0" smtClean="0">
                <a:ea typeface="宋体" panose="02010600030101010101" pitchFamily="2" charset="-122"/>
              </a:rPr>
              <a:t>A</a:t>
            </a:r>
            <a:r>
              <a:rPr lang="zh-CN" altLang="en-US" dirty="0" smtClean="0">
                <a:ea typeface="宋体" panose="02010600030101010101" pitchFamily="2" charset="-122"/>
              </a:rPr>
              <a:t>在</a:t>
            </a:r>
            <a:r>
              <a:rPr lang="en-US" altLang="zh-CN" dirty="0" smtClean="0">
                <a:ea typeface="宋体" panose="02010600030101010101" pitchFamily="2" charset="-122"/>
              </a:rPr>
              <a:t>B</a:t>
            </a:r>
            <a:r>
              <a:rPr lang="zh-CN" altLang="en-US" dirty="0" smtClean="0">
                <a:ea typeface="宋体" panose="02010600030101010101" pitchFamily="2" charset="-122"/>
              </a:rPr>
              <a:t>处预先存放</a:t>
            </a:r>
            <a:endParaRPr lang="zh-CN" altLang="en-US" dirty="0" smtClean="0">
              <a:ea typeface="宋体" panose="02010600030101010101" pitchFamily="2" charset="-122"/>
            </a:endParaRPr>
          </a:p>
          <a:p>
            <a:pPr lvl="2"/>
            <a:r>
              <a:rPr lang="en-US" altLang="zh-CN" dirty="0" smtClean="0">
                <a:ea typeface="宋体" panose="02010600030101010101" pitchFamily="2" charset="-122"/>
              </a:rPr>
              <a:t>A</a:t>
            </a:r>
            <a:r>
              <a:rPr lang="zh-CN" altLang="en-US" dirty="0" smtClean="0">
                <a:ea typeface="宋体" panose="02010600030101010101" pitchFamily="2" charset="-122"/>
              </a:rPr>
              <a:t>的用户名，整数</a:t>
            </a:r>
            <a:r>
              <a:rPr lang="en-US" altLang="zh-CN" dirty="0" smtClean="0">
                <a:ea typeface="宋体" panose="02010600030101010101" pitchFamily="2" charset="-122"/>
              </a:rPr>
              <a:t>n</a:t>
            </a:r>
            <a:r>
              <a:rPr lang="zh-CN" altLang="en-US" dirty="0" smtClean="0">
                <a:ea typeface="宋体" panose="02010600030101010101" pitchFamily="2" charset="-122"/>
              </a:rPr>
              <a:t>，和</a:t>
            </a:r>
            <a:r>
              <a:rPr lang="en-US" altLang="zh-CN" dirty="0" err="1" smtClean="0">
                <a:ea typeface="宋体" panose="02010600030101010101" pitchFamily="2" charset="-122"/>
              </a:rPr>
              <a:t>hash</a:t>
            </a:r>
            <a:r>
              <a:rPr lang="en-US" altLang="zh-CN" baseline="30000" dirty="0" err="1" smtClean="0">
                <a:ea typeface="宋体" panose="02010600030101010101" pitchFamily="2" charset="-122"/>
              </a:rPr>
              <a:t>n</a:t>
            </a:r>
            <a:r>
              <a:rPr lang="en-US" altLang="zh-CN" dirty="0" smtClean="0">
                <a:ea typeface="宋体" panose="02010600030101010101" pitchFamily="2" charset="-122"/>
              </a:rPr>
              <a:t>(password)</a:t>
            </a:r>
            <a:endParaRPr lang="en-US" altLang="zh-CN" dirty="0" smtClean="0">
              <a:ea typeface="宋体" panose="02010600030101010101" pitchFamily="2" charset="-122"/>
            </a:endParaRPr>
          </a:p>
          <a:p>
            <a:pPr lvl="1"/>
            <a:r>
              <a:rPr lang="zh-CN" altLang="en-US" dirty="0" smtClean="0">
                <a:ea typeface="宋体" panose="02010600030101010101" pitchFamily="2" charset="-122"/>
              </a:rPr>
              <a:t>当</a:t>
            </a:r>
            <a:r>
              <a:rPr lang="en-US" altLang="zh-CN" dirty="0" smtClean="0">
                <a:ea typeface="宋体" panose="02010600030101010101" pitchFamily="2" charset="-122"/>
              </a:rPr>
              <a:t>A</a:t>
            </a:r>
            <a:r>
              <a:rPr lang="zh-CN" altLang="en-US" dirty="0" smtClean="0">
                <a:ea typeface="宋体" panose="02010600030101010101" pitchFamily="2" charset="-122"/>
              </a:rPr>
              <a:t>需要向</a:t>
            </a:r>
            <a:r>
              <a:rPr lang="en-US" altLang="zh-CN" dirty="0" smtClean="0">
                <a:ea typeface="宋体" panose="02010600030101010101" pitchFamily="2" charset="-122"/>
              </a:rPr>
              <a:t>B</a:t>
            </a:r>
            <a:r>
              <a:rPr lang="zh-CN" altLang="en-US" dirty="0" smtClean="0">
                <a:ea typeface="宋体" panose="02010600030101010101" pitchFamily="2" charset="-122"/>
              </a:rPr>
              <a:t>作身份认证时，</a:t>
            </a:r>
            <a:r>
              <a:rPr lang="en-US" altLang="zh-CN" dirty="0" smtClean="0">
                <a:ea typeface="宋体" panose="02010600030101010101" pitchFamily="2" charset="-122"/>
              </a:rPr>
              <a:t>B</a:t>
            </a:r>
            <a:r>
              <a:rPr lang="zh-CN" altLang="en-US" dirty="0" smtClean="0">
                <a:ea typeface="宋体" panose="02010600030101010101" pitchFamily="2" charset="-122"/>
              </a:rPr>
              <a:t>返回</a:t>
            </a:r>
            <a:r>
              <a:rPr lang="en-US" altLang="zh-CN" dirty="0" smtClean="0">
                <a:ea typeface="宋体" panose="02010600030101010101" pitchFamily="2" charset="-122"/>
              </a:rPr>
              <a:t>n</a:t>
            </a:r>
            <a:r>
              <a:rPr lang="zh-CN" altLang="en-US" dirty="0" smtClean="0">
                <a:ea typeface="宋体" panose="02010600030101010101" pitchFamily="2" charset="-122"/>
              </a:rPr>
              <a:t>的当前值</a:t>
            </a:r>
            <a:endParaRPr lang="zh-CN" altLang="en-US" dirty="0" smtClean="0">
              <a:ea typeface="宋体" panose="02010600030101010101" pitchFamily="2" charset="-122"/>
            </a:endParaRPr>
          </a:p>
          <a:p>
            <a:pPr lvl="1"/>
            <a:r>
              <a:rPr lang="en-US" altLang="zh-CN" dirty="0" smtClean="0">
                <a:ea typeface="宋体" panose="02010600030101010101" pitchFamily="2" charset="-122"/>
              </a:rPr>
              <a:t>A</a:t>
            </a:r>
            <a:r>
              <a:rPr lang="zh-CN" altLang="en-US" dirty="0" smtClean="0">
                <a:ea typeface="宋体" panose="02010600030101010101" pitchFamily="2" charset="-122"/>
              </a:rPr>
              <a:t>计算</a:t>
            </a:r>
            <a:r>
              <a:rPr lang="en-US" altLang="zh-CN" dirty="0" smtClean="0">
                <a:ea typeface="宋体" panose="02010600030101010101" pitchFamily="2" charset="-122"/>
              </a:rPr>
              <a:t>x = hash</a:t>
            </a:r>
            <a:r>
              <a:rPr lang="en-US" altLang="zh-CN" baseline="30000" dirty="0" smtClean="0">
                <a:ea typeface="宋体" panose="02010600030101010101" pitchFamily="2" charset="-122"/>
              </a:rPr>
              <a:t>n-1</a:t>
            </a:r>
            <a:r>
              <a:rPr lang="en-US" altLang="zh-CN" dirty="0" smtClean="0">
                <a:ea typeface="宋体" panose="02010600030101010101" pitchFamily="2" charset="-122"/>
              </a:rPr>
              <a:t>(password)</a:t>
            </a:r>
            <a:r>
              <a:rPr lang="zh-CN" altLang="en-US" dirty="0" smtClean="0">
                <a:ea typeface="宋体" panose="02010600030101010101" pitchFamily="2" charset="-122"/>
              </a:rPr>
              <a:t>并送给</a:t>
            </a:r>
            <a:r>
              <a:rPr lang="en-US" altLang="zh-CN" dirty="0" smtClean="0">
                <a:ea typeface="宋体" panose="02010600030101010101" pitchFamily="2" charset="-122"/>
              </a:rPr>
              <a:t>B</a:t>
            </a:r>
            <a:endParaRPr lang="en-US" altLang="zh-CN" dirty="0" smtClean="0">
              <a:ea typeface="宋体" panose="02010600030101010101" pitchFamily="2" charset="-122"/>
            </a:endParaRPr>
          </a:p>
          <a:p>
            <a:pPr lvl="1"/>
            <a:r>
              <a:rPr lang="en-US" altLang="zh-CN" dirty="0" smtClean="0">
                <a:ea typeface="宋体" panose="02010600030101010101" pitchFamily="2" charset="-122"/>
              </a:rPr>
              <a:t>B</a:t>
            </a:r>
            <a:r>
              <a:rPr lang="zh-CN" altLang="en-US" dirty="0" smtClean="0">
                <a:ea typeface="宋体" panose="02010600030101010101" pitchFamily="2" charset="-122"/>
              </a:rPr>
              <a:t>将</a:t>
            </a:r>
            <a:r>
              <a:rPr lang="en-US" altLang="zh-CN" dirty="0" smtClean="0">
                <a:ea typeface="宋体" panose="02010600030101010101" pitchFamily="2" charset="-122"/>
              </a:rPr>
              <a:t>x</a:t>
            </a:r>
            <a:r>
              <a:rPr lang="zh-CN" altLang="en-US" dirty="0" smtClean="0">
                <a:ea typeface="宋体" panose="02010600030101010101" pitchFamily="2" charset="-122"/>
              </a:rPr>
              <a:t>再散列一次，并与当前存储的散列值比较</a:t>
            </a:r>
            <a:endParaRPr lang="zh-CN" altLang="en-US" dirty="0" smtClean="0">
              <a:ea typeface="宋体" panose="02010600030101010101" pitchFamily="2" charset="-122"/>
            </a:endParaRPr>
          </a:p>
          <a:p>
            <a:pPr lvl="1"/>
            <a:r>
              <a:rPr lang="zh-CN" altLang="en-US" dirty="0" smtClean="0">
                <a:ea typeface="宋体" panose="02010600030101010101" pitchFamily="2" charset="-122"/>
              </a:rPr>
              <a:t>若鉴别成功，则将</a:t>
            </a:r>
            <a:r>
              <a:rPr lang="en-US" altLang="zh-CN" dirty="0" smtClean="0">
                <a:ea typeface="宋体" panose="02010600030101010101" pitchFamily="2" charset="-122"/>
              </a:rPr>
              <a:t>x</a:t>
            </a:r>
            <a:r>
              <a:rPr lang="zh-CN" altLang="en-US" dirty="0" smtClean="0">
                <a:ea typeface="宋体" panose="02010600030101010101" pitchFamily="2" charset="-122"/>
              </a:rPr>
              <a:t>当作当前的散列值，且</a:t>
            </a:r>
            <a:r>
              <a:rPr lang="en-US" altLang="zh-CN" dirty="0" smtClean="0">
                <a:ea typeface="宋体" panose="02010600030101010101" pitchFamily="2" charset="-122"/>
              </a:rPr>
              <a:t>n</a:t>
            </a:r>
            <a:r>
              <a:rPr lang="zh-CN" altLang="en-US" dirty="0" smtClean="0">
                <a:ea typeface="宋体" panose="02010600030101010101" pitchFamily="2" charset="-122"/>
              </a:rPr>
              <a:t>的值减</a:t>
            </a:r>
            <a:r>
              <a:rPr lang="en-US" altLang="zh-CN" dirty="0" smtClean="0">
                <a:ea typeface="宋体" panose="02010600030101010101" pitchFamily="2" charset="-122"/>
              </a:rPr>
              <a:t>1</a:t>
            </a:r>
            <a:endParaRPr lang="en-US" altLang="zh-CN" dirty="0" smtClean="0">
              <a:ea typeface="宋体" panose="02010600030101010101" pitchFamily="2" charset="-122"/>
            </a:endParaRPr>
          </a:p>
          <a:p>
            <a:pPr lvl="2"/>
            <a:r>
              <a:rPr lang="zh-CN" altLang="en-US" dirty="0" smtClean="0">
                <a:ea typeface="宋体" panose="02010600030101010101" pitchFamily="2" charset="-122"/>
              </a:rPr>
              <a:t>若</a:t>
            </a:r>
            <a:r>
              <a:rPr lang="en-US" altLang="zh-CN" dirty="0" smtClean="0">
                <a:ea typeface="宋体" panose="02010600030101010101" pitchFamily="2" charset="-122"/>
              </a:rPr>
              <a:t>n</a:t>
            </a:r>
            <a:r>
              <a:rPr lang="zh-CN" altLang="en-US" dirty="0" smtClean="0">
                <a:ea typeface="宋体" panose="02010600030101010101" pitchFamily="2" charset="-122"/>
              </a:rPr>
              <a:t>递减为</a:t>
            </a:r>
            <a:r>
              <a:rPr lang="en-US" altLang="zh-CN" dirty="0" smtClean="0">
                <a:ea typeface="宋体" panose="02010600030101010101" pitchFamily="2" charset="-122"/>
              </a:rPr>
              <a:t>1</a:t>
            </a:r>
            <a:r>
              <a:rPr lang="zh-CN" altLang="en-US" dirty="0" smtClean="0">
                <a:ea typeface="宋体" panose="02010600030101010101" pitchFamily="2" charset="-122"/>
              </a:rPr>
              <a:t>，则重新设置口令</a:t>
            </a:r>
            <a:endParaRPr lang="zh-CN" altLang="en-US" dirty="0" smtClean="0">
              <a:ea typeface="宋体" panose="02010600030101010101" pitchFamily="2" charset="-122"/>
            </a:endParaRPr>
          </a:p>
          <a:p>
            <a:pPr lvl="1"/>
            <a:r>
              <a:rPr lang="en-US" altLang="zh-CN" dirty="0" smtClean="0">
                <a:ea typeface="宋体" panose="02010600030101010101" pitchFamily="2" charset="-122"/>
              </a:rPr>
              <a:t>S/key</a:t>
            </a:r>
            <a:r>
              <a:rPr lang="zh-CN" altLang="en-US" dirty="0" smtClean="0">
                <a:ea typeface="宋体" panose="02010600030101010101" pitchFamily="2" charset="-122"/>
              </a:rPr>
              <a:t>－</a:t>
            </a:r>
            <a:r>
              <a:rPr lang="en-US" altLang="zh-CN" dirty="0" smtClean="0">
                <a:ea typeface="宋体" panose="02010600030101010101" pitchFamily="2" charset="-122"/>
              </a:rPr>
              <a:t>OTP</a:t>
            </a:r>
            <a:r>
              <a:rPr lang="zh-CN" altLang="en-US" dirty="0" smtClean="0">
                <a:ea typeface="宋体" panose="02010600030101010101" pitchFamily="2" charset="-122"/>
              </a:rPr>
              <a:t>（</a:t>
            </a:r>
            <a:r>
              <a:rPr lang="en-US" altLang="zh-CN" dirty="0" smtClean="0">
                <a:ea typeface="宋体" panose="02010600030101010101" pitchFamily="2" charset="-122"/>
              </a:rPr>
              <a:t>RFC 2289</a:t>
            </a:r>
            <a:r>
              <a:rPr lang="zh-CN" altLang="en-US" dirty="0" smtClean="0">
                <a:ea typeface="宋体" panose="02010600030101010101" pitchFamily="2" charset="-122"/>
              </a:rPr>
              <a:t>、</a:t>
            </a:r>
            <a:r>
              <a:rPr lang="en-US" altLang="zh-CN" dirty="0" smtClean="0">
                <a:ea typeface="宋体" panose="02010600030101010101" pitchFamily="2" charset="-122"/>
              </a:rPr>
              <a:t>2243</a:t>
            </a:r>
            <a:r>
              <a:rPr lang="zh-CN" altLang="en-US" dirty="0" smtClean="0">
                <a:ea typeface="宋体" panose="02010600030101010101" pitchFamily="2" charset="-122"/>
              </a:rPr>
              <a:t>、</a:t>
            </a:r>
            <a:r>
              <a:rPr lang="en-US" altLang="zh-CN" dirty="0" smtClean="0">
                <a:ea typeface="宋体" panose="02010600030101010101" pitchFamily="2" charset="-122"/>
              </a:rPr>
              <a:t>2444</a:t>
            </a:r>
            <a:r>
              <a:rPr lang="zh-CN" altLang="en-US" dirty="0" smtClean="0">
                <a:ea typeface="宋体" panose="02010600030101010101" pitchFamily="2" charset="-122"/>
              </a:rPr>
              <a:t>）</a:t>
            </a:r>
            <a:endParaRPr lang="zh-CN" altLang="en-US" dirty="0" smtClean="0">
              <a:ea typeface="宋体" panose="02010600030101010101" pitchFamily="2" charset="-122"/>
            </a:endParaRPr>
          </a:p>
        </p:txBody>
      </p:sp>
      <p:sp>
        <p:nvSpPr>
          <p:cNvPr id="20484"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16DF2CA-A5B8-4A39-9941-4B5B8D3DD4CE}" type="slidenum">
              <a:rPr lang="en-US" altLang="zh-CN"/>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en-US" altLang="zh-CN" dirty="0" smtClean="0"/>
              <a:t>5.1 </a:t>
            </a:r>
            <a:r>
              <a:rPr lang="zh-CN" altLang="en-US" dirty="0" smtClean="0"/>
              <a:t>基本</a:t>
            </a:r>
            <a:r>
              <a:rPr lang="zh-CN" altLang="en-US" dirty="0"/>
              <a:t>认证</a:t>
            </a:r>
            <a:r>
              <a:rPr lang="zh-CN" altLang="en-US" dirty="0" smtClean="0"/>
              <a:t>方法</a:t>
            </a:r>
            <a:endParaRPr lang="zh-CN" altLang="en-US" dirty="0" smtClean="0"/>
          </a:p>
        </p:txBody>
      </p:sp>
      <p:sp>
        <p:nvSpPr>
          <p:cNvPr id="21507" name="内容占位符 2"/>
          <p:cNvSpPr>
            <a:spLocks noGrp="1"/>
          </p:cNvSpPr>
          <p:nvPr>
            <p:ph idx="1"/>
          </p:nvPr>
        </p:nvSpPr>
        <p:spPr/>
        <p:txBody>
          <a:bodyPr/>
          <a:lstStyle/>
          <a:p>
            <a:r>
              <a:rPr lang="en-US" altLang="zh-CN" dirty="0" smtClean="0">
                <a:ea typeface="宋体" panose="02010600030101010101" pitchFamily="2" charset="-122"/>
              </a:rPr>
              <a:t>One-Time Password</a:t>
            </a:r>
            <a:r>
              <a:rPr lang="zh-CN" altLang="en-US" dirty="0" smtClean="0">
                <a:ea typeface="宋体" panose="02010600030101010101" pitchFamily="2" charset="-122"/>
              </a:rPr>
              <a:t>方法的问题</a:t>
            </a:r>
            <a:endParaRPr lang="zh-CN" altLang="en-US" dirty="0" smtClean="0">
              <a:ea typeface="宋体" panose="02010600030101010101" pitchFamily="2" charset="-122"/>
            </a:endParaRPr>
          </a:p>
          <a:p>
            <a:pPr lvl="1"/>
            <a:r>
              <a:rPr lang="zh-CN" altLang="en-US" dirty="0" smtClean="0">
                <a:ea typeface="宋体" panose="02010600030101010101" pitchFamily="2" charset="-122"/>
              </a:rPr>
              <a:t>小数攻击</a:t>
            </a:r>
            <a:endParaRPr lang="zh-CN" altLang="en-US" dirty="0" smtClean="0">
              <a:ea typeface="宋体" panose="02010600030101010101" pitchFamily="2" charset="-122"/>
            </a:endParaRPr>
          </a:p>
          <a:p>
            <a:pPr lvl="2"/>
            <a:r>
              <a:rPr lang="zh-CN" altLang="en-US" dirty="0" smtClean="0">
                <a:ea typeface="宋体" panose="02010600030101010101" pitchFamily="2" charset="-122"/>
              </a:rPr>
              <a:t>若攻击者能拦截</a:t>
            </a:r>
            <a:r>
              <a:rPr lang="en-US" altLang="zh-CN" dirty="0" smtClean="0">
                <a:ea typeface="宋体" panose="02010600030101010101" pitchFamily="2" charset="-122"/>
              </a:rPr>
              <a:t>B</a:t>
            </a:r>
            <a:r>
              <a:rPr lang="zh-CN" altLang="en-US" dirty="0" smtClean="0">
                <a:ea typeface="宋体" panose="02010600030101010101" pitchFamily="2" charset="-122"/>
              </a:rPr>
              <a:t>的信息，则他可向</a:t>
            </a:r>
            <a:r>
              <a:rPr lang="en-US" altLang="zh-CN" dirty="0" smtClean="0">
                <a:ea typeface="宋体" panose="02010600030101010101" pitchFamily="2" charset="-122"/>
              </a:rPr>
              <a:t>A</a:t>
            </a:r>
            <a:r>
              <a:rPr lang="zh-CN" altLang="en-US" dirty="0" smtClean="0">
                <a:ea typeface="宋体" panose="02010600030101010101" pitchFamily="2" charset="-122"/>
              </a:rPr>
              <a:t>返回一个很小的</a:t>
            </a:r>
            <a:r>
              <a:rPr lang="en-US" altLang="zh-CN" dirty="0" smtClean="0">
                <a:ea typeface="宋体" panose="02010600030101010101" pitchFamily="2" charset="-122"/>
              </a:rPr>
              <a:t>m</a:t>
            </a:r>
            <a:r>
              <a:rPr lang="zh-CN" altLang="en-US" dirty="0" smtClean="0">
                <a:ea typeface="宋体" panose="02010600030101010101" pitchFamily="2" charset="-122"/>
              </a:rPr>
              <a:t>值，这样就获得了从</a:t>
            </a:r>
            <a:r>
              <a:rPr lang="en-US" altLang="zh-CN" dirty="0" err="1" smtClean="0">
                <a:ea typeface="宋体" panose="02010600030101010101" pitchFamily="2" charset="-122"/>
              </a:rPr>
              <a:t>hash</a:t>
            </a:r>
            <a:r>
              <a:rPr lang="en-US" altLang="zh-CN" baseline="30000" dirty="0" err="1" smtClean="0">
                <a:ea typeface="宋体" panose="02010600030101010101" pitchFamily="2" charset="-122"/>
              </a:rPr>
              <a:t>m</a:t>
            </a:r>
            <a:r>
              <a:rPr lang="en-US" altLang="zh-CN" dirty="0" smtClean="0">
                <a:ea typeface="宋体" panose="02010600030101010101" pitchFamily="2" charset="-122"/>
              </a:rPr>
              <a:t>(P)</a:t>
            </a:r>
            <a:r>
              <a:rPr lang="zh-CN" altLang="en-US" dirty="0" smtClean="0">
                <a:ea typeface="宋体" panose="02010600030101010101" pitchFamily="2" charset="-122"/>
              </a:rPr>
              <a:t>到</a:t>
            </a:r>
            <a:r>
              <a:rPr lang="en-US" altLang="zh-CN" dirty="0" err="1" smtClean="0">
                <a:ea typeface="宋体" panose="02010600030101010101" pitchFamily="2" charset="-122"/>
              </a:rPr>
              <a:t>hash</a:t>
            </a:r>
            <a:r>
              <a:rPr lang="en-US" altLang="zh-CN" baseline="30000" dirty="0" err="1" smtClean="0">
                <a:ea typeface="宋体" panose="02010600030101010101" pitchFamily="2" charset="-122"/>
              </a:rPr>
              <a:t>n</a:t>
            </a:r>
            <a:r>
              <a:rPr lang="en-US" altLang="zh-CN" dirty="0" smtClean="0">
                <a:ea typeface="宋体" panose="02010600030101010101" pitchFamily="2" charset="-122"/>
              </a:rPr>
              <a:t>(P)</a:t>
            </a:r>
            <a:r>
              <a:rPr lang="zh-CN" altLang="en-US" dirty="0" smtClean="0">
                <a:ea typeface="宋体" panose="02010600030101010101" pitchFamily="2" charset="-122"/>
              </a:rPr>
              <a:t>的值，从而在一段时间内可冒充</a:t>
            </a:r>
            <a:r>
              <a:rPr lang="en-US" altLang="zh-CN" dirty="0" smtClean="0">
                <a:ea typeface="宋体" panose="02010600030101010101" pitchFamily="2" charset="-122"/>
              </a:rPr>
              <a:t>A</a:t>
            </a:r>
            <a:endParaRPr lang="zh-CN" altLang="en-US" dirty="0" smtClean="0">
              <a:ea typeface="宋体" panose="02010600030101010101" pitchFamily="2" charset="-122"/>
            </a:endParaRPr>
          </a:p>
          <a:p>
            <a:pPr lvl="1"/>
            <a:r>
              <a:rPr lang="en-US" altLang="zh-CN" dirty="0" smtClean="0">
                <a:ea typeface="宋体" panose="02010600030101010101" pitchFamily="2" charset="-122"/>
              </a:rPr>
              <a:t> </a:t>
            </a:r>
            <a:r>
              <a:rPr lang="zh-CN" altLang="en-US" dirty="0" smtClean="0">
                <a:ea typeface="宋体" panose="02010600030101010101" pitchFamily="2" charset="-122"/>
              </a:rPr>
              <a:t>竞争条件</a:t>
            </a:r>
            <a:endParaRPr lang="zh-CN" altLang="en-US" dirty="0" smtClean="0">
              <a:ea typeface="宋体" panose="02010600030101010101" pitchFamily="2" charset="-122"/>
            </a:endParaRPr>
          </a:p>
          <a:p>
            <a:pPr lvl="2"/>
            <a:r>
              <a:rPr lang="zh-CN" altLang="en-US" dirty="0" smtClean="0">
                <a:ea typeface="宋体" panose="02010600030101010101" pitchFamily="2" charset="-122"/>
              </a:rPr>
              <a:t>攻击者发出认证请求后，等待并观察下一个合法的认证请求，利用</a:t>
            </a:r>
            <a:r>
              <a:rPr lang="en-US" altLang="zh-CN" dirty="0" smtClean="0">
                <a:ea typeface="宋体" panose="02010600030101010101" pitchFamily="2" charset="-122"/>
              </a:rPr>
              <a:t>A</a:t>
            </a:r>
            <a:r>
              <a:rPr lang="zh-CN" altLang="en-US" dirty="0" smtClean="0">
                <a:ea typeface="宋体" panose="02010600030101010101" pitchFamily="2" charset="-122"/>
              </a:rPr>
              <a:t>的返回值构造自己的返回值</a:t>
            </a:r>
            <a:endParaRPr lang="en-US" altLang="zh-CN" dirty="0" smtClean="0">
              <a:ea typeface="宋体" panose="02010600030101010101" pitchFamily="2" charset="-122"/>
            </a:endParaRPr>
          </a:p>
          <a:p>
            <a:r>
              <a:rPr lang="en-US" altLang="zh-CN" dirty="0" err="1" smtClean="0">
                <a:ea typeface="宋体" panose="02010600030101010101" pitchFamily="2" charset="-122"/>
              </a:rPr>
              <a:t>Lamport</a:t>
            </a:r>
            <a:r>
              <a:rPr lang="zh-CN" altLang="en-US" dirty="0" smtClean="0">
                <a:ea typeface="宋体" panose="02010600030101010101" pitchFamily="2" charset="-122"/>
              </a:rPr>
              <a:t>撒列函数方法不支持双向认证</a:t>
            </a:r>
            <a:endParaRPr lang="zh-CN" altLang="en-US" dirty="0" smtClean="0">
              <a:ea typeface="宋体" panose="02010600030101010101" pitchFamily="2" charset="-122"/>
            </a:endParaRPr>
          </a:p>
        </p:txBody>
      </p:sp>
      <p:sp>
        <p:nvSpPr>
          <p:cNvPr id="21508"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9EBF98-688B-4598-8AB9-39CF099BFBDF}" type="slidenum">
              <a:rPr lang="en-US" altLang="zh-CN"/>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smtClean="0"/>
              <a:t>5.2 </a:t>
            </a:r>
            <a:r>
              <a:rPr lang="zh-CN" altLang="en-US" dirty="0" smtClean="0"/>
              <a:t>基本认证方法</a:t>
            </a:r>
            <a:endParaRPr lang="zh-CN" altLang="en-US" dirty="0" smtClean="0"/>
          </a:p>
        </p:txBody>
      </p:sp>
      <p:sp>
        <p:nvSpPr>
          <p:cNvPr id="22531" name="内容占位符 2"/>
          <p:cNvSpPr>
            <a:spLocks noGrp="1"/>
          </p:cNvSpPr>
          <p:nvPr>
            <p:ph idx="1"/>
          </p:nvPr>
        </p:nvSpPr>
        <p:spPr/>
        <p:txBody>
          <a:bodyPr/>
          <a:lstStyle/>
          <a:p>
            <a:r>
              <a:rPr lang="zh-CN" altLang="en-US" dirty="0" smtClean="0">
                <a:ea typeface="宋体" panose="02010600030101010101" pitchFamily="2" charset="-122"/>
              </a:rPr>
              <a:t>双向鉴别</a:t>
            </a:r>
            <a:endParaRPr lang="zh-CN" altLang="en-US" dirty="0" smtClean="0">
              <a:ea typeface="宋体" panose="02010600030101010101" pitchFamily="2" charset="-122"/>
            </a:endParaRPr>
          </a:p>
          <a:p>
            <a:pPr lvl="1"/>
            <a:r>
              <a:rPr lang="zh-CN" altLang="en-US" dirty="0" smtClean="0">
                <a:ea typeface="宋体" panose="02010600030101010101" pitchFamily="2" charset="-122"/>
              </a:rPr>
              <a:t>对称密钥</a:t>
            </a:r>
            <a:endParaRPr lang="zh-CN" altLang="en-US" dirty="0" smtClean="0">
              <a:ea typeface="宋体" panose="02010600030101010101" pitchFamily="2" charset="-122"/>
            </a:endParaRPr>
          </a:p>
          <a:p>
            <a:pPr lvl="2"/>
            <a:r>
              <a:rPr lang="en-US" altLang="zh-CN" dirty="0" smtClean="0">
                <a:ea typeface="宋体" panose="02010600030101010101" pitchFamily="2" charset="-122"/>
              </a:rPr>
              <a:t>A</a:t>
            </a:r>
            <a:r>
              <a:rPr lang="zh-CN" altLang="en-US" dirty="0" smtClean="0">
                <a:ea typeface="宋体" panose="02010600030101010101" pitchFamily="2" charset="-122"/>
              </a:rPr>
              <a:t>和</a:t>
            </a:r>
            <a:r>
              <a:rPr lang="en-US" altLang="zh-CN" dirty="0" smtClean="0">
                <a:ea typeface="宋体" panose="02010600030101010101" pitchFamily="2" charset="-122"/>
              </a:rPr>
              <a:t>B</a:t>
            </a:r>
            <a:r>
              <a:rPr lang="zh-CN" altLang="en-US" dirty="0" smtClean="0">
                <a:ea typeface="宋体" panose="02010600030101010101" pitchFamily="2" charset="-122"/>
              </a:rPr>
              <a:t>相互提出一个</a:t>
            </a:r>
            <a:r>
              <a:rPr lang="en-US" altLang="zh-CN" dirty="0" smtClean="0">
                <a:ea typeface="宋体" panose="02010600030101010101" pitchFamily="2" charset="-122"/>
              </a:rPr>
              <a:t>challenge</a:t>
            </a:r>
            <a:endParaRPr lang="en-US" altLang="zh-CN" dirty="0" smtClean="0">
              <a:ea typeface="宋体" panose="02010600030101010101" pitchFamily="2" charset="-122"/>
            </a:endParaRPr>
          </a:p>
          <a:p>
            <a:pPr lvl="2"/>
            <a:r>
              <a:rPr lang="zh-CN" altLang="en-US" dirty="0" smtClean="0">
                <a:ea typeface="宋体" panose="02010600030101010101" pitchFamily="2" charset="-122"/>
              </a:rPr>
              <a:t>存在桥接攻击</a:t>
            </a:r>
            <a:endParaRPr lang="zh-CN" altLang="en-US" dirty="0" smtClean="0">
              <a:ea typeface="宋体" panose="02010600030101010101" pitchFamily="2" charset="-122"/>
            </a:endParaRPr>
          </a:p>
          <a:p>
            <a:pPr lvl="1"/>
            <a:r>
              <a:rPr lang="zh-CN" altLang="en-US" dirty="0" smtClean="0">
                <a:ea typeface="宋体" panose="02010600030101010101" pitchFamily="2" charset="-122"/>
              </a:rPr>
              <a:t>非对称密钥</a:t>
            </a:r>
            <a:endParaRPr lang="zh-CN" altLang="en-US" dirty="0" smtClean="0">
              <a:ea typeface="宋体" panose="02010600030101010101" pitchFamily="2" charset="-122"/>
            </a:endParaRPr>
          </a:p>
          <a:p>
            <a:pPr lvl="2"/>
            <a:r>
              <a:rPr lang="zh-CN" altLang="en-US" dirty="0" smtClean="0">
                <a:ea typeface="宋体" panose="02010600030101010101" pitchFamily="2" charset="-122"/>
              </a:rPr>
              <a:t>相互使用对方的公钥</a:t>
            </a:r>
            <a:endParaRPr lang="zh-CN" altLang="en-US" dirty="0" smtClean="0">
              <a:ea typeface="宋体" panose="02010600030101010101" pitchFamily="2" charset="-122"/>
            </a:endParaRPr>
          </a:p>
          <a:p>
            <a:pPr lvl="2"/>
            <a:r>
              <a:rPr lang="zh-CN" altLang="en-US" dirty="0" smtClean="0">
                <a:ea typeface="宋体" panose="02010600030101010101" pitchFamily="2" charset="-122"/>
              </a:rPr>
              <a:t>公钥的真实性问题</a:t>
            </a:r>
            <a:endParaRPr lang="zh-CN" altLang="en-US" dirty="0" smtClean="0">
              <a:ea typeface="宋体" panose="02010600030101010101" pitchFamily="2" charset="-122"/>
            </a:endParaRPr>
          </a:p>
          <a:p>
            <a:pPr lvl="1"/>
            <a:r>
              <a:rPr lang="zh-CN" altLang="en-US" dirty="0" smtClean="0">
                <a:ea typeface="宋体" panose="02010600030101010101" pitchFamily="2" charset="-122"/>
              </a:rPr>
              <a:t>时标</a:t>
            </a:r>
            <a:endParaRPr lang="zh-CN" altLang="en-US" dirty="0" smtClean="0">
              <a:ea typeface="宋体" panose="02010600030101010101" pitchFamily="2" charset="-122"/>
            </a:endParaRPr>
          </a:p>
          <a:p>
            <a:pPr lvl="2"/>
            <a:r>
              <a:rPr lang="zh-CN" altLang="en-US" dirty="0" smtClean="0">
                <a:ea typeface="宋体" panose="02010600030101010101" pitchFamily="2" charset="-122"/>
              </a:rPr>
              <a:t>数据的时效性问题</a:t>
            </a:r>
            <a:endParaRPr lang="zh-CN" altLang="en-US" dirty="0" smtClean="0">
              <a:ea typeface="宋体" panose="02010600030101010101" pitchFamily="2" charset="-122"/>
            </a:endParaRPr>
          </a:p>
        </p:txBody>
      </p:sp>
      <p:sp>
        <p:nvSpPr>
          <p:cNvPr id="22532"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EF166C56-4C8A-4061-8A5B-3D1615052537}" type="slidenum">
              <a:rPr lang="en-US" altLang="zh-CN"/>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dirty="0" smtClean="0"/>
              <a:t>5.2 </a:t>
            </a:r>
            <a:r>
              <a:rPr lang="zh-CN" altLang="en-US" dirty="0" smtClean="0"/>
              <a:t>基本认证方法</a:t>
            </a:r>
            <a:endParaRPr lang="zh-CN" altLang="en-US" dirty="0" smtClean="0"/>
          </a:p>
        </p:txBody>
      </p:sp>
      <p:sp>
        <p:nvSpPr>
          <p:cNvPr id="23555" name="内容占位符 2"/>
          <p:cNvSpPr>
            <a:spLocks noGrp="1"/>
          </p:cNvSpPr>
          <p:nvPr>
            <p:ph idx="1"/>
          </p:nvPr>
        </p:nvSpPr>
        <p:spPr/>
        <p:txBody>
          <a:bodyPr/>
          <a:lstStyle/>
          <a:p>
            <a:r>
              <a:rPr lang="en-US" altLang="zh-CN" dirty="0" smtClean="0">
                <a:ea typeface="宋体" panose="02010600030101010101" pitchFamily="2" charset="-122"/>
              </a:rPr>
              <a:t>Key Distribution Center</a:t>
            </a:r>
            <a:endParaRPr lang="en-US" altLang="zh-CN" dirty="0" smtClean="0">
              <a:ea typeface="宋体" panose="02010600030101010101" pitchFamily="2" charset="-122"/>
            </a:endParaRPr>
          </a:p>
          <a:p>
            <a:pPr lvl="1"/>
            <a:r>
              <a:rPr lang="zh-CN" altLang="en-US" sz="2400" dirty="0" smtClean="0">
                <a:ea typeface="宋体" panose="02010600030101010101" pitchFamily="2" charset="-122"/>
              </a:rPr>
              <a:t>承担一个</a:t>
            </a:r>
            <a:r>
              <a:rPr lang="en-US" altLang="zh-CN" sz="2400" b="1" dirty="0" smtClean="0">
                <a:ea typeface="宋体" panose="02010600030101010101" pitchFamily="2" charset="-122"/>
              </a:rPr>
              <a:t>Site</a:t>
            </a:r>
            <a:r>
              <a:rPr lang="zh-CN" altLang="en-US" sz="2400" dirty="0" smtClean="0">
                <a:ea typeface="宋体" panose="02010600030101010101" pitchFamily="2" charset="-122"/>
              </a:rPr>
              <a:t>的密钥集中管理工作</a:t>
            </a:r>
            <a:endParaRPr lang="zh-CN" altLang="en-US" sz="2400" dirty="0" smtClean="0">
              <a:ea typeface="宋体" panose="02010600030101010101" pitchFamily="2" charset="-122"/>
            </a:endParaRPr>
          </a:p>
          <a:p>
            <a:pPr lvl="1"/>
            <a:r>
              <a:rPr lang="zh-CN" altLang="en-US" sz="2400" dirty="0" smtClean="0">
                <a:ea typeface="宋体" panose="02010600030101010101" pitchFamily="2" charset="-122"/>
              </a:rPr>
              <a:t>减轻端系统的密钥保管负担</a:t>
            </a:r>
            <a:endParaRPr lang="zh-CN" altLang="en-US" sz="2400" dirty="0" smtClean="0">
              <a:ea typeface="宋体" panose="02010600030101010101" pitchFamily="2" charset="-122"/>
            </a:endParaRPr>
          </a:p>
          <a:p>
            <a:pPr lvl="1"/>
            <a:r>
              <a:rPr lang="zh-CN" altLang="en-US" sz="2400" dirty="0" smtClean="0">
                <a:ea typeface="宋体" panose="02010600030101010101" pitchFamily="2" charset="-122"/>
              </a:rPr>
              <a:t>有利于用户的移动</a:t>
            </a:r>
            <a:endParaRPr lang="zh-CN" altLang="en-US" sz="2400" dirty="0" smtClean="0">
              <a:ea typeface="宋体" panose="02010600030101010101" pitchFamily="2" charset="-122"/>
            </a:endParaRPr>
          </a:p>
          <a:p>
            <a:pPr lvl="1"/>
            <a:r>
              <a:rPr lang="zh-CN" altLang="en-US" sz="2400" dirty="0" smtClean="0">
                <a:ea typeface="宋体" panose="02010600030101010101" pitchFamily="2" charset="-122"/>
              </a:rPr>
              <a:t>容易构成安全的瓶颈</a:t>
            </a:r>
            <a:endParaRPr lang="zh-CN" altLang="en-US" sz="2400" dirty="0" smtClean="0">
              <a:ea typeface="宋体" panose="02010600030101010101" pitchFamily="2" charset="-122"/>
            </a:endParaRPr>
          </a:p>
          <a:p>
            <a:pPr lvl="1"/>
            <a:r>
              <a:rPr lang="en-US" altLang="zh-CN" sz="2400" i="1" dirty="0" smtClean="0">
                <a:ea typeface="宋体" panose="02010600030101010101" pitchFamily="2" charset="-122"/>
              </a:rPr>
              <a:t>Single Sign-On</a:t>
            </a:r>
            <a:r>
              <a:rPr lang="zh-CN" altLang="en-US" sz="2800" dirty="0" smtClean="0">
                <a:ea typeface="宋体" panose="02010600030101010101" pitchFamily="2" charset="-122"/>
              </a:rPr>
              <a:t>的概念</a:t>
            </a:r>
            <a:endParaRPr lang="en-US" altLang="zh-CN" dirty="0" smtClean="0">
              <a:ea typeface="宋体" panose="02010600030101010101" pitchFamily="2" charset="-122"/>
            </a:endParaRPr>
          </a:p>
          <a:p>
            <a:pPr lvl="1"/>
            <a:endParaRPr lang="zh-CN" altLang="en-US" dirty="0" smtClean="0">
              <a:ea typeface="宋体" panose="02010600030101010101" pitchFamily="2" charset="-122"/>
            </a:endParaRPr>
          </a:p>
        </p:txBody>
      </p:sp>
      <p:sp>
        <p:nvSpPr>
          <p:cNvPr id="23556"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6A3B049-AC06-43C0-8C77-AAEB94569522}" type="slidenum">
              <a:rPr lang="en-US" altLang="zh-CN"/>
            </a:fld>
            <a:endParaRPr lang="en-US" altLang="zh-CN"/>
          </a:p>
        </p:txBody>
      </p:sp>
      <p:pic>
        <p:nvPicPr>
          <p:cNvPr id="23557" name="Picture 11" descr="“key distribution center”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00113" y="3951288"/>
            <a:ext cx="69119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en-US" altLang="zh-CN" dirty="0" smtClean="0"/>
              <a:t>5.1 </a:t>
            </a:r>
            <a:r>
              <a:rPr lang="zh-CN" altLang="en-US" dirty="0" smtClean="0"/>
              <a:t>基本认证方法</a:t>
            </a:r>
            <a:endParaRPr lang="zh-CN" altLang="en-US" dirty="0" smtClean="0"/>
          </a:p>
        </p:txBody>
      </p:sp>
      <p:sp>
        <p:nvSpPr>
          <p:cNvPr id="24579" name="内容占位符 2"/>
          <p:cNvSpPr>
            <a:spLocks noGrp="1"/>
          </p:cNvSpPr>
          <p:nvPr>
            <p:ph idx="1"/>
          </p:nvPr>
        </p:nvSpPr>
        <p:spPr/>
        <p:txBody>
          <a:bodyPr/>
          <a:lstStyle/>
          <a:p>
            <a:r>
              <a:rPr lang="en-US" altLang="zh-CN" smtClean="0">
                <a:ea typeface="宋体" panose="02010600030101010101" pitchFamily="2" charset="-122"/>
              </a:rPr>
              <a:t>Needham-Schroeder</a:t>
            </a:r>
            <a:r>
              <a:rPr lang="zh-CN" altLang="en-US" smtClean="0">
                <a:ea typeface="宋体" panose="02010600030101010101" pitchFamily="2" charset="-122"/>
              </a:rPr>
              <a:t>方法</a:t>
            </a:r>
            <a:endParaRPr lang="en-US" altLang="zh-CN" smtClean="0">
              <a:ea typeface="宋体" panose="02010600030101010101" pitchFamily="2" charset="-122"/>
            </a:endParaRPr>
          </a:p>
          <a:p>
            <a:pPr lvl="1"/>
            <a:endParaRPr lang="zh-CN" altLang="en-US" smtClean="0">
              <a:ea typeface="宋体" panose="02010600030101010101" pitchFamily="2" charset="-122"/>
            </a:endParaRPr>
          </a:p>
        </p:txBody>
      </p:sp>
      <p:sp>
        <p:nvSpPr>
          <p:cNvPr id="2458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AAC7BAAC-FBED-46E8-8CA9-D72E69E5B4DE}" type="slidenum">
              <a:rPr lang="en-US" altLang="zh-CN"/>
            </a:fld>
            <a:endParaRPr lang="en-US" altLang="zh-CN"/>
          </a:p>
        </p:txBody>
      </p:sp>
      <p:pic>
        <p:nvPicPr>
          <p:cNvPr id="6"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611560" y="1700808"/>
            <a:ext cx="76771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1764</Words>
  <Application>WPS 演示</Application>
  <PresentationFormat>全屏显示(4:3)</PresentationFormat>
  <Paragraphs>189</Paragraphs>
  <Slides>21</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Verdana</vt:lpstr>
      <vt:lpstr>Candara</vt:lpstr>
      <vt:lpstr>微软雅黑</vt:lpstr>
      <vt:lpstr>Arial Unicode MS</vt:lpstr>
      <vt:lpstr>黑体</vt:lpstr>
      <vt:lpstr>楷体_GB2312</vt:lpstr>
      <vt:lpstr>新宋体</vt:lpstr>
      <vt:lpstr>Profile</vt:lpstr>
      <vt:lpstr>用户认证</vt:lpstr>
      <vt:lpstr>5.1 基本认证方法</vt:lpstr>
      <vt:lpstr>5.1 基本认证方法</vt:lpstr>
      <vt:lpstr>5.1 基本认证方法</vt:lpstr>
      <vt:lpstr>5.2 基本认证方法</vt:lpstr>
      <vt:lpstr>5.1 基本认证方法</vt:lpstr>
      <vt:lpstr>5.2 基本认证方法</vt:lpstr>
      <vt:lpstr>5.2 基本认证方法</vt:lpstr>
      <vt:lpstr>5.1 基本认证方法</vt:lpstr>
      <vt:lpstr>5.2 Kerberos 概述</vt:lpstr>
      <vt:lpstr>5.2 Kerberos 概述</vt:lpstr>
      <vt:lpstr>5.2 Kerberos 概述</vt:lpstr>
      <vt:lpstr>5.2 Kerberos 概述</vt:lpstr>
      <vt:lpstr>5.2 Kerberos 概述</vt:lpstr>
      <vt:lpstr>Kerberos 协议</vt:lpstr>
      <vt:lpstr>PowerPoint 演示文稿</vt:lpstr>
      <vt:lpstr>PowerPoint 演示文稿</vt:lpstr>
      <vt:lpstr>Kerberos 域</vt:lpstr>
      <vt:lpstr>PowerPoint 演示文稿</vt:lpstr>
      <vt:lpstr>Kerberos 版本4 和版本5</vt:lpstr>
      <vt:lpstr>Kerberos 性能问题</vt:lpstr>
    </vt:vector>
  </TitlesOfParts>
  <Company>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预备知识</dc:title>
  <dc:creator>oracle</dc:creator>
  <cp:lastModifiedBy>Feijiang Han</cp:lastModifiedBy>
  <cp:revision>615</cp:revision>
  <dcterms:created xsi:type="dcterms:W3CDTF">2007-09-03T06:32:00Z</dcterms:created>
  <dcterms:modified xsi:type="dcterms:W3CDTF">2023-02-15T07:38:33Z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