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1"/>
  </p:handoutMasterIdLst>
  <p:sldIdLst>
    <p:sldId id="256" r:id="rId3"/>
    <p:sldId id="482" r:id="rId5"/>
    <p:sldId id="335" r:id="rId6"/>
    <p:sldId id="483" r:id="rId7"/>
    <p:sldId id="484" r:id="rId8"/>
    <p:sldId id="485" r:id="rId9"/>
    <p:sldId id="486" r:id="rId10"/>
    <p:sldId id="487" r:id="rId11"/>
    <p:sldId id="488" r:id="rId12"/>
    <p:sldId id="491" r:id="rId13"/>
    <p:sldId id="492" r:id="rId14"/>
    <p:sldId id="493" r:id="rId15"/>
    <p:sldId id="495" r:id="rId16"/>
    <p:sldId id="494" r:id="rId17"/>
    <p:sldId id="517" r:id="rId18"/>
    <p:sldId id="497" r:id="rId19"/>
    <p:sldId id="498" r:id="rId20"/>
    <p:sldId id="496" r:id="rId21"/>
    <p:sldId id="500" r:id="rId22"/>
    <p:sldId id="504" r:id="rId23"/>
    <p:sldId id="501" r:id="rId24"/>
    <p:sldId id="502" r:id="rId25"/>
    <p:sldId id="503" r:id="rId26"/>
    <p:sldId id="505" r:id="rId27"/>
    <p:sldId id="506" r:id="rId28"/>
    <p:sldId id="516" r:id="rId29"/>
    <p:sldId id="507" r:id="rId30"/>
    <p:sldId id="509" r:id="rId31"/>
    <p:sldId id="508" r:id="rId32"/>
    <p:sldId id="510" r:id="rId33"/>
    <p:sldId id="511" r:id="rId34"/>
    <p:sldId id="513" r:id="rId35"/>
    <p:sldId id="512" r:id="rId36"/>
    <p:sldId id="514" r:id="rId37"/>
    <p:sldId id="515" r:id="rId38"/>
    <p:sldId id="518" r:id="rId39"/>
    <p:sldId id="519" r:id="rId40"/>
    <p:sldId id="520" r:id="rId41"/>
    <p:sldId id="530" r:id="rId42"/>
    <p:sldId id="521" r:id="rId43"/>
    <p:sldId id="522" r:id="rId44"/>
    <p:sldId id="531" r:id="rId45"/>
    <p:sldId id="532" r:id="rId46"/>
    <p:sldId id="533" r:id="rId47"/>
    <p:sldId id="523" r:id="rId48"/>
    <p:sldId id="534" r:id="rId49"/>
    <p:sldId id="524" r:id="rId50"/>
    <p:sldId id="535" r:id="rId51"/>
    <p:sldId id="525" r:id="rId52"/>
    <p:sldId id="526" r:id="rId53"/>
    <p:sldId id="536" r:id="rId54"/>
    <p:sldId id="527" r:id="rId55"/>
    <p:sldId id="528" r:id="rId56"/>
    <p:sldId id="537" r:id="rId57"/>
    <p:sldId id="529" r:id="rId58"/>
    <p:sldId id="538" r:id="rId59"/>
    <p:sldId id="539"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 dr" initials="pd"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AD86"/>
    <a:srgbClr val="FF9933"/>
    <a:srgbClr val="FFFFFF"/>
    <a:srgbClr val="003352"/>
    <a:srgbClr val="1E2E60"/>
    <a:srgbClr val="E8EDC7"/>
    <a:srgbClr val="F9D406"/>
    <a:srgbClr val="FCBB15"/>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8040" autoAdjust="0"/>
  </p:normalViewPr>
  <p:slideViewPr>
    <p:cSldViewPr>
      <p:cViewPr varScale="1">
        <p:scale>
          <a:sx n="50" d="100"/>
          <a:sy n="50" d="100"/>
        </p:scale>
        <p:origin x="-1724" y="-56"/>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2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9" qsCatId="simple" csTypeId="urn:microsoft.com/office/officeart/2005/8/colors/accent1_2#9" csCatId="accent1" phldr="1"/>
      <dgm:spPr/>
      <dgm:t>
        <a:bodyPr/>
        <a:lstStyle/>
        <a:p>
          <a:endParaRPr lang="en-US"/>
        </a:p>
      </dgm:t>
    </dgm:pt>
    <dgm:pt modelId="{10C02F25-8758-E84E-A06D-B72186D1564A}">
      <dgm:prSet custT="1"/>
      <dgm:spPr>
        <a:xfrm>
          <a:off x="3226444" y="1588256"/>
          <a:ext cx="3681710" cy="3681710"/>
        </a:xfrm>
        <a:prstGeom prst="ellipse">
          <a:avLst/>
        </a:prstGeom>
        <a:solidFill>
          <a:srgbClr val="8FB08C"/>
        </a:solidFill>
        <a:ln w="22225">
          <a:solidFill>
            <a:sysClr val="windowText" lastClr="000000"/>
          </a:solidFill>
        </a:ln>
        <a:effectLst/>
      </dgm:spPr>
      <dgm:t>
        <a:bodyPr/>
        <a:lstStyle/>
        <a:p>
          <a:pPr rtl="0">
            <a:buNone/>
          </a:pPr>
          <a:r>
            <a:rPr lang="zh-CN" altLang="en-US" sz="3600" b="1" dirty="0">
              <a:solidFill>
                <a:sysClr val="window" lastClr="FFFFFF"/>
              </a:solidFill>
              <a:latin typeface="等线" panose="02010600030101010101" pitchFamily="2" charset="-122"/>
              <a:ea typeface="等线" panose="02010600030101010101" pitchFamily="2" charset="-122"/>
              <a:cs typeface="+mn-cs"/>
            </a:rPr>
            <a:t>蠕虫技术</a:t>
          </a:r>
          <a:endParaRPr lang="en-US" sz="3600" dirty="0">
            <a:solidFill>
              <a:sysClr val="window" lastClr="FFFFFF"/>
            </a:solidFill>
            <a:latin typeface="等线" panose="02010600030101010101" pitchFamily="2" charset="-122"/>
            <a:ea typeface="等线" panose="02010600030101010101" pitchFamily="2" charset="-122"/>
            <a:cs typeface="+mn-cs"/>
          </a:endParaRPr>
        </a:p>
      </dgm:t>
    </dgm:pt>
    <dgm:pt modelId="{3C8E5403-F4A5-B24A-995F-8F6EA23BBA90}" cxnId="{7C9668B2-9BB5-1948-A541-BB650CCBB465}" type="parTrans">
      <dgm:prSet/>
      <dgm:spPr/>
      <dgm:t>
        <a:bodyPr/>
        <a:lstStyle/>
        <a:p>
          <a:endParaRPr lang="en-US"/>
        </a:p>
      </dgm:t>
    </dgm:pt>
    <dgm:pt modelId="{775E9DAD-8302-CE4B-8985-856710CB6A00}" cxnId="{7C9668B2-9BB5-1948-A541-BB650CCBB465}" type="sibTrans">
      <dgm:prSet/>
      <dgm:spPr/>
      <dgm:t>
        <a:bodyPr/>
        <a:lstStyle/>
        <a:p>
          <a:endParaRPr lang="en-US"/>
        </a:p>
      </dgm:t>
    </dgm:pt>
    <dgm:pt modelId="{7DBFA506-5E97-934F-ABC9-0484F6E0B52A}">
      <dgm:prSet custT="1"/>
      <dgm:spPr>
        <a:xfrm>
          <a:off x="6424742" y="1768558"/>
          <a:ext cx="1840855" cy="1840855"/>
        </a:xfrm>
        <a:prstGeom prst="ellipse">
          <a:avLst/>
        </a:prstGeom>
        <a:solidFill>
          <a:sysClr val="window" lastClr="FFFFFF"/>
        </a:solidFill>
        <a:ln w="22225">
          <a:solidFill>
            <a:sysClr val="windowText" lastClr="000000"/>
          </a:solidFill>
        </a:ln>
        <a:effectLst/>
      </dgm:spPr>
      <dgm:t>
        <a:bodyPr/>
        <a:lstStyle/>
        <a:p>
          <a:pPr rtl="0">
            <a:buNone/>
          </a:pPr>
          <a:r>
            <a:rPr lang="zh-CN" altLang="en-US" sz="2000" b="1" dirty="0">
              <a:solidFill>
                <a:sysClr val="windowText" lastClr="000000"/>
              </a:solidFill>
              <a:latin typeface="等线" panose="02010600030101010101" pitchFamily="2" charset="-122"/>
              <a:ea typeface="等线" panose="02010600030101010101" pitchFamily="2" charset="-122"/>
              <a:cs typeface="+mn-cs"/>
            </a:rPr>
            <a:t>多种攻击手段</a:t>
          </a:r>
          <a:endParaRPr lang="en-US" sz="2000" dirty="0">
            <a:solidFill>
              <a:sysClr val="windowText" lastClr="000000"/>
            </a:solidFill>
            <a:latin typeface="等线" panose="02010600030101010101" pitchFamily="2" charset="-122"/>
            <a:ea typeface="等线" panose="02010600030101010101" pitchFamily="2" charset="-122"/>
            <a:cs typeface="+mn-cs"/>
          </a:endParaRPr>
        </a:p>
      </dgm:t>
    </dgm:pt>
    <dgm:pt modelId="{75993CAC-DE75-CD43-998E-612889418DA9}" cxnId="{C1F56846-45AC-A44B-86F5-0D091BA4D284}" type="parTrans">
      <dgm:prSet/>
      <dgm:spPr/>
      <dgm:t>
        <a:bodyPr/>
        <a:lstStyle/>
        <a:p>
          <a:endParaRPr lang="en-US"/>
        </a:p>
      </dgm:t>
    </dgm:pt>
    <dgm:pt modelId="{A88716E7-B013-5A4A-AB8E-A7CD910DF4C4}" cxnId="{C1F56846-45AC-A44B-86F5-0D091BA4D284}" type="sibTrans">
      <dgm:prSet/>
      <dgm:spPr/>
      <dgm:t>
        <a:bodyPr/>
        <a:lstStyle/>
        <a:p>
          <a:endParaRPr lang="en-US"/>
        </a:p>
      </dgm:t>
    </dgm:pt>
    <dgm:pt modelId="{7035CCCF-4BCD-1149-93BF-AB4D9DD2637F}">
      <dgm:prSet custT="1"/>
      <dgm:spPr>
        <a:xfrm>
          <a:off x="5554673" y="4446355"/>
          <a:ext cx="1840855" cy="1840855"/>
        </a:xfrm>
        <a:prstGeom prst="ellipse">
          <a:avLst/>
        </a:prstGeom>
        <a:solidFill>
          <a:sysClr val="window" lastClr="FFFFFF"/>
        </a:solidFill>
        <a:ln w="22225">
          <a:solidFill>
            <a:sysClr val="windowText" lastClr="000000"/>
          </a:solidFill>
        </a:ln>
        <a:effectLst/>
      </dgm:spPr>
      <dgm:t>
        <a:bodyPr/>
        <a:lstStyle/>
        <a:p>
          <a:pPr rtl="0">
            <a:buNone/>
          </a:pPr>
          <a:r>
            <a:rPr lang="zh-CN" altLang="en-US" sz="2000" b="1" dirty="0">
              <a:solidFill>
                <a:sysClr val="windowText" lastClr="000000"/>
              </a:solidFill>
              <a:latin typeface="等线" panose="02010600030101010101" pitchFamily="2" charset="-122"/>
              <a:ea typeface="等线" panose="02010600030101010101" pitchFamily="2" charset="-122"/>
              <a:cs typeface="+mn-cs"/>
            </a:rPr>
            <a:t>超快速传播</a:t>
          </a:r>
          <a:endParaRPr lang="en-US" sz="2000" dirty="0">
            <a:solidFill>
              <a:sysClr val="windowText" lastClr="000000"/>
            </a:solidFill>
            <a:latin typeface="等线" panose="02010600030101010101" pitchFamily="2" charset="-122"/>
            <a:ea typeface="等线" panose="02010600030101010101" pitchFamily="2" charset="-122"/>
            <a:cs typeface="+mn-cs"/>
          </a:endParaRPr>
        </a:p>
      </dgm:t>
    </dgm:pt>
    <dgm:pt modelId="{DE981C7D-ED4C-B543-A2C8-0AD90866AFC3}" cxnId="{359B4676-98B2-BE45-86FA-C212BB9B54B2}" type="parTrans">
      <dgm:prSet/>
      <dgm:spPr/>
      <dgm:t>
        <a:bodyPr/>
        <a:lstStyle/>
        <a:p>
          <a:endParaRPr lang="en-US"/>
        </a:p>
      </dgm:t>
    </dgm:pt>
    <dgm:pt modelId="{E892ECCC-7C3C-4B4A-BFE5-652FA95E2C5C}" cxnId="{359B4676-98B2-BE45-86FA-C212BB9B54B2}" type="sibTrans">
      <dgm:prSet/>
      <dgm:spPr/>
      <dgm:t>
        <a:bodyPr/>
        <a:lstStyle/>
        <a:p>
          <a:endParaRPr lang="en-US"/>
        </a:p>
      </dgm:t>
    </dgm:pt>
    <dgm:pt modelId="{B5138346-F05A-0340-9644-B2D5EA514E24}">
      <dgm:prSet custT="1"/>
      <dgm:spPr>
        <a:xfrm>
          <a:off x="2739071" y="4446355"/>
          <a:ext cx="1840855" cy="1840855"/>
        </a:xfrm>
        <a:prstGeom prst="ellipse">
          <a:avLst/>
        </a:prstGeom>
        <a:solidFill>
          <a:sysClr val="window" lastClr="FFFFFF"/>
        </a:solidFill>
        <a:ln w="22225">
          <a:solidFill>
            <a:sysClr val="windowText" lastClr="000000"/>
          </a:solidFill>
        </a:ln>
        <a:effectLst/>
      </dgm:spPr>
      <dgm:t>
        <a:bodyPr/>
        <a:lstStyle/>
        <a:p>
          <a:pPr rtl="0">
            <a:buNone/>
          </a:pPr>
          <a:r>
            <a:rPr lang="zh-CN" altLang="en-US" sz="2400" b="1" dirty="0">
              <a:solidFill>
                <a:sysClr val="windowText" lastClr="000000"/>
              </a:solidFill>
              <a:latin typeface="等线" panose="02010600030101010101" pitchFamily="2" charset="-122"/>
              <a:ea typeface="等线" panose="02010600030101010101" pitchFamily="2" charset="-122"/>
              <a:cs typeface="+mn-cs"/>
            </a:rPr>
            <a:t>多态</a:t>
          </a:r>
          <a:endParaRPr lang="en-US" sz="2400" dirty="0">
            <a:solidFill>
              <a:sysClr val="windowText" lastClr="000000"/>
            </a:solidFill>
            <a:latin typeface="等线" panose="02010600030101010101" pitchFamily="2" charset="-122"/>
            <a:ea typeface="等线" panose="02010600030101010101" pitchFamily="2" charset="-122"/>
            <a:cs typeface="+mn-cs"/>
          </a:endParaRPr>
        </a:p>
      </dgm:t>
    </dgm:pt>
    <dgm:pt modelId="{965FC293-4343-D741-9AE6-B4D2C9C77C97}" cxnId="{B32E632C-A6B6-2A4F-BBB2-E99A405097FF}" type="parTrans">
      <dgm:prSet/>
      <dgm:spPr/>
      <dgm:t>
        <a:bodyPr/>
        <a:lstStyle/>
        <a:p>
          <a:endParaRPr lang="en-US"/>
        </a:p>
      </dgm:t>
    </dgm:pt>
    <dgm:pt modelId="{A017D4D8-CE84-A446-AEF0-B6AD7FA24DDB}" cxnId="{B32E632C-A6B6-2A4F-BBB2-E99A405097FF}" type="sibTrans">
      <dgm:prSet/>
      <dgm:spPr/>
      <dgm:t>
        <a:bodyPr/>
        <a:lstStyle/>
        <a:p>
          <a:endParaRPr lang="en-US"/>
        </a:p>
      </dgm:t>
    </dgm:pt>
    <dgm:pt modelId="{70B507D9-95BF-3949-BB1B-6709582C38EC}">
      <dgm:prSet custT="1"/>
      <dgm:spPr>
        <a:xfrm>
          <a:off x="1869002" y="1768558"/>
          <a:ext cx="1840855" cy="1840855"/>
        </a:xfrm>
        <a:prstGeom prst="ellipse">
          <a:avLst/>
        </a:prstGeom>
        <a:solidFill>
          <a:sysClr val="window" lastClr="FFFFFF"/>
        </a:solidFill>
        <a:ln w="22225">
          <a:solidFill>
            <a:sysClr val="windowText" lastClr="000000"/>
          </a:solidFill>
        </a:ln>
        <a:effectLst/>
      </dgm:spPr>
      <dgm:t>
        <a:bodyPr/>
        <a:lstStyle/>
        <a:p>
          <a:pPr rtl="0">
            <a:buNone/>
          </a:pPr>
          <a:r>
            <a:rPr lang="zh-CN" altLang="en-US" sz="2400" b="1" dirty="0">
              <a:solidFill>
                <a:sysClr val="windowText" lastClr="000000"/>
              </a:solidFill>
              <a:latin typeface="等线" panose="02010600030101010101" pitchFamily="2" charset="-122"/>
              <a:ea typeface="等线" panose="02010600030101010101" pitchFamily="2" charset="-122"/>
              <a:cs typeface="+mn-cs"/>
            </a:rPr>
            <a:t>变形</a:t>
          </a:r>
          <a:endParaRPr lang="en-US" sz="2400" b="1" dirty="0">
            <a:solidFill>
              <a:sysClr val="windowText" lastClr="000000"/>
            </a:solidFill>
            <a:latin typeface="等线" panose="02010600030101010101" pitchFamily="2" charset="-122"/>
            <a:ea typeface="等线" panose="02010600030101010101" pitchFamily="2" charset="-122"/>
            <a:cs typeface="+mn-cs"/>
          </a:endParaRPr>
        </a:p>
      </dgm:t>
    </dgm:pt>
    <dgm:pt modelId="{58CBE927-F0BA-B342-94CD-43FF424DB8C9}" cxnId="{2333364A-ED6E-3F43-A677-D4CD5178F20A}" type="parTrans">
      <dgm:prSet/>
      <dgm:spPr/>
      <dgm:t>
        <a:bodyPr/>
        <a:lstStyle/>
        <a:p>
          <a:endParaRPr lang="en-US"/>
        </a:p>
      </dgm:t>
    </dgm:pt>
    <dgm:pt modelId="{B9513E70-EE15-134F-B459-B5A1A048D977}" cxnId="{2333364A-ED6E-3F43-A677-D4CD5178F20A}" type="sibTrans">
      <dgm:prSet/>
      <dgm:spPr/>
      <dgm:t>
        <a:bodyPr/>
        <a:lstStyle/>
        <a:p>
          <a:endParaRPr lang="en-US"/>
        </a:p>
      </dgm:t>
    </dgm:pt>
    <dgm:pt modelId="{EEB20E87-851C-974B-96BE-6ECD57A910D1}">
      <dgm:prSet custT="1"/>
      <dgm:spPr>
        <a:xfrm>
          <a:off x="4146872" y="113589"/>
          <a:ext cx="1840855" cy="1840855"/>
        </a:xfrm>
        <a:prstGeom prst="ellipse">
          <a:avLst/>
        </a:prstGeom>
        <a:solidFill>
          <a:sysClr val="window" lastClr="FFFFFF"/>
        </a:solidFill>
        <a:ln w="22225">
          <a:solidFill>
            <a:sysClr val="windowText" lastClr="000000"/>
          </a:solidFill>
        </a:ln>
        <a:effectLst/>
      </dgm:spPr>
      <dgm:t>
        <a:bodyPr/>
        <a:lstStyle/>
        <a:p>
          <a:pPr rtl="0">
            <a:buNone/>
          </a:pPr>
          <a:r>
            <a:rPr lang="zh-CN" altLang="en-US" sz="2000" b="1" dirty="0">
              <a:solidFill>
                <a:sysClr val="windowText" lastClr="000000"/>
              </a:solidFill>
              <a:latin typeface="等线" panose="02010600030101010101" pitchFamily="2" charset="-122"/>
              <a:ea typeface="等线" panose="02010600030101010101" pitchFamily="2" charset="-122"/>
              <a:cs typeface="+mn-cs"/>
            </a:rPr>
            <a:t>多平台</a:t>
          </a:r>
          <a:endParaRPr lang="en-US" sz="2000" dirty="0">
            <a:solidFill>
              <a:sysClr val="windowText" lastClr="000000"/>
            </a:solidFill>
            <a:latin typeface="等线" panose="02010600030101010101" pitchFamily="2" charset="-122"/>
            <a:ea typeface="等线" panose="02010600030101010101" pitchFamily="2" charset="-122"/>
            <a:cs typeface="+mn-cs"/>
          </a:endParaRPr>
        </a:p>
      </dgm:t>
    </dgm:pt>
    <dgm:pt modelId="{DAC8A6C2-F6C3-FF4B-B164-DA36C927C12E}" cxnId="{EE8755A8-7F62-F34B-9195-93FC5586D147}" type="parTrans">
      <dgm:prSet/>
      <dgm:spPr/>
      <dgm:t>
        <a:bodyPr/>
        <a:lstStyle/>
        <a:p>
          <a:endParaRPr lang="en-US"/>
        </a:p>
      </dgm:t>
    </dgm:pt>
    <dgm:pt modelId="{1830942C-06E5-AC41-A968-ED9094F0EF75}" cxnId="{EE8755A8-7F62-F34B-9195-93FC5586D147}" type="sibTrans">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t>
        <a:bodyPr/>
        <a:lstStyle/>
        <a:p>
          <a:endParaRPr lang="zh-CN" altLang="en-US"/>
        </a:p>
      </dgm:t>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t>
        <a:bodyPr/>
        <a:lstStyle/>
        <a:p>
          <a:endParaRPr lang="zh-CN" altLang="en-US"/>
        </a:p>
      </dgm:t>
    </dgm:pt>
    <dgm:pt modelId="{B4BEB0F9-D7FC-5B41-8A77-1772BE16071E}" type="pres">
      <dgm:prSet presAssocID="{EEB20E87-851C-974B-96BE-6ECD57A910D1}" presName="node" presStyleLbl="vennNode1" presStyleIdx="1" presStyleCnt="6">
        <dgm:presLayoutVars>
          <dgm:bulletEnabled val="1"/>
        </dgm:presLayoutVars>
      </dgm:prSet>
      <dgm:spPr/>
      <dgm:t>
        <a:bodyPr/>
        <a:lstStyle/>
        <a:p>
          <a:endParaRPr lang="zh-CN" altLang="en-US"/>
        </a:p>
      </dgm:t>
    </dgm:pt>
    <dgm:pt modelId="{FB105C74-5023-9549-9909-7AFC2BC8A41A}" type="pres">
      <dgm:prSet presAssocID="{7DBFA506-5E97-934F-ABC9-0484F6E0B52A}" presName="node" presStyleLbl="vennNode1" presStyleIdx="2" presStyleCnt="6">
        <dgm:presLayoutVars>
          <dgm:bulletEnabled val="1"/>
        </dgm:presLayoutVars>
      </dgm:prSet>
      <dgm:spPr/>
      <dgm:t>
        <a:bodyPr/>
        <a:lstStyle/>
        <a:p>
          <a:endParaRPr lang="zh-CN" altLang="en-US"/>
        </a:p>
      </dgm:t>
    </dgm:pt>
    <dgm:pt modelId="{14A307A0-559D-5F4E-A70F-C01D11B0546F}" type="pres">
      <dgm:prSet presAssocID="{7035CCCF-4BCD-1149-93BF-AB4D9DD2637F}" presName="node" presStyleLbl="vennNode1" presStyleIdx="3" presStyleCnt="6">
        <dgm:presLayoutVars>
          <dgm:bulletEnabled val="1"/>
        </dgm:presLayoutVars>
      </dgm:prSet>
      <dgm:spPr/>
      <dgm:t>
        <a:bodyPr/>
        <a:lstStyle/>
        <a:p>
          <a:endParaRPr lang="zh-CN" altLang="en-US"/>
        </a:p>
      </dgm:t>
    </dgm:pt>
    <dgm:pt modelId="{ADCE9D15-6654-AD4A-B316-C2451993F9C8}" type="pres">
      <dgm:prSet presAssocID="{B5138346-F05A-0340-9644-B2D5EA514E24}" presName="node" presStyleLbl="vennNode1" presStyleIdx="4" presStyleCnt="6">
        <dgm:presLayoutVars>
          <dgm:bulletEnabled val="1"/>
        </dgm:presLayoutVars>
      </dgm:prSet>
      <dgm:spPr/>
      <dgm:t>
        <a:bodyPr/>
        <a:lstStyle/>
        <a:p>
          <a:endParaRPr lang="zh-CN" altLang="en-US"/>
        </a:p>
      </dgm:t>
    </dgm:pt>
    <dgm:pt modelId="{6AF1FB02-7F67-9045-92F3-3A592F29C8AD}" type="pres">
      <dgm:prSet presAssocID="{70B507D9-95BF-3949-BB1B-6709582C38EC}" presName="node" presStyleLbl="vennNode1" presStyleIdx="5" presStyleCnt="6">
        <dgm:presLayoutVars>
          <dgm:bulletEnabled val="1"/>
        </dgm:presLayoutVars>
      </dgm:prSet>
      <dgm:spPr/>
      <dgm:t>
        <a:bodyPr/>
        <a:lstStyle/>
        <a:p>
          <a:endParaRPr lang="zh-CN" altLang="en-US"/>
        </a:p>
      </dgm:t>
    </dgm:pt>
  </dgm:ptLst>
  <dgm:cxnLst>
    <dgm:cxn modelId="{359B4676-98B2-BE45-86FA-C212BB9B54B2}" srcId="{10C02F25-8758-E84E-A06D-B72186D1564A}" destId="{7035CCCF-4BCD-1149-93BF-AB4D9DD2637F}" srcOrd="2" destOrd="0" parTransId="{DE981C7D-ED4C-B543-A2C8-0AD90866AFC3}" sibTransId="{E892ECCC-7C3C-4B4A-BFE5-652FA95E2C5C}"/>
    <dgm:cxn modelId="{BA7851B8-41B3-894E-A6DA-0C15C1BC030C}" type="presOf" srcId="{EEB20E87-851C-974B-96BE-6ECD57A910D1}" destId="{B4BEB0F9-D7FC-5B41-8A77-1772BE16071E}" srcOrd="0" destOrd="0" presId="urn:microsoft.com/office/officeart/2005/8/layout/radial3"/>
    <dgm:cxn modelId="{D6C3DF06-5B70-CD41-BDF5-34C5F5D275DC}" type="presOf" srcId="{03E06CB8-F099-F040-B8D5-AEEFD3820F05}" destId="{625233F0-3B1E-D642-A1FB-63572CD687F3}"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2333364A-ED6E-3F43-A677-D4CD5178F20A}" srcId="{10C02F25-8758-E84E-A06D-B72186D1564A}" destId="{70B507D9-95BF-3949-BB1B-6709582C38EC}" srcOrd="4" destOrd="0" parTransId="{58CBE927-F0BA-B342-94CD-43FF424DB8C9}" sibTransId="{B9513E70-EE15-134F-B459-B5A1A048D977}"/>
    <dgm:cxn modelId="{E2F8772E-945B-1E4E-A5CD-B0A229BE3A05}" type="presOf" srcId="{7DBFA506-5E97-934F-ABC9-0484F6E0B52A}" destId="{FB105C74-5023-9549-9909-7AFC2BC8A41A}"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E980AF3A-142B-E04B-94F9-D3B0423DBF2C}" type="presOf" srcId="{70B507D9-95BF-3949-BB1B-6709582C38EC}" destId="{6AF1FB02-7F67-9045-92F3-3A592F29C8AD}"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784576" cy="4784576"/>
        <a:chOff x="0" y="0"/>
        <a:chExt cx="4784576" cy="4784576"/>
      </a:xfrm>
    </dsp:grpSpPr>
    <dsp:sp modelId="{4B4D0653-6265-5A47-B3FD-D6FE1A35E718}">
      <dsp:nvSpPr>
        <dsp:cNvPr id="3" name="椭圆 2"/>
        <dsp:cNvSpPr/>
      </dsp:nvSpPr>
      <dsp:spPr bwMode="white">
        <a:xfrm>
          <a:off x="2456422" y="1185571"/>
          <a:ext cx="2755499" cy="2755499"/>
        </a:xfrm>
        <a:prstGeom prst="ellipse">
          <a:avLst/>
        </a:prstGeom>
        <a:solidFill>
          <a:srgbClr val="8FB08C"/>
        </a:solidFill>
        <a:ln w="22225">
          <a:solidFill>
            <a:sysClr val="windowText" lastClr="000000"/>
          </a:solidFill>
        </a:ln>
        <a:effectLst/>
      </dsp:spPr>
      <dsp:style>
        <a:lnRef idx="0">
          <a:schemeClr val="lt1"/>
        </a:lnRef>
        <a:fillRef idx="3">
          <a:schemeClr val="accent1">
            <a:alpha val="50000"/>
          </a:schemeClr>
        </a:fillRef>
        <a:effectRef idx="0">
          <a:scrgbClr r="0" g="0" b="0"/>
        </a:effectRef>
        <a:fontRef idx="minor">
          <a:schemeClr val="tx1"/>
        </a:fontRef>
      </dsp:style>
      <dsp:txBody>
        <a:bodyPr lIns="45720" tIns="45720" rIns="45720" bIns="457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altLang="en-US" sz="3600" b="1" dirty="0">
              <a:solidFill>
                <a:sysClr val="window" lastClr="FFFFFF"/>
              </a:solidFill>
              <a:latin typeface="等线" panose="02010600030101010101" pitchFamily="2" charset="-122"/>
              <a:ea typeface="等线" panose="02010600030101010101" pitchFamily="2" charset="-122"/>
              <a:cs typeface="+mn-cs"/>
            </a:rPr>
            <a:t>蠕虫技术</a:t>
          </a:r>
          <a:endParaRPr lang="en-US" sz="3600" dirty="0">
            <a:solidFill>
              <a:sysClr val="window" lastClr="FFFFFF"/>
            </a:solidFill>
            <a:latin typeface="等线" panose="02010600030101010101" pitchFamily="2" charset="-122"/>
            <a:ea typeface="等线" panose="02010600030101010101" pitchFamily="2" charset="-122"/>
            <a:cs typeface="+mn-cs"/>
          </a:endParaRPr>
        </a:p>
      </dsp:txBody>
      <dsp:txXfrm>
        <a:off x="2456422" y="1185571"/>
        <a:ext cx="2755499" cy="2755499"/>
      </dsp:txXfrm>
    </dsp:sp>
    <dsp:sp modelId="{B4BEB0F9-D7FC-5B41-8A77-1772BE16071E}">
      <dsp:nvSpPr>
        <dsp:cNvPr id="4" name="椭圆 3"/>
        <dsp:cNvSpPr/>
      </dsp:nvSpPr>
      <dsp:spPr bwMode="white">
        <a:xfrm>
          <a:off x="3145297" y="83371"/>
          <a:ext cx="1377750" cy="1377750"/>
        </a:xfrm>
        <a:prstGeom prst="ellipse">
          <a:avLst/>
        </a:prstGeom>
        <a:solidFill>
          <a:sysClr val="window" lastClr="FFFFFF"/>
        </a:solidFill>
        <a:ln w="22225">
          <a:solidFill>
            <a:sysClr val="windowText" lastClr="000000"/>
          </a:solidFill>
        </a:ln>
        <a:effectLst/>
      </dsp:spPr>
      <dsp:style>
        <a:lnRef idx="0">
          <a:schemeClr val="lt1"/>
        </a:lnRef>
        <a:fillRef idx="3">
          <a:schemeClr val="accent1">
            <a:alpha val="50000"/>
          </a:schemeClr>
        </a:fillRef>
        <a:effectRef idx="0">
          <a:scrgbClr r="0" g="0" b="0"/>
        </a:effectRef>
        <a:fontRef idx="minor">
          <a:schemeClr val="tx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altLang="en-US" sz="2000" b="1" dirty="0">
              <a:solidFill>
                <a:sysClr val="windowText" lastClr="000000"/>
              </a:solidFill>
              <a:latin typeface="等线" panose="02010600030101010101" pitchFamily="2" charset="-122"/>
              <a:ea typeface="等线" panose="02010600030101010101" pitchFamily="2" charset="-122"/>
              <a:cs typeface="+mn-cs"/>
            </a:rPr>
            <a:t>多平台</a:t>
          </a:r>
          <a:endParaRPr lang="en-US" sz="2000" dirty="0">
            <a:solidFill>
              <a:sysClr val="windowText" lastClr="000000"/>
            </a:solidFill>
            <a:latin typeface="等线" panose="02010600030101010101" pitchFamily="2" charset="-122"/>
            <a:ea typeface="等线" panose="02010600030101010101" pitchFamily="2" charset="-122"/>
            <a:cs typeface="+mn-cs"/>
          </a:endParaRPr>
        </a:p>
      </dsp:txBody>
      <dsp:txXfrm>
        <a:off x="3145297" y="83371"/>
        <a:ext cx="1377750" cy="1377750"/>
      </dsp:txXfrm>
    </dsp:sp>
    <dsp:sp modelId="{FB105C74-5023-9549-9909-7AFC2BC8A41A}">
      <dsp:nvSpPr>
        <dsp:cNvPr id="5" name="椭圆 4"/>
        <dsp:cNvSpPr/>
      </dsp:nvSpPr>
      <dsp:spPr bwMode="white">
        <a:xfrm>
          <a:off x="4848710" y="1320973"/>
          <a:ext cx="1377750" cy="1377750"/>
        </a:xfrm>
        <a:prstGeom prst="ellipse">
          <a:avLst/>
        </a:prstGeom>
        <a:solidFill>
          <a:sysClr val="window" lastClr="FFFFFF"/>
        </a:solidFill>
        <a:ln w="22225">
          <a:solidFill>
            <a:sysClr val="windowText" lastClr="000000"/>
          </a:solidFill>
        </a:ln>
        <a:effectLst/>
      </dsp:spPr>
      <dsp:style>
        <a:lnRef idx="0">
          <a:schemeClr val="lt1"/>
        </a:lnRef>
        <a:fillRef idx="3">
          <a:schemeClr val="accent1">
            <a:alpha val="50000"/>
          </a:schemeClr>
        </a:fillRef>
        <a:effectRef idx="0">
          <a:scrgbClr r="0" g="0" b="0"/>
        </a:effectRef>
        <a:fontRef idx="minor">
          <a:schemeClr val="tx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altLang="en-US" sz="2000" b="1" dirty="0">
              <a:solidFill>
                <a:sysClr val="windowText" lastClr="000000"/>
              </a:solidFill>
              <a:latin typeface="等线" panose="02010600030101010101" pitchFamily="2" charset="-122"/>
              <a:ea typeface="等线" panose="02010600030101010101" pitchFamily="2" charset="-122"/>
              <a:cs typeface="+mn-cs"/>
            </a:rPr>
            <a:t>多种攻击手段</a:t>
          </a:r>
          <a:endParaRPr lang="en-US" sz="2000" dirty="0">
            <a:solidFill>
              <a:sysClr val="windowText" lastClr="000000"/>
            </a:solidFill>
            <a:latin typeface="等线" panose="02010600030101010101" pitchFamily="2" charset="-122"/>
            <a:ea typeface="等线" panose="02010600030101010101" pitchFamily="2" charset="-122"/>
            <a:cs typeface="+mn-cs"/>
          </a:endParaRPr>
        </a:p>
      </dsp:txBody>
      <dsp:txXfrm>
        <a:off x="4848710" y="1320973"/>
        <a:ext cx="1377750" cy="1377750"/>
      </dsp:txXfrm>
    </dsp:sp>
    <dsp:sp modelId="{14A307A0-559D-5F4E-A70F-C01D11B0546F}">
      <dsp:nvSpPr>
        <dsp:cNvPr id="6" name="椭圆 5"/>
        <dsp:cNvSpPr/>
      </dsp:nvSpPr>
      <dsp:spPr bwMode="white">
        <a:xfrm>
          <a:off x="4198064" y="3323455"/>
          <a:ext cx="1377750" cy="1377750"/>
        </a:xfrm>
        <a:prstGeom prst="ellipse">
          <a:avLst/>
        </a:prstGeom>
        <a:solidFill>
          <a:sysClr val="window" lastClr="FFFFFF"/>
        </a:solidFill>
        <a:ln w="22225">
          <a:solidFill>
            <a:sysClr val="windowText" lastClr="000000"/>
          </a:solidFill>
        </a:ln>
        <a:effectLst/>
      </dsp:spPr>
      <dsp:style>
        <a:lnRef idx="0">
          <a:schemeClr val="lt1"/>
        </a:lnRef>
        <a:fillRef idx="3">
          <a:schemeClr val="accent1">
            <a:alpha val="50000"/>
          </a:schemeClr>
        </a:fillRef>
        <a:effectRef idx="0">
          <a:scrgbClr r="0" g="0" b="0"/>
        </a:effectRef>
        <a:fontRef idx="minor">
          <a:schemeClr val="tx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altLang="en-US" sz="2000" b="1" dirty="0">
              <a:solidFill>
                <a:sysClr val="windowText" lastClr="000000"/>
              </a:solidFill>
              <a:latin typeface="等线" panose="02010600030101010101" pitchFamily="2" charset="-122"/>
              <a:ea typeface="等线" panose="02010600030101010101" pitchFamily="2" charset="-122"/>
              <a:cs typeface="+mn-cs"/>
            </a:rPr>
            <a:t>超快速传播</a:t>
          </a:r>
          <a:endParaRPr lang="en-US" sz="2000" dirty="0">
            <a:solidFill>
              <a:sysClr val="windowText" lastClr="000000"/>
            </a:solidFill>
            <a:latin typeface="等线" panose="02010600030101010101" pitchFamily="2" charset="-122"/>
            <a:ea typeface="等线" panose="02010600030101010101" pitchFamily="2" charset="-122"/>
            <a:cs typeface="+mn-cs"/>
          </a:endParaRPr>
        </a:p>
      </dsp:txBody>
      <dsp:txXfrm>
        <a:off x="4198064" y="3323455"/>
        <a:ext cx="1377750" cy="1377750"/>
      </dsp:txXfrm>
    </dsp:sp>
    <dsp:sp modelId="{ADCE9D15-6654-AD4A-B316-C2451993F9C8}">
      <dsp:nvSpPr>
        <dsp:cNvPr id="7" name="椭圆 6"/>
        <dsp:cNvSpPr/>
      </dsp:nvSpPr>
      <dsp:spPr bwMode="white">
        <a:xfrm>
          <a:off x="2092530" y="3323455"/>
          <a:ext cx="1377750" cy="1377750"/>
        </a:xfrm>
        <a:prstGeom prst="ellipse">
          <a:avLst/>
        </a:prstGeom>
        <a:solidFill>
          <a:sysClr val="window" lastClr="FFFFFF"/>
        </a:solidFill>
        <a:ln w="22225">
          <a:solidFill>
            <a:sysClr val="windowText" lastClr="000000"/>
          </a:solidFill>
        </a:ln>
        <a:effectLst/>
      </dsp:spPr>
      <dsp:style>
        <a:lnRef idx="0">
          <a:schemeClr val="lt1"/>
        </a:lnRef>
        <a:fillRef idx="3">
          <a:schemeClr val="accent1">
            <a:alpha val="50000"/>
          </a:schemeClr>
        </a:fillRef>
        <a:effectRef idx="0">
          <a:scrgbClr r="0" g="0" b="0"/>
        </a:effectRef>
        <a:fontRef idx="minor">
          <a:schemeClr val="tx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altLang="en-US" sz="2400" b="1" dirty="0">
              <a:solidFill>
                <a:sysClr val="windowText" lastClr="000000"/>
              </a:solidFill>
              <a:latin typeface="等线" panose="02010600030101010101" pitchFamily="2" charset="-122"/>
              <a:ea typeface="等线" panose="02010600030101010101" pitchFamily="2" charset="-122"/>
              <a:cs typeface="+mn-cs"/>
            </a:rPr>
            <a:t>多态</a:t>
          </a:r>
          <a:endParaRPr lang="en-US" sz="2400" dirty="0">
            <a:solidFill>
              <a:sysClr val="windowText" lastClr="000000"/>
            </a:solidFill>
            <a:latin typeface="等线" panose="02010600030101010101" pitchFamily="2" charset="-122"/>
            <a:ea typeface="等线" panose="02010600030101010101" pitchFamily="2" charset="-122"/>
            <a:cs typeface="+mn-cs"/>
          </a:endParaRPr>
        </a:p>
      </dsp:txBody>
      <dsp:txXfrm>
        <a:off x="2092530" y="3323455"/>
        <a:ext cx="1377750" cy="1377750"/>
      </dsp:txXfrm>
    </dsp:sp>
    <dsp:sp modelId="{6AF1FB02-7F67-9045-92F3-3A592F29C8AD}">
      <dsp:nvSpPr>
        <dsp:cNvPr id="8" name="椭圆 7"/>
        <dsp:cNvSpPr/>
      </dsp:nvSpPr>
      <dsp:spPr bwMode="white">
        <a:xfrm>
          <a:off x="1441884" y="1320973"/>
          <a:ext cx="1377750" cy="1377750"/>
        </a:xfrm>
        <a:prstGeom prst="ellipse">
          <a:avLst/>
        </a:prstGeom>
        <a:solidFill>
          <a:sysClr val="window" lastClr="FFFFFF"/>
        </a:solidFill>
        <a:ln w="22225">
          <a:solidFill>
            <a:sysClr val="windowText" lastClr="000000"/>
          </a:solidFill>
        </a:ln>
        <a:effectLst/>
      </dsp:spPr>
      <dsp:style>
        <a:lnRef idx="0">
          <a:schemeClr val="lt1"/>
        </a:lnRef>
        <a:fillRef idx="3">
          <a:schemeClr val="accent1">
            <a:alpha val="50000"/>
          </a:schemeClr>
        </a:fillRef>
        <a:effectRef idx="0">
          <a:scrgbClr r="0" g="0" b="0"/>
        </a:effectRef>
        <a:fontRef idx="minor">
          <a:schemeClr val="tx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altLang="en-US" sz="2400" b="1" dirty="0">
              <a:solidFill>
                <a:sysClr val="windowText" lastClr="000000"/>
              </a:solidFill>
              <a:latin typeface="等线" panose="02010600030101010101" pitchFamily="2" charset="-122"/>
              <a:ea typeface="等线" panose="02010600030101010101" pitchFamily="2" charset="-122"/>
              <a:cs typeface="+mn-cs"/>
            </a:rPr>
            <a:t>变形</a:t>
          </a:r>
          <a:endParaRPr lang="en-US" sz="2400" b="1" dirty="0">
            <a:solidFill>
              <a:sysClr val="windowText" lastClr="000000"/>
            </a:solidFill>
            <a:latin typeface="等线" panose="02010600030101010101" pitchFamily="2" charset="-122"/>
            <a:ea typeface="等线" panose="02010600030101010101" pitchFamily="2" charset="-122"/>
            <a:cs typeface="+mn-cs"/>
          </a:endParaRPr>
        </a:p>
      </dsp:txBody>
      <dsp:txXfrm>
        <a:off x="1441884" y="1320973"/>
        <a:ext cx="1377750" cy="137775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9">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715F37-B7CF-4795-A9D5-6E54C789147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B7E971-63A0-4E6F-A841-98451DB14E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C6BACD-4B18-46B7-A69B-C820E3597752}"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40B1B6-489E-4A43-8A19-E084E5FA6A8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本章将详细阐述恶意软件的威胁和我们的对策。本章首先综述恶意软件的各种类型，然后 通过恶意软件的传播感染途径和其行为或有效载荷（</a:t>
            </a:r>
            <a:r>
              <a:rPr lang="en-US" altLang="zh-CN" dirty="0"/>
              <a:t>payload)</a:t>
            </a:r>
            <a:r>
              <a:rPr lang="zh-CN" altLang="en-US" dirty="0"/>
              <a:t>给予其一个广泛的分类。传染机 制包括了病毒、蠕虫和木马的传染方式。有效负载包括系统损坏、僵尸程序、网络钓鱼、间谍 软件</a:t>
            </a:r>
            <a:r>
              <a:rPr lang="en-US" altLang="zh-CN" dirty="0"/>
              <a:t>rootkit</a:t>
            </a:r>
            <a:r>
              <a:rPr lang="zh-CN" altLang="en-US" dirty="0"/>
              <a:t>。本章还会介绍一些对抗恶意软件的措施。</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最初，恶意软件是软件编写者为炫耀技术而开发和部署的。在</a:t>
            </a:r>
            <a:r>
              <a:rPr lang="en-US" altLang="zh-CN" dirty="0">
                <a:latin typeface="Arial" panose="020B0604020202020204" pitchFamily="34" charset="0"/>
                <a:ea typeface="MS PGothic" panose="020B0600070205080204" pitchFamily="-65" charset="-128"/>
              </a:rPr>
              <a:t>20</a:t>
            </a:r>
            <a:r>
              <a:rPr lang="zh-CN" altLang="en-US" dirty="0">
                <a:latin typeface="Arial" panose="020B0604020202020204" pitchFamily="34" charset="0"/>
                <a:ea typeface="MS PGothic" panose="020B0600070205080204" pitchFamily="-65" charset="-128"/>
              </a:rPr>
              <a:t>世纪</a:t>
            </a:r>
            <a:r>
              <a:rPr lang="en-US" altLang="zh-CN" dirty="0">
                <a:latin typeface="Arial" panose="020B0604020202020204" pitchFamily="34" charset="0"/>
                <a:ea typeface="MS PGothic" panose="020B0600070205080204" pitchFamily="-65" charset="-128"/>
              </a:rPr>
              <a:t>90</a:t>
            </a:r>
            <a:r>
              <a:rPr lang="zh-CN" altLang="en-US" dirty="0">
                <a:latin typeface="Arial" panose="020B0604020202020204" pitchFamily="34" charset="0"/>
                <a:ea typeface="MS PGothic" panose="020B0600070205080204" pitchFamily="-65" charset="-128"/>
              </a:rPr>
              <a:t>年代早期，随着病毒工具幵发包的出现改变了这种情况，而后在</a:t>
            </a:r>
            <a:r>
              <a:rPr lang="en-US" altLang="zh-CN" dirty="0">
                <a:latin typeface="Arial" panose="020B0604020202020204" pitchFamily="34" charset="0"/>
                <a:ea typeface="MS PGothic" panose="020B0600070205080204" pitchFamily="-65" charset="-128"/>
              </a:rPr>
              <a:t>21</a:t>
            </a:r>
            <a:r>
              <a:rPr lang="zh-CN" altLang="en-US" dirty="0">
                <a:latin typeface="Arial" panose="020B0604020202020204" pitchFamily="34" charset="0"/>
                <a:ea typeface="MS PGothic" panose="020B0600070205080204" pitchFamily="-65" charset="-128"/>
              </a:rPr>
              <a:t>世纪出现了更多通用的攻击包，这些攻击包在极大程度上助长了恶意软件的开发和部署</a:t>
            </a:r>
            <a:r>
              <a:rPr lang="en-US" altLang="zh-CN" dirty="0">
                <a:latin typeface="Arial" panose="020B0604020202020204" pitchFamily="34" charset="0"/>
                <a:ea typeface="MS PGothic" panose="020B0600070205080204" pitchFamily="-65" charset="-128"/>
              </a:rPr>
              <a:t>[FOSS10]</a:t>
            </a:r>
            <a:r>
              <a:rPr lang="zh-CN" altLang="en-US" dirty="0">
                <a:latin typeface="Arial" panose="020B0604020202020204" pitchFamily="34" charset="0"/>
                <a:ea typeface="MS PGothic" panose="020B0600070205080204" pitchFamily="-65" charset="-128"/>
              </a:rPr>
              <a:t>。这些工具包通常被称为犯罪软件 </a:t>
            </a:r>
            <a:r>
              <a:rPr lang="en-US" altLang="zh-CN" dirty="0">
                <a:latin typeface="Arial" panose="020B0604020202020204" pitchFamily="34" charset="0"/>
                <a:ea typeface="MS PGothic" panose="020B0600070205080204" pitchFamily="-65" charset="-128"/>
              </a:rPr>
              <a:t>(crimeware),</a:t>
            </a:r>
            <a:r>
              <a:rPr lang="zh-CN" altLang="en-US" dirty="0">
                <a:latin typeface="Arial" panose="020B0604020202020204" pitchFamily="34" charset="0"/>
                <a:ea typeface="MS PGothic" panose="020B0600070205080204" pitchFamily="-65" charset="-128"/>
              </a:rPr>
              <a:t>其包含了多种传播机制和有效载荷模块，即使新手菜鸟也可以进行组合、选择和部署。工具包也可以通过最新发现的漏洞定制恶意软件，在该漏洞被发现到被补丁修复前这段时间内进行漏洞攻击。这些工具包显著地增加了有能力部署恶意软件的攻击者的数量。虽然这些工具包制作的恶意软件往往不如那些精心设计的恶意软件复杂巧妙，其所生成的恶意软件变种的绝对数量仍然会给对抗它们的防御系统造成相当大的麻烦。</a:t>
            </a:r>
            <a:endParaRPr lang="zh-CN" altLang="en-US" dirty="0">
              <a:latin typeface="Arial" panose="020B0604020202020204" pitchFamily="34" charset="0"/>
              <a:ea typeface="MS PGothic" panose="020B0600070205080204" pitchFamily="-65" charset="-128"/>
            </a:endParaRPr>
          </a:p>
          <a:p>
            <a:pPr eaLnBrk="1" hangingPunct="1"/>
            <a:r>
              <a:rPr lang="en-US" altLang="zh-CN" dirty="0">
                <a:latin typeface="Arial" panose="020B0604020202020204" pitchFamily="34" charset="0"/>
                <a:ea typeface="MS PGothic" panose="020B0600070205080204" pitchFamily="-65" charset="-128"/>
              </a:rPr>
              <a:t>Zeus</a:t>
            </a:r>
            <a:r>
              <a:rPr lang="zh-CN" altLang="en-US" dirty="0">
                <a:latin typeface="Arial" panose="020B0604020202020204" pitchFamily="34" charset="0"/>
                <a:ea typeface="MS PGothic" panose="020B0600070205080204" pitchFamily="-65" charset="-128"/>
              </a:rPr>
              <a:t>犯罪软件工具包是攻击包中一个突出的、最新的和典型的例子。利用</a:t>
            </a:r>
            <a:r>
              <a:rPr lang="en-US" altLang="zh-CN" dirty="0">
                <a:latin typeface="Arial" panose="020B0604020202020204" pitchFamily="34" charset="0"/>
                <a:ea typeface="MS PGothic" panose="020B0600070205080204" pitchFamily="-65" charset="-128"/>
              </a:rPr>
              <a:t>Zeus</a:t>
            </a:r>
            <a:r>
              <a:rPr lang="zh-CN" altLang="en-US" dirty="0">
                <a:latin typeface="Arial" panose="020B0604020202020204" pitchFamily="34" charset="0"/>
                <a:ea typeface="MS PGothic" panose="020B0600070205080204" pitchFamily="-65" charset="-128"/>
              </a:rPr>
              <a:t>工具包，制作出了很多非常髙效隐秘的恶意软件，其助长了很多犯罪活动，如截获和攻击银行信用卡信息</a:t>
            </a:r>
            <a:r>
              <a:rPr lang="en-US" altLang="zh-CN" dirty="0">
                <a:latin typeface="Arial" panose="020B0604020202020204" pitchFamily="34" charset="0"/>
                <a:ea typeface="MS PGothic" panose="020B0600070205080204" pitchFamily="-65" charset="-128"/>
              </a:rPr>
              <a:t>[BINS10]</a:t>
            </a:r>
            <a:r>
              <a:rPr lang="zh-CN" altLang="en-US" dirty="0">
                <a:latin typeface="Arial" panose="020B0604020202020204" pitchFamily="34" charset="0"/>
                <a:ea typeface="MS PGothic" panose="020B0600070205080204" pitchFamily="-65" charset="-128"/>
              </a:rPr>
              <a:t>。其他使用较为广泛的工具包包括</a:t>
            </a:r>
            <a:r>
              <a:rPr lang="en-US" altLang="zh-CN" dirty="0">
                <a:latin typeface="Arial" panose="020B0604020202020204" pitchFamily="34" charset="0"/>
                <a:ea typeface="MS PGothic" panose="020B0600070205080204" pitchFamily="-65" charset="-128"/>
              </a:rPr>
              <a:t>Blackhole</a:t>
            </a:r>
            <a:r>
              <a:rPr lang="zh-CN" altLang="en-US" dirty="0">
                <a:latin typeface="Arial" panose="020B0604020202020204" pitchFamily="34" charset="0"/>
                <a:ea typeface="MS PGothic" panose="020B0600070205080204" pitchFamily="-65" charset="-128"/>
              </a:rPr>
              <a:t>、</a:t>
            </a:r>
            <a:r>
              <a:rPr lang="en-US" altLang="zh-CN" dirty="0">
                <a:latin typeface="Arial" panose="020B0604020202020204" pitchFamily="34" charset="0"/>
                <a:ea typeface="MS PGothic" panose="020B0600070205080204" pitchFamily="-65" charset="-128"/>
              </a:rPr>
              <a:t>Sakura</a:t>
            </a:r>
            <a:r>
              <a:rPr lang="zh-CN" altLang="en-US" dirty="0">
                <a:latin typeface="Arial" panose="020B0604020202020204" pitchFamily="34" charset="0"/>
                <a:ea typeface="MS PGothic" panose="020B0600070205080204" pitchFamily="-65" charset="-128"/>
              </a:rPr>
              <a:t>和</a:t>
            </a:r>
            <a:r>
              <a:rPr lang="en-US" altLang="zh-CN" dirty="0">
                <a:latin typeface="Arial" panose="020B0604020202020204" pitchFamily="34" charset="0"/>
                <a:ea typeface="MS PGothic" panose="020B0600070205080204" pitchFamily="-65" charset="-128"/>
              </a:rPr>
              <a:t>Phoenix</a:t>
            </a:r>
            <a:r>
              <a:rPr lang="zh-CN" altLang="en-US" dirty="0">
                <a:latin typeface="Arial" panose="020B0604020202020204" pitchFamily="34" charset="0"/>
                <a:ea typeface="MS PGothic" panose="020B0600070205080204" pitchFamily="-65" charset="-128"/>
              </a:rPr>
              <a:t>。</a:t>
            </a:r>
            <a:endParaRPr lang="zh-CN" altLang="en-US"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近二十年来，恶意软件开发发生了一些变化，攻击者由个人的，以炫耀技术为目的变化为更加有组织和危害性更大的攻击源。这些攻击源中包含有政治动机的攻击者、罪犯和有组织的犯罪。这些组织会向公司、国家、政府的代理人出售服务，我们会在</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8.1</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节中对其进行讨论。在恶意软件数量上升的背后，是制作动机的改变，这种改变实际上催生了出售攻击包的地下经济，获取受害主机的控制权和盗窃信息。</a:t>
            </a:r>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近年来，高级持续性威胁（</a:t>
            </a:r>
            <a:r>
              <a:rPr lang="en-US" altLang="zh-CN" dirty="0"/>
              <a:t>Advanced Persistent Threat, APT)</a:t>
            </a:r>
            <a:r>
              <a:rPr lang="zh-CN" altLang="en-US" dirty="0"/>
              <a:t>被人们高度关注。它并不是一种新型的恶意软件，而是一个具有良好资源、持续性的应用大量入侵技术和恶意软件的应用程序，这个应用程序具有选择的目标，通常是一些政治或商业目标。</a:t>
            </a:r>
            <a:r>
              <a:rPr lang="en-US" altLang="zh-CN" dirty="0"/>
              <a:t>APT</a:t>
            </a:r>
            <a:r>
              <a:rPr lang="zh-CN" altLang="en-US" dirty="0"/>
              <a:t>通常来自国家支持的组织，有些攻击也可能来自犯罪企业。我们将在</a:t>
            </a:r>
            <a:r>
              <a:rPr lang="en-US" altLang="zh-CN" dirty="0"/>
              <a:t>8.1</a:t>
            </a:r>
            <a:r>
              <a:rPr lang="zh-CN" altLang="en-US" dirty="0"/>
              <a:t>节中讨论人侵者的类型。</a:t>
            </a:r>
            <a:endParaRPr lang="zh-CN" altLang="en-US" dirty="0"/>
          </a:p>
          <a:p>
            <a:r>
              <a:rPr lang="en-US" altLang="zh-CN" dirty="0"/>
              <a:t>APT</a:t>
            </a:r>
            <a:r>
              <a:rPr lang="zh-CN" altLang="en-US" dirty="0"/>
              <a:t>与其他类型的攻击不同之处在于</a:t>
            </a:r>
            <a:r>
              <a:rPr lang="en-US" altLang="zh-CN" dirty="0"/>
              <a:t>APT</a:t>
            </a:r>
            <a:r>
              <a:rPr lang="zh-CN" altLang="en-US" dirty="0"/>
              <a:t>精心地对目标进行选择，具有持续性，通常是隐秘的，人侵者在相当的时期内都要致力于攻击。许多值得关注的攻击，包括</a:t>
            </a:r>
            <a:r>
              <a:rPr lang="en-US" altLang="zh-CN" dirty="0"/>
              <a:t>Aurora</a:t>
            </a:r>
            <a:r>
              <a:rPr lang="zh-CN" altLang="en-US" dirty="0"/>
              <a:t>、</a:t>
            </a:r>
            <a:r>
              <a:rPr lang="en-US" altLang="zh-CN" dirty="0"/>
              <a:t>RSA</a:t>
            </a:r>
            <a:r>
              <a:rPr lang="zh-CN" altLang="en-US" dirty="0"/>
              <a:t>、 </a:t>
            </a:r>
            <a:r>
              <a:rPr lang="en-US" altLang="zh-CN" dirty="0"/>
              <a:t>APT1</a:t>
            </a:r>
            <a:r>
              <a:rPr lang="zh-CN" altLang="en-US" dirty="0"/>
              <a:t>和</a:t>
            </a:r>
            <a:r>
              <a:rPr lang="en-US" altLang="zh-CN" dirty="0"/>
              <a:t>Stuxnet</a:t>
            </a:r>
            <a:r>
              <a:rPr lang="zh-CN" altLang="en-US" dirty="0"/>
              <a:t>常常被当作范例。</a:t>
            </a:r>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APT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具有以下特征：</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高级：攻击者使用多种入侵技术和恶意软件，如果有需要还会开发定制的恶意软件。</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其中单一的组件在技术上也许不先进，但是每个组件都是针对目标精心选择的。</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持续性：攻击者在很长时间内确定针对攻击目标的攻击应用可以最大化攻击成功的概率。攻击手段的种类是逐渐递增的，通常是非常隐秘的，直到目标被攻陷。</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威胁：针对选定目标的威胁来自有组织、有能力和有良好经济支持的攻击者，他们试图攻陷这些目标。在攻击过程中，攻击者的积极参与极大地提升了自动攻击工具的威胁等级，也增加了成功攻击的可能性。</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APT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具有以下特征：</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高级：攻击者使用多种入侵技术和恶意软件，如果有需要还会开发定制的恶意软件。</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其中单一的组件在技术上也许不先进，但是每个组件都是针对目标精心选择的。</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持续性：攻击者在很长时间内确定针对攻击目标的攻击应用可以最大化攻击成功的概率。攻击手段的种类是逐渐递增的，通常是非常隐秘的，直到目标被攻陷。</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威胁：针对选定目标的威胁来自有组织、有能力和有良好经济支持的攻击者，他们试图攻陷这些目标。在攻击过程中，攻击者的积极参与极大地提升了自动攻击工具的威胁等级，也增加了成功攻击的可能性。</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dirty="0">
                <a:latin typeface="Arial" panose="020B0604020202020204" pitchFamily="34" charset="0"/>
                <a:ea typeface="MS PGothic" panose="020B0600070205080204" pitchFamily="-65" charset="-128"/>
              </a:rPr>
              <a:t>移动代码指那些不加修改就能够在不同系统平台上运行并且能够实现相同功能的程序（如脚本、宏或其他可移植指令）</a:t>
            </a:r>
            <a:r>
              <a:rPr lang="en-US" altLang="zh-CN" dirty="0">
                <a:latin typeface="Arial" panose="020B0604020202020204" pitchFamily="34" charset="0"/>
                <a:ea typeface="MS PGothic" panose="020B0600070205080204" pitchFamily="-65" charset="-128"/>
              </a:rPr>
              <a:t>[JANS08]</a:t>
            </a:r>
            <a:r>
              <a:rPr lang="zh-CN" altLang="en-US" dirty="0">
                <a:latin typeface="Arial" panose="020B0604020202020204" pitchFamily="34" charset="0"/>
                <a:ea typeface="MS PGothic" panose="020B0600070205080204" pitchFamily="-65" charset="-128"/>
              </a:rPr>
              <a:t>。</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移动代码能够从远程系统传送到本地系统，然后在没有得到用户明确许可的情况下在本地系统中运行</a:t>
            </a:r>
            <a:r>
              <a:rPr lang="en-US" altLang="zh-CN" dirty="0">
                <a:latin typeface="Arial" panose="020B0604020202020204" pitchFamily="34" charset="0"/>
                <a:ea typeface="MS PGothic" panose="020B0600070205080204" pitchFamily="-65" charset="-128"/>
              </a:rPr>
              <a:t>[S0UP13]</a:t>
            </a:r>
            <a:r>
              <a:rPr lang="zh-CN" altLang="en-US" dirty="0">
                <a:latin typeface="Arial" panose="020B0604020202020204" pitchFamily="34" charset="0"/>
                <a:ea typeface="MS PGothic" panose="020B0600070205080204" pitchFamily="-65" charset="-128"/>
              </a:rPr>
              <a:t>。载体，将这些恶意代码传播到用户的系统中。另外，移动代码能够利用漏洞实现某些功能，例如非授权的数据访问或特权攻击（</a:t>
            </a:r>
            <a:r>
              <a:rPr lang="en-US" altLang="zh-CN" dirty="0">
                <a:latin typeface="Arial" panose="020B0604020202020204" pitchFamily="34" charset="0"/>
                <a:ea typeface="MS PGothic" panose="020B0600070205080204" pitchFamily="-65" charset="-128"/>
              </a:rPr>
              <a:t>root compromise)</a:t>
            </a:r>
            <a:r>
              <a:rPr lang="zh-CN" altLang="en-US" dirty="0">
                <a:latin typeface="Arial" panose="020B0604020202020204" pitchFamily="34" charset="0"/>
                <a:ea typeface="MS PGothic" panose="020B0600070205080204" pitchFamily="-65" charset="-128"/>
              </a:rPr>
              <a:t>。移动代码经常作为病毒、蠕虫和木马传播的载体。常用的移动代码载体类型，主要有</a:t>
            </a:r>
            <a:r>
              <a:rPr lang="en-US" altLang="zh-CN" dirty="0">
                <a:latin typeface="Arial" panose="020B0604020202020204" pitchFamily="34" charset="0"/>
                <a:ea typeface="MS PGothic" panose="020B0600070205080204" pitchFamily="-65" charset="-128"/>
              </a:rPr>
              <a:t>Java applet</a:t>
            </a:r>
            <a:r>
              <a:rPr lang="zh-CN" altLang="en-US" dirty="0">
                <a:latin typeface="Arial" panose="020B0604020202020204" pitchFamily="34" charset="0"/>
                <a:ea typeface="MS PGothic" panose="020B0600070205080204" pitchFamily="-65" charset="-128"/>
              </a:rPr>
              <a:t>、</a:t>
            </a:r>
            <a:r>
              <a:rPr lang="en-US" altLang="zh-CN" dirty="0">
                <a:latin typeface="Arial" panose="020B0604020202020204" pitchFamily="34" charset="0"/>
                <a:ea typeface="MS PGothic" panose="020B0600070205080204" pitchFamily="-65" charset="-128"/>
              </a:rPr>
              <a:t>ActiveX</a:t>
            </a:r>
            <a:r>
              <a:rPr lang="zh-CN" altLang="en-US" dirty="0">
                <a:latin typeface="Arial" panose="020B0604020202020204" pitchFamily="34" charset="0"/>
                <a:ea typeface="MS PGothic" panose="020B0600070205080204" pitchFamily="-65" charset="-128"/>
              </a:rPr>
              <a:t>、</a:t>
            </a:r>
            <a:r>
              <a:rPr lang="en-US" altLang="zh-CN" dirty="0">
                <a:latin typeface="Arial" panose="020B0604020202020204" pitchFamily="34" charset="0"/>
                <a:ea typeface="MS PGothic" panose="020B0600070205080204" pitchFamily="-65" charset="-128"/>
              </a:rPr>
              <a:t>JavaScript</a:t>
            </a:r>
            <a:r>
              <a:rPr lang="zh-CN" altLang="en-US" dirty="0">
                <a:latin typeface="Arial" panose="020B0604020202020204" pitchFamily="34" charset="0"/>
                <a:ea typeface="MS PGothic" panose="020B0600070205080204" pitchFamily="-65" charset="-128"/>
              </a:rPr>
              <a:t>和</a:t>
            </a:r>
            <a:r>
              <a:rPr lang="en-US" altLang="zh-CN" dirty="0">
                <a:latin typeface="Arial" panose="020B0604020202020204" pitchFamily="34" charset="0"/>
                <a:ea typeface="MS PGothic" panose="020B0600070205080204" pitchFamily="-65" charset="-128"/>
              </a:rPr>
              <a:t>VBScript</a:t>
            </a:r>
            <a:r>
              <a:rPr lang="zh-CN" altLang="en-US" dirty="0">
                <a:latin typeface="Arial" panose="020B0604020202020204" pitchFamily="34" charset="0"/>
                <a:ea typeface="MS PGothic" panose="020B0600070205080204" pitchFamily="-65" charset="-128"/>
              </a:rPr>
              <a:t>。使移动代码能够在本地系统进行恶意操作的最常见方式有跨站点脚本、交互式动态</a:t>
            </a:r>
            <a:r>
              <a:rPr lang="en-US" altLang="zh-CN" dirty="0">
                <a:latin typeface="Arial" panose="020B0604020202020204" pitchFamily="34" charset="0"/>
                <a:ea typeface="MS PGothic" panose="020B0600070205080204" pitchFamily="-65" charset="-128"/>
              </a:rPr>
              <a:t>Web</a:t>
            </a:r>
            <a:r>
              <a:rPr lang="zh-CN" altLang="en-US" dirty="0">
                <a:latin typeface="Arial" panose="020B0604020202020204" pitchFamily="34" charset="0"/>
                <a:ea typeface="MS PGothic" panose="020B0600070205080204" pitchFamily="-65" charset="-128"/>
              </a:rPr>
              <a:t>站点、电子邮件附件、从不可信网站下载程序或者下载不可信软件等。</a:t>
            </a:r>
            <a:endParaRPr lang="zh-CN" altLang="en-US"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第一类恶意软件的传播涉及软件片段的寄生，它们将自身依附于一些现有的可执行内容中。这些软件片段可以是感染应用程序、实用程序或者系统程序的机器代码，甚至是用于引导启动计算机系统的代码。最近，软件片段出现了脚本语言代码，脚本语言通常用于支持数据文件中的活动内容，如微软</a:t>
            </a:r>
            <a:r>
              <a:rPr lang="en-US" altLang="zh-CN" dirty="0">
                <a:latin typeface="Arial" panose="020B0604020202020204" pitchFamily="34" charset="0"/>
                <a:ea typeface="MS PGothic" panose="020B0600070205080204" pitchFamily="-65" charset="-128"/>
              </a:rPr>
              <a:t>Word</a:t>
            </a:r>
            <a:r>
              <a:rPr lang="zh-CN" altLang="en-US" dirty="0">
                <a:latin typeface="Arial" panose="020B0604020202020204" pitchFamily="34" charset="0"/>
                <a:ea typeface="MS PGothic" panose="020B0600070205080204" pitchFamily="-65" charset="-128"/>
              </a:rPr>
              <a:t>文档、</a:t>
            </a:r>
            <a:r>
              <a:rPr lang="en-US" altLang="zh-CN" dirty="0">
                <a:latin typeface="Arial" panose="020B0604020202020204" pitchFamily="34" charset="0"/>
                <a:ea typeface="MS PGothic" panose="020B0600070205080204" pitchFamily="-65" charset="-128"/>
              </a:rPr>
              <a:t>Excel</a:t>
            </a:r>
            <a:r>
              <a:rPr lang="zh-CN" altLang="en-US" dirty="0">
                <a:latin typeface="Arial" panose="020B0604020202020204" pitchFamily="34" charset="0"/>
                <a:ea typeface="MS PGothic" panose="020B0600070205080204" pitchFamily="-65" charset="-128"/>
              </a:rPr>
              <a:t>电子表格和</a:t>
            </a:r>
            <a:r>
              <a:rPr lang="en-US" altLang="zh-CN" dirty="0">
                <a:latin typeface="Arial" panose="020B0604020202020204" pitchFamily="34" charset="0"/>
                <a:ea typeface="MS PGothic" panose="020B0600070205080204" pitchFamily="-65" charset="-128"/>
              </a:rPr>
              <a:t>Adobe PDF</a:t>
            </a:r>
            <a:r>
              <a:rPr lang="zh-CN" altLang="en-US" dirty="0">
                <a:latin typeface="Arial" panose="020B0604020202020204" pitchFamily="34" charset="0"/>
                <a:ea typeface="MS PGothic" panose="020B0600070205080204" pitchFamily="-65" charset="-128"/>
              </a:rPr>
              <a:t>文档。</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计算机病毒是一种通过修改正常程序而进行感染的软件。这种修改包括向正常程序注入病毒代码来使病毒程序得到复制，这样就能继续感染其他正常程序。计算机病毒最早出现在</a:t>
            </a:r>
            <a:r>
              <a:rPr lang="en-US" altLang="zh-CN" dirty="0">
                <a:latin typeface="Arial" panose="020B0604020202020204" pitchFamily="34" charset="0"/>
                <a:ea typeface="MS PGothic" panose="020B0600070205080204" pitchFamily="-65" charset="-128"/>
              </a:rPr>
              <a:t>20 </a:t>
            </a:r>
            <a:r>
              <a:rPr lang="zh-CN" altLang="en-US" dirty="0">
                <a:latin typeface="Arial" panose="020B0604020202020204" pitchFamily="34" charset="0"/>
                <a:ea typeface="MS PGothic" panose="020B0600070205080204" pitchFamily="-65" charset="-128"/>
              </a:rPr>
              <a:t>世纪</a:t>
            </a:r>
            <a:r>
              <a:rPr lang="en-US" altLang="zh-CN" dirty="0">
                <a:latin typeface="Arial" panose="020B0604020202020204" pitchFamily="34" charset="0"/>
                <a:ea typeface="MS PGothic" panose="020B0600070205080204" pitchFamily="-65" charset="-128"/>
              </a:rPr>
              <a:t>80</a:t>
            </a:r>
            <a:r>
              <a:rPr lang="zh-CN" altLang="en-US" dirty="0">
                <a:latin typeface="Arial" panose="020B0604020202020204" pitchFamily="34" charset="0"/>
                <a:ea typeface="MS PGothic" panose="020B0600070205080204" pitchFamily="-65" charset="-128"/>
              </a:rPr>
              <a:t>年代早期，而术语本身是由</a:t>
            </a:r>
            <a:r>
              <a:rPr lang="en-US" altLang="zh-CN" dirty="0">
                <a:latin typeface="Arial" panose="020B0604020202020204" pitchFamily="34" charset="0"/>
                <a:ea typeface="MS PGothic" panose="020B0600070205080204" pitchFamily="-65" charset="-128"/>
              </a:rPr>
              <a:t>Fred Cohen</a:t>
            </a:r>
            <a:r>
              <a:rPr lang="zh-CN" altLang="en-US" dirty="0">
                <a:latin typeface="Arial" panose="020B0604020202020204" pitchFamily="34" charset="0"/>
                <a:ea typeface="MS PGothic" panose="020B0600070205080204" pitchFamily="-65" charset="-128"/>
              </a:rPr>
              <a:t>于</a:t>
            </a:r>
            <a:r>
              <a:rPr lang="en-US" altLang="zh-CN" dirty="0">
                <a:latin typeface="Arial" panose="020B0604020202020204" pitchFamily="34" charset="0"/>
                <a:ea typeface="MS PGothic" panose="020B0600070205080204" pitchFamily="-65" charset="-128"/>
              </a:rPr>
              <a:t>1983</a:t>
            </a:r>
            <a:r>
              <a:rPr lang="zh-CN" altLang="en-US" dirty="0">
                <a:latin typeface="Arial" panose="020B0604020202020204" pitchFamily="34" charset="0"/>
                <a:ea typeface="MS PGothic" panose="020B0600070205080204" pitchFamily="-65" charset="-128"/>
              </a:rPr>
              <a:t>提出的，他所著的一本书在这个领域起到了奠基作用</a:t>
            </a:r>
            <a:r>
              <a:rPr lang="en-US" altLang="zh-CN" dirty="0">
                <a:latin typeface="Arial" panose="020B0604020202020204" pitchFamily="34" charset="0"/>
                <a:ea typeface="MS PGothic" panose="020B0600070205080204" pitchFamily="-65" charset="-128"/>
              </a:rPr>
              <a:t>[COHE94]</a:t>
            </a:r>
            <a:r>
              <a:rPr lang="zh-CN" altLang="en-US" dirty="0">
                <a:latin typeface="Arial" panose="020B0604020202020204" pitchFamily="34" charset="0"/>
                <a:ea typeface="MS PGothic" panose="020B0600070205080204" pitchFamily="-65" charset="-128"/>
              </a:rPr>
              <a:t>。</a:t>
            </a:r>
            <a:r>
              <a:rPr lang="en-US" altLang="zh-CN" dirty="0">
                <a:latin typeface="Arial" panose="020B0604020202020204" pitchFamily="34" charset="0"/>
                <a:ea typeface="MS PGothic" panose="020B0600070205080204" pitchFamily="-65" charset="-128"/>
              </a:rPr>
              <a:t>Brain</a:t>
            </a:r>
            <a:r>
              <a:rPr lang="zh-CN" altLang="en-US" dirty="0">
                <a:latin typeface="Arial" panose="020B0604020202020204" pitchFamily="34" charset="0"/>
                <a:ea typeface="MS PGothic" panose="020B0600070205080204" pitchFamily="-65" charset="-128"/>
              </a:rPr>
              <a:t>病毒首次发现于</a:t>
            </a:r>
            <a:r>
              <a:rPr lang="en-US" altLang="zh-CN" dirty="0">
                <a:latin typeface="Arial" panose="020B0604020202020204" pitchFamily="34" charset="0"/>
                <a:ea typeface="MS PGothic" panose="020B0600070205080204" pitchFamily="-65" charset="-128"/>
              </a:rPr>
              <a:t>1986</a:t>
            </a:r>
            <a:r>
              <a:rPr lang="zh-CN" altLang="en-US" dirty="0">
                <a:latin typeface="Arial" panose="020B0604020202020204" pitchFamily="34" charset="0"/>
                <a:ea typeface="MS PGothic" panose="020B0600070205080204" pitchFamily="-65" charset="-128"/>
              </a:rPr>
              <a:t>年，是第一个以</a:t>
            </a:r>
            <a:r>
              <a:rPr lang="en-US" altLang="zh-CN" dirty="0">
                <a:latin typeface="Arial" panose="020B0604020202020204" pitchFamily="34" charset="0"/>
                <a:ea typeface="MS PGothic" panose="020B0600070205080204" pitchFamily="-65" charset="-128"/>
              </a:rPr>
              <a:t>MSDOS</a:t>
            </a:r>
            <a:r>
              <a:rPr lang="zh-CN" altLang="en-US" dirty="0">
                <a:latin typeface="Arial" panose="020B0604020202020204" pitchFamily="34" charset="0"/>
                <a:ea typeface="MS PGothic" panose="020B0600070205080204" pitchFamily="-65" charset="-128"/>
              </a:rPr>
              <a:t>系统为目标的病毒，在当时感染了海量的计算机。</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生物学意义上的病毒是一种微小的基因代码片（</a:t>
            </a:r>
            <a:r>
              <a:rPr lang="en-US" altLang="zh-CN" dirty="0">
                <a:latin typeface="Arial" panose="020B0604020202020204" pitchFamily="34" charset="0"/>
                <a:ea typeface="MS PGothic" panose="020B0600070205080204" pitchFamily="-65" charset="-128"/>
              </a:rPr>
              <a:t>DNA</a:t>
            </a:r>
            <a:r>
              <a:rPr lang="zh-CN" altLang="en-US" dirty="0">
                <a:latin typeface="Arial" panose="020B0604020202020204" pitchFamily="34" charset="0"/>
                <a:ea typeface="MS PGothic" panose="020B0600070205080204" pitchFamily="-65" charset="-128"/>
              </a:rPr>
              <a:t>或</a:t>
            </a:r>
            <a:r>
              <a:rPr lang="en-US" altLang="zh-CN" dirty="0">
                <a:latin typeface="Arial" panose="020B0604020202020204" pitchFamily="34" charset="0"/>
                <a:ea typeface="MS PGothic" panose="020B0600070205080204" pitchFamily="-65" charset="-128"/>
              </a:rPr>
              <a:t>RNA)</a:t>
            </a:r>
            <a:r>
              <a:rPr lang="zh-CN" altLang="en-US" dirty="0">
                <a:latin typeface="Arial" panose="020B0604020202020204" pitchFamily="34" charset="0"/>
                <a:ea typeface="MS PGothic" panose="020B0600070205080204" pitchFamily="-65" charset="-128"/>
              </a:rPr>
              <a:t>，它能控制活细胞的机能，使之生成成千上万的病毒拷贝。计算机病毒与生物病毒相似，它能通过它自身携带的病毒代码 进行完全的自我复制。典型的病毒会将恶意代码插入到正常程序中。这样，一旦被感染的计算机与未被感染的软件交互，病毒的一个拷贝就会感染新的程序。因此，病毒就通过互相信任的 用户之间的磁盘、</a:t>
            </a:r>
            <a:r>
              <a:rPr lang="en-US" altLang="zh-CN" dirty="0">
                <a:latin typeface="Arial" panose="020B0604020202020204" pitchFamily="34" charset="0"/>
                <a:ea typeface="MS PGothic" panose="020B0600070205080204" pitchFamily="-65" charset="-128"/>
              </a:rPr>
              <a:t>U</a:t>
            </a:r>
            <a:r>
              <a:rPr lang="zh-CN" altLang="en-US" dirty="0">
                <a:latin typeface="Arial" panose="020B0604020202020204" pitchFamily="34" charset="0"/>
                <a:ea typeface="MS PGothic" panose="020B0600070205080204" pitchFamily="-65" charset="-128"/>
              </a:rPr>
              <a:t>盘或网络交换数据而在计算机之间传播开来。在网络环境下，访问其他计算机上的文档、应用程序和系统服务的能力为病毒的传播提供了温床。</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病毒可以实现正常程序所能实现的任何功能，所不同的是病毒把自己附着在宿主程序上， 而且跟着宿主程序的运行而悄悄地运行。一旦病毒执行，它能够实现任何功能，例如删除文件和程序，这些行为都是当前用户权限所允许的。在早些年间，病毒统治恶意软件领域的一个原因是缺少对用户身份的认证和对私人计算机系统的访问控制。如此，病毒可以感染系统中任何一个可执行程序。大量的程序共享在软磁盘上也会令病毒较容易地传播，尽管速度可能较慢。含有严格访问控制的现代操作系统显著地阻碍了传统的、机器可执行代码形式的病毒的感染。这导致了宏病毒这一利用某些文档格式，如</a:t>
            </a:r>
            <a:r>
              <a:rPr lang="en-US" altLang="zh-CN" dirty="0">
                <a:latin typeface="Arial" panose="020B0604020202020204" pitchFamily="34" charset="0"/>
                <a:ea typeface="MS PGothic" panose="020B0600070205080204" pitchFamily="-65" charset="-128"/>
              </a:rPr>
              <a:t>MS Word</a:t>
            </a:r>
            <a:r>
              <a:rPr lang="zh-CN" altLang="en-US" dirty="0">
                <a:latin typeface="Arial" panose="020B0604020202020204" pitchFamily="34" charset="0"/>
                <a:ea typeface="MS PGothic" panose="020B0600070205080204" pitchFamily="-65" charset="-128"/>
              </a:rPr>
              <a:t>文档、</a:t>
            </a:r>
            <a:r>
              <a:rPr lang="en-US" altLang="zh-CN" dirty="0">
                <a:latin typeface="Arial" panose="020B0604020202020204" pitchFamily="34" charset="0"/>
                <a:ea typeface="MS PGothic" panose="020B0600070205080204" pitchFamily="-65" charset="-128"/>
              </a:rPr>
              <a:t>Excel</a:t>
            </a:r>
            <a:r>
              <a:rPr lang="zh-CN" altLang="en-US" dirty="0">
                <a:latin typeface="Arial" panose="020B0604020202020204" pitchFamily="34" charset="0"/>
                <a:ea typeface="MS PGothic" panose="020B0600070205080204" pitchFamily="-65" charset="-128"/>
              </a:rPr>
              <a:t>电子表格和</a:t>
            </a:r>
            <a:r>
              <a:rPr lang="en-US" altLang="zh-CN" dirty="0">
                <a:latin typeface="Arial" panose="020B0604020202020204" pitchFamily="34" charset="0"/>
                <a:ea typeface="MS PGothic" panose="020B0600070205080204" pitchFamily="-65" charset="-128"/>
              </a:rPr>
              <a:t>Adobe PDF</a:t>
            </a:r>
            <a:r>
              <a:rPr lang="zh-CN" altLang="en-US" dirty="0">
                <a:latin typeface="Arial" panose="020B0604020202020204" pitchFamily="34" charset="0"/>
                <a:ea typeface="MS PGothic" panose="020B0600070205080204" pitchFamily="-65" charset="-128"/>
              </a:rPr>
              <a:t>文件等，所支持的活动内容的新型病毒的出现。上述文档即使在用户的正常系统使用中也很容易被修改和分享，且文档无法用对程序所采用的那种访问控制进行保护。当前，病毒感染的方式通常是几种现代恶意软件传染方式中的一种，其他的方式则包括了蠕虫和木马等。</a:t>
            </a:r>
            <a:endParaRPr lang="zh-CN" altLang="en-US"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b="0" dirty="0">
                <a:latin typeface="Arial" panose="020B0604020202020204" pitchFamily="34" charset="0"/>
                <a:ea typeface="MS PGothic" panose="020B0600070205080204" pitchFamily="-65" charset="-128"/>
              </a:rPr>
              <a:t>[AYCO06]</a:t>
            </a:r>
            <a:r>
              <a:rPr lang="zh-CN" altLang="en-US" b="0" dirty="0">
                <a:latin typeface="Arial" panose="020B0604020202020204" pitchFamily="34" charset="0"/>
                <a:ea typeface="MS PGothic" panose="020B0600070205080204" pitchFamily="-65" charset="-128"/>
              </a:rPr>
              <a:t>阐述了病毒的三个组成部分。更普遍地讲，很多现代的恶意软件也包含了以下一种或多种组成元素。</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感染机制（</a:t>
            </a:r>
            <a:r>
              <a:rPr lang="en-US" altLang="zh-CN" b="0" dirty="0">
                <a:latin typeface="Arial" panose="020B0604020202020204" pitchFamily="34" charset="0"/>
                <a:ea typeface="MS PGothic" panose="020B0600070205080204" pitchFamily="-65" charset="-128"/>
              </a:rPr>
              <a:t>infection mechanism):</a:t>
            </a:r>
            <a:r>
              <a:rPr lang="zh-CN" altLang="en-US" b="0" dirty="0">
                <a:latin typeface="Arial" panose="020B0604020202020204" pitchFamily="34" charset="0"/>
                <a:ea typeface="MS PGothic" panose="020B0600070205080204" pitchFamily="-65" charset="-128"/>
              </a:rPr>
              <a:t>是指病毒传播和进行自我复制的方法。感染机制也被称为感染向量（</a:t>
            </a:r>
            <a:r>
              <a:rPr lang="en-US" altLang="zh-CN" b="0" dirty="0">
                <a:latin typeface="Arial" panose="020B0604020202020204" pitchFamily="34" charset="0"/>
                <a:ea typeface="MS PGothic" panose="020B0600070205080204" pitchFamily="-65" charset="-128"/>
              </a:rPr>
              <a:t>infection vector) </a:t>
            </a:r>
            <a:endParaRPr lang="en-US" altLang="zh-CN"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触发条件（</a:t>
            </a:r>
            <a:r>
              <a:rPr lang="en-US" altLang="zh-CN" b="0" dirty="0">
                <a:latin typeface="Arial" panose="020B0604020202020204" pitchFamily="34" charset="0"/>
                <a:ea typeface="MS PGothic" panose="020B0600070205080204" pitchFamily="-65" charset="-128"/>
              </a:rPr>
              <a:t>trigger):</a:t>
            </a:r>
            <a:r>
              <a:rPr lang="zh-CN" altLang="en-US" b="0" dirty="0">
                <a:latin typeface="Arial" panose="020B0604020202020204" pitchFamily="34" charset="0"/>
                <a:ea typeface="MS PGothic" panose="020B0600070205080204" pitchFamily="-65" charset="-128"/>
              </a:rPr>
              <a:t>是指激活或交付病毒有效载荷的事件或条件，有时被称为逻辑炸弹（</a:t>
            </a:r>
            <a:r>
              <a:rPr lang="en-US" altLang="zh-CN" b="0" dirty="0">
                <a:latin typeface="Arial" panose="020B0604020202020204" pitchFamily="34" charset="0"/>
                <a:ea typeface="MS PGothic" panose="020B0600070205080204" pitchFamily="-65" charset="-128"/>
              </a:rPr>
              <a:t>logic bomb)。</a:t>
            </a:r>
            <a:endParaRPr lang="en-US" altLang="zh-CN"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有效载荷（</a:t>
            </a:r>
            <a:r>
              <a:rPr lang="en-US" altLang="zh-CN" b="0" dirty="0">
                <a:latin typeface="Arial" panose="020B0604020202020204" pitchFamily="34" charset="0"/>
                <a:ea typeface="MS PGothic" panose="020B0600070205080204" pitchFamily="-65" charset="-128"/>
              </a:rPr>
              <a:t>payload):</a:t>
            </a:r>
            <a:r>
              <a:rPr lang="zh-CN" altLang="en-US" b="0" dirty="0">
                <a:latin typeface="Arial" panose="020B0604020202020204" pitchFamily="34" charset="0"/>
                <a:ea typeface="MS PGothic" panose="020B0600070205080204" pitchFamily="-65" charset="-128"/>
              </a:rPr>
              <a:t>是指病毒除传播之外的活动。有效载荷可能包括破坏活动，也可能包括无破坏但值得注意的良性活动。</a:t>
            </a:r>
            <a:endParaRPr lang="en-US" altLang="zh-CN" b="0"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zh-CN" altLang="en-US" sz="1200" b="0" dirty="0">
                <a:latin typeface="Arial" panose="020B0604020202020204" pitchFamily="34" charset="0"/>
                <a:ea typeface="MS PGothic" panose="020B0600070205080204" pitchFamily="-65" charset="-128"/>
              </a:rPr>
              <a:t>在其生命周期中，典型的病毒一般会经历下面</a:t>
            </a:r>
            <a:r>
              <a:rPr lang="en-US" altLang="zh-CN" sz="1200" b="0" dirty="0">
                <a:latin typeface="Arial" panose="020B0604020202020204" pitchFamily="34" charset="0"/>
                <a:ea typeface="MS PGothic" panose="020B0600070205080204" pitchFamily="-65" charset="-128"/>
              </a:rPr>
              <a:t>4</a:t>
            </a:r>
            <a:r>
              <a:rPr lang="zh-CN" altLang="en-US" sz="1200" b="0" dirty="0">
                <a:latin typeface="Arial" panose="020B0604020202020204" pitchFamily="34" charset="0"/>
                <a:ea typeface="MS PGothic" panose="020B0600070205080204" pitchFamily="-65" charset="-128"/>
              </a:rPr>
              <a:t>个阶段：</a:t>
            </a:r>
            <a:endParaRPr lang="zh-CN" altLang="en-US" sz="1200" b="0" dirty="0">
              <a:latin typeface="Arial" panose="020B0604020202020204" pitchFamily="34" charset="0"/>
              <a:ea typeface="MS PGothic" panose="020B0600070205080204" pitchFamily="-65" charset="-128"/>
            </a:endParaRPr>
          </a:p>
          <a:p>
            <a:pPr eaLnBrk="1" hangingPunct="1">
              <a:lnSpc>
                <a:spcPct val="90000"/>
              </a:lnSpc>
            </a:pPr>
            <a:r>
              <a:rPr lang="en-US" altLang="zh-CN" sz="1200" b="0" dirty="0">
                <a:latin typeface="Arial" panose="020B0604020202020204" pitchFamily="34" charset="0"/>
                <a:ea typeface="MS PGothic" panose="020B0600070205080204" pitchFamily="-65" charset="-128"/>
              </a:rPr>
              <a:t>•</a:t>
            </a:r>
            <a:r>
              <a:rPr lang="zh-CN" altLang="en-US" sz="1200" b="0" dirty="0">
                <a:latin typeface="Arial" panose="020B0604020202020204" pitchFamily="34" charset="0"/>
                <a:ea typeface="MS PGothic" panose="020B0600070205080204" pitchFamily="-65" charset="-128"/>
              </a:rPr>
              <a:t>潜伏阶段（</a:t>
            </a:r>
            <a:r>
              <a:rPr lang="en-US" altLang="zh-CN" sz="1200" b="0" dirty="0">
                <a:latin typeface="Arial" panose="020B0604020202020204" pitchFamily="34" charset="0"/>
                <a:ea typeface="MS PGothic" panose="020B0600070205080204" pitchFamily="-65" charset="-128"/>
              </a:rPr>
              <a:t>dormant phase):</a:t>
            </a:r>
            <a:r>
              <a:rPr lang="zh-CN" altLang="en-US" sz="1200" b="0" dirty="0">
                <a:latin typeface="Arial" panose="020B0604020202020204" pitchFamily="34" charset="0"/>
                <a:ea typeface="MS PGothic" panose="020B0600070205080204" pitchFamily="-65" charset="-128"/>
              </a:rPr>
              <a:t>病毒处于休眠状态。最后病毒会被某些事件激活，例如日期、某个程序或文件的出现或者磁盘的容量超过某个限制等。并不是所有的病毒都有这个阶段。</a:t>
            </a:r>
            <a:endParaRPr lang="zh-CN" altLang="en-US" sz="1200" b="0" dirty="0">
              <a:latin typeface="Arial" panose="020B0604020202020204" pitchFamily="34" charset="0"/>
              <a:ea typeface="MS PGothic" panose="020B0600070205080204" pitchFamily="-65" charset="-128"/>
            </a:endParaRPr>
          </a:p>
          <a:p>
            <a:pPr eaLnBrk="1" hangingPunct="1">
              <a:lnSpc>
                <a:spcPct val="90000"/>
              </a:lnSpc>
            </a:pPr>
            <a:r>
              <a:rPr lang="en-US" altLang="zh-CN" sz="1200" b="0" dirty="0">
                <a:latin typeface="Arial" panose="020B0604020202020204" pitchFamily="34" charset="0"/>
                <a:ea typeface="MS PGothic" panose="020B0600070205080204" pitchFamily="-65" charset="-128"/>
              </a:rPr>
              <a:t>•</a:t>
            </a:r>
            <a:r>
              <a:rPr lang="zh-CN" altLang="en-US" sz="1200" b="0" dirty="0">
                <a:latin typeface="Arial" panose="020B0604020202020204" pitchFamily="34" charset="0"/>
                <a:ea typeface="MS PGothic" panose="020B0600070205080204" pitchFamily="-65" charset="-128"/>
              </a:rPr>
              <a:t>传播阶段（</a:t>
            </a:r>
            <a:r>
              <a:rPr lang="en-US" altLang="zh-CN" sz="1200" b="0" dirty="0">
                <a:latin typeface="Arial" panose="020B0604020202020204" pitchFamily="34" charset="0"/>
                <a:ea typeface="MS PGothic" panose="020B0600070205080204" pitchFamily="-65" charset="-128"/>
              </a:rPr>
              <a:t>propagation phase):</a:t>
            </a:r>
            <a:r>
              <a:rPr lang="zh-CN" altLang="en-US" sz="1200" b="0" dirty="0">
                <a:latin typeface="Arial" panose="020B0604020202020204" pitchFamily="34" charset="0"/>
                <a:ea typeface="MS PGothic" panose="020B0600070205080204" pitchFamily="-65" charset="-128"/>
              </a:rPr>
              <a:t>病毒将自身的拷贝插入其他程序或硬盘上某个与系统相关的区域。这个拷贝也许会和原始版本不完全一样；病毒经常通过变异来逃避检测。每个被感染的程序都包含病毒的一个拷贝，而且这些拷贝也会自己进入传播阶段。</a:t>
            </a:r>
            <a:endParaRPr lang="zh-CN" altLang="en-US" sz="1200" b="0" dirty="0">
              <a:latin typeface="Arial" panose="020B0604020202020204" pitchFamily="34" charset="0"/>
              <a:ea typeface="MS PGothic" panose="020B0600070205080204" pitchFamily="-65" charset="-128"/>
            </a:endParaRPr>
          </a:p>
          <a:p>
            <a:pPr eaLnBrk="1" hangingPunct="1">
              <a:lnSpc>
                <a:spcPct val="90000"/>
              </a:lnSpc>
            </a:pPr>
            <a:r>
              <a:rPr lang="en-US" altLang="zh-CN" sz="1200" b="0" dirty="0">
                <a:latin typeface="Arial" panose="020B0604020202020204" pitchFamily="34" charset="0"/>
                <a:ea typeface="MS PGothic" panose="020B0600070205080204" pitchFamily="-65" charset="-128"/>
              </a:rPr>
              <a:t>•</a:t>
            </a:r>
            <a:r>
              <a:rPr lang="zh-CN" altLang="en-US" sz="1200" b="0" dirty="0">
                <a:latin typeface="Arial" panose="020B0604020202020204" pitchFamily="34" charset="0"/>
                <a:ea typeface="MS PGothic" panose="020B0600070205080204" pitchFamily="-65" charset="-128"/>
              </a:rPr>
              <a:t>触发阶段（</a:t>
            </a:r>
            <a:r>
              <a:rPr lang="en-US" altLang="zh-CN" sz="1200" b="0" dirty="0">
                <a:latin typeface="Arial" panose="020B0604020202020204" pitchFamily="34" charset="0"/>
                <a:ea typeface="MS PGothic" panose="020B0600070205080204" pitchFamily="-65" charset="-128"/>
              </a:rPr>
              <a:t>triggering phase):</a:t>
            </a:r>
            <a:r>
              <a:rPr lang="zh-CN" altLang="en-US" sz="1200" b="0" dirty="0">
                <a:latin typeface="Arial" panose="020B0604020202020204" pitchFamily="34" charset="0"/>
                <a:ea typeface="MS PGothic" panose="020B0600070205080204" pitchFamily="-65" charset="-128"/>
              </a:rPr>
              <a:t>病毒被激活以执行其预先设定的功能。和潜伏阶段一样，病毒进入触发阶段可以由多种系统事件引起，例如包括病毒自身复制的次数。</a:t>
            </a:r>
            <a:endParaRPr lang="zh-CN" altLang="en-US" sz="1200" b="0" dirty="0">
              <a:latin typeface="Arial" panose="020B0604020202020204" pitchFamily="34" charset="0"/>
              <a:ea typeface="MS PGothic" panose="020B0600070205080204" pitchFamily="-65" charset="-128"/>
            </a:endParaRPr>
          </a:p>
          <a:p>
            <a:pPr eaLnBrk="1" hangingPunct="1">
              <a:lnSpc>
                <a:spcPct val="90000"/>
              </a:lnSpc>
            </a:pPr>
            <a:r>
              <a:rPr lang="en-US" altLang="zh-CN" sz="1200" b="0" dirty="0">
                <a:latin typeface="Arial" panose="020B0604020202020204" pitchFamily="34" charset="0"/>
                <a:ea typeface="MS PGothic" panose="020B0600070205080204" pitchFamily="-65" charset="-128"/>
              </a:rPr>
              <a:t>•</a:t>
            </a:r>
            <a:r>
              <a:rPr lang="zh-CN" altLang="en-US" sz="1200" b="0" dirty="0">
                <a:latin typeface="Arial" panose="020B0604020202020204" pitchFamily="34" charset="0"/>
                <a:ea typeface="MS PGothic" panose="020B0600070205080204" pitchFamily="-65" charset="-128"/>
              </a:rPr>
              <a:t>执行阶段（</a:t>
            </a:r>
            <a:r>
              <a:rPr lang="en-US" altLang="zh-CN" sz="1200" b="0" dirty="0">
                <a:latin typeface="Arial" panose="020B0604020202020204" pitchFamily="34" charset="0"/>
                <a:ea typeface="MS PGothic" panose="020B0600070205080204" pitchFamily="-65" charset="-128"/>
              </a:rPr>
              <a:t>execution phase):</a:t>
            </a:r>
            <a:r>
              <a:rPr lang="zh-CN" altLang="en-US" sz="1200" b="0" dirty="0">
                <a:latin typeface="Arial" panose="020B0604020202020204" pitchFamily="34" charset="0"/>
                <a:ea typeface="MS PGothic" panose="020B0600070205080204" pitchFamily="-65" charset="-128"/>
              </a:rPr>
              <a:t>执行病毒功能。有的功能是无害的，例如在屏幕上显示一个信息，有些则是破坏性的，例如破坏程序和数据文件。</a:t>
            </a:r>
            <a:endParaRPr lang="zh-CN" altLang="en-US" sz="1200" b="0" dirty="0">
              <a:latin typeface="Arial" panose="020B0604020202020204" pitchFamily="34" charset="0"/>
              <a:ea typeface="MS PGothic" panose="020B0600070205080204" pitchFamily="-65" charset="-128"/>
            </a:endParaRPr>
          </a:p>
          <a:p>
            <a:pPr eaLnBrk="1" hangingPunct="1">
              <a:lnSpc>
                <a:spcPct val="90000"/>
              </a:lnSpc>
            </a:pPr>
            <a:r>
              <a:rPr lang="zh-CN" altLang="en-US" sz="1200" b="0" dirty="0">
                <a:latin typeface="Arial" panose="020B0604020202020204" pitchFamily="34" charset="0"/>
                <a:ea typeface="MS PGothic" panose="020B0600070205080204" pitchFamily="-65" charset="-128"/>
              </a:rPr>
              <a:t>多数病毒是基于某一特定的操作系统以某种特定的方式执行的，在某些情况下，还可能针对某个特定的硬件平台。因此，它们在设计时都会利用这些特定系统的细节和漏洞。但是宏病毒是针对文档类的文件的，常支持在多种系统中运行。</a:t>
            </a:r>
            <a:endParaRPr lang="en-US" altLang="zh-CN" sz="1200" b="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自病毒问世以来，病毒制造者和反病毒软件开发者之间的较量就从未停止过。当新的有效的反病毒技术出现后，新的病毒技术也会随之出现。现在没有一种简单或者被广泛认可的病毒分类方法。本节，我们依照文献</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[AYCO06]</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沿着两个相互垂直的方向来对病毒进行分类：一是病毒试图感染对象的类型；二是病毒躲避用户和反病毒软件检测的方法。</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以下按病毒的感染对象进行分类：</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感染引导扇区病毒（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boot sector infector):</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感染主引导记录或引导记录，当系统从含有这类病毒的磁盘上启动时病毒就开始了传播。</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感染可执行文件病毒（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file infector):</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感染可以在操作系统或</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shell</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中执行的文件。</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宏病毒（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macro virus):</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感染含有由应用程序解释的可执行宏代码或脚本语言的文件。</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多元复合型病毒（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multipartite virus):</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多种途径感染文件。通常情况下，多元复合型病毒可以感染多种类型的文件，因此需要处理所有可能感染的部位才能根除该种病毒。</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以下按病毒的隐藏方式进行分类：</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加密型病毒（</a:t>
            </a:r>
            <a:r>
              <a:rPr lang="en-US" altLang="zh-CN" sz="1200" b="0" i="0" u="none" strike="noStrike" kern="1200" baseline="0" dirty="0" err="1">
                <a:solidFill>
                  <a:schemeClr val="tx1"/>
                </a:solidFill>
                <a:latin typeface="Arial" panose="020B0604020202020204" pitchFamily="34" charset="0"/>
                <a:ea typeface="MS PGothic" panose="020B0600070205080204" pitchFamily="-65" charset="-128"/>
                <a:cs typeface="MS PGothic" panose="020B0600070205080204" pitchFamily="-65" charset="-128"/>
              </a:rPr>
              <a:t>encryptedvirus</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典型的加密方法是，先通过部分病毒代码生成一个随机的密钥，然后用密钥加密其余部分。密钥保存在病毒代码中。当被感染的程序执行时，先要使用这个随机密钥解密被加密部分。在感染过程中病毒会重新生成随机密钥。因为对每一个病毒实例都使用不同的密钥进行加密，所以在病毒代码中很难找到用于模式匹配的固定字节。</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隐蔽型病毒（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stealth virus):</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这种病毒的设计目的就是为了躲避反病毒软件的检测，因此它不仅仅隐藏部分病毒代码，而是将病毒整体进行隐藏。通过代码的多态、压缩或者</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rootkit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技术实现隐藏。</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多态病毒（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polymorphic virus): —</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种在自我复制时，为了防止被其他程序检测到，生成功能相同但位排列方式完全不同的拷贝的病毒。在这种情况下，每种病毒拷贝的“特征码”都不尽相同。为了达到这个目的，多态病毒可能随机插入冗余指令或者交换独立指令的顺序。更有效的方法是使用加密。加密病毒的策略如下：病毒代码中负责生成密钥和执行加密</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解密的部分称为变形引擎（</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mutation engine)</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。这个变形引擎本身在每一次执行过程中也会发生改变。</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变形病毒（</a:t>
            </a:r>
            <a:r>
              <a:rPr lang="en-US" altLang="zh-CN" sz="1200" b="0" i="0" u="none" strike="noStrike" kern="1200" baseline="0" dirty="0" err="1">
                <a:solidFill>
                  <a:schemeClr val="tx1"/>
                </a:solidFill>
                <a:latin typeface="Arial" panose="020B0604020202020204" pitchFamily="34" charset="0"/>
                <a:ea typeface="MS PGothic" panose="020B0600070205080204" pitchFamily="-65" charset="-128"/>
                <a:cs typeface="MS PGothic" panose="020B0600070205080204" pitchFamily="-65" charset="-128"/>
              </a:rPr>
              <a:t>metamorphicvirus</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与多态病毒一样，每次感染病毒都发生变异。不同的是变形病毒在每次变异中都重写病毒体，因此增加病毒检测的难度。变形病毒每次变异 并不仅仅改变病毒代码的组织形式，而是病毒行为也改变了。</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恶意软件大概是所有对计算机系统的威胁中最重要的一类</a:t>
            </a:r>
            <a:r>
              <a:rPr lang="en-US" altLang="zh-CN" sz="1200" b="1"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。[SOUP</a:t>
            </a:r>
            <a:r>
              <a:rPr lang="en-US"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13]</a:t>
            </a:r>
            <a:r>
              <a:rPr lang="zh-CN"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将恶意软件定义 为“一种被（往往是秘密地）植入系统中，以损害受害者数据、应用程序或操作系统的可信性、 完整性或可用性，抑或对用户实施骚扰或妨碍的程序”。因此，我们需要关注恶意软件对应用 程序、实用程序</a:t>
            </a:r>
            <a:r>
              <a:rPr lang="en-US" altLang="zh-CN" sz="1200" b="1"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（utility</a:t>
            </a:r>
            <a:r>
              <a:rPr lang="en-US"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a:t>
            </a:r>
            <a:r>
              <a:rPr lang="en-US" altLang="zh-CN" sz="1200" b="1"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program</a:t>
            </a:r>
            <a:r>
              <a:rPr lang="en-US"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t>
            </a:r>
            <a:r>
              <a:rPr lang="zh-CN"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如编辑器和编译器等</a:t>
            </a:r>
            <a:r>
              <a:rPr lang="en-US"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t>
            </a:r>
            <a:r>
              <a:rPr lang="zh-CN"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以及内核级</a:t>
            </a:r>
            <a:r>
              <a:rPr lang="en-US"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t>
            </a:r>
            <a:r>
              <a:rPr lang="en-US" altLang="zh-CN" sz="1200" b="1"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kernel</a:t>
            </a:r>
            <a:r>
              <a:rPr lang="en-US"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t>
            </a:r>
            <a:r>
              <a:rPr lang="en-US" altLang="zh-CN" sz="1200" b="1"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level</a:t>
            </a:r>
            <a:r>
              <a:rPr lang="en-US"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t>
            </a:r>
            <a:r>
              <a:rPr lang="zh-CN"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程序的威 胁。我们同时还关注恶意软件在被俘获的或是恶意网站和服务器上的使用，或者其在特别打造 的用以诱骗用户透漏敏感个人信息的垃圾邮件及其他信息中的应用。</a:t>
            </a:r>
            <a:endParaRPr lang="zh-CN" altLang="zh-CN"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自病毒问世以来，病毒制造者和反病毒软件开发者之间的较量就从未停止过。当新的有效的反病毒技术出现后，新的病毒技术也会随之出现。现在没有一种简单或者被广泛认可的病毒分类方法。本节，我们依照文献</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[AYCO06]</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沿着两个相互垂直的方向来对病毒进行分类：一是病毒试图感染对象的类型；二是病毒躲避用户和反病毒软件检测的方法。</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以下按病毒的感染对象进行分类：</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感染引导扇区病毒（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boot sector infector):</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感染主引导记录或引导记录，当系统从含有这类病毒的磁盘上启动时病毒就开始了传播。</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感染可执行文件病毒（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file infector):</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感染可以在操作系统或</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shell</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中执行的文件。</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宏病毒（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macro virus):</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感染含有由应用程序解释的可执行宏代码或脚本语言的文件。</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多元复合型病毒（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multipartite virus):</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多种途径感染文件。通常情况下，多元复合型病毒可以感染多种类型的文件，因此需要处理所有可能感染的部位才能根除该种病毒。</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以下按病毒的隐藏方式进行分类：</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加密型病毒（</a:t>
            </a:r>
            <a:r>
              <a:rPr lang="en-US" altLang="zh-CN" sz="1200" b="0" i="0" u="none" strike="noStrike" kern="1200" baseline="0" dirty="0" err="1">
                <a:solidFill>
                  <a:schemeClr val="tx1"/>
                </a:solidFill>
                <a:latin typeface="Arial" panose="020B0604020202020204" pitchFamily="34" charset="0"/>
                <a:ea typeface="MS PGothic" panose="020B0600070205080204" pitchFamily="-65" charset="-128"/>
                <a:cs typeface="MS PGothic" panose="020B0600070205080204" pitchFamily="-65" charset="-128"/>
              </a:rPr>
              <a:t>encryptedvirus</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典型的加密方法是，先通过部分病毒代码生成一个随机的密钥，然后用密钥加密其余部分。密钥保存在病毒代码中。当被感染的程序执行时，先要使用这个随机密钥解密被加密部分。在感染过程中病毒会重新生成随机密钥。因为对每一个病毒实例都使用不同的密钥进行加密，所以在病毒代码中很难找到用于模式匹配的固定字节。</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隐蔽型病毒（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stealth virus):</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这种病毒的设计目的就是为了躲避反病毒软件的检测，因此它不仅仅隐藏部分病毒代码，而是将病毒整体进行隐藏。通过代码的多态、压缩或者</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rootkit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技术实现隐藏。</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多态病毒（</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polymorphic virus): —</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种在自我复制时，为了防止被其他程序检测到，生成功能相同但位排列方式完全不同的拷贝的病毒。在这种情况下，每种病毒拷贝的“特征码”都不尽相同。为了达到这个目的，多态病毒可能随机插入冗余指令或者交换独立指令的顺序。更有效的方法是使用加密。加密病毒的策略如下：病毒代码中负责生成密钥和执行加密</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解密的部分称为变形引擎（</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mutation engine)</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。这个变形引擎本身在每一次执行过程中也会发生改变。</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变形病毒（</a:t>
            </a:r>
            <a:r>
              <a:rPr lang="en-US" altLang="zh-CN" sz="1200" b="0" i="0" u="none" strike="noStrike" kern="1200" baseline="0" dirty="0" err="1">
                <a:solidFill>
                  <a:schemeClr val="tx1"/>
                </a:solidFill>
                <a:latin typeface="Arial" panose="020B0604020202020204" pitchFamily="34" charset="0"/>
                <a:ea typeface="MS PGothic" panose="020B0600070205080204" pitchFamily="-65" charset="-128"/>
                <a:cs typeface="MS PGothic" panose="020B0600070205080204" pitchFamily="-65" charset="-128"/>
              </a:rPr>
              <a:t>metamorphicvirus</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与多态病毒一样，每次感染病毒都发生变异。不同的是变形病毒在每次变异中都重写病毒体，因此增加病毒检测的难度。变形病毒每次变异 并不仅仅改变病毒代码的组织形式，而是病毒行为也改变了。</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病毒代码可以放置在可执行程序的前端或后端，也可以某种其他方式嵌入到程序中。关键是要保证被感染程序执行时，先执行病毒代码，然后执行被感染程序的正常代码。</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图</a:t>
            </a:r>
            <a:r>
              <a:rPr lang="en-US" altLang="zh-CN" dirty="0">
                <a:latin typeface="Arial" panose="020B0604020202020204" pitchFamily="34" charset="0"/>
                <a:ea typeface="MS PGothic" panose="020B0600070205080204" pitchFamily="-65" charset="-128"/>
              </a:rPr>
              <a:t>6-1a</a:t>
            </a:r>
            <a:r>
              <a:rPr lang="zh-CN" altLang="en-US" dirty="0">
                <a:latin typeface="Arial" panose="020B0604020202020204" pitchFamily="34" charset="0"/>
                <a:ea typeface="MS PGothic" panose="020B0600070205080204" pitchFamily="-65" charset="-128"/>
              </a:rPr>
              <a:t>是对病毒结构的一个非常通用的描述。在此例中，病毒代码</a:t>
            </a:r>
            <a:r>
              <a:rPr lang="en-US" altLang="zh-CN" dirty="0">
                <a:latin typeface="Arial" panose="020B0604020202020204" pitchFamily="34" charset="0"/>
                <a:ea typeface="MS PGothic" panose="020B0600070205080204" pitchFamily="-65" charset="-128"/>
              </a:rPr>
              <a:t>V</a:t>
            </a:r>
            <a:r>
              <a:rPr lang="zh-CN" altLang="en-US" dirty="0">
                <a:latin typeface="Arial" panose="020B0604020202020204" pitchFamily="34" charset="0"/>
                <a:ea typeface="MS PGothic" panose="020B0600070205080204" pitchFamily="-65" charset="-128"/>
              </a:rPr>
              <a:t>位于被感染文件的前端，而且假定当程序被调用时，被感染程序的入口点为程序的第一行。</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被感染的程序以病毒代码开始，其执行过程如下：程序第一行指令跳转到病毒的主程序中。第二行是一个特殊的标记，病毒利用该标记来判断潜在的受害程序是否已经被感染。当被感染程序执行时，控制权马上就交给病毒主程序。病毒程序首先搜索正常的可执行程序，并感染它们。然后，病毒会执行一些操作，这些操作大多都是对系统有害的。这些操作可能在每次调用程序的时候都会执行，也可能像逻辑炸弹那样，只有在一定的条件下才会被触发。最后</a:t>
            </a:r>
            <a:r>
              <a:rPr lang="en-US" altLang="zh-CN" dirty="0">
                <a:latin typeface="Arial" panose="020B0604020202020204" pitchFamily="34" charset="0"/>
                <a:ea typeface="MS PGothic" panose="020B0600070205080204" pitchFamily="-65" charset="-128"/>
              </a:rPr>
              <a:t>, </a:t>
            </a:r>
            <a:r>
              <a:rPr lang="zh-CN" altLang="en-US" dirty="0">
                <a:latin typeface="Arial" panose="020B0604020202020204" pitchFamily="34" charset="0"/>
                <a:ea typeface="MS PGothic" panose="020B0600070205080204" pitchFamily="-65" charset="-128"/>
              </a:rPr>
              <a:t>病毒把控制权交还给宿主程序。如果感染过程足够快，用户很难察觉到程序被感染前与被感染后在运行时间上的差异。</a:t>
            </a:r>
            <a:endParaRPr lang="en-US" altLang="zh-CN"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病毒代码可以放置在可执行程序的前端或后端，也可以某种其他方式嵌入到程序中。关键是要保证被感染程序执行时，先执行病毒代码，然后执行被感染程序的正常代码。</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图</a:t>
            </a:r>
            <a:r>
              <a:rPr lang="en-US" altLang="zh-CN" dirty="0">
                <a:latin typeface="Arial" panose="020B0604020202020204" pitchFamily="34" charset="0"/>
                <a:ea typeface="MS PGothic" panose="020B0600070205080204" pitchFamily="-65" charset="-128"/>
              </a:rPr>
              <a:t>6-1a</a:t>
            </a:r>
            <a:r>
              <a:rPr lang="zh-CN" altLang="en-US" dirty="0">
                <a:latin typeface="Arial" panose="020B0604020202020204" pitchFamily="34" charset="0"/>
                <a:ea typeface="MS PGothic" panose="020B0600070205080204" pitchFamily="-65" charset="-128"/>
              </a:rPr>
              <a:t>是对病毒结构的一个非常通用的描述。在此例中，病毒代码</a:t>
            </a:r>
            <a:r>
              <a:rPr lang="en-US" altLang="zh-CN" dirty="0">
                <a:latin typeface="Arial" panose="020B0604020202020204" pitchFamily="34" charset="0"/>
                <a:ea typeface="MS PGothic" panose="020B0600070205080204" pitchFamily="-65" charset="-128"/>
              </a:rPr>
              <a:t>V</a:t>
            </a:r>
            <a:r>
              <a:rPr lang="zh-CN" altLang="en-US" dirty="0">
                <a:latin typeface="Arial" panose="020B0604020202020204" pitchFamily="34" charset="0"/>
                <a:ea typeface="MS PGothic" panose="020B0600070205080204" pitchFamily="-65" charset="-128"/>
              </a:rPr>
              <a:t>位于被感染文件的前端，而且假定当程序被调用时，被感染程序的入口点为程序的第一行。</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被感染的程序以病毒代码开始，其执行过程如下：程序第一行指令跳转到病毒的主程序中。第二行是一个特殊的标记，病毒利用该标记来判断潜在的受害程序是否已经被感染。当被感染程序执行时，控制权马上就交给病毒主程序。病毒程序首先搜索正常的可执行程序，并感染它们。然后，病毒会执行一些操作，这些操作大多都是对系统有害的。这些操作可能在每次调用程序的时候都会执行，也可能像逻辑炸弹那样，只有在一定的条件下才会被触发。最后</a:t>
            </a:r>
            <a:r>
              <a:rPr lang="en-US" altLang="zh-CN" dirty="0">
                <a:latin typeface="Arial" panose="020B0604020202020204" pitchFamily="34" charset="0"/>
                <a:ea typeface="MS PGothic" panose="020B0600070205080204" pitchFamily="-65" charset="-128"/>
              </a:rPr>
              <a:t>, </a:t>
            </a:r>
            <a:r>
              <a:rPr lang="zh-CN" altLang="en-US" dirty="0">
                <a:latin typeface="Arial" panose="020B0604020202020204" pitchFamily="34" charset="0"/>
                <a:ea typeface="MS PGothic" panose="020B0600070205080204" pitchFamily="-65" charset="-128"/>
              </a:rPr>
              <a:t>病毒把控制权交还给宿主程序。如果感染过程足够快，用户很难察觉到程序被感染前与被感染后在运行时间上的差异。</a:t>
            </a:r>
            <a:endParaRPr lang="en-US" altLang="zh-CN"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上述类型的病毒很容易被检测到，因为被感染的可执行文件的长度比以前增加了。一种躲避这种病毒检测方法的手段是将可执行文件压缩，从而使感染前后文件长度不变。图</a:t>
            </a:r>
            <a:r>
              <a:rPr lang="en-US" altLang="zh-CN" dirty="0">
                <a:latin typeface="Arial" panose="020B0604020202020204" pitchFamily="34" charset="0"/>
                <a:ea typeface="MS PGothic" panose="020B0600070205080204" pitchFamily="-65" charset="-128"/>
              </a:rPr>
              <a:t>6_1b</a:t>
            </a:r>
            <a:r>
              <a:rPr lang="zh-CN" altLang="en-US" dirty="0">
                <a:latin typeface="Arial" panose="020B0604020202020204" pitchFamily="34" charset="0"/>
                <a:ea typeface="MS PGothic" panose="020B0600070205080204" pitchFamily="-65" charset="-128"/>
              </a:rPr>
              <a:t>描述了一般情况下这种方法所要求的逻辑。其中的关键行标注了数字，具体过程在图</a:t>
            </a:r>
            <a:r>
              <a:rPr lang="en-US" altLang="zh-CN" dirty="0">
                <a:latin typeface="Arial" panose="020B0604020202020204" pitchFamily="34" charset="0"/>
                <a:ea typeface="MS PGothic" panose="020B0600070205080204" pitchFamily="-65" charset="-128"/>
              </a:rPr>
              <a:t>6-2</a:t>
            </a:r>
            <a:r>
              <a:rPr lang="zh-CN" altLang="en-US" dirty="0">
                <a:latin typeface="Arial" panose="020B0604020202020204" pitchFamily="34" charset="0"/>
                <a:ea typeface="MS PGothic" panose="020B0600070205080204" pitchFamily="-65" charset="-128"/>
              </a:rPr>
              <a:t>中说明。</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在这个例子中，病毒除了传播外，没有执行任何其他功能。如前面所述，这种病毒也有可能含有一种或多种有效载荷。</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一旦病毒通过感染某个程序而进入系统，则当这个被感染的文件开始执行时，它就可能感染系统中的部分或者全部可执行文件。因此，通过抢先阻止病毒获得在系统中执行的权限就可以完全阻断病毒的感染。但遗憾的是，这种阻止是非常困难的，因为病毒可以是系统之外的任何程序的一部分。所以，除非你愿意使用裸机，亲自编写系统和应用程序，否则你的系统就存在漏洞。禁止普通用户对程序的修改可以使许多感染方式不起作用。</a:t>
            </a:r>
            <a:endParaRPr lang="en-US" altLang="zh-CN"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b="0" dirty="0">
                <a:latin typeface="Arial" panose="020B0604020202020204" pitchFamily="34" charset="0"/>
                <a:ea typeface="MS PGothic" panose="020B0600070205080204" pitchFamily="-65" charset="-128"/>
              </a:rPr>
              <a:t>20</a:t>
            </a:r>
            <a:r>
              <a:rPr lang="zh-CN" altLang="en-US" b="0" dirty="0">
                <a:latin typeface="Arial" panose="020B0604020202020204" pitchFamily="34" charset="0"/>
                <a:ea typeface="MS PGothic" panose="020B0600070205080204" pitchFamily="-65" charset="-128"/>
              </a:rPr>
              <a:t>世纪</a:t>
            </a:r>
            <a:r>
              <a:rPr lang="en-US" altLang="zh-CN" b="0" dirty="0">
                <a:latin typeface="Arial" panose="020B0604020202020204" pitchFamily="34" charset="0"/>
                <a:ea typeface="MS PGothic" panose="020B0600070205080204" pitchFamily="-65" charset="-128"/>
              </a:rPr>
              <a:t>90</a:t>
            </a:r>
            <a:r>
              <a:rPr lang="zh-CN" altLang="en-US" b="0" dirty="0">
                <a:latin typeface="Arial" panose="020B0604020202020204" pitchFamily="34" charset="0"/>
                <a:ea typeface="MS PGothic" panose="020B0600070205080204" pitchFamily="-65" charset="-128"/>
              </a:rPr>
              <a:t>年代中期，宏病毒成为最流行的病毒。其可以感染被多种文档类型当作活动内容的脚本代码。由于以下原因，宏病毒具有严重的安全威胁：</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1.</a:t>
            </a:r>
            <a:r>
              <a:rPr lang="zh-CN" altLang="en-US" b="0" dirty="0">
                <a:latin typeface="Arial" panose="020B0604020202020204" pitchFamily="34" charset="0"/>
                <a:ea typeface="MS PGothic" panose="020B0600070205080204" pitchFamily="-65" charset="-128"/>
              </a:rPr>
              <a:t>宏病毒是与系统平台无关的。宏病毒大多会感染微软</a:t>
            </a:r>
            <a:r>
              <a:rPr lang="en-US" altLang="zh-CN" b="0" dirty="0">
                <a:latin typeface="Arial" panose="020B0604020202020204" pitchFamily="34" charset="0"/>
                <a:ea typeface="MS PGothic" panose="020B0600070205080204" pitchFamily="-65" charset="-128"/>
              </a:rPr>
              <a:t>Word</a:t>
            </a:r>
            <a:r>
              <a:rPr lang="zh-CN" altLang="en-US" b="0" dirty="0">
                <a:latin typeface="Arial" panose="020B0604020202020204" pitchFamily="34" charset="0"/>
                <a:ea typeface="MS PGothic" panose="020B0600070205080204" pitchFamily="-65" charset="-128"/>
              </a:rPr>
              <a:t>文档或其他微软</a:t>
            </a:r>
            <a:r>
              <a:rPr lang="en-US" altLang="zh-CN" b="0" dirty="0">
                <a:latin typeface="Arial" panose="020B0604020202020204" pitchFamily="34" charset="0"/>
                <a:ea typeface="MS PGothic" panose="020B0600070205080204" pitchFamily="-65" charset="-128"/>
              </a:rPr>
              <a:t>Office</a:t>
            </a:r>
            <a:r>
              <a:rPr lang="zh-CN" altLang="en-US" b="0" dirty="0">
                <a:latin typeface="Arial" panose="020B0604020202020204" pitchFamily="34" charset="0"/>
                <a:ea typeface="MS PGothic" panose="020B0600070205080204" pitchFamily="-65" charset="-128"/>
              </a:rPr>
              <a:t>文档或</a:t>
            </a:r>
            <a:r>
              <a:rPr lang="en-US" altLang="zh-CN" b="0" dirty="0">
                <a:latin typeface="Arial" panose="020B0604020202020204" pitchFamily="34" charset="0"/>
                <a:ea typeface="MS PGothic" panose="020B0600070205080204" pitchFamily="-65" charset="-128"/>
              </a:rPr>
              <a:t>PDF</a:t>
            </a:r>
            <a:r>
              <a:rPr lang="zh-CN" altLang="en-US" b="0" dirty="0">
                <a:latin typeface="Arial" panose="020B0604020202020204" pitchFamily="34" charset="0"/>
                <a:ea typeface="MS PGothic" panose="020B0600070205080204" pitchFamily="-65" charset="-128"/>
              </a:rPr>
              <a:t>文档中的脚本代码。任何支持这类应用软件的硬件平台和操作系统都可能被感染。</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2.</a:t>
            </a:r>
            <a:r>
              <a:rPr lang="zh-CN" altLang="en-US" b="0" dirty="0">
                <a:latin typeface="Arial" panose="020B0604020202020204" pitchFamily="34" charset="0"/>
                <a:ea typeface="MS PGothic" panose="020B0600070205080204" pitchFamily="-65" charset="-128"/>
              </a:rPr>
              <a:t>宏病毒只感染文档，而不感染可执行文件。计算机系统中的绝大部分信息是以文档的形式保存的，而不是程序文件。</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3.</a:t>
            </a:r>
            <a:r>
              <a:rPr lang="zh-CN" altLang="en-US" b="0" dirty="0">
                <a:latin typeface="Arial" panose="020B0604020202020204" pitchFamily="34" charset="0"/>
                <a:ea typeface="MS PGothic" panose="020B0600070205080204" pitchFamily="-65" charset="-128"/>
              </a:rPr>
              <a:t>宏病毒传播简单，只要被感染文档在正常使用中被共享即可。电子邮件就是宏病毒一种最常见的传播方式。</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4.</a:t>
            </a:r>
            <a:r>
              <a:rPr lang="zh-CN" altLang="en-US" b="0" dirty="0">
                <a:latin typeface="Arial" panose="020B0604020202020204" pitchFamily="34" charset="0"/>
                <a:ea typeface="MS PGothic" panose="020B0600070205080204" pitchFamily="-65" charset="-128"/>
              </a:rPr>
              <a:t>由于宏病毒感染的是用户的文档，而不是系统程序，因此传统的文件系统访问控制机制对宏病毒传播的控制能力有限。</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宏病毒利用了</a:t>
            </a:r>
            <a:r>
              <a:rPr lang="en-US" altLang="zh-CN" b="0" dirty="0">
                <a:latin typeface="Arial" panose="020B0604020202020204" pitchFamily="34" charset="0"/>
                <a:ea typeface="MS PGothic" panose="020B0600070205080204" pitchFamily="-65" charset="-128"/>
              </a:rPr>
              <a:t>Word</a:t>
            </a:r>
            <a:r>
              <a:rPr lang="zh-CN" altLang="en-US" b="0" dirty="0">
                <a:latin typeface="Arial" panose="020B0604020202020204" pitchFamily="34" charset="0"/>
                <a:ea typeface="MS PGothic" panose="020B0600070205080204" pitchFamily="-65" charset="-128"/>
              </a:rPr>
              <a:t>和其他一些办公软件如</a:t>
            </a:r>
            <a:r>
              <a:rPr lang="en-US" altLang="zh-CN" b="0" dirty="0">
                <a:latin typeface="Arial" panose="020B0604020202020204" pitchFamily="34" charset="0"/>
                <a:ea typeface="MS PGothic" panose="020B0600070205080204" pitchFamily="-65" charset="-128"/>
              </a:rPr>
              <a:t>Microsoft Excel</a:t>
            </a:r>
            <a:r>
              <a:rPr lang="zh-CN" altLang="en-US" b="0" dirty="0">
                <a:latin typeface="Arial" panose="020B0604020202020204" pitchFamily="34" charset="0"/>
                <a:ea typeface="MS PGothic" panose="020B0600070205080204" pitchFamily="-65" charset="-128"/>
              </a:rPr>
              <a:t>支持宏指令或脚本语言的特点。实质上，宏就是嵌入到字处理文档或其他类型文件中的可执行程序。通常，用户使用宏来自动完成一些重复性的工作，以减少键盘输入。它们被用于支持动态内容和其他与这些文件有关联的有效任务。</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在微软</a:t>
            </a:r>
            <a:r>
              <a:rPr lang="en-US" altLang="zh-CN" b="0" dirty="0">
                <a:latin typeface="Arial" panose="020B0604020202020204" pitchFamily="34" charset="0"/>
                <a:ea typeface="MS PGothic" panose="020B0600070205080204" pitchFamily="-65" charset="-128"/>
              </a:rPr>
              <a:t>Office</a:t>
            </a:r>
            <a:r>
              <a:rPr lang="zh-CN" altLang="en-US" b="0" dirty="0">
                <a:latin typeface="Arial" panose="020B0604020202020204" pitchFamily="34" charset="0"/>
                <a:ea typeface="MS PGothic" panose="020B0600070205080204" pitchFamily="-65" charset="-128"/>
              </a:rPr>
              <a:t>软件的后续版本中增强了对宏病毒的防护。例如，微软提供了一款可选的宏病毒防护工具。这款工具能检测可疑的</a:t>
            </a:r>
            <a:r>
              <a:rPr lang="en-US" altLang="zh-CN" b="0" dirty="0">
                <a:latin typeface="Arial" panose="020B0604020202020204" pitchFamily="34" charset="0"/>
                <a:ea typeface="MS PGothic" panose="020B0600070205080204" pitchFamily="-65" charset="-128"/>
              </a:rPr>
              <a:t>Word</a:t>
            </a:r>
            <a:r>
              <a:rPr lang="zh-CN" altLang="en-US" b="0" dirty="0">
                <a:latin typeface="Arial" panose="020B0604020202020204" pitchFamily="34" charset="0"/>
                <a:ea typeface="MS PGothic" panose="020B0600070205080204" pitchFamily="-65" charset="-128"/>
              </a:rPr>
              <a:t>文档，并提醒用户打开含有宏的文件的潜在危险性。许多反病毒公司也提供了检测和清除宏病毒的工具。和其他类型的病毒一样，宏病毒和杀毒软件之间的较量仍在继续，但宏病毒已经不再是主要的病毒威胁了。</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宏病毒另一种可能的宿主是</a:t>
            </a:r>
            <a:r>
              <a:rPr lang="en-US" altLang="zh-CN" b="0" dirty="0">
                <a:latin typeface="Arial" panose="020B0604020202020204" pitchFamily="34" charset="0"/>
                <a:ea typeface="MS PGothic" panose="020B0600070205080204" pitchFamily="-65" charset="-128"/>
              </a:rPr>
              <a:t>Adobe PDF</a:t>
            </a:r>
            <a:r>
              <a:rPr lang="zh-CN" altLang="en-US" b="0" dirty="0">
                <a:latin typeface="Arial" panose="020B0604020202020204" pitchFamily="34" charset="0"/>
                <a:ea typeface="MS PGothic" panose="020B0600070205080204" pitchFamily="-65" charset="-128"/>
              </a:rPr>
              <a:t>格式文档。</a:t>
            </a:r>
            <a:r>
              <a:rPr lang="en-US" altLang="zh-CN" b="0" dirty="0">
                <a:latin typeface="Arial" panose="020B0604020202020204" pitchFamily="34" charset="0"/>
                <a:ea typeface="MS PGothic" panose="020B0600070205080204" pitchFamily="-65" charset="-128"/>
              </a:rPr>
              <a:t>PDF</a:t>
            </a:r>
            <a:r>
              <a:rPr lang="zh-CN" altLang="en-US" b="0" dirty="0">
                <a:latin typeface="Arial" panose="020B0604020202020204" pitchFamily="34" charset="0"/>
                <a:ea typeface="MS PGothic" panose="020B0600070205080204" pitchFamily="-65" charset="-128"/>
              </a:rPr>
              <a:t>文档可以支持许多嵌入组件，包括</a:t>
            </a:r>
            <a:r>
              <a:rPr lang="en-US" altLang="zh-CN" b="0" dirty="0" err="1">
                <a:latin typeface="Arial" panose="020B0604020202020204" pitchFamily="34" charset="0"/>
                <a:ea typeface="MS PGothic" panose="020B0600070205080204" pitchFamily="-65" charset="-128"/>
              </a:rPr>
              <a:t>Javascript</a:t>
            </a:r>
            <a:r>
              <a:rPr lang="zh-CN" altLang="en-US" b="0" dirty="0">
                <a:latin typeface="Arial" panose="020B0604020202020204" pitchFamily="34" charset="0"/>
                <a:ea typeface="MS PGothic" panose="020B0600070205080204" pitchFamily="-65" charset="-128"/>
              </a:rPr>
              <a:t>或其他类型的脚本代码。虽然当前的</a:t>
            </a:r>
            <a:r>
              <a:rPr lang="en-US" altLang="zh-CN" b="0" dirty="0">
                <a:latin typeface="Arial" panose="020B0604020202020204" pitchFamily="34" charset="0"/>
                <a:ea typeface="MS PGothic" panose="020B0600070205080204" pitchFamily="-65" charset="-128"/>
              </a:rPr>
              <a:t>PDF</a:t>
            </a:r>
            <a:r>
              <a:rPr lang="zh-CN" altLang="en-US" b="0" dirty="0">
                <a:latin typeface="Arial" panose="020B0604020202020204" pitchFamily="34" charset="0"/>
                <a:ea typeface="MS PGothic" panose="020B0600070205080204" pitchFamily="-65" charset="-128"/>
              </a:rPr>
              <a:t>阅读器增加了警告用户运行此类代码的功能，但是警告信息可以被修改，从而欺骗读者允许脚本代码的运行。如果此类情况发生，脚本代码可能会有成为病毒的潜在可能，感染系统中其他的</a:t>
            </a:r>
            <a:r>
              <a:rPr lang="en-US" altLang="zh-CN" b="0" dirty="0">
                <a:latin typeface="Arial" panose="020B0604020202020204" pitchFamily="34" charset="0"/>
                <a:ea typeface="MS PGothic" panose="020B0600070205080204" pitchFamily="-65" charset="-128"/>
              </a:rPr>
              <a:t>PDF</a:t>
            </a:r>
            <a:r>
              <a:rPr lang="zh-CN" altLang="en-US" b="0" dirty="0">
                <a:latin typeface="Arial" panose="020B0604020202020204" pitchFamily="34" charset="0"/>
                <a:ea typeface="MS PGothic" panose="020B0600070205080204" pitchFamily="-65" charset="-128"/>
              </a:rPr>
              <a:t>文档。或者它可以安装一个木马或作为一个蠕虫，我们会在稍后对其讨论</a:t>
            </a:r>
            <a:r>
              <a:rPr lang="en-US" altLang="zh-CN" b="0" dirty="0">
                <a:latin typeface="Arial" panose="020B0604020202020204" pitchFamily="34" charset="0"/>
                <a:ea typeface="MS PGothic" panose="020B0600070205080204" pitchFamily="-65" charset="-128"/>
              </a:rPr>
              <a:t>[STEV11]</a:t>
            </a:r>
            <a:r>
              <a:rPr lang="zh-CN" altLang="en-US" b="0" dirty="0">
                <a:latin typeface="Arial" panose="020B0604020202020204" pitchFamily="34" charset="0"/>
                <a:ea typeface="MS PGothic" panose="020B0600070205080204" pitchFamily="-65" charset="-128"/>
              </a:rPr>
              <a:t>。</a:t>
            </a:r>
            <a:endParaRPr lang="zh-CN" altLang="en-US" b="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恶意软件的另一种传播类型涉及软件漏洞利用（这些漏洞我们将会在第</a:t>
            </a:r>
            <a:r>
              <a:rPr lang="en-US" altLang="zh-CN" dirty="0">
                <a:latin typeface="Arial" panose="020B0604020202020204" pitchFamily="34" charset="0"/>
                <a:ea typeface="MS PGothic" panose="020B0600070205080204" pitchFamily="-65" charset="-128"/>
              </a:rPr>
              <a:t>10</a:t>
            </a:r>
            <a:r>
              <a:rPr lang="zh-CN" altLang="en-US" dirty="0">
                <a:latin typeface="Arial" panose="020B0604020202020204" pitchFamily="34" charset="0"/>
                <a:ea typeface="MS PGothic" panose="020B0600070205080204" pitchFamily="-65" charset="-128"/>
              </a:rPr>
              <a:t>章和第</a:t>
            </a:r>
            <a:r>
              <a:rPr lang="en-US" altLang="zh-CN" dirty="0">
                <a:latin typeface="Arial" panose="020B0604020202020204" pitchFamily="34" charset="0"/>
                <a:ea typeface="MS PGothic" panose="020B0600070205080204" pitchFamily="-65" charset="-128"/>
              </a:rPr>
              <a:t>11</a:t>
            </a:r>
            <a:r>
              <a:rPr lang="zh-CN" altLang="en-US" dirty="0">
                <a:latin typeface="Arial" panose="020B0604020202020204" pitchFamily="34" charset="0"/>
                <a:ea typeface="MS PGothic" panose="020B0600070205080204" pitchFamily="-65" charset="-128"/>
              </a:rPr>
              <a:t>章中讨论</a:t>
            </a: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而计算机蠕虫通常会利用这些漏洞。蠕虫是一种主动寻找并感染其他机器的程序，而每台被感染机器又转而成为自动攻击其他机器的跳板。蠕虫利用存在于客户端或服务器程序中的漏洞来获取每个新系统的权限，利用网络连接在系统间传播，也能通过共享媒介（如</a:t>
            </a:r>
            <a:r>
              <a:rPr lang="en-US" altLang="zh-CN" dirty="0">
                <a:latin typeface="Arial" panose="020B0604020202020204" pitchFamily="34" charset="0"/>
                <a:ea typeface="MS PGothic" panose="020B0600070205080204" pitchFamily="-65" charset="-128"/>
              </a:rPr>
              <a:t>USB </a:t>
            </a:r>
            <a:r>
              <a:rPr lang="zh-CN" altLang="en-US" dirty="0">
                <a:latin typeface="Arial" panose="020B0604020202020204" pitchFamily="34" charset="0"/>
                <a:ea typeface="MS PGothic" panose="020B0600070205080204" pitchFamily="-65" charset="-128"/>
              </a:rPr>
              <a:t>设备或者</a:t>
            </a:r>
            <a:r>
              <a:rPr lang="en-US" altLang="zh-CN" dirty="0">
                <a:latin typeface="Arial" panose="020B0604020202020204" pitchFamily="34" charset="0"/>
                <a:ea typeface="MS PGothic" panose="020B0600070205080204" pitchFamily="-65" charset="-128"/>
              </a:rPr>
              <a:t>CD</a:t>
            </a:r>
            <a:r>
              <a:rPr lang="zh-CN" altLang="en-US" dirty="0">
                <a:latin typeface="Arial" panose="020B0604020202020204" pitchFamily="34" charset="0"/>
                <a:ea typeface="MS PGothic" panose="020B0600070205080204" pitchFamily="-65" charset="-128"/>
              </a:rPr>
              <a:t>、</a:t>
            </a:r>
            <a:r>
              <a:rPr lang="en-US" altLang="zh-CN" dirty="0">
                <a:latin typeface="Arial" panose="020B0604020202020204" pitchFamily="34" charset="0"/>
                <a:ea typeface="MS PGothic" panose="020B0600070205080204" pitchFamily="-65" charset="-128"/>
              </a:rPr>
              <a:t>DVD</a:t>
            </a:r>
            <a:r>
              <a:rPr lang="zh-CN" altLang="en-US" dirty="0">
                <a:latin typeface="Arial" panose="020B0604020202020204" pitchFamily="34" charset="0"/>
                <a:ea typeface="MS PGothic" panose="020B0600070205080204" pitchFamily="-65" charset="-128"/>
              </a:rPr>
              <a:t>数据光盘）进行传播。电子邮件蠕虫通过附带的文档或即时消息通信中的宏或脚本代码传播。一旦被激活，蠕虫就可以再次复制并传播。除了传播之外，蠕虫通常还会附带其他的一些有效载荷，这些我们将在后面讨论。</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计算机蠕虫的概念来自</a:t>
            </a:r>
            <a:r>
              <a:rPr lang="en-US" altLang="zh-CN" dirty="0">
                <a:latin typeface="Arial" panose="020B0604020202020204" pitchFamily="34" charset="0"/>
                <a:ea typeface="MS PGothic" panose="020B0600070205080204" pitchFamily="-65" charset="-128"/>
              </a:rPr>
              <a:t>John </a:t>
            </a:r>
            <a:r>
              <a:rPr lang="en-US" altLang="zh-CN" dirty="0" err="1">
                <a:latin typeface="Arial" panose="020B0604020202020204" pitchFamily="34" charset="0"/>
                <a:ea typeface="MS PGothic" panose="020B0600070205080204" pitchFamily="-65" charset="-128"/>
              </a:rPr>
              <a:t>B_er</a:t>
            </a:r>
            <a:r>
              <a:rPr lang="zh-CN" altLang="en-US" dirty="0">
                <a:latin typeface="Arial" panose="020B0604020202020204" pitchFamily="34" charset="0"/>
                <a:ea typeface="MS PGothic" panose="020B0600070205080204" pitchFamily="-65" charset="-128"/>
              </a:rPr>
              <a:t>在</a:t>
            </a:r>
            <a:r>
              <a:rPr lang="en-US" altLang="zh-CN" dirty="0">
                <a:latin typeface="Arial" panose="020B0604020202020204" pitchFamily="34" charset="0"/>
                <a:ea typeface="MS PGothic" panose="020B0600070205080204" pitchFamily="-65" charset="-128"/>
              </a:rPr>
              <a:t>1975</a:t>
            </a:r>
            <a:r>
              <a:rPr lang="zh-CN" altLang="en-US" dirty="0">
                <a:latin typeface="Arial" panose="020B0604020202020204" pitchFamily="34" charset="0"/>
                <a:ea typeface="MS PGothic" panose="020B0600070205080204" pitchFamily="-65" charset="-128"/>
              </a:rPr>
              <a:t>年写的科幻小说</a:t>
            </a:r>
            <a:r>
              <a:rPr lang="en-US" altLang="zh-CN" dirty="0">
                <a:latin typeface="Arial" panose="020B0604020202020204" pitchFamily="34" charset="0"/>
                <a:ea typeface="MS PGothic" panose="020B0600070205080204" pitchFamily="-65" charset="-128"/>
              </a:rPr>
              <a:t>《The Shockwave Rider》</a:t>
            </a:r>
            <a:r>
              <a:rPr lang="zh-CN" altLang="en-US" dirty="0">
                <a:latin typeface="Arial" panose="020B0604020202020204" pitchFamily="34" charset="0"/>
                <a:ea typeface="MS PGothic" panose="020B0600070205080204" pitchFamily="-65" charset="-128"/>
              </a:rPr>
              <a:t>。第一个著名的蠕虫程序是</a:t>
            </a:r>
            <a:r>
              <a:rPr lang="en-US" altLang="zh-CN" dirty="0">
                <a:latin typeface="Arial" panose="020B0604020202020204" pitchFamily="34" charset="0"/>
                <a:ea typeface="MS PGothic" panose="020B0600070205080204" pitchFamily="-65" charset="-128"/>
              </a:rPr>
              <a:t>20</a:t>
            </a:r>
            <a:r>
              <a:rPr lang="zh-CN" altLang="en-US" dirty="0">
                <a:latin typeface="Arial" panose="020B0604020202020204" pitchFamily="34" charset="0"/>
                <a:ea typeface="MS PGothic" panose="020B0600070205080204" pitchFamily="-65" charset="-128"/>
              </a:rPr>
              <a:t>世纪</a:t>
            </a:r>
            <a:r>
              <a:rPr lang="en-US" altLang="zh-CN" dirty="0">
                <a:latin typeface="Arial" panose="020B0604020202020204" pitchFamily="34" charset="0"/>
                <a:ea typeface="MS PGothic" panose="020B0600070205080204" pitchFamily="-65" charset="-128"/>
              </a:rPr>
              <a:t>80</a:t>
            </a:r>
            <a:r>
              <a:rPr lang="zh-CN" altLang="en-US" dirty="0">
                <a:latin typeface="Arial" panose="020B0604020202020204" pitchFamily="34" charset="0"/>
                <a:ea typeface="MS PGothic" panose="020B0600070205080204" pitchFamily="-65" charset="-128"/>
              </a:rPr>
              <a:t>年代早期在</a:t>
            </a:r>
            <a:r>
              <a:rPr lang="en-US" altLang="zh-CN" dirty="0">
                <a:latin typeface="Arial" panose="020B0604020202020204" pitchFamily="34" charset="0"/>
                <a:ea typeface="MS PGothic" panose="020B0600070205080204" pitchFamily="-65" charset="-128"/>
              </a:rPr>
              <a:t>Xerox Palo Alto</a:t>
            </a:r>
            <a:r>
              <a:rPr lang="zh-CN" altLang="en-US" dirty="0">
                <a:latin typeface="Arial" panose="020B0604020202020204" pitchFamily="34" charset="0"/>
                <a:ea typeface="MS PGothic" panose="020B0600070205080204" pitchFamily="-65" charset="-128"/>
              </a:rPr>
              <a:t>实验室中实现的。这个蠕虫程序是无恶意的，它被用来寻找空闲的系统去运行计算密集型的任务。</a:t>
            </a:r>
            <a:endParaRPr lang="en-US" altLang="zh-CN"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Arial" panose="020B0604020202020204" pitchFamily="34" charset="0"/>
                <a:ea typeface="MS PGothic" panose="020B0600070205080204" pitchFamily="-65" charset="-128"/>
              </a:rPr>
              <a:t>蠕虫技术的发展水平包括如下特征：</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多平台（</a:t>
            </a:r>
            <a:r>
              <a:rPr lang="en-US" altLang="zh-CN" b="0" dirty="0">
                <a:latin typeface="Arial" panose="020B0604020202020204" pitchFamily="34" charset="0"/>
                <a:ea typeface="MS PGothic" panose="020B0600070205080204" pitchFamily="-65" charset="-128"/>
              </a:rPr>
              <a:t>multiplatform):</a:t>
            </a:r>
            <a:r>
              <a:rPr lang="zh-CN" altLang="en-US" b="0" dirty="0">
                <a:latin typeface="Arial" panose="020B0604020202020204" pitchFamily="34" charset="0"/>
                <a:ea typeface="MS PGothic" panose="020B0600070205080204" pitchFamily="-65" charset="-128"/>
              </a:rPr>
              <a:t>新的蠕虫不再局限于</a:t>
            </a:r>
            <a:r>
              <a:rPr lang="en-US" altLang="zh-CN" b="0" dirty="0">
                <a:latin typeface="Arial" panose="020B0604020202020204" pitchFamily="34" charset="0"/>
                <a:ea typeface="MS PGothic" panose="020B0600070205080204" pitchFamily="-65" charset="-128"/>
              </a:rPr>
              <a:t>Windows</a:t>
            </a:r>
            <a:r>
              <a:rPr lang="zh-CN" altLang="en-US" b="0" dirty="0">
                <a:latin typeface="Arial" panose="020B0604020202020204" pitchFamily="34" charset="0"/>
                <a:ea typeface="MS PGothic" panose="020B0600070205080204" pitchFamily="-65" charset="-128"/>
              </a:rPr>
              <a:t>平台，它们可以攻击多种平台，尤其是那些流行的</a:t>
            </a:r>
            <a:r>
              <a:rPr lang="en-US" altLang="zh-CN" b="0" dirty="0">
                <a:latin typeface="Arial" panose="020B0604020202020204" pitchFamily="34" charset="0"/>
                <a:ea typeface="MS PGothic" panose="020B0600070205080204" pitchFamily="-65" charset="-128"/>
              </a:rPr>
              <a:t>UNIX</a:t>
            </a:r>
            <a:r>
              <a:rPr lang="zh-CN" altLang="en-US" b="0" dirty="0">
                <a:latin typeface="Arial" panose="020B0604020202020204" pitchFamily="34" charset="0"/>
                <a:ea typeface="MS PGothic" panose="020B0600070205080204" pitchFamily="-65" charset="-128"/>
              </a:rPr>
              <a:t>类平台，或者攻击支持宏或脚本语言的流行的文档格式。</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多种攻击手段（</a:t>
            </a:r>
            <a:r>
              <a:rPr lang="en-US" altLang="zh-CN" b="0" dirty="0" err="1">
                <a:latin typeface="Arial" panose="020B0604020202020204" pitchFamily="34" charset="0"/>
                <a:ea typeface="MS PGothic" panose="020B0600070205080204" pitchFamily="-65" charset="-128"/>
              </a:rPr>
              <a:t>rmiltiexploit</a:t>
            </a:r>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新的蠕虫会使用多种方法对系统进行渗透，例如利用</a:t>
            </a:r>
            <a:r>
              <a:rPr lang="en-US" altLang="zh-CN" b="0" dirty="0">
                <a:latin typeface="Arial" panose="020B0604020202020204" pitchFamily="34" charset="0"/>
                <a:ea typeface="MS PGothic" panose="020B0600070205080204" pitchFamily="-65" charset="-128"/>
              </a:rPr>
              <a:t>Web</a:t>
            </a:r>
            <a:r>
              <a:rPr lang="zh-CN" altLang="en-US" b="0" dirty="0">
                <a:latin typeface="Arial" panose="020B0604020202020204" pitchFamily="34" charset="0"/>
                <a:ea typeface="MS PGothic" panose="020B0600070205080204" pitchFamily="-65" charset="-128"/>
              </a:rPr>
              <a:t>服务器、浏览器、电子邮件、文件共享或其他的基于网络的应用程序漏洞。</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超快速传播（</a:t>
            </a:r>
            <a:r>
              <a:rPr lang="en-US" altLang="zh-CN" b="0" dirty="0">
                <a:latin typeface="Arial" panose="020B0604020202020204" pitchFamily="34" charset="0"/>
                <a:ea typeface="MS PGothic" panose="020B0600070205080204" pitchFamily="-65" charset="-128"/>
              </a:rPr>
              <a:t>ultrafast spreading):</a:t>
            </a:r>
            <a:r>
              <a:rPr lang="zh-CN" altLang="en-US" b="0" dirty="0">
                <a:latin typeface="Arial" panose="020B0604020202020204" pitchFamily="34" charset="0"/>
                <a:ea typeface="MS PGothic" panose="020B0600070205080204" pitchFamily="-65" charset="-128"/>
              </a:rPr>
              <a:t>使用多种技术手段优化蠕虫的传播速率，尽可能在短时间内感染尽可能多的机器。</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多态（</a:t>
            </a:r>
            <a:r>
              <a:rPr lang="en-US" altLang="zh-CN" b="0" dirty="0">
                <a:latin typeface="Arial" panose="020B0604020202020204" pitchFamily="34" charset="0"/>
                <a:ea typeface="MS PGothic" panose="020B0600070205080204" pitchFamily="-65" charset="-128"/>
              </a:rPr>
              <a:t>polymorphic):</a:t>
            </a:r>
            <a:r>
              <a:rPr lang="zh-CN" altLang="en-US" b="0" dirty="0">
                <a:latin typeface="Arial" panose="020B0604020202020204" pitchFamily="34" charset="0"/>
                <a:ea typeface="MS PGothic" panose="020B0600070205080204" pitchFamily="-65" charset="-128"/>
              </a:rPr>
              <a:t>为了躲避检测、过滤和实时分析，蠕虫借鉴了病毒的多态技术。每个蠕虫的拷贝都能够利用在功能上等价的指令和加密技术来生成新的代码。</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变形（</a:t>
            </a:r>
            <a:r>
              <a:rPr lang="en-US" altLang="zh-CN" b="0" dirty="0">
                <a:latin typeface="Arial" panose="020B0604020202020204" pitchFamily="34" charset="0"/>
                <a:ea typeface="MS PGothic" panose="020B0600070205080204" pitchFamily="-65" charset="-128"/>
              </a:rPr>
              <a:t>metamorphic):</a:t>
            </a:r>
            <a:r>
              <a:rPr lang="zh-CN" altLang="en-US" b="0" dirty="0">
                <a:latin typeface="Arial" panose="020B0604020202020204" pitchFamily="34" charset="0"/>
                <a:ea typeface="MS PGothic" panose="020B0600070205080204" pitchFamily="-65" charset="-128"/>
              </a:rPr>
              <a:t>除了改变自身形态外，变形蠕虫还根据其行为模式库在传播的不同阶段表现出不同的行为。</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传输载体（</a:t>
            </a:r>
            <a:r>
              <a:rPr lang="en-US" altLang="zh-CN" b="0" dirty="0">
                <a:latin typeface="Arial" panose="020B0604020202020204" pitchFamily="34" charset="0"/>
                <a:ea typeface="MS PGothic" panose="020B0600070205080204" pitchFamily="-65" charset="-128"/>
              </a:rPr>
              <a:t>transport vehicle):</a:t>
            </a:r>
            <a:r>
              <a:rPr lang="zh-CN" altLang="en-US" b="0" dirty="0">
                <a:latin typeface="Arial" panose="020B0604020202020204" pitchFamily="34" charset="0"/>
                <a:ea typeface="MS PGothic" panose="020B0600070205080204" pitchFamily="-65" charset="-128"/>
              </a:rPr>
              <a:t>因为蠕虫能够迅速地感染大量系统，因此它们是传播其他分布式攻击程序（如分布式拒绝服务</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rootkit</a:t>
            </a:r>
            <a:r>
              <a:rPr lang="zh-CN" altLang="en-US" b="0" dirty="0">
                <a:latin typeface="Arial" panose="020B0604020202020204" pitchFamily="34" charset="0"/>
                <a:ea typeface="MS PGothic" panose="020B0600070205080204" pitchFamily="-65" charset="-128"/>
              </a:rPr>
              <a:t>、垃圾电子邮件生成器和间谍软件）的理想载体。</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•0-day</a:t>
            </a:r>
            <a:r>
              <a:rPr lang="zh-CN" altLang="en-US" b="0" dirty="0">
                <a:latin typeface="Arial" panose="020B0604020202020204" pitchFamily="34" charset="0"/>
                <a:ea typeface="MS PGothic" panose="020B0600070205080204" pitchFamily="-65" charset="-128"/>
              </a:rPr>
              <a:t>攻击（</a:t>
            </a:r>
            <a:r>
              <a:rPr lang="en-US" altLang="zh-CN" b="0" dirty="0">
                <a:latin typeface="Arial" panose="020B0604020202020204" pitchFamily="34" charset="0"/>
                <a:ea typeface="MS PGothic" panose="020B0600070205080204" pitchFamily="-65" charset="-128"/>
              </a:rPr>
              <a:t>zero-day exploit):</a:t>
            </a:r>
            <a:r>
              <a:rPr lang="zh-CN" altLang="en-US" b="0" dirty="0">
                <a:latin typeface="Arial" panose="020B0604020202020204" pitchFamily="34" charset="0"/>
                <a:ea typeface="MS PGothic" panose="020B0600070205080204" pitchFamily="-65" charset="-128"/>
              </a:rPr>
              <a:t>为获得最大的震动和扩散范围，蠕虫会利用未被人知的漏洞。这种漏洞只有在蠕虫发起攻击时，才会被网络公众所发现。</a:t>
            </a:r>
            <a:endParaRPr lang="zh-CN" altLang="en-US" b="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zh-CN" altLang="en-US" dirty="0">
                <a:latin typeface="Arial" panose="020B0604020202020204" pitchFamily="34" charset="0"/>
                <a:ea typeface="MS PGothic" panose="020B0600070205080204" pitchFamily="-65" charset="-128"/>
              </a:rPr>
              <a:t>为了复制自身，蠕虫利用一些方法来访问远程系统。这些方法（其中大部分可以在文献 </a:t>
            </a:r>
            <a:r>
              <a:rPr lang="en-US" altLang="zh-CN" dirty="0">
                <a:latin typeface="Arial" panose="020B0604020202020204" pitchFamily="34" charset="0"/>
                <a:ea typeface="MS PGothic" panose="020B0600070205080204" pitchFamily="-65" charset="-128"/>
              </a:rPr>
              <a:t>[SYMA13]</a:t>
            </a:r>
            <a:r>
              <a:rPr lang="zh-CN" altLang="en-US" dirty="0">
                <a:latin typeface="Arial" panose="020B0604020202020204" pitchFamily="34" charset="0"/>
                <a:ea typeface="MS PGothic" panose="020B0600070205080204" pitchFamily="-65" charset="-128"/>
              </a:rPr>
              <a:t>中找到）如下：</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电子邮件或即时通信工具：蠕虫通过邮件将自己的拷贝发送到其他系统中去，或者将自身当作即时通信服务的附件进行发送。当打开或浏览电子邮件或附件时，蠕虫的代 码就会被执行了。</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文件共享：蠕虫可以在如</a:t>
            </a:r>
            <a:r>
              <a:rPr lang="en-US" altLang="zh-CN" dirty="0">
                <a:latin typeface="Arial" panose="020B0604020202020204" pitchFamily="34" charset="0"/>
                <a:ea typeface="MS PGothic" panose="020B0600070205080204" pitchFamily="-65" charset="-128"/>
              </a:rPr>
              <a:t>USB</a:t>
            </a:r>
            <a:r>
              <a:rPr lang="zh-CN" altLang="en-US" dirty="0">
                <a:latin typeface="Arial" panose="020B0604020202020204" pitchFamily="34" charset="0"/>
                <a:ea typeface="MS PGothic" panose="020B0600070205080204" pitchFamily="-65" charset="-128"/>
              </a:rPr>
              <a:t>设备等可插拔媒介上创建自己的拷贝，或像病毒那样感染此类媒介上适合的文件。当设备通过自动运行机制连接至其他系统时，蠕虫可以借 助软件中的漏洞执行；或者，当用户在目标系统上打开被感染文件时，蠕虫也将借机执行。</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远程执行能力：蠕虫有在其他系统中执行自己的拷贝的能力。一般通过直接的远程执 行工具，或者通过在网络服务上产生一个溢出从而暗中执行操作（像我们在第</a:t>
            </a:r>
            <a:r>
              <a:rPr lang="en-US" altLang="zh-CN" dirty="0">
                <a:latin typeface="Arial" panose="020B0604020202020204" pitchFamily="34" charset="0"/>
                <a:ea typeface="MS PGothic" panose="020B0600070205080204" pitchFamily="-65" charset="-128"/>
              </a:rPr>
              <a:t>10</a:t>
            </a:r>
            <a:r>
              <a:rPr lang="zh-CN" altLang="en-US" dirty="0">
                <a:latin typeface="Arial" panose="020B0604020202020204" pitchFamily="34" charset="0"/>
                <a:ea typeface="MS PGothic" panose="020B0600070205080204" pitchFamily="-65" charset="-128"/>
              </a:rPr>
              <a:t>章和 </a:t>
            </a:r>
            <a:r>
              <a:rPr lang="en-US" altLang="zh-CN" dirty="0">
                <a:latin typeface="Arial" panose="020B0604020202020204" pitchFamily="34" charset="0"/>
                <a:ea typeface="MS PGothic" panose="020B0600070205080204" pitchFamily="-65" charset="-128"/>
              </a:rPr>
              <a:t>11</a:t>
            </a:r>
            <a:r>
              <a:rPr lang="zh-CN" altLang="en-US" dirty="0">
                <a:latin typeface="Arial" panose="020B0604020202020204" pitchFamily="34" charset="0"/>
                <a:ea typeface="MS PGothic" panose="020B0600070205080204" pitchFamily="-65" charset="-128"/>
              </a:rPr>
              <a:t>章讨论的那样</a:t>
            </a: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远程文件访问或传输能力：蠕虫利用远程文件访问或者传输服务向其他系统复制自身拷贝，该系统的用户此后便有可能执行它。</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远程登录能力：蠕虫以一个用户的身份登录到远程系统，然后使用命令将自己拷贝到将要被执行的另一个系统中。</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zh-CN" altLang="en-US" dirty="0">
                <a:latin typeface="Arial" panose="020B0604020202020204" pitchFamily="34" charset="0"/>
                <a:ea typeface="MS PGothic" panose="020B0600070205080204" pitchFamily="-65" charset="-128"/>
              </a:rPr>
              <a:t>蠕虫程序的新拷贝然后在远程系统中运行，除了它在该系统中完成的任何功能之外，它还会以相同的方式继续传播。</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zh-CN" altLang="en-US" dirty="0">
                <a:latin typeface="Arial" panose="020B0604020202020204" pitchFamily="34" charset="0"/>
                <a:ea typeface="MS PGothic" panose="020B0600070205080204" pitchFamily="-65" charset="-128"/>
              </a:rPr>
              <a:t>蠕虫显示出与计算机病毒相同的特征，它具有下面几个阶段：潜伏阶段、传播阶段、触发阶段和执行阶段。在传播阶段中主要执行如下功能：</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通过检査主机列表、地址库、好友名单、可信结点或其他可以获取远程系统权限的细节，扫描可能的目标主机地址，或搜寻合适的可移动设备，来寻找合适的访问控制机制。</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通过访问控制机制将自己复制到远程主机上，并使该拷贝运行。</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zh-CN" altLang="en-US" dirty="0">
                <a:latin typeface="Arial" panose="020B0604020202020204" pitchFamily="34" charset="0"/>
                <a:ea typeface="MS PGothic" panose="020B0600070205080204" pitchFamily="-65" charset="-128"/>
              </a:rPr>
              <a:t>蠕虫在复制自己到远程主机前，可能会先检査该系统是否已经被感染。在多进程系统中，蠕虫通过把自己命名为系统进程或者其他不被系统操作员注意的名字来伪装自己。更新型的蠕虫甚至能将自身的代码注入系统中已经存在的进程里，并以该进程中的一个额外的线程的形式运行，以此进一步隐藏自身。</a:t>
            </a:r>
            <a:endParaRPr lang="zh-CN" altLang="en-US" b="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zh-CN" altLang="en-US" dirty="0">
                <a:latin typeface="Arial" panose="020B0604020202020204" pitchFamily="34" charset="0"/>
                <a:ea typeface="MS PGothic" panose="020B0600070205080204" pitchFamily="-65" charset="-128"/>
              </a:rPr>
              <a:t>为了复制自身，蠕虫利用一些方法来访问远程系统。这些方法（其中大部分可以在文献 </a:t>
            </a:r>
            <a:r>
              <a:rPr lang="en-US" altLang="zh-CN" dirty="0">
                <a:latin typeface="Arial" panose="020B0604020202020204" pitchFamily="34" charset="0"/>
                <a:ea typeface="MS PGothic" panose="020B0600070205080204" pitchFamily="-65" charset="-128"/>
              </a:rPr>
              <a:t>[SYMA13]</a:t>
            </a:r>
            <a:r>
              <a:rPr lang="zh-CN" altLang="en-US" dirty="0">
                <a:latin typeface="Arial" panose="020B0604020202020204" pitchFamily="34" charset="0"/>
                <a:ea typeface="MS PGothic" panose="020B0600070205080204" pitchFamily="-65" charset="-128"/>
              </a:rPr>
              <a:t>中找到）如下：</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电子邮件或即时通信工具：蠕虫通过邮件将自己的拷贝发送到其他系统中去，或者将自身当作即时通信服务的附件进行发送。当打开或浏览电子邮件或附件时，蠕虫的代 码就会被执行了。</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文件共享：蠕虫可以在如</a:t>
            </a:r>
            <a:r>
              <a:rPr lang="en-US" altLang="zh-CN" dirty="0">
                <a:latin typeface="Arial" panose="020B0604020202020204" pitchFamily="34" charset="0"/>
                <a:ea typeface="MS PGothic" panose="020B0600070205080204" pitchFamily="-65" charset="-128"/>
              </a:rPr>
              <a:t>USB</a:t>
            </a:r>
            <a:r>
              <a:rPr lang="zh-CN" altLang="en-US" dirty="0">
                <a:latin typeface="Arial" panose="020B0604020202020204" pitchFamily="34" charset="0"/>
                <a:ea typeface="MS PGothic" panose="020B0600070205080204" pitchFamily="-65" charset="-128"/>
              </a:rPr>
              <a:t>设备等可插拔媒介上创建自己的拷贝，或像病毒那样感染此类媒介上适合的文件。当设备通过自动运行机制连接至其他系统时，蠕虫可以借 助软件中的漏洞执行；或者，当用户在目标系统上打开被感染文件时，蠕虫也将借机执行。</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远程执行能力：蠕虫有在其他系统中执行自己的拷贝的能力。一般通过直接的远程执 行工具，或者通过在网络服务上产生一个溢出从而暗中执行操作（像我们在第</a:t>
            </a:r>
            <a:r>
              <a:rPr lang="en-US" altLang="zh-CN" dirty="0">
                <a:latin typeface="Arial" panose="020B0604020202020204" pitchFamily="34" charset="0"/>
                <a:ea typeface="MS PGothic" panose="020B0600070205080204" pitchFamily="-65" charset="-128"/>
              </a:rPr>
              <a:t>10</a:t>
            </a:r>
            <a:r>
              <a:rPr lang="zh-CN" altLang="en-US" dirty="0">
                <a:latin typeface="Arial" panose="020B0604020202020204" pitchFamily="34" charset="0"/>
                <a:ea typeface="MS PGothic" panose="020B0600070205080204" pitchFamily="-65" charset="-128"/>
              </a:rPr>
              <a:t>章和 </a:t>
            </a:r>
            <a:r>
              <a:rPr lang="en-US" altLang="zh-CN" dirty="0">
                <a:latin typeface="Arial" panose="020B0604020202020204" pitchFamily="34" charset="0"/>
                <a:ea typeface="MS PGothic" panose="020B0600070205080204" pitchFamily="-65" charset="-128"/>
              </a:rPr>
              <a:t>11</a:t>
            </a:r>
            <a:r>
              <a:rPr lang="zh-CN" altLang="en-US" dirty="0">
                <a:latin typeface="Arial" panose="020B0604020202020204" pitchFamily="34" charset="0"/>
                <a:ea typeface="MS PGothic" panose="020B0600070205080204" pitchFamily="-65" charset="-128"/>
              </a:rPr>
              <a:t>章讨论的那样</a:t>
            </a: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远程文件访问或传输能力：蠕虫利用远程文件访问或者传输服务向其他系统复制自身拷贝，该系统的用户此后便有可能执行它。</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远程登录能力：蠕虫以一个用户的身份登录到远程系统，然后使用命令将自己拷贝到将要被执行的另一个系统中。</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zh-CN" altLang="en-US" dirty="0">
                <a:latin typeface="Arial" panose="020B0604020202020204" pitchFamily="34" charset="0"/>
                <a:ea typeface="MS PGothic" panose="020B0600070205080204" pitchFamily="-65" charset="-128"/>
              </a:rPr>
              <a:t>蠕虫程序的新拷贝然后在远程系统中运行，除了它在该系统中完成的任何功能之外，它还会以相同的方式继续传播。</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zh-CN" altLang="en-US" dirty="0">
                <a:latin typeface="Arial" panose="020B0604020202020204" pitchFamily="34" charset="0"/>
                <a:ea typeface="MS PGothic" panose="020B0600070205080204" pitchFamily="-65" charset="-128"/>
              </a:rPr>
              <a:t>蠕虫显示出与计算机病毒相同的特征，它具有下面几个阶段：潜伏阶段、传播阶段、触发阶段和执行阶段。在传播阶段中主要执行如下功能：</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通过检査主机列表、地址库、好友名单、可信结点或其他可以获取远程系统权限的细节，扫描可能的目标主机地址，或搜寻合适的可移动设备，来寻找合适的访问控制机制。</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通过访问控制机制将自己复制到远程主机上，并使该拷贝运行。</a:t>
            </a:r>
            <a:endParaRPr lang="zh-CN" altLang="en-US" dirty="0">
              <a:latin typeface="Arial" panose="020B0604020202020204" pitchFamily="34" charset="0"/>
              <a:ea typeface="MS PGothic" panose="020B0600070205080204" pitchFamily="-65" charset="-128"/>
            </a:endParaRPr>
          </a:p>
          <a:p>
            <a:pPr eaLnBrk="1" hangingPunct="1">
              <a:lnSpc>
                <a:spcPct val="90000"/>
              </a:lnSpc>
            </a:pPr>
            <a:r>
              <a:rPr lang="zh-CN" altLang="en-US" dirty="0">
                <a:latin typeface="Arial" panose="020B0604020202020204" pitchFamily="34" charset="0"/>
                <a:ea typeface="MS PGothic" panose="020B0600070205080204" pitchFamily="-65" charset="-128"/>
              </a:rPr>
              <a:t>蠕虫在复制自己到远程主机前，可能会先检査该系统是否已经被感染。在多进程系统中，蠕虫通过把自己命名为系统进程或者其他不被系统操作员注意的名字来伪装自己。更新型的蠕虫甚至能将自身的代码注入系统中已经存在的进程里，并以该进程中的一个额外的线程的形式运行，以此进一步隐藏自身。</a:t>
            </a:r>
            <a:endParaRPr lang="zh-CN" altLang="en-US" b="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网络蠕虫在传播阶段的首要功能是寻找其他系统进行感染，这个过程可以叫作扫描 </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(scanning)</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或指纹采集（</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fingerprinting)</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对使用远程访问的网络服务来攻击软件漏洞的蠕虫而言，它必须先明确找出潜在的运行有易感染服务的系统，然后再进行感染。此后，通常来说，已经安装在被感染机器上的蠕虫将重复相同的扫描过程，直到被感染机器形成一个大型的分布式网络。</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文献</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[MIRK04]</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列出了蠕虫使用的网络地址扫描方式：</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随机式探索：每一台被感染的主机使用不同的种子探测</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IP</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地址空间的随机地址。该技术会产生大量的网络流量，可能导致在实际攻击开展前，操作便会被中断。</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黑名单：攻击者首先为潜在的易感染机器列出一个大名单。这是一个需要花费大量时间，非常慢的过程，可以避免被检测到攻击正在进行。一旦名单编辑完成，攻击者即开始感染名单中的机器。每个被感染的机器会被分配名单中的一部分进行扫描。这种策略会使得扫描时间非常短，因此检测感染的发生是非常困难的。</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拓扑式探索：该方法利用被感染机器中所包含的信息来寻找和扫描更多的主机。</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本地子网：如果防火墙后的一台主机可以被感染，则该主机会在其所在的本地网络中寻找目标。利用子网地址结构，被感染的主机可以寻找到其他本应受到防火墙保护的主机。</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在这个领域中，术语的使用存在着一些问题。这是因为缺少对这些术语的通用约定，而同 时又存在着某些类别的交叠。表</a:t>
            </a:r>
            <a:r>
              <a:rPr lang="en-US" altLang="zh-CN" dirty="0">
                <a:latin typeface="Arial" panose="020B0604020202020204" pitchFamily="34" charset="0"/>
                <a:ea typeface="MS PGothic" panose="020B0600070205080204" pitchFamily="-65" charset="-128"/>
              </a:rPr>
              <a:t>6-1</a:t>
            </a:r>
            <a:r>
              <a:rPr lang="zh-CN" altLang="en-US" dirty="0">
                <a:latin typeface="Arial" panose="020B0604020202020204" pitchFamily="34" charset="0"/>
                <a:ea typeface="MS PGothic" panose="020B0600070205080204" pitchFamily="-65" charset="-128"/>
              </a:rPr>
              <a:t>列出了有助于理解这些术语的描述。</a:t>
            </a:r>
            <a:endParaRPr lang="en-US" altLang="zh-CN"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网络蠕虫在传播阶段的首要功能是寻找其他系统进行感染，这个过程可以叫作扫描 </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(scanning)</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或指纹采集（</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fingerprinting)</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对使用远程访问的网络服务来攻击软件漏洞的蠕虫而言，它必须先明确找出潜在的运行有易感染服务的系统，然后再进行感染。此后，通常来说，已经安装在被感染机器上的蠕虫将重复相同的扫描过程，直到被感染机器形成一个大型的分布式网络。</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文献</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[MIRK04]</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列出了蠕虫使用的网络地址扫描方式：</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随机式探索：每一台被感染的主机使用不同的种子探测</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IP</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地址空间的随机地址。该技术会产生大量的网络流量，可能导致在实际攻击开展前，操作便会被中断。</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黑名单：攻击者首先为潜在的易感染机器列出一个大名单。这是一个需要花费大量时间，非常慢的过程，可以避免被检测到攻击正在进行。一旦名单编辑完成，攻击者即开始感染名单中的机器。每个被感染的机器会被分配名单中的一部分进行扫描。这种策略会使得扫描时间非常短，因此检测感染的发生是非常困难的。</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拓扑式探索：该方法利用被感染机器中所包含的信息来寻找和扫描更多的主机。</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本地子网：如果防火墙后的一台主机可以被感染，则该主机会在其所在的本地网络中寻找目标。利用子网地址结构，被感染的主机可以寻找到其他本应受到防火墙保护的主机。</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一个设计巧妙的蠕虫可以非常快地传染大量的主机。有必要建立一个通用的蠕虫传播率的模型。计算机病毒和蠕虫表现出与生物学病毒相仿的自我复制和传播行为。因此，我们可以依靠经典的传染模型来理解计算机病毒和蠕虫的传播行为。</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图</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6-3</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显示了一组典型参数集的动态变化情况。蠕虫的传播经过了</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3</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个阶段。在初始阶段，被感染主机的数量按指数方式增长。这种增长方式的原因我们可以用一个简化的情况来解释，当一个蠕虫激活后，它感染了附近的两台主机，每台被感染的主机又分别感染了另外两台主机，然后以这种方式继续感染，结果就呈现出指数增长。一段时间之后，被感染的主机在攻击已经被感染的主机上浪费了一些时间，从而使感染率降低了。在这个中间阶段，感染的主机数近似于线性增长，但是这个阶段的感染率是最快的。当大部分脆弱的主机被感染后，攻击就进入了缓慢结束期，在这一阶段蠕虫要寻找那些很难被识别出来的剩余主机。</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显然，反蠕虫的目标应该是在慢启动阶段捕获蠕虫，因为那时只有少量的主机被感染。</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基于对当时蠕虫攻击的分析，文献</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[ZOU05]</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描述了一个蠕虫传播模型。蠕虫的传播速度和感染主机的数量取决于许多因素，其中包括传播模式、所利用的漏洞，以及与现有攻击的相似度。对于最后一个因素，相比一个全新的攻击，现有攻击的某个变种能够被更有效地阻止。文献</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[ZOU05]</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描述的模型与图</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6-3</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所述的蠕虫传播模型基本吻合。</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b="0" dirty="0">
                <a:latin typeface="Arial" panose="020B0604020202020204" pitchFamily="34" charset="0"/>
                <a:ea typeface="MS PGothic" panose="020B0600070205080204" pitchFamily="-65" charset="-128"/>
              </a:rPr>
              <a:t>直到新一代蠕虫产生之前，蠕虫中最为人们所熟知的还是</a:t>
            </a:r>
            <a:r>
              <a:rPr lang="en-US" altLang="zh-CN" b="0" dirty="0">
                <a:latin typeface="Arial" panose="020B0604020202020204" pitchFamily="34" charset="0"/>
                <a:ea typeface="MS PGothic" panose="020B0600070205080204" pitchFamily="-65" charset="-128"/>
              </a:rPr>
              <a:t>1998</a:t>
            </a:r>
            <a:r>
              <a:rPr lang="zh-CN" altLang="en-US" b="0" dirty="0">
                <a:latin typeface="Arial" panose="020B0604020202020204" pitchFamily="34" charset="0"/>
                <a:ea typeface="MS PGothic" panose="020B0600070205080204" pitchFamily="-65" charset="-128"/>
              </a:rPr>
              <a:t>年由</a:t>
            </a:r>
            <a:r>
              <a:rPr lang="en-US" altLang="zh-CN" b="0" dirty="0">
                <a:latin typeface="Arial" panose="020B0604020202020204" pitchFamily="34" charset="0"/>
                <a:ea typeface="MS PGothic" panose="020B0600070205080204" pitchFamily="-65" charset="-128"/>
              </a:rPr>
              <a:t>Robert Morris</a:t>
            </a:r>
            <a:r>
              <a:rPr lang="zh-CN" altLang="en-US" b="0" dirty="0">
                <a:latin typeface="Arial" panose="020B0604020202020204" pitchFamily="34" charset="0"/>
                <a:ea typeface="MS PGothic" panose="020B0600070205080204" pitchFamily="-65" charset="-128"/>
              </a:rPr>
              <a:t>所编写并发布到</a:t>
            </a:r>
            <a:r>
              <a:rPr lang="en-US" altLang="zh-CN" b="0" dirty="0">
                <a:latin typeface="Arial" panose="020B0604020202020204" pitchFamily="34" charset="0"/>
                <a:ea typeface="MS PGothic" panose="020B0600070205080204" pitchFamily="-65" charset="-128"/>
              </a:rPr>
              <a:t>Internet</a:t>
            </a:r>
            <a:r>
              <a:rPr lang="zh-CN" altLang="en-US" b="0" dirty="0">
                <a:latin typeface="Arial" panose="020B0604020202020204" pitchFamily="34" charset="0"/>
                <a:ea typeface="MS PGothic" panose="020B0600070205080204" pitchFamily="-65" charset="-128"/>
              </a:rPr>
              <a:t>上的</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a:t>
            </a:r>
            <a:r>
              <a:rPr lang="en-US" altLang="zh-CN" b="0" dirty="0">
                <a:latin typeface="Arial" panose="020B0604020202020204" pitchFamily="34" charset="0"/>
                <a:ea typeface="MS PGothic" panose="020B0600070205080204" pitchFamily="-65" charset="-128"/>
              </a:rPr>
              <a:t>[ORMA03]</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蠕虫是为了在</a:t>
            </a:r>
            <a:r>
              <a:rPr lang="en-US" altLang="zh-CN" b="0" dirty="0">
                <a:latin typeface="Arial" panose="020B0604020202020204" pitchFamily="34" charset="0"/>
                <a:ea typeface="MS PGothic" panose="020B0600070205080204" pitchFamily="-65" charset="-128"/>
              </a:rPr>
              <a:t>UNIX</a:t>
            </a:r>
            <a:r>
              <a:rPr lang="zh-CN" altLang="en-US" b="0" dirty="0">
                <a:latin typeface="Arial" panose="020B0604020202020204" pitchFamily="34" charset="0"/>
                <a:ea typeface="MS PGothic" panose="020B0600070205080204" pitchFamily="-65" charset="-128"/>
              </a:rPr>
              <a:t>系统中传播而设计的，它使用了多种不同的技术来传播。当蠕虫的某个拷贝执行时，其首要任务就是找到从当前主机所能进入的其他主机。</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蠕虫是通过检査主机中的各种目录列表和系统表来完成该任务的，其中包括：当前系统所信任的主机表、用户的邮件转发文件、远程账户访问权限表和网络连接状态报告程序。对于每一台找到的主机，</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蠕虫会尝试多种方法以获得访问权：</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1.Morris</a:t>
            </a:r>
            <a:r>
              <a:rPr lang="zh-CN" altLang="en-US" b="0" dirty="0">
                <a:latin typeface="Arial" panose="020B0604020202020204" pitchFamily="34" charset="0"/>
                <a:ea typeface="MS PGothic" panose="020B0600070205080204" pitchFamily="-65" charset="-128"/>
              </a:rPr>
              <a:t>蠕虫试图以合法用户的身份登录远程主机。在这种方法中，首先，蠕虫会试图破解本地口令文件。然后，利用破解得到的口令和对应用户</a:t>
            </a:r>
            <a:r>
              <a:rPr lang="en-US" altLang="zh-CN" b="0" dirty="0">
                <a:latin typeface="Arial" panose="020B0604020202020204" pitchFamily="34" charset="0"/>
                <a:ea typeface="MS PGothic" panose="020B0600070205080204" pitchFamily="-65" charset="-128"/>
              </a:rPr>
              <a:t>ID</a:t>
            </a:r>
            <a:r>
              <a:rPr lang="zh-CN" altLang="en-US" b="0" dirty="0">
                <a:latin typeface="Arial" panose="020B0604020202020204" pitchFamily="34" charset="0"/>
                <a:ea typeface="MS PGothic" panose="020B0600070205080204" pitchFamily="-65" charset="-128"/>
              </a:rPr>
              <a:t>登录远程主机。该方法的前提是许多用户在不同系统中使用相同的口令。为了得到用户的口令，蠕虫执行口令破解程序，尝试用以下字符串作为口令：</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a.</a:t>
            </a:r>
            <a:r>
              <a:rPr lang="zh-CN" altLang="en-US" b="0" dirty="0">
                <a:latin typeface="Arial" panose="020B0604020202020204" pitchFamily="34" charset="0"/>
                <a:ea typeface="MS PGothic" panose="020B0600070205080204" pitchFamily="-65" charset="-128"/>
              </a:rPr>
              <a:t>每个用户的账户名和账户名中字母的简单排列。</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b.</a:t>
            </a:r>
            <a:r>
              <a:rPr lang="zh-CN" altLang="en-US" b="0" dirty="0">
                <a:latin typeface="Arial" panose="020B0604020202020204" pitchFamily="34" charset="0"/>
                <a:ea typeface="MS PGothic" panose="020B0600070205080204" pitchFamily="-65" charset="-128"/>
              </a:rPr>
              <a:t>内置的</a:t>
            </a:r>
            <a:r>
              <a:rPr lang="en-US" altLang="zh-CN" b="0" dirty="0">
                <a:latin typeface="Arial" panose="020B0604020202020204" pitchFamily="34" charset="0"/>
                <a:ea typeface="MS PGothic" panose="020B0600070205080204" pitchFamily="-65" charset="-128"/>
              </a:rPr>
              <a:t>432</a:t>
            </a:r>
            <a:r>
              <a:rPr lang="zh-CN" altLang="en-US" b="0" dirty="0">
                <a:latin typeface="Arial" panose="020B0604020202020204" pitchFamily="34" charset="0"/>
                <a:ea typeface="MS PGothic" panose="020B0600070205080204" pitchFamily="-65" charset="-128"/>
              </a:rPr>
              <a:t>个</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认为可能的候选口令</a:t>
            </a:r>
            <a:r>
              <a:rPr lang="en-US" altLang="zh-CN" b="0" dirty="0">
                <a:latin typeface="Arial" panose="020B0604020202020204" pitchFamily="34" charset="0"/>
                <a:ea typeface="MS PGothic" panose="020B0600070205080204" pitchFamily="-65" charset="-128"/>
              </a:rPr>
              <a:t>e</a:t>
            </a:r>
            <a:r>
              <a:rPr lang="zh-CN" altLang="en-US" b="0" dirty="0">
                <a:latin typeface="Arial" panose="020B0604020202020204" pitchFamily="34" charset="0"/>
                <a:ea typeface="MS PGothic" panose="020B0600070205080204" pitchFamily="-65" charset="-128"/>
              </a:rPr>
              <a:t>。</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c.</a:t>
            </a:r>
            <a:r>
              <a:rPr lang="zh-CN" altLang="en-US" b="0" dirty="0">
                <a:latin typeface="Arial" panose="020B0604020202020204" pitchFamily="34" charset="0"/>
                <a:ea typeface="MS PGothic" panose="020B0600070205080204" pitchFamily="-65" charset="-128"/>
              </a:rPr>
              <a:t>本地系统字典中的所有单词。</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2.</a:t>
            </a:r>
            <a:r>
              <a:rPr lang="zh-CN" altLang="en-US" b="0" dirty="0">
                <a:latin typeface="Arial" panose="020B0604020202020204" pitchFamily="34" charset="0"/>
                <a:ea typeface="MS PGothic" panose="020B0600070205080204" pitchFamily="-65" charset="-128"/>
              </a:rPr>
              <a:t>利用</a:t>
            </a:r>
            <a:r>
              <a:rPr lang="en-US" altLang="zh-CN" b="0" dirty="0">
                <a:latin typeface="Arial" panose="020B0604020202020204" pitchFamily="34" charset="0"/>
                <a:ea typeface="MS PGothic" panose="020B0600070205080204" pitchFamily="-65" charset="-128"/>
              </a:rPr>
              <a:t>UNIX</a:t>
            </a:r>
            <a:r>
              <a:rPr lang="zh-CN" altLang="en-US" b="0" dirty="0">
                <a:latin typeface="Arial" panose="020B0604020202020204" pitchFamily="34" charset="0"/>
                <a:ea typeface="MS PGothic" panose="020B0600070205080204" pitchFamily="-65" charset="-128"/>
              </a:rPr>
              <a:t>系统</a:t>
            </a:r>
            <a:r>
              <a:rPr lang="en-US" altLang="zh-CN" b="0" dirty="0">
                <a:latin typeface="Arial" panose="020B0604020202020204" pitchFamily="34" charset="0"/>
                <a:ea typeface="MS PGothic" panose="020B0600070205080204" pitchFamily="-65" charset="-128"/>
              </a:rPr>
              <a:t>finger</a:t>
            </a:r>
            <a:r>
              <a:rPr lang="zh-CN" altLang="en-US" b="0" dirty="0">
                <a:latin typeface="Arial" panose="020B0604020202020204" pitchFamily="34" charset="0"/>
                <a:ea typeface="MS PGothic" panose="020B0600070205080204" pitchFamily="-65" charset="-128"/>
              </a:rPr>
              <a:t>协议的漏洞，这个漏洞会报告远程用户的位置。</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3.</a:t>
            </a:r>
            <a:r>
              <a:rPr lang="zh-CN" altLang="en-US" b="0" dirty="0">
                <a:latin typeface="Arial" panose="020B0604020202020204" pitchFamily="34" charset="0"/>
                <a:ea typeface="MS PGothic" panose="020B0600070205080204" pitchFamily="-65" charset="-128"/>
              </a:rPr>
              <a:t>利用负责收发邮件的远程进程的调试选项中的一个陷门。</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如果上面所提到的这些攻击中有任何一个成功，</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病毒就能够和操作系统命令解释器进行通信。它会向该命令解释器发送一个简短的引导程序，并发出一个命令来执行该程序，然后注销登录。然后引导程序回调父程序并下载蠕虫的其余部分。这样新的蠕虫就可以执行了。</a:t>
            </a:r>
            <a:endParaRPr lang="en-US" altLang="zh-CN" b="0"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b="0" dirty="0">
                <a:latin typeface="Arial" panose="020B0604020202020204" pitchFamily="34" charset="0"/>
                <a:ea typeface="MS PGothic" panose="020B0600070205080204" pitchFamily="-65" charset="-128"/>
              </a:rPr>
              <a:t>直到新一代蠕虫产生之前，蠕虫中最为人们所熟知的还是</a:t>
            </a:r>
            <a:r>
              <a:rPr lang="en-US" altLang="zh-CN" b="0" dirty="0">
                <a:latin typeface="Arial" panose="020B0604020202020204" pitchFamily="34" charset="0"/>
                <a:ea typeface="MS PGothic" panose="020B0600070205080204" pitchFamily="-65" charset="-128"/>
              </a:rPr>
              <a:t>1998</a:t>
            </a:r>
            <a:r>
              <a:rPr lang="zh-CN" altLang="en-US" b="0" dirty="0">
                <a:latin typeface="Arial" panose="020B0604020202020204" pitchFamily="34" charset="0"/>
                <a:ea typeface="MS PGothic" panose="020B0600070205080204" pitchFamily="-65" charset="-128"/>
              </a:rPr>
              <a:t>年由</a:t>
            </a:r>
            <a:r>
              <a:rPr lang="en-US" altLang="zh-CN" b="0" dirty="0">
                <a:latin typeface="Arial" panose="020B0604020202020204" pitchFamily="34" charset="0"/>
                <a:ea typeface="MS PGothic" panose="020B0600070205080204" pitchFamily="-65" charset="-128"/>
              </a:rPr>
              <a:t>Robert Morris</a:t>
            </a:r>
            <a:r>
              <a:rPr lang="zh-CN" altLang="en-US" b="0" dirty="0">
                <a:latin typeface="Arial" panose="020B0604020202020204" pitchFamily="34" charset="0"/>
                <a:ea typeface="MS PGothic" panose="020B0600070205080204" pitchFamily="-65" charset="-128"/>
              </a:rPr>
              <a:t>所编写并发布到</a:t>
            </a:r>
            <a:r>
              <a:rPr lang="en-US" altLang="zh-CN" b="0" dirty="0">
                <a:latin typeface="Arial" panose="020B0604020202020204" pitchFamily="34" charset="0"/>
                <a:ea typeface="MS PGothic" panose="020B0600070205080204" pitchFamily="-65" charset="-128"/>
              </a:rPr>
              <a:t>Internet</a:t>
            </a:r>
            <a:r>
              <a:rPr lang="zh-CN" altLang="en-US" b="0" dirty="0">
                <a:latin typeface="Arial" panose="020B0604020202020204" pitchFamily="34" charset="0"/>
                <a:ea typeface="MS PGothic" panose="020B0600070205080204" pitchFamily="-65" charset="-128"/>
              </a:rPr>
              <a:t>上的</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a:t>
            </a:r>
            <a:r>
              <a:rPr lang="en-US" altLang="zh-CN" b="0" dirty="0">
                <a:latin typeface="Arial" panose="020B0604020202020204" pitchFamily="34" charset="0"/>
                <a:ea typeface="MS PGothic" panose="020B0600070205080204" pitchFamily="-65" charset="-128"/>
              </a:rPr>
              <a:t>[ORMA03]</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蠕虫是为了在</a:t>
            </a:r>
            <a:r>
              <a:rPr lang="en-US" altLang="zh-CN" b="0" dirty="0">
                <a:latin typeface="Arial" panose="020B0604020202020204" pitchFamily="34" charset="0"/>
                <a:ea typeface="MS PGothic" panose="020B0600070205080204" pitchFamily="-65" charset="-128"/>
              </a:rPr>
              <a:t>UNIX</a:t>
            </a:r>
            <a:r>
              <a:rPr lang="zh-CN" altLang="en-US" b="0" dirty="0">
                <a:latin typeface="Arial" panose="020B0604020202020204" pitchFamily="34" charset="0"/>
                <a:ea typeface="MS PGothic" panose="020B0600070205080204" pitchFamily="-65" charset="-128"/>
              </a:rPr>
              <a:t>系统中传播而设计的，它使用了多种不同的技术来传播。当蠕虫的某个拷贝执行时，其首要任务就是找到从当前主机所能进入的其他主机。</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蠕虫是通过检査主机中的各种目录列表和系统表来完成该任务的，其中包括：当前系统所信任的主机表、用户的邮件转发文件、远程账户访问权限表和网络连接状态报告程序。对于每一台找到的主机，</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蠕虫会尝试多种方法以获得访问权：</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1.Morris</a:t>
            </a:r>
            <a:r>
              <a:rPr lang="zh-CN" altLang="en-US" b="0" dirty="0">
                <a:latin typeface="Arial" panose="020B0604020202020204" pitchFamily="34" charset="0"/>
                <a:ea typeface="MS PGothic" panose="020B0600070205080204" pitchFamily="-65" charset="-128"/>
              </a:rPr>
              <a:t>蠕虫试图以合法用户的身份登录远程主机。在这种方法中，首先，蠕虫会试图破解本地口令文件。然后，利用破解得到的口令和对应用户</a:t>
            </a:r>
            <a:r>
              <a:rPr lang="en-US" altLang="zh-CN" b="0" dirty="0">
                <a:latin typeface="Arial" panose="020B0604020202020204" pitchFamily="34" charset="0"/>
                <a:ea typeface="MS PGothic" panose="020B0600070205080204" pitchFamily="-65" charset="-128"/>
              </a:rPr>
              <a:t>ID</a:t>
            </a:r>
            <a:r>
              <a:rPr lang="zh-CN" altLang="en-US" b="0" dirty="0">
                <a:latin typeface="Arial" panose="020B0604020202020204" pitchFamily="34" charset="0"/>
                <a:ea typeface="MS PGothic" panose="020B0600070205080204" pitchFamily="-65" charset="-128"/>
              </a:rPr>
              <a:t>登录远程主机。该方法的前提是许多用户在不同系统中使用相同的口令。为了得到用户的口令，蠕虫执行口令破解程序，尝试用以下字符串作为口令：</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a.</a:t>
            </a:r>
            <a:r>
              <a:rPr lang="zh-CN" altLang="en-US" b="0" dirty="0">
                <a:latin typeface="Arial" panose="020B0604020202020204" pitchFamily="34" charset="0"/>
                <a:ea typeface="MS PGothic" panose="020B0600070205080204" pitchFamily="-65" charset="-128"/>
              </a:rPr>
              <a:t>每个用户的账户名和账户名中字母的简单排列。</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b.</a:t>
            </a:r>
            <a:r>
              <a:rPr lang="zh-CN" altLang="en-US" b="0" dirty="0">
                <a:latin typeface="Arial" panose="020B0604020202020204" pitchFamily="34" charset="0"/>
                <a:ea typeface="MS PGothic" panose="020B0600070205080204" pitchFamily="-65" charset="-128"/>
              </a:rPr>
              <a:t>内置的</a:t>
            </a:r>
            <a:r>
              <a:rPr lang="en-US" altLang="zh-CN" b="0" dirty="0">
                <a:latin typeface="Arial" panose="020B0604020202020204" pitchFamily="34" charset="0"/>
                <a:ea typeface="MS PGothic" panose="020B0600070205080204" pitchFamily="-65" charset="-128"/>
              </a:rPr>
              <a:t>432</a:t>
            </a:r>
            <a:r>
              <a:rPr lang="zh-CN" altLang="en-US" b="0" dirty="0">
                <a:latin typeface="Arial" panose="020B0604020202020204" pitchFamily="34" charset="0"/>
                <a:ea typeface="MS PGothic" panose="020B0600070205080204" pitchFamily="-65" charset="-128"/>
              </a:rPr>
              <a:t>个</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认为可能的候选口令</a:t>
            </a:r>
            <a:r>
              <a:rPr lang="en-US" altLang="zh-CN" b="0" dirty="0">
                <a:latin typeface="Arial" panose="020B0604020202020204" pitchFamily="34" charset="0"/>
                <a:ea typeface="MS PGothic" panose="020B0600070205080204" pitchFamily="-65" charset="-128"/>
              </a:rPr>
              <a:t>e</a:t>
            </a:r>
            <a:r>
              <a:rPr lang="zh-CN" altLang="en-US" b="0" dirty="0">
                <a:latin typeface="Arial" panose="020B0604020202020204" pitchFamily="34" charset="0"/>
                <a:ea typeface="MS PGothic" panose="020B0600070205080204" pitchFamily="-65" charset="-128"/>
              </a:rPr>
              <a:t>。</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c.</a:t>
            </a:r>
            <a:r>
              <a:rPr lang="zh-CN" altLang="en-US" b="0" dirty="0">
                <a:latin typeface="Arial" panose="020B0604020202020204" pitchFamily="34" charset="0"/>
                <a:ea typeface="MS PGothic" panose="020B0600070205080204" pitchFamily="-65" charset="-128"/>
              </a:rPr>
              <a:t>本地系统字典中的所有单词。</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2.</a:t>
            </a:r>
            <a:r>
              <a:rPr lang="zh-CN" altLang="en-US" b="0" dirty="0">
                <a:latin typeface="Arial" panose="020B0604020202020204" pitchFamily="34" charset="0"/>
                <a:ea typeface="MS PGothic" panose="020B0600070205080204" pitchFamily="-65" charset="-128"/>
              </a:rPr>
              <a:t>利用</a:t>
            </a:r>
            <a:r>
              <a:rPr lang="en-US" altLang="zh-CN" b="0" dirty="0">
                <a:latin typeface="Arial" panose="020B0604020202020204" pitchFamily="34" charset="0"/>
                <a:ea typeface="MS PGothic" panose="020B0600070205080204" pitchFamily="-65" charset="-128"/>
              </a:rPr>
              <a:t>UNIX</a:t>
            </a:r>
            <a:r>
              <a:rPr lang="zh-CN" altLang="en-US" b="0" dirty="0">
                <a:latin typeface="Arial" panose="020B0604020202020204" pitchFamily="34" charset="0"/>
                <a:ea typeface="MS PGothic" panose="020B0600070205080204" pitchFamily="-65" charset="-128"/>
              </a:rPr>
              <a:t>系统</a:t>
            </a:r>
            <a:r>
              <a:rPr lang="en-US" altLang="zh-CN" b="0" dirty="0">
                <a:latin typeface="Arial" panose="020B0604020202020204" pitchFamily="34" charset="0"/>
                <a:ea typeface="MS PGothic" panose="020B0600070205080204" pitchFamily="-65" charset="-128"/>
              </a:rPr>
              <a:t>finger</a:t>
            </a:r>
            <a:r>
              <a:rPr lang="zh-CN" altLang="en-US" b="0" dirty="0">
                <a:latin typeface="Arial" panose="020B0604020202020204" pitchFamily="34" charset="0"/>
                <a:ea typeface="MS PGothic" panose="020B0600070205080204" pitchFamily="-65" charset="-128"/>
              </a:rPr>
              <a:t>协议的漏洞，这个漏洞会报告远程用户的位置。</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3.</a:t>
            </a:r>
            <a:r>
              <a:rPr lang="zh-CN" altLang="en-US" b="0" dirty="0">
                <a:latin typeface="Arial" panose="020B0604020202020204" pitchFamily="34" charset="0"/>
                <a:ea typeface="MS PGothic" panose="020B0600070205080204" pitchFamily="-65" charset="-128"/>
              </a:rPr>
              <a:t>利用负责收发邮件的远程进程的调试选项中的一个陷门。</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如果上面所提到的这些攻击中有任何一个成功，</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病毒就能够和操作系统命令解释器进行通信。它会向该命令解释器发送一个简短的引导程序，并发出一个命令来执行该程序，然后注销登录。然后引导程序回调父程序并下载蠕虫的其余部分。这样新的蠕虫就可以执行了。</a:t>
            </a:r>
            <a:endParaRPr lang="en-US" altLang="zh-CN" b="0"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b="0" dirty="0">
                <a:latin typeface="Arial" panose="020B0604020202020204" pitchFamily="34" charset="0"/>
                <a:ea typeface="MS PGothic" panose="020B0600070205080204" pitchFamily="-65" charset="-128"/>
              </a:rPr>
              <a:t>直到新一代蠕虫产生之前，蠕虫中最为人们所熟知的还是</a:t>
            </a:r>
            <a:r>
              <a:rPr lang="en-US" altLang="zh-CN" b="0" dirty="0">
                <a:latin typeface="Arial" panose="020B0604020202020204" pitchFamily="34" charset="0"/>
                <a:ea typeface="MS PGothic" panose="020B0600070205080204" pitchFamily="-65" charset="-128"/>
              </a:rPr>
              <a:t>1998</a:t>
            </a:r>
            <a:r>
              <a:rPr lang="zh-CN" altLang="en-US" b="0" dirty="0">
                <a:latin typeface="Arial" panose="020B0604020202020204" pitchFamily="34" charset="0"/>
                <a:ea typeface="MS PGothic" panose="020B0600070205080204" pitchFamily="-65" charset="-128"/>
              </a:rPr>
              <a:t>年由</a:t>
            </a:r>
            <a:r>
              <a:rPr lang="en-US" altLang="zh-CN" b="0" dirty="0">
                <a:latin typeface="Arial" panose="020B0604020202020204" pitchFamily="34" charset="0"/>
                <a:ea typeface="MS PGothic" panose="020B0600070205080204" pitchFamily="-65" charset="-128"/>
              </a:rPr>
              <a:t>Robert Morris</a:t>
            </a:r>
            <a:r>
              <a:rPr lang="zh-CN" altLang="en-US" b="0" dirty="0">
                <a:latin typeface="Arial" panose="020B0604020202020204" pitchFamily="34" charset="0"/>
                <a:ea typeface="MS PGothic" panose="020B0600070205080204" pitchFamily="-65" charset="-128"/>
              </a:rPr>
              <a:t>所编写并发布到</a:t>
            </a:r>
            <a:r>
              <a:rPr lang="en-US" altLang="zh-CN" b="0" dirty="0">
                <a:latin typeface="Arial" panose="020B0604020202020204" pitchFamily="34" charset="0"/>
                <a:ea typeface="MS PGothic" panose="020B0600070205080204" pitchFamily="-65" charset="-128"/>
              </a:rPr>
              <a:t>Internet</a:t>
            </a:r>
            <a:r>
              <a:rPr lang="zh-CN" altLang="en-US" b="0" dirty="0">
                <a:latin typeface="Arial" panose="020B0604020202020204" pitchFamily="34" charset="0"/>
                <a:ea typeface="MS PGothic" panose="020B0600070205080204" pitchFamily="-65" charset="-128"/>
              </a:rPr>
              <a:t>上的</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a:t>
            </a:r>
            <a:r>
              <a:rPr lang="en-US" altLang="zh-CN" b="0" dirty="0">
                <a:latin typeface="Arial" panose="020B0604020202020204" pitchFamily="34" charset="0"/>
                <a:ea typeface="MS PGothic" panose="020B0600070205080204" pitchFamily="-65" charset="-128"/>
              </a:rPr>
              <a:t>[ORMA03]</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蠕虫是为了在</a:t>
            </a:r>
            <a:r>
              <a:rPr lang="en-US" altLang="zh-CN" b="0" dirty="0">
                <a:latin typeface="Arial" panose="020B0604020202020204" pitchFamily="34" charset="0"/>
                <a:ea typeface="MS PGothic" panose="020B0600070205080204" pitchFamily="-65" charset="-128"/>
              </a:rPr>
              <a:t>UNIX</a:t>
            </a:r>
            <a:r>
              <a:rPr lang="zh-CN" altLang="en-US" b="0" dirty="0">
                <a:latin typeface="Arial" panose="020B0604020202020204" pitchFamily="34" charset="0"/>
                <a:ea typeface="MS PGothic" panose="020B0600070205080204" pitchFamily="-65" charset="-128"/>
              </a:rPr>
              <a:t>系统中传播而设计的，它使用了多种不同的技术来传播。当蠕虫的某个拷贝执行时，其首要任务就是找到从当前主机所能进入的其他主机。</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蠕虫是通过检査主机中的各种目录列表和系统表来完成该任务的，其中包括：当前系统所信任的主机表、用户的邮件转发文件、远程账户访问权限表和网络连接状态报告程序。对于每一台找到的主机，</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蠕虫会尝试多种方法以获得访问权：</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1.Morris</a:t>
            </a:r>
            <a:r>
              <a:rPr lang="zh-CN" altLang="en-US" b="0" dirty="0">
                <a:latin typeface="Arial" panose="020B0604020202020204" pitchFamily="34" charset="0"/>
                <a:ea typeface="MS PGothic" panose="020B0600070205080204" pitchFamily="-65" charset="-128"/>
              </a:rPr>
              <a:t>蠕虫试图以合法用户的身份登录远程主机。在这种方法中，首先，蠕虫会试图破解本地口令文件。然后，利用破解得到的口令和对应用户</a:t>
            </a:r>
            <a:r>
              <a:rPr lang="en-US" altLang="zh-CN" b="0" dirty="0">
                <a:latin typeface="Arial" panose="020B0604020202020204" pitchFamily="34" charset="0"/>
                <a:ea typeface="MS PGothic" panose="020B0600070205080204" pitchFamily="-65" charset="-128"/>
              </a:rPr>
              <a:t>ID</a:t>
            </a:r>
            <a:r>
              <a:rPr lang="zh-CN" altLang="en-US" b="0" dirty="0">
                <a:latin typeface="Arial" panose="020B0604020202020204" pitchFamily="34" charset="0"/>
                <a:ea typeface="MS PGothic" panose="020B0600070205080204" pitchFamily="-65" charset="-128"/>
              </a:rPr>
              <a:t>登录远程主机。该方法的前提是许多用户在不同系统中使用相同的口令。为了得到用户的口令，蠕虫执行口令破解程序，尝试用以下字符串作为口令：</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a.</a:t>
            </a:r>
            <a:r>
              <a:rPr lang="zh-CN" altLang="en-US" b="0" dirty="0">
                <a:latin typeface="Arial" panose="020B0604020202020204" pitchFamily="34" charset="0"/>
                <a:ea typeface="MS PGothic" panose="020B0600070205080204" pitchFamily="-65" charset="-128"/>
              </a:rPr>
              <a:t>每个用户的账户名和账户名中字母的简单排列。</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b.</a:t>
            </a:r>
            <a:r>
              <a:rPr lang="zh-CN" altLang="en-US" b="0" dirty="0">
                <a:latin typeface="Arial" panose="020B0604020202020204" pitchFamily="34" charset="0"/>
                <a:ea typeface="MS PGothic" panose="020B0600070205080204" pitchFamily="-65" charset="-128"/>
              </a:rPr>
              <a:t>内置的</a:t>
            </a:r>
            <a:r>
              <a:rPr lang="en-US" altLang="zh-CN" b="0" dirty="0">
                <a:latin typeface="Arial" panose="020B0604020202020204" pitchFamily="34" charset="0"/>
                <a:ea typeface="MS PGothic" panose="020B0600070205080204" pitchFamily="-65" charset="-128"/>
              </a:rPr>
              <a:t>432</a:t>
            </a:r>
            <a:r>
              <a:rPr lang="zh-CN" altLang="en-US" b="0" dirty="0">
                <a:latin typeface="Arial" panose="020B0604020202020204" pitchFamily="34" charset="0"/>
                <a:ea typeface="MS PGothic" panose="020B0600070205080204" pitchFamily="-65" charset="-128"/>
              </a:rPr>
              <a:t>个</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认为可能的候选口令</a:t>
            </a:r>
            <a:r>
              <a:rPr lang="en-US" altLang="zh-CN" b="0" dirty="0">
                <a:latin typeface="Arial" panose="020B0604020202020204" pitchFamily="34" charset="0"/>
                <a:ea typeface="MS PGothic" panose="020B0600070205080204" pitchFamily="-65" charset="-128"/>
              </a:rPr>
              <a:t>e</a:t>
            </a:r>
            <a:r>
              <a:rPr lang="zh-CN" altLang="en-US" b="0" dirty="0">
                <a:latin typeface="Arial" panose="020B0604020202020204" pitchFamily="34" charset="0"/>
                <a:ea typeface="MS PGothic" panose="020B0600070205080204" pitchFamily="-65" charset="-128"/>
              </a:rPr>
              <a:t>。</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c.</a:t>
            </a:r>
            <a:r>
              <a:rPr lang="zh-CN" altLang="en-US" b="0" dirty="0">
                <a:latin typeface="Arial" panose="020B0604020202020204" pitchFamily="34" charset="0"/>
                <a:ea typeface="MS PGothic" panose="020B0600070205080204" pitchFamily="-65" charset="-128"/>
              </a:rPr>
              <a:t>本地系统字典中的所有单词。</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2.</a:t>
            </a:r>
            <a:r>
              <a:rPr lang="zh-CN" altLang="en-US" b="0" dirty="0">
                <a:latin typeface="Arial" panose="020B0604020202020204" pitchFamily="34" charset="0"/>
                <a:ea typeface="MS PGothic" panose="020B0600070205080204" pitchFamily="-65" charset="-128"/>
              </a:rPr>
              <a:t>利用</a:t>
            </a:r>
            <a:r>
              <a:rPr lang="en-US" altLang="zh-CN" b="0" dirty="0">
                <a:latin typeface="Arial" panose="020B0604020202020204" pitchFamily="34" charset="0"/>
                <a:ea typeface="MS PGothic" panose="020B0600070205080204" pitchFamily="-65" charset="-128"/>
              </a:rPr>
              <a:t>UNIX</a:t>
            </a:r>
            <a:r>
              <a:rPr lang="zh-CN" altLang="en-US" b="0" dirty="0">
                <a:latin typeface="Arial" panose="020B0604020202020204" pitchFamily="34" charset="0"/>
                <a:ea typeface="MS PGothic" panose="020B0600070205080204" pitchFamily="-65" charset="-128"/>
              </a:rPr>
              <a:t>系统</a:t>
            </a:r>
            <a:r>
              <a:rPr lang="en-US" altLang="zh-CN" b="0" dirty="0">
                <a:latin typeface="Arial" panose="020B0604020202020204" pitchFamily="34" charset="0"/>
                <a:ea typeface="MS PGothic" panose="020B0600070205080204" pitchFamily="-65" charset="-128"/>
              </a:rPr>
              <a:t>finger</a:t>
            </a:r>
            <a:r>
              <a:rPr lang="zh-CN" altLang="en-US" b="0" dirty="0">
                <a:latin typeface="Arial" panose="020B0604020202020204" pitchFamily="34" charset="0"/>
                <a:ea typeface="MS PGothic" panose="020B0600070205080204" pitchFamily="-65" charset="-128"/>
              </a:rPr>
              <a:t>协议的漏洞，这个漏洞会报告远程用户的位置。</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3.</a:t>
            </a:r>
            <a:r>
              <a:rPr lang="zh-CN" altLang="en-US" b="0" dirty="0">
                <a:latin typeface="Arial" panose="020B0604020202020204" pitchFamily="34" charset="0"/>
                <a:ea typeface="MS PGothic" panose="020B0600070205080204" pitchFamily="-65" charset="-128"/>
              </a:rPr>
              <a:t>利用负责收发邮件的远程进程的调试选项中的一个陷门。</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如果上面所提到的这些攻击中有任何一个成功，</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病毒就能够和操作系统命令解释器进行通信。它会向该命令解释器发送一个简短的引导程序，并发出一个命令来执行该程序，然后注销登录。然后引导程序回调父程序并下载蠕虫的其余部分。这样新的蠕虫就可以执行了。</a:t>
            </a:r>
            <a:endParaRPr lang="en-US" altLang="zh-CN" b="0"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b="0" dirty="0">
                <a:latin typeface="Arial" panose="020B0604020202020204" pitchFamily="34" charset="0"/>
                <a:ea typeface="MS PGothic" panose="020B0600070205080204" pitchFamily="-65" charset="-128"/>
              </a:rPr>
              <a:t>直到新一代蠕虫产生之前，蠕虫中最为人们所熟知的还是</a:t>
            </a:r>
            <a:r>
              <a:rPr lang="en-US" altLang="zh-CN" b="0" dirty="0">
                <a:latin typeface="Arial" panose="020B0604020202020204" pitchFamily="34" charset="0"/>
                <a:ea typeface="MS PGothic" panose="020B0600070205080204" pitchFamily="-65" charset="-128"/>
              </a:rPr>
              <a:t>1998</a:t>
            </a:r>
            <a:r>
              <a:rPr lang="zh-CN" altLang="en-US" b="0" dirty="0">
                <a:latin typeface="Arial" panose="020B0604020202020204" pitchFamily="34" charset="0"/>
                <a:ea typeface="MS PGothic" panose="020B0600070205080204" pitchFamily="-65" charset="-128"/>
              </a:rPr>
              <a:t>年由</a:t>
            </a:r>
            <a:r>
              <a:rPr lang="en-US" altLang="zh-CN" b="0" dirty="0">
                <a:latin typeface="Arial" panose="020B0604020202020204" pitchFamily="34" charset="0"/>
                <a:ea typeface="MS PGothic" panose="020B0600070205080204" pitchFamily="-65" charset="-128"/>
              </a:rPr>
              <a:t>Robert Morris</a:t>
            </a:r>
            <a:r>
              <a:rPr lang="zh-CN" altLang="en-US" b="0" dirty="0">
                <a:latin typeface="Arial" panose="020B0604020202020204" pitchFamily="34" charset="0"/>
                <a:ea typeface="MS PGothic" panose="020B0600070205080204" pitchFamily="-65" charset="-128"/>
              </a:rPr>
              <a:t>所编写并发布到</a:t>
            </a:r>
            <a:r>
              <a:rPr lang="en-US" altLang="zh-CN" b="0" dirty="0">
                <a:latin typeface="Arial" panose="020B0604020202020204" pitchFamily="34" charset="0"/>
                <a:ea typeface="MS PGothic" panose="020B0600070205080204" pitchFamily="-65" charset="-128"/>
              </a:rPr>
              <a:t>Internet</a:t>
            </a:r>
            <a:r>
              <a:rPr lang="zh-CN" altLang="en-US" b="0" dirty="0">
                <a:latin typeface="Arial" panose="020B0604020202020204" pitchFamily="34" charset="0"/>
                <a:ea typeface="MS PGothic" panose="020B0600070205080204" pitchFamily="-65" charset="-128"/>
              </a:rPr>
              <a:t>上的</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a:t>
            </a:r>
            <a:r>
              <a:rPr lang="en-US" altLang="zh-CN" b="0" dirty="0">
                <a:latin typeface="Arial" panose="020B0604020202020204" pitchFamily="34" charset="0"/>
                <a:ea typeface="MS PGothic" panose="020B0600070205080204" pitchFamily="-65" charset="-128"/>
              </a:rPr>
              <a:t>[ORMA03]</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蠕虫是为了在</a:t>
            </a:r>
            <a:r>
              <a:rPr lang="en-US" altLang="zh-CN" b="0" dirty="0">
                <a:latin typeface="Arial" panose="020B0604020202020204" pitchFamily="34" charset="0"/>
                <a:ea typeface="MS PGothic" panose="020B0600070205080204" pitchFamily="-65" charset="-128"/>
              </a:rPr>
              <a:t>UNIX</a:t>
            </a:r>
            <a:r>
              <a:rPr lang="zh-CN" altLang="en-US" b="0" dirty="0">
                <a:latin typeface="Arial" panose="020B0604020202020204" pitchFamily="34" charset="0"/>
                <a:ea typeface="MS PGothic" panose="020B0600070205080204" pitchFamily="-65" charset="-128"/>
              </a:rPr>
              <a:t>系统中传播而设计的，它使用了多种不同的技术来传播。当蠕虫的某个拷贝执行时，其首要任务就是找到从当前主机所能进入的其他主机。</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蠕虫是通过检査主机中的各种目录列表和系统表来完成该任务的，其中包括：当前系统所信任的主机表、用户的邮件转发文件、远程账户访问权限表和网络连接状态报告程序。对于每一台找到的主机，</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蠕虫会尝试多种方法以获得访问权：</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1.Morris</a:t>
            </a:r>
            <a:r>
              <a:rPr lang="zh-CN" altLang="en-US" b="0" dirty="0">
                <a:latin typeface="Arial" panose="020B0604020202020204" pitchFamily="34" charset="0"/>
                <a:ea typeface="MS PGothic" panose="020B0600070205080204" pitchFamily="-65" charset="-128"/>
              </a:rPr>
              <a:t>蠕虫试图以合法用户的身份登录远程主机。在这种方法中，首先，蠕虫会试图破解本地口令文件。然后，利用破解得到的口令和对应用户</a:t>
            </a:r>
            <a:r>
              <a:rPr lang="en-US" altLang="zh-CN" b="0" dirty="0">
                <a:latin typeface="Arial" panose="020B0604020202020204" pitchFamily="34" charset="0"/>
                <a:ea typeface="MS PGothic" panose="020B0600070205080204" pitchFamily="-65" charset="-128"/>
              </a:rPr>
              <a:t>ID</a:t>
            </a:r>
            <a:r>
              <a:rPr lang="zh-CN" altLang="en-US" b="0" dirty="0">
                <a:latin typeface="Arial" panose="020B0604020202020204" pitchFamily="34" charset="0"/>
                <a:ea typeface="MS PGothic" panose="020B0600070205080204" pitchFamily="-65" charset="-128"/>
              </a:rPr>
              <a:t>登录远程主机。该方法的前提是许多用户在不同系统中使用相同的口令。为了得到用户的口令，蠕虫执行口令破解程序，尝试用以下字符串作为口令：</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a.</a:t>
            </a:r>
            <a:r>
              <a:rPr lang="zh-CN" altLang="en-US" b="0" dirty="0">
                <a:latin typeface="Arial" panose="020B0604020202020204" pitchFamily="34" charset="0"/>
                <a:ea typeface="MS PGothic" panose="020B0600070205080204" pitchFamily="-65" charset="-128"/>
              </a:rPr>
              <a:t>每个用户的账户名和账户名中字母的简单排列。</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b.</a:t>
            </a:r>
            <a:r>
              <a:rPr lang="zh-CN" altLang="en-US" b="0" dirty="0">
                <a:latin typeface="Arial" panose="020B0604020202020204" pitchFamily="34" charset="0"/>
                <a:ea typeface="MS PGothic" panose="020B0600070205080204" pitchFamily="-65" charset="-128"/>
              </a:rPr>
              <a:t>内置的</a:t>
            </a:r>
            <a:r>
              <a:rPr lang="en-US" altLang="zh-CN" b="0" dirty="0">
                <a:latin typeface="Arial" panose="020B0604020202020204" pitchFamily="34" charset="0"/>
                <a:ea typeface="MS PGothic" panose="020B0600070205080204" pitchFamily="-65" charset="-128"/>
              </a:rPr>
              <a:t>432</a:t>
            </a:r>
            <a:r>
              <a:rPr lang="zh-CN" altLang="en-US" b="0" dirty="0">
                <a:latin typeface="Arial" panose="020B0604020202020204" pitchFamily="34" charset="0"/>
                <a:ea typeface="MS PGothic" panose="020B0600070205080204" pitchFamily="-65" charset="-128"/>
              </a:rPr>
              <a:t>个</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认为可能的候选口令</a:t>
            </a:r>
            <a:r>
              <a:rPr lang="en-US" altLang="zh-CN" b="0" dirty="0">
                <a:latin typeface="Arial" panose="020B0604020202020204" pitchFamily="34" charset="0"/>
                <a:ea typeface="MS PGothic" panose="020B0600070205080204" pitchFamily="-65" charset="-128"/>
              </a:rPr>
              <a:t>e</a:t>
            </a:r>
            <a:r>
              <a:rPr lang="zh-CN" altLang="en-US" b="0" dirty="0">
                <a:latin typeface="Arial" panose="020B0604020202020204" pitchFamily="34" charset="0"/>
                <a:ea typeface="MS PGothic" panose="020B0600070205080204" pitchFamily="-65" charset="-128"/>
              </a:rPr>
              <a:t>。</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	</a:t>
            </a:r>
            <a:r>
              <a:rPr lang="en-US" altLang="zh-CN" b="0" dirty="0">
                <a:latin typeface="Arial" panose="020B0604020202020204" pitchFamily="34" charset="0"/>
                <a:ea typeface="MS PGothic" panose="020B0600070205080204" pitchFamily="-65" charset="-128"/>
              </a:rPr>
              <a:t>c.</a:t>
            </a:r>
            <a:r>
              <a:rPr lang="zh-CN" altLang="en-US" b="0" dirty="0">
                <a:latin typeface="Arial" panose="020B0604020202020204" pitchFamily="34" charset="0"/>
                <a:ea typeface="MS PGothic" panose="020B0600070205080204" pitchFamily="-65" charset="-128"/>
              </a:rPr>
              <a:t>本地系统字典中的所有单词。</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2.</a:t>
            </a:r>
            <a:r>
              <a:rPr lang="zh-CN" altLang="en-US" b="0" dirty="0">
                <a:latin typeface="Arial" panose="020B0604020202020204" pitchFamily="34" charset="0"/>
                <a:ea typeface="MS PGothic" panose="020B0600070205080204" pitchFamily="-65" charset="-128"/>
              </a:rPr>
              <a:t>利用</a:t>
            </a:r>
            <a:r>
              <a:rPr lang="en-US" altLang="zh-CN" b="0" dirty="0">
                <a:latin typeface="Arial" panose="020B0604020202020204" pitchFamily="34" charset="0"/>
                <a:ea typeface="MS PGothic" panose="020B0600070205080204" pitchFamily="-65" charset="-128"/>
              </a:rPr>
              <a:t>UNIX</a:t>
            </a:r>
            <a:r>
              <a:rPr lang="zh-CN" altLang="en-US" b="0" dirty="0">
                <a:latin typeface="Arial" panose="020B0604020202020204" pitchFamily="34" charset="0"/>
                <a:ea typeface="MS PGothic" panose="020B0600070205080204" pitchFamily="-65" charset="-128"/>
              </a:rPr>
              <a:t>系统</a:t>
            </a:r>
            <a:r>
              <a:rPr lang="en-US" altLang="zh-CN" b="0" dirty="0">
                <a:latin typeface="Arial" panose="020B0604020202020204" pitchFamily="34" charset="0"/>
                <a:ea typeface="MS PGothic" panose="020B0600070205080204" pitchFamily="-65" charset="-128"/>
              </a:rPr>
              <a:t>finger</a:t>
            </a:r>
            <a:r>
              <a:rPr lang="zh-CN" altLang="en-US" b="0" dirty="0">
                <a:latin typeface="Arial" panose="020B0604020202020204" pitchFamily="34" charset="0"/>
                <a:ea typeface="MS PGothic" panose="020B0600070205080204" pitchFamily="-65" charset="-128"/>
              </a:rPr>
              <a:t>协议的漏洞，这个漏洞会报告远程用户的位置。</a:t>
            </a:r>
            <a:endParaRPr lang="zh-CN" altLang="en-US" b="0" dirty="0">
              <a:latin typeface="Arial" panose="020B0604020202020204" pitchFamily="34" charset="0"/>
              <a:ea typeface="MS PGothic" panose="020B0600070205080204" pitchFamily="-65" charset="-128"/>
            </a:endParaRPr>
          </a:p>
          <a:p>
            <a:pPr eaLnBrk="1" hangingPunct="1"/>
            <a:r>
              <a:rPr lang="en-US" altLang="zh-CN" b="0" dirty="0">
                <a:latin typeface="Arial" panose="020B0604020202020204" pitchFamily="34" charset="0"/>
                <a:ea typeface="MS PGothic" panose="020B0600070205080204" pitchFamily="-65" charset="-128"/>
              </a:rPr>
              <a:t>3.</a:t>
            </a:r>
            <a:r>
              <a:rPr lang="zh-CN" altLang="en-US" b="0" dirty="0">
                <a:latin typeface="Arial" panose="020B0604020202020204" pitchFamily="34" charset="0"/>
                <a:ea typeface="MS PGothic" panose="020B0600070205080204" pitchFamily="-65" charset="-128"/>
              </a:rPr>
              <a:t>利用负责收发邮件的远程进程的调试选项中的一个陷门。</a:t>
            </a:r>
            <a:endParaRPr lang="zh-CN" altLang="en-US" b="0" dirty="0">
              <a:latin typeface="Arial" panose="020B0604020202020204" pitchFamily="34" charset="0"/>
              <a:ea typeface="MS PGothic" panose="020B0600070205080204" pitchFamily="-65" charset="-128"/>
            </a:endParaRPr>
          </a:p>
          <a:p>
            <a:pPr eaLnBrk="1" hangingPunct="1"/>
            <a:r>
              <a:rPr lang="zh-CN" altLang="en-US" b="0" dirty="0">
                <a:latin typeface="Arial" panose="020B0604020202020204" pitchFamily="34" charset="0"/>
                <a:ea typeface="MS PGothic" panose="020B0600070205080204" pitchFamily="-65" charset="-128"/>
              </a:rPr>
              <a:t>如果上面所提到的这些攻击中有任何一个成功，</a:t>
            </a:r>
            <a:r>
              <a:rPr lang="en-US" altLang="zh-CN" b="0" dirty="0">
                <a:latin typeface="Arial" panose="020B0604020202020204" pitchFamily="34" charset="0"/>
                <a:ea typeface="MS PGothic" panose="020B0600070205080204" pitchFamily="-65" charset="-128"/>
              </a:rPr>
              <a:t>Morris</a:t>
            </a:r>
            <a:r>
              <a:rPr lang="zh-CN" altLang="en-US" b="0" dirty="0">
                <a:latin typeface="Arial" panose="020B0604020202020204" pitchFamily="34" charset="0"/>
                <a:ea typeface="MS PGothic" panose="020B0600070205080204" pitchFamily="-65" charset="-128"/>
              </a:rPr>
              <a:t>蠕虫病毒就能够和操作系统命令解释器进行通信。它会向该命令解释器发送一个简短的引导程序，并发出一个命令来执行该程序，然后注销登录。然后引导程序回调父程序并下载蠕虫的其余部分。这样新的蠕虫就可以执行了。</a:t>
            </a:r>
            <a:endParaRPr lang="en-US" altLang="zh-CN" b="0"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Arial" panose="020B0604020202020204" pitchFamily="34" charset="0"/>
                <a:ea typeface="MS PGothic" panose="020B0600070205080204" pitchFamily="-65" charset="-128"/>
              </a:rPr>
              <a:t>蠕虫最初被发现出现在手机上，是</a:t>
            </a:r>
            <a:r>
              <a:rPr lang="en-US" altLang="zh-CN" sz="1200" dirty="0">
                <a:latin typeface="Arial" panose="020B0604020202020204" pitchFamily="34" charset="0"/>
                <a:ea typeface="MS PGothic" panose="020B0600070205080204" pitchFamily="-65" charset="-128"/>
              </a:rPr>
              <a:t>2004</a:t>
            </a:r>
            <a:r>
              <a:rPr lang="zh-CN" altLang="en-US" sz="1200" dirty="0">
                <a:latin typeface="Arial" panose="020B0604020202020204" pitchFamily="34" charset="0"/>
                <a:ea typeface="MS PGothic" panose="020B0600070205080204" pitchFamily="-65" charset="-128"/>
              </a:rPr>
              <a:t>年发现的</a:t>
            </a:r>
            <a:r>
              <a:rPr lang="en-US" altLang="zh-CN" sz="1200" dirty="0" err="1">
                <a:latin typeface="Arial" panose="020B0604020202020204" pitchFamily="34" charset="0"/>
                <a:ea typeface="MS PGothic" panose="020B0600070205080204" pitchFamily="-65" charset="-128"/>
              </a:rPr>
              <a:t>Cabir</a:t>
            </a:r>
            <a:r>
              <a:rPr lang="zh-CN" altLang="en-US" sz="1200" dirty="0">
                <a:latin typeface="Arial" panose="020B0604020202020204" pitchFamily="34" charset="0"/>
                <a:ea typeface="MS PGothic" panose="020B0600070205080204" pitchFamily="-65" charset="-128"/>
              </a:rPr>
              <a:t>蠕虫，然后是</a:t>
            </a:r>
            <a:r>
              <a:rPr lang="en-US" altLang="zh-CN" sz="1200" dirty="0">
                <a:latin typeface="Arial" panose="020B0604020202020204" pitchFamily="34" charset="0"/>
                <a:ea typeface="MS PGothic" panose="020B0600070205080204" pitchFamily="-65" charset="-128"/>
              </a:rPr>
              <a:t>2005</a:t>
            </a:r>
            <a:r>
              <a:rPr lang="zh-CN" altLang="en-US" sz="1200" dirty="0">
                <a:latin typeface="Arial" panose="020B0604020202020204" pitchFamily="34" charset="0"/>
                <a:ea typeface="MS PGothic" panose="020B0600070205080204" pitchFamily="-65" charset="-128"/>
              </a:rPr>
              <a:t>年的</a:t>
            </a:r>
            <a:r>
              <a:rPr lang="en-US" altLang="zh-CN" sz="1200" dirty="0" err="1">
                <a:latin typeface="Arial" panose="020B0604020202020204" pitchFamily="34" charset="0"/>
                <a:ea typeface="MS PGothic" panose="020B0600070205080204" pitchFamily="-65" charset="-128"/>
              </a:rPr>
              <a:t>Lasco</a:t>
            </a:r>
            <a:r>
              <a:rPr lang="zh-CN" altLang="en-US" sz="1200" dirty="0">
                <a:latin typeface="Arial" panose="020B0604020202020204" pitchFamily="34" charset="0"/>
                <a:ea typeface="MS PGothic" panose="020B0600070205080204" pitchFamily="-65" charset="-128"/>
              </a:rPr>
              <a:t>和</a:t>
            </a:r>
            <a:r>
              <a:rPr lang="en-US" altLang="zh-CN" sz="1200" dirty="0">
                <a:latin typeface="Arial" panose="020B0604020202020204" pitchFamily="34" charset="0"/>
                <a:ea typeface="MS PGothic" panose="020B0600070205080204" pitchFamily="-65" charset="-128"/>
              </a:rPr>
              <a:t>CommWarrior</a:t>
            </a:r>
            <a:r>
              <a:rPr lang="zh-CN" altLang="en-US" sz="1200" dirty="0">
                <a:latin typeface="Arial" panose="020B0604020202020204" pitchFamily="34" charset="0"/>
                <a:ea typeface="MS PGothic" panose="020B0600070205080204" pitchFamily="-65" charset="-128"/>
              </a:rPr>
              <a:t>。这些蠕虫通过蓝牙无线连接或多媒体信息服务（</a:t>
            </a:r>
            <a:r>
              <a:rPr lang="en-US" altLang="zh-CN" sz="1200" dirty="0">
                <a:latin typeface="Arial" panose="020B0604020202020204" pitchFamily="34" charset="0"/>
                <a:ea typeface="MS PGothic" panose="020B0600070205080204" pitchFamily="-65" charset="-128"/>
              </a:rPr>
              <a:t>MMS</a:t>
            </a:r>
            <a:r>
              <a:rPr lang="zh-CN" altLang="en-US" sz="1200" dirty="0">
                <a:latin typeface="Arial" panose="020B0604020202020204" pitchFamily="34" charset="0"/>
                <a:ea typeface="MS PGothic" panose="020B0600070205080204" pitchFamily="-65" charset="-128"/>
              </a:rPr>
              <a:t>）进行通信。目标是智能手机，它是一种允许用户从蜂窝网络运营商以外的其他来源安装软件应用程序的手机。所有这些早期的移动蠕虫都使用</a:t>
            </a:r>
            <a:r>
              <a:rPr lang="en-US" altLang="zh-CN" sz="1200" dirty="0">
                <a:latin typeface="Arial" panose="020B0604020202020204" pitchFamily="34" charset="0"/>
                <a:ea typeface="MS PGothic" panose="020B0600070205080204" pitchFamily="-65" charset="-128"/>
              </a:rPr>
              <a:t>Symbian</a:t>
            </a:r>
            <a:r>
              <a:rPr lang="zh-CN" altLang="en-US" sz="1200" dirty="0">
                <a:latin typeface="Arial" panose="020B0604020202020204" pitchFamily="34" charset="0"/>
                <a:ea typeface="MS PGothic" panose="020B0600070205080204" pitchFamily="-65" charset="-128"/>
              </a:rPr>
              <a:t>操作系统来定位手机，而最近的恶意软件针对</a:t>
            </a:r>
            <a:r>
              <a:rPr lang="en-US" altLang="zh-CN" sz="1200" dirty="0">
                <a:latin typeface="Arial" panose="020B0604020202020204" pitchFamily="34" charset="0"/>
                <a:ea typeface="MS PGothic" panose="020B0600070205080204" pitchFamily="-65" charset="-128"/>
              </a:rPr>
              <a:t>Android</a:t>
            </a:r>
            <a:r>
              <a:rPr lang="zh-CN" altLang="en-US" sz="1200" dirty="0">
                <a:latin typeface="Arial" panose="020B0604020202020204" pitchFamily="34" charset="0"/>
                <a:ea typeface="MS PGothic" panose="020B0600070205080204" pitchFamily="-65" charset="-128"/>
              </a:rPr>
              <a:t>和</a:t>
            </a:r>
            <a:r>
              <a:rPr lang="en-US" altLang="zh-CN" sz="1200" dirty="0">
                <a:latin typeface="Arial" panose="020B0604020202020204" pitchFamily="34" charset="0"/>
                <a:ea typeface="MS PGothic" panose="020B0600070205080204" pitchFamily="-65" charset="-128"/>
              </a:rPr>
              <a:t>iPhone</a:t>
            </a:r>
            <a:r>
              <a:rPr lang="zh-CN" altLang="en-US" sz="1200" dirty="0">
                <a:latin typeface="Arial" panose="020B0604020202020204" pitchFamily="34" charset="0"/>
                <a:ea typeface="MS PGothic" panose="020B0600070205080204" pitchFamily="-65" charset="-128"/>
              </a:rPr>
              <a:t>系统。手机恶意软件可以完全禁用手机，删除手机上的数据，或强制设备向高价的号码发送昂贵的信息。</a:t>
            </a:r>
            <a:endParaRPr lang="zh-CN" altLang="en-US" sz="1200" dirty="0">
              <a:latin typeface="Arial" panose="020B0604020202020204" pitchFamily="34" charset="0"/>
              <a:ea typeface="MS PGothic" panose="020B0600070205080204" pitchFamily="-65" charset="-128"/>
            </a:endParaRPr>
          </a:p>
          <a:p>
            <a:r>
              <a:rPr lang="en-US" altLang="zh-CN" sz="1200" dirty="0">
                <a:latin typeface="Arial" panose="020B0604020202020204" pitchFamily="34" charset="0"/>
                <a:ea typeface="MS PGothic" panose="020B0600070205080204" pitchFamily="-65" charset="-128"/>
              </a:rPr>
              <a:t>CommWarrior</a:t>
            </a:r>
            <a:r>
              <a:rPr lang="zh-CN" altLang="en-US" sz="1200" dirty="0">
                <a:latin typeface="Arial" panose="020B0604020202020204" pitchFamily="34" charset="0"/>
                <a:ea typeface="MS PGothic" panose="020B0600070205080204" pitchFamily="-65" charset="-128"/>
              </a:rPr>
              <a:t>蠕虫通过蓝牙复制到接收区域中的其他电话。它还将自己作为</a:t>
            </a:r>
            <a:r>
              <a:rPr lang="en-US" altLang="zh-CN" sz="1200" dirty="0">
                <a:latin typeface="Arial" panose="020B0604020202020204" pitchFamily="34" charset="0"/>
                <a:ea typeface="MS PGothic" panose="020B0600070205080204" pitchFamily="-65" charset="-128"/>
              </a:rPr>
              <a:t>MMS</a:t>
            </a:r>
            <a:r>
              <a:rPr lang="zh-CN" altLang="en-US" sz="1200" dirty="0">
                <a:latin typeface="Arial" panose="020B0604020202020204" pitchFamily="34" charset="0"/>
                <a:ea typeface="MS PGothic" panose="020B0600070205080204" pitchFamily="-65" charset="-128"/>
              </a:rPr>
              <a:t>文件发送到电话的地址簿中的号码以及自动回复传入的文本消息和</a:t>
            </a:r>
            <a:r>
              <a:rPr lang="en-US" altLang="zh-CN" sz="1200" dirty="0">
                <a:latin typeface="Arial" panose="020B0604020202020204" pitchFamily="34" charset="0"/>
                <a:ea typeface="MS PGothic" panose="020B0600070205080204" pitchFamily="-65" charset="-128"/>
              </a:rPr>
              <a:t>MMS</a:t>
            </a:r>
            <a:r>
              <a:rPr lang="zh-CN" altLang="en-US" sz="1200" dirty="0">
                <a:latin typeface="Arial" panose="020B0604020202020204" pitchFamily="34" charset="0"/>
                <a:ea typeface="MS PGothic" panose="020B0600070205080204" pitchFamily="-65" charset="-128"/>
              </a:rPr>
              <a:t>消息。此外，它将自身复制到可移动存储卡并将其自身插入手机上的程序安装文件中。</a:t>
            </a:r>
            <a:endParaRPr lang="zh-CN" altLang="en-US" sz="1200" dirty="0">
              <a:latin typeface="Arial" panose="020B0604020202020204" pitchFamily="34" charset="0"/>
              <a:ea typeface="MS PGothic" panose="020B0600070205080204" pitchFamily="-65" charset="-128"/>
            </a:endParaRPr>
          </a:p>
          <a:p>
            <a:r>
              <a:rPr lang="zh-CN" altLang="en-US" sz="1200" dirty="0">
                <a:latin typeface="Arial" panose="020B0604020202020204" pitchFamily="34" charset="0"/>
                <a:ea typeface="MS PGothic" panose="020B0600070205080204" pitchFamily="-65" charset="-128"/>
              </a:rPr>
              <a:t>虽然这些例子证明手机蠕虫是可能的，但绝大多数观察到的手机恶意软件都使用木马程序来自行安装</a:t>
            </a:r>
            <a:r>
              <a:rPr lang="en-US" altLang="zh-CN" sz="1200" dirty="0">
                <a:latin typeface="Arial" panose="020B0604020202020204" pitchFamily="34" charset="0"/>
                <a:ea typeface="MS PGothic" panose="020B0600070205080204" pitchFamily="-65" charset="-128"/>
              </a:rPr>
              <a:t>[SYMA13]</a:t>
            </a:r>
            <a:r>
              <a:rPr lang="zh-CN" altLang="en-US" sz="1200" dirty="0">
                <a:latin typeface="Arial" panose="020B0604020202020204" pitchFamily="34" charset="0"/>
                <a:ea typeface="MS PGothic" panose="020B0600070205080204" pitchFamily="-65" charset="-128"/>
              </a:rPr>
              <a:t>。</a:t>
            </a:r>
            <a:endParaRPr lang="en-US" altLang="zh-CN"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另一种攻击软件漏洞的方式是利用应用程序中的缺陷（</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bug)</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来安装恶意软件。其中最普通的一种技术利用了浏览器的漏洞，使得当用户浏览一个受攻击者控制的</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页面时，该页面包含的代码会攻击该浏览器的缺陷并在用户不知情或未允许的情况下向系统安装恶意软件。该方法被称为夹带式下栽（</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drive-by-download),</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其是当今一种常见的攻击方式。在多数情况下，这类恶意软件不像蠕虫那样传播，而是等待那些无防备的用户浏览恶意的</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页面来传播。</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通常，夹带式下载攻击针对那些访问恶意站点且系统中有漏洞可以利用的用户。它的一个变种被称为水坑式攻击（</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watering-hole attack),</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这是一种具有高度针对性的攻击</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[SYMA13]。</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攻击者通过研究他们意图攻击的目标，确定他们可能要浏览的</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站点，然后扫描这些站点找出那些含有能让他们植入夹带式下载的漏洞。等待受害者去浏览那些有害的站点。他们的攻击代码甚至可以被设定为只感染属于目标组织的系统，而对其他浏览该站点的访问者没有影响。这样极大地增加了受控制站点无法被检测出来的可能性。</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恶意广告（</a:t>
            </a:r>
            <a:r>
              <a:rPr lang="en-US" altLang="zh-CN" sz="1200" b="0" i="0" u="none" strike="noStrike" kern="1200" baseline="0" dirty="0" err="1">
                <a:solidFill>
                  <a:schemeClr val="tx1"/>
                </a:solidFill>
                <a:latin typeface="Arial" panose="020B0604020202020204" pitchFamily="34" charset="0"/>
                <a:ea typeface="MS PGothic" panose="020B0600070205080204" pitchFamily="-65" charset="-128"/>
                <a:cs typeface="MS PGothic" panose="020B0600070205080204" pitchFamily="-65" charset="-128"/>
              </a:rPr>
              <a:t>Malvertising</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是另一种通过</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站点部署恶意软件的技术，该技术不会真正损害</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站点</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[SYMA13]。</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攻击者在他们目标网站付钱植人包含有恶意代码的广告。利用这些恶意植入代码，攻击者通过向访问者展示广告来令其感染。这些恶意代码是动态生成的，这同样可以减少被侦测到的机会，或者只感染特殊的系统。</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还有一些相关的变种可以攻击常用电子邮件客户端的漏洞，例如在</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2001</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年</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10</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月发现的求职信（</a:t>
            </a:r>
            <a:r>
              <a:rPr lang="en-US" altLang="zh-CN" sz="1200" b="0" i="0" u="none" strike="noStrike" kern="1200" baseline="0" dirty="0" err="1">
                <a:solidFill>
                  <a:schemeClr val="tx1"/>
                </a:solidFill>
                <a:latin typeface="Arial" panose="020B0604020202020204" pitchFamily="34" charset="0"/>
                <a:ea typeface="MS PGothic" panose="020B0600070205080204" pitchFamily="-65" charset="-128"/>
                <a:cs typeface="MS PGothic" panose="020B0600070205080204" pitchFamily="-65" charset="-128"/>
              </a:rPr>
              <a:t>Klez</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蠕虫，其利用微软</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Outlook</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和</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Outlook Express</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程序中</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HTML</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语言的漏洞实现自动运行。此类恶意软件也可在用户浏览恶意的</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PDF</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文档时，在未经用户允许情况下，利用</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PDF</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阅读器下载和安装恶意软件</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[STEV11]。</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这类恶意文档通过垃圾电子邮件或者网络钓鱼进行传播，我们会在下一节讨论这些内容。</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点击劫持（</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clickjacking)</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，也称为用户界面伪装攻击（</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user-interface(UI) redress attack),</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是一种攻击者收集被感染用户鼠标点击信息的攻击。攻击者可以强迫用户做一系列的事情，从调整计算机的设置到在用户不知情的情况下让用户访问可能含有恶意代码的网站。同时，利用</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Adobe Flash</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和</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JavaScript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攻击者甚至可能在一个合法按钮的上面或者下面部署一个按钮，并将其制作成难以被用户察觉的样子。这种攻击的典型例子是利用多重透明或模糊的页面层次来欺骗用户在试图点击最上层页面时，却实际上点击了另一个按钮或链接到另一个页面。因此，攻击者实施点击劫持的意图是将一个页面链接至属于其他应用、域名（也许两者都是）的页面。</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利用类似的技术，键盘输入也可以被劫持。通过精心制作的样式表、</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iframe</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标签和文本框等页面元素的组合，用户会被误导而以为他们在为电邮或银行账户输入口令，而实际上他们将口令输入到了攻击者控制的一个不可见的框架内。</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现在有许多种技术可以做到点击劫持，同时也有不少新技术被开发出以防御业已出现并得到实施的劫持技术，文献</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[NIEM11]</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和</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[STON10]</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就此做出了有用的讨论。</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dirty="0">
                <a:latin typeface="Arial" panose="020B0604020202020204" pitchFamily="34" charset="0"/>
                <a:ea typeface="MS PGothic" panose="020B0600070205080204" pitchFamily="-65" charset="-128"/>
              </a:rPr>
              <a:t>最后一种恶意代码传播方式我们将围绕社会工程学展开讨论，其“欺骗”用户协助损害他们自己的系统或个人信息。这种情况会在用户浏览或回应一些垃圾电子邮件或允许安装和执行一些木马程序或脚本代码时出现。</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垃圾（大量不请自来的）电子邮件</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近十多年来，随着互联网爆炸式的发展，电子邮件得到了广泛的应用。由于发送大量的电子邮件只需极低的花费，而催生了大量的不请自来的电子邮件，也就是我们熟知的垃圾电子邮件。最近的一些预测表明，垃圾电子邮件发送量可能占所有邮件发送量的</a:t>
            </a:r>
            <a:r>
              <a:rPr lang="en-US" altLang="zh-CN" dirty="0">
                <a:latin typeface="Arial" panose="020B0604020202020204" pitchFamily="34" charset="0"/>
                <a:ea typeface="MS PGothic" panose="020B0600070205080204" pitchFamily="-65" charset="-128"/>
              </a:rPr>
              <a:t>90%</a:t>
            </a:r>
            <a:r>
              <a:rPr lang="zh-CN" altLang="en-US" dirty="0">
                <a:latin typeface="Arial" panose="020B0604020202020204" pitchFamily="34" charset="0"/>
                <a:ea typeface="MS PGothic" panose="020B0600070205080204" pitchFamily="-65" charset="-128"/>
              </a:rPr>
              <a:t>或以上。这同时增加了网络设备传送这些数据流量和用户从大量邮件中过滤合法邮件的开销。为了遏制垃圾电子邮件的爆炸式增长，提供检测和过滤垃圾邮件产品的反垃圾邮件产业的增长也同样迅猛。这导致了双方的军备竞赛：垃圾邮件发送者发明新技术隐藏邮件内容，防御者则致力于阻止它 们</a:t>
            </a:r>
            <a:r>
              <a:rPr lang="en-US" altLang="zh-CN" dirty="0">
                <a:latin typeface="Arial" panose="020B0604020202020204" pitchFamily="34" charset="0"/>
                <a:ea typeface="MS PGothic" panose="020B0600070205080204" pitchFamily="-65" charset="-128"/>
              </a:rPr>
              <a:t>[KREI09]。</a:t>
            </a:r>
            <a:endParaRPr lang="en-US" altLang="zh-CN"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近年来，垃圾电子邮件的数量有所减少。一个原因是通过社会媒体网络进行的攻击（包括垃圾邮件）快速增长。这反映出社会媒体网络使用的快速增长，为攻击者开辟了新的阵地 </a:t>
            </a:r>
            <a:r>
              <a:rPr lang="en-US" altLang="zh-CN" dirty="0">
                <a:latin typeface="Arial" panose="020B0604020202020204" pitchFamily="34" charset="0"/>
                <a:ea typeface="MS PGothic" panose="020B0600070205080204" pitchFamily="-65" charset="-128"/>
              </a:rPr>
              <a:t>[SYMA13]</a:t>
            </a:r>
            <a:endParaRPr lang="en-US" altLang="zh-CN"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虽然一些垃圾邮件是由合法的邮件服务商发送的，但是绝大多数的邮件是由僵尸网络操纵僵尸机所发送的，对此我们会在</a:t>
            </a:r>
            <a:r>
              <a:rPr lang="en-US" altLang="zh-CN" dirty="0">
                <a:latin typeface="Arial" panose="020B0604020202020204" pitchFamily="34" charset="0"/>
                <a:ea typeface="MS PGothic" panose="020B0600070205080204" pitchFamily="-65" charset="-128"/>
              </a:rPr>
              <a:t>6.6</a:t>
            </a:r>
            <a:r>
              <a:rPr lang="zh-CN" altLang="en-US" dirty="0">
                <a:latin typeface="Arial" panose="020B0604020202020204" pitchFamily="34" charset="0"/>
                <a:ea typeface="MS PGothic" panose="020B0600070205080204" pitchFamily="-65" charset="-128"/>
              </a:rPr>
              <a:t>节中进行讨论。一大部分垃圾电子邮件的内容仅仅是广告，试图说服收件人在线上购买他们的产品，如医药，或者用于诈骗，例如证券诈骗或钱骡招聘广告。但是垃圾邮件同样是恶意软件的重要载体。电子邮件可能会带有一个附件文档，如果该文档被打开，它会攻击软件的漏洞来向用户的系统安装恶意软件，就像我们在之前提及的那样。或者，垃圾邮件也可能附有一个木马程序或者脚本代码，在其运行时同样可以向用户的系统安装恶意软件。一些木马利用软件的漏洞，在得到用户许可的情况下实现自身的安装，我们接下来将会讨论这方面的内容。最后，垃圾电子邮件可以被用作钓鱼攻击，引导用户进入一个看上去与合法网站相似的非法网站，如网银的网站，试图从中获取用户的登录名和口令，或者收集足够的信息以允许攻击者冒充用户身份进行盗窃。但是，在很多情况下，为了攻击能够成功，网络钓鱼需要用户主动地査看邮件和附件文档，或者允许安装一些程序。</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6.5.2</a:t>
            </a:r>
            <a:r>
              <a:rPr lang="zh-CN" altLang="en-US" dirty="0">
                <a:latin typeface="Arial" panose="020B0604020202020204" pitchFamily="34" charset="0"/>
                <a:ea typeface="MS PGothic" panose="020B0600070205080204" pitchFamily="-65" charset="-128"/>
              </a:rPr>
              <a:t>特洛伊木马</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特洛伊木马是一个有用的或者表面上看起来有用的程序或命令过程，但其内部藏有恶意代码，当被调用时，会执行非预期的或有害的功能。</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特洛伊木马程序可以间接完成一些未授权用户无法直接完成的功能。例如，在一个共享系统中，一个用户为了能够在未经另一个用户授权的情况下访问其私有的文件，设计了一个木马程序。当木马程序被执行后，它会扫描用户的文件以获取想要的隐私信息并将其拷贝下来通过</a:t>
            </a:r>
            <a:r>
              <a:rPr lang="en-US" altLang="zh-CN" dirty="0">
                <a:latin typeface="Arial" panose="020B0604020202020204" pitchFamily="34" charset="0"/>
                <a:ea typeface="MS PGothic" panose="020B0600070205080204" pitchFamily="-65" charset="-128"/>
              </a:rPr>
              <a:t>Web</a:t>
            </a:r>
            <a:r>
              <a:rPr lang="zh-CN" altLang="en-US" dirty="0">
                <a:latin typeface="Arial" panose="020B0604020202020204" pitchFamily="34" charset="0"/>
                <a:ea typeface="MS PGothic" panose="020B0600070205080204" pitchFamily="-65" charset="-128"/>
              </a:rPr>
              <a:t>形式、电子邮件或者文档信息的形式发送给攻击者。然后，攻击者会使木马和游戏程序或 实用程序组合在一起，并通过知名的软件发布网站或应用程序商店将其分发，诱惑用户运行木马。最近，这种方法已经得到广泛使用，通常“宣称”是最新的防病毒扫描软件或安全更新，但实际上是携带如搜索银行凭证的间谍软件等有效载荷的恶意木马。因此，用户需要采取预防措施来验证所安装的软件的来源。</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特洛伊木马一般属于下面三种模型中的一种：</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继续执行源程序的功能的同时，另外同时执行独立的恶意行为。</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继续执行源程序的功能，但是会对其进行修改，以执行恶意行为（例如登录程序木马 会收集用户的口令）或者隐藏另一个恶意行为（例如进程列表程序木马在列出当前所有进程时不显示恶意的进程</a:t>
            </a: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用恶意功能完全替代原程序的功能。</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一些木马不需要用户的协助就可以通过攻击软件的漏洞实现自动安装和执行。它们利用了蠕虫的一些特性，不同的是木马并不能自我复制。一个此类攻击的著名案例是在</a:t>
            </a:r>
            <a:r>
              <a:rPr lang="en-US" altLang="zh-CN" dirty="0">
                <a:latin typeface="Arial" panose="020B0604020202020204" pitchFamily="34" charset="0"/>
                <a:ea typeface="MS PGothic" panose="020B0600070205080204" pitchFamily="-65" charset="-128"/>
              </a:rPr>
              <a:t>2009</a:t>
            </a:r>
            <a:r>
              <a:rPr lang="zh-CN" altLang="en-US" dirty="0">
                <a:latin typeface="Arial" panose="020B0604020202020204" pitchFamily="34" charset="0"/>
                <a:ea typeface="MS PGothic" panose="020B0600070205080204" pitchFamily="-65" charset="-128"/>
              </a:rPr>
              <a:t>年和</a:t>
            </a:r>
            <a:r>
              <a:rPr lang="en-US" altLang="zh-CN" dirty="0">
                <a:latin typeface="Arial" panose="020B0604020202020204" pitchFamily="34" charset="0"/>
                <a:ea typeface="MS PGothic" panose="020B0600070205080204" pitchFamily="-65" charset="-128"/>
              </a:rPr>
              <a:t>2010</a:t>
            </a:r>
            <a:r>
              <a:rPr lang="zh-CN" altLang="en-US" dirty="0">
                <a:latin typeface="Arial" panose="020B0604020202020204" pitchFamily="34" charset="0"/>
                <a:ea typeface="MS PGothic" panose="020B0600070205080204" pitchFamily="-65" charset="-128"/>
              </a:rPr>
              <a:t>年年初，极光行动（</a:t>
            </a:r>
            <a:r>
              <a:rPr lang="en-US" altLang="zh-CN" dirty="0">
                <a:latin typeface="Arial" panose="020B0604020202020204" pitchFamily="34" charset="0"/>
                <a:ea typeface="MS PGothic" panose="020B0600070205080204" pitchFamily="-65" charset="-128"/>
              </a:rPr>
              <a:t>Operation Aurora)</a:t>
            </a:r>
            <a:r>
              <a:rPr lang="zh-CN" altLang="en-US" dirty="0">
                <a:latin typeface="Arial" panose="020B0604020202020204" pitchFamily="34" charset="0"/>
                <a:ea typeface="MS PGothic" panose="020B0600070205080204" pitchFamily="-65" charset="-128"/>
              </a:rPr>
              <a:t>中使用的</a:t>
            </a:r>
            <a:r>
              <a:rPr lang="en-US" altLang="zh-CN" dirty="0" err="1">
                <a:latin typeface="Arial" panose="020B0604020202020204" pitchFamily="34" charset="0"/>
                <a:ea typeface="MS PGothic" panose="020B0600070205080204" pitchFamily="-65" charset="-128"/>
              </a:rPr>
              <a:t>Hydraq</a:t>
            </a:r>
            <a:r>
              <a:rPr lang="zh-CN" altLang="en-US" dirty="0">
                <a:latin typeface="Arial" panose="020B0604020202020204" pitchFamily="34" charset="0"/>
                <a:ea typeface="MS PGothic" panose="020B0600070205080204" pitchFamily="-65" charset="-128"/>
              </a:rPr>
              <a:t>木马。它利用正浏览器中的漏洞实现自我安装，并以数个高知名度的公司为其攻击目标</a:t>
            </a:r>
            <a:r>
              <a:rPr lang="en-US" altLang="zh-CN" dirty="0">
                <a:latin typeface="Arial" panose="020B0604020202020204" pitchFamily="34" charset="0"/>
                <a:ea typeface="MS PGothic" panose="020B0600070205080204" pitchFamily="-65" charset="-128"/>
              </a:rPr>
              <a:t>[SYMA13]。</a:t>
            </a:r>
            <a:r>
              <a:rPr lang="zh-CN" altLang="en-US" dirty="0">
                <a:latin typeface="Arial" panose="020B0604020202020204" pitchFamily="34" charset="0"/>
                <a:ea typeface="MS PGothic" panose="020B0600070205080204" pitchFamily="-65" charset="-128"/>
              </a:rPr>
              <a:t>其散播方式往往是利用垃圾邮件或者通过布置于一个被俘获网站中的“水洞式攻击”来进行的。</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6.5.3</a:t>
            </a:r>
            <a:r>
              <a:rPr lang="zh-CN" altLang="en-US" dirty="0">
                <a:latin typeface="Arial" panose="020B0604020202020204" pitchFamily="34" charset="0"/>
                <a:ea typeface="MS PGothic" panose="020B0600070205080204" pitchFamily="-65" charset="-128"/>
              </a:rPr>
              <a:t>手机木马</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手机木马首次被发现是在</a:t>
            </a:r>
            <a:r>
              <a:rPr lang="en-US" altLang="zh-CN" dirty="0">
                <a:latin typeface="Arial" panose="020B0604020202020204" pitchFamily="34" charset="0"/>
                <a:ea typeface="MS PGothic" panose="020B0600070205080204" pitchFamily="-65" charset="-128"/>
              </a:rPr>
              <a:t>2004</a:t>
            </a:r>
            <a:r>
              <a:rPr lang="zh-CN" altLang="en-US" dirty="0">
                <a:latin typeface="Arial" panose="020B0604020202020204" pitchFamily="34" charset="0"/>
                <a:ea typeface="MS PGothic" panose="020B0600070205080204" pitchFamily="-65" charset="-128"/>
              </a:rPr>
              <a:t>年，当时被发现的木马被称为“</a:t>
            </a:r>
            <a:r>
              <a:rPr lang="en-US" altLang="zh-CN" dirty="0" err="1">
                <a:latin typeface="Arial" panose="020B0604020202020204" pitchFamily="34" charset="0"/>
                <a:ea typeface="MS PGothic" panose="020B0600070205080204" pitchFamily="-65" charset="-128"/>
              </a:rPr>
              <a:t>Skuller</a:t>
            </a: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和手机蠕虫一样，其目标是智能手机，早期的手机木马针对塞班系统。近年来，很多木马将目标转向了安卓手机和苹果的</a:t>
            </a:r>
            <a:r>
              <a:rPr lang="en-US" altLang="zh-CN" dirty="0">
                <a:latin typeface="Arial" panose="020B0604020202020204" pitchFamily="34" charset="0"/>
                <a:ea typeface="MS PGothic" panose="020B0600070205080204" pitchFamily="-65" charset="-128"/>
              </a:rPr>
              <a:t>iPhone。</a:t>
            </a:r>
            <a:r>
              <a:rPr lang="zh-CN" altLang="en-US" dirty="0">
                <a:latin typeface="Arial" panose="020B0604020202020204" pitchFamily="34" charset="0"/>
                <a:ea typeface="MS PGothic" panose="020B0600070205080204" pitchFamily="-65" charset="-128"/>
              </a:rPr>
              <a:t>这些木马通常通过服务于目标操作系统的一个或多个应用程序市场来传播。</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2011</a:t>
            </a:r>
            <a:r>
              <a:rPr lang="zh-CN" altLang="en-US" dirty="0">
                <a:latin typeface="Arial" panose="020B0604020202020204" pitchFamily="34" charset="0"/>
                <a:ea typeface="MS PGothic" panose="020B0600070205080204" pitchFamily="-65" charset="-128"/>
              </a:rPr>
              <a:t>年，谷歌从安卓市场中移除了众多含有</a:t>
            </a:r>
            <a:r>
              <a:rPr lang="en-US" altLang="zh-CN" dirty="0" err="1">
                <a:latin typeface="Arial" panose="020B0604020202020204" pitchFamily="34" charset="0"/>
                <a:ea typeface="MS PGothic" panose="020B0600070205080204" pitchFamily="-65" charset="-128"/>
              </a:rPr>
              <a:t>DroidDream</a:t>
            </a:r>
            <a:r>
              <a:rPr lang="zh-CN" altLang="en-US" dirty="0">
                <a:latin typeface="Arial" panose="020B0604020202020204" pitchFamily="34" charset="0"/>
                <a:ea typeface="MS PGothic" panose="020B0600070205080204" pitchFamily="-65" charset="-128"/>
              </a:rPr>
              <a:t>恶意软件的木马应用程序。这款 恶意软件是一个强大的僵尸机代理程序，可以攻击当时在使用中的某些版本安卓系统的漏洞</a:t>
            </a:r>
            <a:r>
              <a:rPr lang="en-US" altLang="zh-CN" dirty="0">
                <a:latin typeface="Arial" panose="020B0604020202020204" pitchFamily="34" charset="0"/>
                <a:ea typeface="MS PGothic" panose="020B0600070205080204" pitchFamily="-65" charset="-128"/>
              </a:rPr>
              <a:t>, </a:t>
            </a:r>
            <a:r>
              <a:rPr lang="zh-CN" altLang="en-US" dirty="0">
                <a:latin typeface="Arial" panose="020B0604020202020204" pitchFamily="34" charset="0"/>
                <a:ea typeface="MS PGothic" panose="020B0600070205080204" pitchFamily="-65" charset="-128"/>
              </a:rPr>
              <a:t>获取系统的所有权限以监视数据和安装额外代码。但是，这仅仅是文献</a:t>
            </a:r>
            <a:r>
              <a:rPr lang="en-US" altLang="zh-CN" dirty="0">
                <a:latin typeface="Arial" panose="020B0604020202020204" pitchFamily="34" charset="0"/>
                <a:ea typeface="MS PGothic" panose="020B0600070205080204" pitchFamily="-65" charset="-128"/>
              </a:rPr>
              <a:t>[ZH0U12]</a:t>
            </a:r>
            <a:r>
              <a:rPr lang="zh-CN" altLang="en-US" dirty="0">
                <a:latin typeface="Arial" panose="020B0604020202020204" pitchFamily="34" charset="0"/>
                <a:ea typeface="MS PGothic" panose="020B0600070205080204" pitchFamily="-65" charset="-128"/>
              </a:rPr>
              <a:t>中分析的 </a:t>
            </a:r>
            <a:r>
              <a:rPr lang="en-US" altLang="zh-CN" dirty="0">
                <a:latin typeface="Arial" panose="020B0604020202020204" pitchFamily="34" charset="0"/>
                <a:ea typeface="MS PGothic" panose="020B0600070205080204" pitchFamily="-65" charset="-128"/>
              </a:rPr>
              <a:t>49</a:t>
            </a:r>
            <a:r>
              <a:rPr lang="zh-CN" altLang="en-US" dirty="0">
                <a:latin typeface="Arial" panose="020B0604020202020204" pitchFamily="34" charset="0"/>
                <a:ea typeface="MS PGothic" panose="020B0600070205080204" pitchFamily="-65" charset="-128"/>
              </a:rPr>
              <a:t>个安卓恶意软件家族中的一种。他们研究了从不同安卓应用市场中找到的超过</a:t>
            </a:r>
            <a:r>
              <a:rPr lang="en-US" altLang="zh-CN" dirty="0">
                <a:latin typeface="Arial" panose="020B0604020202020204" pitchFamily="34" charset="0"/>
                <a:ea typeface="MS PGothic" panose="020B0600070205080204" pitchFamily="-65" charset="-128"/>
              </a:rPr>
              <a:t>1200</a:t>
            </a:r>
            <a:r>
              <a:rPr lang="zh-CN" altLang="en-US" dirty="0">
                <a:latin typeface="Arial" panose="020B0604020202020204" pitchFamily="34" charset="0"/>
                <a:ea typeface="MS PGothic" panose="020B0600070205080204" pitchFamily="-65" charset="-128"/>
              </a:rPr>
              <a:t>种恶意 软件的样本，发现</a:t>
            </a:r>
            <a:r>
              <a:rPr lang="en-US" altLang="zh-CN" dirty="0">
                <a:latin typeface="Arial" panose="020B0604020202020204" pitchFamily="34" charset="0"/>
                <a:ea typeface="MS PGothic" panose="020B0600070205080204" pitchFamily="-65" charset="-128"/>
              </a:rPr>
              <a:t>90%</a:t>
            </a:r>
            <a:r>
              <a:rPr lang="zh-CN" altLang="en-US" dirty="0">
                <a:latin typeface="Arial" panose="020B0604020202020204" pitchFamily="34" charset="0"/>
                <a:ea typeface="MS PGothic" panose="020B0600070205080204" pitchFamily="-65" charset="-128"/>
              </a:rPr>
              <a:t>的恶意软件样本会将被攻击的手机加人至一个僵尸网络，通常还会开 启具有高额附加费用的服务或者收集个人信息。他们进一步发现，他们测试的手机反病毒产品 没有一款可以发现全部的家族。因此，需要更加深人地开发反病毒产品，特别是要跟上这类恶 意软件的快速发展演化。</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由于苹果公司对其应用商城的严格控制，苹果手机木马目标是那些被“越狱”的手机，它们分布在官方的网站中。但是，很多版本的</a:t>
            </a:r>
            <a:r>
              <a:rPr lang="en-US" altLang="zh-CN" dirty="0">
                <a:latin typeface="Arial" panose="020B0604020202020204" pitchFamily="34" charset="0"/>
                <a:ea typeface="MS PGothic" panose="020B0600070205080204" pitchFamily="-65" charset="-128"/>
              </a:rPr>
              <a:t>iOS</a:t>
            </a:r>
            <a:r>
              <a:rPr lang="zh-CN" altLang="en-US" dirty="0">
                <a:latin typeface="Arial" panose="020B0604020202020204" pitchFamily="34" charset="0"/>
                <a:ea typeface="MS PGothic" panose="020B0600070205080204" pitchFamily="-65" charset="-128"/>
              </a:rPr>
              <a:t>系统包含一些与图形或</a:t>
            </a:r>
            <a:r>
              <a:rPr lang="en-US" altLang="zh-CN" dirty="0">
                <a:latin typeface="Arial" panose="020B0604020202020204" pitchFamily="34" charset="0"/>
                <a:ea typeface="MS PGothic" panose="020B0600070205080204" pitchFamily="-65" charset="-128"/>
              </a:rPr>
              <a:t>PDF</a:t>
            </a:r>
            <a:r>
              <a:rPr lang="zh-CN" altLang="en-US" dirty="0">
                <a:latin typeface="Arial" panose="020B0604020202020204" pitchFamily="34" charset="0"/>
                <a:ea typeface="MS PGothic" panose="020B0600070205080204" pitchFamily="-65" charset="-128"/>
              </a:rPr>
              <a:t>操作有关的漏洞。实际上这些漏洞正是</a:t>
            </a:r>
            <a:r>
              <a:rPr lang="en-US" altLang="zh-CN" dirty="0">
                <a:latin typeface="Arial" panose="020B0604020202020204" pitchFamily="34" charset="0"/>
                <a:ea typeface="MS PGothic" panose="020B0600070205080204" pitchFamily="-65" charset="-128"/>
              </a:rPr>
              <a:t>iOS “</a:t>
            </a:r>
            <a:r>
              <a:rPr lang="zh-CN" altLang="en-US" dirty="0">
                <a:latin typeface="Arial" panose="020B0604020202020204" pitchFamily="34" charset="0"/>
                <a:ea typeface="MS PGothic" panose="020B0600070205080204" pitchFamily="-65" charset="-128"/>
              </a:rPr>
              <a:t>越狱”的主要途径，但它们也给恶意软件侵人手机开辟了通道。虽然苹果公司修复了许多漏洞，但是新的变种仍然陆续被发现。这恰恰从侧面表明了，即便是对资金和资源充足的组织而言，在一个复杂的系统（例如一个操作系统）内编写安全软件有多么的困难。第</a:t>
            </a:r>
            <a:r>
              <a:rPr lang="en-US" altLang="zh-CN" dirty="0">
                <a:latin typeface="Arial" panose="020B0604020202020204" pitchFamily="34" charset="0"/>
                <a:ea typeface="MS PGothic" panose="020B0600070205080204" pitchFamily="-65" charset="-128"/>
              </a:rPr>
              <a:t>10</a:t>
            </a:r>
            <a:r>
              <a:rPr lang="zh-CN" altLang="en-US" dirty="0">
                <a:latin typeface="Arial" panose="020B0604020202020204" pitchFamily="34" charset="0"/>
                <a:ea typeface="MS PGothic" panose="020B0600070205080204" pitchFamily="-65" charset="-128"/>
              </a:rPr>
              <a:t>和</a:t>
            </a:r>
            <a:r>
              <a:rPr lang="en-US" altLang="zh-CN" dirty="0">
                <a:latin typeface="Arial" panose="020B0604020202020204" pitchFamily="34" charset="0"/>
                <a:ea typeface="MS PGothic" panose="020B0600070205080204" pitchFamily="-65" charset="-128"/>
              </a:rPr>
              <a:t>11</a:t>
            </a:r>
            <a:r>
              <a:rPr lang="zh-CN" altLang="en-US" dirty="0">
                <a:latin typeface="Arial" panose="020B0604020202020204" pitchFamily="34" charset="0"/>
                <a:ea typeface="MS PGothic" panose="020B0600070205080204" pitchFamily="-65" charset="-128"/>
              </a:rPr>
              <a:t>章还会再回到这个话题。</a:t>
            </a:r>
            <a:endParaRPr lang="zh-CN" altLang="en-US"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在这个领域中，术语的使用存在着一些问题。这是因为缺少对这些术语的通用约定，而同 时又存在着某些类别的交叠。表</a:t>
            </a:r>
            <a:r>
              <a:rPr lang="en-US" altLang="zh-CN" dirty="0">
                <a:latin typeface="Arial" panose="020B0604020202020204" pitchFamily="34" charset="0"/>
                <a:ea typeface="MS PGothic" panose="020B0600070205080204" pitchFamily="-65" charset="-128"/>
              </a:rPr>
              <a:t>6-1</a:t>
            </a:r>
            <a:r>
              <a:rPr lang="zh-CN" altLang="en-US" dirty="0">
                <a:latin typeface="Arial" panose="020B0604020202020204" pitchFamily="34" charset="0"/>
                <a:ea typeface="MS PGothic" panose="020B0600070205080204" pitchFamily="-65" charset="-128"/>
              </a:rPr>
              <a:t>列出了有助于理解这些术语的描述。</a:t>
            </a:r>
            <a:endParaRPr lang="en-US" altLang="zh-CN"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dirty="0">
                <a:latin typeface="Arial" panose="020B0604020202020204" pitchFamily="34" charset="0"/>
                <a:ea typeface="MS PGothic" panose="020B0600070205080204" pitchFamily="-65" charset="-128"/>
              </a:rPr>
              <a:t>最后一种恶意代码传播方式我们将围绕社会工程学展开讨论，其“欺骗”用户协助损害他们自己的系统或个人信息。这种情况会在用户浏览或回应一些垃圾电子邮件或允许安装和执行一些木马程序或脚本代码时出现。</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垃圾（大量不请自来的）电子邮件</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近十多年来，随着互联网爆炸式的发展，电子邮件得到了广泛的应用。由于发送大量的电子邮件只需极低的花费，而催生了大量的不请自来的电子邮件，也就是我们熟知的垃圾电子邮件。最近的一些预测表明，垃圾电子邮件发送量可能占所有邮件发送量的</a:t>
            </a:r>
            <a:r>
              <a:rPr lang="en-US" altLang="zh-CN" dirty="0">
                <a:latin typeface="Arial" panose="020B0604020202020204" pitchFamily="34" charset="0"/>
                <a:ea typeface="MS PGothic" panose="020B0600070205080204" pitchFamily="-65" charset="-128"/>
              </a:rPr>
              <a:t>90%</a:t>
            </a:r>
            <a:r>
              <a:rPr lang="zh-CN" altLang="en-US" dirty="0">
                <a:latin typeface="Arial" panose="020B0604020202020204" pitchFamily="34" charset="0"/>
                <a:ea typeface="MS PGothic" panose="020B0600070205080204" pitchFamily="-65" charset="-128"/>
              </a:rPr>
              <a:t>或以上。这同时增加了网络设备传送这些数据流量和用户从大量邮件中过滤合法邮件的开销。为了遏制垃圾电子邮件的爆炸式增长，提供检测和过滤垃圾邮件产品的反垃圾邮件产业的增长也同样迅猛。这导致了双方的军备竞赛：垃圾邮件发送者发明新技术隐藏邮件内容，防御者则致力于阻止它 们</a:t>
            </a:r>
            <a:r>
              <a:rPr lang="en-US" altLang="zh-CN" dirty="0">
                <a:latin typeface="Arial" panose="020B0604020202020204" pitchFamily="34" charset="0"/>
                <a:ea typeface="MS PGothic" panose="020B0600070205080204" pitchFamily="-65" charset="-128"/>
              </a:rPr>
              <a:t>[KREI09]。</a:t>
            </a:r>
            <a:endParaRPr lang="en-US" altLang="zh-CN"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近年来，垃圾电子邮件的数量有所减少。一个原因是通过社会媒体网络进行的攻击（包括垃圾邮件）快速增长。这反映出社会媒体网络使用的快速增长，为攻击者开辟了新的阵地 </a:t>
            </a:r>
            <a:r>
              <a:rPr lang="en-US" altLang="zh-CN" dirty="0">
                <a:latin typeface="Arial" panose="020B0604020202020204" pitchFamily="34" charset="0"/>
                <a:ea typeface="MS PGothic" panose="020B0600070205080204" pitchFamily="-65" charset="-128"/>
              </a:rPr>
              <a:t>[SYMA13]</a:t>
            </a:r>
            <a:endParaRPr lang="en-US" altLang="zh-CN"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虽然一些垃圾邮件是由合法的邮件服务商发送的，但是绝大多数的邮件是由僵尸网络操纵僵尸机所发送的，对此我们会在</a:t>
            </a:r>
            <a:r>
              <a:rPr lang="en-US" altLang="zh-CN" dirty="0">
                <a:latin typeface="Arial" panose="020B0604020202020204" pitchFamily="34" charset="0"/>
                <a:ea typeface="MS PGothic" panose="020B0600070205080204" pitchFamily="-65" charset="-128"/>
              </a:rPr>
              <a:t>6.6</a:t>
            </a:r>
            <a:r>
              <a:rPr lang="zh-CN" altLang="en-US" dirty="0">
                <a:latin typeface="Arial" panose="020B0604020202020204" pitchFamily="34" charset="0"/>
                <a:ea typeface="MS PGothic" panose="020B0600070205080204" pitchFamily="-65" charset="-128"/>
              </a:rPr>
              <a:t>节中进行讨论。一大部分垃圾电子邮件的内容仅仅是广告，试图说服收件人在线上购买他们的产品，如医药，或者用于诈骗，例如证券诈骗或钱骡招聘广告。但是垃圾邮件同样是恶意软件的重要载体。电子邮件可能会带有一个附件文档，如果该文档被打开，它会攻击软件的漏洞来向用户的系统安装恶意软件，就像我们在之前提及的那样。或者，垃圾邮件也可能附有一个木马程序或者脚本代码，在其运行时同样可以向用户的系统安装恶意软件。一些木马利用软件的漏洞，在得到用户许可的情况下实现自身的安装，我们接下来将会讨论这方面的内容。最后，垃圾电子邮件可以被用作钓鱼攻击，引导用户进入一个看上去与合法网站相似的非法网站，如网银的网站，试图从中获取用户的登录名和口令，或者收集足够的信息以允许攻击者冒充用户身份进行盗窃。但是，在很多情况下，为了攻击能够成功，网络钓鱼需要用户主动地査看邮件和附件文档，或者允许安装一些程序。</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6.5.2</a:t>
            </a:r>
            <a:r>
              <a:rPr lang="zh-CN" altLang="en-US" dirty="0">
                <a:latin typeface="Arial" panose="020B0604020202020204" pitchFamily="34" charset="0"/>
                <a:ea typeface="MS PGothic" panose="020B0600070205080204" pitchFamily="-65" charset="-128"/>
              </a:rPr>
              <a:t>特洛伊木马</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特洛伊木马是一个有用的或者表面上看起来有用的程序或命令过程，但其内部藏有恶意代码，当被调用时，会执行非预期的或有害的功能。</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特洛伊木马程序可以间接完成一些未授权用户无法直接完成的功能。例如，在一个共享系统中，一个用户为了能够在未经另一个用户授权的情况下访问其私有的文件，设计了一个木马程序。当木马程序被执行后，它会扫描用户的文件以获取想要的隐私信息并将其拷贝下来通过</a:t>
            </a:r>
            <a:r>
              <a:rPr lang="en-US" altLang="zh-CN" dirty="0">
                <a:latin typeface="Arial" panose="020B0604020202020204" pitchFamily="34" charset="0"/>
                <a:ea typeface="MS PGothic" panose="020B0600070205080204" pitchFamily="-65" charset="-128"/>
              </a:rPr>
              <a:t>Web</a:t>
            </a:r>
            <a:r>
              <a:rPr lang="zh-CN" altLang="en-US" dirty="0">
                <a:latin typeface="Arial" panose="020B0604020202020204" pitchFamily="34" charset="0"/>
                <a:ea typeface="MS PGothic" panose="020B0600070205080204" pitchFamily="-65" charset="-128"/>
              </a:rPr>
              <a:t>形式、电子邮件或者文档信息的形式发送给攻击者。然后，攻击者会使木马和游戏程序或 实用程序组合在一起，并通过知名的软件发布网站或应用程序商店将其分发，诱惑用户运行木马。最近，这种方法已经得到广泛使用，通常“宣称”是最新的防病毒扫描软件或安全更新，但实际上是携带如搜索银行凭证的间谍软件等有效载荷的恶意木马。因此，用户需要采取预防措施来验证所安装的软件的来源。</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特洛伊木马一般属于下面三种模型中的一种：</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继续执行源程序的功能的同时，另外同时执行独立的恶意行为。</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继续执行源程序的功能，但是会对其进行修改，以执行恶意行为（例如登录程序木马 会收集用户的口令）或者隐藏另一个恶意行为（例如进程列表程序木马在列出当前所有进程时不显示恶意的进程</a:t>
            </a: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用恶意功能完全替代原程序的功能。</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一些木马不需要用户的协助就可以通过攻击软件的漏洞实现自动安装和执行。它们利用了蠕虫的一些特性，不同的是木马并不能自我复制。一个此类攻击的著名案例是在</a:t>
            </a:r>
            <a:r>
              <a:rPr lang="en-US" altLang="zh-CN" dirty="0">
                <a:latin typeface="Arial" panose="020B0604020202020204" pitchFamily="34" charset="0"/>
                <a:ea typeface="MS PGothic" panose="020B0600070205080204" pitchFamily="-65" charset="-128"/>
              </a:rPr>
              <a:t>2009</a:t>
            </a:r>
            <a:r>
              <a:rPr lang="zh-CN" altLang="en-US" dirty="0">
                <a:latin typeface="Arial" panose="020B0604020202020204" pitchFamily="34" charset="0"/>
                <a:ea typeface="MS PGothic" panose="020B0600070205080204" pitchFamily="-65" charset="-128"/>
              </a:rPr>
              <a:t>年和</a:t>
            </a:r>
            <a:r>
              <a:rPr lang="en-US" altLang="zh-CN" dirty="0">
                <a:latin typeface="Arial" panose="020B0604020202020204" pitchFamily="34" charset="0"/>
                <a:ea typeface="MS PGothic" panose="020B0600070205080204" pitchFamily="-65" charset="-128"/>
              </a:rPr>
              <a:t>2010</a:t>
            </a:r>
            <a:r>
              <a:rPr lang="zh-CN" altLang="en-US" dirty="0">
                <a:latin typeface="Arial" panose="020B0604020202020204" pitchFamily="34" charset="0"/>
                <a:ea typeface="MS PGothic" panose="020B0600070205080204" pitchFamily="-65" charset="-128"/>
              </a:rPr>
              <a:t>年年初，极光行动（</a:t>
            </a:r>
            <a:r>
              <a:rPr lang="en-US" altLang="zh-CN" dirty="0">
                <a:latin typeface="Arial" panose="020B0604020202020204" pitchFamily="34" charset="0"/>
                <a:ea typeface="MS PGothic" panose="020B0600070205080204" pitchFamily="-65" charset="-128"/>
              </a:rPr>
              <a:t>Operation Aurora)</a:t>
            </a:r>
            <a:r>
              <a:rPr lang="zh-CN" altLang="en-US" dirty="0">
                <a:latin typeface="Arial" panose="020B0604020202020204" pitchFamily="34" charset="0"/>
                <a:ea typeface="MS PGothic" panose="020B0600070205080204" pitchFamily="-65" charset="-128"/>
              </a:rPr>
              <a:t>中使用的</a:t>
            </a:r>
            <a:r>
              <a:rPr lang="en-US" altLang="zh-CN" dirty="0" err="1">
                <a:latin typeface="Arial" panose="020B0604020202020204" pitchFamily="34" charset="0"/>
                <a:ea typeface="MS PGothic" panose="020B0600070205080204" pitchFamily="-65" charset="-128"/>
              </a:rPr>
              <a:t>Hydraq</a:t>
            </a:r>
            <a:r>
              <a:rPr lang="zh-CN" altLang="en-US" dirty="0">
                <a:latin typeface="Arial" panose="020B0604020202020204" pitchFamily="34" charset="0"/>
                <a:ea typeface="MS PGothic" panose="020B0600070205080204" pitchFamily="-65" charset="-128"/>
              </a:rPr>
              <a:t>木马。它利用正浏览器中的漏洞实现自我安装，并以数个高知名度的公司为其攻击目标</a:t>
            </a:r>
            <a:r>
              <a:rPr lang="en-US" altLang="zh-CN" dirty="0">
                <a:latin typeface="Arial" panose="020B0604020202020204" pitchFamily="34" charset="0"/>
                <a:ea typeface="MS PGothic" panose="020B0600070205080204" pitchFamily="-65" charset="-128"/>
              </a:rPr>
              <a:t>[SYMA13]。</a:t>
            </a:r>
            <a:r>
              <a:rPr lang="zh-CN" altLang="en-US" dirty="0">
                <a:latin typeface="Arial" panose="020B0604020202020204" pitchFamily="34" charset="0"/>
                <a:ea typeface="MS PGothic" panose="020B0600070205080204" pitchFamily="-65" charset="-128"/>
              </a:rPr>
              <a:t>其散播方式往往是利用垃圾邮件或者通过布置于一个被俘获网站中的“水洞式攻击”来进行的。</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6.5.3</a:t>
            </a:r>
            <a:r>
              <a:rPr lang="zh-CN" altLang="en-US" dirty="0">
                <a:latin typeface="Arial" panose="020B0604020202020204" pitchFamily="34" charset="0"/>
                <a:ea typeface="MS PGothic" panose="020B0600070205080204" pitchFamily="-65" charset="-128"/>
              </a:rPr>
              <a:t>手机木马</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手机木马首次被发现是在</a:t>
            </a:r>
            <a:r>
              <a:rPr lang="en-US" altLang="zh-CN" dirty="0">
                <a:latin typeface="Arial" panose="020B0604020202020204" pitchFamily="34" charset="0"/>
                <a:ea typeface="MS PGothic" panose="020B0600070205080204" pitchFamily="-65" charset="-128"/>
              </a:rPr>
              <a:t>2004</a:t>
            </a:r>
            <a:r>
              <a:rPr lang="zh-CN" altLang="en-US" dirty="0">
                <a:latin typeface="Arial" panose="020B0604020202020204" pitchFamily="34" charset="0"/>
                <a:ea typeface="MS PGothic" panose="020B0600070205080204" pitchFamily="-65" charset="-128"/>
              </a:rPr>
              <a:t>年，当时被发现的木马被称为“</a:t>
            </a:r>
            <a:r>
              <a:rPr lang="en-US" altLang="zh-CN" dirty="0" err="1">
                <a:latin typeface="Arial" panose="020B0604020202020204" pitchFamily="34" charset="0"/>
                <a:ea typeface="MS PGothic" panose="020B0600070205080204" pitchFamily="-65" charset="-128"/>
              </a:rPr>
              <a:t>Skuller</a:t>
            </a:r>
            <a:r>
              <a:rPr lang="en-US" altLang="zh-CN" dirty="0">
                <a:latin typeface="Arial" panose="020B0604020202020204" pitchFamily="34" charset="0"/>
                <a:ea typeface="MS PGothic" panose="020B0600070205080204" pitchFamily="-65" charset="-128"/>
              </a:rPr>
              <a:t>”。</a:t>
            </a:r>
            <a:r>
              <a:rPr lang="zh-CN" altLang="en-US" dirty="0">
                <a:latin typeface="Arial" panose="020B0604020202020204" pitchFamily="34" charset="0"/>
                <a:ea typeface="MS PGothic" panose="020B0600070205080204" pitchFamily="-65" charset="-128"/>
              </a:rPr>
              <a:t>和手机蠕虫一样，其目标是智能手机，早期的手机木马针对塞班系统。近年来，很多木马将目标转向了安卓手机和苹果的</a:t>
            </a:r>
            <a:r>
              <a:rPr lang="en-US" altLang="zh-CN" dirty="0">
                <a:latin typeface="Arial" panose="020B0604020202020204" pitchFamily="34" charset="0"/>
                <a:ea typeface="MS PGothic" panose="020B0600070205080204" pitchFamily="-65" charset="-128"/>
              </a:rPr>
              <a:t>iPhone。</a:t>
            </a:r>
            <a:r>
              <a:rPr lang="zh-CN" altLang="en-US" dirty="0">
                <a:latin typeface="Arial" panose="020B0604020202020204" pitchFamily="34" charset="0"/>
                <a:ea typeface="MS PGothic" panose="020B0600070205080204" pitchFamily="-65" charset="-128"/>
              </a:rPr>
              <a:t>这些木马通常通过服务于目标操作系统的一个或多个应用程序市场来传播。</a:t>
            </a:r>
            <a:endParaRPr lang="zh-CN" altLang="en-US" dirty="0">
              <a:latin typeface="Arial" panose="020B0604020202020204" pitchFamily="34" charset="0"/>
              <a:ea typeface="MS PGothic" panose="020B0600070205080204" pitchFamily="-65" charset="-128"/>
            </a:endParaRPr>
          </a:p>
          <a:p>
            <a:pPr>
              <a:lnSpc>
                <a:spcPct val="90000"/>
              </a:lnSpc>
            </a:pPr>
            <a:r>
              <a:rPr lang="en-US" altLang="zh-CN" dirty="0">
                <a:latin typeface="Arial" panose="020B0604020202020204" pitchFamily="34" charset="0"/>
                <a:ea typeface="MS PGothic" panose="020B0600070205080204" pitchFamily="-65" charset="-128"/>
              </a:rPr>
              <a:t>2011</a:t>
            </a:r>
            <a:r>
              <a:rPr lang="zh-CN" altLang="en-US" dirty="0">
                <a:latin typeface="Arial" panose="020B0604020202020204" pitchFamily="34" charset="0"/>
                <a:ea typeface="MS PGothic" panose="020B0600070205080204" pitchFamily="-65" charset="-128"/>
              </a:rPr>
              <a:t>年，谷歌从安卓市场中移除了众多含有</a:t>
            </a:r>
            <a:r>
              <a:rPr lang="en-US" altLang="zh-CN" dirty="0" err="1">
                <a:latin typeface="Arial" panose="020B0604020202020204" pitchFamily="34" charset="0"/>
                <a:ea typeface="MS PGothic" panose="020B0600070205080204" pitchFamily="-65" charset="-128"/>
              </a:rPr>
              <a:t>DroidDream</a:t>
            </a:r>
            <a:r>
              <a:rPr lang="zh-CN" altLang="en-US" dirty="0">
                <a:latin typeface="Arial" panose="020B0604020202020204" pitchFamily="34" charset="0"/>
                <a:ea typeface="MS PGothic" panose="020B0600070205080204" pitchFamily="-65" charset="-128"/>
              </a:rPr>
              <a:t>恶意软件的木马应用程序。这款 恶意软件是一个强大的僵尸机代理程序，可以攻击当时在使用中的某些版本安卓系统的漏洞</a:t>
            </a:r>
            <a:r>
              <a:rPr lang="en-US" altLang="zh-CN" dirty="0">
                <a:latin typeface="Arial" panose="020B0604020202020204" pitchFamily="34" charset="0"/>
                <a:ea typeface="MS PGothic" panose="020B0600070205080204" pitchFamily="-65" charset="-128"/>
              </a:rPr>
              <a:t>, </a:t>
            </a:r>
            <a:r>
              <a:rPr lang="zh-CN" altLang="en-US" dirty="0">
                <a:latin typeface="Arial" panose="020B0604020202020204" pitchFamily="34" charset="0"/>
                <a:ea typeface="MS PGothic" panose="020B0600070205080204" pitchFamily="-65" charset="-128"/>
              </a:rPr>
              <a:t>获取系统的所有权限以监视数据和安装额外代码。但是，这仅仅是文献</a:t>
            </a:r>
            <a:r>
              <a:rPr lang="en-US" altLang="zh-CN" dirty="0">
                <a:latin typeface="Arial" panose="020B0604020202020204" pitchFamily="34" charset="0"/>
                <a:ea typeface="MS PGothic" panose="020B0600070205080204" pitchFamily="-65" charset="-128"/>
              </a:rPr>
              <a:t>[ZH0U12]</a:t>
            </a:r>
            <a:r>
              <a:rPr lang="zh-CN" altLang="en-US" dirty="0">
                <a:latin typeface="Arial" panose="020B0604020202020204" pitchFamily="34" charset="0"/>
                <a:ea typeface="MS PGothic" panose="020B0600070205080204" pitchFamily="-65" charset="-128"/>
              </a:rPr>
              <a:t>中分析的 </a:t>
            </a:r>
            <a:r>
              <a:rPr lang="en-US" altLang="zh-CN" dirty="0">
                <a:latin typeface="Arial" panose="020B0604020202020204" pitchFamily="34" charset="0"/>
                <a:ea typeface="MS PGothic" panose="020B0600070205080204" pitchFamily="-65" charset="-128"/>
              </a:rPr>
              <a:t>49</a:t>
            </a:r>
            <a:r>
              <a:rPr lang="zh-CN" altLang="en-US" dirty="0">
                <a:latin typeface="Arial" panose="020B0604020202020204" pitchFamily="34" charset="0"/>
                <a:ea typeface="MS PGothic" panose="020B0600070205080204" pitchFamily="-65" charset="-128"/>
              </a:rPr>
              <a:t>个安卓恶意软件家族中的一种。他们研究了从不同安卓应用市场中找到的超过</a:t>
            </a:r>
            <a:r>
              <a:rPr lang="en-US" altLang="zh-CN" dirty="0">
                <a:latin typeface="Arial" panose="020B0604020202020204" pitchFamily="34" charset="0"/>
                <a:ea typeface="MS PGothic" panose="020B0600070205080204" pitchFamily="-65" charset="-128"/>
              </a:rPr>
              <a:t>1200</a:t>
            </a:r>
            <a:r>
              <a:rPr lang="zh-CN" altLang="en-US" dirty="0">
                <a:latin typeface="Arial" panose="020B0604020202020204" pitchFamily="34" charset="0"/>
                <a:ea typeface="MS PGothic" panose="020B0600070205080204" pitchFamily="-65" charset="-128"/>
              </a:rPr>
              <a:t>种恶意 软件的样本，发现</a:t>
            </a:r>
            <a:r>
              <a:rPr lang="en-US" altLang="zh-CN" dirty="0">
                <a:latin typeface="Arial" panose="020B0604020202020204" pitchFamily="34" charset="0"/>
                <a:ea typeface="MS PGothic" panose="020B0600070205080204" pitchFamily="-65" charset="-128"/>
              </a:rPr>
              <a:t>90%</a:t>
            </a:r>
            <a:r>
              <a:rPr lang="zh-CN" altLang="en-US" dirty="0">
                <a:latin typeface="Arial" panose="020B0604020202020204" pitchFamily="34" charset="0"/>
                <a:ea typeface="MS PGothic" panose="020B0600070205080204" pitchFamily="-65" charset="-128"/>
              </a:rPr>
              <a:t>的恶意软件样本会将被攻击的手机加人至一个僵尸网络，通常还会开 启具有高额附加费用的服务或者收集个人信息。他们进一步发现，他们测试的手机反病毒产品 没有一款可以发现全部的家族。因此，需要更加深人地开发反病毒产品，特别是要跟上这类恶 意软件的快速发展演化。</a:t>
            </a:r>
            <a:endParaRPr lang="zh-CN" altLang="en-US" dirty="0">
              <a:latin typeface="Arial" panose="020B0604020202020204" pitchFamily="34" charset="0"/>
              <a:ea typeface="MS PGothic" panose="020B0600070205080204" pitchFamily="-65" charset="-128"/>
            </a:endParaRPr>
          </a:p>
          <a:p>
            <a:pPr>
              <a:lnSpc>
                <a:spcPct val="90000"/>
              </a:lnSpc>
            </a:pPr>
            <a:r>
              <a:rPr lang="zh-CN" altLang="en-US" dirty="0">
                <a:latin typeface="Arial" panose="020B0604020202020204" pitchFamily="34" charset="0"/>
                <a:ea typeface="MS PGothic" panose="020B0600070205080204" pitchFamily="-65" charset="-128"/>
              </a:rPr>
              <a:t>由于苹果公司对其应用商城的严格控制，苹果手机木马目标是那些被“越狱”的手机，它们分布在官方的网站中。但是，很多版本的</a:t>
            </a:r>
            <a:r>
              <a:rPr lang="en-US" altLang="zh-CN" dirty="0">
                <a:latin typeface="Arial" panose="020B0604020202020204" pitchFamily="34" charset="0"/>
                <a:ea typeface="MS PGothic" panose="020B0600070205080204" pitchFamily="-65" charset="-128"/>
              </a:rPr>
              <a:t>iOS</a:t>
            </a:r>
            <a:r>
              <a:rPr lang="zh-CN" altLang="en-US" dirty="0">
                <a:latin typeface="Arial" panose="020B0604020202020204" pitchFamily="34" charset="0"/>
                <a:ea typeface="MS PGothic" panose="020B0600070205080204" pitchFamily="-65" charset="-128"/>
              </a:rPr>
              <a:t>系统包含一些与图形或</a:t>
            </a:r>
            <a:r>
              <a:rPr lang="en-US" altLang="zh-CN" dirty="0">
                <a:latin typeface="Arial" panose="020B0604020202020204" pitchFamily="34" charset="0"/>
                <a:ea typeface="MS PGothic" panose="020B0600070205080204" pitchFamily="-65" charset="-128"/>
              </a:rPr>
              <a:t>PDF</a:t>
            </a:r>
            <a:r>
              <a:rPr lang="zh-CN" altLang="en-US" dirty="0">
                <a:latin typeface="Arial" panose="020B0604020202020204" pitchFamily="34" charset="0"/>
                <a:ea typeface="MS PGothic" panose="020B0600070205080204" pitchFamily="-65" charset="-128"/>
              </a:rPr>
              <a:t>操作有关的漏洞。实际上这些漏洞正是</a:t>
            </a:r>
            <a:r>
              <a:rPr lang="en-US" altLang="zh-CN" dirty="0">
                <a:latin typeface="Arial" panose="020B0604020202020204" pitchFamily="34" charset="0"/>
                <a:ea typeface="MS PGothic" panose="020B0600070205080204" pitchFamily="-65" charset="-128"/>
              </a:rPr>
              <a:t>iOS “</a:t>
            </a:r>
            <a:r>
              <a:rPr lang="zh-CN" altLang="en-US" dirty="0">
                <a:latin typeface="Arial" panose="020B0604020202020204" pitchFamily="34" charset="0"/>
                <a:ea typeface="MS PGothic" panose="020B0600070205080204" pitchFamily="-65" charset="-128"/>
              </a:rPr>
              <a:t>越狱”的主要途径，但它们也给恶意软件侵人手机开辟了通道。虽然苹果公司修复了许多漏洞，但是新的变种仍然陆续被发现。这恰恰从侧面表明了，即便是对资金和资源充足的组织而言，在一个复杂的系统（例如一个操作系统）内编写安全软件有多么的困难。第</a:t>
            </a:r>
            <a:r>
              <a:rPr lang="en-US" altLang="zh-CN" dirty="0">
                <a:latin typeface="Arial" panose="020B0604020202020204" pitchFamily="34" charset="0"/>
                <a:ea typeface="MS PGothic" panose="020B0600070205080204" pitchFamily="-65" charset="-128"/>
              </a:rPr>
              <a:t>10</a:t>
            </a:r>
            <a:r>
              <a:rPr lang="zh-CN" altLang="en-US" dirty="0">
                <a:latin typeface="Arial" panose="020B0604020202020204" pitchFamily="34" charset="0"/>
                <a:ea typeface="MS PGothic" panose="020B0600070205080204" pitchFamily="-65" charset="-128"/>
              </a:rPr>
              <a:t>和</a:t>
            </a:r>
            <a:r>
              <a:rPr lang="en-US" altLang="zh-CN" dirty="0">
                <a:latin typeface="Arial" panose="020B0604020202020204" pitchFamily="34" charset="0"/>
                <a:ea typeface="MS PGothic" panose="020B0600070205080204" pitchFamily="-65" charset="-128"/>
              </a:rPr>
              <a:t>11</a:t>
            </a:r>
            <a:r>
              <a:rPr lang="zh-CN" altLang="en-US" dirty="0">
                <a:latin typeface="Arial" panose="020B0604020202020204" pitchFamily="34" charset="0"/>
                <a:ea typeface="MS PGothic" panose="020B0600070205080204" pitchFamily="-65" charset="-128"/>
              </a:rPr>
              <a:t>章还会再回到这个话题。</a:t>
            </a:r>
            <a:endParaRPr lang="zh-CN" altLang="en-US"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latin typeface="Arial" panose="020B0604020202020204" pitchFamily="34" charset="0"/>
                <a:ea typeface="MS PGothic" panose="020B0600070205080204" pitchFamily="-65" charset="-128"/>
              </a:rPr>
              <a:t>一旦恶意软件在目标系统中启动，下一步需要关心的就是其在系统中会有什么样的行为，也就是：恶意软件携带什么样的载荷。一些恶意软件并不携带载荷或仅仅携带无任何功能的载荷。此种恶意软件无论是故意地或因意外而被过早地释放出来，其唯一的目的是传播恶意软件。更普遍的情况是，恶意软件携带有一个或多个可以为攻击者实施某些秘密行为的有效载荷。</a:t>
            </a:r>
            <a:endParaRPr lang="zh-CN" altLang="en-US" sz="1200" b="0" dirty="0">
              <a:latin typeface="Arial" panose="020B0604020202020204" pitchFamily="34" charset="0"/>
              <a:ea typeface="MS PGothic" panose="020B0600070205080204" pitchFamily="-65" charset="-128"/>
            </a:endParaRPr>
          </a:p>
          <a:p>
            <a:r>
              <a:rPr lang="zh-CN" altLang="en-US" sz="1200" b="0" dirty="0">
                <a:latin typeface="Arial" panose="020B0604020202020204" pitchFamily="34" charset="0"/>
                <a:ea typeface="MS PGothic" panose="020B0600070205080204" pitchFamily="-65" charset="-128"/>
              </a:rPr>
              <a:t>一种可见于许多病毒和蠕虫中的早期有效载荷可以在特定的触发条件被满足时对被感染系统的数据造成破坏</a:t>
            </a:r>
            <a:r>
              <a:rPr lang="en-US" altLang="zh-CN" sz="1200" b="0" dirty="0">
                <a:latin typeface="Arial" panose="020B0604020202020204" pitchFamily="34" charset="0"/>
                <a:ea typeface="MS PGothic" panose="020B0600070205080204" pitchFamily="-65" charset="-128"/>
              </a:rPr>
              <a:t>[WEAV03]。</a:t>
            </a:r>
            <a:r>
              <a:rPr lang="zh-CN" altLang="en-US" sz="1200" b="0" dirty="0">
                <a:latin typeface="Arial" panose="020B0604020202020204" pitchFamily="34" charset="0"/>
                <a:ea typeface="MS PGothic" panose="020B0600070205080204" pitchFamily="-65" charset="-128"/>
              </a:rPr>
              <a:t>与此相关的一种载荷在触发时会在用户的系统中显示一些不受欢迎的消息或内容。而另一个更加恶劣的载荷变种则试图对系统造成实际的损害。所有这些行为针对的是计算机系统硬件或软件又或者是用户数据的完整性。这些行为可能不会立刻就显现出来，而是仅仅在满足特定的触发条件并触发恶意软件中的逻辑炸弹代码时才显现。</a:t>
            </a:r>
            <a:endParaRPr lang="zh-CN" altLang="en-US" sz="1200" b="0" dirty="0">
              <a:latin typeface="Arial" panose="020B0604020202020204" pitchFamily="34" charset="0"/>
              <a:ea typeface="MS PGothic" panose="020B0600070205080204" pitchFamily="-65" charset="-128"/>
            </a:endParaRPr>
          </a:p>
          <a:p>
            <a:r>
              <a:rPr lang="en-US" altLang="zh-CN" sz="1200" b="0" dirty="0">
                <a:latin typeface="Arial" panose="020B0604020202020204" pitchFamily="34" charset="0"/>
                <a:ea typeface="MS PGothic" panose="020B0600070205080204" pitchFamily="-65" charset="-128"/>
              </a:rPr>
              <a:t>CIH (Chernobyl)</a:t>
            </a:r>
            <a:r>
              <a:rPr lang="zh-CN" altLang="en-US" sz="1200" b="0" dirty="0">
                <a:latin typeface="Arial" panose="020B0604020202020204" pitchFamily="34" charset="0"/>
                <a:ea typeface="MS PGothic" panose="020B0600070205080204" pitchFamily="-65" charset="-128"/>
              </a:rPr>
              <a:t>病毒是一个早期的例子，首次发现于</a:t>
            </a:r>
            <a:r>
              <a:rPr lang="en-US" altLang="zh-CN" sz="1200" b="0" dirty="0">
                <a:latin typeface="Arial" panose="020B0604020202020204" pitchFamily="34" charset="0"/>
                <a:ea typeface="MS PGothic" panose="020B0600070205080204" pitchFamily="-65" charset="-128"/>
              </a:rPr>
              <a:t>1998</a:t>
            </a:r>
            <a:r>
              <a:rPr lang="zh-CN" altLang="en-US" sz="1200" b="0" dirty="0">
                <a:latin typeface="Arial" panose="020B0604020202020204" pitchFamily="34" charset="0"/>
                <a:ea typeface="MS PGothic" panose="020B0600070205080204" pitchFamily="-65" charset="-128"/>
              </a:rPr>
              <a:t>年，它是一个有破坏性的、寄生性的、内存驻留性质的病毒，运行于</a:t>
            </a:r>
            <a:r>
              <a:rPr lang="en-US" altLang="zh-CN" sz="1200" b="0" dirty="0">
                <a:latin typeface="Arial" panose="020B0604020202020204" pitchFamily="34" charset="0"/>
                <a:ea typeface="MS PGothic" panose="020B0600070205080204" pitchFamily="-65" charset="-128"/>
              </a:rPr>
              <a:t>Windows 95</a:t>
            </a:r>
            <a:r>
              <a:rPr lang="zh-CN" altLang="en-US" sz="1200" b="0" dirty="0">
                <a:latin typeface="Arial" panose="020B0604020202020204" pitchFamily="34" charset="0"/>
                <a:ea typeface="MS PGothic" panose="020B0600070205080204" pitchFamily="-65" charset="-128"/>
              </a:rPr>
              <a:t>和</a:t>
            </a:r>
            <a:r>
              <a:rPr lang="en-US" altLang="zh-CN" sz="1200" b="0" dirty="0">
                <a:latin typeface="Arial" panose="020B0604020202020204" pitchFamily="34" charset="0"/>
                <a:ea typeface="MS PGothic" panose="020B0600070205080204" pitchFamily="-65" charset="-128"/>
              </a:rPr>
              <a:t>98</a:t>
            </a:r>
            <a:r>
              <a:rPr lang="zh-CN" altLang="en-US" sz="1200" b="0" dirty="0">
                <a:latin typeface="Arial" panose="020B0604020202020204" pitchFamily="34" charset="0"/>
                <a:ea typeface="MS PGothic" panose="020B0600070205080204" pitchFamily="-65" charset="-128"/>
              </a:rPr>
              <a:t>系统上。它会在可执行文件被打开时感染它们。当触发日期一到，它会通过重写硬盘从</a:t>
            </a:r>
            <a:r>
              <a:rPr lang="en-US" altLang="zh-CN" sz="1200" b="0" dirty="0">
                <a:latin typeface="Arial" panose="020B0604020202020204" pitchFamily="34" charset="0"/>
                <a:ea typeface="MS PGothic" panose="020B0600070205080204" pitchFamily="-65" charset="-128"/>
              </a:rPr>
              <a:t>0</a:t>
            </a:r>
            <a:r>
              <a:rPr lang="zh-CN" altLang="en-US" sz="1200" b="0" dirty="0">
                <a:latin typeface="Arial" panose="020B0604020202020204" pitchFamily="34" charset="0"/>
                <a:ea typeface="MS PGothic" panose="020B0600070205080204" pitchFamily="-65" charset="-128"/>
              </a:rPr>
              <a:t>开始的第一个兆字节的数据以删除被感染系统中的数据，导致整个文件系统的大面积损坏。该病毒首次发作于</a:t>
            </a:r>
            <a:r>
              <a:rPr lang="en-US" altLang="zh-CN" sz="1200" b="0" dirty="0">
                <a:latin typeface="Arial" panose="020B0604020202020204" pitchFamily="34" charset="0"/>
                <a:ea typeface="MS PGothic" panose="020B0600070205080204" pitchFamily="-65" charset="-128"/>
              </a:rPr>
              <a:t>1999</a:t>
            </a:r>
            <a:r>
              <a:rPr lang="zh-CN" altLang="en-US" sz="1200" b="0" dirty="0">
                <a:latin typeface="Arial" panose="020B0604020202020204" pitchFamily="34" charset="0"/>
                <a:ea typeface="MS PGothic" panose="020B0600070205080204" pitchFamily="-65" charset="-128"/>
              </a:rPr>
              <a:t>年</a:t>
            </a:r>
            <a:r>
              <a:rPr lang="en-US" altLang="zh-CN" sz="1200" b="0" dirty="0">
                <a:latin typeface="Arial" panose="020B0604020202020204" pitchFamily="34" charset="0"/>
                <a:ea typeface="MS PGothic" panose="020B0600070205080204" pitchFamily="-65" charset="-128"/>
              </a:rPr>
              <a:t>4</a:t>
            </a:r>
            <a:r>
              <a:rPr lang="zh-CN" altLang="en-US" sz="1200" b="0" dirty="0">
                <a:latin typeface="Arial" panose="020B0604020202020204" pitchFamily="34" charset="0"/>
                <a:ea typeface="MS PGothic" panose="020B0600070205080204" pitchFamily="-65" charset="-128"/>
              </a:rPr>
              <a:t>月</a:t>
            </a:r>
            <a:r>
              <a:rPr lang="en-US" altLang="zh-CN" sz="1200" b="0" dirty="0">
                <a:latin typeface="Arial" panose="020B0604020202020204" pitchFamily="34" charset="0"/>
                <a:ea typeface="MS PGothic" panose="020B0600070205080204" pitchFamily="-65" charset="-128"/>
              </a:rPr>
              <a:t>26</a:t>
            </a:r>
            <a:r>
              <a:rPr lang="zh-CN" altLang="en-US" sz="1200" b="0" dirty="0">
                <a:latin typeface="Arial" panose="020B0604020202020204" pitchFamily="34" charset="0"/>
                <a:ea typeface="MS PGothic" panose="020B0600070205080204" pitchFamily="-65" charset="-128"/>
              </a:rPr>
              <a:t>日，据估计有</a:t>
            </a:r>
            <a:r>
              <a:rPr lang="en-US" altLang="zh-CN" sz="1200" b="0" dirty="0">
                <a:latin typeface="Arial" panose="020B0604020202020204" pitchFamily="34" charset="0"/>
                <a:ea typeface="MS PGothic" panose="020B0600070205080204" pitchFamily="-65" charset="-128"/>
              </a:rPr>
              <a:t>100</a:t>
            </a:r>
            <a:r>
              <a:rPr lang="zh-CN" altLang="en-US" sz="1200" b="0" dirty="0">
                <a:latin typeface="Arial" panose="020B0604020202020204" pitchFamily="34" charset="0"/>
                <a:ea typeface="MS PGothic" panose="020B0600070205080204" pitchFamily="-65" charset="-128"/>
              </a:rPr>
              <a:t>万以上的计算机被感染。</a:t>
            </a:r>
            <a:endParaRPr lang="zh-CN" altLang="en-US" sz="1200" b="0" dirty="0">
              <a:latin typeface="Arial" panose="020B0604020202020204" pitchFamily="34" charset="0"/>
              <a:ea typeface="MS PGothic" panose="020B0600070205080204" pitchFamily="-65" charset="-128"/>
            </a:endParaRPr>
          </a:p>
          <a:p>
            <a:r>
              <a:rPr lang="zh-CN" altLang="en-US" sz="1200" b="0" dirty="0">
                <a:latin typeface="Arial" panose="020B0604020202020204" pitchFamily="34" charset="0"/>
                <a:ea typeface="MS PGothic" panose="020B0600070205080204" pitchFamily="-65" charset="-128"/>
              </a:rPr>
              <a:t>与之类似，求职信（</a:t>
            </a:r>
            <a:r>
              <a:rPr lang="en-US" altLang="zh-CN" sz="1200" b="0" dirty="0" err="1">
                <a:latin typeface="Arial" panose="020B0604020202020204" pitchFamily="34" charset="0"/>
                <a:ea typeface="MS PGothic" panose="020B0600070205080204" pitchFamily="-65" charset="-128"/>
              </a:rPr>
              <a:t>Klez</a:t>
            </a:r>
            <a:r>
              <a:rPr lang="en-US" altLang="zh-CN" sz="1200" b="0" dirty="0">
                <a:latin typeface="Arial" panose="020B0604020202020204" pitchFamily="34" charset="0"/>
                <a:ea typeface="MS PGothic" panose="020B0600070205080204" pitchFamily="-65" charset="-128"/>
              </a:rPr>
              <a:t>)</a:t>
            </a:r>
            <a:r>
              <a:rPr lang="zh-CN" altLang="en-US" sz="1200" b="0" dirty="0">
                <a:latin typeface="Arial" panose="020B0604020202020204" pitchFamily="34" charset="0"/>
                <a:ea typeface="MS PGothic" panose="020B0600070205080204" pitchFamily="-65" charset="-128"/>
              </a:rPr>
              <a:t>蠕虫是早期的一个损害型蠕虫的例子，它感染从</a:t>
            </a:r>
            <a:r>
              <a:rPr lang="en-US" altLang="zh-CN" sz="1200" b="0" dirty="0">
                <a:latin typeface="Arial" panose="020B0604020202020204" pitchFamily="34" charset="0"/>
                <a:ea typeface="MS PGothic" panose="020B0600070205080204" pitchFamily="-65" charset="-128"/>
              </a:rPr>
              <a:t>Windows 95 </a:t>
            </a:r>
            <a:r>
              <a:rPr lang="zh-CN" altLang="en-US" sz="1200" b="0" dirty="0">
                <a:latin typeface="Arial" panose="020B0604020202020204" pitchFamily="34" charset="0"/>
                <a:ea typeface="MS PGothic" panose="020B0600070205080204" pitchFamily="-65" charset="-128"/>
              </a:rPr>
              <a:t>到</a:t>
            </a:r>
            <a:r>
              <a:rPr lang="en-US" altLang="zh-CN" sz="1200" b="0" dirty="0">
                <a:latin typeface="Arial" panose="020B0604020202020204" pitchFamily="34" charset="0"/>
                <a:ea typeface="MS PGothic" panose="020B0600070205080204" pitchFamily="-65" charset="-128"/>
              </a:rPr>
              <a:t>Windows XP</a:t>
            </a:r>
            <a:r>
              <a:rPr lang="zh-CN" altLang="en-US" sz="1200" b="0" dirty="0">
                <a:latin typeface="Arial" panose="020B0604020202020204" pitchFamily="34" charset="0"/>
                <a:ea typeface="MS PGothic" panose="020B0600070205080204" pitchFamily="-65" charset="-128"/>
              </a:rPr>
              <a:t>的一系列操作系统，首次发现于</a:t>
            </a:r>
            <a:r>
              <a:rPr lang="en-US" altLang="zh-CN" sz="1200" b="0" dirty="0">
                <a:latin typeface="Arial" panose="020B0604020202020204" pitchFamily="34" charset="0"/>
                <a:ea typeface="MS PGothic" panose="020B0600070205080204" pitchFamily="-65" charset="-128"/>
              </a:rPr>
              <a:t>2001</a:t>
            </a:r>
            <a:r>
              <a:rPr lang="zh-CN" altLang="en-US" sz="1200" b="0" dirty="0">
                <a:latin typeface="Arial" panose="020B0604020202020204" pitchFamily="34" charset="0"/>
                <a:ea typeface="MS PGothic" panose="020B0600070205080204" pitchFamily="-65" charset="-128"/>
              </a:rPr>
              <a:t>年</a:t>
            </a:r>
            <a:r>
              <a:rPr lang="en-US" altLang="zh-CN" sz="1200" b="0" dirty="0">
                <a:latin typeface="Arial" panose="020B0604020202020204" pitchFamily="34" charset="0"/>
                <a:ea typeface="MS PGothic" panose="020B0600070205080204" pitchFamily="-65" charset="-128"/>
              </a:rPr>
              <a:t>10</a:t>
            </a:r>
            <a:r>
              <a:rPr lang="zh-CN" altLang="en-US" sz="1200" b="0" dirty="0">
                <a:latin typeface="Arial" panose="020B0604020202020204" pitchFamily="34" charset="0"/>
                <a:ea typeface="MS PGothic" panose="020B0600070205080204" pitchFamily="-65" charset="-128"/>
              </a:rPr>
              <a:t>月。求职信蠕虫通过电子邮件，向用户地址簿中的邮箱地址和系统中的文件传播自身的拷贝。它可以暂停和删除一些运行在系统中的反病毒程序。在发作日期，即每年某几个月的</a:t>
            </a:r>
            <a:r>
              <a:rPr lang="en-US" altLang="zh-CN" sz="1200" b="0" dirty="0">
                <a:latin typeface="Arial" panose="020B0604020202020204" pitchFamily="34" charset="0"/>
                <a:ea typeface="MS PGothic" panose="020B0600070205080204" pitchFamily="-65" charset="-128"/>
              </a:rPr>
              <a:t>13</a:t>
            </a:r>
            <a:r>
              <a:rPr lang="zh-CN" altLang="en-US" sz="1200" b="0" dirty="0">
                <a:latin typeface="Arial" panose="020B0604020202020204" pitchFamily="34" charset="0"/>
                <a:ea typeface="MS PGothic" panose="020B0600070205080204" pitchFamily="-65" charset="-128"/>
              </a:rPr>
              <a:t>号，它会清空本地硬盘下的文件。</a:t>
            </a:r>
            <a:endParaRPr lang="zh-CN" altLang="en-US" sz="1200" b="0" dirty="0">
              <a:latin typeface="Arial" panose="020B0604020202020204" pitchFamily="34" charset="0"/>
              <a:ea typeface="MS PGothic" panose="020B0600070205080204" pitchFamily="-65" charset="-128"/>
            </a:endParaRPr>
          </a:p>
          <a:p>
            <a:r>
              <a:rPr lang="zh-CN" altLang="en-US" sz="1200" b="0" dirty="0">
                <a:latin typeface="Arial" panose="020B0604020202020204" pitchFamily="34" charset="0"/>
                <a:ea typeface="MS PGothic" panose="020B0600070205080204" pitchFamily="-65" charset="-128"/>
              </a:rPr>
              <a:t>除了单纯地破坏数据，某些恶意软件会加密用户数据，然后向用户索要赎金才可以恢复数据。这种恶意软件有时被称为勒索软件（</a:t>
            </a:r>
            <a:r>
              <a:rPr lang="en-US" altLang="zh-CN" sz="1200" b="0" dirty="0">
                <a:latin typeface="Arial" panose="020B0604020202020204" pitchFamily="34" charset="0"/>
                <a:ea typeface="MS PGothic" panose="020B0600070205080204" pitchFamily="-65" charset="-128"/>
              </a:rPr>
              <a:t>ransomware)。1989</a:t>
            </a:r>
            <a:r>
              <a:rPr lang="zh-CN" altLang="en-US" sz="1200" b="0" dirty="0">
                <a:latin typeface="Arial" panose="020B0604020202020204" pitchFamily="34" charset="0"/>
                <a:ea typeface="MS PGothic" panose="020B0600070205080204" pitchFamily="-65" charset="-128"/>
              </a:rPr>
              <a:t>年发现的</a:t>
            </a:r>
            <a:r>
              <a:rPr lang="en-US" altLang="zh-CN" sz="1200" b="0" dirty="0">
                <a:latin typeface="Arial" panose="020B0604020202020204" pitchFamily="34" charset="0"/>
                <a:ea typeface="MS PGothic" panose="020B0600070205080204" pitchFamily="-65" charset="-128"/>
              </a:rPr>
              <a:t>Cyborg</a:t>
            </a:r>
            <a:r>
              <a:rPr lang="zh-CN" altLang="en-US" sz="1200" b="0" dirty="0">
                <a:latin typeface="Arial" panose="020B0604020202020204" pitchFamily="34" charset="0"/>
                <a:ea typeface="MS PGothic" panose="020B0600070205080204" pitchFamily="-65" charset="-128"/>
              </a:rPr>
              <a:t>木马就是早期的例子。但是，到了</a:t>
            </a:r>
            <a:r>
              <a:rPr lang="en-US" altLang="zh-CN" sz="1200" b="0" dirty="0">
                <a:latin typeface="Arial" panose="020B0604020202020204" pitchFamily="34" charset="0"/>
                <a:ea typeface="MS PGothic" panose="020B0600070205080204" pitchFamily="-65" charset="-128"/>
              </a:rPr>
              <a:t>2006</a:t>
            </a:r>
            <a:r>
              <a:rPr lang="zh-CN" altLang="en-US" sz="1200" b="0" dirty="0">
                <a:latin typeface="Arial" panose="020B0604020202020204" pitchFamily="34" charset="0"/>
                <a:ea typeface="MS PGothic" panose="020B0600070205080204" pitchFamily="-65" charset="-128"/>
              </a:rPr>
              <a:t>年年中，涌现出一批使用公钥密码算法和越来越长的密钥对数据进行加密的蠕虫和木马（如</a:t>
            </a:r>
            <a:r>
              <a:rPr lang="en-US" altLang="zh-CN" sz="1200" b="0" dirty="0" err="1">
                <a:latin typeface="Arial" panose="020B0604020202020204" pitchFamily="34" charset="0"/>
                <a:ea typeface="MS PGothic" panose="020B0600070205080204" pitchFamily="-65" charset="-128"/>
              </a:rPr>
              <a:t>Gpcode</a:t>
            </a:r>
            <a:r>
              <a:rPr lang="zh-CN" altLang="en-US" sz="1200" b="0" dirty="0">
                <a:latin typeface="Arial" panose="020B0604020202020204" pitchFamily="34" charset="0"/>
                <a:ea typeface="MS PGothic" panose="020B0600070205080204" pitchFamily="-65" charset="-128"/>
              </a:rPr>
              <a:t>木马</a:t>
            </a:r>
            <a:r>
              <a:rPr lang="en-US" altLang="zh-CN" sz="1200" b="0" dirty="0">
                <a:latin typeface="Arial" panose="020B0604020202020204" pitchFamily="34" charset="0"/>
                <a:ea typeface="MS PGothic" panose="020B0600070205080204" pitchFamily="-65" charset="-128"/>
              </a:rPr>
              <a:t>)</a:t>
            </a:r>
            <a:r>
              <a:rPr lang="zh-CN" altLang="en-US" sz="1200" b="0" dirty="0">
                <a:latin typeface="Arial" panose="020B0604020202020204" pitchFamily="34" charset="0"/>
                <a:ea typeface="MS PGothic" panose="020B0600070205080204" pitchFamily="-65" charset="-128"/>
              </a:rPr>
              <a:t>。用户必须支付赎金，或在指定网站进行支付才可以拿到解密的密钥。虽然早期使用弱加密技术的勒索软件有可能不支付赎金便能破解，但是同样的方法对于近期使用长密钥公钥密码算法的勒索软件便无能为力了。文献</a:t>
            </a:r>
            <a:r>
              <a:rPr lang="en-US" altLang="zh-CN" sz="1200" b="0" dirty="0">
                <a:latin typeface="Arial" panose="020B0604020202020204" pitchFamily="34" charset="0"/>
                <a:ea typeface="MS PGothic" panose="020B0600070205080204" pitchFamily="-65" charset="-128"/>
              </a:rPr>
              <a:t>[SYMA13]</a:t>
            </a:r>
            <a:r>
              <a:rPr lang="zh-CN" altLang="en-US" sz="1200" b="0" dirty="0">
                <a:latin typeface="Arial" panose="020B0604020202020204" pitchFamily="34" charset="0"/>
                <a:ea typeface="MS PGothic" panose="020B0600070205080204" pitchFamily="-65" charset="-128"/>
              </a:rPr>
              <a:t>指出勒索软件是一个越来越大的挑战，通常利用夹带式下载进行传播。</a:t>
            </a:r>
            <a:endParaRPr lang="zh-CN" altLang="en-US" sz="1200" b="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latin typeface="Arial" panose="020B0604020202020204" pitchFamily="34" charset="0"/>
                <a:ea typeface="MS PGothic" panose="020B0600070205080204" pitchFamily="-65" charset="-128"/>
              </a:rPr>
              <a:t>一旦恶意软件在目标系统中启动，下一步需要关心的就是其在系统中会有什么样的行为，也就是：恶意软件携带什么样的载荷。一些恶意软件并不携带载荷或仅仅携带无任何功能的载荷。此种恶意软件无论是故意地或因意外而被过早地释放出来，其唯一的目的是传播恶意软件。更普遍的情况是，恶意软件携带有一个或多个可以为攻击者实施某些秘密行为的有效载荷。</a:t>
            </a:r>
            <a:endParaRPr lang="zh-CN" altLang="en-US" sz="1200" b="0" dirty="0">
              <a:latin typeface="Arial" panose="020B0604020202020204" pitchFamily="34" charset="0"/>
              <a:ea typeface="MS PGothic" panose="020B0600070205080204" pitchFamily="-65" charset="-128"/>
            </a:endParaRPr>
          </a:p>
          <a:p>
            <a:r>
              <a:rPr lang="zh-CN" altLang="en-US" sz="1200" b="0" dirty="0">
                <a:latin typeface="Arial" panose="020B0604020202020204" pitchFamily="34" charset="0"/>
                <a:ea typeface="MS PGothic" panose="020B0600070205080204" pitchFamily="-65" charset="-128"/>
              </a:rPr>
              <a:t>一种可见于许多病毒和蠕虫中的早期有效载荷可以在特定的触发条件被满足时对被感染系统的数据造成破坏</a:t>
            </a:r>
            <a:r>
              <a:rPr lang="en-US" altLang="zh-CN" sz="1200" b="0" dirty="0">
                <a:latin typeface="Arial" panose="020B0604020202020204" pitchFamily="34" charset="0"/>
                <a:ea typeface="MS PGothic" panose="020B0600070205080204" pitchFamily="-65" charset="-128"/>
              </a:rPr>
              <a:t>[WEAV03]。</a:t>
            </a:r>
            <a:r>
              <a:rPr lang="zh-CN" altLang="en-US" sz="1200" b="0" dirty="0">
                <a:latin typeface="Arial" panose="020B0604020202020204" pitchFamily="34" charset="0"/>
                <a:ea typeface="MS PGothic" panose="020B0600070205080204" pitchFamily="-65" charset="-128"/>
              </a:rPr>
              <a:t>与此相关的一种载荷在触发时会在用户的系统中显示一些不受欢迎的消息或内容。而另一个更加恶劣的载荷变种则试图对系统造成实际的损害。所有这些行为针对的是计算机系统硬件或软件又或者是用户数据的完整性。这些行为可能不会立刻就显现出来，而是仅仅在满足特定的触发条件并触发恶意软件中的逻辑炸弹代码时才显现。</a:t>
            </a:r>
            <a:endParaRPr lang="zh-CN" altLang="en-US" sz="1200" b="0" dirty="0">
              <a:latin typeface="Arial" panose="020B0604020202020204" pitchFamily="34" charset="0"/>
              <a:ea typeface="MS PGothic" panose="020B0600070205080204" pitchFamily="-65" charset="-128"/>
            </a:endParaRPr>
          </a:p>
          <a:p>
            <a:r>
              <a:rPr lang="en-US" altLang="zh-CN" sz="1200" b="0" dirty="0">
                <a:latin typeface="Arial" panose="020B0604020202020204" pitchFamily="34" charset="0"/>
                <a:ea typeface="MS PGothic" panose="020B0600070205080204" pitchFamily="-65" charset="-128"/>
              </a:rPr>
              <a:t>CIH (Chernobyl)</a:t>
            </a:r>
            <a:r>
              <a:rPr lang="zh-CN" altLang="en-US" sz="1200" b="0" dirty="0">
                <a:latin typeface="Arial" panose="020B0604020202020204" pitchFamily="34" charset="0"/>
                <a:ea typeface="MS PGothic" panose="020B0600070205080204" pitchFamily="-65" charset="-128"/>
              </a:rPr>
              <a:t>病毒是一个早期的例子，首次发现于</a:t>
            </a:r>
            <a:r>
              <a:rPr lang="en-US" altLang="zh-CN" sz="1200" b="0" dirty="0">
                <a:latin typeface="Arial" panose="020B0604020202020204" pitchFamily="34" charset="0"/>
                <a:ea typeface="MS PGothic" panose="020B0600070205080204" pitchFamily="-65" charset="-128"/>
              </a:rPr>
              <a:t>1998</a:t>
            </a:r>
            <a:r>
              <a:rPr lang="zh-CN" altLang="en-US" sz="1200" b="0" dirty="0">
                <a:latin typeface="Arial" panose="020B0604020202020204" pitchFamily="34" charset="0"/>
                <a:ea typeface="MS PGothic" panose="020B0600070205080204" pitchFamily="-65" charset="-128"/>
              </a:rPr>
              <a:t>年，它是一个有破坏性的、寄生性的、内存驻留性质的病毒，运行于</a:t>
            </a:r>
            <a:r>
              <a:rPr lang="en-US" altLang="zh-CN" sz="1200" b="0" dirty="0">
                <a:latin typeface="Arial" panose="020B0604020202020204" pitchFamily="34" charset="0"/>
                <a:ea typeface="MS PGothic" panose="020B0600070205080204" pitchFamily="-65" charset="-128"/>
              </a:rPr>
              <a:t>Windows 95</a:t>
            </a:r>
            <a:r>
              <a:rPr lang="zh-CN" altLang="en-US" sz="1200" b="0" dirty="0">
                <a:latin typeface="Arial" panose="020B0604020202020204" pitchFamily="34" charset="0"/>
                <a:ea typeface="MS PGothic" panose="020B0600070205080204" pitchFamily="-65" charset="-128"/>
              </a:rPr>
              <a:t>和</a:t>
            </a:r>
            <a:r>
              <a:rPr lang="en-US" altLang="zh-CN" sz="1200" b="0" dirty="0">
                <a:latin typeface="Arial" panose="020B0604020202020204" pitchFamily="34" charset="0"/>
                <a:ea typeface="MS PGothic" panose="020B0600070205080204" pitchFamily="-65" charset="-128"/>
              </a:rPr>
              <a:t>98</a:t>
            </a:r>
            <a:r>
              <a:rPr lang="zh-CN" altLang="en-US" sz="1200" b="0" dirty="0">
                <a:latin typeface="Arial" panose="020B0604020202020204" pitchFamily="34" charset="0"/>
                <a:ea typeface="MS PGothic" panose="020B0600070205080204" pitchFamily="-65" charset="-128"/>
              </a:rPr>
              <a:t>系统上。它会在可执行文件被打开时感染它们。当触发日期一到，它会通过重写硬盘从</a:t>
            </a:r>
            <a:r>
              <a:rPr lang="en-US" altLang="zh-CN" sz="1200" b="0" dirty="0">
                <a:latin typeface="Arial" panose="020B0604020202020204" pitchFamily="34" charset="0"/>
                <a:ea typeface="MS PGothic" panose="020B0600070205080204" pitchFamily="-65" charset="-128"/>
              </a:rPr>
              <a:t>0</a:t>
            </a:r>
            <a:r>
              <a:rPr lang="zh-CN" altLang="en-US" sz="1200" b="0" dirty="0">
                <a:latin typeface="Arial" panose="020B0604020202020204" pitchFamily="34" charset="0"/>
                <a:ea typeface="MS PGothic" panose="020B0600070205080204" pitchFamily="-65" charset="-128"/>
              </a:rPr>
              <a:t>开始的第一个兆字节的数据以删除被感染系统中的数据，导致整个文件系统的大面积损坏。该病毒首次发作于</a:t>
            </a:r>
            <a:r>
              <a:rPr lang="en-US" altLang="zh-CN" sz="1200" b="0" dirty="0">
                <a:latin typeface="Arial" panose="020B0604020202020204" pitchFamily="34" charset="0"/>
                <a:ea typeface="MS PGothic" panose="020B0600070205080204" pitchFamily="-65" charset="-128"/>
              </a:rPr>
              <a:t>1999</a:t>
            </a:r>
            <a:r>
              <a:rPr lang="zh-CN" altLang="en-US" sz="1200" b="0" dirty="0">
                <a:latin typeface="Arial" panose="020B0604020202020204" pitchFamily="34" charset="0"/>
                <a:ea typeface="MS PGothic" panose="020B0600070205080204" pitchFamily="-65" charset="-128"/>
              </a:rPr>
              <a:t>年</a:t>
            </a:r>
            <a:r>
              <a:rPr lang="en-US" altLang="zh-CN" sz="1200" b="0" dirty="0">
                <a:latin typeface="Arial" panose="020B0604020202020204" pitchFamily="34" charset="0"/>
                <a:ea typeface="MS PGothic" panose="020B0600070205080204" pitchFamily="-65" charset="-128"/>
              </a:rPr>
              <a:t>4</a:t>
            </a:r>
            <a:r>
              <a:rPr lang="zh-CN" altLang="en-US" sz="1200" b="0" dirty="0">
                <a:latin typeface="Arial" panose="020B0604020202020204" pitchFamily="34" charset="0"/>
                <a:ea typeface="MS PGothic" panose="020B0600070205080204" pitchFamily="-65" charset="-128"/>
              </a:rPr>
              <a:t>月</a:t>
            </a:r>
            <a:r>
              <a:rPr lang="en-US" altLang="zh-CN" sz="1200" b="0" dirty="0">
                <a:latin typeface="Arial" panose="020B0604020202020204" pitchFamily="34" charset="0"/>
                <a:ea typeface="MS PGothic" panose="020B0600070205080204" pitchFamily="-65" charset="-128"/>
              </a:rPr>
              <a:t>26</a:t>
            </a:r>
            <a:r>
              <a:rPr lang="zh-CN" altLang="en-US" sz="1200" b="0" dirty="0">
                <a:latin typeface="Arial" panose="020B0604020202020204" pitchFamily="34" charset="0"/>
                <a:ea typeface="MS PGothic" panose="020B0600070205080204" pitchFamily="-65" charset="-128"/>
              </a:rPr>
              <a:t>日，据估计有</a:t>
            </a:r>
            <a:r>
              <a:rPr lang="en-US" altLang="zh-CN" sz="1200" b="0" dirty="0">
                <a:latin typeface="Arial" panose="020B0604020202020204" pitchFamily="34" charset="0"/>
                <a:ea typeface="MS PGothic" panose="020B0600070205080204" pitchFamily="-65" charset="-128"/>
              </a:rPr>
              <a:t>100</a:t>
            </a:r>
            <a:r>
              <a:rPr lang="zh-CN" altLang="en-US" sz="1200" b="0" dirty="0">
                <a:latin typeface="Arial" panose="020B0604020202020204" pitchFamily="34" charset="0"/>
                <a:ea typeface="MS PGothic" panose="020B0600070205080204" pitchFamily="-65" charset="-128"/>
              </a:rPr>
              <a:t>万以上的计算机被感染。</a:t>
            </a:r>
            <a:endParaRPr lang="zh-CN" altLang="en-US" sz="1200" b="0" dirty="0">
              <a:latin typeface="Arial" panose="020B0604020202020204" pitchFamily="34" charset="0"/>
              <a:ea typeface="MS PGothic" panose="020B0600070205080204" pitchFamily="-65" charset="-128"/>
            </a:endParaRPr>
          </a:p>
          <a:p>
            <a:r>
              <a:rPr lang="zh-CN" altLang="en-US" sz="1200" b="0" dirty="0">
                <a:latin typeface="Arial" panose="020B0604020202020204" pitchFamily="34" charset="0"/>
                <a:ea typeface="MS PGothic" panose="020B0600070205080204" pitchFamily="-65" charset="-128"/>
              </a:rPr>
              <a:t>与之类似，求职信（</a:t>
            </a:r>
            <a:r>
              <a:rPr lang="en-US" altLang="zh-CN" sz="1200" b="0" dirty="0" err="1">
                <a:latin typeface="Arial" panose="020B0604020202020204" pitchFamily="34" charset="0"/>
                <a:ea typeface="MS PGothic" panose="020B0600070205080204" pitchFamily="-65" charset="-128"/>
              </a:rPr>
              <a:t>Klez</a:t>
            </a:r>
            <a:r>
              <a:rPr lang="en-US" altLang="zh-CN" sz="1200" b="0" dirty="0">
                <a:latin typeface="Arial" panose="020B0604020202020204" pitchFamily="34" charset="0"/>
                <a:ea typeface="MS PGothic" panose="020B0600070205080204" pitchFamily="-65" charset="-128"/>
              </a:rPr>
              <a:t>)</a:t>
            </a:r>
            <a:r>
              <a:rPr lang="zh-CN" altLang="en-US" sz="1200" b="0" dirty="0">
                <a:latin typeface="Arial" panose="020B0604020202020204" pitchFamily="34" charset="0"/>
                <a:ea typeface="MS PGothic" panose="020B0600070205080204" pitchFamily="-65" charset="-128"/>
              </a:rPr>
              <a:t>蠕虫是早期的一个损害型蠕虫的例子，它感染从</a:t>
            </a:r>
            <a:r>
              <a:rPr lang="en-US" altLang="zh-CN" sz="1200" b="0" dirty="0">
                <a:latin typeface="Arial" panose="020B0604020202020204" pitchFamily="34" charset="0"/>
                <a:ea typeface="MS PGothic" panose="020B0600070205080204" pitchFamily="-65" charset="-128"/>
              </a:rPr>
              <a:t>Windows 95 </a:t>
            </a:r>
            <a:r>
              <a:rPr lang="zh-CN" altLang="en-US" sz="1200" b="0" dirty="0">
                <a:latin typeface="Arial" panose="020B0604020202020204" pitchFamily="34" charset="0"/>
                <a:ea typeface="MS PGothic" panose="020B0600070205080204" pitchFamily="-65" charset="-128"/>
              </a:rPr>
              <a:t>到</a:t>
            </a:r>
            <a:r>
              <a:rPr lang="en-US" altLang="zh-CN" sz="1200" b="0" dirty="0">
                <a:latin typeface="Arial" panose="020B0604020202020204" pitchFamily="34" charset="0"/>
                <a:ea typeface="MS PGothic" panose="020B0600070205080204" pitchFamily="-65" charset="-128"/>
              </a:rPr>
              <a:t>Windows XP</a:t>
            </a:r>
            <a:r>
              <a:rPr lang="zh-CN" altLang="en-US" sz="1200" b="0" dirty="0">
                <a:latin typeface="Arial" panose="020B0604020202020204" pitchFamily="34" charset="0"/>
                <a:ea typeface="MS PGothic" panose="020B0600070205080204" pitchFamily="-65" charset="-128"/>
              </a:rPr>
              <a:t>的一系列操作系统，首次发现于</a:t>
            </a:r>
            <a:r>
              <a:rPr lang="en-US" altLang="zh-CN" sz="1200" b="0" dirty="0">
                <a:latin typeface="Arial" panose="020B0604020202020204" pitchFamily="34" charset="0"/>
                <a:ea typeface="MS PGothic" panose="020B0600070205080204" pitchFamily="-65" charset="-128"/>
              </a:rPr>
              <a:t>2001</a:t>
            </a:r>
            <a:r>
              <a:rPr lang="zh-CN" altLang="en-US" sz="1200" b="0" dirty="0">
                <a:latin typeface="Arial" panose="020B0604020202020204" pitchFamily="34" charset="0"/>
                <a:ea typeface="MS PGothic" panose="020B0600070205080204" pitchFamily="-65" charset="-128"/>
              </a:rPr>
              <a:t>年</a:t>
            </a:r>
            <a:r>
              <a:rPr lang="en-US" altLang="zh-CN" sz="1200" b="0" dirty="0">
                <a:latin typeface="Arial" panose="020B0604020202020204" pitchFamily="34" charset="0"/>
                <a:ea typeface="MS PGothic" panose="020B0600070205080204" pitchFamily="-65" charset="-128"/>
              </a:rPr>
              <a:t>10</a:t>
            </a:r>
            <a:r>
              <a:rPr lang="zh-CN" altLang="en-US" sz="1200" b="0" dirty="0">
                <a:latin typeface="Arial" panose="020B0604020202020204" pitchFamily="34" charset="0"/>
                <a:ea typeface="MS PGothic" panose="020B0600070205080204" pitchFamily="-65" charset="-128"/>
              </a:rPr>
              <a:t>月。求职信蠕虫通过电子邮件，向用户地址簿中的邮箱地址和系统中的文件传播自身的拷贝。它可以暂停和删除一些运行在系统中的反病毒程序。在发作日期，即每年某几个月的</a:t>
            </a:r>
            <a:r>
              <a:rPr lang="en-US" altLang="zh-CN" sz="1200" b="0" dirty="0">
                <a:latin typeface="Arial" panose="020B0604020202020204" pitchFamily="34" charset="0"/>
                <a:ea typeface="MS PGothic" panose="020B0600070205080204" pitchFamily="-65" charset="-128"/>
              </a:rPr>
              <a:t>13</a:t>
            </a:r>
            <a:r>
              <a:rPr lang="zh-CN" altLang="en-US" sz="1200" b="0" dirty="0">
                <a:latin typeface="Arial" panose="020B0604020202020204" pitchFamily="34" charset="0"/>
                <a:ea typeface="MS PGothic" panose="020B0600070205080204" pitchFamily="-65" charset="-128"/>
              </a:rPr>
              <a:t>号，它会清空本地硬盘下的文件。</a:t>
            </a:r>
            <a:endParaRPr lang="zh-CN" altLang="en-US" sz="1200" b="0" dirty="0">
              <a:latin typeface="Arial" panose="020B0604020202020204" pitchFamily="34" charset="0"/>
              <a:ea typeface="MS PGothic" panose="020B0600070205080204" pitchFamily="-65" charset="-128"/>
            </a:endParaRPr>
          </a:p>
          <a:p>
            <a:r>
              <a:rPr lang="zh-CN" altLang="en-US" sz="1200" b="0" dirty="0">
                <a:latin typeface="Arial" panose="020B0604020202020204" pitchFamily="34" charset="0"/>
                <a:ea typeface="MS PGothic" panose="020B0600070205080204" pitchFamily="-65" charset="-128"/>
              </a:rPr>
              <a:t>除了单纯地破坏数据，某些恶意软件会加密用户数据，然后向用户索要赎金才可以恢复数据。这种恶意软件有时被称为勒索软件（</a:t>
            </a:r>
            <a:r>
              <a:rPr lang="en-US" altLang="zh-CN" sz="1200" b="0" dirty="0">
                <a:latin typeface="Arial" panose="020B0604020202020204" pitchFamily="34" charset="0"/>
                <a:ea typeface="MS PGothic" panose="020B0600070205080204" pitchFamily="-65" charset="-128"/>
              </a:rPr>
              <a:t>ransomware)。1989</a:t>
            </a:r>
            <a:r>
              <a:rPr lang="zh-CN" altLang="en-US" sz="1200" b="0" dirty="0">
                <a:latin typeface="Arial" panose="020B0604020202020204" pitchFamily="34" charset="0"/>
                <a:ea typeface="MS PGothic" panose="020B0600070205080204" pitchFamily="-65" charset="-128"/>
              </a:rPr>
              <a:t>年发现的</a:t>
            </a:r>
            <a:r>
              <a:rPr lang="en-US" altLang="zh-CN" sz="1200" b="0" dirty="0">
                <a:latin typeface="Arial" panose="020B0604020202020204" pitchFamily="34" charset="0"/>
                <a:ea typeface="MS PGothic" panose="020B0600070205080204" pitchFamily="-65" charset="-128"/>
              </a:rPr>
              <a:t>Cyborg</a:t>
            </a:r>
            <a:r>
              <a:rPr lang="zh-CN" altLang="en-US" sz="1200" b="0" dirty="0">
                <a:latin typeface="Arial" panose="020B0604020202020204" pitchFamily="34" charset="0"/>
                <a:ea typeface="MS PGothic" panose="020B0600070205080204" pitchFamily="-65" charset="-128"/>
              </a:rPr>
              <a:t>木马就是早期的例子。但是，到了</a:t>
            </a:r>
            <a:r>
              <a:rPr lang="en-US" altLang="zh-CN" sz="1200" b="0" dirty="0">
                <a:latin typeface="Arial" panose="020B0604020202020204" pitchFamily="34" charset="0"/>
                <a:ea typeface="MS PGothic" panose="020B0600070205080204" pitchFamily="-65" charset="-128"/>
              </a:rPr>
              <a:t>2006</a:t>
            </a:r>
            <a:r>
              <a:rPr lang="zh-CN" altLang="en-US" sz="1200" b="0" dirty="0">
                <a:latin typeface="Arial" panose="020B0604020202020204" pitchFamily="34" charset="0"/>
                <a:ea typeface="MS PGothic" panose="020B0600070205080204" pitchFamily="-65" charset="-128"/>
              </a:rPr>
              <a:t>年年中，涌现出一批使用公钥密码算法和越来越长的密钥对数据进行加密的蠕虫和木马（如</a:t>
            </a:r>
            <a:r>
              <a:rPr lang="en-US" altLang="zh-CN" sz="1200" b="0" dirty="0" err="1">
                <a:latin typeface="Arial" panose="020B0604020202020204" pitchFamily="34" charset="0"/>
                <a:ea typeface="MS PGothic" panose="020B0600070205080204" pitchFamily="-65" charset="-128"/>
              </a:rPr>
              <a:t>Gpcode</a:t>
            </a:r>
            <a:r>
              <a:rPr lang="zh-CN" altLang="en-US" sz="1200" b="0" dirty="0">
                <a:latin typeface="Arial" panose="020B0604020202020204" pitchFamily="34" charset="0"/>
                <a:ea typeface="MS PGothic" panose="020B0600070205080204" pitchFamily="-65" charset="-128"/>
              </a:rPr>
              <a:t>木马</a:t>
            </a:r>
            <a:r>
              <a:rPr lang="en-US" altLang="zh-CN" sz="1200" b="0" dirty="0">
                <a:latin typeface="Arial" panose="020B0604020202020204" pitchFamily="34" charset="0"/>
                <a:ea typeface="MS PGothic" panose="020B0600070205080204" pitchFamily="-65" charset="-128"/>
              </a:rPr>
              <a:t>)</a:t>
            </a:r>
            <a:r>
              <a:rPr lang="zh-CN" altLang="en-US" sz="1200" b="0" dirty="0">
                <a:latin typeface="Arial" panose="020B0604020202020204" pitchFamily="34" charset="0"/>
                <a:ea typeface="MS PGothic" panose="020B0600070205080204" pitchFamily="-65" charset="-128"/>
              </a:rPr>
              <a:t>。用户必须支付赎金，或在指定网站进行支付才可以拿到解密的密钥。虽然早期使用弱加密技术的勒索软件有可能不支付赎金便能破解，但是同样的方法对于近期使用长密钥公钥密码算法的勒索软件便无能为力了。文献</a:t>
            </a:r>
            <a:r>
              <a:rPr lang="en-US" altLang="zh-CN" sz="1200" b="0" dirty="0">
                <a:latin typeface="Arial" panose="020B0604020202020204" pitchFamily="34" charset="0"/>
                <a:ea typeface="MS PGothic" panose="020B0600070205080204" pitchFamily="-65" charset="-128"/>
              </a:rPr>
              <a:t>[SYMA13]</a:t>
            </a:r>
            <a:r>
              <a:rPr lang="zh-CN" altLang="en-US" sz="1200" b="0" dirty="0">
                <a:latin typeface="Arial" panose="020B0604020202020204" pitchFamily="34" charset="0"/>
                <a:ea typeface="MS PGothic" panose="020B0600070205080204" pitchFamily="-65" charset="-128"/>
              </a:rPr>
              <a:t>指出勒索软件是一个越来越大的挑战，通常利用夹带式下载进行传播。</a:t>
            </a:r>
            <a:endParaRPr lang="zh-CN" altLang="en-US" sz="1200" b="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Arial" panose="020B0604020202020204" pitchFamily="34" charset="0"/>
                <a:ea typeface="MS PGothic" panose="020B0600070205080204" pitchFamily="-65" charset="-128"/>
              </a:rPr>
              <a:t>损坏系统类有效载荷的进一步变种的目标是引起物理设备的损害。受感染的系统显然是最容易受害的目标设备。刚才提到的</a:t>
            </a:r>
            <a:r>
              <a:rPr lang="en-US" altLang="zh-CN" sz="1200" dirty="0">
                <a:latin typeface="Arial" panose="020B0604020202020204" pitchFamily="34" charset="0"/>
                <a:ea typeface="MS PGothic" panose="020B0600070205080204" pitchFamily="-65" charset="-128"/>
              </a:rPr>
              <a:t>CIH</a:t>
            </a:r>
            <a:r>
              <a:rPr lang="zh-CN" altLang="en-US" sz="1200" dirty="0">
                <a:latin typeface="Arial" panose="020B0604020202020204" pitchFamily="34" charset="0"/>
                <a:ea typeface="MS PGothic" panose="020B0600070205080204" pitchFamily="-65" charset="-128"/>
              </a:rPr>
              <a:t>病毒不仅毁坏数据，还会试图重写用于引导计算机启动的</a:t>
            </a:r>
            <a:r>
              <a:rPr lang="en-US" altLang="zh-CN" sz="1200" dirty="0">
                <a:latin typeface="Arial" panose="020B0604020202020204" pitchFamily="34" charset="0"/>
                <a:ea typeface="MS PGothic" panose="020B0600070205080204" pitchFamily="-65" charset="-128"/>
              </a:rPr>
              <a:t>BIOS</a:t>
            </a:r>
            <a:r>
              <a:rPr lang="zh-CN" altLang="en-US" sz="1200" dirty="0">
                <a:latin typeface="Arial" panose="020B0604020202020204" pitchFamily="34" charset="0"/>
                <a:ea typeface="MS PGothic" panose="020B0600070205080204" pitchFamily="-65" charset="-128"/>
              </a:rPr>
              <a:t>代码。如果成功，引导过程则会失效，系统无法使用，除非重新写入</a:t>
            </a:r>
            <a:r>
              <a:rPr lang="en-US" altLang="zh-CN" sz="1200" dirty="0">
                <a:latin typeface="Arial" panose="020B0604020202020204" pitchFamily="34" charset="0"/>
                <a:ea typeface="MS PGothic" panose="020B0600070205080204" pitchFamily="-65" charset="-128"/>
              </a:rPr>
              <a:t>BIOS</a:t>
            </a:r>
            <a:r>
              <a:rPr lang="zh-CN" altLang="en-US" sz="1200" dirty="0">
                <a:latin typeface="Arial" panose="020B0604020202020204" pitchFamily="34" charset="0"/>
                <a:ea typeface="MS PGothic" panose="020B0600070205080204" pitchFamily="-65" charset="-128"/>
              </a:rPr>
              <a:t>代码或更换</a:t>
            </a:r>
            <a:r>
              <a:rPr lang="en-US" altLang="zh-CN" sz="1200" dirty="0">
                <a:latin typeface="Arial" panose="020B0604020202020204" pitchFamily="34" charset="0"/>
                <a:ea typeface="MS PGothic" panose="020B0600070205080204" pitchFamily="-65" charset="-128"/>
              </a:rPr>
              <a:t>BIOS</a:t>
            </a:r>
            <a:r>
              <a:rPr lang="zh-CN" altLang="en-US" sz="1200" dirty="0">
                <a:latin typeface="Arial" panose="020B0604020202020204" pitchFamily="34" charset="0"/>
                <a:ea typeface="MS PGothic" panose="020B0600070205080204" pitchFamily="-65" charset="-128"/>
              </a:rPr>
              <a:t>芯片。</a:t>
            </a:r>
            <a:endParaRPr lang="zh-CN" altLang="en-US" sz="1200" dirty="0">
              <a:latin typeface="Arial" panose="020B0604020202020204" pitchFamily="34" charset="0"/>
              <a:ea typeface="MS PGothic" panose="020B0600070205080204" pitchFamily="-65" charset="-128"/>
            </a:endParaRPr>
          </a:p>
          <a:p>
            <a:r>
              <a:rPr lang="zh-CN" altLang="en-US" sz="1200" dirty="0">
                <a:latin typeface="Arial" panose="020B0604020202020204" pitchFamily="34" charset="0"/>
                <a:ea typeface="MS PGothic" panose="020B0600070205080204" pitchFamily="-65" charset="-128"/>
              </a:rPr>
              <a:t>最近，我们先前讨论的震网（</a:t>
            </a:r>
            <a:r>
              <a:rPr lang="en-US" altLang="zh-CN" sz="1200" dirty="0">
                <a:latin typeface="Arial" panose="020B0604020202020204" pitchFamily="34" charset="0"/>
                <a:ea typeface="MS PGothic" panose="020B0600070205080204" pitchFamily="-65" charset="-128"/>
              </a:rPr>
              <a:t>Stuxnet)</a:t>
            </a:r>
            <a:r>
              <a:rPr lang="zh-CN" altLang="en-US" sz="1200" dirty="0">
                <a:latin typeface="Arial" panose="020B0604020202020204" pitchFamily="34" charset="0"/>
                <a:ea typeface="MS PGothic" panose="020B0600070205080204" pitchFamily="-65" charset="-128"/>
              </a:rPr>
              <a:t>蠕虫，其有效载荷以一些特殊工业控制系统为目标</a:t>
            </a:r>
            <a:r>
              <a:rPr lang="en-US" altLang="zh-CN" sz="1200" dirty="0">
                <a:latin typeface="Arial" panose="020B0604020202020204" pitchFamily="34" charset="0"/>
                <a:ea typeface="MS PGothic" panose="020B0600070205080204" pitchFamily="-65" charset="-128"/>
              </a:rPr>
              <a:t>[CHEN11，KUSH13]。</a:t>
            </a:r>
            <a:r>
              <a:rPr lang="zh-CN" altLang="en-US" sz="1200" dirty="0">
                <a:latin typeface="Arial" panose="020B0604020202020204" pitchFamily="34" charset="0"/>
                <a:ea typeface="MS PGothic" panose="020B0600070205080204" pitchFamily="-65" charset="-128"/>
              </a:rPr>
              <a:t>如果一个使用特定的西门子工业控制软件并处于特定设置下的控制系统被感染，蠕虫会替换系统中原始的控制代码，令控制设备偏离其正常的运行范围，导致该系统控制的设备停止运转。伊朗铀浓缩项目使用的离心机被高度怀疑是震网蠕虫的目标，因为在该蠕虫活动的时候，这一设备的故障率远高于正常水平。如我们先前讨论所指出的，震网蠕虫提高了对使用复杂和有针对性的恶意软件产生的工业设备破坏问题的关注。</a:t>
            </a:r>
            <a:endParaRPr lang="zh-CN" altLang="en-US" sz="1200" dirty="0">
              <a:latin typeface="Arial" panose="020B0604020202020204" pitchFamily="34" charset="0"/>
              <a:ea typeface="MS PGothic" panose="020B0600070205080204" pitchFamily="-65" charset="-128"/>
            </a:endParaRPr>
          </a:p>
          <a:p>
            <a:r>
              <a:rPr lang="zh-CN" altLang="en-US" sz="1200" dirty="0">
                <a:latin typeface="Arial" panose="020B0604020202020204" pitchFamily="34" charset="0"/>
                <a:ea typeface="MS PGothic" panose="020B0600070205080204" pitchFamily="-65" charset="-128"/>
              </a:rPr>
              <a:t>数据损坏型恶意软件一个重要的组成部分是逻辑炸弹。逻辑炸弹是嵌入在恶意软件中的代码，在特定条件满足时便会“爆炸”。能够引爆逻辑炸弹的条件很多，例如某个特定的文件存在与否、某个特定的日期或星期几、运行程序的某个特定用户等。逻辑炸弹一旦被引爆，它会修改或删除数据或所有文件，导致宕机或者其他破坏。</a:t>
            </a:r>
            <a:endParaRPr lang="zh-CN" altLang="en-US" sz="1200" dirty="0">
              <a:latin typeface="Arial" panose="020B0604020202020204" pitchFamily="34" charset="0"/>
              <a:ea typeface="MS PGothic" panose="020B0600070205080204" pitchFamily="-65" charset="-128"/>
            </a:endParaRPr>
          </a:p>
          <a:p>
            <a:r>
              <a:rPr lang="zh-CN" altLang="en-US" sz="1200" dirty="0">
                <a:latin typeface="Arial" panose="020B0604020202020204" pitchFamily="34" charset="0"/>
                <a:ea typeface="MS PGothic" panose="020B0600070205080204" pitchFamily="-65" charset="-128"/>
              </a:rPr>
              <a:t>有关逻辑炸弹的一个轰动性事件是</a:t>
            </a:r>
            <a:r>
              <a:rPr lang="en-US" altLang="zh-CN" sz="1200" dirty="0">
                <a:latin typeface="Arial" panose="020B0604020202020204" pitchFamily="34" charset="0"/>
                <a:ea typeface="MS PGothic" panose="020B0600070205080204" pitchFamily="-65" charset="-128"/>
              </a:rPr>
              <a:t>Tim Lloyd</a:t>
            </a:r>
            <a:r>
              <a:rPr lang="zh-CN" altLang="en-US" sz="1200" dirty="0">
                <a:latin typeface="Arial" panose="020B0604020202020204" pitchFamily="34" charset="0"/>
                <a:ea typeface="MS PGothic" panose="020B0600070205080204" pitchFamily="-65" charset="-128"/>
              </a:rPr>
              <a:t>案例。</a:t>
            </a:r>
            <a:r>
              <a:rPr lang="en-US" altLang="zh-CN" sz="1200" dirty="0">
                <a:latin typeface="Arial" panose="020B0604020202020204" pitchFamily="34" charset="0"/>
                <a:ea typeface="MS PGothic" panose="020B0600070205080204" pitchFamily="-65" charset="-128"/>
              </a:rPr>
              <a:t>Tim Lloyd</a:t>
            </a:r>
            <a:r>
              <a:rPr lang="zh-CN" altLang="en-US" sz="1200" dirty="0">
                <a:latin typeface="Arial" panose="020B0604020202020204" pitchFamily="34" charset="0"/>
                <a:ea typeface="MS PGothic" panose="020B0600070205080204" pitchFamily="-65" charset="-128"/>
              </a:rPr>
              <a:t>的逻辑炸弹使他所在的</a:t>
            </a:r>
            <a:r>
              <a:rPr lang="en-US" altLang="zh-CN" sz="1200" dirty="0">
                <a:latin typeface="Arial" panose="020B0604020202020204" pitchFamily="34" charset="0"/>
                <a:ea typeface="MS PGothic" panose="020B0600070205080204" pitchFamily="-65" charset="-128"/>
              </a:rPr>
              <a:t>Omega Engineering</a:t>
            </a:r>
            <a:r>
              <a:rPr lang="zh-CN" altLang="en-US" sz="1200" dirty="0">
                <a:latin typeface="Arial" panose="020B0604020202020204" pitchFamily="34" charset="0"/>
                <a:ea typeface="MS PGothic" panose="020B0600070205080204" pitchFamily="-65" charset="-128"/>
              </a:rPr>
              <a:t>公司蒙受了 </a:t>
            </a:r>
            <a:r>
              <a:rPr lang="en-US" altLang="zh-CN" sz="1200" dirty="0">
                <a:latin typeface="Arial" panose="020B0604020202020204" pitchFamily="34" charset="0"/>
                <a:ea typeface="MS PGothic" panose="020B0600070205080204" pitchFamily="-65" charset="-128"/>
              </a:rPr>
              <a:t>1000</a:t>
            </a:r>
            <a:r>
              <a:rPr lang="zh-CN" altLang="en-US" sz="1200" dirty="0">
                <a:latin typeface="Arial" panose="020B0604020202020204" pitchFamily="34" charset="0"/>
                <a:ea typeface="MS PGothic" panose="020B0600070205080204" pitchFamily="-65" charset="-128"/>
              </a:rPr>
              <a:t>多万美元的损失，打乱了公司制定的发展战略，而且还导致了 </a:t>
            </a:r>
            <a:r>
              <a:rPr lang="en-US" altLang="zh-CN" sz="1200" dirty="0">
                <a:latin typeface="Arial" panose="020B0604020202020204" pitchFamily="34" charset="0"/>
                <a:ea typeface="MS PGothic" panose="020B0600070205080204" pitchFamily="-65" charset="-128"/>
              </a:rPr>
              <a:t>80</a:t>
            </a:r>
            <a:r>
              <a:rPr lang="zh-CN" altLang="en-US" sz="1200" dirty="0">
                <a:latin typeface="Arial" panose="020B0604020202020204" pitchFamily="34" charset="0"/>
                <a:ea typeface="MS PGothic" panose="020B0600070205080204" pitchFamily="-65" charset="-128"/>
              </a:rPr>
              <a:t>名工人失业</a:t>
            </a:r>
            <a:r>
              <a:rPr lang="en-US" altLang="zh-CN" sz="1200" dirty="0">
                <a:latin typeface="Arial" panose="020B0604020202020204" pitchFamily="34" charset="0"/>
                <a:ea typeface="MS PGothic" panose="020B0600070205080204" pitchFamily="-65" charset="-128"/>
              </a:rPr>
              <a:t>[GAUD00]。Tim Lloyd</a:t>
            </a:r>
            <a:r>
              <a:rPr lang="zh-CN" altLang="en-US" sz="1200" dirty="0">
                <a:latin typeface="Arial" panose="020B0604020202020204" pitchFamily="34" charset="0"/>
                <a:ea typeface="MS PGothic" panose="020B0600070205080204" pitchFamily="-65" charset="-128"/>
              </a:rPr>
              <a:t>也因此被判处</a:t>
            </a:r>
            <a:r>
              <a:rPr lang="en-US" altLang="zh-CN" sz="1200" dirty="0">
                <a:latin typeface="Arial" panose="020B0604020202020204" pitchFamily="34" charset="0"/>
                <a:ea typeface="MS PGothic" panose="020B0600070205080204" pitchFamily="-65" charset="-128"/>
              </a:rPr>
              <a:t>41</a:t>
            </a:r>
            <a:r>
              <a:rPr lang="zh-CN" altLang="en-US" sz="1200" dirty="0">
                <a:latin typeface="Arial" panose="020B0604020202020204" pitchFamily="34" charset="0"/>
                <a:ea typeface="MS PGothic" panose="020B0600070205080204" pitchFamily="-65" charset="-128"/>
              </a:rPr>
              <a:t>个月监禁，并责令他支付</a:t>
            </a:r>
            <a:r>
              <a:rPr lang="en-US" altLang="zh-CN" sz="1200" dirty="0">
                <a:latin typeface="Arial" panose="020B0604020202020204" pitchFamily="34" charset="0"/>
                <a:ea typeface="MS PGothic" panose="020B0600070205080204" pitchFamily="-65" charset="-128"/>
              </a:rPr>
              <a:t>200</a:t>
            </a:r>
            <a:r>
              <a:rPr lang="zh-CN" altLang="en-US" sz="1200" dirty="0">
                <a:latin typeface="Arial" panose="020B0604020202020204" pitchFamily="34" charset="0"/>
                <a:ea typeface="MS PGothic" panose="020B0600070205080204" pitchFamily="-65" charset="-128"/>
              </a:rPr>
              <a:t>万美元的赔偿金。</a:t>
            </a:r>
            <a:endParaRPr lang="zh-CN" altLang="en-US"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Arial" panose="020B0604020202020204" pitchFamily="34" charset="0"/>
                <a:ea typeface="MS PGothic" panose="020B0600070205080204" pitchFamily="-65" charset="-128"/>
              </a:rPr>
              <a:t>我们讨论的下一类有效载荷可以使得攻击者能够偷偷地使用受感染的系统的计算资源和网络资源。此种被感染的系统被称为僵尸机（在英文中它们有</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robot</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zombie</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drone</a:t>
            </a:r>
            <a:r>
              <a:rPr lang="zh-CN" altLang="en-US" b="0" dirty="0">
                <a:latin typeface="Arial" panose="020B0604020202020204" pitchFamily="34" charset="0"/>
                <a:ea typeface="MS PGothic" panose="020B0600070205080204" pitchFamily="-65" charset="-128"/>
              </a:rPr>
              <a:t>等多种称谓</a:t>
            </a:r>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，它会秘密地控制一台连接</a:t>
            </a:r>
            <a:r>
              <a:rPr lang="en-US" altLang="zh-CN" b="0" dirty="0">
                <a:latin typeface="Arial" panose="020B0604020202020204" pitchFamily="34" charset="0"/>
                <a:ea typeface="MS PGothic" panose="020B0600070205080204" pitchFamily="-65" charset="-128"/>
              </a:rPr>
              <a:t>Internet</a:t>
            </a:r>
            <a:r>
              <a:rPr lang="zh-CN" altLang="en-US" b="0" dirty="0">
                <a:latin typeface="Arial" panose="020B0604020202020204" pitchFamily="34" charset="0"/>
                <a:ea typeface="MS PGothic" panose="020B0600070205080204" pitchFamily="-65" charset="-128"/>
              </a:rPr>
              <a:t>的计算机，并利用所控制的计算机发动攻击，这样使追踪僵尸机变得很困难。僵尸机经常被“种植”在属于可信的第三方的成百上千台计算机上。大量的僵尸机能够以一种协调的方式行动；这样的一大群僵尸机就组成了僵尸网络（</a:t>
            </a:r>
            <a:r>
              <a:rPr lang="en-US" altLang="zh-CN" b="0" dirty="0">
                <a:latin typeface="Arial" panose="020B0604020202020204" pitchFamily="34" charset="0"/>
                <a:ea typeface="MS PGothic" panose="020B0600070205080204" pitchFamily="-65" charset="-128"/>
              </a:rPr>
              <a:t>botnet)</a:t>
            </a:r>
            <a:r>
              <a:rPr lang="zh-CN" altLang="en-US" b="0" dirty="0">
                <a:latin typeface="Arial" panose="020B0604020202020204" pitchFamily="34" charset="0"/>
                <a:ea typeface="MS PGothic" panose="020B0600070205080204" pitchFamily="-65" charset="-128"/>
              </a:rPr>
              <a:t>。 这一类型的有效载荷所攻击的，是被感染系统的完整性和可用性。</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的用途</a:t>
            </a:r>
            <a:endParaRPr lang="zh-CN" altLang="en-US" b="0" dirty="0">
              <a:latin typeface="Arial" panose="020B0604020202020204" pitchFamily="34" charset="0"/>
              <a:ea typeface="MS PGothic" panose="020B0600070205080204" pitchFamily="-65" charset="-128"/>
            </a:endParaRPr>
          </a:p>
          <a:p>
            <a:r>
              <a:rPr lang="zh-CN" altLang="en-US" b="0" dirty="0">
                <a:latin typeface="Arial" panose="020B0604020202020204" pitchFamily="34" charset="0"/>
                <a:ea typeface="MS PGothic" panose="020B0600070205080204" pitchFamily="-65" charset="-128"/>
              </a:rPr>
              <a:t>文献</a:t>
            </a:r>
            <a:r>
              <a:rPr lang="en-US" altLang="zh-CN" b="0" dirty="0">
                <a:latin typeface="Arial" panose="020B0604020202020204" pitchFamily="34" charset="0"/>
                <a:ea typeface="MS PGothic" panose="020B0600070205080204" pitchFamily="-65" charset="-128"/>
              </a:rPr>
              <a:t>[HONE05]</a:t>
            </a:r>
            <a:r>
              <a:rPr lang="zh-CN" altLang="en-US" b="0" dirty="0">
                <a:latin typeface="Arial" panose="020B0604020202020204" pitchFamily="34" charset="0"/>
                <a:ea typeface="MS PGothic" panose="020B0600070205080204" pitchFamily="-65" charset="-128"/>
              </a:rPr>
              <a:t>列出了</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的如下用途：</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分布式拒绝服务攻击（</a:t>
            </a:r>
            <a:r>
              <a:rPr lang="en-US" altLang="zh-CN" b="0" dirty="0">
                <a:latin typeface="Arial" panose="020B0604020202020204" pitchFamily="34" charset="0"/>
                <a:ea typeface="MS PGothic" panose="020B0600070205080204" pitchFamily="-65" charset="-128"/>
              </a:rPr>
              <a:t>DDoS): DDoS</a:t>
            </a:r>
            <a:r>
              <a:rPr lang="zh-CN" altLang="en-US" b="0" dirty="0">
                <a:latin typeface="Arial" panose="020B0604020202020204" pitchFamily="34" charset="0"/>
                <a:ea typeface="MS PGothic" panose="020B0600070205080204" pitchFamily="-65" charset="-128"/>
              </a:rPr>
              <a:t>攻击是一种通过攻击一个计算机或者网络而使用户不能获得正常服务的攻击。我们在第</a:t>
            </a:r>
            <a:r>
              <a:rPr lang="en-US" altLang="zh-CN" b="0" dirty="0">
                <a:latin typeface="Arial" panose="020B0604020202020204" pitchFamily="34" charset="0"/>
                <a:ea typeface="MS PGothic" panose="020B0600070205080204" pitchFamily="-65" charset="-128"/>
              </a:rPr>
              <a:t>7</a:t>
            </a:r>
            <a:r>
              <a:rPr lang="zh-CN" altLang="en-US" b="0" dirty="0">
                <a:latin typeface="Arial" panose="020B0604020202020204" pitchFamily="34" charset="0"/>
                <a:ea typeface="MS PGothic" panose="020B0600070205080204" pitchFamily="-65" charset="-128"/>
              </a:rPr>
              <a:t>章中分析</a:t>
            </a:r>
            <a:r>
              <a:rPr lang="en-US" altLang="zh-CN" b="0" dirty="0">
                <a:latin typeface="Arial" panose="020B0604020202020204" pitchFamily="34" charset="0"/>
                <a:ea typeface="MS PGothic" panose="020B0600070205080204" pitchFamily="-65" charset="-128"/>
              </a:rPr>
              <a:t>DDoS</a:t>
            </a:r>
            <a:r>
              <a:rPr lang="zh-CN" altLang="en-US" b="0" dirty="0">
                <a:latin typeface="Arial" panose="020B0604020202020204" pitchFamily="34" charset="0"/>
                <a:ea typeface="MS PGothic" panose="020B0600070205080204" pitchFamily="-65" charset="-128"/>
              </a:rPr>
              <a:t>攻击。</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发送垃圾邮件（</a:t>
            </a:r>
            <a:r>
              <a:rPr lang="en-US" altLang="zh-CN" b="0" dirty="0">
                <a:latin typeface="Arial" panose="020B0604020202020204" pitchFamily="34" charset="0"/>
                <a:ea typeface="MS PGothic" panose="020B0600070205080204" pitchFamily="-65" charset="-128"/>
              </a:rPr>
              <a:t>spamming):</a:t>
            </a:r>
            <a:r>
              <a:rPr lang="zh-CN" altLang="en-US" b="0" dirty="0">
                <a:latin typeface="Arial" panose="020B0604020202020204" pitchFamily="34" charset="0"/>
                <a:ea typeface="MS PGothic" panose="020B0600070205080204" pitchFamily="-65" charset="-128"/>
              </a:rPr>
              <a:t>通过控制僵尸网络和其中大量的</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攻击者可以发送大量的垃圾邮件。</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嗅探通信流量（</a:t>
            </a:r>
            <a:r>
              <a:rPr lang="en-US" altLang="zh-CN" b="0" dirty="0">
                <a:latin typeface="Arial" panose="020B0604020202020204" pitchFamily="34" charset="0"/>
                <a:ea typeface="MS PGothic" panose="020B0600070205080204" pitchFamily="-65" charset="-128"/>
              </a:rPr>
              <a:t>sniffing traffic): bot</a:t>
            </a:r>
            <a:r>
              <a:rPr lang="zh-CN" altLang="en-US" b="0" dirty="0">
                <a:latin typeface="Arial" panose="020B0604020202020204" pitchFamily="34" charset="0"/>
                <a:ea typeface="MS PGothic" panose="020B0600070205080204" pitchFamily="-65" charset="-128"/>
              </a:rPr>
              <a:t>可以使用数据包嗅探工具来査看经过受控主机的数据包，寻找那些感兴趣的明文数据。嗅探经常被用来获取用户名和口令这样的敏感数据。</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记录键盘（</a:t>
            </a:r>
            <a:r>
              <a:rPr lang="en-US" altLang="zh-CN" b="0" dirty="0">
                <a:latin typeface="Arial" panose="020B0604020202020204" pitchFamily="34" charset="0"/>
                <a:ea typeface="MS PGothic" panose="020B0600070205080204" pitchFamily="-65" charset="-128"/>
              </a:rPr>
              <a:t>keylogging):</a:t>
            </a:r>
            <a:r>
              <a:rPr lang="zh-CN" altLang="en-US" b="0" dirty="0">
                <a:latin typeface="Arial" panose="020B0604020202020204" pitchFamily="34" charset="0"/>
                <a:ea typeface="MS PGothic" panose="020B0600070205080204" pitchFamily="-65" charset="-128"/>
              </a:rPr>
              <a:t>如果受控主机使用了加密的通信信道（例如</a:t>
            </a:r>
            <a:r>
              <a:rPr lang="en-US" altLang="zh-CN" b="0" dirty="0">
                <a:latin typeface="Arial" panose="020B0604020202020204" pitchFamily="34" charset="0"/>
                <a:ea typeface="MS PGothic" panose="020B0600070205080204" pitchFamily="-65" charset="-128"/>
              </a:rPr>
              <a:t>HTTPS</a:t>
            </a:r>
            <a:r>
              <a:rPr lang="zh-CN" altLang="en-US" b="0" dirty="0">
                <a:latin typeface="Arial" panose="020B0604020202020204" pitchFamily="34" charset="0"/>
                <a:ea typeface="MS PGothic" panose="020B0600070205080204" pitchFamily="-65" charset="-128"/>
              </a:rPr>
              <a:t>或 </a:t>
            </a:r>
            <a:r>
              <a:rPr lang="en-US" altLang="zh-CN" b="0" dirty="0">
                <a:latin typeface="Arial" panose="020B0604020202020204" pitchFamily="34" charset="0"/>
                <a:ea typeface="MS PGothic" panose="020B0600070205080204" pitchFamily="-65" charset="-128"/>
              </a:rPr>
              <a:t>P0P3S)</a:t>
            </a:r>
            <a:r>
              <a:rPr lang="zh-CN" altLang="en-US" b="0" dirty="0">
                <a:latin typeface="Arial" panose="020B0604020202020204" pitchFamily="34" charset="0"/>
                <a:ea typeface="MS PGothic" panose="020B0600070205080204" pitchFamily="-65" charset="-128"/>
              </a:rPr>
              <a:t>，那么单纯地嗅探网络数据包是无价值的，因为攻击者无法获得对应的解密数据包的密钥。但是通过使用键盘记录器来捕获受控主机上的键盘输入，攻击者还是能够获得敏感的数据的。实施过滤机制（例如，“我只对‘</a:t>
            </a:r>
            <a:r>
              <a:rPr lang="en-US" altLang="zh-CN" b="0" dirty="0">
                <a:latin typeface="Arial" panose="020B0604020202020204" pitchFamily="34" charset="0"/>
                <a:ea typeface="MS PGothic" panose="020B0600070205080204" pitchFamily="-65" charset="-128"/>
              </a:rPr>
              <a:t>paypal.com’</a:t>
            </a:r>
            <a:r>
              <a:rPr lang="zh-CN" altLang="en-US" b="0" dirty="0">
                <a:latin typeface="Arial" panose="020B0604020202020204" pitchFamily="34" charset="0"/>
                <a:ea typeface="MS PGothic" panose="020B0600070205080204" pitchFamily="-65" charset="-128"/>
              </a:rPr>
              <a:t>关键字附近的键盘输人序列感兴趣”）使</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能够进一步窃取受控主机上的秘密数据。</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传播新的恶意软件（</a:t>
            </a:r>
            <a:r>
              <a:rPr lang="en-US" altLang="zh-CN" b="0" dirty="0">
                <a:latin typeface="Arial" panose="020B0604020202020204" pitchFamily="34" charset="0"/>
                <a:ea typeface="MS PGothic" panose="020B0600070205080204" pitchFamily="-65" charset="-128"/>
              </a:rPr>
              <a:t>spreading new malware):</a:t>
            </a:r>
            <a:r>
              <a:rPr lang="zh-CN" altLang="en-US" b="0" dirty="0">
                <a:latin typeface="Arial" panose="020B0604020202020204" pitchFamily="34" charset="0"/>
                <a:ea typeface="MS PGothic" panose="020B0600070205080204" pitchFamily="-65" charset="-128"/>
              </a:rPr>
              <a:t>僵尸网络还可以用来传播新的</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。这是非常简单的，因为所有</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都实现了通过</a:t>
            </a:r>
            <a:r>
              <a:rPr lang="en-US" altLang="zh-CN" b="0" dirty="0">
                <a:latin typeface="Arial" panose="020B0604020202020204" pitchFamily="34" charset="0"/>
                <a:ea typeface="MS PGothic" panose="020B0600070205080204" pitchFamily="-65" charset="-128"/>
              </a:rPr>
              <a:t>HTTP</a:t>
            </a:r>
            <a:r>
              <a:rPr lang="zh-CN" altLang="en-US" b="0" dirty="0">
                <a:latin typeface="Arial" panose="020B0604020202020204" pitchFamily="34" charset="0"/>
                <a:ea typeface="MS PGothic" panose="020B0600070205080204" pitchFamily="-65" charset="-128"/>
              </a:rPr>
              <a:t>或</a:t>
            </a:r>
            <a:r>
              <a:rPr lang="en-US" altLang="zh-CN" b="0" dirty="0">
                <a:latin typeface="Arial" panose="020B0604020202020204" pitchFamily="34" charset="0"/>
                <a:ea typeface="MS PGothic" panose="020B0600070205080204" pitchFamily="-65" charset="-128"/>
              </a:rPr>
              <a:t>FTP</a:t>
            </a:r>
            <a:r>
              <a:rPr lang="zh-CN" altLang="en-US" b="0" dirty="0">
                <a:latin typeface="Arial" panose="020B0604020202020204" pitchFamily="34" charset="0"/>
                <a:ea typeface="MS PGothic" panose="020B0600070205080204" pitchFamily="-65" charset="-128"/>
              </a:rPr>
              <a:t>下载并执行一个文件的机制。一个拥有一万台主机的僵尸网络可以作为蠕虫或者电子邮件病毒的开始基点，从而使 它们得以迅速地传播，进而导致更大的破坏。</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安装广告插件和浏览器辅助插件（</a:t>
            </a:r>
            <a:r>
              <a:rPr lang="en-US" altLang="zh-CN" b="0" dirty="0">
                <a:latin typeface="Arial" panose="020B0604020202020204" pitchFamily="34" charset="0"/>
                <a:ea typeface="MS PGothic" panose="020B0600070205080204" pitchFamily="-65" charset="-128"/>
              </a:rPr>
              <a:t>installing advertisement add-ons and browser helper objects (BHO)):</a:t>
            </a:r>
            <a:r>
              <a:rPr lang="zh-CN" altLang="en-US" b="0" dirty="0">
                <a:latin typeface="Arial" panose="020B0604020202020204" pitchFamily="34" charset="0"/>
                <a:ea typeface="MS PGothic" panose="020B0600070205080204" pitchFamily="-65" charset="-128"/>
              </a:rPr>
              <a:t>僵尸网络也能够用来获得经济利益。这是通过先建立一个带有一些广告的虚假网站，网站的管理者和那些能够为广告点击付费的公司达成交易。利用僵尸网络，并且使点击操作可以自动执行，那么就可以使这些广告迅速有成千上万的点击量。更进一步的发展是让</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劫持受控主机的起始页，这样每当该主机的用户打开浏 览器时都会自动点击广告。</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攻击</a:t>
            </a:r>
            <a:r>
              <a:rPr lang="en-US" altLang="zh-CN" b="0" dirty="0">
                <a:latin typeface="Arial" panose="020B0604020202020204" pitchFamily="34" charset="0"/>
                <a:ea typeface="MS PGothic" panose="020B0600070205080204" pitchFamily="-65" charset="-128"/>
              </a:rPr>
              <a:t>IRC</a:t>
            </a:r>
            <a:r>
              <a:rPr lang="zh-CN" altLang="en-US" b="0" dirty="0">
                <a:latin typeface="Arial" panose="020B0604020202020204" pitchFamily="34" charset="0"/>
                <a:ea typeface="MS PGothic" panose="020B0600070205080204" pitchFamily="-65" charset="-128"/>
              </a:rPr>
              <a:t>聊天网络（</a:t>
            </a:r>
            <a:r>
              <a:rPr lang="en-US" altLang="zh-CN" b="0" dirty="0">
                <a:latin typeface="Arial" panose="020B0604020202020204" pitchFamily="34" charset="0"/>
                <a:ea typeface="MS PGothic" panose="020B0600070205080204" pitchFamily="-65" charset="-128"/>
              </a:rPr>
              <a:t>attacking IRC chat network):</a:t>
            </a:r>
            <a:r>
              <a:rPr lang="zh-CN" altLang="en-US" b="0" dirty="0">
                <a:latin typeface="Arial" panose="020B0604020202020204" pitchFamily="34" charset="0"/>
                <a:ea typeface="MS PGothic" panose="020B0600070205080204" pitchFamily="-65" charset="-128"/>
              </a:rPr>
              <a:t>僵尸网络也可以用来攻击</a:t>
            </a:r>
            <a:r>
              <a:rPr lang="en-US" altLang="zh-CN" b="0" dirty="0">
                <a:latin typeface="Arial" panose="020B0604020202020204" pitchFamily="34" charset="0"/>
                <a:ea typeface="MS PGothic" panose="020B0600070205080204" pitchFamily="-65" charset="-128"/>
              </a:rPr>
              <a:t>Internet</a:t>
            </a:r>
            <a:r>
              <a:rPr lang="zh-CN" altLang="en-US" b="0" dirty="0">
                <a:latin typeface="Arial" panose="020B0604020202020204" pitchFamily="34" charset="0"/>
                <a:ea typeface="MS PGothic" panose="020B0600070205080204" pitchFamily="-65" charset="-128"/>
              </a:rPr>
              <a:t>中继聊天（</a:t>
            </a:r>
            <a:r>
              <a:rPr lang="en-US" altLang="zh-CN" b="0" dirty="0">
                <a:latin typeface="Arial" panose="020B0604020202020204" pitchFamily="34" charset="0"/>
                <a:ea typeface="MS PGothic" panose="020B0600070205080204" pitchFamily="-65" charset="-128"/>
              </a:rPr>
              <a:t>Internet Relay Chat, IRC)</a:t>
            </a:r>
            <a:r>
              <a:rPr lang="zh-CN" altLang="en-US" b="0" dirty="0">
                <a:latin typeface="Arial" panose="020B0604020202020204" pitchFamily="34" charset="0"/>
                <a:ea typeface="MS PGothic" panose="020B0600070205080204" pitchFamily="-65" charset="-128"/>
              </a:rPr>
              <a:t>网络。克隆攻击是比较流行的攻击。在这种攻击中，攻击者命令每一个</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将其大量的克隆体连接到目标</a:t>
            </a:r>
            <a:r>
              <a:rPr lang="en-US" altLang="zh-CN" b="0" dirty="0">
                <a:latin typeface="Arial" panose="020B0604020202020204" pitchFamily="34" charset="0"/>
                <a:ea typeface="MS PGothic" panose="020B0600070205080204" pitchFamily="-65" charset="-128"/>
              </a:rPr>
              <a:t>IRC</a:t>
            </a:r>
            <a:r>
              <a:rPr lang="zh-CN" altLang="en-US" b="0" dirty="0">
                <a:latin typeface="Arial" panose="020B0604020202020204" pitchFamily="34" charset="0"/>
                <a:ea typeface="MS PGothic" panose="020B0600070205080204" pitchFamily="-65" charset="-128"/>
              </a:rPr>
              <a:t>网络。受害网络会被来自成千上万的</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或者成千上万的克隆</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的加入通道的服务请求所淹没。这样受害的</a:t>
            </a:r>
            <a:r>
              <a:rPr lang="en-US" altLang="zh-CN" b="0" dirty="0">
                <a:latin typeface="Arial" panose="020B0604020202020204" pitchFamily="34" charset="0"/>
                <a:ea typeface="MS PGothic" panose="020B0600070205080204" pitchFamily="-65" charset="-128"/>
              </a:rPr>
              <a:t>IRC</a:t>
            </a:r>
            <a:r>
              <a:rPr lang="zh-CN" altLang="en-US" b="0" dirty="0">
                <a:latin typeface="Arial" panose="020B0604020202020204" pitchFamily="34" charset="0"/>
                <a:ea typeface="MS PGothic" panose="020B0600070205080204" pitchFamily="-65" charset="-128"/>
              </a:rPr>
              <a:t>网络就瘫痪了，这很类似于分布式拒绝服务攻击。</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操纵在线投票或游戏（</a:t>
            </a:r>
            <a:r>
              <a:rPr lang="en-US" altLang="zh-CN" b="0" dirty="0">
                <a:latin typeface="Arial" panose="020B0604020202020204" pitchFamily="34" charset="0"/>
                <a:ea typeface="MS PGothic" panose="020B0600070205080204" pitchFamily="-65" charset="-128"/>
              </a:rPr>
              <a:t>manipulating online polls/game):</a:t>
            </a:r>
            <a:r>
              <a:rPr lang="zh-CN" altLang="en-US" b="0" dirty="0">
                <a:latin typeface="Arial" panose="020B0604020202020204" pitchFamily="34" charset="0"/>
                <a:ea typeface="MS PGothic" panose="020B0600070205080204" pitchFamily="-65" charset="-128"/>
              </a:rPr>
              <a:t>在线投票和游戏越来越受到关注，而且用僵尸网络操纵它们也是很容易的。因为每一个</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都有一个不同的</a:t>
            </a:r>
            <a:r>
              <a:rPr lang="en-US" altLang="zh-CN" b="0" dirty="0">
                <a:latin typeface="Arial" panose="020B0604020202020204" pitchFamily="34" charset="0"/>
                <a:ea typeface="MS PGothic" panose="020B0600070205080204" pitchFamily="-65" charset="-128"/>
              </a:rPr>
              <a:t>IP</a:t>
            </a:r>
            <a:r>
              <a:rPr lang="zh-CN" altLang="en-US" b="0" dirty="0">
                <a:latin typeface="Arial" panose="020B0604020202020204" pitchFamily="34" charset="0"/>
                <a:ea typeface="MS PGothic" panose="020B0600070205080204" pitchFamily="-65" charset="-128"/>
              </a:rPr>
              <a:t>地址， 因此每一票都和真实用户的投票有相同的可信度。在线游戏可以用相似的方法操纵。</a:t>
            </a:r>
            <a:endParaRPr lang="zh-CN" altLang="en-US" b="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Arial" panose="020B0604020202020204" pitchFamily="34" charset="0"/>
                <a:ea typeface="MS PGothic" panose="020B0600070205080204" pitchFamily="-65" charset="-128"/>
              </a:rPr>
              <a:t>我们讨论的下一类有效载荷可以使得攻击者能够偷偷地使用受感染的系统的计算资源和网络资源。此种被感染的系统被称为僵尸机（在英文中它们有</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robot</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zombie</a:t>
            </a:r>
            <a:r>
              <a:rPr lang="zh-CN" altLang="en-US" b="0" dirty="0">
                <a:latin typeface="Arial" panose="020B0604020202020204" pitchFamily="34" charset="0"/>
                <a:ea typeface="MS PGothic" panose="020B0600070205080204" pitchFamily="-65" charset="-128"/>
              </a:rPr>
              <a:t>、</a:t>
            </a:r>
            <a:r>
              <a:rPr lang="en-US" altLang="zh-CN" b="0" dirty="0">
                <a:latin typeface="Arial" panose="020B0604020202020204" pitchFamily="34" charset="0"/>
                <a:ea typeface="MS PGothic" panose="020B0600070205080204" pitchFamily="-65" charset="-128"/>
              </a:rPr>
              <a:t>drone</a:t>
            </a:r>
            <a:r>
              <a:rPr lang="zh-CN" altLang="en-US" b="0" dirty="0">
                <a:latin typeface="Arial" panose="020B0604020202020204" pitchFamily="34" charset="0"/>
                <a:ea typeface="MS PGothic" panose="020B0600070205080204" pitchFamily="-65" charset="-128"/>
              </a:rPr>
              <a:t>等多种称谓</a:t>
            </a:r>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，它会秘密地控制一台连接</a:t>
            </a:r>
            <a:r>
              <a:rPr lang="en-US" altLang="zh-CN" b="0" dirty="0">
                <a:latin typeface="Arial" panose="020B0604020202020204" pitchFamily="34" charset="0"/>
                <a:ea typeface="MS PGothic" panose="020B0600070205080204" pitchFamily="-65" charset="-128"/>
              </a:rPr>
              <a:t>Internet</a:t>
            </a:r>
            <a:r>
              <a:rPr lang="zh-CN" altLang="en-US" b="0" dirty="0">
                <a:latin typeface="Arial" panose="020B0604020202020204" pitchFamily="34" charset="0"/>
                <a:ea typeface="MS PGothic" panose="020B0600070205080204" pitchFamily="-65" charset="-128"/>
              </a:rPr>
              <a:t>的计算机，并利用所控制的计算机发动攻击，这样使追踪僵尸机变得很困难。僵尸机经常被“种植”在属于可信的第三方的成百上千台计算机上。大量的僵尸机能够以一种协调的方式行动；这样的一大群僵尸机就组成了僵尸网络（</a:t>
            </a:r>
            <a:r>
              <a:rPr lang="en-US" altLang="zh-CN" b="0" dirty="0">
                <a:latin typeface="Arial" panose="020B0604020202020204" pitchFamily="34" charset="0"/>
                <a:ea typeface="MS PGothic" panose="020B0600070205080204" pitchFamily="-65" charset="-128"/>
              </a:rPr>
              <a:t>botnet)</a:t>
            </a:r>
            <a:r>
              <a:rPr lang="zh-CN" altLang="en-US" b="0" dirty="0">
                <a:latin typeface="Arial" panose="020B0604020202020204" pitchFamily="34" charset="0"/>
                <a:ea typeface="MS PGothic" panose="020B0600070205080204" pitchFamily="-65" charset="-128"/>
              </a:rPr>
              <a:t>。 这一类型的有效载荷所攻击的，是被感染系统的完整性和可用性。</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的用途</a:t>
            </a:r>
            <a:endParaRPr lang="zh-CN" altLang="en-US" b="0" dirty="0">
              <a:latin typeface="Arial" panose="020B0604020202020204" pitchFamily="34" charset="0"/>
              <a:ea typeface="MS PGothic" panose="020B0600070205080204" pitchFamily="-65" charset="-128"/>
            </a:endParaRPr>
          </a:p>
          <a:p>
            <a:r>
              <a:rPr lang="zh-CN" altLang="en-US" b="0" dirty="0">
                <a:latin typeface="Arial" panose="020B0604020202020204" pitchFamily="34" charset="0"/>
                <a:ea typeface="MS PGothic" panose="020B0600070205080204" pitchFamily="-65" charset="-128"/>
              </a:rPr>
              <a:t>文献</a:t>
            </a:r>
            <a:r>
              <a:rPr lang="en-US" altLang="zh-CN" b="0" dirty="0">
                <a:latin typeface="Arial" panose="020B0604020202020204" pitchFamily="34" charset="0"/>
                <a:ea typeface="MS PGothic" panose="020B0600070205080204" pitchFamily="-65" charset="-128"/>
              </a:rPr>
              <a:t>[HONE05]</a:t>
            </a:r>
            <a:r>
              <a:rPr lang="zh-CN" altLang="en-US" b="0" dirty="0">
                <a:latin typeface="Arial" panose="020B0604020202020204" pitchFamily="34" charset="0"/>
                <a:ea typeface="MS PGothic" panose="020B0600070205080204" pitchFamily="-65" charset="-128"/>
              </a:rPr>
              <a:t>列出了</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的如下用途：</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分布式拒绝服务攻击（</a:t>
            </a:r>
            <a:r>
              <a:rPr lang="en-US" altLang="zh-CN" b="0" dirty="0">
                <a:latin typeface="Arial" panose="020B0604020202020204" pitchFamily="34" charset="0"/>
                <a:ea typeface="MS PGothic" panose="020B0600070205080204" pitchFamily="-65" charset="-128"/>
              </a:rPr>
              <a:t>DDoS): DDoS</a:t>
            </a:r>
            <a:r>
              <a:rPr lang="zh-CN" altLang="en-US" b="0" dirty="0">
                <a:latin typeface="Arial" panose="020B0604020202020204" pitchFamily="34" charset="0"/>
                <a:ea typeface="MS PGothic" panose="020B0600070205080204" pitchFamily="-65" charset="-128"/>
              </a:rPr>
              <a:t>攻击是一种通过攻击一个计算机或者网络而使用户不能获得正常服务的攻击。我们在第</a:t>
            </a:r>
            <a:r>
              <a:rPr lang="en-US" altLang="zh-CN" b="0" dirty="0">
                <a:latin typeface="Arial" panose="020B0604020202020204" pitchFamily="34" charset="0"/>
                <a:ea typeface="MS PGothic" panose="020B0600070205080204" pitchFamily="-65" charset="-128"/>
              </a:rPr>
              <a:t>7</a:t>
            </a:r>
            <a:r>
              <a:rPr lang="zh-CN" altLang="en-US" b="0" dirty="0">
                <a:latin typeface="Arial" panose="020B0604020202020204" pitchFamily="34" charset="0"/>
                <a:ea typeface="MS PGothic" panose="020B0600070205080204" pitchFamily="-65" charset="-128"/>
              </a:rPr>
              <a:t>章中分析</a:t>
            </a:r>
            <a:r>
              <a:rPr lang="en-US" altLang="zh-CN" b="0" dirty="0">
                <a:latin typeface="Arial" panose="020B0604020202020204" pitchFamily="34" charset="0"/>
                <a:ea typeface="MS PGothic" panose="020B0600070205080204" pitchFamily="-65" charset="-128"/>
              </a:rPr>
              <a:t>DDoS</a:t>
            </a:r>
            <a:r>
              <a:rPr lang="zh-CN" altLang="en-US" b="0" dirty="0">
                <a:latin typeface="Arial" panose="020B0604020202020204" pitchFamily="34" charset="0"/>
                <a:ea typeface="MS PGothic" panose="020B0600070205080204" pitchFamily="-65" charset="-128"/>
              </a:rPr>
              <a:t>攻击。</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发送垃圾邮件（</a:t>
            </a:r>
            <a:r>
              <a:rPr lang="en-US" altLang="zh-CN" b="0" dirty="0">
                <a:latin typeface="Arial" panose="020B0604020202020204" pitchFamily="34" charset="0"/>
                <a:ea typeface="MS PGothic" panose="020B0600070205080204" pitchFamily="-65" charset="-128"/>
              </a:rPr>
              <a:t>spamming):</a:t>
            </a:r>
            <a:r>
              <a:rPr lang="zh-CN" altLang="en-US" b="0" dirty="0">
                <a:latin typeface="Arial" panose="020B0604020202020204" pitchFamily="34" charset="0"/>
                <a:ea typeface="MS PGothic" panose="020B0600070205080204" pitchFamily="-65" charset="-128"/>
              </a:rPr>
              <a:t>通过控制僵尸网络和其中大量的</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攻击者可以发送大量的垃圾邮件。</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嗅探通信流量（</a:t>
            </a:r>
            <a:r>
              <a:rPr lang="en-US" altLang="zh-CN" b="0" dirty="0">
                <a:latin typeface="Arial" panose="020B0604020202020204" pitchFamily="34" charset="0"/>
                <a:ea typeface="MS PGothic" panose="020B0600070205080204" pitchFamily="-65" charset="-128"/>
              </a:rPr>
              <a:t>sniffing traffic): bot</a:t>
            </a:r>
            <a:r>
              <a:rPr lang="zh-CN" altLang="en-US" b="0" dirty="0">
                <a:latin typeface="Arial" panose="020B0604020202020204" pitchFamily="34" charset="0"/>
                <a:ea typeface="MS PGothic" panose="020B0600070205080204" pitchFamily="-65" charset="-128"/>
              </a:rPr>
              <a:t>可以使用数据包嗅探工具来査看经过受控主机的数据包，寻找那些感兴趣的明文数据。嗅探经常被用来获取用户名和口令这样的敏感数据。</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记录键盘（</a:t>
            </a:r>
            <a:r>
              <a:rPr lang="en-US" altLang="zh-CN" b="0" dirty="0">
                <a:latin typeface="Arial" panose="020B0604020202020204" pitchFamily="34" charset="0"/>
                <a:ea typeface="MS PGothic" panose="020B0600070205080204" pitchFamily="-65" charset="-128"/>
              </a:rPr>
              <a:t>keylogging):</a:t>
            </a:r>
            <a:r>
              <a:rPr lang="zh-CN" altLang="en-US" b="0" dirty="0">
                <a:latin typeface="Arial" panose="020B0604020202020204" pitchFamily="34" charset="0"/>
                <a:ea typeface="MS PGothic" panose="020B0600070205080204" pitchFamily="-65" charset="-128"/>
              </a:rPr>
              <a:t>如果受控主机使用了加密的通信信道（例如</a:t>
            </a:r>
            <a:r>
              <a:rPr lang="en-US" altLang="zh-CN" b="0" dirty="0">
                <a:latin typeface="Arial" panose="020B0604020202020204" pitchFamily="34" charset="0"/>
                <a:ea typeface="MS PGothic" panose="020B0600070205080204" pitchFamily="-65" charset="-128"/>
              </a:rPr>
              <a:t>HTTPS</a:t>
            </a:r>
            <a:r>
              <a:rPr lang="zh-CN" altLang="en-US" b="0" dirty="0">
                <a:latin typeface="Arial" panose="020B0604020202020204" pitchFamily="34" charset="0"/>
                <a:ea typeface="MS PGothic" panose="020B0600070205080204" pitchFamily="-65" charset="-128"/>
              </a:rPr>
              <a:t>或 </a:t>
            </a:r>
            <a:r>
              <a:rPr lang="en-US" altLang="zh-CN" b="0" dirty="0">
                <a:latin typeface="Arial" panose="020B0604020202020204" pitchFamily="34" charset="0"/>
                <a:ea typeface="MS PGothic" panose="020B0600070205080204" pitchFamily="-65" charset="-128"/>
              </a:rPr>
              <a:t>P0P3S)</a:t>
            </a:r>
            <a:r>
              <a:rPr lang="zh-CN" altLang="en-US" b="0" dirty="0">
                <a:latin typeface="Arial" panose="020B0604020202020204" pitchFamily="34" charset="0"/>
                <a:ea typeface="MS PGothic" panose="020B0600070205080204" pitchFamily="-65" charset="-128"/>
              </a:rPr>
              <a:t>，那么单纯地嗅探网络数据包是无价值的，因为攻击者无法获得对应的解密数据包的密钥。但是通过使用键盘记录器来捕获受控主机上的键盘输入，攻击者还是能够获得敏感的数据的。实施过滤机制（例如，“我只对‘</a:t>
            </a:r>
            <a:r>
              <a:rPr lang="en-US" altLang="zh-CN" b="0" dirty="0">
                <a:latin typeface="Arial" panose="020B0604020202020204" pitchFamily="34" charset="0"/>
                <a:ea typeface="MS PGothic" panose="020B0600070205080204" pitchFamily="-65" charset="-128"/>
              </a:rPr>
              <a:t>paypal.com’</a:t>
            </a:r>
            <a:r>
              <a:rPr lang="zh-CN" altLang="en-US" b="0" dirty="0">
                <a:latin typeface="Arial" panose="020B0604020202020204" pitchFamily="34" charset="0"/>
                <a:ea typeface="MS PGothic" panose="020B0600070205080204" pitchFamily="-65" charset="-128"/>
              </a:rPr>
              <a:t>关键字附近的键盘输人序列感兴趣”）使</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能够进一步窃取受控主机上的秘密数据。</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传播新的恶意软件（</a:t>
            </a:r>
            <a:r>
              <a:rPr lang="en-US" altLang="zh-CN" b="0" dirty="0">
                <a:latin typeface="Arial" panose="020B0604020202020204" pitchFamily="34" charset="0"/>
                <a:ea typeface="MS PGothic" panose="020B0600070205080204" pitchFamily="-65" charset="-128"/>
              </a:rPr>
              <a:t>spreading new malware):</a:t>
            </a:r>
            <a:r>
              <a:rPr lang="zh-CN" altLang="en-US" b="0" dirty="0">
                <a:latin typeface="Arial" panose="020B0604020202020204" pitchFamily="34" charset="0"/>
                <a:ea typeface="MS PGothic" panose="020B0600070205080204" pitchFamily="-65" charset="-128"/>
              </a:rPr>
              <a:t>僵尸网络还可以用来传播新的</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。这是非常简单的，因为所有</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都实现了通过</a:t>
            </a:r>
            <a:r>
              <a:rPr lang="en-US" altLang="zh-CN" b="0" dirty="0">
                <a:latin typeface="Arial" panose="020B0604020202020204" pitchFamily="34" charset="0"/>
                <a:ea typeface="MS PGothic" panose="020B0600070205080204" pitchFamily="-65" charset="-128"/>
              </a:rPr>
              <a:t>HTTP</a:t>
            </a:r>
            <a:r>
              <a:rPr lang="zh-CN" altLang="en-US" b="0" dirty="0">
                <a:latin typeface="Arial" panose="020B0604020202020204" pitchFamily="34" charset="0"/>
                <a:ea typeface="MS PGothic" panose="020B0600070205080204" pitchFamily="-65" charset="-128"/>
              </a:rPr>
              <a:t>或</a:t>
            </a:r>
            <a:r>
              <a:rPr lang="en-US" altLang="zh-CN" b="0" dirty="0">
                <a:latin typeface="Arial" panose="020B0604020202020204" pitchFamily="34" charset="0"/>
                <a:ea typeface="MS PGothic" panose="020B0600070205080204" pitchFamily="-65" charset="-128"/>
              </a:rPr>
              <a:t>FTP</a:t>
            </a:r>
            <a:r>
              <a:rPr lang="zh-CN" altLang="en-US" b="0" dirty="0">
                <a:latin typeface="Arial" panose="020B0604020202020204" pitchFamily="34" charset="0"/>
                <a:ea typeface="MS PGothic" panose="020B0600070205080204" pitchFamily="-65" charset="-128"/>
              </a:rPr>
              <a:t>下载并执行一个文件的机制。一个拥有一万台主机的僵尸网络可以作为蠕虫或者电子邮件病毒的开始基点，从而使 它们得以迅速地传播，进而导致更大的破坏。</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安装广告插件和浏览器辅助插件（</a:t>
            </a:r>
            <a:r>
              <a:rPr lang="en-US" altLang="zh-CN" b="0" dirty="0">
                <a:latin typeface="Arial" panose="020B0604020202020204" pitchFamily="34" charset="0"/>
                <a:ea typeface="MS PGothic" panose="020B0600070205080204" pitchFamily="-65" charset="-128"/>
              </a:rPr>
              <a:t>installing advertisement add-ons and browser helper objects (BHO)):</a:t>
            </a:r>
            <a:r>
              <a:rPr lang="zh-CN" altLang="en-US" b="0" dirty="0">
                <a:latin typeface="Arial" panose="020B0604020202020204" pitchFamily="34" charset="0"/>
                <a:ea typeface="MS PGothic" panose="020B0600070205080204" pitchFamily="-65" charset="-128"/>
              </a:rPr>
              <a:t>僵尸网络也能够用来获得经济利益。这是通过先建立一个带有一些广告的虚假网站，网站的管理者和那些能够为广告点击付费的公司达成交易。利用僵尸网络，并且使点击操作可以自动执行，那么就可以使这些广告迅速有成千上万的点击量。更进一步的发展是让</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劫持受控主机的起始页，这样每当该主机的用户打开浏 览器时都会自动点击广告。</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攻击</a:t>
            </a:r>
            <a:r>
              <a:rPr lang="en-US" altLang="zh-CN" b="0" dirty="0">
                <a:latin typeface="Arial" panose="020B0604020202020204" pitchFamily="34" charset="0"/>
                <a:ea typeface="MS PGothic" panose="020B0600070205080204" pitchFamily="-65" charset="-128"/>
              </a:rPr>
              <a:t>IRC</a:t>
            </a:r>
            <a:r>
              <a:rPr lang="zh-CN" altLang="en-US" b="0" dirty="0">
                <a:latin typeface="Arial" panose="020B0604020202020204" pitchFamily="34" charset="0"/>
                <a:ea typeface="MS PGothic" panose="020B0600070205080204" pitchFamily="-65" charset="-128"/>
              </a:rPr>
              <a:t>聊天网络（</a:t>
            </a:r>
            <a:r>
              <a:rPr lang="en-US" altLang="zh-CN" b="0" dirty="0">
                <a:latin typeface="Arial" panose="020B0604020202020204" pitchFamily="34" charset="0"/>
                <a:ea typeface="MS PGothic" panose="020B0600070205080204" pitchFamily="-65" charset="-128"/>
              </a:rPr>
              <a:t>attacking IRC chat network):</a:t>
            </a:r>
            <a:r>
              <a:rPr lang="zh-CN" altLang="en-US" b="0" dirty="0">
                <a:latin typeface="Arial" panose="020B0604020202020204" pitchFamily="34" charset="0"/>
                <a:ea typeface="MS PGothic" panose="020B0600070205080204" pitchFamily="-65" charset="-128"/>
              </a:rPr>
              <a:t>僵尸网络也可以用来攻击</a:t>
            </a:r>
            <a:r>
              <a:rPr lang="en-US" altLang="zh-CN" b="0" dirty="0">
                <a:latin typeface="Arial" panose="020B0604020202020204" pitchFamily="34" charset="0"/>
                <a:ea typeface="MS PGothic" panose="020B0600070205080204" pitchFamily="-65" charset="-128"/>
              </a:rPr>
              <a:t>Internet</a:t>
            </a:r>
            <a:r>
              <a:rPr lang="zh-CN" altLang="en-US" b="0" dirty="0">
                <a:latin typeface="Arial" panose="020B0604020202020204" pitchFamily="34" charset="0"/>
                <a:ea typeface="MS PGothic" panose="020B0600070205080204" pitchFamily="-65" charset="-128"/>
              </a:rPr>
              <a:t>中继聊天（</a:t>
            </a:r>
            <a:r>
              <a:rPr lang="en-US" altLang="zh-CN" b="0" dirty="0">
                <a:latin typeface="Arial" panose="020B0604020202020204" pitchFamily="34" charset="0"/>
                <a:ea typeface="MS PGothic" panose="020B0600070205080204" pitchFamily="-65" charset="-128"/>
              </a:rPr>
              <a:t>Internet Relay Chat, IRC)</a:t>
            </a:r>
            <a:r>
              <a:rPr lang="zh-CN" altLang="en-US" b="0" dirty="0">
                <a:latin typeface="Arial" panose="020B0604020202020204" pitchFamily="34" charset="0"/>
                <a:ea typeface="MS PGothic" panose="020B0600070205080204" pitchFamily="-65" charset="-128"/>
              </a:rPr>
              <a:t>网络。克隆攻击是比较流行的攻击。在这种攻击中，攻击者命令每一个</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将其大量的克隆体连接到目标</a:t>
            </a:r>
            <a:r>
              <a:rPr lang="en-US" altLang="zh-CN" b="0" dirty="0">
                <a:latin typeface="Arial" panose="020B0604020202020204" pitchFamily="34" charset="0"/>
                <a:ea typeface="MS PGothic" panose="020B0600070205080204" pitchFamily="-65" charset="-128"/>
              </a:rPr>
              <a:t>IRC</a:t>
            </a:r>
            <a:r>
              <a:rPr lang="zh-CN" altLang="en-US" b="0" dirty="0">
                <a:latin typeface="Arial" panose="020B0604020202020204" pitchFamily="34" charset="0"/>
                <a:ea typeface="MS PGothic" panose="020B0600070205080204" pitchFamily="-65" charset="-128"/>
              </a:rPr>
              <a:t>网络。受害网络会被来自成千上万的</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或者成千上万的克隆</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的加入通道的服务请求所淹没。这样受害的</a:t>
            </a:r>
            <a:r>
              <a:rPr lang="en-US" altLang="zh-CN" b="0" dirty="0">
                <a:latin typeface="Arial" panose="020B0604020202020204" pitchFamily="34" charset="0"/>
                <a:ea typeface="MS PGothic" panose="020B0600070205080204" pitchFamily="-65" charset="-128"/>
              </a:rPr>
              <a:t>IRC</a:t>
            </a:r>
            <a:r>
              <a:rPr lang="zh-CN" altLang="en-US" b="0" dirty="0">
                <a:latin typeface="Arial" panose="020B0604020202020204" pitchFamily="34" charset="0"/>
                <a:ea typeface="MS PGothic" panose="020B0600070205080204" pitchFamily="-65" charset="-128"/>
              </a:rPr>
              <a:t>网络就瘫痪了，这很类似于分布式拒绝服务攻击。</a:t>
            </a:r>
            <a:endParaRPr lang="zh-CN" altLang="en-US" b="0" dirty="0">
              <a:latin typeface="Arial" panose="020B0604020202020204" pitchFamily="34" charset="0"/>
              <a:ea typeface="MS PGothic" panose="020B0600070205080204" pitchFamily="-65" charset="-128"/>
            </a:endParaRPr>
          </a:p>
          <a:p>
            <a:r>
              <a:rPr lang="en-US" altLang="zh-CN" b="0" dirty="0">
                <a:latin typeface="Arial" panose="020B0604020202020204" pitchFamily="34" charset="0"/>
                <a:ea typeface="MS PGothic" panose="020B0600070205080204" pitchFamily="-65" charset="-128"/>
              </a:rPr>
              <a:t>•</a:t>
            </a:r>
            <a:r>
              <a:rPr lang="zh-CN" altLang="en-US" b="0" dirty="0">
                <a:latin typeface="Arial" panose="020B0604020202020204" pitchFamily="34" charset="0"/>
                <a:ea typeface="MS PGothic" panose="020B0600070205080204" pitchFamily="-65" charset="-128"/>
              </a:rPr>
              <a:t>操纵在线投票或游戏（</a:t>
            </a:r>
            <a:r>
              <a:rPr lang="en-US" altLang="zh-CN" b="0" dirty="0">
                <a:latin typeface="Arial" panose="020B0604020202020204" pitchFamily="34" charset="0"/>
                <a:ea typeface="MS PGothic" panose="020B0600070205080204" pitchFamily="-65" charset="-128"/>
              </a:rPr>
              <a:t>manipulating online polls/game):</a:t>
            </a:r>
            <a:r>
              <a:rPr lang="zh-CN" altLang="en-US" b="0" dirty="0">
                <a:latin typeface="Arial" panose="020B0604020202020204" pitchFamily="34" charset="0"/>
                <a:ea typeface="MS PGothic" panose="020B0600070205080204" pitchFamily="-65" charset="-128"/>
              </a:rPr>
              <a:t>在线投票和游戏越来越受到关注，而且用僵尸网络操纵它们也是很容易的。因为每一个</a:t>
            </a:r>
            <a:r>
              <a:rPr lang="en-US" altLang="zh-CN" b="0" dirty="0">
                <a:latin typeface="Arial" panose="020B0604020202020204" pitchFamily="34" charset="0"/>
                <a:ea typeface="MS PGothic" panose="020B0600070205080204" pitchFamily="-65" charset="-128"/>
              </a:rPr>
              <a:t>bot</a:t>
            </a:r>
            <a:r>
              <a:rPr lang="zh-CN" altLang="en-US" b="0" dirty="0">
                <a:latin typeface="Arial" panose="020B0604020202020204" pitchFamily="34" charset="0"/>
                <a:ea typeface="MS PGothic" panose="020B0600070205080204" pitchFamily="-65" charset="-128"/>
              </a:rPr>
              <a:t>都有一个不同的</a:t>
            </a:r>
            <a:r>
              <a:rPr lang="en-US" altLang="zh-CN" b="0" dirty="0">
                <a:latin typeface="Arial" panose="020B0604020202020204" pitchFamily="34" charset="0"/>
                <a:ea typeface="MS PGothic" panose="020B0600070205080204" pitchFamily="-65" charset="-128"/>
              </a:rPr>
              <a:t>IP</a:t>
            </a:r>
            <a:r>
              <a:rPr lang="zh-CN" altLang="en-US" b="0" dirty="0">
                <a:latin typeface="Arial" panose="020B0604020202020204" pitchFamily="34" charset="0"/>
                <a:ea typeface="MS PGothic" panose="020B0600070205080204" pitchFamily="-65" charset="-128"/>
              </a:rPr>
              <a:t>地址， 因此每一票都和真实用户的投票有相同的可信度。在线游戏可以用相似的方法操纵。</a:t>
            </a:r>
            <a:endParaRPr lang="zh-CN" altLang="en-US" b="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是否具有远程控制功能是</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与蠕虫的区别所在。蠕虫是自我复制并自我激活，而</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是由某种形式的指挥控制（</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C&amp;C)</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服务器网络控制的。这种控制通信不需要是持续性的，而可以在僵尸机发现自己被接人网络时周期性地建立。</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早期实现远程控制的工具是</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IRC</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服务器。所有的</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都会加入这个服务器的一个特定通道中，并把通道中收到的消息当作命令处理。近来越来越多的僵尸网络已经避免使用</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IRC</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机制了，转而利用协议（例如</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HTTP</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协议）来实现隐蔽通信通道。利用点对点通信协议的分布式控制机制也是一种可用的控制方法，以避免单一控制节点容易失效的不足。</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最初，这些</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C&amp;C</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服务器使用固定</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IP</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地址，故其很容易被定位并被执法机构接管或捣毁。近期的恶意软件家族则用上了一些新技术，如自动生成大量服务器域名并令恶意软件尝试与所有这些域名进行连接。如此，一旦其中一个服务器名称被破坏，攻击者可以利用这些一定会被尝试的域名中的某一个来重新建立服务器。对抗这一技术需要借助逆向工程以分析其域名生成算法，然后试图获得对所有这些（而数量显然是极大的）域名的控制。另一种隐藏服务器的技术是快速变迁域名（</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fast-flux DNS)</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技术</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令与给定服务器域名相关联的</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IP</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地址频繁地变动</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通常每隔几分钟变动一次</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，并在大量服务器代理中轮转，而这些代理往往是僵尸网络的其他成员。这些措施都会阻止执法机构有效地应对僵尸网络所带来的威胁。</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当控制模块和</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的通信通道建立后，控制模块就可以操纵</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了。最简单的方式就是，控制模块可以轻松地向</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发送命令，让</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去执行一个已经在</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上设定好的例程。更灵活的方式是，控制模块向</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发送更新命令，命令它们从某个</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Internet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地址上下载一个程序，然后执行这个程序。后一种方法使</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变成一种能够实现多种攻击的更通用的工具。这种控制模块也可以收集</a:t>
            </a:r>
            <a:r>
              <a:rPr lang="en-US" altLang="zh-CN"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bot</a:t>
            </a:r>
            <a:r>
              <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rPr>
              <a:t>的信息，攻击者可以在随后进行攻击。</a:t>
            </a:r>
            <a:endParaRPr lang="zh-CN" altLang="en-US" sz="1200" b="0" i="0" u="none" strike="noStrike" kern="1200" baseline="0" dirty="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800" dirty="0">
                <a:latin typeface="Arial" panose="020B0604020202020204" pitchFamily="34" charset="0"/>
                <a:ea typeface="MS PGothic" panose="020B0600070205080204" pitchFamily="-65" charset="-128"/>
              </a:rPr>
              <a:t>现在讨论用于收集存储在被感染系统中的数据的载荷。此类载荷的一个共同目的是获得用户在银行、游戏或其他相关网站的登录名和口令，由此使得攻击者可以利用上述信息模拟正常用户来获得这些网站的登入权限。它们有时也可能以文档或系统的配置细节作为目标，达到侦听和间谍的目的（尽管这相对不那么常见</a:t>
            </a:r>
            <a:r>
              <a:rPr lang="en-US" altLang="zh-CN" sz="800" dirty="0">
                <a:latin typeface="Arial" panose="020B0604020202020204" pitchFamily="34" charset="0"/>
                <a:ea typeface="MS PGothic" panose="020B0600070205080204" pitchFamily="-65" charset="-128"/>
              </a:rPr>
              <a:t>)</a:t>
            </a:r>
            <a:r>
              <a:rPr lang="zh-CN" altLang="en-US" sz="800" dirty="0">
                <a:latin typeface="Arial" panose="020B0604020202020204" pitchFamily="34" charset="0"/>
                <a:ea typeface="MS PGothic" panose="020B0600070205080204" pitchFamily="-65" charset="-128"/>
              </a:rPr>
              <a:t>。此类载荷所针对的是目标信息的机密性。</a:t>
            </a:r>
            <a:endParaRPr lang="zh-CN" altLang="en-US" sz="800" dirty="0">
              <a:latin typeface="Arial" panose="020B0604020202020204" pitchFamily="34" charset="0"/>
              <a:ea typeface="MS PGothic" panose="020B0600070205080204" pitchFamily="-65" charset="-128"/>
            </a:endParaRPr>
          </a:p>
          <a:p>
            <a:pPr>
              <a:lnSpc>
                <a:spcPct val="80000"/>
              </a:lnSpc>
            </a:pPr>
            <a:r>
              <a:rPr lang="zh-CN" altLang="en-US" sz="800" dirty="0">
                <a:latin typeface="Arial" panose="020B0604020202020204" pitchFamily="34" charset="0"/>
                <a:ea typeface="MS PGothic" panose="020B0600070205080204" pitchFamily="-65" charset="-128"/>
              </a:rPr>
              <a:t>凭证盗窃、键盘记录器和间谍软件</a:t>
            </a:r>
            <a:endParaRPr lang="zh-CN" altLang="en-US" sz="800" dirty="0">
              <a:latin typeface="Arial" panose="020B0604020202020204" pitchFamily="34" charset="0"/>
              <a:ea typeface="MS PGothic" panose="020B0600070205080204" pitchFamily="-65" charset="-128"/>
            </a:endParaRPr>
          </a:p>
          <a:p>
            <a:pPr>
              <a:lnSpc>
                <a:spcPct val="80000"/>
              </a:lnSpc>
            </a:pPr>
            <a:r>
              <a:rPr lang="zh-CN" altLang="en-US" sz="800" dirty="0">
                <a:latin typeface="Arial" panose="020B0604020202020204" pitchFamily="34" charset="0"/>
                <a:ea typeface="MS PGothic" panose="020B0600070205080204" pitchFamily="-65" charset="-128"/>
              </a:rPr>
              <a:t>一般，用户通过加密信道（例如</a:t>
            </a:r>
            <a:r>
              <a:rPr lang="en-US" altLang="zh-CN" sz="800" dirty="0">
                <a:latin typeface="Arial" panose="020B0604020202020204" pitchFamily="34" charset="0"/>
                <a:ea typeface="MS PGothic" panose="020B0600070205080204" pitchFamily="-65" charset="-128"/>
              </a:rPr>
              <a:t>HTTP</a:t>
            </a:r>
            <a:r>
              <a:rPr lang="zh-CN" altLang="en-US" sz="800" dirty="0">
                <a:latin typeface="Arial" panose="020B0604020202020204" pitchFamily="34" charset="0"/>
                <a:ea typeface="MS PGothic" panose="020B0600070205080204" pitchFamily="-65" charset="-128"/>
              </a:rPr>
              <a:t>或</a:t>
            </a:r>
            <a:r>
              <a:rPr lang="en-US" altLang="zh-CN" sz="800" dirty="0">
                <a:latin typeface="Arial" panose="020B0604020202020204" pitchFamily="34" charset="0"/>
                <a:ea typeface="MS PGothic" panose="020B0600070205080204" pitchFamily="-65" charset="-128"/>
              </a:rPr>
              <a:t>P0P3S)</a:t>
            </a:r>
            <a:r>
              <a:rPr lang="zh-CN" altLang="en-US" sz="800" dirty="0">
                <a:latin typeface="Arial" panose="020B0604020202020204" pitchFamily="34" charset="0"/>
                <a:ea typeface="MS PGothic" panose="020B0600070205080204" pitchFamily="-65" charset="-128"/>
              </a:rPr>
              <a:t>向银行、游戏或相关网站发送他们的登录名和口令凭证，以保护这些信息不被侦听网络数据包截获。为了绕过这个防护，攻击者可以安装一个键盘记录器（</a:t>
            </a:r>
            <a:r>
              <a:rPr lang="en-US" altLang="zh-CN" sz="800" dirty="0">
                <a:latin typeface="Arial" panose="020B0604020202020204" pitchFamily="34" charset="0"/>
                <a:ea typeface="MS PGothic" panose="020B0600070205080204" pitchFamily="-65" charset="-128"/>
              </a:rPr>
              <a:t>keylogger)</a:t>
            </a:r>
            <a:r>
              <a:rPr lang="zh-CN" altLang="en-US" sz="800" dirty="0">
                <a:latin typeface="Arial" panose="020B0604020202020204" pitchFamily="34" charset="0"/>
                <a:ea typeface="MS PGothic" panose="020B0600070205080204" pitchFamily="-65" charset="-128"/>
              </a:rPr>
              <a:t>以抓取被感染机器中的键击信息，从而攻击者可以监视那些敏感信息。由于键盘记录器会抓取被感染机器上所有文本输入的拷贝，它们一般都会设置一些过滤机制以便只记录与攻击者想要的关键字相近的信息（如“登录名”“口令”或“</a:t>
            </a:r>
            <a:r>
              <a:rPr lang="en-US" altLang="zh-CN" sz="800" dirty="0">
                <a:latin typeface="Arial" panose="020B0604020202020204" pitchFamily="34" charset="0"/>
                <a:ea typeface="MS PGothic" panose="020B0600070205080204" pitchFamily="-65" charset="-128"/>
              </a:rPr>
              <a:t>paypal.com”）。</a:t>
            </a:r>
            <a:endParaRPr lang="en-US" altLang="zh-CN" sz="800" dirty="0">
              <a:latin typeface="Arial" panose="020B0604020202020204" pitchFamily="34" charset="0"/>
              <a:ea typeface="MS PGothic" panose="020B0600070205080204" pitchFamily="-65" charset="-128"/>
            </a:endParaRPr>
          </a:p>
          <a:p>
            <a:pPr>
              <a:lnSpc>
                <a:spcPct val="80000"/>
              </a:lnSpc>
            </a:pPr>
            <a:r>
              <a:rPr lang="zh-CN" altLang="en-US" sz="800" dirty="0">
                <a:latin typeface="Arial" panose="020B0604020202020204" pitchFamily="34" charset="0"/>
                <a:ea typeface="MS PGothic" panose="020B0600070205080204" pitchFamily="-65" charset="-128"/>
              </a:rPr>
              <a:t>为了应对键盘记录器，一些银行或其他网站转而使用一个图形化的小程序来输入关键信息，诸如口令。因为图形化的小程序不使用键盘输人文本，所以传统的键盘记录器不能获取此类信息。为了对付这个保护方法，攻击者开发了更加通用的间谍软件用以监听受害系统中更多种类的活动。这可能包括监视历史记录和浏览内容，更改某一网页至攻击者控制的虚假网站，动态修改浏览器和网站的交换数据。所有这些会导致用户私人信息遭到严重的侵害。</a:t>
            </a:r>
            <a:endParaRPr lang="zh-CN" altLang="en-US" sz="800" dirty="0">
              <a:latin typeface="Arial" panose="020B0604020202020204" pitchFamily="34" charset="0"/>
              <a:ea typeface="MS PGothic" panose="020B0600070205080204" pitchFamily="-65" charset="-128"/>
            </a:endParaRPr>
          </a:p>
          <a:p>
            <a:pPr>
              <a:lnSpc>
                <a:spcPct val="80000"/>
              </a:lnSpc>
            </a:pPr>
            <a:r>
              <a:rPr lang="zh-CN" altLang="en-US" sz="800" dirty="0">
                <a:latin typeface="Arial" panose="020B0604020202020204" pitchFamily="34" charset="0"/>
                <a:ea typeface="MS PGothic" panose="020B0600070205080204" pitchFamily="-65" charset="-128"/>
              </a:rPr>
              <a:t>由犯罪软件工具包制作的</a:t>
            </a:r>
            <a:r>
              <a:rPr lang="en-US" altLang="zh-CN" sz="800" dirty="0">
                <a:latin typeface="Arial" panose="020B0604020202020204" pitchFamily="34" charset="0"/>
                <a:ea typeface="MS PGothic" panose="020B0600070205080204" pitchFamily="-65" charset="-128"/>
              </a:rPr>
              <a:t>Zeus</a:t>
            </a:r>
            <a:r>
              <a:rPr lang="zh-CN" altLang="en-US" sz="800" dirty="0">
                <a:latin typeface="Arial" panose="020B0604020202020204" pitchFamily="34" charset="0"/>
                <a:ea typeface="MS PGothic" panose="020B0600070205080204" pitchFamily="-65" charset="-128"/>
              </a:rPr>
              <a:t>网银木马是此类间谍软件中一个杰出的代表，在近年来被广泛地部署</a:t>
            </a:r>
            <a:r>
              <a:rPr lang="en-US" altLang="zh-CN" sz="800" dirty="0">
                <a:latin typeface="Arial" panose="020B0604020202020204" pitchFamily="34" charset="0"/>
                <a:ea typeface="MS PGothic" panose="020B0600070205080204" pitchFamily="-65" charset="-128"/>
              </a:rPr>
              <a:t>[BINS10]。</a:t>
            </a:r>
            <a:r>
              <a:rPr lang="zh-CN" altLang="en-US" sz="800" dirty="0">
                <a:latin typeface="Arial" panose="020B0604020202020204" pitchFamily="34" charset="0"/>
                <a:ea typeface="MS PGothic" panose="020B0600070205080204" pitchFamily="-65" charset="-128"/>
              </a:rPr>
              <a:t>它利用键盘记录器盗取银行和金融凭证，可能修改某些网站的表单数据。它通常利用垃圾电子邮件或通过一个含有夹带式下载的有害网站进行部署。</a:t>
            </a:r>
            <a:endParaRPr lang="zh-CN" altLang="en-US" sz="8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800" dirty="0">
                <a:latin typeface="Arial" panose="020B0604020202020204" pitchFamily="34" charset="0"/>
                <a:ea typeface="MS PGothic" panose="020B0600070205080204" pitchFamily="-65" charset="-128"/>
              </a:rPr>
              <a:t>现在讨论用于收集存储在被感染系统中的数据的载荷。此类载荷的一个共同目的是获得用户在银行、游戏或其他相关网站的登录名和口令，由此使得攻击者可以利用上述信息模拟正常用户来获得这些网站的登入权限。它们有时也可能以文档或系统的配置细节作为目标，达到侦听和间谍的目的（尽管这相对不那么常见</a:t>
            </a:r>
            <a:r>
              <a:rPr lang="en-US" altLang="zh-CN" sz="800" dirty="0">
                <a:latin typeface="Arial" panose="020B0604020202020204" pitchFamily="34" charset="0"/>
                <a:ea typeface="MS PGothic" panose="020B0600070205080204" pitchFamily="-65" charset="-128"/>
              </a:rPr>
              <a:t>)</a:t>
            </a:r>
            <a:r>
              <a:rPr lang="zh-CN" altLang="en-US" sz="800" dirty="0">
                <a:latin typeface="Arial" panose="020B0604020202020204" pitchFamily="34" charset="0"/>
                <a:ea typeface="MS PGothic" panose="020B0600070205080204" pitchFamily="-65" charset="-128"/>
              </a:rPr>
              <a:t>。此类载荷所针对的是目标信息的机密性。</a:t>
            </a:r>
            <a:endParaRPr lang="zh-CN" altLang="en-US" sz="800" dirty="0">
              <a:latin typeface="Arial" panose="020B0604020202020204" pitchFamily="34" charset="0"/>
              <a:ea typeface="MS PGothic" panose="020B0600070205080204" pitchFamily="-65" charset="-128"/>
            </a:endParaRPr>
          </a:p>
          <a:p>
            <a:pPr>
              <a:lnSpc>
                <a:spcPct val="80000"/>
              </a:lnSpc>
            </a:pPr>
            <a:r>
              <a:rPr lang="zh-CN" altLang="en-US" sz="800" dirty="0">
                <a:latin typeface="Arial" panose="020B0604020202020204" pitchFamily="34" charset="0"/>
                <a:ea typeface="MS PGothic" panose="020B0600070205080204" pitchFamily="-65" charset="-128"/>
              </a:rPr>
              <a:t>凭证盗窃、键盘记录器和间谍软件</a:t>
            </a:r>
            <a:endParaRPr lang="zh-CN" altLang="en-US" sz="800" dirty="0">
              <a:latin typeface="Arial" panose="020B0604020202020204" pitchFamily="34" charset="0"/>
              <a:ea typeface="MS PGothic" panose="020B0600070205080204" pitchFamily="-65" charset="-128"/>
            </a:endParaRPr>
          </a:p>
          <a:p>
            <a:pPr>
              <a:lnSpc>
                <a:spcPct val="80000"/>
              </a:lnSpc>
            </a:pPr>
            <a:r>
              <a:rPr lang="zh-CN" altLang="en-US" sz="800" dirty="0">
                <a:latin typeface="Arial" panose="020B0604020202020204" pitchFamily="34" charset="0"/>
                <a:ea typeface="MS PGothic" panose="020B0600070205080204" pitchFamily="-65" charset="-128"/>
              </a:rPr>
              <a:t>一般，用户通过加密信道（例如</a:t>
            </a:r>
            <a:r>
              <a:rPr lang="en-US" altLang="zh-CN" sz="800" dirty="0">
                <a:latin typeface="Arial" panose="020B0604020202020204" pitchFamily="34" charset="0"/>
                <a:ea typeface="MS PGothic" panose="020B0600070205080204" pitchFamily="-65" charset="-128"/>
              </a:rPr>
              <a:t>HTTP</a:t>
            </a:r>
            <a:r>
              <a:rPr lang="zh-CN" altLang="en-US" sz="800" dirty="0">
                <a:latin typeface="Arial" panose="020B0604020202020204" pitchFamily="34" charset="0"/>
                <a:ea typeface="MS PGothic" panose="020B0600070205080204" pitchFamily="-65" charset="-128"/>
              </a:rPr>
              <a:t>或</a:t>
            </a:r>
            <a:r>
              <a:rPr lang="en-US" altLang="zh-CN" sz="800" dirty="0">
                <a:latin typeface="Arial" panose="020B0604020202020204" pitchFamily="34" charset="0"/>
                <a:ea typeface="MS PGothic" panose="020B0600070205080204" pitchFamily="-65" charset="-128"/>
              </a:rPr>
              <a:t>P0P3S)</a:t>
            </a:r>
            <a:r>
              <a:rPr lang="zh-CN" altLang="en-US" sz="800" dirty="0">
                <a:latin typeface="Arial" panose="020B0604020202020204" pitchFamily="34" charset="0"/>
                <a:ea typeface="MS PGothic" panose="020B0600070205080204" pitchFamily="-65" charset="-128"/>
              </a:rPr>
              <a:t>向银行、游戏或相关网站发送他们的登录名和口令凭证，以保护这些信息不被侦听网络数据包截获。为了绕过这个防护，攻击者可以安装一个键盘记录器（</a:t>
            </a:r>
            <a:r>
              <a:rPr lang="en-US" altLang="zh-CN" sz="800" dirty="0">
                <a:latin typeface="Arial" panose="020B0604020202020204" pitchFamily="34" charset="0"/>
                <a:ea typeface="MS PGothic" panose="020B0600070205080204" pitchFamily="-65" charset="-128"/>
              </a:rPr>
              <a:t>keylogger)</a:t>
            </a:r>
            <a:r>
              <a:rPr lang="zh-CN" altLang="en-US" sz="800" dirty="0">
                <a:latin typeface="Arial" panose="020B0604020202020204" pitchFamily="34" charset="0"/>
                <a:ea typeface="MS PGothic" panose="020B0600070205080204" pitchFamily="-65" charset="-128"/>
              </a:rPr>
              <a:t>以抓取被感染机器中的键击信息，从而攻击者可以监视那些敏感信息。由于键盘记录器会抓取被感染机器上所有文本输入的拷贝，它们一般都会设置一些过滤机制以便只记录与攻击者想要的关键字相近的信息（如“登录名”“口令”或“</a:t>
            </a:r>
            <a:r>
              <a:rPr lang="en-US" altLang="zh-CN" sz="800" dirty="0">
                <a:latin typeface="Arial" panose="020B0604020202020204" pitchFamily="34" charset="0"/>
                <a:ea typeface="MS PGothic" panose="020B0600070205080204" pitchFamily="-65" charset="-128"/>
              </a:rPr>
              <a:t>paypal.com”）。</a:t>
            </a:r>
            <a:endParaRPr lang="en-US" altLang="zh-CN" sz="800" dirty="0">
              <a:latin typeface="Arial" panose="020B0604020202020204" pitchFamily="34" charset="0"/>
              <a:ea typeface="MS PGothic" panose="020B0600070205080204" pitchFamily="-65" charset="-128"/>
            </a:endParaRPr>
          </a:p>
          <a:p>
            <a:pPr>
              <a:lnSpc>
                <a:spcPct val="80000"/>
              </a:lnSpc>
            </a:pPr>
            <a:r>
              <a:rPr lang="zh-CN" altLang="en-US" sz="800" dirty="0">
                <a:latin typeface="Arial" panose="020B0604020202020204" pitchFamily="34" charset="0"/>
                <a:ea typeface="MS PGothic" panose="020B0600070205080204" pitchFamily="-65" charset="-128"/>
              </a:rPr>
              <a:t>为了应对键盘记录器，一些银行或其他网站转而使用一个图形化的小程序来输入关键信息，诸如口令。因为图形化的小程序不使用键盘输人文本，所以传统的键盘记录器不能获取此类信息。为了对付这个保护方法，攻击者开发了更加通用的间谍软件用以监听受害系统中更多种类的活动。这可能包括监视历史记录和浏览内容，更改某一网页至攻击者控制的虚假网站，动态修改浏览器和网站的交换数据。所有这些会导致用户私人信息遭到严重的侵害。</a:t>
            </a:r>
            <a:endParaRPr lang="zh-CN" altLang="en-US" sz="800" dirty="0">
              <a:latin typeface="Arial" panose="020B0604020202020204" pitchFamily="34" charset="0"/>
              <a:ea typeface="MS PGothic" panose="020B0600070205080204" pitchFamily="-65" charset="-128"/>
            </a:endParaRPr>
          </a:p>
          <a:p>
            <a:pPr>
              <a:lnSpc>
                <a:spcPct val="80000"/>
              </a:lnSpc>
            </a:pPr>
            <a:r>
              <a:rPr lang="zh-CN" altLang="en-US" sz="800" dirty="0">
                <a:latin typeface="Arial" panose="020B0604020202020204" pitchFamily="34" charset="0"/>
                <a:ea typeface="MS PGothic" panose="020B0600070205080204" pitchFamily="-65" charset="-128"/>
              </a:rPr>
              <a:t>由犯罪软件工具包制作的</a:t>
            </a:r>
            <a:r>
              <a:rPr lang="en-US" altLang="zh-CN" sz="800" dirty="0">
                <a:latin typeface="Arial" panose="020B0604020202020204" pitchFamily="34" charset="0"/>
                <a:ea typeface="MS PGothic" panose="020B0600070205080204" pitchFamily="-65" charset="-128"/>
              </a:rPr>
              <a:t>Zeus</a:t>
            </a:r>
            <a:r>
              <a:rPr lang="zh-CN" altLang="en-US" sz="800" dirty="0">
                <a:latin typeface="Arial" panose="020B0604020202020204" pitchFamily="34" charset="0"/>
                <a:ea typeface="MS PGothic" panose="020B0600070205080204" pitchFamily="-65" charset="-128"/>
              </a:rPr>
              <a:t>网银木马是此类间谍软件中一个杰出的代表，在近年来被广泛地部署</a:t>
            </a:r>
            <a:r>
              <a:rPr lang="en-US" altLang="zh-CN" sz="800" dirty="0">
                <a:latin typeface="Arial" panose="020B0604020202020204" pitchFamily="34" charset="0"/>
                <a:ea typeface="MS PGothic" panose="020B0600070205080204" pitchFamily="-65" charset="-128"/>
              </a:rPr>
              <a:t>[BINS10]。</a:t>
            </a:r>
            <a:r>
              <a:rPr lang="zh-CN" altLang="en-US" sz="800" dirty="0">
                <a:latin typeface="Arial" panose="020B0604020202020204" pitchFamily="34" charset="0"/>
                <a:ea typeface="MS PGothic" panose="020B0600070205080204" pitchFamily="-65" charset="-128"/>
              </a:rPr>
              <a:t>它利用键盘记录器盗取银行和金融凭证，可能修改某些网站的表单数据。它通常利用垃圾电子邮件或通过一个含有夹带式下载的有害网站进行部署。</a:t>
            </a:r>
            <a:endParaRPr lang="zh-CN" altLang="en-US" sz="8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a:latin typeface="Arial" panose="020B0604020202020204" pitchFamily="34" charset="0"/>
                <a:ea typeface="MS PGothic" panose="020B0600070205080204" pitchFamily="-65" charset="-128"/>
              </a:rPr>
              <a:t>另一种用于获取用户登录名和口令凭证的方法是在垃圾邮件中包含指向被攻击者控制的虚假网站</a:t>
            </a:r>
            <a:r>
              <a:rPr lang="en-US" altLang="zh-CN" sz="1200" dirty="0">
                <a:latin typeface="Arial" panose="020B0604020202020204" pitchFamily="34" charset="0"/>
                <a:ea typeface="MS PGothic" panose="020B0600070205080204" pitchFamily="-65" charset="-128"/>
              </a:rPr>
              <a:t>URL (</a:t>
            </a:r>
            <a:r>
              <a:rPr lang="zh-CN" altLang="en-US" sz="1200" dirty="0">
                <a:latin typeface="Arial" panose="020B0604020202020204" pitchFamily="34" charset="0"/>
                <a:ea typeface="MS PGothic" panose="020B0600070205080204" pitchFamily="-65" charset="-128"/>
              </a:rPr>
              <a:t>统一资源定位符</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并让这个虚假网站模仿一些银行、游戏或其他类似网站的登录界面。此类邮件通常包含有提示用户需要紧急验证他们的账户以免被锁定的消息。如果用户不加小心，没有发现自己正受到诈骗，跟随链接并提供了需要的细节信息，就无疑会导致攻击者利用截获的凭证信息攻陷用户的账户。</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更普遍的是，利用此类垃圾邮件引导用户至攻击者的虚假网站，或让用户填写随信附上的某些表格并回复给攻击者，以便收集用户的个人隐私信息。得到了足够的信息，攻击者可以“猜测”用户的身份，从而获得信用信息或其他资源的访问权限。这被称作钓鱼攻击</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利用社会工程学，伪装成可信来源的通信取得用户的信任</a:t>
            </a:r>
            <a:r>
              <a:rPr lang="en-US" altLang="zh-CN" sz="1200" dirty="0">
                <a:latin typeface="Arial" panose="020B0604020202020204" pitchFamily="34" charset="0"/>
                <a:ea typeface="MS PGothic" panose="020B0600070205080204" pitchFamily="-65" charset="-128"/>
              </a:rPr>
              <a:t>[GOLD10]。</a:t>
            </a:r>
            <a:endParaRPr lang="en-US" altLang="zh-CN"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用于钓鱼攻击的垃圾电子邮件经常通过僵尸网络被广泛地分发至大量的用户。虽然邮件内容与一大部分收件人的可信来源是不匹配的，但是对攻击者而言，只要这些邮件分发至足够多用户，而其中有一部分用户最终上当，他们就有利可图。</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一个更为危险的变种是鱼叉式网络钓鱼（</a:t>
            </a:r>
            <a:r>
              <a:rPr lang="en-US" altLang="zh-CN" sz="1200" dirty="0">
                <a:latin typeface="Arial" panose="020B0604020202020204" pitchFamily="34" charset="0"/>
                <a:ea typeface="MS PGothic" panose="020B0600070205080204" pitchFamily="-65" charset="-128"/>
              </a:rPr>
              <a:t>spear-phishing)。</a:t>
            </a:r>
            <a:r>
              <a:rPr lang="zh-CN" altLang="en-US" sz="1200" dirty="0">
                <a:latin typeface="Arial" panose="020B0604020202020204" pitchFamily="34" charset="0"/>
                <a:ea typeface="MS PGothic" panose="020B0600070205080204" pitchFamily="-65" charset="-128"/>
              </a:rPr>
              <a:t>它同样是一封声称来自可信来源的电子邮件。不同的是，邮件的收件人事先已经受到了攻击者的认真研究，因为每封邮件都是精心制作的以迎合相应的收件人（通常是通过引用一系列信息以说服收件人相信邮件的可靠性</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。这大大增加了收件人像攻击者所期望的那样做出响应的可能性。此类攻击特别用于工业和其他形式的间谍活动中，由具有良好资源的组织进行</a:t>
            </a:r>
            <a:r>
              <a:rPr lang="en-US" altLang="zh-CN" sz="1200" dirty="0">
                <a:latin typeface="Arial" panose="020B0604020202020204" pitchFamily="34" charset="0"/>
                <a:ea typeface="MS PGothic" panose="020B0600070205080204" pitchFamily="-65" charset="-128"/>
              </a:rPr>
              <a:t>[SYMA13]。</a:t>
            </a:r>
            <a:endParaRPr lang="en-US" altLang="zh-CN"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侦察、间谍和数据渗漏</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凭据盗窃和身份盗窃是侦察型载荷中的特殊例子，其目的是获得想要的信息并反馈给攻击者。这些特殊的例子当然是更加常见的，但是也有其他类型的攻击目标为人所知。</a:t>
            </a:r>
            <a:r>
              <a:rPr lang="en-US" altLang="zh-CN" sz="1200" dirty="0">
                <a:latin typeface="Arial" panose="020B0604020202020204" pitchFamily="34" charset="0"/>
                <a:ea typeface="MS PGothic" panose="020B0600070205080204" pitchFamily="-65" charset="-128"/>
              </a:rPr>
              <a:t>2009</a:t>
            </a:r>
            <a:r>
              <a:rPr lang="zh-CN" altLang="en-US" sz="1200" dirty="0">
                <a:latin typeface="Arial" panose="020B0604020202020204" pitchFamily="34" charset="0"/>
                <a:ea typeface="MS PGothic" panose="020B0600070205080204" pitchFamily="-65" charset="-128"/>
              </a:rPr>
              <a:t>年的极光行动（</a:t>
            </a:r>
            <a:r>
              <a:rPr lang="en-US" altLang="zh-CN" sz="1200" dirty="0">
                <a:latin typeface="Arial" panose="020B0604020202020204" pitchFamily="34" charset="0"/>
                <a:ea typeface="MS PGothic" panose="020B0600070205080204" pitchFamily="-65" charset="-128"/>
              </a:rPr>
              <a:t>Operation Aurora)</a:t>
            </a:r>
            <a:r>
              <a:rPr lang="zh-CN" altLang="en-US" sz="1200" dirty="0">
                <a:latin typeface="Arial" panose="020B0604020202020204" pitchFamily="34" charset="0"/>
                <a:ea typeface="MS PGothic" panose="020B0600070205080204" pitchFamily="-65" charset="-128"/>
              </a:rPr>
              <a:t>利用木马获取权限，并有可能修改了一些高科技公司、安全公司和防务承包商的源代码库</a:t>
            </a:r>
            <a:r>
              <a:rPr lang="en-US" altLang="zh-CN" sz="1200" dirty="0">
                <a:latin typeface="Arial" panose="020B0604020202020204" pitchFamily="34" charset="0"/>
                <a:ea typeface="MS PGothic" panose="020B0600070205080204" pitchFamily="-65" charset="-128"/>
              </a:rPr>
              <a:t>[SYMA13]。2010</a:t>
            </a:r>
            <a:r>
              <a:rPr lang="zh-CN" altLang="en-US" sz="1200" dirty="0">
                <a:latin typeface="Arial" panose="020B0604020202020204" pitchFamily="34" charset="0"/>
                <a:ea typeface="MS PGothic" panose="020B0600070205080204" pitchFamily="-65" charset="-128"/>
              </a:rPr>
              <a:t>年发现的震网蠕虫通过获取硬件和软件的配置细节以确定其是否已入侵了特定的目标系统。震网的一些早期版本会将其所获取的这些配置信息反馈给攻击者，从而使这些信息可以被用来开发其后续版本中要部署的具体攻击</a:t>
            </a:r>
            <a:r>
              <a:rPr lang="en-US" altLang="zh-CN" sz="1200" dirty="0">
                <a:latin typeface="Arial" panose="020B0604020202020204" pitchFamily="34" charset="0"/>
                <a:ea typeface="MS PGothic" panose="020B0600070205080204" pitchFamily="-65" charset="-128"/>
              </a:rPr>
              <a:t>[CHEN11,KUSH13]</a:t>
            </a:r>
            <a:endParaRPr lang="en-US" altLang="zh-CN"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高级持续性威胁攻击可能导致大量敏感数据的丢失，这些丢失的数据会被发送（或者说泄露）至攻击者处。检测和防止此类数据泄露需要合适的技术性“数据丢失”应对方法，要么对数据的访问权限实施管理，要么对越过所有者网络边界数据传输进行控制。</a:t>
            </a:r>
            <a:endParaRPr lang="en-US" altLang="zh-CN"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在这个领域中，术语的使用存在着一些问题。这是因为缺少对这些术语的通用约定，而同 时又存在着某些类别的交叠。表</a:t>
            </a:r>
            <a:r>
              <a:rPr lang="en-US" altLang="zh-CN" dirty="0">
                <a:latin typeface="Arial" panose="020B0604020202020204" pitchFamily="34" charset="0"/>
                <a:ea typeface="MS PGothic" panose="020B0600070205080204" pitchFamily="-65" charset="-128"/>
              </a:rPr>
              <a:t>6-1</a:t>
            </a:r>
            <a:r>
              <a:rPr lang="zh-CN" altLang="en-US" dirty="0">
                <a:latin typeface="Arial" panose="020B0604020202020204" pitchFamily="34" charset="0"/>
                <a:ea typeface="MS PGothic" panose="020B0600070205080204" pitchFamily="-65" charset="-128"/>
              </a:rPr>
              <a:t>列出了有助于理解这些术语的描述。</a:t>
            </a:r>
            <a:endParaRPr lang="en-US" altLang="zh-CN"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a:latin typeface="Arial" panose="020B0604020202020204" pitchFamily="34" charset="0"/>
                <a:ea typeface="MS PGothic" panose="020B0600070205080204" pitchFamily="-65" charset="-128"/>
              </a:rPr>
              <a:t>我们讨论的最后一类载荷是恶意软件用来隐蔽其在被感染系统中的存在和提供侵入系统权限的技术。这类载荷同样也攻击系统的完整性。</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后门</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后门（</a:t>
            </a:r>
            <a:r>
              <a:rPr lang="en-US" altLang="zh-CN" sz="1200" dirty="0">
                <a:latin typeface="Arial" panose="020B0604020202020204" pitchFamily="34" charset="0"/>
                <a:ea typeface="MS PGothic" panose="020B0600070205080204" pitchFamily="-65" charset="-128"/>
              </a:rPr>
              <a:t>backdoor)</a:t>
            </a:r>
            <a:r>
              <a:rPr lang="zh-CN" altLang="en-US" sz="1200" dirty="0">
                <a:latin typeface="Arial" panose="020B0604020202020204" pitchFamily="34" charset="0"/>
                <a:ea typeface="MS PGothic" panose="020B0600070205080204" pitchFamily="-65" charset="-128"/>
              </a:rPr>
              <a:t>也被称为陷门（</a:t>
            </a:r>
            <a:r>
              <a:rPr lang="en-US" altLang="zh-CN" sz="1200" dirty="0">
                <a:latin typeface="Arial" panose="020B0604020202020204" pitchFamily="34" charset="0"/>
                <a:ea typeface="MS PGothic" panose="020B0600070205080204" pitchFamily="-65" charset="-128"/>
              </a:rPr>
              <a:t>trapdoor),</a:t>
            </a:r>
            <a:r>
              <a:rPr lang="zh-CN" altLang="en-US" sz="1200" dirty="0">
                <a:latin typeface="Arial" panose="020B0604020202020204" pitchFamily="34" charset="0"/>
                <a:ea typeface="MS PGothic" panose="020B0600070205080204" pitchFamily="-65" charset="-128"/>
              </a:rPr>
              <a:t>它是进入一个程序的秘密入口，使得知情者不经过通常的安全访问程序而获取访问权限。多年来，后门一直被程序员合理地用于程序的调试和测试。这样的后门被称为维护挂钩（</a:t>
            </a:r>
            <a:r>
              <a:rPr lang="en-US" altLang="zh-CN" sz="1200" dirty="0">
                <a:latin typeface="Arial" panose="020B0604020202020204" pitchFamily="34" charset="0"/>
                <a:ea typeface="MS PGothic" panose="020B0600070205080204" pitchFamily="-65" charset="-128"/>
              </a:rPr>
              <a:t>maintenance hook)</a:t>
            </a:r>
            <a:r>
              <a:rPr lang="zh-CN" altLang="en-US" sz="1200" dirty="0">
                <a:latin typeface="Arial" panose="020B0604020202020204" pitchFamily="34" charset="0"/>
                <a:ea typeface="MS PGothic" panose="020B0600070205080204" pitchFamily="-65" charset="-128"/>
              </a:rPr>
              <a:t>。当程序员开发具有身份认证或者很长的配置过程的应用程序而需要用户输人许多不同值时，往往会用到后门。因为在调试这些程序时，开发人员希望获得一些特权或者避免所有必要的配置和认证过程。程序设计者设置后门的另一个目的是，确保当嵌人到应用程序中的认证机制发生错误时，还有其他激活程序的方法。后门是能够识别一些特殊的输人序列或者当被某个用户</a:t>
            </a:r>
            <a:r>
              <a:rPr lang="en-US" altLang="zh-CN" sz="1200" dirty="0">
                <a:latin typeface="Arial" panose="020B0604020202020204" pitchFamily="34" charset="0"/>
                <a:ea typeface="MS PGothic" panose="020B0600070205080204" pitchFamily="-65" charset="-128"/>
              </a:rPr>
              <a:t>ID</a:t>
            </a:r>
            <a:r>
              <a:rPr lang="zh-CN" altLang="en-US" sz="1200" dirty="0">
                <a:latin typeface="Arial" panose="020B0604020202020204" pitchFamily="34" charset="0"/>
                <a:ea typeface="MS PGothic" panose="020B0600070205080204" pitchFamily="-65" charset="-128"/>
              </a:rPr>
              <a:t>运行或某个不可能的事件序列发生所触发的代码。</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当程序员肆无忌惮地使用后门获得非授权访问时，后门就变成了一种安全威胁。在电影 </a:t>
            </a:r>
            <a:r>
              <a:rPr lang="en-US" altLang="zh-CN" sz="1200" dirty="0">
                <a:latin typeface="Arial" panose="020B0604020202020204" pitchFamily="34" charset="0"/>
                <a:ea typeface="MS PGothic" panose="020B0600070205080204" pitchFamily="-65" charset="-128"/>
              </a:rPr>
              <a:t>《</a:t>
            </a:r>
            <a:r>
              <a:rPr lang="en-US" altLang="zh-CN" sz="1200" dirty="0" err="1">
                <a:latin typeface="Arial" panose="020B0604020202020204" pitchFamily="34" charset="0"/>
                <a:ea typeface="MS PGothic" panose="020B0600070205080204" pitchFamily="-65" charset="-128"/>
              </a:rPr>
              <a:t>WarGames</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中描述的漏洞的基本思想来自于后门。另一个例子是，在</a:t>
            </a:r>
            <a:r>
              <a:rPr lang="en-US" altLang="zh-CN" sz="1200" dirty="0">
                <a:latin typeface="Arial" panose="020B0604020202020204" pitchFamily="34" charset="0"/>
                <a:ea typeface="MS PGothic" panose="020B0600070205080204" pitchFamily="-65" charset="-128"/>
              </a:rPr>
              <a:t>Multics</a:t>
            </a:r>
            <a:r>
              <a:rPr lang="zh-CN" altLang="en-US" sz="1200" dirty="0">
                <a:latin typeface="Arial" panose="020B0604020202020204" pitchFamily="34" charset="0"/>
                <a:ea typeface="MS PGothic" panose="020B0600070205080204" pitchFamily="-65" charset="-128"/>
              </a:rPr>
              <a:t>系统的开发过程中，美国空军“老虎队”（模拟攻击者）负责对该系统进行渗透测试。渗透所用的策略之一就是向一个运行</a:t>
            </a:r>
            <a:r>
              <a:rPr lang="en-US" altLang="zh-CN" sz="1200" dirty="0">
                <a:latin typeface="Arial" panose="020B0604020202020204" pitchFamily="34" charset="0"/>
                <a:ea typeface="MS PGothic" panose="020B0600070205080204" pitchFamily="-65" charset="-128"/>
              </a:rPr>
              <a:t>Multics</a:t>
            </a:r>
            <a:r>
              <a:rPr lang="zh-CN" altLang="en-US" sz="1200" dirty="0">
                <a:latin typeface="Arial" panose="020B0604020202020204" pitchFamily="34" charset="0"/>
                <a:ea typeface="MS PGothic" panose="020B0600070205080204" pitchFamily="-65" charset="-128"/>
              </a:rPr>
              <a:t>系统的站点发送伪造的操作系统升级程序，升级程序包含一个能够通过后门激活的特洛伊木马程序（木马程序将在后面讨论</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，通过这个木马程序，老虎队能够获得 </a:t>
            </a:r>
            <a:r>
              <a:rPr lang="en-US" altLang="zh-CN" sz="1200" dirty="0">
                <a:latin typeface="Arial" panose="020B0604020202020204" pitchFamily="34" charset="0"/>
                <a:ea typeface="MS PGothic" panose="020B0600070205080204" pitchFamily="-65" charset="-128"/>
              </a:rPr>
              <a:t>Multics</a:t>
            </a:r>
            <a:r>
              <a:rPr lang="zh-CN" altLang="en-US" sz="1200" dirty="0">
                <a:latin typeface="Arial" panose="020B0604020202020204" pitchFamily="34" charset="0"/>
                <a:ea typeface="MS PGothic" panose="020B0600070205080204" pitchFamily="-65" charset="-128"/>
              </a:rPr>
              <a:t>系统的访问权限。这个威胁设计得非常巧妙以至于</a:t>
            </a:r>
            <a:r>
              <a:rPr lang="en-US" altLang="zh-CN" sz="1200" dirty="0">
                <a:latin typeface="Arial" panose="020B0604020202020204" pitchFamily="34" charset="0"/>
                <a:ea typeface="MS PGothic" panose="020B0600070205080204" pitchFamily="-65" charset="-128"/>
              </a:rPr>
              <a:t>Multics</a:t>
            </a:r>
            <a:r>
              <a:rPr lang="zh-CN" altLang="en-US" sz="1200" dirty="0">
                <a:latin typeface="Arial" panose="020B0604020202020204" pitchFamily="34" charset="0"/>
                <a:ea typeface="MS PGothic" panose="020B0600070205080204" pitchFamily="-65" charset="-128"/>
              </a:rPr>
              <a:t>的开发人员在被告知这种威胁真实存在后，都没法找到它</a:t>
            </a:r>
            <a:r>
              <a:rPr lang="en-US" altLang="zh-CN" sz="1200" dirty="0">
                <a:latin typeface="Arial" panose="020B0604020202020204" pitchFamily="34" charset="0"/>
                <a:ea typeface="MS PGothic" panose="020B0600070205080204" pitchFamily="-65" charset="-128"/>
              </a:rPr>
              <a:t>[ENGE80]</a:t>
            </a:r>
            <a:r>
              <a:rPr lang="zh-CN" altLang="en-US" sz="1200" dirty="0">
                <a:latin typeface="Arial" panose="020B0604020202020204" pitchFamily="34" charset="0"/>
                <a:ea typeface="MS PGothic" panose="020B0600070205080204" pitchFamily="-65" charset="-128"/>
              </a:rPr>
              <a:t>。</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近期，后门通常当作网络服务监听在一些攻击者能够连接的非标准端口上实现，通过运行后门向受害系统发送命令。由于很难通过操作系统对后门进行控制。因此针对后门的安全措施必须重点关注程序的开发过程和软件的更新活动。</a:t>
            </a:r>
            <a:endParaRPr lang="zh-CN" altLang="en-US"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a:latin typeface="Arial" panose="020B0604020202020204" pitchFamily="34" charset="0"/>
                <a:ea typeface="MS PGothic" panose="020B0600070205080204" pitchFamily="-65" charset="-128"/>
              </a:rPr>
              <a:t>我们讨论的最后一类载荷是恶意软件用来隐蔽其在被感染系统中的存在和提供侵入系统权限的技术。这类载荷同样也攻击系统的完整性。</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后门</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后门（</a:t>
            </a:r>
            <a:r>
              <a:rPr lang="en-US" altLang="zh-CN" sz="1200" dirty="0">
                <a:latin typeface="Arial" panose="020B0604020202020204" pitchFamily="34" charset="0"/>
                <a:ea typeface="MS PGothic" panose="020B0600070205080204" pitchFamily="-65" charset="-128"/>
              </a:rPr>
              <a:t>backdoor)</a:t>
            </a:r>
            <a:r>
              <a:rPr lang="zh-CN" altLang="en-US" sz="1200" dirty="0">
                <a:latin typeface="Arial" panose="020B0604020202020204" pitchFamily="34" charset="0"/>
                <a:ea typeface="MS PGothic" panose="020B0600070205080204" pitchFamily="-65" charset="-128"/>
              </a:rPr>
              <a:t>也被称为陷门（</a:t>
            </a:r>
            <a:r>
              <a:rPr lang="en-US" altLang="zh-CN" sz="1200" dirty="0">
                <a:latin typeface="Arial" panose="020B0604020202020204" pitchFamily="34" charset="0"/>
                <a:ea typeface="MS PGothic" panose="020B0600070205080204" pitchFamily="-65" charset="-128"/>
              </a:rPr>
              <a:t>trapdoor),</a:t>
            </a:r>
            <a:r>
              <a:rPr lang="zh-CN" altLang="en-US" sz="1200" dirty="0">
                <a:latin typeface="Arial" panose="020B0604020202020204" pitchFamily="34" charset="0"/>
                <a:ea typeface="MS PGothic" panose="020B0600070205080204" pitchFamily="-65" charset="-128"/>
              </a:rPr>
              <a:t>它是进入一个程序的秘密入口，使得知情者不经过通常的安全访问程序而获取访问权限。多年来，后门一直被程序员合理地用于程序的调试和测试。这样的后门被称为维护挂钩（</a:t>
            </a:r>
            <a:r>
              <a:rPr lang="en-US" altLang="zh-CN" sz="1200" dirty="0">
                <a:latin typeface="Arial" panose="020B0604020202020204" pitchFamily="34" charset="0"/>
                <a:ea typeface="MS PGothic" panose="020B0600070205080204" pitchFamily="-65" charset="-128"/>
              </a:rPr>
              <a:t>maintenance hook)</a:t>
            </a:r>
            <a:r>
              <a:rPr lang="zh-CN" altLang="en-US" sz="1200" dirty="0">
                <a:latin typeface="Arial" panose="020B0604020202020204" pitchFamily="34" charset="0"/>
                <a:ea typeface="MS PGothic" panose="020B0600070205080204" pitchFamily="-65" charset="-128"/>
              </a:rPr>
              <a:t>。当程序员开发具有身份认证或者很长的配置过程的应用程序而需要用户输人许多不同值时，往往会用到后门。因为在调试这些程序时，开发人员希望获得一些特权或者避免所有必要的配置和认证过程。程序设计者设置后门的另一个目的是，确保当嵌人到应用程序中的认证机制发生错误时，还有其他激活程序的方法。后门是能够识别一些特殊的输人序列或者当被某个用户</a:t>
            </a:r>
            <a:r>
              <a:rPr lang="en-US" altLang="zh-CN" sz="1200" dirty="0">
                <a:latin typeface="Arial" panose="020B0604020202020204" pitchFamily="34" charset="0"/>
                <a:ea typeface="MS PGothic" panose="020B0600070205080204" pitchFamily="-65" charset="-128"/>
              </a:rPr>
              <a:t>ID</a:t>
            </a:r>
            <a:r>
              <a:rPr lang="zh-CN" altLang="en-US" sz="1200" dirty="0">
                <a:latin typeface="Arial" panose="020B0604020202020204" pitchFamily="34" charset="0"/>
                <a:ea typeface="MS PGothic" panose="020B0600070205080204" pitchFamily="-65" charset="-128"/>
              </a:rPr>
              <a:t>运行或某个不可能的事件序列发生所触发的代码。</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当程序员肆无忌惮地使用后门获得非授权访问时，后门就变成了一种安全威胁。在电影 </a:t>
            </a:r>
            <a:r>
              <a:rPr lang="en-US" altLang="zh-CN" sz="1200" dirty="0">
                <a:latin typeface="Arial" panose="020B0604020202020204" pitchFamily="34" charset="0"/>
                <a:ea typeface="MS PGothic" panose="020B0600070205080204" pitchFamily="-65" charset="-128"/>
              </a:rPr>
              <a:t>《</a:t>
            </a:r>
            <a:r>
              <a:rPr lang="en-US" altLang="zh-CN" sz="1200" dirty="0" err="1">
                <a:latin typeface="Arial" panose="020B0604020202020204" pitchFamily="34" charset="0"/>
                <a:ea typeface="MS PGothic" panose="020B0600070205080204" pitchFamily="-65" charset="-128"/>
              </a:rPr>
              <a:t>WarGames</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中描述的漏洞的基本思想来自于后门。另一个例子是，在</a:t>
            </a:r>
            <a:r>
              <a:rPr lang="en-US" altLang="zh-CN" sz="1200" dirty="0">
                <a:latin typeface="Arial" panose="020B0604020202020204" pitchFamily="34" charset="0"/>
                <a:ea typeface="MS PGothic" panose="020B0600070205080204" pitchFamily="-65" charset="-128"/>
              </a:rPr>
              <a:t>Multics</a:t>
            </a:r>
            <a:r>
              <a:rPr lang="zh-CN" altLang="en-US" sz="1200" dirty="0">
                <a:latin typeface="Arial" panose="020B0604020202020204" pitchFamily="34" charset="0"/>
                <a:ea typeface="MS PGothic" panose="020B0600070205080204" pitchFamily="-65" charset="-128"/>
              </a:rPr>
              <a:t>系统的开发过程中，美国空军“老虎队”（模拟攻击者）负责对该系统进行渗透测试。渗透所用的策略之一就是向一个运行</a:t>
            </a:r>
            <a:r>
              <a:rPr lang="en-US" altLang="zh-CN" sz="1200" dirty="0">
                <a:latin typeface="Arial" panose="020B0604020202020204" pitchFamily="34" charset="0"/>
                <a:ea typeface="MS PGothic" panose="020B0600070205080204" pitchFamily="-65" charset="-128"/>
              </a:rPr>
              <a:t>Multics</a:t>
            </a:r>
            <a:r>
              <a:rPr lang="zh-CN" altLang="en-US" sz="1200" dirty="0">
                <a:latin typeface="Arial" panose="020B0604020202020204" pitchFamily="34" charset="0"/>
                <a:ea typeface="MS PGothic" panose="020B0600070205080204" pitchFamily="-65" charset="-128"/>
              </a:rPr>
              <a:t>系统的站点发送伪造的操作系统升级程序，升级程序包含一个能够通过后门激活的特洛伊木马程序（木马程序将在后面讨论</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，通过这个木马程序，老虎队能够获得 </a:t>
            </a:r>
            <a:r>
              <a:rPr lang="en-US" altLang="zh-CN" sz="1200" dirty="0">
                <a:latin typeface="Arial" panose="020B0604020202020204" pitchFamily="34" charset="0"/>
                <a:ea typeface="MS PGothic" panose="020B0600070205080204" pitchFamily="-65" charset="-128"/>
              </a:rPr>
              <a:t>Multics</a:t>
            </a:r>
            <a:r>
              <a:rPr lang="zh-CN" altLang="en-US" sz="1200" dirty="0">
                <a:latin typeface="Arial" panose="020B0604020202020204" pitchFamily="34" charset="0"/>
                <a:ea typeface="MS PGothic" panose="020B0600070205080204" pitchFamily="-65" charset="-128"/>
              </a:rPr>
              <a:t>系统的访问权限。这个威胁设计得非常巧妙以至于</a:t>
            </a:r>
            <a:r>
              <a:rPr lang="en-US" altLang="zh-CN" sz="1200" dirty="0">
                <a:latin typeface="Arial" panose="020B0604020202020204" pitchFamily="34" charset="0"/>
                <a:ea typeface="MS PGothic" panose="020B0600070205080204" pitchFamily="-65" charset="-128"/>
              </a:rPr>
              <a:t>Multics</a:t>
            </a:r>
            <a:r>
              <a:rPr lang="zh-CN" altLang="en-US" sz="1200" dirty="0">
                <a:latin typeface="Arial" panose="020B0604020202020204" pitchFamily="34" charset="0"/>
                <a:ea typeface="MS PGothic" panose="020B0600070205080204" pitchFamily="-65" charset="-128"/>
              </a:rPr>
              <a:t>的开发人员在被告知这种威胁真实存在后，都没法找到它</a:t>
            </a:r>
            <a:r>
              <a:rPr lang="en-US" altLang="zh-CN" sz="1200" dirty="0">
                <a:latin typeface="Arial" panose="020B0604020202020204" pitchFamily="34" charset="0"/>
                <a:ea typeface="MS PGothic" panose="020B0600070205080204" pitchFamily="-65" charset="-128"/>
              </a:rPr>
              <a:t>[ENGE80]</a:t>
            </a:r>
            <a:r>
              <a:rPr lang="zh-CN" altLang="en-US" sz="1200" dirty="0">
                <a:latin typeface="Arial" panose="020B0604020202020204" pitchFamily="34" charset="0"/>
                <a:ea typeface="MS PGothic" panose="020B0600070205080204" pitchFamily="-65" charset="-128"/>
              </a:rPr>
              <a:t>。</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近期，后门通常当作网络服务监听在一些攻击者能够连接的非标准端口上实现，通过运行后门向受害系统发送命令。由于很难通过操作系统对后门进行控制。因此针对后门的安全措施必须重点关注程序的开发过程和软件的更新活动。</a:t>
            </a:r>
            <a:endParaRPr lang="zh-CN" altLang="en-US"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en-US" altLang="zh-CN" sz="1200" dirty="0">
                <a:latin typeface="Arial" panose="020B0604020202020204" pitchFamily="34" charset="0"/>
                <a:ea typeface="MS PGothic" panose="020B0600070205080204" pitchFamily="-65" charset="-128"/>
              </a:rPr>
              <a:t>rootkit</a:t>
            </a:r>
            <a:r>
              <a:rPr lang="zh-CN" altLang="en-US" sz="1200" dirty="0">
                <a:latin typeface="Arial" panose="020B0604020202020204" pitchFamily="34" charset="0"/>
                <a:ea typeface="MS PGothic" panose="020B0600070205080204" pitchFamily="-65" charset="-128"/>
              </a:rPr>
              <a:t>是安装在系统中用来支持以管理员（或</a:t>
            </a:r>
            <a:r>
              <a:rPr lang="en-US" altLang="zh-CN" sz="1200" dirty="0">
                <a:latin typeface="Arial" panose="020B0604020202020204" pitchFamily="34" charset="0"/>
                <a:ea typeface="MS PGothic" panose="020B0600070205080204" pitchFamily="-65" charset="-128"/>
              </a:rPr>
              <a:t>root)</a:t>
            </a:r>
            <a:r>
              <a:rPr lang="zh-CN" altLang="en-US" sz="1200" dirty="0">
                <a:latin typeface="Arial" panose="020B0604020202020204" pitchFamily="34" charset="0"/>
                <a:ea typeface="MS PGothic" panose="020B0600070205080204" pitchFamily="-65" charset="-128"/>
              </a:rPr>
              <a:t>权限对系统进行访问的一组程序。有了管理员的权限就可以使用操作系统的所有功能和服务。</a:t>
            </a:r>
            <a:r>
              <a:rPr lang="en-US" altLang="zh-CN" sz="1200" dirty="0">
                <a:latin typeface="Arial" panose="020B0604020202020204" pitchFamily="34" charset="0"/>
                <a:ea typeface="MS PGothic" panose="020B0600070205080204" pitchFamily="-65" charset="-128"/>
              </a:rPr>
              <a:t>rootkit</a:t>
            </a:r>
            <a:r>
              <a:rPr lang="zh-CN" altLang="en-US" sz="1200" dirty="0">
                <a:latin typeface="Arial" panose="020B0604020202020204" pitchFamily="34" charset="0"/>
                <a:ea typeface="MS PGothic" panose="020B0600070205080204" pitchFamily="-65" charset="-128"/>
              </a:rPr>
              <a:t>以恶意且隐蔽的方式更改主机的标准功能。获得管理员权限后，黑客就完全控制了该系统，并能够添加或修改程序和文件，监控当前进程，发送和接收网络通信，并且如果需要的话还可以设置后门。</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rootkit</a:t>
            </a:r>
            <a:r>
              <a:rPr lang="zh-CN" altLang="en-US" sz="1200" dirty="0">
                <a:latin typeface="Arial" panose="020B0604020202020204" pitchFamily="34" charset="0"/>
                <a:ea typeface="MS PGothic" panose="020B0600070205080204" pitchFamily="-65" charset="-128"/>
              </a:rPr>
              <a:t>能够对系统进行很多的修改来隐藏自己，使用户很难察觉到</a:t>
            </a:r>
            <a:r>
              <a:rPr lang="en-US" altLang="zh-CN" sz="1200" dirty="0">
                <a:latin typeface="Arial" panose="020B0604020202020204" pitchFamily="34" charset="0"/>
                <a:ea typeface="MS PGothic" panose="020B0600070205080204" pitchFamily="-65" charset="-128"/>
              </a:rPr>
              <a:t>rootkit</a:t>
            </a:r>
            <a:r>
              <a:rPr lang="zh-CN" altLang="en-US" sz="1200" dirty="0">
                <a:latin typeface="Arial" panose="020B0604020202020204" pitchFamily="34" charset="0"/>
                <a:ea typeface="MS PGothic" panose="020B0600070205080204" pitchFamily="-65" charset="-128"/>
              </a:rPr>
              <a:t>的存在，也很难确定它对系统进行了哪些修改。其实，</a:t>
            </a:r>
            <a:r>
              <a:rPr lang="en-US" altLang="zh-CN" sz="1200" dirty="0">
                <a:latin typeface="Arial" panose="020B0604020202020204" pitchFamily="34" charset="0"/>
                <a:ea typeface="MS PGothic" panose="020B0600070205080204" pitchFamily="-65" charset="-128"/>
              </a:rPr>
              <a:t>rootkit</a:t>
            </a:r>
            <a:r>
              <a:rPr lang="zh-CN" altLang="en-US" sz="1200" dirty="0">
                <a:latin typeface="Arial" panose="020B0604020202020204" pitchFamily="34" charset="0"/>
                <a:ea typeface="MS PGothic" panose="020B0600070205080204" pitchFamily="-65" charset="-128"/>
              </a:rPr>
              <a:t>是通过破坏系统对进程、文件、注册表的监控和报告机制而实现隐藏的。</a:t>
            </a:r>
            <a:endParaRPr lang="zh-CN" altLang="en-US"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a:latin typeface="Arial" panose="020B0604020202020204" pitchFamily="34" charset="0"/>
                <a:ea typeface="MS PGothic" panose="020B0600070205080204" pitchFamily="-65" charset="-128"/>
              </a:rPr>
              <a:t>理想的应对恶意软件威胁的方法是预防。首当其冲的是阻止恶意软件进入计算机系统，然后是阻止其修改计算机系统。完全达到这一目标几乎是不可能的，当然，采取适当的措施以强化系统和防止恶意软件感染系统的确可以极大地减少其攻击的成功率。文献</a:t>
            </a:r>
            <a:r>
              <a:rPr lang="en-US" altLang="zh-CN" sz="1200" dirty="0">
                <a:latin typeface="Arial" panose="020B0604020202020204" pitchFamily="34" charset="0"/>
                <a:ea typeface="MS PGothic" panose="020B0600070205080204" pitchFamily="-65" charset="-128"/>
              </a:rPr>
              <a:t>[S0UP13]</a:t>
            </a:r>
            <a:r>
              <a:rPr lang="zh-CN" altLang="en-US" sz="1200" dirty="0">
                <a:latin typeface="Arial" panose="020B0604020202020204" pitchFamily="34" charset="0"/>
                <a:ea typeface="MS PGothic" panose="020B0600070205080204" pitchFamily="-65" charset="-128"/>
              </a:rPr>
              <a:t>提出了恶意软件预防措施的</a:t>
            </a:r>
            <a:r>
              <a:rPr lang="en-US" altLang="zh-CN" sz="1200" dirty="0">
                <a:latin typeface="Arial" panose="020B0604020202020204" pitchFamily="34" charset="0"/>
                <a:ea typeface="MS PGothic" panose="020B0600070205080204" pitchFamily="-65" charset="-128"/>
              </a:rPr>
              <a:t>4</a:t>
            </a:r>
            <a:r>
              <a:rPr lang="zh-CN" altLang="en-US" sz="1200" dirty="0">
                <a:latin typeface="Arial" panose="020B0604020202020204" pitchFamily="34" charset="0"/>
                <a:ea typeface="MS PGothic" panose="020B0600070205080204" pitchFamily="-65" charset="-128"/>
              </a:rPr>
              <a:t>个主要元素：规则、警惕性、弥补弱点和缓解威胁。有一个针对恶意软件的正当防御策略为采取适当的预防措施提供了基础。</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一个最基本的防御措施是保证操作系统的版本尽可能及时更新，打上全部的补丁，这样可以减少大部分针对系统漏洞的攻击。接下来则是为系统中的应用程序和数据存储设置适当的访问控制，使得任何用户都能够访问的文件尽可能地少，从而减少可能随此类文件的执行而发生的恶意软件感染和系统破坏。这些措施直接针对蠕虫、病毒和某些木马使用的关键传播机制。我们将在第</a:t>
            </a:r>
            <a:r>
              <a:rPr lang="en-US" altLang="zh-CN" sz="1200" dirty="0">
                <a:latin typeface="Arial" panose="020B0604020202020204" pitchFamily="34" charset="0"/>
                <a:ea typeface="MS PGothic" panose="020B0600070205080204" pitchFamily="-65" charset="-128"/>
              </a:rPr>
              <a:t>12</a:t>
            </a:r>
            <a:r>
              <a:rPr lang="zh-CN" altLang="en-US" sz="1200" dirty="0">
                <a:latin typeface="Arial" panose="020B0604020202020204" pitchFamily="34" charset="0"/>
                <a:ea typeface="MS PGothic" panose="020B0600070205080204" pitchFamily="-65" charset="-128"/>
              </a:rPr>
              <a:t>章对其进行更深入的讨论。</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防御恶意软件的第三种传播机制，即利用社会工程学的攻击方法，需要依赖适当的用户安 全意识和相关培训。这是为了让用户对这些攻击有更好的警惕性，避免他们做出会导致受到攻击的行为。文献</a:t>
            </a:r>
            <a:r>
              <a:rPr lang="en-US" altLang="zh-CN" sz="1200" dirty="0">
                <a:latin typeface="Arial" panose="020B0604020202020204" pitchFamily="34" charset="0"/>
                <a:ea typeface="MS PGothic" panose="020B0600070205080204" pitchFamily="-65" charset="-128"/>
              </a:rPr>
              <a:t>[S0UP13]</a:t>
            </a:r>
            <a:r>
              <a:rPr lang="zh-CN" altLang="en-US" sz="1200" dirty="0">
                <a:latin typeface="Arial" panose="020B0604020202020204" pitchFamily="34" charset="0"/>
                <a:ea typeface="MS PGothic" panose="020B0600070205080204" pitchFamily="-65" charset="-128"/>
              </a:rPr>
              <a:t>提供了有关适当的安全意识的实例，我们将在第</a:t>
            </a:r>
            <a:r>
              <a:rPr lang="en-US" altLang="zh-CN" sz="1200" dirty="0">
                <a:latin typeface="Arial" panose="020B0604020202020204" pitchFamily="34" charset="0"/>
                <a:ea typeface="MS PGothic" panose="020B0600070205080204" pitchFamily="-65" charset="-128"/>
              </a:rPr>
              <a:t>17</a:t>
            </a:r>
            <a:r>
              <a:rPr lang="zh-CN" altLang="en-US" sz="1200" dirty="0">
                <a:latin typeface="Arial" panose="020B0604020202020204" pitchFamily="34" charset="0"/>
                <a:ea typeface="MS PGothic" panose="020B0600070205080204" pitchFamily="-65" charset="-128"/>
              </a:rPr>
              <a:t>章再回顾这一话题。</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如果预防措施失败了，针对恶意软件威胁还存在以下由各种技术性手段所支持的缓解措施：</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检测（</a:t>
            </a:r>
            <a:r>
              <a:rPr lang="en-US" altLang="zh-CN" sz="1200" dirty="0">
                <a:latin typeface="Arial" panose="020B0604020202020204" pitchFamily="34" charset="0"/>
                <a:ea typeface="MS PGothic" panose="020B0600070205080204" pitchFamily="-65" charset="-128"/>
              </a:rPr>
              <a:t>detection): —</a:t>
            </a:r>
            <a:r>
              <a:rPr lang="zh-CN" altLang="en-US" sz="1200" dirty="0">
                <a:latin typeface="Arial" panose="020B0604020202020204" pitchFamily="34" charset="0"/>
                <a:ea typeface="MS PGothic" panose="020B0600070205080204" pitchFamily="-65" charset="-128"/>
              </a:rPr>
              <a:t>旦被感染，就马上确定恶意软件的存在并对其定位。</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识别（</a:t>
            </a:r>
            <a:r>
              <a:rPr lang="en-US" altLang="zh-CN" sz="1200" dirty="0">
                <a:latin typeface="Arial" panose="020B0604020202020204" pitchFamily="34" charset="0"/>
                <a:ea typeface="MS PGothic" panose="020B0600070205080204" pitchFamily="-65" charset="-128"/>
              </a:rPr>
              <a:t>identification): —</a:t>
            </a:r>
            <a:r>
              <a:rPr lang="zh-CN" altLang="en-US" sz="1200" dirty="0">
                <a:latin typeface="Arial" panose="020B0604020202020204" pitchFamily="34" charset="0"/>
                <a:ea typeface="MS PGothic" panose="020B0600070205080204" pitchFamily="-65" charset="-128"/>
              </a:rPr>
              <a:t>旦检测到恶意软件，立即识别出是何种恶意软件感染了系统。</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清除（</a:t>
            </a:r>
            <a:r>
              <a:rPr lang="en-US" altLang="zh-CN" sz="1200" dirty="0">
                <a:latin typeface="Arial" panose="020B0604020202020204" pitchFamily="34" charset="0"/>
                <a:ea typeface="MS PGothic" panose="020B0600070205080204" pitchFamily="-65" charset="-128"/>
              </a:rPr>
              <a:t>removal):—</a:t>
            </a:r>
            <a:r>
              <a:rPr lang="zh-CN" altLang="en-US" sz="1200" dirty="0">
                <a:latin typeface="Arial" panose="020B0604020202020204" pitchFamily="34" charset="0"/>
                <a:ea typeface="MS PGothic" panose="020B0600070205080204" pitchFamily="-65" charset="-128"/>
              </a:rPr>
              <a:t>旦识别出恶意软件类型，立刻清除恶意代码在被感染的系统中的所有痕迹，以阻止其继续扩散。</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如果成功检测到恶意软件但没有成功识别或清除，可以选择删除所有被感染文件或恶意文件，并重新加载上述文件的干净的备份版本。对于有些特别顽固的感染，可能需要完全清理所有的存储，然后利用干净的媒介重建系统。</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首先，让我们考虑一下有效的恶意软件对抗措施要满足哪些要求：</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通用性（</a:t>
            </a:r>
            <a:r>
              <a:rPr lang="en-US" altLang="zh-CN" sz="1200" dirty="0">
                <a:latin typeface="Arial" panose="020B0604020202020204" pitchFamily="34" charset="0"/>
                <a:ea typeface="MS PGothic" panose="020B0600070205080204" pitchFamily="-65" charset="-128"/>
              </a:rPr>
              <a:t>generality):</a:t>
            </a:r>
            <a:r>
              <a:rPr lang="zh-CN" altLang="en-US" sz="1200" dirty="0">
                <a:latin typeface="Arial" panose="020B0604020202020204" pitchFamily="34" charset="0"/>
                <a:ea typeface="MS PGothic" panose="020B0600070205080204" pitchFamily="-65" charset="-128"/>
              </a:rPr>
              <a:t>使用的方法应该能对付绝大多数攻击。</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及时性（</a:t>
            </a:r>
            <a:r>
              <a:rPr lang="en-US" altLang="zh-CN" sz="1200" dirty="0">
                <a:latin typeface="Arial" panose="020B0604020202020204" pitchFamily="34" charset="0"/>
                <a:ea typeface="MS PGothic" panose="020B0600070205080204" pitchFamily="-65" charset="-128"/>
              </a:rPr>
              <a:t>timeliness):</a:t>
            </a:r>
            <a:r>
              <a:rPr lang="zh-CN" altLang="en-US" sz="1200" dirty="0">
                <a:latin typeface="Arial" panose="020B0604020202020204" pitchFamily="34" charset="0"/>
                <a:ea typeface="MS PGothic" panose="020B0600070205080204" pitchFamily="-65" charset="-128"/>
              </a:rPr>
              <a:t>使用的方法应该能快速做出响应，以限制被感染程序或系统数量和随之而来的行为。</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弹性（</a:t>
            </a:r>
            <a:r>
              <a:rPr lang="en-US" altLang="zh-CN" sz="1200" dirty="0">
                <a:latin typeface="Arial" panose="020B0604020202020204" pitchFamily="34" charset="0"/>
                <a:ea typeface="MS PGothic" panose="020B0600070205080204" pitchFamily="-65" charset="-128"/>
              </a:rPr>
              <a:t>resiliency):</a:t>
            </a:r>
            <a:r>
              <a:rPr lang="zh-CN" altLang="en-US" sz="1200" dirty="0">
                <a:latin typeface="Arial" panose="020B0604020202020204" pitchFamily="34" charset="0"/>
                <a:ea typeface="MS PGothic" panose="020B0600070205080204" pitchFamily="-65" charset="-128"/>
              </a:rPr>
              <a:t>使用的方法应该能够抵抗攻击者为了躲避反恶意软件技术而使用的隐藏技术。</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最小拒绝服务代价（</a:t>
            </a:r>
            <a:r>
              <a:rPr lang="en-US" altLang="zh-CN" sz="1200" dirty="0">
                <a:latin typeface="Arial" panose="020B0604020202020204" pitchFamily="34" charset="0"/>
                <a:ea typeface="MS PGothic" panose="020B0600070205080204" pitchFamily="-65" charset="-128"/>
              </a:rPr>
              <a:t>minimal denial-of-service cost):</a:t>
            </a:r>
            <a:r>
              <a:rPr lang="zh-CN" altLang="en-US" sz="1200" dirty="0">
                <a:latin typeface="Arial" panose="020B0604020202020204" pitchFamily="34" charset="0"/>
                <a:ea typeface="MS PGothic" panose="020B0600070205080204" pitchFamily="-65" charset="-128"/>
              </a:rPr>
              <a:t>反病毒软件的应用要尽量减少对主机性能和服务质量的影响。也就是说，在防治恶意软件时，不能显著干扰主机的正常 操作。</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透明性（</a:t>
            </a:r>
            <a:r>
              <a:rPr lang="en-US" altLang="zh-CN" sz="1200" dirty="0">
                <a:latin typeface="Arial" panose="020B0604020202020204" pitchFamily="34" charset="0"/>
                <a:ea typeface="MS PGothic" panose="020B0600070205080204" pitchFamily="-65" charset="-128"/>
              </a:rPr>
              <a:t>transparency):</a:t>
            </a:r>
            <a:r>
              <a:rPr lang="zh-CN" altLang="en-US" sz="1200" dirty="0">
                <a:latin typeface="Arial" panose="020B0604020202020204" pitchFamily="34" charset="0"/>
                <a:ea typeface="MS PGothic" panose="020B0600070205080204" pitchFamily="-65" charset="-128"/>
              </a:rPr>
              <a:t>防治软件和设备不能要求修改现有的操作系统、应用程序和硬件。</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全局与局部覆盖范围（</a:t>
            </a:r>
            <a:r>
              <a:rPr lang="en-US" altLang="zh-CN" sz="1200" dirty="0">
                <a:latin typeface="Arial" panose="020B0604020202020204" pitchFamily="34" charset="0"/>
                <a:ea typeface="MS PGothic" panose="020B0600070205080204" pitchFamily="-65" charset="-128"/>
              </a:rPr>
              <a:t>global and local coverage):</a:t>
            </a:r>
            <a:r>
              <a:rPr lang="zh-CN" altLang="en-US" sz="1200" dirty="0">
                <a:latin typeface="Arial" panose="020B0604020202020204" pitchFamily="34" charset="0"/>
                <a:ea typeface="MS PGothic" panose="020B0600070205080204" pitchFamily="-65" charset="-128"/>
              </a:rPr>
              <a:t>使用的方法应该能够同时处理来自企业网外部和内部的攻击源。</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不过，要达到所有这些要求则通常需要多种手段相结合的深度防护策略（</a:t>
            </a:r>
            <a:r>
              <a:rPr lang="en-US" altLang="zh-CN" sz="1200" dirty="0">
                <a:latin typeface="Arial" panose="020B0604020202020204" pitchFamily="34" charset="0"/>
                <a:ea typeface="MS PGothic" panose="020B0600070205080204" pitchFamily="-65" charset="-128"/>
              </a:rPr>
              <a:t>defense-in-depth strategy)</a:t>
            </a:r>
            <a:endParaRPr lang="en-US" altLang="zh-CN"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恶意软件的检测可以部署在许多不同的位置。它可能是运行于受感染系统中、监视进入系统的数据和系统中程序的运行和行为的反病毒程序；也可以是某个组织的网络防火墙或入侵检测系统（</a:t>
            </a:r>
            <a:r>
              <a:rPr lang="en-US" altLang="zh-CN" sz="1200" dirty="0">
                <a:latin typeface="Arial" panose="020B0604020202020204" pitchFamily="34" charset="0"/>
                <a:ea typeface="MS PGothic" panose="020B0600070205080204" pitchFamily="-65" charset="-128"/>
              </a:rPr>
              <a:t>intrusion detection system, IDS)</a:t>
            </a:r>
            <a:r>
              <a:rPr lang="zh-CN" altLang="en-US" sz="1200" dirty="0">
                <a:latin typeface="Arial" panose="020B0604020202020204" pitchFamily="34" charset="0"/>
                <a:ea typeface="MS PGothic" panose="020B0600070205080204" pitchFamily="-65" charset="-128"/>
              </a:rPr>
              <a:t>所维护的边界安全机制的一部分。最后，检测也可以分布式地同时从主机和边界传感器收集数据（这或许会涵盖大量的网络和组织）以便能够以最大的视野了解恶意软件的活动情况。下面我们详细讨论上述的每一种方式。</a:t>
            </a:r>
            <a:endParaRPr lang="zh-CN" altLang="en-US"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a:latin typeface="Arial" panose="020B0604020202020204" pitchFamily="34" charset="0"/>
                <a:ea typeface="MS PGothic" panose="020B0600070205080204" pitchFamily="-65" charset="-128"/>
              </a:rPr>
              <a:t>理想的应对恶意软件威胁的方法是预防。首当其冲的是阻止恶意软件进入计算机系统，然后是阻止其修改计算机系统。完全达到这一目标几乎是不可能的，当然，采取适当的措施以强化系统和防止恶意软件感染系统的确可以极大地减少其攻击的成功率。文献</a:t>
            </a:r>
            <a:r>
              <a:rPr lang="en-US" altLang="zh-CN" sz="1200" dirty="0">
                <a:latin typeface="Arial" panose="020B0604020202020204" pitchFamily="34" charset="0"/>
                <a:ea typeface="MS PGothic" panose="020B0600070205080204" pitchFamily="-65" charset="-128"/>
              </a:rPr>
              <a:t>[S0UP13]</a:t>
            </a:r>
            <a:r>
              <a:rPr lang="zh-CN" altLang="en-US" sz="1200" dirty="0">
                <a:latin typeface="Arial" panose="020B0604020202020204" pitchFamily="34" charset="0"/>
                <a:ea typeface="MS PGothic" panose="020B0600070205080204" pitchFamily="-65" charset="-128"/>
              </a:rPr>
              <a:t>提出了恶意软件预防措施的</a:t>
            </a:r>
            <a:r>
              <a:rPr lang="en-US" altLang="zh-CN" sz="1200" dirty="0">
                <a:latin typeface="Arial" panose="020B0604020202020204" pitchFamily="34" charset="0"/>
                <a:ea typeface="MS PGothic" panose="020B0600070205080204" pitchFamily="-65" charset="-128"/>
              </a:rPr>
              <a:t>4</a:t>
            </a:r>
            <a:r>
              <a:rPr lang="zh-CN" altLang="en-US" sz="1200" dirty="0">
                <a:latin typeface="Arial" panose="020B0604020202020204" pitchFamily="34" charset="0"/>
                <a:ea typeface="MS PGothic" panose="020B0600070205080204" pitchFamily="-65" charset="-128"/>
              </a:rPr>
              <a:t>个主要元素：规则、警惕性、弥补弱点和缓解威胁。有一个针对恶意软件的正当防御策略为采取适当的预防措施提供了基础。</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一个最基本的防御措施是保证操作系统的版本尽可能及时更新，打上全部的补丁，这样可以减少大部分针对系统漏洞的攻击。接下来则是为系统中的应用程序和数据存储设置适当的访问控制，使得任何用户都能够访问的文件尽可能地少，从而减少可能随此类文件的执行而发生的恶意软件感染和系统破坏。这些措施直接针对蠕虫、病毒和某些木马使用的关键传播机制。我们将在第</a:t>
            </a:r>
            <a:r>
              <a:rPr lang="en-US" altLang="zh-CN" sz="1200" dirty="0">
                <a:latin typeface="Arial" panose="020B0604020202020204" pitchFamily="34" charset="0"/>
                <a:ea typeface="MS PGothic" panose="020B0600070205080204" pitchFamily="-65" charset="-128"/>
              </a:rPr>
              <a:t>12</a:t>
            </a:r>
            <a:r>
              <a:rPr lang="zh-CN" altLang="en-US" sz="1200" dirty="0">
                <a:latin typeface="Arial" panose="020B0604020202020204" pitchFamily="34" charset="0"/>
                <a:ea typeface="MS PGothic" panose="020B0600070205080204" pitchFamily="-65" charset="-128"/>
              </a:rPr>
              <a:t>章对其进行更深入的讨论。</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防御恶意软件的第三种传播机制，即利用社会工程学的攻击方法，需要依赖适当的用户安 全意识和相关培训。这是为了让用户对这些攻击有更好的警惕性，避免他们做出会导致受到攻击的行为。文献</a:t>
            </a:r>
            <a:r>
              <a:rPr lang="en-US" altLang="zh-CN" sz="1200" dirty="0">
                <a:latin typeface="Arial" panose="020B0604020202020204" pitchFamily="34" charset="0"/>
                <a:ea typeface="MS PGothic" panose="020B0600070205080204" pitchFamily="-65" charset="-128"/>
              </a:rPr>
              <a:t>[S0UP13]</a:t>
            </a:r>
            <a:r>
              <a:rPr lang="zh-CN" altLang="en-US" sz="1200" dirty="0">
                <a:latin typeface="Arial" panose="020B0604020202020204" pitchFamily="34" charset="0"/>
                <a:ea typeface="MS PGothic" panose="020B0600070205080204" pitchFamily="-65" charset="-128"/>
              </a:rPr>
              <a:t>提供了有关适当的安全意识的实例，我们将在第</a:t>
            </a:r>
            <a:r>
              <a:rPr lang="en-US" altLang="zh-CN" sz="1200" dirty="0">
                <a:latin typeface="Arial" panose="020B0604020202020204" pitchFamily="34" charset="0"/>
                <a:ea typeface="MS PGothic" panose="020B0600070205080204" pitchFamily="-65" charset="-128"/>
              </a:rPr>
              <a:t>17</a:t>
            </a:r>
            <a:r>
              <a:rPr lang="zh-CN" altLang="en-US" sz="1200" dirty="0">
                <a:latin typeface="Arial" panose="020B0604020202020204" pitchFamily="34" charset="0"/>
                <a:ea typeface="MS PGothic" panose="020B0600070205080204" pitchFamily="-65" charset="-128"/>
              </a:rPr>
              <a:t>章再回顾这一话题。</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如果预防措施失败了，针对恶意软件威胁还存在以下由各种技术性手段所支持的缓解措施：</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检测（</a:t>
            </a:r>
            <a:r>
              <a:rPr lang="en-US" altLang="zh-CN" sz="1200" dirty="0">
                <a:latin typeface="Arial" panose="020B0604020202020204" pitchFamily="34" charset="0"/>
                <a:ea typeface="MS PGothic" panose="020B0600070205080204" pitchFamily="-65" charset="-128"/>
              </a:rPr>
              <a:t>detection): —</a:t>
            </a:r>
            <a:r>
              <a:rPr lang="zh-CN" altLang="en-US" sz="1200" dirty="0">
                <a:latin typeface="Arial" panose="020B0604020202020204" pitchFamily="34" charset="0"/>
                <a:ea typeface="MS PGothic" panose="020B0600070205080204" pitchFamily="-65" charset="-128"/>
              </a:rPr>
              <a:t>旦被感染，就马上确定恶意软件的存在并对其定位。</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识别（</a:t>
            </a:r>
            <a:r>
              <a:rPr lang="en-US" altLang="zh-CN" sz="1200" dirty="0">
                <a:latin typeface="Arial" panose="020B0604020202020204" pitchFamily="34" charset="0"/>
                <a:ea typeface="MS PGothic" panose="020B0600070205080204" pitchFamily="-65" charset="-128"/>
              </a:rPr>
              <a:t>identification): —</a:t>
            </a:r>
            <a:r>
              <a:rPr lang="zh-CN" altLang="en-US" sz="1200" dirty="0">
                <a:latin typeface="Arial" panose="020B0604020202020204" pitchFamily="34" charset="0"/>
                <a:ea typeface="MS PGothic" panose="020B0600070205080204" pitchFamily="-65" charset="-128"/>
              </a:rPr>
              <a:t>旦检测到恶意软件，立即识别出是何种恶意软件感染了系统。</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清除（</a:t>
            </a:r>
            <a:r>
              <a:rPr lang="en-US" altLang="zh-CN" sz="1200" dirty="0">
                <a:latin typeface="Arial" panose="020B0604020202020204" pitchFamily="34" charset="0"/>
                <a:ea typeface="MS PGothic" panose="020B0600070205080204" pitchFamily="-65" charset="-128"/>
              </a:rPr>
              <a:t>removal):—</a:t>
            </a:r>
            <a:r>
              <a:rPr lang="zh-CN" altLang="en-US" sz="1200" dirty="0">
                <a:latin typeface="Arial" panose="020B0604020202020204" pitchFamily="34" charset="0"/>
                <a:ea typeface="MS PGothic" panose="020B0600070205080204" pitchFamily="-65" charset="-128"/>
              </a:rPr>
              <a:t>旦识别出恶意软件类型，立刻清除恶意代码在被感染的系统中的所有痕迹，以阻止其继续扩散。</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如果成功检测到恶意软件但没有成功识别或清除，可以选择删除所有被感染文件或恶意文件，并重新加载上述文件的干净的备份版本。对于有些特别顽固的感染，可能需要完全清理所有的存储，然后利用干净的媒介重建系统。</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首先，让我们考虑一下有效的恶意软件对抗措施要满足哪些要求：</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通用性（</a:t>
            </a:r>
            <a:r>
              <a:rPr lang="en-US" altLang="zh-CN" sz="1200" dirty="0">
                <a:latin typeface="Arial" panose="020B0604020202020204" pitchFamily="34" charset="0"/>
                <a:ea typeface="MS PGothic" panose="020B0600070205080204" pitchFamily="-65" charset="-128"/>
              </a:rPr>
              <a:t>generality):</a:t>
            </a:r>
            <a:r>
              <a:rPr lang="zh-CN" altLang="en-US" sz="1200" dirty="0">
                <a:latin typeface="Arial" panose="020B0604020202020204" pitchFamily="34" charset="0"/>
                <a:ea typeface="MS PGothic" panose="020B0600070205080204" pitchFamily="-65" charset="-128"/>
              </a:rPr>
              <a:t>使用的方法应该能对付绝大多数攻击。</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及时性（</a:t>
            </a:r>
            <a:r>
              <a:rPr lang="en-US" altLang="zh-CN" sz="1200" dirty="0">
                <a:latin typeface="Arial" panose="020B0604020202020204" pitchFamily="34" charset="0"/>
                <a:ea typeface="MS PGothic" panose="020B0600070205080204" pitchFamily="-65" charset="-128"/>
              </a:rPr>
              <a:t>timeliness):</a:t>
            </a:r>
            <a:r>
              <a:rPr lang="zh-CN" altLang="en-US" sz="1200" dirty="0">
                <a:latin typeface="Arial" panose="020B0604020202020204" pitchFamily="34" charset="0"/>
                <a:ea typeface="MS PGothic" panose="020B0600070205080204" pitchFamily="-65" charset="-128"/>
              </a:rPr>
              <a:t>使用的方法应该能快速做出响应，以限制被感染程序或系统数量和随之而来的行为。</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弹性（</a:t>
            </a:r>
            <a:r>
              <a:rPr lang="en-US" altLang="zh-CN" sz="1200" dirty="0">
                <a:latin typeface="Arial" panose="020B0604020202020204" pitchFamily="34" charset="0"/>
                <a:ea typeface="MS PGothic" panose="020B0600070205080204" pitchFamily="-65" charset="-128"/>
              </a:rPr>
              <a:t>resiliency):</a:t>
            </a:r>
            <a:r>
              <a:rPr lang="zh-CN" altLang="en-US" sz="1200" dirty="0">
                <a:latin typeface="Arial" panose="020B0604020202020204" pitchFamily="34" charset="0"/>
                <a:ea typeface="MS PGothic" panose="020B0600070205080204" pitchFamily="-65" charset="-128"/>
              </a:rPr>
              <a:t>使用的方法应该能够抵抗攻击者为了躲避反恶意软件技术而使用的隐藏技术。</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最小拒绝服务代价（</a:t>
            </a:r>
            <a:r>
              <a:rPr lang="en-US" altLang="zh-CN" sz="1200" dirty="0">
                <a:latin typeface="Arial" panose="020B0604020202020204" pitchFamily="34" charset="0"/>
                <a:ea typeface="MS PGothic" panose="020B0600070205080204" pitchFamily="-65" charset="-128"/>
              </a:rPr>
              <a:t>minimal denial-of-service cost):</a:t>
            </a:r>
            <a:r>
              <a:rPr lang="zh-CN" altLang="en-US" sz="1200" dirty="0">
                <a:latin typeface="Arial" panose="020B0604020202020204" pitchFamily="34" charset="0"/>
                <a:ea typeface="MS PGothic" panose="020B0600070205080204" pitchFamily="-65" charset="-128"/>
              </a:rPr>
              <a:t>反病毒软件的应用要尽量减少对主机性能和服务质量的影响。也就是说，在防治恶意软件时，不能显著干扰主机的正常 操作。</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透明性（</a:t>
            </a:r>
            <a:r>
              <a:rPr lang="en-US" altLang="zh-CN" sz="1200" dirty="0">
                <a:latin typeface="Arial" panose="020B0604020202020204" pitchFamily="34" charset="0"/>
                <a:ea typeface="MS PGothic" panose="020B0600070205080204" pitchFamily="-65" charset="-128"/>
              </a:rPr>
              <a:t>transparency):</a:t>
            </a:r>
            <a:r>
              <a:rPr lang="zh-CN" altLang="en-US" sz="1200" dirty="0">
                <a:latin typeface="Arial" panose="020B0604020202020204" pitchFamily="34" charset="0"/>
                <a:ea typeface="MS PGothic" panose="020B0600070205080204" pitchFamily="-65" charset="-128"/>
              </a:rPr>
              <a:t>防治软件和设备不能要求修改现有的操作系统、应用程序和硬件。</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全局与局部覆盖范围（</a:t>
            </a:r>
            <a:r>
              <a:rPr lang="en-US" altLang="zh-CN" sz="1200" dirty="0">
                <a:latin typeface="Arial" panose="020B0604020202020204" pitchFamily="34" charset="0"/>
                <a:ea typeface="MS PGothic" panose="020B0600070205080204" pitchFamily="-65" charset="-128"/>
              </a:rPr>
              <a:t>global and local coverage):</a:t>
            </a:r>
            <a:r>
              <a:rPr lang="zh-CN" altLang="en-US" sz="1200" dirty="0">
                <a:latin typeface="Arial" panose="020B0604020202020204" pitchFamily="34" charset="0"/>
                <a:ea typeface="MS PGothic" panose="020B0600070205080204" pitchFamily="-65" charset="-128"/>
              </a:rPr>
              <a:t>使用的方法应该能够同时处理来自企业网外部和内部的攻击源。</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不过，要达到所有这些要求则通常需要多种手段相结合的深度防护策略（</a:t>
            </a:r>
            <a:r>
              <a:rPr lang="en-US" altLang="zh-CN" sz="1200" dirty="0">
                <a:latin typeface="Arial" panose="020B0604020202020204" pitchFamily="34" charset="0"/>
                <a:ea typeface="MS PGothic" panose="020B0600070205080204" pitchFamily="-65" charset="-128"/>
              </a:rPr>
              <a:t>defense-in-depth strategy)</a:t>
            </a:r>
            <a:endParaRPr lang="en-US" altLang="zh-CN"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恶意软件的检测可以部署在许多不同的位置。它可能是运行于受感染系统中、监视进入系统的数据和系统中程序的运行和行为的反病毒程序；也可以是某个组织的网络防火墙或入侵检测系统（</a:t>
            </a:r>
            <a:r>
              <a:rPr lang="en-US" altLang="zh-CN" sz="1200" dirty="0">
                <a:latin typeface="Arial" panose="020B0604020202020204" pitchFamily="34" charset="0"/>
                <a:ea typeface="MS PGothic" panose="020B0600070205080204" pitchFamily="-65" charset="-128"/>
              </a:rPr>
              <a:t>intrusion detection system, IDS)</a:t>
            </a:r>
            <a:r>
              <a:rPr lang="zh-CN" altLang="en-US" sz="1200" dirty="0">
                <a:latin typeface="Arial" panose="020B0604020202020204" pitchFamily="34" charset="0"/>
                <a:ea typeface="MS PGothic" panose="020B0600070205080204" pitchFamily="-65" charset="-128"/>
              </a:rPr>
              <a:t>所维护的边界安全机制的一部分。最后，检测也可以分布式地同时从主机和边界传感器收集数据（这或许会涵盖大量的网络和组织）以便能够以最大的视野了解恶意软件的活动情况。下面我们详细讨论上述的每一种方式。</a:t>
            </a:r>
            <a:endParaRPr lang="zh-CN" altLang="en-US"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a:latin typeface="Arial" panose="020B0604020202020204" pitchFamily="34" charset="0"/>
                <a:ea typeface="MS PGothic" panose="020B0600070205080204" pitchFamily="-65" charset="-128"/>
              </a:rPr>
              <a:t>反病毒软件的首要部署位置是各个终端系统。这不仅给予了反病毒软件最大的权限来收集恶意软件对目标系统造成的影响，还能将恶意软件的活动限制在最小范围。个人电脑如今已经广泛地使用了反病毒软件，这在某种程度上也是因为恶意软件的规模和活动的爆炸式增长。这类软件可以视为基于主机的入侵检测系统的一种形式，我们将在</a:t>
            </a:r>
            <a:r>
              <a:rPr lang="en-US" altLang="zh-CN" sz="1200" dirty="0">
                <a:latin typeface="Arial" panose="020B0604020202020204" pitchFamily="34" charset="0"/>
                <a:ea typeface="MS PGothic" panose="020B0600070205080204" pitchFamily="-65" charset="-128"/>
              </a:rPr>
              <a:t>8.4</a:t>
            </a:r>
            <a:r>
              <a:rPr lang="zh-CN" altLang="en-US" sz="1200" dirty="0">
                <a:latin typeface="Arial" panose="020B0604020202020204" pitchFamily="34" charset="0"/>
                <a:ea typeface="MS PGothic" panose="020B0600070205080204" pitchFamily="-65" charset="-128"/>
              </a:rPr>
              <a:t>节做更全面的讨论。道高一尺魔高一丈，早期的恶意软件代码相对简单，易于检测，所以容易被相对简单的反病毒软件识别和清除。随着恶意软件军备竞赛的升级，恶意软件代码和反病毒软件都在变得更复杂，更精妙。</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[STEP93]</a:t>
            </a:r>
            <a:r>
              <a:rPr lang="zh-CN" altLang="en-US" sz="1200" dirty="0">
                <a:latin typeface="Arial" panose="020B0604020202020204" pitchFamily="34" charset="0"/>
                <a:ea typeface="MS PGothic" panose="020B0600070205080204" pitchFamily="-65" charset="-128"/>
              </a:rPr>
              <a:t>将反病毒软件的发展划分为四代：</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第一代：简单的扫描器。</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第二代：启发式扫描器。</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第三代：活动陷讲（</a:t>
            </a:r>
            <a:r>
              <a:rPr lang="en-US" altLang="zh-CN" sz="1200" dirty="0" err="1">
                <a:latin typeface="Arial" panose="020B0604020202020204" pitchFamily="34" charset="0"/>
                <a:ea typeface="MS PGothic" panose="020B0600070205080204" pitchFamily="-65" charset="-128"/>
              </a:rPr>
              <a:t>activitytrap</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第四代：全面的保护。</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一代扫描器需要病毒特征码来识别病毒。病毒也许会含有“通配符”，但就本质而言，所有拷贝都具有相同的结构和比特模式。基于病毒特征码的扫描仅仅局限于检测已知病毒。另一种第一代扫描器记录系统中各可执行文件的长度信息，然后通过检査文件长度变化来检测病毒。</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二代扫描器不再依赖于病毒特征码，而是通过启发式规则来检测可能存在的病毒感染。其中有一类扫描器是通过搜索经常与病毒关联的代码段来检测病毒。例如，扫描器可能会搜索多态病毒使用的加密循环的起始部分并发现其加密的密钥。一旦发现了密钥，扫描器就能解密病毒，并识别病毒类型，然后清除病毒并使被感染程序重新提供服务。</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二代扫描的另一种方法是完整性检测。每个程序都被附加一个校验和。如果病毒感染了程序但没有修改程序后面附加的校验和，完整性检测就能发现病毒对文件的修改。为了对付那些在感染时能自动修改校验和的病毒，需要使用带加密功能的散列函数。加密的密钥要与程序分开保存，使病毒无法生成新的散列码并对其进行加密。通过使用散列函数而不是简单的校验和，就可以防止病毒与以前一样通过调整程序来产生相同的散列码。</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三代反病毒程序是内存驻留程序，它通过病毒行为来识别病毒而不是通过被感染文件的内部结构特征。这种反病毒程序的优点是不用为大量的病毒生成特征码和启发式规则。它只需要去识别一小部分预示病毒想要感染的行为，然后阻止这些行为。</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第四代产品是综合运用各种反病毒技术的软件包。它包括扫描和活动陷阱组件。同时还加入了访问控制功能，从而限制了病毒对系统渗透的能力，也就限制了病毒修改文件以继续传播的能力。</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病毒和反病毒的较量还在继续。随着第四代反病毒软件的出现，我们采用了更加全面的防御策略，从而将防范扩大到更广泛意义上的计算机安全领域。下面重点讨论两种最重要的方法。</a:t>
            </a:r>
            <a:endParaRPr lang="zh-CN" altLang="en-US"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a:latin typeface="Arial" panose="020B0604020202020204" pitchFamily="34" charset="0"/>
                <a:ea typeface="MS PGothic" panose="020B0600070205080204" pitchFamily="-65" charset="-128"/>
              </a:rPr>
              <a:t>反病毒软件的首要部署位置是各个终端系统。这不仅给予了反病毒软件最大的权限来收集恶意软件对目标系统造成的影响，还能将恶意软件的活动限制在最小范围。个人电脑如今已经广泛地使用了反病毒软件，这在某种程度上也是因为恶意软件的规模和活动的爆炸式增长。这类软件可以视为基于主机的入侵检测系统的一种形式，我们将在</a:t>
            </a:r>
            <a:r>
              <a:rPr lang="en-US" altLang="zh-CN" sz="1200" dirty="0">
                <a:latin typeface="Arial" panose="020B0604020202020204" pitchFamily="34" charset="0"/>
                <a:ea typeface="MS PGothic" panose="020B0600070205080204" pitchFamily="-65" charset="-128"/>
              </a:rPr>
              <a:t>8.4</a:t>
            </a:r>
            <a:r>
              <a:rPr lang="zh-CN" altLang="en-US" sz="1200" dirty="0">
                <a:latin typeface="Arial" panose="020B0604020202020204" pitchFamily="34" charset="0"/>
                <a:ea typeface="MS PGothic" panose="020B0600070205080204" pitchFamily="-65" charset="-128"/>
              </a:rPr>
              <a:t>节做更全面的讨论。道高一尺魔高一丈，早期的恶意软件代码相对简单，易于检测，所以容易被相对简单的反病毒软件识别和清除。随着恶意软件军备竞赛的升级，恶意软件代码和反病毒软件都在变得更复杂，更精妙。</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[STEP93]</a:t>
            </a:r>
            <a:r>
              <a:rPr lang="zh-CN" altLang="en-US" sz="1200" dirty="0">
                <a:latin typeface="Arial" panose="020B0604020202020204" pitchFamily="34" charset="0"/>
                <a:ea typeface="MS PGothic" panose="020B0600070205080204" pitchFamily="-65" charset="-128"/>
              </a:rPr>
              <a:t>将反病毒软件的发展划分为四代：</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第一代：简单的扫描器。</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第二代：启发式扫描器。</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第三代：活动陷讲（</a:t>
            </a:r>
            <a:r>
              <a:rPr lang="en-US" altLang="zh-CN" sz="1200" dirty="0" err="1">
                <a:latin typeface="Arial" panose="020B0604020202020204" pitchFamily="34" charset="0"/>
                <a:ea typeface="MS PGothic" panose="020B0600070205080204" pitchFamily="-65" charset="-128"/>
              </a:rPr>
              <a:t>activitytrap</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第四代：全面的保护。</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一代扫描器需要病毒特征码来识别病毒。病毒也许会含有“通配符”，但就本质而言，所有拷贝都具有相同的结构和比特模式。基于病毒特征码的扫描仅仅局限于检测已知病毒。另一种第一代扫描器记录系统中各可执行文件的长度信息，然后通过检査文件长度变化来检测病毒。</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二代扫描器不再依赖于病毒特征码，而是通过启发式规则来检测可能存在的病毒感染。其中有一类扫描器是通过搜索经常与病毒关联的代码段来检测病毒。例如，扫描器可能会搜索多态病毒使用的加密循环的起始部分并发现其加密的密钥。一旦发现了密钥，扫描器就能解密病毒，并识别病毒类型，然后清除病毒并使被感染程序重新提供服务。</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二代扫描的另一种方法是完整性检测。每个程序都被附加一个校验和。如果病毒感染了程序但没有修改程序后面附加的校验和，完整性检测就能发现病毒对文件的修改。为了对付那些在感染时能自动修改校验和的病毒，需要使用带加密功能的散列函数。加密的密钥要与程序分开保存，使病毒无法生成新的散列码并对其进行加密。通过使用散列函数而不是简单的校验和，就可以防止病毒与以前一样通过调整程序来产生相同的散列码。</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三代反病毒程序是内存驻留程序，它通过病毒行为来识别病毒而不是通过被感染文件的内部结构特征。这种反病毒程序的优点是不用为大量的病毒生成特征码和启发式规则。它只需要去识别一小部分预示病毒想要感染的行为，然后阻止这些行为。</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第四代产品是综合运用各种反病毒技术的软件包。它包括扫描和活动陷阱组件。同时还加入了访问控制功能，从而限制了病毒对系统渗透的能力，也就限制了病毒修改文件以继续传播的能力。</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病毒和反病毒的较量还在继续。随着第四代反病毒软件的出现，我们采用了更加全面的防御策略，从而将防范扩大到更广泛意义上的计算机安全领域。下面重点讨论两种最重要的方法。</a:t>
            </a:r>
            <a:endParaRPr lang="zh-CN" altLang="en-US"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a:latin typeface="Arial" panose="020B0604020202020204" pitchFamily="34" charset="0"/>
                <a:ea typeface="MS PGothic" panose="020B0600070205080204" pitchFamily="-65" charset="-128"/>
              </a:rPr>
              <a:t>反病毒软件的首要部署位置是各个终端系统。这不仅给予了反病毒软件最大的权限来收集恶意软件对目标系统造成的影响，还能将恶意软件的活动限制在最小范围。个人电脑如今已经广泛地使用了反病毒软件，这在某种程度上也是因为恶意软件的规模和活动的爆炸式增长。这类软件可以视为基于主机的入侵检测系统的一种形式，我们将在</a:t>
            </a:r>
            <a:r>
              <a:rPr lang="en-US" altLang="zh-CN" sz="1200" dirty="0">
                <a:latin typeface="Arial" panose="020B0604020202020204" pitchFamily="34" charset="0"/>
                <a:ea typeface="MS PGothic" panose="020B0600070205080204" pitchFamily="-65" charset="-128"/>
              </a:rPr>
              <a:t>8.4</a:t>
            </a:r>
            <a:r>
              <a:rPr lang="zh-CN" altLang="en-US" sz="1200" dirty="0">
                <a:latin typeface="Arial" panose="020B0604020202020204" pitchFamily="34" charset="0"/>
                <a:ea typeface="MS PGothic" panose="020B0600070205080204" pitchFamily="-65" charset="-128"/>
              </a:rPr>
              <a:t>节做更全面的讨论。道高一尺魔高一丈，早期的恶意软件代码相对简单，易于检测，所以容易被相对简单的反病毒软件识别和清除。随着恶意软件军备竞赛的升级，恶意软件代码和反病毒软件都在变得更复杂，更精妙。</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[STEP93]</a:t>
            </a:r>
            <a:r>
              <a:rPr lang="zh-CN" altLang="en-US" sz="1200" dirty="0">
                <a:latin typeface="Arial" panose="020B0604020202020204" pitchFamily="34" charset="0"/>
                <a:ea typeface="MS PGothic" panose="020B0600070205080204" pitchFamily="-65" charset="-128"/>
              </a:rPr>
              <a:t>将反病毒软件的发展划分为四代：</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第一代：简单的扫描器。</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第二代：启发式扫描器。</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第三代：活动陷讲（</a:t>
            </a:r>
            <a:r>
              <a:rPr lang="en-US" altLang="zh-CN" sz="1200" dirty="0" err="1">
                <a:latin typeface="Arial" panose="020B0604020202020204" pitchFamily="34" charset="0"/>
                <a:ea typeface="MS PGothic" panose="020B0600070205080204" pitchFamily="-65" charset="-128"/>
              </a:rPr>
              <a:t>activitytrap</a:t>
            </a: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a:t>
            </a:r>
            <a:endParaRPr lang="zh-CN" altLang="en-US" sz="1200" dirty="0">
              <a:latin typeface="Arial" panose="020B0604020202020204" pitchFamily="34" charset="0"/>
              <a:ea typeface="MS PGothic" panose="020B0600070205080204" pitchFamily="-65" charset="-128"/>
            </a:endParaRPr>
          </a:p>
          <a:p>
            <a:pPr>
              <a:lnSpc>
                <a:spcPct val="80000"/>
              </a:lnSpc>
            </a:pPr>
            <a:r>
              <a:rPr lang="en-US" altLang="zh-CN" sz="1200" dirty="0">
                <a:latin typeface="Arial" panose="020B0604020202020204" pitchFamily="34" charset="0"/>
                <a:ea typeface="MS PGothic" panose="020B0600070205080204" pitchFamily="-65" charset="-128"/>
              </a:rPr>
              <a:t>•</a:t>
            </a:r>
            <a:r>
              <a:rPr lang="zh-CN" altLang="en-US" sz="1200" dirty="0">
                <a:latin typeface="Arial" panose="020B0604020202020204" pitchFamily="34" charset="0"/>
                <a:ea typeface="MS PGothic" panose="020B0600070205080204" pitchFamily="-65" charset="-128"/>
              </a:rPr>
              <a:t>第四代：全面的保护。</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一代扫描器需要病毒特征码来识别病毒。病毒也许会含有“通配符”，但就本质而言，所有拷贝都具有相同的结构和比特模式。基于病毒特征码的扫描仅仅局限于检测已知病毒。另一种第一代扫描器记录系统中各可执行文件的长度信息，然后通过检査文件长度变化来检测病毒。</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二代扫描器不再依赖于病毒特征码，而是通过启发式规则来检测可能存在的病毒感染。其中有一类扫描器是通过搜索经常与病毒关联的代码段来检测病毒。例如，扫描器可能会搜索多态病毒使用的加密循环的起始部分并发现其加密的密钥。一旦发现了密钥，扫描器就能解密病毒，并识别病毒类型，然后清除病毒并使被感染程序重新提供服务。</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二代扫描的另一种方法是完整性检测。每个程序都被附加一个校验和。如果病毒感染了程序但没有修改程序后面附加的校验和，完整性检测就能发现病毒对文件的修改。为了对付那些在感染时能自动修改校验和的病毒，需要使用带加密功能的散列函数。加密的密钥要与程序分开保存，使病毒无法生成新的散列码并对其进行加密。通过使用散列函数而不是简单的校验和，就可以防止病毒与以前一样通过调整程序来产生相同的散列码。</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三代反病毒程序是内存驻留程序，它通过病毒行为来识别病毒而不是通过被感染文件的内部结构特征。这种反病毒程序的优点是不用为大量的病毒生成特征码和启发式规则。它只需要去识别一小部分预示病毒想要感染的行为，然后阻止这些行为。</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第四代产品是综合运用各种反病毒技术的软件包。它包括扫描和活动陷阱组件。同时还加入了访问控制功能，从而限制了病毒对系统渗透的能力，也就限制了病毒修改文件以继续传播的能力。</a:t>
            </a:r>
            <a:endParaRPr lang="zh-CN" altLang="en-US" sz="1200" dirty="0">
              <a:latin typeface="Arial" panose="020B0604020202020204" pitchFamily="34" charset="0"/>
              <a:ea typeface="MS PGothic" panose="020B0600070205080204" pitchFamily="-65" charset="-128"/>
            </a:endParaRPr>
          </a:p>
          <a:p>
            <a:pPr>
              <a:lnSpc>
                <a:spcPct val="80000"/>
              </a:lnSpc>
            </a:pPr>
            <a:r>
              <a:rPr lang="zh-CN" altLang="en-US" sz="1200" dirty="0">
                <a:latin typeface="Arial" panose="020B0604020202020204" pitchFamily="34" charset="0"/>
                <a:ea typeface="MS PGothic" panose="020B0600070205080204" pitchFamily="-65" charset="-128"/>
              </a:rPr>
              <a:t>病毒和反病毒的较量还在继续。随着第四代反病毒软件的出现，我们采用了更加全面的防御策略，从而将防范扩大到更广泛意义上的计算机安全领域。下面重点讨论两种最重要的方法。</a:t>
            </a:r>
            <a:endParaRPr lang="zh-CN" altLang="en-US" sz="1200"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许多作者试图对恶意软件进行分类，参见调查报告和建议书</a:t>
            </a:r>
            <a:r>
              <a:rPr lang="en-US" altLang="zh-CN" dirty="0">
                <a:latin typeface="Arial" panose="020B0604020202020204" pitchFamily="34" charset="0"/>
                <a:ea typeface="MS PGothic" panose="020B0600070205080204" pitchFamily="-65" charset="-128"/>
              </a:rPr>
              <a:t>[HANS04]</a:t>
            </a:r>
            <a:r>
              <a:rPr lang="zh-CN" altLang="en-US" dirty="0">
                <a:latin typeface="Arial" panose="020B0604020202020204" pitchFamily="34" charset="0"/>
                <a:ea typeface="MS PGothic" panose="020B0600070205080204" pitchFamily="-65" charset="-128"/>
              </a:rPr>
              <a:t>。即使现在有很多分类方法，但是一个最有效的分类方法是将其分为两个大类：一是基于其向目标传播和感染的方式进行分类；二是在到达目标后，基于其工作方式或有效负载进行分类。</a:t>
            </a:r>
            <a:endParaRPr lang="en-US" altLang="zh-CN"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早些时候的恶意软件分类方法，是依据恶意软件是否依附于宿主程序，如病毒需要一个宿主程序寄生，而蠕虫、木马和僵尸程序可以独立运行在系统上。其他在用的区分方法，是该恶意软件是否可以自我复制，如木马或垃圾电子邮件就无法自我复制，而病毒和蠕虫则相反。</a:t>
            </a:r>
            <a:endParaRPr lang="en-US" altLang="zh-CN"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许多作者试图对恶意软件进行分类，参见调查报告和建议书</a:t>
            </a:r>
            <a:r>
              <a:rPr lang="en-US" altLang="zh-CN" dirty="0">
                <a:latin typeface="Arial" panose="020B0604020202020204" pitchFamily="34" charset="0"/>
                <a:ea typeface="MS PGothic" panose="020B0600070205080204" pitchFamily="-65" charset="-128"/>
              </a:rPr>
              <a:t>[HANS04]</a:t>
            </a:r>
            <a:r>
              <a:rPr lang="zh-CN" altLang="en-US" dirty="0">
                <a:latin typeface="Arial" panose="020B0604020202020204" pitchFamily="34" charset="0"/>
                <a:ea typeface="MS PGothic" panose="020B0600070205080204" pitchFamily="-65" charset="-128"/>
              </a:rPr>
              <a:t>。即使现在有很多分类方法，但是一个最有效的分类方法是将其分为两个大类：一是基于其向目标传播和感染的方式进行分类；二是在到达目标后，基于其工作方式或有效负载进行分类。</a:t>
            </a:r>
            <a:endParaRPr lang="en-US" altLang="zh-CN"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早些时候的恶意软件分类方法，是依据恶意软件是否依附于宿主程序，如病毒需要一个宿主程序寄生，而蠕虫、木马和僵尸程序可以独立运行在系统上。其他在用的区分方法，是该恶意软件是否可以自我复制，如木马或垃圾电子邮件就无法自我复制，而病毒和蠕虫则相反。</a:t>
            </a:r>
            <a:endParaRPr lang="en-US" altLang="zh-CN" dirty="0">
              <a:latin typeface="Times New Roman" panose="02020603050405020304" pitchFamily="18"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传播机制，包括对现有可执行程序的感染或由病毒翻译并随后传播至其他系统的内容；利用软件漏洞（无论是从本地发起或借助蠕虫、夹带式下载等方式从网络发起）来允许恶意软件自我复制；以及借助社会工程学方法说服用户绕过安全机制来安装木马或响应网络钓鱼。</a:t>
            </a:r>
            <a:endParaRPr lang="zh-CN" altLang="en-US"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S PGothic" panose="020B0600070205080204" pitchFamily="-65" charset="-128"/>
              </a:rPr>
              <a:t>恶意软件一旦到达目标系统，其将表现出的有效载荷的行为可能包括污染系统或数据文件；窃取服务使系统成为僵尸网络中的一个僵尸代理；窃取系统信息，特别是登录口令和通过键盘记录器或间谍软件获取的隐私信息；以及隐蔽恶意软件的存在以防止其被系统检测和锁定。</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早期的恶意软件往往使用单一的传染方法传播单一的有效载荷。随着病毒技术的发展进化，我们发现存在许多混合型的恶意软件，它们存在多种传播机制和有效载荷，这增加了其在目标中传播和隐藏的能力，并表现出一系列的行为。混合攻击（</a:t>
            </a:r>
            <a:r>
              <a:rPr lang="en-US" altLang="zh-CN" dirty="0" err="1">
                <a:latin typeface="Arial" panose="020B0604020202020204" pitchFamily="34" charset="0"/>
                <a:ea typeface="MS PGothic" panose="020B0600070205080204" pitchFamily="-65" charset="-128"/>
              </a:rPr>
              <a:t>belended</a:t>
            </a:r>
            <a:r>
              <a:rPr lang="en-US" altLang="zh-CN" dirty="0">
                <a:latin typeface="Arial" panose="020B0604020202020204" pitchFamily="34" charset="0"/>
                <a:ea typeface="MS PGothic" panose="020B0600070205080204" pitchFamily="-65" charset="-128"/>
              </a:rPr>
              <a:t> attack)</a:t>
            </a:r>
            <a:r>
              <a:rPr lang="zh-CN" altLang="en-US" dirty="0">
                <a:latin typeface="Arial" panose="020B0604020202020204" pitchFamily="34" charset="0"/>
                <a:ea typeface="MS PGothic" panose="020B0600070205080204" pitchFamily="-65" charset="-128"/>
              </a:rPr>
              <a:t>使用了多种传播感染手段，最大化其危害蔓延的速度和攻击的严重程度。一些恶意软件甚至存在一种更新机制，一旦被部署，它可以改变传播机制和有效载荷。</a:t>
            </a:r>
            <a:endParaRPr lang="zh-CN" altLang="en-US" dirty="0">
              <a:latin typeface="Arial" panose="020B0604020202020204" pitchFamily="34" charset="0"/>
              <a:ea typeface="MS PGothic" panose="020B0600070205080204" pitchFamily="-65" charset="-128"/>
            </a:endParaRPr>
          </a:p>
          <a:p>
            <a:pPr eaLnBrk="1" hangingPunct="1"/>
            <a:r>
              <a:rPr lang="zh-CN" altLang="en-US" dirty="0">
                <a:latin typeface="Arial" panose="020B0604020202020204" pitchFamily="34" charset="0"/>
                <a:ea typeface="MS PGothic" panose="020B0600070205080204" pitchFamily="-65" charset="-128"/>
              </a:rPr>
              <a:t>在接下来的小节中，我们将研究多类恶意软件，然后对相应的对抗手段进行讨论。</a:t>
            </a:r>
            <a:endParaRPr lang="zh-CN" altLang="en-US" dirty="0">
              <a:latin typeface="Arial" panose="020B0604020202020204" pitchFamily="34" charset="0"/>
              <a:ea typeface="MS PGothic" panose="020B0600070205080204" pitchFamily="-65"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pPr lvl="0"/>
            <a:r>
              <a:rPr lang="en-US" altLang="zh-CN" noProof="0"/>
              <a:t>Click to edit Master subtitle style</a:t>
            </a:r>
            <a:endParaRPr lang="en-US" altLang="zh-CN" noProof="0"/>
          </a:p>
        </p:txBody>
      </p:sp>
      <p:sp>
        <p:nvSpPr>
          <p:cNvPr id="3093" name="Rectangle 21"/>
          <p:cNvSpPr>
            <a:spLocks noGrp="1" noChangeArrowheads="1"/>
          </p:cNvSpPr>
          <p:nvPr>
            <p:ph type="ctrTitle" sz="quarter" hasCustomPrompt="1"/>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endParaRPr lang="en-US" altLang="ko-K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7338AE60-9FEB-4881-9F73-7DC57B81D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E90459E-4AB0-4594-8EEB-4B8CC91D5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9DE93A5-B161-4ADA-B498-D436A009750B}"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DB6D2A7D-08F0-470E-9CB6-8F82A4F5AEC9}"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45016D16-6700-412D-B8F3-A40385006266}" type="slidenum">
              <a:rPr lang="zh-CN" altLang="en-US"/>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33FCC00-EFD1-47C7-B893-85F54856B188}" type="slidenum">
              <a:rPr lang="zh-CN" altLang="en-US"/>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CC5B9749-02DA-4AA9-95CF-5EC6085E7C4E}" type="slidenum">
              <a:rPr lang="zh-CN" altLang="en-US"/>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C76E4E6-1014-4D7B-8897-98671A2AF016}"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1005DC91-0714-4946-8E34-6CE6C5209005}"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anose="02010600030101010101"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1">
                <a:latin typeface="+mj-lt"/>
                <a:ea typeface="宋体" panose="02010600030101010101" pitchFamily="2" charset="-122"/>
              </a:defRPr>
            </a:lvl1pPr>
          </a:lstStyle>
          <a:p>
            <a:pPr>
              <a:defRPr/>
            </a:pPr>
            <a:r>
              <a:rPr lang="en-US" altLang="zh-CN"/>
              <a:t>Company Logo</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latin typeface="+mj-lt"/>
                <a:ea typeface="宋体" panose="02010600030101010101" pitchFamily="2" charset="-122"/>
              </a:defRPr>
            </a:lvl1pPr>
          </a:lstStyle>
          <a:p>
            <a:pPr>
              <a:defRPr/>
            </a:pPr>
            <a:fld id="{8C11CCFB-BB17-43F8-BFC6-65D2208F0105}" type="slidenum">
              <a:rPr lang="zh-CN" altLang="en-US"/>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1">
                <a:solidFill>
                  <a:schemeClr val="bg1"/>
                </a:solidFill>
                <a:latin typeface="+mj-lt"/>
                <a:ea typeface="宋体" panose="02010600030101010101" pitchFamily="2" charset="-122"/>
              </a:defRPr>
            </a:lvl1pPr>
          </a:lstStyle>
          <a:p>
            <a:pPr>
              <a:defRPr/>
            </a:pPr>
            <a:r>
              <a:rPr lang="en-US" altLang="zh-CN"/>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8.wmf"/></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8.wmf"/><Relationship Id="rId2" Type="http://schemas.openxmlformats.org/officeDocument/2006/relationships/image" Target="../media/image34.png"/><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8.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image" Target="../media/image28.wmf"/><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image" Target="../media/image43.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image" Target="../media/image29.wmf"/></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2.xml"/><Relationship Id="rId7" Type="http://schemas.openxmlformats.org/officeDocument/2006/relationships/image" Target="../media/image50.png"/><Relationship Id="rId6" Type="http://schemas.openxmlformats.org/officeDocument/2006/relationships/image" Target="../media/image49.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9.wmf"/></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61.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74.png"/><Relationship Id="rId1" Type="http://schemas.openxmlformats.org/officeDocument/2006/relationships/image" Target="../media/image7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image" Target="../media/image77.png"/><Relationship Id="rId2" Type="http://schemas.openxmlformats.org/officeDocument/2006/relationships/image" Target="../media/image76.jpeg"/><Relationship Id="rId1" Type="http://schemas.openxmlformats.org/officeDocument/2006/relationships/image" Target="../media/image75.pn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 Id="rId3" Type="http://schemas.openxmlformats.org/officeDocument/2006/relationships/image" Target="../media/image83.wmf"/><Relationship Id="rId2" Type="http://schemas.openxmlformats.org/officeDocument/2006/relationships/image" Target="../media/image28.wmf"/><Relationship Id="rId1" Type="http://schemas.openxmlformats.org/officeDocument/2006/relationships/image" Target="../media/image82.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image" Target="../media/image86.png"/><Relationship Id="rId2" Type="http://schemas.openxmlformats.org/officeDocument/2006/relationships/image" Target="../media/image49.png"/><Relationship Id="rId1" Type="http://schemas.openxmlformats.org/officeDocument/2006/relationships/image" Target="../media/image28.wmf"/></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image" Target="../media/image89.jpeg"/><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image" Target="../media/image90.png"/><Relationship Id="rId2" Type="http://schemas.openxmlformats.org/officeDocument/2006/relationships/image" Target="../media/image32.png"/><Relationship Id="rId1" Type="http://schemas.openxmlformats.org/officeDocument/2006/relationships/image" Target="../media/image49.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92.png"/><Relationship Id="rId1" Type="http://schemas.openxmlformats.org/officeDocument/2006/relationships/image" Target="../media/image91.jpe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94.png"/><Relationship Id="rId1" Type="http://schemas.openxmlformats.org/officeDocument/2006/relationships/image" Target="../media/image93.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96.png"/><Relationship Id="rId1" Type="http://schemas.openxmlformats.org/officeDocument/2006/relationships/image" Target="../media/image9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2.xml"/><Relationship Id="rId3" Type="http://schemas.openxmlformats.org/officeDocument/2006/relationships/image" Target="../media/image91.jpeg"/><Relationship Id="rId2" Type="http://schemas.openxmlformats.org/officeDocument/2006/relationships/image" Target="../media/image98.jpeg"/><Relationship Id="rId1" Type="http://schemas.openxmlformats.org/officeDocument/2006/relationships/image" Target="../media/image97.wmf"/></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97.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image" Target="../media/image98.jpeg"/><Relationship Id="rId2" Type="http://schemas.openxmlformats.org/officeDocument/2006/relationships/image" Target="../media/image28.wmf"/><Relationship Id="rId1" Type="http://schemas.openxmlformats.org/officeDocument/2006/relationships/image" Target="../media/image9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10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36" t="22358" r="336" b="11664"/>
          <a:stretch>
            <a:fillRect/>
          </a:stretch>
        </p:blipFill>
        <p:spPr>
          <a:xfrm>
            <a:off x="-30872" y="-744"/>
            <a:ext cx="9174872" cy="4038781"/>
          </a:xfrm>
          <a:prstGeom prst="rect">
            <a:avLst/>
          </a:prstGeom>
        </p:spPr>
      </p:pic>
      <p:sp>
        <p:nvSpPr>
          <p:cNvPr id="2050" name="Rectangle 2"/>
          <p:cNvSpPr>
            <a:spLocks noGrp="1" noChangeArrowheads="1"/>
          </p:cNvSpPr>
          <p:nvPr>
            <p:ph type="ctrTitle"/>
          </p:nvPr>
        </p:nvSpPr>
        <p:spPr>
          <a:xfrm>
            <a:off x="0" y="3623022"/>
            <a:ext cx="9144000" cy="1012825"/>
          </a:xfrm>
        </p:spPr>
        <p:txBody>
          <a:bodyPr/>
          <a:lstStyle/>
          <a:p>
            <a:pPr eaLnBrk="1" hangingPunct="1">
              <a:defRPr/>
            </a:pPr>
            <a:r>
              <a:rPr lang="zh-CN" altLang="en-US" sz="4400" dirty="0">
                <a:latin typeface="华文楷体" panose="02010600040101010101" pitchFamily="2" charset="-122"/>
                <a:ea typeface="华文楷体" panose="02010600040101010101" pitchFamily="2" charset="-122"/>
              </a:rPr>
              <a:t>恶意软件 </a:t>
            </a:r>
            <a:endParaRPr lang="zh-CN" altLang="en-US" sz="4400" dirty="0">
              <a:latin typeface="华文楷体" panose="02010600040101010101" pitchFamily="2" charset="-122"/>
              <a:ea typeface="华文楷体" panose="02010600040101010101" pitchFamily="2" charset="-122"/>
            </a:endParaRPr>
          </a:p>
        </p:txBody>
      </p:sp>
      <p:sp>
        <p:nvSpPr>
          <p:cNvPr id="5123" name="Rectangle 3"/>
          <p:cNvSpPr>
            <a:spLocks noGrp="1" noChangeArrowheads="1"/>
          </p:cNvSpPr>
          <p:nvPr>
            <p:ph type="subTitle" idx="1"/>
          </p:nvPr>
        </p:nvSpPr>
        <p:spPr>
          <a:xfrm>
            <a:off x="1314533" y="4653136"/>
            <a:ext cx="6553200" cy="533400"/>
          </a:xfrm>
        </p:spPr>
        <p:txBody>
          <a:bodyPr/>
          <a:lstStyle/>
          <a:p>
            <a:pPr eaLnBrk="1" hangingPunct="1"/>
            <a:r>
              <a:rPr lang="zh-CN" altLang="en-US" sz="3200" dirty="0">
                <a:ea typeface="宋体" panose="02010600030101010101" pitchFamily="2" charset="-122"/>
              </a:rPr>
              <a:t>主讲：汪 洁</a:t>
            </a:r>
            <a:endParaRPr lang="en-US" altLang="zh-CN" sz="3200" dirty="0">
              <a:ea typeface="宋体" panose="02010600030101010101" pitchFamily="2" charset="-122"/>
            </a:endParaRPr>
          </a:p>
          <a:p>
            <a:pPr eaLnBrk="1" hangingPunct="1"/>
            <a:r>
              <a:rPr lang="zh-CN" altLang="en-US" sz="3200" dirty="0">
                <a:ea typeface="宋体" panose="02010600030101010101" pitchFamily="2" charset="-122"/>
              </a:rPr>
              <a:t>中南大学计算机学院</a:t>
            </a:r>
            <a:endParaRPr lang="en-US" altLang="zh-CN" sz="3200" dirty="0">
              <a:ea typeface="宋体" panose="02010600030101010101" pitchFamily="2" charset="-122"/>
            </a:endParaRPr>
          </a:p>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jwang@csu.edu.cn</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sz="32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9.3 </a:t>
            </a:r>
            <a:r>
              <a:rPr lang="zh-CN" altLang="en-US" dirty="0">
                <a:latin typeface="楷体" panose="02010609060101010101" pitchFamily="49" charset="-122"/>
                <a:ea typeface="楷体" panose="02010609060101010101" pitchFamily="49" charset="-122"/>
              </a:rPr>
              <a:t>恶意软件的来源</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攻击工具包</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1" name="矩形: 圆角 10"/>
          <p:cNvSpPr/>
          <p:nvPr/>
        </p:nvSpPr>
        <p:spPr>
          <a:xfrm>
            <a:off x="827584" y="1929123"/>
            <a:ext cx="5212368" cy="864096"/>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最初，恶意软件是软件编写者为</a:t>
            </a:r>
            <a:r>
              <a:rPr lang="zh-CN" altLang="en-US" sz="2000" dirty="0">
                <a:solidFill>
                  <a:srgbClr val="FFFF00"/>
                </a:solidFill>
                <a:latin typeface="黑体" panose="02010609060101010101" pitchFamily="49" charset="-122"/>
                <a:ea typeface="黑体" panose="02010609060101010101" pitchFamily="49" charset="-122"/>
              </a:rPr>
              <a:t>炫耀技术</a:t>
            </a:r>
            <a:r>
              <a:rPr lang="zh-CN" altLang="en-US" sz="2000" dirty="0">
                <a:latin typeface="黑体" panose="02010609060101010101" pitchFamily="49" charset="-122"/>
                <a:ea typeface="黑体" panose="02010609060101010101" pitchFamily="49" charset="-122"/>
              </a:rPr>
              <a:t>而开发和部署的。</a:t>
            </a:r>
            <a:endParaRPr lang="zh-CN" altLang="en-US" sz="2000" dirty="0">
              <a:solidFill>
                <a:srgbClr val="FFFF00"/>
              </a:solidFill>
              <a:latin typeface="黑体" panose="02010609060101010101" pitchFamily="49" charset="-122"/>
              <a:ea typeface="黑体" panose="02010609060101010101" pitchFamily="49" charset="-122"/>
            </a:endParaRPr>
          </a:p>
        </p:txBody>
      </p:sp>
      <p:sp>
        <p:nvSpPr>
          <p:cNvPr id="21" name="矩形: 圆角 20"/>
          <p:cNvSpPr/>
          <p:nvPr/>
        </p:nvSpPr>
        <p:spPr>
          <a:xfrm>
            <a:off x="681360" y="5029765"/>
            <a:ext cx="6770960" cy="68384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这些工具包通常被称为犯罪软件 </a:t>
            </a:r>
            <a:r>
              <a:rPr lang="en-US" altLang="zh-CN" dirty="0">
                <a:solidFill>
                  <a:schemeClr val="tx2"/>
                </a:solidFill>
                <a:latin typeface="黑体" panose="02010609060101010101" pitchFamily="49" charset="-122"/>
                <a:ea typeface="黑体" panose="02010609060101010101" pitchFamily="49" charset="-122"/>
              </a:rPr>
              <a:t>(crimeware)</a:t>
            </a:r>
            <a:r>
              <a:rPr lang="zh-CN" altLang="en-US" dirty="0">
                <a:solidFill>
                  <a:schemeClr val="tx2"/>
                </a:solidFill>
                <a:latin typeface="黑体" panose="02010609060101010101" pitchFamily="49" charset="-122"/>
                <a:ea typeface="黑体" panose="02010609060101010101" pitchFamily="49" charset="-122"/>
              </a:rPr>
              <a:t>，其包含了多种传播机制和有效载荷模块，即使新手菜鸟也可以部署。</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1360" y="3798987"/>
            <a:ext cx="1098848" cy="1100538"/>
          </a:xfrm>
          <a:prstGeom prst="rect">
            <a:avLst/>
          </a:prstGeom>
        </p:spPr>
      </p:pic>
      <p:sp>
        <p:nvSpPr>
          <p:cNvPr id="24" name="矩形: 圆角 23"/>
          <p:cNvSpPr/>
          <p:nvPr/>
        </p:nvSpPr>
        <p:spPr>
          <a:xfrm>
            <a:off x="1888764" y="3917208"/>
            <a:ext cx="6580276" cy="864096"/>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然而，从</a:t>
            </a:r>
            <a:r>
              <a:rPr lang="en-US" altLang="zh-CN" sz="2000" dirty="0">
                <a:latin typeface="黑体" panose="02010609060101010101" pitchFamily="49" charset="-122"/>
                <a:ea typeface="黑体" panose="02010609060101010101" pitchFamily="49" charset="-122"/>
              </a:rPr>
              <a:t>20</a:t>
            </a:r>
            <a:r>
              <a:rPr lang="zh-CN" altLang="en-US" sz="2000" dirty="0">
                <a:latin typeface="黑体" panose="02010609060101010101" pitchFamily="49" charset="-122"/>
                <a:ea typeface="黑体" panose="02010609060101010101" pitchFamily="49" charset="-122"/>
              </a:rPr>
              <a:t>世纪</a:t>
            </a:r>
            <a:r>
              <a:rPr lang="en-US" altLang="zh-CN" sz="2000" dirty="0">
                <a:latin typeface="黑体" panose="02010609060101010101" pitchFamily="49" charset="-122"/>
                <a:ea typeface="黑体" panose="02010609060101010101" pitchFamily="49" charset="-122"/>
              </a:rPr>
              <a:t>90</a:t>
            </a:r>
            <a:r>
              <a:rPr lang="zh-CN" altLang="en-US" sz="2000" dirty="0">
                <a:latin typeface="黑体" panose="02010609060101010101" pitchFamily="49" charset="-122"/>
                <a:ea typeface="黑体" panose="02010609060101010101" pitchFamily="49" charset="-122"/>
              </a:rPr>
              <a:t>年代早期开始，病毒工具包的出现助长了恶意软件的开发和部署</a:t>
            </a:r>
            <a:r>
              <a:rPr lang="zh-CN" altLang="en-US" sz="2000" dirty="0">
                <a:solidFill>
                  <a:schemeClr val="bg1"/>
                </a:solidFill>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7880" y="1400842"/>
            <a:ext cx="2016224" cy="1467592"/>
          </a:xfrm>
          <a:prstGeom prst="rect">
            <a:avLst/>
          </a:prstGeom>
        </p:spPr>
      </p:pic>
      <p:sp>
        <p:nvSpPr>
          <p:cNvPr id="23" name="文本框 22"/>
          <p:cNvSpPr txBox="1"/>
          <p:nvPr/>
        </p:nvSpPr>
        <p:spPr>
          <a:xfrm>
            <a:off x="6109483" y="2928930"/>
            <a:ext cx="2685674"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400" b="1" i="0" dirty="0">
                <a:solidFill>
                  <a:srgbClr val="333333"/>
                </a:solidFill>
                <a:effectLst/>
                <a:latin typeface="Arial" panose="020B0604020202020204" pitchFamily="34" charset="0"/>
              </a:rPr>
              <a:t>“头号黑客”</a:t>
            </a:r>
            <a:r>
              <a:rPr lang="en-US" altLang="zh-CN" sz="1400" b="1" i="0" dirty="0">
                <a:solidFill>
                  <a:srgbClr val="333333"/>
                </a:solidFill>
                <a:effectLst/>
                <a:latin typeface="Arial" panose="020B0604020202020204" pitchFamily="34" charset="0"/>
              </a:rPr>
              <a:t>——</a:t>
            </a:r>
            <a:r>
              <a:rPr lang="zh-CN" altLang="en-US" sz="1400" b="1" i="0" dirty="0">
                <a:solidFill>
                  <a:srgbClr val="333333"/>
                </a:solidFill>
                <a:effectLst/>
                <a:latin typeface="Arial" panose="020B0604020202020204" pitchFamily="34" charset="0"/>
              </a:rPr>
              <a:t>凯文</a:t>
            </a:r>
            <a:r>
              <a:rPr lang="en-US" altLang="zh-CN" sz="1400" b="1" i="0" dirty="0">
                <a:solidFill>
                  <a:srgbClr val="333333"/>
                </a:solidFill>
                <a:effectLst/>
                <a:latin typeface="Arial" panose="020B0604020202020204" pitchFamily="34" charset="0"/>
              </a:rPr>
              <a:t>·</a:t>
            </a:r>
            <a:r>
              <a:rPr lang="zh-CN" altLang="en-US" sz="1400" b="1" i="0" dirty="0">
                <a:solidFill>
                  <a:srgbClr val="333333"/>
                </a:solidFill>
                <a:effectLst/>
                <a:latin typeface="Arial" panose="020B0604020202020204" pitchFamily="34" charset="0"/>
              </a:rPr>
              <a:t>米特尼克</a:t>
            </a:r>
            <a:endParaRPr lang="zh-CN" altLang="en-US" sz="1400" dirty="0">
              <a:solidFill>
                <a:schemeClr val="tx2"/>
              </a:solidFill>
              <a:latin typeface="黑体" panose="02010609060101010101" pitchFamily="49" charset="-122"/>
              <a:ea typeface="黑体" panose="02010609060101010101" pitchFamily="49" charset="-122"/>
            </a:endParaRPr>
          </a:p>
        </p:txBody>
      </p:sp>
      <p:sp>
        <p:nvSpPr>
          <p:cNvPr id="28" name="矩形: 圆角 27"/>
          <p:cNvSpPr/>
          <p:nvPr/>
        </p:nvSpPr>
        <p:spPr>
          <a:xfrm>
            <a:off x="2411760" y="5962067"/>
            <a:ext cx="5816176" cy="68384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同时，攻击者使用这些工具包生成的变体会给对抗它们的防御系统造成相当大的麻烦。</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 name="箭头: 下 1"/>
          <p:cNvSpPr/>
          <p:nvPr/>
        </p:nvSpPr>
        <p:spPr>
          <a:xfrm>
            <a:off x="4283968" y="3142279"/>
            <a:ext cx="648072" cy="573441"/>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8"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1" cstate="print">
            <a:extLst>
              <a:ext uri="{28A0092B-C50C-407E-A947-70E740481C1C}">
                <a14:useLocalDpi xmlns:a14="http://schemas.microsoft.com/office/drawing/2010/main" val="0"/>
              </a:ext>
            </a:extLst>
          </a:blip>
          <a:srcRect b="6631"/>
          <a:stretch>
            <a:fillRect/>
          </a:stretch>
        </p:blipFill>
        <p:spPr>
          <a:xfrm>
            <a:off x="1979712" y="4862035"/>
            <a:ext cx="1628800" cy="1520781"/>
          </a:xfrm>
          <a:prstGeom prst="rect">
            <a:avLst/>
          </a:prstGeom>
        </p:spPr>
      </p:pic>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54275" t="5833" r="19247" b="65569"/>
          <a:stretch>
            <a:fillRect/>
          </a:stretch>
        </p:blipFill>
        <p:spPr>
          <a:xfrm>
            <a:off x="6578654" y="5944570"/>
            <a:ext cx="1355507" cy="818657"/>
          </a:xfrm>
          <a:prstGeom prst="rect">
            <a:avLst/>
          </a:prstGeom>
        </p:spPr>
      </p:pic>
      <p:pic>
        <p:nvPicPr>
          <p:cNvPr id="43" name="图片 42"/>
          <p:cNvPicPr>
            <a:picLocks noChangeAspect="1"/>
          </p:cNvPicPr>
          <p:nvPr/>
        </p:nvPicPr>
        <p:blipFill>
          <a:blip r:embed="rId3"/>
          <a:stretch>
            <a:fillRect/>
          </a:stretch>
        </p:blipFill>
        <p:spPr>
          <a:xfrm>
            <a:off x="7415269" y="2757290"/>
            <a:ext cx="1218086" cy="1215839"/>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9.3 </a:t>
            </a:r>
            <a:r>
              <a:rPr lang="zh-CN" altLang="en-US" dirty="0">
                <a:latin typeface="楷体" panose="02010609060101010101" pitchFamily="49" charset="-122"/>
                <a:ea typeface="楷体" panose="02010609060101010101" pitchFamily="49" charset="-122"/>
              </a:rPr>
              <a:t>恶意软件的来源</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攻击源</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1" name="矩形: 圆角 10"/>
          <p:cNvSpPr/>
          <p:nvPr/>
        </p:nvSpPr>
        <p:spPr>
          <a:xfrm>
            <a:off x="1127033" y="1767095"/>
            <a:ext cx="6949240" cy="864096"/>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恶意软件的另一个重要变化是攻击者由以炫耀技术为目的个人变为更加有组织、危害性更大的攻击源。</a:t>
            </a:r>
            <a:endParaRPr lang="zh-CN" altLang="en-US" sz="2000" dirty="0">
              <a:solidFill>
                <a:srgbClr val="FFFF00"/>
              </a:solidFill>
              <a:latin typeface="黑体" panose="02010609060101010101" pitchFamily="49" charset="-122"/>
              <a:ea typeface="黑体" panose="02010609060101010101" pitchFamily="49" charset="-122"/>
            </a:endParaRPr>
          </a:p>
        </p:txBody>
      </p:sp>
      <p:sp>
        <p:nvSpPr>
          <p:cNvPr id="31" name="矩形: 圆角 30"/>
          <p:cNvSpPr/>
          <p:nvPr/>
        </p:nvSpPr>
        <p:spPr>
          <a:xfrm>
            <a:off x="1742369" y="3749084"/>
            <a:ext cx="1224136" cy="648072"/>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出于炫技的攻击者</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5" name="箭头: 右 24"/>
          <p:cNvSpPr/>
          <p:nvPr/>
        </p:nvSpPr>
        <p:spPr>
          <a:xfrm>
            <a:off x="3139693" y="3932611"/>
            <a:ext cx="620854" cy="221828"/>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2" name="矩形: 圆角 31"/>
          <p:cNvSpPr/>
          <p:nvPr/>
        </p:nvSpPr>
        <p:spPr>
          <a:xfrm>
            <a:off x="3935303" y="3730683"/>
            <a:ext cx="1224136" cy="648072"/>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犯罪分子</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3" name="箭头: 右 32"/>
          <p:cNvSpPr/>
          <p:nvPr/>
        </p:nvSpPr>
        <p:spPr>
          <a:xfrm>
            <a:off x="5403279" y="3927674"/>
            <a:ext cx="846138" cy="216024"/>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4" name="矩形: 圆角 33"/>
          <p:cNvSpPr/>
          <p:nvPr/>
        </p:nvSpPr>
        <p:spPr>
          <a:xfrm>
            <a:off x="6493257" y="3666882"/>
            <a:ext cx="1440904" cy="648072"/>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有组织犯罪</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5" name="箭头: 右 34"/>
          <p:cNvSpPr/>
          <p:nvPr/>
        </p:nvSpPr>
        <p:spPr>
          <a:xfrm rot="5400000">
            <a:off x="7018770" y="4548666"/>
            <a:ext cx="449845" cy="280728"/>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6" name="矩形: 圆角 35"/>
          <p:cNvSpPr/>
          <p:nvPr/>
        </p:nvSpPr>
        <p:spPr>
          <a:xfrm>
            <a:off x="6189149" y="5004916"/>
            <a:ext cx="2049120" cy="908824"/>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向公司和国家出售其服务的组织</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7" name="箭头: 右 36"/>
          <p:cNvSpPr/>
          <p:nvPr/>
        </p:nvSpPr>
        <p:spPr>
          <a:xfrm rot="10800000">
            <a:off x="5334452" y="5406401"/>
            <a:ext cx="719301" cy="216024"/>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8" name="矩形: 圆角 37"/>
          <p:cNvSpPr/>
          <p:nvPr/>
        </p:nvSpPr>
        <p:spPr>
          <a:xfrm>
            <a:off x="3420198" y="5236513"/>
            <a:ext cx="1739241" cy="562423"/>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国家政府机构</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27" name="图片 26"/>
          <p:cNvPicPr>
            <a:picLocks noChangeAspect="1"/>
          </p:cNvPicPr>
          <p:nvPr/>
        </p:nvPicPr>
        <p:blipFill rotWithShape="1">
          <a:blip r:embed="rId4" cstate="print">
            <a:extLst>
              <a:ext uri="{28A0092B-C50C-407E-A947-70E740481C1C}">
                <a14:useLocalDpi xmlns:a14="http://schemas.microsoft.com/office/drawing/2010/main" val="0"/>
              </a:ext>
            </a:extLst>
          </a:blip>
          <a:srcRect l="10673" b="5572"/>
          <a:stretch>
            <a:fillRect/>
          </a:stretch>
        </p:blipFill>
        <p:spPr>
          <a:xfrm>
            <a:off x="582818" y="2816608"/>
            <a:ext cx="1037631" cy="1125401"/>
          </a:xfrm>
          <a:prstGeom prst="rect">
            <a:avLst/>
          </a:prstGeom>
        </p:spPr>
      </p:pic>
      <p:pic>
        <p:nvPicPr>
          <p:cNvPr id="40" name="图片 39"/>
          <p:cNvPicPr>
            <a:picLocks noChangeAspect="1"/>
          </p:cNvPicPr>
          <p:nvPr/>
        </p:nvPicPr>
        <p:blipFill rotWithShape="1">
          <a:blip r:embed="rId5" cstate="print">
            <a:extLst>
              <a:ext uri="{28A0092B-C50C-407E-A947-70E740481C1C}">
                <a14:useLocalDpi xmlns:a14="http://schemas.microsoft.com/office/drawing/2010/main" val="0"/>
              </a:ext>
            </a:extLst>
          </a:blip>
          <a:srcRect l="9324" t="6677" r="9180" b="8267"/>
          <a:stretch>
            <a:fillRect/>
          </a:stretch>
        </p:blipFill>
        <p:spPr>
          <a:xfrm>
            <a:off x="4100617" y="2789429"/>
            <a:ext cx="866565" cy="9044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5" grpId="0" animBg="1"/>
      <p:bldP spid="32" grpId="0" animBg="1"/>
      <p:bldP spid="33" grpId="0" animBg="1"/>
      <p:bldP spid="34" grpId="0" animBg="1"/>
      <p:bldP spid="35" grpId="0" animBg="1"/>
      <p:bldP spid="36"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cstate="print">
            <a:extLst>
              <a:ext uri="{28A0092B-C50C-407E-A947-70E740481C1C}">
                <a14:useLocalDpi xmlns:a14="http://schemas.microsoft.com/office/drawing/2010/main" val="0"/>
              </a:ext>
            </a:extLst>
          </a:blip>
          <a:srcRect b="6631"/>
          <a:stretch>
            <a:fillRect/>
          </a:stretch>
        </p:blipFill>
        <p:spPr>
          <a:xfrm>
            <a:off x="611560" y="4313318"/>
            <a:ext cx="1628800" cy="1520781"/>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9.3 </a:t>
            </a:r>
            <a:r>
              <a:rPr lang="zh-CN" altLang="en-US" dirty="0">
                <a:latin typeface="楷体" panose="02010609060101010101" pitchFamily="49" charset="-122"/>
                <a:ea typeface="楷体" panose="02010609060101010101" pitchFamily="49" charset="-122"/>
              </a:rPr>
              <a:t>恶意软件的来源</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高级持续性威胁</a:t>
            </a:r>
            <a:r>
              <a:rPr lang="en-US" altLang="zh-CN" sz="2800" dirty="0">
                <a:solidFill>
                  <a:schemeClr val="tx2"/>
                </a:solidFill>
                <a:latin typeface="黑体" panose="02010609060101010101" pitchFamily="49" charset="-122"/>
                <a:ea typeface="黑体" panose="02010609060101010101" pitchFamily="49" charset="-122"/>
              </a:rPr>
              <a:t>(APT)</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0" name="矩形: 圆角 19"/>
          <p:cNvSpPr/>
          <p:nvPr/>
        </p:nvSpPr>
        <p:spPr>
          <a:xfrm>
            <a:off x="830348" y="1972686"/>
            <a:ext cx="7665620" cy="864095"/>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latin typeface="黑体" panose="02010609060101010101" pitchFamily="49" charset="-122"/>
                <a:ea typeface="黑体" panose="02010609060101010101" pitchFamily="49" charset="-122"/>
              </a:rPr>
              <a:t>APT(Advanced Persistent Threat)</a:t>
            </a:r>
            <a:r>
              <a:rPr lang="zh-CN" altLang="en-US" sz="2000" dirty="0">
                <a:latin typeface="黑体" panose="02010609060101010101" pitchFamily="49" charset="-122"/>
                <a:ea typeface="黑体" panose="02010609060101010101" pitchFamily="49" charset="-122"/>
              </a:rPr>
              <a:t>即高级持续性威胁，是一种</a:t>
            </a:r>
            <a:r>
              <a:rPr lang="zh-CN" altLang="en-US" sz="2000" dirty="0">
                <a:solidFill>
                  <a:srgbClr val="FFFF00"/>
                </a:solidFill>
                <a:latin typeface="黑体" panose="02010609060101010101" pitchFamily="49" charset="-122"/>
                <a:ea typeface="黑体" panose="02010609060101010101" pitchFamily="49" charset="-122"/>
              </a:rPr>
              <a:t>周期较长、隐蔽性极强</a:t>
            </a:r>
            <a:r>
              <a:rPr lang="zh-CN" altLang="en-US" sz="2000" dirty="0">
                <a:latin typeface="黑体" panose="02010609060101010101" pitchFamily="49" charset="-122"/>
                <a:ea typeface="黑体" panose="02010609060101010101" pitchFamily="49" charset="-122"/>
              </a:rPr>
              <a:t>的攻击模式。</a:t>
            </a:r>
            <a:endParaRPr lang="zh-CN" altLang="en-US" sz="2000" dirty="0">
              <a:solidFill>
                <a:srgbClr val="FFFF00"/>
              </a:solidFill>
              <a:latin typeface="黑体" panose="02010609060101010101" pitchFamily="49" charset="-122"/>
              <a:ea typeface="黑体" panose="02010609060101010101" pitchFamily="49" charset="-122"/>
            </a:endParaRPr>
          </a:p>
        </p:txBody>
      </p:sp>
      <p:sp>
        <p:nvSpPr>
          <p:cNvPr id="21" name="矩形: 圆角 20"/>
          <p:cNvSpPr/>
          <p:nvPr/>
        </p:nvSpPr>
        <p:spPr>
          <a:xfrm>
            <a:off x="2318544" y="4685010"/>
            <a:ext cx="5421808" cy="864095"/>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solidFill>
                <a:latin typeface="黑体" panose="02010609060101010101" pitchFamily="49" charset="-122"/>
                <a:ea typeface="黑体" panose="02010609060101010101" pitchFamily="49" charset="-122"/>
              </a:rPr>
              <a:t>APT</a:t>
            </a:r>
            <a:r>
              <a:rPr lang="zh-CN" altLang="en-US" sz="2000" dirty="0">
                <a:solidFill>
                  <a:schemeClr val="tx2"/>
                </a:solidFill>
                <a:latin typeface="黑体" panose="02010609060101010101" pitchFamily="49" charset="-122"/>
                <a:ea typeface="黑体" panose="02010609060101010101" pitchFamily="49" charset="-122"/>
              </a:rPr>
              <a:t>通常出于商业或政治动机，来自国家支持的组织，有些攻击也可能来自犯罪企业。</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2" name="矩形: 圆角 21"/>
          <p:cNvSpPr/>
          <p:nvPr/>
        </p:nvSpPr>
        <p:spPr>
          <a:xfrm>
            <a:off x="504407" y="3228375"/>
            <a:ext cx="6281082" cy="1043639"/>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solidFill>
                <a:latin typeface="黑体" panose="02010609060101010101" pitchFamily="49" charset="-122"/>
                <a:ea typeface="黑体" panose="02010609060101010101" pitchFamily="49" charset="-122"/>
              </a:rPr>
              <a:t>APT</a:t>
            </a:r>
            <a:r>
              <a:rPr lang="zh-CN" altLang="en-US" sz="2000" dirty="0">
                <a:solidFill>
                  <a:schemeClr val="tx2"/>
                </a:solidFill>
                <a:latin typeface="黑体" panose="02010609060101010101" pitchFamily="49" charset="-122"/>
                <a:ea typeface="黑体" panose="02010609060101010101" pitchFamily="49" charset="-122"/>
              </a:rPr>
              <a:t>与其他类型的攻击不同之处在于</a:t>
            </a:r>
            <a:r>
              <a:rPr lang="en-US" altLang="zh-CN" sz="2000" dirty="0">
                <a:solidFill>
                  <a:schemeClr val="tx2"/>
                </a:solidFill>
                <a:latin typeface="黑体" panose="02010609060101010101" pitchFamily="49" charset="-122"/>
                <a:ea typeface="黑体" panose="02010609060101010101" pitchFamily="49" charset="-122"/>
              </a:rPr>
              <a:t>APT</a:t>
            </a:r>
            <a:r>
              <a:rPr lang="zh-CN" altLang="en-US" sz="2000" dirty="0">
                <a:solidFill>
                  <a:schemeClr val="tx2"/>
                </a:solidFill>
                <a:latin typeface="黑体" panose="02010609060101010101" pitchFamily="49" charset="-122"/>
                <a:ea typeface="黑体" panose="02010609060101010101" pitchFamily="49" charset="-122"/>
              </a:rPr>
              <a:t>精心地对目标进行选择，具有隐秘性和持续性，人侵者在相当长的时期内都要致力于攻击。</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3111262"/>
            <a:ext cx="1160752" cy="1160752"/>
          </a:xfrm>
          <a:prstGeom prst="rect">
            <a:avLst/>
          </a:prstGeom>
        </p:spPr>
      </p:pic>
      <p:sp>
        <p:nvSpPr>
          <p:cNvPr id="26" name="矩形: 圆角 25"/>
          <p:cNvSpPr/>
          <p:nvPr/>
        </p:nvSpPr>
        <p:spPr>
          <a:xfrm>
            <a:off x="1259632" y="5914258"/>
            <a:ext cx="6624736" cy="556729"/>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值得关注的</a:t>
            </a:r>
            <a:r>
              <a:rPr lang="en-US" altLang="zh-CN" sz="2000" dirty="0">
                <a:solidFill>
                  <a:schemeClr val="tx2"/>
                </a:solidFill>
                <a:latin typeface="黑体" panose="02010609060101010101" pitchFamily="49" charset="-122"/>
                <a:ea typeface="黑体" panose="02010609060101010101" pitchFamily="49" charset="-122"/>
              </a:rPr>
              <a:t>APT</a:t>
            </a:r>
            <a:r>
              <a:rPr lang="zh-CN" altLang="en-US" sz="2000" dirty="0">
                <a:solidFill>
                  <a:schemeClr val="tx2"/>
                </a:solidFill>
                <a:latin typeface="黑体" panose="02010609060101010101" pitchFamily="49" charset="-122"/>
                <a:ea typeface="黑体" panose="02010609060101010101" pitchFamily="49" charset="-122"/>
              </a:rPr>
              <a:t>攻击包括</a:t>
            </a:r>
            <a:r>
              <a:rPr lang="en-US" altLang="zh-CN" sz="2000" dirty="0">
                <a:solidFill>
                  <a:schemeClr val="tx2"/>
                </a:solidFill>
                <a:latin typeface="黑体" panose="02010609060101010101" pitchFamily="49" charset="-122"/>
                <a:ea typeface="黑体" panose="02010609060101010101" pitchFamily="49" charset="-122"/>
              </a:rPr>
              <a:t>Aurora</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RSA</a:t>
            </a:r>
            <a:r>
              <a:rPr lang="zh-CN" altLang="en-US" sz="2000" dirty="0">
                <a:solidFill>
                  <a:schemeClr val="tx2"/>
                </a:solidFill>
                <a:latin typeface="黑体" panose="02010609060101010101" pitchFamily="49" charset="-122"/>
                <a:ea typeface="黑体" panose="02010609060101010101" pitchFamily="49" charset="-122"/>
              </a:rPr>
              <a:t>、 </a:t>
            </a:r>
            <a:r>
              <a:rPr lang="en-US" altLang="zh-CN" sz="2000" dirty="0">
                <a:solidFill>
                  <a:schemeClr val="tx2"/>
                </a:solidFill>
                <a:latin typeface="黑体" panose="02010609060101010101" pitchFamily="49" charset="-122"/>
                <a:ea typeface="黑体" panose="02010609060101010101" pitchFamily="49" charset="-122"/>
              </a:rPr>
              <a:t>APT1</a:t>
            </a:r>
            <a:r>
              <a:rPr lang="zh-CN" altLang="en-US" sz="2000" dirty="0">
                <a:solidFill>
                  <a:schemeClr val="tx2"/>
                </a:solidFill>
                <a:latin typeface="黑体" panose="02010609060101010101" pitchFamily="49" charset="-122"/>
                <a:ea typeface="黑体" panose="02010609060101010101" pitchFamily="49" charset="-122"/>
              </a:rPr>
              <a:t>和</a:t>
            </a:r>
            <a:r>
              <a:rPr lang="en-US" altLang="zh-CN" sz="2000" dirty="0">
                <a:solidFill>
                  <a:schemeClr val="tx2"/>
                </a:solidFill>
                <a:latin typeface="黑体" panose="02010609060101010101" pitchFamily="49" charset="-122"/>
                <a:ea typeface="黑体" panose="02010609060101010101" pitchFamily="49" charset="-122"/>
              </a:rPr>
              <a:t>Stuxnet</a:t>
            </a:r>
            <a:endParaRPr lang="en-US" altLang="zh-CN"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r="10018"/>
          <a:stretch>
            <a:fillRect/>
          </a:stretch>
        </p:blipFill>
        <p:spPr>
          <a:xfrm>
            <a:off x="6876215" y="1675973"/>
            <a:ext cx="1998008" cy="1360028"/>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9.3 </a:t>
            </a:r>
            <a:r>
              <a:rPr lang="zh-CN" altLang="en-US" dirty="0">
                <a:latin typeface="楷体" panose="02010609060101010101" pitchFamily="49" charset="-122"/>
                <a:ea typeface="楷体" panose="02010609060101010101" pitchFamily="49" charset="-122"/>
              </a:rPr>
              <a:t>恶意软件的来源</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高级持续性威胁</a:t>
            </a:r>
            <a:r>
              <a:rPr lang="en-US" altLang="zh-CN" sz="2800" dirty="0">
                <a:solidFill>
                  <a:schemeClr val="tx2"/>
                </a:solidFill>
                <a:latin typeface="黑体" panose="02010609060101010101" pitchFamily="49" charset="-122"/>
                <a:ea typeface="黑体" panose="02010609060101010101" pitchFamily="49" charset="-122"/>
              </a:rPr>
              <a:t>(APT)</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22" name="矩形: 圆角 21"/>
          <p:cNvSpPr/>
          <p:nvPr/>
        </p:nvSpPr>
        <p:spPr>
          <a:xfrm>
            <a:off x="651438" y="1936005"/>
            <a:ext cx="1621517" cy="52322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bg1"/>
                </a:solidFill>
                <a:latin typeface="黑体" panose="02010609060101010101" pitchFamily="49" charset="-122"/>
                <a:ea typeface="黑体" panose="02010609060101010101" pitchFamily="49" charset="-122"/>
              </a:rPr>
              <a:t>APT</a:t>
            </a:r>
            <a:r>
              <a:rPr lang="zh-CN" altLang="en-US" sz="2400" dirty="0">
                <a:solidFill>
                  <a:schemeClr val="bg1"/>
                </a:solidFill>
                <a:latin typeface="黑体" panose="02010609060101010101" pitchFamily="49" charset="-122"/>
                <a:ea typeface="黑体" panose="02010609060101010101" pitchFamily="49" charset="-122"/>
              </a:rPr>
              <a:t>的目标</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1" name="矩形: 圆角 10"/>
          <p:cNvSpPr/>
          <p:nvPr/>
        </p:nvSpPr>
        <p:spPr>
          <a:xfrm>
            <a:off x="648582" y="2600995"/>
            <a:ext cx="6924143" cy="66272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窃取知识产权和基础设施的相关数据，或直接破坏基础设施</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648582" y="3643073"/>
            <a:ext cx="2199100" cy="523220"/>
          </a:xfrm>
          <a:prstGeom prst="round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技术与手段</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3" name="矩形: 圆角 12"/>
          <p:cNvSpPr/>
          <p:nvPr/>
        </p:nvSpPr>
        <p:spPr>
          <a:xfrm>
            <a:off x="651438" y="4366184"/>
            <a:ext cx="4392488" cy="52322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社会工程学、钓鱼邮件、</a:t>
            </a:r>
            <a:r>
              <a:rPr lang="en-US" altLang="zh-CN"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6" name="矩形: 圆角 15"/>
          <p:cNvSpPr/>
          <p:nvPr/>
        </p:nvSpPr>
        <p:spPr>
          <a:xfrm>
            <a:off x="651438" y="5031174"/>
            <a:ext cx="7376946" cy="52322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利用老练的恶意软件，通过多种传播机制和有效载荷感染目标。</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7" name="矩形: 圆角 16"/>
          <p:cNvSpPr/>
          <p:nvPr/>
        </p:nvSpPr>
        <p:spPr>
          <a:xfrm>
            <a:off x="651438" y="5696164"/>
            <a:ext cx="7664978" cy="873351"/>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一旦获取了目标组织的系统初始权限，攻击者会利用更多的攻击工具来维持和提升他们的访问权限。</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5821" y="3802514"/>
            <a:ext cx="1511669" cy="108689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9385" y="3853635"/>
            <a:ext cx="1511669" cy="9379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051" y="5102704"/>
            <a:ext cx="936531" cy="936531"/>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59" y="1931093"/>
            <a:ext cx="1399938" cy="1399938"/>
          </a:xfrm>
          <a:prstGeom prst="rect">
            <a:avLst/>
          </a:prstGeom>
          <a:ln>
            <a:noFill/>
          </a:ln>
          <a:effectLst>
            <a:softEdge rad="112500"/>
          </a:effectLst>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572185"/>
            <a:ext cx="1071646" cy="1071646"/>
          </a:xfrm>
          <a:prstGeom prst="rect">
            <a:avLst/>
          </a:prstGeom>
          <a:ln>
            <a:noFill/>
          </a:ln>
          <a:effectLst>
            <a:softEdge rad="112500"/>
          </a:effectLst>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9.3 </a:t>
            </a:r>
            <a:r>
              <a:rPr lang="zh-CN" altLang="en-US" dirty="0">
                <a:latin typeface="楷体" panose="02010609060101010101" pitchFamily="49" charset="-122"/>
                <a:ea typeface="楷体" panose="02010609060101010101" pitchFamily="49" charset="-122"/>
              </a:rPr>
              <a:t>恶意软件的来源</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APT</a:t>
            </a:r>
            <a:r>
              <a:rPr lang="zh-CN" altLang="en-US" sz="2800" dirty="0">
                <a:solidFill>
                  <a:schemeClr val="tx2"/>
                </a:solidFill>
                <a:latin typeface="黑体" panose="02010609060101010101" pitchFamily="49" charset="-122"/>
                <a:ea typeface="黑体" panose="02010609060101010101" pitchFamily="49" charset="-122"/>
              </a:rPr>
              <a:t>的特征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2" name="矩形: 圆角 21"/>
          <p:cNvSpPr/>
          <p:nvPr/>
        </p:nvSpPr>
        <p:spPr>
          <a:xfrm>
            <a:off x="1462197" y="2406540"/>
            <a:ext cx="1346944" cy="52322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高级性</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1" name="矩形: 圆角 10"/>
          <p:cNvSpPr/>
          <p:nvPr/>
        </p:nvSpPr>
        <p:spPr>
          <a:xfrm>
            <a:off x="3059832" y="2236102"/>
            <a:ext cx="5781848" cy="86409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攻击者针对目标精心使用多种入侵技术和恶意软件，如果有需要还会开发定制的恶意软件。</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1462197" y="3846398"/>
            <a:ext cx="1346944" cy="523220"/>
          </a:xfrm>
          <a:prstGeom prst="round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持续性</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3" name="矩形: 圆角 12"/>
          <p:cNvSpPr/>
          <p:nvPr/>
        </p:nvSpPr>
        <p:spPr>
          <a:xfrm>
            <a:off x="3059832" y="3427382"/>
            <a:ext cx="5781848" cy="114246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攻击者在很长时间内确定针对攻击目标的攻击，攻击手段的种类是逐渐递增的，通常是非常隐秘的，直到目标被攻陷。</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4" name="矩形: 圆角 13"/>
          <p:cNvSpPr/>
          <p:nvPr/>
        </p:nvSpPr>
        <p:spPr>
          <a:xfrm>
            <a:off x="1462197" y="5332878"/>
            <a:ext cx="1346944" cy="523220"/>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威胁性</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5" name="矩形: 圆角 14"/>
          <p:cNvSpPr/>
          <p:nvPr/>
        </p:nvSpPr>
        <p:spPr>
          <a:xfrm>
            <a:off x="3059832" y="5127623"/>
            <a:ext cx="5781848" cy="933729"/>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有组织、有能力和有良好经济支持的攻击者，积极的针对性攻击。</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移动代码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 name="矩形: 圆角 7"/>
          <p:cNvSpPr/>
          <p:nvPr/>
        </p:nvSpPr>
        <p:spPr>
          <a:xfrm>
            <a:off x="704628" y="3109994"/>
            <a:ext cx="7827811" cy="87969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移动代码能够从远程系统传送到本地系统，无需用户明确许可便开始运行，进而利用漏洞实现某些功能，例如非授权的数据访问或特权攻击。</a:t>
            </a:r>
            <a:endParaRPr lang="zh-CN" altLang="en-US" dirty="0">
              <a:solidFill>
                <a:schemeClr val="tx2"/>
              </a:solidFill>
              <a:latin typeface="黑体" panose="02010609060101010101" pitchFamily="49" charset="-122"/>
              <a:ea typeface="黑体" panose="02010609060101010101" pitchFamily="49" charset="-122"/>
            </a:endParaRPr>
          </a:p>
        </p:txBody>
      </p:sp>
      <p:sp>
        <p:nvSpPr>
          <p:cNvPr id="9" name="矩形: 圆角 8"/>
          <p:cNvSpPr/>
          <p:nvPr/>
        </p:nvSpPr>
        <p:spPr>
          <a:xfrm>
            <a:off x="1526604" y="1967400"/>
            <a:ext cx="6912768" cy="879693"/>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移动代码指那些不加修改就能够在不同系统平台上运行并且能够实现相同功能的程序，如脚本、宏或其他可移植指令。</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9809" y="1742272"/>
            <a:ext cx="1329950" cy="1329950"/>
          </a:xfrm>
          <a:prstGeom prst="rect">
            <a:avLst/>
          </a:prstGeom>
        </p:spPr>
      </p:pic>
      <p:sp>
        <p:nvSpPr>
          <p:cNvPr id="12" name="矩形: 圆角 11"/>
          <p:cNvSpPr/>
          <p:nvPr/>
        </p:nvSpPr>
        <p:spPr>
          <a:xfrm>
            <a:off x="704628" y="5525024"/>
            <a:ext cx="5112568" cy="53672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移动代码经常作为病毒、蠕虫和木马传播的载体</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84106" y="5024282"/>
            <a:ext cx="1495899" cy="1495899"/>
          </a:xfrm>
          <a:prstGeom prst="rect">
            <a:avLst/>
          </a:prstGeom>
        </p:spPr>
      </p:pic>
      <p:pic>
        <p:nvPicPr>
          <p:cNvPr id="14" name="Picture 5"/>
          <p:cNvPicPr>
            <a:picLocks noChangeAspect="1"/>
          </p:cNvPicPr>
          <p:nvPr/>
        </p:nvPicPr>
        <p:blipFill>
          <a:blip r:embed="rId2"/>
          <a:srcRect/>
          <a:stretch>
            <a:fillRect/>
          </a:stretch>
        </p:blipFill>
        <p:spPr bwMode="auto">
          <a:xfrm rot="19835537">
            <a:off x="6040171" y="5194057"/>
            <a:ext cx="717517" cy="661934"/>
          </a:xfrm>
          <a:prstGeom prst="rect">
            <a:avLst/>
          </a:prstGeom>
          <a:noFill/>
          <a:ln w="9525">
            <a:noFill/>
            <a:miter lim="800000"/>
            <a:headEnd/>
            <a:tailEnd/>
          </a:ln>
        </p:spPr>
      </p:pic>
      <p:pic>
        <p:nvPicPr>
          <p:cNvPr id="15" name="Picture 6"/>
          <p:cNvPicPr>
            <a:picLocks noChangeAspect="1"/>
          </p:cNvPicPr>
          <p:nvPr/>
        </p:nvPicPr>
        <p:blipFill>
          <a:blip r:embed="rId3"/>
          <a:stretch>
            <a:fillRect/>
          </a:stretch>
        </p:blipFill>
        <p:spPr>
          <a:xfrm rot="10213265" flipH="1" flipV="1">
            <a:off x="6831416" y="6255154"/>
            <a:ext cx="967567" cy="390422"/>
          </a:xfrm>
          <a:prstGeom prst="rect">
            <a:avLst/>
          </a:prstGeom>
          <a:scene3d>
            <a:camera prst="orthographicFront">
              <a:rot lat="0" lon="11099999" rev="0"/>
            </a:camera>
            <a:lightRig rig="threePt" dir="t"/>
          </a:scene3d>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559" y="5192929"/>
            <a:ext cx="706813" cy="593961"/>
          </a:xfrm>
          <a:prstGeom prst="rect">
            <a:avLst/>
          </a:prstGeom>
        </p:spPr>
      </p:pic>
      <p:sp>
        <p:nvSpPr>
          <p:cNvPr id="18" name="矩形: 圆角 17"/>
          <p:cNvSpPr/>
          <p:nvPr/>
        </p:nvSpPr>
        <p:spPr>
          <a:xfrm>
            <a:off x="704628" y="4284474"/>
            <a:ext cx="7835594" cy="59396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常用的移动代码类型主要有</a:t>
            </a:r>
            <a:r>
              <a:rPr lang="en-US" altLang="zh-CN" dirty="0">
                <a:solidFill>
                  <a:schemeClr val="tx2"/>
                </a:solidFill>
                <a:latin typeface="黑体" panose="02010609060101010101" pitchFamily="49" charset="-122"/>
                <a:ea typeface="黑体" panose="02010609060101010101" pitchFamily="49" charset="-122"/>
              </a:rPr>
              <a:t>Java applet</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ActiveX</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JavaScript</a:t>
            </a:r>
            <a:r>
              <a:rPr lang="zh-CN" altLang="en-US" dirty="0">
                <a:solidFill>
                  <a:schemeClr val="tx2"/>
                </a:solidFill>
                <a:latin typeface="黑体" panose="02010609060101010101" pitchFamily="49" charset="-122"/>
                <a:ea typeface="黑体" panose="02010609060101010101" pitchFamily="49" charset="-122"/>
              </a:rPr>
              <a:t>和</a:t>
            </a:r>
            <a:r>
              <a:rPr lang="en-US" altLang="zh-CN" dirty="0">
                <a:solidFill>
                  <a:schemeClr val="tx2"/>
                </a:solidFill>
                <a:latin typeface="黑体" panose="02010609060101010101" pitchFamily="49" charset="-122"/>
                <a:ea typeface="黑体" panose="02010609060101010101" pitchFamily="49" charset="-122"/>
              </a:rPr>
              <a:t>VBScript</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p:cNvPicPr>
            <a:picLocks noChangeAspect="1"/>
          </p:cNvPicPr>
          <p:nvPr/>
        </p:nvPicPr>
        <p:blipFill>
          <a:blip r:embed="rId1"/>
          <a:srcRect/>
          <a:stretch>
            <a:fillRect/>
          </a:stretch>
        </p:blipFill>
        <p:spPr bwMode="auto">
          <a:xfrm>
            <a:off x="6948580" y="2926871"/>
            <a:ext cx="665666" cy="614100"/>
          </a:xfrm>
          <a:prstGeom prst="rect">
            <a:avLst/>
          </a:prstGeom>
          <a:noFill/>
          <a:ln w="9525">
            <a:noFill/>
            <a:miter lim="800000"/>
            <a:headEnd/>
            <a:tailEnd/>
          </a:ln>
        </p:spPr>
      </p:pic>
      <p:pic>
        <p:nvPicPr>
          <p:cNvPr id="16" name="Picture 5"/>
          <p:cNvPicPr>
            <a:picLocks noChangeAspect="1"/>
          </p:cNvPicPr>
          <p:nvPr/>
        </p:nvPicPr>
        <p:blipFill>
          <a:blip r:embed="rId1"/>
          <a:srcRect/>
          <a:stretch>
            <a:fillRect/>
          </a:stretch>
        </p:blipFill>
        <p:spPr bwMode="auto">
          <a:xfrm>
            <a:off x="8048940" y="3704042"/>
            <a:ext cx="665666" cy="614100"/>
          </a:xfrm>
          <a:prstGeom prst="rect">
            <a:avLst/>
          </a:prstGeom>
          <a:noFill/>
          <a:ln w="9525">
            <a:noFill/>
            <a:miter lim="800000"/>
            <a:headEnd/>
            <a:tailEnd/>
          </a:ln>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病毒</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5" name="Picture 5"/>
          <p:cNvPicPr>
            <a:picLocks noChangeAspect="1"/>
          </p:cNvPicPr>
          <p:nvPr/>
        </p:nvPicPr>
        <p:blipFill>
          <a:blip r:embed="rId1"/>
          <a:srcRect/>
          <a:stretch>
            <a:fillRect/>
          </a:stretch>
        </p:blipFill>
        <p:spPr bwMode="auto">
          <a:xfrm rot="1688066">
            <a:off x="6584001" y="1227393"/>
            <a:ext cx="1580430" cy="1458002"/>
          </a:xfrm>
          <a:prstGeom prst="rect">
            <a:avLst/>
          </a:prstGeom>
          <a:noFill/>
          <a:ln w="9525">
            <a:noFill/>
            <a:miter lim="800000"/>
            <a:headEnd/>
            <a:tailEnd/>
          </a:ln>
        </p:spPr>
      </p:pic>
      <p:pic>
        <p:nvPicPr>
          <p:cNvPr id="6" name="Picture 5"/>
          <p:cNvPicPr>
            <a:picLocks noChangeAspect="1"/>
          </p:cNvPicPr>
          <p:nvPr/>
        </p:nvPicPr>
        <p:blipFill>
          <a:blip r:embed="rId1"/>
          <a:srcRect/>
          <a:stretch>
            <a:fillRect/>
          </a:stretch>
        </p:blipFill>
        <p:spPr bwMode="auto">
          <a:xfrm rot="19835537">
            <a:off x="970426" y="1608609"/>
            <a:ext cx="1147903" cy="1058981"/>
          </a:xfrm>
          <a:prstGeom prst="rect">
            <a:avLst/>
          </a:prstGeom>
          <a:noFill/>
          <a:ln w="9525">
            <a:noFill/>
            <a:miter lim="800000"/>
            <a:headEnd/>
            <a:tailEnd/>
          </a:ln>
        </p:spPr>
      </p:pic>
      <p:sp>
        <p:nvSpPr>
          <p:cNvPr id="7" name="矩形: 圆角 6"/>
          <p:cNvSpPr/>
          <p:nvPr/>
        </p:nvSpPr>
        <p:spPr>
          <a:xfrm>
            <a:off x="2278656" y="1926327"/>
            <a:ext cx="4248472" cy="630270"/>
          </a:xfrm>
          <a:prstGeom prst="round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病毒是感染程序的软件片段</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8" name="Picture 5"/>
          <p:cNvPicPr>
            <a:picLocks noChangeAspect="1"/>
          </p:cNvPicPr>
          <p:nvPr/>
        </p:nvPicPr>
        <p:blipFill>
          <a:blip r:embed="rId1"/>
          <a:srcRect/>
          <a:stretch>
            <a:fillRect/>
          </a:stretch>
        </p:blipFill>
        <p:spPr bwMode="auto">
          <a:xfrm>
            <a:off x="304800" y="3031072"/>
            <a:ext cx="755000" cy="696514"/>
          </a:xfrm>
          <a:prstGeom prst="rect">
            <a:avLst/>
          </a:prstGeom>
          <a:noFill/>
          <a:ln w="9525">
            <a:noFill/>
            <a:miter lim="800000"/>
            <a:headEnd/>
            <a:tailEnd/>
          </a:ln>
        </p:spPr>
      </p:pic>
      <p:sp>
        <p:nvSpPr>
          <p:cNvPr id="2" name="箭头: 右 1"/>
          <p:cNvSpPr/>
          <p:nvPr/>
        </p:nvSpPr>
        <p:spPr>
          <a:xfrm rot="2812365">
            <a:off x="839742" y="3835790"/>
            <a:ext cx="711641" cy="289290"/>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544377" y="4188657"/>
            <a:ext cx="1332890" cy="586869"/>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程序</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271724" y="3497580"/>
            <a:ext cx="697627"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感染</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2" name="箭头: 右 11"/>
          <p:cNvSpPr/>
          <p:nvPr/>
        </p:nvSpPr>
        <p:spPr>
          <a:xfrm rot="19149585" flipV="1">
            <a:off x="2976393" y="3801174"/>
            <a:ext cx="540540" cy="239949"/>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3609636" y="3338506"/>
            <a:ext cx="2030224" cy="63027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被感染的程序</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4" name="箭头: 右 13"/>
          <p:cNvSpPr/>
          <p:nvPr/>
        </p:nvSpPr>
        <p:spPr>
          <a:xfrm flipV="1">
            <a:off x="5726330" y="3554873"/>
            <a:ext cx="1293942" cy="332121"/>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15" name="Picture 5"/>
          <p:cNvPicPr>
            <a:picLocks noChangeAspect="1"/>
          </p:cNvPicPr>
          <p:nvPr/>
        </p:nvPicPr>
        <p:blipFill>
          <a:blip r:embed="rId1"/>
          <a:srcRect/>
          <a:stretch>
            <a:fillRect/>
          </a:stretch>
        </p:blipFill>
        <p:spPr bwMode="auto">
          <a:xfrm>
            <a:off x="6792529" y="3890345"/>
            <a:ext cx="581000" cy="535993"/>
          </a:xfrm>
          <a:prstGeom prst="rect">
            <a:avLst/>
          </a:prstGeom>
          <a:noFill/>
          <a:ln w="9525">
            <a:noFill/>
            <a:miter lim="800000"/>
            <a:headEnd/>
            <a:tailEnd/>
          </a:ln>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104" y="3177323"/>
            <a:ext cx="1100527" cy="1100527"/>
          </a:xfrm>
          <a:prstGeom prst="rect">
            <a:avLst/>
          </a:prstGeom>
        </p:spPr>
      </p:pic>
      <p:sp>
        <p:nvSpPr>
          <p:cNvPr id="21" name="文本框 20"/>
          <p:cNvSpPr txBox="1"/>
          <p:nvPr/>
        </p:nvSpPr>
        <p:spPr>
          <a:xfrm>
            <a:off x="6694986" y="4419760"/>
            <a:ext cx="2068014"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病毒复制并通过网络传播</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3" name="矩形: 圆角 22"/>
          <p:cNvSpPr/>
          <p:nvPr/>
        </p:nvSpPr>
        <p:spPr>
          <a:xfrm>
            <a:off x="2555216" y="5467085"/>
            <a:ext cx="5493724" cy="933729"/>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在被感染的主程序运行时，病毒可以秘密执行主程序被允许执行的任何操作。</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724" y="5363452"/>
            <a:ext cx="1140993" cy="1140993"/>
          </a:xfrm>
          <a:prstGeom prst="rect">
            <a:avLst/>
          </a:prstGeom>
        </p:spPr>
      </p:pic>
      <p:sp>
        <p:nvSpPr>
          <p:cNvPr id="26" name="文本框 25"/>
          <p:cNvSpPr txBox="1"/>
          <p:nvPr/>
        </p:nvSpPr>
        <p:spPr>
          <a:xfrm>
            <a:off x="5897503" y="3185371"/>
            <a:ext cx="697627"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执行</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3" grpId="0"/>
      <p:bldP spid="12" grpId="0" animBg="1"/>
      <p:bldP spid="13" grpId="0" animBg="1"/>
      <p:bldP spid="14" grpId="0" animBg="1"/>
      <p:bldP spid="21" grpId="0"/>
      <p:bldP spid="23" grpId="0" animBg="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6982" y="3597855"/>
            <a:ext cx="864096" cy="86409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68" y="5046065"/>
            <a:ext cx="907710" cy="907710"/>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病毒的三个组成部分</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5" name="Picture 5"/>
          <p:cNvPicPr>
            <a:picLocks noChangeAspect="1"/>
          </p:cNvPicPr>
          <p:nvPr/>
        </p:nvPicPr>
        <p:blipFill>
          <a:blip r:embed="rId3"/>
          <a:srcRect/>
          <a:stretch>
            <a:fillRect/>
          </a:stretch>
        </p:blipFill>
        <p:spPr bwMode="auto">
          <a:xfrm rot="1182337">
            <a:off x="222551" y="2005496"/>
            <a:ext cx="1052957" cy="971390"/>
          </a:xfrm>
          <a:prstGeom prst="rect">
            <a:avLst/>
          </a:prstGeom>
          <a:noFill/>
          <a:ln w="9525">
            <a:noFill/>
            <a:miter lim="800000"/>
            <a:headEnd/>
            <a:tailEnd/>
          </a:ln>
        </p:spPr>
      </p:pic>
      <p:sp>
        <p:nvSpPr>
          <p:cNvPr id="6" name="矩形: 圆角 5"/>
          <p:cNvSpPr/>
          <p:nvPr/>
        </p:nvSpPr>
        <p:spPr>
          <a:xfrm>
            <a:off x="1225278" y="2273912"/>
            <a:ext cx="3058690" cy="578883"/>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感染机制</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感染向量</a:t>
            </a:r>
            <a:r>
              <a:rPr lang="en-US" altLang="zh-CN" sz="2400" dirty="0">
                <a:latin typeface="黑体" panose="02010609060101010101" pitchFamily="49" charset="-122"/>
                <a:ea typeface="黑体" panose="02010609060101010101" pitchFamily="49" charset="-122"/>
              </a:rPr>
              <a:t>)</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7" name="矩形: 圆角 6"/>
          <p:cNvSpPr/>
          <p:nvPr/>
        </p:nvSpPr>
        <p:spPr>
          <a:xfrm>
            <a:off x="1225278" y="3796574"/>
            <a:ext cx="3058690" cy="578882"/>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触发条件</a:t>
            </a:r>
            <a:r>
              <a:rPr lang="en-US" altLang="zh-CN" sz="2400" dirty="0">
                <a:latin typeface="黑体" panose="02010609060101010101" pitchFamily="49" charset="-122"/>
                <a:ea typeface="黑体" panose="02010609060101010101" pitchFamily="49" charset="-122"/>
              </a:rPr>
              <a:t>(</a:t>
            </a:r>
            <a:r>
              <a:rPr lang="zh-CN" altLang="en-US" sz="2400" b="1" dirty="0">
                <a:latin typeface="等线" panose="02010600030101010101" pitchFamily="2" charset="-122"/>
                <a:ea typeface="等线" panose="02010600030101010101" pitchFamily="2" charset="-122"/>
              </a:rPr>
              <a:t>逻辑炸弹</a:t>
            </a:r>
            <a:r>
              <a:rPr lang="en-US" altLang="zh-CN" sz="2400" dirty="0">
                <a:latin typeface="黑体" panose="02010609060101010101" pitchFamily="49" charset="-122"/>
                <a:ea typeface="黑体" panose="02010609060101010101" pitchFamily="49" charset="-122"/>
              </a:rPr>
              <a:t>)</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8" name="矩形: 圆角 7"/>
          <p:cNvSpPr/>
          <p:nvPr/>
        </p:nvSpPr>
        <p:spPr>
          <a:xfrm>
            <a:off x="1225278" y="5319236"/>
            <a:ext cx="1700989"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有效载荷</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5" name="矩形: 圆角 14"/>
          <p:cNvSpPr/>
          <p:nvPr/>
        </p:nvSpPr>
        <p:spPr>
          <a:xfrm>
            <a:off x="5149806" y="2169505"/>
            <a:ext cx="3208790" cy="78769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病毒传播和进行自我复制的方法。</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6" name="矩形: 圆角 15"/>
          <p:cNvSpPr/>
          <p:nvPr/>
        </p:nvSpPr>
        <p:spPr>
          <a:xfrm>
            <a:off x="5108180" y="3730681"/>
            <a:ext cx="3208790" cy="787695"/>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激活或交付病毒有效载荷的事件或条件。</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7" name="矩形: 圆角 16"/>
          <p:cNvSpPr/>
          <p:nvPr/>
        </p:nvSpPr>
        <p:spPr>
          <a:xfrm>
            <a:off x="4180390" y="5098268"/>
            <a:ext cx="4032448" cy="126708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病毒除传播之外的活动，可能包括破坏活动，也可能包括无破坏但值得注意的良性活动</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8" name="箭头: 右 17"/>
          <p:cNvSpPr/>
          <p:nvPr/>
        </p:nvSpPr>
        <p:spPr>
          <a:xfrm flipV="1">
            <a:off x="4482198" y="2387195"/>
            <a:ext cx="481210" cy="276209"/>
          </a:xfrm>
          <a:prstGeom prst="rightArrow">
            <a:avLst/>
          </a:prstGeom>
          <a:solidFill>
            <a:schemeClr val="tx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箭头: 右 18"/>
          <p:cNvSpPr/>
          <p:nvPr/>
        </p:nvSpPr>
        <p:spPr>
          <a:xfrm flipV="1">
            <a:off x="4467206" y="3947910"/>
            <a:ext cx="481210" cy="276209"/>
          </a:xfrm>
          <a:prstGeom prst="rightArrow">
            <a:avLst/>
          </a:prstGeom>
          <a:solidFill>
            <a:schemeClr val="accent2">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0" name="箭头: 右 19"/>
          <p:cNvSpPr/>
          <p:nvPr/>
        </p:nvSpPr>
        <p:spPr>
          <a:xfrm flipV="1">
            <a:off x="3286975" y="5429555"/>
            <a:ext cx="481210" cy="276209"/>
          </a:xfrm>
          <a:prstGeom prst="rightArrow">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 y="5448725"/>
            <a:ext cx="1000889" cy="1000889"/>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48" y="4105142"/>
            <a:ext cx="936817" cy="936817"/>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36" y="2834800"/>
            <a:ext cx="1017371" cy="968925"/>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089" y="1841434"/>
            <a:ext cx="801218" cy="801218"/>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病毒的生命周期</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 name="矩形: 圆角 7"/>
          <p:cNvSpPr/>
          <p:nvPr/>
        </p:nvSpPr>
        <p:spPr>
          <a:xfrm>
            <a:off x="1392570" y="2063770"/>
            <a:ext cx="1700989" cy="578882"/>
          </a:xfrm>
          <a:prstGeom prst="roundRect">
            <a:avLst/>
          </a:prstGeom>
          <a:solidFill>
            <a:schemeClr val="accent3">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潜伏阶段</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9" name="矩形: 圆角 8"/>
          <p:cNvSpPr/>
          <p:nvPr/>
        </p:nvSpPr>
        <p:spPr>
          <a:xfrm>
            <a:off x="1385154" y="3139559"/>
            <a:ext cx="1700989" cy="578882"/>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触发阶段</a:t>
            </a:r>
            <a:endParaRPr lang="zh-CN" altLang="en-US" sz="2400" dirty="0">
              <a:latin typeface="黑体" panose="02010609060101010101" pitchFamily="49" charset="-122"/>
              <a:ea typeface="黑体" panose="02010609060101010101" pitchFamily="49" charset="-122"/>
            </a:endParaRPr>
          </a:p>
        </p:txBody>
      </p:sp>
      <p:sp>
        <p:nvSpPr>
          <p:cNvPr id="10" name="矩形: 圆角 9"/>
          <p:cNvSpPr/>
          <p:nvPr/>
        </p:nvSpPr>
        <p:spPr>
          <a:xfrm>
            <a:off x="1385153" y="4354483"/>
            <a:ext cx="1700989" cy="578881"/>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传播阶段</a:t>
            </a:r>
            <a:endParaRPr lang="zh-CN" altLang="en-US" sz="2400" dirty="0">
              <a:latin typeface="黑体" panose="02010609060101010101" pitchFamily="49" charset="-122"/>
              <a:ea typeface="黑体" panose="02010609060101010101" pitchFamily="49" charset="-122"/>
            </a:endParaRPr>
          </a:p>
        </p:txBody>
      </p:sp>
      <p:sp>
        <p:nvSpPr>
          <p:cNvPr id="11" name="矩形: 圆角 10"/>
          <p:cNvSpPr/>
          <p:nvPr/>
        </p:nvSpPr>
        <p:spPr>
          <a:xfrm>
            <a:off x="4296185" y="1891206"/>
            <a:ext cx="4102714" cy="801218"/>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病毒处于休眠状态，等待被某些事件</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日期、磁盘容量变化</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激活。</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4296185" y="3010027"/>
            <a:ext cx="3208790" cy="787695"/>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病毒被激活以执行其预先设定的功能。</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3" name="矩形: 圆角 12"/>
          <p:cNvSpPr/>
          <p:nvPr/>
        </p:nvSpPr>
        <p:spPr>
          <a:xfrm>
            <a:off x="4277249" y="4105142"/>
            <a:ext cx="4637092" cy="113054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病毒将自身的</a:t>
            </a:r>
            <a:r>
              <a:rPr lang="zh-CN" altLang="en-US" sz="2000" dirty="0">
                <a:solidFill>
                  <a:srgbClr val="C00000"/>
                </a:solidFill>
                <a:latin typeface="黑体" panose="02010609060101010101" pitchFamily="49" charset="-122"/>
                <a:ea typeface="黑体" panose="02010609060101010101" pitchFamily="49" charset="-122"/>
              </a:rPr>
              <a:t>拷贝</a:t>
            </a:r>
            <a:r>
              <a:rPr lang="zh-CN" altLang="en-US" sz="2000" dirty="0">
                <a:solidFill>
                  <a:schemeClr val="tx2"/>
                </a:solidFill>
                <a:latin typeface="黑体" panose="02010609060101010101" pitchFamily="49" charset="-122"/>
                <a:ea typeface="黑体" panose="02010609060101010101" pitchFamily="49" charset="-122"/>
              </a:rPr>
              <a:t>插入其他程序或硬盘上某个与系统相关的区域，在这个过程中可能还会通过</a:t>
            </a:r>
            <a:r>
              <a:rPr lang="zh-CN" altLang="en-US" sz="2000" dirty="0">
                <a:solidFill>
                  <a:srgbClr val="C00000"/>
                </a:solidFill>
                <a:latin typeface="黑体" panose="02010609060101010101" pitchFamily="49" charset="-122"/>
                <a:ea typeface="黑体" panose="02010609060101010101" pitchFamily="49" charset="-122"/>
              </a:rPr>
              <a:t>变异</a:t>
            </a:r>
            <a:r>
              <a:rPr lang="zh-CN" altLang="en-US" sz="2000" dirty="0">
                <a:solidFill>
                  <a:schemeClr val="tx2"/>
                </a:solidFill>
                <a:latin typeface="黑体" panose="02010609060101010101" pitchFamily="49" charset="-122"/>
                <a:ea typeface="黑体" panose="02010609060101010101" pitchFamily="49" charset="-122"/>
              </a:rPr>
              <a:t>来逃避检测。</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4" name="箭头: 右 13"/>
          <p:cNvSpPr/>
          <p:nvPr/>
        </p:nvSpPr>
        <p:spPr>
          <a:xfrm flipV="1">
            <a:off x="3454267" y="2215107"/>
            <a:ext cx="481210" cy="276209"/>
          </a:xfrm>
          <a:prstGeom prst="rightArrow">
            <a:avLst/>
          </a:prstGeom>
          <a:solidFill>
            <a:schemeClr val="accent3">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箭头: 右 14"/>
          <p:cNvSpPr/>
          <p:nvPr/>
        </p:nvSpPr>
        <p:spPr>
          <a:xfrm flipV="1">
            <a:off x="3441835" y="3290895"/>
            <a:ext cx="481210" cy="276209"/>
          </a:xfrm>
          <a:prstGeom prst="rightArrow">
            <a:avLst/>
          </a:prstGeom>
          <a:solidFill>
            <a:schemeClr val="accent2">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6" name="箭头: 右 15"/>
          <p:cNvSpPr/>
          <p:nvPr/>
        </p:nvSpPr>
        <p:spPr>
          <a:xfrm flipV="1">
            <a:off x="3441835" y="4472060"/>
            <a:ext cx="481210" cy="276209"/>
          </a:xfrm>
          <a:prstGeom prst="rightArrow">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8" name="矩形: 圆角 27"/>
          <p:cNvSpPr/>
          <p:nvPr/>
        </p:nvSpPr>
        <p:spPr>
          <a:xfrm>
            <a:off x="1385153" y="5624231"/>
            <a:ext cx="1700989" cy="578882"/>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执行阶段</a:t>
            </a:r>
            <a:endParaRPr lang="zh-CN" altLang="en-US" sz="2400" dirty="0">
              <a:latin typeface="黑体" panose="02010609060101010101" pitchFamily="49" charset="-122"/>
              <a:ea typeface="黑体" panose="02010609060101010101" pitchFamily="49" charset="-122"/>
            </a:endParaRPr>
          </a:p>
        </p:txBody>
      </p:sp>
      <p:sp>
        <p:nvSpPr>
          <p:cNvPr id="30" name="矩形: 圆角 29"/>
          <p:cNvSpPr/>
          <p:nvPr/>
        </p:nvSpPr>
        <p:spPr>
          <a:xfrm>
            <a:off x="4313449" y="5649453"/>
            <a:ext cx="4315680" cy="52875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执行病毒功能，有些有害，有些无害</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31" name="箭头: 右 30"/>
          <p:cNvSpPr/>
          <p:nvPr/>
        </p:nvSpPr>
        <p:spPr>
          <a:xfrm flipV="1">
            <a:off x="3446850" y="5775568"/>
            <a:ext cx="481210" cy="276209"/>
          </a:xfrm>
          <a:prstGeom prst="rightArrow">
            <a:avLst/>
          </a:prstGeom>
          <a:solidFill>
            <a:schemeClr val="tx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28" grpId="0" animBg="1"/>
      <p:bldP spid="30" grpId="0" animBg="1"/>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病毒的分类</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5" name="Picture 5"/>
          <p:cNvPicPr>
            <a:picLocks noChangeAspect="1"/>
          </p:cNvPicPr>
          <p:nvPr/>
        </p:nvPicPr>
        <p:blipFill>
          <a:blip r:embed="rId1"/>
          <a:srcRect/>
          <a:stretch>
            <a:fillRect/>
          </a:stretch>
        </p:blipFill>
        <p:spPr bwMode="auto">
          <a:xfrm rot="-743364">
            <a:off x="6510727" y="1348678"/>
            <a:ext cx="1152012" cy="1062771"/>
          </a:xfrm>
          <a:prstGeom prst="rect">
            <a:avLst/>
          </a:prstGeom>
          <a:noFill/>
          <a:ln w="9525">
            <a:noFill/>
            <a:miter lim="800000"/>
            <a:headEnd/>
            <a:tailEnd/>
          </a:ln>
        </p:spPr>
      </p:pic>
      <p:sp>
        <p:nvSpPr>
          <p:cNvPr id="6" name="矩形: 圆角 5"/>
          <p:cNvSpPr/>
          <p:nvPr/>
        </p:nvSpPr>
        <p:spPr>
          <a:xfrm>
            <a:off x="2792001" y="1791011"/>
            <a:ext cx="3261302" cy="668634"/>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按感染对象进行分类</a:t>
            </a:r>
            <a:endParaRPr lang="zh-CN" altLang="en-US" sz="2400" dirty="0">
              <a:latin typeface="黑体" panose="02010609060101010101" pitchFamily="49" charset="-122"/>
              <a:ea typeface="黑体" panose="02010609060101010101" pitchFamily="49" charset="-122"/>
            </a:endParaRPr>
          </a:p>
        </p:txBody>
      </p:sp>
      <p:sp>
        <p:nvSpPr>
          <p:cNvPr id="7" name="矩形: 圆角 6"/>
          <p:cNvSpPr/>
          <p:nvPr/>
        </p:nvSpPr>
        <p:spPr>
          <a:xfrm>
            <a:off x="899592" y="3236859"/>
            <a:ext cx="3371760" cy="1094682"/>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感染主引导记录或引导记录，当系统从被感染的磁盘上启动时病毒就开始传播。</a:t>
            </a:r>
            <a:endParaRPr lang="zh-CN" altLang="en-US" dirty="0">
              <a:solidFill>
                <a:schemeClr val="tx2"/>
              </a:solidFill>
              <a:latin typeface="黑体" panose="02010609060101010101" pitchFamily="49" charset="-122"/>
              <a:ea typeface="黑体" panose="02010609060101010101" pitchFamily="49" charset="-122"/>
            </a:endParaRPr>
          </a:p>
        </p:txBody>
      </p:sp>
      <p:sp>
        <p:nvSpPr>
          <p:cNvPr id="8" name="矩形: 圆角 7"/>
          <p:cNvSpPr/>
          <p:nvPr/>
        </p:nvSpPr>
        <p:spPr>
          <a:xfrm>
            <a:off x="707136" y="2794601"/>
            <a:ext cx="2106961"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感染引导扇区病毒</a:t>
            </a:r>
            <a:endParaRPr lang="zh-CN" altLang="en-US" dirty="0">
              <a:latin typeface="黑体" panose="02010609060101010101" pitchFamily="49" charset="-122"/>
              <a:ea typeface="黑体" panose="02010609060101010101" pitchFamily="49" charset="-122"/>
            </a:endParaRPr>
          </a:p>
        </p:txBody>
      </p:sp>
      <p:sp>
        <p:nvSpPr>
          <p:cNvPr id="9" name="矩形: 圆角 8"/>
          <p:cNvSpPr/>
          <p:nvPr/>
        </p:nvSpPr>
        <p:spPr>
          <a:xfrm>
            <a:off x="5148064" y="3253734"/>
            <a:ext cx="3467876" cy="896974"/>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感染可以在操作系统或</a:t>
            </a:r>
            <a:r>
              <a:rPr lang="en-US" altLang="zh-CN" dirty="0">
                <a:solidFill>
                  <a:schemeClr val="tx2"/>
                </a:solidFill>
                <a:latin typeface="黑体" panose="02010609060101010101" pitchFamily="49" charset="-122"/>
                <a:ea typeface="黑体" panose="02010609060101010101" pitchFamily="49" charset="-122"/>
              </a:rPr>
              <a:t>shell</a:t>
            </a:r>
            <a:r>
              <a:rPr lang="zh-CN" altLang="en-US" dirty="0">
                <a:solidFill>
                  <a:schemeClr val="tx2"/>
                </a:solidFill>
                <a:latin typeface="黑体" panose="02010609060101010101" pitchFamily="49" charset="-122"/>
                <a:ea typeface="黑体" panose="02010609060101010101" pitchFamily="49" charset="-122"/>
              </a:rPr>
              <a:t>中执行的文件。</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0" name="矩形: 圆角 9"/>
          <p:cNvSpPr/>
          <p:nvPr/>
        </p:nvSpPr>
        <p:spPr>
          <a:xfrm>
            <a:off x="4977292" y="2799681"/>
            <a:ext cx="232724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感染可执行文件病毒 </a:t>
            </a:r>
            <a:endParaRPr lang="zh-CN" altLang="en-US" dirty="0">
              <a:latin typeface="黑体" panose="02010609060101010101" pitchFamily="49" charset="-122"/>
              <a:ea typeface="黑体" panose="02010609060101010101" pitchFamily="49" charset="-122"/>
            </a:endParaRPr>
          </a:p>
        </p:txBody>
      </p:sp>
      <p:sp>
        <p:nvSpPr>
          <p:cNvPr id="11" name="矩形: 圆角 10"/>
          <p:cNvSpPr/>
          <p:nvPr/>
        </p:nvSpPr>
        <p:spPr>
          <a:xfrm>
            <a:off x="899592" y="5254504"/>
            <a:ext cx="3384376" cy="985704"/>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感染含有由应用程序解释的可执行宏代码或脚本语言的文件。</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707135" y="4800674"/>
            <a:ext cx="232724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lnSpc>
                <a:spcPct val="90000"/>
              </a:lnSpc>
            </a:pPr>
            <a:r>
              <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宏病毒</a:t>
            </a:r>
            <a:endParaRPr lang="en-US" altLang="zh-CN"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p:txBody>
      </p:sp>
      <p:sp>
        <p:nvSpPr>
          <p:cNvPr id="13" name="矩形: 圆角 12"/>
          <p:cNvSpPr/>
          <p:nvPr/>
        </p:nvSpPr>
        <p:spPr>
          <a:xfrm>
            <a:off x="5182787" y="5214093"/>
            <a:ext cx="3384376" cy="772236"/>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多种途径感染文件</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4" name="矩形: 圆角 13"/>
          <p:cNvSpPr/>
          <p:nvPr/>
        </p:nvSpPr>
        <p:spPr>
          <a:xfrm>
            <a:off x="4970265" y="4797653"/>
            <a:ext cx="232724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lnSpc>
                <a:spcPct val="90000"/>
              </a:lnSpc>
            </a:pPr>
            <a:r>
              <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多元复合型病毒</a:t>
            </a:r>
            <a:endPar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9.1 </a:t>
            </a:r>
            <a:r>
              <a:rPr lang="zh-CN" altLang="en-US" dirty="0">
                <a:latin typeface="楷体" panose="02010609060101010101" pitchFamily="49" charset="-122"/>
                <a:ea typeface="楷体" panose="02010609060101010101" pitchFamily="49" charset="-122"/>
              </a:rPr>
              <a:t>恶意软件的概念</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恶意软件的定义</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4" name="矩形: 圆角 13"/>
          <p:cNvSpPr/>
          <p:nvPr/>
        </p:nvSpPr>
        <p:spPr>
          <a:xfrm>
            <a:off x="812096" y="2204864"/>
            <a:ext cx="7668384" cy="15455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latin typeface="黑体" panose="02010609060101010101" pitchFamily="49" charset="-122"/>
                <a:ea typeface="黑体" panose="02010609060101010101" pitchFamily="49" charset="-122"/>
              </a:rPr>
              <a:t>“一种被（往往是秘密地）植入系统中，以损害受害者数据、应用程序或操作系统的可信性、 完整性或可用性，抑或对用户实施骚扰或妨碍的程序”</a:t>
            </a:r>
            <a:endParaRPr lang="zh-CN" altLang="en-US" sz="2400" dirty="0">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87322" y="4163035"/>
            <a:ext cx="3769356" cy="226161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病毒的分类</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5" name="Picture 5"/>
          <p:cNvPicPr>
            <a:picLocks noChangeAspect="1"/>
          </p:cNvPicPr>
          <p:nvPr/>
        </p:nvPicPr>
        <p:blipFill>
          <a:blip r:embed="rId1"/>
          <a:srcRect/>
          <a:stretch>
            <a:fillRect/>
          </a:stretch>
        </p:blipFill>
        <p:spPr bwMode="auto">
          <a:xfrm rot="-743364">
            <a:off x="6367159" y="1313845"/>
            <a:ext cx="1270787" cy="1172345"/>
          </a:xfrm>
          <a:prstGeom prst="rect">
            <a:avLst/>
          </a:prstGeom>
          <a:noFill/>
          <a:ln w="9525">
            <a:noFill/>
            <a:miter lim="800000"/>
            <a:headEnd/>
            <a:tailEnd/>
          </a:ln>
        </p:spPr>
      </p:pic>
      <p:sp>
        <p:nvSpPr>
          <p:cNvPr id="6" name="矩形: 圆角 5"/>
          <p:cNvSpPr/>
          <p:nvPr/>
        </p:nvSpPr>
        <p:spPr>
          <a:xfrm>
            <a:off x="2771800" y="1795122"/>
            <a:ext cx="3261302" cy="668634"/>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按隐藏方式进行分类</a:t>
            </a:r>
            <a:endParaRPr lang="zh-CN" altLang="en-US" sz="2400" dirty="0">
              <a:latin typeface="黑体" panose="02010609060101010101" pitchFamily="49" charset="-122"/>
              <a:ea typeface="黑体" panose="02010609060101010101" pitchFamily="49" charset="-122"/>
            </a:endParaRPr>
          </a:p>
        </p:txBody>
      </p:sp>
      <p:sp>
        <p:nvSpPr>
          <p:cNvPr id="7" name="矩形: 圆角 6"/>
          <p:cNvSpPr/>
          <p:nvPr/>
        </p:nvSpPr>
        <p:spPr>
          <a:xfrm>
            <a:off x="899592" y="3212624"/>
            <a:ext cx="3371760" cy="1094682"/>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先通过部分病毒代码生成一个随机的密钥，然后用密钥加密其余部分。</a:t>
            </a:r>
            <a:endParaRPr lang="zh-CN" altLang="en-US" dirty="0">
              <a:solidFill>
                <a:schemeClr val="tx2"/>
              </a:solidFill>
              <a:latin typeface="黑体" panose="02010609060101010101" pitchFamily="49" charset="-122"/>
              <a:ea typeface="黑体" panose="02010609060101010101" pitchFamily="49" charset="-122"/>
            </a:endParaRPr>
          </a:p>
        </p:txBody>
      </p:sp>
      <p:sp>
        <p:nvSpPr>
          <p:cNvPr id="8" name="矩形: 圆角 7"/>
          <p:cNvSpPr/>
          <p:nvPr/>
        </p:nvSpPr>
        <p:spPr>
          <a:xfrm>
            <a:off x="724504" y="2720586"/>
            <a:ext cx="2106961"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加密型病毒</a:t>
            </a:r>
            <a:endParaRPr lang="zh-CN" altLang="en-US" dirty="0">
              <a:latin typeface="黑体" panose="02010609060101010101" pitchFamily="49" charset="-122"/>
              <a:ea typeface="黑体" panose="02010609060101010101" pitchFamily="49" charset="-122"/>
            </a:endParaRPr>
          </a:p>
        </p:txBody>
      </p:sp>
      <p:sp>
        <p:nvSpPr>
          <p:cNvPr id="9" name="矩形: 圆角 8"/>
          <p:cNvSpPr/>
          <p:nvPr/>
        </p:nvSpPr>
        <p:spPr>
          <a:xfrm>
            <a:off x="5220072" y="3191308"/>
            <a:ext cx="3467876" cy="896974"/>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这种病毒的设计目的是为了躲避反病毒软件的检测。</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0" name="矩形: 圆角 9"/>
          <p:cNvSpPr/>
          <p:nvPr/>
        </p:nvSpPr>
        <p:spPr>
          <a:xfrm>
            <a:off x="4994660" y="2725666"/>
            <a:ext cx="232724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隐蔽型病毒</a:t>
            </a:r>
            <a:endParaRPr lang="zh-CN" altLang="en-US" dirty="0">
              <a:latin typeface="黑体" panose="02010609060101010101" pitchFamily="49" charset="-122"/>
              <a:ea typeface="黑体" panose="02010609060101010101" pitchFamily="49" charset="-122"/>
            </a:endParaRPr>
          </a:p>
        </p:txBody>
      </p:sp>
      <p:sp>
        <p:nvSpPr>
          <p:cNvPr id="11" name="矩形: 圆角 10"/>
          <p:cNvSpPr/>
          <p:nvPr/>
        </p:nvSpPr>
        <p:spPr>
          <a:xfrm>
            <a:off x="886976" y="5229200"/>
            <a:ext cx="3384376" cy="797648"/>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一种随每次感染而变异的病毒</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724504" y="4771484"/>
            <a:ext cx="232724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lnSpc>
                <a:spcPct val="90000"/>
              </a:lnSpc>
            </a:pPr>
            <a:r>
              <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多态病毒</a:t>
            </a:r>
            <a:endPar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p:txBody>
      </p:sp>
      <p:sp>
        <p:nvSpPr>
          <p:cNvPr id="13" name="矩形: 圆角 12"/>
          <p:cNvSpPr/>
          <p:nvPr/>
        </p:nvSpPr>
        <p:spPr>
          <a:xfrm>
            <a:off x="5184543" y="5033094"/>
            <a:ext cx="3384376" cy="1257706"/>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在每次感染时完全变异并重写自身的病毒，可能会改变病毒行为和代码的组织形式</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4" name="矩形: 圆角 13"/>
          <p:cNvSpPr/>
          <p:nvPr/>
        </p:nvSpPr>
        <p:spPr>
          <a:xfrm>
            <a:off x="5019332" y="4680856"/>
            <a:ext cx="232724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lnSpc>
                <a:spcPct val="90000"/>
              </a:lnSpc>
            </a:pPr>
            <a:r>
              <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变形病毒</a:t>
            </a:r>
            <a:endPar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15695"/>
          <a:stretch>
            <a:fillRect/>
          </a:stretch>
        </p:blipFill>
        <p:spPr>
          <a:xfrm>
            <a:off x="683941" y="1949985"/>
            <a:ext cx="7515767" cy="4810578"/>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280831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病毒逻辑实例</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1498192" y="1741675"/>
            <a:ext cx="2016224"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一个简单的病毒</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5062588" y="1741675"/>
            <a:ext cx="2016224"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一个压缩型病毒</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t="1" r="57000" b="17398"/>
          <a:stretch>
            <a:fillRect/>
          </a:stretch>
        </p:blipFill>
        <p:spPr>
          <a:xfrm>
            <a:off x="539552" y="1454606"/>
            <a:ext cx="3672407" cy="5356012"/>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179511" y="1094279"/>
            <a:ext cx="280831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简单的病毒</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 name="矩形: 圆角 7"/>
          <p:cNvSpPr/>
          <p:nvPr/>
        </p:nvSpPr>
        <p:spPr>
          <a:xfrm>
            <a:off x="5401712" y="1666142"/>
            <a:ext cx="3384376" cy="86409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在此例中，病毒代码</a:t>
            </a:r>
            <a:r>
              <a:rPr lang="en-US" altLang="zh-CN" sz="1600" dirty="0">
                <a:solidFill>
                  <a:schemeClr val="tx2"/>
                </a:solidFill>
                <a:latin typeface="黑体" panose="02010609060101010101" pitchFamily="49" charset="-122"/>
                <a:ea typeface="黑体" panose="02010609060101010101" pitchFamily="49" charset="-122"/>
              </a:rPr>
              <a:t>V</a:t>
            </a:r>
            <a:r>
              <a:rPr lang="zh-CN" altLang="en-US" sz="1600" dirty="0">
                <a:solidFill>
                  <a:schemeClr val="tx2"/>
                </a:solidFill>
                <a:latin typeface="黑体" panose="02010609060101010101" pitchFamily="49" charset="-122"/>
                <a:ea typeface="黑体" panose="02010609060101010101" pitchFamily="49" charset="-122"/>
              </a:rPr>
              <a:t>位于被感染文件的前端，假定当程序被调用时，入口点为程序的第一行。</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4" name="箭头: 右 3"/>
          <p:cNvSpPr/>
          <p:nvPr/>
        </p:nvSpPr>
        <p:spPr>
          <a:xfrm rot="10974351">
            <a:off x="1997723" y="1843382"/>
            <a:ext cx="3158172" cy="228854"/>
          </a:xfrm>
          <a:prstGeom prst="rightArrow">
            <a:avLst>
              <a:gd name="adj1" fmla="val 50000"/>
              <a:gd name="adj2" fmla="val 83725"/>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矩形: 圆角 9"/>
          <p:cNvSpPr/>
          <p:nvPr/>
        </p:nvSpPr>
        <p:spPr>
          <a:xfrm>
            <a:off x="4483204" y="2754955"/>
            <a:ext cx="4540964" cy="743348"/>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被感染的程序开始执行第一行指令，跳转到病毒的主程序中。</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1" name="矩形: 圆角 10"/>
          <p:cNvSpPr/>
          <p:nvPr/>
        </p:nvSpPr>
        <p:spPr>
          <a:xfrm>
            <a:off x="5401712" y="3663038"/>
            <a:ext cx="3384376" cy="8640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第二行是一个特殊的标记，病毒利用该标记来判断潜在的受害程序是否已经被感染。</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5" name="箭头: 右 4"/>
          <p:cNvSpPr/>
          <p:nvPr/>
        </p:nvSpPr>
        <p:spPr>
          <a:xfrm>
            <a:off x="404424" y="1668288"/>
            <a:ext cx="306760" cy="1669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箭头: 右 12"/>
          <p:cNvSpPr/>
          <p:nvPr/>
        </p:nvSpPr>
        <p:spPr>
          <a:xfrm>
            <a:off x="404424" y="1886059"/>
            <a:ext cx="306760" cy="1669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矩形: 圆角 13"/>
          <p:cNvSpPr/>
          <p:nvPr/>
        </p:nvSpPr>
        <p:spPr>
          <a:xfrm>
            <a:off x="4483204" y="4769087"/>
            <a:ext cx="4540964" cy="743349"/>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病毒主程序首先搜索正常的可执行程序，并感染它们，再执行一些操作</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有效载荷</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5" name="矩形: 圆角 14"/>
          <p:cNvSpPr/>
          <p:nvPr/>
        </p:nvSpPr>
        <p:spPr>
          <a:xfrm>
            <a:off x="4530709" y="6030211"/>
            <a:ext cx="4108267" cy="440284"/>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最后</a:t>
            </a:r>
            <a:r>
              <a:rPr lang="en-US" altLang="zh-CN" dirty="0">
                <a:solidFill>
                  <a:schemeClr val="tx2"/>
                </a:solidFill>
                <a:latin typeface="黑体" panose="02010609060101010101" pitchFamily="49" charset="-122"/>
                <a:ea typeface="黑体" panose="02010609060101010101" pitchFamily="49" charset="-122"/>
              </a:rPr>
              <a:t>, </a:t>
            </a:r>
            <a:r>
              <a:rPr lang="zh-CN" altLang="en-US" dirty="0">
                <a:solidFill>
                  <a:schemeClr val="tx2"/>
                </a:solidFill>
                <a:latin typeface="黑体" panose="02010609060101010101" pitchFamily="49" charset="-122"/>
                <a:ea typeface="黑体" panose="02010609060101010101" pitchFamily="49" charset="-122"/>
              </a:rPr>
              <a:t>病毒把控制权交还给宿主程序。</a:t>
            </a:r>
            <a:endParaRPr lang="zh-CN" altLang="en-US" dirty="0">
              <a:solidFill>
                <a:schemeClr val="tx2"/>
              </a:solidFill>
              <a:latin typeface="黑体" panose="02010609060101010101" pitchFamily="49" charset="-122"/>
              <a:ea typeface="黑体" panose="02010609060101010101" pitchFamily="49" charset="-122"/>
            </a:endParaRPr>
          </a:p>
        </p:txBody>
      </p:sp>
      <p:sp>
        <p:nvSpPr>
          <p:cNvPr id="6" name="箭头: 下 5"/>
          <p:cNvSpPr/>
          <p:nvPr/>
        </p:nvSpPr>
        <p:spPr>
          <a:xfrm>
            <a:off x="4572000" y="3663038"/>
            <a:ext cx="216024" cy="864097"/>
          </a:xfrm>
          <a:prstGeom prst="down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箭头: 下 17"/>
          <p:cNvSpPr/>
          <p:nvPr/>
        </p:nvSpPr>
        <p:spPr>
          <a:xfrm>
            <a:off x="4568189" y="5665209"/>
            <a:ext cx="219835" cy="243526"/>
          </a:xfrm>
          <a:prstGeom prst="down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animBg="1"/>
      <p:bldP spid="11" grpId="0" animBg="1"/>
      <p:bldP spid="5" grpId="0" animBg="1"/>
      <p:bldP spid="13" grpId="0" animBg="1"/>
      <p:bldP spid="14" grpId="0" animBg="1"/>
      <p:bldP spid="15" grpId="0" animBg="1"/>
      <p:bldP spid="6"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extLst>
              <a:ext uri="{28A0092B-C50C-407E-A947-70E740481C1C}">
                <a14:useLocalDpi xmlns:a14="http://schemas.microsoft.com/office/drawing/2010/main" val="0"/>
              </a:ext>
            </a:extLst>
          </a:blip>
          <a:srcRect t="46562" b="7984"/>
          <a:stretch>
            <a:fillRect/>
          </a:stretch>
        </p:blipFill>
        <p:spPr>
          <a:xfrm>
            <a:off x="4716016" y="3788346"/>
            <a:ext cx="3895001" cy="2383508"/>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183322" y="1055752"/>
            <a:ext cx="280831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压缩型病毒</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6" name="矩形: 圆角 15"/>
          <p:cNvSpPr/>
          <p:nvPr/>
        </p:nvSpPr>
        <p:spPr>
          <a:xfrm>
            <a:off x="1904122" y="1764274"/>
            <a:ext cx="6268278" cy="78519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像上一页中这种简单的病毒很容易被检测到，因为被感染的可执行文件的长度比以前增加了。</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24" y="1764274"/>
            <a:ext cx="856052" cy="856052"/>
          </a:xfrm>
          <a:prstGeom prst="rect">
            <a:avLst/>
          </a:prstGeom>
        </p:spPr>
      </p:pic>
      <p:sp>
        <p:nvSpPr>
          <p:cNvPr id="19" name="矩形: 圆角 18"/>
          <p:cNvSpPr/>
          <p:nvPr/>
        </p:nvSpPr>
        <p:spPr>
          <a:xfrm>
            <a:off x="767924" y="2849935"/>
            <a:ext cx="5967600" cy="78519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一种躲避这种病毒检测方法的手段是将可执行文件压缩，从而使感染前后文件长度不变。</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9192" y="2856170"/>
            <a:ext cx="785192" cy="785192"/>
          </a:xfrm>
          <a:prstGeom prst="rect">
            <a:avLst/>
          </a:prstGeom>
        </p:spPr>
      </p:pic>
      <p:pic>
        <p:nvPicPr>
          <p:cNvPr id="22" name="图片 21"/>
          <p:cNvPicPr>
            <a:picLocks noChangeAspect="1"/>
          </p:cNvPicPr>
          <p:nvPr/>
        </p:nvPicPr>
        <p:blipFill rotWithShape="1">
          <a:blip r:embed="rId1">
            <a:extLst>
              <a:ext uri="{28A0092B-C50C-407E-A947-70E740481C1C}">
                <a14:useLocalDpi xmlns:a14="http://schemas.microsoft.com/office/drawing/2010/main" val="0"/>
              </a:ext>
            </a:extLst>
          </a:blip>
          <a:srcRect r="1493" b="54546"/>
          <a:stretch>
            <a:fillRect/>
          </a:stretch>
        </p:blipFill>
        <p:spPr>
          <a:xfrm>
            <a:off x="539552" y="3789949"/>
            <a:ext cx="3754638" cy="2332427"/>
          </a:xfrm>
          <a:prstGeom prst="rect">
            <a:avLst/>
          </a:prstGeom>
        </p:spPr>
      </p:pic>
      <p:sp>
        <p:nvSpPr>
          <p:cNvPr id="17" name="箭头: 右 16"/>
          <p:cNvSpPr/>
          <p:nvPr/>
        </p:nvSpPr>
        <p:spPr>
          <a:xfrm>
            <a:off x="2195736" y="4711130"/>
            <a:ext cx="432048" cy="33771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5" name="箭头: 右 24"/>
          <p:cNvSpPr/>
          <p:nvPr/>
        </p:nvSpPr>
        <p:spPr>
          <a:xfrm>
            <a:off x="4294190" y="4711252"/>
            <a:ext cx="432048" cy="33771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26" name="箭头: 右 25"/>
          <p:cNvSpPr/>
          <p:nvPr/>
        </p:nvSpPr>
        <p:spPr>
          <a:xfrm>
            <a:off x="6447492" y="4711130"/>
            <a:ext cx="432048" cy="33771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8" name="矩形: 圆角 27"/>
          <p:cNvSpPr/>
          <p:nvPr/>
        </p:nvSpPr>
        <p:spPr>
          <a:xfrm>
            <a:off x="2188260" y="6216332"/>
            <a:ext cx="5462584" cy="40088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现在病毒成功地从</a:t>
            </a:r>
            <a:r>
              <a:rPr lang="en-US" altLang="zh-CN" dirty="0">
                <a:solidFill>
                  <a:schemeClr val="tx2"/>
                </a:solidFill>
                <a:latin typeface="黑体" panose="02010609060101010101" pitchFamily="49" charset="-122"/>
                <a:ea typeface="黑体" panose="02010609060101010101" pitchFamily="49" charset="-122"/>
              </a:rPr>
              <a:t>P1</a:t>
            </a:r>
            <a:r>
              <a:rPr lang="zh-CN" altLang="en-US" dirty="0">
                <a:solidFill>
                  <a:schemeClr val="tx2"/>
                </a:solidFill>
                <a:latin typeface="黑体" panose="02010609060101010101" pitchFamily="49" charset="-122"/>
                <a:ea typeface="黑体" panose="02010609060101010101" pitchFamily="49" charset="-122"/>
              </a:rPr>
              <a:t>转移到</a:t>
            </a:r>
            <a:r>
              <a:rPr lang="en-US" altLang="zh-CN" dirty="0">
                <a:solidFill>
                  <a:schemeClr val="tx2"/>
                </a:solidFill>
                <a:latin typeface="黑体" panose="02010609060101010101" pitchFamily="49" charset="-122"/>
                <a:ea typeface="黑体" panose="02010609060101010101" pitchFamily="49" charset="-122"/>
              </a:rPr>
              <a:t>P2</a:t>
            </a:r>
            <a:r>
              <a:rPr lang="zh-CN" altLang="en-US" dirty="0">
                <a:solidFill>
                  <a:schemeClr val="tx2"/>
                </a:solidFill>
                <a:latin typeface="黑体" panose="02010609060101010101" pitchFamily="49" charset="-122"/>
                <a:ea typeface="黑体" panose="02010609060101010101" pitchFamily="49" charset="-122"/>
              </a:rPr>
              <a:t>，并把自己藏了起来</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30" name="Picture 5"/>
          <p:cNvPicPr>
            <a:picLocks noChangeAspect="1"/>
          </p:cNvPicPr>
          <p:nvPr/>
        </p:nvPicPr>
        <p:blipFill>
          <a:blip r:embed="rId4"/>
          <a:srcRect/>
          <a:stretch>
            <a:fillRect/>
          </a:stretch>
        </p:blipFill>
        <p:spPr bwMode="auto">
          <a:xfrm rot="1182337">
            <a:off x="1377992" y="6064551"/>
            <a:ext cx="726075" cy="66983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25" grpId="0" animBg="1"/>
      <p:bldP spid="26"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99992" y="2514034"/>
            <a:ext cx="936104" cy="1068598"/>
          </a:xfrm>
          <a:prstGeom prst="rect">
            <a:avLst/>
          </a:prstGeom>
          <a:ln>
            <a:noFill/>
          </a:ln>
          <a:effectLst>
            <a:softEdge rad="112500"/>
          </a:effectLst>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宏和脚本病毒</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5" name="矩形: 圆角 14"/>
          <p:cNvSpPr/>
          <p:nvPr/>
        </p:nvSpPr>
        <p:spPr>
          <a:xfrm>
            <a:off x="1071179" y="1763226"/>
            <a:ext cx="6803672" cy="58284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宏病毒与系统平台无关，它们只感染文档，而不感染可执行文件。</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6" name="矩形: 圆角 15"/>
          <p:cNvSpPr/>
          <p:nvPr/>
        </p:nvSpPr>
        <p:spPr>
          <a:xfrm>
            <a:off x="2459024" y="3644452"/>
            <a:ext cx="5639555" cy="78519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不幸的是，计算机系统中的绝大部分信息是以文档的形式保存的。</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5" name="矩形: 圆角 24"/>
          <p:cNvSpPr/>
          <p:nvPr/>
        </p:nvSpPr>
        <p:spPr>
          <a:xfrm>
            <a:off x="5511977" y="2638969"/>
            <a:ext cx="2258230" cy="75506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听起来</a:t>
            </a:r>
            <a:r>
              <a:rPr lang="en-US" altLang="zh-CN"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zh-CN" altLang="en-US" dirty="0">
                <a:solidFill>
                  <a:schemeClr val="tx2"/>
                </a:solidFill>
                <a:latin typeface="黑体" panose="02010609060101010101" pitchFamily="49" charset="-122"/>
                <a:ea typeface="黑体" panose="02010609060101010101" pitchFamily="49" charset="-122"/>
              </a:rPr>
              <a:t>似乎相对礼貌一点？</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37" t="2552" r="15656" b="99"/>
          <a:stretch>
            <a:fillRect/>
          </a:stretch>
        </p:blipFill>
        <p:spPr bwMode="auto">
          <a:xfrm>
            <a:off x="719434" y="3048333"/>
            <a:ext cx="1739590" cy="17116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3" name="矩形: 圆角 32"/>
          <p:cNvSpPr/>
          <p:nvPr/>
        </p:nvSpPr>
        <p:spPr>
          <a:xfrm>
            <a:off x="835962" y="4598006"/>
            <a:ext cx="6294163" cy="102043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宏病毒传播简单，只要被感染文档在正常使用中被共享即可，传统的文件系统访问控制机制对宏病毒控制能力有限。电子邮件就是宏病毒一种最常见的传播方式。</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435" y="4607488"/>
            <a:ext cx="932622" cy="932622"/>
          </a:xfrm>
          <a:prstGeom prst="rect">
            <a:avLst/>
          </a:prstGeom>
        </p:spPr>
      </p:pic>
      <p:sp>
        <p:nvSpPr>
          <p:cNvPr id="36" name="矩形: 圆角 35"/>
          <p:cNvSpPr/>
          <p:nvPr/>
        </p:nvSpPr>
        <p:spPr>
          <a:xfrm>
            <a:off x="835961" y="5792771"/>
            <a:ext cx="7523095" cy="689531"/>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幸运的是，许多反病毒公司已经提供了检测和清除宏病毒的工具，宏病毒已经不再是主要的病毒威胁了。</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P spid="33"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蠕虫</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3" name="矩形: 圆角 12"/>
          <p:cNvSpPr/>
          <p:nvPr/>
        </p:nvSpPr>
        <p:spPr>
          <a:xfrm>
            <a:off x="1547664" y="2338815"/>
            <a:ext cx="6480719" cy="84459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蠕虫是一种主动寻找并感染其他机器的程序，而每台被感染机器又转而成为自动攻击其他机器的跳板。</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14" name="Picture 6"/>
          <p:cNvPicPr>
            <a:picLocks noChangeAspect="1"/>
          </p:cNvPicPr>
          <p:nvPr/>
        </p:nvPicPr>
        <p:blipFill>
          <a:blip r:embed="rId1"/>
          <a:stretch>
            <a:fillRect/>
          </a:stretch>
        </p:blipFill>
        <p:spPr>
          <a:xfrm rot="20666028">
            <a:off x="520454" y="1941402"/>
            <a:ext cx="1477869" cy="596333"/>
          </a:xfrm>
          <a:prstGeom prst="rect">
            <a:avLst/>
          </a:prstGeom>
          <a:scene3d>
            <a:camera prst="orthographicFront">
              <a:rot lat="0" lon="11099999" rev="0"/>
            </a:camera>
            <a:lightRig rig="threePt" dir="t"/>
          </a:scene3d>
        </p:spPr>
      </p:pic>
      <p:sp>
        <p:nvSpPr>
          <p:cNvPr id="17" name="矩形: 圆角 16"/>
          <p:cNvSpPr/>
          <p:nvPr/>
        </p:nvSpPr>
        <p:spPr>
          <a:xfrm>
            <a:off x="791580" y="3748992"/>
            <a:ext cx="7560840" cy="114804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蠕虫利用存在于客户端或服务器程序中的漏洞来获取每个新系统的权限，利用网络连接在系统间传播，也能通过共享媒介（如</a:t>
            </a:r>
            <a:r>
              <a:rPr lang="en-US" altLang="zh-CN" sz="2000" dirty="0">
                <a:solidFill>
                  <a:schemeClr val="tx2"/>
                </a:solidFill>
                <a:latin typeface="黑体" panose="02010609060101010101" pitchFamily="49" charset="-122"/>
                <a:ea typeface="黑体" panose="02010609060101010101" pitchFamily="49" charset="-122"/>
              </a:rPr>
              <a:t>USB</a:t>
            </a:r>
            <a:r>
              <a:rPr lang="zh-CN" altLang="en-US" sz="2000" dirty="0">
                <a:solidFill>
                  <a:schemeClr val="tx2"/>
                </a:solidFill>
                <a:latin typeface="黑体" panose="02010609060101010101" pitchFamily="49" charset="-122"/>
                <a:ea typeface="黑体" panose="02010609060101010101" pitchFamily="49" charset="-122"/>
              </a:rPr>
              <a:t>设备或者</a:t>
            </a:r>
            <a:r>
              <a:rPr lang="en-US" altLang="zh-CN" sz="2000" dirty="0">
                <a:solidFill>
                  <a:schemeClr val="tx2"/>
                </a:solidFill>
                <a:latin typeface="黑体" panose="02010609060101010101" pitchFamily="49" charset="-122"/>
                <a:ea typeface="黑体" panose="02010609060101010101" pitchFamily="49" charset="-122"/>
              </a:rPr>
              <a:t>CD</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DVD</a:t>
            </a:r>
            <a:r>
              <a:rPr lang="zh-CN" altLang="en-US" sz="2000" dirty="0">
                <a:solidFill>
                  <a:schemeClr val="tx2"/>
                </a:solidFill>
                <a:latin typeface="黑体" panose="02010609060101010101" pitchFamily="49" charset="-122"/>
                <a:ea typeface="黑体" panose="02010609060101010101" pitchFamily="49" charset="-122"/>
              </a:rPr>
              <a:t>数据光盘）进行传播。</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0653" y="5266391"/>
            <a:ext cx="1459462" cy="128140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643" y="5192482"/>
            <a:ext cx="1355317" cy="1355317"/>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5275311"/>
            <a:ext cx="1128868" cy="1128868"/>
          </a:xfrm>
          <a:prstGeom prst="rect">
            <a:avLst/>
          </a:prstGeom>
        </p:spPr>
      </p:pic>
      <p:pic>
        <p:nvPicPr>
          <p:cNvPr id="26" name="Picture 6"/>
          <p:cNvPicPr>
            <a:picLocks noChangeAspect="1"/>
          </p:cNvPicPr>
          <p:nvPr/>
        </p:nvPicPr>
        <p:blipFill>
          <a:blip r:embed="rId1"/>
          <a:stretch>
            <a:fillRect/>
          </a:stretch>
        </p:blipFill>
        <p:spPr>
          <a:xfrm rot="19854548">
            <a:off x="3547946" y="5812034"/>
            <a:ext cx="884090" cy="356738"/>
          </a:xfrm>
          <a:prstGeom prst="rect">
            <a:avLst/>
          </a:prstGeom>
          <a:scene3d>
            <a:camera prst="orthographicFront">
              <a:rot lat="0" lon="11099999" rev="0"/>
            </a:camera>
            <a:lightRig rig="threePt" dir="t"/>
          </a:scene3d>
        </p:spPr>
      </p:pic>
      <p:pic>
        <p:nvPicPr>
          <p:cNvPr id="27" name="Picture 6"/>
          <p:cNvPicPr>
            <a:picLocks noChangeAspect="1"/>
          </p:cNvPicPr>
          <p:nvPr/>
        </p:nvPicPr>
        <p:blipFill>
          <a:blip r:embed="rId1"/>
          <a:stretch>
            <a:fillRect/>
          </a:stretch>
        </p:blipFill>
        <p:spPr>
          <a:xfrm rot="12524274" flipV="1">
            <a:off x="6815853" y="5900429"/>
            <a:ext cx="853387" cy="344349"/>
          </a:xfrm>
          <a:prstGeom prst="rect">
            <a:avLst/>
          </a:prstGeom>
          <a:scene3d>
            <a:camera prst="orthographicFront">
              <a:rot lat="0" lon="11099999" rev="0"/>
            </a:camera>
            <a:lightRig rig="threePt" dir="t"/>
          </a:scene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蠕虫技术</a:t>
            </a:r>
            <a:endParaRPr lang="zh-CN" altLang="en-US" sz="2800" dirty="0">
              <a:solidFill>
                <a:schemeClr val="tx2"/>
              </a:solidFill>
              <a:latin typeface="黑体" panose="02010609060101010101" pitchFamily="49" charset="-122"/>
              <a:ea typeface="黑体" panose="02010609060101010101" pitchFamily="49" charset="-122"/>
            </a:endParaRPr>
          </a:p>
        </p:txBody>
      </p:sp>
      <p:graphicFrame>
        <p:nvGraphicFramePr>
          <p:cNvPr id="6" name="Content Placeholder 14"/>
          <p:cNvGraphicFramePr/>
          <p:nvPr/>
        </p:nvGraphicFramePr>
        <p:xfrm>
          <a:off x="737828" y="1657086"/>
          <a:ext cx="7668344" cy="47845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 name="图片 2"/>
          <p:cNvPicPr>
            <a:picLocks noChangeAspect="1"/>
          </p:cNvPicPr>
          <p:nvPr/>
        </p:nvPicPr>
        <p:blipFill>
          <a:blip r:embed="rId6"/>
          <a:stretch>
            <a:fillRect/>
          </a:stretch>
        </p:blipFill>
        <p:spPr>
          <a:xfrm rot="20297978">
            <a:off x="639009" y="4618199"/>
            <a:ext cx="1932599" cy="908383"/>
          </a:xfrm>
          <a:prstGeom prst="rect">
            <a:avLst/>
          </a:prstGeom>
        </p:spPr>
      </p:pic>
      <p:pic>
        <p:nvPicPr>
          <p:cNvPr id="7" name="图片 6"/>
          <p:cNvPicPr>
            <a:picLocks noChangeAspect="1"/>
          </p:cNvPicPr>
          <p:nvPr/>
        </p:nvPicPr>
        <p:blipFill>
          <a:blip r:embed="rId7"/>
          <a:stretch>
            <a:fillRect/>
          </a:stretch>
        </p:blipFill>
        <p:spPr>
          <a:xfrm flipH="1">
            <a:off x="6472936" y="4725144"/>
            <a:ext cx="2128659" cy="15585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2304256"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蠕虫复制</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14" name="Picture 6"/>
          <p:cNvPicPr>
            <a:picLocks noChangeAspect="1"/>
          </p:cNvPicPr>
          <p:nvPr/>
        </p:nvPicPr>
        <p:blipFill>
          <a:blip r:embed="rId1"/>
          <a:stretch>
            <a:fillRect/>
          </a:stretch>
        </p:blipFill>
        <p:spPr>
          <a:xfrm rot="11767598" flipV="1">
            <a:off x="6647748" y="1574896"/>
            <a:ext cx="1281774" cy="517207"/>
          </a:xfrm>
          <a:prstGeom prst="rect">
            <a:avLst/>
          </a:prstGeom>
          <a:scene3d>
            <a:camera prst="orthographicFront">
              <a:rot lat="0" lon="11099999" rev="0"/>
            </a:camera>
            <a:lightRig rig="threePt" dir="t"/>
          </a:scene3d>
        </p:spPr>
      </p:pic>
      <p:pic>
        <p:nvPicPr>
          <p:cNvPr id="15" name="Picture 6"/>
          <p:cNvPicPr>
            <a:picLocks noChangeAspect="1"/>
          </p:cNvPicPr>
          <p:nvPr/>
        </p:nvPicPr>
        <p:blipFill>
          <a:blip r:embed="rId1"/>
          <a:stretch>
            <a:fillRect/>
          </a:stretch>
        </p:blipFill>
        <p:spPr>
          <a:xfrm rot="11767598" flipV="1">
            <a:off x="7902128" y="1583931"/>
            <a:ext cx="679716" cy="274271"/>
          </a:xfrm>
          <a:prstGeom prst="rect">
            <a:avLst/>
          </a:prstGeom>
          <a:scene3d>
            <a:camera prst="orthographicFront">
              <a:rot lat="0" lon="11099999" rev="0"/>
            </a:camera>
            <a:lightRig rig="threePt" dir="t"/>
          </a:scene3d>
        </p:spPr>
      </p:pic>
      <p:pic>
        <p:nvPicPr>
          <p:cNvPr id="16" name="Picture 6"/>
          <p:cNvPicPr>
            <a:picLocks noChangeAspect="1"/>
          </p:cNvPicPr>
          <p:nvPr/>
        </p:nvPicPr>
        <p:blipFill>
          <a:blip r:embed="rId1"/>
          <a:stretch>
            <a:fillRect/>
          </a:stretch>
        </p:blipFill>
        <p:spPr>
          <a:xfrm rot="11767598" flipV="1">
            <a:off x="7800981" y="2124383"/>
            <a:ext cx="682055" cy="275215"/>
          </a:xfrm>
          <a:prstGeom prst="rect">
            <a:avLst/>
          </a:prstGeom>
          <a:scene3d>
            <a:camera prst="orthographicFront">
              <a:rot lat="0" lon="11099999" rev="0"/>
            </a:camera>
            <a:lightRig rig="threePt" dir="t"/>
          </a:scene3d>
        </p:spPr>
      </p:pic>
      <p:sp>
        <p:nvSpPr>
          <p:cNvPr id="20" name="矩形: 圆角 19"/>
          <p:cNvSpPr/>
          <p:nvPr/>
        </p:nvSpPr>
        <p:spPr>
          <a:xfrm>
            <a:off x="1547664" y="1998210"/>
            <a:ext cx="5906216" cy="563564"/>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为了复制自身，蠕虫利用如下方法来访问远程系统</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1" name="矩形: 圆角 20"/>
          <p:cNvSpPr/>
          <p:nvPr/>
        </p:nvSpPr>
        <p:spPr>
          <a:xfrm>
            <a:off x="709719" y="3602875"/>
            <a:ext cx="7577936" cy="81562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蠕虫通过邮件发送自己的拷贝，或将自身当作即时通信服务的附件发送。当打开电子邮件或附件时，蠕虫的代码就会被执行。</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2" name="矩形: 圆角 21"/>
          <p:cNvSpPr/>
          <p:nvPr/>
        </p:nvSpPr>
        <p:spPr>
          <a:xfrm>
            <a:off x="709719" y="2953042"/>
            <a:ext cx="292876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电子邮件或即时通讯工具</a:t>
            </a:r>
            <a:endParaRPr lang="zh-CN" altLang="en-US" dirty="0">
              <a:latin typeface="黑体" panose="02010609060101010101" pitchFamily="49" charset="-122"/>
              <a:ea typeface="黑体" panose="02010609060101010101" pitchFamily="49" charset="-122"/>
            </a:endParaRPr>
          </a:p>
        </p:txBody>
      </p:sp>
      <p:sp>
        <p:nvSpPr>
          <p:cNvPr id="25" name="矩形: 圆角 24"/>
          <p:cNvSpPr/>
          <p:nvPr/>
        </p:nvSpPr>
        <p:spPr>
          <a:xfrm>
            <a:off x="709719" y="5466266"/>
            <a:ext cx="7587657" cy="772236"/>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蠕虫可以在如</a:t>
            </a:r>
            <a:r>
              <a:rPr lang="en-US" altLang="zh-CN" dirty="0">
                <a:solidFill>
                  <a:schemeClr val="tx2"/>
                </a:solidFill>
                <a:latin typeface="黑体" panose="02010609060101010101" pitchFamily="49" charset="-122"/>
                <a:ea typeface="黑体" panose="02010609060101010101" pitchFamily="49" charset="-122"/>
              </a:rPr>
              <a:t>USB</a:t>
            </a:r>
            <a:r>
              <a:rPr lang="zh-CN" altLang="en-US" dirty="0">
                <a:solidFill>
                  <a:schemeClr val="tx2"/>
                </a:solidFill>
                <a:latin typeface="黑体" panose="02010609060101010101" pitchFamily="49" charset="-122"/>
                <a:ea typeface="黑体" panose="02010609060101010101" pitchFamily="49" charset="-122"/>
              </a:rPr>
              <a:t>设备等可插拔媒介上创建自己的拷贝，或像病毒那样感染此类媒介上适合的文件。</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8" name="矩形: 圆角 27"/>
          <p:cNvSpPr/>
          <p:nvPr/>
        </p:nvSpPr>
        <p:spPr>
          <a:xfrm>
            <a:off x="5970136" y="4809768"/>
            <a:ext cx="232724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lnSpc>
                <a:spcPct val="90000"/>
              </a:lnSpc>
            </a:pPr>
            <a:r>
              <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文件共享</a:t>
            </a:r>
            <a:endPar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3928" y="2887571"/>
            <a:ext cx="648072" cy="64807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622100"/>
            <a:ext cx="777527" cy="7775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2304256"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蠕虫复制</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1" name="矩形: 圆角 20"/>
          <p:cNvSpPr/>
          <p:nvPr/>
        </p:nvSpPr>
        <p:spPr>
          <a:xfrm>
            <a:off x="744932" y="2472872"/>
            <a:ext cx="7577936" cy="563563"/>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蠕虫有在其他系统中执行自己的拷贝的能力。</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2" name="矩形: 圆角 21"/>
          <p:cNvSpPr/>
          <p:nvPr/>
        </p:nvSpPr>
        <p:spPr>
          <a:xfrm>
            <a:off x="744932" y="1872685"/>
            <a:ext cx="292876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远程执行功能</a:t>
            </a:r>
            <a:endParaRPr lang="zh-CN" altLang="en-US" dirty="0">
              <a:latin typeface="黑体" panose="02010609060101010101" pitchFamily="49" charset="-122"/>
              <a:ea typeface="黑体" panose="02010609060101010101" pitchFamily="49" charset="-122"/>
            </a:endParaRPr>
          </a:p>
        </p:txBody>
      </p:sp>
      <p:sp>
        <p:nvSpPr>
          <p:cNvPr id="25" name="矩形: 圆角 24"/>
          <p:cNvSpPr/>
          <p:nvPr/>
        </p:nvSpPr>
        <p:spPr>
          <a:xfrm>
            <a:off x="748772" y="4086399"/>
            <a:ext cx="7587657" cy="563563"/>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蠕虫利用远程文件访问或者传输服务向其他系统复制自身拷贝</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8" name="矩形: 圆角 27"/>
          <p:cNvSpPr/>
          <p:nvPr/>
        </p:nvSpPr>
        <p:spPr>
          <a:xfrm>
            <a:off x="5427717" y="3445392"/>
            <a:ext cx="289560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lnSpc>
                <a:spcPct val="90000"/>
              </a:lnSpc>
            </a:pPr>
            <a:r>
              <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远程文件访问或传输功能</a:t>
            </a:r>
            <a:endParaRPr lang="zh-CN" altLang="en-US" sz="1800" b="1" dirty="0">
              <a:ln>
                <a:solidFill>
                  <a:srgbClr val="000000">
                    <a:alpha val="0"/>
                  </a:srgbClr>
                </a:solidFill>
              </a:ln>
              <a:solidFill>
                <a:schemeClr val="bg1"/>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42973" y="1352175"/>
            <a:ext cx="1103704" cy="1103704"/>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216" y="3205524"/>
            <a:ext cx="968380" cy="968380"/>
          </a:xfrm>
          <a:prstGeom prst="rect">
            <a:avLst/>
          </a:prstGeom>
        </p:spPr>
      </p:pic>
      <p:sp>
        <p:nvSpPr>
          <p:cNvPr id="19" name="矩形: 圆角 18"/>
          <p:cNvSpPr/>
          <p:nvPr/>
        </p:nvSpPr>
        <p:spPr>
          <a:xfrm>
            <a:off x="744932" y="5658816"/>
            <a:ext cx="7577936" cy="756869"/>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蠕虫以一个用户的身份登录到远程系统，然后使用命令将自己拷贝到将要被执行的另一个系统中。</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3" name="矩形: 圆角 22"/>
          <p:cNvSpPr/>
          <p:nvPr/>
        </p:nvSpPr>
        <p:spPr>
          <a:xfrm>
            <a:off x="744932" y="5058357"/>
            <a:ext cx="292876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远程登录能力</a:t>
            </a:r>
            <a:endParaRPr lang="zh-CN" altLang="en-US" dirty="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5729" y="4784564"/>
            <a:ext cx="900948" cy="900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8" grpId="0" animBg="1"/>
      <p:bldP spid="19"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528392"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蠕虫的扫描策略</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6" name="矩形: 圆角 25"/>
          <p:cNvSpPr/>
          <p:nvPr/>
        </p:nvSpPr>
        <p:spPr>
          <a:xfrm>
            <a:off x="834036" y="1757103"/>
            <a:ext cx="7488832" cy="84459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网络蠕虫在传播阶段的首要功能是寻找其他系统进行感染，这个过程叫作扫描 </a:t>
            </a:r>
            <a:r>
              <a:rPr lang="en-US" altLang="zh-CN" sz="2000" dirty="0">
                <a:solidFill>
                  <a:schemeClr val="tx2"/>
                </a:solidFill>
                <a:latin typeface="黑体" panose="02010609060101010101" pitchFamily="49" charset="-122"/>
                <a:ea typeface="黑体" panose="02010609060101010101" pitchFamily="49" charset="-122"/>
              </a:rPr>
              <a:t>(scanning)</a:t>
            </a:r>
            <a:r>
              <a:rPr lang="zh-CN" altLang="en-US" sz="2000" dirty="0">
                <a:solidFill>
                  <a:schemeClr val="tx2"/>
                </a:solidFill>
                <a:latin typeface="黑体" panose="02010609060101010101" pitchFamily="49" charset="-122"/>
                <a:ea typeface="黑体" panose="02010609060101010101" pitchFamily="49" charset="-122"/>
              </a:rPr>
              <a:t>或指纹采集（</a:t>
            </a:r>
            <a:r>
              <a:rPr lang="en-US" altLang="zh-CN" sz="2000" dirty="0">
                <a:solidFill>
                  <a:schemeClr val="tx2"/>
                </a:solidFill>
                <a:latin typeface="黑体" panose="02010609060101010101" pitchFamily="49" charset="-122"/>
                <a:ea typeface="黑体" panose="02010609060101010101" pitchFamily="49" charset="-122"/>
              </a:rPr>
              <a:t>fingerprinting)</a:t>
            </a:r>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7" name="矩形: 圆角 26"/>
          <p:cNvSpPr/>
          <p:nvPr/>
        </p:nvSpPr>
        <p:spPr>
          <a:xfrm>
            <a:off x="2987824" y="2782897"/>
            <a:ext cx="3528392" cy="52322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蠕虫使用的扫描策略如下</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30" name="矩形: 圆角 29"/>
          <p:cNvSpPr/>
          <p:nvPr/>
        </p:nvSpPr>
        <p:spPr>
          <a:xfrm>
            <a:off x="744932" y="4323563"/>
            <a:ext cx="7577936" cy="756869"/>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每一台被感染的主机使用不同的种子探测</a:t>
            </a:r>
            <a:r>
              <a:rPr lang="en-US" altLang="zh-CN" dirty="0">
                <a:solidFill>
                  <a:schemeClr val="tx2"/>
                </a:solidFill>
                <a:latin typeface="黑体" panose="02010609060101010101" pitchFamily="49" charset="-122"/>
                <a:ea typeface="黑体" panose="02010609060101010101" pitchFamily="49" charset="-122"/>
              </a:rPr>
              <a:t>IP</a:t>
            </a:r>
            <a:r>
              <a:rPr lang="zh-CN" altLang="en-US" dirty="0">
                <a:solidFill>
                  <a:schemeClr val="tx2"/>
                </a:solidFill>
                <a:latin typeface="黑体" panose="02010609060101010101" pitchFamily="49" charset="-122"/>
                <a:ea typeface="黑体" panose="02010609060101010101" pitchFamily="49" charset="-122"/>
              </a:rPr>
              <a:t>地址空间的随机地址，会产生大量的网络流量，可能导致在实际攻击开展前，操作便会被中断。</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1" name="矩形: 圆角 30"/>
          <p:cNvSpPr/>
          <p:nvPr/>
        </p:nvSpPr>
        <p:spPr>
          <a:xfrm>
            <a:off x="744932" y="3723104"/>
            <a:ext cx="292876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随机式探索</a:t>
            </a:r>
            <a:endParaRPr lang="zh-CN" altLang="en-US" dirty="0">
              <a:latin typeface="黑体" panose="02010609060101010101" pitchFamily="49" charset="-122"/>
              <a:ea typeface="黑体" panose="02010609060101010101" pitchFamily="49" charset="-122"/>
            </a:endParaRPr>
          </a:p>
        </p:txBody>
      </p:sp>
      <p:sp>
        <p:nvSpPr>
          <p:cNvPr id="32" name="矩形: 圆角 31"/>
          <p:cNvSpPr/>
          <p:nvPr/>
        </p:nvSpPr>
        <p:spPr>
          <a:xfrm>
            <a:off x="738480" y="5991511"/>
            <a:ext cx="7577936" cy="446249"/>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利用被感染机器中所包含的信息来寻找和扫描更多的主机。</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3" name="矩形: 圆角 32"/>
          <p:cNvSpPr/>
          <p:nvPr/>
        </p:nvSpPr>
        <p:spPr>
          <a:xfrm>
            <a:off x="5387656" y="5391186"/>
            <a:ext cx="292876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拓扑式探索</a:t>
            </a:r>
            <a:endParaRPr lang="zh-CN" altLang="en-US"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53456" y="5258321"/>
            <a:ext cx="722781" cy="722781"/>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7568" y="3509358"/>
            <a:ext cx="814205" cy="814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9.1 </a:t>
            </a:r>
            <a:r>
              <a:rPr lang="zh-CN" altLang="en-US" dirty="0">
                <a:latin typeface="楷体" panose="02010609060101010101" pitchFamily="49" charset="-122"/>
                <a:ea typeface="楷体" panose="02010609060101010101" pitchFamily="49" charset="-122"/>
              </a:rPr>
              <a:t>恶意软件的概念</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恶意软件的相关术语表</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1"/>
          <a:stretch>
            <a:fillRect/>
          </a:stretch>
        </p:blipFill>
        <p:spPr>
          <a:xfrm>
            <a:off x="120154" y="1844824"/>
            <a:ext cx="8607896" cy="43204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528392"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蠕虫的扫描策略</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0" name="矩形: 圆角 29"/>
          <p:cNvSpPr/>
          <p:nvPr/>
        </p:nvSpPr>
        <p:spPr>
          <a:xfrm>
            <a:off x="783032" y="2799994"/>
            <a:ext cx="7821416" cy="84503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攻击者首先为潜在的易感染机器列出一个大名单，这是一个非常慢的过程，可以避免被检测到攻击正在进行。</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1" name="矩形: 圆角 30"/>
          <p:cNvSpPr/>
          <p:nvPr/>
        </p:nvSpPr>
        <p:spPr>
          <a:xfrm>
            <a:off x="783032" y="2199535"/>
            <a:ext cx="292876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黑名单</a:t>
            </a:r>
            <a:endParaRPr lang="zh-CN" altLang="en-US" dirty="0">
              <a:latin typeface="黑体" panose="02010609060101010101" pitchFamily="49" charset="-122"/>
              <a:ea typeface="黑体" panose="02010609060101010101" pitchFamily="49" charset="-122"/>
            </a:endParaRPr>
          </a:p>
        </p:txBody>
      </p:sp>
      <p:sp>
        <p:nvSpPr>
          <p:cNvPr id="32" name="矩形: 圆角 31"/>
          <p:cNvSpPr/>
          <p:nvPr/>
        </p:nvSpPr>
        <p:spPr>
          <a:xfrm>
            <a:off x="783032" y="5692136"/>
            <a:ext cx="7816976" cy="723091"/>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如果防火墙后的一台主机被感染，则该主机会在其所在的本地网络中寻找到其他本应受到防火墙保护的主机。</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3" name="矩形: 圆角 32"/>
          <p:cNvSpPr/>
          <p:nvPr/>
        </p:nvSpPr>
        <p:spPr>
          <a:xfrm>
            <a:off x="5671248" y="5075845"/>
            <a:ext cx="292876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本地子网</a:t>
            </a:r>
            <a:endParaRPr lang="zh-CN" altLang="en-US" dirty="0">
              <a:latin typeface="黑体" panose="02010609060101010101" pitchFamily="49" charset="-122"/>
              <a:ea typeface="黑体" panose="02010609060101010101" pitchFamily="49" charset="-122"/>
            </a:endParaRPr>
          </a:p>
        </p:txBody>
      </p:sp>
      <p:sp>
        <p:nvSpPr>
          <p:cNvPr id="11" name="矩形: 圆角 10"/>
          <p:cNvSpPr/>
          <p:nvPr/>
        </p:nvSpPr>
        <p:spPr>
          <a:xfrm>
            <a:off x="783032" y="3741117"/>
            <a:ext cx="7821416" cy="803742"/>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一旦名单编辑完成，每个被感染的机器会被分配名单中的一部分进行扫描，这种分工明确的扫描时间非常短，因此检测感染的发生是非常困难的。</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79912" y="1703655"/>
            <a:ext cx="1110657" cy="1110657"/>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3296" y="4798865"/>
            <a:ext cx="826512" cy="8265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1187624" y="1639182"/>
            <a:ext cx="6873328" cy="5188362"/>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528392"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蠕虫的扫描策略</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273630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Morris</a:t>
            </a:r>
            <a:r>
              <a:rPr lang="zh-CN" altLang="en-US" sz="2800" dirty="0">
                <a:solidFill>
                  <a:schemeClr val="tx2"/>
                </a:solidFill>
                <a:latin typeface="黑体" panose="02010609060101010101" pitchFamily="49" charset="-122"/>
                <a:ea typeface="黑体" panose="02010609060101010101" pitchFamily="49" charset="-122"/>
              </a:rPr>
              <a:t>蠕虫</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732487" y="2998920"/>
            <a:ext cx="5688632" cy="125676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solidFill>
                <a:latin typeface="黑体" panose="02010609060101010101" pitchFamily="49" charset="-122"/>
                <a:ea typeface="黑体" panose="02010609060101010101" pitchFamily="49" charset="-122"/>
              </a:rPr>
              <a:t>Morris</a:t>
            </a:r>
            <a:r>
              <a:rPr lang="zh-CN" altLang="en-US" sz="2000" dirty="0">
                <a:solidFill>
                  <a:schemeClr val="tx2"/>
                </a:solidFill>
                <a:latin typeface="黑体" panose="02010609060101010101" pitchFamily="49" charset="-122"/>
                <a:ea typeface="黑体" panose="02010609060101010101" pitchFamily="49" charset="-122"/>
              </a:rPr>
              <a:t>蠕虫在</a:t>
            </a:r>
            <a:r>
              <a:rPr lang="en-US" altLang="zh-CN" sz="2000" dirty="0">
                <a:solidFill>
                  <a:schemeClr val="tx2"/>
                </a:solidFill>
                <a:latin typeface="黑体" panose="02010609060101010101" pitchFamily="49" charset="-122"/>
                <a:ea typeface="黑体" panose="02010609060101010101" pitchFamily="49" charset="-122"/>
              </a:rPr>
              <a:t>1998</a:t>
            </a:r>
            <a:r>
              <a:rPr lang="zh-CN" altLang="en-US" sz="2000" dirty="0">
                <a:solidFill>
                  <a:schemeClr val="tx2"/>
                </a:solidFill>
                <a:latin typeface="黑体" panose="02010609060101010101" pitchFamily="49" charset="-122"/>
                <a:ea typeface="黑体" panose="02010609060101010101" pitchFamily="49" charset="-122"/>
              </a:rPr>
              <a:t>年由</a:t>
            </a:r>
            <a:r>
              <a:rPr lang="en-US" altLang="zh-CN" sz="2000" dirty="0">
                <a:solidFill>
                  <a:schemeClr val="tx2"/>
                </a:solidFill>
                <a:latin typeface="黑体" panose="02010609060101010101" pitchFamily="49" charset="-122"/>
                <a:ea typeface="黑体" panose="02010609060101010101" pitchFamily="49" charset="-122"/>
              </a:rPr>
              <a:t>Robert Morris</a:t>
            </a:r>
            <a:r>
              <a:rPr lang="zh-CN" altLang="en-US" sz="2000" dirty="0">
                <a:solidFill>
                  <a:schemeClr val="tx2"/>
                </a:solidFill>
                <a:latin typeface="黑体" panose="02010609060101010101" pitchFamily="49" charset="-122"/>
                <a:ea typeface="黑体" panose="02010609060101010101" pitchFamily="49" charset="-122"/>
              </a:rPr>
              <a:t>所编写并发布到</a:t>
            </a:r>
            <a:r>
              <a:rPr lang="en-US" altLang="zh-CN" sz="2000" dirty="0">
                <a:solidFill>
                  <a:schemeClr val="tx2"/>
                </a:solidFill>
                <a:latin typeface="黑体" panose="02010609060101010101" pitchFamily="49" charset="-122"/>
                <a:ea typeface="黑体" panose="02010609060101010101" pitchFamily="49" charset="-122"/>
              </a:rPr>
              <a:t>Internet</a:t>
            </a:r>
            <a:r>
              <a:rPr lang="zh-CN" altLang="en-US" sz="2000" dirty="0">
                <a:solidFill>
                  <a:schemeClr val="tx2"/>
                </a:solidFill>
                <a:latin typeface="黑体" panose="02010609060101010101" pitchFamily="49" charset="-122"/>
                <a:ea typeface="黑体" panose="02010609060101010101" pitchFamily="49" charset="-122"/>
              </a:rPr>
              <a:t>上，它使用了多种不同的技术来在</a:t>
            </a:r>
            <a:r>
              <a:rPr lang="en-US" altLang="zh-CN" sz="2000" dirty="0">
                <a:solidFill>
                  <a:schemeClr val="tx2"/>
                </a:solidFill>
                <a:latin typeface="黑体" panose="02010609060101010101" pitchFamily="49" charset="-122"/>
                <a:ea typeface="黑体" panose="02010609060101010101" pitchFamily="49" charset="-122"/>
              </a:rPr>
              <a:t>UNIX</a:t>
            </a:r>
            <a:r>
              <a:rPr lang="zh-CN" altLang="en-US" sz="2000" dirty="0">
                <a:solidFill>
                  <a:schemeClr val="tx2"/>
                </a:solidFill>
                <a:latin typeface="黑体" panose="02010609060101010101" pitchFamily="49" charset="-122"/>
                <a:ea typeface="黑体" panose="02010609060101010101" pitchFamily="49" charset="-122"/>
              </a:rPr>
              <a:t>系统中传播。</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6" name="矩形: 圆角 5"/>
          <p:cNvSpPr/>
          <p:nvPr/>
        </p:nvSpPr>
        <p:spPr>
          <a:xfrm>
            <a:off x="1907704" y="1873131"/>
            <a:ext cx="5867960"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Morris</a:t>
            </a:r>
            <a:r>
              <a:rPr lang="zh-CN" altLang="en-US" sz="2400" dirty="0">
                <a:latin typeface="黑体" panose="02010609060101010101" pitchFamily="49" charset="-122"/>
                <a:ea typeface="黑体" panose="02010609060101010101" pitchFamily="49" charset="-122"/>
              </a:rPr>
              <a:t>蠕虫造成了最早的重大蠕虫感染</a:t>
            </a:r>
            <a:endParaRPr lang="zh-CN" altLang="en-US" sz="24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5495" t="991" r="11605" b="4641"/>
          <a:stretch>
            <a:fillRect/>
          </a:stretch>
        </p:blipFill>
        <p:spPr>
          <a:xfrm>
            <a:off x="6794180" y="2745659"/>
            <a:ext cx="1617333" cy="184105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p:cNvSpPr txBox="1"/>
          <p:nvPr/>
        </p:nvSpPr>
        <p:spPr>
          <a:xfrm>
            <a:off x="6560382" y="4653024"/>
            <a:ext cx="2430563"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罗伯特</a:t>
            </a:r>
            <a:r>
              <a:rPr lang="en-US" altLang="zh-CN" sz="1600" dirty="0">
                <a:solidFill>
                  <a:schemeClr val="tx2"/>
                </a:solidFill>
                <a:latin typeface="黑体" panose="02010609060101010101" pitchFamily="49" charset="-122"/>
                <a:ea typeface="黑体" panose="02010609060101010101" pitchFamily="49" charset="-122"/>
              </a:rPr>
              <a:t>·</a:t>
            </a:r>
            <a:r>
              <a:rPr lang="zh-CN" altLang="en-US" sz="1600" dirty="0">
                <a:solidFill>
                  <a:schemeClr val="tx2"/>
                </a:solidFill>
                <a:latin typeface="黑体" panose="02010609060101010101" pitchFamily="49" charset="-122"/>
                <a:ea typeface="黑体" panose="02010609060101010101" pitchFamily="49" charset="-122"/>
              </a:rPr>
              <a:t>塔潘</a:t>
            </a:r>
            <a:r>
              <a:rPr lang="en-US" altLang="zh-CN" sz="1600" dirty="0">
                <a:solidFill>
                  <a:schemeClr val="tx2"/>
                </a:solidFill>
                <a:latin typeface="黑体" panose="02010609060101010101" pitchFamily="49" charset="-122"/>
                <a:ea typeface="黑体" panose="02010609060101010101" pitchFamily="49" charset="-122"/>
              </a:rPr>
              <a:t>·</a:t>
            </a:r>
            <a:r>
              <a:rPr lang="zh-CN" altLang="en-US" sz="1600" dirty="0">
                <a:solidFill>
                  <a:schemeClr val="tx2"/>
                </a:solidFill>
                <a:latin typeface="黑体" panose="02010609060101010101" pitchFamily="49" charset="-122"/>
                <a:ea typeface="黑体" panose="02010609060101010101" pitchFamily="49" charset="-122"/>
              </a:rPr>
              <a:t>莫里斯</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0" name="矩形: 圆角 9"/>
          <p:cNvSpPr/>
          <p:nvPr/>
        </p:nvSpPr>
        <p:spPr>
          <a:xfrm>
            <a:off x="1187624" y="5479084"/>
            <a:ext cx="7416824" cy="84345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当</a:t>
            </a:r>
            <a:r>
              <a:rPr lang="en-US" altLang="zh-CN" sz="2000" dirty="0">
                <a:solidFill>
                  <a:schemeClr val="tx2"/>
                </a:solidFill>
                <a:latin typeface="黑体" panose="02010609060101010101" pitchFamily="49" charset="-122"/>
                <a:ea typeface="黑体" panose="02010609060101010101" pitchFamily="49" charset="-122"/>
              </a:rPr>
              <a:t>Morris</a:t>
            </a:r>
            <a:r>
              <a:rPr lang="zh-CN" altLang="en-US" sz="2000" dirty="0">
                <a:solidFill>
                  <a:schemeClr val="tx2"/>
                </a:solidFill>
                <a:latin typeface="黑体" panose="02010609060101010101" pitchFamily="49" charset="-122"/>
                <a:ea typeface="黑体" panose="02010609060101010101" pitchFamily="49" charset="-122"/>
              </a:rPr>
              <a:t>蠕虫的某个拷贝执行时，它通过检査主机中的各种目录列表和系统表来找到从当前主机所能进入的其他主机。</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1" name="椭圆 10"/>
          <p:cNvSpPr/>
          <p:nvPr/>
        </p:nvSpPr>
        <p:spPr>
          <a:xfrm>
            <a:off x="402297" y="5594148"/>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4" name="矩形: 圆角 13"/>
          <p:cNvSpPr/>
          <p:nvPr/>
        </p:nvSpPr>
        <p:spPr>
          <a:xfrm>
            <a:off x="1187624" y="4712110"/>
            <a:ext cx="3816424" cy="52322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solidFill>
                <a:latin typeface="黑体" panose="02010609060101010101" pitchFamily="49" charset="-122"/>
                <a:ea typeface="黑体" panose="02010609060101010101" pitchFamily="49" charset="-122"/>
              </a:rPr>
              <a:t>Morris</a:t>
            </a:r>
            <a:r>
              <a:rPr lang="zh-CN" altLang="en-US" sz="2000" dirty="0">
                <a:solidFill>
                  <a:schemeClr val="tx2"/>
                </a:solidFill>
                <a:latin typeface="黑体" panose="02010609060101010101" pitchFamily="49" charset="-122"/>
                <a:ea typeface="黑体" panose="02010609060101010101" pitchFamily="49" charset="-122"/>
              </a:rPr>
              <a:t>蠕虫传播过程如下：</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10" grpId="0" animBg="1"/>
      <p:bldP spid="11"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273630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Morris</a:t>
            </a:r>
            <a:r>
              <a:rPr lang="zh-CN" altLang="en-US" sz="2800" dirty="0">
                <a:solidFill>
                  <a:schemeClr val="tx2"/>
                </a:solidFill>
                <a:latin typeface="黑体" panose="02010609060101010101" pitchFamily="49" charset="-122"/>
                <a:ea typeface="黑体" panose="02010609060101010101" pitchFamily="49" charset="-122"/>
              </a:rPr>
              <a:t>蠕虫</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1339856" y="1802598"/>
            <a:ext cx="7416824" cy="71861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对于每一台找到的主机，</a:t>
            </a:r>
            <a:r>
              <a:rPr lang="en-US" altLang="zh-CN" sz="2000" dirty="0">
                <a:solidFill>
                  <a:schemeClr val="tx2"/>
                </a:solidFill>
                <a:latin typeface="黑体" panose="02010609060101010101" pitchFamily="49" charset="-122"/>
                <a:ea typeface="黑体" panose="02010609060101010101" pitchFamily="49" charset="-122"/>
              </a:rPr>
              <a:t>Morris</a:t>
            </a:r>
            <a:r>
              <a:rPr lang="zh-CN" altLang="en-US" sz="2000" dirty="0">
                <a:solidFill>
                  <a:schemeClr val="tx2"/>
                </a:solidFill>
                <a:latin typeface="黑体" panose="02010609060101010101" pitchFamily="49" charset="-122"/>
                <a:ea typeface="黑体" panose="02010609060101010101" pitchFamily="49" charset="-122"/>
              </a:rPr>
              <a:t>蠕虫会尝试多种方法以获得访问权。</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3" name="椭圆 12"/>
          <p:cNvSpPr/>
          <p:nvPr/>
        </p:nvSpPr>
        <p:spPr>
          <a:xfrm>
            <a:off x="554529" y="1792824"/>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4" name="矩形: 圆角 13"/>
          <p:cNvSpPr/>
          <p:nvPr/>
        </p:nvSpPr>
        <p:spPr>
          <a:xfrm>
            <a:off x="1829376" y="2665199"/>
            <a:ext cx="6927304" cy="613609"/>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1</a:t>
            </a:r>
            <a:r>
              <a:rPr lang="zh-CN" altLang="en-US" dirty="0">
                <a:solidFill>
                  <a:schemeClr val="tx2"/>
                </a:solidFill>
                <a:latin typeface="黑体" panose="02010609060101010101" pitchFamily="49" charset="-122"/>
                <a:ea typeface="黑体" panose="02010609060101010101" pitchFamily="49" charset="-122"/>
              </a:rPr>
              <a:t>）破解本地口令文件并利用得到的口令和用户</a:t>
            </a:r>
            <a:r>
              <a:rPr lang="en-US" altLang="zh-CN" dirty="0">
                <a:solidFill>
                  <a:schemeClr val="tx2"/>
                </a:solidFill>
                <a:latin typeface="黑体" panose="02010609060101010101" pitchFamily="49" charset="-122"/>
                <a:ea typeface="黑体" panose="02010609060101010101" pitchFamily="49" charset="-122"/>
              </a:rPr>
              <a:t>ID</a:t>
            </a:r>
            <a:r>
              <a:rPr lang="zh-CN" altLang="en-US" dirty="0">
                <a:solidFill>
                  <a:schemeClr val="tx2"/>
                </a:solidFill>
                <a:latin typeface="黑体" panose="02010609060101010101" pitchFamily="49" charset="-122"/>
                <a:ea typeface="黑体" panose="02010609060101010101" pitchFamily="49" charset="-122"/>
              </a:rPr>
              <a:t>登录远程主机。</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5" name="矩形: 圆角 14"/>
          <p:cNvSpPr/>
          <p:nvPr/>
        </p:nvSpPr>
        <p:spPr>
          <a:xfrm>
            <a:off x="1829376" y="3422797"/>
            <a:ext cx="6480720" cy="613609"/>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2</a:t>
            </a:r>
            <a:r>
              <a:rPr lang="zh-CN" altLang="en-US" dirty="0">
                <a:solidFill>
                  <a:schemeClr val="tx2"/>
                </a:solidFill>
                <a:latin typeface="黑体" panose="02010609060101010101" pitchFamily="49" charset="-122"/>
                <a:ea typeface="黑体" panose="02010609060101010101" pitchFamily="49" charset="-122"/>
              </a:rPr>
              <a:t>）利用</a:t>
            </a:r>
            <a:r>
              <a:rPr lang="en-US" altLang="zh-CN" dirty="0">
                <a:solidFill>
                  <a:schemeClr val="tx2"/>
                </a:solidFill>
                <a:latin typeface="黑体" panose="02010609060101010101" pitchFamily="49" charset="-122"/>
                <a:ea typeface="黑体" panose="02010609060101010101" pitchFamily="49" charset="-122"/>
              </a:rPr>
              <a:t>UNIX</a:t>
            </a:r>
            <a:r>
              <a:rPr lang="zh-CN" altLang="en-US" dirty="0">
                <a:solidFill>
                  <a:schemeClr val="tx2"/>
                </a:solidFill>
                <a:latin typeface="黑体" panose="02010609060101010101" pitchFamily="49" charset="-122"/>
                <a:ea typeface="黑体" panose="02010609060101010101" pitchFamily="49" charset="-122"/>
              </a:rPr>
              <a:t>系统</a:t>
            </a:r>
            <a:r>
              <a:rPr lang="en-US" altLang="zh-CN" dirty="0">
                <a:solidFill>
                  <a:schemeClr val="tx2"/>
                </a:solidFill>
                <a:latin typeface="黑体" panose="02010609060101010101" pitchFamily="49" charset="-122"/>
                <a:ea typeface="黑体" panose="02010609060101010101" pitchFamily="49" charset="-122"/>
              </a:rPr>
              <a:t>finger</a:t>
            </a:r>
            <a:r>
              <a:rPr lang="zh-CN" altLang="en-US" dirty="0">
                <a:solidFill>
                  <a:schemeClr val="tx2"/>
                </a:solidFill>
                <a:latin typeface="黑体" panose="02010609060101010101" pitchFamily="49" charset="-122"/>
                <a:ea typeface="黑体" panose="02010609060101010101" pitchFamily="49" charset="-122"/>
              </a:rPr>
              <a:t>协议的漏洞，获取远程用户的位置。</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6" name="矩形: 圆角 15"/>
          <p:cNvSpPr/>
          <p:nvPr/>
        </p:nvSpPr>
        <p:spPr>
          <a:xfrm>
            <a:off x="1829376" y="4207958"/>
            <a:ext cx="6480720" cy="613609"/>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3</a:t>
            </a:r>
            <a:r>
              <a:rPr lang="zh-CN" altLang="en-US" dirty="0">
                <a:solidFill>
                  <a:schemeClr val="tx2"/>
                </a:solidFill>
                <a:latin typeface="黑体" panose="02010609060101010101" pitchFamily="49" charset="-122"/>
                <a:ea typeface="黑体" panose="02010609060101010101" pitchFamily="49" charset="-122"/>
              </a:rPr>
              <a:t>）利用负责收发邮件的远程进程的调试选项中的一个陷门。</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7" name="矩形: 圆角 16"/>
          <p:cNvSpPr/>
          <p:nvPr/>
        </p:nvSpPr>
        <p:spPr>
          <a:xfrm>
            <a:off x="1339856" y="5076774"/>
            <a:ext cx="7416824" cy="1400133"/>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如果上面所的这些攻击中有任何一个成功，</a:t>
            </a:r>
            <a:r>
              <a:rPr lang="en-US" altLang="zh-CN" sz="2000" dirty="0">
                <a:solidFill>
                  <a:schemeClr val="tx2"/>
                </a:solidFill>
                <a:latin typeface="黑体" panose="02010609060101010101" pitchFamily="49" charset="-122"/>
                <a:ea typeface="黑体" panose="02010609060101010101" pitchFamily="49" charset="-122"/>
              </a:rPr>
              <a:t>Morris</a:t>
            </a:r>
            <a:r>
              <a:rPr lang="zh-CN" altLang="en-US" sz="2000" dirty="0">
                <a:solidFill>
                  <a:schemeClr val="tx2"/>
                </a:solidFill>
                <a:latin typeface="黑体" panose="02010609060101010101" pitchFamily="49" charset="-122"/>
                <a:ea typeface="黑体" panose="02010609060101010101" pitchFamily="49" charset="-122"/>
              </a:rPr>
              <a:t>蠕虫就能与操作系统命令解释器进行通信，向其发送一个简短的引导程序并命令其执行，然后注销登录。引导程序会回调父程序并下载蠕虫的其余部分。</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8" name="椭圆 17"/>
          <p:cNvSpPr/>
          <p:nvPr/>
        </p:nvSpPr>
        <p:spPr>
          <a:xfrm>
            <a:off x="554529" y="5470179"/>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最近的蠕虫攻击</a:t>
            </a:r>
            <a:endParaRPr lang="zh-CN" altLang="en-US" sz="2800" dirty="0">
              <a:solidFill>
                <a:schemeClr val="tx2"/>
              </a:solidFill>
              <a:latin typeface="黑体" panose="02010609060101010101" pitchFamily="49" charset="-122"/>
              <a:ea typeface="黑体" panose="02010609060101010101" pitchFamily="49" charset="-122"/>
            </a:endParaRPr>
          </a:p>
        </p:txBody>
      </p:sp>
      <p:graphicFrame>
        <p:nvGraphicFramePr>
          <p:cNvPr id="19" name="Table 3"/>
          <p:cNvGraphicFramePr>
            <a:graphicFrameLocks noGrp="1"/>
          </p:cNvGraphicFramePr>
          <p:nvPr/>
        </p:nvGraphicFramePr>
        <p:xfrm>
          <a:off x="394320" y="1844824"/>
          <a:ext cx="8382000" cy="4733200"/>
        </p:xfrm>
        <a:graphic>
          <a:graphicData uri="http://schemas.openxmlformats.org/drawingml/2006/table">
            <a:tbl>
              <a:tblPr/>
              <a:tblGrid>
                <a:gridCol w="1351159"/>
                <a:gridCol w="1621391"/>
                <a:gridCol w="5409450"/>
              </a:tblGrid>
              <a:tr h="698183">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Melissa</a:t>
                      </a:r>
                      <a:endPar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 (</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梅丽莎</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254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1998</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254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电子邮件蠕虫；</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第一次将病毒，蠕虫和特洛伊木马包含在一个软件包中；</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25400" cap="flat" cmpd="sng" algn="ctr">
                      <a:solidFill>
                        <a:srgbClr val="D16349"/>
                      </a:solidFill>
                      <a:prstDash val="solid"/>
                      <a:round/>
                      <a:headEnd type="none" w="med" len="med"/>
                      <a:tailEnd type="none" w="med" len="med"/>
                    </a:lnB>
                    <a:lnTlToBr>
                      <a:noFill/>
                    </a:lnTlToBr>
                    <a:lnBlToTr>
                      <a:noFill/>
                    </a:lnBlToTr>
                    <a:noFill/>
                  </a:tcPr>
                </a:tc>
              </a:tr>
              <a:tr h="1233154">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红色代码</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254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2001</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7</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月</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254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利用微软的</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IIS ( Microsoft Internet Information Server)</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安全漏洞；</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对随机的</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IP</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地址进行探测；</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在活动时占用了大量的</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Internet</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资源；</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254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r>
              <a:tr h="676246">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红色代码</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II</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2001</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8</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月</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同样针对</a:t>
                      </a: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Microsoft IIS</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a:t>
                      </a:r>
                      <a:endPar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安装后门进行访问；</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r>
              <a:tr h="954700">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尼姆达</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a:t>
                      </a:r>
                      <a:r>
                        <a:rPr kumimoji="0" lang="en-US" sz="1800" b="1" i="0" u="none" strike="noStrike" cap="none" normalizeH="0" baseline="0" dirty="0" err="1">
                          <a:ln>
                            <a:noFill/>
                          </a:ln>
                          <a:solidFill>
                            <a:schemeClr val="tx2">
                              <a:lumMod val="95000"/>
                              <a:lumOff val="5000"/>
                            </a:schemeClr>
                          </a:solidFill>
                          <a:effectLst/>
                          <a:latin typeface="等线" panose="02010600030101010101" pitchFamily="2" charset="-122"/>
                          <a:ea typeface="等线" panose="02010600030101010101" pitchFamily="2" charset="-122"/>
                        </a:rPr>
                        <a:t>Nimda</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a:t>
                      </a:r>
                      <a:endPar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2001</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9</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月</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同时具备了蠕虫、病毒和移动代码的特征；</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使用电子邮件，</a:t>
                      </a: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Windows</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共享，</a:t>
                      </a: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Web</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服务器，</a:t>
                      </a: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Web</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客户端，后门传播；</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r>
              <a:tr h="954700">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SQL Slammer</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蠕虫</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2003</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年初</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利用了微软</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SQL</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服务器上的缓冲区溢出漏洞；</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代码很简短且传播极其迅速；</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最近的蠕虫攻击</a:t>
            </a:r>
            <a:endParaRPr lang="zh-CN" altLang="en-US" sz="2800" dirty="0">
              <a:solidFill>
                <a:schemeClr val="tx2"/>
              </a:solidFill>
              <a:latin typeface="黑体" panose="02010609060101010101" pitchFamily="49" charset="-122"/>
              <a:ea typeface="黑体" panose="02010609060101010101" pitchFamily="49" charset="-122"/>
            </a:endParaRPr>
          </a:p>
        </p:txBody>
      </p:sp>
      <p:graphicFrame>
        <p:nvGraphicFramePr>
          <p:cNvPr id="7" name="Table 3"/>
          <p:cNvGraphicFramePr>
            <a:graphicFrameLocks noGrp="1"/>
          </p:cNvGraphicFramePr>
          <p:nvPr/>
        </p:nvGraphicFramePr>
        <p:xfrm>
          <a:off x="286048" y="1772816"/>
          <a:ext cx="8606431" cy="4536503"/>
        </p:xfrm>
        <a:graphic>
          <a:graphicData uri="http://schemas.openxmlformats.org/drawingml/2006/table">
            <a:tbl>
              <a:tblPr/>
              <a:tblGrid>
                <a:gridCol w="1635338"/>
                <a:gridCol w="1520353"/>
                <a:gridCol w="5450740"/>
              </a:tblGrid>
              <a:tr h="774525">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 Sobig.F</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蠕虫</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2003</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年末</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利用开放的代理服务器将被感染的机器变成垃圾</a:t>
                      </a:r>
                      <a:r>
                        <a:rPr kumimoji="0" lang="zh-CN" altLang="en-US" sz="1800" b="1" i="0" u="none" strike="noStrike" cap="none" normalizeH="0" baseline="0">
                          <a:ln>
                            <a:noFill/>
                          </a:ln>
                          <a:solidFill>
                            <a:schemeClr val="tx2">
                              <a:lumMod val="95000"/>
                              <a:lumOff val="5000"/>
                            </a:schemeClr>
                          </a:solidFill>
                          <a:effectLst/>
                          <a:latin typeface="等线" panose="02010600030101010101" pitchFamily="2" charset="-122"/>
                          <a:ea typeface="等线" panose="02010600030101010101" pitchFamily="2" charset="-122"/>
                        </a:rPr>
                        <a:t>邮件发送器；</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r>
              <a:tr h="774525">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2">
                              <a:lumMod val="95000"/>
                              <a:lumOff val="5000"/>
                            </a:schemeClr>
                          </a:solidFill>
                          <a:effectLst/>
                          <a:latin typeface="等线" panose="02010600030101010101" pitchFamily="2" charset="-122"/>
                          <a:ea typeface="等线" panose="02010600030101010101" pitchFamily="2" charset="-122"/>
                        </a:rPr>
                        <a:t>Mydoom</a:t>
                      </a:r>
                      <a:endParaRPr kumimoji="0" lang="en-US" sz="1800" b="1" i="0" u="none" strike="noStrike" cap="none" normalizeH="0" baseline="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2004</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大量发送邮件的电子邮件蠕虫；</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在被感染计算机上安装后门；</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r>
              <a:tr h="1106464">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Warezov</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蠕虫</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2006</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在系统目录下生成一些可</a:t>
                      </a:r>
                      <a:r>
                        <a:rPr kumimoji="0" lang="zh-CN" altLang="en-US" sz="1800" b="1" i="0" u="none" strike="noStrike" cap="none" normalizeH="0" baseline="0">
                          <a:ln>
                            <a:noFill/>
                          </a:ln>
                          <a:solidFill>
                            <a:schemeClr val="tx2">
                              <a:lumMod val="95000"/>
                              <a:lumOff val="5000"/>
                            </a:schemeClr>
                          </a:solidFill>
                          <a:effectLst/>
                          <a:latin typeface="等线" panose="02010600030101010101" pitchFamily="2" charset="-122"/>
                          <a:ea typeface="等线" panose="02010600030101010101" pitchFamily="2" charset="-122"/>
                        </a:rPr>
                        <a:t>执行文件；</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将其本身作为邮件</a:t>
                      </a:r>
                      <a:r>
                        <a:rPr kumimoji="0" lang="zh-CN" altLang="en-US" sz="1800" b="1" i="0" u="none" strike="noStrike" cap="none" normalizeH="0" baseline="0">
                          <a:ln>
                            <a:noFill/>
                          </a:ln>
                          <a:solidFill>
                            <a:schemeClr val="tx2">
                              <a:lumMod val="95000"/>
                              <a:lumOff val="5000"/>
                            </a:schemeClr>
                          </a:solidFill>
                          <a:effectLst/>
                          <a:latin typeface="等线" panose="02010600030101010101" pitchFamily="2" charset="-122"/>
                          <a:ea typeface="等线" panose="02010600030101010101" pitchFamily="2" charset="-122"/>
                        </a:rPr>
                        <a:t>附件发送；</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可以禁止安全相关产品</a:t>
                      </a:r>
                      <a:r>
                        <a:rPr kumimoji="0" lang="zh-CN" altLang="en-US" sz="1800" b="1" i="0" u="none" strike="noStrike" cap="none" normalizeH="0" baseline="0">
                          <a:ln>
                            <a:noFill/>
                          </a:ln>
                          <a:solidFill>
                            <a:schemeClr val="tx2">
                              <a:lumMod val="95000"/>
                              <a:lumOff val="5000"/>
                            </a:schemeClr>
                          </a:solidFill>
                          <a:effectLst/>
                          <a:latin typeface="等线" panose="02010600030101010101" pitchFamily="2" charset="-122"/>
                          <a:ea typeface="等线" panose="02010600030101010101" pitchFamily="2" charset="-122"/>
                        </a:rPr>
                        <a:t>的运行；</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r>
              <a:tr h="774525">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2">
                              <a:lumMod val="95000"/>
                              <a:lumOff val="5000"/>
                            </a:schemeClr>
                          </a:solidFill>
                          <a:effectLst/>
                          <a:latin typeface="等线" panose="02010600030101010101" pitchFamily="2" charset="-122"/>
                          <a:ea typeface="等线" panose="02010600030101010101" pitchFamily="2" charset="-122"/>
                        </a:rPr>
                        <a:t>Conficker (Downadup)</a:t>
                      </a:r>
                      <a:endParaRPr kumimoji="0" lang="en-US" sz="1800" b="1" i="0" u="none" strike="noStrike" cap="none" normalizeH="0" baseline="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2008</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a:t>
                      </a:r>
                      <a:r>
                        <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11</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月</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利用</a:t>
                      </a: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Windows</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系统中的缓冲区溢出漏洞；</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自</a:t>
                      </a: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SQL Slammer</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以来最普遍的感染；</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noFill/>
                  </a:tcPr>
                </a:tc>
              </a:tr>
              <a:tr h="1106464">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震网蠕虫</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a:t>
                      </a: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Stuxnet</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2010</a:t>
                      </a: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年</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c>
                  <a:txBody>
                    <a:bodyPr/>
                    <a:lstStyle>
                      <a:lvl1pPr marL="0" algn="l" defTabSz="914400" rtl="0" eaLnBrk="1" latinLnBrk="0" hangingPunct="1">
                        <a:defRPr sz="1800" kern="1200">
                          <a:solidFill>
                            <a:schemeClr val="tx1"/>
                          </a:solidFill>
                          <a:latin typeface="Palatino Linotype" panose="02040502050505030304"/>
                        </a:defRPr>
                      </a:lvl1pPr>
                      <a:lvl2pPr marL="457200" algn="l" defTabSz="914400" rtl="0" eaLnBrk="1" latinLnBrk="0" hangingPunct="1">
                        <a:defRPr sz="1800" kern="1200">
                          <a:solidFill>
                            <a:schemeClr val="tx1"/>
                          </a:solidFill>
                          <a:latin typeface="Palatino Linotype" panose="02040502050505030304"/>
                        </a:defRPr>
                      </a:lvl2pPr>
                      <a:lvl3pPr marL="914400" algn="l" defTabSz="914400" rtl="0" eaLnBrk="1" latinLnBrk="0" hangingPunct="1">
                        <a:defRPr sz="1800" kern="1200">
                          <a:solidFill>
                            <a:schemeClr val="tx1"/>
                          </a:solidFill>
                          <a:latin typeface="Palatino Linotype" panose="02040502050505030304"/>
                        </a:defRPr>
                      </a:lvl3pPr>
                      <a:lvl4pPr marL="1371600" algn="l" defTabSz="914400" rtl="0" eaLnBrk="1" latinLnBrk="0" hangingPunct="1">
                        <a:defRPr sz="1800" kern="1200">
                          <a:solidFill>
                            <a:schemeClr val="tx1"/>
                          </a:solidFill>
                          <a:latin typeface="Palatino Linotype" panose="02040502050505030304"/>
                        </a:defRPr>
                      </a:lvl4pPr>
                      <a:lvl5pPr marL="1828800" algn="l" defTabSz="914400" rtl="0" eaLnBrk="1" latinLnBrk="0" hangingPunct="1">
                        <a:defRPr sz="1800" kern="1200">
                          <a:solidFill>
                            <a:schemeClr val="tx1"/>
                          </a:solidFill>
                          <a:latin typeface="Palatino Linotype" panose="02040502050505030304"/>
                        </a:defRPr>
                      </a:lvl5pPr>
                      <a:lvl6pPr marL="2286000" algn="l" defTabSz="914400" rtl="0" eaLnBrk="1" latinLnBrk="0" hangingPunct="1">
                        <a:defRPr sz="1800" kern="1200">
                          <a:solidFill>
                            <a:schemeClr val="tx1"/>
                          </a:solidFill>
                          <a:latin typeface="Palatino Linotype" panose="02040502050505030304"/>
                        </a:defRPr>
                      </a:lvl6pPr>
                      <a:lvl7pPr marL="2743200" algn="l" defTabSz="914400" rtl="0" eaLnBrk="1" latinLnBrk="0" hangingPunct="1">
                        <a:defRPr sz="1800" kern="1200">
                          <a:solidFill>
                            <a:schemeClr val="tx1"/>
                          </a:solidFill>
                          <a:latin typeface="Palatino Linotype" panose="02040502050505030304"/>
                        </a:defRPr>
                      </a:lvl7pPr>
                      <a:lvl8pPr marL="3200400" algn="l" defTabSz="914400" rtl="0" eaLnBrk="1" latinLnBrk="0" hangingPunct="1">
                        <a:defRPr sz="1800" kern="1200">
                          <a:solidFill>
                            <a:schemeClr val="tx1"/>
                          </a:solidFill>
                          <a:latin typeface="Palatino Linotype" panose="02040502050505030304"/>
                        </a:defRPr>
                      </a:lvl8pPr>
                      <a:lvl9pPr marL="3657600" algn="l" defTabSz="914400" rtl="0" eaLnBrk="1" latinLnBrk="0" hangingPunct="1">
                        <a:defRPr sz="1800" kern="1200">
                          <a:solidFill>
                            <a:schemeClr val="tx1"/>
                          </a:solidFill>
                          <a:latin typeface="Palatino Linotype" panose="02040502050505030304"/>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限制其传播的速率以减少其被发现的机会；</a:t>
                      </a:r>
                      <a:endParaRPr kumimoji="0" lang="en-US" altLang="zh-CN"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rPr>
                        <a:t>目标是工业控制系统；</a:t>
                      </a:r>
                      <a:endParaRPr kumimoji="0" lang="zh-CN" altLang="en-US" sz="1800" b="1" i="0" u="none" strike="noStrike" cap="none" normalizeH="0" baseline="0" dirty="0">
                        <a:ln>
                          <a:noFill/>
                        </a:ln>
                        <a:solidFill>
                          <a:schemeClr val="tx2">
                            <a:lumMod val="95000"/>
                            <a:lumOff val="5000"/>
                          </a:schemeClr>
                        </a:solidFill>
                        <a:effectLst/>
                        <a:latin typeface="等线" panose="02010600030101010101" pitchFamily="2" charset="-122"/>
                        <a:ea typeface="等线" panose="02010600030101010101" pitchFamily="2" charset="-122"/>
                      </a:endParaRPr>
                    </a:p>
                  </a:txBody>
                  <a:tcPr horzOverflow="overflow">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lnTlToBr>
                      <a:noFill/>
                    </a:lnTlToBr>
                    <a:lnBlToTr>
                      <a:noFill/>
                    </a:lnBlToTr>
                    <a:solidFill>
                      <a:srgbClr val="D16349">
                        <a:alpha val="20000"/>
                      </a:srgbClr>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手机蠕虫</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6" name="矩形: 圆角 5"/>
          <p:cNvSpPr/>
          <p:nvPr/>
        </p:nvSpPr>
        <p:spPr>
          <a:xfrm>
            <a:off x="1220330" y="1835563"/>
            <a:ext cx="6768752" cy="941123"/>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最初被发现的手机蠕虫是</a:t>
            </a:r>
            <a:r>
              <a:rPr lang="en-US" altLang="zh-CN" sz="2000" dirty="0">
                <a:solidFill>
                  <a:schemeClr val="bg1"/>
                </a:solidFill>
                <a:latin typeface="黑体" panose="02010609060101010101" pitchFamily="49" charset="-122"/>
                <a:ea typeface="黑体" panose="02010609060101010101" pitchFamily="49" charset="-122"/>
              </a:rPr>
              <a:t>2004</a:t>
            </a:r>
            <a:r>
              <a:rPr lang="zh-CN" altLang="en-US" sz="2000" dirty="0">
                <a:solidFill>
                  <a:schemeClr val="bg1"/>
                </a:solidFill>
                <a:latin typeface="黑体" panose="02010609060101010101" pitchFamily="49" charset="-122"/>
                <a:ea typeface="黑体" panose="02010609060101010101" pitchFamily="49" charset="-122"/>
              </a:rPr>
              <a:t>年的</a:t>
            </a:r>
            <a:r>
              <a:rPr lang="en-US" altLang="zh-CN" sz="2000" dirty="0" err="1">
                <a:solidFill>
                  <a:schemeClr val="bg1"/>
                </a:solidFill>
                <a:latin typeface="黑体" panose="02010609060101010101" pitchFamily="49" charset="-122"/>
                <a:ea typeface="黑体" panose="02010609060101010101" pitchFamily="49" charset="-122"/>
              </a:rPr>
              <a:t>Cabir</a:t>
            </a:r>
            <a:r>
              <a:rPr lang="zh-CN" altLang="en-US" sz="2000" dirty="0">
                <a:solidFill>
                  <a:schemeClr val="bg1"/>
                </a:solidFill>
                <a:latin typeface="黑体" panose="02010609060101010101" pitchFamily="49" charset="-122"/>
                <a:ea typeface="黑体" panose="02010609060101010101" pitchFamily="49" charset="-122"/>
              </a:rPr>
              <a:t>蠕虫，然后是</a:t>
            </a:r>
            <a:r>
              <a:rPr lang="en-US" altLang="zh-CN" sz="2000" dirty="0">
                <a:solidFill>
                  <a:schemeClr val="bg1"/>
                </a:solidFill>
                <a:latin typeface="黑体" panose="02010609060101010101" pitchFamily="49" charset="-122"/>
                <a:ea typeface="黑体" panose="02010609060101010101" pitchFamily="49" charset="-122"/>
              </a:rPr>
              <a:t>2005</a:t>
            </a:r>
            <a:r>
              <a:rPr lang="zh-CN" altLang="en-US" sz="2000" dirty="0">
                <a:solidFill>
                  <a:schemeClr val="bg1"/>
                </a:solidFill>
                <a:latin typeface="黑体" panose="02010609060101010101" pitchFamily="49" charset="-122"/>
                <a:ea typeface="黑体" panose="02010609060101010101" pitchFamily="49" charset="-122"/>
              </a:rPr>
              <a:t>年的</a:t>
            </a:r>
            <a:r>
              <a:rPr lang="en-US" altLang="zh-CN" sz="2000" dirty="0" err="1">
                <a:solidFill>
                  <a:schemeClr val="bg1"/>
                </a:solidFill>
                <a:latin typeface="黑体" panose="02010609060101010101" pitchFamily="49" charset="-122"/>
                <a:ea typeface="黑体" panose="02010609060101010101" pitchFamily="49" charset="-122"/>
              </a:rPr>
              <a:t>Lasco</a:t>
            </a:r>
            <a:r>
              <a:rPr lang="zh-CN" altLang="en-US" sz="2000" dirty="0">
                <a:solidFill>
                  <a:schemeClr val="bg1"/>
                </a:solidFill>
                <a:latin typeface="黑体" panose="02010609060101010101" pitchFamily="49" charset="-122"/>
                <a:ea typeface="黑体" panose="02010609060101010101" pitchFamily="49" charset="-122"/>
              </a:rPr>
              <a:t>和</a:t>
            </a:r>
            <a:r>
              <a:rPr lang="en-US" altLang="zh-CN" sz="2000" dirty="0">
                <a:solidFill>
                  <a:schemeClr val="bg1"/>
                </a:solidFill>
                <a:latin typeface="黑体" panose="02010609060101010101" pitchFamily="49" charset="-122"/>
                <a:ea typeface="黑体" panose="02010609060101010101" pitchFamily="49" charset="-122"/>
              </a:rPr>
              <a:t>CommWarrior</a:t>
            </a:r>
            <a:r>
              <a:rPr lang="zh-CN" altLang="en-US" sz="2000" dirty="0">
                <a:solidFill>
                  <a:schemeClr val="bg1"/>
                </a:solidFill>
                <a:latin typeface="黑体" panose="02010609060101010101" pitchFamily="49" charset="-122"/>
                <a:ea typeface="黑体" panose="02010609060101010101" pitchFamily="49" charset="-122"/>
              </a:rPr>
              <a:t>。</a:t>
            </a:r>
            <a:endParaRPr lang="zh-CN" altLang="en-US" sz="2000"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3840" y="3039437"/>
            <a:ext cx="1105486" cy="1105486"/>
          </a:xfrm>
          <a:prstGeom prst="rect">
            <a:avLst/>
          </a:prstGeom>
        </p:spPr>
      </p:pic>
      <p:sp>
        <p:nvSpPr>
          <p:cNvPr id="11" name="矩形: 圆角 10"/>
          <p:cNvSpPr/>
          <p:nvPr/>
        </p:nvSpPr>
        <p:spPr>
          <a:xfrm>
            <a:off x="2300450" y="3247242"/>
            <a:ext cx="5688632" cy="79382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智能手机允许用户从蜂窝网络运营商以外的其他来源安装软件应用程序，为蠕虫的传播提供了可能。</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921623" y="4444558"/>
            <a:ext cx="6292641" cy="80452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例如，</a:t>
            </a:r>
            <a:r>
              <a:rPr lang="en-US" altLang="zh-CN" dirty="0">
                <a:solidFill>
                  <a:schemeClr val="tx2"/>
                </a:solidFill>
                <a:latin typeface="黑体" panose="02010609060101010101" pitchFamily="49" charset="-122"/>
                <a:ea typeface="黑体" panose="02010609060101010101" pitchFamily="49" charset="-122"/>
              </a:rPr>
              <a:t>CommWarrior</a:t>
            </a:r>
            <a:r>
              <a:rPr lang="zh-CN" altLang="en-US" dirty="0">
                <a:solidFill>
                  <a:schemeClr val="tx2"/>
                </a:solidFill>
                <a:latin typeface="黑体" panose="02010609060101010101" pitchFamily="49" charset="-122"/>
                <a:ea typeface="黑体" panose="02010609060101010101" pitchFamily="49" charset="-122"/>
              </a:rPr>
              <a:t>蠕虫可以通过蓝牙和 </a:t>
            </a:r>
            <a:r>
              <a:rPr lang="en-US" altLang="zh-CN" dirty="0">
                <a:solidFill>
                  <a:schemeClr val="tx2"/>
                </a:solidFill>
                <a:latin typeface="黑体" panose="02010609060101010101" pitchFamily="49" charset="-122"/>
                <a:ea typeface="黑体" panose="02010609060101010101" pitchFamily="49" charset="-122"/>
              </a:rPr>
              <a:t>MMS </a:t>
            </a:r>
            <a:r>
              <a:rPr lang="zh-CN" altLang="en-US" dirty="0">
                <a:solidFill>
                  <a:schemeClr val="tx2"/>
                </a:solidFill>
                <a:latin typeface="黑体" panose="02010609060101010101" pitchFamily="49" charset="-122"/>
                <a:ea typeface="黑体" panose="02010609060101010101" pitchFamily="49" charset="-122"/>
              </a:rPr>
              <a:t>信息传播，将自身复制到可移动存储卡并将插入手机程序安装文件中。</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4318606"/>
            <a:ext cx="1065347" cy="1065347"/>
          </a:xfrm>
          <a:prstGeom prst="rect">
            <a:avLst/>
          </a:prstGeom>
        </p:spPr>
      </p:pic>
      <p:sp>
        <p:nvSpPr>
          <p:cNvPr id="15" name="矩形: 圆角 14"/>
          <p:cNvSpPr/>
          <p:nvPr/>
        </p:nvSpPr>
        <p:spPr>
          <a:xfrm>
            <a:off x="2314095" y="5652576"/>
            <a:ext cx="5907545" cy="804528"/>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虽然这些例子证明手机蠕虫是可能的，但目前绝大多数观察到的手机恶意软件还是使用木马程序来进行安装。</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68" y="5487711"/>
            <a:ext cx="1134258" cy="11342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夹带式下载</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4" name="矩形: 圆角 13"/>
          <p:cNvSpPr/>
          <p:nvPr/>
        </p:nvSpPr>
        <p:spPr>
          <a:xfrm>
            <a:off x="755576" y="1844824"/>
            <a:ext cx="7778960" cy="886703"/>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另一种攻击软件漏洞的方式是利用应用程序的缺陷来安装恶意软件，其中最普通的是利用浏览器的漏洞，称为</a:t>
            </a:r>
            <a:r>
              <a:rPr lang="zh-CN" altLang="en-US" sz="2000" dirty="0">
                <a:solidFill>
                  <a:srgbClr val="FFFF00"/>
                </a:solidFill>
                <a:latin typeface="黑体" panose="02010609060101010101" pitchFamily="49" charset="-122"/>
                <a:ea typeface="黑体" panose="02010609060101010101" pitchFamily="49" charset="-122"/>
              </a:rPr>
              <a:t>夹带式下载</a:t>
            </a:r>
            <a:r>
              <a:rPr lang="zh-CN" altLang="en-US" sz="2000" dirty="0">
                <a:solidFill>
                  <a:schemeClr val="bg1"/>
                </a:solidFill>
                <a:latin typeface="黑体" panose="02010609060101010101" pitchFamily="49" charset="-122"/>
                <a:ea typeface="黑体" panose="02010609060101010101" pitchFamily="49" charset="-122"/>
              </a:rPr>
              <a:t>。</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6" name="矩形: 圆角 15"/>
          <p:cNvSpPr/>
          <p:nvPr/>
        </p:nvSpPr>
        <p:spPr>
          <a:xfrm>
            <a:off x="1860444" y="3080838"/>
            <a:ext cx="5522382" cy="95871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当用户浏览一个受攻击者控制的</a:t>
            </a:r>
            <a:r>
              <a:rPr lang="en-US" altLang="zh-CN" dirty="0">
                <a:solidFill>
                  <a:schemeClr val="tx2"/>
                </a:solidFill>
                <a:latin typeface="黑体" panose="02010609060101010101" pitchFamily="49" charset="-122"/>
                <a:ea typeface="黑体" panose="02010609060101010101" pitchFamily="49" charset="-122"/>
              </a:rPr>
              <a:t>Web</a:t>
            </a:r>
            <a:r>
              <a:rPr lang="zh-CN" altLang="en-US" dirty="0">
                <a:solidFill>
                  <a:schemeClr val="tx2"/>
                </a:solidFill>
                <a:latin typeface="黑体" panose="02010609060101010101" pitchFamily="49" charset="-122"/>
                <a:ea typeface="黑体" panose="02010609060101010101" pitchFamily="49" charset="-122"/>
              </a:rPr>
              <a:t>页面时，该页面包含的代码会攻击该浏览器的缺陷并在用户不知情或未允许的情况下向系统安装恶意软件。</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4768" y="3136520"/>
            <a:ext cx="886703" cy="886703"/>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4462" y="3071019"/>
            <a:ext cx="448546" cy="448546"/>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3" y="3094388"/>
            <a:ext cx="886703" cy="886703"/>
          </a:xfrm>
          <a:prstGeom prst="rect">
            <a:avLst/>
          </a:prstGeom>
        </p:spPr>
      </p:pic>
      <p:sp>
        <p:nvSpPr>
          <p:cNvPr id="20" name="矩形: 圆角 19"/>
          <p:cNvSpPr/>
          <p:nvPr/>
        </p:nvSpPr>
        <p:spPr>
          <a:xfrm>
            <a:off x="1939372" y="4423065"/>
            <a:ext cx="6078044" cy="886703"/>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在多数情况下，这类恶意软件不像蠕虫那样主动传播，而是等待那些无防备的用户浏览恶意的</a:t>
            </a:r>
            <a:r>
              <a:rPr lang="en-US" altLang="zh-CN" dirty="0">
                <a:solidFill>
                  <a:schemeClr val="tx2"/>
                </a:solidFill>
                <a:latin typeface="黑体" panose="02010609060101010101" pitchFamily="49" charset="-122"/>
                <a:ea typeface="黑体" panose="02010609060101010101" pitchFamily="49" charset="-122"/>
              </a:rPr>
              <a:t>Web</a:t>
            </a:r>
            <a:r>
              <a:rPr lang="zh-CN" altLang="en-US" dirty="0">
                <a:solidFill>
                  <a:schemeClr val="tx2"/>
                </a:solidFill>
                <a:latin typeface="黑体" panose="02010609060101010101" pitchFamily="49" charset="-122"/>
                <a:ea typeface="黑体" panose="02010609060101010101" pitchFamily="49" charset="-122"/>
              </a:rPr>
              <a:t>页面。</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4"/>
          <a:stretch>
            <a:fillRect/>
          </a:stretch>
        </p:blipFill>
        <p:spPr>
          <a:xfrm rot="934171">
            <a:off x="911081" y="4354488"/>
            <a:ext cx="598925" cy="980317"/>
          </a:xfrm>
          <a:prstGeom prst="rect">
            <a:avLst/>
          </a:prstGeom>
        </p:spPr>
      </p:pic>
      <p:sp>
        <p:nvSpPr>
          <p:cNvPr id="24" name="矩形: 圆角 23"/>
          <p:cNvSpPr/>
          <p:nvPr/>
        </p:nvSpPr>
        <p:spPr>
          <a:xfrm>
            <a:off x="1076644" y="5701165"/>
            <a:ext cx="6914511" cy="71771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类似的攻击变种还有水坑式攻击（</a:t>
            </a:r>
            <a:r>
              <a:rPr lang="en-US" altLang="zh-CN" dirty="0">
                <a:solidFill>
                  <a:schemeClr val="tx2"/>
                </a:solidFill>
                <a:latin typeface="黑体" panose="02010609060101010101" pitchFamily="49" charset="-122"/>
                <a:ea typeface="黑体" panose="02010609060101010101" pitchFamily="49" charset="-122"/>
              </a:rPr>
              <a:t>watering-hole attack)</a:t>
            </a:r>
            <a:r>
              <a:rPr lang="zh-CN" altLang="en-US" dirty="0">
                <a:solidFill>
                  <a:schemeClr val="tx2"/>
                </a:solidFill>
                <a:latin typeface="黑体" panose="02010609060101010101" pitchFamily="49" charset="-122"/>
                <a:ea typeface="黑体" panose="02010609060101010101" pitchFamily="49" charset="-122"/>
              </a:rPr>
              <a:t>和恶意广告（</a:t>
            </a:r>
            <a:r>
              <a:rPr lang="en-US" altLang="zh-CN" dirty="0" err="1">
                <a:solidFill>
                  <a:schemeClr val="tx2"/>
                </a:solidFill>
                <a:latin typeface="黑体" panose="02010609060101010101" pitchFamily="49" charset="-122"/>
                <a:ea typeface="黑体" panose="02010609060101010101" pitchFamily="49" charset="-122"/>
              </a:rPr>
              <a:t>Malvertising</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等。</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点击劫持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4" name="矩形: 圆角 13"/>
          <p:cNvSpPr/>
          <p:nvPr/>
        </p:nvSpPr>
        <p:spPr>
          <a:xfrm>
            <a:off x="755576" y="1844824"/>
            <a:ext cx="7778960" cy="864096"/>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rgbClr val="FFFF00"/>
                </a:solidFill>
                <a:latin typeface="黑体" panose="02010609060101010101" pitchFamily="49" charset="-122"/>
                <a:ea typeface="黑体" panose="02010609060101010101" pitchFamily="49" charset="-122"/>
              </a:rPr>
              <a:t>点击劫持</a:t>
            </a:r>
            <a:r>
              <a:rPr lang="zh-CN" altLang="en-US" sz="2000" dirty="0">
                <a:solidFill>
                  <a:schemeClr val="bg1"/>
                </a:solidFill>
                <a:latin typeface="黑体" panose="02010609060101010101" pitchFamily="49" charset="-122"/>
                <a:ea typeface="黑体" panose="02010609060101010101" pitchFamily="49" charset="-122"/>
              </a:rPr>
              <a:t>（</a:t>
            </a:r>
            <a:r>
              <a:rPr lang="en-US" altLang="zh-CN" sz="2000" dirty="0">
                <a:solidFill>
                  <a:schemeClr val="bg1"/>
                </a:solidFill>
                <a:latin typeface="黑体" panose="02010609060101010101" pitchFamily="49" charset="-122"/>
                <a:ea typeface="黑体" panose="02010609060101010101" pitchFamily="49" charset="-122"/>
              </a:rPr>
              <a:t>clickjacking)</a:t>
            </a:r>
            <a:r>
              <a:rPr lang="zh-CN" altLang="en-US" sz="2000" dirty="0">
                <a:solidFill>
                  <a:schemeClr val="bg1"/>
                </a:solidFill>
                <a:latin typeface="黑体" panose="02010609060101010101" pitchFamily="49" charset="-122"/>
                <a:ea typeface="黑体" panose="02010609060101010101" pitchFamily="49" charset="-122"/>
              </a:rPr>
              <a:t>，也称为用户界面伪装攻击，是一种攻击者收集被感染用户鼠标点击信息的攻击。</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3" name="矩形: 圆角 12"/>
          <p:cNvSpPr/>
          <p:nvPr/>
        </p:nvSpPr>
        <p:spPr>
          <a:xfrm>
            <a:off x="2049624" y="3126704"/>
            <a:ext cx="6484912" cy="105452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利用</a:t>
            </a:r>
            <a:r>
              <a:rPr lang="en-US" altLang="zh-CN" dirty="0">
                <a:solidFill>
                  <a:schemeClr val="tx2"/>
                </a:solidFill>
                <a:latin typeface="黑体" panose="02010609060101010101" pitchFamily="49" charset="-122"/>
                <a:ea typeface="黑体" panose="02010609060101010101" pitchFamily="49" charset="-122"/>
              </a:rPr>
              <a:t>Adobe Flash</a:t>
            </a:r>
            <a:r>
              <a:rPr lang="zh-CN" altLang="en-US" dirty="0">
                <a:solidFill>
                  <a:schemeClr val="tx2"/>
                </a:solidFill>
                <a:latin typeface="黑体" panose="02010609060101010101" pitchFamily="49" charset="-122"/>
                <a:ea typeface="黑体" panose="02010609060101010101" pitchFamily="49" charset="-122"/>
              </a:rPr>
              <a:t>和</a:t>
            </a:r>
            <a:r>
              <a:rPr lang="en-US" altLang="zh-CN" dirty="0">
                <a:solidFill>
                  <a:schemeClr val="tx2"/>
                </a:solidFill>
                <a:latin typeface="黑体" panose="02010609060101010101" pitchFamily="49" charset="-122"/>
                <a:ea typeface="黑体" panose="02010609060101010101" pitchFamily="49" charset="-122"/>
              </a:rPr>
              <a:t>JavaScript</a:t>
            </a:r>
            <a:r>
              <a:rPr lang="zh-CN" altLang="en-US" dirty="0">
                <a:solidFill>
                  <a:schemeClr val="tx2"/>
                </a:solidFill>
                <a:latin typeface="黑体" panose="02010609060101010101" pitchFamily="49" charset="-122"/>
                <a:ea typeface="黑体" panose="02010609060101010101" pitchFamily="49" charset="-122"/>
              </a:rPr>
              <a:t>，攻击者可以在一个合法按钮的上面或下面部署一个用户难以察觉的新按钮。用户在试图点击时，实际上却被链接到另一个页面。</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4906" y="3027005"/>
            <a:ext cx="1154224" cy="1154224"/>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345" y="3802823"/>
            <a:ext cx="552032" cy="552032"/>
          </a:xfrm>
          <a:prstGeom prst="rect">
            <a:avLst/>
          </a:prstGeom>
        </p:spPr>
      </p:pic>
      <p:pic>
        <p:nvPicPr>
          <p:cNvPr id="8" name="图片 7"/>
          <p:cNvPicPr>
            <a:picLocks noChangeAspect="1"/>
          </p:cNvPicPr>
          <p:nvPr/>
        </p:nvPicPr>
        <p:blipFill>
          <a:blip r:embed="rId3"/>
          <a:stretch>
            <a:fillRect/>
          </a:stretch>
        </p:blipFill>
        <p:spPr>
          <a:xfrm>
            <a:off x="661718" y="3211275"/>
            <a:ext cx="969954" cy="969954"/>
          </a:xfrm>
          <a:prstGeom prst="rect">
            <a:avLst/>
          </a:prstGeom>
        </p:spPr>
      </p:pic>
      <p:sp>
        <p:nvSpPr>
          <p:cNvPr id="21" name="矩形: 圆角 20"/>
          <p:cNvSpPr/>
          <p:nvPr/>
        </p:nvSpPr>
        <p:spPr>
          <a:xfrm>
            <a:off x="755576" y="4670387"/>
            <a:ext cx="5005206" cy="552032"/>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利用类似的技术，</a:t>
            </a:r>
            <a:r>
              <a:rPr lang="zh-CN" altLang="en-US" sz="2000" dirty="0">
                <a:solidFill>
                  <a:srgbClr val="FFFF00"/>
                </a:solidFill>
                <a:latin typeface="黑体" panose="02010609060101010101" pitchFamily="49" charset="-122"/>
                <a:ea typeface="黑体" panose="02010609060101010101" pitchFamily="49" charset="-122"/>
              </a:rPr>
              <a:t>键盘输入</a:t>
            </a:r>
            <a:r>
              <a:rPr lang="zh-CN" altLang="en-US" sz="2000" dirty="0">
                <a:solidFill>
                  <a:schemeClr val="bg1"/>
                </a:solidFill>
                <a:latin typeface="黑体" panose="02010609060101010101" pitchFamily="49" charset="-122"/>
                <a:ea typeface="黑体" panose="02010609060101010101" pitchFamily="49" charset="-122"/>
              </a:rPr>
              <a:t>也可以被劫持。</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2" name="矩形: 圆角 21"/>
          <p:cNvSpPr/>
          <p:nvPr/>
        </p:nvSpPr>
        <p:spPr>
          <a:xfrm>
            <a:off x="755576" y="5381014"/>
            <a:ext cx="7488832" cy="105452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通过精心制作的样式表、</a:t>
            </a:r>
            <a:r>
              <a:rPr lang="en-US" altLang="zh-CN" dirty="0">
                <a:solidFill>
                  <a:schemeClr val="tx2"/>
                </a:solidFill>
                <a:latin typeface="黑体" panose="02010609060101010101" pitchFamily="49" charset="-122"/>
                <a:ea typeface="黑体" panose="02010609060101010101" pitchFamily="49" charset="-122"/>
              </a:rPr>
              <a:t>iframe</a:t>
            </a:r>
            <a:r>
              <a:rPr lang="zh-CN" altLang="en-US" dirty="0">
                <a:solidFill>
                  <a:schemeClr val="tx2"/>
                </a:solidFill>
                <a:latin typeface="黑体" panose="02010609060101010101" pitchFamily="49" charset="-122"/>
                <a:ea typeface="黑体" panose="02010609060101010101" pitchFamily="49" charset="-122"/>
              </a:rPr>
              <a:t>标签和文本框等页面元素，用户会误认为他们在为电邮或银行账户输入口令，而实际上他们将口令输入到了攻击者控制的一个不可见的框架内。</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6064" y="4354855"/>
            <a:ext cx="1258321" cy="1258321"/>
          </a:xfrm>
          <a:prstGeom prst="rect">
            <a:avLst/>
          </a:prstGeom>
        </p:spPr>
      </p:pic>
      <p:pic>
        <p:nvPicPr>
          <p:cNvPr id="23" name="图片 22"/>
          <p:cNvPicPr>
            <a:picLocks noChangeAspect="1"/>
          </p:cNvPicPr>
          <p:nvPr/>
        </p:nvPicPr>
        <p:blipFill>
          <a:blip r:embed="rId3"/>
          <a:stretch>
            <a:fillRect/>
          </a:stretch>
        </p:blipFill>
        <p:spPr>
          <a:xfrm>
            <a:off x="7362795" y="4656299"/>
            <a:ext cx="563563" cy="5635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社会工程学</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5" name="矩形: 圆角 14"/>
          <p:cNvSpPr/>
          <p:nvPr/>
        </p:nvSpPr>
        <p:spPr>
          <a:xfrm>
            <a:off x="1079612" y="1818974"/>
            <a:ext cx="6984776" cy="864096"/>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利用</a:t>
            </a:r>
            <a:r>
              <a:rPr lang="zh-CN" altLang="en-US" sz="2000" dirty="0">
                <a:solidFill>
                  <a:srgbClr val="FFFF00"/>
                </a:solidFill>
                <a:latin typeface="黑体" panose="02010609060101010101" pitchFamily="49" charset="-122"/>
                <a:ea typeface="黑体" panose="02010609060101010101" pitchFamily="49" charset="-122"/>
              </a:rPr>
              <a:t>社会工程学</a:t>
            </a:r>
            <a:r>
              <a:rPr lang="zh-CN" altLang="en-US" sz="2000" dirty="0">
                <a:solidFill>
                  <a:schemeClr val="bg1"/>
                </a:solidFill>
                <a:latin typeface="黑体" panose="02010609060101010101" pitchFamily="49" charset="-122"/>
                <a:ea typeface="黑体" panose="02010609060101010101" pitchFamily="49" charset="-122"/>
              </a:rPr>
              <a:t>发动的攻击“欺骗”用户协助攻击者损害自己的系统或泄露个人信息。</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7" name="矩形: 圆角 16"/>
          <p:cNvSpPr/>
          <p:nvPr/>
        </p:nvSpPr>
        <p:spPr>
          <a:xfrm>
            <a:off x="1535862" y="3278742"/>
            <a:ext cx="2680789" cy="103716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不请自来的电子邮件，绝大多数由僵尸网络操纵僵尸机发送。</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8" name="矩形: 圆角 17"/>
          <p:cNvSpPr/>
          <p:nvPr/>
        </p:nvSpPr>
        <p:spPr>
          <a:xfrm>
            <a:off x="1314341" y="2881558"/>
            <a:ext cx="1496744" cy="466432"/>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垃圾邮件</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 name="左大括号 1"/>
          <p:cNvSpPr/>
          <p:nvPr/>
        </p:nvSpPr>
        <p:spPr>
          <a:xfrm>
            <a:off x="4580575" y="3102244"/>
            <a:ext cx="312479" cy="1598969"/>
          </a:xfrm>
          <a:prstGeom prst="leftBrace">
            <a:avLst>
              <a:gd name="adj1" fmla="val 95952"/>
              <a:gd name="adj2" fmla="val 50000"/>
            </a:avLst>
          </a:prstGeom>
          <a:ln>
            <a:solidFill>
              <a:schemeClr val="accent4">
                <a:lumMod val="40000"/>
                <a:lumOff val="6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0" name="矩形: 圆角 19"/>
          <p:cNvSpPr/>
          <p:nvPr/>
        </p:nvSpPr>
        <p:spPr>
          <a:xfrm>
            <a:off x="5162411" y="3062059"/>
            <a:ext cx="711933" cy="408781"/>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广告</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4" name="矩形: 圆角 23"/>
          <p:cNvSpPr/>
          <p:nvPr/>
        </p:nvSpPr>
        <p:spPr>
          <a:xfrm>
            <a:off x="6171574" y="3062059"/>
            <a:ext cx="711933" cy="40878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诈骗</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5" name="矩形: 圆角 24"/>
          <p:cNvSpPr/>
          <p:nvPr/>
        </p:nvSpPr>
        <p:spPr>
          <a:xfrm>
            <a:off x="5162411" y="3704860"/>
            <a:ext cx="2558502" cy="40878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恶意软件</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木马、脚本</a:t>
            </a:r>
            <a:r>
              <a:rPr lang="en-US" altLang="zh-CN" dirty="0">
                <a:solidFill>
                  <a:schemeClr val="tx2"/>
                </a:solidFill>
                <a:latin typeface="黑体" panose="02010609060101010101" pitchFamily="49" charset="-122"/>
                <a:ea typeface="黑体" panose="02010609060101010101" pitchFamily="49" charset="-122"/>
              </a:rPr>
              <a:t>)</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6" name="矩形: 圆角 25"/>
          <p:cNvSpPr/>
          <p:nvPr/>
        </p:nvSpPr>
        <p:spPr>
          <a:xfrm>
            <a:off x="5162411" y="4252247"/>
            <a:ext cx="1137656" cy="40878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钓鱼攻击</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4507" y="3642536"/>
            <a:ext cx="616881" cy="518387"/>
          </a:xfrm>
          <a:prstGeom prst="rect">
            <a:avLst/>
          </a:prstGeom>
        </p:spPr>
      </p:pic>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4909" y="4184231"/>
            <a:ext cx="544811" cy="544811"/>
          </a:xfrm>
          <a:prstGeom prst="rect">
            <a:avLst/>
          </a:prstGeom>
        </p:spPr>
      </p:pic>
      <p:sp>
        <p:nvSpPr>
          <p:cNvPr id="31" name="矩形: 圆角 30"/>
          <p:cNvSpPr/>
          <p:nvPr/>
        </p:nvSpPr>
        <p:spPr>
          <a:xfrm>
            <a:off x="1465030" y="5153873"/>
            <a:ext cx="3068298" cy="125820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其目标是智能手机，早期的手机木马针对塞班系统，近年来，很多木马将目标转向了安卓手机和苹果的</a:t>
            </a:r>
            <a:r>
              <a:rPr lang="en-US" altLang="zh-CN" sz="1600" dirty="0">
                <a:solidFill>
                  <a:schemeClr val="tx2"/>
                </a:solidFill>
                <a:latin typeface="黑体" panose="02010609060101010101" pitchFamily="49" charset="-122"/>
                <a:ea typeface="黑体" panose="02010609060101010101" pitchFamily="49" charset="-122"/>
              </a:rPr>
              <a:t>iPhone</a:t>
            </a:r>
            <a:r>
              <a:rPr lang="zh-CN" altLang="en-US" sz="1600" dirty="0">
                <a:solidFill>
                  <a:schemeClr val="tx2"/>
                </a:solidFill>
                <a:latin typeface="黑体" panose="02010609060101010101" pitchFamily="49" charset="-122"/>
                <a:ea typeface="黑体" panose="02010609060101010101" pitchFamily="49" charset="-122"/>
              </a:rPr>
              <a:t>。</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34" name="箭头: 右 33"/>
          <p:cNvSpPr/>
          <p:nvPr/>
        </p:nvSpPr>
        <p:spPr>
          <a:xfrm>
            <a:off x="4799286" y="5638957"/>
            <a:ext cx="324036" cy="288033"/>
          </a:xfrm>
          <a:prstGeom prst="rightArrow">
            <a:avLst/>
          </a:prstGeom>
          <a:solidFill>
            <a:schemeClr val="accent2">
              <a:lumMod val="20000"/>
              <a:lumOff val="80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dirty="0"/>
          </a:p>
        </p:txBody>
      </p:sp>
      <p:sp>
        <p:nvSpPr>
          <p:cNvPr id="35" name="矩形: 圆角 34"/>
          <p:cNvSpPr/>
          <p:nvPr/>
        </p:nvSpPr>
        <p:spPr>
          <a:xfrm>
            <a:off x="5347039" y="5263239"/>
            <a:ext cx="2406382" cy="1072563"/>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通常通过服务于目标操作系统的一个或多个应用程序市场来传播。</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30" name="矩形: 圆角 29"/>
          <p:cNvSpPr/>
          <p:nvPr/>
        </p:nvSpPr>
        <p:spPr>
          <a:xfrm>
            <a:off x="1287054" y="4796807"/>
            <a:ext cx="1496744" cy="466431"/>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手机木马</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animBg="1"/>
      <p:bldP spid="20" grpId="0" animBg="1"/>
      <p:bldP spid="24" grpId="0" animBg="1"/>
      <p:bldP spid="25" grpId="0" animBg="1"/>
      <p:bldP spid="26" grpId="0" animBg="1"/>
      <p:bldP spid="31" grpId="0" animBg="1"/>
      <p:bldP spid="34" grpId="0" animBg="1"/>
      <p:bldP spid="35"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9.1 </a:t>
            </a:r>
            <a:r>
              <a:rPr lang="zh-CN" altLang="en-US" dirty="0">
                <a:latin typeface="楷体" panose="02010609060101010101" pitchFamily="49" charset="-122"/>
                <a:ea typeface="楷体" panose="02010609060101010101" pitchFamily="49" charset="-122"/>
              </a:rPr>
              <a:t>恶意软件的概念</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恶意软件的相关术语表</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rotWithShape="1">
          <a:blip r:embed="rId1"/>
          <a:srcRect b="44481"/>
          <a:stretch>
            <a:fillRect/>
          </a:stretch>
        </p:blipFill>
        <p:spPr>
          <a:xfrm>
            <a:off x="342900" y="1863968"/>
            <a:ext cx="8458200" cy="386016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9.4 </a:t>
            </a:r>
            <a:r>
              <a:rPr lang="zh-CN" altLang="en-US" dirty="0">
                <a:latin typeface="楷体" panose="02010609060101010101" pitchFamily="49" charset="-122"/>
                <a:ea typeface="楷体" panose="02010609060101010101" pitchFamily="49" charset="-122"/>
              </a:rPr>
              <a:t>恶意软件的传染机制</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社会工程学</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1" name="矩形: 圆角 30"/>
          <p:cNvSpPr/>
          <p:nvPr/>
        </p:nvSpPr>
        <p:spPr>
          <a:xfrm>
            <a:off x="780922" y="2476917"/>
            <a:ext cx="2451745" cy="136843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表面上看起来有用的程序或命令过程，但其内部藏有恶意代码。</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4" name="箭头: 右 33"/>
          <p:cNvSpPr/>
          <p:nvPr/>
        </p:nvSpPr>
        <p:spPr>
          <a:xfrm>
            <a:off x="3364886" y="2890601"/>
            <a:ext cx="322492" cy="345890"/>
          </a:xfrm>
          <a:prstGeom prst="rightArrow">
            <a:avLst/>
          </a:prstGeom>
          <a:solidFill>
            <a:schemeClr val="accent4">
              <a:lumMod val="40000"/>
              <a:lumOff val="60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dirty="0"/>
          </a:p>
        </p:txBody>
      </p:sp>
      <p:sp>
        <p:nvSpPr>
          <p:cNvPr id="35" name="矩形: 圆角 34"/>
          <p:cNvSpPr/>
          <p:nvPr/>
        </p:nvSpPr>
        <p:spPr>
          <a:xfrm>
            <a:off x="3803221" y="2476917"/>
            <a:ext cx="2473121" cy="136843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通过知名的软件发布网站或应用程序商店将其分发，诱惑受害者运行木马。</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0" name="矩形: 圆角 29"/>
          <p:cNvSpPr/>
          <p:nvPr/>
        </p:nvSpPr>
        <p:spPr>
          <a:xfrm>
            <a:off x="648703" y="1977599"/>
            <a:ext cx="1546002" cy="590866"/>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特洛伊木马</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36" name="左大括号 35"/>
          <p:cNvSpPr/>
          <p:nvPr/>
        </p:nvSpPr>
        <p:spPr>
          <a:xfrm>
            <a:off x="2529640" y="4154208"/>
            <a:ext cx="319607" cy="2360111"/>
          </a:xfrm>
          <a:prstGeom prst="leftBrace">
            <a:avLst>
              <a:gd name="adj1" fmla="val 95952"/>
              <a:gd name="adj2" fmla="val 50000"/>
            </a:avLst>
          </a:prstGeom>
          <a:ln>
            <a:solidFill>
              <a:schemeClr val="accent5">
                <a:lumMod val="7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7" name="矩形: 圆角 36"/>
          <p:cNvSpPr/>
          <p:nvPr/>
        </p:nvSpPr>
        <p:spPr>
          <a:xfrm>
            <a:off x="2995374" y="4205426"/>
            <a:ext cx="5537065" cy="456550"/>
          </a:xfrm>
          <a:prstGeom prst="round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1600" dirty="0">
                <a:solidFill>
                  <a:schemeClr val="tx2"/>
                </a:solidFill>
                <a:latin typeface="黑体" panose="02010609060101010101" pitchFamily="49" charset="-122"/>
                <a:ea typeface="黑体" panose="02010609060101010101" pitchFamily="49" charset="-122"/>
              </a:rPr>
              <a:t>(1)</a:t>
            </a:r>
            <a:r>
              <a:rPr lang="zh-CN" altLang="en-US" sz="1600" dirty="0">
                <a:solidFill>
                  <a:schemeClr val="tx2"/>
                </a:solidFill>
                <a:latin typeface="黑体" panose="02010609060101010101" pitchFamily="49" charset="-122"/>
                <a:ea typeface="黑体" panose="02010609060101010101" pitchFamily="49" charset="-122"/>
              </a:rPr>
              <a:t>继续执行源程序的功能，另外同时执行独立的恶意行为</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38" name="矩形: 圆角 37"/>
          <p:cNvSpPr/>
          <p:nvPr/>
        </p:nvSpPr>
        <p:spPr>
          <a:xfrm>
            <a:off x="6884836" y="2582438"/>
            <a:ext cx="1732808" cy="962216"/>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执行非预期的或有害的功能。</a:t>
            </a:r>
            <a:endParaRPr lang="zh-CN" altLang="en-US" dirty="0">
              <a:solidFill>
                <a:schemeClr val="tx2"/>
              </a:solidFill>
              <a:latin typeface="黑体" panose="02010609060101010101" pitchFamily="49" charset="-122"/>
              <a:ea typeface="黑体" panose="02010609060101010101" pitchFamily="49" charset="-122"/>
            </a:endParaRPr>
          </a:p>
        </p:txBody>
      </p:sp>
      <p:sp>
        <p:nvSpPr>
          <p:cNvPr id="41" name="箭头: 右 40"/>
          <p:cNvSpPr/>
          <p:nvPr/>
        </p:nvSpPr>
        <p:spPr>
          <a:xfrm>
            <a:off x="6448917" y="2890601"/>
            <a:ext cx="322492" cy="345890"/>
          </a:xfrm>
          <a:prstGeom prst="rightArrow">
            <a:avLst/>
          </a:prstGeom>
          <a:solidFill>
            <a:schemeClr val="accent6">
              <a:lumMod val="40000"/>
              <a:lumOff val="60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dirty="0"/>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323019" y="1838873"/>
            <a:ext cx="649350" cy="545672"/>
          </a:xfrm>
          <a:prstGeom prst="rect">
            <a:avLst/>
          </a:prstGeom>
        </p:spPr>
      </p:pic>
      <p:pic>
        <p:nvPicPr>
          <p:cNvPr id="47" name="图片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671397" y="1607871"/>
            <a:ext cx="588536" cy="964812"/>
          </a:xfrm>
          <a:prstGeom prst="rect">
            <a:avLst/>
          </a:prstGeom>
        </p:spPr>
      </p:pic>
      <p:pic>
        <p:nvPicPr>
          <p:cNvPr id="49" name="图片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7654" y="1702942"/>
            <a:ext cx="773975" cy="773975"/>
          </a:xfrm>
          <a:prstGeom prst="rect">
            <a:avLst/>
          </a:prstGeom>
        </p:spPr>
      </p:pic>
      <p:sp>
        <p:nvSpPr>
          <p:cNvPr id="52" name="矩形: 圆角 51"/>
          <p:cNvSpPr/>
          <p:nvPr/>
        </p:nvSpPr>
        <p:spPr>
          <a:xfrm>
            <a:off x="686657" y="4802280"/>
            <a:ext cx="1546002" cy="892103"/>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特洛伊木马的三种模型</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53" name="矩形: 圆角 52"/>
          <p:cNvSpPr/>
          <p:nvPr/>
        </p:nvSpPr>
        <p:spPr>
          <a:xfrm>
            <a:off x="2995375" y="4891866"/>
            <a:ext cx="5186254" cy="928926"/>
          </a:xfrm>
          <a:prstGeom prst="round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1600" dirty="0">
                <a:solidFill>
                  <a:schemeClr val="tx2"/>
                </a:solidFill>
                <a:latin typeface="黑体" panose="02010609060101010101" pitchFamily="49" charset="-122"/>
                <a:ea typeface="黑体" panose="02010609060101010101" pitchFamily="49" charset="-122"/>
              </a:rPr>
              <a:t>(2)</a:t>
            </a:r>
            <a:r>
              <a:rPr lang="zh-CN" altLang="en-US" sz="1600" dirty="0">
                <a:solidFill>
                  <a:schemeClr val="tx2"/>
                </a:solidFill>
                <a:latin typeface="黑体" panose="02010609060101010101" pitchFamily="49" charset="-122"/>
                <a:ea typeface="黑体" panose="02010609060101010101" pitchFamily="49" charset="-122"/>
              </a:rPr>
              <a:t>继续执行源程序的功能，但是会对其进行修改，以执行恶意行为（例如登录程序木马 会收集用户的口令）或者隐藏另一个恶意行为</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54" name="矩形: 圆角 53"/>
          <p:cNvSpPr/>
          <p:nvPr/>
        </p:nvSpPr>
        <p:spPr>
          <a:xfrm>
            <a:off x="2995374" y="6050682"/>
            <a:ext cx="3736865" cy="456551"/>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1600" dirty="0">
                <a:solidFill>
                  <a:schemeClr val="tx2"/>
                </a:solidFill>
                <a:latin typeface="黑体" panose="02010609060101010101" pitchFamily="49" charset="-122"/>
                <a:ea typeface="黑体" panose="02010609060101010101" pitchFamily="49" charset="-122"/>
              </a:rPr>
              <a:t>(3)</a:t>
            </a:r>
            <a:r>
              <a:rPr lang="zh-CN" altLang="en-US" sz="1600" dirty="0">
                <a:solidFill>
                  <a:schemeClr val="tx2"/>
                </a:solidFill>
                <a:latin typeface="黑体" panose="02010609060101010101" pitchFamily="49" charset="-122"/>
                <a:ea typeface="黑体" panose="02010609060101010101" pitchFamily="49" charset="-122"/>
              </a:rPr>
              <a:t>用恶意功能完全替代原程序的功能</a:t>
            </a:r>
            <a:endParaRPr lang="zh-CN" altLang="en-US" sz="16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5" grpId="0" animBg="1"/>
      <p:bldP spid="30" grpId="0" animBg="1"/>
      <p:bldP spid="36" grpId="0" animBg="1"/>
      <p:bldP spid="37" grpId="0" animBg="1"/>
      <p:bldP spid="38" grpId="0" animBg="1"/>
      <p:bldP spid="41" grpId="0" animBg="1"/>
      <p:bldP spid="52" grpId="0" animBg="1"/>
      <p:bldP spid="53" grpId="0" animBg="1"/>
      <p:bldP spid="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2317318">
            <a:off x="7586545" y="5493358"/>
            <a:ext cx="461054" cy="461054"/>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恶意软件的载荷</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730306" y="1916832"/>
            <a:ext cx="7683388" cy="849955"/>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一旦恶意软件在目标系统中启动，下一步需要关心的就是其在系统中会有什么样的行为，也就是恶意软件携带什么样的载荷。</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6" name="矩形: 圆角 5"/>
          <p:cNvSpPr/>
          <p:nvPr/>
        </p:nvSpPr>
        <p:spPr>
          <a:xfrm>
            <a:off x="2159732" y="3321717"/>
            <a:ext cx="6127884" cy="101541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一些恶意软件并不携带载荷或仅仅携带无任何功能的载荷。此种恶意软件无论是故意地或因意外而被过早地释放出来，其唯一的目的是传播恶意软件。</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109343"/>
            <a:ext cx="1440160" cy="1440160"/>
          </a:xfrm>
          <a:prstGeom prst="rect">
            <a:avLst/>
          </a:prstGeom>
        </p:spPr>
      </p:pic>
      <p:sp>
        <p:nvSpPr>
          <p:cNvPr id="9" name="矩形: 圆角 8"/>
          <p:cNvSpPr/>
          <p:nvPr/>
        </p:nvSpPr>
        <p:spPr>
          <a:xfrm>
            <a:off x="981046" y="5084628"/>
            <a:ext cx="5406371" cy="849955"/>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更普遍的情况是，恶意软件携带有一个或多个可以为攻击者实施某些秘密行为的有效载荷。</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453" y="4858941"/>
            <a:ext cx="1168524" cy="1168524"/>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31827">
            <a:off x="6483459" y="5024695"/>
            <a:ext cx="547264" cy="547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5099" y="4641052"/>
            <a:ext cx="880357" cy="880357"/>
          </a:xfrm>
          <a:prstGeom prst="rect">
            <a:avLst/>
          </a:prstGeom>
        </p:spPr>
      </p:pic>
      <p:sp>
        <p:nvSpPr>
          <p:cNvPr id="12" name="矩形: 圆角 11"/>
          <p:cNvSpPr/>
          <p:nvPr/>
        </p:nvSpPr>
        <p:spPr>
          <a:xfrm>
            <a:off x="1543460" y="4834147"/>
            <a:ext cx="6309667" cy="68726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某些恶意软件会加密用户数据，然后向用户索要赎金才可以恢复数据，如</a:t>
            </a:r>
            <a:r>
              <a:rPr lang="en-US" altLang="zh-CN" sz="1600" dirty="0">
                <a:solidFill>
                  <a:schemeClr val="tx2"/>
                </a:solidFill>
                <a:latin typeface="黑体" panose="02010609060101010101" pitchFamily="49" charset="-122"/>
                <a:ea typeface="黑体" panose="02010609060101010101" pitchFamily="49" charset="-122"/>
              </a:rPr>
              <a:t>Cyborg</a:t>
            </a:r>
            <a:r>
              <a:rPr lang="zh-CN" altLang="en-US" sz="1600" dirty="0">
                <a:solidFill>
                  <a:schemeClr val="tx2"/>
                </a:solidFill>
                <a:latin typeface="黑体" panose="02010609060101010101" pitchFamily="49" charset="-122"/>
                <a:ea typeface="黑体" panose="02010609060101010101" pitchFamily="49" charset="-122"/>
              </a:rPr>
              <a:t>木马</a:t>
            </a:r>
            <a:r>
              <a:rPr lang="en-US" altLang="zh-CN" sz="1600" dirty="0">
                <a:solidFill>
                  <a:schemeClr val="tx2"/>
                </a:solidFill>
                <a:latin typeface="黑体" panose="02010609060101010101" pitchFamily="49" charset="-122"/>
                <a:ea typeface="黑体" panose="02010609060101010101" pitchFamily="49" charset="-122"/>
              </a:rPr>
              <a:t>(1989)</a:t>
            </a:r>
            <a:r>
              <a:rPr lang="zh-CN" altLang="en-US" sz="1600" dirty="0">
                <a:solidFill>
                  <a:schemeClr val="tx2"/>
                </a:solidFill>
                <a:latin typeface="黑体" panose="02010609060101010101" pitchFamily="49" charset="-122"/>
                <a:ea typeface="黑体" panose="02010609060101010101" pitchFamily="49" charset="-122"/>
              </a:rPr>
              <a:t>、</a:t>
            </a:r>
            <a:r>
              <a:rPr lang="en-US" altLang="zh-CN" sz="1600" dirty="0" err="1">
                <a:solidFill>
                  <a:schemeClr val="tx2"/>
                </a:solidFill>
                <a:latin typeface="黑体" panose="02010609060101010101" pitchFamily="49" charset="-122"/>
                <a:ea typeface="黑体" panose="02010609060101010101" pitchFamily="49" charset="-122"/>
              </a:rPr>
              <a:t>Gpcode</a:t>
            </a:r>
            <a:r>
              <a:rPr lang="zh-CN" altLang="en-US" sz="1600" dirty="0">
                <a:solidFill>
                  <a:schemeClr val="tx2"/>
                </a:solidFill>
                <a:latin typeface="黑体" panose="02010609060101010101" pitchFamily="49" charset="-122"/>
                <a:ea typeface="黑体" panose="02010609060101010101" pitchFamily="49" charset="-122"/>
              </a:rPr>
              <a:t>木马</a:t>
            </a:r>
            <a:r>
              <a:rPr lang="en-US" altLang="zh-CN" sz="1600" dirty="0">
                <a:solidFill>
                  <a:schemeClr val="tx2"/>
                </a:solidFill>
                <a:latin typeface="黑体" panose="02010609060101010101" pitchFamily="49" charset="-122"/>
                <a:ea typeface="黑体" panose="02010609060101010101" pitchFamily="49" charset="-122"/>
              </a:rPr>
              <a:t>(2006)</a:t>
            </a:r>
            <a:r>
              <a:rPr lang="zh-CN" altLang="en-US" sz="1600" dirty="0">
                <a:solidFill>
                  <a:schemeClr val="tx2"/>
                </a:solidFill>
                <a:latin typeface="黑体" panose="02010609060101010101" pitchFamily="49" charset="-122"/>
                <a:ea typeface="黑体" panose="02010609060101010101" pitchFamily="49" charset="-122"/>
              </a:rPr>
              <a:t>。</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08768" y="1107877"/>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系统损坏</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6" name="矩形: 圆角 5"/>
          <p:cNvSpPr/>
          <p:nvPr/>
        </p:nvSpPr>
        <p:spPr>
          <a:xfrm>
            <a:off x="1413970" y="1624515"/>
            <a:ext cx="6583674" cy="68477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一类可见于许多病毒和蠕虫中的早期有效载荷</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可以在特定的触发条件被满足时对被感染系统的数据造成破坏。</a:t>
            </a:r>
            <a:endParaRPr lang="zh-CN" altLang="en-US" dirty="0">
              <a:solidFill>
                <a:schemeClr val="tx2"/>
              </a:solidFill>
              <a:latin typeface="黑体" panose="02010609060101010101" pitchFamily="49" charset="-122"/>
              <a:ea typeface="黑体" panose="02010609060101010101" pitchFamily="49" charset="-122"/>
            </a:endParaRPr>
          </a:p>
        </p:txBody>
      </p:sp>
      <p:sp>
        <p:nvSpPr>
          <p:cNvPr id="7" name="矩形: 圆角 6"/>
          <p:cNvSpPr/>
          <p:nvPr/>
        </p:nvSpPr>
        <p:spPr>
          <a:xfrm>
            <a:off x="1539430" y="2755043"/>
            <a:ext cx="6669707" cy="60954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在可执行文件被打开时感染它们，当触发日期一到，它会通过重写硬盘从</a:t>
            </a:r>
            <a:r>
              <a:rPr lang="en-US" altLang="zh-CN" sz="1600" dirty="0">
                <a:solidFill>
                  <a:schemeClr val="tx2"/>
                </a:solidFill>
                <a:latin typeface="黑体" panose="02010609060101010101" pitchFamily="49" charset="-122"/>
                <a:ea typeface="黑体" panose="02010609060101010101" pitchFamily="49" charset="-122"/>
              </a:rPr>
              <a:t>0</a:t>
            </a:r>
            <a:r>
              <a:rPr lang="zh-CN" altLang="en-US" sz="1600" dirty="0">
                <a:solidFill>
                  <a:schemeClr val="tx2"/>
                </a:solidFill>
                <a:latin typeface="黑体" panose="02010609060101010101" pitchFamily="49" charset="-122"/>
                <a:ea typeface="黑体" panose="02010609060101010101" pitchFamily="49" charset="-122"/>
              </a:rPr>
              <a:t>开始的第一个兆字节的数据以删除被感染系统中的数据。</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8" name="矩形: 圆角 7"/>
          <p:cNvSpPr/>
          <p:nvPr/>
        </p:nvSpPr>
        <p:spPr>
          <a:xfrm>
            <a:off x="1440705" y="2421345"/>
            <a:ext cx="2347414" cy="384099"/>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bg1"/>
                </a:solidFill>
                <a:latin typeface="黑体" panose="02010609060101010101" pitchFamily="49" charset="-122"/>
                <a:ea typeface="黑体" panose="02010609060101010101" pitchFamily="49" charset="-122"/>
              </a:rPr>
              <a:t>CIH(Chernobyl)</a:t>
            </a:r>
            <a:r>
              <a:rPr lang="zh-CN" altLang="en-US" dirty="0">
                <a:solidFill>
                  <a:schemeClr val="bg1"/>
                </a:solidFill>
                <a:latin typeface="黑体" panose="02010609060101010101" pitchFamily="49" charset="-122"/>
                <a:ea typeface="黑体" panose="02010609060101010101" pitchFamily="49" charset="-122"/>
              </a:rPr>
              <a:t>病毒</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0" name="矩形: 圆角 9"/>
          <p:cNvSpPr/>
          <p:nvPr/>
        </p:nvSpPr>
        <p:spPr>
          <a:xfrm>
            <a:off x="1563864" y="3793298"/>
            <a:ext cx="6165651" cy="60954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它可以暂停和删除一些运行在系统中的反病毒程序。在发作日期，即每年某几个月的</a:t>
            </a:r>
            <a:r>
              <a:rPr lang="en-US" altLang="zh-CN" sz="1600" dirty="0">
                <a:solidFill>
                  <a:schemeClr val="tx2"/>
                </a:solidFill>
                <a:latin typeface="黑体" panose="02010609060101010101" pitchFamily="49" charset="-122"/>
                <a:ea typeface="黑体" panose="02010609060101010101" pitchFamily="49" charset="-122"/>
              </a:rPr>
              <a:t>13</a:t>
            </a:r>
            <a:r>
              <a:rPr lang="zh-CN" altLang="en-US" sz="1600" dirty="0">
                <a:solidFill>
                  <a:schemeClr val="tx2"/>
                </a:solidFill>
                <a:latin typeface="黑体" panose="02010609060101010101" pitchFamily="49" charset="-122"/>
                <a:ea typeface="黑体" panose="02010609060101010101" pitchFamily="49" charset="-122"/>
              </a:rPr>
              <a:t>号，它会清空本地硬盘下的文件。</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1" name="矩形: 圆角 10"/>
          <p:cNvSpPr/>
          <p:nvPr/>
        </p:nvSpPr>
        <p:spPr>
          <a:xfrm>
            <a:off x="1453924" y="4485360"/>
            <a:ext cx="2491026" cy="40755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勒索软件</a:t>
            </a:r>
            <a:r>
              <a:rPr lang="en-US" altLang="zh-CN" dirty="0">
                <a:solidFill>
                  <a:schemeClr val="bg1"/>
                </a:solidFill>
                <a:latin typeface="黑体" panose="02010609060101010101" pitchFamily="49" charset="-122"/>
                <a:ea typeface="黑体" panose="02010609060101010101" pitchFamily="49" charset="-122"/>
              </a:rPr>
              <a:t>(ransomware)</a:t>
            </a:r>
            <a:endParaRPr lang="zh-CN" altLang="en-US" dirty="0">
              <a:solidFill>
                <a:schemeClr val="bg1"/>
              </a:solidFill>
              <a:latin typeface="黑体" panose="02010609060101010101" pitchFamily="49" charset="-122"/>
              <a:ea typeface="黑体" panose="02010609060101010101" pitchFamily="49" charset="-122"/>
            </a:endParaRPr>
          </a:p>
        </p:txBody>
      </p:sp>
      <p:sp>
        <p:nvSpPr>
          <p:cNvPr id="9" name="矩形: 圆角 8"/>
          <p:cNvSpPr/>
          <p:nvPr/>
        </p:nvSpPr>
        <p:spPr>
          <a:xfrm>
            <a:off x="1453924" y="3457731"/>
            <a:ext cx="2271396" cy="39143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求职信</a:t>
            </a:r>
            <a:r>
              <a:rPr lang="en-US" altLang="zh-CN" dirty="0">
                <a:solidFill>
                  <a:schemeClr val="bg1"/>
                </a:solidFill>
                <a:latin typeface="黑体" panose="02010609060101010101" pitchFamily="49" charset="-122"/>
                <a:ea typeface="黑体" panose="02010609060101010101" pitchFamily="49" charset="-122"/>
              </a:rPr>
              <a:t>(</a:t>
            </a:r>
            <a:r>
              <a:rPr lang="en-US" altLang="zh-CN" dirty="0" err="1">
                <a:solidFill>
                  <a:schemeClr val="bg1"/>
                </a:solidFill>
                <a:latin typeface="黑体" panose="02010609060101010101" pitchFamily="49" charset="-122"/>
                <a:ea typeface="黑体" panose="02010609060101010101" pitchFamily="49" charset="-122"/>
              </a:rPr>
              <a:t>Klez</a:t>
            </a:r>
            <a:r>
              <a:rPr lang="en-US" altLang="zh-CN" dirty="0">
                <a:solidFill>
                  <a:schemeClr val="bg1"/>
                </a:solidFill>
                <a:latin typeface="黑体" panose="02010609060101010101" pitchFamily="49" charset="-122"/>
                <a:ea typeface="黑体" panose="02010609060101010101" pitchFamily="49" charset="-122"/>
              </a:rPr>
              <a:t>)</a:t>
            </a:r>
            <a:r>
              <a:rPr lang="zh-CN" altLang="en-US" dirty="0">
                <a:solidFill>
                  <a:schemeClr val="bg1"/>
                </a:solidFill>
                <a:latin typeface="黑体" panose="02010609060101010101" pitchFamily="49" charset="-122"/>
                <a:ea typeface="黑体" panose="02010609060101010101" pitchFamily="49" charset="-122"/>
              </a:rPr>
              <a:t>蠕虫</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13" name="Picture 6"/>
          <p:cNvPicPr>
            <a:picLocks noChangeAspect="1"/>
          </p:cNvPicPr>
          <p:nvPr/>
        </p:nvPicPr>
        <p:blipFill>
          <a:blip r:embed="rId2"/>
          <a:stretch>
            <a:fillRect/>
          </a:stretch>
        </p:blipFill>
        <p:spPr>
          <a:xfrm rot="1440116">
            <a:off x="558060" y="2566014"/>
            <a:ext cx="857545" cy="791115"/>
          </a:xfrm>
          <a:prstGeom prst="rect">
            <a:avLst/>
          </a:prstGeom>
        </p:spPr>
      </p:pic>
      <p:pic>
        <p:nvPicPr>
          <p:cNvPr id="14" name="Picture 5"/>
          <p:cNvPicPr>
            <a:picLocks noChangeAspect="1"/>
          </p:cNvPicPr>
          <p:nvPr/>
        </p:nvPicPr>
        <p:blipFill>
          <a:blip r:embed="rId3"/>
          <a:stretch>
            <a:fillRect/>
          </a:stretch>
        </p:blipFill>
        <p:spPr>
          <a:xfrm>
            <a:off x="697408" y="3591511"/>
            <a:ext cx="636320" cy="743172"/>
          </a:xfrm>
          <a:prstGeom prst="rect">
            <a:avLst/>
          </a:prstGeom>
        </p:spPr>
      </p:pic>
      <p:pic>
        <p:nvPicPr>
          <p:cNvPr id="15" name="Picture 3"/>
          <p:cNvPicPr>
            <a:picLocks noChangeAspect="1"/>
          </p:cNvPicPr>
          <p:nvPr/>
        </p:nvPicPr>
        <p:blipFill>
          <a:blip r:embed="rId4"/>
          <a:stretch>
            <a:fillRect/>
          </a:stretch>
        </p:blipFill>
        <p:spPr>
          <a:xfrm>
            <a:off x="1031059" y="5095487"/>
            <a:ext cx="382911" cy="382911"/>
          </a:xfrm>
          <a:prstGeom prst="rect">
            <a:avLst/>
          </a:prstGeom>
        </p:spPr>
      </p:pic>
      <p:sp>
        <p:nvSpPr>
          <p:cNvPr id="18" name="矩形: 圆角 17"/>
          <p:cNvSpPr/>
          <p:nvPr/>
        </p:nvSpPr>
        <p:spPr>
          <a:xfrm>
            <a:off x="1541262" y="5965679"/>
            <a:ext cx="6815480" cy="63731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嵌入在恶意软件中的代码，在特定条件满足时便会“爆炸”。一旦被引爆，它会修改或删除数据或所有文件，导致宕机或者其他破坏。</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9" name="矩形: 圆角 18"/>
          <p:cNvSpPr/>
          <p:nvPr/>
        </p:nvSpPr>
        <p:spPr>
          <a:xfrm>
            <a:off x="1440705" y="5644056"/>
            <a:ext cx="1197857" cy="373679"/>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逻辑炸弹</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835" y="5896141"/>
            <a:ext cx="695465" cy="695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8" grpId="0" animBg="1"/>
      <p:bldP spid="10" grpId="0" animBg="1"/>
      <p:bldP spid="11" grpId="0" animBg="1"/>
      <p:bldP spid="9" grpId="0" animBg="1"/>
      <p:bldP spid="18"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81642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系统损坏</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6" name="矩形: 圆角 5"/>
          <p:cNvSpPr/>
          <p:nvPr/>
        </p:nvSpPr>
        <p:spPr>
          <a:xfrm>
            <a:off x="1187624" y="1895712"/>
            <a:ext cx="6966668" cy="563563"/>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损坏系统类有效载荷的进一步变种的目标是引起</a:t>
            </a:r>
            <a:r>
              <a:rPr lang="zh-CN" altLang="en-US" dirty="0">
                <a:solidFill>
                  <a:schemeClr val="accent2">
                    <a:lumMod val="60000"/>
                    <a:lumOff val="40000"/>
                  </a:schemeClr>
                </a:solidFill>
                <a:latin typeface="黑体" panose="02010609060101010101" pitchFamily="49" charset="-122"/>
                <a:ea typeface="黑体" panose="02010609060101010101" pitchFamily="49" charset="-122"/>
              </a:rPr>
              <a:t>物理设备</a:t>
            </a:r>
            <a:r>
              <a:rPr lang="zh-CN" altLang="en-US" dirty="0">
                <a:solidFill>
                  <a:schemeClr val="tx2"/>
                </a:solidFill>
                <a:latin typeface="黑体" panose="02010609060101010101" pitchFamily="49" charset="-122"/>
                <a:ea typeface="黑体" panose="02010609060101010101" pitchFamily="49" charset="-122"/>
              </a:rPr>
              <a:t>的损害</a:t>
            </a:r>
            <a:endParaRPr lang="zh-CN" altLang="en-US" dirty="0">
              <a:solidFill>
                <a:schemeClr val="tx2"/>
              </a:solidFill>
              <a:latin typeface="黑体" panose="02010609060101010101" pitchFamily="49" charset="-122"/>
              <a:ea typeface="黑体" panose="02010609060101010101" pitchFamily="49" charset="-122"/>
            </a:endParaRPr>
          </a:p>
        </p:txBody>
      </p:sp>
      <p:sp>
        <p:nvSpPr>
          <p:cNvPr id="7" name="矩形: 圆角 6"/>
          <p:cNvSpPr/>
          <p:nvPr/>
        </p:nvSpPr>
        <p:spPr>
          <a:xfrm>
            <a:off x="1521293" y="3167228"/>
            <a:ext cx="6750644" cy="809244"/>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刚才提到的</a:t>
            </a:r>
            <a:r>
              <a:rPr lang="en-US" altLang="zh-CN" sz="1600" dirty="0">
                <a:solidFill>
                  <a:schemeClr val="tx2"/>
                </a:solidFill>
                <a:latin typeface="黑体" panose="02010609060101010101" pitchFamily="49" charset="-122"/>
                <a:ea typeface="黑体" panose="02010609060101010101" pitchFamily="49" charset="-122"/>
              </a:rPr>
              <a:t>CIH</a:t>
            </a:r>
            <a:r>
              <a:rPr lang="zh-CN" altLang="en-US" sz="1600" dirty="0">
                <a:solidFill>
                  <a:schemeClr val="tx2"/>
                </a:solidFill>
                <a:latin typeface="黑体" panose="02010609060101010101" pitchFamily="49" charset="-122"/>
                <a:ea typeface="黑体" panose="02010609060101010101" pitchFamily="49" charset="-122"/>
              </a:rPr>
              <a:t>病毒不仅毁坏数据，还会试图重写用于引导计算机启动的</a:t>
            </a:r>
            <a:r>
              <a:rPr lang="en-US" altLang="zh-CN" sz="1600" dirty="0">
                <a:solidFill>
                  <a:schemeClr val="tx2"/>
                </a:solidFill>
                <a:latin typeface="黑体" panose="02010609060101010101" pitchFamily="49" charset="-122"/>
                <a:ea typeface="黑体" panose="02010609060101010101" pitchFamily="49" charset="-122"/>
              </a:rPr>
              <a:t>BIOS</a:t>
            </a:r>
            <a:r>
              <a:rPr lang="zh-CN" altLang="en-US" sz="1600" dirty="0">
                <a:solidFill>
                  <a:schemeClr val="tx2"/>
                </a:solidFill>
                <a:latin typeface="黑体" panose="02010609060101010101" pitchFamily="49" charset="-122"/>
                <a:ea typeface="黑体" panose="02010609060101010101" pitchFamily="49" charset="-122"/>
              </a:rPr>
              <a:t>代码。如果成功，引导过程则会失效，系统无法使用。</a:t>
            </a:r>
            <a:endParaRPr lang="zh-CN" altLang="en-US" sz="1600" dirty="0">
              <a:solidFill>
                <a:schemeClr val="tx2"/>
              </a:solidFill>
              <a:latin typeface="黑体" panose="02010609060101010101" pitchFamily="49" charset="-122"/>
              <a:ea typeface="黑体" panose="02010609060101010101" pitchFamily="49" charset="-122"/>
            </a:endParaRPr>
          </a:p>
        </p:txBody>
      </p:sp>
      <p:pic>
        <p:nvPicPr>
          <p:cNvPr id="8" name="Picture 6"/>
          <p:cNvPicPr>
            <a:picLocks noChangeAspect="1"/>
          </p:cNvPicPr>
          <p:nvPr/>
        </p:nvPicPr>
        <p:blipFill>
          <a:blip r:embed="rId1"/>
          <a:stretch>
            <a:fillRect/>
          </a:stretch>
        </p:blipFill>
        <p:spPr>
          <a:xfrm rot="1440116">
            <a:off x="486805" y="3047828"/>
            <a:ext cx="956432" cy="882342"/>
          </a:xfrm>
          <a:prstGeom prst="rect">
            <a:avLst/>
          </a:prstGeom>
        </p:spPr>
      </p:pic>
      <p:sp>
        <p:nvSpPr>
          <p:cNvPr id="9" name="矩形: 圆角 8"/>
          <p:cNvSpPr/>
          <p:nvPr/>
        </p:nvSpPr>
        <p:spPr>
          <a:xfrm>
            <a:off x="1527135" y="4625004"/>
            <a:ext cx="6750644" cy="813874"/>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以一些特殊工业控制系统为目标，替换系统中原始的控制代码，令设备偏离其正常的运行范围，设备停止运转甚至损坏。</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0" name="矩形: 圆角 9"/>
          <p:cNvSpPr/>
          <p:nvPr/>
        </p:nvSpPr>
        <p:spPr>
          <a:xfrm>
            <a:off x="1408958" y="4220794"/>
            <a:ext cx="2446459" cy="461057"/>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震网（</a:t>
            </a:r>
            <a:r>
              <a:rPr lang="en-US" altLang="zh-CN" dirty="0">
                <a:solidFill>
                  <a:schemeClr val="bg1"/>
                </a:solidFill>
                <a:latin typeface="黑体" panose="02010609060101010101" pitchFamily="49" charset="-122"/>
                <a:ea typeface="黑体" panose="02010609060101010101" pitchFamily="49" charset="-122"/>
              </a:rPr>
              <a:t>Stuxnet)</a:t>
            </a:r>
            <a:r>
              <a:rPr lang="zh-CN" altLang="en-US" dirty="0">
                <a:solidFill>
                  <a:schemeClr val="bg1"/>
                </a:solidFill>
                <a:latin typeface="黑体" panose="02010609060101010101" pitchFamily="49" charset="-122"/>
                <a:ea typeface="黑体" panose="02010609060101010101" pitchFamily="49" charset="-122"/>
              </a:rPr>
              <a:t>蠕虫</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1" name="矩形: 圆角 10"/>
          <p:cNvSpPr/>
          <p:nvPr/>
        </p:nvSpPr>
        <p:spPr>
          <a:xfrm>
            <a:off x="1431412" y="2756178"/>
            <a:ext cx="2347414" cy="43999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bg1"/>
                </a:solidFill>
                <a:latin typeface="黑体" panose="02010609060101010101" pitchFamily="49" charset="-122"/>
                <a:ea typeface="黑体" panose="02010609060101010101" pitchFamily="49" charset="-122"/>
              </a:rPr>
              <a:t>CIH(Chernobyl)</a:t>
            </a:r>
            <a:r>
              <a:rPr lang="zh-CN" altLang="en-US" dirty="0">
                <a:solidFill>
                  <a:schemeClr val="bg1"/>
                </a:solidFill>
                <a:latin typeface="黑体" panose="02010609060101010101" pitchFamily="49" charset="-122"/>
                <a:ea typeface="黑体" panose="02010609060101010101" pitchFamily="49" charset="-122"/>
              </a:rPr>
              <a:t>病毒</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2"/>
          <a:stretch>
            <a:fillRect/>
          </a:stretch>
        </p:blipFill>
        <p:spPr>
          <a:xfrm rot="20297978">
            <a:off x="345298" y="4852024"/>
            <a:ext cx="1011600" cy="475484"/>
          </a:xfrm>
          <a:prstGeom prst="rect">
            <a:avLst/>
          </a:prstGeom>
        </p:spPr>
      </p:pic>
      <p:sp>
        <p:nvSpPr>
          <p:cNvPr id="13" name="矩形: 圆角 12"/>
          <p:cNvSpPr/>
          <p:nvPr/>
        </p:nvSpPr>
        <p:spPr>
          <a:xfrm>
            <a:off x="2195736" y="5624217"/>
            <a:ext cx="5526508" cy="494109"/>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伊朗铀浓缩项目使用的离心机被高度怀疑是震网蠕虫的目标</a:t>
            </a:r>
            <a:endParaRPr lang="zh-CN" altLang="en-US" sz="1600" dirty="0">
              <a:solidFill>
                <a:schemeClr val="tx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1318" y="5589489"/>
            <a:ext cx="563563" cy="5635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417646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攻击代理（</a:t>
            </a:r>
            <a:r>
              <a:rPr lang="en-US" altLang="zh-CN" sz="2800" dirty="0">
                <a:solidFill>
                  <a:schemeClr val="tx2"/>
                </a:solidFill>
                <a:latin typeface="黑体" panose="02010609060101010101" pitchFamily="49" charset="-122"/>
                <a:ea typeface="黑体" panose="02010609060101010101" pitchFamily="49" charset="-122"/>
              </a:rPr>
              <a:t>BOTs</a:t>
            </a:r>
            <a:r>
              <a:rPr lang="zh-CN" altLang="en-US"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1365548" y="1866489"/>
            <a:ext cx="6336704" cy="792088"/>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这一类有效载荷可以使得攻击者攻击者能够偷偷地使用受感染的系统的计算资源和网络资源</a:t>
            </a:r>
            <a:endParaRPr lang="zh-CN" altLang="en-US" dirty="0">
              <a:solidFill>
                <a:schemeClr val="bg1"/>
              </a:solidFill>
              <a:latin typeface="黑体" panose="02010609060101010101" pitchFamily="49" charset="-122"/>
              <a:ea typeface="黑体" panose="02010609060101010101" pitchFamily="49" charset="-122"/>
            </a:endParaRPr>
          </a:p>
        </p:txBody>
      </p:sp>
      <p:sp>
        <p:nvSpPr>
          <p:cNvPr id="6" name="矩形: 圆角 5"/>
          <p:cNvSpPr/>
          <p:nvPr/>
        </p:nvSpPr>
        <p:spPr>
          <a:xfrm>
            <a:off x="1684453" y="4307966"/>
            <a:ext cx="6159734" cy="792088"/>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此种载荷经常被“种植”在属于可信的第三方的成百上千台计算机上，被感染的系统被称为僵尸机。</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5311" y="4332238"/>
            <a:ext cx="767603" cy="767603"/>
          </a:xfrm>
          <a:prstGeom prst="rect">
            <a:avLst/>
          </a:prstGeom>
        </p:spPr>
      </p:pic>
      <p:sp>
        <p:nvSpPr>
          <p:cNvPr id="9" name="矩形: 圆角 8"/>
          <p:cNvSpPr/>
          <p:nvPr/>
        </p:nvSpPr>
        <p:spPr>
          <a:xfrm>
            <a:off x="1115616" y="5584846"/>
            <a:ext cx="5472608" cy="79208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大量的僵尸机能够以一种协调的方式行动，这样的一大群僵尸机就组成了僵尸网络（</a:t>
            </a:r>
            <a:r>
              <a:rPr lang="en-US" altLang="zh-CN" dirty="0">
                <a:solidFill>
                  <a:schemeClr val="tx2"/>
                </a:solidFill>
                <a:latin typeface="黑体" panose="02010609060101010101" pitchFamily="49" charset="-122"/>
                <a:ea typeface="黑体" panose="02010609060101010101" pitchFamily="49" charset="-122"/>
              </a:rPr>
              <a:t>botnet)</a:t>
            </a:r>
            <a:r>
              <a:rPr lang="zh-CN" altLang="en-US" dirty="0">
                <a:solidFill>
                  <a:schemeClr val="tx2"/>
                </a:solidFill>
                <a:latin typeface="黑体" panose="02010609060101010101" pitchFamily="49" charset="-122"/>
                <a:ea typeface="黑体" panose="02010609060101010101" pitchFamily="49" charset="-122"/>
              </a:rPr>
              <a:t>。</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650" y="5400582"/>
            <a:ext cx="1116135" cy="1116135"/>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5665" y="6021759"/>
            <a:ext cx="370446" cy="370446"/>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0136" y="6078098"/>
            <a:ext cx="370446" cy="370446"/>
          </a:xfrm>
          <a:prstGeom prst="rect">
            <a:avLst/>
          </a:prstGeom>
        </p:spPr>
      </p:pic>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617" y="5368894"/>
            <a:ext cx="370446" cy="370446"/>
          </a:xfrm>
          <a:prstGeom prst="rect">
            <a:avLst/>
          </a:prstGeom>
        </p:spPr>
      </p:pic>
      <p:sp>
        <p:nvSpPr>
          <p:cNvPr id="20" name="矩形: 圆角 19"/>
          <p:cNvSpPr/>
          <p:nvPr/>
        </p:nvSpPr>
        <p:spPr>
          <a:xfrm>
            <a:off x="2411760" y="3039910"/>
            <a:ext cx="5005957" cy="744325"/>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这一类型的有效载荷所攻击的，是被感染系统的</a:t>
            </a:r>
            <a:r>
              <a:rPr lang="zh-CN" altLang="en-US" dirty="0">
                <a:solidFill>
                  <a:schemeClr val="accent6">
                    <a:lumMod val="60000"/>
                    <a:lumOff val="40000"/>
                  </a:schemeClr>
                </a:solidFill>
                <a:latin typeface="黑体" panose="02010609060101010101" pitchFamily="49" charset="-122"/>
                <a:ea typeface="黑体" panose="02010609060101010101" pitchFamily="49" charset="-122"/>
              </a:rPr>
              <a:t>完整性</a:t>
            </a:r>
            <a:r>
              <a:rPr lang="zh-CN" altLang="en-US" dirty="0">
                <a:solidFill>
                  <a:schemeClr val="tx2"/>
                </a:solidFill>
                <a:latin typeface="黑体" panose="02010609060101010101" pitchFamily="49" charset="-122"/>
                <a:ea typeface="黑体" panose="02010609060101010101" pitchFamily="49" charset="-122"/>
              </a:rPr>
              <a:t>和</a:t>
            </a:r>
            <a:r>
              <a:rPr lang="zh-CN" altLang="en-US" dirty="0">
                <a:solidFill>
                  <a:schemeClr val="accent6">
                    <a:lumMod val="60000"/>
                    <a:lumOff val="40000"/>
                  </a:schemeClr>
                </a:solidFill>
                <a:latin typeface="黑体" panose="02010609060101010101" pitchFamily="49" charset="-122"/>
                <a:ea typeface="黑体" panose="02010609060101010101" pitchFamily="49" charset="-122"/>
              </a:rPr>
              <a:t>可用性</a:t>
            </a:r>
            <a:r>
              <a:rPr lang="zh-CN" altLang="en-US" dirty="0">
                <a:solidFill>
                  <a:schemeClr val="tx2">
                    <a:lumMod val="95000"/>
                    <a:lumOff val="5000"/>
                  </a:schemeClr>
                </a:solidFill>
                <a:latin typeface="黑体" panose="02010609060101010101" pitchFamily="49" charset="-122"/>
                <a:ea typeface="黑体" panose="02010609060101010101" pitchFamily="49" charset="-122"/>
              </a:rPr>
              <a:t>。</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23351"/>
          <a:stretch>
            <a:fillRect/>
          </a:stretch>
        </p:blipFill>
        <p:spPr>
          <a:xfrm>
            <a:off x="1468095" y="2819182"/>
            <a:ext cx="686172" cy="1031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417646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攻击代理（</a:t>
            </a:r>
            <a:r>
              <a:rPr lang="en-US" altLang="zh-CN" sz="2800" dirty="0">
                <a:solidFill>
                  <a:schemeClr val="tx2"/>
                </a:solidFill>
                <a:latin typeface="黑体" panose="02010609060101010101" pitchFamily="49" charset="-122"/>
                <a:ea typeface="黑体" panose="02010609060101010101" pitchFamily="49" charset="-122"/>
              </a:rPr>
              <a:t>BOTs</a:t>
            </a:r>
            <a:r>
              <a:rPr lang="zh-CN" altLang="en-US"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6" name="矩形: 圆角 5"/>
          <p:cNvSpPr/>
          <p:nvPr/>
        </p:nvSpPr>
        <p:spPr>
          <a:xfrm>
            <a:off x="971600" y="1995138"/>
            <a:ext cx="4824536" cy="52322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僵尸网络（</a:t>
            </a:r>
            <a:r>
              <a:rPr lang="en-US" altLang="zh-CN" dirty="0">
                <a:solidFill>
                  <a:schemeClr val="tx2"/>
                </a:solidFill>
                <a:latin typeface="黑体" panose="02010609060101010101" pitchFamily="49" charset="-122"/>
                <a:ea typeface="黑体" panose="02010609060101010101" pitchFamily="49" charset="-122"/>
              </a:rPr>
              <a:t>botnet)</a:t>
            </a:r>
            <a:r>
              <a:rPr lang="zh-CN" altLang="en-US" dirty="0">
                <a:solidFill>
                  <a:schemeClr val="tx2"/>
                </a:solidFill>
                <a:latin typeface="黑体" panose="02010609060101010101" pitchFamily="49" charset="-122"/>
                <a:ea typeface="黑体" panose="02010609060101010101" pitchFamily="49" charset="-122"/>
              </a:rPr>
              <a:t>经常被操纵用作以下攻击</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1" name="矩形: 圆角 20"/>
          <p:cNvSpPr/>
          <p:nvPr/>
        </p:nvSpPr>
        <p:spPr>
          <a:xfrm>
            <a:off x="723865" y="2256748"/>
            <a:ext cx="8388424" cy="4495560"/>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分布式拒绝服务攻击（</a:t>
            </a:r>
            <a:r>
              <a:rPr lang="en-US" altLang="zh-CN" dirty="0">
                <a:solidFill>
                  <a:schemeClr val="tx2"/>
                </a:solidFill>
                <a:latin typeface="黑体" panose="02010609060101010101" pitchFamily="49" charset="-122"/>
                <a:ea typeface="黑体" panose="02010609060101010101" pitchFamily="49" charset="-122"/>
              </a:rPr>
              <a:t>DDoS)</a:t>
            </a: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发送垃圾邮件（</a:t>
            </a:r>
            <a:r>
              <a:rPr lang="en-US" altLang="zh-CN" dirty="0">
                <a:solidFill>
                  <a:schemeClr val="tx2"/>
                </a:solidFill>
                <a:latin typeface="黑体" panose="02010609060101010101" pitchFamily="49" charset="-122"/>
                <a:ea typeface="黑体" panose="02010609060101010101" pitchFamily="49" charset="-122"/>
              </a:rPr>
              <a:t>spamming)</a:t>
            </a: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嗅探通信流量（</a:t>
            </a:r>
            <a:r>
              <a:rPr lang="en-US" altLang="zh-CN" dirty="0">
                <a:solidFill>
                  <a:schemeClr val="tx2"/>
                </a:solidFill>
                <a:latin typeface="黑体" panose="02010609060101010101" pitchFamily="49" charset="-122"/>
                <a:ea typeface="黑体" panose="02010609060101010101" pitchFamily="49" charset="-122"/>
              </a:rPr>
              <a:t>sniffing traffic)</a:t>
            </a: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记录键盘（</a:t>
            </a:r>
            <a:r>
              <a:rPr lang="en-US" altLang="zh-CN" dirty="0">
                <a:solidFill>
                  <a:schemeClr val="tx2"/>
                </a:solidFill>
                <a:latin typeface="黑体" panose="02010609060101010101" pitchFamily="49" charset="-122"/>
                <a:ea typeface="黑体" panose="02010609060101010101" pitchFamily="49" charset="-122"/>
              </a:rPr>
              <a:t>keylogging)</a:t>
            </a: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传播新的恶意软件（</a:t>
            </a:r>
            <a:r>
              <a:rPr lang="en-US" altLang="zh-CN" dirty="0">
                <a:solidFill>
                  <a:schemeClr val="tx2"/>
                </a:solidFill>
                <a:latin typeface="黑体" panose="02010609060101010101" pitchFamily="49" charset="-122"/>
                <a:ea typeface="黑体" panose="02010609060101010101" pitchFamily="49" charset="-122"/>
              </a:rPr>
              <a:t>spreading new malware)</a:t>
            </a: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安装广告插件和浏览器辅助插件</a:t>
            </a:r>
            <a:endParaRPr lang="en-US" altLang="zh-CN" dirty="0">
              <a:solidFill>
                <a:schemeClr val="tx2"/>
              </a:solidFill>
              <a:latin typeface="黑体" panose="02010609060101010101" pitchFamily="49" charset="-122"/>
              <a:ea typeface="黑体" panose="02010609060101010101" pitchFamily="49" charset="-122"/>
            </a:endParaRPr>
          </a:p>
          <a:p>
            <a:pPr>
              <a:lnSpc>
                <a:spcPct val="150000"/>
              </a:lnSpc>
            </a:pPr>
            <a:r>
              <a:rPr lang="en-US" altLang="zh-CN" dirty="0">
                <a:solidFill>
                  <a:schemeClr val="tx2"/>
                </a:solidFill>
                <a:latin typeface="黑体" panose="02010609060101010101" pitchFamily="49" charset="-122"/>
                <a:ea typeface="黑体" panose="02010609060101010101" pitchFamily="49" charset="-122"/>
              </a:rPr>
              <a:t> </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installing advertisement add-ons and browser helper objects(BHO))</a:t>
            </a: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攻击</a:t>
            </a:r>
            <a:r>
              <a:rPr lang="en-US" altLang="zh-CN" dirty="0">
                <a:solidFill>
                  <a:schemeClr val="tx2"/>
                </a:solidFill>
                <a:latin typeface="黑体" panose="02010609060101010101" pitchFamily="49" charset="-122"/>
                <a:ea typeface="黑体" panose="02010609060101010101" pitchFamily="49" charset="-122"/>
              </a:rPr>
              <a:t>IRC</a:t>
            </a:r>
            <a:r>
              <a:rPr lang="zh-CN" altLang="en-US" dirty="0">
                <a:solidFill>
                  <a:schemeClr val="tx2"/>
                </a:solidFill>
                <a:latin typeface="黑体" panose="02010609060101010101" pitchFamily="49" charset="-122"/>
                <a:ea typeface="黑体" panose="02010609060101010101" pitchFamily="49" charset="-122"/>
              </a:rPr>
              <a:t>聊天网络（</a:t>
            </a:r>
            <a:r>
              <a:rPr lang="en-US" altLang="zh-CN" dirty="0">
                <a:solidFill>
                  <a:schemeClr val="tx2"/>
                </a:solidFill>
                <a:latin typeface="黑体" panose="02010609060101010101" pitchFamily="49" charset="-122"/>
                <a:ea typeface="黑体" panose="02010609060101010101" pitchFamily="49" charset="-122"/>
              </a:rPr>
              <a:t>attacking IRC chat network)</a:t>
            </a:r>
            <a:endParaRPr lang="en-US" altLang="zh-CN"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操纵在线投票或游戏（</a:t>
            </a:r>
            <a:r>
              <a:rPr lang="en-US" altLang="zh-CN" dirty="0">
                <a:solidFill>
                  <a:schemeClr val="tx2"/>
                </a:solidFill>
                <a:latin typeface="黑体" panose="02010609060101010101" pitchFamily="49" charset="-122"/>
                <a:ea typeface="黑体" panose="02010609060101010101" pitchFamily="49" charset="-122"/>
              </a:rPr>
              <a:t>manipulating online polls/game)</a:t>
            </a:r>
            <a:endParaRPr lang="en-US" altLang="zh-CN"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417646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攻击代理（</a:t>
            </a:r>
            <a:r>
              <a:rPr lang="en-US" altLang="zh-CN" sz="2800" dirty="0">
                <a:solidFill>
                  <a:schemeClr val="tx2"/>
                </a:solidFill>
                <a:latin typeface="黑体" panose="02010609060101010101" pitchFamily="49" charset="-122"/>
                <a:ea typeface="黑体" panose="02010609060101010101" pitchFamily="49" charset="-122"/>
              </a:rPr>
              <a:t>BOTs</a:t>
            </a:r>
            <a:r>
              <a:rPr lang="zh-CN" altLang="en-US"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7" name="矩形: 圆角 6"/>
          <p:cNvSpPr/>
          <p:nvPr/>
        </p:nvSpPr>
        <p:spPr>
          <a:xfrm>
            <a:off x="530188" y="1865712"/>
            <a:ext cx="6107430" cy="505446"/>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僵尸机</a:t>
            </a:r>
            <a:r>
              <a:rPr lang="en-US" altLang="zh-CN" sz="2000" dirty="0">
                <a:solidFill>
                  <a:schemeClr val="bg1"/>
                </a:solidFill>
                <a:latin typeface="黑体" panose="02010609060101010101" pitchFamily="49" charset="-122"/>
                <a:ea typeface="黑体" panose="02010609060101010101" pitchFamily="49" charset="-122"/>
              </a:rPr>
              <a:t>(bot)</a:t>
            </a:r>
            <a:r>
              <a:rPr lang="zh-CN" altLang="en-US" sz="2000" dirty="0">
                <a:solidFill>
                  <a:schemeClr val="bg1"/>
                </a:solidFill>
                <a:latin typeface="黑体" panose="02010609060101010101" pitchFamily="49" charset="-122"/>
                <a:ea typeface="黑体" panose="02010609060101010101" pitchFamily="49" charset="-122"/>
              </a:rPr>
              <a:t>与蠕虫的区别：是否具有远程控制功能</a:t>
            </a:r>
            <a:endParaRPr lang="zh-CN" altLang="en-US" sz="2000" dirty="0">
              <a:solidFill>
                <a:schemeClr val="bg1"/>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rot="20297978">
            <a:off x="479577" y="2786557"/>
            <a:ext cx="1011600" cy="475484"/>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715" y="2568583"/>
            <a:ext cx="767603" cy="767603"/>
          </a:xfrm>
          <a:prstGeom prst="rect">
            <a:avLst/>
          </a:prstGeom>
        </p:spPr>
      </p:pic>
      <p:sp>
        <p:nvSpPr>
          <p:cNvPr id="14" name="矩形: 圆角 13"/>
          <p:cNvSpPr/>
          <p:nvPr/>
        </p:nvSpPr>
        <p:spPr>
          <a:xfrm>
            <a:off x="1394497" y="2818007"/>
            <a:ext cx="2537873" cy="412583"/>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2"/>
                </a:solidFill>
                <a:latin typeface="黑体" panose="02010609060101010101" pitchFamily="49" charset="-122"/>
                <a:ea typeface="黑体" panose="02010609060101010101" pitchFamily="49" charset="-122"/>
              </a:rPr>
              <a:t>蠕虫自我复制并自我激活</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5" name="矩形: 圆角 14"/>
          <p:cNvSpPr/>
          <p:nvPr/>
        </p:nvSpPr>
        <p:spPr>
          <a:xfrm>
            <a:off x="5151705" y="2678147"/>
            <a:ext cx="3231564" cy="64529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1600" dirty="0">
                <a:solidFill>
                  <a:schemeClr val="tx2"/>
                </a:solidFill>
                <a:latin typeface="黑体" panose="02010609060101010101" pitchFamily="49" charset="-122"/>
                <a:ea typeface="黑体" panose="02010609060101010101" pitchFamily="49" charset="-122"/>
              </a:rPr>
              <a:t>bot</a:t>
            </a:r>
            <a:r>
              <a:rPr lang="zh-CN" altLang="en-US" sz="1600" dirty="0">
                <a:solidFill>
                  <a:schemeClr val="tx2"/>
                </a:solidFill>
                <a:latin typeface="黑体" panose="02010609060101010101" pitchFamily="49" charset="-122"/>
                <a:ea typeface="黑体" panose="02010609060101010101" pitchFamily="49" charset="-122"/>
              </a:rPr>
              <a:t>由某种形式的指挥控制（</a:t>
            </a:r>
            <a:r>
              <a:rPr lang="en-US" altLang="zh-CN" sz="1600" dirty="0">
                <a:solidFill>
                  <a:schemeClr val="tx2"/>
                </a:solidFill>
                <a:latin typeface="黑体" panose="02010609060101010101" pitchFamily="49" charset="-122"/>
                <a:ea typeface="黑体" panose="02010609060101010101" pitchFamily="49" charset="-122"/>
              </a:rPr>
              <a:t>C&amp;C)</a:t>
            </a:r>
            <a:r>
              <a:rPr lang="zh-CN" altLang="en-US" sz="1600" dirty="0">
                <a:solidFill>
                  <a:schemeClr val="tx2"/>
                </a:solidFill>
                <a:latin typeface="黑体" panose="02010609060101010101" pitchFamily="49" charset="-122"/>
                <a:ea typeface="黑体" panose="02010609060101010101" pitchFamily="49" charset="-122"/>
              </a:rPr>
              <a:t>服务器网络控制。</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6" name="矩形: 圆角 15"/>
          <p:cNvSpPr/>
          <p:nvPr/>
        </p:nvSpPr>
        <p:spPr>
          <a:xfrm>
            <a:off x="523316" y="3805369"/>
            <a:ext cx="2146990" cy="505446"/>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远程控制的实现</a:t>
            </a:r>
            <a:endParaRPr lang="zh-CN" altLang="en-US" sz="2000" dirty="0">
              <a:solidFill>
                <a:schemeClr val="bg1"/>
              </a:solidFill>
              <a:latin typeface="黑体" panose="02010609060101010101" pitchFamily="49" charset="-122"/>
              <a:ea typeface="黑体" panose="02010609060101010101" pitchFamily="49" charset="-122"/>
            </a:endParaRPr>
          </a:p>
        </p:txBody>
      </p:sp>
      <p:cxnSp>
        <p:nvCxnSpPr>
          <p:cNvPr id="5" name="直接连接符 4"/>
          <p:cNvCxnSpPr/>
          <p:nvPr/>
        </p:nvCxnSpPr>
        <p:spPr>
          <a:xfrm flipV="1">
            <a:off x="530188" y="3593365"/>
            <a:ext cx="8074260" cy="4874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矩形: 圆角 19"/>
          <p:cNvSpPr/>
          <p:nvPr/>
        </p:nvSpPr>
        <p:spPr>
          <a:xfrm>
            <a:off x="1365429" y="4431844"/>
            <a:ext cx="6413139" cy="66221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早期实现远程控制的工具是</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IRC</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服务器，所有的</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bot</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都会加入这个服务器的一个特定通道中，并把通道中收到的消息当作命令处理</a:t>
            </a:r>
            <a:endParaRPr lang="zh-CN" altLang="en-US" sz="16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2" name="矩形: 圆角 21"/>
          <p:cNvSpPr/>
          <p:nvPr/>
        </p:nvSpPr>
        <p:spPr>
          <a:xfrm>
            <a:off x="1365431" y="5219212"/>
            <a:ext cx="6413139" cy="619643"/>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近来越来越多的僵尸网络已经避免使用</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IRC</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机制了，转而利用协议（例如</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HTTP</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协议）来实现隐蔽通信通道。</a:t>
            </a:r>
            <a:endParaRPr lang="zh-CN" altLang="en-US" sz="16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矩形: 圆角 22"/>
          <p:cNvSpPr/>
          <p:nvPr/>
        </p:nvSpPr>
        <p:spPr>
          <a:xfrm>
            <a:off x="1365430" y="5921550"/>
            <a:ext cx="6413139" cy="622256"/>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利用点对点通信协议的分布式控制机制也是一种可用的控制方法，以避免单一控制节点容易失效的不足。</a:t>
            </a:r>
            <a:endParaRPr lang="zh-CN" altLang="en-US" sz="16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0306" y="3651066"/>
            <a:ext cx="772568" cy="7725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0" grpId="0" animBg="1"/>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09634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信息窃取</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7" name="矩形: 圆角 6"/>
          <p:cNvSpPr/>
          <p:nvPr/>
        </p:nvSpPr>
        <p:spPr>
          <a:xfrm>
            <a:off x="1223175" y="1798411"/>
            <a:ext cx="6697650" cy="792088"/>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此类载荷的一个共同目的是获得用户在银行、游戏或其他相关网站的登录名和口令</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8" name="矩形: 圆角 7"/>
          <p:cNvSpPr/>
          <p:nvPr/>
        </p:nvSpPr>
        <p:spPr>
          <a:xfrm>
            <a:off x="2483768" y="3082707"/>
            <a:ext cx="5005957" cy="571259"/>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这一类型的载荷所针对的是目标信息的</a:t>
            </a:r>
            <a:r>
              <a:rPr lang="zh-CN" altLang="en-US" dirty="0">
                <a:solidFill>
                  <a:srgbClr val="FF0000"/>
                </a:solidFill>
                <a:latin typeface="黑体" panose="02010609060101010101" pitchFamily="49" charset="-122"/>
                <a:ea typeface="黑体" panose="02010609060101010101" pitchFamily="49" charset="-122"/>
              </a:rPr>
              <a:t>机密性</a:t>
            </a:r>
            <a:r>
              <a:rPr lang="zh-CN" altLang="en-US" dirty="0">
                <a:solidFill>
                  <a:schemeClr val="tx2"/>
                </a:solidFill>
                <a:latin typeface="黑体" panose="02010609060101010101" pitchFamily="49" charset="-122"/>
                <a:ea typeface="黑体" panose="02010609060101010101" pitchFamily="49" charset="-122"/>
              </a:rPr>
              <a:t>。</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b="23351"/>
          <a:stretch>
            <a:fillRect/>
          </a:stretch>
        </p:blipFill>
        <p:spPr>
          <a:xfrm>
            <a:off x="1627796" y="2739534"/>
            <a:ext cx="658643" cy="990363"/>
          </a:xfrm>
          <a:prstGeom prst="rect">
            <a:avLst/>
          </a:prstGeom>
        </p:spPr>
      </p:pic>
      <p:sp>
        <p:nvSpPr>
          <p:cNvPr id="10" name="矩形: 圆角 9"/>
          <p:cNvSpPr/>
          <p:nvPr/>
        </p:nvSpPr>
        <p:spPr>
          <a:xfrm>
            <a:off x="1311315" y="4699182"/>
            <a:ext cx="6445169" cy="809244"/>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攻击者设置键盘记录器以抓取被感染机器中的键击信息，从而监视那些敏感信息。</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1" name="矩形: 圆角 10"/>
          <p:cNvSpPr/>
          <p:nvPr/>
        </p:nvSpPr>
        <p:spPr>
          <a:xfrm>
            <a:off x="1157911" y="4291609"/>
            <a:ext cx="1494490" cy="43999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键盘记录器</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2" name="矩形: 圆角 11"/>
          <p:cNvSpPr/>
          <p:nvPr/>
        </p:nvSpPr>
        <p:spPr>
          <a:xfrm>
            <a:off x="1311315" y="5617814"/>
            <a:ext cx="6445169" cy="809244"/>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攻击者一般都会设置一些过滤机制以便只记录与想要的关键字相近的信息</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如“登录名”“口令”或“</a:t>
            </a:r>
            <a:r>
              <a:rPr lang="en-US" altLang="zh-CN" dirty="0">
                <a:solidFill>
                  <a:schemeClr val="tx2"/>
                </a:solidFill>
                <a:latin typeface="黑体" panose="02010609060101010101" pitchFamily="49" charset="-122"/>
                <a:ea typeface="黑体" panose="02010609060101010101" pitchFamily="49" charset="-122"/>
              </a:rPr>
              <a:t>paypal.com”)</a:t>
            </a:r>
            <a:r>
              <a:rPr lang="zh-CN" altLang="en-US" dirty="0">
                <a:solidFill>
                  <a:schemeClr val="tx2"/>
                </a:solidFill>
                <a:latin typeface="黑体" panose="02010609060101010101" pitchFamily="49" charset="-122"/>
                <a:ea typeface="黑体" panose="02010609060101010101" pitchFamily="49" charset="-122"/>
              </a:rPr>
              <a:t>。</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4073229"/>
            <a:ext cx="596966" cy="5712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09634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信息窃取</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1763688" y="1870708"/>
            <a:ext cx="6624736" cy="108012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为了</a:t>
            </a:r>
            <a:r>
              <a:rPr lang="zh-CN" altLang="en-US" dirty="0">
                <a:solidFill>
                  <a:srgbClr val="FF0000"/>
                </a:solidFill>
                <a:latin typeface="黑体" panose="02010609060101010101" pitchFamily="49" charset="-122"/>
                <a:ea typeface="黑体" panose="02010609060101010101" pitchFamily="49" charset="-122"/>
              </a:rPr>
              <a:t>应对键盘记录器</a:t>
            </a:r>
            <a:r>
              <a:rPr lang="zh-CN" altLang="en-US" dirty="0">
                <a:solidFill>
                  <a:schemeClr val="tx2"/>
                </a:solidFill>
                <a:latin typeface="黑体" panose="02010609060101010101" pitchFamily="49" charset="-122"/>
                <a:ea typeface="黑体" panose="02010609060101010101" pitchFamily="49" charset="-122"/>
              </a:rPr>
              <a:t>，一些银行或其他网站转而使用一个</a:t>
            </a:r>
            <a:r>
              <a:rPr lang="zh-CN" altLang="en-US" dirty="0">
                <a:solidFill>
                  <a:srgbClr val="FF0000"/>
                </a:solidFill>
                <a:latin typeface="黑体" panose="02010609060101010101" pitchFamily="49" charset="-122"/>
                <a:ea typeface="黑体" panose="02010609060101010101" pitchFamily="49" charset="-122"/>
              </a:rPr>
              <a:t>图形化</a:t>
            </a:r>
            <a:r>
              <a:rPr lang="zh-CN" altLang="en-US" dirty="0">
                <a:solidFill>
                  <a:schemeClr val="tx2"/>
                </a:solidFill>
                <a:latin typeface="黑体" panose="02010609060101010101" pitchFamily="49" charset="-122"/>
                <a:ea typeface="黑体" panose="02010609060101010101" pitchFamily="49" charset="-122"/>
              </a:rPr>
              <a:t>的小程序来输入关键信息。因为图形化的小程序不使用键盘输入文本，所以传统的键盘记录器不能获取此类信息。</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552" y="1889379"/>
            <a:ext cx="1080120" cy="1080120"/>
          </a:xfrm>
          <a:prstGeom prst="rect">
            <a:avLst/>
          </a:prstGeom>
        </p:spPr>
      </p:pic>
      <p:sp>
        <p:nvSpPr>
          <p:cNvPr id="13" name="矩形: 圆角 12"/>
          <p:cNvSpPr/>
          <p:nvPr/>
        </p:nvSpPr>
        <p:spPr>
          <a:xfrm>
            <a:off x="1349415" y="3952484"/>
            <a:ext cx="6822985" cy="809244"/>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相应的，攻击者开发了更加通用的间谍软件用以监听受害系统中更多种类的活动。</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4" name="矩形: 圆角 13"/>
          <p:cNvSpPr/>
          <p:nvPr/>
        </p:nvSpPr>
        <p:spPr>
          <a:xfrm>
            <a:off x="1187624" y="3606977"/>
            <a:ext cx="1494490" cy="43999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间谍软件</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3318945"/>
            <a:ext cx="576064" cy="576064"/>
          </a:xfrm>
          <a:prstGeom prst="rect">
            <a:avLst/>
          </a:prstGeom>
        </p:spPr>
      </p:pic>
      <p:sp>
        <p:nvSpPr>
          <p:cNvPr id="17" name="矩形: 圆角 16"/>
          <p:cNvSpPr/>
          <p:nvPr/>
        </p:nvSpPr>
        <p:spPr>
          <a:xfrm>
            <a:off x="1708712" y="4896665"/>
            <a:ext cx="2790538" cy="50992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监视历史记录和浏览内容</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8" name="矩形: 圆角 17"/>
          <p:cNvSpPr/>
          <p:nvPr/>
        </p:nvSpPr>
        <p:spPr>
          <a:xfrm>
            <a:off x="1708711" y="5495732"/>
            <a:ext cx="4158689" cy="509927"/>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更改某一网页至攻击者控制的虚假网站</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9" name="矩形: 圆角 18"/>
          <p:cNvSpPr/>
          <p:nvPr/>
        </p:nvSpPr>
        <p:spPr>
          <a:xfrm>
            <a:off x="1708711" y="6101470"/>
            <a:ext cx="4158689" cy="50992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动态修改浏览器和网站的交换数据</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8" grpId="0" animBg="1"/>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l="17306" r="9965"/>
          <a:stretch>
            <a:fillRect/>
          </a:stretch>
        </p:blipFill>
        <p:spPr>
          <a:xfrm>
            <a:off x="4528759" y="1781940"/>
            <a:ext cx="1046338" cy="1080120"/>
          </a:xfrm>
          <a:prstGeom prst="rect">
            <a:avLst/>
          </a:prstGeom>
          <a:ln>
            <a:noFill/>
          </a:ln>
          <a:effectLst>
            <a:softEdge rad="112500"/>
          </a:effectLst>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504056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网络钓鱼</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457719" y="4914147"/>
            <a:ext cx="3600400" cy="108012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引导用户访问模仿一些银行、游戏或其他类似网站的虚假网站，欺骗用户输入个人隐私信息。</a:t>
            </a:r>
            <a:endParaRPr lang="zh-CN" altLang="en-US" dirty="0">
              <a:solidFill>
                <a:schemeClr val="tx2"/>
              </a:solidFill>
              <a:latin typeface="黑体" panose="02010609060101010101" pitchFamily="49" charset="-122"/>
              <a:ea typeface="黑体" panose="02010609060101010101" pitchFamily="49" charset="-122"/>
            </a:endParaRPr>
          </a:p>
        </p:txBody>
      </p:sp>
      <p:sp>
        <p:nvSpPr>
          <p:cNvPr id="6" name="矩形: 圆角 5"/>
          <p:cNvSpPr/>
          <p:nvPr/>
        </p:nvSpPr>
        <p:spPr>
          <a:xfrm>
            <a:off x="457719" y="2917605"/>
            <a:ext cx="3600400" cy="125678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通过僵尸网络被广泛地分发垃圾邮件，此类邮件通常包含有提示用户需要紧急验证他们的账户以免被锁定等消息。</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 name="箭头: 下 1"/>
          <p:cNvSpPr/>
          <p:nvPr/>
        </p:nvSpPr>
        <p:spPr>
          <a:xfrm>
            <a:off x="1983133" y="4342532"/>
            <a:ext cx="360040" cy="432048"/>
          </a:xfrm>
          <a:prstGeom prst="down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圆角 7"/>
          <p:cNvSpPr/>
          <p:nvPr/>
        </p:nvSpPr>
        <p:spPr>
          <a:xfrm>
            <a:off x="997442" y="1957097"/>
            <a:ext cx="1971382" cy="43999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网络钓鱼攻击</a:t>
            </a:r>
            <a:endParaRPr lang="zh-CN" altLang="en-US" sz="2000" dirty="0">
              <a:solidFill>
                <a:schemeClr val="bg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4452968" y="1989956"/>
            <a:ext cx="0" cy="4481338"/>
          </a:xfrm>
          <a:prstGeom prst="line">
            <a:avLst/>
          </a:prstGeom>
          <a:ln>
            <a:solidFill>
              <a:schemeClr val="accent4">
                <a:lumMod val="40000"/>
                <a:lumOff val="60000"/>
              </a:schemeClr>
            </a:solidFill>
          </a:ln>
        </p:spPr>
        <p:style>
          <a:lnRef idx="3">
            <a:schemeClr val="accent1"/>
          </a:lnRef>
          <a:fillRef idx="0">
            <a:schemeClr val="accent1"/>
          </a:fillRef>
          <a:effectRef idx="2">
            <a:schemeClr val="accent1"/>
          </a:effectRef>
          <a:fontRef idx="minor">
            <a:schemeClr val="tx1"/>
          </a:fontRef>
        </p:style>
      </p:cxnSp>
      <p:sp>
        <p:nvSpPr>
          <p:cNvPr id="11" name="矩形: 圆角 10"/>
          <p:cNvSpPr/>
          <p:nvPr/>
        </p:nvSpPr>
        <p:spPr>
          <a:xfrm>
            <a:off x="5455008" y="2025931"/>
            <a:ext cx="2592282" cy="439995"/>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鱼叉式网络钓鱼攻击</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2" name="矩形: 圆角 11"/>
          <p:cNvSpPr/>
          <p:nvPr/>
        </p:nvSpPr>
        <p:spPr>
          <a:xfrm>
            <a:off x="4847818" y="2874159"/>
            <a:ext cx="3600400" cy="1256780"/>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鱼叉式网络钓鱼攻击是一种更为危险的变种，邮件的收件人事先已经受到了攻击者的认真研究。</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3" name="箭头: 下 12"/>
          <p:cNvSpPr/>
          <p:nvPr/>
        </p:nvSpPr>
        <p:spPr>
          <a:xfrm>
            <a:off x="6401768" y="4243621"/>
            <a:ext cx="360040" cy="432048"/>
          </a:xfrm>
          <a:prstGeom prst="down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4716016" y="4788352"/>
            <a:ext cx="3864003" cy="1409438"/>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每封邮件都是精心制作的以迎合相应的收件人，大大增加了收件人中招的可能性。此类攻击特别用于工业和其他形式的间谍活动中。</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4772" y="1960221"/>
            <a:ext cx="789237" cy="7892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P spid="8"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9.1 </a:t>
            </a:r>
            <a:r>
              <a:rPr lang="zh-CN" altLang="en-US" dirty="0">
                <a:latin typeface="楷体" panose="02010609060101010101" pitchFamily="49" charset="-122"/>
                <a:ea typeface="楷体" panose="02010609060101010101" pitchFamily="49" charset="-122"/>
              </a:rPr>
              <a:t>恶意软件的概念</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恶意软件的相关术语表</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rotWithShape="1">
          <a:blip r:embed="rId1"/>
          <a:srcRect t="54626"/>
          <a:stretch>
            <a:fillRect/>
          </a:stretch>
        </p:blipFill>
        <p:spPr>
          <a:xfrm>
            <a:off x="304800" y="2461602"/>
            <a:ext cx="8613028" cy="321260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504056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隐蔽</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后门</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1504344" y="1769531"/>
            <a:ext cx="6135312" cy="52322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恶意软件用来</a:t>
            </a:r>
            <a:r>
              <a:rPr lang="zh-CN" altLang="en-US" sz="2000" dirty="0">
                <a:solidFill>
                  <a:srgbClr val="FFFF00"/>
                </a:solidFill>
                <a:latin typeface="黑体" panose="02010609060101010101" pitchFamily="49" charset="-122"/>
                <a:ea typeface="黑体" panose="02010609060101010101" pitchFamily="49" charset="-122"/>
              </a:rPr>
              <a:t>隐蔽</a:t>
            </a:r>
            <a:r>
              <a:rPr lang="zh-CN" altLang="en-US" sz="2000" dirty="0">
                <a:solidFill>
                  <a:schemeClr val="bg1"/>
                </a:solidFill>
                <a:latin typeface="黑体" panose="02010609060101010101" pitchFamily="49" charset="-122"/>
                <a:ea typeface="黑体" panose="02010609060101010101" pitchFamily="49" charset="-122"/>
              </a:rPr>
              <a:t>其</a:t>
            </a:r>
            <a:r>
              <a:rPr lang="zh-CN" altLang="en-US" sz="2000" dirty="0">
                <a:solidFill>
                  <a:srgbClr val="FFFF00"/>
                </a:solidFill>
                <a:latin typeface="黑体" panose="02010609060101010101" pitchFamily="49" charset="-122"/>
                <a:ea typeface="黑体" panose="02010609060101010101" pitchFamily="49" charset="-122"/>
              </a:rPr>
              <a:t>存在</a:t>
            </a:r>
            <a:r>
              <a:rPr lang="zh-CN" altLang="en-US" sz="2000" dirty="0">
                <a:solidFill>
                  <a:schemeClr val="bg1"/>
                </a:solidFill>
                <a:latin typeface="黑体" panose="02010609060101010101" pitchFamily="49" charset="-122"/>
                <a:ea typeface="黑体" panose="02010609060101010101" pitchFamily="49" charset="-122"/>
              </a:rPr>
              <a:t>和</a:t>
            </a:r>
            <a:r>
              <a:rPr lang="zh-CN" altLang="en-US" sz="2000" dirty="0">
                <a:solidFill>
                  <a:srgbClr val="FFFF00"/>
                </a:solidFill>
                <a:latin typeface="黑体" panose="02010609060101010101" pitchFamily="49" charset="-122"/>
                <a:ea typeface="黑体" panose="02010609060101010101" pitchFamily="49" charset="-122"/>
              </a:rPr>
              <a:t>提供</a:t>
            </a:r>
            <a:r>
              <a:rPr lang="zh-CN" altLang="en-US" sz="2000" dirty="0">
                <a:solidFill>
                  <a:schemeClr val="bg1"/>
                </a:solidFill>
                <a:latin typeface="黑体" panose="02010609060101010101" pitchFamily="49" charset="-122"/>
                <a:ea typeface="黑体" panose="02010609060101010101" pitchFamily="49" charset="-122"/>
              </a:rPr>
              <a:t>侵入系统</a:t>
            </a:r>
            <a:r>
              <a:rPr lang="zh-CN" altLang="en-US" sz="2000" dirty="0">
                <a:solidFill>
                  <a:srgbClr val="FFFF00"/>
                </a:solidFill>
                <a:latin typeface="黑体" panose="02010609060101010101" pitchFamily="49" charset="-122"/>
                <a:ea typeface="黑体" panose="02010609060101010101" pitchFamily="49" charset="-122"/>
              </a:rPr>
              <a:t>权限</a:t>
            </a:r>
            <a:r>
              <a:rPr lang="zh-CN" altLang="en-US" sz="2000" dirty="0">
                <a:solidFill>
                  <a:schemeClr val="bg1"/>
                </a:solidFill>
                <a:latin typeface="黑体" panose="02010609060101010101" pitchFamily="49" charset="-122"/>
                <a:ea typeface="黑体" panose="02010609060101010101" pitchFamily="49" charset="-122"/>
              </a:rPr>
              <a:t>的技术</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6" name="矩形: 圆角 5"/>
          <p:cNvSpPr/>
          <p:nvPr/>
        </p:nvSpPr>
        <p:spPr>
          <a:xfrm>
            <a:off x="755576" y="2600073"/>
            <a:ext cx="5457719" cy="1112763"/>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后门（</a:t>
            </a:r>
            <a:r>
              <a:rPr lang="en-US" altLang="zh-CN" dirty="0">
                <a:solidFill>
                  <a:schemeClr val="tx2"/>
                </a:solidFill>
                <a:latin typeface="黑体" panose="02010609060101010101" pitchFamily="49" charset="-122"/>
                <a:ea typeface="黑体" panose="02010609060101010101" pitchFamily="49" charset="-122"/>
              </a:rPr>
              <a:t>backdoor)</a:t>
            </a:r>
            <a:r>
              <a:rPr lang="zh-CN" altLang="en-US" dirty="0">
                <a:solidFill>
                  <a:schemeClr val="tx2"/>
                </a:solidFill>
                <a:latin typeface="黑体" panose="02010609060101010101" pitchFamily="49" charset="-122"/>
                <a:ea typeface="黑体" panose="02010609060101010101" pitchFamily="49" charset="-122"/>
              </a:rPr>
              <a:t>也被称为陷门（</a:t>
            </a:r>
            <a:r>
              <a:rPr lang="en-US" altLang="zh-CN" dirty="0">
                <a:solidFill>
                  <a:schemeClr val="tx2"/>
                </a:solidFill>
                <a:latin typeface="黑体" panose="02010609060101010101" pitchFamily="49" charset="-122"/>
                <a:ea typeface="黑体" panose="02010609060101010101" pitchFamily="49" charset="-122"/>
              </a:rPr>
              <a:t>trapdoor),</a:t>
            </a:r>
            <a:r>
              <a:rPr lang="zh-CN" altLang="en-US" dirty="0">
                <a:solidFill>
                  <a:schemeClr val="tx2"/>
                </a:solidFill>
                <a:latin typeface="黑体" panose="02010609060101010101" pitchFamily="49" charset="-122"/>
                <a:ea typeface="黑体" panose="02010609060101010101" pitchFamily="49" charset="-122"/>
              </a:rPr>
              <a:t>它是进入一个程序的秘密入口，使得知情者不经过通常的安全访问程序而获取访问权限。</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7" name="Picture 3"/>
          <p:cNvPicPr>
            <a:picLocks noChangeAspect="1"/>
          </p:cNvPicPr>
          <p:nvPr/>
        </p:nvPicPr>
        <p:blipFill>
          <a:blip r:embed="rId1"/>
          <a:srcRect/>
          <a:stretch>
            <a:fillRect/>
          </a:stretch>
        </p:blipFill>
        <p:spPr bwMode="auto">
          <a:xfrm>
            <a:off x="6523112" y="2410799"/>
            <a:ext cx="1584175" cy="1494871"/>
          </a:xfrm>
          <a:prstGeom prst="rect">
            <a:avLst/>
          </a:prstGeom>
          <a:noFill/>
          <a:ln w="9525">
            <a:noFill/>
            <a:miter lim="800000"/>
            <a:headEnd/>
            <a:tailEnd/>
          </a:ln>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466" y="3785331"/>
            <a:ext cx="817172" cy="932832"/>
          </a:xfrm>
          <a:prstGeom prst="rect">
            <a:avLst/>
          </a:prstGeom>
          <a:ln>
            <a:noFill/>
          </a:ln>
          <a:effectLst>
            <a:softEdge rad="112500"/>
          </a:effectLst>
        </p:spPr>
      </p:pic>
      <p:sp>
        <p:nvSpPr>
          <p:cNvPr id="9" name="矩形: 圆角 8"/>
          <p:cNvSpPr/>
          <p:nvPr/>
        </p:nvSpPr>
        <p:spPr>
          <a:xfrm>
            <a:off x="1597453" y="3990137"/>
            <a:ext cx="4752528" cy="52322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听起来就不太安全，为什么要设置后门呢？</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b="23351"/>
          <a:stretch>
            <a:fillRect/>
          </a:stretch>
        </p:blipFill>
        <p:spPr>
          <a:xfrm>
            <a:off x="620059" y="4783258"/>
            <a:ext cx="658643" cy="990363"/>
          </a:xfrm>
          <a:prstGeom prst="rect">
            <a:avLst/>
          </a:prstGeom>
        </p:spPr>
      </p:pic>
      <p:sp>
        <p:nvSpPr>
          <p:cNvPr id="11" name="矩形: 圆角 10"/>
          <p:cNvSpPr/>
          <p:nvPr/>
        </p:nvSpPr>
        <p:spPr>
          <a:xfrm>
            <a:off x="1597453" y="4783258"/>
            <a:ext cx="6692714" cy="990363"/>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多年来，后门一直被程序员合理地用于程序的调试和测试，</a:t>
            </a:r>
            <a:r>
              <a:rPr lang="zh-CN" altLang="en-US" dirty="0">
                <a:solidFill>
                  <a:schemeClr val="accent6">
                    <a:lumMod val="60000"/>
                    <a:lumOff val="40000"/>
                  </a:schemeClr>
                </a:solidFill>
                <a:latin typeface="黑体" panose="02010609060101010101" pitchFamily="49" charset="-122"/>
                <a:ea typeface="黑体" panose="02010609060101010101" pitchFamily="49" charset="-122"/>
              </a:rPr>
              <a:t>开发人员</a:t>
            </a:r>
            <a:r>
              <a:rPr lang="zh-CN" altLang="en-US" dirty="0">
                <a:solidFill>
                  <a:schemeClr val="tx2"/>
                </a:solidFill>
                <a:latin typeface="黑体" panose="02010609060101010101" pitchFamily="49" charset="-122"/>
                <a:ea typeface="黑体" panose="02010609060101010101" pitchFamily="49" charset="-122"/>
              </a:rPr>
              <a:t>希望获得一些特权或者避免所有必要的配置和认证过程。这样的后门被称为维护挂钩（</a:t>
            </a:r>
            <a:r>
              <a:rPr lang="en-US" altLang="zh-CN" dirty="0">
                <a:solidFill>
                  <a:schemeClr val="tx2"/>
                </a:solidFill>
                <a:latin typeface="黑体" panose="02010609060101010101" pitchFamily="49" charset="-122"/>
                <a:ea typeface="黑体" panose="02010609060101010101" pitchFamily="49" charset="-122"/>
              </a:rPr>
              <a:t>maintenance hook)</a:t>
            </a:r>
            <a:r>
              <a:rPr lang="zh-CN" altLang="en-US" dirty="0">
                <a:solidFill>
                  <a:schemeClr val="tx2"/>
                </a:solidFill>
                <a:latin typeface="黑体" panose="02010609060101010101" pitchFamily="49" charset="-122"/>
                <a:ea typeface="黑体" panose="02010609060101010101" pitchFamily="49" charset="-122"/>
              </a:rPr>
              <a:t>。</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2537295" y="5920591"/>
            <a:ext cx="5592188" cy="67138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同时，后门也是为了确保当嵌人到应用程序中的认证机制发生错误时，还有其他激活程序的方法。</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504056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隐蔽</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后门</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6" name="矩形: 圆角 5"/>
          <p:cNvSpPr/>
          <p:nvPr/>
        </p:nvSpPr>
        <p:spPr>
          <a:xfrm>
            <a:off x="972706" y="2236091"/>
            <a:ext cx="5457719" cy="83347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然而，当程序员肆无忌惮地使用后门获得非授权访问时，后门就变成了一种安全威胁。</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7" name="Picture 3"/>
          <p:cNvPicPr>
            <a:picLocks noChangeAspect="1"/>
          </p:cNvPicPr>
          <p:nvPr/>
        </p:nvPicPr>
        <p:blipFill>
          <a:blip r:embed="rId1"/>
          <a:srcRect/>
          <a:stretch>
            <a:fillRect/>
          </a:stretch>
        </p:blipFill>
        <p:spPr bwMode="auto">
          <a:xfrm>
            <a:off x="6859770" y="1759434"/>
            <a:ext cx="1584769" cy="1495431"/>
          </a:xfrm>
          <a:prstGeom prst="rect">
            <a:avLst/>
          </a:prstGeom>
          <a:noFill/>
          <a:ln w="9525">
            <a:noFill/>
            <a:miter lim="800000"/>
            <a:headEnd/>
            <a:tailEnd/>
          </a:ln>
        </p:spPr>
      </p:pic>
      <p:sp>
        <p:nvSpPr>
          <p:cNvPr id="11" name="矩形: 圆角 10"/>
          <p:cNvSpPr/>
          <p:nvPr/>
        </p:nvSpPr>
        <p:spPr>
          <a:xfrm>
            <a:off x="972706" y="3753461"/>
            <a:ext cx="6692714" cy="78983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近期，后门通常作为</a:t>
            </a:r>
            <a:r>
              <a:rPr lang="zh-CN" altLang="en-US" dirty="0">
                <a:solidFill>
                  <a:schemeClr val="accent6">
                    <a:lumMod val="60000"/>
                    <a:lumOff val="40000"/>
                  </a:schemeClr>
                </a:solidFill>
                <a:latin typeface="黑体" panose="02010609060101010101" pitchFamily="49" charset="-122"/>
                <a:ea typeface="黑体" panose="02010609060101010101" pitchFamily="49" charset="-122"/>
              </a:rPr>
              <a:t>网络服务监听</a:t>
            </a:r>
            <a:r>
              <a:rPr lang="zh-CN" altLang="en-US" dirty="0">
                <a:solidFill>
                  <a:schemeClr val="tx2"/>
                </a:solidFill>
                <a:latin typeface="黑体" panose="02010609060101010101" pitchFamily="49" charset="-122"/>
                <a:ea typeface="黑体" panose="02010609060101010101" pitchFamily="49" charset="-122"/>
              </a:rPr>
              <a:t>在一些攻击者能够连接的非标准端口上实现，通过运行后门向受害系统发送命令。</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2" name="矩形: 圆角 11"/>
          <p:cNvSpPr/>
          <p:nvPr/>
        </p:nvSpPr>
        <p:spPr>
          <a:xfrm>
            <a:off x="972706" y="5098566"/>
            <a:ext cx="6692714" cy="78983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由于很难通过操作系统对后门进行控制，针对后门的安全措施必须重点关注程序的</a:t>
            </a:r>
            <a:r>
              <a:rPr lang="zh-CN" altLang="en-US" dirty="0">
                <a:solidFill>
                  <a:schemeClr val="accent6">
                    <a:lumMod val="60000"/>
                    <a:lumOff val="40000"/>
                  </a:schemeClr>
                </a:solidFill>
                <a:latin typeface="黑体" panose="02010609060101010101" pitchFamily="49" charset="-122"/>
                <a:ea typeface="黑体" panose="02010609060101010101" pitchFamily="49" charset="-122"/>
              </a:rPr>
              <a:t>开发过程</a:t>
            </a:r>
            <a:r>
              <a:rPr lang="zh-CN" altLang="en-US" dirty="0">
                <a:solidFill>
                  <a:schemeClr val="tx2"/>
                </a:solidFill>
                <a:latin typeface="黑体" panose="02010609060101010101" pitchFamily="49" charset="-122"/>
                <a:ea typeface="黑体" panose="02010609060101010101" pitchFamily="49" charset="-122"/>
              </a:rPr>
              <a:t>和软件的</a:t>
            </a:r>
            <a:r>
              <a:rPr lang="zh-CN" altLang="en-US" dirty="0">
                <a:solidFill>
                  <a:schemeClr val="accent6">
                    <a:lumMod val="60000"/>
                    <a:lumOff val="40000"/>
                  </a:schemeClr>
                </a:solidFill>
                <a:latin typeface="黑体" panose="02010609060101010101" pitchFamily="49" charset="-122"/>
                <a:ea typeface="黑体" panose="02010609060101010101" pitchFamily="49" charset="-122"/>
              </a:rPr>
              <a:t>更新活动</a:t>
            </a:r>
            <a:r>
              <a:rPr lang="zh-CN" altLang="en-US" dirty="0">
                <a:solidFill>
                  <a:schemeClr val="tx2"/>
                </a:solidFill>
                <a:latin typeface="黑体" panose="02010609060101010101" pitchFamily="49" charset="-122"/>
                <a:ea typeface="黑体" panose="02010609060101010101" pitchFamily="49" charset="-122"/>
              </a:rPr>
              <a:t>。</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2"/>
          <a:stretch>
            <a:fillRect/>
          </a:stretch>
        </p:blipFill>
        <p:spPr>
          <a:xfrm rot="20297978">
            <a:off x="6531834" y="3035662"/>
            <a:ext cx="1078104" cy="5067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9.5 </a:t>
            </a:r>
            <a:r>
              <a:rPr lang="zh-CN" altLang="en-US" dirty="0">
                <a:latin typeface="楷体" panose="02010609060101010101" pitchFamily="49" charset="-122"/>
                <a:ea typeface="楷体" panose="02010609060101010101" pitchFamily="49" charset="-122"/>
              </a:rPr>
              <a:t>恶意软件的载荷</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504056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载荷</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隐蔽</a:t>
            </a:r>
            <a:r>
              <a:rPr lang="en-US" altLang="zh-CN" sz="2800" dirty="0">
                <a:solidFill>
                  <a:schemeClr val="tx2"/>
                </a:solidFill>
                <a:latin typeface="黑体" panose="02010609060101010101" pitchFamily="49" charset="-122"/>
                <a:ea typeface="黑体" panose="02010609060101010101" pitchFamily="49" charset="-122"/>
              </a:rPr>
              <a:t>-rootkit</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1241403" y="1975326"/>
            <a:ext cx="6661193" cy="792088"/>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bg1"/>
                </a:solidFill>
                <a:latin typeface="黑体" panose="02010609060101010101" pitchFamily="49" charset="-122"/>
                <a:ea typeface="黑体" panose="02010609060101010101" pitchFamily="49" charset="-122"/>
              </a:rPr>
              <a:t>rootkit</a:t>
            </a:r>
            <a:r>
              <a:rPr lang="zh-CN" altLang="en-US" sz="2000" dirty="0">
                <a:solidFill>
                  <a:schemeClr val="bg1"/>
                </a:solidFill>
                <a:latin typeface="黑体" panose="02010609060101010101" pitchFamily="49" charset="-122"/>
                <a:ea typeface="黑体" panose="02010609060101010101" pitchFamily="49" charset="-122"/>
              </a:rPr>
              <a:t>是安装在系统中用来支持以</a:t>
            </a:r>
            <a:r>
              <a:rPr lang="zh-CN" altLang="en-US" sz="2000" dirty="0">
                <a:solidFill>
                  <a:srgbClr val="FFFF00"/>
                </a:solidFill>
                <a:latin typeface="黑体" panose="02010609060101010101" pitchFamily="49" charset="-122"/>
                <a:ea typeface="黑体" panose="02010609060101010101" pitchFamily="49" charset="-122"/>
              </a:rPr>
              <a:t>管理员</a:t>
            </a:r>
            <a:r>
              <a:rPr lang="zh-CN" altLang="en-US" sz="2000" dirty="0">
                <a:solidFill>
                  <a:schemeClr val="bg1"/>
                </a:solidFill>
                <a:latin typeface="黑体" panose="02010609060101010101" pitchFamily="49" charset="-122"/>
                <a:ea typeface="黑体" panose="02010609060101010101" pitchFamily="49" charset="-122"/>
              </a:rPr>
              <a:t>（或</a:t>
            </a:r>
            <a:r>
              <a:rPr lang="en-US" altLang="zh-CN" sz="2000" dirty="0">
                <a:solidFill>
                  <a:schemeClr val="bg1"/>
                </a:solidFill>
                <a:latin typeface="黑体" panose="02010609060101010101" pitchFamily="49" charset="-122"/>
                <a:ea typeface="黑体" panose="02010609060101010101" pitchFamily="49" charset="-122"/>
              </a:rPr>
              <a:t>root)</a:t>
            </a:r>
            <a:r>
              <a:rPr lang="zh-CN" altLang="en-US" sz="2000" dirty="0">
                <a:solidFill>
                  <a:schemeClr val="bg1"/>
                </a:solidFill>
                <a:latin typeface="黑体" panose="02010609060101010101" pitchFamily="49" charset="-122"/>
                <a:ea typeface="黑体" panose="02010609060101010101" pitchFamily="49" charset="-122"/>
              </a:rPr>
              <a:t>权限对系统进行访问的一组隐藏恶意程序。</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6" name="矩形: 圆角 5"/>
          <p:cNvSpPr/>
          <p:nvPr/>
        </p:nvSpPr>
        <p:spPr>
          <a:xfrm>
            <a:off x="1893916" y="3267042"/>
            <a:ext cx="5994893" cy="75973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dirty="0">
                <a:solidFill>
                  <a:schemeClr val="tx2">
                    <a:lumMod val="95000"/>
                    <a:lumOff val="5000"/>
                  </a:schemeClr>
                </a:solidFill>
                <a:latin typeface="黑体" panose="02010609060101010101" pitchFamily="49" charset="-122"/>
                <a:ea typeface="黑体" panose="02010609060101010101" pitchFamily="49" charset="-122"/>
              </a:rPr>
              <a:t>rootkit</a:t>
            </a:r>
            <a:r>
              <a:rPr lang="zh-CN" altLang="en-US" dirty="0">
                <a:solidFill>
                  <a:schemeClr val="tx2">
                    <a:lumMod val="95000"/>
                    <a:lumOff val="5000"/>
                  </a:schemeClr>
                </a:solidFill>
                <a:latin typeface="黑体" panose="02010609060101010101" pitchFamily="49" charset="-122"/>
                <a:ea typeface="黑体" panose="02010609060101010101" pitchFamily="49" charset="-122"/>
              </a:rPr>
              <a:t>通过破坏系统对进程、文件、注册表的监控和报告机制而实现隐藏。</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7" name="矩形: 圆角 6"/>
          <p:cNvSpPr/>
          <p:nvPr/>
        </p:nvSpPr>
        <p:spPr>
          <a:xfrm>
            <a:off x="1893916" y="4396881"/>
            <a:ext cx="6032993" cy="1144823"/>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dirty="0">
                <a:solidFill>
                  <a:schemeClr val="tx2">
                    <a:lumMod val="95000"/>
                    <a:lumOff val="5000"/>
                  </a:schemeClr>
                </a:solidFill>
                <a:latin typeface="黑体" panose="02010609060101010101" pitchFamily="49" charset="-122"/>
                <a:ea typeface="黑体" panose="02010609060101010101" pitchFamily="49" charset="-122"/>
              </a:rPr>
              <a:t>rootkit</a:t>
            </a:r>
            <a:r>
              <a:rPr lang="zh-CN" altLang="en-US" dirty="0">
                <a:solidFill>
                  <a:schemeClr val="tx2">
                    <a:lumMod val="95000"/>
                    <a:lumOff val="5000"/>
                  </a:schemeClr>
                </a:solidFill>
                <a:latin typeface="黑体" panose="02010609060101010101" pitchFamily="49" charset="-122"/>
                <a:ea typeface="黑体" panose="02010609060101010101" pitchFamily="49" charset="-122"/>
              </a:rPr>
              <a:t>为攻击者提供管理员权限，能够添加或修改程序和文件，监控当前进程，发送和接收网络通信，并且如果需要的话还可以设置后门。</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8" name="椭圆 7"/>
          <p:cNvSpPr/>
          <p:nvPr/>
        </p:nvSpPr>
        <p:spPr>
          <a:xfrm>
            <a:off x="1192065" y="3340248"/>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9" name="椭圆 8"/>
          <p:cNvSpPr/>
          <p:nvPr/>
        </p:nvSpPr>
        <p:spPr>
          <a:xfrm>
            <a:off x="1192065" y="4746858"/>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9.6 </a:t>
            </a:r>
            <a:r>
              <a:rPr lang="zh-CN" altLang="en-US" dirty="0">
                <a:latin typeface="楷体" panose="02010609060101010101" pitchFamily="49" charset="-122"/>
                <a:ea typeface="楷体" panose="02010609060101010101" pitchFamily="49" charset="-122"/>
              </a:rPr>
              <a:t>恶意软件的对抗措施</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504056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针对恶意软件的对抗措施</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1161510" y="2059167"/>
            <a:ext cx="4698749" cy="563563"/>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理想的应对恶意软件威胁的方法是</a:t>
            </a:r>
            <a:r>
              <a:rPr lang="zh-CN" altLang="en-US" sz="2000" dirty="0">
                <a:solidFill>
                  <a:srgbClr val="FFFF00"/>
                </a:solidFill>
                <a:latin typeface="黑体" panose="02010609060101010101" pitchFamily="49" charset="-122"/>
                <a:ea typeface="黑体" panose="02010609060101010101" pitchFamily="49" charset="-122"/>
              </a:rPr>
              <a:t>预防</a:t>
            </a:r>
            <a:endParaRPr lang="zh-CN" altLang="en-US" sz="2000" dirty="0">
              <a:solidFill>
                <a:srgbClr val="FFFF00"/>
              </a:solidFill>
              <a:latin typeface="黑体" panose="02010609060101010101" pitchFamily="49" charset="-122"/>
              <a:ea typeface="黑体" panose="02010609060101010101" pitchFamily="49" charset="-122"/>
            </a:endParaRPr>
          </a:p>
        </p:txBody>
      </p:sp>
      <p:sp>
        <p:nvSpPr>
          <p:cNvPr id="6" name="矩形: 圆角 5"/>
          <p:cNvSpPr/>
          <p:nvPr/>
        </p:nvSpPr>
        <p:spPr>
          <a:xfrm>
            <a:off x="1161510" y="2885015"/>
            <a:ext cx="3267526" cy="439995"/>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预防措施的</a:t>
            </a:r>
            <a:r>
              <a:rPr lang="en-US" altLang="zh-CN" sz="2000" dirty="0">
                <a:solidFill>
                  <a:schemeClr val="bg1"/>
                </a:solidFill>
                <a:latin typeface="黑体" panose="02010609060101010101" pitchFamily="49" charset="-122"/>
                <a:ea typeface="黑体" panose="02010609060101010101" pitchFamily="49" charset="-122"/>
              </a:rPr>
              <a:t>4</a:t>
            </a:r>
            <a:r>
              <a:rPr lang="zh-CN" altLang="en-US" sz="2000" dirty="0">
                <a:solidFill>
                  <a:schemeClr val="bg1"/>
                </a:solidFill>
                <a:latin typeface="黑体" panose="02010609060101010101" pitchFamily="49" charset="-122"/>
                <a:ea typeface="黑体" panose="02010609060101010101" pitchFamily="49" charset="-122"/>
              </a:rPr>
              <a:t>个主要元素：</a:t>
            </a:r>
            <a:endParaRPr lang="en-US" altLang="zh-CN" sz="2000" dirty="0">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88224" y="1340768"/>
            <a:ext cx="1905000" cy="1905000"/>
          </a:xfrm>
          <a:prstGeom prst="rect">
            <a:avLst/>
          </a:prstGeom>
        </p:spPr>
      </p:pic>
      <p:pic>
        <p:nvPicPr>
          <p:cNvPr id="9" name="Picture 6"/>
          <p:cNvPicPr>
            <a:picLocks noChangeAspect="1"/>
          </p:cNvPicPr>
          <p:nvPr/>
        </p:nvPicPr>
        <p:blipFill>
          <a:blip r:embed="rId2"/>
          <a:stretch>
            <a:fillRect/>
          </a:stretch>
        </p:blipFill>
        <p:spPr>
          <a:xfrm rot="1440116">
            <a:off x="8327218" y="2828039"/>
            <a:ext cx="593373" cy="547408"/>
          </a:xfrm>
          <a:prstGeom prst="rect">
            <a:avLst/>
          </a:prstGeom>
        </p:spPr>
      </p:pic>
      <p:pic>
        <p:nvPicPr>
          <p:cNvPr id="10" name="Picture 6"/>
          <p:cNvPicPr>
            <a:picLocks noChangeAspect="1"/>
          </p:cNvPicPr>
          <p:nvPr/>
        </p:nvPicPr>
        <p:blipFill>
          <a:blip r:embed="rId2"/>
          <a:stretch>
            <a:fillRect/>
          </a:stretch>
        </p:blipFill>
        <p:spPr>
          <a:xfrm rot="20613857">
            <a:off x="7080962" y="3109486"/>
            <a:ext cx="531258" cy="490104"/>
          </a:xfrm>
          <a:prstGeom prst="rect">
            <a:avLst/>
          </a:prstGeom>
        </p:spPr>
      </p:pic>
      <p:pic>
        <p:nvPicPr>
          <p:cNvPr id="11" name="Picture 6"/>
          <p:cNvPicPr>
            <a:picLocks noChangeAspect="1"/>
          </p:cNvPicPr>
          <p:nvPr/>
        </p:nvPicPr>
        <p:blipFill>
          <a:blip r:embed="rId2"/>
          <a:stretch>
            <a:fillRect/>
          </a:stretch>
        </p:blipFill>
        <p:spPr>
          <a:xfrm rot="20294189">
            <a:off x="6066097" y="2455923"/>
            <a:ext cx="578560" cy="533742"/>
          </a:xfrm>
          <a:prstGeom prst="rect">
            <a:avLst/>
          </a:prstGeom>
        </p:spPr>
      </p:pic>
      <p:sp>
        <p:nvSpPr>
          <p:cNvPr id="12" name="矩形: 圆角 11"/>
          <p:cNvSpPr/>
          <p:nvPr/>
        </p:nvSpPr>
        <p:spPr>
          <a:xfrm>
            <a:off x="1161510" y="3444484"/>
            <a:ext cx="2042338" cy="190500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规则</a:t>
            </a:r>
            <a:endParaRPr lang="zh-CN" altLang="en-US"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警惕性</a:t>
            </a:r>
            <a:endParaRPr lang="zh-CN" altLang="en-US"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弥补弱点</a:t>
            </a:r>
            <a:endParaRPr lang="zh-CN" altLang="en-US" dirty="0">
              <a:solidFill>
                <a:schemeClr val="tx2"/>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dirty="0">
                <a:solidFill>
                  <a:schemeClr val="tx2"/>
                </a:solidFill>
                <a:latin typeface="黑体" panose="02010609060101010101" pitchFamily="49" charset="-122"/>
                <a:ea typeface="黑体" panose="02010609060101010101" pitchFamily="49" charset="-122"/>
              </a:rPr>
              <a:t>缓解威胁</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3717185"/>
            <a:ext cx="817172" cy="932832"/>
          </a:xfrm>
          <a:prstGeom prst="rect">
            <a:avLst/>
          </a:prstGeom>
          <a:ln>
            <a:noFill/>
          </a:ln>
          <a:effectLst>
            <a:softEdge rad="112500"/>
          </a:effectLst>
        </p:spPr>
      </p:pic>
      <p:sp>
        <p:nvSpPr>
          <p:cNvPr id="14" name="矩形: 圆角 13"/>
          <p:cNvSpPr/>
          <p:nvPr/>
        </p:nvSpPr>
        <p:spPr>
          <a:xfrm>
            <a:off x="4669092" y="4042389"/>
            <a:ext cx="2091734" cy="43999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我们该怎么做？</a:t>
            </a:r>
            <a:endParaRPr lang="en-US" altLang="zh-CN" sz="2000" dirty="0">
              <a:solidFill>
                <a:schemeClr val="bg1"/>
              </a:solidFill>
              <a:latin typeface="黑体" panose="02010609060101010101" pitchFamily="49" charset="-122"/>
              <a:ea typeface="黑体" panose="02010609060101010101" pitchFamily="49" charset="-122"/>
            </a:endParaRPr>
          </a:p>
        </p:txBody>
      </p:sp>
      <p:sp>
        <p:nvSpPr>
          <p:cNvPr id="15" name="矩形: 圆角 14"/>
          <p:cNvSpPr/>
          <p:nvPr/>
        </p:nvSpPr>
        <p:spPr>
          <a:xfrm>
            <a:off x="4021569" y="4612122"/>
            <a:ext cx="4551040" cy="53038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保证操作系统的版本尽可能及时更新，打上补丁。</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6" name="矩形: 圆角 15"/>
          <p:cNvSpPr/>
          <p:nvPr/>
        </p:nvSpPr>
        <p:spPr>
          <a:xfrm>
            <a:off x="4041975" y="5279112"/>
            <a:ext cx="4275472" cy="53038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为应用程序和数据存储设置适当的访问控制。</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7" name="矩形: 圆角 16"/>
          <p:cNvSpPr/>
          <p:nvPr/>
        </p:nvSpPr>
        <p:spPr>
          <a:xfrm>
            <a:off x="4021569" y="5926541"/>
            <a:ext cx="3168352" cy="53038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加强用户安全意识和相关培训。</a:t>
            </a:r>
            <a:endParaRPr lang="zh-CN" altLang="en-US" sz="16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4" grpId="0" animBg="1"/>
      <p:bldP spid="15" grpId="0" animBg="1"/>
      <p:bldP spid="16" grpId="0" animBg="1"/>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9.6 </a:t>
            </a:r>
            <a:r>
              <a:rPr lang="zh-CN" altLang="en-US" dirty="0">
                <a:latin typeface="楷体" panose="02010609060101010101" pitchFamily="49" charset="-122"/>
                <a:ea typeface="楷体" panose="02010609060101010101" pitchFamily="49" charset="-122"/>
              </a:rPr>
              <a:t>恶意软件的对抗措施</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504056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针对恶意软件的对抗措施</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1316487" y="1824380"/>
            <a:ext cx="6434826" cy="769401"/>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如果预防措施失败了，针对恶意软件威胁还存在由以下各种技术性手段所支持的缓解措施：</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5" name="矩形: 圆角 14"/>
          <p:cNvSpPr/>
          <p:nvPr/>
        </p:nvSpPr>
        <p:spPr>
          <a:xfrm>
            <a:off x="1544542" y="3283013"/>
            <a:ext cx="5827394" cy="53038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旦被感染，就马上确定恶意软件的存在并对其定位。</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8" name="矩形: 圆角 17"/>
          <p:cNvSpPr/>
          <p:nvPr/>
        </p:nvSpPr>
        <p:spPr>
          <a:xfrm>
            <a:off x="967947" y="2795560"/>
            <a:ext cx="2232248" cy="52322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检测</a:t>
            </a:r>
            <a:r>
              <a:rPr lang="en-US" altLang="zh-CN" sz="2000" dirty="0">
                <a:solidFill>
                  <a:schemeClr val="bg1"/>
                </a:solidFill>
                <a:latin typeface="黑体" panose="02010609060101010101" pitchFamily="49" charset="-122"/>
                <a:ea typeface="黑体" panose="02010609060101010101" pitchFamily="49" charset="-122"/>
              </a:rPr>
              <a:t>(detection) </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9" name="矩形: 圆角 18"/>
          <p:cNvSpPr/>
          <p:nvPr/>
        </p:nvSpPr>
        <p:spPr>
          <a:xfrm>
            <a:off x="1544542" y="4519873"/>
            <a:ext cx="6696213" cy="53038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旦检测到恶意软件，立即识别出是何种恶意软件感染了系统。</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0" name="矩形: 圆角 19"/>
          <p:cNvSpPr/>
          <p:nvPr/>
        </p:nvSpPr>
        <p:spPr>
          <a:xfrm>
            <a:off x="967948" y="4032420"/>
            <a:ext cx="2808312" cy="52322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识别</a:t>
            </a:r>
            <a:r>
              <a:rPr lang="en-US" altLang="zh-CN" sz="2000" dirty="0">
                <a:solidFill>
                  <a:schemeClr val="bg1"/>
                </a:solidFill>
                <a:latin typeface="黑体" panose="02010609060101010101" pitchFamily="49" charset="-122"/>
                <a:ea typeface="黑体" panose="02010609060101010101" pitchFamily="49" charset="-122"/>
              </a:rPr>
              <a:t>(identification)</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1" name="矩形: 圆角 20"/>
          <p:cNvSpPr/>
          <p:nvPr/>
        </p:nvSpPr>
        <p:spPr>
          <a:xfrm>
            <a:off x="1544541" y="5767033"/>
            <a:ext cx="6696213" cy="714699"/>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旦识别出恶意软件类型，立刻清除恶意代码在被感染的系统中的所有痕迹，以阻止其继续扩散。</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2" name="矩形: 圆角 21"/>
          <p:cNvSpPr/>
          <p:nvPr/>
        </p:nvSpPr>
        <p:spPr>
          <a:xfrm>
            <a:off x="967948" y="5252037"/>
            <a:ext cx="2232248" cy="52322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清除</a:t>
            </a:r>
            <a:r>
              <a:rPr lang="en-US" altLang="zh-CN" sz="2000" dirty="0">
                <a:solidFill>
                  <a:schemeClr val="bg1"/>
                </a:solidFill>
                <a:latin typeface="黑体" panose="02010609060101010101" pitchFamily="49" charset="-122"/>
                <a:ea typeface="黑体" panose="02010609060101010101" pitchFamily="49" charset="-122"/>
              </a:rPr>
              <a:t>(removal)</a:t>
            </a:r>
            <a:endParaRPr lang="zh-CN" altLang="en-US" sz="20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0" grpId="0" animBg="1"/>
      <p:bldP spid="21" grpId="0" animBg="1"/>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9.6 </a:t>
            </a:r>
            <a:r>
              <a:rPr lang="zh-CN" altLang="en-US" dirty="0">
                <a:latin typeface="楷体" panose="02010609060101010101" pitchFamily="49" charset="-122"/>
                <a:ea typeface="楷体" panose="02010609060101010101" pitchFamily="49" charset="-122"/>
              </a:rPr>
              <a:t>恶意软件的对抗措施</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504056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反病毒软件的发展</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1979712" y="1916832"/>
            <a:ext cx="6434826" cy="1065979"/>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反病毒软件的首要部署位置是各个终端系统。这不仅给予了反病毒软件最大的权限来收集恶意软件对目标系统造成的影响，还能将恶意软件的活动限制在最小范围。</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1429" y="1988840"/>
            <a:ext cx="1065980" cy="1065980"/>
          </a:xfrm>
          <a:prstGeom prst="rect">
            <a:avLst/>
          </a:prstGeom>
        </p:spPr>
      </p:pic>
      <p:sp>
        <p:nvSpPr>
          <p:cNvPr id="9" name="矩形: 圆角 8"/>
          <p:cNvSpPr/>
          <p:nvPr/>
        </p:nvSpPr>
        <p:spPr>
          <a:xfrm>
            <a:off x="712058" y="3386574"/>
            <a:ext cx="3744416" cy="544901"/>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反病毒软件的发展主要划分为四代</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0" name="矩形: 圆角 9"/>
          <p:cNvSpPr/>
          <p:nvPr/>
        </p:nvSpPr>
        <p:spPr>
          <a:xfrm>
            <a:off x="1403648" y="4468679"/>
            <a:ext cx="2947618" cy="544901"/>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第一代：简单的扫描器</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1" name="椭圆 10"/>
          <p:cNvSpPr/>
          <p:nvPr/>
        </p:nvSpPr>
        <p:spPr>
          <a:xfrm>
            <a:off x="680352" y="4434470"/>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2" name="矩形: 圆角 11"/>
          <p:cNvSpPr/>
          <p:nvPr/>
        </p:nvSpPr>
        <p:spPr>
          <a:xfrm>
            <a:off x="1403648" y="5130578"/>
            <a:ext cx="5827394" cy="81870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1</a:t>
            </a:r>
            <a:r>
              <a:rPr lang="zh-CN" altLang="en-US" dirty="0">
                <a:solidFill>
                  <a:schemeClr val="tx2"/>
                </a:solidFill>
                <a:latin typeface="黑体" panose="02010609060101010101" pitchFamily="49" charset="-122"/>
                <a:ea typeface="黑体" panose="02010609060101010101" pitchFamily="49" charset="-122"/>
              </a:rPr>
              <a:t>）基于病毒特征码来识别病毒</a:t>
            </a:r>
            <a:endParaRPr lang="en-US" altLang="zh-CN" dirty="0">
              <a:solidFill>
                <a:schemeClr val="tx2"/>
              </a:solidFill>
              <a:latin typeface="黑体" panose="02010609060101010101" pitchFamily="49" charset="-122"/>
              <a:ea typeface="黑体" panose="02010609060101010101" pitchFamily="49" charset="-122"/>
            </a:endParaRPr>
          </a:p>
          <a:p>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2</a:t>
            </a:r>
            <a:r>
              <a:rPr lang="zh-CN" altLang="en-US" dirty="0">
                <a:solidFill>
                  <a:schemeClr val="tx2"/>
                </a:solidFill>
                <a:latin typeface="黑体" panose="02010609060101010101" pitchFamily="49" charset="-122"/>
                <a:ea typeface="黑体" panose="02010609060101010101" pitchFamily="49" charset="-122"/>
              </a:rPr>
              <a:t>）通过检査文件长度变化来检测病毒</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4" name="文本框 13"/>
          <p:cNvSpPr txBox="1"/>
          <p:nvPr/>
        </p:nvSpPr>
        <p:spPr>
          <a:xfrm>
            <a:off x="3861352" y="6085959"/>
            <a:ext cx="3369690" cy="369332"/>
          </a:xfrm>
          <a:prstGeom prst="rect">
            <a:avLst/>
          </a:prstGeom>
          <a:solidFill>
            <a:schemeClr val="accent6">
              <a:lumMod val="20000"/>
              <a:lumOff val="80000"/>
            </a:schemeClr>
          </a:solidFill>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缺点：仅局限于检测已知病毒</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9.6 </a:t>
            </a:r>
            <a:r>
              <a:rPr lang="zh-CN" altLang="en-US" dirty="0">
                <a:latin typeface="楷体" panose="02010609060101010101" pitchFamily="49" charset="-122"/>
                <a:ea typeface="楷体" panose="02010609060101010101" pitchFamily="49" charset="-122"/>
              </a:rPr>
              <a:t>恶意软件的对抗措施</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504056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反病毒软件的发展</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0" name="矩形: 圆角 9"/>
          <p:cNvSpPr/>
          <p:nvPr/>
        </p:nvSpPr>
        <p:spPr>
          <a:xfrm>
            <a:off x="1485881" y="1837451"/>
            <a:ext cx="2947618" cy="471887"/>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第二代：启发式扫描器</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1" name="椭圆 10"/>
          <p:cNvSpPr/>
          <p:nvPr/>
        </p:nvSpPr>
        <p:spPr>
          <a:xfrm>
            <a:off x="739705" y="1766735"/>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2" name="矩形: 圆角 11"/>
          <p:cNvSpPr/>
          <p:nvPr/>
        </p:nvSpPr>
        <p:spPr>
          <a:xfrm>
            <a:off x="1474319" y="2377611"/>
            <a:ext cx="5134089" cy="791009"/>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nSpc>
                <a:spcPct val="150000"/>
              </a:lnSpc>
            </a:pPr>
            <a:r>
              <a:rPr lang="zh-CN" altLang="en-US" sz="1600" dirty="0">
                <a:solidFill>
                  <a:schemeClr val="tx2"/>
                </a:solidFill>
                <a:latin typeface="黑体" panose="02010609060101010101" pitchFamily="49" charset="-122"/>
                <a:ea typeface="黑体" panose="02010609060101010101" pitchFamily="49" charset="-122"/>
              </a:rPr>
              <a:t>（</a:t>
            </a:r>
            <a:r>
              <a:rPr lang="en-US" altLang="zh-CN" sz="1600" dirty="0">
                <a:solidFill>
                  <a:schemeClr val="tx2"/>
                </a:solidFill>
                <a:latin typeface="黑体" panose="02010609060101010101" pitchFamily="49" charset="-122"/>
                <a:ea typeface="黑体" panose="02010609060101010101" pitchFamily="49" charset="-122"/>
              </a:rPr>
              <a:t>1</a:t>
            </a:r>
            <a:r>
              <a:rPr lang="zh-CN" altLang="en-US" sz="1600" dirty="0">
                <a:solidFill>
                  <a:schemeClr val="tx2"/>
                </a:solidFill>
                <a:latin typeface="黑体" panose="02010609060101010101" pitchFamily="49" charset="-122"/>
                <a:ea typeface="黑体" panose="02010609060101010101" pitchFamily="49" charset="-122"/>
              </a:rPr>
              <a:t>）通过</a:t>
            </a:r>
            <a:r>
              <a:rPr lang="zh-CN" altLang="en-US" sz="1600" dirty="0">
                <a:solidFill>
                  <a:srgbClr val="FF0000"/>
                </a:solidFill>
                <a:latin typeface="黑体" panose="02010609060101010101" pitchFamily="49" charset="-122"/>
                <a:ea typeface="黑体" panose="02010609060101010101" pitchFamily="49" charset="-122"/>
              </a:rPr>
              <a:t>启发式规则</a:t>
            </a:r>
            <a:r>
              <a:rPr lang="zh-CN" altLang="en-US" sz="1600" dirty="0">
                <a:solidFill>
                  <a:schemeClr val="tx2"/>
                </a:solidFill>
                <a:latin typeface="黑体" panose="02010609060101010101" pitchFamily="49" charset="-122"/>
                <a:ea typeface="黑体" panose="02010609060101010101" pitchFamily="49" charset="-122"/>
              </a:rPr>
              <a:t>来检测可能存在的病毒感染；</a:t>
            </a:r>
            <a:endParaRPr lang="en-US" altLang="zh-CN" sz="1600"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dirty="0">
                <a:solidFill>
                  <a:schemeClr val="tx2"/>
                </a:solidFill>
                <a:latin typeface="黑体" panose="02010609060101010101" pitchFamily="49" charset="-122"/>
                <a:ea typeface="黑体" panose="02010609060101010101" pitchFamily="49" charset="-122"/>
              </a:rPr>
              <a:t>例如：通过搜索经常与病毒关联的代码段来检测病毒</a:t>
            </a:r>
            <a:endParaRPr lang="en-US" altLang="zh-CN" sz="1600" dirty="0">
              <a:solidFill>
                <a:schemeClr val="tx2"/>
              </a:solidFill>
              <a:latin typeface="黑体" panose="02010609060101010101" pitchFamily="49" charset="-122"/>
              <a:ea typeface="黑体" panose="02010609060101010101" pitchFamily="49" charset="-122"/>
            </a:endParaRPr>
          </a:p>
        </p:txBody>
      </p:sp>
      <p:sp>
        <p:nvSpPr>
          <p:cNvPr id="13" name="矩形: 圆角 12"/>
          <p:cNvSpPr/>
          <p:nvPr/>
        </p:nvSpPr>
        <p:spPr>
          <a:xfrm>
            <a:off x="1466259" y="3232415"/>
            <a:ext cx="6934289" cy="843103"/>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nSpc>
                <a:spcPct val="150000"/>
              </a:lnSpc>
            </a:pPr>
            <a:r>
              <a:rPr lang="zh-CN" altLang="en-US" sz="1600" dirty="0">
                <a:solidFill>
                  <a:schemeClr val="tx2"/>
                </a:solidFill>
                <a:latin typeface="黑体" panose="02010609060101010101" pitchFamily="49" charset="-122"/>
                <a:ea typeface="黑体" panose="02010609060101010101" pitchFamily="49" charset="-122"/>
              </a:rPr>
              <a:t>（</a:t>
            </a:r>
            <a:r>
              <a:rPr lang="en-US" altLang="zh-CN" sz="1600" dirty="0">
                <a:solidFill>
                  <a:schemeClr val="tx2"/>
                </a:solidFill>
                <a:latin typeface="黑体" panose="02010609060101010101" pitchFamily="49" charset="-122"/>
                <a:ea typeface="黑体" panose="02010609060101010101" pitchFamily="49" charset="-122"/>
              </a:rPr>
              <a:t>2</a:t>
            </a:r>
            <a:r>
              <a:rPr lang="zh-CN" altLang="en-US" sz="1600" dirty="0">
                <a:solidFill>
                  <a:schemeClr val="tx2"/>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完整性检测</a:t>
            </a:r>
            <a:r>
              <a:rPr lang="zh-CN" altLang="en-US" sz="1600" dirty="0">
                <a:solidFill>
                  <a:schemeClr val="tx2"/>
                </a:solidFill>
                <a:latin typeface="黑体" panose="02010609060101010101" pitchFamily="49" charset="-122"/>
                <a:ea typeface="黑体" panose="02010609060101010101" pitchFamily="49" charset="-122"/>
              </a:rPr>
              <a:t>：每个程序都被附加一个校验和，如果病毒感染了程序但没有修改程序后面附加的校验和，完整性检测就能发现病毒对文件的修改。</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5" name="矩形: 圆角 14"/>
          <p:cNvSpPr/>
          <p:nvPr/>
        </p:nvSpPr>
        <p:spPr>
          <a:xfrm>
            <a:off x="1391605" y="4424801"/>
            <a:ext cx="2947618" cy="471887"/>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第三代：活动陷讲</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6" name="椭圆 15"/>
          <p:cNvSpPr/>
          <p:nvPr/>
        </p:nvSpPr>
        <p:spPr>
          <a:xfrm>
            <a:off x="649346" y="4329038"/>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7" name="矩形: 圆角 16"/>
          <p:cNvSpPr/>
          <p:nvPr/>
        </p:nvSpPr>
        <p:spPr>
          <a:xfrm>
            <a:off x="1391605" y="5019554"/>
            <a:ext cx="5564662" cy="658377"/>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一种内存驻留程序，它通过病毒</a:t>
            </a:r>
            <a:r>
              <a:rPr lang="zh-CN" altLang="en-US" sz="1600" dirty="0">
                <a:solidFill>
                  <a:srgbClr val="FF0000"/>
                </a:solidFill>
                <a:latin typeface="黑体" panose="02010609060101010101" pitchFamily="49" charset="-122"/>
                <a:ea typeface="黑体" panose="02010609060101010101" pitchFamily="49" charset="-122"/>
              </a:rPr>
              <a:t>行为</a:t>
            </a:r>
            <a:r>
              <a:rPr lang="zh-CN" altLang="en-US" sz="1600" dirty="0">
                <a:solidFill>
                  <a:schemeClr val="tx2"/>
                </a:solidFill>
                <a:latin typeface="黑体" panose="02010609060101010101" pitchFamily="49" charset="-122"/>
                <a:ea typeface="黑体" panose="02010609060101010101" pitchFamily="49" charset="-122"/>
              </a:rPr>
              <a:t>来识别病毒而不是通过被感染文件的内部结构特征。</a:t>
            </a:r>
            <a:endParaRPr lang="en-US" altLang="zh-CN" sz="1600" dirty="0">
              <a:solidFill>
                <a:schemeClr val="tx2"/>
              </a:solidFill>
              <a:latin typeface="黑体" panose="02010609060101010101" pitchFamily="49" charset="-122"/>
              <a:ea typeface="黑体" panose="02010609060101010101" pitchFamily="49" charset="-122"/>
            </a:endParaRPr>
          </a:p>
        </p:txBody>
      </p:sp>
      <p:sp>
        <p:nvSpPr>
          <p:cNvPr id="18" name="矩形: 圆角 17"/>
          <p:cNvSpPr/>
          <p:nvPr/>
        </p:nvSpPr>
        <p:spPr>
          <a:xfrm>
            <a:off x="1392084" y="5839282"/>
            <a:ext cx="6405148" cy="65837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solidFill>
                <a:latin typeface="黑体" panose="02010609060101010101" pitchFamily="49" charset="-122"/>
                <a:ea typeface="黑体" panose="02010609060101010101" pitchFamily="49" charset="-122"/>
              </a:rPr>
              <a:t>优点：不用为大量的病毒生成特征码和启发式规则。它只需要去识别一小部分预示病毒想要感染的行为，然后阻止这些行为。</a:t>
            </a:r>
            <a:endParaRPr lang="zh-CN" altLang="en-US" sz="16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P spid="16" grpId="0" animBg="1"/>
      <p:bldP spid="17" grpId="0" animBg="1"/>
      <p:bldP spid="1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9.6 </a:t>
            </a:r>
            <a:r>
              <a:rPr lang="zh-CN" altLang="en-US" dirty="0">
                <a:latin typeface="楷体" panose="02010609060101010101" pitchFamily="49" charset="-122"/>
                <a:ea typeface="楷体" panose="02010609060101010101" pitchFamily="49" charset="-122"/>
              </a:rPr>
              <a:t>恶意软件的对抗措施</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504056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反病毒软件的发展</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0" name="矩形: 圆角 9"/>
          <p:cNvSpPr/>
          <p:nvPr/>
        </p:nvSpPr>
        <p:spPr>
          <a:xfrm>
            <a:off x="1557068" y="2978430"/>
            <a:ext cx="2436710" cy="471887"/>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第四代：全面的保护</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1" name="椭圆 10"/>
          <p:cNvSpPr/>
          <p:nvPr/>
        </p:nvSpPr>
        <p:spPr>
          <a:xfrm>
            <a:off x="810892" y="2907714"/>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4</a:t>
            </a:r>
            <a:endParaRPr lang="zh-CN" altLang="en-US" sz="3600" dirty="0"/>
          </a:p>
        </p:txBody>
      </p:sp>
      <p:sp>
        <p:nvSpPr>
          <p:cNvPr id="12" name="矩形: 圆角 11"/>
          <p:cNvSpPr/>
          <p:nvPr/>
        </p:nvSpPr>
        <p:spPr>
          <a:xfrm>
            <a:off x="1545506" y="3630682"/>
            <a:ext cx="6482057" cy="1051389"/>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综合运用各种反病毒技术的软件包，包括</a:t>
            </a:r>
            <a:r>
              <a:rPr lang="zh-CN" altLang="en-US" dirty="0">
                <a:solidFill>
                  <a:srgbClr val="FF0000"/>
                </a:solidFill>
                <a:latin typeface="黑体" panose="02010609060101010101" pitchFamily="49" charset="-122"/>
                <a:ea typeface="黑体" panose="02010609060101010101" pitchFamily="49" charset="-122"/>
              </a:rPr>
              <a:t>扫描</a:t>
            </a:r>
            <a:r>
              <a:rPr lang="zh-CN" altLang="en-US" dirty="0">
                <a:solidFill>
                  <a:schemeClr val="tx2"/>
                </a:solidFill>
                <a:latin typeface="黑体" panose="02010609060101010101" pitchFamily="49" charset="-122"/>
                <a:ea typeface="黑体" panose="02010609060101010101" pitchFamily="49" charset="-122"/>
              </a:rPr>
              <a:t>和</a:t>
            </a:r>
            <a:r>
              <a:rPr lang="zh-CN" altLang="en-US" dirty="0">
                <a:solidFill>
                  <a:srgbClr val="FF0000"/>
                </a:solidFill>
                <a:latin typeface="黑体" panose="02010609060101010101" pitchFamily="49" charset="-122"/>
                <a:ea typeface="黑体" panose="02010609060101010101" pitchFamily="49" charset="-122"/>
              </a:rPr>
              <a:t>活动陷阱</a:t>
            </a:r>
            <a:r>
              <a:rPr lang="zh-CN" altLang="en-US" dirty="0">
                <a:solidFill>
                  <a:schemeClr val="tx2"/>
                </a:solidFill>
                <a:latin typeface="黑体" panose="02010609060101010101" pitchFamily="49" charset="-122"/>
                <a:ea typeface="黑体" panose="02010609060101010101" pitchFamily="49" charset="-122"/>
              </a:rPr>
              <a:t>组件。同时还加入了</a:t>
            </a:r>
            <a:r>
              <a:rPr lang="zh-CN" altLang="en-US" dirty="0">
                <a:solidFill>
                  <a:srgbClr val="FF0000"/>
                </a:solidFill>
                <a:latin typeface="黑体" panose="02010609060101010101" pitchFamily="49" charset="-122"/>
                <a:ea typeface="黑体" panose="02010609060101010101" pitchFamily="49" charset="-122"/>
              </a:rPr>
              <a:t>访问控制</a:t>
            </a:r>
            <a:r>
              <a:rPr lang="zh-CN" altLang="en-US" dirty="0">
                <a:solidFill>
                  <a:schemeClr val="tx2"/>
                </a:solidFill>
                <a:latin typeface="黑体" panose="02010609060101010101" pitchFamily="49" charset="-122"/>
                <a:ea typeface="黑体" panose="02010609060101010101" pitchFamily="49" charset="-122"/>
              </a:rPr>
              <a:t>功能，从而限制了病毒对系统渗透的能力，也就限制了病毒修改文件以继续传播的能力。</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9.2 </a:t>
            </a:r>
            <a:r>
              <a:rPr lang="zh-CN" altLang="en-US" dirty="0">
                <a:latin typeface="楷体" panose="02010609060101010101" pitchFamily="49" charset="-122"/>
                <a:ea typeface="楷体" panose="02010609060101010101" pitchFamily="49" charset="-122"/>
              </a:rPr>
              <a:t>恶意软件的类型</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恶意软件的分类方法</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6" name="矩形: 圆角 5"/>
          <p:cNvSpPr/>
          <p:nvPr/>
        </p:nvSpPr>
        <p:spPr>
          <a:xfrm>
            <a:off x="2595589" y="1878942"/>
            <a:ext cx="3952822" cy="61332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一些在用的区分方法：</a:t>
            </a:r>
            <a:endParaRPr lang="zh-CN" altLang="en-US" sz="2400" dirty="0">
              <a:latin typeface="黑体" panose="02010609060101010101" pitchFamily="49" charset="-122"/>
              <a:ea typeface="黑体" panose="02010609060101010101" pitchFamily="49" charset="-122"/>
            </a:endParaRPr>
          </a:p>
        </p:txBody>
      </p:sp>
      <p:sp>
        <p:nvSpPr>
          <p:cNvPr id="7" name="椭圆 6"/>
          <p:cNvSpPr/>
          <p:nvPr/>
        </p:nvSpPr>
        <p:spPr>
          <a:xfrm>
            <a:off x="530549" y="3289012"/>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8" name="矩形: 圆角 7"/>
          <p:cNvSpPr/>
          <p:nvPr/>
        </p:nvSpPr>
        <p:spPr>
          <a:xfrm>
            <a:off x="1351856" y="3069370"/>
            <a:ext cx="2939834" cy="1052607"/>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latin typeface="黑体" panose="02010609060101010101" pitchFamily="49" charset="-122"/>
                <a:ea typeface="黑体" panose="02010609060101010101" pitchFamily="49" charset="-122"/>
              </a:rPr>
              <a:t>依据恶意软件是否依附于宿主程序</a:t>
            </a:r>
            <a:endParaRPr lang="zh-CN" altLang="en-US" sz="2400" dirty="0">
              <a:latin typeface="黑体" panose="02010609060101010101" pitchFamily="49" charset="-122"/>
              <a:ea typeface="黑体" panose="02010609060101010101" pitchFamily="49" charset="-122"/>
            </a:endParaRPr>
          </a:p>
        </p:txBody>
      </p:sp>
      <p:sp>
        <p:nvSpPr>
          <p:cNvPr id="11" name="椭圆 10"/>
          <p:cNvSpPr/>
          <p:nvPr/>
        </p:nvSpPr>
        <p:spPr>
          <a:xfrm>
            <a:off x="530550" y="5414754"/>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2" name="矩形: 圆角 11"/>
          <p:cNvSpPr/>
          <p:nvPr/>
        </p:nvSpPr>
        <p:spPr>
          <a:xfrm>
            <a:off x="1331640" y="5325370"/>
            <a:ext cx="2377216" cy="792088"/>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该恶意软件是否可以自我复制</a:t>
            </a:r>
            <a:endParaRPr lang="zh-CN" altLang="en-US" sz="2000" dirty="0">
              <a:latin typeface="黑体" panose="02010609060101010101" pitchFamily="49" charset="-122"/>
              <a:ea typeface="黑体" panose="02010609060101010101" pitchFamily="49" charset="-122"/>
            </a:endParaRPr>
          </a:p>
        </p:txBody>
      </p:sp>
      <p:sp>
        <p:nvSpPr>
          <p:cNvPr id="5" name="左大括号 4"/>
          <p:cNvSpPr/>
          <p:nvPr/>
        </p:nvSpPr>
        <p:spPr>
          <a:xfrm>
            <a:off x="3920601" y="4809968"/>
            <a:ext cx="216024" cy="1681759"/>
          </a:xfrm>
          <a:prstGeom prst="leftBrace">
            <a:avLst>
              <a:gd name="adj1" fmla="val 43607"/>
              <a:gd name="adj2" fmla="val 50000"/>
            </a:avLst>
          </a:prstGeom>
          <a:ln w="381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圆角 14"/>
          <p:cNvSpPr/>
          <p:nvPr/>
        </p:nvSpPr>
        <p:spPr>
          <a:xfrm>
            <a:off x="4235422" y="4791801"/>
            <a:ext cx="1514320" cy="55238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不自我复制</a:t>
            </a:r>
            <a:endParaRPr lang="zh-CN" altLang="en-US" sz="2000" dirty="0">
              <a:latin typeface="黑体" panose="02010609060101010101" pitchFamily="49" charset="-122"/>
              <a:ea typeface="黑体" panose="02010609060101010101" pitchFamily="49" charset="-122"/>
            </a:endParaRPr>
          </a:p>
        </p:txBody>
      </p:sp>
      <p:sp>
        <p:nvSpPr>
          <p:cNvPr id="16" name="矩形: 圆角 15"/>
          <p:cNvSpPr/>
          <p:nvPr/>
        </p:nvSpPr>
        <p:spPr>
          <a:xfrm>
            <a:off x="4266006" y="5949407"/>
            <a:ext cx="1267712" cy="55238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自我复制</a:t>
            </a:r>
            <a:endParaRPr lang="zh-CN" altLang="en-US" sz="2000" dirty="0">
              <a:latin typeface="黑体" panose="02010609060101010101" pitchFamily="49" charset="-122"/>
              <a:ea typeface="黑体" panose="02010609060101010101" pitchFamily="49" charset="-122"/>
            </a:endParaRPr>
          </a:p>
        </p:txBody>
      </p:sp>
      <p:sp>
        <p:nvSpPr>
          <p:cNvPr id="18" name="矩形: 圆角 17"/>
          <p:cNvSpPr/>
          <p:nvPr/>
        </p:nvSpPr>
        <p:spPr>
          <a:xfrm>
            <a:off x="6273834" y="4727609"/>
            <a:ext cx="2618646" cy="59776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木马或垃圾电子邮件</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9" name="箭头: 右 8"/>
          <p:cNvSpPr/>
          <p:nvPr/>
        </p:nvSpPr>
        <p:spPr>
          <a:xfrm>
            <a:off x="5867400" y="4910213"/>
            <a:ext cx="288776" cy="32067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6088182" y="5863660"/>
            <a:ext cx="1580162" cy="59776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病毒和蠕虫</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1" name="箭头: 右 20"/>
          <p:cNvSpPr/>
          <p:nvPr/>
        </p:nvSpPr>
        <p:spPr>
          <a:xfrm>
            <a:off x="5681748" y="6046264"/>
            <a:ext cx="288776" cy="32067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2" name="左大括号 21"/>
          <p:cNvSpPr/>
          <p:nvPr/>
        </p:nvSpPr>
        <p:spPr>
          <a:xfrm>
            <a:off x="4444693" y="2727454"/>
            <a:ext cx="216024" cy="1681759"/>
          </a:xfrm>
          <a:prstGeom prst="leftBrace">
            <a:avLst>
              <a:gd name="adj1" fmla="val 43607"/>
              <a:gd name="adj2" fmla="val 50000"/>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圆角 22"/>
          <p:cNvSpPr/>
          <p:nvPr/>
        </p:nvSpPr>
        <p:spPr>
          <a:xfrm>
            <a:off x="4759514" y="2709287"/>
            <a:ext cx="1852760" cy="552385"/>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需要宿主程序</a:t>
            </a:r>
            <a:endParaRPr lang="zh-CN" altLang="en-US" sz="2000" dirty="0">
              <a:latin typeface="黑体" panose="02010609060101010101" pitchFamily="49" charset="-122"/>
              <a:ea typeface="黑体" panose="02010609060101010101" pitchFamily="49" charset="-122"/>
            </a:endParaRPr>
          </a:p>
        </p:txBody>
      </p:sp>
      <p:sp>
        <p:nvSpPr>
          <p:cNvPr id="24" name="矩形: 圆角 23"/>
          <p:cNvSpPr/>
          <p:nvPr/>
        </p:nvSpPr>
        <p:spPr>
          <a:xfrm>
            <a:off x="4788191" y="3666897"/>
            <a:ext cx="1704518" cy="755863"/>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自包含，可以独立运行</a:t>
            </a:r>
            <a:endParaRPr lang="zh-CN" altLang="en-US" sz="2000" dirty="0">
              <a:latin typeface="黑体" panose="02010609060101010101" pitchFamily="49" charset="-122"/>
              <a:ea typeface="黑体" panose="02010609060101010101" pitchFamily="49" charset="-122"/>
            </a:endParaRPr>
          </a:p>
        </p:txBody>
      </p:sp>
      <p:sp>
        <p:nvSpPr>
          <p:cNvPr id="25" name="矩形: 圆角 24"/>
          <p:cNvSpPr/>
          <p:nvPr/>
        </p:nvSpPr>
        <p:spPr>
          <a:xfrm>
            <a:off x="7315200" y="2720190"/>
            <a:ext cx="841213" cy="59776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病毒</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6" name="箭头: 右 25"/>
          <p:cNvSpPr/>
          <p:nvPr/>
        </p:nvSpPr>
        <p:spPr>
          <a:xfrm>
            <a:off x="6754379" y="2825142"/>
            <a:ext cx="288776" cy="32067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7" name="矩形: 圆角 26"/>
          <p:cNvSpPr/>
          <p:nvPr/>
        </p:nvSpPr>
        <p:spPr>
          <a:xfrm>
            <a:off x="7182838" y="3690680"/>
            <a:ext cx="1580162" cy="755863"/>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蠕虫、木马和僵尸程序</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8" name="箭头: 右 27"/>
          <p:cNvSpPr/>
          <p:nvPr/>
        </p:nvSpPr>
        <p:spPr>
          <a:xfrm>
            <a:off x="6733875" y="3904254"/>
            <a:ext cx="288776" cy="32067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5" grpId="0" animBg="1"/>
      <p:bldP spid="15" grpId="0" animBg="1"/>
      <p:bldP spid="16" grpId="0" animBg="1"/>
      <p:bldP spid="18" grpId="0" animBg="1"/>
      <p:bldP spid="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9.2 </a:t>
            </a:r>
            <a:r>
              <a:rPr lang="zh-CN" altLang="en-US" dirty="0">
                <a:latin typeface="楷体" panose="02010609060101010101" pitchFamily="49" charset="-122"/>
                <a:ea typeface="楷体" panose="02010609060101010101" pitchFamily="49" charset="-122"/>
              </a:rPr>
              <a:t>恶意软件的类型</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恶意软件的分类方法</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6" name="矩形: 圆角 5"/>
          <p:cNvSpPr/>
          <p:nvPr/>
        </p:nvSpPr>
        <p:spPr>
          <a:xfrm>
            <a:off x="737808" y="2204864"/>
            <a:ext cx="7668384" cy="61332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类似的分类方法还有很多，其中</a:t>
            </a:r>
            <a:r>
              <a:rPr lang="zh-CN" altLang="en-US" sz="2400" dirty="0">
                <a:solidFill>
                  <a:srgbClr val="FFFF00"/>
                </a:solidFill>
                <a:latin typeface="黑体" panose="02010609060101010101" pitchFamily="49" charset="-122"/>
                <a:ea typeface="黑体" panose="02010609060101010101" pitchFamily="49" charset="-122"/>
              </a:rPr>
              <a:t>最有效</a:t>
            </a:r>
            <a:r>
              <a:rPr lang="zh-CN" altLang="en-US" sz="2400" dirty="0">
                <a:latin typeface="黑体" panose="02010609060101010101" pitchFamily="49" charset="-122"/>
                <a:ea typeface="黑体" panose="02010609060101010101" pitchFamily="49" charset="-122"/>
              </a:rPr>
              <a:t>的分类方法是：</a:t>
            </a:r>
            <a:endParaRPr lang="zh-CN" altLang="en-US" sz="2400" dirty="0">
              <a:latin typeface="黑体" panose="02010609060101010101" pitchFamily="49" charset="-122"/>
              <a:ea typeface="黑体" panose="02010609060101010101" pitchFamily="49" charset="-122"/>
            </a:endParaRPr>
          </a:p>
        </p:txBody>
      </p:sp>
      <p:sp>
        <p:nvSpPr>
          <p:cNvPr id="7" name="椭圆 6"/>
          <p:cNvSpPr/>
          <p:nvPr/>
        </p:nvSpPr>
        <p:spPr>
          <a:xfrm>
            <a:off x="827584" y="3557537"/>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8" name="矩形: 圆角 7"/>
          <p:cNvSpPr/>
          <p:nvPr/>
        </p:nvSpPr>
        <p:spPr>
          <a:xfrm>
            <a:off x="1691680" y="3557538"/>
            <a:ext cx="6408712" cy="613321"/>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基于其向目标</a:t>
            </a:r>
            <a:r>
              <a:rPr lang="zh-CN" altLang="en-US" sz="2400" dirty="0">
                <a:solidFill>
                  <a:srgbClr val="FFFF00"/>
                </a:solidFill>
                <a:latin typeface="黑体" panose="02010609060101010101" pitchFamily="49" charset="-122"/>
                <a:ea typeface="黑体" panose="02010609060101010101" pitchFamily="49" charset="-122"/>
              </a:rPr>
              <a:t>传播和感染的方式</a:t>
            </a:r>
            <a:r>
              <a:rPr lang="zh-CN" altLang="en-US" sz="2400" dirty="0">
                <a:latin typeface="黑体" panose="02010609060101010101" pitchFamily="49" charset="-122"/>
                <a:ea typeface="黑体" panose="02010609060101010101" pitchFamily="49" charset="-122"/>
              </a:rPr>
              <a:t>进行分类</a:t>
            </a:r>
            <a:endParaRPr lang="zh-CN" altLang="en-US" sz="2400" dirty="0">
              <a:latin typeface="黑体" panose="02010609060101010101" pitchFamily="49" charset="-122"/>
              <a:ea typeface="黑体" panose="02010609060101010101" pitchFamily="49" charset="-122"/>
            </a:endParaRPr>
          </a:p>
        </p:txBody>
      </p:sp>
      <p:sp>
        <p:nvSpPr>
          <p:cNvPr id="11" name="椭圆 10"/>
          <p:cNvSpPr/>
          <p:nvPr/>
        </p:nvSpPr>
        <p:spPr>
          <a:xfrm>
            <a:off x="827584" y="5110813"/>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2" name="矩形: 圆角 11"/>
          <p:cNvSpPr/>
          <p:nvPr/>
        </p:nvSpPr>
        <p:spPr>
          <a:xfrm>
            <a:off x="1700456" y="4910210"/>
            <a:ext cx="6408712" cy="103907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latin typeface="黑体" panose="02010609060101010101" pitchFamily="49" charset="-122"/>
                <a:ea typeface="黑体" panose="02010609060101010101" pitchFamily="49" charset="-122"/>
              </a:rPr>
              <a:t>在到达目标后，基于其</a:t>
            </a:r>
            <a:r>
              <a:rPr lang="zh-CN" altLang="en-US" sz="2400" dirty="0">
                <a:solidFill>
                  <a:srgbClr val="FFFF00"/>
                </a:solidFill>
                <a:latin typeface="黑体" panose="02010609060101010101" pitchFamily="49" charset="-122"/>
                <a:ea typeface="黑体" panose="02010609060101010101" pitchFamily="49" charset="-122"/>
              </a:rPr>
              <a:t>工作方式或有效负载</a:t>
            </a:r>
            <a:r>
              <a:rPr lang="zh-CN" altLang="en-US" sz="2400" dirty="0">
                <a:latin typeface="黑体" panose="02010609060101010101" pitchFamily="49" charset="-122"/>
                <a:ea typeface="黑体" panose="02010609060101010101" pitchFamily="49" charset="-122"/>
              </a:rPr>
              <a:t>进行分类</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9.2 </a:t>
            </a:r>
            <a:r>
              <a:rPr lang="zh-CN" altLang="en-US" dirty="0">
                <a:latin typeface="楷体" panose="02010609060101010101" pitchFamily="49" charset="-122"/>
                <a:ea typeface="楷体" panose="02010609060101010101" pitchFamily="49" charset="-122"/>
              </a:rPr>
              <a:t>恶意软件的类型</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恶意软件的传播机制</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0" name="椭圆 29"/>
          <p:cNvSpPr/>
          <p:nvPr/>
        </p:nvSpPr>
        <p:spPr>
          <a:xfrm>
            <a:off x="407928" y="2248891"/>
            <a:ext cx="594067" cy="613321"/>
          </a:xfrm>
          <a:prstGeom prst="ellipse">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31" name="矩形: 圆角 30"/>
          <p:cNvSpPr/>
          <p:nvPr/>
        </p:nvSpPr>
        <p:spPr>
          <a:xfrm>
            <a:off x="1281976" y="2114015"/>
            <a:ext cx="4320480" cy="858056"/>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对现有可执行程序的感染或由病毒翻译并随后传播至其他系统。</a:t>
            </a:r>
            <a:endParaRPr lang="zh-CN" altLang="en-US" sz="2000" dirty="0">
              <a:latin typeface="黑体" panose="02010609060101010101" pitchFamily="49" charset="-122"/>
              <a:ea typeface="黑体" panose="02010609060101010101" pitchFamily="49" charset="-122"/>
            </a:endParaRPr>
          </a:p>
        </p:txBody>
      </p:sp>
      <p:sp>
        <p:nvSpPr>
          <p:cNvPr id="32" name="椭圆 31"/>
          <p:cNvSpPr/>
          <p:nvPr/>
        </p:nvSpPr>
        <p:spPr>
          <a:xfrm>
            <a:off x="407928" y="3707429"/>
            <a:ext cx="594067" cy="613321"/>
          </a:xfrm>
          <a:prstGeom prst="ellipse">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33" name="矩形: 圆角 32"/>
          <p:cNvSpPr/>
          <p:nvPr/>
        </p:nvSpPr>
        <p:spPr>
          <a:xfrm>
            <a:off x="1281976" y="3557481"/>
            <a:ext cx="4585424" cy="1179158"/>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利用软件漏洞（无论是从本地发起或借助蠕虫、夹带式下载等方式从网络发起）来允许恶意软件自我复制</a:t>
            </a:r>
            <a:endParaRPr lang="zh-CN" altLang="en-US" sz="2000" dirty="0">
              <a:latin typeface="黑体" panose="02010609060101010101" pitchFamily="49" charset="-122"/>
              <a:ea typeface="黑体" panose="02010609060101010101" pitchFamily="49" charset="-122"/>
            </a:endParaRPr>
          </a:p>
        </p:txBody>
      </p:sp>
      <p:sp>
        <p:nvSpPr>
          <p:cNvPr id="34" name="椭圆 33"/>
          <p:cNvSpPr/>
          <p:nvPr/>
        </p:nvSpPr>
        <p:spPr>
          <a:xfrm>
            <a:off x="402600" y="5333723"/>
            <a:ext cx="594067" cy="613321"/>
          </a:xfrm>
          <a:prstGeom prst="ellipse">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35" name="矩形: 圆角 34"/>
          <p:cNvSpPr/>
          <p:nvPr/>
        </p:nvSpPr>
        <p:spPr>
          <a:xfrm>
            <a:off x="1300808" y="5258947"/>
            <a:ext cx="4639344" cy="865735"/>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借助社会工程学方法说服用户绕过安全机制来安装木马或响应网络钓鱼</a:t>
            </a:r>
            <a:endParaRPr lang="zh-CN" altLang="en-US" sz="20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67400" y="1667096"/>
            <a:ext cx="1440160" cy="1440160"/>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4293" y="3481535"/>
            <a:ext cx="1558175" cy="1368078"/>
          </a:xfrm>
          <a:prstGeom prst="rect">
            <a:avLst/>
          </a:prstGeom>
        </p:spPr>
      </p:pic>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b="7853"/>
          <a:stretch>
            <a:fillRect/>
          </a:stretch>
        </p:blipFill>
        <p:spPr>
          <a:xfrm>
            <a:off x="6261597" y="5164379"/>
            <a:ext cx="1605161" cy="13323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9.2 </a:t>
            </a:r>
            <a:r>
              <a:rPr lang="zh-CN" altLang="en-US" dirty="0">
                <a:latin typeface="楷体" panose="02010609060101010101" pitchFamily="49" charset="-122"/>
                <a:ea typeface="楷体" panose="02010609060101010101" pitchFamily="49" charset="-122"/>
              </a:rPr>
              <a:t>恶意软件的类型</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恶意软件的有效负荷</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5" name="椭圆 4"/>
          <p:cNvSpPr/>
          <p:nvPr/>
        </p:nvSpPr>
        <p:spPr>
          <a:xfrm>
            <a:off x="721464" y="2777392"/>
            <a:ext cx="594067" cy="613321"/>
          </a:xfrm>
          <a:prstGeom prst="ellipse">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solidFill>
                  <a:schemeClr val="tx2"/>
                </a:solidFill>
              </a:rPr>
              <a:t>1</a:t>
            </a:r>
            <a:endParaRPr lang="zh-CN" altLang="en-US" sz="3600" dirty="0">
              <a:solidFill>
                <a:schemeClr val="tx2"/>
              </a:solidFill>
            </a:endParaRPr>
          </a:p>
        </p:txBody>
      </p:sp>
      <p:sp>
        <p:nvSpPr>
          <p:cNvPr id="6" name="矩形: 圆角 5"/>
          <p:cNvSpPr/>
          <p:nvPr/>
        </p:nvSpPr>
        <p:spPr>
          <a:xfrm>
            <a:off x="1619672" y="2866247"/>
            <a:ext cx="2808312" cy="52322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污染系统或数据文件</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7" name="椭圆 6"/>
          <p:cNvSpPr/>
          <p:nvPr/>
        </p:nvSpPr>
        <p:spPr>
          <a:xfrm>
            <a:off x="721464" y="3825105"/>
            <a:ext cx="594067" cy="613321"/>
          </a:xfrm>
          <a:prstGeom prst="ellipse">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solidFill>
                  <a:schemeClr val="tx2"/>
                </a:solidFill>
              </a:rPr>
              <a:t>2</a:t>
            </a:r>
            <a:endParaRPr lang="zh-CN" altLang="en-US" sz="3600" dirty="0">
              <a:solidFill>
                <a:schemeClr val="tx2"/>
              </a:solidFill>
            </a:endParaRPr>
          </a:p>
        </p:txBody>
      </p:sp>
      <p:sp>
        <p:nvSpPr>
          <p:cNvPr id="8" name="矩形: 圆角 7"/>
          <p:cNvSpPr/>
          <p:nvPr/>
        </p:nvSpPr>
        <p:spPr>
          <a:xfrm>
            <a:off x="1619672" y="3668922"/>
            <a:ext cx="4639344" cy="865736"/>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窃取服务使系统成为僵尸网络中的一个僵尸代理</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9" name="椭圆 8"/>
          <p:cNvSpPr/>
          <p:nvPr/>
        </p:nvSpPr>
        <p:spPr>
          <a:xfrm>
            <a:off x="721464" y="4891158"/>
            <a:ext cx="594067" cy="613321"/>
          </a:xfrm>
          <a:prstGeom prst="ellipse">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solidFill>
                  <a:schemeClr val="tx2"/>
                </a:solidFill>
              </a:rPr>
              <a:t>3</a:t>
            </a:r>
            <a:endParaRPr lang="zh-CN" altLang="en-US" sz="3600" dirty="0">
              <a:solidFill>
                <a:schemeClr val="tx2"/>
              </a:solidFill>
            </a:endParaRPr>
          </a:p>
        </p:txBody>
      </p:sp>
      <p:sp>
        <p:nvSpPr>
          <p:cNvPr id="10" name="矩形: 圆角 9"/>
          <p:cNvSpPr/>
          <p:nvPr/>
        </p:nvSpPr>
        <p:spPr>
          <a:xfrm>
            <a:off x="1619672" y="4814112"/>
            <a:ext cx="4639344" cy="865735"/>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窃取系统信息，以及登录口令和通过键盘记录器或间谍软件获取的隐私信息</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1" name="矩形: 圆角 10"/>
          <p:cNvSpPr/>
          <p:nvPr/>
        </p:nvSpPr>
        <p:spPr>
          <a:xfrm>
            <a:off x="1619672" y="1954124"/>
            <a:ext cx="5946120" cy="523221"/>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恶意软件到达目标系统后执行的有效负荷操作有：</a:t>
            </a:r>
            <a:endParaRPr lang="zh-CN" altLang="en-US" sz="2000" dirty="0">
              <a:latin typeface="黑体" panose="02010609060101010101" pitchFamily="49" charset="-122"/>
              <a:ea typeface="黑体" panose="02010609060101010101" pitchFamily="49" charset="-122"/>
            </a:endParaRPr>
          </a:p>
        </p:txBody>
      </p:sp>
      <p:sp>
        <p:nvSpPr>
          <p:cNvPr id="12" name="椭圆 11"/>
          <p:cNvSpPr/>
          <p:nvPr/>
        </p:nvSpPr>
        <p:spPr>
          <a:xfrm>
            <a:off x="721464" y="5956461"/>
            <a:ext cx="594067" cy="613321"/>
          </a:xfrm>
          <a:prstGeom prst="ellipse">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solidFill>
                  <a:schemeClr val="tx2"/>
                </a:solidFill>
              </a:rPr>
              <a:t>4</a:t>
            </a:r>
            <a:endParaRPr lang="zh-CN" altLang="en-US" sz="3600" dirty="0">
              <a:solidFill>
                <a:schemeClr val="tx2"/>
              </a:solidFill>
            </a:endParaRPr>
          </a:p>
        </p:txBody>
      </p:sp>
      <p:sp>
        <p:nvSpPr>
          <p:cNvPr id="13" name="矩形: 圆角 12"/>
          <p:cNvSpPr/>
          <p:nvPr/>
        </p:nvSpPr>
        <p:spPr>
          <a:xfrm>
            <a:off x="1619672" y="6026550"/>
            <a:ext cx="3024336" cy="49464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隐蔽恶意软件的存在</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2048" t="46812" r="50000" b="30871"/>
          <a:stretch>
            <a:fillRect/>
          </a:stretch>
        </p:blipFill>
        <p:spPr>
          <a:xfrm>
            <a:off x="4808984" y="2579996"/>
            <a:ext cx="1080120" cy="1008112"/>
          </a:xfrm>
          <a:prstGeom prst="rect">
            <a:avLst/>
          </a:prstGeom>
          <a:ln>
            <a:noFill/>
          </a:ln>
          <a:effectLst>
            <a:softEdge rad="112500"/>
          </a:effectLst>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3979" y="3597324"/>
            <a:ext cx="949352" cy="949352"/>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656" y="4734500"/>
            <a:ext cx="1118136" cy="1024958"/>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4123" y="5817670"/>
            <a:ext cx="915971" cy="9159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3" grpId="0" animBg="1"/>
    </p:bldLst>
  </p:timing>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wrap="square" rtlCol="0">
        <a:spAutoFit/>
      </a:bodyPr>
      <a:lstStyle>
        <a:defPPr marL="457200" indent="-457200" algn="l">
          <a:buClr>
            <a:srgbClr val="C00000"/>
          </a:buClr>
          <a:buFont typeface="Wingdings" panose="05000000000000000000" pitchFamily="2" charset="2"/>
          <a:buChar char="n"/>
          <a:defRPr sz="2800" dirty="0" smtClean="0">
            <a:solidFill>
              <a:schemeClr val="tx2"/>
            </a:solidFill>
            <a:latin typeface="黑体" panose="02010609060101010101" pitchFamily="49" charset="-122"/>
            <a:ea typeface="黑体" panose="02010609060101010101" pitchFamily="49" charset="-122"/>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国外精美的的PPT模板及图标之二</Template>
  <TotalTime>0</TotalTime>
  <Words>9363</Words>
  <Application>WPS 演示</Application>
  <PresentationFormat>全屏显示(4:3)</PresentationFormat>
  <Paragraphs>987</Paragraphs>
  <Slides>57</Slides>
  <Notes>57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Arial</vt:lpstr>
      <vt:lpstr>宋体</vt:lpstr>
      <vt:lpstr>Wingdings</vt:lpstr>
      <vt:lpstr>黑体</vt:lpstr>
      <vt:lpstr>Verdana</vt:lpstr>
      <vt:lpstr>华文楷体</vt:lpstr>
      <vt:lpstr>Times New Roman</vt:lpstr>
      <vt:lpstr>楷体</vt:lpstr>
      <vt:lpstr>MS PGothic</vt:lpstr>
      <vt:lpstr>微软雅黑</vt:lpstr>
      <vt:lpstr>Arial Unicode MS</vt:lpstr>
      <vt:lpstr>Calibri</vt:lpstr>
      <vt:lpstr>等线</vt:lpstr>
      <vt:lpstr>Palatino Linotype</vt:lpstr>
      <vt:lpstr>国外精美的的PPT模板及图标之二</vt:lpstr>
      <vt:lpstr>恶意软件 </vt:lpstr>
      <vt:lpstr>9.1 恶意软件的概念</vt:lpstr>
      <vt:lpstr>9.1 恶意软件的概念</vt:lpstr>
      <vt:lpstr>9.1 恶意软件的概念</vt:lpstr>
      <vt:lpstr>9.1 恶意软件的概念</vt:lpstr>
      <vt:lpstr>9.2 恶意软件的类型</vt:lpstr>
      <vt:lpstr>9.2 恶意软件的类型</vt:lpstr>
      <vt:lpstr>9.2 恶意软件的类型</vt:lpstr>
      <vt:lpstr>9.2 恶意软件的类型</vt:lpstr>
      <vt:lpstr>9.3 恶意软件的来源</vt:lpstr>
      <vt:lpstr>9.3 恶意软件的来源</vt:lpstr>
      <vt:lpstr>9.3 恶意软件的来源</vt:lpstr>
      <vt:lpstr>9.3 恶意软件的来源</vt:lpstr>
      <vt:lpstr>9.3 恶意软件的来源</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9.4 恶意软件的传染机制</vt:lpstr>
      <vt:lpstr>9.5 恶意软件的载荷</vt:lpstr>
      <vt:lpstr>9.5 恶意软件的载荷</vt:lpstr>
      <vt:lpstr>9.5 恶意软件的载荷</vt:lpstr>
      <vt:lpstr>9.5 恶意软件的载荷</vt:lpstr>
      <vt:lpstr>9.5 恶意软件的载荷</vt:lpstr>
      <vt:lpstr>9.5 恶意软件的载荷</vt:lpstr>
      <vt:lpstr>9.5 恶意软件的载荷</vt:lpstr>
      <vt:lpstr>9.5 恶意软件的载荷</vt:lpstr>
      <vt:lpstr>9.5 恶意软件的载荷</vt:lpstr>
      <vt:lpstr>9.5 恶意软件的载荷</vt:lpstr>
      <vt:lpstr>9.5 恶意软件的载荷</vt:lpstr>
      <vt:lpstr>9.5 恶意软件的载荷</vt:lpstr>
      <vt:lpstr>9.6 恶意软件的对抗措施</vt:lpstr>
      <vt:lpstr>9.6 恶意软件的对抗措施</vt:lpstr>
      <vt:lpstr>9.6 恶意软件的对抗措施</vt:lpstr>
      <vt:lpstr>9.6 恶意软件的对抗措施</vt:lpstr>
      <vt:lpstr>9.6 恶意软件的对抗措施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Happy 2005</dc:creator>
  <cp:lastModifiedBy>Feijiang Han</cp:lastModifiedBy>
  <cp:revision>426</cp:revision>
  <dcterms:created xsi:type="dcterms:W3CDTF">2007-01-10T09:07:00Z</dcterms:created>
  <dcterms:modified xsi:type="dcterms:W3CDTF">2023-02-15T09:00:18Z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