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11"/>
  </p:notesMasterIdLst>
  <p:handoutMasterIdLst>
    <p:handoutMasterId r:id="rId50"/>
  </p:handoutMasterIdLst>
  <p:sldIdLst>
    <p:sldId id="256" r:id="rId4"/>
    <p:sldId id="362" r:id="rId5"/>
    <p:sldId id="397" r:id="rId6"/>
    <p:sldId id="435" r:id="rId7"/>
    <p:sldId id="558" r:id="rId8"/>
    <p:sldId id="559" r:id="rId9"/>
    <p:sldId id="560" r:id="rId10"/>
    <p:sldId id="561" r:id="rId12"/>
    <p:sldId id="436" r:id="rId13"/>
    <p:sldId id="441" r:id="rId14"/>
    <p:sldId id="572" r:id="rId15"/>
    <p:sldId id="573" r:id="rId16"/>
    <p:sldId id="616" r:id="rId17"/>
    <p:sldId id="574" r:id="rId18"/>
    <p:sldId id="619" r:id="rId19"/>
    <p:sldId id="620" r:id="rId20"/>
    <p:sldId id="582" r:id="rId21"/>
    <p:sldId id="575" r:id="rId22"/>
    <p:sldId id="576" r:id="rId23"/>
    <p:sldId id="622" r:id="rId24"/>
    <p:sldId id="577" r:id="rId25"/>
    <p:sldId id="623" r:id="rId26"/>
    <p:sldId id="578" r:id="rId27"/>
    <p:sldId id="579" r:id="rId28"/>
    <p:sldId id="583" r:id="rId29"/>
    <p:sldId id="624" r:id="rId30"/>
    <p:sldId id="625" r:id="rId31"/>
    <p:sldId id="602" r:id="rId32"/>
    <p:sldId id="580" r:id="rId33"/>
    <p:sldId id="629" r:id="rId34"/>
    <p:sldId id="630" r:id="rId35"/>
    <p:sldId id="584" r:id="rId36"/>
    <p:sldId id="626" r:id="rId37"/>
    <p:sldId id="627" r:id="rId38"/>
    <p:sldId id="628" r:id="rId39"/>
    <p:sldId id="585" r:id="rId40"/>
    <p:sldId id="587" r:id="rId41"/>
    <p:sldId id="443" r:id="rId42"/>
    <p:sldId id="592" r:id="rId43"/>
    <p:sldId id="593" r:id="rId44"/>
    <p:sldId id="594" r:id="rId45"/>
    <p:sldId id="595" r:id="rId46"/>
    <p:sldId id="535" r:id="rId47"/>
    <p:sldId id="554" r:id="rId48"/>
    <p:sldId id="320" r:id="rId49"/>
  </p:sldIdLst>
  <p:sldSz cx="9144000" cy="6858000" type="screen4x3"/>
  <p:notesSz cx="6343650" cy="8402955"/>
  <p:custDataLst>
    <p:tags r:id="rId55"/>
  </p:custDataLst>
  <p:defaultTextStyle>
    <a:defPPr>
      <a:defRPr lang="en-US"/>
    </a:defPPr>
    <a:lvl1pPr marL="0" lvl="0"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21"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9185" initials="2"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3F3F3"/>
    <a:srgbClr val="DCDCDC"/>
    <a:srgbClr val="E8E8E8"/>
    <a:srgbClr val="CC0000"/>
    <a:srgbClr val="A50021"/>
    <a:srgbClr val="C0C0C0"/>
    <a:srgbClr val="9900CC"/>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1176"/>
    <p:restoredTop sz="95706"/>
  </p:normalViewPr>
  <p:slideViewPr>
    <p:cSldViewPr showGuides="1">
      <p:cViewPr varScale="1">
        <p:scale>
          <a:sx n="69" d="100"/>
          <a:sy n="69" d="100"/>
        </p:scale>
        <p:origin x="-1584" y="-96"/>
      </p:cViewPr>
      <p:guideLst>
        <p:guide orient="horz" pos="2121"/>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gs" Target="tags/tag65.xml"/><Relationship Id="rId54" Type="http://schemas.openxmlformats.org/officeDocument/2006/relationships/commentAuthors" Target="commentAuthors.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notesMaster" Target="notesMasters/notes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5-22T09:17:03.035" idx="2">
    <p:pos x="10" y="7"/>
    <p:text>在Raft算法中，每个节点都维护着一个副本日志（replicated log），用于记录系统中的所有操作。这个日志由多个日志条目（log entry）组成，每个日志条目包含一个操作（如写入或删除数据）以及对应的索引（index）和任期号（term）等信息。
在Raft算法中，只有Leader节点才能接收客户端的请求，处理请求并将结果返回给客户端。当Leader节点接收到一个请求时，它会将请求转换成一个日志条目，并将这个日志条目发送给其他节点进行复制。其他节点在接收到Leader节点的日志条目后，会将这个条目添加到自己的副本日志中，以保证所有节点的日志内容一致。
因此，日志条目只从Leader节点流向其他节点，意味着只有Leader节点可以向其他节点发送日志条目，而其他节点只能接收并复制Leader节点的日志条目。这种机制可以保证所有节点上的日志内容一致，并且避免了日志内容的冲突和不一致性，使得Raft算法更易于理解和实现。</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3-05-22T10:15:39.207" idx="3">
    <p:pos x="10" y="10"/>
    <p:text>其实完全可以看做是多个分布式机器上有一个变量，用户可以提交操作到一个log中，然后状态机从log中取出指令执行，进而修改变量，也就是修改状态。raft只需要保证log是一致的即可保证状态是一致的</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3-05-22T10:35:37.920" idx="4">
    <p:pos x="10" y="10"/>
    <p:text>	**过程大概如下：**client给leader发送一系列请求，leader首先将其加入自己的log中（作为entries），并发送AppendEntries RPC给所有followers，告知他们需要及时更新自己的log。当有半数以上followers返回一个送达响应后，leader就会用状态机按序执行log中的entries（command）。当执行完所有新来的entries后，leader的状态机已经更新到最新状态了，此时其会再次发送一个RPC给所有followers，当这些followes收到请求后就会把log中的entries也提交到状态机上执行。如此，通过RPC我们就实现了状态的一致性。</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23-05-22T10:46:38.994" idx="5">
    <p:pos x="10" y="10"/>
    <p:text>一些副作用：比如可能会导致网络拥塞、降低系统的性能等等，因此需要根据具体情况来进行权衡和选择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18434" name="Header Placeholder 1"/>
          <p:cNvSpPr>
            <a:spLocks noGrp="1"/>
          </p:cNvSpPr>
          <p:nvPr>
            <p:ph type="hdr" sz="quarter"/>
          </p:nvPr>
        </p:nvSpPr>
        <p:spPr>
          <a:xfrm>
            <a:off x="0" y="0"/>
            <a:ext cx="2749550" cy="420688"/>
          </a:xfrm>
          <a:prstGeom prst="rect">
            <a:avLst/>
          </a:prstGeom>
          <a:noFill/>
          <a:ln w="9525">
            <a:noFill/>
          </a:ln>
        </p:spPr>
        <p:txBody>
          <a:bodyPr lIns="84262" tIns="42131" rIns="84262" bIns="42131"/>
          <a:p>
            <a:pPr lvl="0" algn="l" defTabSz="843280" eaLnBrk="1" hangingPunct="1"/>
            <a:endParaRPr sz="1100"/>
          </a:p>
        </p:txBody>
      </p:sp>
      <p:sp>
        <p:nvSpPr>
          <p:cNvPr id="18435" name="Date Placeholder 2"/>
          <p:cNvSpPr>
            <a:spLocks noGrp="1"/>
          </p:cNvSpPr>
          <p:nvPr>
            <p:ph type="dt" sz="quarter" idx="1"/>
          </p:nvPr>
        </p:nvSpPr>
        <p:spPr>
          <a:xfrm>
            <a:off x="3592513" y="0"/>
            <a:ext cx="2749550" cy="420688"/>
          </a:xfrm>
          <a:prstGeom prst="rect">
            <a:avLst/>
          </a:prstGeom>
          <a:noFill/>
          <a:ln w="9525">
            <a:noFill/>
          </a:ln>
        </p:spPr>
        <p:txBody>
          <a:bodyPr lIns="84262" tIns="42131" rIns="84262" bIns="42131"/>
          <a:p>
            <a:pPr lvl="0" defTabSz="843280" eaLnBrk="1" hangingPunct="1"/>
            <a:fld id="{BB962C8B-B14F-4D97-AF65-F5344CB8AC3E}" type="datetimeFigureOut">
              <a:rPr lang="en-US" sz="1100"/>
            </a:fld>
            <a:endParaRPr lang="en-US" sz="1100"/>
          </a:p>
        </p:txBody>
      </p:sp>
      <p:sp>
        <p:nvSpPr>
          <p:cNvPr id="18436" name="Footer Placeholder 3"/>
          <p:cNvSpPr>
            <a:spLocks noGrp="1"/>
          </p:cNvSpPr>
          <p:nvPr>
            <p:ph type="ftr" sz="quarter" idx="2"/>
          </p:nvPr>
        </p:nvSpPr>
        <p:spPr>
          <a:xfrm>
            <a:off x="0" y="7980363"/>
            <a:ext cx="2749550" cy="420687"/>
          </a:xfrm>
          <a:prstGeom prst="rect">
            <a:avLst/>
          </a:prstGeom>
          <a:noFill/>
          <a:ln w="9525">
            <a:noFill/>
          </a:ln>
        </p:spPr>
        <p:txBody>
          <a:bodyPr lIns="84262" tIns="42131" rIns="84262" bIns="42131" anchor="b" anchorCtr="0"/>
          <a:p>
            <a:pPr lvl="0" algn="l" defTabSz="843280" eaLnBrk="1" hangingPunct="1"/>
            <a:endParaRPr sz="1100"/>
          </a:p>
        </p:txBody>
      </p:sp>
      <p:sp>
        <p:nvSpPr>
          <p:cNvPr id="18437" name="Slide Number Placeholder 4"/>
          <p:cNvSpPr>
            <a:spLocks noGrp="1"/>
          </p:cNvSpPr>
          <p:nvPr>
            <p:ph type="sldNum" sz="quarter" idx="3"/>
          </p:nvPr>
        </p:nvSpPr>
        <p:spPr>
          <a:xfrm>
            <a:off x="3592513" y="7980363"/>
            <a:ext cx="2749550" cy="420687"/>
          </a:xfrm>
          <a:prstGeom prst="rect">
            <a:avLst/>
          </a:prstGeom>
          <a:noFill/>
          <a:ln w="9525">
            <a:noFill/>
          </a:ln>
        </p:spPr>
        <p:txBody>
          <a:bodyPr lIns="84262" tIns="42131" rIns="84262" bIns="42131" anchor="b" anchorCtr="0"/>
          <a:p>
            <a:pPr lvl="0" defTabSz="843280" eaLnBrk="1" hangingPunct="1"/>
            <a:fld id="{9A0DB2DC-4C9A-4742-B13C-FB6460FD3503}" type="slidenum">
              <a:rPr lang="en-US" sz="1100"/>
            </a:fld>
            <a:endParaRPr lang="en-US" sz="11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7410" name="Rectangle 2"/>
          <p:cNvSpPr>
            <a:spLocks noGrp="1"/>
          </p:cNvSpPr>
          <p:nvPr>
            <p:ph type="hdr" sz="quarter"/>
          </p:nvPr>
        </p:nvSpPr>
        <p:spPr>
          <a:xfrm>
            <a:off x="0" y="0"/>
            <a:ext cx="2749550" cy="420688"/>
          </a:xfrm>
          <a:prstGeom prst="rect">
            <a:avLst/>
          </a:prstGeom>
          <a:noFill/>
          <a:ln w="9525">
            <a:noFill/>
          </a:ln>
        </p:spPr>
        <p:txBody>
          <a:bodyPr lIns="84262" tIns="42131" rIns="84262" bIns="42131"/>
          <a:p>
            <a:pPr lvl="0" algn="l" defTabSz="843280" eaLnBrk="1" hangingPunct="1"/>
            <a:endParaRPr sz="1100" dirty="0"/>
          </a:p>
        </p:txBody>
      </p:sp>
      <p:sp>
        <p:nvSpPr>
          <p:cNvPr id="17411" name="Rectangle 3"/>
          <p:cNvSpPr>
            <a:spLocks noGrp="1"/>
          </p:cNvSpPr>
          <p:nvPr>
            <p:ph type="dt" idx="1"/>
          </p:nvPr>
        </p:nvSpPr>
        <p:spPr>
          <a:xfrm>
            <a:off x="3592513" y="0"/>
            <a:ext cx="2749550" cy="420688"/>
          </a:xfrm>
          <a:prstGeom prst="rect">
            <a:avLst/>
          </a:prstGeom>
          <a:noFill/>
          <a:ln w="9525">
            <a:noFill/>
          </a:ln>
        </p:spPr>
        <p:txBody>
          <a:bodyPr lIns="84262" tIns="42131" rIns="84262" bIns="42131"/>
          <a:p>
            <a:pPr lvl="0" defTabSz="843280" eaLnBrk="1" hangingPunct="1"/>
            <a:endParaRPr sz="1100" dirty="0"/>
          </a:p>
        </p:txBody>
      </p:sp>
      <p:sp>
        <p:nvSpPr>
          <p:cNvPr id="17412" name="Rectangle 4"/>
          <p:cNvSpPr>
            <a:spLocks noRot="1" noTextEdit="1"/>
          </p:cNvSpPr>
          <p:nvPr>
            <p:ph type="sldImg" idx="2"/>
          </p:nvPr>
        </p:nvSpPr>
        <p:spPr>
          <a:xfrm>
            <a:off x="1071563" y="630238"/>
            <a:ext cx="4202112" cy="3151187"/>
          </a:xfrm>
          <a:prstGeom prst="rect">
            <a:avLst/>
          </a:prstGeom>
          <a:noFill/>
          <a:ln w="9525" cap="flat" cmpd="sng">
            <a:solidFill>
              <a:srgbClr val="000000"/>
            </a:solidFill>
            <a:prstDash val="solid"/>
            <a:miter/>
            <a:headEnd type="none" w="med" len="med"/>
            <a:tailEnd type="none" w="med" len="med"/>
          </a:ln>
        </p:spPr>
      </p:sp>
      <p:sp>
        <p:nvSpPr>
          <p:cNvPr id="17413" name="Rectangle 5"/>
          <p:cNvSpPr>
            <a:spLocks noGrp="1"/>
          </p:cNvSpPr>
          <p:nvPr>
            <p:ph type="body" sz="quarter" idx="3"/>
          </p:nvPr>
        </p:nvSpPr>
        <p:spPr>
          <a:xfrm>
            <a:off x="635000" y="3990975"/>
            <a:ext cx="5073650" cy="3781425"/>
          </a:xfrm>
          <a:prstGeom prst="rect">
            <a:avLst/>
          </a:prstGeom>
          <a:noFill/>
          <a:ln w="9525">
            <a:noFill/>
          </a:ln>
        </p:spPr>
        <p:txBody>
          <a:bodyPr lIns="84262" tIns="42131" rIns="84262" bIns="42131"/>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7414" name="Rectangle 6"/>
          <p:cNvSpPr>
            <a:spLocks noGrp="1"/>
          </p:cNvSpPr>
          <p:nvPr>
            <p:ph type="ftr" sz="quarter" idx="4"/>
          </p:nvPr>
        </p:nvSpPr>
        <p:spPr>
          <a:xfrm>
            <a:off x="0" y="7980363"/>
            <a:ext cx="2749550" cy="420687"/>
          </a:xfrm>
          <a:prstGeom prst="rect">
            <a:avLst/>
          </a:prstGeom>
          <a:noFill/>
          <a:ln w="9525">
            <a:noFill/>
          </a:ln>
        </p:spPr>
        <p:txBody>
          <a:bodyPr lIns="84262" tIns="42131" rIns="84262" bIns="42131" anchor="b" anchorCtr="0"/>
          <a:p>
            <a:pPr lvl="0" algn="l" defTabSz="843280" eaLnBrk="1" hangingPunct="1"/>
            <a:endParaRPr sz="1100" dirty="0"/>
          </a:p>
        </p:txBody>
      </p:sp>
      <p:sp>
        <p:nvSpPr>
          <p:cNvPr id="17415" name="Rectangle 7"/>
          <p:cNvSpPr>
            <a:spLocks noGrp="1"/>
          </p:cNvSpPr>
          <p:nvPr>
            <p:ph type="sldNum" sz="quarter" idx="5"/>
          </p:nvPr>
        </p:nvSpPr>
        <p:spPr>
          <a:xfrm>
            <a:off x="3592513" y="7980363"/>
            <a:ext cx="2749550" cy="420687"/>
          </a:xfrm>
          <a:prstGeom prst="rect">
            <a:avLst/>
          </a:prstGeom>
          <a:noFill/>
          <a:ln w="9525">
            <a:noFill/>
          </a:ln>
        </p:spPr>
        <p:txBody>
          <a:bodyPr lIns="84262" tIns="42131" rIns="84262" bIns="42131" anchor="b" anchorCtr="0"/>
          <a:p>
            <a:pPr lvl="0" defTabSz="843280" eaLnBrk="1" hangingPunct="1"/>
            <a:fld id="{9A0DB2DC-4C9A-4742-B13C-FB6460FD3503}" type="slidenum">
              <a:rPr lang="en-US" sz="1100" dirty="0"/>
            </a:fld>
            <a:endParaRPr lang="en-US" sz="1100"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在Raft算法中，每个节点都维护着一个副本日志（replicated log），用于记录系统中的所有操作。这个日志由多个日志条目（log entry）组成，每个日志条目包含一个操作（如写入或删除数据）以及对应的索引（index）和任期号（term）等信息。</a:t>
            </a:r>
            <a:endParaRPr lang="zh-CN" altLang="en-US"/>
          </a:p>
          <a:p>
            <a:endParaRPr lang="zh-CN" altLang="en-US"/>
          </a:p>
          <a:p>
            <a:r>
              <a:rPr lang="zh-CN" altLang="en-US"/>
              <a:t>在Raft算法中，只有Leader节点才能接收客户端的请求，处理请求并将结果返回给客户端。当Leader节点接收到一个请求时，它会将请求转换成一个日志条目，并将这个日志条目发送给其他节点进行复制。其他节点在接收到Leader节点的日志条目后，会将这个条目添加到自己的副本日志中，以保证所有节点的日志内容一致。</a:t>
            </a:r>
            <a:endParaRPr lang="zh-CN" altLang="en-US"/>
          </a:p>
          <a:p>
            <a:endParaRPr lang="zh-CN" altLang="en-US"/>
          </a:p>
          <a:p>
            <a:r>
              <a:rPr lang="zh-CN" altLang="en-US"/>
              <a:t>因此，日志条目只从Leader节点流向其他节点，意味着只有Leader节点可以向其他节点发送日志条目，而其他节点只能接收并复制Leader节点的日志条目。这种机制可以保证所有节点上的日志内容一致，并且避免了日志内容的冲突和不一致性，使得Raft算法更易于理解和实现。</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39275B"/>
            </a:gs>
            <a:gs pos="100000">
              <a:srgbClr val="C0C0C0"/>
            </a:gs>
          </a:gsLst>
          <a:lin ang="5400000" scaled="1"/>
          <a:tileRect/>
        </a:gradFill>
        <a:effectLst/>
      </p:bgPr>
    </p:bg>
    <p:spTree>
      <p:nvGrpSpPr>
        <p:cNvPr id="1" name=""/>
        <p:cNvGrpSpPr/>
        <p:nvPr/>
      </p:nvGrpSpPr>
      <p:grpSpPr/>
      <p:sp>
        <p:nvSpPr>
          <p:cNvPr id="54274" name="Rounded Rectangle 4"/>
          <p:cNvSpPr/>
          <p:nvPr userDrawn="1"/>
        </p:nvSpPr>
        <p:spPr>
          <a:xfrm>
            <a:off x="95250" y="152400"/>
            <a:ext cx="8953500" cy="6553200"/>
          </a:xfrm>
          <a:prstGeom prst="roundRect">
            <a:avLst>
              <a:gd name="adj" fmla="val 5491"/>
            </a:avLst>
          </a:prstGeom>
          <a:solidFill>
            <a:srgbClr val="FFFFFF"/>
          </a:solidFill>
          <a:ln w="25400" cap="flat" cmpd="sng">
            <a:solidFill>
              <a:srgbClr val="39275B"/>
            </a:solidFill>
            <a:prstDash val="solid"/>
            <a:headEnd type="none" w="med" len="med"/>
            <a:tailEnd type="none" w="med" len="med"/>
          </a:ln>
        </p:spPr>
        <p:txBody>
          <a:bodyPr/>
          <a:p>
            <a:pPr lvl="0" eaLnBrk="1" hangingPunct="1"/>
            <a:endParaRPr>
              <a:latin typeface="Arial" panose="020B0604020202020204" pitchFamily="34" charset="0"/>
            </a:endParaRPr>
          </a:p>
        </p:txBody>
      </p:sp>
      <p:sp>
        <p:nvSpPr>
          <p:cNvPr id="54275" name="Rectangle 2"/>
          <p:cNvSpPr>
            <a:spLocks noGrp="1"/>
          </p:cNvSpPr>
          <p:nvPr>
            <p:ph type="ctrTitle"/>
          </p:nvPr>
        </p:nvSpPr>
        <p:spPr>
          <a:xfrm>
            <a:off x="685800" y="2130425"/>
            <a:ext cx="7772400" cy="1470025"/>
          </a:xfrm>
          <a:prstGeom prst="rect">
            <a:avLst/>
          </a:prstGeom>
          <a:noFill/>
          <a:ln w="9525">
            <a:noFill/>
          </a:ln>
        </p:spPr>
        <p:txBody>
          <a:bodyPr anchor="ctr" anchorCtr="0"/>
          <a:lstStyle>
            <a:lvl1pPr lvl="0">
              <a:buClrTx/>
              <a:buSzTx/>
              <a:buFontTx/>
              <a:defRPr/>
            </a:lvl1pPr>
          </a:lstStyle>
          <a:p>
            <a:pPr lvl="0"/>
            <a:r>
              <a:rPr lang="en-US" altLang="zh-CN" dirty="0"/>
              <a:t>Click to edit Master title style</a:t>
            </a:r>
            <a:endParaRPr lang="en-US" altLang="zh-CN" dirty="0"/>
          </a:p>
        </p:txBody>
      </p:sp>
      <p:sp>
        <p:nvSpPr>
          <p:cNvPr id="54276" name="Rectangle 3"/>
          <p:cNvSpPr>
            <a:spLocks noGrp="1"/>
          </p:cNvSpPr>
          <p:nvPr>
            <p:ph type="subTitle" idx="1"/>
          </p:nvPr>
        </p:nvSpPr>
        <p:spPr>
          <a:xfrm>
            <a:off x="685800" y="3886200"/>
            <a:ext cx="7772400" cy="1752600"/>
          </a:xfrm>
          <a:prstGeom prst="rect">
            <a:avLst/>
          </a:prstGeom>
          <a:noFill/>
          <a:ln w="9525">
            <a:noFill/>
          </a:ln>
        </p:spPr>
        <p:txBody>
          <a:bodyPr anchor="t" anchorCtr="0"/>
          <a:lstStyle>
            <a:lvl1pPr marL="228600" lvl="0" indent="0" algn="ctr">
              <a:buClr>
                <a:srgbClr val="39275B"/>
              </a:buClr>
              <a:buSzPct val="100000"/>
              <a:buFontTx/>
              <a:buNone/>
              <a:defRPr/>
            </a:lvl1pPr>
            <a:lvl2pPr marL="574675" lvl="1" indent="0" algn="ctr">
              <a:buClr>
                <a:srgbClr val="4D4D4D"/>
              </a:buClr>
              <a:buSzTx/>
              <a:buFont typeface="Wingdings" panose="05000000000000000000" pitchFamily="2" charset="2"/>
              <a:buNone/>
              <a:defRPr/>
            </a:lvl2pPr>
            <a:lvl3pPr marL="968375" lvl="2" indent="0" algn="ctr">
              <a:buClr>
                <a:srgbClr val="9900CC"/>
              </a:buClr>
              <a:buSzTx/>
              <a:buFontTx/>
              <a:buNone/>
              <a:defRPr/>
            </a:lvl3pPr>
            <a:lvl4pPr marL="1257300" lvl="3" indent="0" algn="ctr">
              <a:buClr>
                <a:srgbClr val="796646"/>
              </a:buClr>
              <a:buSzTx/>
              <a:buFont typeface="Wingdings" panose="05000000000000000000" pitchFamily="2" charset="2"/>
              <a:buNone/>
              <a:defRPr/>
            </a:lvl4pPr>
            <a:lvl5pPr marL="1544955" lvl="4" indent="0" algn="ctr">
              <a:buClrTx/>
              <a:buSzTx/>
              <a:buFontTx/>
              <a:buNone/>
              <a:defRPr/>
            </a:lvl5pPr>
          </a:lstStyle>
          <a:p>
            <a:pPr lvl="0"/>
            <a:r>
              <a:rPr lang="en-US" altLang="zh-CN" dirty="0"/>
              <a:t>Click to edit Master subtitle style</a:t>
            </a:r>
            <a:endParaRPr lang="en-US" altLang="zh-CN" dirty="0"/>
          </a:p>
        </p:txBody>
      </p:sp>
      <p:sp>
        <p:nvSpPr>
          <p:cNvPr id="4" name="Slide Number Placeholder 3"/>
          <p:cNvSpPr txBox="1">
            <a:spLocks noGrp="1"/>
          </p:cNvSpPr>
          <p:nvPr/>
        </p:nvSpPr>
        <p:spPr>
          <a:xfrm>
            <a:off x="8305800" y="6477000"/>
            <a:ext cx="762000" cy="365125"/>
          </a:xfrm>
          <a:prstGeom prst="rect">
            <a:avLst/>
          </a:prstGeom>
          <a:noFill/>
        </p:spPr>
        <p:txBody>
          <a:bodyPr lIns="0" tIns="0" rIns="0" bIns="0" anchor="b"/>
          <a:p>
            <a:pPr lvl="0" eaLnBrk="1" hangingPunct="1">
              <a:spcBef>
                <a:spcPts val="500"/>
              </a:spcBef>
            </a:pPr>
            <a:fld id="{9A0DB2DC-4C9A-4742-B13C-FB6460FD3503}" type="slidenum">
              <a:rPr lang="en-US" sz="1200" b="1">
                <a:solidFill>
                  <a:srgbClr val="424242"/>
                </a:solidFill>
                <a:latin typeface="Calibri" panose="020F0502020204030204" pitchFamily="34" charset="0"/>
              </a:rPr>
            </a:fld>
            <a:endParaRPr lang="en-US" sz="1200" b="1">
              <a:solidFill>
                <a:srgbClr val="424242"/>
              </a:solidFill>
              <a:latin typeface="Calibri" panose="020F0502020204030204" pitchFamily="34" charset="0"/>
            </a:endParaRPr>
          </a:p>
        </p:txBody>
      </p:sp>
      <p:cxnSp>
        <p:nvCxnSpPr>
          <p:cNvPr id="54278" name="Straight Connector 6"/>
          <p:cNvCxnSpPr/>
          <p:nvPr userDrawn="1"/>
        </p:nvCxnSpPr>
        <p:spPr>
          <a:xfrm>
            <a:off x="723900" y="1143000"/>
            <a:ext cx="7696200" cy="1588"/>
          </a:xfrm>
          <a:prstGeom prst="line">
            <a:avLst/>
          </a:prstGeom>
          <a:ln w="28575" cap="flat" cmpd="sng">
            <a:solidFill>
              <a:srgbClr val="39275B"/>
            </a:solidFill>
            <a:prstDash val="solid"/>
            <a:headEnd type="none" w="med" len="med"/>
            <a:tailEnd type="none" w="med" len="med"/>
          </a:ln>
        </p:spPr>
      </p:cxn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rgbClr val="BD0901"/>
              </a:buClr>
              <a:buSzPct val="100000"/>
              <a:buFontTx/>
              <a:buNone/>
              <a:defRPr/>
            </a:pPr>
            <a:endParaRPr kumimoji="0" lang="en-US" sz="3200" b="0" i="0" u="none" strike="noStrike" kern="0" cap="none" spc="0" normalizeH="0" baseline="0" noProof="0" smtClean="0">
              <a:ln>
                <a:noFill/>
              </a:ln>
              <a:solidFill>
                <a:schemeClr val="accent4">
                  <a:lumMod val="85000"/>
                  <a:lumOff val="15000"/>
                </a:schemeClr>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灯片编号占位符 4"/>
          <p:cNvSpPr>
            <a:spLocks noGrp="1"/>
          </p:cNvSpPr>
          <p:nvPr>
            <p:ph type="sldNum" sz="quarter" idx="10"/>
          </p:nvPr>
        </p:nvSpPr>
        <p:spPr/>
        <p:txBody>
          <a:bodyPr/>
          <a:p>
            <a:pPr lvl="0" eaLnBrk="0" hangingPunct="0"/>
            <a:fld id="{9A0DB2DC-4C9A-4742-B13C-FB6460FD3503}" type="slidenum">
              <a:rPr lang="en-US">
                <a:latin typeface="Arial" panose="020B0604020202020204" pitchFamily="34" charset="0"/>
              </a:rPr>
            </a:fld>
            <a:endParaRPr 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灯片编号占位符 3"/>
          <p:cNvSpPr>
            <a:spLocks noGrp="1"/>
          </p:cNvSpPr>
          <p:nvPr>
            <p:ph type="sldNum" sz="quarter" idx="10"/>
          </p:nvPr>
        </p:nvSpPr>
        <p:spPr/>
        <p:txBody>
          <a:bodyPr/>
          <a:p>
            <a:pPr lvl="0" eaLnBrk="0" hangingPunct="0"/>
            <a:fld id="{9A0DB2DC-4C9A-4742-B13C-FB6460FD3503}" type="slidenum">
              <a:rPr lang="en-US">
                <a:latin typeface="Arial" panose="020B0604020202020204" pitchFamily="34" charset="0"/>
              </a:rPr>
            </a:fld>
            <a:endParaRPr 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8580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39275B"/>
            </a:gs>
            <a:gs pos="100000">
              <a:srgbClr val="C0C0C0"/>
            </a:gs>
          </a:gsLst>
          <a:lin ang="5400000" scaled="1"/>
          <a:tileRect/>
        </a:gradFill>
        <a:effectLst/>
      </p:bgPr>
    </p:bg>
    <p:spTree>
      <p:nvGrpSpPr>
        <p:cNvPr id="1" name=""/>
        <p:cNvGrpSpPr/>
        <p:nvPr/>
      </p:nvGrpSpPr>
      <p:grpSpPr/>
      <p:sp>
        <p:nvSpPr>
          <p:cNvPr id="54274" name="Rounded Rectangle 4"/>
          <p:cNvSpPr/>
          <p:nvPr userDrawn="1"/>
        </p:nvSpPr>
        <p:spPr>
          <a:xfrm>
            <a:off x="95250" y="152400"/>
            <a:ext cx="8953500" cy="6553200"/>
          </a:xfrm>
          <a:prstGeom prst="roundRect">
            <a:avLst>
              <a:gd name="adj" fmla="val 5491"/>
            </a:avLst>
          </a:prstGeom>
          <a:solidFill>
            <a:srgbClr val="FFFFFF"/>
          </a:solidFill>
          <a:ln w="25400" cap="flat" cmpd="sng">
            <a:solidFill>
              <a:srgbClr val="39275B"/>
            </a:solidFill>
            <a:prstDash val="solid"/>
            <a:headEnd type="none" w="med" len="med"/>
            <a:tailEnd type="none" w="med" len="med"/>
          </a:ln>
        </p:spPr>
        <p:txBody>
          <a:bodyPr/>
          <a:p>
            <a:pPr lvl="0" eaLnBrk="1" hangingPunct="1"/>
            <a:endParaRPr>
              <a:latin typeface="Arial" panose="020B0604020202020204" pitchFamily="34" charset="0"/>
            </a:endParaRPr>
          </a:p>
        </p:txBody>
      </p:sp>
      <p:sp>
        <p:nvSpPr>
          <p:cNvPr id="54275" name="Rectangle 2"/>
          <p:cNvSpPr>
            <a:spLocks noGrp="1"/>
          </p:cNvSpPr>
          <p:nvPr>
            <p:ph type="ctrTitle"/>
          </p:nvPr>
        </p:nvSpPr>
        <p:spPr>
          <a:xfrm>
            <a:off x="685800" y="2130425"/>
            <a:ext cx="7772400" cy="1470025"/>
          </a:xfrm>
          <a:prstGeom prst="rect">
            <a:avLst/>
          </a:prstGeom>
          <a:noFill/>
          <a:ln w="9525">
            <a:noFill/>
          </a:ln>
        </p:spPr>
        <p:txBody>
          <a:bodyPr anchor="ctr" anchorCtr="0"/>
          <a:lstStyle>
            <a:lvl1pPr lvl="0">
              <a:buClrTx/>
              <a:buSzTx/>
              <a:buFontTx/>
              <a:defRPr/>
            </a:lvl1pPr>
          </a:lstStyle>
          <a:p>
            <a:pPr lvl="0"/>
            <a:r>
              <a:rPr lang="en-US" altLang="zh-CN" dirty="0"/>
              <a:t>Click to edit Master title style</a:t>
            </a:r>
            <a:endParaRPr lang="en-US" altLang="zh-CN" dirty="0"/>
          </a:p>
        </p:txBody>
      </p:sp>
      <p:sp>
        <p:nvSpPr>
          <p:cNvPr id="54276" name="Rectangle 3"/>
          <p:cNvSpPr>
            <a:spLocks noGrp="1"/>
          </p:cNvSpPr>
          <p:nvPr>
            <p:ph type="subTitle" idx="1"/>
          </p:nvPr>
        </p:nvSpPr>
        <p:spPr>
          <a:xfrm>
            <a:off x="685800" y="3886200"/>
            <a:ext cx="7772400" cy="1752600"/>
          </a:xfrm>
          <a:prstGeom prst="rect">
            <a:avLst/>
          </a:prstGeom>
          <a:noFill/>
          <a:ln w="9525">
            <a:noFill/>
          </a:ln>
        </p:spPr>
        <p:txBody>
          <a:bodyPr anchor="t" anchorCtr="0"/>
          <a:lstStyle>
            <a:lvl1pPr marL="228600" lvl="0" indent="0" algn="ctr">
              <a:buClr>
                <a:srgbClr val="39275B"/>
              </a:buClr>
              <a:buSzPct val="100000"/>
              <a:buFontTx/>
              <a:buNone/>
              <a:defRPr/>
            </a:lvl1pPr>
            <a:lvl2pPr marL="574675" lvl="1" indent="0" algn="ctr">
              <a:buClr>
                <a:srgbClr val="4D4D4D"/>
              </a:buClr>
              <a:buSzTx/>
              <a:buFont typeface="Wingdings" panose="05000000000000000000" pitchFamily="2" charset="2"/>
              <a:buNone/>
              <a:defRPr/>
            </a:lvl2pPr>
            <a:lvl3pPr marL="968375" lvl="2" indent="0" algn="ctr">
              <a:buClr>
                <a:srgbClr val="9900CC"/>
              </a:buClr>
              <a:buSzTx/>
              <a:buFontTx/>
              <a:buNone/>
              <a:defRPr/>
            </a:lvl3pPr>
            <a:lvl4pPr marL="1257300" lvl="3" indent="0" algn="ctr">
              <a:buClr>
                <a:srgbClr val="796646"/>
              </a:buClr>
              <a:buSzTx/>
              <a:buFont typeface="Wingdings" panose="05000000000000000000" pitchFamily="2" charset="2"/>
              <a:buNone/>
              <a:defRPr/>
            </a:lvl4pPr>
            <a:lvl5pPr marL="1544955" lvl="4" indent="0" algn="ctr">
              <a:buClrTx/>
              <a:buSzTx/>
              <a:buFontTx/>
              <a:buNone/>
              <a:defRPr/>
            </a:lvl5pPr>
          </a:lstStyle>
          <a:p>
            <a:pPr lvl="0"/>
            <a:r>
              <a:rPr lang="en-US" altLang="zh-CN" dirty="0"/>
              <a:t>Click to edit Master subtitle style</a:t>
            </a:r>
            <a:endParaRPr lang="en-US" altLang="zh-CN" dirty="0"/>
          </a:p>
        </p:txBody>
      </p:sp>
      <p:sp>
        <p:nvSpPr>
          <p:cNvPr id="4" name="Slide Number Placeholder 3"/>
          <p:cNvSpPr txBox="1">
            <a:spLocks noGrp="1"/>
          </p:cNvSpPr>
          <p:nvPr/>
        </p:nvSpPr>
        <p:spPr>
          <a:xfrm>
            <a:off x="8305800" y="6477000"/>
            <a:ext cx="762000" cy="365125"/>
          </a:xfrm>
          <a:prstGeom prst="rect">
            <a:avLst/>
          </a:prstGeom>
          <a:noFill/>
        </p:spPr>
        <p:txBody>
          <a:bodyPr lIns="0" tIns="0" rIns="0" bIns="0" anchor="b"/>
          <a:p>
            <a:pPr lvl="0" eaLnBrk="1" hangingPunct="1">
              <a:spcBef>
                <a:spcPts val="500"/>
              </a:spcBef>
            </a:pPr>
            <a:fld id="{9A0DB2DC-4C9A-4742-B13C-FB6460FD3503}" type="slidenum">
              <a:rPr lang="en-US" sz="1200" b="1">
                <a:solidFill>
                  <a:srgbClr val="424242"/>
                </a:solidFill>
                <a:latin typeface="Calibri" panose="020F0502020204030204" pitchFamily="34" charset="0"/>
              </a:rPr>
            </a:fld>
            <a:endParaRPr lang="en-US" sz="1200" b="1">
              <a:solidFill>
                <a:srgbClr val="424242"/>
              </a:solidFill>
              <a:latin typeface="Calibri" panose="020F0502020204030204" pitchFamily="34" charset="0"/>
            </a:endParaRPr>
          </a:p>
        </p:txBody>
      </p:sp>
      <p:cxnSp>
        <p:nvCxnSpPr>
          <p:cNvPr id="54278" name="Straight Connector 6"/>
          <p:cNvCxnSpPr/>
          <p:nvPr userDrawn="1"/>
        </p:nvCxnSpPr>
        <p:spPr>
          <a:xfrm>
            <a:off x="723900" y="1143000"/>
            <a:ext cx="7696200" cy="1588"/>
          </a:xfrm>
          <a:prstGeom prst="line">
            <a:avLst/>
          </a:prstGeom>
          <a:ln w="28575" cap="flat" cmpd="sng">
            <a:solidFill>
              <a:srgbClr val="39275B"/>
            </a:solidFill>
            <a:prstDash val="solid"/>
            <a:headEnd type="none" w="med" len="med"/>
            <a:tailEnd type="none" w="med" len="med"/>
          </a:ln>
        </p:spPr>
      </p:cxn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8435" name="Rectangle 3"/>
          <p:cNvSpPr>
            <a:spLocks noGrp="1" noChangeArrowheads="1"/>
          </p:cNvSpPr>
          <p:nvPr>
            <p:ph type="ctrTitle" hasCustomPrompt="1"/>
          </p:nvPr>
        </p:nvSpPr>
        <p:spPr>
          <a:xfrm>
            <a:off x="0" y="0"/>
            <a:ext cx="9144000" cy="3048000"/>
          </a:xfrm>
        </p:spPr>
        <p:txBody>
          <a:bodyPr anchor="b" anchorCtr="1"/>
          <a:lstStyle>
            <a:lvl1pPr>
              <a:defRPr/>
            </a:lvl1pPr>
          </a:lstStyle>
          <a:p>
            <a:r>
              <a:rPr lang="en-US"/>
              <a:t>Click to edit title style</a:t>
            </a:r>
            <a:endParaRPr lang="en-US"/>
          </a:p>
        </p:txBody>
      </p:sp>
      <p:sp>
        <p:nvSpPr>
          <p:cNvPr id="18436" name="Rectangle 4"/>
          <p:cNvSpPr>
            <a:spLocks noGrp="1" noChangeArrowheads="1"/>
          </p:cNvSpPr>
          <p:nvPr>
            <p:ph type="subTitle" idx="1"/>
          </p:nvPr>
        </p:nvSpPr>
        <p:spPr>
          <a:xfrm>
            <a:off x="914400" y="3581400"/>
            <a:ext cx="7315200" cy="2438400"/>
          </a:xfrm>
          <a:noFill/>
        </p:spPr>
        <p:txBody>
          <a:bodyPr/>
          <a:lstStyle>
            <a:lvl1pPr marL="0" indent="228600" algn="ctr">
              <a:buFontTx/>
              <a:buNone/>
              <a:defRPr/>
            </a:lvl1pPr>
          </a:lstStyle>
          <a:p>
            <a:r>
              <a:rPr lang="en-US"/>
              <a:t>Click to edit Master subtitle style</a:t>
            </a:r>
            <a:endParaRPr lang="en-US"/>
          </a:p>
        </p:txBody>
      </p:sp>
      <p:sp>
        <p:nvSpPr>
          <p:cNvPr id="2" name="灯片编号占位符 1"/>
          <p:cNvSpPr>
            <a:spLocks noGrp="1"/>
          </p:cNvSpPr>
          <p:nvPr>
            <p:ph type="sldNum" sz="quarter" idx="10"/>
          </p:nvPr>
        </p:nvSpPr>
        <p:spPr/>
        <p:txBody>
          <a:bodyPr/>
          <a:p>
            <a:pPr lvl="0" eaLnBrk="0" hangingPunct="0"/>
            <a:fld id="{9A0DB2DC-4C9A-4742-B13C-FB6460FD3503}" type="slidenum">
              <a:rPr lang="en-US">
                <a:latin typeface="Arial" panose="020B0604020202020204" pitchFamily="34" charset="0"/>
              </a:rPr>
            </a:fld>
            <a:endParaRPr lang="en-US">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0" y="1295400"/>
            <a:ext cx="9144000" cy="4572000"/>
          </a:xfrm>
        </p:spPr>
        <p:txBody>
          <a:bodyPr/>
          <a:lstStyle>
            <a:lvl1pPr>
              <a:defRPr>
                <a:solidFill>
                  <a:schemeClr val="accent4">
                    <a:lumMod val="85000"/>
                    <a:lumOff val="15000"/>
                  </a:schemeClr>
                </a:solidFill>
              </a:defRPr>
            </a:lvl1pPr>
            <a:lvl2pPr>
              <a:defRPr>
                <a:solidFill>
                  <a:schemeClr val="accent4">
                    <a:lumMod val="75000"/>
                    <a:lumOff val="25000"/>
                  </a:schemeClr>
                </a:solidFill>
              </a:defRPr>
            </a:lvl2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灯片编号占位符 3"/>
          <p:cNvSpPr>
            <a:spLocks noGrp="1"/>
          </p:cNvSpPr>
          <p:nvPr>
            <p:ph type="sldNum" sz="quarter" idx="10"/>
          </p:nvPr>
        </p:nvSpPr>
        <p:spPr/>
        <p:txBody>
          <a:bodyPr/>
          <a:p>
            <a:pPr lvl="0" eaLnBrk="0" hangingPunct="0"/>
            <a:fld id="{9A0DB2DC-4C9A-4742-B13C-FB6460FD3503}" type="slidenum">
              <a:rPr lang="en-US">
                <a:latin typeface="Arial" panose="020B0604020202020204" pitchFamily="34" charset="0"/>
              </a:rPr>
            </a:fld>
            <a:endParaRPr lang="en-US">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灯片编号占位符 3"/>
          <p:cNvSpPr>
            <a:spLocks noGrp="1"/>
          </p:cNvSpPr>
          <p:nvPr>
            <p:ph type="sldNum" sz="quarter" idx="10"/>
          </p:nvPr>
        </p:nvSpPr>
        <p:spPr/>
        <p:txBody>
          <a:bodyPr/>
          <a:p>
            <a:pPr lvl="0" eaLnBrk="0" hangingPunct="0"/>
            <a:fld id="{9A0DB2DC-4C9A-4742-B13C-FB6460FD3503}" type="slidenum">
              <a:rPr lang="en-US">
                <a:latin typeface="Arial" panose="020B0604020202020204" pitchFamily="34" charset="0"/>
              </a:rPr>
            </a:fld>
            <a:endParaRPr lang="en-US">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1295400"/>
            <a:ext cx="44958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95400"/>
            <a:ext cx="44958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灯片编号占位符 4"/>
          <p:cNvSpPr>
            <a:spLocks noGrp="1"/>
          </p:cNvSpPr>
          <p:nvPr>
            <p:ph type="sldNum" sz="quarter" idx="10"/>
          </p:nvPr>
        </p:nvSpPr>
        <p:spPr/>
        <p:txBody>
          <a:bodyPr/>
          <a:p>
            <a:pPr lvl="0" eaLnBrk="0" hangingPunct="0"/>
            <a:fld id="{9A0DB2DC-4C9A-4742-B13C-FB6460FD3503}" type="slidenum">
              <a:rPr lang="en-US">
                <a:latin typeface="Arial" panose="020B0604020202020204" pitchFamily="34" charset="0"/>
              </a:rPr>
            </a:fld>
            <a:endParaRPr lang="en-US">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灯片编号占位符 6"/>
          <p:cNvSpPr>
            <a:spLocks noGrp="1"/>
          </p:cNvSpPr>
          <p:nvPr>
            <p:ph type="sldNum" sz="quarter" idx="10"/>
          </p:nvPr>
        </p:nvSpPr>
        <p:spPr/>
        <p:txBody>
          <a:bodyPr/>
          <a:p>
            <a:pPr lvl="0" eaLnBrk="0" hangingPunct="0"/>
            <a:fld id="{9A0DB2DC-4C9A-4742-B13C-FB6460FD3503}" type="slidenum">
              <a:rPr lang="en-US">
                <a:latin typeface="Arial" panose="020B0604020202020204" pitchFamily="34" charset="0"/>
              </a:rPr>
            </a:fld>
            <a:endParaRPr lang="en-US">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灯片编号占位符 2"/>
          <p:cNvSpPr>
            <a:spLocks noGrp="1"/>
          </p:cNvSpPr>
          <p:nvPr>
            <p:ph type="sldNum" sz="quarter" idx="10"/>
          </p:nvPr>
        </p:nvSpPr>
        <p:spPr/>
        <p:txBody>
          <a:bodyPr/>
          <a:p>
            <a:pPr lvl="0" eaLnBrk="0" hangingPunct="0"/>
            <a:fld id="{9A0DB2DC-4C9A-4742-B13C-FB6460FD3503}" type="slidenum">
              <a:rPr lang="en-US">
                <a:latin typeface="Arial" panose="020B0604020202020204" pitchFamily="34" charset="0"/>
              </a:rPr>
            </a:fld>
            <a:endParaRPr 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8435" name="Rectangle 3"/>
          <p:cNvSpPr>
            <a:spLocks noGrp="1" noChangeArrowheads="1"/>
          </p:cNvSpPr>
          <p:nvPr>
            <p:ph type="ctrTitle" hasCustomPrompt="1"/>
          </p:nvPr>
        </p:nvSpPr>
        <p:spPr>
          <a:xfrm>
            <a:off x="0" y="0"/>
            <a:ext cx="9144000" cy="3048000"/>
          </a:xfrm>
        </p:spPr>
        <p:txBody>
          <a:bodyPr anchor="b" anchorCtr="1"/>
          <a:lstStyle>
            <a:lvl1pPr>
              <a:defRPr/>
            </a:lvl1pPr>
          </a:lstStyle>
          <a:p>
            <a:r>
              <a:rPr lang="en-US"/>
              <a:t>Click to edit title style</a:t>
            </a:r>
            <a:endParaRPr lang="en-US"/>
          </a:p>
        </p:txBody>
      </p:sp>
      <p:sp>
        <p:nvSpPr>
          <p:cNvPr id="18436" name="Rectangle 4"/>
          <p:cNvSpPr>
            <a:spLocks noGrp="1" noChangeArrowheads="1"/>
          </p:cNvSpPr>
          <p:nvPr>
            <p:ph type="subTitle" idx="1"/>
          </p:nvPr>
        </p:nvSpPr>
        <p:spPr>
          <a:xfrm>
            <a:off x="914400" y="3581400"/>
            <a:ext cx="7315200" cy="2438400"/>
          </a:xfrm>
          <a:noFill/>
        </p:spPr>
        <p:txBody>
          <a:bodyPr/>
          <a:lstStyle>
            <a:lvl1pPr marL="0" indent="228600" algn="ctr">
              <a:buFontTx/>
              <a:buNone/>
              <a:defRPr/>
            </a:lvl1pPr>
          </a:lstStyle>
          <a:p>
            <a:r>
              <a:rPr lang="en-US"/>
              <a:t>Click to edit Master subtitle style</a:t>
            </a:r>
            <a:endParaRPr lang="en-US"/>
          </a:p>
        </p:txBody>
      </p:sp>
      <p:sp>
        <p:nvSpPr>
          <p:cNvPr id="2" name="灯片编号占位符 1"/>
          <p:cNvSpPr>
            <a:spLocks noGrp="1"/>
          </p:cNvSpPr>
          <p:nvPr>
            <p:ph type="sldNum" sz="quarter" idx="10"/>
          </p:nvPr>
        </p:nvSpPr>
        <p:spPr/>
        <p:txBody>
          <a:bodyPr/>
          <a:p>
            <a:pPr lvl="0" eaLnBrk="0" hangingPunct="0"/>
            <a:fld id="{9A0DB2DC-4C9A-4742-B13C-FB6460FD3503}" type="slidenum">
              <a:rPr lang="en-US">
                <a:latin typeface="Arial" panose="020B0604020202020204" pitchFamily="34" charset="0"/>
              </a:rPr>
            </a:fld>
            <a:endParaRPr 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eaLnBrk="0" hangingPunct="0"/>
            <a:fld id="{9A0DB2DC-4C9A-4742-B13C-FB6460FD3503}" type="slidenum">
              <a:rPr lang="en-US">
                <a:latin typeface="Arial" panose="020B0604020202020204" pitchFamily="34" charset="0"/>
              </a:rPr>
            </a:fld>
            <a:endParaRPr lang="en-US">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灯片编号占位符 4"/>
          <p:cNvSpPr>
            <a:spLocks noGrp="1"/>
          </p:cNvSpPr>
          <p:nvPr>
            <p:ph type="sldNum" sz="quarter" idx="10"/>
          </p:nvPr>
        </p:nvSpPr>
        <p:spPr/>
        <p:txBody>
          <a:bodyPr/>
          <a:p>
            <a:pPr lvl="0" eaLnBrk="0" hangingPunct="0"/>
            <a:fld id="{9A0DB2DC-4C9A-4742-B13C-FB6460FD3503}" type="slidenum">
              <a:rPr lang="en-US">
                <a:latin typeface="Arial" panose="020B0604020202020204" pitchFamily="34" charset="0"/>
              </a:rPr>
            </a:fld>
            <a:endParaRPr lang="en-US">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rgbClr val="BD0901"/>
              </a:buClr>
              <a:buSzPct val="100000"/>
              <a:buFontTx/>
              <a:buNone/>
              <a:defRPr/>
            </a:pPr>
            <a:endParaRPr kumimoji="0" lang="en-US" sz="3200" b="0" i="0" u="none" strike="noStrike" kern="0" cap="none" spc="0" normalizeH="0" baseline="0" noProof="0" smtClean="0">
              <a:ln>
                <a:noFill/>
              </a:ln>
              <a:solidFill>
                <a:schemeClr val="accent4">
                  <a:lumMod val="85000"/>
                  <a:lumOff val="15000"/>
                </a:schemeClr>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灯片编号占位符 4"/>
          <p:cNvSpPr>
            <a:spLocks noGrp="1"/>
          </p:cNvSpPr>
          <p:nvPr>
            <p:ph type="sldNum" sz="quarter" idx="10"/>
          </p:nvPr>
        </p:nvSpPr>
        <p:spPr/>
        <p:txBody>
          <a:bodyPr/>
          <a:p>
            <a:pPr lvl="0" eaLnBrk="0" hangingPunct="0"/>
            <a:fld id="{9A0DB2DC-4C9A-4742-B13C-FB6460FD3503}" type="slidenum">
              <a:rPr lang="en-US">
                <a:latin typeface="Arial" panose="020B0604020202020204" pitchFamily="34" charset="0"/>
              </a:rPr>
            </a:fld>
            <a:endParaRPr lang="en-US">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灯片编号占位符 3"/>
          <p:cNvSpPr>
            <a:spLocks noGrp="1"/>
          </p:cNvSpPr>
          <p:nvPr>
            <p:ph type="sldNum" sz="quarter" idx="10"/>
          </p:nvPr>
        </p:nvSpPr>
        <p:spPr/>
        <p:txBody>
          <a:bodyPr/>
          <a:p>
            <a:pPr lvl="0" eaLnBrk="0" hangingPunct="0"/>
            <a:fld id="{9A0DB2DC-4C9A-4742-B13C-FB6460FD3503}" type="slidenum">
              <a:rPr lang="en-US">
                <a:latin typeface="Arial" panose="020B0604020202020204" pitchFamily="34" charset="0"/>
              </a:rPr>
            </a:fld>
            <a:endParaRPr lang="en-US">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8580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0" y="1295400"/>
            <a:ext cx="9144000" cy="4572000"/>
          </a:xfrm>
        </p:spPr>
        <p:txBody>
          <a:bodyPr/>
          <a:lstStyle>
            <a:lvl1pPr>
              <a:defRPr>
                <a:solidFill>
                  <a:schemeClr val="accent4">
                    <a:lumMod val="85000"/>
                    <a:lumOff val="15000"/>
                  </a:schemeClr>
                </a:solidFill>
              </a:defRPr>
            </a:lvl1pPr>
            <a:lvl2pPr>
              <a:defRPr>
                <a:solidFill>
                  <a:schemeClr val="accent4">
                    <a:lumMod val="75000"/>
                    <a:lumOff val="25000"/>
                  </a:schemeClr>
                </a:solidFill>
              </a:defRPr>
            </a:lvl2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灯片编号占位符 3"/>
          <p:cNvSpPr>
            <a:spLocks noGrp="1"/>
          </p:cNvSpPr>
          <p:nvPr>
            <p:ph type="sldNum" sz="quarter" idx="10"/>
          </p:nvPr>
        </p:nvSpPr>
        <p:spPr/>
        <p:txBody>
          <a:bodyPr/>
          <a:p>
            <a:pPr lvl="0" eaLnBrk="0" hangingPunct="0"/>
            <a:fld id="{9A0DB2DC-4C9A-4742-B13C-FB6460FD3503}" type="slidenum">
              <a:rPr lang="en-US">
                <a:latin typeface="Arial" panose="020B0604020202020204" pitchFamily="34" charset="0"/>
              </a:rPr>
            </a:fld>
            <a:endParaRPr 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灯片编号占位符 3"/>
          <p:cNvSpPr>
            <a:spLocks noGrp="1"/>
          </p:cNvSpPr>
          <p:nvPr>
            <p:ph type="sldNum" sz="quarter" idx="10"/>
          </p:nvPr>
        </p:nvSpPr>
        <p:spPr/>
        <p:txBody>
          <a:bodyPr/>
          <a:p>
            <a:pPr lvl="0" eaLnBrk="0" hangingPunct="0"/>
            <a:fld id="{9A0DB2DC-4C9A-4742-B13C-FB6460FD3503}" type="slidenum">
              <a:rPr lang="en-US">
                <a:latin typeface="Arial" panose="020B0604020202020204" pitchFamily="34" charset="0"/>
              </a:rPr>
            </a:fld>
            <a:endParaRPr 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1295400"/>
            <a:ext cx="44958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95400"/>
            <a:ext cx="44958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灯片编号占位符 4"/>
          <p:cNvSpPr>
            <a:spLocks noGrp="1"/>
          </p:cNvSpPr>
          <p:nvPr>
            <p:ph type="sldNum" sz="quarter" idx="10"/>
          </p:nvPr>
        </p:nvSpPr>
        <p:spPr/>
        <p:txBody>
          <a:bodyPr/>
          <a:p>
            <a:pPr lvl="0" eaLnBrk="0" hangingPunct="0"/>
            <a:fld id="{9A0DB2DC-4C9A-4742-B13C-FB6460FD3503}" type="slidenum">
              <a:rPr lang="en-US">
                <a:latin typeface="Arial" panose="020B0604020202020204" pitchFamily="34" charset="0"/>
              </a:rPr>
            </a:fld>
            <a:endParaRPr 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灯片编号占位符 6"/>
          <p:cNvSpPr>
            <a:spLocks noGrp="1"/>
          </p:cNvSpPr>
          <p:nvPr>
            <p:ph type="sldNum" sz="quarter" idx="10"/>
          </p:nvPr>
        </p:nvSpPr>
        <p:spPr/>
        <p:txBody>
          <a:bodyPr/>
          <a:p>
            <a:pPr lvl="0" eaLnBrk="0" hangingPunct="0"/>
            <a:fld id="{9A0DB2DC-4C9A-4742-B13C-FB6460FD3503}" type="slidenum">
              <a:rPr lang="en-US">
                <a:latin typeface="Arial" panose="020B0604020202020204" pitchFamily="34" charset="0"/>
              </a:rPr>
            </a:fld>
            <a:endParaRPr 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灯片编号占位符 2"/>
          <p:cNvSpPr>
            <a:spLocks noGrp="1"/>
          </p:cNvSpPr>
          <p:nvPr>
            <p:ph type="sldNum" sz="quarter" idx="10"/>
          </p:nvPr>
        </p:nvSpPr>
        <p:spPr/>
        <p:txBody>
          <a:bodyPr/>
          <a:p>
            <a:pPr lvl="0" eaLnBrk="0" hangingPunct="0"/>
            <a:fld id="{9A0DB2DC-4C9A-4742-B13C-FB6460FD3503}" type="slidenum">
              <a:rPr lang="en-US">
                <a:latin typeface="Arial" panose="020B0604020202020204" pitchFamily="34" charset="0"/>
              </a:rPr>
            </a:fld>
            <a:endParaRPr 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eaLnBrk="0" hangingPunct="0"/>
            <a:fld id="{9A0DB2DC-4C9A-4742-B13C-FB6460FD3503}" type="slidenum">
              <a:rPr lang="en-US">
                <a:latin typeface="Arial" panose="020B0604020202020204" pitchFamily="34" charset="0"/>
              </a:rPr>
            </a:fld>
            <a:endParaRPr 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灯片编号占位符 4"/>
          <p:cNvSpPr>
            <a:spLocks noGrp="1"/>
          </p:cNvSpPr>
          <p:nvPr>
            <p:ph type="sldNum" sz="quarter" idx="10"/>
          </p:nvPr>
        </p:nvSpPr>
        <p:spPr/>
        <p:txBody>
          <a:bodyPr/>
          <a:p>
            <a:pPr lvl="0" eaLnBrk="0" hangingPunct="0"/>
            <a:fld id="{9A0DB2DC-4C9A-4742-B13C-FB6460FD3503}" type="slidenum">
              <a:rPr lang="en-US">
                <a:latin typeface="Arial" panose="020B0604020202020204" pitchFamily="34" charset="0"/>
              </a:rPr>
            </a:fld>
            <a:endParaRPr 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9275B"/>
            </a:gs>
            <a:gs pos="100000">
              <a:srgbClr val="F3F3F3"/>
            </a:gs>
          </a:gsLst>
          <a:lin ang="5400000" scaled="1"/>
          <a:tileRect/>
        </a:gradFill>
        <a:effectLst/>
      </p:bgPr>
    </p:bg>
    <p:spTree>
      <p:nvGrpSpPr>
        <p:cNvPr id="1" name=""/>
        <p:cNvGrpSpPr/>
        <p:nvPr/>
      </p:nvGrpSpPr>
      <p:grpSpPr/>
      <p:sp>
        <p:nvSpPr>
          <p:cNvPr id="1026" name="Rounded Rectangle 4"/>
          <p:cNvSpPr/>
          <p:nvPr userDrawn="1"/>
        </p:nvSpPr>
        <p:spPr>
          <a:xfrm>
            <a:off x="95250" y="152400"/>
            <a:ext cx="8953500" cy="6553200"/>
          </a:xfrm>
          <a:prstGeom prst="roundRect">
            <a:avLst>
              <a:gd name="adj" fmla="val 5491"/>
            </a:avLst>
          </a:prstGeom>
          <a:solidFill>
            <a:srgbClr val="FFFFFF"/>
          </a:solidFill>
          <a:ln w="25400" cap="flat" cmpd="sng">
            <a:solidFill>
              <a:srgbClr val="39275B"/>
            </a:solidFill>
            <a:prstDash val="solid"/>
            <a:headEnd type="none" w="med" len="med"/>
            <a:tailEnd type="none" w="med" len="med"/>
          </a:ln>
        </p:spPr>
        <p:txBody>
          <a:bodyPr/>
          <a:p>
            <a:pPr lvl="0" eaLnBrk="1" hangingPunct="1"/>
            <a:endParaRPr>
              <a:latin typeface="Arial" panose="020B0604020202020204" pitchFamily="34" charset="0"/>
            </a:endParaRPr>
          </a:p>
        </p:txBody>
      </p:sp>
      <p:sp>
        <p:nvSpPr>
          <p:cNvPr id="1028" name="Rectangle 3"/>
          <p:cNvSpPr>
            <a:spLocks noGrp="1"/>
          </p:cNvSpPr>
          <p:nvPr>
            <p:ph type="body" idx="1"/>
          </p:nvPr>
        </p:nvSpPr>
        <p:spPr>
          <a:xfrm>
            <a:off x="0" y="1295400"/>
            <a:ext cx="9144000" cy="55626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7" name="Rectangle 2"/>
          <p:cNvSpPr>
            <a:spLocks noGrp="1"/>
          </p:cNvSpPr>
          <p:nvPr>
            <p:ph type="title"/>
          </p:nvPr>
        </p:nvSpPr>
        <p:spPr>
          <a:xfrm>
            <a:off x="0" y="152400"/>
            <a:ext cx="9144000" cy="1143000"/>
          </a:xfrm>
          <a:prstGeom prst="rect">
            <a:avLst/>
          </a:prstGeom>
          <a:noFill/>
          <a:ln w="9525">
            <a:noFill/>
          </a:ln>
        </p:spPr>
        <p:txBody>
          <a:bodyPr anchor="ctr" anchorCtr="0"/>
          <a:p>
            <a:pPr lvl="0"/>
            <a:r>
              <a:rPr lang="en-US" altLang="zh-CN" dirty="0"/>
              <a:t>Click to edit title style</a:t>
            </a:r>
            <a:endParaRPr lang="en-US" altLang="zh-CN" dirty="0"/>
          </a:p>
        </p:txBody>
      </p:sp>
      <p:sp>
        <p:nvSpPr>
          <p:cNvPr id="4" name="Slide Number Placeholder 3"/>
          <p:cNvSpPr txBox="1">
            <a:spLocks noGrp="1"/>
          </p:cNvSpPr>
          <p:nvPr/>
        </p:nvSpPr>
        <p:spPr>
          <a:xfrm>
            <a:off x="8305800" y="6477000"/>
            <a:ext cx="762000" cy="365125"/>
          </a:xfrm>
          <a:prstGeom prst="rect">
            <a:avLst/>
          </a:prstGeom>
          <a:noFill/>
        </p:spPr>
        <p:txBody>
          <a:bodyPr lIns="0" tIns="0" rIns="0" bIns="0" anchor="b"/>
          <a:p>
            <a:pPr lvl="0" eaLnBrk="1" hangingPunct="1">
              <a:spcBef>
                <a:spcPts val="500"/>
              </a:spcBef>
            </a:pPr>
            <a:fld id="{9A0DB2DC-4C9A-4742-B13C-FB6460FD3503}" type="slidenum">
              <a:rPr lang="en-US" sz="1200" b="1">
                <a:solidFill>
                  <a:srgbClr val="424242"/>
                </a:solidFill>
                <a:latin typeface="Calibri" panose="020F0502020204030204" pitchFamily="34" charset="0"/>
              </a:rPr>
            </a:fld>
            <a:endParaRPr lang="en-US" sz="1200" b="1">
              <a:solidFill>
                <a:srgbClr val="424242"/>
              </a:solidFill>
              <a:latin typeface="Calibri" panose="020F0502020204030204" pitchFamily="34" charset="0"/>
            </a:endParaRPr>
          </a:p>
        </p:txBody>
      </p:sp>
      <p:cxnSp>
        <p:nvCxnSpPr>
          <p:cNvPr id="1030" name="Straight Connector 6"/>
          <p:cNvCxnSpPr/>
          <p:nvPr userDrawn="1"/>
        </p:nvCxnSpPr>
        <p:spPr>
          <a:xfrm>
            <a:off x="723900" y="1143000"/>
            <a:ext cx="7696200" cy="1588"/>
          </a:xfrm>
          <a:prstGeom prst="line">
            <a:avLst/>
          </a:prstGeom>
          <a:ln w="28575" cap="flat" cmpd="sng">
            <a:solidFill>
              <a:srgbClr val="39275B"/>
            </a:solidFill>
            <a:prstDash val="solid"/>
            <a:headEnd type="none" w="med" len="med"/>
            <a:tailEnd type="none" w="med" len="med"/>
          </a:ln>
        </p:spPr>
      </p:cxnSp>
      <p:sp>
        <p:nvSpPr>
          <p:cNvPr id="1031" name="灯片编号占位符 1030"/>
          <p:cNvSpPr>
            <a:spLocks noGrp="1"/>
          </p:cNvSpPr>
          <p:nvPr>
            <p:ph type="sldNum" sz="quarter" idx="4"/>
          </p:nvPr>
        </p:nvSpPr>
        <p:spPr>
          <a:xfrm>
            <a:off x="6858000" y="6305550"/>
            <a:ext cx="2133600" cy="476250"/>
          </a:xfrm>
          <a:prstGeom prst="rect">
            <a:avLst/>
          </a:prstGeom>
          <a:noFill/>
          <a:ln w="9525">
            <a:noFill/>
          </a:ln>
        </p:spPr>
        <p:txBody>
          <a:bodyPr/>
          <a:lstStyle>
            <a:lvl1pPr>
              <a:defRPr sz="1400"/>
            </a:lvl1pPr>
          </a:lstStyle>
          <a:p>
            <a:pPr lvl="0" eaLnBrk="0" hangingPunct="0"/>
            <a:fld id="{9A0DB2DC-4C9A-4742-B13C-FB6460FD3503}" type="slidenum">
              <a:rPr lang="en-US">
                <a:latin typeface="Arial" panose="020B0604020202020204" pitchFamily="34" charset="0"/>
              </a:rPr>
            </a:fld>
            <a:endParaRPr 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fontAlgn="base">
        <a:spcBef>
          <a:spcPct val="0"/>
        </a:spcBef>
        <a:spcAft>
          <a:spcPct val="0"/>
        </a:spcAft>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p:titleStyle>
    <p:bodyStyle>
      <a:lvl1pPr marL="460375" indent="-231775" algn="l" rtl="0" fontAlgn="base">
        <a:spcBef>
          <a:spcPct val="20000"/>
        </a:spcBef>
        <a:spcAft>
          <a:spcPct val="0"/>
        </a:spcAft>
        <a:buClr>
          <a:srgbClr val="BD0901"/>
        </a:buClr>
        <a:buSzPct val="100000"/>
        <a:buChar char="•"/>
        <a:defRPr sz="2400">
          <a:solidFill>
            <a:schemeClr val="accent4">
              <a:lumMod val="85000"/>
              <a:lumOff val="15000"/>
            </a:schemeClr>
          </a:solidFill>
          <a:latin typeface="+mn-lt"/>
          <a:ea typeface="+mn-ea"/>
          <a:cs typeface="+mn-cs"/>
        </a:defRPr>
      </a:lvl1pPr>
      <a:lvl2pPr marL="854075" indent="-279400" algn="l" rtl="0" fontAlgn="base">
        <a:spcBef>
          <a:spcPct val="20000"/>
        </a:spcBef>
        <a:spcAft>
          <a:spcPct val="0"/>
        </a:spcAft>
        <a:buClr>
          <a:srgbClr val="CC6600"/>
        </a:buClr>
        <a:buFont typeface="Wingdings" panose="05000000000000000000" pitchFamily="2" charset="2"/>
        <a:buChar char="§"/>
        <a:defRPr sz="2200">
          <a:solidFill>
            <a:schemeClr val="accent4">
              <a:lumMod val="75000"/>
              <a:lumOff val="25000"/>
            </a:schemeClr>
          </a:solidFill>
          <a:latin typeface="+mn-lt"/>
        </a:defRPr>
      </a:lvl2pPr>
      <a:lvl3pPr marL="1143000" indent="-174625" algn="l" rtl="0" fontAlgn="base">
        <a:spcBef>
          <a:spcPct val="20000"/>
        </a:spcBef>
        <a:spcAft>
          <a:spcPct val="0"/>
        </a:spcAft>
        <a:buClr>
          <a:srgbClr val="FFC000"/>
        </a:buClr>
        <a:buChar char="•"/>
        <a:defRPr sz="2000">
          <a:solidFill>
            <a:srgbClr val="4D4D4D"/>
          </a:solidFill>
          <a:latin typeface="+mn-lt"/>
        </a:defRPr>
      </a:lvl3pPr>
      <a:lvl4pPr marL="1430655" indent="-173355" algn="l" rtl="0" fontAlgn="base">
        <a:spcBef>
          <a:spcPct val="20000"/>
        </a:spcBef>
        <a:spcAft>
          <a:spcPct val="0"/>
        </a:spcAft>
        <a:buClr>
          <a:srgbClr val="796646"/>
        </a:buClr>
        <a:buFont typeface="Wingdings" panose="05000000000000000000" pitchFamily="2" charset="2"/>
        <a:buChar char="§"/>
        <a:defRPr sz="2000">
          <a:solidFill>
            <a:srgbClr val="4D4D4D"/>
          </a:solidFill>
          <a:latin typeface="+mn-lt"/>
        </a:defRPr>
      </a:lvl4pPr>
      <a:lvl5pPr marL="1765300" indent="-220980" algn="l" rtl="0" fontAlgn="base">
        <a:spcBef>
          <a:spcPct val="20000"/>
        </a:spcBef>
        <a:spcAft>
          <a:spcPct val="0"/>
        </a:spcAft>
        <a:buChar char="»"/>
        <a:defRPr sz="2000">
          <a:solidFill>
            <a:srgbClr val="4D4D4D"/>
          </a:solidFill>
          <a:latin typeface="+mn-lt"/>
        </a:defRPr>
      </a:lvl5pPr>
      <a:lvl6pPr marL="2222500" indent="-220980" algn="l" rtl="0" fontAlgn="base">
        <a:spcBef>
          <a:spcPct val="20000"/>
        </a:spcBef>
        <a:spcAft>
          <a:spcPct val="0"/>
        </a:spcAft>
        <a:buChar char="»"/>
        <a:defRPr sz="2000">
          <a:solidFill>
            <a:srgbClr val="4D4D4D"/>
          </a:solidFill>
          <a:latin typeface="+mn-lt"/>
        </a:defRPr>
      </a:lvl6pPr>
      <a:lvl7pPr marL="2679700" indent="-220980" algn="l" rtl="0" fontAlgn="base">
        <a:spcBef>
          <a:spcPct val="20000"/>
        </a:spcBef>
        <a:spcAft>
          <a:spcPct val="0"/>
        </a:spcAft>
        <a:buChar char="»"/>
        <a:defRPr sz="2000">
          <a:solidFill>
            <a:srgbClr val="4D4D4D"/>
          </a:solidFill>
          <a:latin typeface="+mn-lt"/>
        </a:defRPr>
      </a:lvl7pPr>
      <a:lvl8pPr marL="3136900" indent="-220980" algn="l" rtl="0" fontAlgn="base">
        <a:spcBef>
          <a:spcPct val="20000"/>
        </a:spcBef>
        <a:spcAft>
          <a:spcPct val="0"/>
        </a:spcAft>
        <a:buChar char="»"/>
        <a:defRPr sz="2000">
          <a:solidFill>
            <a:srgbClr val="4D4D4D"/>
          </a:solidFill>
          <a:latin typeface="+mn-lt"/>
        </a:defRPr>
      </a:lvl8pPr>
      <a:lvl9pPr marL="3594100" indent="-220980" algn="l" rtl="0" fontAlgn="base">
        <a:spcBef>
          <a:spcPct val="20000"/>
        </a:spcBef>
        <a:spcAft>
          <a:spcPct val="0"/>
        </a:spcAft>
        <a:buChar char="»"/>
        <a:defRPr sz="2000">
          <a:solidFill>
            <a:srgbClr val="4D4D4D"/>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9275B"/>
            </a:gs>
            <a:gs pos="100000">
              <a:srgbClr val="F3F3F3"/>
            </a:gs>
          </a:gsLst>
          <a:lin ang="5400000" scaled="1"/>
          <a:tileRect/>
        </a:gradFill>
        <a:effectLst/>
      </p:bgPr>
    </p:bg>
    <p:spTree>
      <p:nvGrpSpPr>
        <p:cNvPr id="1" name=""/>
        <p:cNvGrpSpPr/>
        <p:nvPr/>
      </p:nvGrpSpPr>
      <p:grpSpPr/>
      <p:sp>
        <p:nvSpPr>
          <p:cNvPr id="1026" name="Rounded Rectangle 4"/>
          <p:cNvSpPr/>
          <p:nvPr userDrawn="1"/>
        </p:nvSpPr>
        <p:spPr>
          <a:xfrm>
            <a:off x="95250" y="152400"/>
            <a:ext cx="8953500" cy="6553200"/>
          </a:xfrm>
          <a:prstGeom prst="roundRect">
            <a:avLst>
              <a:gd name="adj" fmla="val 5491"/>
            </a:avLst>
          </a:prstGeom>
          <a:solidFill>
            <a:srgbClr val="FFFFFF"/>
          </a:solidFill>
          <a:ln w="25400" cap="flat" cmpd="sng">
            <a:solidFill>
              <a:srgbClr val="39275B"/>
            </a:solidFill>
            <a:prstDash val="solid"/>
            <a:headEnd type="none" w="med" len="med"/>
            <a:tailEnd type="none" w="med" len="med"/>
          </a:ln>
        </p:spPr>
        <p:txBody>
          <a:bodyPr/>
          <a:p>
            <a:pPr lvl="0" eaLnBrk="1" hangingPunct="1"/>
            <a:endParaRPr>
              <a:latin typeface="Arial" panose="020B0604020202020204" pitchFamily="34" charset="0"/>
            </a:endParaRPr>
          </a:p>
        </p:txBody>
      </p:sp>
      <p:sp>
        <p:nvSpPr>
          <p:cNvPr id="1028" name="Rectangle 3"/>
          <p:cNvSpPr>
            <a:spLocks noGrp="1"/>
          </p:cNvSpPr>
          <p:nvPr>
            <p:ph type="body" idx="1"/>
          </p:nvPr>
        </p:nvSpPr>
        <p:spPr>
          <a:xfrm>
            <a:off x="0" y="1295400"/>
            <a:ext cx="9144000" cy="55626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7" name="Rectangle 2"/>
          <p:cNvSpPr>
            <a:spLocks noGrp="1"/>
          </p:cNvSpPr>
          <p:nvPr>
            <p:ph type="title"/>
          </p:nvPr>
        </p:nvSpPr>
        <p:spPr>
          <a:xfrm>
            <a:off x="0" y="152400"/>
            <a:ext cx="9144000" cy="1143000"/>
          </a:xfrm>
          <a:prstGeom prst="rect">
            <a:avLst/>
          </a:prstGeom>
          <a:noFill/>
          <a:ln w="9525">
            <a:noFill/>
          </a:ln>
        </p:spPr>
        <p:txBody>
          <a:bodyPr anchor="ctr" anchorCtr="0"/>
          <a:p>
            <a:pPr lvl="0"/>
            <a:r>
              <a:rPr lang="en-US" altLang="zh-CN" dirty="0"/>
              <a:t>Click to edit title style</a:t>
            </a:r>
            <a:endParaRPr lang="en-US" altLang="zh-CN" dirty="0"/>
          </a:p>
        </p:txBody>
      </p:sp>
      <p:sp>
        <p:nvSpPr>
          <p:cNvPr id="4" name="Slide Number Placeholder 3"/>
          <p:cNvSpPr txBox="1">
            <a:spLocks noGrp="1"/>
          </p:cNvSpPr>
          <p:nvPr/>
        </p:nvSpPr>
        <p:spPr>
          <a:xfrm>
            <a:off x="8305800" y="6477000"/>
            <a:ext cx="762000" cy="365125"/>
          </a:xfrm>
          <a:prstGeom prst="rect">
            <a:avLst/>
          </a:prstGeom>
          <a:noFill/>
        </p:spPr>
        <p:txBody>
          <a:bodyPr lIns="0" tIns="0" rIns="0" bIns="0" anchor="b"/>
          <a:p>
            <a:pPr lvl="0" eaLnBrk="1" hangingPunct="1">
              <a:spcBef>
                <a:spcPts val="500"/>
              </a:spcBef>
            </a:pPr>
            <a:fld id="{9A0DB2DC-4C9A-4742-B13C-FB6460FD3503}" type="slidenum">
              <a:rPr lang="en-US" sz="1200" b="1">
                <a:solidFill>
                  <a:srgbClr val="424242"/>
                </a:solidFill>
                <a:latin typeface="Calibri" panose="020F0502020204030204" pitchFamily="34" charset="0"/>
              </a:rPr>
            </a:fld>
            <a:endParaRPr lang="en-US" sz="1200" b="1">
              <a:solidFill>
                <a:srgbClr val="424242"/>
              </a:solidFill>
              <a:latin typeface="Calibri" panose="020F0502020204030204" pitchFamily="34" charset="0"/>
            </a:endParaRPr>
          </a:p>
        </p:txBody>
      </p:sp>
      <p:cxnSp>
        <p:nvCxnSpPr>
          <p:cNvPr id="1030" name="Straight Connector 6"/>
          <p:cNvCxnSpPr/>
          <p:nvPr userDrawn="1"/>
        </p:nvCxnSpPr>
        <p:spPr>
          <a:xfrm>
            <a:off x="723900" y="1143000"/>
            <a:ext cx="7696200" cy="1588"/>
          </a:xfrm>
          <a:prstGeom prst="line">
            <a:avLst/>
          </a:prstGeom>
          <a:ln w="28575" cap="flat" cmpd="sng">
            <a:solidFill>
              <a:srgbClr val="39275B"/>
            </a:solidFill>
            <a:prstDash val="solid"/>
            <a:headEnd type="none" w="med" len="med"/>
            <a:tailEnd type="none" w="med" len="med"/>
          </a:ln>
        </p:spPr>
      </p:cxnSp>
      <p:sp>
        <p:nvSpPr>
          <p:cNvPr id="1031" name="灯片编号占位符 1030"/>
          <p:cNvSpPr>
            <a:spLocks noGrp="1"/>
          </p:cNvSpPr>
          <p:nvPr>
            <p:ph type="sldNum" sz="quarter" idx="4"/>
          </p:nvPr>
        </p:nvSpPr>
        <p:spPr>
          <a:xfrm>
            <a:off x="6858000" y="6305550"/>
            <a:ext cx="2133600" cy="476250"/>
          </a:xfrm>
          <a:prstGeom prst="rect">
            <a:avLst/>
          </a:prstGeom>
          <a:noFill/>
          <a:ln w="9525">
            <a:noFill/>
          </a:ln>
        </p:spPr>
        <p:txBody>
          <a:bodyPr/>
          <a:lstStyle>
            <a:lvl1pPr>
              <a:defRPr sz="1400"/>
            </a:lvl1pPr>
          </a:lstStyle>
          <a:p>
            <a:pPr lvl="0" eaLnBrk="0" hangingPunct="0"/>
            <a:fld id="{9A0DB2DC-4C9A-4742-B13C-FB6460FD3503}" type="slidenum">
              <a:rPr lang="en-US">
                <a:latin typeface="Arial" panose="020B0604020202020204" pitchFamily="34" charset="0"/>
              </a:rPr>
            </a:fld>
            <a:endParaRPr 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ctr" rtl="0" fontAlgn="base">
        <a:spcBef>
          <a:spcPct val="0"/>
        </a:spcBef>
        <a:spcAft>
          <a:spcPct val="0"/>
        </a:spcAft>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p:titleStyle>
    <p:bodyStyle>
      <a:lvl1pPr marL="460375" indent="-231775" algn="l" rtl="0" fontAlgn="base">
        <a:spcBef>
          <a:spcPct val="20000"/>
        </a:spcBef>
        <a:spcAft>
          <a:spcPct val="0"/>
        </a:spcAft>
        <a:buClr>
          <a:srgbClr val="BD0901"/>
        </a:buClr>
        <a:buSzPct val="100000"/>
        <a:buChar char="•"/>
        <a:defRPr sz="2400">
          <a:solidFill>
            <a:schemeClr val="accent4">
              <a:lumMod val="85000"/>
              <a:lumOff val="15000"/>
            </a:schemeClr>
          </a:solidFill>
          <a:latin typeface="+mn-lt"/>
          <a:ea typeface="+mn-ea"/>
          <a:cs typeface="+mn-cs"/>
        </a:defRPr>
      </a:lvl1pPr>
      <a:lvl2pPr marL="854075" indent="-279400" algn="l" rtl="0" fontAlgn="base">
        <a:spcBef>
          <a:spcPct val="20000"/>
        </a:spcBef>
        <a:spcAft>
          <a:spcPct val="0"/>
        </a:spcAft>
        <a:buClr>
          <a:srgbClr val="CC6600"/>
        </a:buClr>
        <a:buFont typeface="Wingdings" panose="05000000000000000000" pitchFamily="2" charset="2"/>
        <a:buChar char="§"/>
        <a:defRPr sz="2200">
          <a:solidFill>
            <a:schemeClr val="accent4">
              <a:lumMod val="75000"/>
              <a:lumOff val="25000"/>
            </a:schemeClr>
          </a:solidFill>
          <a:latin typeface="+mn-lt"/>
        </a:defRPr>
      </a:lvl2pPr>
      <a:lvl3pPr marL="1143000" indent="-174625" algn="l" rtl="0" fontAlgn="base">
        <a:spcBef>
          <a:spcPct val="20000"/>
        </a:spcBef>
        <a:spcAft>
          <a:spcPct val="0"/>
        </a:spcAft>
        <a:buClr>
          <a:srgbClr val="FFC000"/>
        </a:buClr>
        <a:buChar char="•"/>
        <a:defRPr sz="2000">
          <a:solidFill>
            <a:srgbClr val="4D4D4D"/>
          </a:solidFill>
          <a:latin typeface="+mn-lt"/>
        </a:defRPr>
      </a:lvl3pPr>
      <a:lvl4pPr marL="1430655" indent="-173355" algn="l" rtl="0" fontAlgn="base">
        <a:spcBef>
          <a:spcPct val="20000"/>
        </a:spcBef>
        <a:spcAft>
          <a:spcPct val="0"/>
        </a:spcAft>
        <a:buClr>
          <a:srgbClr val="796646"/>
        </a:buClr>
        <a:buFont typeface="Wingdings" panose="05000000000000000000" pitchFamily="2" charset="2"/>
        <a:buChar char="§"/>
        <a:defRPr sz="2000">
          <a:solidFill>
            <a:srgbClr val="4D4D4D"/>
          </a:solidFill>
          <a:latin typeface="+mn-lt"/>
        </a:defRPr>
      </a:lvl4pPr>
      <a:lvl5pPr marL="1765300" indent="-220980" algn="l" rtl="0" fontAlgn="base">
        <a:spcBef>
          <a:spcPct val="20000"/>
        </a:spcBef>
        <a:spcAft>
          <a:spcPct val="0"/>
        </a:spcAft>
        <a:buChar char="»"/>
        <a:defRPr sz="2000">
          <a:solidFill>
            <a:srgbClr val="4D4D4D"/>
          </a:solidFill>
          <a:latin typeface="+mn-lt"/>
        </a:defRPr>
      </a:lvl5pPr>
      <a:lvl6pPr marL="2222500" indent="-220980" algn="l" rtl="0" fontAlgn="base">
        <a:spcBef>
          <a:spcPct val="20000"/>
        </a:spcBef>
        <a:spcAft>
          <a:spcPct val="0"/>
        </a:spcAft>
        <a:buChar char="»"/>
        <a:defRPr sz="2000">
          <a:solidFill>
            <a:srgbClr val="4D4D4D"/>
          </a:solidFill>
          <a:latin typeface="+mn-lt"/>
        </a:defRPr>
      </a:lvl6pPr>
      <a:lvl7pPr marL="2679700" indent="-220980" algn="l" rtl="0" fontAlgn="base">
        <a:spcBef>
          <a:spcPct val="20000"/>
        </a:spcBef>
        <a:spcAft>
          <a:spcPct val="0"/>
        </a:spcAft>
        <a:buChar char="»"/>
        <a:defRPr sz="2000">
          <a:solidFill>
            <a:srgbClr val="4D4D4D"/>
          </a:solidFill>
          <a:latin typeface="+mn-lt"/>
        </a:defRPr>
      </a:lvl7pPr>
      <a:lvl8pPr marL="3136900" indent="-220980" algn="l" rtl="0" fontAlgn="base">
        <a:spcBef>
          <a:spcPct val="20000"/>
        </a:spcBef>
        <a:spcAft>
          <a:spcPct val="0"/>
        </a:spcAft>
        <a:buChar char="»"/>
        <a:defRPr sz="2000">
          <a:solidFill>
            <a:srgbClr val="4D4D4D"/>
          </a:solidFill>
          <a:latin typeface="+mn-lt"/>
        </a:defRPr>
      </a:lvl8pPr>
      <a:lvl9pPr marL="3594100" indent="-220980" algn="l" rtl="0" fontAlgn="base">
        <a:spcBef>
          <a:spcPct val="20000"/>
        </a:spcBef>
        <a:spcAft>
          <a:spcPct val="0"/>
        </a:spcAft>
        <a:buChar char="»"/>
        <a:defRPr sz="2000">
          <a:solidFill>
            <a:srgbClr val="4D4D4D"/>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image" Target="../media/image10.png"/><Relationship Id="rId7" Type="http://schemas.openxmlformats.org/officeDocument/2006/relationships/tags" Target="../tags/tag19.xml"/><Relationship Id="rId6" Type="http://schemas.openxmlformats.org/officeDocument/2006/relationships/image" Target="../media/image9.png"/><Relationship Id="rId5" Type="http://schemas.openxmlformats.org/officeDocument/2006/relationships/tags" Target="../tags/tag18.xml"/><Relationship Id="rId4" Type="http://schemas.openxmlformats.org/officeDocument/2006/relationships/image" Target="../media/image8.png"/><Relationship Id="rId3" Type="http://schemas.openxmlformats.org/officeDocument/2006/relationships/tags" Target="../tags/tag17.xml"/><Relationship Id="rId2" Type="http://schemas.openxmlformats.org/officeDocument/2006/relationships/image" Target="../media/image7.png"/><Relationship Id="rId11" Type="http://schemas.openxmlformats.org/officeDocument/2006/relationships/slideLayout" Target="../slideLayouts/slideLayout3.xml"/><Relationship Id="rId10" Type="http://schemas.openxmlformats.org/officeDocument/2006/relationships/image" Target="../media/image11.png"/><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image" Target="../media/image15.png"/><Relationship Id="rId7" Type="http://schemas.openxmlformats.org/officeDocument/2006/relationships/tags" Target="../tags/tag24.xml"/><Relationship Id="rId6" Type="http://schemas.openxmlformats.org/officeDocument/2006/relationships/image" Target="../media/image14.png"/><Relationship Id="rId5" Type="http://schemas.openxmlformats.org/officeDocument/2006/relationships/tags" Target="../tags/tag23.xml"/><Relationship Id="rId4" Type="http://schemas.openxmlformats.org/officeDocument/2006/relationships/image" Target="../media/image13.png"/><Relationship Id="rId3" Type="http://schemas.openxmlformats.org/officeDocument/2006/relationships/tags" Target="../tags/tag22.xml"/><Relationship Id="rId2" Type="http://schemas.openxmlformats.org/officeDocument/2006/relationships/image" Target="../media/image12.png"/><Relationship Id="rId11" Type="http://schemas.openxmlformats.org/officeDocument/2006/relationships/slideLayout" Target="../slideLayouts/slideLayout3.xml"/><Relationship Id="rId10" Type="http://schemas.openxmlformats.org/officeDocument/2006/relationships/image" Target="../media/image16.png"/><Relationship Id="rId1" Type="http://schemas.openxmlformats.org/officeDocument/2006/relationships/tags" Target="../tags/tag21.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png"/><Relationship Id="rId2" Type="http://schemas.openxmlformats.org/officeDocument/2006/relationships/tags" Target="../tags/tag27.xml"/><Relationship Id="rId1" Type="http://schemas.openxmlformats.org/officeDocument/2006/relationships/tags" Target="../tags/tag2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19.xml.rels><?xml version="1.0" encoding="UTF-8" standalone="yes"?>
<Relationships xmlns="http://schemas.openxmlformats.org/package/2006/relationships"><Relationship Id="rId5" Type="http://schemas.openxmlformats.org/officeDocument/2006/relationships/comments" Target="../comments/comment2.xml"/><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tags" Target="../tags/tag30.xml"/><Relationship Id="rId1" Type="http://schemas.openxmlformats.org/officeDocument/2006/relationships/tags" Target="../tags/tag2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tags" Target="../tags/tag33.xml"/><Relationship Id="rId1" Type="http://schemas.openxmlformats.org/officeDocument/2006/relationships/tags" Target="../tags/tag32.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tags" Target="../tags/tag34.xml"/></Relationships>
</file>

<file path=ppt/slides/_rels/slide23.xml.rels><?xml version="1.0" encoding="UTF-8" standalone="yes"?>
<Relationships xmlns="http://schemas.openxmlformats.org/package/2006/relationships"><Relationship Id="rId5" Type="http://schemas.openxmlformats.org/officeDocument/2006/relationships/comments" Target="../comments/comment3.xml"/><Relationship Id="rId4" Type="http://schemas.openxmlformats.org/officeDocument/2006/relationships/slideLayout" Target="../slideLayouts/slideLayout1.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25.xml.rels><?xml version="1.0" encoding="UTF-8" standalone="yes"?>
<Relationships xmlns="http://schemas.openxmlformats.org/package/2006/relationships"><Relationship Id="rId5" Type="http://schemas.openxmlformats.org/officeDocument/2006/relationships/comments" Target="../comments/comment4.xml"/><Relationship Id="rId4" Type="http://schemas.openxmlformats.org/officeDocument/2006/relationships/slideLayout" Target="../slideLayouts/slideLayout1.xml"/><Relationship Id="rId3" Type="http://schemas.openxmlformats.org/officeDocument/2006/relationships/image" Target="../media/image22.png"/><Relationship Id="rId2" Type="http://schemas.openxmlformats.org/officeDocument/2006/relationships/tags" Target="../tags/tag40.xml"/><Relationship Id="rId1" Type="http://schemas.openxmlformats.org/officeDocument/2006/relationships/tags" Target="../tags/tag39.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tags" Target="../tags/tag41.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4.xml"/><Relationship Id="rId1" Type="http://schemas.openxmlformats.org/officeDocument/2006/relationships/tags" Target="../tags/tag4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tags" Target="../tags/tag47.xml"/><Relationship Id="rId1" Type="http://schemas.openxmlformats.org/officeDocument/2006/relationships/tags" Target="../tags/tag46.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tags" Target="../tags/tag48.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tags" Target="../tags/tag50.xm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tags" Target="../tags/tag51.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tags" Target="../tags/tag5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3.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6.xml"/><Relationship Id="rId1" Type="http://schemas.openxmlformats.org/officeDocument/2006/relationships/tags" Target="../tags/tag55.xml"/></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7.png"/><Relationship Id="rId2" Type="http://schemas.openxmlformats.org/officeDocument/2006/relationships/tags" Target="../tags/tag58.xml"/><Relationship Id="rId1" Type="http://schemas.openxmlformats.org/officeDocument/2006/relationships/tags" Target="../tags/tag5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9.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0.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1.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tags" Target="../tags/tag6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30721"/>
          <p:cNvSpPr>
            <a:spLocks noGrp="1"/>
          </p:cNvSpPr>
          <p:nvPr>
            <p:ph type="ctrTitle"/>
          </p:nvPr>
        </p:nvSpPr>
        <p:spPr>
          <a:xfrm>
            <a:off x="762000" y="1371600"/>
            <a:ext cx="7772400" cy="1470025"/>
          </a:xfrm>
        </p:spPr>
        <p:txBody>
          <a:bodyPr anchor="ctr" anchorCtr="0"/>
          <a:p>
            <a:pPr>
              <a:buSzTx/>
              <a:buFontTx/>
            </a:pPr>
            <a:r>
              <a:rPr lang="en-US" altLang="zh-CN">
                <a:latin typeface="+mj-lt"/>
                <a:ea typeface="+mj-ea"/>
                <a:cs typeface="+mj-cs"/>
              </a:rPr>
              <a:t>Raft</a:t>
            </a:r>
            <a:endParaRPr lang="en-US" altLang="zh-CN">
              <a:latin typeface="+mj-lt"/>
              <a:ea typeface="+mj-ea"/>
              <a:cs typeface="+mj-cs"/>
            </a:endParaRPr>
          </a:p>
        </p:txBody>
      </p:sp>
      <p:sp>
        <p:nvSpPr>
          <p:cNvPr id="30723" name="副标题 30722"/>
          <p:cNvSpPr>
            <a:spLocks noGrp="1"/>
          </p:cNvSpPr>
          <p:nvPr>
            <p:ph type="subTitle" idx="1"/>
          </p:nvPr>
        </p:nvSpPr>
        <p:spPr>
          <a:xfrm>
            <a:off x="685800" y="2514600"/>
            <a:ext cx="7772400" cy="603250"/>
          </a:xfrm>
        </p:spPr>
        <p:txBody>
          <a:bodyPr anchor="t" anchorCtr="0"/>
          <a:p>
            <a:pPr>
              <a:buSzPct val="100000"/>
            </a:pPr>
            <a:r>
              <a:rPr lang="en-US" altLang="zh-CN" b="1" i="1">
                <a:latin typeface="+mn-lt"/>
                <a:ea typeface="+mn-ea"/>
                <a:cs typeface="+mn-cs"/>
              </a:rPr>
              <a:t> </a:t>
            </a:r>
            <a:r>
              <a:rPr lang="en-US" altLang="zh-CN" sz="2000" b="1" i="1">
                <a:latin typeface="+mn-lt"/>
                <a:ea typeface="+mn-ea"/>
                <a:cs typeface="+mn-cs"/>
              </a:rPr>
              <a:t>A easy learning consensus algorithm</a:t>
            </a:r>
            <a:endParaRPr lang="en-US" altLang="zh-CN" sz="2000" b="1" i="1">
              <a:latin typeface="+mn-lt"/>
              <a:ea typeface="+mn-ea"/>
              <a:cs typeface="+mn-cs"/>
            </a:endParaRPr>
          </a:p>
          <a:p>
            <a:pPr>
              <a:buSzPct val="100000"/>
            </a:pPr>
            <a:endParaRPr lang="zh-CN" altLang="en-US" sz="1400" b="1" i="1">
              <a:latin typeface="+mn-lt"/>
              <a:ea typeface="宋体" panose="02010600030101010101" pitchFamily="2" charset="-122"/>
              <a:cs typeface="+mn-cs"/>
            </a:endParaRPr>
          </a:p>
        </p:txBody>
      </p:sp>
      <p:pic>
        <p:nvPicPr>
          <p:cNvPr id="4" name="图片 3" descr="98044c49496ed71e3877c647d420980a"/>
          <p:cNvPicPr>
            <a:picLocks noChangeAspect="1"/>
          </p:cNvPicPr>
          <p:nvPr/>
        </p:nvPicPr>
        <p:blipFill>
          <a:blip r:embed="rId1"/>
          <a:stretch>
            <a:fillRect/>
          </a:stretch>
        </p:blipFill>
        <p:spPr>
          <a:xfrm>
            <a:off x="762000" y="2895600"/>
            <a:ext cx="7602220" cy="3216910"/>
          </a:xfrm>
          <a:prstGeom prst="rect">
            <a:avLst/>
          </a:prstGeom>
        </p:spPr>
      </p:pic>
      <p:sp>
        <p:nvSpPr>
          <p:cNvPr id="2" name="文本框 1"/>
          <p:cNvSpPr txBox="1"/>
          <p:nvPr/>
        </p:nvSpPr>
        <p:spPr>
          <a:xfrm>
            <a:off x="7620000" y="5943600"/>
            <a:ext cx="1360805" cy="583565"/>
          </a:xfrm>
          <a:prstGeom prst="rect">
            <a:avLst/>
          </a:prstGeom>
          <a:noFill/>
        </p:spPr>
        <p:txBody>
          <a:bodyPr wrap="square" rtlCol="0">
            <a:spAutoFit/>
          </a:bodyPr>
          <a:p>
            <a:pPr algn="l"/>
            <a:r>
              <a:rPr lang="en-US" altLang="zh-CN" sz="1600"/>
              <a:t>Chase 5/20/2023</a:t>
            </a:r>
            <a:endParaRPr lang="en-US" altLang="zh-CN"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The Raft Consensus Algorithm</a:t>
            </a:r>
            <a:endParaRPr lang="en-US" altLang="zh-CN" sz="3200">
              <a:latin typeface="Arial" panose="020B0604020202020204" pitchFamily="34" charset="0"/>
              <a:ea typeface="宋体" panose="02010600030101010101" pitchFamily="2" charset="-122"/>
              <a:cs typeface="Arial" panose="020B0604020202020204" pitchFamily="34" charset="0"/>
            </a:endParaRPr>
          </a:p>
        </p:txBody>
      </p:sp>
      <p:sp>
        <p:nvSpPr>
          <p:cNvPr id="4" name="文本框 3"/>
          <p:cNvSpPr txBox="1"/>
          <p:nvPr/>
        </p:nvSpPr>
        <p:spPr>
          <a:xfrm>
            <a:off x="297815" y="1371600"/>
            <a:ext cx="8440420" cy="2746375"/>
          </a:xfrm>
          <a:prstGeom prst="rect">
            <a:avLst/>
          </a:prstGeom>
          <a:noFill/>
        </p:spPr>
        <p:txBody>
          <a:bodyPr wrap="square" rtlCol="0" anchor="t">
            <a:noAutofit/>
          </a:bodyPr>
          <a:p>
            <a:pPr algn="l">
              <a:lnSpc>
                <a:spcPct val="150000"/>
              </a:lnSpc>
              <a:spcBef>
                <a:spcPts val="0"/>
              </a:spcBef>
              <a:spcAft>
                <a:spcPts val="0"/>
              </a:spcAft>
            </a:pPr>
            <a:endParaRPr lang="zh-CN" altLang="en-US" sz="2000" b="1">
              <a:ea typeface="黑体" panose="02010609060101010101" charset="-122"/>
              <a:cs typeface="Arial" panose="020B0604020202020204" pitchFamily="34" charset="0"/>
              <a:sym typeface="+mn-ea"/>
            </a:endParaRPr>
          </a:p>
          <a:p>
            <a:pPr algn="l">
              <a:lnSpc>
                <a:spcPct val="150000"/>
              </a:lnSpc>
              <a:spcBef>
                <a:spcPts val="0"/>
              </a:spcBef>
              <a:spcAft>
                <a:spcPts val="0"/>
              </a:spcAft>
            </a:pPr>
            <a:r>
              <a:rPr lang="zh-CN" altLang="en-US" sz="2000" b="1">
                <a:ea typeface="黑体" panose="02010609060101010101" charset="-122"/>
                <a:cs typeface="Arial" panose="020B0604020202020204" pitchFamily="34" charset="0"/>
                <a:sym typeface="+mn-ea"/>
              </a:rPr>
              <a:t>为了简化问题，Raft算法将共识算法分成了四个独立的模块</a:t>
            </a:r>
            <a:r>
              <a:rPr lang="zh-CN" altLang="en-US" sz="2000">
                <a:ea typeface="黑体" panose="02010609060101010101" charset="-122"/>
                <a:cs typeface="Arial" panose="020B0604020202020204" pitchFamily="34" charset="0"/>
                <a:sym typeface="+mn-ea"/>
              </a:rPr>
              <a:t>：</a:t>
            </a:r>
            <a:r>
              <a:rPr lang="zh-CN" altLang="en-US" sz="2000" b="1">
                <a:solidFill>
                  <a:srgbClr val="FF0000"/>
                </a:solidFill>
                <a:ea typeface="黑体" panose="02010609060101010101" charset="-122"/>
                <a:cs typeface="Arial" panose="020B0604020202020204" pitchFamily="34" charset="0"/>
                <a:sym typeface="+mn-ea"/>
              </a:rPr>
              <a:t>Leader Election（Leader选举）、Log Replication（日志复制）、Safety（安全性）和Membership Changes（成员变更）</a:t>
            </a:r>
            <a:endParaRPr lang="zh-CN" altLang="en-US" sz="2000" b="1">
              <a:solidFill>
                <a:srgbClr val="FF0000"/>
              </a:solidFill>
              <a:ea typeface="黑体" panose="02010609060101010101" charset="-122"/>
              <a:cs typeface="Arial" panose="020B0604020202020204" pitchFamily="34" charset="0"/>
              <a:sym typeface="+mn-ea"/>
            </a:endParaRPr>
          </a:p>
          <a:p>
            <a:pPr algn="l">
              <a:lnSpc>
                <a:spcPct val="150000"/>
              </a:lnSpc>
              <a:spcBef>
                <a:spcPts val="0"/>
              </a:spcBef>
              <a:spcAft>
                <a:spcPts val="0"/>
              </a:spcAft>
            </a:pPr>
            <a:endParaRPr lang="zh-CN" altLang="en-US" sz="2000">
              <a:ea typeface="黑体" panose="02010609060101010101" charset="-122"/>
              <a:cs typeface="Arial" panose="020B0604020202020204" pitchFamily="34" charset="0"/>
              <a:sym typeface="+mn-ea"/>
            </a:endParaRPr>
          </a:p>
          <a:p>
            <a:pPr algn="l">
              <a:lnSpc>
                <a:spcPct val="150000"/>
              </a:lnSpc>
              <a:spcBef>
                <a:spcPts val="0"/>
              </a:spcBef>
              <a:spcAft>
                <a:spcPts val="0"/>
              </a:spcAft>
            </a:pPr>
            <a:r>
              <a:rPr lang="zh-CN" altLang="en-US" sz="2000" b="1">
                <a:ea typeface="黑体" panose="02010609060101010101" charset="-122"/>
                <a:cs typeface="Arial" panose="020B0604020202020204" pitchFamily="34" charset="0"/>
                <a:sym typeface="+mn-ea"/>
              </a:rPr>
              <a:t>可以按照功能模块依次学习Raft算法！</a:t>
            </a:r>
            <a:endParaRPr lang="zh-CN" altLang="en-US" sz="2000" b="1">
              <a:ea typeface="黑体" panose="02010609060101010101" charset="-122"/>
              <a:cs typeface="Arial" panose="020B0604020202020204" pitchFamily="34" charset="0"/>
              <a:sym typeface="+mn-ea"/>
            </a:endParaRPr>
          </a:p>
          <a:p>
            <a:pPr algn="l">
              <a:lnSpc>
                <a:spcPct val="150000"/>
              </a:lnSpc>
              <a:spcBef>
                <a:spcPts val="0"/>
              </a:spcBef>
              <a:spcAft>
                <a:spcPts val="0"/>
              </a:spcAft>
            </a:pPr>
            <a:endParaRPr lang="zh-CN" altLang="en-US" sz="2000">
              <a:ea typeface="黑体" panose="02010609060101010101" charset="-122"/>
              <a:cs typeface="Arial" panose="020B0604020202020204" pitchFamily="34" charset="0"/>
              <a:sym typeface="+mn-ea"/>
            </a:endParaRPr>
          </a:p>
          <a:p>
            <a:pPr algn="l">
              <a:lnSpc>
                <a:spcPct val="150000"/>
              </a:lnSpc>
              <a:spcBef>
                <a:spcPts val="0"/>
              </a:spcBef>
              <a:spcAft>
                <a:spcPts val="0"/>
              </a:spcAft>
            </a:pPr>
            <a:endParaRPr lang="zh-CN" altLang="en-US" sz="2000">
              <a:ea typeface="黑体" panose="02010609060101010101" charset="-122"/>
              <a:cs typeface="Arial" panose="020B0604020202020204" pitchFamily="34" charset="0"/>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The Raft Consensus Algorithm</a:t>
            </a:r>
            <a:endParaRPr lang="en-US" altLang="zh-CN" sz="3200">
              <a:latin typeface="Arial" panose="020B0604020202020204" pitchFamily="34" charset="0"/>
              <a:ea typeface="宋体" panose="02010600030101010101" pitchFamily="2" charset="-122"/>
              <a:cs typeface="Arial" panose="020B0604020202020204" pitchFamily="34" charset="0"/>
            </a:endParaRPr>
          </a:p>
        </p:txBody>
      </p:sp>
      <p:sp>
        <p:nvSpPr>
          <p:cNvPr id="4" name="文本框 3"/>
          <p:cNvSpPr txBox="1"/>
          <p:nvPr/>
        </p:nvSpPr>
        <p:spPr>
          <a:xfrm>
            <a:off x="609600" y="1447800"/>
            <a:ext cx="8440420" cy="4639310"/>
          </a:xfrm>
          <a:prstGeom prst="rect">
            <a:avLst/>
          </a:prstGeom>
          <a:noFill/>
        </p:spPr>
        <p:txBody>
          <a:bodyPr wrap="square" rtlCol="0" anchor="t">
            <a:noAutofit/>
          </a:bodyPr>
          <a:p>
            <a:pPr algn="l">
              <a:lnSpc>
                <a:spcPct val="150000"/>
              </a:lnSpc>
              <a:spcBef>
                <a:spcPts val="0"/>
              </a:spcBef>
              <a:spcAft>
                <a:spcPts val="0"/>
              </a:spcAft>
            </a:pPr>
            <a:r>
              <a:rPr lang="zh-CN" altLang="en-US" sz="2000" b="1">
                <a:ea typeface="黑体" panose="02010609060101010101" charset="-122"/>
                <a:cs typeface="Arial" panose="020B0604020202020204" pitchFamily="34" charset="0"/>
                <a:sym typeface="+mn-ea"/>
              </a:rPr>
              <a:t>我们可以将</a:t>
            </a:r>
            <a:r>
              <a:rPr lang="en-US" altLang="zh-CN" sz="2000" b="1">
                <a:ea typeface="黑体" panose="02010609060101010101" charset="-122"/>
                <a:cs typeface="Arial" panose="020B0604020202020204" pitchFamily="34" charset="0"/>
                <a:sym typeface="+mn-ea"/>
              </a:rPr>
              <a:t>Raft</a:t>
            </a:r>
            <a:r>
              <a:rPr lang="zh-CN" altLang="en-US" sz="2000" b="1">
                <a:ea typeface="黑体" panose="02010609060101010101" charset="-122"/>
                <a:cs typeface="Arial" panose="020B0604020202020204" pitchFamily="34" charset="0"/>
                <a:sym typeface="+mn-ea"/>
              </a:rPr>
              <a:t>算法总结为两个</a:t>
            </a:r>
            <a:r>
              <a:rPr lang="en-US" altLang="zh-CN" sz="2000" b="1">
                <a:ea typeface="黑体" panose="02010609060101010101" charset="-122"/>
                <a:cs typeface="Arial" panose="020B0604020202020204" pitchFamily="34" charset="0"/>
                <a:sym typeface="+mn-ea"/>
              </a:rPr>
              <a:t>PRC</a:t>
            </a:r>
            <a:r>
              <a:rPr lang="zh-CN" altLang="en-US" sz="2000" b="1">
                <a:ea typeface="黑体" panose="02010609060101010101" charset="-122"/>
                <a:cs typeface="Arial" panose="020B0604020202020204" pitchFamily="34" charset="0"/>
                <a:sym typeface="+mn-ea"/>
              </a:rPr>
              <a:t>和三个状态（角色）</a:t>
            </a:r>
            <a:endParaRPr lang="zh-CN" altLang="en-US" sz="2000" b="1">
              <a:ea typeface="黑体" panose="02010609060101010101" charset="-122"/>
              <a:cs typeface="Arial" panose="020B0604020202020204" pitchFamily="34" charset="0"/>
              <a:sym typeface="+mn-ea"/>
            </a:endParaRPr>
          </a:p>
          <a:p>
            <a:pPr algn="l">
              <a:lnSpc>
                <a:spcPct val="150000"/>
              </a:lnSpc>
              <a:spcBef>
                <a:spcPts val="0"/>
              </a:spcBef>
              <a:spcAft>
                <a:spcPts val="0"/>
              </a:spcAft>
            </a:pPr>
            <a:r>
              <a:rPr lang="zh-CN" altLang="en-US" sz="2000" b="1">
                <a:ea typeface="黑体" panose="02010609060101010101" charset="-122"/>
                <a:cs typeface="Arial" panose="020B0604020202020204" pitchFamily="34" charset="0"/>
                <a:sym typeface="+mn-ea"/>
              </a:rPr>
              <a:t>两个RPC：</a:t>
            </a:r>
            <a:endParaRPr lang="zh-CN" altLang="en-US" sz="2000" b="1">
              <a:ea typeface="黑体" panose="02010609060101010101" charset="-122"/>
              <a:cs typeface="Arial" panose="020B0604020202020204" pitchFamily="34" charset="0"/>
              <a:sym typeface="+mn-ea"/>
            </a:endParaRPr>
          </a:p>
          <a:p>
            <a:pPr marL="342900" indent="-342900" algn="l">
              <a:lnSpc>
                <a:spcPct val="150000"/>
              </a:lnSpc>
              <a:spcBef>
                <a:spcPts val="0"/>
              </a:spcBef>
              <a:spcAft>
                <a:spcPts val="0"/>
              </a:spcAft>
              <a:buFont typeface="Wingdings" panose="05000000000000000000" charset="0"/>
              <a:buChar char="l"/>
            </a:pPr>
            <a:r>
              <a:rPr lang="zh-CN" altLang="en-US" sz="2000" b="1">
                <a:ea typeface="黑体" panose="02010609060101010101" charset="-122"/>
                <a:cs typeface="Arial" panose="020B0604020202020204" pitchFamily="34" charset="0"/>
                <a:sym typeface="+mn-ea"/>
              </a:rPr>
              <a:t>candidate</a:t>
            </a:r>
            <a:r>
              <a:rPr lang="zh-CN" altLang="en-US" sz="2000">
                <a:ea typeface="黑体" panose="02010609060101010101" charset="-122"/>
                <a:cs typeface="Arial" panose="020B0604020202020204" pitchFamily="34" charset="0"/>
                <a:sym typeface="+mn-ea"/>
              </a:rPr>
              <a:t>发起的RequestVote RPC</a:t>
            </a:r>
            <a:endParaRPr lang="zh-CN" altLang="en-US" sz="2000">
              <a:ea typeface="黑体" panose="02010609060101010101" charset="-122"/>
              <a:cs typeface="Arial" panose="020B0604020202020204" pitchFamily="34" charset="0"/>
              <a:sym typeface="+mn-ea"/>
            </a:endParaRPr>
          </a:p>
          <a:p>
            <a:pPr marL="342900" indent="-342900" algn="l">
              <a:lnSpc>
                <a:spcPct val="150000"/>
              </a:lnSpc>
              <a:spcBef>
                <a:spcPts val="0"/>
              </a:spcBef>
              <a:spcAft>
                <a:spcPts val="0"/>
              </a:spcAft>
              <a:buFont typeface="Wingdings" panose="05000000000000000000" charset="0"/>
              <a:buChar char="l"/>
            </a:pPr>
            <a:r>
              <a:rPr lang="zh-CN" altLang="en-US" sz="2000" b="1">
                <a:ea typeface="黑体" panose="02010609060101010101" charset="-122"/>
                <a:cs typeface="Arial" panose="020B0604020202020204" pitchFamily="34" charset="0"/>
                <a:sym typeface="+mn-ea"/>
              </a:rPr>
              <a:t>leader</a:t>
            </a:r>
            <a:r>
              <a:rPr lang="zh-CN" altLang="en-US" sz="2000">
                <a:ea typeface="黑体" panose="02010609060101010101" charset="-122"/>
                <a:cs typeface="Arial" panose="020B0604020202020204" pitchFamily="34" charset="0"/>
                <a:sym typeface="+mn-ea"/>
              </a:rPr>
              <a:t>发起的AppendEntries RPC</a:t>
            </a:r>
            <a:endParaRPr lang="zh-CN" altLang="en-US" sz="2000">
              <a:ea typeface="黑体" panose="02010609060101010101" charset="-122"/>
              <a:cs typeface="Arial" panose="020B0604020202020204" pitchFamily="34" charset="0"/>
              <a:sym typeface="+mn-ea"/>
            </a:endParaRPr>
          </a:p>
          <a:p>
            <a:pPr marL="342900" indent="-342900" algn="l">
              <a:lnSpc>
                <a:spcPct val="150000"/>
              </a:lnSpc>
              <a:spcBef>
                <a:spcPts val="0"/>
              </a:spcBef>
              <a:spcAft>
                <a:spcPts val="0"/>
              </a:spcAft>
              <a:buFont typeface="Wingdings" panose="05000000000000000000" charset="0"/>
              <a:buChar char="l"/>
            </a:pPr>
            <a:endParaRPr lang="zh-CN" altLang="en-US" sz="2000">
              <a:ea typeface="黑体" panose="02010609060101010101" charset="-122"/>
              <a:cs typeface="Arial" panose="020B0604020202020204" pitchFamily="34" charset="0"/>
              <a:sym typeface="+mn-ea"/>
            </a:endParaRPr>
          </a:p>
          <a:p>
            <a:pPr algn="l">
              <a:lnSpc>
                <a:spcPct val="150000"/>
              </a:lnSpc>
              <a:spcBef>
                <a:spcPts val="0"/>
              </a:spcBef>
              <a:spcAft>
                <a:spcPts val="0"/>
              </a:spcAft>
            </a:pPr>
            <a:r>
              <a:rPr lang="zh-CN" altLang="en-US" sz="2000" b="1">
                <a:ea typeface="黑体" panose="02010609060101010101" charset="-122"/>
                <a:cs typeface="Arial" panose="020B0604020202020204" pitchFamily="34" charset="0"/>
                <a:sym typeface="+mn-ea"/>
              </a:rPr>
              <a:t>三个角色：</a:t>
            </a:r>
            <a:endParaRPr lang="zh-CN" altLang="en-US" sz="2000" b="1">
              <a:ea typeface="黑体" panose="02010609060101010101" charset="-122"/>
              <a:cs typeface="Arial" panose="020B0604020202020204" pitchFamily="34" charset="0"/>
              <a:sym typeface="+mn-ea"/>
            </a:endParaRPr>
          </a:p>
          <a:p>
            <a:pPr marL="342900" indent="-342900" algn="l">
              <a:lnSpc>
                <a:spcPct val="150000"/>
              </a:lnSpc>
              <a:spcBef>
                <a:spcPts val="0"/>
              </a:spcBef>
              <a:spcAft>
                <a:spcPts val="0"/>
              </a:spcAft>
              <a:buFont typeface="Wingdings" panose="05000000000000000000" charset="0"/>
              <a:buChar char="l"/>
            </a:pPr>
            <a:r>
              <a:rPr lang="zh-CN" altLang="en-US" sz="2000">
                <a:ea typeface="黑体" panose="02010609060101010101" charset="-122"/>
                <a:cs typeface="Arial" panose="020B0604020202020204" pitchFamily="34" charset="0"/>
                <a:sym typeface="+mn-ea"/>
              </a:rPr>
              <a:t>follower</a:t>
            </a:r>
            <a:endParaRPr lang="zh-CN" altLang="en-US" sz="2000">
              <a:ea typeface="黑体" panose="02010609060101010101" charset="-122"/>
              <a:cs typeface="Arial" panose="020B0604020202020204" pitchFamily="34" charset="0"/>
              <a:sym typeface="+mn-ea"/>
            </a:endParaRPr>
          </a:p>
          <a:p>
            <a:pPr marL="342900" indent="-342900" algn="l">
              <a:lnSpc>
                <a:spcPct val="150000"/>
              </a:lnSpc>
              <a:spcBef>
                <a:spcPts val="0"/>
              </a:spcBef>
              <a:spcAft>
                <a:spcPts val="0"/>
              </a:spcAft>
              <a:buFont typeface="Wingdings" panose="05000000000000000000" charset="0"/>
              <a:buChar char="l"/>
            </a:pPr>
            <a:r>
              <a:rPr lang="zh-CN" altLang="en-US" sz="2000">
                <a:ea typeface="黑体" panose="02010609060101010101" charset="-122"/>
                <a:cs typeface="Arial" panose="020B0604020202020204" pitchFamily="34" charset="0"/>
                <a:sym typeface="+mn-ea"/>
              </a:rPr>
              <a:t>candidate</a:t>
            </a:r>
            <a:endParaRPr lang="zh-CN" altLang="en-US" sz="2000">
              <a:ea typeface="黑体" panose="02010609060101010101" charset="-122"/>
              <a:cs typeface="Arial" panose="020B0604020202020204" pitchFamily="34" charset="0"/>
              <a:sym typeface="+mn-ea"/>
            </a:endParaRPr>
          </a:p>
          <a:p>
            <a:pPr marL="342900" indent="-342900" algn="l">
              <a:lnSpc>
                <a:spcPct val="150000"/>
              </a:lnSpc>
              <a:spcBef>
                <a:spcPts val="0"/>
              </a:spcBef>
              <a:spcAft>
                <a:spcPts val="0"/>
              </a:spcAft>
              <a:buFont typeface="Wingdings" panose="05000000000000000000" charset="0"/>
              <a:buChar char="l"/>
            </a:pPr>
            <a:r>
              <a:rPr lang="zh-CN" altLang="en-US" sz="2000" b="1">
                <a:ea typeface="黑体" panose="02010609060101010101" charset="-122"/>
                <a:cs typeface="Arial" panose="020B0604020202020204" pitchFamily="34" charset="0"/>
                <a:sym typeface="+mn-ea"/>
              </a:rPr>
              <a:t>leader</a:t>
            </a:r>
            <a:endParaRPr lang="zh-CN" altLang="en-US" sz="2000" b="1">
              <a:ea typeface="黑体" panose="02010609060101010101" charset="-122"/>
              <a:cs typeface="Arial" panose="020B0604020202020204" pitchFamily="34" charset="0"/>
              <a:sym typeface="+mn-ea"/>
            </a:endParaRPr>
          </a:p>
        </p:txBody>
      </p:sp>
      <p:sp>
        <p:nvSpPr>
          <p:cNvPr id="2" name="文本框 1"/>
          <p:cNvSpPr txBox="1"/>
          <p:nvPr/>
        </p:nvSpPr>
        <p:spPr>
          <a:xfrm>
            <a:off x="2286000" y="3175635"/>
            <a:ext cx="4572000" cy="506730"/>
          </a:xfrm>
          <a:prstGeom prst="rect">
            <a:avLst/>
          </a:prstGeom>
          <a:noFill/>
        </p:spPr>
        <p:txBody>
          <a:bodyPr wrap="square" rtlCol="0">
            <a:spAutoFit/>
          </a:bodyPr>
          <a:p>
            <a:pPr marL="342900" indent="-342900" algn="l">
              <a:lnSpc>
                <a:spcPct val="150000"/>
              </a:lnSpc>
              <a:spcBef>
                <a:spcPts val="0"/>
              </a:spcBef>
              <a:spcAft>
                <a:spcPts val="0"/>
              </a:spcAft>
              <a:buFont typeface="Wingdings" panose="05000000000000000000" charset="0"/>
              <a:buChar char="l"/>
            </a:pPr>
            <a:endParaRPr lang="zh-CN" altLang="en-US"/>
          </a:p>
        </p:txBody>
      </p:sp>
      <p:graphicFrame>
        <p:nvGraphicFramePr>
          <p:cNvPr id="3" name="对象 2">
            <a:hlinkClick r:id="" action="ppaction://ole?verb="/>
          </p:cNvPr>
          <p:cNvGraphicFramePr>
            <a:graphicFrameLocks noChangeAspect="1"/>
          </p:cNvGraphicFramePr>
          <p:nvPr/>
        </p:nvGraphicFramePr>
        <p:xfrm>
          <a:off x="5486400" y="4191000"/>
          <a:ext cx="1520190" cy="1252220"/>
        </p:xfrm>
        <a:graphic>
          <a:graphicData uri="http://schemas.openxmlformats.org/presentationml/2006/ole">
            <mc:AlternateContent xmlns:mc="http://schemas.openxmlformats.org/markup-compatibility/2006">
              <mc:Choice xmlns:v="urn:schemas-microsoft-com:vml" Requires="v">
                <p:oleObj spid="_x0000_s1025" name="" showAsIcon="1" r:id="rId2" imgW="971550" imgH="800100" progId="Package">
                  <p:embed/>
                </p:oleObj>
              </mc:Choice>
              <mc:Fallback>
                <p:oleObj name="" showAsIcon="1" r:id="rId2" imgW="971550" imgH="800100" progId="Package">
                  <p:embed/>
                  <p:pic>
                    <p:nvPicPr>
                      <p:cNvPr id="0" name="图片 1024"/>
                      <p:cNvPicPr/>
                      <p:nvPr/>
                    </p:nvPicPr>
                    <p:blipFill>
                      <a:blip r:embed="rId3"/>
                      <a:stretch>
                        <a:fillRect/>
                      </a:stretch>
                    </p:blipFill>
                    <p:spPr>
                      <a:xfrm>
                        <a:off x="5486400" y="4191000"/>
                        <a:ext cx="1520190" cy="125222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Leader election</a:t>
            </a:r>
            <a:endParaRPr lang="en-US" altLang="zh-CN" sz="3200">
              <a:sym typeface="+mn-ea"/>
            </a:endParaRPr>
          </a:p>
        </p:txBody>
      </p:sp>
      <p:sp>
        <p:nvSpPr>
          <p:cNvPr id="4" name="文本框 3"/>
          <p:cNvSpPr txBox="1"/>
          <p:nvPr/>
        </p:nvSpPr>
        <p:spPr>
          <a:xfrm>
            <a:off x="297815" y="1371600"/>
            <a:ext cx="8440420" cy="4671695"/>
          </a:xfrm>
          <a:prstGeom prst="rect">
            <a:avLst/>
          </a:prstGeom>
          <a:noFill/>
        </p:spPr>
        <p:txBody>
          <a:bodyPr wrap="square" rtlCol="0" anchor="t">
            <a:noAutofit/>
          </a:bodyPr>
          <a:p>
            <a:pPr algn="l">
              <a:lnSpc>
                <a:spcPct val="110000"/>
              </a:lnSpc>
              <a:spcBef>
                <a:spcPts val="0"/>
              </a:spcBef>
              <a:spcAft>
                <a:spcPts val="0"/>
              </a:spcAft>
            </a:pPr>
            <a:r>
              <a:rPr lang="zh-CN" altLang="en-US" sz="2000" b="1">
                <a:ea typeface="黑体" panose="02010609060101010101" charset="-122"/>
                <a:cs typeface="Arial" panose="020B0604020202020204" pitchFamily="34" charset="0"/>
                <a:sym typeface="+mn-ea"/>
              </a:rPr>
              <a:t>为了简化复杂性，</a:t>
            </a:r>
            <a:r>
              <a:rPr lang="en-US" altLang="zh-CN" sz="2000" b="1">
                <a:ea typeface="黑体" panose="02010609060101010101" charset="-122"/>
                <a:cs typeface="Arial" panose="020B0604020202020204" pitchFamily="34" charset="0"/>
                <a:sym typeface="+mn-ea"/>
              </a:rPr>
              <a:t>raft</a:t>
            </a:r>
            <a:r>
              <a:rPr lang="zh-CN" altLang="en-US" sz="2000" b="1">
                <a:ea typeface="黑体" panose="02010609060101010101" charset="-122"/>
                <a:cs typeface="Arial" panose="020B0604020202020204" pitchFamily="34" charset="0"/>
                <a:sym typeface="+mn-ea"/>
              </a:rPr>
              <a:t>中选举一个</a:t>
            </a:r>
            <a:r>
              <a:rPr lang="en-US" altLang="zh-CN" sz="2000" b="1">
                <a:ea typeface="黑体" panose="02010609060101010101" charset="-122"/>
                <a:cs typeface="Arial" panose="020B0604020202020204" pitchFamily="34" charset="0"/>
                <a:sym typeface="+mn-ea"/>
              </a:rPr>
              <a:t>leader</a:t>
            </a:r>
            <a:r>
              <a:rPr lang="zh-CN" altLang="en-US" sz="2000" b="1">
                <a:ea typeface="黑体" panose="02010609060101010101" charset="-122"/>
                <a:cs typeface="Arial" panose="020B0604020202020204" pitchFamily="34" charset="0"/>
                <a:sym typeface="+mn-ea"/>
              </a:rPr>
              <a:t>担任所有机器状态一致化的重任，所以我们先来看如何选出</a:t>
            </a:r>
            <a:r>
              <a:rPr lang="en-US" altLang="zh-CN" sz="2000" b="1">
                <a:ea typeface="黑体" panose="02010609060101010101" charset="-122"/>
                <a:cs typeface="Arial" panose="020B0604020202020204" pitchFamily="34" charset="0"/>
                <a:sym typeface="+mn-ea"/>
              </a:rPr>
              <a:t>leader</a:t>
            </a:r>
            <a:r>
              <a:rPr lang="zh-CN" altLang="en-US" sz="2000" b="1">
                <a:ea typeface="黑体" panose="02010609060101010101" charset="-122"/>
                <a:cs typeface="Arial" panose="020B0604020202020204" pitchFamily="34" charset="0"/>
                <a:sym typeface="+mn-ea"/>
              </a:rPr>
              <a:t>（类比于秦始皇集权和古罗马人人参政的两种不同政治制度）</a:t>
            </a:r>
            <a:endParaRPr lang="en-US" altLang="zh-CN" sz="2000" b="1">
              <a:ea typeface="黑体" panose="02010609060101010101" charset="-122"/>
              <a:cs typeface="Arial" panose="020B0604020202020204" pitchFamily="34" charset="0"/>
              <a:sym typeface="+mn-ea"/>
            </a:endParaRPr>
          </a:p>
          <a:p>
            <a:pPr algn="l">
              <a:lnSpc>
                <a:spcPct val="110000"/>
              </a:lnSpc>
              <a:spcBef>
                <a:spcPts val="0"/>
              </a:spcBef>
              <a:spcAft>
                <a:spcPts val="0"/>
              </a:spcAft>
            </a:pPr>
            <a:endParaRPr lang="en-US" altLang="zh-CN" sz="2000" b="1">
              <a:ea typeface="黑体" panose="02010609060101010101" charset="-122"/>
              <a:cs typeface="Arial" panose="020B0604020202020204" pitchFamily="34" charset="0"/>
              <a:sym typeface="+mn-ea"/>
            </a:endParaRPr>
          </a:p>
          <a:p>
            <a:pPr algn="l">
              <a:lnSpc>
                <a:spcPct val="110000"/>
              </a:lnSpc>
              <a:spcBef>
                <a:spcPts val="0"/>
              </a:spcBef>
              <a:spcAft>
                <a:spcPts val="0"/>
              </a:spcAft>
            </a:pPr>
            <a:r>
              <a:rPr lang="en-US" altLang="zh-CN" sz="2000">
                <a:ea typeface="黑体" panose="02010609060101010101" charset="-122"/>
                <a:cs typeface="Arial" panose="020B0604020202020204" pitchFamily="34" charset="0"/>
                <a:sym typeface="+mn-ea"/>
              </a:rPr>
              <a:t>R</a:t>
            </a:r>
            <a:r>
              <a:rPr lang="zh-CN" altLang="en-US" sz="2000">
                <a:ea typeface="黑体" panose="02010609060101010101" charset="-122"/>
                <a:cs typeface="Arial" panose="020B0604020202020204" pitchFamily="34" charset="0"/>
                <a:sym typeface="+mn-ea"/>
              </a:rPr>
              <a:t>aft的</a:t>
            </a:r>
            <a:r>
              <a:rPr lang="en-US" altLang="zh-CN" sz="2000">
                <a:ea typeface="黑体" panose="02010609060101010101" charset="-122"/>
                <a:cs typeface="Arial" panose="020B0604020202020204" pitchFamily="34" charset="0"/>
                <a:sym typeface="+mn-ea"/>
              </a:rPr>
              <a:t>Leader</a:t>
            </a:r>
            <a:r>
              <a:rPr lang="zh-CN" altLang="en-US" sz="2000">
                <a:ea typeface="黑体" panose="02010609060101010101" charset="-122"/>
                <a:cs typeface="Arial" panose="020B0604020202020204" pitchFamily="34" charset="0"/>
                <a:sym typeface="+mn-ea"/>
              </a:rPr>
              <a:t>举机制：</a:t>
            </a:r>
            <a:r>
              <a:rPr lang="zh-CN" altLang="en-US" sz="2000" b="1">
                <a:ea typeface="黑体" panose="02010609060101010101" charset="-122"/>
                <a:cs typeface="Arial" panose="020B0604020202020204" pitchFamily="34" charset="0"/>
                <a:sym typeface="+mn-ea"/>
              </a:rPr>
              <a:t>基于</a:t>
            </a:r>
            <a:r>
              <a:rPr lang="zh-CN" altLang="en-US" sz="2000" b="1">
                <a:solidFill>
                  <a:srgbClr val="FF0000"/>
                </a:solidFill>
                <a:ea typeface="黑体" panose="02010609060101010101" charset="-122"/>
                <a:cs typeface="Arial" panose="020B0604020202020204" pitchFamily="34" charset="0"/>
                <a:sym typeface="+mn-ea"/>
              </a:rPr>
              <a:t>随机化</a:t>
            </a:r>
            <a:r>
              <a:rPr lang="zh-CN" altLang="en-US" sz="2000" b="1">
                <a:ea typeface="黑体" panose="02010609060101010101" charset="-122"/>
                <a:cs typeface="Arial" panose="020B0604020202020204" pitchFamily="34" charset="0"/>
                <a:sym typeface="+mn-ea"/>
              </a:rPr>
              <a:t>时钟和</a:t>
            </a:r>
            <a:r>
              <a:rPr lang="zh-CN" altLang="en-US" sz="2000" b="1">
                <a:solidFill>
                  <a:srgbClr val="FF0000"/>
                </a:solidFill>
                <a:ea typeface="黑体" panose="02010609060101010101" charset="-122"/>
                <a:cs typeface="Arial" panose="020B0604020202020204" pitchFamily="34" charset="0"/>
                <a:sym typeface="+mn-ea"/>
              </a:rPr>
              <a:t>心跳机制</a:t>
            </a:r>
            <a:r>
              <a:rPr lang="zh-CN" altLang="en-US" sz="2000" b="1">
                <a:ea typeface="黑体" panose="02010609060101010101" charset="-122"/>
                <a:cs typeface="Arial" panose="020B0604020202020204" pitchFamily="34" charset="0"/>
                <a:sym typeface="+mn-ea"/>
              </a:rPr>
              <a:t>的</a:t>
            </a:r>
            <a:r>
              <a:rPr lang="zh-CN" altLang="en-US" sz="2000" b="1">
                <a:solidFill>
                  <a:srgbClr val="FF0000"/>
                </a:solidFill>
                <a:ea typeface="黑体" panose="02010609060101010101" charset="-122"/>
                <a:cs typeface="Arial" panose="020B0604020202020204" pitchFamily="34" charset="0"/>
                <a:sym typeface="+mn-ea"/>
              </a:rPr>
              <a:t>超时选举</a:t>
            </a:r>
            <a:r>
              <a:rPr lang="zh-CN" altLang="en-US" sz="2000" b="1">
                <a:ea typeface="黑体" panose="02010609060101010101" charset="-122"/>
                <a:cs typeface="Arial" panose="020B0604020202020204" pitchFamily="34" charset="0"/>
                <a:sym typeface="+mn-ea"/>
              </a:rPr>
              <a:t>机制</a:t>
            </a:r>
            <a:endParaRPr lang="zh-CN" altLang="en-US" sz="2000" b="1">
              <a:ea typeface="黑体" panose="02010609060101010101" charset="-122"/>
              <a:cs typeface="Arial" panose="020B0604020202020204" pitchFamily="34" charset="0"/>
              <a:sym typeface="+mn-ea"/>
            </a:endParaRPr>
          </a:p>
          <a:p>
            <a:pPr algn="l">
              <a:lnSpc>
                <a:spcPct val="110000"/>
              </a:lnSpc>
              <a:spcBef>
                <a:spcPts val="0"/>
              </a:spcBef>
              <a:spcAft>
                <a:spcPts val="0"/>
              </a:spcAft>
            </a:pPr>
            <a:endParaRPr lang="zh-CN" altLang="en-US" sz="2000" b="1">
              <a:ea typeface="黑体" panose="02010609060101010101" charset="-122"/>
              <a:cs typeface="Arial" panose="020B0604020202020204" pitchFamily="34" charset="0"/>
              <a:sym typeface="+mn-ea"/>
            </a:endParaRPr>
          </a:p>
          <a:p>
            <a:pPr algn="l">
              <a:lnSpc>
                <a:spcPct val="110000"/>
              </a:lnSpc>
              <a:spcBef>
                <a:spcPts val="0"/>
              </a:spcBef>
              <a:spcAft>
                <a:spcPts val="0"/>
              </a:spcAft>
            </a:pPr>
            <a:r>
              <a:rPr lang="zh-CN" altLang="en-US" sz="2000" b="1">
                <a:ea typeface="黑体" panose="02010609060101010101" charset="-122"/>
                <a:cs typeface="Arial" panose="020B0604020202020204" pitchFamily="34" charset="0"/>
                <a:sym typeface="+mn-ea"/>
              </a:rPr>
              <a:t>首先，Leader election机制涉及到server状态的转换，server一共有三种状态：</a:t>
            </a:r>
            <a:endParaRPr lang="zh-CN" altLang="en-US" sz="2000" b="1">
              <a:ea typeface="黑体" panose="02010609060101010101" charset="-122"/>
              <a:cs typeface="Arial" panose="020B0604020202020204" pitchFamily="34" charset="0"/>
              <a:sym typeface="+mn-ea"/>
            </a:endParaRPr>
          </a:p>
          <a:p>
            <a:pPr marL="342900" indent="-342900" algn="l">
              <a:lnSpc>
                <a:spcPct val="110000"/>
              </a:lnSpc>
              <a:spcBef>
                <a:spcPts val="0"/>
              </a:spcBef>
              <a:spcAft>
                <a:spcPts val="0"/>
              </a:spcAft>
              <a:buFont typeface="Wingdings" panose="05000000000000000000" charset="0"/>
              <a:buChar char="l"/>
            </a:pPr>
            <a:r>
              <a:rPr lang="en-US" altLang="zh-CN" sz="2000" b="1">
                <a:ea typeface="黑体" panose="02010609060101010101" charset="-122"/>
                <a:cs typeface="Arial" panose="020B0604020202020204" pitchFamily="34" charset="0"/>
                <a:sym typeface="+mn-ea"/>
              </a:rPr>
              <a:t>F</a:t>
            </a:r>
            <a:r>
              <a:rPr lang="zh-CN" altLang="en-US" sz="2000" b="1">
                <a:ea typeface="黑体" panose="02010609060101010101" charset="-122"/>
                <a:cs typeface="Arial" panose="020B0604020202020204" pitchFamily="34" charset="0"/>
                <a:sym typeface="+mn-ea"/>
              </a:rPr>
              <a:t>ollower：</a:t>
            </a:r>
            <a:r>
              <a:rPr lang="zh-CN" altLang="en-US" sz="2000">
                <a:ea typeface="黑体" panose="02010609060101010101" charset="-122"/>
                <a:cs typeface="Arial" panose="020B0604020202020204" pitchFamily="34" charset="0"/>
                <a:sym typeface="+mn-ea"/>
              </a:rPr>
              <a:t>A server remains in follower state as long as it receives vaild RPCs from a leader or candidate.</a:t>
            </a:r>
            <a:endParaRPr lang="zh-CN" altLang="en-US" sz="2000">
              <a:ea typeface="黑体" panose="02010609060101010101" charset="-122"/>
              <a:cs typeface="Arial" panose="020B0604020202020204" pitchFamily="34" charset="0"/>
              <a:sym typeface="+mn-ea"/>
            </a:endParaRPr>
          </a:p>
          <a:p>
            <a:pPr marL="342900" indent="-342900" algn="l">
              <a:lnSpc>
                <a:spcPct val="110000"/>
              </a:lnSpc>
              <a:spcBef>
                <a:spcPts val="0"/>
              </a:spcBef>
              <a:spcAft>
                <a:spcPts val="0"/>
              </a:spcAft>
              <a:buFont typeface="Wingdings" panose="05000000000000000000" charset="0"/>
              <a:buChar char="l"/>
            </a:pPr>
            <a:r>
              <a:rPr lang="en-US" altLang="zh-CN" sz="2000" b="1">
                <a:ea typeface="黑体" panose="02010609060101010101" charset="-122"/>
                <a:cs typeface="Arial" panose="020B0604020202020204" pitchFamily="34" charset="0"/>
                <a:sym typeface="+mn-ea"/>
              </a:rPr>
              <a:t>C</a:t>
            </a:r>
            <a:r>
              <a:rPr lang="zh-CN" altLang="en-US" sz="2000" b="1">
                <a:ea typeface="黑体" panose="02010609060101010101" charset="-122"/>
                <a:cs typeface="Arial" panose="020B0604020202020204" pitchFamily="34" charset="0"/>
                <a:sym typeface="+mn-ea"/>
              </a:rPr>
              <a:t>andidate: </a:t>
            </a:r>
            <a:r>
              <a:rPr lang="zh-CN" altLang="en-US" sz="2000">
                <a:ea typeface="黑体" panose="02010609060101010101" charset="-122"/>
                <a:cs typeface="Arial" panose="020B0604020202020204" pitchFamily="34" charset="0"/>
                <a:sym typeface="+mn-ea"/>
              </a:rPr>
              <a:t>After the election timeou</a:t>
            </a:r>
            <a:r>
              <a:rPr lang="en-US" altLang="zh-CN" sz="2000">
                <a:ea typeface="黑体" panose="02010609060101010101" charset="-122"/>
                <a:cs typeface="Arial" panose="020B0604020202020204" pitchFamily="34" charset="0"/>
                <a:sym typeface="+mn-ea"/>
              </a:rPr>
              <a:t>t</a:t>
            </a:r>
            <a:r>
              <a:rPr lang="zh-CN" altLang="en-US" sz="2000">
                <a:ea typeface="黑体" panose="02010609060101010101" charset="-122"/>
                <a:cs typeface="Arial" panose="020B0604020202020204" pitchFamily="34" charset="0"/>
                <a:sym typeface="+mn-ea"/>
              </a:rPr>
              <a:t>, the follower will increments its current term and transitions to candidate state.</a:t>
            </a:r>
            <a:endParaRPr lang="zh-CN" altLang="en-US" sz="2000">
              <a:ea typeface="黑体" panose="02010609060101010101" charset="-122"/>
              <a:cs typeface="Arial" panose="020B0604020202020204" pitchFamily="34" charset="0"/>
              <a:sym typeface="+mn-ea"/>
            </a:endParaRPr>
          </a:p>
          <a:p>
            <a:pPr marL="342900" indent="-342900" algn="l">
              <a:lnSpc>
                <a:spcPct val="110000"/>
              </a:lnSpc>
              <a:spcBef>
                <a:spcPts val="0"/>
              </a:spcBef>
              <a:spcAft>
                <a:spcPts val="0"/>
              </a:spcAft>
              <a:buFont typeface="Wingdings" panose="05000000000000000000" charset="0"/>
              <a:buChar char="l"/>
            </a:pPr>
            <a:r>
              <a:rPr lang="en-US" altLang="zh-CN" sz="2000" b="1">
                <a:ea typeface="黑体" panose="02010609060101010101" charset="-122"/>
                <a:cs typeface="Arial" panose="020B0604020202020204" pitchFamily="34" charset="0"/>
                <a:sym typeface="+mn-ea"/>
              </a:rPr>
              <a:t>L</a:t>
            </a:r>
            <a:r>
              <a:rPr lang="zh-CN" altLang="en-US" sz="2000" b="1">
                <a:ea typeface="黑体" panose="02010609060101010101" charset="-122"/>
                <a:cs typeface="Arial" panose="020B0604020202020204" pitchFamily="34" charset="0"/>
                <a:sym typeface="+mn-ea"/>
              </a:rPr>
              <a:t>eader:</a:t>
            </a:r>
            <a:r>
              <a:rPr lang="zh-CN" altLang="en-US" sz="2000">
                <a:ea typeface="黑体" panose="02010609060101010101" charset="-122"/>
                <a:cs typeface="Arial" panose="020B0604020202020204" pitchFamily="34" charset="0"/>
                <a:sym typeface="+mn-ea"/>
              </a:rPr>
              <a:t> A candidate can win an election and then become a leader</a:t>
            </a:r>
            <a:endParaRPr lang="zh-CN" altLang="en-US" sz="2000">
              <a:ea typeface="黑体" panose="02010609060101010101" charset="-122"/>
              <a:cs typeface="Arial" panose="020B0604020202020204" pitchFamily="34" charset="0"/>
              <a:sym typeface="+mn-ea"/>
            </a:endParaRPr>
          </a:p>
          <a:p>
            <a:pPr algn="l">
              <a:lnSpc>
                <a:spcPct val="110000"/>
              </a:lnSpc>
              <a:spcBef>
                <a:spcPts val="0"/>
              </a:spcBef>
              <a:spcAft>
                <a:spcPts val="0"/>
              </a:spcAft>
            </a:pPr>
            <a:endParaRPr lang="zh-CN" altLang="en-US" sz="2000" b="1">
              <a:solidFill>
                <a:srgbClr val="FF0000"/>
              </a:solidFill>
              <a:ea typeface="黑体" panose="02010609060101010101" charset="-122"/>
              <a:cs typeface="Arial" panose="020B0604020202020204"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down)">
                                      <p:cBhvr>
                                        <p:cTn id="7" dur="500"/>
                                        <p:tgtEl>
                                          <p:spTgt spid="4">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wipe(down)">
                                      <p:cBhvr>
                                        <p:cTn id="10" dur="500"/>
                                        <p:tgtEl>
                                          <p:spTgt spid="4">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wipe(down)">
                                      <p:cBhvr>
                                        <p:cTn id="13" dur="500"/>
                                        <p:tgtEl>
                                          <p:spTgt spid="4">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wipe(down)">
                                      <p:cBhvr>
                                        <p:cTn id="16" dur="500"/>
                                        <p:tgtEl>
                                          <p:spTgt spid="4">
                                            <p:txEl>
                                              <p:pRg st="6" end="6"/>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Effect transition="in" filter="wipe(down)">
                                      <p:cBhvr>
                                        <p:cTn id="19"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Leader election</a:t>
            </a:r>
            <a:endParaRPr lang="zh-CN" altLang="en-US"/>
          </a:p>
        </p:txBody>
      </p:sp>
      <p:pic>
        <p:nvPicPr>
          <p:cNvPr id="10" name="图片 9"/>
          <p:cNvPicPr>
            <a:picLocks noChangeAspect="1"/>
          </p:cNvPicPr>
          <p:nvPr>
            <p:custDataLst>
              <p:tags r:id="rId1"/>
            </p:custDataLst>
          </p:nvPr>
        </p:nvPicPr>
        <p:blipFill>
          <a:blip r:embed="rId2"/>
          <a:stretch>
            <a:fillRect/>
          </a:stretch>
        </p:blipFill>
        <p:spPr>
          <a:xfrm>
            <a:off x="304800" y="1295400"/>
            <a:ext cx="2671445" cy="2386330"/>
          </a:xfrm>
          <a:prstGeom prst="rect">
            <a:avLst/>
          </a:prstGeom>
        </p:spPr>
      </p:pic>
      <p:pic>
        <p:nvPicPr>
          <p:cNvPr id="11" name="图片 10"/>
          <p:cNvPicPr>
            <a:picLocks noChangeAspect="1"/>
          </p:cNvPicPr>
          <p:nvPr/>
        </p:nvPicPr>
        <p:blipFill>
          <a:blip r:embed="rId3"/>
          <a:stretch>
            <a:fillRect/>
          </a:stretch>
        </p:blipFill>
        <p:spPr>
          <a:xfrm>
            <a:off x="3276600" y="1219200"/>
            <a:ext cx="2740025" cy="2538095"/>
          </a:xfrm>
          <a:prstGeom prst="rect">
            <a:avLst/>
          </a:prstGeom>
        </p:spPr>
      </p:pic>
      <p:pic>
        <p:nvPicPr>
          <p:cNvPr id="12" name="图片 11"/>
          <p:cNvPicPr>
            <a:picLocks noChangeAspect="1"/>
          </p:cNvPicPr>
          <p:nvPr/>
        </p:nvPicPr>
        <p:blipFill>
          <a:blip r:embed="rId4"/>
          <a:stretch>
            <a:fillRect/>
          </a:stretch>
        </p:blipFill>
        <p:spPr>
          <a:xfrm>
            <a:off x="6172200" y="1225550"/>
            <a:ext cx="2762885" cy="2531745"/>
          </a:xfrm>
          <a:prstGeom prst="rect">
            <a:avLst/>
          </a:prstGeom>
        </p:spPr>
      </p:pic>
      <p:pic>
        <p:nvPicPr>
          <p:cNvPr id="13" name="图片 12"/>
          <p:cNvPicPr>
            <a:picLocks noChangeAspect="1"/>
          </p:cNvPicPr>
          <p:nvPr/>
        </p:nvPicPr>
        <p:blipFill>
          <a:blip r:embed="rId5"/>
          <a:stretch>
            <a:fillRect/>
          </a:stretch>
        </p:blipFill>
        <p:spPr>
          <a:xfrm>
            <a:off x="304800" y="3757295"/>
            <a:ext cx="3108960" cy="27089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Leader election</a:t>
            </a:r>
            <a:endParaRPr lang="en-US" altLang="zh-CN" sz="3200">
              <a:latin typeface="Arial" panose="020B0604020202020204" pitchFamily="34" charset="0"/>
              <a:ea typeface="宋体" panose="02010600030101010101" pitchFamily="2" charset="-122"/>
              <a:cs typeface="Arial" panose="020B0604020202020204" pitchFamily="34" charset="0"/>
            </a:endParaRPr>
          </a:p>
        </p:txBody>
      </p:sp>
      <p:sp>
        <p:nvSpPr>
          <p:cNvPr id="4" name="文本框 3"/>
          <p:cNvSpPr txBox="1"/>
          <p:nvPr/>
        </p:nvSpPr>
        <p:spPr>
          <a:xfrm>
            <a:off x="297815" y="1371600"/>
            <a:ext cx="8440420" cy="3202305"/>
          </a:xfrm>
          <a:prstGeom prst="rect">
            <a:avLst/>
          </a:prstGeom>
          <a:noFill/>
        </p:spPr>
        <p:txBody>
          <a:bodyPr wrap="square" rtlCol="0" anchor="t">
            <a:noAutofit/>
          </a:bodyPr>
          <a:p>
            <a:pPr algn="l">
              <a:lnSpc>
                <a:spcPct val="150000"/>
              </a:lnSpc>
              <a:spcBef>
                <a:spcPts val="0"/>
              </a:spcBef>
              <a:spcAft>
                <a:spcPts val="0"/>
              </a:spcAft>
            </a:pPr>
            <a:r>
              <a:rPr lang="zh-CN" altLang="en-US" sz="2000">
                <a:ea typeface="黑体" panose="02010609060101010101" charset="-122"/>
                <a:cs typeface="Arial" panose="020B0604020202020204" pitchFamily="34" charset="0"/>
                <a:sym typeface="+mn-ea"/>
              </a:rPr>
              <a:t>当timer结束后</a:t>
            </a:r>
            <a:r>
              <a:rPr lang="en-US" altLang="zh-CN" sz="2000">
                <a:ea typeface="黑体" panose="02010609060101010101" charset="-122"/>
                <a:cs typeface="Arial" panose="020B0604020202020204" pitchFamily="34" charset="0"/>
                <a:sym typeface="+mn-ea"/>
              </a:rPr>
              <a:t>follower</a:t>
            </a:r>
            <a:r>
              <a:rPr lang="zh-CN" altLang="en-US" sz="2000">
                <a:ea typeface="黑体" panose="02010609060101010101" charset="-122"/>
                <a:cs typeface="Arial" panose="020B0604020202020204" pitchFamily="34" charset="0"/>
                <a:sym typeface="+mn-ea"/>
              </a:rPr>
              <a:t>就会变成candidate，这是很容易就能理解的。而处于candidate状态后却会有如下三种情况发生，比较复杂：</a:t>
            </a:r>
            <a:endParaRPr lang="zh-CN" altLang="en-US" sz="2000">
              <a:ea typeface="黑体" panose="02010609060101010101" charset="-122"/>
              <a:cs typeface="Arial" panose="020B0604020202020204" pitchFamily="34" charset="0"/>
              <a:sym typeface="+mn-ea"/>
            </a:endParaRPr>
          </a:p>
          <a:p>
            <a:pPr algn="l">
              <a:lnSpc>
                <a:spcPct val="150000"/>
              </a:lnSpc>
              <a:spcBef>
                <a:spcPts val="0"/>
              </a:spcBef>
              <a:spcAft>
                <a:spcPts val="0"/>
              </a:spcAft>
            </a:pPr>
            <a:endParaRPr lang="zh-CN" altLang="en-US" sz="2000">
              <a:ea typeface="黑体" panose="02010609060101010101" charset="-122"/>
              <a:cs typeface="Arial" panose="020B0604020202020204" pitchFamily="34" charset="0"/>
              <a:sym typeface="+mn-ea"/>
            </a:endParaRPr>
          </a:p>
          <a:p>
            <a:pPr algn="l">
              <a:lnSpc>
                <a:spcPct val="150000"/>
              </a:lnSpc>
              <a:spcBef>
                <a:spcPts val="0"/>
              </a:spcBef>
              <a:spcAft>
                <a:spcPts val="0"/>
              </a:spcAft>
            </a:pPr>
            <a:r>
              <a:rPr lang="zh-CN" altLang="en-US" sz="2000">
                <a:ea typeface="黑体" panose="02010609060101010101" charset="-122"/>
                <a:cs typeface="Arial" panose="020B0604020202020204" pitchFamily="34" charset="0"/>
                <a:sym typeface="+mn-ea"/>
              </a:rPr>
              <a:t>A candidate continues in this state until one of three things happens: </a:t>
            </a:r>
            <a:endParaRPr lang="zh-CN" altLang="en-US" sz="2000">
              <a:ea typeface="黑体" panose="02010609060101010101" charset="-122"/>
              <a:cs typeface="Arial" panose="020B0604020202020204" pitchFamily="34" charset="0"/>
              <a:sym typeface="+mn-ea"/>
            </a:endParaRPr>
          </a:p>
          <a:p>
            <a:pPr marL="342900" indent="-342900" algn="l">
              <a:lnSpc>
                <a:spcPct val="150000"/>
              </a:lnSpc>
              <a:spcBef>
                <a:spcPts val="0"/>
              </a:spcBef>
              <a:spcAft>
                <a:spcPts val="0"/>
              </a:spcAft>
              <a:buFont typeface="Wingdings" panose="05000000000000000000" charset="0"/>
              <a:buChar char="l"/>
            </a:pPr>
            <a:r>
              <a:rPr lang="en-US" altLang="zh-CN" sz="2000">
                <a:ea typeface="黑体" panose="02010609060101010101" charset="-122"/>
                <a:cs typeface="Arial" panose="020B0604020202020204" pitchFamily="34" charset="0"/>
                <a:sym typeface="+mn-ea"/>
              </a:rPr>
              <a:t>I</a:t>
            </a:r>
            <a:r>
              <a:rPr lang="zh-CN" altLang="en-US" sz="2000">
                <a:ea typeface="黑体" panose="02010609060101010101" charset="-122"/>
                <a:cs typeface="Arial" panose="020B0604020202020204" pitchFamily="34" charset="0"/>
                <a:sym typeface="+mn-ea"/>
              </a:rPr>
              <a:t>t wins the election, then become a leader </a:t>
            </a:r>
            <a:r>
              <a:rPr lang="zh-CN" altLang="en-US" sz="2000" b="1">
                <a:ea typeface="黑体" panose="02010609060101010101" charset="-122"/>
                <a:cs typeface="Arial" panose="020B0604020202020204" pitchFamily="34" charset="0"/>
                <a:sym typeface="+mn-ea"/>
              </a:rPr>
              <a:t>（直接</a:t>
            </a:r>
            <a:r>
              <a:rPr lang="en-US" altLang="zh-CN" sz="2000" b="1">
                <a:ea typeface="黑体" panose="02010609060101010101" charset="-122"/>
                <a:cs typeface="Arial" panose="020B0604020202020204" pitchFamily="34" charset="0"/>
                <a:sym typeface="+mn-ea"/>
              </a:rPr>
              <a:t>win</a:t>
            </a:r>
            <a:r>
              <a:rPr lang="zh-CN" altLang="en-US" sz="2000" b="1">
                <a:ea typeface="黑体" panose="02010609060101010101" charset="-122"/>
                <a:cs typeface="Arial" panose="020B0604020202020204" pitchFamily="34" charset="0"/>
                <a:sym typeface="+mn-ea"/>
              </a:rPr>
              <a:t>，简单粗暴！）</a:t>
            </a:r>
            <a:endParaRPr lang="zh-CN" altLang="en-US" sz="2000">
              <a:ea typeface="黑体" panose="02010609060101010101" charset="-122"/>
              <a:cs typeface="Arial" panose="020B0604020202020204" pitchFamily="34" charset="0"/>
              <a:sym typeface="+mn-ea"/>
            </a:endParaRPr>
          </a:p>
          <a:p>
            <a:pPr marL="342900" indent="-342900" algn="l">
              <a:lnSpc>
                <a:spcPct val="150000"/>
              </a:lnSpc>
              <a:spcBef>
                <a:spcPts val="0"/>
              </a:spcBef>
              <a:spcAft>
                <a:spcPts val="0"/>
              </a:spcAft>
              <a:buFont typeface="Wingdings" panose="05000000000000000000" charset="0"/>
              <a:buChar char="l"/>
            </a:pPr>
            <a:r>
              <a:rPr lang="en-US" altLang="zh-CN" sz="2000">
                <a:ea typeface="黑体" panose="02010609060101010101" charset="-122"/>
                <a:cs typeface="Arial" panose="020B0604020202020204" pitchFamily="34" charset="0"/>
                <a:sym typeface="+mn-ea"/>
              </a:rPr>
              <a:t>A</a:t>
            </a:r>
            <a:r>
              <a:rPr lang="zh-CN" altLang="en-US" sz="2000">
                <a:ea typeface="黑体" panose="02010609060101010101" charset="-122"/>
                <a:cs typeface="Arial" panose="020B0604020202020204" pitchFamily="34" charset="0"/>
                <a:sym typeface="+mn-ea"/>
              </a:rPr>
              <a:t>nother server establishes itself as leader, then reject this candidate to become a leader, so it back to the follower state （</a:t>
            </a:r>
            <a:r>
              <a:rPr lang="zh-CN" altLang="en-US" sz="2000" b="1">
                <a:ea typeface="黑体" panose="02010609060101010101" charset="-122"/>
                <a:cs typeface="Arial" panose="020B0604020202020204" pitchFamily="34" charset="0"/>
                <a:sym typeface="+mn-ea"/>
              </a:rPr>
              <a:t>被捷足先登的</a:t>
            </a:r>
            <a:r>
              <a:rPr lang="en-US" altLang="zh-CN" sz="2000" b="1">
                <a:ea typeface="黑体" panose="02010609060101010101" charset="-122"/>
                <a:cs typeface="Arial" panose="020B0604020202020204" pitchFamily="34" charset="0"/>
                <a:sym typeface="+mn-ea"/>
              </a:rPr>
              <a:t>leader</a:t>
            </a:r>
            <a:r>
              <a:rPr lang="zh-CN" altLang="en-US" sz="2000" b="1">
                <a:ea typeface="黑体" panose="02010609060101010101" charset="-122"/>
                <a:cs typeface="Arial" panose="020B0604020202020204" pitchFamily="34" charset="0"/>
                <a:sym typeface="+mn-ea"/>
              </a:rPr>
              <a:t>给拒绝了！</a:t>
            </a:r>
            <a:r>
              <a:rPr lang="zh-CN" altLang="en-US" sz="2000">
                <a:ea typeface="黑体" panose="02010609060101010101" charset="-122"/>
                <a:cs typeface="Arial" panose="020B0604020202020204" pitchFamily="34" charset="0"/>
                <a:sym typeface="+mn-ea"/>
              </a:rPr>
              <a:t>）</a:t>
            </a:r>
            <a:endParaRPr lang="zh-CN" altLang="en-US" sz="2000">
              <a:ea typeface="黑体" panose="02010609060101010101" charset="-122"/>
              <a:cs typeface="Arial" panose="020B0604020202020204" pitchFamily="34" charset="0"/>
              <a:sym typeface="+mn-ea"/>
            </a:endParaRPr>
          </a:p>
          <a:p>
            <a:pPr marL="342900" indent="-342900" algn="l">
              <a:lnSpc>
                <a:spcPct val="150000"/>
              </a:lnSpc>
              <a:spcBef>
                <a:spcPts val="0"/>
              </a:spcBef>
              <a:spcAft>
                <a:spcPts val="0"/>
              </a:spcAft>
              <a:buFont typeface="Wingdings" panose="05000000000000000000" charset="0"/>
              <a:buChar char="l"/>
            </a:pPr>
            <a:r>
              <a:rPr lang="en-US" altLang="zh-CN" sz="2000">
                <a:ea typeface="黑体" panose="02010609060101010101" charset="-122"/>
                <a:cs typeface="Arial" panose="020B0604020202020204" pitchFamily="34" charset="0"/>
                <a:sym typeface="+mn-ea"/>
              </a:rPr>
              <a:t>A</a:t>
            </a:r>
            <a:r>
              <a:rPr lang="zh-CN" altLang="en-US" sz="2000">
                <a:ea typeface="黑体" panose="02010609060101010101" charset="-122"/>
                <a:cs typeface="Arial" panose="020B0604020202020204" pitchFamily="34" charset="0"/>
                <a:sym typeface="+mn-ea"/>
              </a:rPr>
              <a:t> period of time goes by with no winner, then the leader election start again （candidate都想成为leader怎么办？</a:t>
            </a:r>
            <a:r>
              <a:rPr lang="zh-CN" altLang="en-US" sz="2000" b="1">
                <a:ea typeface="黑体" panose="02010609060101010101" charset="-122"/>
                <a:cs typeface="Arial" panose="020B0604020202020204" pitchFamily="34" charset="0"/>
                <a:sym typeface="+mn-ea"/>
              </a:rPr>
              <a:t>重新选！</a:t>
            </a:r>
            <a:r>
              <a:rPr lang="zh-CN" altLang="en-US" sz="2000">
                <a:ea typeface="黑体" panose="02010609060101010101" charset="-122"/>
                <a:cs typeface="Arial" panose="020B0604020202020204" pitchFamily="34" charset="0"/>
                <a:sym typeface="+mn-ea"/>
              </a:rPr>
              <a:t>）</a:t>
            </a:r>
            <a:endParaRPr lang="zh-CN" altLang="en-US" sz="2000">
              <a:ea typeface="黑体" panose="02010609060101010101" charset="-122"/>
              <a:cs typeface="Arial" panose="020B0604020202020204" pitchFamily="34" charset="0"/>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Leader election</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304800" y="1280795"/>
            <a:ext cx="2743835" cy="2522855"/>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3088640" y="1352550"/>
            <a:ext cx="2702560" cy="2451100"/>
          </a:xfrm>
          <a:prstGeom prst="rect">
            <a:avLst/>
          </a:prstGeom>
        </p:spPr>
      </p:pic>
      <p:pic>
        <p:nvPicPr>
          <p:cNvPr id="5" name="图片 4"/>
          <p:cNvPicPr>
            <a:picLocks noChangeAspect="1"/>
          </p:cNvPicPr>
          <p:nvPr>
            <p:custDataLst>
              <p:tags r:id="rId5"/>
            </p:custDataLst>
          </p:nvPr>
        </p:nvPicPr>
        <p:blipFill>
          <a:blip r:embed="rId6"/>
          <a:stretch>
            <a:fillRect/>
          </a:stretch>
        </p:blipFill>
        <p:spPr>
          <a:xfrm>
            <a:off x="5791200" y="1244600"/>
            <a:ext cx="2857500" cy="2667635"/>
          </a:xfrm>
          <a:prstGeom prst="rect">
            <a:avLst/>
          </a:prstGeom>
        </p:spPr>
      </p:pic>
      <p:pic>
        <p:nvPicPr>
          <p:cNvPr id="6" name="图片 5"/>
          <p:cNvPicPr>
            <a:picLocks noChangeAspect="1"/>
          </p:cNvPicPr>
          <p:nvPr>
            <p:custDataLst>
              <p:tags r:id="rId7"/>
            </p:custDataLst>
          </p:nvPr>
        </p:nvPicPr>
        <p:blipFill>
          <a:blip r:embed="rId8"/>
          <a:stretch>
            <a:fillRect/>
          </a:stretch>
        </p:blipFill>
        <p:spPr>
          <a:xfrm>
            <a:off x="304800" y="3962400"/>
            <a:ext cx="2924175" cy="2703195"/>
          </a:xfrm>
          <a:prstGeom prst="rect">
            <a:avLst/>
          </a:prstGeom>
        </p:spPr>
      </p:pic>
      <p:pic>
        <p:nvPicPr>
          <p:cNvPr id="7" name="图片 6"/>
          <p:cNvPicPr>
            <a:picLocks noChangeAspect="1"/>
          </p:cNvPicPr>
          <p:nvPr>
            <p:custDataLst>
              <p:tags r:id="rId9"/>
            </p:custDataLst>
          </p:nvPr>
        </p:nvPicPr>
        <p:blipFill>
          <a:blip r:embed="rId10"/>
          <a:stretch>
            <a:fillRect/>
          </a:stretch>
        </p:blipFill>
        <p:spPr>
          <a:xfrm>
            <a:off x="3276600" y="4038600"/>
            <a:ext cx="2891155" cy="254825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Leader election</a:t>
            </a:r>
            <a:endParaRPr lang="zh-CN" altLang="en-US"/>
          </a:p>
        </p:txBody>
      </p:sp>
      <p:pic>
        <p:nvPicPr>
          <p:cNvPr id="8" name="图片 7"/>
          <p:cNvPicPr>
            <a:picLocks noChangeAspect="1"/>
          </p:cNvPicPr>
          <p:nvPr>
            <p:custDataLst>
              <p:tags r:id="rId1"/>
            </p:custDataLst>
          </p:nvPr>
        </p:nvPicPr>
        <p:blipFill>
          <a:blip r:embed="rId2"/>
          <a:stretch>
            <a:fillRect/>
          </a:stretch>
        </p:blipFill>
        <p:spPr>
          <a:xfrm>
            <a:off x="152400" y="1219200"/>
            <a:ext cx="3014345" cy="2719705"/>
          </a:xfrm>
          <a:prstGeom prst="rect">
            <a:avLst/>
          </a:prstGeom>
        </p:spPr>
      </p:pic>
      <p:pic>
        <p:nvPicPr>
          <p:cNvPr id="9" name="图片 8"/>
          <p:cNvPicPr>
            <a:picLocks noChangeAspect="1"/>
          </p:cNvPicPr>
          <p:nvPr>
            <p:custDataLst>
              <p:tags r:id="rId3"/>
            </p:custDataLst>
          </p:nvPr>
        </p:nvPicPr>
        <p:blipFill>
          <a:blip r:embed="rId4"/>
          <a:stretch>
            <a:fillRect/>
          </a:stretch>
        </p:blipFill>
        <p:spPr>
          <a:xfrm>
            <a:off x="3200400" y="1219200"/>
            <a:ext cx="2787650" cy="2546350"/>
          </a:xfrm>
          <a:prstGeom prst="rect">
            <a:avLst/>
          </a:prstGeom>
        </p:spPr>
      </p:pic>
      <p:pic>
        <p:nvPicPr>
          <p:cNvPr id="10" name="图片 9"/>
          <p:cNvPicPr>
            <a:picLocks noChangeAspect="1"/>
          </p:cNvPicPr>
          <p:nvPr>
            <p:custDataLst>
              <p:tags r:id="rId5"/>
            </p:custDataLst>
          </p:nvPr>
        </p:nvPicPr>
        <p:blipFill>
          <a:blip r:embed="rId6"/>
          <a:stretch>
            <a:fillRect/>
          </a:stretch>
        </p:blipFill>
        <p:spPr>
          <a:xfrm>
            <a:off x="152400" y="3962400"/>
            <a:ext cx="2901950" cy="2522855"/>
          </a:xfrm>
          <a:prstGeom prst="rect">
            <a:avLst/>
          </a:prstGeom>
        </p:spPr>
      </p:pic>
      <p:pic>
        <p:nvPicPr>
          <p:cNvPr id="11" name="图片 10"/>
          <p:cNvPicPr>
            <a:picLocks noChangeAspect="1"/>
          </p:cNvPicPr>
          <p:nvPr>
            <p:custDataLst>
              <p:tags r:id="rId7"/>
            </p:custDataLst>
          </p:nvPr>
        </p:nvPicPr>
        <p:blipFill>
          <a:blip r:embed="rId8"/>
          <a:stretch>
            <a:fillRect/>
          </a:stretch>
        </p:blipFill>
        <p:spPr>
          <a:xfrm>
            <a:off x="2997835" y="3938905"/>
            <a:ext cx="2990215" cy="2607945"/>
          </a:xfrm>
          <a:prstGeom prst="rect">
            <a:avLst/>
          </a:prstGeom>
        </p:spPr>
      </p:pic>
      <p:pic>
        <p:nvPicPr>
          <p:cNvPr id="12" name="图片 11"/>
          <p:cNvPicPr>
            <a:picLocks noChangeAspect="1"/>
          </p:cNvPicPr>
          <p:nvPr>
            <p:custDataLst>
              <p:tags r:id="rId9"/>
            </p:custDataLst>
          </p:nvPr>
        </p:nvPicPr>
        <p:blipFill>
          <a:blip r:embed="rId10"/>
          <a:stretch>
            <a:fillRect/>
          </a:stretch>
        </p:blipFill>
        <p:spPr>
          <a:xfrm>
            <a:off x="5988050" y="3962400"/>
            <a:ext cx="2862580" cy="257048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Leader election</a:t>
            </a:r>
            <a:endParaRPr lang="en-US" altLang="zh-CN" sz="3200">
              <a:latin typeface="Arial" panose="020B0604020202020204" pitchFamily="34" charset="0"/>
              <a:ea typeface="宋体" panose="02010600030101010101" pitchFamily="2" charset="-122"/>
              <a:cs typeface="Arial" panose="020B0604020202020204" pitchFamily="34" charset="0"/>
            </a:endParaRPr>
          </a:p>
        </p:txBody>
      </p:sp>
      <p:sp>
        <p:nvSpPr>
          <p:cNvPr id="4" name="文本框 3"/>
          <p:cNvSpPr txBox="1"/>
          <p:nvPr/>
        </p:nvSpPr>
        <p:spPr>
          <a:xfrm>
            <a:off x="297815" y="1371600"/>
            <a:ext cx="8440420" cy="3202305"/>
          </a:xfrm>
          <a:prstGeom prst="rect">
            <a:avLst/>
          </a:prstGeom>
          <a:noFill/>
        </p:spPr>
        <p:txBody>
          <a:bodyPr wrap="square" rtlCol="0" anchor="t">
            <a:noAutofit/>
          </a:bodyPr>
          <a:p>
            <a:pPr algn="l">
              <a:lnSpc>
                <a:spcPct val="150000"/>
              </a:lnSpc>
              <a:spcBef>
                <a:spcPts val="0"/>
              </a:spcBef>
              <a:spcAft>
                <a:spcPts val="0"/>
              </a:spcAft>
            </a:pPr>
            <a:endParaRPr lang="zh-CN" altLang="en-US" sz="2000">
              <a:ea typeface="黑体" panose="02010609060101010101" charset="-122"/>
              <a:cs typeface="Arial" panose="020B0604020202020204" pitchFamily="34" charset="0"/>
              <a:sym typeface="+mn-ea"/>
            </a:endParaRPr>
          </a:p>
        </p:txBody>
      </p:sp>
      <p:pic>
        <p:nvPicPr>
          <p:cNvPr id="2" name="图片 1" descr="98044c49496ed71e3877c647d420980a"/>
          <p:cNvPicPr>
            <a:picLocks noChangeAspect="1"/>
          </p:cNvPicPr>
          <p:nvPr>
            <p:custDataLst>
              <p:tags r:id="rId2"/>
            </p:custDataLst>
          </p:nvPr>
        </p:nvPicPr>
        <p:blipFill>
          <a:blip r:embed="rId3"/>
          <a:stretch>
            <a:fillRect/>
          </a:stretch>
        </p:blipFill>
        <p:spPr>
          <a:xfrm>
            <a:off x="334010" y="1905000"/>
            <a:ext cx="8476615" cy="358711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Log Replication</a:t>
            </a:r>
            <a:endParaRPr lang="en-US" altLang="zh-CN" sz="3200">
              <a:sym typeface="+mn-ea"/>
            </a:endParaRPr>
          </a:p>
        </p:txBody>
      </p:sp>
      <p:sp>
        <p:nvSpPr>
          <p:cNvPr id="4" name="文本框 3"/>
          <p:cNvSpPr txBox="1"/>
          <p:nvPr/>
        </p:nvSpPr>
        <p:spPr>
          <a:xfrm>
            <a:off x="297815" y="1371600"/>
            <a:ext cx="8440420" cy="3202305"/>
          </a:xfrm>
          <a:prstGeom prst="rect">
            <a:avLst/>
          </a:prstGeom>
          <a:noFill/>
        </p:spPr>
        <p:txBody>
          <a:bodyPr wrap="square" rtlCol="0" anchor="t">
            <a:noAutofit/>
          </a:bodyPr>
          <a:p>
            <a:pPr algn="l">
              <a:lnSpc>
                <a:spcPct val="150000"/>
              </a:lnSpc>
              <a:spcBef>
                <a:spcPts val="0"/>
              </a:spcBef>
              <a:spcAft>
                <a:spcPts val="0"/>
              </a:spcAft>
            </a:pPr>
            <a:r>
              <a:rPr lang="zh-CN" altLang="en-US" sz="2000">
                <a:ea typeface="黑体" panose="02010609060101010101" charset="-122"/>
                <a:cs typeface="Arial" panose="020B0604020202020204" pitchFamily="34" charset="0"/>
                <a:sym typeface="+mn-ea"/>
              </a:rPr>
              <a:t>Raft算法的目的就是通过同步多个机器上的状态进而实现一致性。具体的实现方法就是Log Replication策略，</a:t>
            </a:r>
            <a:r>
              <a:rPr lang="zh-CN" altLang="en-US" sz="2000" b="1">
                <a:ea typeface="黑体" panose="02010609060101010101" charset="-122"/>
                <a:cs typeface="Arial" panose="020B0604020202020204" pitchFamily="34" charset="0"/>
                <a:sym typeface="+mn-ea"/>
              </a:rPr>
              <a:t>即通过拷贝log的方式使得各个机器有相同的log，然后再根据log中的command修改状态机中的状态，进而保证了状态的一致</a:t>
            </a:r>
            <a:endParaRPr lang="zh-CN" altLang="en-US" sz="2000">
              <a:ea typeface="黑体" panose="02010609060101010101" charset="-122"/>
              <a:cs typeface="Arial" panose="020B0604020202020204" pitchFamily="34" charset="0"/>
              <a:sym typeface="+mn-ea"/>
            </a:endParaRPr>
          </a:p>
          <a:p>
            <a:pPr algn="l">
              <a:lnSpc>
                <a:spcPct val="150000"/>
              </a:lnSpc>
              <a:spcBef>
                <a:spcPts val="0"/>
              </a:spcBef>
              <a:spcAft>
                <a:spcPts val="0"/>
              </a:spcAft>
            </a:pPr>
            <a:endParaRPr lang="zh-CN" altLang="en-US" sz="2000">
              <a:ea typeface="黑体" panose="02010609060101010101" charset="-122"/>
              <a:cs typeface="Arial" panose="020B0604020202020204" pitchFamily="34" charset="0"/>
              <a:sym typeface="+mn-ea"/>
            </a:endParaRPr>
          </a:p>
          <a:p>
            <a:pPr algn="l">
              <a:lnSpc>
                <a:spcPct val="150000"/>
              </a:lnSpc>
              <a:spcBef>
                <a:spcPts val="0"/>
              </a:spcBef>
              <a:spcAft>
                <a:spcPts val="0"/>
              </a:spcAft>
            </a:pPr>
            <a:r>
              <a:rPr lang="zh-CN" altLang="en-US" sz="2000">
                <a:ea typeface="黑体" panose="02010609060101010101" charset="-122"/>
                <a:cs typeface="Arial" panose="020B0604020202020204" pitchFamily="34" charset="0"/>
                <a:sym typeface="+mn-ea"/>
              </a:rPr>
              <a:t>我想分享的是论文中提到的</a:t>
            </a:r>
            <a:r>
              <a:rPr lang="zh-CN" altLang="en-US" sz="2000" b="1">
                <a:ea typeface="黑体" panose="02010609060101010101" charset="-122"/>
                <a:cs typeface="Arial" panose="020B0604020202020204" pitchFamily="34" charset="0"/>
                <a:sym typeface="+mn-ea"/>
              </a:rPr>
              <a:t>Replicated state machines</a:t>
            </a:r>
            <a:r>
              <a:rPr lang="zh-CN" altLang="en-US" sz="2000">
                <a:ea typeface="黑体" panose="02010609060101010101" charset="-122"/>
                <a:cs typeface="Arial" panose="020B0604020202020204" pitchFamily="34" charset="0"/>
                <a:sym typeface="+mn-ea"/>
              </a:rPr>
              <a:t>：分布式系统中常用的一种技术，用于在多个节点之间实现数据的复制和同步</a:t>
            </a:r>
            <a:endParaRPr lang="zh-CN" altLang="en-US" sz="2000">
              <a:ea typeface="黑体" panose="02010609060101010101" charset="-122"/>
              <a:cs typeface="Arial" panose="020B0604020202020204" pitchFamily="34" charset="0"/>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Log Replication</a:t>
            </a:r>
            <a:endParaRPr lang="en-US" altLang="zh-CN" sz="3200">
              <a:latin typeface="Arial" panose="020B0604020202020204" pitchFamily="34" charset="0"/>
              <a:ea typeface="宋体" panose="02010600030101010101" pitchFamily="2" charset="-122"/>
              <a:cs typeface="Arial" panose="020B0604020202020204" pitchFamily="34" charset="0"/>
            </a:endParaRPr>
          </a:p>
        </p:txBody>
      </p:sp>
      <p:sp>
        <p:nvSpPr>
          <p:cNvPr id="4" name="文本框 3"/>
          <p:cNvSpPr txBox="1"/>
          <p:nvPr/>
        </p:nvSpPr>
        <p:spPr>
          <a:xfrm>
            <a:off x="5634990" y="1371600"/>
            <a:ext cx="3103245" cy="5205095"/>
          </a:xfrm>
          <a:prstGeom prst="rect">
            <a:avLst/>
          </a:prstGeom>
          <a:noFill/>
        </p:spPr>
        <p:txBody>
          <a:bodyPr wrap="square" rtlCol="0" anchor="t">
            <a:noAutofit/>
          </a:bodyPr>
          <a:p>
            <a:pPr algn="l">
              <a:lnSpc>
                <a:spcPct val="150000"/>
              </a:lnSpc>
              <a:spcBef>
                <a:spcPts val="0"/>
              </a:spcBef>
              <a:spcAft>
                <a:spcPts val="0"/>
              </a:spcAft>
            </a:pPr>
            <a:r>
              <a:rPr lang="zh-CN" altLang="en-US" sz="1800" b="1">
                <a:ea typeface="黑体" panose="02010609060101010101" charset="-122"/>
                <a:cs typeface="Arial" panose="020B0604020202020204" pitchFamily="34" charset="0"/>
                <a:sym typeface="+mn-ea"/>
              </a:rPr>
              <a:t>状态机存放了一些列状态，而这些状态能够按照一定的指令被修改</a:t>
            </a:r>
            <a:endParaRPr lang="zh-CN" altLang="en-US" sz="1800" b="1">
              <a:ea typeface="黑体" panose="02010609060101010101" charset="-122"/>
              <a:cs typeface="Arial" panose="020B0604020202020204" pitchFamily="34" charset="0"/>
              <a:sym typeface="+mn-ea"/>
            </a:endParaRPr>
          </a:p>
          <a:p>
            <a:pPr algn="l">
              <a:lnSpc>
                <a:spcPct val="150000"/>
              </a:lnSpc>
              <a:spcBef>
                <a:spcPts val="0"/>
              </a:spcBef>
              <a:spcAft>
                <a:spcPts val="0"/>
              </a:spcAft>
            </a:pPr>
            <a:endParaRPr lang="zh-CN" altLang="en-US" sz="1800">
              <a:ea typeface="黑体" panose="02010609060101010101" charset="-122"/>
              <a:cs typeface="Arial" panose="020B0604020202020204" pitchFamily="34" charset="0"/>
              <a:sym typeface="+mn-ea"/>
            </a:endParaRPr>
          </a:p>
          <a:p>
            <a:pPr algn="l">
              <a:lnSpc>
                <a:spcPct val="150000"/>
              </a:lnSpc>
              <a:spcBef>
                <a:spcPts val="0"/>
              </a:spcBef>
              <a:spcAft>
                <a:spcPts val="0"/>
              </a:spcAft>
            </a:pPr>
            <a:r>
              <a:rPr lang="zh-CN" altLang="en-US" sz="1800">
                <a:ea typeface="黑体" panose="02010609060101010101" charset="-122"/>
                <a:cs typeface="Arial" panose="020B0604020202020204" pitchFamily="34" charset="0"/>
                <a:sym typeface="+mn-ea"/>
              </a:rPr>
              <a:t>在操作系统中的程序的执行本质上就可以看做是一系列状态的变化，也就是状态机。例如一个变量的值被一条指令修改的过程就是状态的变化</a:t>
            </a:r>
            <a:endParaRPr lang="zh-CN" altLang="en-US" sz="1800">
              <a:ea typeface="黑体" panose="02010609060101010101" charset="-122"/>
              <a:cs typeface="Arial" panose="020B0604020202020204" pitchFamily="34" charset="0"/>
              <a:sym typeface="+mn-ea"/>
            </a:endParaRPr>
          </a:p>
          <a:p>
            <a:pPr algn="l">
              <a:lnSpc>
                <a:spcPct val="150000"/>
              </a:lnSpc>
              <a:spcBef>
                <a:spcPts val="0"/>
              </a:spcBef>
              <a:spcAft>
                <a:spcPts val="0"/>
              </a:spcAft>
            </a:pPr>
            <a:endParaRPr lang="zh-CN" altLang="en-US" sz="1800">
              <a:ea typeface="黑体" panose="02010609060101010101" charset="-122"/>
              <a:cs typeface="Arial" panose="020B0604020202020204" pitchFamily="34" charset="0"/>
              <a:sym typeface="+mn-ea"/>
            </a:endParaRPr>
          </a:p>
          <a:p>
            <a:pPr algn="l">
              <a:lnSpc>
                <a:spcPct val="150000"/>
              </a:lnSpc>
              <a:spcBef>
                <a:spcPts val="0"/>
              </a:spcBef>
              <a:spcAft>
                <a:spcPts val="0"/>
              </a:spcAft>
            </a:pPr>
            <a:endParaRPr lang="zh-CN" altLang="en-US" sz="2000">
              <a:ea typeface="黑体" panose="02010609060101010101" charset="-122"/>
              <a:cs typeface="Arial" panose="020B0604020202020204" pitchFamily="34" charset="0"/>
              <a:sym typeface="+mn-ea"/>
            </a:endParaRPr>
          </a:p>
          <a:p>
            <a:pPr algn="l">
              <a:lnSpc>
                <a:spcPct val="150000"/>
              </a:lnSpc>
              <a:spcBef>
                <a:spcPts val="0"/>
              </a:spcBef>
              <a:spcAft>
                <a:spcPts val="0"/>
              </a:spcAft>
            </a:pPr>
            <a:r>
              <a:rPr lang="zh-CN" altLang="en-US" sz="2000">
                <a:ea typeface="黑体" panose="02010609060101010101" charset="-122"/>
                <a:cs typeface="Arial" panose="020B0604020202020204" pitchFamily="34" charset="0"/>
                <a:sym typeface="+mn-ea"/>
              </a:rPr>
              <a:t>​	</a:t>
            </a:r>
            <a:endParaRPr lang="zh-CN" altLang="en-US" sz="2000">
              <a:ea typeface="黑体" panose="02010609060101010101" charset="-122"/>
              <a:cs typeface="Arial" panose="020B0604020202020204" pitchFamily="34" charset="0"/>
              <a:sym typeface="+mn-ea"/>
            </a:endParaRPr>
          </a:p>
        </p:txBody>
      </p:sp>
      <p:sp>
        <p:nvSpPr>
          <p:cNvPr id="2" name="文本框 1"/>
          <p:cNvSpPr txBox="1"/>
          <p:nvPr/>
        </p:nvSpPr>
        <p:spPr>
          <a:xfrm>
            <a:off x="2286000" y="3175635"/>
            <a:ext cx="4572000" cy="506730"/>
          </a:xfrm>
          <a:prstGeom prst="rect">
            <a:avLst/>
          </a:prstGeom>
          <a:noFill/>
        </p:spPr>
        <p:txBody>
          <a:bodyPr wrap="square" rtlCol="0">
            <a:spAutoFit/>
          </a:bodyPr>
          <a:p>
            <a:pPr marL="342900" indent="-342900" algn="l">
              <a:lnSpc>
                <a:spcPct val="150000"/>
              </a:lnSpc>
              <a:spcBef>
                <a:spcPts val="0"/>
              </a:spcBef>
              <a:spcAft>
                <a:spcPts val="0"/>
              </a:spcAft>
              <a:buFont typeface="Wingdings" panose="05000000000000000000" charset="0"/>
              <a:buChar char="l"/>
            </a:pPr>
            <a:endParaRPr lang="zh-CN" altLang="en-US"/>
          </a:p>
        </p:txBody>
      </p:sp>
      <p:pic>
        <p:nvPicPr>
          <p:cNvPr id="3" name="图片 2"/>
          <p:cNvPicPr>
            <a:picLocks noChangeAspect="1"/>
          </p:cNvPicPr>
          <p:nvPr>
            <p:custDataLst>
              <p:tags r:id="rId2"/>
            </p:custDataLst>
          </p:nvPr>
        </p:nvPicPr>
        <p:blipFill>
          <a:blip r:embed="rId3"/>
          <a:stretch>
            <a:fillRect/>
          </a:stretch>
        </p:blipFill>
        <p:spPr>
          <a:xfrm>
            <a:off x="210185" y="1676400"/>
            <a:ext cx="5499100" cy="436435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ph type="title"/>
            <p:custDataLst>
              <p:tags r:id="rId1"/>
            </p:custDataLst>
          </p:nvPr>
        </p:nvSpPr>
        <p:spPr>
          <a:xfrm>
            <a:off x="0" y="152400"/>
            <a:ext cx="9144000" cy="1143000"/>
          </a:xfrm>
          <a:ln>
            <a:solidFill>
              <a:srgbClr val="000000"/>
            </a:solidFill>
            <a:miter/>
          </a:ln>
        </p:spPr>
        <p:txBody>
          <a:bodyPr/>
          <a:p>
            <a:r>
              <a:rPr lang="en-US" altLang="zh-CN" sz="3200">
                <a:latin typeface="Arial" panose="020B0604020202020204" pitchFamily="34" charset="0"/>
                <a:ea typeface="宋体" panose="02010600030101010101" pitchFamily="2" charset="-122"/>
                <a:cs typeface="Arial" panose="020B0604020202020204" pitchFamily="34" charset="0"/>
              </a:rPr>
              <a:t>Index</a:t>
            </a:r>
            <a:endParaRPr lang="en-US" altLang="zh-CN" sz="2800">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1066800" y="1447800"/>
            <a:ext cx="5939155" cy="4615815"/>
          </a:xfrm>
          <a:prstGeom prst="rect">
            <a:avLst/>
          </a:prstGeom>
          <a:noFill/>
        </p:spPr>
        <p:txBody>
          <a:bodyPr wrap="square" rtlCol="0">
            <a:spAutoFit/>
          </a:bodyPr>
          <a:p>
            <a:pPr marL="285750" indent="-285750" algn="l">
              <a:lnSpc>
                <a:spcPct val="175000"/>
              </a:lnSpc>
              <a:spcBef>
                <a:spcPts val="0"/>
              </a:spcBef>
              <a:spcAft>
                <a:spcPts val="0"/>
              </a:spcAft>
              <a:buFont typeface="Wingdings" panose="05000000000000000000" charset="0"/>
              <a:buChar char="p"/>
            </a:pPr>
            <a:r>
              <a:rPr lang="en-US" altLang="zh-CN" sz="2400" b="1"/>
              <a:t>Background &amp; Review &amp; </a:t>
            </a:r>
            <a:r>
              <a:rPr lang="en-US" altLang="zh-CN" sz="2400" b="1">
                <a:sym typeface="+mn-ea"/>
              </a:rPr>
              <a:t>Source</a:t>
            </a:r>
            <a:endParaRPr lang="en-US" altLang="zh-CN" sz="2400" b="1"/>
          </a:p>
          <a:p>
            <a:pPr marL="285750" lvl="0" indent="-285750" algn="l">
              <a:lnSpc>
                <a:spcPct val="175000"/>
              </a:lnSpc>
              <a:spcBef>
                <a:spcPts val="0"/>
              </a:spcBef>
              <a:spcAft>
                <a:spcPts val="0"/>
              </a:spcAft>
              <a:buFont typeface="Wingdings" panose="05000000000000000000" charset="0"/>
              <a:buChar char="p"/>
            </a:pPr>
            <a:r>
              <a:rPr lang="en-US" altLang="zh-CN" sz="2400" b="1"/>
              <a:t>The Raft Consensus Algorithm</a:t>
            </a:r>
            <a:endParaRPr lang="en-US" altLang="zh-CN" sz="2400" b="1"/>
          </a:p>
          <a:p>
            <a:pPr marL="742950" lvl="1" indent="-285750" algn="l">
              <a:lnSpc>
                <a:spcPct val="175000"/>
              </a:lnSpc>
              <a:spcBef>
                <a:spcPts val="0"/>
              </a:spcBef>
              <a:spcAft>
                <a:spcPts val="0"/>
              </a:spcAft>
              <a:buFont typeface="Wingdings" panose="05000000000000000000" charset="0"/>
              <a:buChar char="p"/>
            </a:pPr>
            <a:r>
              <a:rPr lang="en-US" altLang="zh-CN" sz="2400" b="1"/>
              <a:t>Leader Election</a:t>
            </a:r>
            <a:endParaRPr lang="en-US" altLang="zh-CN" sz="2400" b="1"/>
          </a:p>
          <a:p>
            <a:pPr marL="742950" lvl="1" indent="-285750" algn="l">
              <a:lnSpc>
                <a:spcPct val="175000"/>
              </a:lnSpc>
              <a:spcBef>
                <a:spcPts val="0"/>
              </a:spcBef>
              <a:spcAft>
                <a:spcPts val="0"/>
              </a:spcAft>
              <a:buFont typeface="Wingdings" panose="05000000000000000000" charset="0"/>
              <a:buChar char="p"/>
            </a:pPr>
            <a:r>
              <a:rPr lang="en-US" altLang="zh-CN" sz="2400" b="1"/>
              <a:t>Log Replication</a:t>
            </a:r>
            <a:endParaRPr lang="en-US" altLang="zh-CN" sz="2400" b="1"/>
          </a:p>
          <a:p>
            <a:pPr marL="742950" lvl="1" indent="-285750" algn="l">
              <a:lnSpc>
                <a:spcPct val="175000"/>
              </a:lnSpc>
              <a:spcBef>
                <a:spcPts val="0"/>
              </a:spcBef>
              <a:spcAft>
                <a:spcPts val="0"/>
              </a:spcAft>
              <a:buFont typeface="Wingdings" panose="05000000000000000000" charset="0"/>
              <a:buChar char="p"/>
            </a:pPr>
            <a:r>
              <a:rPr lang="en-US" altLang="zh-CN" sz="2400" b="1"/>
              <a:t>Safety &amp; Something Interesting</a:t>
            </a:r>
            <a:endParaRPr lang="en-US" altLang="zh-CN" sz="2400" b="1"/>
          </a:p>
          <a:p>
            <a:pPr marL="285750" lvl="0" indent="-285750" algn="l">
              <a:lnSpc>
                <a:spcPct val="175000"/>
              </a:lnSpc>
              <a:spcBef>
                <a:spcPts val="0"/>
              </a:spcBef>
              <a:spcAft>
                <a:spcPts val="0"/>
              </a:spcAft>
              <a:buFont typeface="Wingdings" panose="05000000000000000000" charset="0"/>
              <a:buChar char="p"/>
            </a:pPr>
            <a:r>
              <a:rPr lang="en-US" altLang="zh-CN" sz="2400" b="1"/>
              <a:t>Talking in Interview</a:t>
            </a:r>
            <a:endParaRPr lang="en-US" altLang="zh-CN" sz="2400" b="1"/>
          </a:p>
          <a:p>
            <a:pPr marL="285750" indent="-285750" algn="l">
              <a:lnSpc>
                <a:spcPct val="175000"/>
              </a:lnSpc>
              <a:spcBef>
                <a:spcPts val="0"/>
              </a:spcBef>
              <a:spcAft>
                <a:spcPts val="0"/>
              </a:spcAft>
              <a:buFont typeface="Wingdings" panose="05000000000000000000" charset="0"/>
              <a:buChar char="p"/>
            </a:pPr>
            <a:r>
              <a:rPr lang="en-US" altLang="zh-CN" sz="2400" b="1"/>
              <a:t>Summary &amp; QA</a:t>
            </a:r>
            <a:endParaRPr lang="en-US" altLang="zh-CN" sz="24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Log Replication</a:t>
            </a:r>
            <a:endParaRPr lang="en-US" altLang="zh-CN" sz="3200">
              <a:latin typeface="Arial" panose="020B0604020202020204" pitchFamily="34" charset="0"/>
              <a:ea typeface="宋体" panose="02010600030101010101" pitchFamily="2" charset="-122"/>
              <a:cs typeface="Arial" panose="020B0604020202020204" pitchFamily="34" charset="0"/>
            </a:endParaRPr>
          </a:p>
        </p:txBody>
      </p:sp>
      <p:sp>
        <p:nvSpPr>
          <p:cNvPr id="4" name="文本框 3"/>
          <p:cNvSpPr txBox="1"/>
          <p:nvPr/>
        </p:nvSpPr>
        <p:spPr>
          <a:xfrm>
            <a:off x="381000" y="2229485"/>
            <a:ext cx="8440420" cy="4062730"/>
          </a:xfrm>
          <a:prstGeom prst="rect">
            <a:avLst/>
          </a:prstGeom>
          <a:noFill/>
        </p:spPr>
        <p:txBody>
          <a:bodyPr wrap="square" rtlCol="0" anchor="t">
            <a:noAutofit/>
          </a:bodyPr>
          <a:p>
            <a:pPr algn="l">
              <a:lnSpc>
                <a:spcPct val="150000"/>
              </a:lnSpc>
              <a:spcBef>
                <a:spcPts val="0"/>
              </a:spcBef>
              <a:spcAft>
                <a:spcPts val="0"/>
              </a:spcAft>
            </a:pPr>
            <a:r>
              <a:rPr lang="zh-CN" altLang="en-US" sz="2000" b="1">
                <a:ea typeface="黑体" panose="02010609060101010101" charset="-122"/>
                <a:cs typeface="Arial" panose="020B0604020202020204" pitchFamily="34" charset="0"/>
                <a:sym typeface="+mn-ea"/>
              </a:rPr>
              <a:t>Keeping the replicated log consistent</a:t>
            </a:r>
            <a:r>
              <a:rPr lang="zh-CN" altLang="en-US" sz="2000">
                <a:ea typeface="黑体" panose="02010609060101010101" charset="-122"/>
                <a:cs typeface="Arial" panose="020B0604020202020204" pitchFamily="34" charset="0"/>
                <a:sym typeface="+mn-ea"/>
              </a:rPr>
              <a:t> </a:t>
            </a:r>
            <a:r>
              <a:rPr lang="zh-CN" altLang="en-US" sz="2000" b="1">
                <a:ea typeface="黑体" panose="02010609060101010101" charset="-122"/>
                <a:cs typeface="Arial" panose="020B0604020202020204" pitchFamily="34" charset="0"/>
                <a:sym typeface="+mn-ea"/>
              </a:rPr>
              <a:t>is the job of the consensus algorithm</a:t>
            </a:r>
            <a:r>
              <a:rPr lang="zh-CN" altLang="en-US" sz="2000">
                <a:ea typeface="黑体" panose="02010609060101010101" charset="-122"/>
                <a:cs typeface="Arial" panose="020B0604020202020204" pitchFamily="34" charset="0"/>
                <a:sym typeface="+mn-ea"/>
              </a:rPr>
              <a:t>. The consensus module on a server receives commands from clients and adds them to its log. It communicates with the consensus modules on other servers to ensure that every log eventually contains the same requests in the same order,</a:t>
            </a:r>
            <a:r>
              <a:rPr lang="en-US" altLang="zh-CN" sz="2000">
                <a:ea typeface="黑体" panose="02010609060101010101" charset="-122"/>
                <a:cs typeface="Arial" panose="020B0604020202020204" pitchFamily="34" charset="0"/>
                <a:sym typeface="+mn-ea"/>
              </a:rPr>
              <a:t> </a:t>
            </a:r>
            <a:r>
              <a:rPr lang="zh-CN" altLang="en-US" sz="2000">
                <a:ea typeface="黑体" panose="02010609060101010101" charset="-122"/>
                <a:cs typeface="Arial" panose="020B0604020202020204" pitchFamily="34" charset="0"/>
                <a:sym typeface="+mn-ea"/>
              </a:rPr>
              <a:t>even if some servers fail.</a:t>
            </a:r>
            <a:endParaRPr lang="zh-CN" altLang="en-US" sz="2000">
              <a:ea typeface="黑体" panose="02010609060101010101" charset="-122"/>
              <a:cs typeface="Arial" panose="020B0604020202020204" pitchFamily="34" charset="0"/>
              <a:sym typeface="+mn-ea"/>
            </a:endParaRPr>
          </a:p>
          <a:p>
            <a:pPr algn="l">
              <a:lnSpc>
                <a:spcPct val="150000"/>
              </a:lnSpc>
              <a:spcBef>
                <a:spcPts val="0"/>
              </a:spcBef>
              <a:spcAft>
                <a:spcPts val="0"/>
              </a:spcAft>
            </a:pPr>
            <a:r>
              <a:rPr lang="zh-CN" altLang="en-US" sz="2000">
                <a:ea typeface="黑体" panose="02010609060101010101" charset="-122"/>
                <a:cs typeface="Arial" panose="020B0604020202020204" pitchFamily="34" charset="0"/>
                <a:sym typeface="+mn-ea"/>
              </a:rPr>
              <a:t>Once commands are properly replicated, each server</a:t>
            </a:r>
            <a:r>
              <a:rPr lang="en-US" altLang="zh-CN" sz="2000">
                <a:ea typeface="黑体" panose="02010609060101010101" charset="-122"/>
                <a:cs typeface="Arial" panose="020B0604020202020204" pitchFamily="34" charset="0"/>
                <a:sym typeface="+mn-ea"/>
              </a:rPr>
              <a:t>’</a:t>
            </a:r>
            <a:r>
              <a:rPr lang="zh-CN" altLang="en-US" sz="2000">
                <a:ea typeface="黑体" panose="02010609060101010101" charset="-122"/>
                <a:cs typeface="Arial" panose="020B0604020202020204" pitchFamily="34" charset="0"/>
                <a:sym typeface="+mn-ea"/>
              </a:rPr>
              <a:t>s state machine processes them in log order, and the outputs are returned to clients. As a result, the servers appear</a:t>
            </a:r>
            <a:r>
              <a:rPr lang="en-US" altLang="zh-CN" sz="2000">
                <a:ea typeface="黑体" panose="02010609060101010101" charset="-122"/>
                <a:cs typeface="Arial" panose="020B0604020202020204" pitchFamily="34" charset="0"/>
                <a:sym typeface="+mn-ea"/>
              </a:rPr>
              <a:t> </a:t>
            </a:r>
            <a:r>
              <a:rPr lang="zh-CN" altLang="en-US" sz="2000">
                <a:ea typeface="黑体" panose="02010609060101010101" charset="-122"/>
                <a:cs typeface="Arial" panose="020B0604020202020204" pitchFamily="34" charset="0"/>
                <a:sym typeface="+mn-ea"/>
              </a:rPr>
              <a:t>to form a single, highly reliable state machine.</a:t>
            </a:r>
            <a:endParaRPr lang="zh-CN" altLang="en-US" sz="2000">
              <a:ea typeface="黑体" panose="02010609060101010101" charset="-122"/>
              <a:cs typeface="Arial" panose="020B0604020202020204" pitchFamily="34" charset="0"/>
              <a:sym typeface="+mn-ea"/>
            </a:endParaRPr>
          </a:p>
        </p:txBody>
      </p:sp>
      <p:sp>
        <p:nvSpPr>
          <p:cNvPr id="3" name="文本框 2"/>
          <p:cNvSpPr txBox="1"/>
          <p:nvPr/>
        </p:nvSpPr>
        <p:spPr>
          <a:xfrm>
            <a:off x="448310" y="1409065"/>
            <a:ext cx="8162290" cy="706755"/>
          </a:xfrm>
          <a:prstGeom prst="rect">
            <a:avLst/>
          </a:prstGeom>
          <a:noFill/>
        </p:spPr>
        <p:txBody>
          <a:bodyPr wrap="square" rtlCol="0">
            <a:spAutoFit/>
          </a:bodyPr>
          <a:p>
            <a:pPr algn="l"/>
            <a:r>
              <a:rPr lang="zh-CN" altLang="en-US" sz="2000">
                <a:latin typeface="黑体" panose="02010609060101010101" charset="-122"/>
                <a:ea typeface="黑体" panose="02010609060101010101" charset="-122"/>
                <a:cs typeface="黑体" panose="02010609060101010101" charset="-122"/>
              </a:rPr>
              <a:t>让我们来看看</a:t>
            </a:r>
            <a:r>
              <a:rPr lang="en-US" altLang="zh-CN" sz="2000">
                <a:latin typeface="黑体" panose="02010609060101010101" charset="-122"/>
                <a:ea typeface="黑体" panose="02010609060101010101" charset="-122"/>
                <a:cs typeface="黑体" panose="02010609060101010101" charset="-122"/>
              </a:rPr>
              <a:t>paper</a:t>
            </a:r>
            <a:r>
              <a:rPr lang="zh-CN" altLang="en-US" sz="2000">
                <a:latin typeface="黑体" panose="02010609060101010101" charset="-122"/>
                <a:ea typeface="黑体" panose="02010609060101010101" charset="-122"/>
                <a:cs typeface="黑体" panose="02010609060101010101" charset="-122"/>
              </a:rPr>
              <a:t>中对这一部分的描述是多么精确，我自认为用中文转述一遍会丧失很多意境，所以我们看看原文吧：</a:t>
            </a:r>
            <a:endParaRPr lang="zh-CN" altLang="en-US" sz="2000">
              <a:latin typeface="黑体" panose="02010609060101010101" charset="-122"/>
              <a:ea typeface="黑体" panose="02010609060101010101" charset="-122"/>
              <a:cs typeface="黑体" panose="02010609060101010101"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Log Replication</a:t>
            </a:r>
            <a:endParaRPr lang="en-US" altLang="zh-CN" sz="3200">
              <a:latin typeface="Arial" panose="020B0604020202020204" pitchFamily="34" charset="0"/>
              <a:ea typeface="宋体" panose="02010600030101010101" pitchFamily="2" charset="-122"/>
              <a:cs typeface="Arial" panose="020B0604020202020204" pitchFamily="34" charset="0"/>
            </a:endParaRPr>
          </a:p>
        </p:txBody>
      </p:sp>
      <p:pic>
        <p:nvPicPr>
          <p:cNvPr id="2" name="图片 1"/>
          <p:cNvPicPr>
            <a:picLocks noChangeAspect="1"/>
          </p:cNvPicPr>
          <p:nvPr>
            <p:custDataLst>
              <p:tags r:id="rId2"/>
            </p:custDataLst>
          </p:nvPr>
        </p:nvPicPr>
        <p:blipFill>
          <a:blip r:embed="rId3"/>
          <a:stretch>
            <a:fillRect/>
          </a:stretch>
        </p:blipFill>
        <p:spPr>
          <a:xfrm>
            <a:off x="304800" y="1143000"/>
            <a:ext cx="5423535" cy="2710180"/>
          </a:xfrm>
          <a:prstGeom prst="rect">
            <a:avLst/>
          </a:prstGeom>
        </p:spPr>
      </p:pic>
      <p:pic>
        <p:nvPicPr>
          <p:cNvPr id="5" name="图片 4"/>
          <p:cNvPicPr>
            <a:picLocks noChangeAspect="1"/>
          </p:cNvPicPr>
          <p:nvPr/>
        </p:nvPicPr>
        <p:blipFill>
          <a:blip r:embed="rId4"/>
          <a:stretch>
            <a:fillRect/>
          </a:stretch>
        </p:blipFill>
        <p:spPr>
          <a:xfrm>
            <a:off x="381000" y="3962400"/>
            <a:ext cx="5424170" cy="26593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Log Replication</a:t>
            </a:r>
            <a:endParaRPr lang="en-US" altLang="zh-CN" sz="3200">
              <a:latin typeface="Arial" panose="020B0604020202020204" pitchFamily="34" charset="0"/>
              <a:ea typeface="宋体" panose="02010600030101010101" pitchFamily="2" charset="-122"/>
              <a:cs typeface="Arial" panose="020B0604020202020204" pitchFamily="34" charset="0"/>
            </a:endParaRPr>
          </a:p>
        </p:txBody>
      </p:sp>
      <p:pic>
        <p:nvPicPr>
          <p:cNvPr id="3" name="图片 2"/>
          <p:cNvPicPr>
            <a:picLocks noChangeAspect="1"/>
          </p:cNvPicPr>
          <p:nvPr/>
        </p:nvPicPr>
        <p:blipFill>
          <a:blip r:embed="rId2"/>
          <a:stretch>
            <a:fillRect/>
          </a:stretch>
        </p:blipFill>
        <p:spPr>
          <a:xfrm>
            <a:off x="533400" y="1295400"/>
            <a:ext cx="5344160" cy="2658110"/>
          </a:xfrm>
          <a:prstGeom prst="rect">
            <a:avLst/>
          </a:prstGeom>
        </p:spPr>
      </p:pic>
      <p:pic>
        <p:nvPicPr>
          <p:cNvPr id="4" name="图片 3"/>
          <p:cNvPicPr>
            <a:picLocks noChangeAspect="1"/>
          </p:cNvPicPr>
          <p:nvPr/>
        </p:nvPicPr>
        <p:blipFill>
          <a:blip r:embed="rId3"/>
          <a:stretch>
            <a:fillRect/>
          </a:stretch>
        </p:blipFill>
        <p:spPr>
          <a:xfrm>
            <a:off x="457200" y="3962400"/>
            <a:ext cx="5474335" cy="26231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304800" y="5334000"/>
            <a:ext cx="8458200" cy="457200"/>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r"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矩形 8"/>
          <p:cNvSpPr/>
          <p:nvPr/>
        </p:nvSpPr>
        <p:spPr>
          <a:xfrm>
            <a:off x="304800" y="4191000"/>
            <a:ext cx="8458200" cy="838200"/>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r"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矩形 7"/>
          <p:cNvSpPr/>
          <p:nvPr/>
        </p:nvSpPr>
        <p:spPr>
          <a:xfrm>
            <a:off x="304800" y="2971800"/>
            <a:ext cx="8382000" cy="914400"/>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r"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矩形 6"/>
          <p:cNvSpPr/>
          <p:nvPr/>
        </p:nvSpPr>
        <p:spPr>
          <a:xfrm>
            <a:off x="304800" y="1953895"/>
            <a:ext cx="8382000" cy="713105"/>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r"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Log Replication</a:t>
            </a:r>
            <a:endParaRPr lang="en-US" altLang="zh-CN" sz="3200">
              <a:latin typeface="Arial" panose="020B0604020202020204" pitchFamily="34" charset="0"/>
              <a:ea typeface="宋体" panose="02010600030101010101" pitchFamily="2" charset="-122"/>
              <a:cs typeface="Arial" panose="020B0604020202020204" pitchFamily="34" charset="0"/>
            </a:endParaRPr>
          </a:p>
        </p:txBody>
      </p:sp>
      <p:sp>
        <p:nvSpPr>
          <p:cNvPr id="4" name="文本框 3"/>
          <p:cNvSpPr txBox="1"/>
          <p:nvPr/>
        </p:nvSpPr>
        <p:spPr>
          <a:xfrm>
            <a:off x="297815" y="1369695"/>
            <a:ext cx="8473440" cy="3204210"/>
          </a:xfrm>
          <a:prstGeom prst="rect">
            <a:avLst/>
          </a:prstGeom>
          <a:noFill/>
        </p:spPr>
        <p:txBody>
          <a:bodyPr wrap="square" rtlCol="0" anchor="t">
            <a:noAutofit/>
          </a:bodyPr>
          <a:p>
            <a:pPr algn="l">
              <a:lnSpc>
                <a:spcPct val="100000"/>
              </a:lnSpc>
              <a:spcBef>
                <a:spcPts val="0"/>
              </a:spcBef>
              <a:spcAft>
                <a:spcPts val="0"/>
              </a:spcAft>
            </a:pPr>
            <a:r>
              <a:rPr lang="zh-CN" altLang="en-US" sz="2000">
                <a:ea typeface="黑体" panose="02010609060101010101" charset="-122"/>
                <a:cs typeface="Arial" panose="020B0604020202020204" pitchFamily="34" charset="0"/>
                <a:sym typeface="+mn-ea"/>
              </a:rPr>
              <a:t>现在回到正题，Raft中的Log Replication具体是什么样子的呢？</a:t>
            </a:r>
            <a:endParaRPr lang="zh-CN" altLang="en-US" sz="2000">
              <a:ea typeface="黑体" panose="02010609060101010101" charset="-122"/>
              <a:cs typeface="Arial" panose="020B0604020202020204" pitchFamily="34" charset="0"/>
              <a:sym typeface="+mn-ea"/>
            </a:endParaRPr>
          </a:p>
          <a:p>
            <a:pPr algn="l">
              <a:lnSpc>
                <a:spcPct val="100000"/>
              </a:lnSpc>
              <a:spcBef>
                <a:spcPts val="0"/>
              </a:spcBef>
              <a:spcAft>
                <a:spcPts val="0"/>
              </a:spcAft>
            </a:pPr>
            <a:endParaRPr lang="zh-CN" altLang="en-US" sz="2000">
              <a:ea typeface="黑体" panose="02010609060101010101" charset="-122"/>
              <a:cs typeface="Arial" panose="020B0604020202020204" pitchFamily="34" charset="0"/>
              <a:sym typeface="+mn-ea"/>
            </a:endParaRPr>
          </a:p>
          <a:p>
            <a:pPr algn="l">
              <a:lnSpc>
                <a:spcPct val="100000"/>
              </a:lnSpc>
              <a:spcBef>
                <a:spcPts val="0"/>
              </a:spcBef>
              <a:spcAft>
                <a:spcPts val="0"/>
              </a:spcAft>
            </a:pPr>
            <a:r>
              <a:rPr lang="zh-CN" altLang="en-US" sz="2000">
                <a:ea typeface="黑体" panose="02010609060101010101" charset="-122"/>
                <a:cs typeface="Arial" panose="020B0604020202020204" pitchFamily="34" charset="0"/>
                <a:sym typeface="+mn-ea"/>
              </a:rPr>
              <a:t>Once a leader is elected, it receives client requests containing</a:t>
            </a:r>
            <a:r>
              <a:rPr lang="en-US" altLang="zh-CN" sz="2000">
                <a:ea typeface="黑体" panose="02010609060101010101" charset="-122"/>
                <a:cs typeface="Arial" panose="020B0604020202020204" pitchFamily="34" charset="0"/>
                <a:sym typeface="+mn-ea"/>
              </a:rPr>
              <a:t> </a:t>
            </a:r>
            <a:r>
              <a:rPr lang="zh-CN" altLang="en-US" sz="2000">
                <a:ea typeface="黑体" panose="02010609060101010101" charset="-122"/>
                <a:cs typeface="Arial" panose="020B0604020202020204" pitchFamily="34" charset="0"/>
                <a:sym typeface="+mn-ea"/>
              </a:rPr>
              <a:t>commands to be executed by the replicated state machines.</a:t>
            </a:r>
            <a:endParaRPr lang="zh-CN" altLang="en-US" sz="2000">
              <a:ea typeface="黑体" panose="02010609060101010101" charset="-122"/>
              <a:cs typeface="Arial" panose="020B0604020202020204" pitchFamily="34" charset="0"/>
              <a:sym typeface="+mn-ea"/>
            </a:endParaRPr>
          </a:p>
          <a:p>
            <a:pPr algn="l">
              <a:lnSpc>
                <a:spcPct val="100000"/>
              </a:lnSpc>
              <a:spcBef>
                <a:spcPts val="0"/>
              </a:spcBef>
              <a:spcAft>
                <a:spcPts val="0"/>
              </a:spcAft>
            </a:pPr>
            <a:endParaRPr lang="zh-CN" altLang="en-US" sz="2000">
              <a:ea typeface="黑体" panose="02010609060101010101" charset="-122"/>
              <a:cs typeface="Arial" panose="020B0604020202020204" pitchFamily="34" charset="0"/>
              <a:sym typeface="+mn-ea"/>
            </a:endParaRPr>
          </a:p>
          <a:p>
            <a:pPr algn="l">
              <a:lnSpc>
                <a:spcPct val="100000"/>
              </a:lnSpc>
              <a:spcBef>
                <a:spcPts val="0"/>
              </a:spcBef>
              <a:spcAft>
                <a:spcPts val="0"/>
              </a:spcAft>
            </a:pPr>
            <a:r>
              <a:rPr lang="zh-CN" altLang="en-US" sz="2000">
                <a:ea typeface="黑体" panose="02010609060101010101" charset="-122"/>
                <a:cs typeface="Arial" panose="020B0604020202020204" pitchFamily="34" charset="0"/>
                <a:sym typeface="+mn-ea"/>
              </a:rPr>
              <a:t>The leader appends the command to its log as a new entry and issues AppendEntries RPCs to each of the other servers to replicate the entry.</a:t>
            </a:r>
            <a:r>
              <a:rPr lang="en-US" altLang="zh-CN" sz="2000">
                <a:ea typeface="黑体" panose="02010609060101010101" charset="-122"/>
                <a:cs typeface="Arial" panose="020B0604020202020204" pitchFamily="34" charset="0"/>
                <a:sym typeface="+mn-ea"/>
              </a:rPr>
              <a:t> (Trying </a:t>
            </a:r>
            <a:r>
              <a:rPr lang="zh-CN" altLang="en-US" sz="2000">
                <a:ea typeface="黑体" panose="02010609060101010101" charset="-122"/>
                <a:cs typeface="Arial" panose="020B0604020202020204" pitchFamily="34" charset="0"/>
                <a:sym typeface="+mn-ea"/>
              </a:rPr>
              <a:t>indefinitely until all followers eventually store all log entries.</a:t>
            </a:r>
            <a:r>
              <a:rPr lang="en-US" altLang="zh-CN" sz="2000">
                <a:ea typeface="黑体" panose="02010609060101010101" charset="-122"/>
                <a:cs typeface="Arial" panose="020B0604020202020204" pitchFamily="34" charset="0"/>
                <a:sym typeface="+mn-ea"/>
              </a:rPr>
              <a:t>)</a:t>
            </a:r>
            <a:endParaRPr lang="zh-CN" altLang="en-US" sz="2000">
              <a:ea typeface="黑体" panose="02010609060101010101" charset="-122"/>
              <a:cs typeface="Arial" panose="020B0604020202020204" pitchFamily="34" charset="0"/>
              <a:sym typeface="+mn-ea"/>
            </a:endParaRPr>
          </a:p>
          <a:p>
            <a:pPr algn="l">
              <a:lnSpc>
                <a:spcPct val="100000"/>
              </a:lnSpc>
              <a:spcBef>
                <a:spcPts val="0"/>
              </a:spcBef>
              <a:spcAft>
                <a:spcPts val="0"/>
              </a:spcAft>
            </a:pPr>
            <a:endParaRPr lang="zh-CN" altLang="en-US" sz="2000">
              <a:ea typeface="黑体" panose="02010609060101010101" charset="-122"/>
              <a:cs typeface="Arial" panose="020B0604020202020204" pitchFamily="34" charset="0"/>
              <a:sym typeface="+mn-ea"/>
            </a:endParaRPr>
          </a:p>
          <a:p>
            <a:pPr algn="l">
              <a:lnSpc>
                <a:spcPct val="100000"/>
              </a:lnSpc>
              <a:spcBef>
                <a:spcPts val="0"/>
              </a:spcBef>
              <a:spcAft>
                <a:spcPts val="0"/>
              </a:spcAft>
            </a:pPr>
            <a:r>
              <a:rPr lang="zh-CN" altLang="en-US" sz="2000">
                <a:ea typeface="黑体" panose="02010609060101010101" charset="-122"/>
                <a:cs typeface="Arial" panose="020B0604020202020204" pitchFamily="34" charset="0"/>
                <a:sym typeface="+mn-ea"/>
              </a:rPr>
              <a:t>When the entry has been safely replicated on </a:t>
            </a:r>
            <a:r>
              <a:rPr lang="zh-CN" altLang="en-US" sz="2000" b="1">
                <a:ea typeface="黑体" panose="02010609060101010101" charset="-122"/>
                <a:cs typeface="Arial" panose="020B0604020202020204" pitchFamily="34" charset="0"/>
                <a:sym typeface="+mn-ea"/>
              </a:rPr>
              <a:t>a majority of servers</a:t>
            </a:r>
            <a:r>
              <a:rPr lang="zh-CN" altLang="en-US" sz="2000">
                <a:ea typeface="黑体" panose="02010609060101010101" charset="-122"/>
                <a:cs typeface="Arial" panose="020B0604020202020204" pitchFamily="34" charset="0"/>
                <a:sym typeface="+mn-ea"/>
              </a:rPr>
              <a:t>, the leader applies the entry to its state machine and returns the result to the client.</a:t>
            </a:r>
            <a:endParaRPr lang="zh-CN" altLang="en-US" sz="2000">
              <a:ea typeface="黑体" panose="02010609060101010101" charset="-122"/>
              <a:cs typeface="Arial" panose="020B0604020202020204" pitchFamily="34" charset="0"/>
              <a:sym typeface="+mn-ea"/>
            </a:endParaRPr>
          </a:p>
          <a:p>
            <a:pPr algn="l">
              <a:lnSpc>
                <a:spcPct val="100000"/>
              </a:lnSpc>
              <a:spcBef>
                <a:spcPts val="0"/>
              </a:spcBef>
              <a:spcAft>
                <a:spcPts val="0"/>
              </a:spcAft>
            </a:pPr>
            <a:endParaRPr lang="zh-CN" altLang="en-US" sz="2000">
              <a:ea typeface="黑体" panose="02010609060101010101" charset="-122"/>
              <a:cs typeface="Arial" panose="020B0604020202020204" pitchFamily="34" charset="0"/>
              <a:sym typeface="+mn-ea"/>
            </a:endParaRPr>
          </a:p>
          <a:p>
            <a:pPr algn="l">
              <a:lnSpc>
                <a:spcPct val="100000"/>
              </a:lnSpc>
              <a:spcBef>
                <a:spcPts val="0"/>
              </a:spcBef>
              <a:spcAft>
                <a:spcPts val="0"/>
              </a:spcAft>
            </a:pPr>
            <a:r>
              <a:rPr lang="zh-CN" altLang="en-US" sz="2000">
                <a:ea typeface="黑体" panose="02010609060101010101" charset="-122"/>
                <a:cs typeface="Arial" panose="020B0604020202020204" pitchFamily="34" charset="0"/>
                <a:sym typeface="+mn-ea"/>
              </a:rPr>
              <a:t>Followers apply a committed log entry to their state machine in log order.</a:t>
            </a:r>
            <a:endParaRPr lang="zh-CN" altLang="en-US" sz="2000">
              <a:ea typeface="黑体" panose="02010609060101010101" charset="-122"/>
              <a:cs typeface="Arial" panose="020B0604020202020204" pitchFamily="34" charset="0"/>
              <a:sym typeface="+mn-ea"/>
            </a:endParaRPr>
          </a:p>
        </p:txBody>
      </p:sp>
      <p:sp>
        <p:nvSpPr>
          <p:cNvPr id="3" name="下箭头 2"/>
          <p:cNvSpPr/>
          <p:nvPr/>
        </p:nvSpPr>
        <p:spPr>
          <a:xfrm>
            <a:off x="4038600" y="2667000"/>
            <a:ext cx="226695" cy="316230"/>
          </a:xfrm>
          <a:prstGeom prst="downArrow">
            <a:avLst/>
          </a:prstGeom>
          <a:solidFill>
            <a:schemeClr val="bg1">
              <a:lumMod val="75000"/>
            </a:schemeClr>
          </a:solidFill>
          <a:ln w="9525" cap="flat" cmpd="sng" algn="ctr">
            <a:solidFill>
              <a:schemeClr val="bg2">
                <a:lumMod val="20000"/>
                <a:lumOff val="80000"/>
              </a:schemeClr>
            </a:solidFill>
            <a:prstDash val="solid"/>
            <a:round/>
            <a:headEnd type="none" w="med" len="med"/>
            <a:tailEnd type="none" w="med" len="med"/>
          </a:ln>
        </p:spPr>
        <p:txBody>
          <a:bodyPr vert="horz" wrap="square" lIns="91440" tIns="45720" rIns="91440" bIns="45720" numCol="1" anchor="t" anchorCtr="0" compatLnSpc="1"/>
          <a:p>
            <a:pPr marL="0" marR="0" indent="0" algn="r"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下箭头 4"/>
          <p:cNvSpPr/>
          <p:nvPr>
            <p:custDataLst>
              <p:tags r:id="rId2"/>
            </p:custDataLst>
          </p:nvPr>
        </p:nvSpPr>
        <p:spPr>
          <a:xfrm>
            <a:off x="4038600" y="3886200"/>
            <a:ext cx="226695" cy="316230"/>
          </a:xfrm>
          <a:prstGeom prst="downArrow">
            <a:avLst/>
          </a:prstGeom>
          <a:solidFill>
            <a:schemeClr val="bg1">
              <a:lumMod val="75000"/>
            </a:schemeClr>
          </a:solidFill>
          <a:ln w="9525" cap="flat" cmpd="sng" algn="ctr">
            <a:solidFill>
              <a:schemeClr val="bg2">
                <a:lumMod val="20000"/>
                <a:lumOff val="80000"/>
              </a:schemeClr>
            </a:solidFill>
            <a:prstDash val="solid"/>
            <a:round/>
            <a:headEnd type="none" w="med" len="med"/>
            <a:tailEnd type="none" w="med" len="med"/>
          </a:ln>
        </p:spPr>
        <p:txBody>
          <a:bodyPr vert="horz" wrap="square" lIns="91440" tIns="45720" rIns="91440" bIns="45720" numCol="1" anchor="t" anchorCtr="0" compatLnSpc="1"/>
          <a:p>
            <a:pPr marL="0" marR="0" indent="0" algn="r"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下箭头 5"/>
          <p:cNvSpPr/>
          <p:nvPr>
            <p:custDataLst>
              <p:tags r:id="rId3"/>
            </p:custDataLst>
          </p:nvPr>
        </p:nvSpPr>
        <p:spPr>
          <a:xfrm>
            <a:off x="4038600" y="5105400"/>
            <a:ext cx="226695" cy="316230"/>
          </a:xfrm>
          <a:prstGeom prst="downArrow">
            <a:avLst/>
          </a:prstGeom>
          <a:solidFill>
            <a:schemeClr val="bg1">
              <a:lumMod val="75000"/>
            </a:schemeClr>
          </a:solidFill>
          <a:ln w="9525" cap="flat" cmpd="sng" algn="ctr">
            <a:solidFill>
              <a:schemeClr val="bg2">
                <a:lumMod val="20000"/>
                <a:lumOff val="80000"/>
              </a:schemeClr>
            </a:solidFill>
            <a:prstDash val="solid"/>
            <a:round/>
            <a:headEnd type="none" w="med" len="med"/>
            <a:tailEnd type="none" w="med" len="med"/>
          </a:ln>
        </p:spPr>
        <p:txBody>
          <a:bodyPr vert="horz" wrap="square" lIns="91440" tIns="45720" rIns="91440" bIns="45720" numCol="1" anchor="t" anchorCtr="0" compatLnSpc="1"/>
          <a:p>
            <a:pPr marL="0" marR="0" indent="0" algn="r"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down)">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wipe(down)">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wipe(down)">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wipe(down)">
                                      <p:cBhvr>
                                        <p:cTn id="2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Log Replication</a:t>
            </a:r>
            <a:endParaRPr lang="en-US" altLang="zh-CN" sz="3200">
              <a:latin typeface="Arial" panose="020B0604020202020204" pitchFamily="34" charset="0"/>
              <a:ea typeface="宋体" panose="02010600030101010101" pitchFamily="2" charset="-122"/>
              <a:cs typeface="Arial" panose="020B0604020202020204" pitchFamily="34" charset="0"/>
            </a:endParaRPr>
          </a:p>
        </p:txBody>
      </p:sp>
      <p:sp>
        <p:nvSpPr>
          <p:cNvPr id="4" name="文本框 3"/>
          <p:cNvSpPr txBox="1"/>
          <p:nvPr/>
        </p:nvSpPr>
        <p:spPr>
          <a:xfrm>
            <a:off x="297815" y="1371600"/>
            <a:ext cx="8440420" cy="4302125"/>
          </a:xfrm>
          <a:prstGeom prst="rect">
            <a:avLst/>
          </a:prstGeom>
          <a:noFill/>
        </p:spPr>
        <p:txBody>
          <a:bodyPr wrap="square" rtlCol="0" anchor="t">
            <a:noAutofit/>
          </a:bodyPr>
          <a:p>
            <a:pPr algn="l">
              <a:lnSpc>
                <a:spcPct val="150000"/>
              </a:lnSpc>
              <a:spcBef>
                <a:spcPts val="0"/>
              </a:spcBef>
              <a:spcAft>
                <a:spcPts val="0"/>
              </a:spcAft>
            </a:pPr>
            <a:r>
              <a:rPr lang="zh-CN" altLang="en-US" sz="2000">
                <a:ea typeface="黑体" panose="02010609060101010101" charset="-122"/>
                <a:cs typeface="Arial" panose="020B0604020202020204" pitchFamily="34" charset="0"/>
                <a:sym typeface="+mn-ea"/>
              </a:rPr>
              <a:t>我们要保证集群中所有机器的log中的entries都相同，如果正常情况（就如前面所说）则很容易，但是当遇到一些异常情况如leader宕机就会比较麻烦了。如下展示了两种可能遇到的情况：</a:t>
            </a:r>
            <a:endParaRPr lang="zh-CN" altLang="en-US" sz="2000">
              <a:ea typeface="黑体" panose="02010609060101010101" charset="-122"/>
              <a:cs typeface="Arial" panose="020B0604020202020204" pitchFamily="34" charset="0"/>
              <a:sym typeface="+mn-ea"/>
            </a:endParaRPr>
          </a:p>
          <a:p>
            <a:pPr marL="342900" indent="-342900" algn="l">
              <a:lnSpc>
                <a:spcPct val="150000"/>
              </a:lnSpc>
              <a:spcBef>
                <a:spcPts val="0"/>
              </a:spcBef>
              <a:spcAft>
                <a:spcPts val="0"/>
              </a:spcAft>
              <a:buFont typeface="Wingdings" panose="05000000000000000000" charset="0"/>
              <a:buChar char="l"/>
            </a:pPr>
            <a:r>
              <a:rPr lang="zh-CN" altLang="en-US" sz="2000">
                <a:ea typeface="黑体" panose="02010609060101010101" charset="-122"/>
                <a:cs typeface="Arial" panose="020B0604020202020204" pitchFamily="34" charset="0"/>
                <a:sym typeface="+mn-ea"/>
              </a:rPr>
              <a:t>missing entries：followers没收到来自leader的更新请求</a:t>
            </a:r>
            <a:endParaRPr lang="zh-CN" altLang="en-US" sz="2000">
              <a:ea typeface="黑体" panose="02010609060101010101" charset="-122"/>
              <a:cs typeface="Arial" panose="020B0604020202020204" pitchFamily="34" charset="0"/>
              <a:sym typeface="+mn-ea"/>
            </a:endParaRPr>
          </a:p>
          <a:p>
            <a:pPr marL="342900" indent="-342900" algn="l">
              <a:lnSpc>
                <a:spcPct val="150000"/>
              </a:lnSpc>
              <a:spcBef>
                <a:spcPts val="0"/>
              </a:spcBef>
              <a:spcAft>
                <a:spcPts val="0"/>
              </a:spcAft>
              <a:buFont typeface="Wingdings" panose="05000000000000000000" charset="0"/>
              <a:buChar char="l"/>
            </a:pPr>
            <a:r>
              <a:rPr lang="zh-CN" altLang="en-US" sz="2000">
                <a:ea typeface="黑体" panose="02010609060101010101" charset="-122"/>
                <a:cs typeface="Arial" panose="020B0604020202020204" pitchFamily="34" charset="0"/>
                <a:sym typeface="+mn-ea"/>
              </a:rPr>
              <a:t>uncommitted entries：leader宕机之前没来得及发送更新请求、或者没来得及收到大多数的确认请求</a:t>
            </a:r>
            <a:endParaRPr lang="zh-CN" altLang="en-US" sz="2000">
              <a:ea typeface="黑体" panose="02010609060101010101" charset="-122"/>
              <a:cs typeface="Arial" panose="020B0604020202020204" pitchFamily="34" charset="0"/>
              <a:sym typeface="+mn-ea"/>
            </a:endParaRPr>
          </a:p>
          <a:p>
            <a:pPr marL="342900" indent="-342900" algn="l">
              <a:lnSpc>
                <a:spcPct val="150000"/>
              </a:lnSpc>
              <a:spcBef>
                <a:spcPts val="0"/>
              </a:spcBef>
              <a:spcAft>
                <a:spcPts val="0"/>
              </a:spcAft>
              <a:buFont typeface="Wingdings" panose="05000000000000000000" charset="0"/>
              <a:buChar char="l"/>
            </a:pPr>
            <a:endParaRPr lang="zh-CN" altLang="en-US" sz="2000">
              <a:ea typeface="黑体" panose="02010609060101010101" charset="-122"/>
              <a:cs typeface="Arial" panose="020B0604020202020204" pitchFamily="34" charset="0"/>
              <a:sym typeface="+mn-ea"/>
            </a:endParaRPr>
          </a:p>
          <a:p>
            <a:pPr marL="342900" indent="-342900" algn="l">
              <a:lnSpc>
                <a:spcPct val="150000"/>
              </a:lnSpc>
              <a:spcBef>
                <a:spcPts val="0"/>
              </a:spcBef>
              <a:spcAft>
                <a:spcPts val="0"/>
              </a:spcAft>
              <a:buFont typeface="Wingdings" panose="05000000000000000000" charset="0"/>
              <a:buChar char="l"/>
            </a:pPr>
            <a:endParaRPr lang="zh-CN" altLang="en-US" sz="2000">
              <a:ea typeface="黑体" panose="02010609060101010101" charset="-122"/>
              <a:cs typeface="Arial" panose="020B0604020202020204" pitchFamily="34" charset="0"/>
              <a:sym typeface="+mn-ea"/>
            </a:endParaRPr>
          </a:p>
        </p:txBody>
      </p:sp>
      <p:sp>
        <p:nvSpPr>
          <p:cNvPr id="2" name="文本框 1"/>
          <p:cNvSpPr txBox="1"/>
          <p:nvPr/>
        </p:nvSpPr>
        <p:spPr>
          <a:xfrm>
            <a:off x="2286000" y="3175635"/>
            <a:ext cx="4572000" cy="506730"/>
          </a:xfrm>
          <a:prstGeom prst="rect">
            <a:avLst/>
          </a:prstGeom>
          <a:noFill/>
        </p:spPr>
        <p:txBody>
          <a:bodyPr wrap="square" rtlCol="0">
            <a:spAutoFit/>
          </a:bodyPr>
          <a:p>
            <a:pPr marL="342900" indent="-342900" algn="l">
              <a:lnSpc>
                <a:spcPct val="150000"/>
              </a:lnSpc>
              <a:spcBef>
                <a:spcPts val="0"/>
              </a:spcBef>
              <a:spcAft>
                <a:spcPts val="0"/>
              </a:spcAft>
              <a:buFont typeface="Wingdings" panose="05000000000000000000" charset="0"/>
              <a:buChar char="l"/>
            </a:pP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Log Replication</a:t>
            </a:r>
            <a:endParaRPr lang="en-US" altLang="zh-CN" sz="3200">
              <a:latin typeface="Arial" panose="020B0604020202020204" pitchFamily="34" charset="0"/>
              <a:ea typeface="宋体" panose="02010600030101010101" pitchFamily="2" charset="-122"/>
              <a:cs typeface="Arial" panose="020B0604020202020204" pitchFamily="34" charset="0"/>
            </a:endParaRPr>
          </a:p>
        </p:txBody>
      </p:sp>
      <p:sp>
        <p:nvSpPr>
          <p:cNvPr id="4" name="文本框 3"/>
          <p:cNvSpPr txBox="1"/>
          <p:nvPr/>
        </p:nvSpPr>
        <p:spPr>
          <a:xfrm>
            <a:off x="297815" y="1371600"/>
            <a:ext cx="8440420" cy="4302125"/>
          </a:xfrm>
          <a:prstGeom prst="rect">
            <a:avLst/>
          </a:prstGeom>
          <a:noFill/>
        </p:spPr>
        <p:txBody>
          <a:bodyPr wrap="square" rtlCol="0" anchor="t">
            <a:noAutofit/>
          </a:bodyPr>
          <a:p>
            <a:pPr algn="l">
              <a:lnSpc>
                <a:spcPct val="150000"/>
              </a:lnSpc>
              <a:spcBef>
                <a:spcPts val="0"/>
              </a:spcBef>
              <a:spcAft>
                <a:spcPts val="0"/>
              </a:spcAft>
            </a:pPr>
            <a:r>
              <a:rPr lang="zh-CN" altLang="en-US" sz="2000">
                <a:ea typeface="黑体" panose="02010609060101010101" charset="-122"/>
                <a:cs typeface="Arial" panose="020B0604020202020204" pitchFamily="34" charset="0"/>
                <a:sym typeface="+mn-ea"/>
              </a:rPr>
              <a:t>Raft解决这个问题的思路很简单：简单粗暴的用leader的状态覆盖其他所有followe的状态，进而实现强制同步</a:t>
            </a:r>
            <a:r>
              <a:rPr lang="en-US" altLang="zh-CN" sz="2000">
                <a:ea typeface="黑体" panose="02010609060101010101" charset="-122"/>
                <a:cs typeface="Arial" panose="020B0604020202020204" pitchFamily="34" charset="0"/>
                <a:sym typeface="+mn-ea"/>
              </a:rPr>
              <a:t>!</a:t>
            </a:r>
            <a:endParaRPr lang="en-US" altLang="zh-CN" sz="2000">
              <a:ea typeface="黑体" panose="02010609060101010101" charset="-122"/>
              <a:cs typeface="Arial" panose="020B0604020202020204" pitchFamily="34" charset="0"/>
              <a:sym typeface="+mn-ea"/>
            </a:endParaRPr>
          </a:p>
          <a:p>
            <a:pPr algn="l">
              <a:lnSpc>
                <a:spcPct val="150000"/>
              </a:lnSpc>
              <a:spcBef>
                <a:spcPts val="0"/>
              </a:spcBef>
              <a:spcAft>
                <a:spcPts val="0"/>
              </a:spcAft>
            </a:pPr>
            <a:endParaRPr lang="en-US" altLang="zh-CN" sz="2000">
              <a:ea typeface="黑体" panose="02010609060101010101" charset="-122"/>
              <a:cs typeface="Arial" panose="020B0604020202020204" pitchFamily="34" charset="0"/>
              <a:sym typeface="+mn-ea"/>
            </a:endParaRPr>
          </a:p>
          <a:p>
            <a:pPr algn="l">
              <a:lnSpc>
                <a:spcPct val="150000"/>
              </a:lnSpc>
              <a:spcBef>
                <a:spcPts val="0"/>
              </a:spcBef>
              <a:spcAft>
                <a:spcPts val="0"/>
              </a:spcAft>
            </a:pPr>
            <a:endParaRPr lang="en-US" altLang="zh-CN" sz="2000">
              <a:ea typeface="黑体" panose="02010609060101010101" charset="-122"/>
              <a:cs typeface="Arial" panose="020B0604020202020204" pitchFamily="34" charset="0"/>
              <a:sym typeface="+mn-ea"/>
            </a:endParaRPr>
          </a:p>
        </p:txBody>
      </p:sp>
      <p:sp>
        <p:nvSpPr>
          <p:cNvPr id="2" name="文本框 1"/>
          <p:cNvSpPr txBox="1"/>
          <p:nvPr/>
        </p:nvSpPr>
        <p:spPr>
          <a:xfrm>
            <a:off x="2286000" y="3175635"/>
            <a:ext cx="4572000" cy="506730"/>
          </a:xfrm>
          <a:prstGeom prst="rect">
            <a:avLst/>
          </a:prstGeom>
          <a:noFill/>
        </p:spPr>
        <p:txBody>
          <a:bodyPr wrap="square" rtlCol="0">
            <a:spAutoFit/>
          </a:bodyPr>
          <a:p>
            <a:pPr marL="342900" indent="-342900" algn="l">
              <a:lnSpc>
                <a:spcPct val="150000"/>
              </a:lnSpc>
              <a:spcBef>
                <a:spcPts val="0"/>
              </a:spcBef>
              <a:spcAft>
                <a:spcPts val="0"/>
              </a:spcAft>
              <a:buFont typeface="Wingdings" panose="05000000000000000000" charset="0"/>
              <a:buChar char="l"/>
            </a:pPr>
            <a:endParaRPr lang="zh-CN" altLang="en-US"/>
          </a:p>
        </p:txBody>
      </p:sp>
      <p:pic>
        <p:nvPicPr>
          <p:cNvPr id="5" name="图片 4"/>
          <p:cNvPicPr>
            <a:picLocks noChangeAspect="1"/>
          </p:cNvPicPr>
          <p:nvPr>
            <p:custDataLst>
              <p:tags r:id="rId2"/>
            </p:custDataLst>
          </p:nvPr>
        </p:nvPicPr>
        <p:blipFill>
          <a:blip r:embed="rId3"/>
          <a:stretch>
            <a:fillRect/>
          </a:stretch>
        </p:blipFill>
        <p:spPr>
          <a:xfrm>
            <a:off x="1676400" y="2590800"/>
            <a:ext cx="5949315" cy="361124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Log Replication</a:t>
            </a:r>
            <a:endParaRPr lang="en-US" altLang="zh-CN" sz="3200">
              <a:latin typeface="Arial" panose="020B0604020202020204" pitchFamily="34" charset="0"/>
              <a:ea typeface="宋体" panose="02010600030101010101" pitchFamily="2" charset="-122"/>
              <a:cs typeface="Arial" panose="020B0604020202020204" pitchFamily="34" charset="0"/>
            </a:endParaRPr>
          </a:p>
        </p:txBody>
      </p:sp>
      <p:sp>
        <p:nvSpPr>
          <p:cNvPr id="2" name="文本框 1"/>
          <p:cNvSpPr txBox="1"/>
          <p:nvPr/>
        </p:nvSpPr>
        <p:spPr>
          <a:xfrm>
            <a:off x="2286000" y="3175635"/>
            <a:ext cx="4572000" cy="506730"/>
          </a:xfrm>
          <a:prstGeom prst="rect">
            <a:avLst/>
          </a:prstGeom>
          <a:noFill/>
        </p:spPr>
        <p:txBody>
          <a:bodyPr wrap="square" rtlCol="0">
            <a:spAutoFit/>
          </a:bodyPr>
          <a:p>
            <a:pPr marL="342900" indent="-342900" algn="l">
              <a:lnSpc>
                <a:spcPct val="150000"/>
              </a:lnSpc>
              <a:spcBef>
                <a:spcPts val="0"/>
              </a:spcBef>
              <a:spcAft>
                <a:spcPts val="0"/>
              </a:spcAft>
              <a:buFont typeface="Wingdings" panose="05000000000000000000" charset="0"/>
              <a:buChar char="l"/>
            </a:pPr>
            <a:endParaRPr lang="zh-CN" altLang="en-US"/>
          </a:p>
        </p:txBody>
      </p:sp>
      <p:pic>
        <p:nvPicPr>
          <p:cNvPr id="3" name="图片 2"/>
          <p:cNvPicPr>
            <a:picLocks noChangeAspect="1"/>
          </p:cNvPicPr>
          <p:nvPr/>
        </p:nvPicPr>
        <p:blipFill>
          <a:blip r:embed="rId2"/>
          <a:stretch>
            <a:fillRect/>
          </a:stretch>
        </p:blipFill>
        <p:spPr>
          <a:xfrm>
            <a:off x="152400" y="1371600"/>
            <a:ext cx="5307965" cy="2593340"/>
          </a:xfrm>
          <a:prstGeom prst="rect">
            <a:avLst/>
          </a:prstGeom>
        </p:spPr>
      </p:pic>
      <p:pic>
        <p:nvPicPr>
          <p:cNvPr id="5" name="图片 4"/>
          <p:cNvPicPr>
            <a:picLocks noChangeAspect="1"/>
          </p:cNvPicPr>
          <p:nvPr/>
        </p:nvPicPr>
        <p:blipFill>
          <a:blip r:embed="rId3"/>
          <a:stretch>
            <a:fillRect/>
          </a:stretch>
        </p:blipFill>
        <p:spPr>
          <a:xfrm>
            <a:off x="304800" y="3962400"/>
            <a:ext cx="5307330" cy="26739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Log Replication</a:t>
            </a:r>
            <a:endParaRPr lang="en-US" altLang="zh-CN" sz="3200">
              <a:latin typeface="Arial" panose="020B0604020202020204" pitchFamily="34" charset="0"/>
              <a:ea typeface="宋体" panose="02010600030101010101" pitchFamily="2" charset="-122"/>
              <a:cs typeface="Arial" panose="020B0604020202020204" pitchFamily="34" charset="0"/>
            </a:endParaRPr>
          </a:p>
        </p:txBody>
      </p:sp>
      <p:sp>
        <p:nvSpPr>
          <p:cNvPr id="2" name="文本框 1"/>
          <p:cNvSpPr txBox="1"/>
          <p:nvPr/>
        </p:nvSpPr>
        <p:spPr>
          <a:xfrm>
            <a:off x="2286000" y="3175635"/>
            <a:ext cx="4572000" cy="506730"/>
          </a:xfrm>
          <a:prstGeom prst="rect">
            <a:avLst/>
          </a:prstGeom>
          <a:noFill/>
        </p:spPr>
        <p:txBody>
          <a:bodyPr wrap="square" rtlCol="0">
            <a:spAutoFit/>
          </a:bodyPr>
          <a:p>
            <a:pPr marL="342900" indent="-342900" algn="l">
              <a:lnSpc>
                <a:spcPct val="150000"/>
              </a:lnSpc>
              <a:spcBef>
                <a:spcPts val="0"/>
              </a:spcBef>
              <a:spcAft>
                <a:spcPts val="0"/>
              </a:spcAft>
              <a:buFont typeface="Wingdings" panose="05000000000000000000" charset="0"/>
              <a:buChar char="l"/>
            </a:pPr>
            <a:endParaRPr lang="zh-CN" altLang="en-US"/>
          </a:p>
        </p:txBody>
      </p:sp>
      <p:pic>
        <p:nvPicPr>
          <p:cNvPr id="4" name="图片 3"/>
          <p:cNvPicPr>
            <a:picLocks noChangeAspect="1"/>
          </p:cNvPicPr>
          <p:nvPr/>
        </p:nvPicPr>
        <p:blipFill>
          <a:blip r:embed="rId2"/>
          <a:stretch>
            <a:fillRect/>
          </a:stretch>
        </p:blipFill>
        <p:spPr>
          <a:xfrm>
            <a:off x="304800" y="1371600"/>
            <a:ext cx="5042535" cy="2534920"/>
          </a:xfrm>
          <a:prstGeom prst="rect">
            <a:avLst/>
          </a:prstGeom>
        </p:spPr>
      </p:pic>
      <p:pic>
        <p:nvPicPr>
          <p:cNvPr id="6" name="图片 5"/>
          <p:cNvPicPr>
            <a:picLocks noChangeAspect="1"/>
          </p:cNvPicPr>
          <p:nvPr/>
        </p:nvPicPr>
        <p:blipFill>
          <a:blip r:embed="rId3"/>
          <a:stretch>
            <a:fillRect/>
          </a:stretch>
        </p:blipFill>
        <p:spPr>
          <a:xfrm>
            <a:off x="304800" y="3946525"/>
            <a:ext cx="5437505" cy="26739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sym typeface="+mn-ea"/>
              </a:rPr>
              <a:t>Safety &amp; Something Interesting</a:t>
            </a:r>
            <a:endParaRPr lang="en-US" altLang="zh-CN">
              <a:sym typeface="+mn-ea"/>
            </a:endParaRPr>
          </a:p>
        </p:txBody>
      </p:sp>
      <p:sp>
        <p:nvSpPr>
          <p:cNvPr id="3" name="副标题 2"/>
          <p:cNvSpPr>
            <a:spLocks noGrp="1"/>
          </p:cNvSpPr>
          <p:nvPr>
            <p:ph type="subTitle" idx="1"/>
          </p:nvPr>
        </p:nvSpPr>
        <p:spPr>
          <a:xfrm>
            <a:off x="609600" y="3810000"/>
            <a:ext cx="7772400" cy="431165"/>
          </a:xfrm>
        </p:spPr>
        <p:txBody>
          <a:bodyPr/>
          <a:p>
            <a:r>
              <a:rPr lang="zh-CN" altLang="en-US" sz="2000" b="1"/>
              <a:t>一些异常情况的处理</a:t>
            </a:r>
            <a:r>
              <a:rPr lang="en-US" altLang="zh-CN" sz="2000" b="1"/>
              <a:t>......</a:t>
            </a:r>
            <a:endParaRPr lang="en-US" altLang="zh-CN" sz="2000" b="1"/>
          </a:p>
        </p:txBody>
      </p:sp>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endParaRPr lang="en-US" altLang="zh-CN" sz="3200">
              <a:latin typeface="Arial" panose="020B0604020202020204" pitchFamily="34" charset="0"/>
              <a:ea typeface="宋体" panose="02010600030101010101" pitchFamily="2" charset="-122"/>
              <a:cs typeface="Arial" panose="020B0604020202020204" pitchFamily="34" charset="0"/>
            </a:endParaRPr>
          </a:p>
        </p:txBody>
      </p:sp>
      <p:sp>
        <p:nvSpPr>
          <p:cNvPr id="4" name="标题 510977"/>
          <p:cNvSpPr/>
          <p:nvPr>
            <p:custDataLst>
              <p:tags r:id="rId2"/>
            </p:custDataLst>
          </p:nvPr>
        </p:nvSpPr>
        <p:spPr>
          <a:xfrm>
            <a:off x="12700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latin typeface="Arial" panose="020B0604020202020204" pitchFamily="34" charset="0"/>
                <a:ea typeface="宋体" panose="02010600030101010101" pitchFamily="2" charset="-122"/>
                <a:cs typeface="Arial" panose="020B0604020202020204" pitchFamily="34" charset="0"/>
              </a:rPr>
              <a:t>Part 3</a:t>
            </a:r>
            <a:endParaRPr lang="en-US" altLang="zh-CN" sz="3200">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S1</a:t>
            </a:r>
            <a:r>
              <a:rPr lang="zh-CN" altLang="en-US" sz="3200">
                <a:ea typeface="宋体" panose="02010600030101010101" pitchFamily="2" charset="-122"/>
                <a:sym typeface="+mn-ea"/>
              </a:rPr>
              <a:t>：</a:t>
            </a:r>
            <a:r>
              <a:rPr lang="en-US" altLang="zh-CN" sz="3200">
                <a:sym typeface="+mn-ea"/>
              </a:rPr>
              <a:t>Election restriction</a:t>
            </a:r>
            <a:endParaRPr lang="en-US" altLang="zh-CN" sz="3200">
              <a:sym typeface="+mn-ea"/>
            </a:endParaRPr>
          </a:p>
        </p:txBody>
      </p:sp>
      <p:sp>
        <p:nvSpPr>
          <p:cNvPr id="4" name="文本框 3"/>
          <p:cNvSpPr txBox="1"/>
          <p:nvPr/>
        </p:nvSpPr>
        <p:spPr>
          <a:xfrm>
            <a:off x="297815" y="1371600"/>
            <a:ext cx="8440420" cy="5031105"/>
          </a:xfrm>
          <a:prstGeom prst="rect">
            <a:avLst/>
          </a:prstGeom>
          <a:noFill/>
        </p:spPr>
        <p:txBody>
          <a:bodyPr wrap="square" rtlCol="0" anchor="t">
            <a:noAutofit/>
          </a:bodyPr>
          <a:p>
            <a:pPr algn="l">
              <a:lnSpc>
                <a:spcPct val="150000"/>
              </a:lnSpc>
              <a:spcBef>
                <a:spcPts val="0"/>
              </a:spcBef>
              <a:spcAft>
                <a:spcPts val="0"/>
              </a:spcAft>
            </a:pPr>
            <a:r>
              <a:rPr lang="zh-CN" altLang="en-US" sz="2000">
                <a:ea typeface="黑体" panose="02010609060101010101" charset="-122"/>
                <a:cs typeface="Arial" panose="020B0604020202020204" pitchFamily="34" charset="0"/>
                <a:sym typeface="+mn-ea"/>
              </a:rPr>
              <a:t>并非每个candidate都会收到赞成票，之前说过了两种情况下candidate会被否定：</a:t>
            </a:r>
            <a:endParaRPr lang="zh-CN" altLang="en-US" sz="2000">
              <a:ea typeface="黑体" panose="02010609060101010101" charset="-122"/>
              <a:cs typeface="Arial" panose="020B0604020202020204" pitchFamily="34" charset="0"/>
              <a:sym typeface="+mn-ea"/>
            </a:endParaRPr>
          </a:p>
          <a:p>
            <a:pPr marL="457200" indent="-457200" algn="l">
              <a:lnSpc>
                <a:spcPct val="150000"/>
              </a:lnSpc>
              <a:spcBef>
                <a:spcPts val="0"/>
              </a:spcBef>
              <a:spcAft>
                <a:spcPts val="0"/>
              </a:spcAft>
              <a:buFont typeface="+mj-lt"/>
              <a:buAutoNum type="arabicPeriod"/>
            </a:pPr>
            <a:r>
              <a:rPr lang="zh-CN" altLang="en-US" sz="2000">
                <a:ea typeface="黑体" panose="02010609060101010101" charset="-122"/>
                <a:cs typeface="Arial" panose="020B0604020202020204" pitchFamily="34" charset="0"/>
                <a:sym typeface="+mn-ea"/>
              </a:rPr>
              <a:t>其他candidate会否定这个candidate</a:t>
            </a:r>
            <a:endParaRPr lang="zh-CN" altLang="en-US" sz="2000">
              <a:ea typeface="黑体" panose="02010609060101010101" charset="-122"/>
              <a:cs typeface="Arial" panose="020B0604020202020204" pitchFamily="34" charset="0"/>
              <a:sym typeface="+mn-ea"/>
            </a:endParaRPr>
          </a:p>
          <a:p>
            <a:pPr marL="457200" indent="-457200" algn="l">
              <a:lnSpc>
                <a:spcPct val="150000"/>
              </a:lnSpc>
              <a:spcBef>
                <a:spcPts val="0"/>
              </a:spcBef>
              <a:spcAft>
                <a:spcPts val="0"/>
              </a:spcAft>
              <a:buFont typeface="+mj-lt"/>
              <a:buAutoNum type="arabicPeriod"/>
            </a:pPr>
            <a:r>
              <a:rPr lang="zh-CN" altLang="en-US" sz="2000">
                <a:ea typeface="黑体" panose="02010609060101010101" charset="-122"/>
                <a:cs typeface="Arial" panose="020B0604020202020204" pitchFamily="34" charset="0"/>
                <a:sym typeface="+mn-ea"/>
              </a:rPr>
              <a:t>对于followers来说只能投一票赞同，因此先到先得，如果某个candidate发送requestVote RPC慢了也会收到否定</a:t>
            </a:r>
            <a:endParaRPr lang="zh-CN" altLang="en-US" sz="2000">
              <a:ea typeface="黑体" panose="02010609060101010101" charset="-122"/>
              <a:cs typeface="Arial" panose="020B0604020202020204" pitchFamily="34" charset="0"/>
              <a:sym typeface="+mn-ea"/>
            </a:endParaRPr>
          </a:p>
          <a:p>
            <a:pPr marL="457200" indent="-457200" algn="l">
              <a:lnSpc>
                <a:spcPct val="150000"/>
              </a:lnSpc>
              <a:spcBef>
                <a:spcPts val="0"/>
              </a:spcBef>
              <a:spcAft>
                <a:spcPts val="0"/>
              </a:spcAft>
              <a:buFont typeface="+mj-lt"/>
              <a:buAutoNum type="arabicPeriod"/>
            </a:pPr>
            <a:endParaRPr lang="zh-CN" altLang="en-US" sz="2000">
              <a:ea typeface="黑体" panose="02010609060101010101" charset="-122"/>
              <a:cs typeface="Arial" panose="020B0604020202020204" pitchFamily="34" charset="0"/>
              <a:sym typeface="+mn-ea"/>
            </a:endParaRPr>
          </a:p>
          <a:p>
            <a:pPr algn="l">
              <a:lnSpc>
                <a:spcPct val="150000"/>
              </a:lnSpc>
              <a:spcBef>
                <a:spcPts val="0"/>
              </a:spcBef>
              <a:spcAft>
                <a:spcPts val="0"/>
              </a:spcAft>
              <a:buFont typeface="+mj-lt"/>
            </a:pPr>
            <a:r>
              <a:rPr lang="zh-CN" altLang="en-US" sz="2000">
                <a:ea typeface="黑体" panose="02010609060101010101" charset="-122"/>
                <a:cs typeface="Arial" panose="020B0604020202020204" pitchFamily="34" charset="0"/>
                <a:sym typeface="+mn-ea"/>
              </a:rPr>
              <a:t>接下来就是第三种candidate被否定的情况：</a:t>
            </a:r>
            <a:r>
              <a:rPr lang="zh-CN" altLang="en-US" sz="2000" b="1">
                <a:solidFill>
                  <a:srgbClr val="FF0000"/>
                </a:solidFill>
                <a:ea typeface="黑体" panose="02010609060101010101" charset="-122"/>
                <a:cs typeface="Arial" panose="020B0604020202020204" pitchFamily="34" charset="0"/>
                <a:sym typeface="+mn-ea"/>
              </a:rPr>
              <a:t>如果这个candidate的log不是最新的，我们也否定他，避免其成为leader后用旧log覆盖其他所有机器的logs</a:t>
            </a:r>
            <a:endParaRPr lang="zh-CN" altLang="en-US" sz="2000" b="1">
              <a:solidFill>
                <a:srgbClr val="FF0000"/>
              </a:solidFill>
              <a:ea typeface="黑体" panose="02010609060101010101" charset="-122"/>
              <a:cs typeface="Arial" panose="020B0604020202020204" pitchFamily="34" charset="0"/>
              <a:sym typeface="+mn-ea"/>
            </a:endParaRPr>
          </a:p>
          <a:p>
            <a:pPr algn="l">
              <a:lnSpc>
                <a:spcPct val="100000"/>
              </a:lnSpc>
              <a:spcBef>
                <a:spcPts val="0"/>
              </a:spcBef>
              <a:spcAft>
                <a:spcPts val="0"/>
              </a:spcAft>
              <a:buFont typeface="+mj-lt"/>
            </a:pPr>
            <a:endParaRPr lang="zh-CN" altLang="en-US" sz="1800">
              <a:solidFill>
                <a:schemeClr val="bg2"/>
              </a:solidFill>
              <a:ea typeface="黑体" panose="02010609060101010101" charset="-122"/>
              <a:cs typeface="Arial" panose="020B0604020202020204"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wipe(down)">
                                      <p:cBhvr>
                                        <p:cTn id="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sym typeface="+mn-ea"/>
              </a:rPr>
              <a:t>Background &amp; Review</a:t>
            </a:r>
            <a:endParaRPr lang="zh-CN" altLang="en-US"/>
          </a:p>
        </p:txBody>
      </p:sp>
      <p:sp>
        <p:nvSpPr>
          <p:cNvPr id="3" name="副标题 2"/>
          <p:cNvSpPr>
            <a:spLocks noGrp="1"/>
          </p:cNvSpPr>
          <p:nvPr>
            <p:ph type="subTitle" idx="1"/>
          </p:nvPr>
        </p:nvSpPr>
        <p:spPr>
          <a:xfrm>
            <a:off x="685800" y="3600450"/>
            <a:ext cx="7772400" cy="523875"/>
          </a:xfrm>
        </p:spPr>
        <p:txBody>
          <a:bodyPr/>
          <a:p>
            <a:pPr lvl="1" algn="l">
              <a:buFont typeface="Arial" panose="020B0604020202020204" pitchFamily="34" charset="0"/>
            </a:pPr>
            <a:r>
              <a:rPr lang="en-US" altLang="zh-CN" sz="2000">
                <a:ea typeface="黑体" panose="02010609060101010101" charset="-122"/>
                <a:cs typeface="Arial" panose="020B0604020202020204" pitchFamily="34" charset="0"/>
                <a:sym typeface="+mn-ea"/>
              </a:rPr>
              <a:t>Q1</a:t>
            </a:r>
            <a:r>
              <a:rPr lang="zh-CN" altLang="en-US" sz="2000">
                <a:ea typeface="黑体" panose="02010609060101010101" charset="-122"/>
                <a:cs typeface="Arial" panose="020B0604020202020204" pitchFamily="34" charset="0"/>
                <a:sym typeface="+mn-ea"/>
              </a:rPr>
              <a:t>：什么是一致性算法？为什么分布式系统需要一致性？</a:t>
            </a:r>
            <a:endParaRPr lang="zh-CN" altLang="en-US" sz="2000">
              <a:ea typeface="黑体" panose="02010609060101010101" charset="-122"/>
              <a:cs typeface="Arial" panose="020B0604020202020204" pitchFamily="34" charset="0"/>
              <a:sym typeface="+mn-ea"/>
            </a:endParaRPr>
          </a:p>
          <a:p>
            <a:pPr lvl="1" algn="l">
              <a:buFont typeface="Arial" panose="020B0604020202020204" pitchFamily="34" charset="0"/>
            </a:pPr>
            <a:r>
              <a:rPr lang="en-US" altLang="zh-CN" sz="2000">
                <a:ea typeface="黑体" panose="02010609060101010101" charset="-122"/>
                <a:cs typeface="Arial" panose="020B0604020202020204" pitchFamily="34" charset="0"/>
                <a:sym typeface="+mn-ea"/>
              </a:rPr>
              <a:t>Q2</a:t>
            </a:r>
            <a:r>
              <a:rPr lang="zh-CN" altLang="en-US" sz="2000">
                <a:ea typeface="黑体" panose="02010609060101010101" charset="-122"/>
                <a:cs typeface="Arial" panose="020B0604020202020204" pitchFamily="34" charset="0"/>
                <a:sym typeface="+mn-ea"/>
              </a:rPr>
              <a:t>：为什么要有</a:t>
            </a:r>
            <a:r>
              <a:rPr lang="en-US" altLang="zh-CN" sz="2000">
                <a:ea typeface="黑体" panose="02010609060101010101" charset="-122"/>
                <a:cs typeface="Arial" panose="020B0604020202020204" pitchFamily="34" charset="0"/>
                <a:sym typeface="+mn-ea"/>
              </a:rPr>
              <a:t>Raft</a:t>
            </a:r>
            <a:r>
              <a:rPr lang="zh-CN" altLang="en-US" sz="2000">
                <a:ea typeface="黑体" panose="02010609060101010101" charset="-122"/>
                <a:cs typeface="Arial" panose="020B0604020202020204" pitchFamily="34" charset="0"/>
                <a:sym typeface="+mn-ea"/>
              </a:rPr>
              <a:t>这个算法？它为什么会出现？</a:t>
            </a:r>
            <a:endParaRPr lang="en-US" altLang="zh-CN" sz="2000"/>
          </a:p>
        </p:txBody>
      </p:sp>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endParaRPr lang="en-US" altLang="zh-CN" sz="3200">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S1</a:t>
            </a:r>
            <a:r>
              <a:rPr lang="zh-CN" altLang="en-US" sz="3200">
                <a:ea typeface="宋体" panose="02010600030101010101" pitchFamily="2" charset="-122"/>
                <a:sym typeface="+mn-ea"/>
              </a:rPr>
              <a:t>：</a:t>
            </a:r>
            <a:r>
              <a:rPr lang="en-US" altLang="zh-CN" sz="3200">
                <a:sym typeface="+mn-ea"/>
              </a:rPr>
              <a:t>Election restriction</a:t>
            </a:r>
            <a:endParaRPr lang="en-US" altLang="zh-CN" sz="3200">
              <a:sym typeface="+mn-ea"/>
            </a:endParaRPr>
          </a:p>
        </p:txBody>
      </p:sp>
      <p:pic>
        <p:nvPicPr>
          <p:cNvPr id="7" name="图片 6"/>
          <p:cNvPicPr>
            <a:picLocks noChangeAspect="1"/>
          </p:cNvPicPr>
          <p:nvPr>
            <p:custDataLst>
              <p:tags r:id="rId2"/>
            </p:custDataLst>
          </p:nvPr>
        </p:nvPicPr>
        <p:blipFill>
          <a:blip r:embed="rId3"/>
          <a:stretch>
            <a:fillRect/>
          </a:stretch>
        </p:blipFill>
        <p:spPr>
          <a:xfrm>
            <a:off x="228600" y="1351280"/>
            <a:ext cx="4982845" cy="2479675"/>
          </a:xfrm>
          <a:prstGeom prst="rect">
            <a:avLst/>
          </a:prstGeom>
        </p:spPr>
      </p:pic>
      <p:pic>
        <p:nvPicPr>
          <p:cNvPr id="8" name="图片 7"/>
          <p:cNvPicPr>
            <a:picLocks noChangeAspect="1"/>
          </p:cNvPicPr>
          <p:nvPr/>
        </p:nvPicPr>
        <p:blipFill>
          <a:blip r:embed="rId4"/>
          <a:stretch>
            <a:fillRect/>
          </a:stretch>
        </p:blipFill>
        <p:spPr>
          <a:xfrm>
            <a:off x="381000" y="4038600"/>
            <a:ext cx="4953635" cy="23799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S1</a:t>
            </a:r>
            <a:r>
              <a:rPr lang="zh-CN" altLang="en-US" sz="3200">
                <a:ea typeface="宋体" panose="02010600030101010101" pitchFamily="2" charset="-122"/>
                <a:sym typeface="+mn-ea"/>
              </a:rPr>
              <a:t>：</a:t>
            </a:r>
            <a:r>
              <a:rPr lang="en-US" altLang="zh-CN" sz="3200">
                <a:sym typeface="+mn-ea"/>
              </a:rPr>
              <a:t>Election restriction</a:t>
            </a:r>
            <a:endParaRPr lang="en-US" altLang="zh-CN" sz="3200">
              <a:sym typeface="+mn-ea"/>
            </a:endParaRPr>
          </a:p>
        </p:txBody>
      </p:sp>
      <p:pic>
        <p:nvPicPr>
          <p:cNvPr id="4" name="图片 3"/>
          <p:cNvPicPr>
            <a:picLocks noChangeAspect="1"/>
          </p:cNvPicPr>
          <p:nvPr/>
        </p:nvPicPr>
        <p:blipFill>
          <a:blip r:embed="rId2"/>
          <a:stretch>
            <a:fillRect/>
          </a:stretch>
        </p:blipFill>
        <p:spPr>
          <a:xfrm>
            <a:off x="228600" y="4030980"/>
            <a:ext cx="5648325" cy="2597150"/>
          </a:xfrm>
          <a:prstGeom prst="rect">
            <a:avLst/>
          </a:prstGeom>
        </p:spPr>
      </p:pic>
      <p:pic>
        <p:nvPicPr>
          <p:cNvPr id="5" name="图片 4"/>
          <p:cNvPicPr>
            <a:picLocks noChangeAspect="1"/>
          </p:cNvPicPr>
          <p:nvPr/>
        </p:nvPicPr>
        <p:blipFill>
          <a:blip r:embed="rId3"/>
          <a:stretch>
            <a:fillRect/>
          </a:stretch>
        </p:blipFill>
        <p:spPr>
          <a:xfrm>
            <a:off x="228600" y="1371600"/>
            <a:ext cx="5334000" cy="27343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S2</a:t>
            </a:r>
            <a:r>
              <a:rPr lang="zh-CN" altLang="en-US" sz="3200">
                <a:ea typeface="宋体" panose="02010600030101010101" pitchFamily="2" charset="-122"/>
                <a:sym typeface="+mn-ea"/>
              </a:rPr>
              <a:t>：</a:t>
            </a:r>
            <a:r>
              <a:rPr lang="en-US" altLang="zh-CN" sz="3200">
                <a:sym typeface="+mn-ea"/>
              </a:rPr>
              <a:t>Committing entries from previous terms</a:t>
            </a:r>
            <a:endParaRPr lang="en-US" altLang="zh-CN" sz="3200">
              <a:sym typeface="+mn-ea"/>
            </a:endParaRPr>
          </a:p>
        </p:txBody>
      </p:sp>
      <p:sp>
        <p:nvSpPr>
          <p:cNvPr id="4" name="文本框 3"/>
          <p:cNvSpPr txBox="1"/>
          <p:nvPr/>
        </p:nvSpPr>
        <p:spPr>
          <a:xfrm>
            <a:off x="297815" y="1371600"/>
            <a:ext cx="8440420" cy="5031105"/>
          </a:xfrm>
          <a:prstGeom prst="rect">
            <a:avLst/>
          </a:prstGeom>
          <a:noFill/>
        </p:spPr>
        <p:txBody>
          <a:bodyPr wrap="square" rtlCol="0" anchor="t">
            <a:noAutofit/>
          </a:bodyPr>
          <a:p>
            <a:pPr algn="l">
              <a:lnSpc>
                <a:spcPct val="150000"/>
              </a:lnSpc>
              <a:spcBef>
                <a:spcPts val="0"/>
              </a:spcBef>
              <a:spcAft>
                <a:spcPts val="0"/>
              </a:spcAft>
            </a:pPr>
            <a:r>
              <a:rPr lang="zh-CN" altLang="en-US" sz="2000">
                <a:ea typeface="黑体" panose="02010609060101010101" charset="-122"/>
                <a:cs typeface="Arial" panose="020B0604020202020204" pitchFamily="34" charset="0"/>
                <a:sym typeface="+mn-ea"/>
              </a:rPr>
              <a:t>考虑下面的一种情况： 一个Leader在提交一条entry之前崩溃了</a:t>
            </a:r>
            <a:r>
              <a:rPr lang="en-US" altLang="zh-CN" sz="2000">
                <a:ea typeface="黑体" panose="02010609060101010101" charset="-122"/>
                <a:cs typeface="Arial" panose="020B0604020202020204" pitchFamily="34" charset="0"/>
                <a:sym typeface="+mn-ea"/>
              </a:rPr>
              <a:t>, </a:t>
            </a:r>
            <a:r>
              <a:rPr lang="zh-CN" altLang="en-US" sz="2000">
                <a:ea typeface="黑体" panose="02010609060101010101" charset="-122"/>
                <a:cs typeface="Arial" panose="020B0604020202020204" pitchFamily="34" charset="0"/>
                <a:sym typeface="+mn-ea"/>
              </a:rPr>
              <a:t>这条entry可能只被部分follower节点复制，而其他follower可能还没有收到</a:t>
            </a:r>
            <a:endParaRPr lang="zh-CN" altLang="en-US" sz="2000">
              <a:ea typeface="黑体" panose="02010609060101010101" charset="-122"/>
              <a:cs typeface="Arial" panose="020B0604020202020204" pitchFamily="34" charset="0"/>
              <a:sym typeface="+mn-ea"/>
            </a:endParaRPr>
          </a:p>
          <a:p>
            <a:pPr algn="l">
              <a:lnSpc>
                <a:spcPct val="150000"/>
              </a:lnSpc>
              <a:spcBef>
                <a:spcPts val="0"/>
              </a:spcBef>
              <a:spcAft>
                <a:spcPts val="0"/>
              </a:spcAft>
            </a:pPr>
            <a:endParaRPr lang="zh-CN" altLang="en-US" sz="2000">
              <a:ea typeface="黑体" panose="02010609060101010101" charset="-122"/>
              <a:cs typeface="Arial" panose="020B0604020202020204" pitchFamily="34" charset="0"/>
              <a:sym typeface="+mn-ea"/>
            </a:endParaRPr>
          </a:p>
          <a:p>
            <a:pPr algn="l">
              <a:lnSpc>
                <a:spcPct val="150000"/>
              </a:lnSpc>
              <a:spcBef>
                <a:spcPts val="0"/>
              </a:spcBef>
              <a:spcAft>
                <a:spcPts val="0"/>
              </a:spcAft>
            </a:pPr>
            <a:r>
              <a:rPr lang="zh-CN" altLang="en-US" sz="2000" b="1">
                <a:ea typeface="黑体" panose="02010609060101010101" charset="-122"/>
                <a:cs typeface="Arial" panose="020B0604020202020204" pitchFamily="34" charset="0"/>
                <a:sym typeface="+mn-ea"/>
              </a:rPr>
              <a:t>后续的Leader节点被选举出来</a:t>
            </a:r>
            <a:r>
              <a:rPr lang="en-US" altLang="zh-CN" sz="2000" b="1">
                <a:ea typeface="黑体" panose="02010609060101010101" charset="-122"/>
                <a:cs typeface="Arial" panose="020B0604020202020204" pitchFamily="34" charset="0"/>
                <a:sym typeface="+mn-ea"/>
              </a:rPr>
              <a:t>:</a:t>
            </a:r>
            <a:endParaRPr lang="en-US" altLang="zh-CN" sz="2000" b="1">
              <a:ea typeface="黑体" panose="02010609060101010101" charset="-122"/>
              <a:cs typeface="Arial" panose="020B0604020202020204" pitchFamily="34" charset="0"/>
              <a:sym typeface="+mn-ea"/>
            </a:endParaRPr>
          </a:p>
          <a:p>
            <a:pPr marL="342900" indent="-342900" algn="l">
              <a:lnSpc>
                <a:spcPct val="150000"/>
              </a:lnSpc>
              <a:spcBef>
                <a:spcPts val="0"/>
              </a:spcBef>
              <a:spcAft>
                <a:spcPts val="0"/>
              </a:spcAft>
              <a:buFont typeface="Wingdings" panose="05000000000000000000" charset="0"/>
              <a:buChar char="l"/>
            </a:pPr>
            <a:r>
              <a:rPr lang="zh-CN" altLang="en-US" sz="2000">
                <a:ea typeface="黑体" panose="02010609060101010101" charset="-122"/>
                <a:cs typeface="Arial" panose="020B0604020202020204" pitchFamily="34" charset="0"/>
                <a:sym typeface="+mn-ea"/>
              </a:rPr>
              <a:t>它会从之前Leader节点的日志中读取未提交的entries</a:t>
            </a:r>
            <a:endParaRPr lang="zh-CN" altLang="en-US" sz="2000">
              <a:ea typeface="黑体" panose="02010609060101010101" charset="-122"/>
              <a:cs typeface="Arial" panose="020B0604020202020204" pitchFamily="34" charset="0"/>
              <a:sym typeface="+mn-ea"/>
            </a:endParaRPr>
          </a:p>
          <a:p>
            <a:pPr marL="342900" indent="-342900" algn="l">
              <a:lnSpc>
                <a:spcPct val="150000"/>
              </a:lnSpc>
              <a:spcBef>
                <a:spcPts val="0"/>
              </a:spcBef>
              <a:spcAft>
                <a:spcPts val="0"/>
              </a:spcAft>
              <a:buFont typeface="Wingdings" panose="05000000000000000000" charset="0"/>
              <a:buChar char="l"/>
            </a:pPr>
            <a:r>
              <a:rPr lang="zh-CN" altLang="en-US" sz="2000">
                <a:ea typeface="黑体" panose="02010609060101010101" charset="-122"/>
                <a:cs typeface="Arial" panose="020B0604020202020204" pitchFamily="34" charset="0"/>
                <a:sym typeface="+mn-ea"/>
              </a:rPr>
              <a:t>尝试将它们提交到状态机中执行</a:t>
            </a:r>
            <a:r>
              <a:rPr lang="en-US" altLang="zh-CN" sz="2000">
                <a:ea typeface="黑体" panose="02010609060101010101" charset="-122"/>
                <a:cs typeface="Arial" panose="020B0604020202020204" pitchFamily="34" charset="0"/>
                <a:sym typeface="+mn-ea"/>
              </a:rPr>
              <a:t>......</a:t>
            </a:r>
            <a:endParaRPr lang="zh-CN" altLang="en-US" sz="2000">
              <a:ea typeface="黑体" panose="02010609060101010101" charset="-122"/>
              <a:cs typeface="Arial" panose="020B0604020202020204" pitchFamily="34" charset="0"/>
              <a:sym typeface="+mn-ea"/>
            </a:endParaRPr>
          </a:p>
          <a:p>
            <a:pPr marL="800100" lvl="1" indent="-342900" algn="l">
              <a:lnSpc>
                <a:spcPct val="150000"/>
              </a:lnSpc>
              <a:spcBef>
                <a:spcPts val="0"/>
              </a:spcBef>
              <a:spcAft>
                <a:spcPts val="0"/>
              </a:spcAft>
              <a:buFont typeface="Wingdings" panose="05000000000000000000" charset="0"/>
              <a:buChar char="l"/>
            </a:pPr>
            <a:r>
              <a:rPr lang="zh-CN" altLang="en-US" sz="2000">
                <a:ea typeface="黑体" panose="02010609060101010101" charset="-122"/>
                <a:cs typeface="Arial" panose="020B0604020202020204" pitchFamily="34" charset="0"/>
                <a:sym typeface="+mn-ea"/>
              </a:rPr>
              <a:t>如果这些entries已经被大多数的follower节点复制，那么新的Leader节点可以直接将它们提交到状态机中执行</a:t>
            </a:r>
            <a:endParaRPr lang="zh-CN" altLang="en-US" sz="2000">
              <a:ea typeface="黑体" panose="02010609060101010101" charset="-122"/>
              <a:cs typeface="Arial" panose="020B0604020202020204" pitchFamily="34" charset="0"/>
              <a:sym typeface="+mn-ea"/>
            </a:endParaRPr>
          </a:p>
          <a:p>
            <a:pPr marL="800100" lvl="1" indent="-342900" algn="l">
              <a:lnSpc>
                <a:spcPct val="150000"/>
              </a:lnSpc>
              <a:spcBef>
                <a:spcPts val="0"/>
              </a:spcBef>
              <a:spcAft>
                <a:spcPts val="0"/>
              </a:spcAft>
              <a:buFont typeface="Wingdings" panose="05000000000000000000" charset="0"/>
              <a:buChar char="l"/>
            </a:pPr>
            <a:r>
              <a:rPr lang="zh-CN" altLang="en-US" sz="2000">
                <a:ea typeface="黑体" panose="02010609060101010101" charset="-122"/>
                <a:cs typeface="Arial" panose="020B0604020202020204" pitchFamily="34" charset="0"/>
                <a:sym typeface="+mn-ea"/>
              </a:rPr>
              <a:t>否则新的Leader节点需要继续复制这些entries，直到它们被大多数的follower节点复制</a:t>
            </a:r>
            <a:endParaRPr lang="zh-CN" altLang="en-US" sz="2000">
              <a:ea typeface="黑体" panose="02010609060101010101" charset="-122"/>
              <a:cs typeface="Arial" panose="020B0604020202020204"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down)">
                                      <p:cBhvr>
                                        <p:cTn id="7" dur="500"/>
                                        <p:tgtEl>
                                          <p:spTgt spid="4">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wipe(down)">
                                      <p:cBhvr>
                                        <p:cTn id="10" dur="500"/>
                                        <p:tgtEl>
                                          <p:spTgt spid="4">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wipe(down)">
                                      <p:cBhvr>
                                        <p:cTn id="13" dur="500"/>
                                        <p:tgtEl>
                                          <p:spTgt spid="4">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wipe(down)">
                                      <p:cBhvr>
                                        <p:cTn id="16" dur="500"/>
                                        <p:tgtEl>
                                          <p:spTgt spid="4">
                                            <p:txEl>
                                              <p:pRg st="5" end="5"/>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wipe(down)">
                                      <p:cBhvr>
                                        <p:cTn id="1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S2</a:t>
            </a:r>
            <a:r>
              <a:rPr lang="zh-CN" altLang="en-US" sz="3200">
                <a:ea typeface="宋体" panose="02010600030101010101" pitchFamily="2" charset="-122"/>
                <a:sym typeface="+mn-ea"/>
              </a:rPr>
              <a:t>：</a:t>
            </a:r>
            <a:r>
              <a:rPr lang="en-US" altLang="zh-CN" sz="3200">
                <a:sym typeface="+mn-ea"/>
              </a:rPr>
              <a:t>Committing entries from previous terms</a:t>
            </a:r>
            <a:endParaRPr lang="en-US" altLang="zh-CN" sz="3200">
              <a:sym typeface="+mn-ea"/>
            </a:endParaRPr>
          </a:p>
        </p:txBody>
      </p:sp>
      <p:pic>
        <p:nvPicPr>
          <p:cNvPr id="3" name="图片 2"/>
          <p:cNvPicPr>
            <a:picLocks noChangeAspect="1"/>
          </p:cNvPicPr>
          <p:nvPr/>
        </p:nvPicPr>
        <p:blipFill>
          <a:blip r:embed="rId2"/>
          <a:stretch>
            <a:fillRect/>
          </a:stretch>
        </p:blipFill>
        <p:spPr>
          <a:xfrm>
            <a:off x="228600" y="1295400"/>
            <a:ext cx="5495925" cy="2647950"/>
          </a:xfrm>
          <a:prstGeom prst="rect">
            <a:avLst/>
          </a:prstGeom>
        </p:spPr>
      </p:pic>
      <p:pic>
        <p:nvPicPr>
          <p:cNvPr id="5" name="图片 4"/>
          <p:cNvPicPr>
            <a:picLocks noChangeAspect="1"/>
          </p:cNvPicPr>
          <p:nvPr/>
        </p:nvPicPr>
        <p:blipFill>
          <a:blip r:embed="rId3"/>
          <a:stretch>
            <a:fillRect/>
          </a:stretch>
        </p:blipFill>
        <p:spPr>
          <a:xfrm>
            <a:off x="228600" y="4038600"/>
            <a:ext cx="5351145" cy="25927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S2</a:t>
            </a:r>
            <a:r>
              <a:rPr lang="zh-CN" altLang="en-US" sz="3200">
                <a:ea typeface="宋体" panose="02010600030101010101" pitchFamily="2" charset="-122"/>
                <a:sym typeface="+mn-ea"/>
              </a:rPr>
              <a:t>：</a:t>
            </a:r>
            <a:r>
              <a:rPr lang="en-US" altLang="zh-CN" sz="3200">
                <a:sym typeface="+mn-ea"/>
              </a:rPr>
              <a:t>Committing entries from previous terms</a:t>
            </a:r>
            <a:endParaRPr lang="en-US" altLang="zh-CN" sz="3200">
              <a:sym typeface="+mn-ea"/>
            </a:endParaRPr>
          </a:p>
        </p:txBody>
      </p:sp>
      <p:pic>
        <p:nvPicPr>
          <p:cNvPr id="2" name="图片 1"/>
          <p:cNvPicPr>
            <a:picLocks noChangeAspect="1"/>
          </p:cNvPicPr>
          <p:nvPr/>
        </p:nvPicPr>
        <p:blipFill>
          <a:blip r:embed="rId2"/>
          <a:stretch>
            <a:fillRect/>
          </a:stretch>
        </p:blipFill>
        <p:spPr>
          <a:xfrm>
            <a:off x="304800" y="1295400"/>
            <a:ext cx="5403215" cy="2628265"/>
          </a:xfrm>
          <a:prstGeom prst="rect">
            <a:avLst/>
          </a:prstGeom>
        </p:spPr>
      </p:pic>
      <p:pic>
        <p:nvPicPr>
          <p:cNvPr id="4" name="图片 3"/>
          <p:cNvPicPr>
            <a:picLocks noChangeAspect="1"/>
          </p:cNvPicPr>
          <p:nvPr/>
        </p:nvPicPr>
        <p:blipFill>
          <a:blip r:embed="rId3"/>
          <a:stretch>
            <a:fillRect/>
          </a:stretch>
        </p:blipFill>
        <p:spPr>
          <a:xfrm>
            <a:off x="304800" y="3962400"/>
            <a:ext cx="5168900" cy="2565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S2</a:t>
            </a:r>
            <a:r>
              <a:rPr lang="zh-CN" altLang="en-US" sz="3200">
                <a:ea typeface="宋体" panose="02010600030101010101" pitchFamily="2" charset="-122"/>
                <a:sym typeface="+mn-ea"/>
              </a:rPr>
              <a:t>：</a:t>
            </a:r>
            <a:r>
              <a:rPr lang="en-US" altLang="zh-CN" sz="3200">
                <a:sym typeface="+mn-ea"/>
              </a:rPr>
              <a:t>Committing entries from previous terms</a:t>
            </a:r>
            <a:endParaRPr lang="en-US" altLang="zh-CN" sz="3200">
              <a:sym typeface="+mn-ea"/>
            </a:endParaRPr>
          </a:p>
        </p:txBody>
      </p:sp>
      <p:pic>
        <p:nvPicPr>
          <p:cNvPr id="2" name="图片 1"/>
          <p:cNvPicPr>
            <a:picLocks noChangeAspect="1"/>
          </p:cNvPicPr>
          <p:nvPr/>
        </p:nvPicPr>
        <p:blipFill>
          <a:blip r:embed="rId2"/>
          <a:stretch>
            <a:fillRect/>
          </a:stretch>
        </p:blipFill>
        <p:spPr>
          <a:xfrm>
            <a:off x="304800" y="1219200"/>
            <a:ext cx="5492750" cy="2730500"/>
          </a:xfrm>
          <a:prstGeom prst="rect">
            <a:avLst/>
          </a:prstGeom>
        </p:spPr>
      </p:pic>
      <p:pic>
        <p:nvPicPr>
          <p:cNvPr id="4" name="图片 3"/>
          <p:cNvPicPr>
            <a:picLocks noChangeAspect="1"/>
          </p:cNvPicPr>
          <p:nvPr/>
        </p:nvPicPr>
        <p:blipFill>
          <a:blip r:embed="rId3"/>
          <a:stretch>
            <a:fillRect/>
          </a:stretch>
        </p:blipFill>
        <p:spPr>
          <a:xfrm>
            <a:off x="533400" y="3886200"/>
            <a:ext cx="5255895" cy="26708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S3</a:t>
            </a:r>
            <a:r>
              <a:rPr lang="zh-CN" altLang="en-US" sz="3200">
                <a:ea typeface="宋体" panose="02010600030101010101" pitchFamily="2" charset="-122"/>
                <a:sym typeface="+mn-ea"/>
              </a:rPr>
              <a:t>：</a:t>
            </a:r>
            <a:r>
              <a:rPr lang="en-US" altLang="zh-CN" sz="3200">
                <a:sym typeface="+mn-ea"/>
              </a:rPr>
              <a:t>Follower and candidate crashes</a:t>
            </a:r>
            <a:endParaRPr lang="en-US" altLang="zh-CN" sz="3200">
              <a:sym typeface="+mn-ea"/>
            </a:endParaRPr>
          </a:p>
        </p:txBody>
      </p:sp>
      <p:sp>
        <p:nvSpPr>
          <p:cNvPr id="4" name="文本框 3"/>
          <p:cNvSpPr txBox="1"/>
          <p:nvPr/>
        </p:nvSpPr>
        <p:spPr>
          <a:xfrm>
            <a:off x="297815" y="1371600"/>
            <a:ext cx="8440420" cy="5031105"/>
          </a:xfrm>
          <a:prstGeom prst="rect">
            <a:avLst/>
          </a:prstGeom>
          <a:noFill/>
        </p:spPr>
        <p:txBody>
          <a:bodyPr wrap="square" rtlCol="0" anchor="t">
            <a:noAutofit/>
          </a:bodyPr>
          <a:p>
            <a:pPr algn="l">
              <a:lnSpc>
                <a:spcPct val="150000"/>
              </a:lnSpc>
              <a:spcBef>
                <a:spcPts val="0"/>
              </a:spcBef>
              <a:spcAft>
                <a:spcPts val="0"/>
              </a:spcAft>
            </a:pPr>
            <a:r>
              <a:rPr lang="zh-CN" altLang="en-US" sz="2000">
                <a:ea typeface="黑体" panose="02010609060101010101" charset="-122"/>
                <a:cs typeface="Arial" panose="020B0604020202020204" pitchFamily="34" charset="0"/>
                <a:sym typeface="+mn-ea"/>
              </a:rPr>
              <a:t>在Raft算法中，如果一个follower或candidate崩溃，那么以后发送给它的RequestVote和AppendEntries RPC将会失败。为了处理这些失败，Raft采用了</a:t>
            </a:r>
            <a:r>
              <a:rPr lang="zh-CN" altLang="en-US" sz="2000" b="1" u="sng">
                <a:ea typeface="黑体" panose="02010609060101010101" charset="-122"/>
                <a:cs typeface="Arial" panose="020B0604020202020204" pitchFamily="34" charset="0"/>
                <a:sym typeface="+mn-ea"/>
              </a:rPr>
              <a:t>无限重试</a:t>
            </a:r>
            <a:r>
              <a:rPr lang="zh-CN" altLang="en-US" sz="2000">
                <a:ea typeface="黑体" panose="02010609060101010101" charset="-122"/>
                <a:cs typeface="Arial" panose="020B0604020202020204" pitchFamily="34" charset="0"/>
                <a:sym typeface="+mn-ea"/>
              </a:rPr>
              <a:t>的方式，直到崩溃的服务器重新启动并且RPC成功</a:t>
            </a:r>
            <a:endParaRPr lang="zh-CN" altLang="en-US" sz="2000">
              <a:ea typeface="黑体" panose="02010609060101010101" charset="-122"/>
              <a:cs typeface="Arial" panose="020B0604020202020204" pitchFamily="34" charset="0"/>
              <a:sym typeface="+mn-ea"/>
            </a:endParaRPr>
          </a:p>
          <a:p>
            <a:pPr algn="l">
              <a:lnSpc>
                <a:spcPct val="150000"/>
              </a:lnSpc>
              <a:spcBef>
                <a:spcPts val="0"/>
              </a:spcBef>
              <a:spcAft>
                <a:spcPts val="0"/>
              </a:spcAft>
            </a:pPr>
            <a:endParaRPr lang="zh-CN" altLang="en-US" sz="2000">
              <a:ea typeface="黑体" panose="02010609060101010101" charset="-122"/>
              <a:cs typeface="Arial" panose="020B0604020202020204" pitchFamily="34" charset="0"/>
              <a:sym typeface="+mn-ea"/>
            </a:endParaRPr>
          </a:p>
          <a:p>
            <a:pPr algn="l">
              <a:lnSpc>
                <a:spcPct val="150000"/>
              </a:lnSpc>
              <a:spcBef>
                <a:spcPts val="0"/>
              </a:spcBef>
              <a:spcAft>
                <a:spcPts val="0"/>
              </a:spcAft>
            </a:pPr>
            <a:r>
              <a:rPr lang="zh-CN" altLang="en-US" sz="2000">
                <a:ea typeface="黑体" panose="02010609060101010101" charset="-122"/>
                <a:cs typeface="Arial" panose="020B0604020202020204" pitchFamily="34" charset="0"/>
                <a:sym typeface="+mn-ea"/>
              </a:rPr>
              <a:t>如果一个服务器在完成一个RPC之后但在响应之前崩溃，那么它将在重新启动后再次接收相同的RPC。Raft的RPC是幂等的，所以这不会造成伤害</a:t>
            </a:r>
            <a:endParaRPr lang="zh-CN" altLang="en-US" sz="2000">
              <a:ea typeface="黑体" panose="02010609060101010101" charset="-122"/>
              <a:cs typeface="Arial" panose="020B0604020202020204" pitchFamily="34" charset="0"/>
              <a:sym typeface="+mn-ea"/>
            </a:endParaRPr>
          </a:p>
          <a:p>
            <a:pPr algn="l">
              <a:lnSpc>
                <a:spcPct val="150000"/>
              </a:lnSpc>
              <a:spcBef>
                <a:spcPts val="0"/>
              </a:spcBef>
              <a:spcAft>
                <a:spcPts val="0"/>
              </a:spcAft>
            </a:pPr>
            <a:endParaRPr lang="zh-CN" altLang="en-US" sz="2000">
              <a:ea typeface="黑体" panose="02010609060101010101" charset="-122"/>
              <a:cs typeface="Arial" panose="020B0604020202020204" pitchFamily="34" charset="0"/>
              <a:sym typeface="+mn-ea"/>
            </a:endParaRPr>
          </a:p>
          <a:p>
            <a:pPr marL="914400" lvl="2" indent="457200" algn="l">
              <a:lnSpc>
                <a:spcPct val="150000"/>
              </a:lnSpc>
              <a:spcBef>
                <a:spcPts val="0"/>
              </a:spcBef>
              <a:spcAft>
                <a:spcPts val="0"/>
              </a:spcAft>
            </a:pPr>
            <a:r>
              <a:rPr lang="zh-CN" altLang="en-US" sz="2400" b="1">
                <a:ea typeface="黑体" panose="02010609060101010101" charset="-122"/>
                <a:cs typeface="Arial" panose="020B0604020202020204" pitchFamily="34" charset="0"/>
                <a:sym typeface="+mn-ea"/>
              </a:rPr>
              <a:t>优点：理解简单，脑子开销小</a:t>
            </a:r>
            <a:endParaRPr lang="zh-CN" altLang="en-US" sz="2400" b="1">
              <a:ea typeface="黑体" panose="02010609060101010101" charset="-122"/>
              <a:cs typeface="Arial" panose="020B0604020202020204" pitchFamily="34" charset="0"/>
              <a:sym typeface="+mn-ea"/>
            </a:endParaRPr>
          </a:p>
          <a:p>
            <a:pPr marL="914400" lvl="2" indent="457200" algn="l">
              <a:lnSpc>
                <a:spcPct val="150000"/>
              </a:lnSpc>
              <a:spcBef>
                <a:spcPts val="0"/>
              </a:spcBef>
              <a:spcAft>
                <a:spcPts val="0"/>
              </a:spcAft>
            </a:pPr>
            <a:r>
              <a:rPr lang="zh-CN" altLang="en-US" sz="2400" b="1">
                <a:ea typeface="黑体" panose="02010609060101010101" charset="-122"/>
                <a:cs typeface="Arial" panose="020B0604020202020204" pitchFamily="34" charset="0"/>
                <a:sym typeface="+mn-ea"/>
              </a:rPr>
              <a:t>缺点：系统开销大</a:t>
            </a:r>
            <a:endParaRPr lang="zh-CN" altLang="en-US" sz="2400" b="1">
              <a:ea typeface="黑体" panose="02010609060101010101" charset="-122"/>
              <a:cs typeface="Arial" panose="020B0604020202020204"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wipe(down)">
                                      <p:cBhvr>
                                        <p:cTn id="7" dur="500"/>
                                        <p:tgtEl>
                                          <p:spTgt spid="4">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wipe(down)">
                                      <p:cBhvr>
                                        <p:cTn id="1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S5</a:t>
            </a:r>
            <a:r>
              <a:rPr lang="zh-CN" altLang="en-US" sz="3200">
                <a:ea typeface="宋体" panose="02010600030101010101" pitchFamily="2" charset="-122"/>
                <a:sym typeface="+mn-ea"/>
              </a:rPr>
              <a:t>：</a:t>
            </a:r>
            <a:r>
              <a:rPr lang="en-US" altLang="zh-CN" sz="3200">
                <a:sym typeface="+mn-ea"/>
              </a:rPr>
              <a:t>Log compaction</a:t>
            </a:r>
            <a:endParaRPr lang="en-US" altLang="zh-CN" sz="3200">
              <a:sym typeface="+mn-ea"/>
            </a:endParaRPr>
          </a:p>
        </p:txBody>
      </p:sp>
      <p:sp>
        <p:nvSpPr>
          <p:cNvPr id="4" name="文本框 3"/>
          <p:cNvSpPr txBox="1"/>
          <p:nvPr/>
        </p:nvSpPr>
        <p:spPr>
          <a:xfrm>
            <a:off x="297815" y="1371600"/>
            <a:ext cx="8440420" cy="5031105"/>
          </a:xfrm>
          <a:prstGeom prst="rect">
            <a:avLst/>
          </a:prstGeom>
          <a:noFill/>
        </p:spPr>
        <p:txBody>
          <a:bodyPr wrap="square" rtlCol="0" anchor="t">
            <a:noAutofit/>
          </a:bodyPr>
          <a:p>
            <a:pPr algn="l">
              <a:lnSpc>
                <a:spcPct val="150000"/>
              </a:lnSpc>
              <a:spcBef>
                <a:spcPts val="0"/>
              </a:spcBef>
              <a:spcAft>
                <a:spcPts val="0"/>
              </a:spcAft>
            </a:pPr>
            <a:r>
              <a:rPr lang="zh-CN" altLang="en-US" sz="2000">
                <a:ea typeface="黑体" panose="02010609060101010101" charset="-122"/>
                <a:cs typeface="Arial" panose="020B0604020202020204" pitchFamily="34" charset="0"/>
                <a:sym typeface="+mn-ea"/>
              </a:rPr>
              <a:t>随着日志不断增长，其会占用越来越多的空间，花费越来越多的时间来重置，所以我们需要一个</a:t>
            </a:r>
            <a:r>
              <a:rPr lang="zh-CN" altLang="en-US" sz="2000">
                <a:ea typeface="黑体" panose="02010609060101010101" charset="-122"/>
                <a:cs typeface="Arial" panose="020B0604020202020204" pitchFamily="34" charset="0"/>
                <a:sym typeface="+mn-ea"/>
              </a:rPr>
              <a:t>机制去清除日志里积累的陈旧的信息</a:t>
            </a:r>
            <a:endParaRPr lang="zh-CN" altLang="en-US" sz="2000">
              <a:ea typeface="黑体" panose="02010609060101010101" charset="-122"/>
              <a:cs typeface="Arial" panose="020B0604020202020204" pitchFamily="34" charset="0"/>
              <a:sym typeface="+mn-ea"/>
            </a:endParaRPr>
          </a:p>
          <a:p>
            <a:pPr algn="l">
              <a:lnSpc>
                <a:spcPct val="150000"/>
              </a:lnSpc>
              <a:spcBef>
                <a:spcPts val="0"/>
              </a:spcBef>
              <a:spcAft>
                <a:spcPts val="0"/>
              </a:spcAft>
            </a:pPr>
            <a:endParaRPr lang="zh-CN" altLang="en-US" sz="2000">
              <a:ea typeface="黑体" panose="02010609060101010101" charset="-122"/>
              <a:cs typeface="Arial" panose="020B0604020202020204" pitchFamily="34" charset="0"/>
              <a:sym typeface="+mn-ea"/>
            </a:endParaRPr>
          </a:p>
          <a:p>
            <a:pPr marL="342900" indent="-342900" algn="l">
              <a:lnSpc>
                <a:spcPct val="150000"/>
              </a:lnSpc>
              <a:spcBef>
                <a:spcPts val="0"/>
              </a:spcBef>
              <a:spcAft>
                <a:spcPts val="0"/>
              </a:spcAft>
              <a:buFont typeface="Wingdings" panose="05000000000000000000" charset="0"/>
              <a:buChar char="l"/>
            </a:pPr>
            <a:r>
              <a:rPr lang="zh-CN" altLang="en-US" sz="2000" b="1" u="sng">
                <a:ea typeface="黑体" panose="02010609060101010101" charset="-122"/>
                <a:cs typeface="Arial" panose="020B0604020202020204" pitchFamily="34" charset="0"/>
                <a:sym typeface="+mn-ea"/>
              </a:rPr>
              <a:t>快照（snapshot）</a:t>
            </a:r>
            <a:r>
              <a:rPr lang="zh-CN" altLang="en-US" sz="2000">
                <a:ea typeface="黑体" panose="02010609060101010101" charset="-122"/>
                <a:cs typeface="Arial" panose="020B0604020202020204" pitchFamily="34" charset="0"/>
                <a:sym typeface="+mn-ea"/>
              </a:rPr>
              <a:t>是最简单的压缩方法，整个系统状态以快照的形式写入稳定的持久化存储中，之前的日志全部丢弃。缺点就是不适用于长时间运行的系统，因为生成时间和传输时间会变得较长</a:t>
            </a:r>
            <a:endParaRPr lang="zh-CN" altLang="en-US" sz="2000">
              <a:ea typeface="黑体" panose="02010609060101010101" charset="-122"/>
              <a:cs typeface="Arial" panose="020B0604020202020204" pitchFamily="34" charset="0"/>
              <a:sym typeface="+mn-ea"/>
            </a:endParaRPr>
          </a:p>
          <a:p>
            <a:pPr marL="342900" indent="-342900" algn="l">
              <a:lnSpc>
                <a:spcPct val="150000"/>
              </a:lnSpc>
              <a:spcBef>
                <a:spcPts val="0"/>
              </a:spcBef>
              <a:spcAft>
                <a:spcPts val="0"/>
              </a:spcAft>
              <a:buFont typeface="Wingdings" panose="05000000000000000000" charset="0"/>
              <a:buChar char="l"/>
            </a:pPr>
            <a:r>
              <a:rPr lang="zh-CN" altLang="en-US" sz="2000" b="1" u="sng">
                <a:ea typeface="黑体" panose="02010609060101010101" charset="-122"/>
                <a:cs typeface="Arial" panose="020B0604020202020204" pitchFamily="34" charset="0"/>
                <a:sym typeface="+mn-ea"/>
              </a:rPr>
              <a:t>增量压缩</a:t>
            </a:r>
            <a:r>
              <a:rPr lang="zh-CN" altLang="en-US" sz="2000">
                <a:ea typeface="黑体" panose="02010609060101010101" charset="-122"/>
                <a:cs typeface="Arial" panose="020B0604020202020204" pitchFamily="34" charset="0"/>
                <a:sym typeface="+mn-ea"/>
              </a:rPr>
              <a:t>方法，如日志清理或日志结构合并树，每次只对一小部分数据进行操作，这样分散压缩的负载压力。缺点就是需要增加复杂的机制来实现，日志清除方法需要修改Raft协议</a:t>
            </a:r>
            <a:endParaRPr lang="zh-CN" altLang="en-US" sz="2000">
              <a:ea typeface="黑体" panose="02010609060101010101" charset="-122"/>
              <a:cs typeface="Arial" panose="020B0604020202020204" pitchFamily="34" charset="0"/>
              <a:sym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sym typeface="+mn-ea"/>
              </a:rPr>
              <a:t>Talking in Interview</a:t>
            </a:r>
            <a:endParaRPr lang="zh-CN" altLang="en-US"/>
          </a:p>
        </p:txBody>
      </p:sp>
      <p:sp>
        <p:nvSpPr>
          <p:cNvPr id="3" name="副标题 2"/>
          <p:cNvSpPr>
            <a:spLocks noGrp="1"/>
          </p:cNvSpPr>
          <p:nvPr>
            <p:ph type="subTitle" idx="1"/>
          </p:nvPr>
        </p:nvSpPr>
        <p:spPr>
          <a:xfrm>
            <a:off x="609600" y="3505200"/>
            <a:ext cx="7772400" cy="1752600"/>
          </a:xfrm>
        </p:spPr>
        <p:txBody>
          <a:bodyPr/>
          <a:p>
            <a:r>
              <a:rPr lang="en-US" altLang="zh-CN" sz="2000" b="1"/>
              <a:t>Raft</a:t>
            </a:r>
            <a:r>
              <a:rPr lang="zh-CN" altLang="en-US" sz="2000" b="1"/>
              <a:t>实用性指南</a:t>
            </a:r>
            <a:endParaRPr lang="zh-CN" altLang="en-US" sz="2000" b="1"/>
          </a:p>
        </p:txBody>
      </p:sp>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endParaRPr lang="en-US" altLang="zh-CN" sz="3200">
              <a:latin typeface="Arial" panose="020B0604020202020204" pitchFamily="34" charset="0"/>
              <a:ea typeface="宋体" panose="02010600030101010101" pitchFamily="2" charset="-122"/>
              <a:cs typeface="Arial" panose="020B0604020202020204" pitchFamily="34" charset="0"/>
            </a:endParaRPr>
          </a:p>
        </p:txBody>
      </p:sp>
      <p:sp>
        <p:nvSpPr>
          <p:cNvPr id="4" name="标题 510977"/>
          <p:cNvSpPr/>
          <p:nvPr>
            <p:custDataLst>
              <p:tags r:id="rId2"/>
            </p:custDataLst>
          </p:nvPr>
        </p:nvSpPr>
        <p:spPr>
          <a:xfrm>
            <a:off x="12700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latin typeface="Arial" panose="020B0604020202020204" pitchFamily="34" charset="0"/>
                <a:ea typeface="宋体" panose="02010600030101010101" pitchFamily="2" charset="-122"/>
                <a:cs typeface="Arial" panose="020B0604020202020204" pitchFamily="34" charset="0"/>
              </a:rPr>
              <a:t>Part 3</a:t>
            </a:r>
            <a:endParaRPr lang="en-US" altLang="zh-CN" sz="3200">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Talking in Interview</a:t>
            </a:r>
            <a:endParaRPr lang="en-US" altLang="zh-CN" sz="3200">
              <a:sym typeface="+mn-ea"/>
            </a:endParaRPr>
          </a:p>
        </p:txBody>
      </p:sp>
      <p:sp>
        <p:nvSpPr>
          <p:cNvPr id="4" name="文本框 3"/>
          <p:cNvSpPr txBox="1"/>
          <p:nvPr/>
        </p:nvSpPr>
        <p:spPr>
          <a:xfrm>
            <a:off x="297815" y="1371600"/>
            <a:ext cx="8440420" cy="5031105"/>
          </a:xfrm>
          <a:prstGeom prst="rect">
            <a:avLst/>
          </a:prstGeom>
          <a:noFill/>
        </p:spPr>
        <p:txBody>
          <a:bodyPr wrap="square" rtlCol="0" anchor="t">
            <a:noAutofit/>
          </a:bodyPr>
          <a:p>
            <a:pPr algn="l">
              <a:lnSpc>
                <a:spcPct val="150000"/>
              </a:lnSpc>
              <a:spcBef>
                <a:spcPts val="0"/>
              </a:spcBef>
              <a:spcAft>
                <a:spcPts val="0"/>
              </a:spcAft>
            </a:pPr>
            <a:r>
              <a:rPr lang="en-US" altLang="zh-CN" sz="2000">
                <a:ea typeface="黑体" panose="02010609060101010101" charset="-122"/>
                <a:cs typeface="Arial" panose="020B0604020202020204" pitchFamily="34" charset="0"/>
                <a:sym typeface="+mn-ea"/>
              </a:rPr>
              <a:t>Raft</a:t>
            </a:r>
            <a:r>
              <a:rPr lang="zh-CN" altLang="en-US" sz="2000">
                <a:ea typeface="黑体" panose="02010609060101010101" charset="-122"/>
                <a:cs typeface="Arial" panose="020B0604020202020204" pitchFamily="34" charset="0"/>
                <a:sym typeface="+mn-ea"/>
              </a:rPr>
              <a:t>作者亲自出的题：下面的每张图都显示了一台 Raft 服务器上可能存储的日志（日志内容未显示，只显示日志的 index 和任期号）。考虑每份日志都是独立的，下面的日志可能发生在 Raft 中吗？如果不能，请解释原因。</a:t>
            </a:r>
            <a:endParaRPr lang="zh-CN" altLang="en-US" sz="2000">
              <a:ea typeface="黑体" panose="02010609060101010101" charset="-122"/>
              <a:cs typeface="Arial" panose="020B0604020202020204" pitchFamily="34" charset="0"/>
              <a:sym typeface="+mn-ea"/>
            </a:endParaRPr>
          </a:p>
          <a:p>
            <a:pPr algn="l">
              <a:lnSpc>
                <a:spcPct val="150000"/>
              </a:lnSpc>
              <a:spcBef>
                <a:spcPts val="0"/>
              </a:spcBef>
              <a:spcAft>
                <a:spcPts val="0"/>
              </a:spcAft>
            </a:pPr>
            <a:endParaRPr lang="zh-CN" altLang="en-US" sz="2000">
              <a:ea typeface="黑体" panose="02010609060101010101" charset="-122"/>
              <a:cs typeface="Arial" panose="020B0604020202020204" pitchFamily="34" charset="0"/>
              <a:sym typeface="+mn-ea"/>
            </a:endParaRPr>
          </a:p>
        </p:txBody>
      </p:sp>
      <p:pic>
        <p:nvPicPr>
          <p:cNvPr id="2" name="图片 1"/>
          <p:cNvPicPr>
            <a:picLocks noChangeAspect="1"/>
          </p:cNvPicPr>
          <p:nvPr>
            <p:custDataLst>
              <p:tags r:id="rId2"/>
            </p:custDataLst>
          </p:nvPr>
        </p:nvPicPr>
        <p:blipFill>
          <a:blip r:embed="rId3"/>
          <a:stretch>
            <a:fillRect/>
          </a:stretch>
        </p:blipFill>
        <p:spPr>
          <a:xfrm>
            <a:off x="2895600" y="2819400"/>
            <a:ext cx="2955925" cy="376618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Background &amp; Intro</a:t>
            </a:r>
            <a:endParaRPr lang="en-US" altLang="zh-CN" sz="3200">
              <a:latin typeface="Arial" panose="020B0604020202020204" pitchFamily="34" charset="0"/>
              <a:ea typeface="宋体" panose="02010600030101010101" pitchFamily="2" charset="-122"/>
              <a:cs typeface="Arial" panose="020B0604020202020204" pitchFamily="34" charset="0"/>
            </a:endParaRPr>
          </a:p>
        </p:txBody>
      </p:sp>
      <p:sp>
        <p:nvSpPr>
          <p:cNvPr id="4" name="文本框 3"/>
          <p:cNvSpPr txBox="1"/>
          <p:nvPr/>
        </p:nvSpPr>
        <p:spPr>
          <a:xfrm>
            <a:off x="457200" y="1981200"/>
            <a:ext cx="8194040" cy="991235"/>
          </a:xfrm>
          <a:prstGeom prst="rect">
            <a:avLst/>
          </a:prstGeom>
          <a:noFill/>
        </p:spPr>
        <p:txBody>
          <a:bodyPr wrap="square" rtlCol="0" anchor="t">
            <a:noAutofit/>
          </a:bodyPr>
          <a:p>
            <a:pPr lvl="1" algn="l">
              <a:lnSpc>
                <a:spcPct val="115000"/>
              </a:lnSpc>
              <a:spcBef>
                <a:spcPts val="0"/>
              </a:spcBef>
              <a:spcAft>
                <a:spcPts val="0"/>
              </a:spcAft>
              <a:buFont typeface="Arial" panose="020B0604020202020204" pitchFamily="34" charset="0"/>
            </a:pPr>
            <a:r>
              <a:rPr lang="en-US" altLang="zh-CN" sz="2000" b="1">
                <a:ea typeface="黑体" panose="02010609060101010101" charset="-122"/>
                <a:cs typeface="Arial" panose="020B0604020202020204" pitchFamily="34" charset="0"/>
                <a:sym typeface="+mn-ea"/>
              </a:rPr>
              <a:t>Q1</a:t>
            </a:r>
            <a:r>
              <a:rPr lang="zh-CN" altLang="en-US" sz="2000" b="1">
                <a:ea typeface="黑体" panose="02010609060101010101" charset="-122"/>
                <a:cs typeface="Arial" panose="020B0604020202020204" pitchFamily="34" charset="0"/>
                <a:sym typeface="+mn-ea"/>
              </a:rPr>
              <a:t>：什么是一致性算法？为什么分布式系统需要一致性？</a:t>
            </a:r>
            <a:endParaRPr lang="zh-CN" altLang="en-US" sz="2000" b="1">
              <a:ea typeface="黑体" panose="02010609060101010101" charset="-122"/>
              <a:cs typeface="Arial" panose="020B0604020202020204" pitchFamily="34" charset="0"/>
              <a:sym typeface="+mn-ea"/>
            </a:endParaRPr>
          </a:p>
          <a:p>
            <a:pPr lvl="1" algn="l">
              <a:lnSpc>
                <a:spcPct val="115000"/>
              </a:lnSpc>
              <a:spcBef>
                <a:spcPts val="0"/>
              </a:spcBef>
              <a:spcAft>
                <a:spcPts val="0"/>
              </a:spcAft>
              <a:buFont typeface="Arial" panose="020B0604020202020204" pitchFamily="34" charset="0"/>
            </a:pPr>
            <a:endParaRPr lang="zh-CN" altLang="en-US" sz="2000">
              <a:ea typeface="黑体" panose="02010609060101010101" charset="-122"/>
              <a:cs typeface="Arial" panose="020B0604020202020204" pitchFamily="34" charset="0"/>
              <a:sym typeface="+mn-ea"/>
            </a:endParaRPr>
          </a:p>
          <a:p>
            <a:pPr lvl="1" algn="l">
              <a:lnSpc>
                <a:spcPct val="115000"/>
              </a:lnSpc>
              <a:spcBef>
                <a:spcPts val="0"/>
              </a:spcBef>
              <a:spcAft>
                <a:spcPts val="0"/>
              </a:spcAft>
              <a:buFont typeface="Arial" panose="020B0604020202020204" pitchFamily="34" charset="0"/>
            </a:pPr>
            <a:r>
              <a:rPr lang="zh-CN" altLang="en-US" sz="2000">
                <a:ea typeface="黑体" panose="02010609060101010101" charset="-122"/>
                <a:cs typeface="Arial" panose="020B0604020202020204" pitchFamily="34" charset="0"/>
                <a:sym typeface="+mn-ea"/>
              </a:rPr>
              <a:t>因为</a:t>
            </a:r>
            <a:r>
              <a:rPr lang="en-US" altLang="zh-CN" sz="2000">
                <a:ea typeface="黑体" panose="02010609060101010101" charset="-122"/>
                <a:cs typeface="Arial" panose="020B0604020202020204" pitchFamily="34" charset="0"/>
                <a:sym typeface="+mn-ea"/>
              </a:rPr>
              <a:t>网络延迟、节点故障</a:t>
            </a:r>
            <a:r>
              <a:rPr lang="zh-CN" altLang="en-US" sz="2000">
                <a:ea typeface="黑体" panose="02010609060101010101" charset="-122"/>
                <a:cs typeface="Arial" panose="020B0604020202020204" pitchFamily="34" charset="0"/>
                <a:sym typeface="+mn-ea"/>
              </a:rPr>
              <a:t>、并发修改</a:t>
            </a:r>
            <a:r>
              <a:rPr lang="en-US" altLang="zh-CN" sz="2000">
                <a:ea typeface="黑体" panose="02010609060101010101" charset="-122"/>
                <a:cs typeface="Arial" panose="020B0604020202020204" pitchFamily="34" charset="0"/>
                <a:sym typeface="+mn-ea"/>
              </a:rPr>
              <a:t>等原因，不同节点上的数据可能会出现不一致的情况</a:t>
            </a:r>
            <a:r>
              <a:rPr lang="zh-CN" altLang="en-US" sz="2000">
                <a:ea typeface="黑体" panose="02010609060101010101" charset="-122"/>
                <a:cs typeface="Arial" panose="020B0604020202020204" pitchFamily="34" charset="0"/>
                <a:sym typeface="+mn-ea"/>
              </a:rPr>
              <a:t>，所以</a:t>
            </a:r>
            <a:r>
              <a:rPr lang="en-US" altLang="zh-CN" sz="2000">
                <a:ea typeface="黑体" panose="02010609060101010101" charset="-122"/>
                <a:cs typeface="Arial" panose="020B0604020202020204" pitchFamily="34" charset="0"/>
                <a:sym typeface="+mn-ea"/>
              </a:rPr>
              <a:t> </a:t>
            </a:r>
            <a:r>
              <a:rPr lang="zh-CN" altLang="en-US" sz="2000">
                <a:ea typeface="黑体" panose="02010609060101010101" charset="-122"/>
                <a:cs typeface="Arial" panose="020B0604020202020204" pitchFamily="34" charset="0"/>
                <a:sym typeface="+mn-ea"/>
              </a:rPr>
              <a:t>需要一致性算法保证不同节点上数据的一致性。</a:t>
            </a:r>
            <a:endParaRPr lang="en-US" altLang="zh-CN" sz="2000">
              <a:ea typeface="黑体" panose="02010609060101010101" charset="-122"/>
              <a:cs typeface="Arial" panose="020B0604020202020204" pitchFamily="34" charset="0"/>
              <a:sym typeface="+mn-ea"/>
            </a:endParaRPr>
          </a:p>
          <a:p>
            <a:pPr lvl="1" algn="l">
              <a:lnSpc>
                <a:spcPct val="115000"/>
              </a:lnSpc>
              <a:spcBef>
                <a:spcPts val="0"/>
              </a:spcBef>
              <a:spcAft>
                <a:spcPts val="0"/>
              </a:spcAft>
              <a:buFont typeface="Arial" panose="020B0604020202020204" pitchFamily="34" charset="0"/>
            </a:pPr>
            <a:endParaRPr lang="zh-CN" altLang="en-US" sz="2000">
              <a:ea typeface="黑体" panose="02010609060101010101" charset="-122"/>
              <a:cs typeface="Arial" panose="020B0604020202020204" pitchFamily="34" charset="0"/>
              <a:sym typeface="+mn-ea"/>
            </a:endParaRPr>
          </a:p>
          <a:p>
            <a:pPr lvl="1" algn="l">
              <a:lnSpc>
                <a:spcPct val="115000"/>
              </a:lnSpc>
              <a:spcBef>
                <a:spcPts val="0"/>
              </a:spcBef>
              <a:spcAft>
                <a:spcPts val="0"/>
              </a:spcAft>
              <a:buFont typeface="Arial" panose="020B0604020202020204" pitchFamily="34" charset="0"/>
            </a:pPr>
            <a:r>
              <a:rPr lang="zh-CN" altLang="en-US" sz="2000">
                <a:ea typeface="黑体" panose="02010609060101010101" charset="-122"/>
                <a:cs typeface="Arial" panose="020B0604020202020204" pitchFamily="34" charset="0"/>
                <a:sym typeface="+mn-ea"/>
              </a:rPr>
              <a:t>Consensus algorithms allow a collection of machines to work as a coherent group that can </a:t>
            </a:r>
            <a:r>
              <a:rPr lang="zh-CN" altLang="en-US" sz="2000" b="1">
                <a:solidFill>
                  <a:srgbClr val="FF0000"/>
                </a:solidFill>
                <a:ea typeface="黑体" panose="02010609060101010101" charset="-122"/>
                <a:cs typeface="Arial" panose="020B0604020202020204" pitchFamily="34" charset="0"/>
                <a:sym typeface="+mn-ea"/>
              </a:rPr>
              <a:t>survive the failures of some of its members</a:t>
            </a:r>
            <a:r>
              <a:rPr lang="zh-CN" altLang="en-US" sz="2000">
                <a:ea typeface="黑体" panose="02010609060101010101" charset="-122"/>
                <a:cs typeface="Arial" panose="020B0604020202020204" pitchFamily="34" charset="0"/>
                <a:sym typeface="+mn-ea"/>
              </a:rPr>
              <a:t>. Because of this, they play a key role in building reliable large-scale software systems.</a:t>
            </a:r>
            <a:endParaRPr lang="zh-CN" altLang="en-US" sz="2000">
              <a:ea typeface="黑体" panose="02010609060101010101" charset="-122"/>
              <a:cs typeface="Arial" panose="020B0604020202020204" pitchFamily="34" charset="0"/>
              <a:sym typeface="+mn-ea"/>
            </a:endParaRPr>
          </a:p>
          <a:p>
            <a:pPr lvl="1" algn="l">
              <a:lnSpc>
                <a:spcPct val="115000"/>
              </a:lnSpc>
              <a:spcBef>
                <a:spcPts val="0"/>
              </a:spcBef>
              <a:spcAft>
                <a:spcPts val="0"/>
              </a:spcAft>
              <a:buFont typeface="Arial" panose="020B0604020202020204" pitchFamily="34" charset="0"/>
            </a:pPr>
            <a:endParaRPr lang="zh-CN" altLang="en-US" sz="2000">
              <a:ea typeface="黑体" panose="02010609060101010101" charset="-122"/>
              <a:cs typeface="Arial" panose="020B0604020202020204" pitchFamily="34" charset="0"/>
              <a:sym typeface="+mn-ea"/>
            </a:endParaRPr>
          </a:p>
          <a:p>
            <a:pPr lvl="1" algn="l">
              <a:lnSpc>
                <a:spcPct val="115000"/>
              </a:lnSpc>
              <a:spcBef>
                <a:spcPts val="0"/>
              </a:spcBef>
              <a:spcAft>
                <a:spcPts val="0"/>
              </a:spcAft>
              <a:buFont typeface="Arial" panose="020B0604020202020204" pitchFamily="34" charset="0"/>
            </a:pPr>
            <a:r>
              <a:rPr lang="en-US" altLang="zh-CN" sz="2000">
                <a:ea typeface="黑体" panose="02010609060101010101" charset="-122"/>
                <a:cs typeface="Arial" panose="020B0604020202020204" pitchFamily="34" charset="0"/>
                <a:sym typeface="+mn-ea"/>
              </a:rPr>
              <a:t>Review</a:t>
            </a:r>
            <a:r>
              <a:rPr lang="zh-CN" altLang="en-US" sz="2000">
                <a:ea typeface="黑体" panose="02010609060101010101" charset="-122"/>
                <a:cs typeface="Arial" panose="020B0604020202020204" pitchFamily="34" charset="0"/>
                <a:sym typeface="+mn-ea"/>
              </a:rPr>
              <a:t>：前几结课学过的构造冗余</a:t>
            </a:r>
            <a:endParaRPr lang="zh-CN" altLang="en-US" sz="2000">
              <a:ea typeface="黑体" panose="02010609060101010101" charset="-122"/>
              <a:cs typeface="Arial" panose="020B0604020202020204" pitchFamily="34" charset="0"/>
              <a:sym typeface="+mn-ea"/>
            </a:endParaRPr>
          </a:p>
          <a:p>
            <a:pPr lvl="1" algn="l">
              <a:buFont typeface="Arial" panose="020B0604020202020204" pitchFamily="34" charset="0"/>
            </a:pPr>
            <a:endParaRPr lang="zh-CN" altLang="en-US" sz="2000">
              <a:ea typeface="黑体" panose="02010609060101010101" charset="-122"/>
              <a:cs typeface="Arial" panose="020B0604020202020204" pitchFamily="34" charset="0"/>
              <a:sym typeface="+mn-ea"/>
            </a:endParaRPr>
          </a:p>
        </p:txBody>
      </p:sp>
      <p:sp>
        <p:nvSpPr>
          <p:cNvPr id="5" name="文本框 4"/>
          <p:cNvSpPr txBox="1"/>
          <p:nvPr/>
        </p:nvSpPr>
        <p:spPr>
          <a:xfrm>
            <a:off x="459740" y="1463675"/>
            <a:ext cx="8227060" cy="398780"/>
          </a:xfrm>
          <a:prstGeom prst="rect">
            <a:avLst/>
          </a:prstGeom>
          <a:noFill/>
        </p:spPr>
        <p:txBody>
          <a:bodyPr wrap="square" rtlCol="0">
            <a:spAutoFit/>
          </a:bodyPr>
          <a:p>
            <a:pPr algn="l"/>
            <a:r>
              <a:rPr lang="en-US" altLang="zh-CN" sz="2000" b="1">
                <a:latin typeface="黑体" panose="02010609060101010101" charset="-122"/>
                <a:ea typeface="黑体" panose="02010609060101010101" charset="-122"/>
                <a:cs typeface="黑体" panose="02010609060101010101" charset="-122"/>
              </a:rPr>
              <a:t>Raft</a:t>
            </a:r>
            <a:r>
              <a:rPr lang="zh-CN" altLang="en-US" sz="2000" b="1">
                <a:latin typeface="黑体" panose="02010609060101010101" charset="-122"/>
                <a:ea typeface="黑体" panose="02010609060101010101" charset="-122"/>
                <a:cs typeface="黑体" panose="02010609060101010101" charset="-122"/>
              </a:rPr>
              <a:t>算法是分布式系统中一种易于理解的一致性算法</a:t>
            </a:r>
            <a:endParaRPr lang="zh-CN" altLang="en-US" sz="2000" b="1">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Talking in Interview</a:t>
            </a:r>
            <a:endParaRPr lang="en-US" altLang="zh-CN" sz="3200">
              <a:sym typeface="+mn-ea"/>
            </a:endParaRPr>
          </a:p>
        </p:txBody>
      </p:sp>
      <p:sp>
        <p:nvSpPr>
          <p:cNvPr id="4" name="文本框 3"/>
          <p:cNvSpPr txBox="1"/>
          <p:nvPr/>
        </p:nvSpPr>
        <p:spPr>
          <a:xfrm>
            <a:off x="297815" y="1371600"/>
            <a:ext cx="8440420" cy="5031105"/>
          </a:xfrm>
          <a:prstGeom prst="rect">
            <a:avLst/>
          </a:prstGeom>
          <a:noFill/>
        </p:spPr>
        <p:txBody>
          <a:bodyPr wrap="square" rtlCol="0" anchor="t">
            <a:noAutofit/>
          </a:bodyPr>
          <a:p>
            <a:pPr algn="l">
              <a:lnSpc>
                <a:spcPct val="150000"/>
              </a:lnSpc>
              <a:spcBef>
                <a:spcPts val="0"/>
              </a:spcBef>
              <a:spcAft>
                <a:spcPts val="0"/>
              </a:spcAft>
            </a:pPr>
            <a:r>
              <a:rPr lang="en-US" altLang="zh-CN" sz="2000">
                <a:ea typeface="黑体" panose="02010609060101010101" charset="-122"/>
                <a:cs typeface="Arial" panose="020B0604020202020204" pitchFamily="34" charset="0"/>
                <a:sym typeface="+mn-ea"/>
              </a:rPr>
              <a:t>Raft</a:t>
            </a:r>
            <a:r>
              <a:rPr lang="zh-CN" altLang="en-US" sz="2000">
                <a:ea typeface="黑体" panose="02010609060101010101" charset="-122"/>
                <a:cs typeface="Arial" panose="020B0604020202020204" pitchFamily="34" charset="0"/>
                <a:sym typeface="+mn-ea"/>
              </a:rPr>
              <a:t>作者亲自出的题：</a:t>
            </a:r>
            <a:r>
              <a:rPr lang="zh-CN" altLang="en-US" sz="2000">
                <a:ea typeface="黑体" panose="02010609060101010101" charset="-122"/>
                <a:cs typeface="Arial" panose="020B0604020202020204" pitchFamily="34" charset="0"/>
                <a:sym typeface="+mn-ea"/>
              </a:rPr>
              <a:t>假设你实现了 Raft，并将它部署在同一个数据中心的所有服务器上。现在假设你要将系统部署到分布在世界各地的不同数据中心的每台服务器，与单数据中心版本相比，多数据中心的 Raft 需要做哪些更改？为什么？</a:t>
            </a:r>
            <a:endParaRPr lang="zh-CN" altLang="en-US" sz="2000">
              <a:ea typeface="黑体" panose="02010609060101010101" charset="-122"/>
              <a:cs typeface="Arial" panose="020B0604020202020204" pitchFamily="34" charset="0"/>
              <a:sym typeface="+mn-ea"/>
            </a:endParaRPr>
          </a:p>
          <a:p>
            <a:pPr algn="l">
              <a:lnSpc>
                <a:spcPct val="150000"/>
              </a:lnSpc>
              <a:spcBef>
                <a:spcPts val="0"/>
              </a:spcBef>
              <a:spcAft>
                <a:spcPts val="0"/>
              </a:spcAft>
            </a:pPr>
            <a:endParaRPr lang="zh-CN" altLang="en-US" sz="2000">
              <a:ea typeface="黑体" panose="02010609060101010101" charset="-122"/>
              <a:cs typeface="Arial" panose="020B0604020202020204" pitchFamily="34" charset="0"/>
              <a:sym typeface="+mn-ea"/>
            </a:endParaRPr>
          </a:p>
          <a:p>
            <a:pPr algn="l">
              <a:lnSpc>
                <a:spcPct val="150000"/>
              </a:lnSpc>
              <a:spcBef>
                <a:spcPts val="0"/>
              </a:spcBef>
              <a:spcAft>
                <a:spcPts val="0"/>
              </a:spcAft>
            </a:pPr>
            <a:r>
              <a:rPr lang="en-US" altLang="zh-CN" sz="2000">
                <a:ea typeface="黑体" panose="02010609060101010101" charset="-122"/>
                <a:cs typeface="Arial" panose="020B0604020202020204" pitchFamily="34" charset="0"/>
                <a:sym typeface="+mn-ea"/>
              </a:rPr>
              <a:t>Answer</a:t>
            </a:r>
            <a:r>
              <a:rPr lang="zh-CN" altLang="en-US" sz="2000">
                <a:ea typeface="黑体" panose="02010609060101010101" charset="-122"/>
                <a:cs typeface="Arial" panose="020B0604020202020204" pitchFamily="34" charset="0"/>
                <a:sym typeface="+mn-ea"/>
              </a:rPr>
              <a:t>：我们需要将选举超时(election timeouts)时间设置得更长：预期的广播时间更长，选举超时时间应该比广播时间长得多，以便候选人有机会在再次超时之前完成一次选举。该算法其余部分不需要任何修改，因为它不依赖于时序。</a:t>
            </a:r>
            <a:endParaRPr lang="zh-CN" altLang="en-US" sz="2000">
              <a:ea typeface="黑体" panose="02010609060101010101" charset="-122"/>
              <a:cs typeface="Arial" panose="020B0604020202020204"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down)">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Talking in Interview</a:t>
            </a:r>
            <a:endParaRPr lang="en-US" altLang="zh-CN" sz="3200">
              <a:sym typeface="+mn-ea"/>
            </a:endParaRPr>
          </a:p>
        </p:txBody>
      </p:sp>
      <p:sp>
        <p:nvSpPr>
          <p:cNvPr id="4" name="文本框 3"/>
          <p:cNvSpPr txBox="1"/>
          <p:nvPr/>
        </p:nvSpPr>
        <p:spPr>
          <a:xfrm>
            <a:off x="297815" y="1371600"/>
            <a:ext cx="8440420" cy="5031105"/>
          </a:xfrm>
          <a:prstGeom prst="rect">
            <a:avLst/>
          </a:prstGeom>
          <a:noFill/>
        </p:spPr>
        <p:txBody>
          <a:bodyPr wrap="square" rtlCol="0" anchor="t">
            <a:noAutofit/>
          </a:bodyPr>
          <a:p>
            <a:pPr algn="l">
              <a:lnSpc>
                <a:spcPct val="150000"/>
              </a:lnSpc>
              <a:spcBef>
                <a:spcPts val="0"/>
              </a:spcBef>
              <a:spcAft>
                <a:spcPts val="0"/>
              </a:spcAft>
            </a:pPr>
            <a:r>
              <a:rPr lang="zh-CN" altLang="en-US" sz="2400" b="1">
                <a:ea typeface="黑体" panose="02010609060101010101" charset="-122"/>
                <a:cs typeface="Arial" panose="020B0604020202020204" pitchFamily="34" charset="0"/>
                <a:sym typeface="+mn-ea"/>
              </a:rPr>
              <a:t>自由探索：</a:t>
            </a:r>
            <a:endParaRPr lang="en-US" altLang="zh-CN" sz="2000" b="1">
              <a:ea typeface="黑体" panose="02010609060101010101" charset="-122"/>
              <a:cs typeface="Arial" panose="020B0604020202020204" pitchFamily="34" charset="0"/>
              <a:sym typeface="+mn-ea"/>
            </a:endParaRPr>
          </a:p>
          <a:p>
            <a:pPr algn="l">
              <a:lnSpc>
                <a:spcPct val="150000"/>
              </a:lnSpc>
              <a:spcBef>
                <a:spcPts val="0"/>
              </a:spcBef>
              <a:spcAft>
                <a:spcPts val="0"/>
              </a:spcAft>
            </a:pPr>
            <a:endParaRPr lang="en-US" altLang="zh-CN" sz="2000" b="1">
              <a:ea typeface="黑体" panose="02010609060101010101" charset="-122"/>
              <a:cs typeface="Arial" panose="020B0604020202020204" pitchFamily="34" charset="0"/>
              <a:sym typeface="+mn-ea"/>
            </a:endParaRPr>
          </a:p>
          <a:p>
            <a:pPr algn="l">
              <a:lnSpc>
                <a:spcPct val="150000"/>
              </a:lnSpc>
              <a:spcBef>
                <a:spcPts val="0"/>
              </a:spcBef>
              <a:spcAft>
                <a:spcPts val="0"/>
              </a:spcAft>
            </a:pPr>
            <a:r>
              <a:rPr lang="en-US" altLang="zh-CN" sz="2000" b="1">
                <a:ea typeface="黑体" panose="02010609060101010101" charset="-122"/>
                <a:cs typeface="Arial" panose="020B0604020202020204" pitchFamily="34" charset="0"/>
                <a:sym typeface="+mn-ea"/>
              </a:rPr>
              <a:t>Google Cloud Platform (GCP) 2021</a:t>
            </a:r>
            <a:r>
              <a:rPr lang="zh-CN" altLang="en-US" sz="2000">
                <a:ea typeface="黑体" panose="02010609060101010101" charset="-122"/>
                <a:cs typeface="Arial" panose="020B0604020202020204" pitchFamily="34" charset="0"/>
                <a:sym typeface="+mn-ea"/>
              </a:rPr>
              <a:t>：在Raft协议中，什么是“任期(term)”，它在实现一致性方面扮演了什么角色？Raft协议中的快照(snapshot)是如何工作的？它的优点和缺点是什么？Raft协议如何处理网络分区(network partition)？这对系统可用性和一致性有何影响？Raft协议中的日志压缩(log compaction)是如何实现的？它的作用是什么？Raft协议中的防熵(anti-entropy)是如何工作的的？它是如何用于维护一致性的？</a:t>
            </a:r>
            <a:endParaRPr lang="zh-CN" altLang="en-US" sz="2000">
              <a:ea typeface="黑体" panose="02010609060101010101" charset="-122"/>
              <a:cs typeface="Arial" panose="020B0604020202020204" pitchFamily="34" charset="0"/>
              <a:sym typeface="+mn-ea"/>
            </a:endParaRPr>
          </a:p>
          <a:p>
            <a:pPr algn="l">
              <a:lnSpc>
                <a:spcPct val="150000"/>
              </a:lnSpc>
              <a:spcBef>
                <a:spcPts val="0"/>
              </a:spcBef>
              <a:spcAft>
                <a:spcPts val="0"/>
              </a:spcAft>
            </a:pPr>
            <a:endParaRPr lang="zh-CN" altLang="en-US" sz="2000">
              <a:ea typeface="黑体" panose="02010609060101010101" charset="-122"/>
              <a:cs typeface="Arial" panose="020B0604020202020204" pitchFamily="34" charset="0"/>
              <a:sym typeface="+mn-e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Talking in Interview</a:t>
            </a:r>
            <a:endParaRPr lang="en-US" altLang="zh-CN" sz="3200">
              <a:sym typeface="+mn-ea"/>
            </a:endParaRPr>
          </a:p>
        </p:txBody>
      </p:sp>
      <p:sp>
        <p:nvSpPr>
          <p:cNvPr id="4" name="文本框 3"/>
          <p:cNvSpPr txBox="1"/>
          <p:nvPr/>
        </p:nvSpPr>
        <p:spPr>
          <a:xfrm>
            <a:off x="304800" y="1371600"/>
            <a:ext cx="8440420" cy="5031105"/>
          </a:xfrm>
          <a:prstGeom prst="rect">
            <a:avLst/>
          </a:prstGeom>
          <a:noFill/>
        </p:spPr>
        <p:txBody>
          <a:bodyPr wrap="square" rtlCol="0" anchor="t">
            <a:noAutofit/>
          </a:bodyPr>
          <a:p>
            <a:pPr algn="l">
              <a:lnSpc>
                <a:spcPct val="150000"/>
              </a:lnSpc>
              <a:spcBef>
                <a:spcPts val="0"/>
              </a:spcBef>
              <a:spcAft>
                <a:spcPts val="0"/>
              </a:spcAft>
            </a:pPr>
            <a:r>
              <a:rPr lang="zh-CN" altLang="en-US" sz="2000">
                <a:ea typeface="黑体" panose="02010609060101010101" charset="-122"/>
                <a:cs typeface="Arial" panose="020B0604020202020204" pitchFamily="34" charset="0"/>
                <a:sym typeface="+mn-ea"/>
              </a:rPr>
              <a:t>清华大学</a:t>
            </a:r>
            <a:r>
              <a:rPr lang="en-US" altLang="zh-CN" sz="2000">
                <a:ea typeface="黑体" panose="02010609060101010101" charset="-122"/>
                <a:cs typeface="Arial" panose="020B0604020202020204" pitchFamily="34" charset="0"/>
                <a:sym typeface="+mn-ea"/>
              </a:rPr>
              <a:t>2019</a:t>
            </a:r>
            <a:r>
              <a:rPr lang="zh-CN" altLang="en-US" sz="2000">
                <a:ea typeface="黑体" panose="02010609060101010101" charset="-122"/>
                <a:cs typeface="Arial" panose="020B0604020202020204" pitchFamily="34" charset="0"/>
                <a:sym typeface="+mn-ea"/>
              </a:rPr>
              <a:t>保研面试：知道Raft协议是什么？它的作用是什么？此外还</a:t>
            </a:r>
            <a:r>
              <a:rPr lang="zh-CN" altLang="en-US" sz="2000">
                <a:ea typeface="黑体" panose="02010609060101010101" charset="-122"/>
                <a:cs typeface="Arial" panose="020B0604020202020204" pitchFamily="34" charset="0"/>
                <a:sym typeface="+mn-ea"/>
              </a:rPr>
              <a:t>了解过哪些分布式算法？</a:t>
            </a:r>
            <a:endParaRPr lang="zh-CN" altLang="en-US" sz="2000">
              <a:ea typeface="黑体" panose="02010609060101010101" charset="-122"/>
              <a:cs typeface="Arial" panose="020B0604020202020204" pitchFamily="34" charset="0"/>
              <a:sym typeface="+mn-ea"/>
            </a:endParaRPr>
          </a:p>
          <a:p>
            <a:pPr algn="l">
              <a:lnSpc>
                <a:spcPct val="150000"/>
              </a:lnSpc>
              <a:spcBef>
                <a:spcPts val="0"/>
              </a:spcBef>
              <a:spcAft>
                <a:spcPts val="0"/>
              </a:spcAft>
            </a:pPr>
            <a:endParaRPr lang="zh-CN" altLang="en-US" sz="2000">
              <a:ea typeface="黑体" panose="02010609060101010101" charset="-122"/>
              <a:cs typeface="Arial" panose="020B0604020202020204" pitchFamily="34" charset="0"/>
              <a:sym typeface="+mn-ea"/>
            </a:endParaRPr>
          </a:p>
          <a:p>
            <a:pPr algn="l">
              <a:lnSpc>
                <a:spcPct val="150000"/>
              </a:lnSpc>
              <a:spcBef>
                <a:spcPts val="0"/>
              </a:spcBef>
              <a:spcAft>
                <a:spcPts val="0"/>
              </a:spcAft>
            </a:pPr>
            <a:r>
              <a:rPr lang="zh-CN" altLang="en-US" sz="2000">
                <a:ea typeface="黑体" panose="02010609060101010101" charset="-122"/>
                <a:cs typeface="Arial" panose="020B0604020202020204" pitchFamily="34" charset="0"/>
                <a:sym typeface="+mn-ea"/>
              </a:rPr>
              <a:t>进一步：Raft协议与其他一致性协议相比，如Zookeeper、Chubby等，有哪些优缺点？</a:t>
            </a:r>
            <a:endParaRPr lang="zh-CN" altLang="en-US" sz="2000">
              <a:ea typeface="黑体" panose="02010609060101010101" charset="-122"/>
              <a:cs typeface="Arial" panose="020B0604020202020204" pitchFamily="34" charset="0"/>
              <a:sym typeface="+mn-ea"/>
            </a:endParaRPr>
          </a:p>
          <a:p>
            <a:pPr algn="l">
              <a:lnSpc>
                <a:spcPct val="150000"/>
              </a:lnSpc>
              <a:spcBef>
                <a:spcPts val="0"/>
              </a:spcBef>
              <a:spcAft>
                <a:spcPts val="0"/>
              </a:spcAft>
            </a:pPr>
            <a:endParaRPr lang="zh-CN" altLang="en-US" sz="2000">
              <a:ea typeface="黑体" panose="02010609060101010101" charset="-122"/>
              <a:cs typeface="Arial" panose="020B0604020202020204" pitchFamily="34" charset="0"/>
              <a:sym typeface="+mn-ea"/>
            </a:endParaRPr>
          </a:p>
          <a:p>
            <a:pPr algn="l">
              <a:lnSpc>
                <a:spcPct val="150000"/>
              </a:lnSpc>
              <a:spcBef>
                <a:spcPts val="0"/>
              </a:spcBef>
              <a:spcAft>
                <a:spcPts val="0"/>
              </a:spcAft>
            </a:pPr>
            <a:r>
              <a:rPr lang="en-US" altLang="zh-CN" sz="2000">
                <a:ea typeface="黑体" panose="02010609060101010101" charset="-122"/>
                <a:cs typeface="Arial" panose="020B0604020202020204" pitchFamily="34" charset="0"/>
                <a:sym typeface="+mn-ea"/>
              </a:rPr>
              <a:t>Ans</a:t>
            </a:r>
            <a:r>
              <a:rPr lang="zh-CN" altLang="en-US" sz="2000">
                <a:ea typeface="黑体" panose="02010609060101010101" charset="-122"/>
                <a:cs typeface="Arial" panose="020B0604020202020204" pitchFamily="34" charset="0"/>
                <a:sym typeface="+mn-ea"/>
              </a:rPr>
              <a:t>：Raft相对于其他一致性协议（如Zookeeper、Chubby）的优点在于其易于理解、易于实现，具有更好的可读性和可维护性。缺点在于它可能会牺牲一些性能</a:t>
            </a:r>
            <a:endParaRPr lang="zh-CN" altLang="en-US" sz="2000">
              <a:ea typeface="黑体" panose="02010609060101010101" charset="-122"/>
              <a:cs typeface="Arial" panose="020B0604020202020204"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wipe(down)">
                                      <p:cBhvr>
                                        <p:cTn id="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sym typeface="+mn-ea"/>
              </a:rPr>
              <a:t>Summary</a:t>
            </a:r>
            <a:endParaRPr lang="zh-CN" altLang="en-US">
              <a:ea typeface="宋体" panose="02010600030101010101" pitchFamily="2" charset="-122"/>
              <a:sym typeface="+mn-ea"/>
            </a:endParaRPr>
          </a:p>
        </p:txBody>
      </p:sp>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endParaRPr lang="en-US" altLang="zh-CN" sz="3200">
              <a:latin typeface="Arial" panose="020B0604020202020204" pitchFamily="34" charset="0"/>
              <a:ea typeface="宋体" panose="02010600030101010101" pitchFamily="2" charset="-122"/>
              <a:cs typeface="Arial" panose="020B0604020202020204" pitchFamily="34" charset="0"/>
            </a:endParaRPr>
          </a:p>
        </p:txBody>
      </p:sp>
      <p:sp>
        <p:nvSpPr>
          <p:cNvPr id="4" name="标题 510977"/>
          <p:cNvSpPr/>
          <p:nvPr>
            <p:custDataLst>
              <p:tags r:id="rId2"/>
            </p:custDataLst>
          </p:nvPr>
        </p:nvSpPr>
        <p:spPr>
          <a:xfrm>
            <a:off x="12700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latin typeface="Arial" panose="020B0604020202020204" pitchFamily="34" charset="0"/>
                <a:ea typeface="宋体" panose="02010600030101010101" pitchFamily="2" charset="-122"/>
                <a:cs typeface="Arial" panose="020B0604020202020204" pitchFamily="34" charset="0"/>
              </a:rPr>
              <a:t>Part 4</a:t>
            </a:r>
            <a:endParaRPr lang="en-US" altLang="zh-CN" sz="3200">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Summary </a:t>
            </a:r>
            <a:endParaRPr lang="en-US" altLang="zh-CN" sz="3200">
              <a:latin typeface="Arial" panose="020B0604020202020204" pitchFamily="34" charset="0"/>
              <a:ea typeface="宋体" panose="02010600030101010101" pitchFamily="2" charset="-122"/>
              <a:cs typeface="Arial" panose="020B0604020202020204" pitchFamily="34" charset="0"/>
            </a:endParaRPr>
          </a:p>
        </p:txBody>
      </p:sp>
      <p:sp>
        <p:nvSpPr>
          <p:cNvPr id="5" name="文本框 4"/>
          <p:cNvSpPr txBox="1"/>
          <p:nvPr/>
        </p:nvSpPr>
        <p:spPr>
          <a:xfrm>
            <a:off x="509905" y="1388745"/>
            <a:ext cx="8114665" cy="3001645"/>
          </a:xfrm>
          <a:prstGeom prst="rect">
            <a:avLst/>
          </a:prstGeom>
          <a:noFill/>
        </p:spPr>
        <p:txBody>
          <a:bodyPr wrap="square" rtlCol="0" anchor="t">
            <a:noAutofit/>
          </a:bodyPr>
          <a:p>
            <a:pPr algn="l">
              <a:lnSpc>
                <a:spcPct val="150000"/>
              </a:lnSpc>
              <a:buFont typeface="Wingdings" panose="05000000000000000000" charset="0"/>
            </a:pPr>
            <a:r>
              <a:rPr lang="zh-CN" altLang="en-US" sz="2400" b="1">
                <a:solidFill>
                  <a:schemeClr val="tx1"/>
                </a:solidFill>
                <a:latin typeface="黑体" panose="02010609060101010101" charset="-122"/>
                <a:ea typeface="黑体" panose="02010609060101010101" charset="-122"/>
                <a:cs typeface="黑体" panose="02010609060101010101" charset="-122"/>
                <a:sym typeface="+mn-ea"/>
              </a:rPr>
              <a:t>用</a:t>
            </a:r>
            <a:r>
              <a:rPr lang="en-US" altLang="zh-CN" sz="2400" b="1">
                <a:solidFill>
                  <a:schemeClr val="tx1"/>
                </a:solidFill>
                <a:latin typeface="黑体" panose="02010609060101010101" charset="-122"/>
                <a:ea typeface="黑体" panose="02010609060101010101" charset="-122"/>
                <a:cs typeface="黑体" panose="02010609060101010101" charset="-122"/>
                <a:sym typeface="+mn-ea"/>
              </a:rPr>
              <a:t>100</a:t>
            </a:r>
            <a:r>
              <a:rPr lang="zh-CN" altLang="en-US" sz="2400" b="1">
                <a:solidFill>
                  <a:schemeClr val="tx1"/>
                </a:solidFill>
                <a:latin typeface="黑体" panose="02010609060101010101" charset="-122"/>
                <a:ea typeface="黑体" panose="02010609060101010101" charset="-122"/>
                <a:cs typeface="黑体" panose="02010609060101010101" charset="-122"/>
                <a:sym typeface="+mn-ea"/>
              </a:rPr>
              <a:t>字来做个总结：</a:t>
            </a:r>
            <a:endParaRPr lang="zh-CN" altLang="en-US" sz="2400" b="1">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buFont typeface="Wingdings" panose="05000000000000000000" charset="0"/>
            </a:pPr>
            <a:endParaRPr lang="zh-CN" altLang="en-US" sz="2400" b="1">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buFont typeface="Wingdings" panose="05000000000000000000" charset="0"/>
            </a:pPr>
            <a:r>
              <a:rPr lang="zh-CN" altLang="en-US" sz="2000">
                <a:solidFill>
                  <a:schemeClr val="tx1"/>
                </a:solidFill>
                <a:latin typeface="黑体" panose="02010609060101010101" charset="-122"/>
                <a:ea typeface="黑体" panose="02010609060101010101" charset="-122"/>
                <a:cs typeface="黑体" panose="02010609060101010101" charset="-122"/>
                <a:sym typeface="+mn-ea"/>
              </a:rPr>
              <a:t>Raft是一种分布式一致性算法，旨在解决分布式系统中的容错问题。其精髓在于将复杂的一致性问题分解为三个子问题：领导选举、日志复制和安全处理。Raft通过基于随机化时钟和心跳机制的超时选举机制选出领导者，领导者负责日志复制，确保所有服务器的日志保持一致。安全性则通过一些限制条件来维护，如提交日志条件和领导者选举限制。Raft具备易理解性、容错性强、高可用性等特点，广泛应用于分布式系统中。</a:t>
            </a:r>
            <a:endParaRPr lang="zh-CN" altLang="en-US" sz="2000">
              <a:solidFill>
                <a:schemeClr val="tx1"/>
              </a:solidFill>
              <a:latin typeface="黑体" panose="02010609060101010101" charset="-122"/>
              <a:ea typeface="黑体" panose="02010609060101010101" charset="-122"/>
              <a:cs typeface="黑体" panose="02010609060101010101" charset="-122"/>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END</a:t>
            </a:r>
            <a:endParaRPr lang="en-US" altLang="zh-CN"/>
          </a:p>
        </p:txBody>
      </p:sp>
      <p:sp>
        <p:nvSpPr>
          <p:cNvPr id="3" name="副标题 2"/>
          <p:cNvSpPr>
            <a:spLocks noGrp="1"/>
          </p:cNvSpPr>
          <p:nvPr>
            <p:ph type="subTitle" idx="1"/>
          </p:nvPr>
        </p:nvSpPr>
        <p:spPr/>
        <p:txBody>
          <a:bodyPr/>
          <a:p>
            <a:r>
              <a:rPr lang="en-US" altLang="zh-CN"/>
              <a:t>2023-5-20</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Background &amp; Intro</a:t>
            </a:r>
            <a:endParaRPr lang="en-US" altLang="zh-CN" sz="3200">
              <a:latin typeface="Arial" panose="020B0604020202020204" pitchFamily="34" charset="0"/>
              <a:ea typeface="宋体" panose="02010600030101010101" pitchFamily="2" charset="-122"/>
              <a:cs typeface="Arial" panose="020B0604020202020204" pitchFamily="34" charset="0"/>
            </a:endParaRPr>
          </a:p>
        </p:txBody>
      </p:sp>
      <p:sp>
        <p:nvSpPr>
          <p:cNvPr id="4" name="文本框 3"/>
          <p:cNvSpPr txBox="1"/>
          <p:nvPr/>
        </p:nvSpPr>
        <p:spPr>
          <a:xfrm>
            <a:off x="457200" y="2133600"/>
            <a:ext cx="8194040" cy="3631565"/>
          </a:xfrm>
          <a:prstGeom prst="rect">
            <a:avLst/>
          </a:prstGeom>
          <a:noFill/>
        </p:spPr>
        <p:txBody>
          <a:bodyPr wrap="square" rtlCol="0" anchor="t">
            <a:noAutofit/>
          </a:bodyPr>
          <a:p>
            <a:pPr marL="0" lvl="1" algn="l">
              <a:lnSpc>
                <a:spcPct val="125000"/>
              </a:lnSpc>
              <a:spcBef>
                <a:spcPts val="0"/>
              </a:spcBef>
              <a:spcAft>
                <a:spcPts val="0"/>
              </a:spcAft>
              <a:buFont typeface="Arial" panose="020B0604020202020204" pitchFamily="34" charset="0"/>
            </a:pPr>
            <a:r>
              <a:rPr lang="en-US" altLang="zh-CN" sz="2000" b="1">
                <a:ea typeface="黑体" panose="02010609060101010101" charset="-122"/>
                <a:cs typeface="Arial" panose="020B0604020202020204" pitchFamily="34" charset="0"/>
                <a:sym typeface="+mn-ea"/>
              </a:rPr>
              <a:t>Q2</a:t>
            </a:r>
            <a:r>
              <a:rPr lang="zh-CN" altLang="en-US" sz="2000" b="1">
                <a:ea typeface="黑体" panose="02010609060101010101" charset="-122"/>
                <a:cs typeface="Arial" panose="020B0604020202020204" pitchFamily="34" charset="0"/>
                <a:sym typeface="+mn-ea"/>
              </a:rPr>
              <a:t>：</a:t>
            </a:r>
            <a:r>
              <a:rPr lang="zh-CN" altLang="en-US" sz="2000">
                <a:ea typeface="黑体" panose="02010609060101010101" charset="-122"/>
                <a:cs typeface="Arial" panose="020B0604020202020204" pitchFamily="34" charset="0"/>
                <a:sym typeface="+mn-ea"/>
              </a:rPr>
              <a:t>为什么要有</a:t>
            </a:r>
            <a:r>
              <a:rPr lang="en-US" altLang="zh-CN" sz="2000">
                <a:ea typeface="黑体" panose="02010609060101010101" charset="-122"/>
                <a:cs typeface="Arial" panose="020B0604020202020204" pitchFamily="34" charset="0"/>
                <a:sym typeface="+mn-ea"/>
              </a:rPr>
              <a:t>Raft</a:t>
            </a:r>
            <a:r>
              <a:rPr lang="zh-CN" altLang="en-US" sz="2000">
                <a:ea typeface="黑体" panose="02010609060101010101" charset="-122"/>
                <a:cs typeface="Arial" panose="020B0604020202020204" pitchFamily="34" charset="0"/>
                <a:sym typeface="+mn-ea"/>
              </a:rPr>
              <a:t>这个算法？它为什么会出现？</a:t>
            </a:r>
            <a:endParaRPr lang="zh-CN" altLang="en-US" sz="2000">
              <a:ea typeface="黑体" panose="02010609060101010101" charset="-122"/>
              <a:cs typeface="Arial" panose="020B0604020202020204" pitchFamily="34" charset="0"/>
              <a:sym typeface="+mn-ea"/>
            </a:endParaRPr>
          </a:p>
          <a:p>
            <a:pPr marL="0" lvl="1" algn="l">
              <a:lnSpc>
                <a:spcPct val="125000"/>
              </a:lnSpc>
              <a:spcBef>
                <a:spcPts val="0"/>
              </a:spcBef>
              <a:spcAft>
                <a:spcPts val="0"/>
              </a:spcAft>
              <a:buFont typeface="Arial" panose="020B0604020202020204" pitchFamily="34" charset="0"/>
            </a:pPr>
            <a:endParaRPr lang="zh-CN" altLang="en-US" sz="2000">
              <a:ea typeface="黑体" panose="02010609060101010101" charset="-122"/>
              <a:cs typeface="Arial" panose="020B0604020202020204" pitchFamily="34" charset="0"/>
            </a:endParaRPr>
          </a:p>
          <a:p>
            <a:pPr marL="0" lvl="1" algn="l">
              <a:lnSpc>
                <a:spcPct val="125000"/>
              </a:lnSpc>
              <a:spcBef>
                <a:spcPts val="0"/>
              </a:spcBef>
              <a:spcAft>
                <a:spcPts val="0"/>
              </a:spcAft>
              <a:buFont typeface="Arial" panose="020B0604020202020204" pitchFamily="34" charset="0"/>
            </a:pPr>
            <a:r>
              <a:rPr lang="zh-CN" altLang="en-US" sz="2000">
                <a:ea typeface="黑体" panose="02010609060101010101" charset="-122"/>
                <a:cs typeface="Arial" panose="020B0604020202020204" pitchFamily="34" charset="0"/>
              </a:rPr>
              <a:t>Paxos</a:t>
            </a:r>
            <a:r>
              <a:rPr lang="en-US" altLang="zh-CN" sz="2000">
                <a:ea typeface="黑体" panose="02010609060101010101" charset="-122"/>
                <a:cs typeface="Arial" panose="020B0604020202020204" pitchFamily="34" charset="0"/>
              </a:rPr>
              <a:t> </a:t>
            </a:r>
            <a:r>
              <a:rPr lang="zh-CN" altLang="en-US" sz="2000">
                <a:ea typeface="黑体" panose="02010609060101010101" charset="-122"/>
                <a:cs typeface="Arial" panose="020B0604020202020204" pitchFamily="34" charset="0"/>
              </a:rPr>
              <a:t>has dominated the discussion of consensus</a:t>
            </a:r>
            <a:r>
              <a:rPr lang="en-US" altLang="zh-CN" sz="2000">
                <a:ea typeface="黑体" panose="02010609060101010101" charset="-122"/>
                <a:cs typeface="Arial" panose="020B0604020202020204" pitchFamily="34" charset="0"/>
              </a:rPr>
              <a:t> </a:t>
            </a:r>
            <a:r>
              <a:rPr lang="zh-CN" altLang="en-US" sz="2000">
                <a:ea typeface="黑体" panose="02010609060101010101" charset="-122"/>
                <a:cs typeface="Arial" panose="020B0604020202020204" pitchFamily="34" charset="0"/>
              </a:rPr>
              <a:t>algorithms</a:t>
            </a:r>
            <a:r>
              <a:rPr lang="en-US" altLang="zh-CN" sz="2000">
                <a:ea typeface="黑体" panose="02010609060101010101" charset="-122"/>
                <a:cs typeface="Arial" panose="020B0604020202020204" pitchFamily="34" charset="0"/>
              </a:rPr>
              <a:t> </a:t>
            </a:r>
            <a:r>
              <a:rPr lang="zh-CN" altLang="en-US" sz="2000">
                <a:ea typeface="黑体" panose="02010609060101010101" charset="-122"/>
                <a:cs typeface="Arial" panose="020B0604020202020204" pitchFamily="34" charset="0"/>
              </a:rPr>
              <a:t>over</a:t>
            </a:r>
            <a:r>
              <a:rPr lang="en-US" altLang="zh-CN" sz="2000">
                <a:ea typeface="黑体" panose="02010609060101010101" charset="-122"/>
                <a:cs typeface="Arial" panose="020B0604020202020204" pitchFamily="34" charset="0"/>
              </a:rPr>
              <a:t> </a:t>
            </a:r>
            <a:r>
              <a:rPr lang="zh-CN" altLang="en-US" sz="2000">
                <a:ea typeface="黑体" panose="02010609060101010101" charset="-122"/>
                <a:cs typeface="Arial" panose="020B0604020202020204" pitchFamily="34" charset="0"/>
              </a:rPr>
              <a:t>the</a:t>
            </a:r>
            <a:r>
              <a:rPr lang="en-US" altLang="zh-CN" sz="2000">
                <a:ea typeface="黑体" panose="02010609060101010101" charset="-122"/>
                <a:cs typeface="Arial" panose="020B0604020202020204" pitchFamily="34" charset="0"/>
              </a:rPr>
              <a:t> </a:t>
            </a:r>
            <a:r>
              <a:rPr lang="zh-CN" altLang="en-US" sz="2000">
                <a:ea typeface="黑体" panose="02010609060101010101" charset="-122"/>
                <a:cs typeface="Arial" panose="020B0604020202020204" pitchFamily="34" charset="0"/>
              </a:rPr>
              <a:t>last</a:t>
            </a:r>
            <a:r>
              <a:rPr lang="en-US" altLang="zh-CN" sz="2000">
                <a:ea typeface="黑体" panose="02010609060101010101" charset="-122"/>
                <a:cs typeface="Arial" panose="020B0604020202020204" pitchFamily="34" charset="0"/>
              </a:rPr>
              <a:t> </a:t>
            </a:r>
            <a:r>
              <a:rPr lang="zh-CN" altLang="en-US" sz="2000">
                <a:ea typeface="黑体" panose="02010609060101010101" charset="-122"/>
                <a:cs typeface="Arial" panose="020B0604020202020204" pitchFamily="34" charset="0"/>
              </a:rPr>
              <a:t>decade:</a:t>
            </a:r>
            <a:r>
              <a:rPr lang="en-US" altLang="zh-CN" sz="2000">
                <a:ea typeface="黑体" panose="02010609060101010101" charset="-122"/>
                <a:cs typeface="Arial" panose="020B0604020202020204" pitchFamily="34" charset="0"/>
              </a:rPr>
              <a:t> </a:t>
            </a:r>
            <a:r>
              <a:rPr lang="zh-CN" altLang="en-US" sz="2000" b="1">
                <a:ea typeface="黑体" panose="02010609060101010101" charset="-122"/>
                <a:cs typeface="Arial" panose="020B0604020202020204" pitchFamily="34" charset="0"/>
              </a:rPr>
              <a:t>most</a:t>
            </a:r>
            <a:r>
              <a:rPr lang="en-US" altLang="zh-CN" sz="2000" b="1">
                <a:ea typeface="黑体" panose="02010609060101010101" charset="-122"/>
                <a:cs typeface="Arial" panose="020B0604020202020204" pitchFamily="34" charset="0"/>
              </a:rPr>
              <a:t> </a:t>
            </a:r>
            <a:r>
              <a:rPr lang="zh-CN" altLang="en-US" sz="2000" b="1">
                <a:ea typeface="黑体" panose="02010609060101010101" charset="-122"/>
                <a:cs typeface="Arial" panose="020B0604020202020204" pitchFamily="34" charset="0"/>
              </a:rPr>
              <a:t>implementations of consensus are based on Paxos or influenced by it</a:t>
            </a:r>
            <a:r>
              <a:rPr lang="zh-CN" altLang="en-US" sz="2000">
                <a:ea typeface="黑体" panose="02010609060101010101" charset="-122"/>
                <a:cs typeface="Arial" panose="020B0604020202020204" pitchFamily="34" charset="0"/>
              </a:rPr>
              <a:t>, and Paxos has become the </a:t>
            </a:r>
            <a:r>
              <a:rPr lang="zh-CN" altLang="en-US" sz="2000" b="1">
                <a:ea typeface="黑体" panose="02010609060101010101" charset="-122"/>
                <a:cs typeface="Arial" panose="020B0604020202020204" pitchFamily="34" charset="0"/>
              </a:rPr>
              <a:t>primary vehicle used to teach students about consensus</a:t>
            </a:r>
            <a:r>
              <a:rPr lang="zh-CN" altLang="en-US" sz="2000">
                <a:ea typeface="黑体" panose="02010609060101010101" charset="-122"/>
                <a:cs typeface="Arial" panose="020B0604020202020204" pitchFamily="34" charset="0"/>
              </a:rPr>
              <a:t>.</a:t>
            </a:r>
            <a:endParaRPr lang="en-US" altLang="zh-CN" sz="2000">
              <a:ea typeface="黑体" panose="02010609060101010101" charset="-122"/>
              <a:cs typeface="Arial" panose="020B0604020202020204" pitchFamily="34" charset="0"/>
            </a:endParaRPr>
          </a:p>
          <a:p>
            <a:pPr marL="285750" lvl="1" indent="-285750" algn="l">
              <a:lnSpc>
                <a:spcPct val="125000"/>
              </a:lnSpc>
              <a:spcBef>
                <a:spcPts val="0"/>
              </a:spcBef>
              <a:spcAft>
                <a:spcPts val="0"/>
              </a:spcAft>
              <a:buFont typeface="Wingdings" panose="05000000000000000000" charset="0"/>
              <a:buChar char="l"/>
            </a:pPr>
            <a:r>
              <a:rPr lang="en-US" altLang="zh-CN" sz="2000">
                <a:ea typeface="黑体" panose="02010609060101010101" charset="-122"/>
                <a:cs typeface="Arial" panose="020B0604020202020204" pitchFamily="34" charset="0"/>
              </a:rPr>
              <a:t>Paxos太难了，不容易让学生理解</a:t>
            </a:r>
            <a:endParaRPr lang="en-US" altLang="zh-CN" sz="2000">
              <a:ea typeface="黑体" panose="02010609060101010101" charset="-122"/>
              <a:cs typeface="Arial" panose="020B0604020202020204" pitchFamily="34" charset="0"/>
            </a:endParaRPr>
          </a:p>
          <a:p>
            <a:pPr marL="285750" lvl="1" indent="-285750" algn="l">
              <a:lnSpc>
                <a:spcPct val="125000"/>
              </a:lnSpc>
              <a:spcBef>
                <a:spcPts val="0"/>
              </a:spcBef>
              <a:spcAft>
                <a:spcPts val="0"/>
              </a:spcAft>
              <a:buFont typeface="Wingdings" panose="05000000000000000000" charset="0"/>
              <a:buChar char="l"/>
            </a:pPr>
            <a:r>
              <a:rPr lang="zh-CN" altLang="en-US" sz="2000">
                <a:ea typeface="黑体" panose="02010609060101010101" charset="-122"/>
                <a:cs typeface="Arial" panose="020B0604020202020204" pitchFamily="34" charset="0"/>
              </a:rPr>
              <a:t>作者</a:t>
            </a:r>
            <a:r>
              <a:rPr lang="en-US" altLang="zh-CN" sz="2000">
                <a:ea typeface="黑体" panose="02010609060101010101" charset="-122"/>
                <a:cs typeface="Arial" panose="020B0604020202020204" pitchFamily="34" charset="0"/>
              </a:rPr>
              <a:t>希望这个Raft算法能够</a:t>
            </a:r>
            <a:r>
              <a:rPr lang="zh-CN" altLang="en-US" sz="2000">
                <a:ea typeface="黑体" panose="02010609060101010101" charset="-122"/>
                <a:cs typeface="Arial" panose="020B0604020202020204" pitchFamily="34" charset="0"/>
              </a:rPr>
              <a:t>：</a:t>
            </a:r>
            <a:r>
              <a:rPr lang="en-US" altLang="zh-CN" sz="2000">
                <a:ea typeface="黑体" panose="02010609060101010101" charset="-122"/>
                <a:cs typeface="Arial" panose="020B0604020202020204" pitchFamily="34" charset="0"/>
              </a:rPr>
              <a:t>facilitate </a:t>
            </a:r>
            <a:r>
              <a:rPr lang="en-US" altLang="zh-CN" sz="2000" b="1">
                <a:solidFill>
                  <a:srgbClr val="FF0000"/>
                </a:solidFill>
                <a:ea typeface="黑体" panose="02010609060101010101" charset="-122"/>
                <a:cs typeface="Arial" panose="020B0604020202020204" pitchFamily="34" charset="0"/>
              </a:rPr>
              <a:t>the development of intuitions</a:t>
            </a:r>
            <a:r>
              <a:rPr lang="en-US" altLang="zh-CN" sz="2000">
                <a:ea typeface="黑体" panose="02010609060101010101" charset="-122"/>
                <a:cs typeface="Arial" panose="020B0604020202020204" pitchFamily="34" charset="0"/>
              </a:rPr>
              <a:t> that are essential for system builders</a:t>
            </a:r>
            <a:endParaRPr lang="en-US" altLang="zh-CN" sz="2000">
              <a:ea typeface="黑体" panose="02010609060101010101" charset="-122"/>
              <a:cs typeface="Arial" panose="020B0604020202020204" pitchFamily="34" charset="0"/>
            </a:endParaRPr>
          </a:p>
        </p:txBody>
      </p:sp>
      <p:sp>
        <p:nvSpPr>
          <p:cNvPr id="5" name="文本框 4"/>
          <p:cNvSpPr txBox="1"/>
          <p:nvPr/>
        </p:nvSpPr>
        <p:spPr>
          <a:xfrm>
            <a:off x="459740" y="1463675"/>
            <a:ext cx="8227060" cy="398780"/>
          </a:xfrm>
          <a:prstGeom prst="rect">
            <a:avLst/>
          </a:prstGeom>
          <a:noFill/>
        </p:spPr>
        <p:txBody>
          <a:bodyPr wrap="square" rtlCol="0">
            <a:spAutoFit/>
          </a:bodyPr>
          <a:p>
            <a:pPr algn="l"/>
            <a:r>
              <a:rPr lang="en-US" altLang="zh-CN" sz="2000" b="1">
                <a:latin typeface="黑体" panose="02010609060101010101" charset="-122"/>
                <a:ea typeface="黑体" panose="02010609060101010101" charset="-122"/>
                <a:cs typeface="黑体" panose="02010609060101010101" charset="-122"/>
              </a:rPr>
              <a:t>Raft</a:t>
            </a:r>
            <a:r>
              <a:rPr lang="zh-CN" altLang="en-US" sz="2000" b="1">
                <a:latin typeface="黑体" panose="02010609060101010101" charset="-122"/>
                <a:ea typeface="黑体" panose="02010609060101010101" charset="-122"/>
                <a:cs typeface="黑体" panose="02010609060101010101" charset="-122"/>
              </a:rPr>
              <a:t>算法是分布式系统中一种易于理解的一致性算法</a:t>
            </a:r>
            <a:endParaRPr lang="zh-CN" altLang="en-US" sz="2000" b="1">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532130" y="3200400"/>
            <a:ext cx="8079740" cy="2971800"/>
          </a:xfrm>
          <a:prstGeom prst="rect">
            <a:avLst/>
          </a:prstGeom>
          <a:solidFill>
            <a:schemeClr val="bg2">
              <a:lumMod val="40000"/>
              <a:lumOff val="60000"/>
              <a:alpha val="46000"/>
            </a:schemeClr>
          </a:solidFill>
          <a:ln w="12700" cap="flat" cmpd="sng" algn="ctr">
            <a:solidFill>
              <a:schemeClr val="accent1">
                <a:shade val="50000"/>
              </a:schemeClr>
            </a:solidFill>
            <a:prstDash val="sysDot"/>
            <a:round/>
            <a:headEnd type="none" w="med" len="med"/>
            <a:tailEnd type="none" w="med" len="med"/>
          </a:ln>
        </p:spPr>
        <p:txBody>
          <a:bodyPr vert="horz" wrap="square" lIns="91440" tIns="45720" rIns="91440" bIns="45720" numCol="1" anchor="t" anchorCtr="0" compatLnSpc="1"/>
          <a:p>
            <a:pPr lvl="1" algn="l">
              <a:lnSpc>
                <a:spcPct val="115000"/>
              </a:lnSpc>
              <a:spcBef>
                <a:spcPts val="0"/>
              </a:spcBef>
              <a:spcAft>
                <a:spcPts val="0"/>
              </a:spcAft>
              <a:buFont typeface="Arial" panose="020B0604020202020204" pitchFamily="34" charset="0"/>
            </a:pPr>
            <a:r>
              <a:rPr lang="en-US" altLang="en-US" sz="1800" b="1" i="1" smtClean="0">
                <a:ln>
                  <a:noFill/>
                </a:ln>
                <a:effectLst/>
                <a:sym typeface="+mn-ea"/>
              </a:rPr>
              <a:t>reference:</a:t>
            </a:r>
            <a:endParaRPr lang="en-US" altLang="en-US" sz="1800" b="1" i="1" smtClean="0">
              <a:ln>
                <a:noFill/>
              </a:ln>
              <a:effectLst/>
              <a:sym typeface="+mn-ea"/>
            </a:endParaRPr>
          </a:p>
          <a:p>
            <a:pPr lvl="1" algn="l">
              <a:lnSpc>
                <a:spcPct val="115000"/>
              </a:lnSpc>
              <a:spcBef>
                <a:spcPts val="0"/>
              </a:spcBef>
              <a:spcAft>
                <a:spcPts val="0"/>
              </a:spcAft>
              <a:buFont typeface="Arial" panose="020B0604020202020204" pitchFamily="34" charset="0"/>
            </a:pPr>
            <a:endParaRPr lang="zh-CN" altLang="en-US" sz="1800" i="1">
              <a:ea typeface="黑体" panose="02010609060101010101" charset="-122"/>
              <a:cs typeface="Arial" panose="020B0604020202020204" pitchFamily="34" charset="0"/>
            </a:endParaRPr>
          </a:p>
          <a:p>
            <a:pPr lvl="1" algn="l">
              <a:lnSpc>
                <a:spcPct val="115000"/>
              </a:lnSpc>
              <a:spcBef>
                <a:spcPts val="0"/>
              </a:spcBef>
              <a:spcAft>
                <a:spcPts val="0"/>
              </a:spcAft>
              <a:buFont typeface="Arial" panose="020B0604020202020204" pitchFamily="34" charset="0"/>
            </a:pPr>
            <a:r>
              <a:rPr lang="zh-CN" altLang="en-US" sz="1800" i="1">
                <a:ea typeface="黑体" panose="02010609060101010101" charset="-122"/>
                <a:cs typeface="Arial" panose="020B0604020202020204" pitchFamily="34" charset="0"/>
                <a:sym typeface="+mn-ea"/>
              </a:rPr>
              <a:t>The part-time parliament. ACM Transactions on Computer Systems 16, 2 (May 1998), 133–169.</a:t>
            </a:r>
            <a:endParaRPr lang="zh-CN" altLang="en-US" sz="1800" i="1">
              <a:ea typeface="黑体" panose="02010609060101010101" charset="-122"/>
              <a:cs typeface="Arial" panose="020B0604020202020204" pitchFamily="34" charset="0"/>
            </a:endParaRPr>
          </a:p>
          <a:p>
            <a:pPr lvl="1" algn="l">
              <a:lnSpc>
                <a:spcPct val="115000"/>
              </a:lnSpc>
              <a:spcBef>
                <a:spcPts val="0"/>
              </a:spcBef>
              <a:spcAft>
                <a:spcPts val="0"/>
              </a:spcAft>
              <a:buFont typeface="Arial" panose="020B0604020202020204" pitchFamily="34" charset="0"/>
            </a:pPr>
            <a:r>
              <a:rPr lang="zh-CN" altLang="en-US" sz="1800" i="1">
                <a:ea typeface="黑体" panose="02010609060101010101" charset="-122"/>
                <a:cs typeface="Arial" panose="020B0604020202020204" pitchFamily="34" charset="0"/>
                <a:sym typeface="+mn-ea"/>
              </a:rPr>
              <a:t>Paxos made simple. ACM SIGACT News 32, 4 (Dec. 2001), 18–25</a:t>
            </a:r>
            <a:endParaRPr lang="zh-CN" altLang="en-US" sz="1800" i="1">
              <a:ea typeface="黑体" panose="02010609060101010101" charset="-122"/>
              <a:cs typeface="Arial" panose="020B0604020202020204" pitchFamily="34" charset="0"/>
            </a:endParaRPr>
          </a:p>
          <a:p>
            <a:pPr lvl="1" algn="l">
              <a:lnSpc>
                <a:spcPct val="115000"/>
              </a:lnSpc>
              <a:spcBef>
                <a:spcPts val="0"/>
              </a:spcBef>
              <a:spcAft>
                <a:spcPts val="0"/>
              </a:spcAft>
              <a:buFont typeface="Arial" panose="020B0604020202020204" pitchFamily="34" charset="0"/>
            </a:pPr>
            <a:r>
              <a:rPr lang="zh-CN" altLang="en-US" sz="1800" b="1" i="1">
                <a:ea typeface="黑体" panose="02010609060101010101" charset="-122"/>
                <a:cs typeface="Arial" panose="020B0604020202020204" pitchFamily="34" charset="0"/>
                <a:sym typeface="+mn-ea"/>
              </a:rPr>
              <a:t>https://zhuanlan.zhihu.com/p/380587949</a:t>
            </a:r>
            <a:r>
              <a:rPr lang="zh-CN" altLang="en-US" sz="1800" i="1">
                <a:ea typeface="黑体" panose="02010609060101010101" charset="-122"/>
                <a:cs typeface="Arial" panose="020B0604020202020204" pitchFamily="34" charset="0"/>
                <a:sym typeface="+mn-ea"/>
              </a:rPr>
              <a:t>：</a:t>
            </a:r>
            <a:r>
              <a:rPr lang="zh-CN" altLang="en-US" sz="1800">
                <a:ea typeface="黑体" panose="02010609060101010101" charset="-122"/>
                <a:cs typeface="Arial" panose="020B0604020202020204" pitchFamily="34" charset="0"/>
                <a:sym typeface="+mn-ea"/>
              </a:rPr>
              <a:t>Paxos made simple </a:t>
            </a:r>
            <a:endParaRPr lang="zh-CN" altLang="en-US" sz="1800">
              <a:ea typeface="黑体" panose="02010609060101010101" charset="-122"/>
              <a:cs typeface="Arial" panose="020B0604020202020204" pitchFamily="34" charset="0"/>
            </a:endParaRPr>
          </a:p>
          <a:p>
            <a:pPr lvl="1" algn="l">
              <a:lnSpc>
                <a:spcPct val="115000"/>
              </a:lnSpc>
              <a:spcBef>
                <a:spcPts val="0"/>
              </a:spcBef>
              <a:spcAft>
                <a:spcPts val="0"/>
              </a:spcAft>
              <a:buFont typeface="Arial" panose="020B0604020202020204" pitchFamily="34" charset="0"/>
            </a:pPr>
            <a:r>
              <a:rPr lang="zh-CN" altLang="en-US" sz="1800" b="1" i="1">
                <a:ea typeface="黑体" panose="02010609060101010101" charset="-122"/>
                <a:cs typeface="Arial" panose="020B0604020202020204" pitchFamily="34" charset="0"/>
                <a:sym typeface="+mn-ea"/>
              </a:rPr>
              <a:t>https://www.cnblogs.com/crazymakercircle/p/14341015.html</a:t>
            </a:r>
            <a:r>
              <a:rPr lang="zh-CN" altLang="en-US" sz="1800" i="1">
                <a:ea typeface="黑体" panose="02010609060101010101" charset="-122"/>
                <a:cs typeface="Arial" panose="020B0604020202020204" pitchFamily="34" charset="0"/>
                <a:sym typeface="+mn-ea"/>
              </a:rPr>
              <a:t>：</a:t>
            </a:r>
            <a:r>
              <a:rPr lang="zh-CN" altLang="en-US" sz="1800">
                <a:ea typeface="黑体" panose="02010609060101010101" charset="-122"/>
                <a:cs typeface="Arial" panose="020B0604020202020204" pitchFamily="34" charset="0"/>
                <a:sym typeface="+mn-ea"/>
              </a:rPr>
              <a:t>Paxos </a:t>
            </a:r>
            <a:r>
              <a:rPr lang="en-US" altLang="zh-CN" sz="1800">
                <a:ea typeface="黑体" panose="02010609060101010101" charset="-122"/>
                <a:cs typeface="Arial" panose="020B0604020202020204" pitchFamily="34" charset="0"/>
                <a:sym typeface="+mn-ea"/>
              </a:rPr>
              <a:t>Visualization</a:t>
            </a:r>
            <a:endParaRPr lang="zh-CN" altLang="en-US" sz="1800">
              <a:ea typeface="黑体" panose="02010609060101010101" charset="-122"/>
              <a:cs typeface="Arial" panose="020B0604020202020204" pitchFamily="34" charset="0"/>
            </a:endParaRPr>
          </a:p>
          <a:p>
            <a:pPr marL="0" marR="0" indent="0" algn="l"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Background &amp; Intro</a:t>
            </a:r>
            <a:endParaRPr lang="en-US" altLang="zh-CN" sz="3200">
              <a:latin typeface="Arial" panose="020B0604020202020204" pitchFamily="34" charset="0"/>
              <a:ea typeface="宋体" panose="02010600030101010101" pitchFamily="2" charset="-122"/>
              <a:cs typeface="Arial" panose="020B0604020202020204" pitchFamily="34" charset="0"/>
            </a:endParaRPr>
          </a:p>
        </p:txBody>
      </p:sp>
      <p:sp>
        <p:nvSpPr>
          <p:cNvPr id="4" name="文本框 3"/>
          <p:cNvSpPr txBox="1"/>
          <p:nvPr/>
        </p:nvSpPr>
        <p:spPr>
          <a:xfrm>
            <a:off x="474980" y="1447800"/>
            <a:ext cx="8194040" cy="1836420"/>
          </a:xfrm>
          <a:prstGeom prst="rect">
            <a:avLst/>
          </a:prstGeom>
          <a:noFill/>
        </p:spPr>
        <p:txBody>
          <a:bodyPr wrap="square" rtlCol="0" anchor="t">
            <a:noAutofit/>
          </a:bodyPr>
          <a:p>
            <a:pPr lvl="1" algn="l">
              <a:lnSpc>
                <a:spcPct val="115000"/>
              </a:lnSpc>
              <a:spcBef>
                <a:spcPts val="0"/>
              </a:spcBef>
              <a:spcAft>
                <a:spcPts val="0"/>
              </a:spcAft>
              <a:buFont typeface="Arial" panose="020B0604020202020204" pitchFamily="34" charset="0"/>
            </a:pPr>
            <a:r>
              <a:rPr lang="zh-CN" altLang="en-US" sz="2000">
                <a:ea typeface="黑体" panose="02010609060101010101" charset="-122"/>
                <a:cs typeface="Arial" panose="020B0604020202020204" pitchFamily="34" charset="0"/>
              </a:rPr>
              <a:t>A user study with 43 students at two universities shows that Raft is significantly easier to understand than Paxos: </a:t>
            </a:r>
            <a:r>
              <a:rPr lang="en-US" altLang="zh-CN" sz="2000" b="1">
                <a:ea typeface="黑体" panose="02010609060101010101" charset="-122"/>
                <a:cs typeface="Arial" panose="020B0604020202020204" pitchFamily="34" charset="0"/>
              </a:rPr>
              <a:t>A</a:t>
            </a:r>
            <a:r>
              <a:rPr lang="zh-CN" altLang="en-US" sz="2000" b="1">
                <a:ea typeface="黑体" panose="02010609060101010101" charset="-122"/>
                <a:cs typeface="Arial" panose="020B0604020202020204" pitchFamily="34" charset="0"/>
              </a:rPr>
              <a:t>fter learning both algorithms, 33 of these students were able to answer questions about Raft better than questions about Paxos</a:t>
            </a:r>
            <a:endParaRPr lang="zh-CN" altLang="en-US" sz="2000" b="1">
              <a:ea typeface="黑体" panose="02010609060101010101" charset="-122"/>
              <a:cs typeface="Arial" panose="020B0604020202020204" pitchFamily="34" charset="0"/>
            </a:endParaRPr>
          </a:p>
          <a:p>
            <a:pPr lvl="1" algn="l">
              <a:lnSpc>
                <a:spcPct val="115000"/>
              </a:lnSpc>
              <a:spcBef>
                <a:spcPts val="0"/>
              </a:spcBef>
              <a:spcAft>
                <a:spcPts val="0"/>
              </a:spcAft>
              <a:buFont typeface="Arial" panose="020B0604020202020204" pitchFamily="34" charset="0"/>
            </a:pPr>
            <a:endParaRPr lang="zh-CN" altLang="en-US" sz="1800" i="1">
              <a:ea typeface="黑体" panose="02010609060101010101" charset="-122"/>
              <a:cs typeface="Arial" panose="020B0604020202020204" pitchFamily="34" charset="0"/>
            </a:endParaRPr>
          </a:p>
        </p:txBody>
      </p:sp>
      <p:sp>
        <p:nvSpPr>
          <p:cNvPr id="3" name="圆角矩形标注 2"/>
          <p:cNvSpPr/>
          <p:nvPr/>
        </p:nvSpPr>
        <p:spPr>
          <a:xfrm>
            <a:off x="304800" y="1524000"/>
            <a:ext cx="3124200" cy="1447800"/>
          </a:xfrm>
          <a:prstGeom prst="wedgeRoundRectCallout">
            <a:avLst/>
          </a:prstGeom>
          <a:solidFill>
            <a:schemeClr val="accent3">
              <a:lumMod val="85000"/>
            </a:schemeClr>
          </a:solidFill>
          <a:ln w="9525" cap="flat" cmpd="sng" algn="ctr">
            <a:solidFill>
              <a:schemeClr val="accent3">
                <a:lumMod val="85000"/>
              </a:scheme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以后的论文不一定非得写多种模块堆叠的</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拼接品</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，论文贡献也可以从易懂、易用的角度来说明</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Background &amp; Intro</a:t>
            </a:r>
            <a:endParaRPr lang="en-US" altLang="zh-CN" sz="3200">
              <a:latin typeface="Arial" panose="020B0604020202020204" pitchFamily="34" charset="0"/>
              <a:ea typeface="宋体" panose="02010600030101010101" pitchFamily="2" charset="-122"/>
              <a:cs typeface="Arial" panose="020B0604020202020204" pitchFamily="34" charset="0"/>
            </a:endParaRPr>
          </a:p>
        </p:txBody>
      </p:sp>
      <p:sp>
        <p:nvSpPr>
          <p:cNvPr id="4" name="文本框 3"/>
          <p:cNvSpPr txBox="1"/>
          <p:nvPr/>
        </p:nvSpPr>
        <p:spPr>
          <a:xfrm>
            <a:off x="457200" y="1399540"/>
            <a:ext cx="8194040" cy="4420235"/>
          </a:xfrm>
          <a:prstGeom prst="rect">
            <a:avLst/>
          </a:prstGeom>
          <a:noFill/>
        </p:spPr>
        <p:txBody>
          <a:bodyPr wrap="square" rtlCol="0" anchor="t">
            <a:noAutofit/>
          </a:bodyPr>
          <a:p>
            <a:pPr lvl="1" algn="l">
              <a:lnSpc>
                <a:spcPct val="125000"/>
              </a:lnSpc>
              <a:spcBef>
                <a:spcPts val="0"/>
              </a:spcBef>
              <a:spcAft>
                <a:spcPts val="0"/>
              </a:spcAft>
              <a:buFont typeface="Arial" panose="020B0604020202020204" pitchFamily="34" charset="0"/>
            </a:pPr>
            <a:r>
              <a:rPr lang="zh-CN" altLang="en-US" sz="2000" b="1">
                <a:ea typeface="黑体" panose="02010609060101010101" charset="-122"/>
                <a:cs typeface="Arial" panose="020B0604020202020204" pitchFamily="34" charset="0"/>
              </a:rPr>
              <a:t>虽然Raft算法与其他一致性算法有很多地方相似，但仍有以下创新点：</a:t>
            </a:r>
            <a:endParaRPr lang="zh-CN" altLang="en-US" sz="2000">
              <a:ea typeface="黑体" panose="02010609060101010101" charset="-122"/>
              <a:cs typeface="Arial" panose="020B0604020202020204" pitchFamily="34" charset="0"/>
            </a:endParaRPr>
          </a:p>
          <a:p>
            <a:pPr marL="742950" lvl="1" indent="-285750" algn="l">
              <a:lnSpc>
                <a:spcPct val="125000"/>
              </a:lnSpc>
              <a:spcBef>
                <a:spcPts val="0"/>
              </a:spcBef>
              <a:spcAft>
                <a:spcPts val="0"/>
              </a:spcAft>
              <a:buFont typeface="Wingdings" panose="05000000000000000000" charset="0"/>
              <a:buChar char="l"/>
            </a:pPr>
            <a:r>
              <a:rPr lang="zh-CN" altLang="en-US" sz="2000" b="1">
                <a:ea typeface="黑体" panose="02010609060101010101" charset="-122"/>
                <a:cs typeface="Arial" panose="020B0604020202020204" pitchFamily="34" charset="0"/>
              </a:rPr>
              <a:t>强Leader：</a:t>
            </a:r>
            <a:r>
              <a:rPr lang="zh-CN" altLang="en-US" sz="2000">
                <a:ea typeface="黑体" panose="02010609060101010101" charset="-122"/>
                <a:cs typeface="Arial" panose="020B0604020202020204" pitchFamily="34" charset="0"/>
              </a:rPr>
              <a:t>Raft算法使用比其他共识算法更强的Leader机制。例如，</a:t>
            </a:r>
            <a:r>
              <a:rPr lang="zh-CN" altLang="en-US" sz="2000">
                <a:solidFill>
                  <a:srgbClr val="FF0000"/>
                </a:solidFill>
                <a:ea typeface="黑体" panose="02010609060101010101" charset="-122"/>
                <a:cs typeface="Arial" panose="020B0604020202020204" pitchFamily="34" charset="0"/>
              </a:rPr>
              <a:t>日志条目只从Leader节点流向其他节点</a:t>
            </a:r>
            <a:r>
              <a:rPr lang="zh-CN" altLang="en-US" sz="2000">
                <a:ea typeface="黑体" panose="02010609060101010101" charset="-122"/>
                <a:cs typeface="Arial" panose="020B0604020202020204" pitchFamily="34" charset="0"/>
              </a:rPr>
              <a:t>，这简化了复制日志的管理，使Raft算法更易于理解</a:t>
            </a:r>
            <a:endParaRPr lang="zh-CN" altLang="en-US" sz="2000">
              <a:ea typeface="黑体" panose="02010609060101010101" charset="-122"/>
              <a:cs typeface="Arial" panose="020B0604020202020204" pitchFamily="34" charset="0"/>
            </a:endParaRPr>
          </a:p>
          <a:p>
            <a:pPr marL="742950" lvl="1" indent="-285750" algn="l">
              <a:lnSpc>
                <a:spcPct val="125000"/>
              </a:lnSpc>
              <a:spcBef>
                <a:spcPts val="0"/>
              </a:spcBef>
              <a:spcAft>
                <a:spcPts val="0"/>
              </a:spcAft>
              <a:buFont typeface="Wingdings" panose="05000000000000000000" charset="0"/>
              <a:buChar char="l"/>
            </a:pPr>
            <a:r>
              <a:rPr lang="zh-CN" altLang="en-US" sz="2000" b="1">
                <a:ea typeface="黑体" panose="02010609060101010101" charset="-122"/>
                <a:cs typeface="Arial" panose="020B0604020202020204" pitchFamily="34" charset="0"/>
              </a:rPr>
              <a:t>Leader选举：</a:t>
            </a:r>
            <a:r>
              <a:rPr lang="zh-CN" altLang="en-US" sz="2000">
                <a:ea typeface="黑体" panose="02010609060101010101" charset="-122"/>
                <a:cs typeface="Arial" panose="020B0604020202020204" pitchFamily="34" charset="0"/>
              </a:rPr>
              <a:t>Raft算法使用</a:t>
            </a:r>
            <a:r>
              <a:rPr lang="zh-CN" altLang="en-US" sz="2000">
                <a:solidFill>
                  <a:srgbClr val="FF0000"/>
                </a:solidFill>
                <a:ea typeface="黑体" panose="02010609060101010101" charset="-122"/>
                <a:cs typeface="Arial" panose="020B0604020202020204" pitchFamily="34" charset="0"/>
              </a:rPr>
              <a:t>随机定时器</a:t>
            </a:r>
            <a:r>
              <a:rPr lang="zh-CN" altLang="en-US" sz="2000">
                <a:ea typeface="黑体" panose="02010609060101010101" charset="-122"/>
                <a:cs typeface="Arial" panose="020B0604020202020204" pitchFamily="34" charset="0"/>
              </a:rPr>
              <a:t>来选举Leader，这在保持心跳机制的前提下，增加了一些机制，同时可以简单而快速地解决冲突</a:t>
            </a:r>
            <a:endParaRPr lang="zh-CN" altLang="en-US" sz="2000">
              <a:ea typeface="黑体" panose="02010609060101010101" charset="-122"/>
              <a:cs typeface="Arial" panose="020B0604020202020204" pitchFamily="34" charset="0"/>
            </a:endParaRPr>
          </a:p>
          <a:p>
            <a:pPr marL="742950" lvl="1" indent="-285750" algn="l">
              <a:lnSpc>
                <a:spcPct val="125000"/>
              </a:lnSpc>
              <a:spcBef>
                <a:spcPts val="0"/>
              </a:spcBef>
              <a:spcAft>
                <a:spcPts val="0"/>
              </a:spcAft>
              <a:buFont typeface="Wingdings" panose="05000000000000000000" charset="0"/>
              <a:buChar char="l"/>
            </a:pPr>
            <a:r>
              <a:rPr lang="zh-CN" altLang="en-US" sz="2000" b="1">
                <a:ea typeface="黑体" panose="02010609060101010101" charset="-122"/>
                <a:cs typeface="Arial" panose="020B0604020202020204" pitchFamily="34" charset="0"/>
              </a:rPr>
              <a:t>成员变更：</a:t>
            </a:r>
            <a:r>
              <a:rPr lang="zh-CN" altLang="en-US" sz="2000">
                <a:ea typeface="黑体" panose="02010609060101010101" charset="-122"/>
                <a:cs typeface="Arial" panose="020B0604020202020204" pitchFamily="34" charset="0"/>
              </a:rPr>
              <a:t>Raft算法使用一种新的联合一致性方法来改变群集中的服务器集合，该方法使得两个不同配置的多数派在转换期间重叠，这使得群集可以在进行配置更改时继续正常运行</a:t>
            </a:r>
            <a:endParaRPr lang="zh-CN" altLang="en-US" sz="2000">
              <a:ea typeface="黑体" panose="02010609060101010101"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wipe(down)">
                                      <p:cBhvr>
                                        <p:cTn id="10" dur="500"/>
                                        <p:tgtEl>
                                          <p:spTgt spid="4">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wipe(down)">
                                      <p:cBhvr>
                                        <p:cTn id="13"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sym typeface="+mn-ea"/>
              </a:rPr>
              <a:t>Background &amp; Intro</a:t>
            </a:r>
            <a:endParaRPr lang="en-US" altLang="zh-CN" sz="3200">
              <a:latin typeface="Arial" panose="020B0604020202020204" pitchFamily="34" charset="0"/>
              <a:ea typeface="宋体" panose="02010600030101010101" pitchFamily="2" charset="-122"/>
              <a:cs typeface="Arial" panose="020B0604020202020204" pitchFamily="34" charset="0"/>
            </a:endParaRPr>
          </a:p>
        </p:txBody>
      </p:sp>
      <p:sp>
        <p:nvSpPr>
          <p:cNvPr id="2" name="矩形 1"/>
          <p:cNvSpPr/>
          <p:nvPr>
            <p:custDataLst>
              <p:tags r:id="rId2"/>
            </p:custDataLst>
          </p:nvPr>
        </p:nvSpPr>
        <p:spPr>
          <a:xfrm>
            <a:off x="706120" y="3505200"/>
            <a:ext cx="7696200" cy="2229485"/>
          </a:xfrm>
          <a:prstGeom prst="rect">
            <a:avLst/>
          </a:prstGeom>
          <a:solidFill>
            <a:schemeClr val="bg2">
              <a:lumMod val="40000"/>
              <a:lumOff val="60000"/>
              <a:alpha val="46000"/>
            </a:schemeClr>
          </a:solidFill>
          <a:ln w="12700" cap="flat" cmpd="sng" algn="ctr">
            <a:solidFill>
              <a:schemeClr val="accent1">
                <a:shade val="50000"/>
              </a:schemeClr>
            </a:solidFill>
            <a:prstDash val="sysDot"/>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en-US" sz="2000" b="1" i="1" u="none" strike="noStrike" cap="none" normalizeH="0" baseline="0" smtClean="0">
                <a:ln>
                  <a:noFill/>
                </a:ln>
                <a:solidFill>
                  <a:schemeClr val="tx1"/>
                </a:solidFill>
                <a:effectLst/>
                <a:latin typeface="Arial" panose="020B0604020202020204" pitchFamily="34" charset="0"/>
              </a:rPr>
              <a:t>reference:</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indent="0" algn="l" defTabSz="914400" rtl="0" eaLnBrk="1" fontAlgn="base" latinLnBrk="0" hangingPunct="1">
              <a:lnSpc>
                <a:spcPct val="100000"/>
              </a:lnSpc>
              <a:spcBef>
                <a:spcPct val="0"/>
              </a:spcBef>
              <a:spcAft>
                <a:spcPct val="0"/>
              </a:spcAft>
              <a:buClrTx/>
              <a:buSzTx/>
              <a:buFontTx/>
              <a:buNone/>
            </a:pPr>
            <a:r>
              <a:rPr kumimoji="0" lang="en-US" altLang="en-US" sz="1800" b="1" i="1" u="none" strike="noStrike" cap="none" normalizeH="0" baseline="0" smtClean="0">
                <a:ln>
                  <a:noFill/>
                </a:ln>
                <a:solidFill>
                  <a:schemeClr val="tx1"/>
                </a:solidFill>
                <a:effectLst/>
                <a:latin typeface="Arial" panose="020B0604020202020204" pitchFamily="34" charset="0"/>
              </a:rPr>
              <a:t>https://raft.github.io/</a:t>
            </a:r>
            <a:r>
              <a:rPr kumimoji="0" lang="en-US" altLang="en-US" sz="1800" b="0" i="1" u="none" strike="noStrike" cap="none" normalizeH="0" baseline="0" smtClean="0">
                <a:ln>
                  <a:noFill/>
                </a:ln>
                <a:solidFill>
                  <a:schemeClr val="tx1"/>
                </a:solidFill>
                <a:effectLst/>
                <a:latin typeface="Arial" panose="020B0604020202020204" pitchFamily="34" charset="0"/>
              </a:rPr>
              <a:t> </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en-US" sz="1800" b="0" i="0" u="none" strike="noStrike" cap="none" normalizeH="0" baseline="0" smtClean="0">
                <a:ln>
                  <a:noFill/>
                </a:ln>
                <a:solidFill>
                  <a:schemeClr val="tx1"/>
                </a:solidFill>
                <a:effectLst/>
                <a:latin typeface="Arial" panose="020B0604020202020204" pitchFamily="34" charset="0"/>
              </a:rPr>
              <a:t>这是一个raft的资源网站，里面可以找到raft的论文，并且带了一个可交互的可视化，适合自己探索</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indent="0" algn="l" defTabSz="914400" rtl="0" eaLnBrk="1" fontAlgn="base" latinLnBrk="0" hangingPunct="1">
              <a:lnSpc>
                <a:spcPct val="100000"/>
              </a:lnSpc>
              <a:spcBef>
                <a:spcPct val="0"/>
              </a:spcBef>
              <a:spcAft>
                <a:spcPct val="0"/>
              </a:spcAft>
              <a:buClrTx/>
              <a:buSzTx/>
              <a:buFontTx/>
              <a:buNone/>
            </a:pPr>
            <a:r>
              <a:rPr kumimoji="0" lang="en-US" altLang="en-US" sz="1800" b="1" i="1" u="none" strike="noStrike" cap="none" normalizeH="0" baseline="0" smtClean="0">
                <a:ln>
                  <a:noFill/>
                </a:ln>
                <a:solidFill>
                  <a:schemeClr val="tx1"/>
                </a:solidFill>
                <a:effectLst/>
                <a:latin typeface="Arial" panose="020B0604020202020204" pitchFamily="34" charset="0"/>
              </a:rPr>
              <a:t>https://thesecretlivesofdata.com/raft </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en-US" sz="1800" b="0" i="0" u="none" strike="noStrike" cap="none" normalizeH="0" baseline="0" smtClean="0">
                <a:ln>
                  <a:noFill/>
                </a:ln>
                <a:solidFill>
                  <a:schemeClr val="tx1"/>
                </a:solidFill>
                <a:effectLst/>
                <a:latin typeface="Arial" panose="020B0604020202020204" pitchFamily="34" charset="0"/>
              </a:rPr>
              <a:t>这是一个静态演示raft的可视化网站，比上面的可视化更容易理解、描述更清晰</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indent="0" algn="l" defTabSz="914400" rtl="0" eaLnBrk="1" fontAlgn="base" latinLnBrk="0" hangingPunct="1">
              <a:lnSpc>
                <a:spcPct val="100000"/>
              </a:lnSpc>
              <a:spcBef>
                <a:spcPct val="0"/>
              </a:spcBef>
              <a:spcAft>
                <a:spcPct val="0"/>
              </a:spcAft>
              <a:buClrTx/>
              <a:buSzTx/>
              <a:buFontTx/>
              <a:buNone/>
            </a:pPr>
            <a:r>
              <a:rPr kumimoji="0" lang="en-US" altLang="en-US" sz="1800" b="1" i="1" u="none" strike="noStrike" cap="none" normalizeH="0" baseline="0" smtClean="0">
                <a:ln>
                  <a:noFill/>
                </a:ln>
                <a:solidFill>
                  <a:schemeClr val="tx1"/>
                </a:solidFill>
                <a:effectLst/>
                <a:latin typeface="Arial" panose="020B0604020202020204" pitchFamily="34" charset="0"/>
              </a:rPr>
              <a:t>https://github.com/maemual/raft-zh_cn/blob/master/raft-zh_cn.md</a:t>
            </a:r>
            <a:r>
              <a:rPr kumimoji="0" lang="en-US" altLang="en-US" sz="1800" b="0" i="0" u="none" strike="noStrike" cap="none" normalizeH="0" baseline="0" smtClean="0">
                <a:ln>
                  <a:noFill/>
                </a:ln>
                <a:solidFill>
                  <a:schemeClr val="tx1"/>
                </a:solidFill>
                <a:effectLst/>
                <a:latin typeface="Arial" panose="020B0604020202020204" pitchFamily="34" charset="0"/>
              </a:rPr>
              <a:t> </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en-US" sz="1800" b="0" i="0" u="none" strike="noStrike" cap="none" normalizeH="0" baseline="0" smtClean="0">
                <a:ln>
                  <a:noFill/>
                </a:ln>
                <a:solidFill>
                  <a:schemeClr val="tx1"/>
                </a:solidFill>
                <a:effectLst/>
                <a:latin typeface="Arial" panose="020B0604020202020204" pitchFamily="34" charset="0"/>
              </a:rPr>
              <a:t>这是raft中文论文地址</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文本框 2"/>
          <p:cNvSpPr txBox="1"/>
          <p:nvPr/>
        </p:nvSpPr>
        <p:spPr>
          <a:xfrm>
            <a:off x="685800" y="1414145"/>
            <a:ext cx="8069580" cy="1630045"/>
          </a:xfrm>
          <a:prstGeom prst="rect">
            <a:avLst/>
          </a:prstGeom>
          <a:noFill/>
        </p:spPr>
        <p:txBody>
          <a:bodyPr wrap="square" rtlCol="0">
            <a:spAutoFit/>
          </a:bodyPr>
          <a:p>
            <a:pPr algn="l">
              <a:lnSpc>
                <a:spcPct val="125000"/>
              </a:lnSpc>
              <a:spcBef>
                <a:spcPts val="0"/>
              </a:spcBef>
              <a:spcAft>
                <a:spcPts val="0"/>
              </a:spcAft>
            </a:pPr>
            <a:r>
              <a:rPr lang="zh-CN" altLang="en-US" sz="2000" b="1">
                <a:latin typeface="黑体" panose="02010609060101010101" charset="-122"/>
                <a:ea typeface="黑体" panose="02010609060101010101" charset="-122"/>
                <a:cs typeface="黑体" panose="02010609060101010101" charset="-122"/>
              </a:rPr>
              <a:t>只要对三点有印象就行了：</a:t>
            </a:r>
            <a:endParaRPr lang="zh-CN" altLang="en-US" sz="2000" b="1">
              <a:latin typeface="黑体" panose="02010609060101010101" charset="-122"/>
              <a:ea typeface="黑体" panose="02010609060101010101" charset="-122"/>
              <a:cs typeface="黑体" panose="02010609060101010101" charset="-122"/>
            </a:endParaRPr>
          </a:p>
          <a:p>
            <a:pPr marL="342900" indent="-342900" algn="l">
              <a:lnSpc>
                <a:spcPct val="125000"/>
              </a:lnSpc>
              <a:spcBef>
                <a:spcPts val="0"/>
              </a:spcBef>
              <a:spcAft>
                <a:spcPts val="0"/>
              </a:spcAft>
              <a:buFont typeface="+mj-lt"/>
              <a:buAutoNum type="arabicPeriod"/>
            </a:pPr>
            <a:r>
              <a:rPr lang="en-US" altLang="zh-CN" sz="2000">
                <a:latin typeface="黑体" panose="02010609060101010101" charset="-122"/>
                <a:ea typeface="黑体" panose="02010609060101010101" charset="-122"/>
                <a:cs typeface="黑体" panose="02010609060101010101" charset="-122"/>
              </a:rPr>
              <a:t>Raft</a:t>
            </a:r>
            <a:r>
              <a:rPr lang="zh-CN" altLang="en-US" sz="2000">
                <a:latin typeface="黑体" panose="02010609060101010101" charset="-122"/>
                <a:ea typeface="黑体" panose="02010609060101010101" charset="-122"/>
                <a:cs typeface="黑体" panose="02010609060101010101" charset="-122"/>
              </a:rPr>
              <a:t>算法是一种一致性算法</a:t>
            </a:r>
            <a:endParaRPr lang="zh-CN" altLang="en-US" sz="2000">
              <a:latin typeface="黑体" panose="02010609060101010101" charset="-122"/>
              <a:ea typeface="黑体" panose="02010609060101010101" charset="-122"/>
              <a:cs typeface="黑体" panose="02010609060101010101" charset="-122"/>
            </a:endParaRPr>
          </a:p>
          <a:p>
            <a:pPr marL="342900" indent="-342900" algn="l">
              <a:lnSpc>
                <a:spcPct val="125000"/>
              </a:lnSpc>
              <a:spcBef>
                <a:spcPts val="0"/>
              </a:spcBef>
              <a:spcAft>
                <a:spcPts val="0"/>
              </a:spcAft>
              <a:buFont typeface="+mj-lt"/>
              <a:buAutoNum type="arabicPeriod"/>
            </a:pPr>
            <a:r>
              <a:rPr lang="en-US" altLang="zh-CN" sz="2000">
                <a:latin typeface="黑体" panose="02010609060101010101" charset="-122"/>
                <a:ea typeface="黑体" panose="02010609060101010101" charset="-122"/>
                <a:cs typeface="黑体" panose="02010609060101010101" charset="-122"/>
                <a:sym typeface="+mn-ea"/>
              </a:rPr>
              <a:t>Raft</a:t>
            </a:r>
            <a:r>
              <a:rPr lang="zh-CN" altLang="en-US" sz="2000">
                <a:latin typeface="黑体" panose="02010609060101010101" charset="-122"/>
                <a:ea typeface="黑体" panose="02010609060101010101" charset="-122"/>
                <a:cs typeface="黑体" panose="02010609060101010101" charset="-122"/>
                <a:sym typeface="+mn-ea"/>
              </a:rPr>
              <a:t>出现的一个重要原因就是</a:t>
            </a:r>
            <a:r>
              <a:rPr lang="en-US" altLang="zh-CN" sz="2000">
                <a:latin typeface="黑体" panose="02010609060101010101" charset="-122"/>
                <a:ea typeface="黑体" panose="02010609060101010101" charset="-122"/>
                <a:cs typeface="黑体" panose="02010609060101010101" charset="-122"/>
                <a:sym typeface="+mn-ea"/>
              </a:rPr>
              <a:t>Paxos</a:t>
            </a:r>
            <a:r>
              <a:rPr lang="zh-CN" altLang="en-US" sz="2000">
                <a:latin typeface="黑体" panose="02010609060101010101" charset="-122"/>
                <a:ea typeface="黑体" panose="02010609060101010101" charset="-122"/>
                <a:cs typeface="黑体" panose="02010609060101010101" charset="-122"/>
                <a:sym typeface="+mn-ea"/>
              </a:rPr>
              <a:t>太难了</a:t>
            </a:r>
            <a:endParaRPr lang="zh-CN" altLang="en-US" sz="2000">
              <a:latin typeface="黑体" panose="02010609060101010101" charset="-122"/>
              <a:ea typeface="黑体" panose="02010609060101010101" charset="-122"/>
              <a:cs typeface="黑体" panose="02010609060101010101" charset="-122"/>
              <a:sym typeface="+mn-ea"/>
            </a:endParaRPr>
          </a:p>
          <a:p>
            <a:pPr marL="342900" indent="-342900" algn="l">
              <a:lnSpc>
                <a:spcPct val="125000"/>
              </a:lnSpc>
              <a:spcBef>
                <a:spcPts val="0"/>
              </a:spcBef>
              <a:spcAft>
                <a:spcPts val="0"/>
              </a:spcAft>
              <a:buFont typeface="+mj-lt"/>
              <a:buAutoNum type="arabicPeriod"/>
            </a:pPr>
            <a:r>
              <a:rPr lang="en-US" altLang="zh-CN" sz="2000">
                <a:latin typeface="黑体" panose="02010609060101010101" charset="-122"/>
                <a:ea typeface="黑体" panose="02010609060101010101" charset="-122"/>
                <a:cs typeface="黑体" panose="02010609060101010101" charset="-122"/>
              </a:rPr>
              <a:t>Raft</a:t>
            </a:r>
            <a:r>
              <a:rPr lang="zh-CN" altLang="en-US" sz="2000">
                <a:latin typeface="黑体" panose="02010609060101010101" charset="-122"/>
                <a:ea typeface="黑体" panose="02010609060101010101" charset="-122"/>
                <a:cs typeface="黑体" panose="02010609060101010101" charset="-122"/>
              </a:rPr>
              <a:t>算法也有一些贡献</a:t>
            </a:r>
            <a:endParaRPr lang="zh-CN" altLang="en-US" sz="2000">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sym typeface="+mn-ea"/>
              </a:rPr>
              <a:t>The Raft Consensus Algorithm</a:t>
            </a:r>
            <a:endParaRPr lang="zh-CN" altLang="en-US"/>
          </a:p>
        </p:txBody>
      </p:sp>
      <p:sp>
        <p:nvSpPr>
          <p:cNvPr id="510978" name="标题 510977"/>
          <p:cNvSpPr/>
          <p:nvPr>
            <p:custDataLst>
              <p:tags r:id="rId1"/>
            </p:custDataLst>
          </p:nvPr>
        </p:nvSpPr>
        <p:spPr>
          <a:xfrm>
            <a:off x="0" y="152400"/>
            <a:ext cx="9144000" cy="1143000"/>
          </a:xfrm>
          <a:prstGeom prst="rect">
            <a:avLst/>
          </a:prstGeom>
          <a:noFill/>
          <a:ln w="9525">
            <a:solidFill>
              <a:srgbClr val="000000"/>
            </a:solidFill>
            <a:miter/>
          </a:ln>
        </p:spPr>
        <p:txBody>
          <a:bodyPr anchor="ctr" anchorCtr="0"/>
          <a:lstStyle>
            <a:lvl1pPr lvl="0" algn="ctr" rtl="0" fontAlgn="base">
              <a:spcBef>
                <a:spcPct val="0"/>
              </a:spcBef>
              <a:spcAft>
                <a:spcPct val="0"/>
              </a:spcAft>
              <a:buClrTx/>
              <a:buSzTx/>
              <a:buFontTx/>
              <a:defRPr sz="4400" b="1">
                <a:solidFill>
                  <a:srgbClr val="5A3320"/>
                </a:solidFill>
                <a:latin typeface="+mj-lt"/>
                <a:ea typeface="+mj-ea"/>
                <a:cs typeface="+mj-cs"/>
              </a:defRPr>
            </a:lvl1pPr>
            <a:lvl2pPr algn="ctr" rtl="0" fontAlgn="base">
              <a:spcBef>
                <a:spcPct val="0"/>
              </a:spcBef>
              <a:spcAft>
                <a:spcPct val="0"/>
              </a:spcAft>
              <a:defRPr sz="4400" b="1">
                <a:solidFill>
                  <a:srgbClr val="4D4D4D"/>
                </a:solidFill>
                <a:latin typeface="Lucida Sans" panose="020B0602030504020204" pitchFamily="34" charset="0"/>
              </a:defRPr>
            </a:lvl2pPr>
            <a:lvl3pPr algn="ctr" rtl="0" fontAlgn="base">
              <a:spcBef>
                <a:spcPct val="0"/>
              </a:spcBef>
              <a:spcAft>
                <a:spcPct val="0"/>
              </a:spcAft>
              <a:defRPr sz="4400" b="1">
                <a:solidFill>
                  <a:srgbClr val="4D4D4D"/>
                </a:solidFill>
                <a:latin typeface="Lucida Sans" panose="020B0602030504020204" pitchFamily="34" charset="0"/>
              </a:defRPr>
            </a:lvl3pPr>
            <a:lvl4pPr algn="ctr" rtl="0" fontAlgn="base">
              <a:spcBef>
                <a:spcPct val="0"/>
              </a:spcBef>
              <a:spcAft>
                <a:spcPct val="0"/>
              </a:spcAft>
              <a:defRPr sz="4400" b="1">
                <a:solidFill>
                  <a:srgbClr val="4D4D4D"/>
                </a:solidFill>
                <a:latin typeface="Lucida Sans" panose="020B0602030504020204" pitchFamily="34" charset="0"/>
              </a:defRPr>
            </a:lvl4pPr>
            <a:lvl5pPr algn="ctr" rtl="0" fontAlgn="base">
              <a:spcBef>
                <a:spcPct val="0"/>
              </a:spcBef>
              <a:spcAft>
                <a:spcPct val="0"/>
              </a:spcAft>
              <a:defRPr sz="4400" b="1">
                <a:solidFill>
                  <a:srgbClr val="4D4D4D"/>
                </a:solidFill>
                <a:latin typeface="Lucida Sans" panose="020B0602030504020204" pitchFamily="34" charset="0"/>
              </a:defRPr>
            </a:lvl5pPr>
            <a:lvl6pPr marL="457200" algn="ctr" rtl="0" fontAlgn="base">
              <a:spcBef>
                <a:spcPct val="0"/>
              </a:spcBef>
              <a:spcAft>
                <a:spcPct val="0"/>
              </a:spcAft>
              <a:defRPr sz="4400" b="1">
                <a:solidFill>
                  <a:srgbClr val="4D4D4D"/>
                </a:solidFill>
                <a:latin typeface="Lucida Sans" panose="020B0602030504020204" pitchFamily="34" charset="0"/>
              </a:defRPr>
            </a:lvl6pPr>
            <a:lvl7pPr marL="914400" algn="ctr" rtl="0" fontAlgn="base">
              <a:spcBef>
                <a:spcPct val="0"/>
              </a:spcBef>
              <a:spcAft>
                <a:spcPct val="0"/>
              </a:spcAft>
              <a:defRPr sz="4400" b="1">
                <a:solidFill>
                  <a:srgbClr val="4D4D4D"/>
                </a:solidFill>
                <a:latin typeface="Lucida Sans" panose="020B0602030504020204" pitchFamily="34" charset="0"/>
              </a:defRPr>
            </a:lvl7pPr>
            <a:lvl8pPr marL="1371600" algn="ctr" rtl="0" fontAlgn="base">
              <a:spcBef>
                <a:spcPct val="0"/>
              </a:spcBef>
              <a:spcAft>
                <a:spcPct val="0"/>
              </a:spcAft>
              <a:defRPr sz="4400" b="1">
                <a:solidFill>
                  <a:srgbClr val="4D4D4D"/>
                </a:solidFill>
                <a:latin typeface="Lucida Sans" panose="020B0602030504020204" pitchFamily="34" charset="0"/>
              </a:defRPr>
            </a:lvl8pPr>
            <a:lvl9pPr marL="1828800" algn="ctr" rtl="0" fontAlgn="base">
              <a:spcBef>
                <a:spcPct val="0"/>
              </a:spcBef>
              <a:spcAft>
                <a:spcPct val="0"/>
              </a:spcAft>
              <a:defRPr sz="4400" b="1">
                <a:solidFill>
                  <a:srgbClr val="4D4D4D"/>
                </a:solidFill>
                <a:latin typeface="Lucida Sans" panose="020B0602030504020204" pitchFamily="34" charset="0"/>
              </a:defRPr>
            </a:lvl9pPr>
          </a:lstStyle>
          <a:p>
            <a:r>
              <a:rPr lang="en-US" altLang="zh-CN" sz="3200">
                <a:latin typeface="Arial" panose="020B0604020202020204" pitchFamily="34" charset="0"/>
                <a:ea typeface="宋体" panose="02010600030101010101" pitchFamily="2" charset="-122"/>
                <a:cs typeface="Arial" panose="020B0604020202020204" pitchFamily="34" charset="0"/>
              </a:rPr>
              <a:t>Part 2</a:t>
            </a:r>
            <a:endParaRPr lang="en-US" altLang="zh-CN" sz="3200">
              <a:latin typeface="Arial" panose="020B0604020202020204" pitchFamily="34" charset="0"/>
              <a:ea typeface="宋体" panose="02010600030101010101" pitchFamily="2" charset="-122"/>
              <a:cs typeface="Arial" panose="020B0604020202020204" pitchFamily="34" charset="0"/>
            </a:endParaRPr>
          </a:p>
        </p:txBody>
      </p:sp>
      <p:sp>
        <p:nvSpPr>
          <p:cNvPr id="4" name="副标题 3"/>
          <p:cNvSpPr>
            <a:spLocks noGrp="1"/>
          </p:cNvSpPr>
          <p:nvPr>
            <p:ph type="subTitle" idx="1"/>
            <p:custDataLst>
              <p:tags r:id="rId2"/>
            </p:custDataLst>
          </p:nvPr>
        </p:nvSpPr>
        <p:spPr>
          <a:xfrm>
            <a:off x="685800" y="3600450"/>
            <a:ext cx="7772400" cy="523875"/>
          </a:xfrm>
        </p:spPr>
        <p:txBody>
          <a:bodyPr/>
          <a:p>
            <a:r>
              <a:rPr lang="zh-CN" altLang="en-US" sz="2000">
                <a:latin typeface="黑体" panose="02010609060101010101" charset="-122"/>
                <a:ea typeface="黑体" panose="02010609060101010101" charset="-122"/>
                <a:cs typeface="黑体" panose="02010609060101010101" charset="-122"/>
              </a:rPr>
              <a:t>为什么</a:t>
            </a:r>
            <a:r>
              <a:rPr lang="en-US" altLang="zh-CN" sz="2000">
                <a:latin typeface="黑体" panose="02010609060101010101" charset="-122"/>
                <a:ea typeface="黑体" panose="02010609060101010101" charset="-122"/>
                <a:cs typeface="黑体" panose="02010609060101010101" charset="-122"/>
              </a:rPr>
              <a:t>raft</a:t>
            </a:r>
            <a:r>
              <a:rPr lang="zh-CN" altLang="en-US" sz="2000">
                <a:latin typeface="黑体" panose="02010609060101010101" charset="-122"/>
                <a:ea typeface="黑体" panose="02010609060101010101" charset="-122"/>
                <a:cs typeface="黑体" panose="02010609060101010101" charset="-122"/>
              </a:rPr>
              <a:t>学起来容易呢</a:t>
            </a:r>
            <a:r>
              <a:rPr lang="en-US" altLang="zh-CN" sz="2000">
                <a:latin typeface="黑体" panose="02010609060101010101" charset="-122"/>
                <a:ea typeface="黑体" panose="02010609060101010101" charset="-122"/>
                <a:cs typeface="黑体" panose="02010609060101010101" charset="-122"/>
              </a:rPr>
              <a:t>? </a:t>
            </a:r>
            <a:endParaRPr lang="en-US" altLang="zh-CN" sz="2000">
              <a:latin typeface="黑体" panose="02010609060101010101" charset="-122"/>
              <a:ea typeface="黑体" panose="02010609060101010101" charset="-122"/>
              <a:cs typeface="黑体" panose="02010609060101010101" charset="-122"/>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PP_MARK_KEY" val="2978a345-cbc1-4b7a-861e-1aea60a645e7"/>
  <p:tag name="COMMONDATA" val="eyJoZGlkIjoiODlmNzNmMmRkOWQyMWI4NTNmMDcxZDE5ODc5ZDFhNGUifQ=="/>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Lucida San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Lucida San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7869</Words>
  <Application>WPS 演示</Application>
  <PresentationFormat>On-screen Show</PresentationFormat>
  <Paragraphs>287</Paragraphs>
  <Slides>45</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45</vt:i4>
      </vt:variant>
    </vt:vector>
  </HeadingPairs>
  <TitlesOfParts>
    <vt:vector size="57" baseType="lpstr">
      <vt:lpstr>Arial</vt:lpstr>
      <vt:lpstr>宋体</vt:lpstr>
      <vt:lpstr>Wingdings</vt:lpstr>
      <vt:lpstr>Calibri</vt:lpstr>
      <vt:lpstr>Lucida Sans</vt:lpstr>
      <vt:lpstr>Wingdings</vt:lpstr>
      <vt:lpstr>黑体</vt:lpstr>
      <vt:lpstr>微软雅黑</vt:lpstr>
      <vt:lpstr>Arial Unicode MS</vt:lpstr>
      <vt:lpstr>Default Design</vt:lpstr>
      <vt:lpstr>1_Default Design</vt:lpstr>
      <vt:lpstr>Package</vt:lpstr>
      <vt:lpstr>Raft</vt:lpstr>
      <vt:lpstr>Index</vt:lpstr>
      <vt:lpstr>Background &amp; Review</vt:lpstr>
      <vt:lpstr>PowerPoint 演示文稿</vt:lpstr>
      <vt:lpstr>PowerPoint 演示文稿</vt:lpstr>
      <vt:lpstr>PowerPoint 演示文稿</vt:lpstr>
      <vt:lpstr>PowerPoint 演示文稿</vt:lpstr>
      <vt:lpstr>PowerPoint 演示文稿</vt:lpstr>
      <vt:lpstr>The Raft Consensus Algorithm</vt:lpstr>
      <vt:lpstr>PowerPoint 演示文稿</vt:lpstr>
      <vt:lpstr>PowerPoint 演示文稿</vt:lpstr>
      <vt:lpstr>PowerPoint 演示文稿</vt:lpstr>
      <vt:lpstr>Leader election</vt:lpstr>
      <vt:lpstr>PowerPoint 演示文稿</vt:lpstr>
      <vt:lpstr>Leader election</vt:lpstr>
      <vt:lpstr>Leader election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Safety &amp; Something Interesting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Talking in Interview</vt:lpstr>
      <vt:lpstr>PowerPoint 演示文稿</vt:lpstr>
      <vt:lpstr>PowerPoint 演示文稿</vt:lpstr>
      <vt:lpstr>PowerPoint 演示文稿</vt:lpstr>
      <vt:lpstr>PowerPoint 演示文稿</vt:lpstr>
      <vt:lpstr>Summary</vt:lpstr>
      <vt:lpstr>PowerPoint 演示文稿</vt:lpstr>
      <vt:lpstr>END</vt:lpstr>
    </vt:vector>
  </TitlesOfParts>
  <Company>University of Washington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331 Lecture Slides</dc:title>
  <dc:creator>Marty Stepp</dc:creator>
  <cp:keywords>object-oriented design, testing, design patterns, inheritance, polymorphism, Swing, AWT, graphical user interface, GUI, API, Javadoc, Java, JUnit, University of Washington, Computer Science, CSE, CSE 331</cp:keywords>
  <dc:description>Slides used in the University of Washington's CSE 331 course on software design and implementation.</dc:description>
  <cp:lastModifiedBy>Feijiang Han</cp:lastModifiedBy>
  <cp:revision>1494</cp:revision>
  <dcterms:created xsi:type="dcterms:W3CDTF">2008-06-28T20:57:00Z</dcterms:created>
  <dcterms:modified xsi:type="dcterms:W3CDTF">2023-06-20T15:02:26Z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898EC9AC9EA14B349685A3315B38FE54</vt:lpwstr>
  </property>
  <property fmtid="{D5CDD505-2E9C-101B-9397-08002B2CF9AE}" pid="3" name="KSOProductBuildVer">
    <vt:lpwstr>2052-11.1.0.14309</vt:lpwstr>
  </property>
</Properties>
</file>