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335" r:id="rId3"/>
    <p:sldId id="473" r:id="rId4"/>
    <p:sldId id="311" r:id="rId5"/>
    <p:sldId id="450" r:id="rId6"/>
    <p:sldId id="474" r:id="rId7"/>
    <p:sldId id="451" r:id="rId8"/>
    <p:sldId id="452" r:id="rId9"/>
    <p:sldId id="453" r:id="rId10"/>
    <p:sldId id="486" r:id="rId11"/>
    <p:sldId id="454" r:id="rId12"/>
    <p:sldId id="475" r:id="rId13"/>
    <p:sldId id="476" r:id="rId14"/>
    <p:sldId id="478" r:id="rId15"/>
    <p:sldId id="479" r:id="rId16"/>
    <p:sldId id="480" r:id="rId17"/>
    <p:sldId id="481" r:id="rId18"/>
    <p:sldId id="482" r:id="rId19"/>
    <p:sldId id="483" r:id="rId20"/>
    <p:sldId id="484" r:id="rId21"/>
    <p:sldId id="487" r:id="rId22"/>
    <p:sldId id="488" r:id="rId23"/>
    <p:sldId id="489"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BB15"/>
    <a:srgbClr val="FF9933"/>
    <a:srgbClr val="FFFFFF"/>
    <a:srgbClr val="F9D406"/>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21" autoAdjust="0"/>
    <p:restoredTop sz="95519" autoAdjust="0"/>
  </p:normalViewPr>
  <p:slideViewPr>
    <p:cSldViewPr>
      <p:cViewPr varScale="1">
        <p:scale>
          <a:sx n="52" d="100"/>
          <a:sy n="52" d="100"/>
        </p:scale>
        <p:origin x="-1792" y="-76"/>
      </p:cViewPr>
      <p:guideLst>
        <p:guide orient="horz" pos="2160"/>
        <p:guide pos="2880"/>
      </p:guideLst>
    </p:cSldViewPr>
  </p:slideViewPr>
  <p:notesTextViewPr>
    <p:cViewPr>
      <p:scale>
        <a:sx n="100" d="100"/>
        <a:sy n="100" d="100"/>
      </p:scale>
      <p:origin x="0" y="0"/>
    </p:cViewPr>
  </p:notesTextViewPr>
  <p:notesViewPr>
    <p:cSldViewPr>
      <p:cViewPr varScale="1">
        <p:scale>
          <a:sx n="47" d="100"/>
          <a:sy n="47" d="100"/>
        </p:scale>
        <p:origin x="-2328"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6715F37-B7CF-4795-A9D5-6E54C7891473}" type="datetimeFigureOut">
              <a:rPr lang="zh-CN" altLang="en-US" smtClean="0"/>
              <a:t>2022/4/26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B7E971-63A0-4E6F-A841-98451DB14ED9}" type="slidenum">
              <a:rPr lang="zh-CN" altLang="en-US" smtClean="0"/>
              <a:t>‹#›</a:t>
            </a:fld>
            <a:endParaRPr lang="zh-CN" altLang="en-US"/>
          </a:p>
        </p:txBody>
      </p:sp>
    </p:spTree>
    <p:extLst>
      <p:ext uri="{BB962C8B-B14F-4D97-AF65-F5344CB8AC3E}">
        <p14:creationId xmlns:p14="http://schemas.microsoft.com/office/powerpoint/2010/main" val="1194494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9C6BACD-4B18-46B7-A69B-C820E3597752}" type="datetimeFigureOut">
              <a:rPr lang="zh-CN" altLang="en-US"/>
              <a:pPr>
                <a:defRPr/>
              </a:pPr>
              <a:t>2022/4/26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940B1B6-489E-4A43-8A19-E084E5FA6A87}" type="slidenum">
              <a:rPr lang="zh-CN" altLang="en-US"/>
              <a:pPr>
                <a:defRPr/>
              </a:pPr>
              <a:t>‹#›</a:t>
            </a:fld>
            <a:endParaRPr lang="zh-CN" altLang="en-US"/>
          </a:p>
        </p:txBody>
      </p:sp>
    </p:spTree>
    <p:extLst>
      <p:ext uri="{BB962C8B-B14F-4D97-AF65-F5344CB8AC3E}">
        <p14:creationId xmlns:p14="http://schemas.microsoft.com/office/powerpoint/2010/main" val="34724994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2</a:t>
            </a:fld>
            <a:endParaRPr lang="zh-CN" altLang="en-US"/>
          </a:p>
        </p:txBody>
      </p:sp>
    </p:spTree>
    <p:extLst>
      <p:ext uri="{BB962C8B-B14F-4D97-AF65-F5344CB8AC3E}">
        <p14:creationId xmlns:p14="http://schemas.microsoft.com/office/powerpoint/2010/main" val="185440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12</a:t>
            </a:fld>
            <a:endParaRPr lang="zh-CN" altLang="en-US"/>
          </a:p>
        </p:txBody>
      </p:sp>
    </p:spTree>
    <p:extLst>
      <p:ext uri="{BB962C8B-B14F-4D97-AF65-F5344CB8AC3E}">
        <p14:creationId xmlns:p14="http://schemas.microsoft.com/office/powerpoint/2010/main" val="123970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13</a:t>
            </a:fld>
            <a:endParaRPr lang="zh-CN" altLang="en-US"/>
          </a:p>
        </p:txBody>
      </p:sp>
    </p:spTree>
    <p:extLst>
      <p:ext uri="{BB962C8B-B14F-4D97-AF65-F5344CB8AC3E}">
        <p14:creationId xmlns:p14="http://schemas.microsoft.com/office/powerpoint/2010/main" val="4282806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14</a:t>
            </a:fld>
            <a:endParaRPr lang="zh-CN" altLang="en-US"/>
          </a:p>
        </p:txBody>
      </p:sp>
    </p:spTree>
    <p:extLst>
      <p:ext uri="{BB962C8B-B14F-4D97-AF65-F5344CB8AC3E}">
        <p14:creationId xmlns:p14="http://schemas.microsoft.com/office/powerpoint/2010/main" val="3372709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15</a:t>
            </a:fld>
            <a:endParaRPr lang="zh-CN" altLang="en-US"/>
          </a:p>
        </p:txBody>
      </p:sp>
    </p:spTree>
    <p:extLst>
      <p:ext uri="{BB962C8B-B14F-4D97-AF65-F5344CB8AC3E}">
        <p14:creationId xmlns:p14="http://schemas.microsoft.com/office/powerpoint/2010/main" val="1038184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16</a:t>
            </a:fld>
            <a:endParaRPr lang="zh-CN" altLang="en-US"/>
          </a:p>
        </p:txBody>
      </p:sp>
    </p:spTree>
    <p:extLst>
      <p:ext uri="{BB962C8B-B14F-4D97-AF65-F5344CB8AC3E}">
        <p14:creationId xmlns:p14="http://schemas.microsoft.com/office/powerpoint/2010/main" val="1004662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17</a:t>
            </a:fld>
            <a:endParaRPr lang="zh-CN" altLang="en-US"/>
          </a:p>
        </p:txBody>
      </p:sp>
    </p:spTree>
    <p:extLst>
      <p:ext uri="{BB962C8B-B14F-4D97-AF65-F5344CB8AC3E}">
        <p14:creationId xmlns:p14="http://schemas.microsoft.com/office/powerpoint/2010/main" val="2927263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18</a:t>
            </a:fld>
            <a:endParaRPr lang="zh-CN" altLang="en-US"/>
          </a:p>
        </p:txBody>
      </p:sp>
    </p:spTree>
    <p:extLst>
      <p:ext uri="{BB962C8B-B14F-4D97-AF65-F5344CB8AC3E}">
        <p14:creationId xmlns:p14="http://schemas.microsoft.com/office/powerpoint/2010/main" val="1164760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19</a:t>
            </a:fld>
            <a:endParaRPr lang="zh-CN" altLang="en-US"/>
          </a:p>
        </p:txBody>
      </p:sp>
    </p:spTree>
    <p:extLst>
      <p:ext uri="{BB962C8B-B14F-4D97-AF65-F5344CB8AC3E}">
        <p14:creationId xmlns:p14="http://schemas.microsoft.com/office/powerpoint/2010/main" val="2333183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20</a:t>
            </a:fld>
            <a:endParaRPr lang="zh-CN" altLang="en-US"/>
          </a:p>
        </p:txBody>
      </p:sp>
    </p:spTree>
    <p:extLst>
      <p:ext uri="{BB962C8B-B14F-4D97-AF65-F5344CB8AC3E}">
        <p14:creationId xmlns:p14="http://schemas.microsoft.com/office/powerpoint/2010/main" val="2108393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21</a:t>
            </a:fld>
            <a:endParaRPr lang="zh-CN" altLang="en-US"/>
          </a:p>
        </p:txBody>
      </p:sp>
    </p:spTree>
    <p:extLst>
      <p:ext uri="{BB962C8B-B14F-4D97-AF65-F5344CB8AC3E}">
        <p14:creationId xmlns:p14="http://schemas.microsoft.com/office/powerpoint/2010/main" val="507179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3</a:t>
            </a:fld>
            <a:endParaRPr lang="zh-CN" altLang="en-US"/>
          </a:p>
        </p:txBody>
      </p:sp>
    </p:spTree>
    <p:extLst>
      <p:ext uri="{BB962C8B-B14F-4D97-AF65-F5344CB8AC3E}">
        <p14:creationId xmlns:p14="http://schemas.microsoft.com/office/powerpoint/2010/main" val="34974803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22</a:t>
            </a:fld>
            <a:endParaRPr lang="zh-CN" altLang="en-US"/>
          </a:p>
        </p:txBody>
      </p:sp>
    </p:spTree>
    <p:extLst>
      <p:ext uri="{BB962C8B-B14F-4D97-AF65-F5344CB8AC3E}">
        <p14:creationId xmlns:p14="http://schemas.microsoft.com/office/powerpoint/2010/main" val="21400212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23</a:t>
            </a:fld>
            <a:endParaRPr lang="zh-CN" altLang="en-US"/>
          </a:p>
        </p:txBody>
      </p:sp>
    </p:spTree>
    <p:extLst>
      <p:ext uri="{BB962C8B-B14F-4D97-AF65-F5344CB8AC3E}">
        <p14:creationId xmlns:p14="http://schemas.microsoft.com/office/powerpoint/2010/main" val="1668774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5</a:t>
            </a:fld>
            <a:endParaRPr lang="zh-CN" altLang="en-US"/>
          </a:p>
        </p:txBody>
      </p:sp>
    </p:spTree>
    <p:extLst>
      <p:ext uri="{BB962C8B-B14F-4D97-AF65-F5344CB8AC3E}">
        <p14:creationId xmlns:p14="http://schemas.microsoft.com/office/powerpoint/2010/main" val="1370197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6</a:t>
            </a:fld>
            <a:endParaRPr lang="zh-CN" altLang="en-US"/>
          </a:p>
        </p:txBody>
      </p:sp>
    </p:spTree>
    <p:extLst>
      <p:ext uri="{BB962C8B-B14F-4D97-AF65-F5344CB8AC3E}">
        <p14:creationId xmlns:p14="http://schemas.microsoft.com/office/powerpoint/2010/main" val="414248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7</a:t>
            </a:fld>
            <a:endParaRPr lang="zh-CN" altLang="en-US"/>
          </a:p>
        </p:txBody>
      </p:sp>
    </p:spTree>
    <p:extLst>
      <p:ext uri="{BB962C8B-B14F-4D97-AF65-F5344CB8AC3E}">
        <p14:creationId xmlns:p14="http://schemas.microsoft.com/office/powerpoint/2010/main" val="4181358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8</a:t>
            </a:fld>
            <a:endParaRPr lang="zh-CN" altLang="en-US"/>
          </a:p>
        </p:txBody>
      </p:sp>
    </p:spTree>
    <p:extLst>
      <p:ext uri="{BB962C8B-B14F-4D97-AF65-F5344CB8AC3E}">
        <p14:creationId xmlns:p14="http://schemas.microsoft.com/office/powerpoint/2010/main" val="1953162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9</a:t>
            </a:fld>
            <a:endParaRPr lang="zh-CN" altLang="en-US"/>
          </a:p>
        </p:txBody>
      </p:sp>
    </p:spTree>
    <p:extLst>
      <p:ext uri="{BB962C8B-B14F-4D97-AF65-F5344CB8AC3E}">
        <p14:creationId xmlns:p14="http://schemas.microsoft.com/office/powerpoint/2010/main" val="147653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10</a:t>
            </a:fld>
            <a:endParaRPr lang="zh-CN" altLang="en-US"/>
          </a:p>
        </p:txBody>
      </p:sp>
    </p:spTree>
    <p:extLst>
      <p:ext uri="{BB962C8B-B14F-4D97-AF65-F5344CB8AC3E}">
        <p14:creationId xmlns:p14="http://schemas.microsoft.com/office/powerpoint/2010/main" val="1312193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11</a:t>
            </a:fld>
            <a:endParaRPr lang="zh-CN" altLang="en-US"/>
          </a:p>
        </p:txBody>
      </p:sp>
    </p:spTree>
    <p:extLst>
      <p:ext uri="{BB962C8B-B14F-4D97-AF65-F5344CB8AC3E}">
        <p14:creationId xmlns:p14="http://schemas.microsoft.com/office/powerpoint/2010/main" val="34272226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8"/>
          <p:cNvSpPr>
            <a:spLocks noChangeArrowheads="1"/>
          </p:cNvSpPr>
          <p:nvPr/>
        </p:nvSpPr>
        <p:spPr bwMode="ltGray">
          <a:xfrm>
            <a:off x="0" y="6611938"/>
            <a:ext cx="9144000" cy="2603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pic>
        <p:nvPicPr>
          <p:cNvPr id="5" name="图片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256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subTitle" idx="1"/>
          </p:nvPr>
        </p:nvSpPr>
        <p:spPr bwMode="gray">
          <a:xfrm>
            <a:off x="1371600" y="5867400"/>
            <a:ext cx="6553200" cy="533400"/>
          </a:xfrm>
        </p:spPr>
        <p:txBody>
          <a:bodyPr/>
          <a:lstStyle>
            <a:lvl1pPr marL="0" indent="0" algn="ctr">
              <a:buFont typeface="Wingdings" pitchFamily="2" charset="2"/>
              <a:buNone/>
              <a:defRPr sz="1800" b="1">
                <a:solidFill>
                  <a:schemeClr val="tx2"/>
                </a:solidFill>
                <a:latin typeface="Verdana" pitchFamily="34" charset="0"/>
              </a:defRPr>
            </a:lvl1pPr>
          </a:lstStyle>
          <a:p>
            <a:pPr lvl="0"/>
            <a:r>
              <a:rPr lang="en-US" altLang="zh-CN" noProof="0"/>
              <a:t>Click to edit Master subtitle style</a:t>
            </a:r>
          </a:p>
        </p:txBody>
      </p:sp>
      <p:sp>
        <p:nvSpPr>
          <p:cNvPr id="3093" name="Rectangle 21"/>
          <p:cNvSpPr>
            <a:spLocks noGrp="1" noChangeArrowheads="1"/>
          </p:cNvSpPr>
          <p:nvPr>
            <p:ph type="ctrTitle" sz="quarter"/>
          </p:nvPr>
        </p:nvSpPr>
        <p:spPr bwMode="gray">
          <a:xfrm>
            <a:off x="0" y="4868863"/>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a:extLst>
            <a:ext uri="{AF507438-7753-43E0-B8FC-AC1667EBCBE1}">
              <a14:hiddenEffects xmlns:a14="http://schemas.microsoft.com/office/drawing/2010/main">
                <a:effectLst>
                  <a:outerShdw dist="81320" dir="3080412" algn="ctr" rotWithShape="0">
                    <a:schemeClr val="tx2">
                      <a:alpha val="50000"/>
                    </a:schemeClr>
                  </a:outerShdw>
                </a:effectLst>
              </a14:hiddenEffects>
            </a:ext>
          </a:extLst>
        </p:spPr>
        <p:txBody>
          <a:bodyPr/>
          <a:lstStyle>
            <a:lvl1pPr>
              <a:defRPr sz="4000"/>
            </a:lvl1pPr>
          </a:lstStyle>
          <a:p>
            <a:pPr lvl="0"/>
            <a:r>
              <a:rPr lang="en-US" altLang="ko-KR" noProof="0"/>
              <a:t>Click to edit Master title</a:t>
            </a:r>
            <a:br>
              <a:rPr lang="en-US" altLang="ko-KR" noProof="0"/>
            </a:br>
            <a:r>
              <a:rPr lang="en-US" altLang="ko-KR" noProof="0"/>
              <a:t> style</a:t>
            </a:r>
          </a:p>
        </p:txBody>
      </p:sp>
    </p:spTree>
    <p:extLst>
      <p:ext uri="{BB962C8B-B14F-4D97-AF65-F5344CB8AC3E}">
        <p14:creationId xmlns:p14="http://schemas.microsoft.com/office/powerpoint/2010/main" val="1420935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dirty="0"/>
              <a:t>Company Logo</a:t>
            </a:r>
          </a:p>
        </p:txBody>
      </p:sp>
      <p:sp>
        <p:nvSpPr>
          <p:cNvPr id="5" name="Rectangle 6"/>
          <p:cNvSpPr>
            <a:spLocks noGrp="1" noChangeArrowheads="1"/>
          </p:cNvSpPr>
          <p:nvPr>
            <p:ph type="sldNum" sz="quarter" idx="11"/>
          </p:nvPr>
        </p:nvSpPr>
        <p:spPr>
          <a:ln/>
        </p:spPr>
        <p:txBody>
          <a:bodyPr/>
          <a:lstStyle>
            <a:lvl1pPr>
              <a:defRPr/>
            </a:lvl1pPr>
          </a:lstStyle>
          <a:p>
            <a:pPr>
              <a:defRPr/>
            </a:pPr>
            <a:fld id="{7338AE60-9FEB-4881-9F73-7DC57B81DD33}" type="slidenum">
              <a:rPr lang="zh-CN" altLang="en-US"/>
              <a:pPr>
                <a:defRPr/>
              </a:pPr>
              <a:t>‹#›</a:t>
            </a:fld>
            <a:endParaRPr lang="en-US" altLang="zh-CN" dirty="0"/>
          </a:p>
        </p:txBody>
      </p:sp>
      <p:sp>
        <p:nvSpPr>
          <p:cNvPr id="6" name="Rectangle 4"/>
          <p:cNvSpPr>
            <a:spLocks noGrp="1" noChangeArrowheads="1"/>
          </p:cNvSpPr>
          <p:nvPr>
            <p:ph type="dt" sz="half" idx="12"/>
          </p:nvPr>
        </p:nvSpPr>
        <p:spPr>
          <a:ln/>
        </p:spPr>
        <p:txBody>
          <a:bodyPr/>
          <a:lstStyle>
            <a:lvl1pPr>
              <a:defRPr/>
            </a:lvl1pPr>
          </a:lstStyle>
          <a:p>
            <a:pPr>
              <a:defRPr/>
            </a:pPr>
            <a:r>
              <a:rPr lang="en-US" altLang="zh-CN" dirty="0"/>
              <a:t>www.themegallery.com</a:t>
            </a:r>
          </a:p>
        </p:txBody>
      </p:sp>
    </p:spTree>
    <p:extLst>
      <p:ext uri="{BB962C8B-B14F-4D97-AF65-F5344CB8AC3E}">
        <p14:creationId xmlns:p14="http://schemas.microsoft.com/office/powerpoint/2010/main" val="930161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152400"/>
            <a:ext cx="2114550" cy="6248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4800" y="152400"/>
            <a:ext cx="6191250" cy="6248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dirty="0"/>
              <a:t>Company Logo</a:t>
            </a:r>
          </a:p>
        </p:txBody>
      </p:sp>
      <p:sp>
        <p:nvSpPr>
          <p:cNvPr id="5" name="Rectangle 6"/>
          <p:cNvSpPr>
            <a:spLocks noGrp="1" noChangeArrowheads="1"/>
          </p:cNvSpPr>
          <p:nvPr>
            <p:ph type="sldNum" sz="quarter" idx="11"/>
          </p:nvPr>
        </p:nvSpPr>
        <p:spPr>
          <a:ln/>
        </p:spPr>
        <p:txBody>
          <a:bodyPr/>
          <a:lstStyle>
            <a:lvl1pPr>
              <a:defRPr/>
            </a:lvl1pPr>
          </a:lstStyle>
          <a:p>
            <a:pPr>
              <a:defRPr/>
            </a:pPr>
            <a:fld id="{DE90459E-4AB0-4594-8EEB-4B8CC91D5D33}" type="slidenum">
              <a:rPr lang="zh-CN" altLang="en-US"/>
              <a:pPr>
                <a:defRPr/>
              </a:pPr>
              <a:t>‹#›</a:t>
            </a:fld>
            <a:endParaRPr lang="en-US" altLang="zh-CN" dirty="0"/>
          </a:p>
        </p:txBody>
      </p:sp>
      <p:sp>
        <p:nvSpPr>
          <p:cNvPr id="6" name="Rectangle 4"/>
          <p:cNvSpPr>
            <a:spLocks noGrp="1" noChangeArrowheads="1"/>
          </p:cNvSpPr>
          <p:nvPr>
            <p:ph type="dt" sz="half" idx="12"/>
          </p:nvPr>
        </p:nvSpPr>
        <p:spPr>
          <a:ln/>
        </p:spPr>
        <p:txBody>
          <a:bodyPr/>
          <a:lstStyle>
            <a:lvl1pPr>
              <a:defRPr/>
            </a:lvl1pPr>
          </a:lstStyle>
          <a:p>
            <a:pPr>
              <a:defRPr/>
            </a:pPr>
            <a:r>
              <a:rPr lang="en-US" altLang="zh-CN" dirty="0"/>
              <a:t>www.themegallery.com</a:t>
            </a:r>
          </a:p>
        </p:txBody>
      </p:sp>
    </p:spTree>
    <p:extLst>
      <p:ext uri="{BB962C8B-B14F-4D97-AF65-F5344CB8AC3E}">
        <p14:creationId xmlns:p14="http://schemas.microsoft.com/office/powerpoint/2010/main" val="1138100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458200" cy="563563"/>
          </a:xfrm>
        </p:spPr>
        <p:txBody>
          <a:bodyPr/>
          <a:lstStyle/>
          <a:p>
            <a:r>
              <a:rPr lang="zh-CN" altLang="en-US"/>
              <a:t>单击此处编辑母版标题样式</a:t>
            </a:r>
          </a:p>
        </p:txBody>
      </p:sp>
      <p:sp>
        <p:nvSpPr>
          <p:cNvPr id="3" name="表格占位符 2"/>
          <p:cNvSpPr>
            <a:spLocks noGrp="1"/>
          </p:cNvSpPr>
          <p:nvPr>
            <p:ph type="tbl" idx="1"/>
          </p:nvPr>
        </p:nvSpPr>
        <p:spPr>
          <a:xfrm>
            <a:off x="457200" y="1152525"/>
            <a:ext cx="8229600" cy="5248275"/>
          </a:xfrm>
        </p:spPr>
        <p:txBody>
          <a:bodyPr/>
          <a:lstStyle/>
          <a:p>
            <a:pPr lvl="0"/>
            <a:endParaRPr lang="zh-CN" altLang="en-US"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dirty="0"/>
              <a:t>Company Logo</a:t>
            </a:r>
          </a:p>
        </p:txBody>
      </p:sp>
      <p:sp>
        <p:nvSpPr>
          <p:cNvPr id="5" name="Rectangle 6"/>
          <p:cNvSpPr>
            <a:spLocks noGrp="1" noChangeArrowheads="1"/>
          </p:cNvSpPr>
          <p:nvPr>
            <p:ph type="sldNum" sz="quarter" idx="11"/>
          </p:nvPr>
        </p:nvSpPr>
        <p:spPr>
          <a:ln/>
        </p:spPr>
        <p:txBody>
          <a:bodyPr/>
          <a:lstStyle>
            <a:lvl1pPr>
              <a:defRPr/>
            </a:lvl1pPr>
          </a:lstStyle>
          <a:p>
            <a:pPr>
              <a:defRPr/>
            </a:pPr>
            <a:fld id="{D9DE93A5-B161-4ADA-B498-D436A009750B}" type="slidenum">
              <a:rPr lang="zh-CN" altLang="en-US"/>
              <a:pPr>
                <a:defRPr/>
              </a:pPr>
              <a:t>‹#›</a:t>
            </a:fld>
            <a:endParaRPr lang="en-US" altLang="zh-CN" dirty="0"/>
          </a:p>
        </p:txBody>
      </p:sp>
      <p:sp>
        <p:nvSpPr>
          <p:cNvPr id="6" name="Rectangle 4"/>
          <p:cNvSpPr>
            <a:spLocks noGrp="1" noChangeArrowheads="1"/>
          </p:cNvSpPr>
          <p:nvPr>
            <p:ph type="dt" sz="half" idx="12"/>
          </p:nvPr>
        </p:nvSpPr>
        <p:spPr>
          <a:ln/>
        </p:spPr>
        <p:txBody>
          <a:bodyPr/>
          <a:lstStyle>
            <a:lvl1pPr>
              <a:defRPr/>
            </a:lvl1pPr>
          </a:lstStyle>
          <a:p>
            <a:pPr>
              <a:defRPr/>
            </a:pPr>
            <a:r>
              <a:rPr lang="en-US" altLang="zh-CN" dirty="0"/>
              <a:t>www.themegallery.com</a:t>
            </a:r>
          </a:p>
        </p:txBody>
      </p:sp>
    </p:spTree>
    <p:extLst>
      <p:ext uri="{BB962C8B-B14F-4D97-AF65-F5344CB8AC3E}">
        <p14:creationId xmlns:p14="http://schemas.microsoft.com/office/powerpoint/2010/main" val="77813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pPr>
              <a:defRPr/>
            </a:pPr>
            <a:r>
              <a:rPr lang="en-US" altLang="zh-CN" dirty="0"/>
              <a:t>Company Logo</a:t>
            </a:r>
          </a:p>
        </p:txBody>
      </p:sp>
      <p:sp>
        <p:nvSpPr>
          <p:cNvPr id="5" name="灯片编号占位符 4"/>
          <p:cNvSpPr>
            <a:spLocks noGrp="1"/>
          </p:cNvSpPr>
          <p:nvPr>
            <p:ph type="sldNum" sz="quarter" idx="11"/>
          </p:nvPr>
        </p:nvSpPr>
        <p:spPr/>
        <p:txBody>
          <a:bodyPr/>
          <a:lstStyle>
            <a:lvl1pPr>
              <a:defRPr/>
            </a:lvl1pPr>
          </a:lstStyle>
          <a:p>
            <a:pPr>
              <a:defRPr/>
            </a:pPr>
            <a:fld id="{9816B913-5337-4945-A257-B96D8031FE67}" type="slidenum">
              <a:rPr lang="zh-CN" altLang="en-US"/>
              <a:pPr>
                <a:defRPr/>
              </a:pPr>
              <a:t>‹#›</a:t>
            </a:fld>
            <a:endParaRPr lang="en-US" altLang="zh-CN" dirty="0"/>
          </a:p>
        </p:txBody>
      </p:sp>
      <p:sp>
        <p:nvSpPr>
          <p:cNvPr id="6" name="日期占位符 5"/>
          <p:cNvSpPr>
            <a:spLocks noGrp="1"/>
          </p:cNvSpPr>
          <p:nvPr>
            <p:ph type="dt" sz="half" idx="12"/>
          </p:nvPr>
        </p:nvSpPr>
        <p:spPr/>
        <p:txBody>
          <a:bodyPr/>
          <a:lstStyle>
            <a:lvl1pPr>
              <a:defRPr/>
            </a:lvl1pPr>
          </a:lstStyle>
          <a:p>
            <a:pPr>
              <a:defRPr/>
            </a:pPr>
            <a:r>
              <a:rPr lang="zh-CN" altLang="en-US"/>
              <a:t>信息与网络安全</a:t>
            </a:r>
            <a:endParaRPr lang="en-US" altLang="zh-CN" dirty="0"/>
          </a:p>
        </p:txBody>
      </p:sp>
    </p:spTree>
    <p:extLst>
      <p:ext uri="{BB962C8B-B14F-4D97-AF65-F5344CB8AC3E}">
        <p14:creationId xmlns:p14="http://schemas.microsoft.com/office/powerpoint/2010/main" val="1962993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3"/>
          <p:cNvSpPr>
            <a:spLocks noGrp="1"/>
          </p:cNvSpPr>
          <p:nvPr>
            <p:ph type="ftr" sz="quarter" idx="10"/>
          </p:nvPr>
        </p:nvSpPr>
        <p:spPr/>
        <p:txBody>
          <a:bodyPr/>
          <a:lstStyle>
            <a:lvl1pPr>
              <a:defRPr/>
            </a:lvl1pPr>
          </a:lstStyle>
          <a:p>
            <a:pPr>
              <a:defRPr/>
            </a:pPr>
            <a:r>
              <a:rPr lang="en-US" altLang="zh-CN" dirty="0"/>
              <a:t>Company Logo</a:t>
            </a:r>
          </a:p>
        </p:txBody>
      </p:sp>
      <p:sp>
        <p:nvSpPr>
          <p:cNvPr id="5" name="灯片编号占位符 4"/>
          <p:cNvSpPr>
            <a:spLocks noGrp="1"/>
          </p:cNvSpPr>
          <p:nvPr>
            <p:ph type="sldNum" sz="quarter" idx="11"/>
          </p:nvPr>
        </p:nvSpPr>
        <p:spPr/>
        <p:txBody>
          <a:bodyPr/>
          <a:lstStyle>
            <a:lvl1pPr>
              <a:defRPr/>
            </a:lvl1pPr>
          </a:lstStyle>
          <a:p>
            <a:pPr>
              <a:defRPr/>
            </a:pPr>
            <a:fld id="{C86D0427-23CC-4DFA-8BC9-4BD5C0A99118}" type="slidenum">
              <a:rPr lang="zh-CN" altLang="en-US"/>
              <a:pPr>
                <a:defRPr/>
              </a:pPr>
              <a:t>‹#›</a:t>
            </a:fld>
            <a:endParaRPr lang="en-US" altLang="zh-CN" dirty="0"/>
          </a:p>
        </p:txBody>
      </p:sp>
      <p:sp>
        <p:nvSpPr>
          <p:cNvPr id="6" name="日期占位符 5"/>
          <p:cNvSpPr>
            <a:spLocks noGrp="1"/>
          </p:cNvSpPr>
          <p:nvPr>
            <p:ph type="dt" sz="half" idx="12"/>
          </p:nvPr>
        </p:nvSpPr>
        <p:spPr/>
        <p:txBody>
          <a:bodyPr/>
          <a:lstStyle>
            <a:lvl1pPr>
              <a:defRPr/>
            </a:lvl1pPr>
          </a:lstStyle>
          <a:p>
            <a:pPr>
              <a:defRPr/>
            </a:pPr>
            <a:r>
              <a:rPr lang="zh-CN" altLang="en-US"/>
              <a:t>信息与网络安全</a:t>
            </a:r>
            <a:endParaRPr lang="en-US" altLang="zh-CN" dirty="0"/>
          </a:p>
        </p:txBody>
      </p:sp>
    </p:spTree>
    <p:extLst>
      <p:ext uri="{BB962C8B-B14F-4D97-AF65-F5344CB8AC3E}">
        <p14:creationId xmlns:p14="http://schemas.microsoft.com/office/powerpoint/2010/main" val="2261797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zh-CN" dirty="0"/>
              <a:t>Company Logo</a:t>
            </a:r>
          </a:p>
        </p:txBody>
      </p:sp>
      <p:sp>
        <p:nvSpPr>
          <p:cNvPr id="6" name="Rectangle 6"/>
          <p:cNvSpPr>
            <a:spLocks noGrp="1" noChangeArrowheads="1"/>
          </p:cNvSpPr>
          <p:nvPr>
            <p:ph type="sldNum" sz="quarter" idx="11"/>
          </p:nvPr>
        </p:nvSpPr>
        <p:spPr>
          <a:ln/>
        </p:spPr>
        <p:txBody>
          <a:bodyPr/>
          <a:lstStyle>
            <a:lvl1pPr>
              <a:defRPr/>
            </a:lvl1pPr>
          </a:lstStyle>
          <a:p>
            <a:pPr>
              <a:defRPr/>
            </a:pPr>
            <a:fld id="{DB6D2A7D-08F0-470E-9CB6-8F82A4F5AEC9}" type="slidenum">
              <a:rPr lang="zh-CN" altLang="en-US"/>
              <a:pPr>
                <a:defRPr/>
              </a:pPr>
              <a:t>‹#›</a:t>
            </a:fld>
            <a:endParaRPr lang="en-US" altLang="zh-CN" dirty="0"/>
          </a:p>
        </p:txBody>
      </p:sp>
      <p:sp>
        <p:nvSpPr>
          <p:cNvPr id="7" name="Rectangle 4"/>
          <p:cNvSpPr>
            <a:spLocks noGrp="1" noChangeArrowheads="1"/>
          </p:cNvSpPr>
          <p:nvPr>
            <p:ph type="dt" sz="half" idx="12"/>
          </p:nvPr>
        </p:nvSpPr>
        <p:spPr>
          <a:ln/>
        </p:spPr>
        <p:txBody>
          <a:bodyPr/>
          <a:lstStyle>
            <a:lvl1pPr>
              <a:defRPr/>
            </a:lvl1pPr>
          </a:lstStyle>
          <a:p>
            <a:pPr>
              <a:defRPr/>
            </a:pPr>
            <a:r>
              <a:rPr lang="en-US" altLang="zh-CN" dirty="0"/>
              <a:t>www.themegallery.com</a:t>
            </a:r>
          </a:p>
        </p:txBody>
      </p:sp>
    </p:spTree>
    <p:extLst>
      <p:ext uri="{BB962C8B-B14F-4D97-AF65-F5344CB8AC3E}">
        <p14:creationId xmlns:p14="http://schemas.microsoft.com/office/powerpoint/2010/main" val="4085648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0"/>
          </p:nvPr>
        </p:nvSpPr>
        <p:spPr>
          <a:ln/>
        </p:spPr>
        <p:txBody>
          <a:bodyPr/>
          <a:lstStyle>
            <a:lvl1pPr>
              <a:defRPr/>
            </a:lvl1pPr>
          </a:lstStyle>
          <a:p>
            <a:pPr>
              <a:defRPr/>
            </a:pPr>
            <a:r>
              <a:rPr lang="en-US" altLang="zh-CN" dirty="0"/>
              <a:t>Company Logo</a:t>
            </a:r>
          </a:p>
        </p:txBody>
      </p:sp>
      <p:sp>
        <p:nvSpPr>
          <p:cNvPr id="8" name="Rectangle 6"/>
          <p:cNvSpPr>
            <a:spLocks noGrp="1" noChangeArrowheads="1"/>
          </p:cNvSpPr>
          <p:nvPr>
            <p:ph type="sldNum" sz="quarter" idx="11"/>
          </p:nvPr>
        </p:nvSpPr>
        <p:spPr>
          <a:ln/>
        </p:spPr>
        <p:txBody>
          <a:bodyPr/>
          <a:lstStyle>
            <a:lvl1pPr>
              <a:defRPr/>
            </a:lvl1pPr>
          </a:lstStyle>
          <a:p>
            <a:pPr>
              <a:defRPr/>
            </a:pPr>
            <a:fld id="{45016D16-6700-412D-B8F3-A40385006266}" type="slidenum">
              <a:rPr lang="zh-CN" altLang="en-US"/>
              <a:pPr>
                <a:defRPr/>
              </a:pPr>
              <a:t>‹#›</a:t>
            </a:fld>
            <a:endParaRPr lang="en-US" altLang="zh-CN" dirty="0"/>
          </a:p>
        </p:txBody>
      </p:sp>
      <p:sp>
        <p:nvSpPr>
          <p:cNvPr id="9" name="Rectangle 4"/>
          <p:cNvSpPr>
            <a:spLocks noGrp="1" noChangeArrowheads="1"/>
          </p:cNvSpPr>
          <p:nvPr>
            <p:ph type="dt" sz="half" idx="12"/>
          </p:nvPr>
        </p:nvSpPr>
        <p:spPr>
          <a:ln/>
        </p:spPr>
        <p:txBody>
          <a:bodyPr/>
          <a:lstStyle>
            <a:lvl1pPr>
              <a:defRPr/>
            </a:lvl1pPr>
          </a:lstStyle>
          <a:p>
            <a:pPr>
              <a:defRPr/>
            </a:pPr>
            <a:r>
              <a:rPr lang="en-US" altLang="zh-CN" dirty="0"/>
              <a:t>www.themegallery.com</a:t>
            </a:r>
          </a:p>
        </p:txBody>
      </p:sp>
    </p:spTree>
    <p:extLst>
      <p:ext uri="{BB962C8B-B14F-4D97-AF65-F5344CB8AC3E}">
        <p14:creationId xmlns:p14="http://schemas.microsoft.com/office/powerpoint/2010/main" val="728469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ftr" sz="quarter" idx="10"/>
          </p:nvPr>
        </p:nvSpPr>
        <p:spPr>
          <a:ln/>
        </p:spPr>
        <p:txBody>
          <a:bodyPr/>
          <a:lstStyle>
            <a:lvl1pPr>
              <a:defRPr/>
            </a:lvl1pPr>
          </a:lstStyle>
          <a:p>
            <a:pPr>
              <a:defRPr/>
            </a:pPr>
            <a:r>
              <a:rPr lang="en-US" altLang="zh-CN" dirty="0"/>
              <a:t>Company Logo</a:t>
            </a:r>
          </a:p>
        </p:txBody>
      </p:sp>
      <p:sp>
        <p:nvSpPr>
          <p:cNvPr id="4" name="Rectangle 6"/>
          <p:cNvSpPr>
            <a:spLocks noGrp="1" noChangeArrowheads="1"/>
          </p:cNvSpPr>
          <p:nvPr>
            <p:ph type="sldNum" sz="quarter" idx="11"/>
          </p:nvPr>
        </p:nvSpPr>
        <p:spPr>
          <a:ln/>
        </p:spPr>
        <p:txBody>
          <a:bodyPr/>
          <a:lstStyle>
            <a:lvl1pPr>
              <a:defRPr/>
            </a:lvl1pPr>
          </a:lstStyle>
          <a:p>
            <a:pPr>
              <a:defRPr/>
            </a:pPr>
            <a:fld id="{D33FCC00-EFD1-47C7-B893-85F54856B188}" type="slidenum">
              <a:rPr lang="zh-CN" altLang="en-US"/>
              <a:pPr>
                <a:defRPr/>
              </a:pPr>
              <a:t>‹#›</a:t>
            </a:fld>
            <a:endParaRPr lang="en-US" altLang="zh-CN" dirty="0"/>
          </a:p>
        </p:txBody>
      </p:sp>
      <p:sp>
        <p:nvSpPr>
          <p:cNvPr id="5" name="Rectangle 4"/>
          <p:cNvSpPr>
            <a:spLocks noGrp="1" noChangeArrowheads="1"/>
          </p:cNvSpPr>
          <p:nvPr>
            <p:ph type="dt" sz="half" idx="12"/>
          </p:nvPr>
        </p:nvSpPr>
        <p:spPr>
          <a:ln/>
        </p:spPr>
        <p:txBody>
          <a:bodyPr/>
          <a:lstStyle>
            <a:lvl1pPr>
              <a:defRPr/>
            </a:lvl1pPr>
          </a:lstStyle>
          <a:p>
            <a:pPr>
              <a:defRPr/>
            </a:pPr>
            <a:r>
              <a:rPr lang="en-US" altLang="zh-CN" dirty="0"/>
              <a:t>www.themegallery.com</a:t>
            </a:r>
          </a:p>
        </p:txBody>
      </p:sp>
    </p:spTree>
    <p:extLst>
      <p:ext uri="{BB962C8B-B14F-4D97-AF65-F5344CB8AC3E}">
        <p14:creationId xmlns:p14="http://schemas.microsoft.com/office/powerpoint/2010/main" val="1887338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ltLang="zh-CN" dirty="0"/>
              <a:t>Company Logo</a:t>
            </a:r>
          </a:p>
        </p:txBody>
      </p:sp>
      <p:sp>
        <p:nvSpPr>
          <p:cNvPr id="3" name="Rectangle 6"/>
          <p:cNvSpPr>
            <a:spLocks noGrp="1" noChangeArrowheads="1"/>
          </p:cNvSpPr>
          <p:nvPr>
            <p:ph type="sldNum" sz="quarter" idx="11"/>
          </p:nvPr>
        </p:nvSpPr>
        <p:spPr>
          <a:ln/>
        </p:spPr>
        <p:txBody>
          <a:bodyPr/>
          <a:lstStyle>
            <a:lvl1pPr>
              <a:defRPr/>
            </a:lvl1pPr>
          </a:lstStyle>
          <a:p>
            <a:pPr>
              <a:defRPr/>
            </a:pPr>
            <a:fld id="{CC5B9749-02DA-4AA9-95CF-5EC6085E7C4E}" type="slidenum">
              <a:rPr lang="zh-CN" altLang="en-US"/>
              <a:pPr>
                <a:defRPr/>
              </a:pPr>
              <a:t>‹#›</a:t>
            </a:fld>
            <a:endParaRPr lang="en-US" altLang="zh-CN" dirty="0"/>
          </a:p>
        </p:txBody>
      </p:sp>
      <p:sp>
        <p:nvSpPr>
          <p:cNvPr id="4" name="Rectangle 4"/>
          <p:cNvSpPr>
            <a:spLocks noGrp="1" noChangeArrowheads="1"/>
          </p:cNvSpPr>
          <p:nvPr>
            <p:ph type="dt" sz="half" idx="12"/>
          </p:nvPr>
        </p:nvSpPr>
        <p:spPr>
          <a:ln/>
        </p:spPr>
        <p:txBody>
          <a:bodyPr/>
          <a:lstStyle>
            <a:lvl1pPr>
              <a:defRPr/>
            </a:lvl1pPr>
          </a:lstStyle>
          <a:p>
            <a:pPr>
              <a:defRPr/>
            </a:pPr>
            <a:r>
              <a:rPr lang="en-US" altLang="zh-CN" dirty="0"/>
              <a:t>www.themegallery.com</a:t>
            </a:r>
          </a:p>
        </p:txBody>
      </p:sp>
    </p:spTree>
    <p:extLst>
      <p:ext uri="{BB962C8B-B14F-4D97-AF65-F5344CB8AC3E}">
        <p14:creationId xmlns:p14="http://schemas.microsoft.com/office/powerpoint/2010/main" val="367481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zh-CN" dirty="0"/>
              <a:t>Company Logo</a:t>
            </a:r>
          </a:p>
        </p:txBody>
      </p:sp>
      <p:sp>
        <p:nvSpPr>
          <p:cNvPr id="6" name="Rectangle 6"/>
          <p:cNvSpPr>
            <a:spLocks noGrp="1" noChangeArrowheads="1"/>
          </p:cNvSpPr>
          <p:nvPr>
            <p:ph type="sldNum" sz="quarter" idx="11"/>
          </p:nvPr>
        </p:nvSpPr>
        <p:spPr>
          <a:ln/>
        </p:spPr>
        <p:txBody>
          <a:bodyPr/>
          <a:lstStyle>
            <a:lvl1pPr>
              <a:defRPr/>
            </a:lvl1pPr>
          </a:lstStyle>
          <a:p>
            <a:pPr>
              <a:defRPr/>
            </a:pPr>
            <a:fld id="{2C76E4E6-1014-4D7B-8897-98671A2AF016}" type="slidenum">
              <a:rPr lang="zh-CN" altLang="en-US"/>
              <a:pPr>
                <a:defRPr/>
              </a:pPr>
              <a:t>‹#›</a:t>
            </a:fld>
            <a:endParaRPr lang="en-US" altLang="zh-CN" dirty="0"/>
          </a:p>
        </p:txBody>
      </p:sp>
      <p:sp>
        <p:nvSpPr>
          <p:cNvPr id="7" name="Rectangle 4"/>
          <p:cNvSpPr>
            <a:spLocks noGrp="1" noChangeArrowheads="1"/>
          </p:cNvSpPr>
          <p:nvPr>
            <p:ph type="dt" sz="half" idx="12"/>
          </p:nvPr>
        </p:nvSpPr>
        <p:spPr>
          <a:ln/>
        </p:spPr>
        <p:txBody>
          <a:bodyPr/>
          <a:lstStyle>
            <a:lvl1pPr>
              <a:defRPr/>
            </a:lvl1pPr>
          </a:lstStyle>
          <a:p>
            <a:pPr>
              <a:defRPr/>
            </a:pPr>
            <a:r>
              <a:rPr lang="en-US" altLang="zh-CN" dirty="0"/>
              <a:t>www.themegallery.com</a:t>
            </a:r>
          </a:p>
        </p:txBody>
      </p:sp>
    </p:spTree>
    <p:extLst>
      <p:ext uri="{BB962C8B-B14F-4D97-AF65-F5344CB8AC3E}">
        <p14:creationId xmlns:p14="http://schemas.microsoft.com/office/powerpoint/2010/main" val="1874859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zh-CN" dirty="0"/>
              <a:t>Company Logo</a:t>
            </a:r>
          </a:p>
        </p:txBody>
      </p:sp>
      <p:sp>
        <p:nvSpPr>
          <p:cNvPr id="6" name="Rectangle 6"/>
          <p:cNvSpPr>
            <a:spLocks noGrp="1" noChangeArrowheads="1"/>
          </p:cNvSpPr>
          <p:nvPr>
            <p:ph type="sldNum" sz="quarter" idx="11"/>
          </p:nvPr>
        </p:nvSpPr>
        <p:spPr>
          <a:ln/>
        </p:spPr>
        <p:txBody>
          <a:bodyPr/>
          <a:lstStyle>
            <a:lvl1pPr>
              <a:defRPr/>
            </a:lvl1pPr>
          </a:lstStyle>
          <a:p>
            <a:pPr>
              <a:defRPr/>
            </a:pPr>
            <a:fld id="{1005DC91-0714-4946-8E34-6CE6C5209005}" type="slidenum">
              <a:rPr lang="zh-CN" altLang="en-US"/>
              <a:pPr>
                <a:defRPr/>
              </a:pPr>
              <a:t>‹#›</a:t>
            </a:fld>
            <a:endParaRPr lang="en-US" altLang="zh-CN" dirty="0"/>
          </a:p>
        </p:txBody>
      </p:sp>
      <p:sp>
        <p:nvSpPr>
          <p:cNvPr id="7" name="Rectangle 4"/>
          <p:cNvSpPr>
            <a:spLocks noGrp="1" noChangeArrowheads="1"/>
          </p:cNvSpPr>
          <p:nvPr>
            <p:ph type="dt" sz="half" idx="12"/>
          </p:nvPr>
        </p:nvSpPr>
        <p:spPr>
          <a:ln/>
        </p:spPr>
        <p:txBody>
          <a:bodyPr/>
          <a:lstStyle>
            <a:lvl1pPr>
              <a:defRPr/>
            </a:lvl1pPr>
          </a:lstStyle>
          <a:p>
            <a:pPr>
              <a:defRPr/>
            </a:pPr>
            <a:r>
              <a:rPr lang="en-US" altLang="zh-CN" dirty="0"/>
              <a:t>www.themegallery.com</a:t>
            </a:r>
          </a:p>
        </p:txBody>
      </p:sp>
    </p:spTree>
    <p:extLst>
      <p:ext uri="{BB962C8B-B14F-4D97-AF65-F5344CB8AC3E}">
        <p14:creationId xmlns:p14="http://schemas.microsoft.com/office/powerpoint/2010/main" val="94787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rotWithShape="1">
            <a:gsLst>
              <a:gs pos="0">
                <a:schemeClr val="tx1">
                  <a:gamma/>
                  <a:shade val="46275"/>
                  <a:invGamma/>
                </a:schemeClr>
              </a:gs>
              <a:gs pos="50000">
                <a:schemeClr val="tx1"/>
              </a:gs>
              <a:gs pos="100000">
                <a:schemeClr val="tx1">
                  <a:gamma/>
                  <a:shade val="46275"/>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sp>
        <p:nvSpPr>
          <p:cNvPr id="1027" name="Rectangle 3"/>
          <p:cNvSpPr>
            <a:spLocks noGrp="1" noChangeArrowheads="1"/>
          </p:cNvSpPr>
          <p:nvPr>
            <p:ph type="body" idx="1"/>
          </p:nvPr>
        </p:nvSpPr>
        <p:spPr bwMode="auto">
          <a:xfrm>
            <a:off x="457200" y="11525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a:latin typeface="+mj-lt"/>
                <a:ea typeface="宋体" pitchFamily="2" charset="-122"/>
              </a:defRPr>
            </a:lvl1pPr>
          </a:lstStyle>
          <a:p>
            <a:pPr>
              <a:defRPr/>
            </a:pPr>
            <a:r>
              <a:rPr lang="en-US" altLang="zh-CN" dirty="0"/>
              <a:t>Company Logo</a:t>
            </a:r>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latin typeface="+mj-lt"/>
                <a:ea typeface="宋体" pitchFamily="2" charset="-122"/>
              </a:defRPr>
            </a:lvl1pPr>
          </a:lstStyle>
          <a:p>
            <a:pPr>
              <a:defRPr/>
            </a:pPr>
            <a:fld id="{8C11CCFB-BB17-43F8-BFC6-65D2208F0105}" type="slidenum">
              <a:rPr lang="zh-CN" altLang="en-US"/>
              <a:pPr>
                <a:defRPr/>
              </a:pPr>
              <a:t>‹#›</a:t>
            </a:fld>
            <a:endParaRPr lang="en-US" altLang="zh-CN" dirty="0"/>
          </a:p>
        </p:txBody>
      </p:sp>
      <p:sp>
        <p:nvSpPr>
          <p:cNvPr id="2" name="Rectangle 2"/>
          <p:cNvSpPr>
            <a:spLocks noGrp="1" noChangeArrowheads="1"/>
          </p:cNvSpPr>
          <p:nvPr>
            <p:ph type="title"/>
          </p:nvPr>
        </p:nvSpPr>
        <p:spPr bwMode="white">
          <a:xfrm>
            <a:off x="304800" y="152400"/>
            <a:ext cx="8458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31" name="Text Box 16"/>
          <p:cNvSpPr txBox="1">
            <a:spLocks noChangeArrowheads="1"/>
          </p:cNvSpPr>
          <p:nvPr/>
        </p:nvSpPr>
        <p:spPr bwMode="gray">
          <a:xfrm>
            <a:off x="0" y="838200"/>
            <a:ext cx="9144000" cy="2444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endParaRPr lang="zh-CN" altLang="en-US" sz="1000" b="1">
              <a:solidFill>
                <a:schemeClr val="bg1"/>
              </a:solidFill>
              <a:latin typeface="Verdana" pitchFamily="34" charset="0"/>
              <a:ea typeface="宋体" pitchFamily="2" charset="-122"/>
            </a:endParaRPr>
          </a:p>
        </p:txBody>
      </p:sp>
      <p:sp>
        <p:nvSpPr>
          <p:cNvPr id="1028" name="Rectangle 4"/>
          <p:cNvSpPr>
            <a:spLocks noGrp="1" noChangeArrowheads="1"/>
          </p:cNvSpPr>
          <p:nvPr>
            <p:ph type="dt" sz="half" idx="2"/>
          </p:nvPr>
        </p:nvSpPr>
        <p:spPr bwMode="gray">
          <a:xfrm>
            <a:off x="14288" y="838200"/>
            <a:ext cx="8458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a:solidFill>
                  <a:schemeClr val="bg1"/>
                </a:solidFill>
                <a:latin typeface="+mj-lt"/>
                <a:ea typeface="宋体" pitchFamily="2" charset="-122"/>
              </a:defRPr>
            </a:lvl1pPr>
          </a:lstStyle>
          <a:p>
            <a:pPr>
              <a:defRPr/>
            </a:pPr>
            <a:r>
              <a:rPr lang="en-US" altLang="zh-CN" dirty="0"/>
              <a:t>www.themegallery.com</a:t>
            </a:r>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hf sldNum="0" hdr="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defRPr>
      </a:lvl2pPr>
      <a:lvl3pPr algn="ctr" rtl="0" eaLnBrk="0" fontAlgn="base" hangingPunct="0">
        <a:spcBef>
          <a:spcPct val="0"/>
        </a:spcBef>
        <a:spcAft>
          <a:spcPct val="0"/>
        </a:spcAft>
        <a:defRPr sz="3200" b="1">
          <a:solidFill>
            <a:schemeClr val="bg1"/>
          </a:solidFill>
          <a:latin typeface="Verdana" pitchFamily="34" charset="0"/>
        </a:defRPr>
      </a:lvl3pPr>
      <a:lvl4pPr algn="ctr" rtl="0" eaLnBrk="0" fontAlgn="base" hangingPunct="0">
        <a:spcBef>
          <a:spcPct val="0"/>
        </a:spcBef>
        <a:spcAft>
          <a:spcPct val="0"/>
        </a:spcAft>
        <a:defRPr sz="3200" b="1">
          <a:solidFill>
            <a:schemeClr val="bg1"/>
          </a:solidFill>
          <a:latin typeface="Verdana" pitchFamily="34" charset="0"/>
        </a:defRPr>
      </a:lvl4pPr>
      <a:lvl5pPr algn="ctr" rtl="0" eaLnBrk="0" fontAlgn="base" hangingPunct="0">
        <a:spcBef>
          <a:spcPct val="0"/>
        </a:spcBef>
        <a:spcAft>
          <a:spcPct val="0"/>
        </a:spcAft>
        <a:defRPr sz="3200" b="1">
          <a:solidFill>
            <a:schemeClr val="bg1"/>
          </a:solidFill>
          <a:latin typeface="Verdana" pitchFamily="34" charset="0"/>
        </a:defRPr>
      </a:lvl5pPr>
      <a:lvl6pPr marL="457200" algn="ctr" rtl="0" fontAlgn="base">
        <a:spcBef>
          <a:spcPct val="0"/>
        </a:spcBef>
        <a:spcAft>
          <a:spcPct val="0"/>
        </a:spcAft>
        <a:defRPr sz="3200" b="1">
          <a:solidFill>
            <a:schemeClr val="bg1"/>
          </a:solidFill>
          <a:latin typeface="Verdana" pitchFamily="34" charset="0"/>
        </a:defRPr>
      </a:lvl6pPr>
      <a:lvl7pPr marL="914400" algn="ctr" rtl="0" fontAlgn="base">
        <a:spcBef>
          <a:spcPct val="0"/>
        </a:spcBef>
        <a:spcAft>
          <a:spcPct val="0"/>
        </a:spcAft>
        <a:defRPr sz="3200" b="1">
          <a:solidFill>
            <a:schemeClr val="bg1"/>
          </a:solidFill>
          <a:latin typeface="Verdana" pitchFamily="34" charset="0"/>
        </a:defRPr>
      </a:lvl7pPr>
      <a:lvl8pPr marL="1371600" algn="ctr" rtl="0" fontAlgn="base">
        <a:spcBef>
          <a:spcPct val="0"/>
        </a:spcBef>
        <a:spcAft>
          <a:spcPct val="0"/>
        </a:spcAft>
        <a:defRPr sz="3200" b="1">
          <a:solidFill>
            <a:schemeClr val="bg1"/>
          </a:solidFill>
          <a:latin typeface="Verdana" pitchFamily="34" charset="0"/>
        </a:defRPr>
      </a:lvl8pPr>
      <a:lvl9pPr marL="1828800" algn="ctr" rtl="0" fontAlgn="base">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notesSlide" Target="../notesSlides/notesSlide9.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2.jp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notesSlide" Target="../notesSlides/notesSlide10.xml"/><Relationship Id="rId7"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5.wmf"/><Relationship Id="rId5" Type="http://schemas.openxmlformats.org/officeDocument/2006/relationships/oleObject" Target="../embeddings/oleObject6.bin"/><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emf"/><Relationship Id="rId5" Type="http://schemas.openxmlformats.org/officeDocument/2006/relationships/package" Target="../embeddings/Microsoft_Word___1.docx"/><Relationship Id="rId4"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5.emf"/><Relationship Id="rId5" Type="http://schemas.openxmlformats.org/officeDocument/2006/relationships/package" Target="../embeddings/Microsoft_Word___2.docx"/><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7.jpeg"/><Relationship Id="rId5" Type="http://schemas.openxmlformats.org/officeDocument/2006/relationships/image" Target="../media/image5.wmf"/><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1.bin"/><Relationship Id="rId5" Type="http://schemas.openxmlformats.org/officeDocument/2006/relationships/image" Target="../media/image5.wmf"/><Relationship Id="rId4" Type="http://schemas.openxmlformats.org/officeDocument/2006/relationships/oleObject" Target="../embeddings/oleObject10.bin"/></Relationships>
</file>

<file path=ppt/slides/_rels/slide1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notesSlide" Target="../notesSlides/notesSlide19.xml"/><Relationship Id="rId7" Type="http://schemas.openxmlformats.org/officeDocument/2006/relationships/image" Target="../media/image20.jpe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9.jpeg"/><Relationship Id="rId5" Type="http://schemas.openxmlformats.org/officeDocument/2006/relationships/image" Target="../media/image5.wmf"/><Relationship Id="rId4" Type="http://schemas.openxmlformats.org/officeDocument/2006/relationships/oleObject" Target="../embeddings/oleObject12.bin"/><Relationship Id="rId9"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notesSlide" Target="../notesSlides/notesSlide3.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 Id="rId9" Type="http://schemas.openxmlformats.org/officeDocument/2006/relationships/image" Target="../media/image8.jpeg"/></Relationships>
</file>

<file path=ppt/slides/_rels/slide6.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notesSlide" Target="../notesSlides/notesSlide4.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5.w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3546028"/>
            <a:ext cx="9144000" cy="1012825"/>
          </a:xfrm>
        </p:spPr>
        <p:txBody>
          <a:bodyPr/>
          <a:lstStyle/>
          <a:p>
            <a:pPr eaLnBrk="1" hangingPunct="1">
              <a:defRPr/>
            </a:pPr>
            <a:r>
              <a:rPr lang="zh-CN" altLang="en-US" sz="4400" dirty="0">
                <a:latin typeface="华文楷体" pitchFamily="2" charset="-122"/>
                <a:ea typeface="华文楷体" pitchFamily="2" charset="-122"/>
              </a:rPr>
              <a:t>防火墙</a:t>
            </a:r>
            <a:endParaRPr lang="en-US" altLang="zh-CN" sz="4400" dirty="0">
              <a:latin typeface="华文楷体" pitchFamily="2" charset="-122"/>
              <a:ea typeface="华文楷体" pitchFamily="2" charset="-122"/>
            </a:endParaRPr>
          </a:p>
        </p:txBody>
      </p:sp>
      <p:sp>
        <p:nvSpPr>
          <p:cNvPr id="5123" name="Rectangle 3"/>
          <p:cNvSpPr>
            <a:spLocks noGrp="1" noChangeArrowheads="1"/>
          </p:cNvSpPr>
          <p:nvPr>
            <p:ph type="subTitle" idx="1"/>
          </p:nvPr>
        </p:nvSpPr>
        <p:spPr>
          <a:xfrm>
            <a:off x="1314533" y="4653136"/>
            <a:ext cx="6553200" cy="533400"/>
          </a:xfrm>
        </p:spPr>
        <p:txBody>
          <a:bodyPr/>
          <a:lstStyle/>
          <a:p>
            <a:pPr eaLnBrk="1" hangingPunct="1"/>
            <a:r>
              <a:rPr lang="zh-CN" altLang="en-US" sz="3200" dirty="0">
                <a:ea typeface="宋体" charset="-122"/>
              </a:rPr>
              <a:t>主讲：汪 洁</a:t>
            </a:r>
            <a:endParaRPr lang="en-US" altLang="zh-CN" sz="3200" dirty="0">
              <a:ea typeface="宋体" charset="-122"/>
            </a:endParaRPr>
          </a:p>
          <a:p>
            <a:pPr eaLnBrk="1" hangingPunct="1"/>
            <a:r>
              <a:rPr lang="zh-CN" altLang="en-US" sz="3200" dirty="0">
                <a:ea typeface="宋体" charset="-122"/>
              </a:rPr>
              <a:t>中南大学计算机学院</a:t>
            </a:r>
            <a:endParaRPr lang="en-US" altLang="zh-CN" sz="3200" dirty="0">
              <a:ea typeface="宋体" charset="-122"/>
            </a:endParaRPr>
          </a:p>
          <a:p>
            <a:pPr eaLnBrk="1" hangingPunct="1"/>
            <a:r>
              <a:rPr lang="en-US" altLang="zh-CN" sz="3200" dirty="0">
                <a:latin typeface="Times New Roman" pitchFamily="18" charset="0"/>
                <a:ea typeface="宋体" charset="-122"/>
                <a:cs typeface="Times New Roman" pitchFamily="18" charset="0"/>
              </a:rPr>
              <a:t>jwang@csu.edu.cn</a:t>
            </a:r>
          </a:p>
          <a:p>
            <a:pPr eaLnBrk="1" hangingPunct="1"/>
            <a:endParaRPr lang="en-US" altLang="zh-CN" sz="3200" dirty="0">
              <a:ea typeface="宋体" charset="-122"/>
            </a:endParaRPr>
          </a:p>
        </p:txBody>
      </p:sp>
      <p:pic>
        <p:nvPicPr>
          <p:cNvPr id="11" name="Picture 2" descr="https://gimg2.baidu.com/image_search/src=http%3A%2F%2Fx0.ifengimg.com%2Fres%2F2019%2FF44796BF5BB930F78A9CF008DD2F94BE5890F66A_size53_w634_h445.jpeg&amp;refer=http%3A%2F%2Fx0.ifengimg.com&amp;app=2002&amp;size=f9999,10000&amp;q=a80&amp;n=0&amp;g=0n&amp;fmt=jpeg?sec=1637624759&amp;t=f5604f36c596a55336b3ba2ca5f5f6ac">
            <a:extLst>
              <a:ext uri="{FF2B5EF4-FFF2-40B4-BE49-F238E27FC236}">
                <a16:creationId xmlns:a16="http://schemas.microsoft.com/office/drawing/2014/main" xmlns="" id="{74BB15E6-68BC-488D-B8C3-11A7CC79E0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269" b="5441"/>
          <a:stretch/>
        </p:blipFill>
        <p:spPr bwMode="auto">
          <a:xfrm>
            <a:off x="1575114" y="0"/>
            <a:ext cx="5993771" cy="35460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12.3</a:t>
            </a:r>
            <a:r>
              <a:rPr lang="zh-CN" altLang="en-US" dirty="0">
                <a:latin typeface="楷体" panose="02010609060101010101" pitchFamily="49" charset="-122"/>
                <a:ea typeface="楷体" panose="02010609060101010101" pitchFamily="49" charset="-122"/>
              </a:rPr>
              <a:t>防火墙的类型</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防火墙的类型</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pic>
        <p:nvPicPr>
          <p:cNvPr id="52" name="图片 51">
            <a:extLst>
              <a:ext uri="{FF2B5EF4-FFF2-40B4-BE49-F238E27FC236}">
                <a16:creationId xmlns:a16="http://schemas.microsoft.com/office/drawing/2014/main" xmlns="" id="{25A22044-12E2-475B-8CEA-ADD807239551}"/>
              </a:ext>
            </a:extLst>
          </p:cNvPr>
          <p:cNvPicPr>
            <a:picLocks noChangeAspect="1"/>
          </p:cNvPicPr>
          <p:nvPr/>
        </p:nvPicPr>
        <p:blipFill>
          <a:blip r:embed="rId3"/>
          <a:stretch>
            <a:fillRect/>
          </a:stretch>
        </p:blipFill>
        <p:spPr>
          <a:xfrm>
            <a:off x="2699792" y="1607713"/>
            <a:ext cx="3941138" cy="5097887"/>
          </a:xfrm>
          <a:prstGeom prst="rect">
            <a:avLst/>
          </a:prstGeom>
        </p:spPr>
      </p:pic>
      <p:sp>
        <p:nvSpPr>
          <p:cNvPr id="14" name="矩形: 圆角 13">
            <a:extLst>
              <a:ext uri="{FF2B5EF4-FFF2-40B4-BE49-F238E27FC236}">
                <a16:creationId xmlns:a16="http://schemas.microsoft.com/office/drawing/2014/main" xmlns="" id="{1278224F-5D40-4829-B94A-D857C7C1E527}"/>
              </a:ext>
            </a:extLst>
          </p:cNvPr>
          <p:cNvSpPr/>
          <p:nvPr/>
        </p:nvSpPr>
        <p:spPr>
          <a:xfrm>
            <a:off x="755576" y="3645024"/>
            <a:ext cx="1727401" cy="478085"/>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solidFill>
                  <a:schemeClr val="tx2">
                    <a:lumMod val="95000"/>
                    <a:lumOff val="5000"/>
                  </a:schemeClr>
                </a:solidFill>
                <a:latin typeface="黑体" panose="02010609060101010101" pitchFamily="49" charset="-122"/>
                <a:ea typeface="黑体" panose="02010609060101010101" pitchFamily="49" charset="-122"/>
              </a:rPr>
              <a:t>包过滤防火墙</a:t>
            </a:r>
          </a:p>
        </p:txBody>
      </p:sp>
      <p:sp>
        <p:nvSpPr>
          <p:cNvPr id="15" name="矩形: 圆角 14">
            <a:extLst>
              <a:ext uri="{FF2B5EF4-FFF2-40B4-BE49-F238E27FC236}">
                <a16:creationId xmlns:a16="http://schemas.microsoft.com/office/drawing/2014/main" xmlns="" id="{A0534D06-A675-44E0-A16D-4164E2BE3141}"/>
              </a:ext>
            </a:extLst>
          </p:cNvPr>
          <p:cNvSpPr/>
          <p:nvPr/>
        </p:nvSpPr>
        <p:spPr>
          <a:xfrm>
            <a:off x="6857745" y="3645023"/>
            <a:ext cx="1905255" cy="478085"/>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solidFill>
                  <a:schemeClr val="tx2">
                    <a:lumMod val="95000"/>
                    <a:lumOff val="5000"/>
                  </a:schemeClr>
                </a:solidFill>
                <a:latin typeface="黑体" panose="02010609060101010101" pitchFamily="49" charset="-122"/>
                <a:ea typeface="黑体" panose="02010609060101010101" pitchFamily="49" charset="-122"/>
              </a:rPr>
              <a:t>状态检测防火墙</a:t>
            </a:r>
          </a:p>
        </p:txBody>
      </p:sp>
      <p:sp>
        <p:nvSpPr>
          <p:cNvPr id="16" name="矩形: 圆角 15">
            <a:extLst>
              <a:ext uri="{FF2B5EF4-FFF2-40B4-BE49-F238E27FC236}">
                <a16:creationId xmlns:a16="http://schemas.microsoft.com/office/drawing/2014/main" xmlns="" id="{F86692B0-1C4D-4475-BDC9-029391248EC9}"/>
              </a:ext>
            </a:extLst>
          </p:cNvPr>
          <p:cNvSpPr/>
          <p:nvPr/>
        </p:nvSpPr>
        <p:spPr>
          <a:xfrm>
            <a:off x="755576" y="5177223"/>
            <a:ext cx="1727400" cy="478085"/>
          </a:xfrm>
          <a:prstGeom prst="roundRect">
            <a:avLst/>
          </a:prstGeom>
          <a:solidFill>
            <a:schemeClr val="accent2">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solidFill>
                  <a:schemeClr val="tx2">
                    <a:lumMod val="95000"/>
                    <a:lumOff val="5000"/>
                  </a:schemeClr>
                </a:solidFill>
                <a:latin typeface="黑体" panose="02010609060101010101" pitchFamily="49" charset="-122"/>
                <a:ea typeface="黑体" panose="02010609060101010101" pitchFamily="49" charset="-122"/>
              </a:rPr>
              <a:t>应用级网关</a:t>
            </a:r>
          </a:p>
        </p:txBody>
      </p:sp>
      <p:sp>
        <p:nvSpPr>
          <p:cNvPr id="17" name="矩形: 圆角 16">
            <a:extLst>
              <a:ext uri="{FF2B5EF4-FFF2-40B4-BE49-F238E27FC236}">
                <a16:creationId xmlns:a16="http://schemas.microsoft.com/office/drawing/2014/main" xmlns="" id="{11C5E3AB-B354-4BD6-9BB0-6CFA5B15BABA}"/>
              </a:ext>
            </a:extLst>
          </p:cNvPr>
          <p:cNvSpPr/>
          <p:nvPr/>
        </p:nvSpPr>
        <p:spPr>
          <a:xfrm>
            <a:off x="6858213" y="5177223"/>
            <a:ext cx="1904787" cy="451082"/>
          </a:xfrm>
          <a:prstGeom prst="roundRect">
            <a:avLst/>
          </a:prstGeom>
          <a:solidFill>
            <a:schemeClr val="accent3">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a:solidFill>
                  <a:schemeClr val="tx2">
                    <a:lumMod val="95000"/>
                    <a:lumOff val="5000"/>
                  </a:schemeClr>
                </a:solidFill>
                <a:latin typeface="黑体" panose="02010609060101010101" pitchFamily="49" charset="-122"/>
                <a:ea typeface="黑体" panose="02010609060101010101" pitchFamily="49" charset="-122"/>
              </a:rPr>
              <a:t>电路级网关</a:t>
            </a:r>
          </a:p>
        </p:txBody>
      </p:sp>
    </p:spTree>
    <p:extLst>
      <p:ext uri="{BB962C8B-B14F-4D97-AF65-F5344CB8AC3E}">
        <p14:creationId xmlns:p14="http://schemas.microsoft.com/office/powerpoint/2010/main" val="1980510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12.3</a:t>
            </a:r>
            <a:r>
              <a:rPr lang="zh-CN" altLang="en-US" dirty="0">
                <a:latin typeface="楷体" panose="02010609060101010101" pitchFamily="49" charset="-122"/>
                <a:ea typeface="楷体" panose="02010609060101010101" pitchFamily="49" charset="-122"/>
              </a:rPr>
              <a:t>防火墙的类型</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包过滤防火墙</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pic>
        <p:nvPicPr>
          <p:cNvPr id="22" name="图片 21">
            <a:extLst>
              <a:ext uri="{FF2B5EF4-FFF2-40B4-BE49-F238E27FC236}">
                <a16:creationId xmlns:a16="http://schemas.microsoft.com/office/drawing/2014/main" xmlns="" id="{63DE5B6E-9046-4F3B-932C-82F04D2B18A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610" t="22686" r="7181" b="21946"/>
          <a:stretch/>
        </p:blipFill>
        <p:spPr>
          <a:xfrm>
            <a:off x="642841" y="4653136"/>
            <a:ext cx="778585" cy="530834"/>
          </a:xfrm>
          <a:prstGeom prst="rect">
            <a:avLst/>
          </a:prstGeom>
        </p:spPr>
      </p:pic>
      <p:sp>
        <p:nvSpPr>
          <p:cNvPr id="24" name="左大括号 23">
            <a:extLst>
              <a:ext uri="{FF2B5EF4-FFF2-40B4-BE49-F238E27FC236}">
                <a16:creationId xmlns:a16="http://schemas.microsoft.com/office/drawing/2014/main" xmlns="" id="{6808D7B6-16E7-4A8C-AFD1-BC88D5ED727C}"/>
              </a:ext>
            </a:extLst>
          </p:cNvPr>
          <p:cNvSpPr/>
          <p:nvPr/>
        </p:nvSpPr>
        <p:spPr>
          <a:xfrm>
            <a:off x="1708574" y="3507790"/>
            <a:ext cx="360040" cy="2808311"/>
          </a:xfrm>
          <a:prstGeom prst="leftBrace">
            <a:avLst>
              <a:gd name="adj1" fmla="val 118387"/>
              <a:gd name="adj2" fmla="val 5000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5" name="Rectangle 86">
            <a:extLst>
              <a:ext uri="{FF2B5EF4-FFF2-40B4-BE49-F238E27FC236}">
                <a16:creationId xmlns:a16="http://schemas.microsoft.com/office/drawing/2014/main" xmlns="" id="{31607998-E418-497E-91C3-D60C0B4AC61F}"/>
              </a:ext>
            </a:extLst>
          </p:cNvPr>
          <p:cNvSpPr>
            <a:spLocks noChangeArrowheads="1"/>
          </p:cNvSpPr>
          <p:nvPr/>
        </p:nvSpPr>
        <p:spPr bwMode="auto">
          <a:xfrm>
            <a:off x="212555" y="5183970"/>
            <a:ext cx="163915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60000"/>
              </a:spcBef>
            </a:pPr>
            <a:r>
              <a:rPr lang="zh-CN" altLang="en-US" dirty="0">
                <a:latin typeface="黑体" panose="02010609060101010101" pitchFamily="49" charset="-122"/>
                <a:ea typeface="黑体" panose="02010609060101010101" pitchFamily="49" charset="-122"/>
              </a:rPr>
              <a:t>包中所含信息</a:t>
            </a:r>
            <a:endParaRPr lang="en-US" altLang="zh-CN" baseline="0" dirty="0">
              <a:latin typeface="黑体" panose="02010609060101010101" pitchFamily="49" charset="-122"/>
              <a:ea typeface="黑体" panose="02010609060101010101" pitchFamily="49" charset="-122"/>
            </a:endParaRPr>
          </a:p>
        </p:txBody>
      </p:sp>
      <p:sp>
        <p:nvSpPr>
          <p:cNvPr id="26" name="矩形: 圆角 25">
            <a:extLst>
              <a:ext uri="{FF2B5EF4-FFF2-40B4-BE49-F238E27FC236}">
                <a16:creationId xmlns:a16="http://schemas.microsoft.com/office/drawing/2014/main" xmlns="" id="{24013FB4-874F-4CAA-988B-9D281814B392}"/>
              </a:ext>
            </a:extLst>
          </p:cNvPr>
          <p:cNvSpPr/>
          <p:nvPr/>
        </p:nvSpPr>
        <p:spPr>
          <a:xfrm>
            <a:off x="2228779" y="3323954"/>
            <a:ext cx="1727401" cy="478085"/>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solidFill>
                  <a:schemeClr val="tx2">
                    <a:lumMod val="95000"/>
                    <a:lumOff val="5000"/>
                  </a:schemeClr>
                </a:solidFill>
                <a:latin typeface="黑体" panose="02010609060101010101" pitchFamily="49" charset="-122"/>
                <a:ea typeface="黑体" panose="02010609060101010101" pitchFamily="49" charset="-122"/>
              </a:rPr>
              <a:t>源</a:t>
            </a:r>
            <a:r>
              <a:rPr lang="en-US" altLang="zh-CN" dirty="0">
                <a:solidFill>
                  <a:schemeClr val="tx2">
                    <a:lumMod val="95000"/>
                    <a:lumOff val="5000"/>
                  </a:schemeClr>
                </a:solidFill>
                <a:latin typeface="黑体" panose="02010609060101010101" pitchFamily="49" charset="-122"/>
                <a:ea typeface="黑体" panose="02010609060101010101" pitchFamily="49" charset="-122"/>
              </a:rPr>
              <a:t>IP</a:t>
            </a:r>
            <a:r>
              <a:rPr lang="zh-CN" altLang="en-US" dirty="0">
                <a:solidFill>
                  <a:schemeClr val="tx2">
                    <a:lumMod val="95000"/>
                    <a:lumOff val="5000"/>
                  </a:schemeClr>
                </a:solidFill>
                <a:latin typeface="黑体" panose="02010609060101010101" pitchFamily="49" charset="-122"/>
                <a:ea typeface="黑体" panose="02010609060101010101" pitchFamily="49" charset="-122"/>
              </a:rPr>
              <a:t>地址</a:t>
            </a:r>
          </a:p>
        </p:txBody>
      </p:sp>
      <p:sp>
        <p:nvSpPr>
          <p:cNvPr id="27" name="矩形: 圆角 26">
            <a:extLst>
              <a:ext uri="{FF2B5EF4-FFF2-40B4-BE49-F238E27FC236}">
                <a16:creationId xmlns:a16="http://schemas.microsoft.com/office/drawing/2014/main" xmlns="" id="{B8311142-D9D8-44D3-9AFD-584DB951553C}"/>
              </a:ext>
            </a:extLst>
          </p:cNvPr>
          <p:cNvSpPr/>
          <p:nvPr/>
        </p:nvSpPr>
        <p:spPr>
          <a:xfrm>
            <a:off x="2228778" y="4007711"/>
            <a:ext cx="1727401" cy="478085"/>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solidFill>
                  <a:schemeClr val="tx2">
                    <a:lumMod val="95000"/>
                    <a:lumOff val="5000"/>
                  </a:schemeClr>
                </a:solidFill>
                <a:latin typeface="黑体" panose="02010609060101010101" pitchFamily="49" charset="-122"/>
                <a:ea typeface="黑体" panose="02010609060101010101" pitchFamily="49" charset="-122"/>
              </a:rPr>
              <a:t>目的</a:t>
            </a:r>
            <a:r>
              <a:rPr lang="en-US" altLang="zh-CN" dirty="0">
                <a:solidFill>
                  <a:schemeClr val="tx2">
                    <a:lumMod val="95000"/>
                    <a:lumOff val="5000"/>
                  </a:schemeClr>
                </a:solidFill>
                <a:latin typeface="黑体" panose="02010609060101010101" pitchFamily="49" charset="-122"/>
                <a:ea typeface="黑体" panose="02010609060101010101" pitchFamily="49" charset="-122"/>
              </a:rPr>
              <a:t>IP</a:t>
            </a:r>
            <a:r>
              <a:rPr lang="zh-CN" altLang="en-US" dirty="0">
                <a:solidFill>
                  <a:schemeClr val="tx2">
                    <a:lumMod val="95000"/>
                    <a:lumOff val="5000"/>
                  </a:schemeClr>
                </a:solidFill>
                <a:latin typeface="黑体" panose="02010609060101010101" pitchFamily="49" charset="-122"/>
                <a:ea typeface="黑体" panose="02010609060101010101" pitchFamily="49" charset="-122"/>
              </a:rPr>
              <a:t>地址</a:t>
            </a:r>
          </a:p>
        </p:txBody>
      </p:sp>
      <p:sp>
        <p:nvSpPr>
          <p:cNvPr id="28" name="矩形: 圆角 27">
            <a:extLst>
              <a:ext uri="{FF2B5EF4-FFF2-40B4-BE49-F238E27FC236}">
                <a16:creationId xmlns:a16="http://schemas.microsoft.com/office/drawing/2014/main" xmlns="" id="{95C2D2BD-926A-469F-9883-0480ABDA619F}"/>
              </a:ext>
            </a:extLst>
          </p:cNvPr>
          <p:cNvSpPr/>
          <p:nvPr/>
        </p:nvSpPr>
        <p:spPr>
          <a:xfrm>
            <a:off x="2228778" y="4705885"/>
            <a:ext cx="1727400" cy="478085"/>
          </a:xfrm>
          <a:prstGeom prst="roundRect">
            <a:avLst/>
          </a:prstGeom>
          <a:solidFill>
            <a:schemeClr val="accent2">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400" dirty="0">
                <a:solidFill>
                  <a:schemeClr val="tx2">
                    <a:lumMod val="95000"/>
                    <a:lumOff val="5000"/>
                  </a:schemeClr>
                </a:solidFill>
                <a:latin typeface="黑体" panose="02010609060101010101" pitchFamily="49" charset="-122"/>
                <a:ea typeface="黑体" panose="02010609060101010101" pitchFamily="49" charset="-122"/>
              </a:rPr>
              <a:t>源和目的端传输层地址</a:t>
            </a:r>
          </a:p>
        </p:txBody>
      </p:sp>
      <p:sp>
        <p:nvSpPr>
          <p:cNvPr id="29" name="矩形: 圆角 28">
            <a:extLst>
              <a:ext uri="{FF2B5EF4-FFF2-40B4-BE49-F238E27FC236}">
                <a16:creationId xmlns:a16="http://schemas.microsoft.com/office/drawing/2014/main" xmlns="" id="{5BE2591A-E05E-4672-A923-BE43679FA71D}"/>
              </a:ext>
            </a:extLst>
          </p:cNvPr>
          <p:cNvSpPr/>
          <p:nvPr/>
        </p:nvSpPr>
        <p:spPr>
          <a:xfrm>
            <a:off x="2238227" y="5404059"/>
            <a:ext cx="1708501" cy="451082"/>
          </a:xfrm>
          <a:prstGeom prst="roundRect">
            <a:avLst/>
          </a:prstGeom>
          <a:solidFill>
            <a:schemeClr val="accent3">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solidFill>
                  <a:schemeClr val="tx2">
                    <a:lumMod val="95000"/>
                    <a:lumOff val="5000"/>
                  </a:schemeClr>
                </a:solidFill>
                <a:latin typeface="黑体" panose="02010609060101010101" pitchFamily="49" charset="-122"/>
                <a:ea typeface="黑体" panose="02010609060101010101" pitchFamily="49" charset="-122"/>
              </a:rPr>
              <a:t>IP </a:t>
            </a:r>
            <a:r>
              <a:rPr lang="zh-CN" altLang="en-US" dirty="0">
                <a:solidFill>
                  <a:schemeClr val="tx2">
                    <a:lumMod val="95000"/>
                    <a:lumOff val="5000"/>
                  </a:schemeClr>
                </a:solidFill>
                <a:latin typeface="黑体" panose="02010609060101010101" pitchFamily="49" charset="-122"/>
                <a:ea typeface="黑体" panose="02010609060101010101" pitchFamily="49" charset="-122"/>
              </a:rPr>
              <a:t>协议域</a:t>
            </a:r>
          </a:p>
        </p:txBody>
      </p:sp>
      <p:sp>
        <p:nvSpPr>
          <p:cNvPr id="31" name="矩形: 圆角 30">
            <a:extLst>
              <a:ext uri="{FF2B5EF4-FFF2-40B4-BE49-F238E27FC236}">
                <a16:creationId xmlns:a16="http://schemas.microsoft.com/office/drawing/2014/main" xmlns="" id="{965137C7-E18A-418E-910D-6E61610B8516}"/>
              </a:ext>
            </a:extLst>
          </p:cNvPr>
          <p:cNvSpPr/>
          <p:nvPr/>
        </p:nvSpPr>
        <p:spPr>
          <a:xfrm>
            <a:off x="2252881" y="6075230"/>
            <a:ext cx="1708501" cy="451082"/>
          </a:xfrm>
          <a:prstGeom prst="roundRect">
            <a:avLst/>
          </a:prstGeom>
          <a:solidFill>
            <a:schemeClr val="accent1">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a:solidFill>
                  <a:schemeClr val="tx2">
                    <a:lumMod val="95000"/>
                    <a:lumOff val="5000"/>
                  </a:schemeClr>
                </a:solidFill>
                <a:latin typeface="黑体" panose="02010609060101010101" pitchFamily="49" charset="-122"/>
                <a:ea typeface="黑体" panose="02010609060101010101" pitchFamily="49" charset="-122"/>
              </a:rPr>
              <a:t>接口</a:t>
            </a:r>
          </a:p>
        </p:txBody>
      </p:sp>
      <p:sp>
        <p:nvSpPr>
          <p:cNvPr id="32" name="文本框 31">
            <a:extLst>
              <a:ext uri="{FF2B5EF4-FFF2-40B4-BE49-F238E27FC236}">
                <a16:creationId xmlns:a16="http://schemas.microsoft.com/office/drawing/2014/main" xmlns="" id="{4FFBD9B9-39B9-477A-9D76-2F89752F53F1}"/>
              </a:ext>
            </a:extLst>
          </p:cNvPr>
          <p:cNvSpPr txBox="1"/>
          <p:nvPr/>
        </p:nvSpPr>
        <p:spPr>
          <a:xfrm>
            <a:off x="547506" y="1770872"/>
            <a:ext cx="8244448" cy="1268039"/>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a:lnSpc>
                <a:spcPct val="60000"/>
              </a:lnSpc>
              <a:spcAft>
                <a:spcPts val="600"/>
              </a:spcAft>
            </a:pPr>
            <a:endParaRPr lang="en-US" altLang="zh-CN" sz="2000" dirty="0">
              <a:solidFill>
                <a:schemeClr val="tx2"/>
              </a:solidFill>
              <a:latin typeface="黑体" panose="02010609060101010101" pitchFamily="49" charset="-122"/>
              <a:ea typeface="黑体" panose="02010609060101010101" pitchFamily="49" charset="-122"/>
            </a:endParaRPr>
          </a:p>
          <a:p>
            <a:pPr>
              <a:lnSpc>
                <a:spcPct val="60000"/>
              </a:lnSpc>
              <a:spcAft>
                <a:spcPts val="600"/>
              </a:spcAft>
            </a:pPr>
            <a:r>
              <a:rPr lang="zh-CN" altLang="en-US" sz="2000" dirty="0">
                <a:solidFill>
                  <a:schemeClr val="tx2"/>
                </a:solidFill>
                <a:latin typeface="黑体" panose="02010609060101010101" pitchFamily="49" charset="-122"/>
                <a:ea typeface="黑体" panose="02010609060101010101" pitchFamily="49" charset="-122"/>
              </a:rPr>
              <a:t>包过滤防火墙根据</a:t>
            </a:r>
            <a:r>
              <a:rPr lang="zh-CN" altLang="en-US" sz="2000" dirty="0">
                <a:solidFill>
                  <a:srgbClr val="FF0000"/>
                </a:solidFill>
                <a:latin typeface="黑体" panose="02010609060101010101" pitchFamily="49" charset="-122"/>
                <a:ea typeface="黑体" panose="02010609060101010101" pitchFamily="49" charset="-122"/>
              </a:rPr>
              <a:t>一组规则</a:t>
            </a:r>
            <a:r>
              <a:rPr lang="zh-CN" altLang="en-US" sz="2000" dirty="0">
                <a:solidFill>
                  <a:schemeClr val="tx2"/>
                </a:solidFill>
                <a:latin typeface="黑体" panose="02010609060101010101" pitchFamily="49" charset="-122"/>
                <a:ea typeface="黑体" panose="02010609060101010101" pitchFamily="49" charset="-122"/>
              </a:rPr>
              <a:t>来检查每个接收和发送的</a:t>
            </a:r>
            <a:r>
              <a:rPr lang="en-US" altLang="zh-CN" sz="2000" dirty="0">
                <a:solidFill>
                  <a:schemeClr val="tx2"/>
                </a:solidFill>
                <a:latin typeface="黑体" panose="02010609060101010101" pitchFamily="49" charset="-122"/>
                <a:ea typeface="黑体" panose="02010609060101010101" pitchFamily="49" charset="-122"/>
              </a:rPr>
              <a:t>IP</a:t>
            </a:r>
            <a:r>
              <a:rPr lang="zh-CN" altLang="en-US" sz="2000" dirty="0">
                <a:solidFill>
                  <a:schemeClr val="tx2"/>
                </a:solidFill>
                <a:latin typeface="黑体" panose="02010609060101010101" pitchFamily="49" charset="-122"/>
                <a:ea typeface="黑体" panose="02010609060101010101" pitchFamily="49" charset="-122"/>
              </a:rPr>
              <a:t>包</a:t>
            </a:r>
            <a:endParaRPr lang="en-US" altLang="zh-CN" sz="2000" dirty="0">
              <a:solidFill>
                <a:schemeClr val="tx2"/>
              </a:solidFill>
              <a:latin typeface="黑体" panose="02010609060101010101" pitchFamily="49" charset="-122"/>
              <a:ea typeface="黑体" panose="02010609060101010101" pitchFamily="49" charset="-122"/>
            </a:endParaRPr>
          </a:p>
          <a:p>
            <a:pPr>
              <a:lnSpc>
                <a:spcPct val="60000"/>
              </a:lnSpc>
              <a:spcAft>
                <a:spcPts val="600"/>
              </a:spcAft>
            </a:pPr>
            <a:endParaRPr lang="en-US" altLang="zh-CN" dirty="0">
              <a:solidFill>
                <a:schemeClr val="tx2"/>
              </a:solidFill>
              <a:latin typeface="黑体" panose="02010609060101010101" pitchFamily="49" charset="-122"/>
              <a:ea typeface="黑体" panose="02010609060101010101" pitchFamily="49" charset="-122"/>
            </a:endParaRPr>
          </a:p>
          <a:p>
            <a:pPr marL="285750" indent="-285750">
              <a:lnSpc>
                <a:spcPct val="60000"/>
              </a:lnSpc>
              <a:spcAft>
                <a:spcPts val="600"/>
              </a:spcAft>
              <a:buFont typeface="Arial" panose="020B0604020202020204" pitchFamily="34" charset="0"/>
              <a:buChar char="•"/>
            </a:pPr>
            <a:r>
              <a:rPr lang="zh-CN" altLang="en-US" dirty="0">
                <a:solidFill>
                  <a:schemeClr val="tx2"/>
                </a:solidFill>
                <a:latin typeface="黑体" panose="02010609060101010101" pitchFamily="49" charset="-122"/>
                <a:ea typeface="黑体" panose="02010609060101010101" pitchFamily="49" charset="-122"/>
              </a:rPr>
              <a:t>通常，包过滤器设置成基于与</a:t>
            </a:r>
            <a:r>
              <a:rPr lang="en-US" altLang="zh-CN" dirty="0">
                <a:solidFill>
                  <a:schemeClr val="tx2"/>
                </a:solidFill>
                <a:latin typeface="黑体" panose="02010609060101010101" pitchFamily="49" charset="-122"/>
                <a:ea typeface="黑体" panose="02010609060101010101" pitchFamily="49" charset="-122"/>
              </a:rPr>
              <a:t>IP</a:t>
            </a:r>
            <a:r>
              <a:rPr lang="zh-CN" altLang="en-US" dirty="0">
                <a:solidFill>
                  <a:schemeClr val="tx2"/>
                </a:solidFill>
                <a:latin typeface="黑体" panose="02010609060101010101" pitchFamily="49" charset="-122"/>
                <a:ea typeface="黑体" panose="02010609060101010101" pitchFamily="49" charset="-122"/>
              </a:rPr>
              <a:t>和</a:t>
            </a:r>
            <a:r>
              <a:rPr lang="en-US" altLang="zh-CN" dirty="0">
                <a:solidFill>
                  <a:schemeClr val="tx2"/>
                </a:solidFill>
                <a:latin typeface="黑体" panose="02010609060101010101" pitchFamily="49" charset="-122"/>
                <a:ea typeface="黑体" panose="02010609060101010101" pitchFamily="49" charset="-122"/>
              </a:rPr>
              <a:t>TCP</a:t>
            </a:r>
            <a:r>
              <a:rPr lang="zh-CN" altLang="en-US" dirty="0">
                <a:solidFill>
                  <a:schemeClr val="tx2"/>
                </a:solidFill>
                <a:latin typeface="黑体" panose="02010609060101010101" pitchFamily="49" charset="-122"/>
                <a:ea typeface="黑体" panose="02010609060101010101" pitchFamily="49" charset="-122"/>
              </a:rPr>
              <a:t>头（</a:t>
            </a:r>
            <a:r>
              <a:rPr lang="en-US" altLang="zh-CN" dirty="0">
                <a:solidFill>
                  <a:schemeClr val="tx2"/>
                </a:solidFill>
                <a:latin typeface="黑体" panose="02010609060101010101" pitchFamily="49" charset="-122"/>
                <a:ea typeface="黑体" panose="02010609060101010101" pitchFamily="49" charset="-122"/>
              </a:rPr>
              <a:t>header</a:t>
            </a:r>
            <a:r>
              <a:rPr lang="zh-CN" altLang="en-US" dirty="0">
                <a:solidFill>
                  <a:schemeClr val="tx2"/>
                </a:solidFill>
                <a:latin typeface="黑体" panose="02010609060101010101" pitchFamily="49" charset="-122"/>
                <a:ea typeface="黑体" panose="02010609060101010101" pitchFamily="49" charset="-122"/>
              </a:rPr>
              <a:t>）域匹配的规则列表</a:t>
            </a:r>
            <a:endParaRPr lang="en-US" altLang="zh-CN" dirty="0">
              <a:solidFill>
                <a:schemeClr val="tx2"/>
              </a:solidFill>
              <a:latin typeface="黑体" panose="02010609060101010101" pitchFamily="49" charset="-122"/>
              <a:ea typeface="黑体" panose="02010609060101010101" pitchFamily="49" charset="-122"/>
            </a:endParaRPr>
          </a:p>
          <a:p>
            <a:pPr marL="285750" indent="-285750">
              <a:lnSpc>
                <a:spcPct val="60000"/>
              </a:lnSpc>
              <a:spcAft>
                <a:spcPts val="600"/>
              </a:spcAft>
              <a:buFont typeface="Arial" panose="020B0604020202020204" pitchFamily="34" charset="0"/>
              <a:buChar char="•"/>
            </a:pPr>
            <a:r>
              <a:rPr lang="zh-CN" altLang="en-US" dirty="0">
                <a:solidFill>
                  <a:schemeClr val="tx2"/>
                </a:solidFill>
                <a:latin typeface="黑体" panose="02010609060101010101" pitchFamily="49" charset="-122"/>
                <a:ea typeface="黑体" panose="02010609060101010101" pitchFamily="49" charset="-122"/>
              </a:rPr>
              <a:t>根据匹配的规则来判断该包是转发还是丢弃</a:t>
            </a:r>
          </a:p>
        </p:txBody>
      </p:sp>
      <p:pic>
        <p:nvPicPr>
          <p:cNvPr id="34" name="图片 33">
            <a:extLst>
              <a:ext uri="{FF2B5EF4-FFF2-40B4-BE49-F238E27FC236}">
                <a16:creationId xmlns:a16="http://schemas.microsoft.com/office/drawing/2014/main" xmlns="" id="{D3057C3D-1713-48F7-9BC8-E6B1413CA0B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1100" t="17759" r="31888" b="21997"/>
          <a:stretch/>
        </p:blipFill>
        <p:spPr>
          <a:xfrm>
            <a:off x="6975471" y="5436382"/>
            <a:ext cx="919910" cy="842148"/>
          </a:xfrm>
          <a:prstGeom prst="rect">
            <a:avLst/>
          </a:prstGeom>
        </p:spPr>
      </p:pic>
      <p:grpSp>
        <p:nvGrpSpPr>
          <p:cNvPr id="36" name="组合 35">
            <a:extLst>
              <a:ext uri="{FF2B5EF4-FFF2-40B4-BE49-F238E27FC236}">
                <a16:creationId xmlns:a16="http://schemas.microsoft.com/office/drawing/2014/main" xmlns="" id="{B6124197-8DDB-4BD3-8D0D-D2AFA16D9352}"/>
              </a:ext>
            </a:extLst>
          </p:cNvPr>
          <p:cNvGrpSpPr/>
          <p:nvPr/>
        </p:nvGrpSpPr>
        <p:grpSpPr>
          <a:xfrm>
            <a:off x="6992053" y="3347298"/>
            <a:ext cx="941516" cy="1461066"/>
            <a:chOff x="7017783" y="4660702"/>
            <a:chExt cx="941516" cy="1461066"/>
          </a:xfrm>
        </p:grpSpPr>
        <p:graphicFrame>
          <p:nvGraphicFramePr>
            <p:cNvPr id="37" name="Object 100">
              <a:extLst>
                <a:ext uri="{FF2B5EF4-FFF2-40B4-BE49-F238E27FC236}">
                  <a16:creationId xmlns:a16="http://schemas.microsoft.com/office/drawing/2014/main" xmlns="" id="{C9D3DD0E-26A5-403E-8AAB-29E73BD92DA2}"/>
                </a:ext>
              </a:extLst>
            </p:cNvPr>
            <p:cNvGraphicFramePr>
              <a:graphicFrameLocks/>
            </p:cNvGraphicFramePr>
            <p:nvPr/>
          </p:nvGraphicFramePr>
          <p:xfrm>
            <a:off x="7089349" y="4660702"/>
            <a:ext cx="869950" cy="911225"/>
          </p:xfrm>
          <a:graphic>
            <a:graphicData uri="http://schemas.openxmlformats.org/presentationml/2006/ole">
              <mc:AlternateContent xmlns:mc="http://schemas.openxmlformats.org/markup-compatibility/2006">
                <mc:Choice xmlns:v="urn:schemas-microsoft-com:vml" Requires="v">
                  <p:oleObj spid="_x0000_s24694" name="Drawing" r:id="rId6" imgW="869760" imgH="911160" progId="WPDraw30.Drawing">
                    <p:embed/>
                  </p:oleObj>
                </mc:Choice>
                <mc:Fallback>
                  <p:oleObj name="Drawing" r:id="rId6" imgW="869760" imgH="911160" progId="WPDraw30.Drawing">
                    <p:embed/>
                    <p:pic>
                      <p:nvPicPr>
                        <p:cNvPr id="14" name="Object 100">
                          <a:extLst>
                            <a:ext uri="{FF2B5EF4-FFF2-40B4-BE49-F238E27FC236}">
                              <a16:creationId xmlns:a16="http://schemas.microsoft.com/office/drawing/2014/main" xmlns="" id="{20E5FEC1-A96C-4A31-ACFF-653B3D05C41D}"/>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9349" y="4660702"/>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 name="Rectangle 117">
              <a:extLst>
                <a:ext uri="{FF2B5EF4-FFF2-40B4-BE49-F238E27FC236}">
                  <a16:creationId xmlns:a16="http://schemas.microsoft.com/office/drawing/2014/main" xmlns="" id="{F25A51D9-5670-46F4-92FF-377D6B899A7A}"/>
                </a:ext>
              </a:extLst>
            </p:cNvPr>
            <p:cNvSpPr>
              <a:spLocks noChangeArrowheads="1"/>
            </p:cNvSpPr>
            <p:nvPr/>
          </p:nvSpPr>
          <p:spPr bwMode="auto">
            <a:xfrm>
              <a:off x="7017783" y="5616943"/>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latin typeface="黑体" panose="02010609060101010101" pitchFamily="49" charset="-122"/>
                  <a:ea typeface="黑体" panose="02010609060101010101" pitchFamily="49" charset="-122"/>
                </a:rPr>
                <a:t>用户</a:t>
              </a:r>
              <a:endParaRPr lang="en-US" altLang="zh-CN" dirty="0">
                <a:latin typeface="黑体" panose="02010609060101010101" pitchFamily="49" charset="-122"/>
                <a:ea typeface="黑体" panose="02010609060101010101" pitchFamily="49" charset="-122"/>
              </a:endParaRPr>
            </a:p>
          </p:txBody>
        </p:sp>
      </p:grpSp>
      <p:sp>
        <p:nvSpPr>
          <p:cNvPr id="39" name="箭头: 右 38">
            <a:extLst>
              <a:ext uri="{FF2B5EF4-FFF2-40B4-BE49-F238E27FC236}">
                <a16:creationId xmlns:a16="http://schemas.microsoft.com/office/drawing/2014/main" xmlns="" id="{B738E3F2-A055-4554-A809-795D857E593C}"/>
              </a:ext>
            </a:extLst>
          </p:cNvPr>
          <p:cNvSpPr/>
          <p:nvPr/>
        </p:nvSpPr>
        <p:spPr>
          <a:xfrm rot="19849028">
            <a:off x="5955347" y="4054399"/>
            <a:ext cx="965521" cy="517284"/>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接受</a:t>
            </a:r>
          </a:p>
        </p:txBody>
      </p:sp>
      <p:sp>
        <p:nvSpPr>
          <p:cNvPr id="40" name="箭头: 右 39">
            <a:extLst>
              <a:ext uri="{FF2B5EF4-FFF2-40B4-BE49-F238E27FC236}">
                <a16:creationId xmlns:a16="http://schemas.microsoft.com/office/drawing/2014/main" xmlns="" id="{A5B121A7-403C-425B-9911-3B24B5A66B6B}"/>
              </a:ext>
            </a:extLst>
          </p:cNvPr>
          <p:cNvSpPr/>
          <p:nvPr/>
        </p:nvSpPr>
        <p:spPr>
          <a:xfrm rot="2097859">
            <a:off x="5932289" y="4982090"/>
            <a:ext cx="1035649" cy="487720"/>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丢弃</a:t>
            </a:r>
          </a:p>
        </p:txBody>
      </p:sp>
      <p:sp>
        <p:nvSpPr>
          <p:cNvPr id="41" name="箭头: 右 40">
            <a:extLst>
              <a:ext uri="{FF2B5EF4-FFF2-40B4-BE49-F238E27FC236}">
                <a16:creationId xmlns:a16="http://schemas.microsoft.com/office/drawing/2014/main" xmlns="" id="{DBFC45DF-1E30-4C64-A873-A8A8D68138DE}"/>
              </a:ext>
            </a:extLst>
          </p:cNvPr>
          <p:cNvSpPr/>
          <p:nvPr/>
        </p:nvSpPr>
        <p:spPr>
          <a:xfrm>
            <a:off x="4064439" y="4608146"/>
            <a:ext cx="459885" cy="394088"/>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21" name="图片 20">
            <a:extLst>
              <a:ext uri="{FF2B5EF4-FFF2-40B4-BE49-F238E27FC236}">
                <a16:creationId xmlns:a16="http://schemas.microsoft.com/office/drawing/2014/main" xmlns="" id="{E4F103E1-C762-438C-840F-5EA95A280C17}"/>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8247" t="14205" r="4831" b="10105"/>
          <a:stretch/>
        </p:blipFill>
        <p:spPr>
          <a:xfrm>
            <a:off x="4619678" y="4416216"/>
            <a:ext cx="1324132" cy="922412"/>
          </a:xfrm>
          <a:prstGeom prst="rect">
            <a:avLst/>
          </a:prstGeom>
        </p:spPr>
      </p:pic>
    </p:spTree>
    <p:extLst>
      <p:ext uri="{BB962C8B-B14F-4D97-AF65-F5344CB8AC3E}">
        <p14:creationId xmlns:p14="http://schemas.microsoft.com/office/powerpoint/2010/main" val="1560899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12.3</a:t>
            </a:r>
            <a:r>
              <a:rPr lang="zh-CN" altLang="en-US" dirty="0">
                <a:latin typeface="楷体" panose="02010609060101010101" pitchFamily="49" charset="-122"/>
                <a:ea typeface="楷体" panose="02010609060101010101" pitchFamily="49" charset="-122"/>
              </a:rPr>
              <a:t>防火墙的类型</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包过滤防火墙</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pic>
        <p:nvPicPr>
          <p:cNvPr id="22" name="图片 21">
            <a:extLst>
              <a:ext uri="{FF2B5EF4-FFF2-40B4-BE49-F238E27FC236}">
                <a16:creationId xmlns:a16="http://schemas.microsoft.com/office/drawing/2014/main" xmlns="" id="{63DE5B6E-9046-4F3B-932C-82F04D2B18A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610" t="22686" r="7181" b="21946"/>
          <a:stretch/>
        </p:blipFill>
        <p:spPr>
          <a:xfrm>
            <a:off x="642841" y="4653136"/>
            <a:ext cx="778585" cy="530834"/>
          </a:xfrm>
          <a:prstGeom prst="rect">
            <a:avLst/>
          </a:prstGeom>
        </p:spPr>
      </p:pic>
      <p:sp>
        <p:nvSpPr>
          <p:cNvPr id="24" name="左大括号 23">
            <a:extLst>
              <a:ext uri="{FF2B5EF4-FFF2-40B4-BE49-F238E27FC236}">
                <a16:creationId xmlns:a16="http://schemas.microsoft.com/office/drawing/2014/main" xmlns="" id="{6808D7B6-16E7-4A8C-AFD1-BC88D5ED727C}"/>
              </a:ext>
            </a:extLst>
          </p:cNvPr>
          <p:cNvSpPr/>
          <p:nvPr/>
        </p:nvSpPr>
        <p:spPr>
          <a:xfrm>
            <a:off x="1708574" y="3507790"/>
            <a:ext cx="360040" cy="2808311"/>
          </a:xfrm>
          <a:prstGeom prst="leftBrace">
            <a:avLst>
              <a:gd name="adj1" fmla="val 118387"/>
              <a:gd name="adj2" fmla="val 5000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5" name="Rectangle 86">
            <a:extLst>
              <a:ext uri="{FF2B5EF4-FFF2-40B4-BE49-F238E27FC236}">
                <a16:creationId xmlns:a16="http://schemas.microsoft.com/office/drawing/2014/main" xmlns="" id="{31607998-E418-497E-91C3-D60C0B4AC61F}"/>
              </a:ext>
            </a:extLst>
          </p:cNvPr>
          <p:cNvSpPr>
            <a:spLocks noChangeArrowheads="1"/>
          </p:cNvSpPr>
          <p:nvPr/>
        </p:nvSpPr>
        <p:spPr bwMode="auto">
          <a:xfrm>
            <a:off x="212555" y="5183970"/>
            <a:ext cx="163915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60000"/>
              </a:spcBef>
            </a:pPr>
            <a:r>
              <a:rPr lang="zh-CN" altLang="en-US" dirty="0">
                <a:latin typeface="黑体" panose="02010609060101010101" pitchFamily="49" charset="-122"/>
                <a:ea typeface="黑体" panose="02010609060101010101" pitchFamily="49" charset="-122"/>
              </a:rPr>
              <a:t>包中所含信息</a:t>
            </a:r>
            <a:endParaRPr lang="en-US" altLang="zh-CN" baseline="0" dirty="0">
              <a:latin typeface="黑体" panose="02010609060101010101" pitchFamily="49" charset="-122"/>
              <a:ea typeface="黑体" panose="02010609060101010101" pitchFamily="49" charset="-122"/>
            </a:endParaRPr>
          </a:p>
        </p:txBody>
      </p:sp>
      <p:sp>
        <p:nvSpPr>
          <p:cNvPr id="26" name="矩形: 圆角 25">
            <a:extLst>
              <a:ext uri="{FF2B5EF4-FFF2-40B4-BE49-F238E27FC236}">
                <a16:creationId xmlns:a16="http://schemas.microsoft.com/office/drawing/2014/main" xmlns="" id="{24013FB4-874F-4CAA-988B-9D281814B392}"/>
              </a:ext>
            </a:extLst>
          </p:cNvPr>
          <p:cNvSpPr/>
          <p:nvPr/>
        </p:nvSpPr>
        <p:spPr>
          <a:xfrm>
            <a:off x="2228779" y="3323954"/>
            <a:ext cx="1727401" cy="478085"/>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solidFill>
                  <a:schemeClr val="tx2">
                    <a:lumMod val="95000"/>
                    <a:lumOff val="5000"/>
                  </a:schemeClr>
                </a:solidFill>
                <a:latin typeface="黑体" panose="02010609060101010101" pitchFamily="49" charset="-122"/>
                <a:ea typeface="黑体" panose="02010609060101010101" pitchFamily="49" charset="-122"/>
              </a:rPr>
              <a:t>源</a:t>
            </a:r>
            <a:r>
              <a:rPr lang="en-US" altLang="zh-CN" dirty="0">
                <a:solidFill>
                  <a:schemeClr val="tx2">
                    <a:lumMod val="95000"/>
                    <a:lumOff val="5000"/>
                  </a:schemeClr>
                </a:solidFill>
                <a:latin typeface="黑体" panose="02010609060101010101" pitchFamily="49" charset="-122"/>
                <a:ea typeface="黑体" panose="02010609060101010101" pitchFamily="49" charset="-122"/>
              </a:rPr>
              <a:t>IP</a:t>
            </a:r>
            <a:r>
              <a:rPr lang="zh-CN" altLang="en-US" dirty="0">
                <a:solidFill>
                  <a:schemeClr val="tx2">
                    <a:lumMod val="95000"/>
                    <a:lumOff val="5000"/>
                  </a:schemeClr>
                </a:solidFill>
                <a:latin typeface="黑体" panose="02010609060101010101" pitchFamily="49" charset="-122"/>
                <a:ea typeface="黑体" panose="02010609060101010101" pitchFamily="49" charset="-122"/>
              </a:rPr>
              <a:t>地址</a:t>
            </a:r>
          </a:p>
        </p:txBody>
      </p:sp>
      <p:sp>
        <p:nvSpPr>
          <p:cNvPr id="27" name="矩形: 圆角 26">
            <a:extLst>
              <a:ext uri="{FF2B5EF4-FFF2-40B4-BE49-F238E27FC236}">
                <a16:creationId xmlns:a16="http://schemas.microsoft.com/office/drawing/2014/main" xmlns="" id="{B8311142-D9D8-44D3-9AFD-584DB951553C}"/>
              </a:ext>
            </a:extLst>
          </p:cNvPr>
          <p:cNvSpPr/>
          <p:nvPr/>
        </p:nvSpPr>
        <p:spPr>
          <a:xfrm>
            <a:off x="2228778" y="4007711"/>
            <a:ext cx="1727401" cy="478085"/>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solidFill>
                  <a:schemeClr val="tx2">
                    <a:lumMod val="95000"/>
                    <a:lumOff val="5000"/>
                  </a:schemeClr>
                </a:solidFill>
                <a:latin typeface="黑体" panose="02010609060101010101" pitchFamily="49" charset="-122"/>
                <a:ea typeface="黑体" panose="02010609060101010101" pitchFamily="49" charset="-122"/>
              </a:rPr>
              <a:t>目的</a:t>
            </a:r>
            <a:r>
              <a:rPr lang="en-US" altLang="zh-CN" dirty="0">
                <a:solidFill>
                  <a:schemeClr val="tx2">
                    <a:lumMod val="95000"/>
                    <a:lumOff val="5000"/>
                  </a:schemeClr>
                </a:solidFill>
                <a:latin typeface="黑体" panose="02010609060101010101" pitchFamily="49" charset="-122"/>
                <a:ea typeface="黑体" panose="02010609060101010101" pitchFamily="49" charset="-122"/>
              </a:rPr>
              <a:t>IP</a:t>
            </a:r>
            <a:r>
              <a:rPr lang="zh-CN" altLang="en-US" dirty="0">
                <a:solidFill>
                  <a:schemeClr val="tx2">
                    <a:lumMod val="95000"/>
                    <a:lumOff val="5000"/>
                  </a:schemeClr>
                </a:solidFill>
                <a:latin typeface="黑体" panose="02010609060101010101" pitchFamily="49" charset="-122"/>
                <a:ea typeface="黑体" panose="02010609060101010101" pitchFamily="49" charset="-122"/>
              </a:rPr>
              <a:t>地址</a:t>
            </a:r>
          </a:p>
        </p:txBody>
      </p:sp>
      <p:sp>
        <p:nvSpPr>
          <p:cNvPr id="28" name="矩形: 圆角 27">
            <a:extLst>
              <a:ext uri="{FF2B5EF4-FFF2-40B4-BE49-F238E27FC236}">
                <a16:creationId xmlns:a16="http://schemas.microsoft.com/office/drawing/2014/main" xmlns="" id="{95C2D2BD-926A-469F-9883-0480ABDA619F}"/>
              </a:ext>
            </a:extLst>
          </p:cNvPr>
          <p:cNvSpPr/>
          <p:nvPr/>
        </p:nvSpPr>
        <p:spPr>
          <a:xfrm>
            <a:off x="2228778" y="4705885"/>
            <a:ext cx="1727400" cy="478085"/>
          </a:xfrm>
          <a:prstGeom prst="roundRect">
            <a:avLst/>
          </a:prstGeom>
          <a:solidFill>
            <a:schemeClr val="accent2">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400" dirty="0">
                <a:solidFill>
                  <a:schemeClr val="tx2">
                    <a:lumMod val="95000"/>
                    <a:lumOff val="5000"/>
                  </a:schemeClr>
                </a:solidFill>
                <a:latin typeface="黑体" panose="02010609060101010101" pitchFamily="49" charset="-122"/>
                <a:ea typeface="黑体" panose="02010609060101010101" pitchFamily="49" charset="-122"/>
              </a:rPr>
              <a:t>源和目的端传输层地址</a:t>
            </a:r>
          </a:p>
        </p:txBody>
      </p:sp>
      <p:sp>
        <p:nvSpPr>
          <p:cNvPr id="29" name="矩形: 圆角 28">
            <a:extLst>
              <a:ext uri="{FF2B5EF4-FFF2-40B4-BE49-F238E27FC236}">
                <a16:creationId xmlns:a16="http://schemas.microsoft.com/office/drawing/2014/main" xmlns="" id="{5BE2591A-E05E-4672-A923-BE43679FA71D}"/>
              </a:ext>
            </a:extLst>
          </p:cNvPr>
          <p:cNvSpPr/>
          <p:nvPr/>
        </p:nvSpPr>
        <p:spPr>
          <a:xfrm>
            <a:off x="2238227" y="5404059"/>
            <a:ext cx="1708501" cy="451082"/>
          </a:xfrm>
          <a:prstGeom prst="roundRect">
            <a:avLst/>
          </a:prstGeom>
          <a:solidFill>
            <a:schemeClr val="accent3">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solidFill>
                  <a:schemeClr val="tx2">
                    <a:lumMod val="95000"/>
                    <a:lumOff val="5000"/>
                  </a:schemeClr>
                </a:solidFill>
                <a:latin typeface="黑体" panose="02010609060101010101" pitchFamily="49" charset="-122"/>
                <a:ea typeface="黑体" panose="02010609060101010101" pitchFamily="49" charset="-122"/>
              </a:rPr>
              <a:t>IP </a:t>
            </a:r>
            <a:r>
              <a:rPr lang="zh-CN" altLang="en-US" dirty="0">
                <a:solidFill>
                  <a:schemeClr val="tx2">
                    <a:lumMod val="95000"/>
                    <a:lumOff val="5000"/>
                  </a:schemeClr>
                </a:solidFill>
                <a:latin typeface="黑体" panose="02010609060101010101" pitchFamily="49" charset="-122"/>
                <a:ea typeface="黑体" panose="02010609060101010101" pitchFamily="49" charset="-122"/>
              </a:rPr>
              <a:t>协议域</a:t>
            </a:r>
          </a:p>
        </p:txBody>
      </p:sp>
      <p:sp>
        <p:nvSpPr>
          <p:cNvPr id="31" name="矩形: 圆角 30">
            <a:extLst>
              <a:ext uri="{FF2B5EF4-FFF2-40B4-BE49-F238E27FC236}">
                <a16:creationId xmlns:a16="http://schemas.microsoft.com/office/drawing/2014/main" xmlns="" id="{965137C7-E18A-418E-910D-6E61610B8516}"/>
              </a:ext>
            </a:extLst>
          </p:cNvPr>
          <p:cNvSpPr/>
          <p:nvPr/>
        </p:nvSpPr>
        <p:spPr>
          <a:xfrm>
            <a:off x="2252881" y="6075230"/>
            <a:ext cx="1708501" cy="451082"/>
          </a:xfrm>
          <a:prstGeom prst="roundRect">
            <a:avLst/>
          </a:prstGeom>
          <a:solidFill>
            <a:schemeClr val="accent1">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a:solidFill>
                  <a:schemeClr val="tx2">
                    <a:lumMod val="95000"/>
                    <a:lumOff val="5000"/>
                  </a:schemeClr>
                </a:solidFill>
                <a:latin typeface="黑体" panose="02010609060101010101" pitchFamily="49" charset="-122"/>
                <a:ea typeface="黑体" panose="02010609060101010101" pitchFamily="49" charset="-122"/>
              </a:rPr>
              <a:t>接口</a:t>
            </a:r>
          </a:p>
        </p:txBody>
      </p:sp>
      <p:grpSp>
        <p:nvGrpSpPr>
          <p:cNvPr id="36" name="组合 35">
            <a:extLst>
              <a:ext uri="{FF2B5EF4-FFF2-40B4-BE49-F238E27FC236}">
                <a16:creationId xmlns:a16="http://schemas.microsoft.com/office/drawing/2014/main" xmlns="" id="{B6124197-8DDB-4BD3-8D0D-D2AFA16D9352}"/>
              </a:ext>
            </a:extLst>
          </p:cNvPr>
          <p:cNvGrpSpPr/>
          <p:nvPr/>
        </p:nvGrpSpPr>
        <p:grpSpPr>
          <a:xfrm>
            <a:off x="6992053" y="3347298"/>
            <a:ext cx="941516" cy="1461066"/>
            <a:chOff x="7017783" y="4660702"/>
            <a:chExt cx="941516" cy="1461066"/>
          </a:xfrm>
        </p:grpSpPr>
        <p:graphicFrame>
          <p:nvGraphicFramePr>
            <p:cNvPr id="37" name="Object 100">
              <a:extLst>
                <a:ext uri="{FF2B5EF4-FFF2-40B4-BE49-F238E27FC236}">
                  <a16:creationId xmlns:a16="http://schemas.microsoft.com/office/drawing/2014/main" xmlns="" id="{C9D3DD0E-26A5-403E-8AAB-29E73BD92DA2}"/>
                </a:ext>
              </a:extLst>
            </p:cNvPr>
            <p:cNvGraphicFramePr>
              <a:graphicFrameLocks/>
            </p:cNvGraphicFramePr>
            <p:nvPr/>
          </p:nvGraphicFramePr>
          <p:xfrm>
            <a:off x="7089349" y="4660702"/>
            <a:ext cx="869950" cy="911225"/>
          </p:xfrm>
          <a:graphic>
            <a:graphicData uri="http://schemas.openxmlformats.org/presentationml/2006/ole">
              <mc:AlternateContent xmlns:mc="http://schemas.openxmlformats.org/markup-compatibility/2006">
                <mc:Choice xmlns:v="urn:schemas-microsoft-com:vml" Requires="v">
                  <p:oleObj spid="_x0000_s33818" name="Drawing" r:id="rId5" imgW="869760" imgH="911160" progId="WPDraw30.Drawing">
                    <p:embed/>
                  </p:oleObj>
                </mc:Choice>
                <mc:Fallback>
                  <p:oleObj name="Drawing" r:id="rId5" imgW="869760" imgH="911160" progId="WPDraw30.Drawing">
                    <p:embed/>
                    <p:pic>
                      <p:nvPicPr>
                        <p:cNvPr id="37" name="Object 100">
                          <a:extLst>
                            <a:ext uri="{FF2B5EF4-FFF2-40B4-BE49-F238E27FC236}">
                              <a16:creationId xmlns:a16="http://schemas.microsoft.com/office/drawing/2014/main" xmlns="" id="{C9D3DD0E-26A5-403E-8AAB-29E73BD92DA2}"/>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9349" y="4660702"/>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 name="Rectangle 117">
              <a:extLst>
                <a:ext uri="{FF2B5EF4-FFF2-40B4-BE49-F238E27FC236}">
                  <a16:creationId xmlns:a16="http://schemas.microsoft.com/office/drawing/2014/main" xmlns="" id="{F25A51D9-5670-46F4-92FF-377D6B899A7A}"/>
                </a:ext>
              </a:extLst>
            </p:cNvPr>
            <p:cNvSpPr>
              <a:spLocks noChangeArrowheads="1"/>
            </p:cNvSpPr>
            <p:nvPr/>
          </p:nvSpPr>
          <p:spPr bwMode="auto">
            <a:xfrm>
              <a:off x="7017783" y="5616943"/>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latin typeface="黑体" panose="02010609060101010101" pitchFamily="49" charset="-122"/>
                  <a:ea typeface="黑体" panose="02010609060101010101" pitchFamily="49" charset="-122"/>
                </a:rPr>
                <a:t>用户</a:t>
              </a:r>
              <a:endParaRPr lang="en-US" altLang="zh-CN" dirty="0">
                <a:latin typeface="黑体" panose="02010609060101010101" pitchFamily="49" charset="-122"/>
                <a:ea typeface="黑体" panose="02010609060101010101" pitchFamily="49" charset="-122"/>
              </a:endParaRPr>
            </a:p>
          </p:txBody>
        </p:sp>
      </p:grpSp>
      <p:sp>
        <p:nvSpPr>
          <p:cNvPr id="39" name="箭头: 右 38">
            <a:extLst>
              <a:ext uri="{FF2B5EF4-FFF2-40B4-BE49-F238E27FC236}">
                <a16:creationId xmlns:a16="http://schemas.microsoft.com/office/drawing/2014/main" xmlns="" id="{B738E3F2-A055-4554-A809-795D857E593C}"/>
              </a:ext>
            </a:extLst>
          </p:cNvPr>
          <p:cNvSpPr/>
          <p:nvPr/>
        </p:nvSpPr>
        <p:spPr>
          <a:xfrm rot="19849028">
            <a:off x="5955347" y="4054399"/>
            <a:ext cx="965521" cy="517284"/>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接受</a:t>
            </a:r>
          </a:p>
        </p:txBody>
      </p:sp>
      <p:sp>
        <p:nvSpPr>
          <p:cNvPr id="40" name="箭头: 右 39">
            <a:extLst>
              <a:ext uri="{FF2B5EF4-FFF2-40B4-BE49-F238E27FC236}">
                <a16:creationId xmlns:a16="http://schemas.microsoft.com/office/drawing/2014/main" xmlns="" id="{A5B121A7-403C-425B-9911-3B24B5A66B6B}"/>
              </a:ext>
            </a:extLst>
          </p:cNvPr>
          <p:cNvSpPr/>
          <p:nvPr/>
        </p:nvSpPr>
        <p:spPr>
          <a:xfrm rot="2097859">
            <a:off x="5932289" y="4982090"/>
            <a:ext cx="1035649" cy="487720"/>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丢弃</a:t>
            </a:r>
          </a:p>
        </p:txBody>
      </p:sp>
      <p:sp>
        <p:nvSpPr>
          <p:cNvPr id="41" name="箭头: 右 40">
            <a:extLst>
              <a:ext uri="{FF2B5EF4-FFF2-40B4-BE49-F238E27FC236}">
                <a16:creationId xmlns:a16="http://schemas.microsoft.com/office/drawing/2014/main" xmlns="" id="{DBFC45DF-1E30-4C64-A873-A8A8D68138DE}"/>
              </a:ext>
            </a:extLst>
          </p:cNvPr>
          <p:cNvSpPr/>
          <p:nvPr/>
        </p:nvSpPr>
        <p:spPr>
          <a:xfrm>
            <a:off x="4064439" y="4608146"/>
            <a:ext cx="459885" cy="394088"/>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xmlns="" id="{40321430-E934-4646-8624-BC694E43578B}"/>
              </a:ext>
            </a:extLst>
          </p:cNvPr>
          <p:cNvSpPr/>
          <p:nvPr/>
        </p:nvSpPr>
        <p:spPr>
          <a:xfrm>
            <a:off x="3487571" y="1337822"/>
            <a:ext cx="4968552" cy="1696358"/>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buClr>
                <a:srgbClr val="C00000"/>
              </a:buClr>
            </a:pPr>
            <a:r>
              <a:rPr lang="zh-CN" altLang="en-US" dirty="0">
                <a:solidFill>
                  <a:schemeClr val="tx2"/>
                </a:solidFill>
                <a:latin typeface="黑体" panose="02010609060101010101" pitchFamily="49" charset="-122"/>
                <a:ea typeface="黑体" panose="02010609060101010101" pitchFamily="49" charset="-122"/>
              </a:rPr>
              <a:t>两种默认策略：</a:t>
            </a:r>
          </a:p>
          <a:p>
            <a:pPr marL="342900" indent="-342900">
              <a:buClr>
                <a:srgbClr val="C00000"/>
              </a:buClr>
              <a:buFont typeface="Arial" panose="020B0604020202020204" pitchFamily="34" charset="0"/>
              <a:buChar char="•"/>
            </a:pPr>
            <a:r>
              <a:rPr lang="zh-CN" altLang="en-US" dirty="0">
                <a:solidFill>
                  <a:schemeClr val="tx2"/>
                </a:solidFill>
                <a:latin typeface="黑体" panose="02010609060101010101" pitchFamily="49" charset="-122"/>
                <a:ea typeface="黑体" panose="02010609060101010101" pitchFamily="49" charset="-122"/>
              </a:rPr>
              <a:t>丢弃：没有明确准许的将被阻止</a:t>
            </a:r>
          </a:p>
          <a:p>
            <a:pPr marL="800100" lvl="1" indent="-342900">
              <a:buClr>
                <a:srgbClr val="C00000"/>
              </a:buClr>
              <a:buFont typeface="Arial" panose="020B0604020202020204" pitchFamily="34" charset="0"/>
              <a:buChar char="•"/>
            </a:pPr>
            <a:r>
              <a:rPr lang="zh-CN" altLang="en-US" dirty="0">
                <a:solidFill>
                  <a:schemeClr val="tx2"/>
                </a:solidFill>
                <a:latin typeface="黑体" panose="02010609060101010101" pitchFamily="49" charset="-122"/>
                <a:ea typeface="黑体" panose="02010609060101010101" pitchFamily="49" charset="-122"/>
              </a:rPr>
              <a:t>更加保守，更受控制，对用户可见</a:t>
            </a:r>
          </a:p>
          <a:p>
            <a:pPr marL="342900" indent="-342900">
              <a:buClr>
                <a:srgbClr val="C00000"/>
              </a:buClr>
              <a:buFont typeface="Arial" panose="020B0604020202020204" pitchFamily="34" charset="0"/>
              <a:buChar char="•"/>
            </a:pPr>
            <a:r>
              <a:rPr lang="zh-CN" altLang="en-US" dirty="0">
                <a:solidFill>
                  <a:schemeClr val="tx2"/>
                </a:solidFill>
                <a:latin typeface="黑体" panose="02010609060101010101" pitchFamily="49" charset="-122"/>
                <a:ea typeface="黑体" panose="02010609060101010101" pitchFamily="49" charset="-122"/>
              </a:rPr>
              <a:t>转发：没有明确阻止的将被准许</a:t>
            </a:r>
          </a:p>
          <a:p>
            <a:pPr marL="800100" lvl="1" indent="-342900">
              <a:buClr>
                <a:srgbClr val="C00000"/>
              </a:buClr>
              <a:buFont typeface="Arial" panose="020B0604020202020204" pitchFamily="34" charset="0"/>
              <a:buChar char="•"/>
            </a:pPr>
            <a:r>
              <a:rPr lang="zh-CN" altLang="en-US" dirty="0">
                <a:solidFill>
                  <a:schemeClr val="tx2"/>
                </a:solidFill>
                <a:latin typeface="黑体" panose="02010609060101010101" pitchFamily="49" charset="-122"/>
                <a:ea typeface="黑体" panose="02010609060101010101" pitchFamily="49" charset="-122"/>
              </a:rPr>
              <a:t>更易管理和使用，但安全性也降低了</a:t>
            </a:r>
          </a:p>
        </p:txBody>
      </p:sp>
      <p:sp>
        <p:nvSpPr>
          <p:cNvPr id="30" name="箭头: 右 29">
            <a:extLst>
              <a:ext uri="{FF2B5EF4-FFF2-40B4-BE49-F238E27FC236}">
                <a16:creationId xmlns:a16="http://schemas.microsoft.com/office/drawing/2014/main" xmlns="" id="{D3179BC1-3B0B-4BCE-8205-F8626D35F1B2}"/>
              </a:ext>
            </a:extLst>
          </p:cNvPr>
          <p:cNvSpPr/>
          <p:nvPr/>
        </p:nvSpPr>
        <p:spPr>
          <a:xfrm rot="2097859">
            <a:off x="5938337" y="4977878"/>
            <a:ext cx="1035649" cy="487720"/>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丢弃</a:t>
            </a:r>
          </a:p>
        </p:txBody>
      </p:sp>
      <p:sp>
        <p:nvSpPr>
          <p:cNvPr id="42" name="箭头: 右 41">
            <a:extLst>
              <a:ext uri="{FF2B5EF4-FFF2-40B4-BE49-F238E27FC236}">
                <a16:creationId xmlns:a16="http://schemas.microsoft.com/office/drawing/2014/main" xmlns="" id="{94FD193B-CA4C-44AE-B3CB-0BF55BF17C12}"/>
              </a:ext>
            </a:extLst>
          </p:cNvPr>
          <p:cNvSpPr/>
          <p:nvPr/>
        </p:nvSpPr>
        <p:spPr>
          <a:xfrm rot="19849028">
            <a:off x="5950839" y="4063612"/>
            <a:ext cx="965521" cy="517284"/>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接受</a:t>
            </a:r>
          </a:p>
        </p:txBody>
      </p:sp>
      <p:pic>
        <p:nvPicPr>
          <p:cNvPr id="32" name="图片 31">
            <a:extLst>
              <a:ext uri="{FF2B5EF4-FFF2-40B4-BE49-F238E27FC236}">
                <a16:creationId xmlns:a16="http://schemas.microsoft.com/office/drawing/2014/main" xmlns="" id="{648EE749-7760-4668-AC90-EC6743BD80F3}"/>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8247" t="14205" r="4831" b="10105"/>
          <a:stretch/>
        </p:blipFill>
        <p:spPr>
          <a:xfrm>
            <a:off x="4591296" y="4311672"/>
            <a:ext cx="1324132" cy="922412"/>
          </a:xfrm>
          <a:prstGeom prst="rect">
            <a:avLst/>
          </a:prstGeom>
        </p:spPr>
      </p:pic>
      <p:pic>
        <p:nvPicPr>
          <p:cNvPr id="33" name="图片 32">
            <a:extLst>
              <a:ext uri="{FF2B5EF4-FFF2-40B4-BE49-F238E27FC236}">
                <a16:creationId xmlns:a16="http://schemas.microsoft.com/office/drawing/2014/main" xmlns="" id="{58139BEC-2270-4BB0-9F14-38B2E70DB57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81410" y="5306473"/>
            <a:ext cx="832141" cy="832141"/>
          </a:xfrm>
          <a:prstGeom prst="rect">
            <a:avLst/>
          </a:prstGeom>
        </p:spPr>
      </p:pic>
    </p:spTree>
    <p:extLst>
      <p:ext uri="{BB962C8B-B14F-4D97-AF65-F5344CB8AC3E}">
        <p14:creationId xmlns:p14="http://schemas.microsoft.com/office/powerpoint/2010/main" val="3147434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xEl>
                                              <p:pRg st="1" end="1"/>
                                            </p:txEl>
                                          </p:spTgt>
                                        </p:tgtEl>
                                        <p:attrNameLst>
                                          <p:attrName>style.visibility</p:attrName>
                                        </p:attrNameLst>
                                      </p:cBhvr>
                                      <p:to>
                                        <p:strVal val="visible"/>
                                      </p:to>
                                    </p:set>
                                    <p:animEffect transition="in" filter="fade">
                                      <p:cBhvr>
                                        <p:cTn id="7" dur="500"/>
                                        <p:tgtEl>
                                          <p:spTgt spid="2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
                                            <p:txEl>
                                              <p:pRg st="2" end="2"/>
                                            </p:txEl>
                                          </p:spTgt>
                                        </p:tgtEl>
                                        <p:attrNameLst>
                                          <p:attrName>style.visibility</p:attrName>
                                        </p:attrNameLst>
                                      </p:cBhvr>
                                      <p:to>
                                        <p:strVal val="visible"/>
                                      </p:to>
                                    </p:set>
                                    <p:animEffect transition="in" filter="fade">
                                      <p:cBhvr>
                                        <p:cTn id="10" dur="500"/>
                                        <p:tgtEl>
                                          <p:spTgt spid="23">
                                            <p:txEl>
                                              <p:pRg st="2" end="2"/>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500"/>
                                        <p:tgtEl>
                                          <p:spTgt spid="3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3">
                                            <p:txEl>
                                              <p:pRg st="3" end="3"/>
                                            </p:txEl>
                                          </p:spTgt>
                                        </p:tgtEl>
                                        <p:attrNameLst>
                                          <p:attrName>style.visibility</p:attrName>
                                        </p:attrNameLst>
                                      </p:cBhvr>
                                      <p:to>
                                        <p:strVal val="visible"/>
                                      </p:to>
                                    </p:set>
                                    <p:animEffect transition="in" filter="fade">
                                      <p:cBhvr>
                                        <p:cTn id="19" dur="500"/>
                                        <p:tgtEl>
                                          <p:spTgt spid="23">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3">
                                            <p:txEl>
                                              <p:pRg st="4" end="4"/>
                                            </p:txEl>
                                          </p:spTgt>
                                        </p:tgtEl>
                                        <p:attrNameLst>
                                          <p:attrName>style.visibility</p:attrName>
                                        </p:attrNameLst>
                                      </p:cBhvr>
                                      <p:to>
                                        <p:strVal val="visible"/>
                                      </p:to>
                                    </p:set>
                                    <p:animEffect transition="in" filter="fade">
                                      <p:cBhvr>
                                        <p:cTn id="22" dur="500"/>
                                        <p:tgtEl>
                                          <p:spTgt spid="23">
                                            <p:txEl>
                                              <p:pRg st="4" end="4"/>
                                            </p:txEl>
                                          </p:spTgt>
                                        </p:tgtEl>
                                      </p:cBhvr>
                                    </p:animEffect>
                                  </p:childTnLst>
                                </p:cTn>
                              </p:par>
                            </p:childTnLst>
                          </p:cTn>
                        </p:par>
                        <p:par>
                          <p:cTn id="23" fill="hold">
                            <p:stCondLst>
                              <p:cond delay="500"/>
                            </p:stCondLst>
                            <p:childTnLst>
                              <p:par>
                                <p:cTn id="24" presetID="10" presetClass="exit" presetSubtype="0" fill="hold" grpId="1" nodeType="afterEffect">
                                  <p:stCondLst>
                                    <p:cond delay="0"/>
                                  </p:stCondLst>
                                  <p:childTnLst>
                                    <p:animEffect transition="out" filter="fade">
                                      <p:cBhvr>
                                        <p:cTn id="25" dur="500"/>
                                        <p:tgtEl>
                                          <p:spTgt spid="30"/>
                                        </p:tgtEl>
                                      </p:cBhvr>
                                    </p:animEffect>
                                    <p:set>
                                      <p:cBhvr>
                                        <p:cTn id="26" dur="1" fill="hold">
                                          <p:stCondLst>
                                            <p:cond delay="499"/>
                                          </p:stCondLst>
                                        </p:cTn>
                                        <p:tgtEl>
                                          <p:spTgt spid="30"/>
                                        </p:tgtEl>
                                        <p:attrNameLst>
                                          <p:attrName>style.visibility</p:attrName>
                                        </p:attrNameLst>
                                      </p:cBhvr>
                                      <p:to>
                                        <p:strVal val="hidden"/>
                                      </p:to>
                                    </p:se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4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12.3</a:t>
            </a:r>
            <a:r>
              <a:rPr lang="zh-CN" altLang="en-US" dirty="0">
                <a:latin typeface="楷体" panose="02010609060101010101" pitchFamily="49" charset="-122"/>
                <a:ea typeface="楷体" panose="02010609060101010101" pitchFamily="49" charset="-122"/>
              </a:rPr>
              <a:t>防火墙的类型</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一组包过滤防火墙规则集的例子</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graphicFrame>
        <p:nvGraphicFramePr>
          <p:cNvPr id="32" name="Object 2">
            <a:extLst>
              <a:ext uri="{FF2B5EF4-FFF2-40B4-BE49-F238E27FC236}">
                <a16:creationId xmlns:a16="http://schemas.microsoft.com/office/drawing/2014/main" xmlns="" id="{003B48F3-3AAD-49B2-BA1F-C8739A3BF0D7}"/>
              </a:ext>
            </a:extLst>
          </p:cNvPr>
          <p:cNvGraphicFramePr>
            <a:graphicFrameLocks noChangeAspect="1"/>
          </p:cNvGraphicFramePr>
          <p:nvPr>
            <p:extLst>
              <p:ext uri="{D42A27DB-BD31-4B8C-83A1-F6EECF244321}">
                <p14:modId xmlns:p14="http://schemas.microsoft.com/office/powerpoint/2010/main" val="926414468"/>
              </p:ext>
            </p:extLst>
          </p:nvPr>
        </p:nvGraphicFramePr>
        <p:xfrm>
          <a:off x="345281" y="3837508"/>
          <a:ext cx="8453438" cy="2690813"/>
        </p:xfrm>
        <a:graphic>
          <a:graphicData uri="http://schemas.openxmlformats.org/presentationml/2006/ole">
            <mc:AlternateContent xmlns:mc="http://schemas.openxmlformats.org/markup-compatibility/2006">
              <mc:Choice xmlns:v="urn:schemas-microsoft-com:vml" Requires="v">
                <p:oleObj spid="_x0000_s34842" name="Document" r:id="rId5" imgW="6084013" imgH="1938310" progId="Word.Document.12">
                  <p:embed/>
                </p:oleObj>
              </mc:Choice>
              <mc:Fallback>
                <p:oleObj name="Document" r:id="rId5" imgW="6084013" imgH="1938310" progId="Word.Document.12">
                  <p:embed/>
                  <p:pic>
                    <p:nvPicPr>
                      <p:cNvPr id="3" name="Object 2"/>
                      <p:cNvPicPr>
                        <a:picLocks noChangeAspect="1" noChangeArrowheads="1"/>
                      </p:cNvPicPr>
                      <p:nvPr/>
                    </p:nvPicPr>
                    <p:blipFill>
                      <a:blip r:embed="rId6"/>
                      <a:srcRect/>
                      <a:stretch>
                        <a:fillRect/>
                      </a:stretch>
                    </p:blipFill>
                    <p:spPr bwMode="auto">
                      <a:xfrm>
                        <a:off x="345281" y="3837508"/>
                        <a:ext cx="8453438" cy="2690813"/>
                      </a:xfrm>
                      <a:prstGeom prst="rect">
                        <a:avLst/>
                      </a:prstGeom>
                      <a:noFill/>
                    </p:spPr>
                  </p:pic>
                </p:oleObj>
              </mc:Fallback>
            </mc:AlternateContent>
          </a:graphicData>
        </a:graphic>
      </p:graphicFrame>
      <p:sp>
        <p:nvSpPr>
          <p:cNvPr id="2" name="文本框 1">
            <a:extLst>
              <a:ext uri="{FF2B5EF4-FFF2-40B4-BE49-F238E27FC236}">
                <a16:creationId xmlns:a16="http://schemas.microsoft.com/office/drawing/2014/main" xmlns="" id="{0E03C2FC-9581-450C-9B59-1A70DDA2A786}"/>
              </a:ext>
            </a:extLst>
          </p:cNvPr>
          <p:cNvSpPr txBox="1"/>
          <p:nvPr/>
        </p:nvSpPr>
        <p:spPr>
          <a:xfrm>
            <a:off x="304800" y="1988840"/>
            <a:ext cx="8137740" cy="183742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a:solidFill>
                  <a:schemeClr val="tx2"/>
                </a:solidFill>
                <a:latin typeface="黑体" panose="02010609060101010101" pitchFamily="49" charset="-122"/>
                <a:ea typeface="黑体" panose="02010609060101010101" pitchFamily="49" charset="-122"/>
              </a:rPr>
              <a:t>1.</a:t>
            </a:r>
            <a:r>
              <a:rPr lang="zh-CN" altLang="en-US" dirty="0">
                <a:solidFill>
                  <a:schemeClr val="tx2"/>
                </a:solidFill>
                <a:latin typeface="黑体" panose="02010609060101010101" pitchFamily="49" charset="-122"/>
                <a:ea typeface="黑体" panose="02010609060101010101" pitchFamily="49" charset="-122"/>
              </a:rPr>
              <a:t>允许从外部源入站的电子邮件流量（</a:t>
            </a:r>
            <a:r>
              <a:rPr lang="en-US" altLang="zh-CN" dirty="0">
                <a:solidFill>
                  <a:schemeClr val="tx2"/>
                </a:solidFill>
                <a:latin typeface="黑体" panose="02010609060101010101" pitchFamily="49" charset="-122"/>
                <a:ea typeface="黑体" panose="02010609060101010101" pitchFamily="49" charset="-122"/>
              </a:rPr>
              <a:t>SMTP </a:t>
            </a:r>
            <a:r>
              <a:rPr lang="zh-CN" altLang="en-US" dirty="0">
                <a:solidFill>
                  <a:schemeClr val="tx2"/>
                </a:solidFill>
                <a:latin typeface="黑体" panose="02010609060101010101" pitchFamily="49" charset="-122"/>
                <a:ea typeface="黑体" panose="02010609060101010101" pitchFamily="49" charset="-122"/>
              </a:rPr>
              <a:t>的端口是</a:t>
            </a:r>
            <a:r>
              <a:rPr lang="en-US" altLang="zh-CN" dirty="0">
                <a:solidFill>
                  <a:schemeClr val="tx2"/>
                </a:solidFill>
                <a:latin typeface="黑体" panose="02010609060101010101" pitchFamily="49" charset="-122"/>
                <a:ea typeface="黑体" panose="02010609060101010101" pitchFamily="49" charset="-122"/>
              </a:rPr>
              <a:t>25</a:t>
            </a:r>
            <a:r>
              <a:rPr lang="zh-CN" altLang="en-US" dirty="0">
                <a:solidFill>
                  <a:schemeClr val="tx2"/>
                </a:solidFill>
                <a:latin typeface="黑体" panose="02010609060101010101" pitchFamily="49" charset="-122"/>
                <a:ea typeface="黑体" panose="02010609060101010101" pitchFamily="49" charset="-122"/>
              </a:rPr>
              <a:t>）。</a:t>
            </a:r>
            <a:endParaRPr lang="en-US" altLang="zh-CN" dirty="0">
              <a:solidFill>
                <a:schemeClr val="tx2"/>
              </a:solidFill>
              <a:latin typeface="黑体" panose="02010609060101010101" pitchFamily="49" charset="-122"/>
              <a:ea typeface="黑体" panose="02010609060101010101" pitchFamily="49" charset="-122"/>
            </a:endParaRPr>
          </a:p>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a:solidFill>
                  <a:schemeClr val="tx2"/>
                </a:solidFill>
                <a:latin typeface="黑体" panose="02010609060101010101" pitchFamily="49" charset="-122"/>
                <a:ea typeface="黑体" panose="02010609060101010101" pitchFamily="49" charset="-122"/>
              </a:rPr>
              <a:t>2.</a:t>
            </a:r>
            <a:r>
              <a:rPr lang="zh-CN" altLang="en-US" dirty="0">
                <a:solidFill>
                  <a:schemeClr val="tx2"/>
                </a:solidFill>
                <a:latin typeface="黑体" panose="02010609060101010101" pitchFamily="49" charset="-122"/>
                <a:ea typeface="黑体" panose="02010609060101010101" pitchFamily="49" charset="-122"/>
              </a:rPr>
              <a:t>该规则试图允许对入站的</a:t>
            </a:r>
            <a:r>
              <a:rPr lang="en-US" altLang="zh-CN" dirty="0">
                <a:solidFill>
                  <a:schemeClr val="tx2"/>
                </a:solidFill>
                <a:latin typeface="黑体" panose="02010609060101010101" pitchFamily="49" charset="-122"/>
                <a:ea typeface="黑体" panose="02010609060101010101" pitchFamily="49" charset="-122"/>
              </a:rPr>
              <a:t>SMTP</a:t>
            </a:r>
            <a:r>
              <a:rPr lang="zh-CN" altLang="en-US" dirty="0">
                <a:solidFill>
                  <a:schemeClr val="tx2"/>
                </a:solidFill>
                <a:latin typeface="黑体" panose="02010609060101010101" pitchFamily="49" charset="-122"/>
                <a:ea typeface="黑体" panose="02010609060101010101" pitchFamily="49" charset="-122"/>
              </a:rPr>
              <a:t>连接进行响应。</a:t>
            </a:r>
          </a:p>
          <a:p>
            <a:r>
              <a:rPr lang="en-US" altLang="zh-CN" dirty="0">
                <a:solidFill>
                  <a:schemeClr val="tx2"/>
                </a:solidFill>
                <a:latin typeface="黑体" panose="02010609060101010101" pitchFamily="49" charset="-122"/>
                <a:ea typeface="黑体" panose="02010609060101010101" pitchFamily="49" charset="-122"/>
              </a:rPr>
              <a:t>3.</a:t>
            </a:r>
            <a:r>
              <a:rPr lang="zh-CN" altLang="en-US" dirty="0">
                <a:solidFill>
                  <a:schemeClr val="tx2"/>
                </a:solidFill>
                <a:latin typeface="黑体" panose="02010609060101010101" pitchFamily="49" charset="-122"/>
                <a:ea typeface="黑体" panose="02010609060101010101" pitchFamily="49" charset="-122"/>
              </a:rPr>
              <a:t>允许向外部源出站的电子邮件流量。</a:t>
            </a:r>
          </a:p>
          <a:p>
            <a:r>
              <a:rPr lang="en-US" altLang="zh-CN" dirty="0">
                <a:solidFill>
                  <a:schemeClr val="tx2"/>
                </a:solidFill>
                <a:latin typeface="黑体" panose="02010609060101010101" pitchFamily="49" charset="-122"/>
                <a:ea typeface="黑体" panose="02010609060101010101" pitchFamily="49" charset="-122"/>
              </a:rPr>
              <a:t>4.</a:t>
            </a:r>
            <a:r>
              <a:rPr lang="zh-CN" altLang="en-US" dirty="0">
                <a:solidFill>
                  <a:schemeClr val="tx2"/>
                </a:solidFill>
                <a:latin typeface="黑体" panose="02010609060101010101" pitchFamily="49" charset="-122"/>
                <a:ea typeface="黑体" panose="02010609060101010101" pitchFamily="49" charset="-122"/>
              </a:rPr>
              <a:t>该规则试图允许对出站的</a:t>
            </a:r>
            <a:r>
              <a:rPr lang="en-US" altLang="zh-CN" dirty="0">
                <a:solidFill>
                  <a:schemeClr val="tx2"/>
                </a:solidFill>
                <a:latin typeface="黑体" panose="02010609060101010101" pitchFamily="49" charset="-122"/>
                <a:ea typeface="黑体" panose="02010609060101010101" pitchFamily="49" charset="-122"/>
              </a:rPr>
              <a:t>SMTP</a:t>
            </a:r>
            <a:r>
              <a:rPr lang="zh-CN" altLang="en-US" dirty="0">
                <a:solidFill>
                  <a:schemeClr val="tx2"/>
                </a:solidFill>
                <a:latin typeface="黑体" panose="02010609060101010101" pitchFamily="49" charset="-122"/>
                <a:ea typeface="黑体" panose="02010609060101010101" pitchFamily="49" charset="-122"/>
              </a:rPr>
              <a:t>连接进行响应。</a:t>
            </a:r>
            <a:endParaRPr lang="en-US" altLang="zh-CN" dirty="0">
              <a:solidFill>
                <a:schemeClr val="tx2"/>
              </a:solidFill>
              <a:latin typeface="黑体" panose="02010609060101010101" pitchFamily="49" charset="-122"/>
              <a:ea typeface="黑体" panose="02010609060101010101" pitchFamily="49" charset="-122"/>
            </a:endParaRPr>
          </a:p>
          <a:p>
            <a:r>
              <a:rPr lang="en-US" altLang="zh-CN" dirty="0">
                <a:solidFill>
                  <a:schemeClr val="tx2"/>
                </a:solidFill>
                <a:latin typeface="黑体" panose="02010609060101010101" pitchFamily="49" charset="-122"/>
                <a:ea typeface="黑体" panose="02010609060101010101" pitchFamily="49" charset="-122"/>
              </a:rPr>
              <a:t>5.</a:t>
            </a:r>
            <a:r>
              <a:rPr lang="zh-CN" altLang="en-US" dirty="0">
                <a:solidFill>
                  <a:schemeClr val="tx2"/>
                </a:solidFill>
                <a:latin typeface="黑体" panose="02010609060101010101" pitchFamily="49" charset="-122"/>
                <a:ea typeface="黑体" panose="02010609060101010101" pitchFamily="49" charset="-122"/>
              </a:rPr>
              <a:t>这是默认规则的明确说明。所有规则集的最后都必然会存在这样一条规则。</a:t>
            </a:r>
          </a:p>
          <a:p>
            <a:endParaRPr lang="zh-CN" altLang="en-US" dirty="0">
              <a:solidFill>
                <a:schemeClr val="tx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38204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12.3</a:t>
            </a:r>
            <a:r>
              <a:rPr lang="zh-CN" altLang="en-US" dirty="0">
                <a:latin typeface="楷体" panose="02010609060101010101" pitchFamily="49" charset="-122"/>
                <a:ea typeface="楷体" panose="02010609060101010101" pitchFamily="49" charset="-122"/>
              </a:rPr>
              <a:t>防火墙的类型</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包过滤防火墙的优点与缺点</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xmlns="" id="{EB2DF761-D175-4F5F-BCD5-FDBEB74B733D}"/>
              </a:ext>
            </a:extLst>
          </p:cNvPr>
          <p:cNvSpPr txBox="1"/>
          <p:nvPr/>
        </p:nvSpPr>
        <p:spPr>
          <a:xfrm>
            <a:off x="1043608" y="2229494"/>
            <a:ext cx="7545619" cy="757130"/>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marL="800100" lvl="1" indent="-342900">
              <a:lnSpc>
                <a:spcPct val="90000"/>
              </a:lnSpc>
              <a:buFont typeface="Arial" panose="020B0604020202020204" pitchFamily="34" charset="0"/>
              <a:buChar char="•"/>
            </a:pPr>
            <a:r>
              <a:rPr lang="zh-CN" altLang="en-US" sz="2400" dirty="0">
                <a:solidFill>
                  <a:schemeClr val="tx2">
                    <a:lumMod val="95000"/>
                    <a:lumOff val="5000"/>
                  </a:schemeClr>
                </a:solidFill>
                <a:latin typeface="黑体" panose="02010609060101010101" pitchFamily="49" charset="-122"/>
                <a:ea typeface="黑体" panose="02010609060101010101" pitchFamily="49" charset="-122"/>
              </a:rPr>
              <a:t>简单：仅需根据包的信息确定访问策略</a:t>
            </a:r>
            <a:endParaRPr lang="en-US" altLang="zh-CN" sz="2400" dirty="0">
              <a:solidFill>
                <a:schemeClr val="tx2">
                  <a:lumMod val="95000"/>
                  <a:lumOff val="5000"/>
                </a:schemeClr>
              </a:solidFill>
              <a:latin typeface="黑体" panose="02010609060101010101" pitchFamily="49" charset="-122"/>
              <a:ea typeface="黑体" panose="02010609060101010101" pitchFamily="49" charset="-122"/>
            </a:endParaRPr>
          </a:p>
          <a:p>
            <a:pPr marL="800100" lvl="1" indent="-342900">
              <a:lnSpc>
                <a:spcPct val="90000"/>
              </a:lnSpc>
              <a:buFont typeface="Arial" panose="020B0604020202020204" pitchFamily="34" charset="0"/>
              <a:buChar char="•"/>
            </a:pPr>
            <a:r>
              <a:rPr lang="zh-CN" altLang="en-US" sz="2400" dirty="0">
                <a:solidFill>
                  <a:schemeClr val="tx2">
                    <a:lumMod val="95000"/>
                    <a:lumOff val="5000"/>
                  </a:schemeClr>
                </a:solidFill>
                <a:latin typeface="黑体" panose="02010609060101010101" pitchFamily="49" charset="-122"/>
                <a:ea typeface="黑体" panose="02010609060101010101" pitchFamily="49" charset="-122"/>
              </a:rPr>
              <a:t>对用户透明，处理速度快</a:t>
            </a:r>
            <a:endParaRPr lang="en-US" altLang="zh-CN" sz="24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xmlns="" id="{1B76D57F-4B80-4AEF-866E-095FEE0C279D}"/>
              </a:ext>
            </a:extLst>
          </p:cNvPr>
          <p:cNvSpPr txBox="1"/>
          <p:nvPr/>
        </p:nvSpPr>
        <p:spPr>
          <a:xfrm>
            <a:off x="701460" y="1680661"/>
            <a:ext cx="1134236"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优点</a:t>
            </a:r>
          </a:p>
        </p:txBody>
      </p:sp>
      <p:sp>
        <p:nvSpPr>
          <p:cNvPr id="7" name="文本框 6">
            <a:extLst>
              <a:ext uri="{FF2B5EF4-FFF2-40B4-BE49-F238E27FC236}">
                <a16:creationId xmlns:a16="http://schemas.microsoft.com/office/drawing/2014/main" xmlns="" id="{F36B8BF0-F543-4982-9CC0-543D61370970}"/>
              </a:ext>
            </a:extLst>
          </p:cNvPr>
          <p:cNvSpPr txBox="1"/>
          <p:nvPr/>
        </p:nvSpPr>
        <p:spPr>
          <a:xfrm>
            <a:off x="1043608" y="3730433"/>
            <a:ext cx="7545619" cy="2751522"/>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marL="800100" lvl="1" indent="-342900">
              <a:lnSpc>
                <a:spcPct val="90000"/>
              </a:lnSpc>
              <a:buFont typeface="Arial" panose="020B0604020202020204" pitchFamily="34" charset="0"/>
              <a:buChar char="•"/>
            </a:pPr>
            <a:r>
              <a:rPr lang="zh-CN" altLang="en-US" sz="2400" dirty="0">
                <a:solidFill>
                  <a:schemeClr val="tx2">
                    <a:lumMod val="95000"/>
                    <a:lumOff val="5000"/>
                  </a:schemeClr>
                </a:solidFill>
                <a:latin typeface="黑体" panose="02010609060101010101" pitchFamily="49" charset="-122"/>
                <a:ea typeface="黑体" panose="02010609060101010101" pitchFamily="49" charset="-122"/>
              </a:rPr>
              <a:t>不能阻止</a:t>
            </a:r>
            <a:r>
              <a:rPr lang="zh-CN" altLang="en-US" sz="2400" dirty="0">
                <a:solidFill>
                  <a:srgbClr val="FF0000"/>
                </a:solidFill>
                <a:latin typeface="黑体" panose="02010609060101010101" pitchFamily="49" charset="-122"/>
                <a:ea typeface="黑体" panose="02010609060101010101" pitchFamily="49" charset="-122"/>
              </a:rPr>
              <a:t>利用了特定应用的漏洞或功能</a:t>
            </a:r>
            <a:r>
              <a:rPr lang="zh-CN" altLang="en-US" sz="2400" dirty="0">
                <a:solidFill>
                  <a:schemeClr val="tx2">
                    <a:lumMod val="95000"/>
                    <a:lumOff val="5000"/>
                  </a:schemeClr>
                </a:solidFill>
                <a:latin typeface="黑体" panose="02010609060101010101" pitchFamily="49" charset="-122"/>
                <a:ea typeface="黑体" panose="02010609060101010101" pitchFamily="49" charset="-122"/>
              </a:rPr>
              <a:t>所进行的攻击</a:t>
            </a:r>
          </a:p>
          <a:p>
            <a:pPr marL="800100" lvl="1" indent="-342900">
              <a:lnSpc>
                <a:spcPct val="90000"/>
              </a:lnSpc>
              <a:buFont typeface="Arial" panose="020B0604020202020204" pitchFamily="34" charset="0"/>
              <a:buChar char="•"/>
            </a:pPr>
            <a:r>
              <a:rPr lang="zh-CN" altLang="en-US" sz="2400" dirty="0">
                <a:solidFill>
                  <a:srgbClr val="FF0000"/>
                </a:solidFill>
                <a:latin typeface="黑体" panose="02010609060101010101" pitchFamily="49" charset="-122"/>
                <a:ea typeface="黑体" panose="02010609060101010101" pitchFamily="49" charset="-122"/>
              </a:rPr>
              <a:t>有限的日志记录</a:t>
            </a:r>
            <a:r>
              <a:rPr lang="zh-CN" altLang="en-US" sz="2400" dirty="0">
                <a:solidFill>
                  <a:schemeClr val="tx2">
                    <a:lumMod val="95000"/>
                    <a:lumOff val="5000"/>
                  </a:schemeClr>
                </a:solidFill>
                <a:latin typeface="黑体" panose="02010609060101010101" pitchFamily="49" charset="-122"/>
                <a:ea typeface="黑体" panose="02010609060101010101" pitchFamily="49" charset="-122"/>
              </a:rPr>
              <a:t>功能</a:t>
            </a:r>
          </a:p>
          <a:p>
            <a:pPr marL="800100" lvl="1" indent="-342900">
              <a:lnSpc>
                <a:spcPct val="90000"/>
              </a:lnSpc>
              <a:buFont typeface="Arial" panose="020B0604020202020204" pitchFamily="34" charset="0"/>
              <a:buChar char="•"/>
            </a:pPr>
            <a:r>
              <a:rPr lang="zh-CN" altLang="en-US" sz="2400" dirty="0">
                <a:solidFill>
                  <a:schemeClr val="tx2">
                    <a:lumMod val="95000"/>
                    <a:lumOff val="5000"/>
                  </a:schemeClr>
                </a:solidFill>
                <a:latin typeface="黑体" panose="02010609060101010101" pitchFamily="49" charset="-122"/>
                <a:ea typeface="黑体" panose="02010609060101010101" pitchFamily="49" charset="-122"/>
              </a:rPr>
              <a:t>不支持高级的用户认证机制</a:t>
            </a:r>
          </a:p>
          <a:p>
            <a:pPr marL="800100" lvl="1" indent="-342900">
              <a:lnSpc>
                <a:spcPct val="90000"/>
              </a:lnSpc>
              <a:buFont typeface="Arial" panose="020B0604020202020204" pitchFamily="34" charset="0"/>
              <a:buChar char="•"/>
            </a:pPr>
            <a:r>
              <a:rPr lang="zh-CN" altLang="en-US" sz="2400" dirty="0">
                <a:solidFill>
                  <a:schemeClr val="tx2">
                    <a:lumMod val="95000"/>
                    <a:lumOff val="5000"/>
                  </a:schemeClr>
                </a:solidFill>
                <a:latin typeface="黑体" panose="02010609060101010101" pitchFamily="49" charset="-122"/>
                <a:ea typeface="黑体" panose="02010609060101010101" pitchFamily="49" charset="-122"/>
              </a:rPr>
              <a:t>对</a:t>
            </a:r>
            <a:r>
              <a:rPr lang="zh-CN" altLang="en-US" sz="2400" dirty="0">
                <a:solidFill>
                  <a:srgbClr val="FF0000"/>
                </a:solidFill>
                <a:latin typeface="黑体" panose="02010609060101010101" pitchFamily="49" charset="-122"/>
                <a:ea typeface="黑体" panose="02010609060101010101" pitchFamily="49" charset="-122"/>
              </a:rPr>
              <a:t>利用</a:t>
            </a:r>
            <a:r>
              <a:rPr lang="en-US" altLang="zh-CN" sz="2400" dirty="0">
                <a:solidFill>
                  <a:srgbClr val="FF0000"/>
                </a:solidFill>
                <a:latin typeface="黑体" panose="02010609060101010101" pitchFamily="49" charset="-122"/>
                <a:ea typeface="黑体" panose="02010609060101010101" pitchFamily="49" charset="-122"/>
              </a:rPr>
              <a:t>TCP/IP</a:t>
            </a:r>
            <a:r>
              <a:rPr lang="zh-CN" altLang="en-US" sz="2400" dirty="0">
                <a:solidFill>
                  <a:srgbClr val="FF0000"/>
                </a:solidFill>
                <a:latin typeface="黑体" panose="02010609060101010101" pitchFamily="49" charset="-122"/>
                <a:ea typeface="黑体" panose="02010609060101010101" pitchFamily="49" charset="-122"/>
              </a:rPr>
              <a:t>规范和协议栈存在的问题</a:t>
            </a:r>
            <a:r>
              <a:rPr lang="zh-CN" altLang="en-US" sz="2400" dirty="0">
                <a:solidFill>
                  <a:schemeClr val="tx2">
                    <a:lumMod val="95000"/>
                    <a:lumOff val="5000"/>
                  </a:schemeClr>
                </a:solidFill>
                <a:latin typeface="黑体" panose="02010609060101010101" pitchFamily="49" charset="-122"/>
                <a:ea typeface="黑体" panose="02010609060101010101" pitchFamily="49" charset="-122"/>
              </a:rPr>
              <a:t>进行的攻击没有很好的应对措施</a:t>
            </a:r>
          </a:p>
          <a:p>
            <a:pPr marL="800100" lvl="1" indent="-342900">
              <a:lnSpc>
                <a:spcPct val="90000"/>
              </a:lnSpc>
              <a:buFont typeface="Arial" panose="020B0604020202020204" pitchFamily="34" charset="0"/>
              <a:buChar char="•"/>
            </a:pPr>
            <a:r>
              <a:rPr lang="zh-CN" altLang="en-US" sz="2400" dirty="0">
                <a:solidFill>
                  <a:srgbClr val="FF0000"/>
                </a:solidFill>
                <a:latin typeface="黑体" panose="02010609060101010101" pitchFamily="49" charset="-122"/>
                <a:ea typeface="黑体" panose="02010609060101010101" pitchFamily="49" charset="-122"/>
              </a:rPr>
              <a:t>不恰当的设置</a:t>
            </a:r>
            <a:r>
              <a:rPr lang="zh-CN" altLang="en-US" sz="2400" dirty="0">
                <a:solidFill>
                  <a:schemeClr val="tx2">
                    <a:lumMod val="95000"/>
                    <a:lumOff val="5000"/>
                  </a:schemeClr>
                </a:solidFill>
                <a:latin typeface="黑体" panose="02010609060101010101" pitchFamily="49" charset="-122"/>
                <a:ea typeface="黑体" panose="02010609060101010101" pitchFamily="49" charset="-122"/>
              </a:rPr>
              <a:t>会引起包过滤防火墙的安全性受到威胁</a:t>
            </a:r>
          </a:p>
        </p:txBody>
      </p:sp>
      <p:sp>
        <p:nvSpPr>
          <p:cNvPr id="8" name="文本框 7">
            <a:extLst>
              <a:ext uri="{FF2B5EF4-FFF2-40B4-BE49-F238E27FC236}">
                <a16:creationId xmlns:a16="http://schemas.microsoft.com/office/drawing/2014/main" xmlns="" id="{E84D2D10-AEBB-4BDF-BE81-53250BFD8EA1}"/>
              </a:ext>
            </a:extLst>
          </p:cNvPr>
          <p:cNvSpPr txBox="1"/>
          <p:nvPr/>
        </p:nvSpPr>
        <p:spPr>
          <a:xfrm>
            <a:off x="701460" y="3181600"/>
            <a:ext cx="1134236"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缺点</a:t>
            </a:r>
          </a:p>
        </p:txBody>
      </p:sp>
    </p:spTree>
    <p:extLst>
      <p:ext uri="{BB962C8B-B14F-4D97-AF65-F5344CB8AC3E}">
        <p14:creationId xmlns:p14="http://schemas.microsoft.com/office/powerpoint/2010/main" val="3692677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12.3</a:t>
            </a:r>
            <a:r>
              <a:rPr lang="zh-CN" altLang="en-US" dirty="0">
                <a:latin typeface="楷体" panose="02010609060101010101" pitchFamily="49" charset="-122"/>
                <a:ea typeface="楷体" panose="02010609060101010101" pitchFamily="49" charset="-122"/>
              </a:rPr>
              <a:t>防火墙的类型</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状态检测防火墙</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xmlns="" id="{6CF88087-DEFD-4386-978F-3B4CA5CA0509}"/>
              </a:ext>
            </a:extLst>
          </p:cNvPr>
          <p:cNvSpPr txBox="1"/>
          <p:nvPr/>
        </p:nvSpPr>
        <p:spPr>
          <a:xfrm>
            <a:off x="1043608" y="1718390"/>
            <a:ext cx="7545619" cy="1394228"/>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lvl="1">
              <a:lnSpc>
                <a:spcPct val="90000"/>
              </a:lnSpc>
            </a:pP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状态检测防火墙通过建立一个</a:t>
            </a:r>
            <a:r>
              <a:rPr lang="zh-CN" altLang="en-US" sz="2000" dirty="0">
                <a:solidFill>
                  <a:srgbClr val="FF0000"/>
                </a:solidFill>
                <a:latin typeface="黑体" panose="02010609060101010101" pitchFamily="49" charset="-122"/>
                <a:ea typeface="黑体" panose="02010609060101010101" pitchFamily="49" charset="-122"/>
              </a:rPr>
              <a:t>出站</a:t>
            </a:r>
            <a:r>
              <a:rPr lang="en-US" altLang="zh-CN" sz="2000" dirty="0">
                <a:solidFill>
                  <a:srgbClr val="FF0000"/>
                </a:solidFill>
                <a:latin typeface="黑体" panose="02010609060101010101" pitchFamily="49" charset="-122"/>
                <a:ea typeface="黑体" panose="02010609060101010101" pitchFamily="49" charset="-122"/>
              </a:rPr>
              <a:t>TCP</a:t>
            </a:r>
            <a:r>
              <a:rPr lang="zh-CN" altLang="en-US" sz="2000" dirty="0">
                <a:solidFill>
                  <a:srgbClr val="FF0000"/>
                </a:solidFill>
                <a:latin typeface="黑体" panose="02010609060101010101" pitchFamily="49" charset="-122"/>
                <a:ea typeface="黑体" panose="02010609060101010101" pitchFamily="49" charset="-122"/>
              </a:rPr>
              <a:t>连接目录</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来强制执行</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TCP</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流量的规则</a:t>
            </a:r>
            <a:endParaRPr lang="en-US" altLang="zh-CN" sz="2000" dirty="0">
              <a:solidFill>
                <a:schemeClr val="tx2">
                  <a:lumMod val="95000"/>
                  <a:lumOff val="5000"/>
                </a:schemeClr>
              </a:solidFill>
              <a:latin typeface="黑体" panose="02010609060101010101" pitchFamily="49" charset="-122"/>
              <a:ea typeface="黑体" panose="02010609060101010101" pitchFamily="49" charset="-122"/>
            </a:endParaRPr>
          </a:p>
          <a:p>
            <a:pPr marL="800100" lvl="1" indent="-342900">
              <a:lnSpc>
                <a:spcPct val="90000"/>
              </a:lnSpc>
              <a:buFont typeface="Arial" panose="020B0604020202020204" pitchFamily="34" charset="0"/>
              <a:buChar char="•"/>
            </a:pPr>
            <a:r>
              <a:rPr lang="zh-CN" altLang="en-US" dirty="0">
                <a:solidFill>
                  <a:schemeClr val="tx2">
                    <a:lumMod val="95000"/>
                    <a:lumOff val="5000"/>
                  </a:schemeClr>
                </a:solidFill>
                <a:latin typeface="黑体" panose="02010609060101010101" pitchFamily="49" charset="-122"/>
                <a:ea typeface="黑体" panose="02010609060101010101" pitchFamily="49" charset="-122"/>
              </a:rPr>
              <a:t>每个当前建立的连接都有一个条目</a:t>
            </a:r>
            <a:endParaRPr lang="en-US" altLang="zh-CN" dirty="0">
              <a:solidFill>
                <a:schemeClr val="tx2">
                  <a:lumMod val="95000"/>
                  <a:lumOff val="5000"/>
                </a:schemeClr>
              </a:solidFill>
              <a:latin typeface="黑体" panose="02010609060101010101" pitchFamily="49" charset="-122"/>
              <a:ea typeface="黑体" panose="02010609060101010101" pitchFamily="49" charset="-122"/>
            </a:endParaRPr>
          </a:p>
          <a:p>
            <a:pPr marL="800100" lvl="1" indent="-342900">
              <a:lnSpc>
                <a:spcPct val="90000"/>
              </a:lnSpc>
              <a:buFont typeface="Arial" panose="020B0604020202020204" pitchFamily="34" charset="0"/>
              <a:buChar char="•"/>
            </a:pPr>
            <a:r>
              <a:rPr lang="zh-CN" altLang="en-US" dirty="0">
                <a:solidFill>
                  <a:schemeClr val="tx2">
                    <a:lumMod val="95000"/>
                    <a:lumOff val="5000"/>
                  </a:schemeClr>
                </a:solidFill>
                <a:latin typeface="黑体" panose="02010609060101010101" pitchFamily="49" charset="-122"/>
                <a:ea typeface="黑体" panose="02010609060101010101" pitchFamily="49" charset="-122"/>
              </a:rPr>
              <a:t>只有数据包符合这个目录中的某项时，包过滤器才允许那些到达高端口号的入站流量通过</a:t>
            </a:r>
            <a:endParaRPr lang="en-US" altLang="zh-CN" dirty="0">
              <a:solidFill>
                <a:schemeClr val="tx2">
                  <a:lumMod val="95000"/>
                  <a:lumOff val="5000"/>
                </a:schemeClr>
              </a:solidFill>
              <a:latin typeface="黑体" panose="02010609060101010101" pitchFamily="49" charset="-122"/>
              <a:ea typeface="黑体" panose="02010609060101010101" pitchFamily="49" charset="-122"/>
            </a:endParaRPr>
          </a:p>
        </p:txBody>
      </p:sp>
      <p:graphicFrame>
        <p:nvGraphicFramePr>
          <p:cNvPr id="6" name="Object 1">
            <a:extLst>
              <a:ext uri="{FF2B5EF4-FFF2-40B4-BE49-F238E27FC236}">
                <a16:creationId xmlns:a16="http://schemas.microsoft.com/office/drawing/2014/main" xmlns="" id="{7986B3C1-113A-4748-874A-5937EC919762}"/>
              </a:ext>
            </a:extLst>
          </p:cNvPr>
          <p:cNvGraphicFramePr>
            <a:graphicFrameLocks noChangeAspect="1"/>
          </p:cNvGraphicFramePr>
          <p:nvPr>
            <p:extLst>
              <p:ext uri="{D42A27DB-BD31-4B8C-83A1-F6EECF244321}">
                <p14:modId xmlns:p14="http://schemas.microsoft.com/office/powerpoint/2010/main" val="1898049408"/>
              </p:ext>
            </p:extLst>
          </p:nvPr>
        </p:nvGraphicFramePr>
        <p:xfrm>
          <a:off x="2325994" y="3861048"/>
          <a:ext cx="6263233" cy="3070902"/>
        </p:xfrm>
        <a:graphic>
          <a:graphicData uri="http://schemas.openxmlformats.org/presentationml/2006/ole">
            <mc:AlternateContent xmlns:mc="http://schemas.openxmlformats.org/markup-compatibility/2006">
              <mc:Choice xmlns:v="urn:schemas-microsoft-com:vml" Requires="v">
                <p:oleObj spid="_x0000_s35861" name="文档" r:id="rId5" imgW="6087110" imgH="2983865" progId="Word.Document.12">
                  <p:embed/>
                </p:oleObj>
              </mc:Choice>
              <mc:Fallback>
                <p:oleObj name="文档" r:id="rId5" imgW="6087110" imgH="2983865" progId="Word.Document.12">
                  <p:embed/>
                  <p:pic>
                    <p:nvPicPr>
                      <p:cNvPr id="2" name="Object 1"/>
                      <p:cNvPicPr>
                        <a:picLocks noChangeAspect="1" noChangeArrowheads="1"/>
                      </p:cNvPicPr>
                      <p:nvPr/>
                    </p:nvPicPr>
                    <p:blipFill>
                      <a:blip r:embed="rId6"/>
                      <a:srcRect/>
                      <a:stretch>
                        <a:fillRect/>
                      </a:stretch>
                    </p:blipFill>
                    <p:spPr bwMode="auto">
                      <a:xfrm>
                        <a:off x="2325994" y="3861048"/>
                        <a:ext cx="6263233" cy="3070902"/>
                      </a:xfrm>
                      <a:prstGeom prst="rect">
                        <a:avLst/>
                      </a:prstGeom>
                      <a:noFill/>
                    </p:spPr>
                  </p:pic>
                </p:oleObj>
              </mc:Fallback>
            </mc:AlternateContent>
          </a:graphicData>
        </a:graphic>
      </p:graphicFrame>
      <p:cxnSp>
        <p:nvCxnSpPr>
          <p:cNvPr id="7" name="直接连接符 6">
            <a:extLst>
              <a:ext uri="{FF2B5EF4-FFF2-40B4-BE49-F238E27FC236}">
                <a16:creationId xmlns:a16="http://schemas.microsoft.com/office/drawing/2014/main" xmlns="" id="{7EF2B739-2A24-4146-AD00-D9B09784352F}"/>
              </a:ext>
            </a:extLst>
          </p:cNvPr>
          <p:cNvCxnSpPr/>
          <p:nvPr/>
        </p:nvCxnSpPr>
        <p:spPr>
          <a:xfrm>
            <a:off x="2325993" y="5023502"/>
            <a:ext cx="6263233"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8" name="文本框 7">
            <a:extLst>
              <a:ext uri="{FF2B5EF4-FFF2-40B4-BE49-F238E27FC236}">
                <a16:creationId xmlns:a16="http://schemas.microsoft.com/office/drawing/2014/main" xmlns="" id="{01548DCD-F479-402B-A444-C693D8E3D13D}"/>
              </a:ext>
            </a:extLst>
          </p:cNvPr>
          <p:cNvSpPr txBox="1"/>
          <p:nvPr/>
        </p:nvSpPr>
        <p:spPr>
          <a:xfrm>
            <a:off x="447004" y="4696853"/>
            <a:ext cx="1853628"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一个</a:t>
            </a:r>
            <a:r>
              <a:rPr lang="en-US" altLang="zh-CN" sz="2000" dirty="0">
                <a:solidFill>
                  <a:schemeClr val="tx2"/>
                </a:solidFill>
                <a:latin typeface="黑体" panose="02010609060101010101" pitchFamily="49" charset="-122"/>
                <a:ea typeface="黑体" panose="02010609060101010101" pitchFamily="49" charset="-122"/>
              </a:rPr>
              <a:t>SMTP</a:t>
            </a:r>
            <a:r>
              <a:rPr lang="zh-CN" altLang="en-US" sz="2000" dirty="0">
                <a:solidFill>
                  <a:schemeClr val="tx2"/>
                </a:solidFill>
                <a:latin typeface="黑体" panose="02010609060101010101" pitchFamily="49" charset="-122"/>
                <a:ea typeface="黑体" panose="02010609060101010101" pitchFamily="49" charset="-122"/>
              </a:rPr>
              <a:t>协议的</a:t>
            </a:r>
            <a:r>
              <a:rPr lang="en-US" altLang="zh-CN" sz="2000" dirty="0">
                <a:solidFill>
                  <a:schemeClr val="tx2"/>
                </a:solidFill>
                <a:latin typeface="黑体" panose="02010609060101010101" pitchFamily="49" charset="-122"/>
                <a:ea typeface="黑体" panose="02010609060101010101" pitchFamily="49" charset="-122"/>
              </a:rPr>
              <a:t>TCP</a:t>
            </a:r>
            <a:r>
              <a:rPr lang="zh-CN" altLang="en-US" sz="2000" dirty="0">
                <a:solidFill>
                  <a:schemeClr val="tx2"/>
                </a:solidFill>
                <a:latin typeface="黑体" panose="02010609060101010101" pitchFamily="49" charset="-122"/>
                <a:ea typeface="黑体" panose="02010609060101010101" pitchFamily="49" charset="-122"/>
              </a:rPr>
              <a:t>连接</a:t>
            </a:r>
          </a:p>
        </p:txBody>
      </p:sp>
      <p:sp>
        <p:nvSpPr>
          <p:cNvPr id="11" name="文本框 10">
            <a:extLst>
              <a:ext uri="{FF2B5EF4-FFF2-40B4-BE49-F238E27FC236}">
                <a16:creationId xmlns:a16="http://schemas.microsoft.com/office/drawing/2014/main" xmlns="" id="{A3E05323-7990-4EA2-85C3-94E5FE513A96}"/>
              </a:ext>
            </a:extLst>
          </p:cNvPr>
          <p:cNvSpPr txBox="1"/>
          <p:nvPr/>
        </p:nvSpPr>
        <p:spPr>
          <a:xfrm>
            <a:off x="434468" y="5539690"/>
            <a:ext cx="1853628"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一个</a:t>
            </a:r>
            <a:r>
              <a:rPr lang="en-US" altLang="zh-CN" sz="2000" dirty="0">
                <a:solidFill>
                  <a:schemeClr val="tx2"/>
                </a:solidFill>
                <a:latin typeface="黑体" panose="02010609060101010101" pitchFamily="49" charset="-122"/>
                <a:ea typeface="黑体" panose="02010609060101010101" pitchFamily="49" charset="-122"/>
              </a:rPr>
              <a:t>HTTP</a:t>
            </a:r>
            <a:r>
              <a:rPr lang="zh-CN" altLang="en-US" sz="2000" dirty="0">
                <a:solidFill>
                  <a:schemeClr val="tx2"/>
                </a:solidFill>
                <a:latin typeface="黑体" panose="02010609060101010101" pitchFamily="49" charset="-122"/>
                <a:ea typeface="黑体" panose="02010609060101010101" pitchFamily="49" charset="-122"/>
              </a:rPr>
              <a:t>协议的</a:t>
            </a:r>
            <a:r>
              <a:rPr lang="en-US" altLang="zh-CN" sz="2000" dirty="0">
                <a:solidFill>
                  <a:schemeClr val="tx2"/>
                </a:solidFill>
                <a:latin typeface="黑体" panose="02010609060101010101" pitchFamily="49" charset="-122"/>
                <a:ea typeface="黑体" panose="02010609060101010101" pitchFamily="49" charset="-122"/>
              </a:rPr>
              <a:t>TCP</a:t>
            </a:r>
            <a:r>
              <a:rPr lang="zh-CN" altLang="en-US" sz="2000" dirty="0">
                <a:solidFill>
                  <a:schemeClr val="tx2"/>
                </a:solidFill>
                <a:latin typeface="黑体" panose="02010609060101010101" pitchFamily="49" charset="-122"/>
                <a:ea typeface="黑体" panose="02010609060101010101" pitchFamily="49" charset="-122"/>
              </a:rPr>
              <a:t>连接</a:t>
            </a:r>
          </a:p>
        </p:txBody>
      </p:sp>
      <p:cxnSp>
        <p:nvCxnSpPr>
          <p:cNvPr id="12" name="直接连接符 11">
            <a:extLst>
              <a:ext uri="{FF2B5EF4-FFF2-40B4-BE49-F238E27FC236}">
                <a16:creationId xmlns:a16="http://schemas.microsoft.com/office/drawing/2014/main" xmlns="" id="{A36E96CC-AA1F-46A1-B368-6A685931B238}"/>
              </a:ext>
            </a:extLst>
          </p:cNvPr>
          <p:cNvCxnSpPr/>
          <p:nvPr/>
        </p:nvCxnSpPr>
        <p:spPr>
          <a:xfrm>
            <a:off x="2325993" y="5887935"/>
            <a:ext cx="6263233"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3" name="文本框 12">
            <a:extLst>
              <a:ext uri="{FF2B5EF4-FFF2-40B4-BE49-F238E27FC236}">
                <a16:creationId xmlns:a16="http://schemas.microsoft.com/office/drawing/2014/main" xmlns="" id="{5E9460DA-022F-4085-9A8E-E8182813E9A2}"/>
              </a:ext>
            </a:extLst>
          </p:cNvPr>
          <p:cNvSpPr txBox="1"/>
          <p:nvPr/>
        </p:nvSpPr>
        <p:spPr>
          <a:xfrm>
            <a:off x="1115616" y="3283230"/>
            <a:ext cx="5884303"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一个状态检测防火墙的连接状态示例</a:t>
            </a:r>
          </a:p>
        </p:txBody>
      </p:sp>
    </p:spTree>
    <p:extLst>
      <p:ext uri="{BB962C8B-B14F-4D97-AF65-F5344CB8AC3E}">
        <p14:creationId xmlns:p14="http://schemas.microsoft.com/office/powerpoint/2010/main" val="273631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12.3</a:t>
            </a:r>
            <a:r>
              <a:rPr lang="zh-CN" altLang="en-US" dirty="0">
                <a:latin typeface="楷体" panose="02010609060101010101" pitchFamily="49" charset="-122"/>
                <a:ea typeface="楷体" panose="02010609060101010101" pitchFamily="49" charset="-122"/>
              </a:rPr>
              <a:t>防火墙的类型</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应用级网关</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xmlns="" id="{40BD86F2-22E0-4622-B1C8-5D220F514AD0}"/>
              </a:ext>
            </a:extLst>
          </p:cNvPr>
          <p:cNvSpPr txBox="1"/>
          <p:nvPr/>
        </p:nvSpPr>
        <p:spPr>
          <a:xfrm>
            <a:off x="1043608" y="1718390"/>
            <a:ext cx="7545619" cy="2486835"/>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lvl="1">
              <a:lnSpc>
                <a:spcPct val="90000"/>
              </a:lnSpc>
            </a:pPr>
            <a:r>
              <a:rPr lang="zh-CN" altLang="en-US" sz="2400" dirty="0">
                <a:solidFill>
                  <a:schemeClr val="tx2">
                    <a:lumMod val="95000"/>
                    <a:lumOff val="5000"/>
                  </a:schemeClr>
                </a:solidFill>
                <a:latin typeface="黑体" panose="02010609060101010101" pitchFamily="49" charset="-122"/>
                <a:ea typeface="黑体" panose="02010609060101010101" pitchFamily="49" charset="-122"/>
              </a:rPr>
              <a:t>起到应用流量中继器的作用</a:t>
            </a:r>
            <a:endParaRPr lang="en-US" altLang="zh-CN" sz="2400" dirty="0">
              <a:solidFill>
                <a:schemeClr val="tx2">
                  <a:lumMod val="95000"/>
                  <a:lumOff val="5000"/>
                </a:schemeClr>
              </a:solidFill>
              <a:latin typeface="黑体" panose="02010609060101010101" pitchFamily="49" charset="-122"/>
              <a:ea typeface="黑体" panose="02010609060101010101" pitchFamily="49" charset="-122"/>
            </a:endParaRPr>
          </a:p>
          <a:p>
            <a:pPr lvl="1">
              <a:lnSpc>
                <a:spcPct val="90000"/>
              </a:lnSpc>
            </a:pPr>
            <a:endParaRPr lang="en-US" altLang="zh-CN" sz="2000" dirty="0">
              <a:solidFill>
                <a:schemeClr val="tx2">
                  <a:lumMod val="95000"/>
                  <a:lumOff val="5000"/>
                </a:schemeClr>
              </a:solidFill>
              <a:latin typeface="黑体" panose="02010609060101010101" pitchFamily="49" charset="-122"/>
              <a:ea typeface="黑体" panose="02010609060101010101" pitchFamily="49" charset="-122"/>
            </a:endParaRPr>
          </a:p>
          <a:p>
            <a:pPr lvl="1">
              <a:lnSpc>
                <a:spcPct val="80000"/>
              </a:lnSpc>
              <a:spcAft>
                <a:spcPts val="1200"/>
              </a:spcAft>
              <a:buSzPct val="80000"/>
              <a:buFont typeface="Wingdings" panose="05000000000000000000" pitchFamily="2" charset="2"/>
              <a:buChar char=""/>
              <a:defRPr/>
            </a:pP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用户使用</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TCP/IP</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应用程序</a:t>
            </a:r>
            <a:r>
              <a:rPr lang="zh-CN" altLang="en-US" sz="2000" dirty="0">
                <a:solidFill>
                  <a:srgbClr val="FF0000"/>
                </a:solidFill>
                <a:latin typeface="黑体" panose="02010609060101010101" pitchFamily="49" charset="-122"/>
                <a:ea typeface="黑体" panose="02010609060101010101" pitchFamily="49" charset="-122"/>
              </a:rPr>
              <a:t>连接到网关</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，同时网关要求用户提供需访问的主机名称</a:t>
            </a:r>
            <a:endParaRPr lang="en-US" altLang="zh-CN" sz="2000" dirty="0">
              <a:solidFill>
                <a:schemeClr val="tx2">
                  <a:lumMod val="95000"/>
                  <a:lumOff val="5000"/>
                </a:schemeClr>
              </a:solidFill>
              <a:latin typeface="黑体" panose="02010609060101010101" pitchFamily="49" charset="-122"/>
              <a:ea typeface="黑体" panose="02010609060101010101" pitchFamily="49" charset="-122"/>
            </a:endParaRPr>
          </a:p>
          <a:p>
            <a:pPr lvl="1" eaLnBrk="1" hangingPunct="1">
              <a:lnSpc>
                <a:spcPct val="80000"/>
              </a:lnSpc>
              <a:spcAft>
                <a:spcPts val="1200"/>
              </a:spcAft>
              <a:buSzPct val="80000"/>
              <a:buFont typeface="Wingdings" panose="05000000000000000000" pitchFamily="2" charset="2"/>
              <a:buChar char=""/>
              <a:defRPr/>
            </a:pP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用户提供一个</a:t>
            </a:r>
            <a:r>
              <a:rPr lang="zh-CN" altLang="en-US" sz="2000" dirty="0">
                <a:solidFill>
                  <a:srgbClr val="FF0000"/>
                </a:solidFill>
                <a:latin typeface="黑体" panose="02010609060101010101" pitchFamily="49" charset="-122"/>
                <a:ea typeface="黑体" panose="02010609060101010101" pitchFamily="49" charset="-122"/>
              </a:rPr>
              <a:t>有效</a:t>
            </a:r>
            <a:r>
              <a:rPr lang="en-US" altLang="zh-CN" sz="2000" dirty="0">
                <a:solidFill>
                  <a:srgbClr val="FF0000"/>
                </a:solidFill>
                <a:latin typeface="黑体" panose="02010609060101010101" pitchFamily="49" charset="-122"/>
                <a:ea typeface="黑体" panose="02010609060101010101" pitchFamily="49" charset="-122"/>
              </a:rPr>
              <a:t>ID</a:t>
            </a:r>
            <a:r>
              <a:rPr lang="zh-CN" altLang="en-US" sz="2000" dirty="0">
                <a:solidFill>
                  <a:srgbClr val="FF0000"/>
                </a:solidFill>
                <a:latin typeface="黑体" panose="02010609060101010101" pitchFamily="49" charset="-122"/>
                <a:ea typeface="黑体" panose="02010609060101010101" pitchFamily="49" charset="-122"/>
              </a:rPr>
              <a:t>和认证信息</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，网关联系远程主机并在两个端点之间</a:t>
            </a:r>
            <a:r>
              <a:rPr lang="zh-CN" altLang="en-US" sz="2000" dirty="0">
                <a:solidFill>
                  <a:srgbClr val="FF0000"/>
                </a:solidFill>
                <a:latin typeface="黑体" panose="02010609060101010101" pitchFamily="49" charset="-122"/>
                <a:ea typeface="黑体" panose="02010609060101010101" pitchFamily="49" charset="-122"/>
              </a:rPr>
              <a:t>中继</a:t>
            </a:r>
            <a:r>
              <a:rPr lang="en-US" altLang="zh-CN" sz="2000" dirty="0">
                <a:solidFill>
                  <a:srgbClr val="FF0000"/>
                </a:solidFill>
                <a:latin typeface="黑体" panose="02010609060101010101" pitchFamily="49" charset="-122"/>
                <a:ea typeface="黑体" panose="02010609060101010101" pitchFamily="49" charset="-122"/>
              </a:rPr>
              <a:t>TCP</a:t>
            </a:r>
            <a:r>
              <a:rPr lang="zh-CN" altLang="en-US" sz="2000" dirty="0">
                <a:solidFill>
                  <a:srgbClr val="FF0000"/>
                </a:solidFill>
                <a:latin typeface="黑体" panose="02010609060101010101" pitchFamily="49" charset="-122"/>
                <a:ea typeface="黑体" panose="02010609060101010101" pitchFamily="49" charset="-122"/>
              </a:rPr>
              <a:t>分段</a:t>
            </a:r>
            <a:endParaRPr lang="en-US" altLang="zh-CN" sz="2000" dirty="0">
              <a:solidFill>
                <a:srgbClr val="FF0000"/>
              </a:solidFill>
              <a:latin typeface="黑体" panose="02010609060101010101" pitchFamily="49" charset="-122"/>
              <a:ea typeface="黑体" panose="02010609060101010101" pitchFamily="49" charset="-122"/>
            </a:endParaRPr>
          </a:p>
          <a:p>
            <a:pPr lvl="1">
              <a:lnSpc>
                <a:spcPct val="80000"/>
              </a:lnSpc>
              <a:spcAft>
                <a:spcPts val="1200"/>
              </a:spcAft>
              <a:buSzPct val="80000"/>
              <a:buFont typeface="Wingdings" panose="05000000000000000000" pitchFamily="2" charset="2"/>
              <a:buChar char=""/>
              <a:defRPr/>
            </a:pP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如果网管没有为特定应用程序实现代理代码，则</a:t>
            </a:r>
            <a:r>
              <a:rPr lang="zh-CN" altLang="en-US" sz="2000" dirty="0">
                <a:solidFill>
                  <a:srgbClr val="FF0000"/>
                </a:solidFill>
                <a:latin typeface="黑体" panose="02010609060101010101" pitchFamily="49" charset="-122"/>
                <a:ea typeface="黑体" panose="02010609060101010101" pitchFamily="49" charset="-122"/>
              </a:rPr>
              <a:t>该服务不受支持，无法通过网关</a:t>
            </a:r>
            <a:endParaRPr lang="en-US" altLang="zh-CN" sz="2000" dirty="0">
              <a:solidFill>
                <a:srgbClr val="FF0000"/>
              </a:solidFill>
              <a:latin typeface="黑体" panose="02010609060101010101" pitchFamily="49" charset="-122"/>
              <a:ea typeface="黑体" panose="02010609060101010101" pitchFamily="49" charset="-122"/>
            </a:endParaRPr>
          </a:p>
        </p:txBody>
      </p:sp>
      <p:grpSp>
        <p:nvGrpSpPr>
          <p:cNvPr id="7" name="组合 6">
            <a:extLst>
              <a:ext uri="{FF2B5EF4-FFF2-40B4-BE49-F238E27FC236}">
                <a16:creationId xmlns:a16="http://schemas.microsoft.com/office/drawing/2014/main" xmlns="" id="{64C4341E-C82E-4308-B3F9-3F2511437BC3}"/>
              </a:ext>
            </a:extLst>
          </p:cNvPr>
          <p:cNvGrpSpPr/>
          <p:nvPr/>
        </p:nvGrpSpPr>
        <p:grpSpPr>
          <a:xfrm>
            <a:off x="7164288" y="4869160"/>
            <a:ext cx="941516" cy="1461066"/>
            <a:chOff x="7017783" y="4660702"/>
            <a:chExt cx="941516" cy="1461066"/>
          </a:xfrm>
        </p:grpSpPr>
        <p:graphicFrame>
          <p:nvGraphicFramePr>
            <p:cNvPr id="8" name="Object 100">
              <a:extLst>
                <a:ext uri="{FF2B5EF4-FFF2-40B4-BE49-F238E27FC236}">
                  <a16:creationId xmlns:a16="http://schemas.microsoft.com/office/drawing/2014/main" xmlns="" id="{1DCF3667-5A73-4BAE-93D6-7769178332A3}"/>
                </a:ext>
              </a:extLst>
            </p:cNvPr>
            <p:cNvGraphicFramePr>
              <a:graphicFrameLocks/>
            </p:cNvGraphicFramePr>
            <p:nvPr/>
          </p:nvGraphicFramePr>
          <p:xfrm>
            <a:off x="7089349" y="4660702"/>
            <a:ext cx="869950" cy="911225"/>
          </p:xfrm>
          <a:graphic>
            <a:graphicData uri="http://schemas.openxmlformats.org/presentationml/2006/ole">
              <mc:AlternateContent xmlns:mc="http://schemas.openxmlformats.org/markup-compatibility/2006">
                <mc:Choice xmlns:v="urn:schemas-microsoft-com:vml" Requires="v">
                  <p:oleObj spid="_x0000_s36883" name="Drawing" r:id="rId4" imgW="869760" imgH="911160" progId="WPDraw30.Drawing">
                    <p:embed/>
                  </p:oleObj>
                </mc:Choice>
                <mc:Fallback>
                  <p:oleObj name="Drawing" r:id="rId4" imgW="869760" imgH="911160" progId="WPDraw30.Drawing">
                    <p:embed/>
                    <p:pic>
                      <p:nvPicPr>
                        <p:cNvPr id="37" name="Object 100">
                          <a:extLst>
                            <a:ext uri="{FF2B5EF4-FFF2-40B4-BE49-F238E27FC236}">
                              <a16:creationId xmlns:a16="http://schemas.microsoft.com/office/drawing/2014/main" xmlns="" id="{C9D3DD0E-26A5-403E-8AAB-29E73BD92DA2}"/>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9349" y="4660702"/>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117">
              <a:extLst>
                <a:ext uri="{FF2B5EF4-FFF2-40B4-BE49-F238E27FC236}">
                  <a16:creationId xmlns:a16="http://schemas.microsoft.com/office/drawing/2014/main" xmlns="" id="{C1EAEB1B-070B-4FBF-8AA0-1B6528A27DFE}"/>
                </a:ext>
              </a:extLst>
            </p:cNvPr>
            <p:cNvSpPr>
              <a:spLocks noChangeArrowheads="1"/>
            </p:cNvSpPr>
            <p:nvPr/>
          </p:nvSpPr>
          <p:spPr bwMode="auto">
            <a:xfrm>
              <a:off x="7017783" y="5616943"/>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latin typeface="黑体" panose="02010609060101010101" pitchFamily="49" charset="-122"/>
                  <a:ea typeface="黑体" panose="02010609060101010101" pitchFamily="49" charset="-122"/>
                </a:rPr>
                <a:t>用户</a:t>
              </a:r>
              <a:endParaRPr lang="en-US" altLang="zh-CN" dirty="0">
                <a:latin typeface="黑体" panose="02010609060101010101" pitchFamily="49" charset="-122"/>
                <a:ea typeface="黑体" panose="02010609060101010101" pitchFamily="49" charset="-122"/>
              </a:endParaRPr>
            </a:p>
          </p:txBody>
        </p:sp>
      </p:grpSp>
      <p:pic>
        <p:nvPicPr>
          <p:cNvPr id="10" name="图片 9">
            <a:extLst>
              <a:ext uri="{FF2B5EF4-FFF2-40B4-BE49-F238E27FC236}">
                <a16:creationId xmlns:a16="http://schemas.microsoft.com/office/drawing/2014/main" xmlns="" id="{21C8D3DD-126D-44F3-A039-291D61662852}"/>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1610" t="22686" r="7181" b="21946"/>
          <a:stretch/>
        </p:blipFill>
        <p:spPr>
          <a:xfrm>
            <a:off x="895514" y="4603743"/>
            <a:ext cx="778585" cy="530834"/>
          </a:xfrm>
          <a:prstGeom prst="rect">
            <a:avLst/>
          </a:prstGeom>
        </p:spPr>
      </p:pic>
      <p:pic>
        <p:nvPicPr>
          <p:cNvPr id="11" name="图片 10">
            <a:extLst>
              <a:ext uri="{FF2B5EF4-FFF2-40B4-BE49-F238E27FC236}">
                <a16:creationId xmlns:a16="http://schemas.microsoft.com/office/drawing/2014/main" xmlns="" id="{1FF5F85C-B91F-4A10-813D-ACEEEC2ED73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1610" t="22686" r="7181" b="21946"/>
          <a:stretch/>
        </p:blipFill>
        <p:spPr>
          <a:xfrm>
            <a:off x="876290" y="5948407"/>
            <a:ext cx="778585" cy="530834"/>
          </a:xfrm>
          <a:prstGeom prst="rect">
            <a:avLst/>
          </a:prstGeom>
        </p:spPr>
      </p:pic>
      <p:sp>
        <p:nvSpPr>
          <p:cNvPr id="13" name="箭头: 右 12">
            <a:extLst>
              <a:ext uri="{FF2B5EF4-FFF2-40B4-BE49-F238E27FC236}">
                <a16:creationId xmlns:a16="http://schemas.microsoft.com/office/drawing/2014/main" xmlns="" id="{9405A813-6D4B-4AAF-BECE-D5432E374E02}"/>
              </a:ext>
            </a:extLst>
          </p:cNvPr>
          <p:cNvSpPr/>
          <p:nvPr/>
        </p:nvSpPr>
        <p:spPr>
          <a:xfrm rot="740422">
            <a:off x="1993293" y="4875935"/>
            <a:ext cx="1593903" cy="517284"/>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14" name="Rectangle 86">
            <a:extLst>
              <a:ext uri="{FF2B5EF4-FFF2-40B4-BE49-F238E27FC236}">
                <a16:creationId xmlns:a16="http://schemas.microsoft.com/office/drawing/2014/main" xmlns="" id="{EE735D63-423F-4893-9857-2FC1F537B1B9}"/>
              </a:ext>
            </a:extLst>
          </p:cNvPr>
          <p:cNvSpPr>
            <a:spLocks noChangeArrowheads="1"/>
          </p:cNvSpPr>
          <p:nvPr/>
        </p:nvSpPr>
        <p:spPr bwMode="auto">
          <a:xfrm>
            <a:off x="611560" y="5338163"/>
            <a:ext cx="163915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60000"/>
              </a:spcBef>
            </a:pPr>
            <a:r>
              <a:rPr lang="en-US" altLang="zh-CN" dirty="0">
                <a:latin typeface="黑体" panose="02010609060101010101" pitchFamily="49" charset="-122"/>
                <a:ea typeface="黑体" panose="02010609060101010101" pitchFamily="49" charset="-122"/>
              </a:rPr>
              <a:t>TCP/IP</a:t>
            </a:r>
            <a:r>
              <a:rPr lang="zh-CN" altLang="en-US" dirty="0">
                <a:latin typeface="黑体" panose="02010609060101010101" pitchFamily="49" charset="-122"/>
                <a:ea typeface="黑体" panose="02010609060101010101" pitchFamily="49" charset="-122"/>
              </a:rPr>
              <a:t>连接</a:t>
            </a:r>
            <a:endParaRPr lang="en-US" altLang="zh-CN" baseline="0" dirty="0">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xmlns="" id="{CC357334-8126-42E2-BD13-92B00D6EC1FC}"/>
              </a:ext>
            </a:extLst>
          </p:cNvPr>
          <p:cNvSpPr txBox="1"/>
          <p:nvPr/>
        </p:nvSpPr>
        <p:spPr>
          <a:xfrm>
            <a:off x="3525788" y="4357644"/>
            <a:ext cx="2016224"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buClr>
                <a:srgbClr val="C00000"/>
              </a:buClr>
            </a:pPr>
            <a:r>
              <a:rPr lang="zh-CN" altLang="en-US" sz="2000" dirty="0">
                <a:solidFill>
                  <a:schemeClr val="tx2"/>
                </a:solidFill>
                <a:latin typeface="黑体" panose="02010609060101010101" pitchFamily="49" charset="-122"/>
                <a:ea typeface="黑体" panose="02010609060101010101" pitchFamily="49" charset="-122"/>
              </a:rPr>
              <a:t>网关中存在该应用代理代码</a:t>
            </a:r>
          </a:p>
        </p:txBody>
      </p:sp>
      <p:sp>
        <p:nvSpPr>
          <p:cNvPr id="17" name="箭头: 右 16">
            <a:extLst>
              <a:ext uri="{FF2B5EF4-FFF2-40B4-BE49-F238E27FC236}">
                <a16:creationId xmlns:a16="http://schemas.microsoft.com/office/drawing/2014/main" xmlns="" id="{A6DE83D7-A0F9-4C30-93FB-CE53BE3CD195}"/>
              </a:ext>
            </a:extLst>
          </p:cNvPr>
          <p:cNvSpPr/>
          <p:nvPr/>
        </p:nvSpPr>
        <p:spPr>
          <a:xfrm>
            <a:off x="5340601" y="5084765"/>
            <a:ext cx="1593903" cy="517284"/>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18" name="文本框 17">
            <a:extLst>
              <a:ext uri="{FF2B5EF4-FFF2-40B4-BE49-F238E27FC236}">
                <a16:creationId xmlns:a16="http://schemas.microsoft.com/office/drawing/2014/main" xmlns="" id="{A32317D2-53ED-4A5F-8E25-9D9FB4C37BE5}"/>
              </a:ext>
            </a:extLst>
          </p:cNvPr>
          <p:cNvSpPr txBox="1"/>
          <p:nvPr/>
        </p:nvSpPr>
        <p:spPr>
          <a:xfrm>
            <a:off x="3505805" y="5997714"/>
            <a:ext cx="2016224"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buClr>
                <a:srgbClr val="C00000"/>
              </a:buClr>
            </a:pPr>
            <a:r>
              <a:rPr lang="zh-CN" altLang="en-US" sz="2000" dirty="0">
                <a:solidFill>
                  <a:schemeClr val="tx2"/>
                </a:solidFill>
                <a:latin typeface="黑体" panose="02010609060101010101" pitchFamily="49" charset="-122"/>
                <a:ea typeface="黑体" panose="02010609060101010101" pitchFamily="49" charset="-122"/>
              </a:rPr>
              <a:t>中继</a:t>
            </a:r>
            <a:r>
              <a:rPr lang="en-US" altLang="zh-CN" sz="2000" dirty="0">
                <a:solidFill>
                  <a:schemeClr val="tx2"/>
                </a:solidFill>
                <a:latin typeface="黑体" panose="02010609060101010101" pitchFamily="49" charset="-122"/>
                <a:ea typeface="黑体" panose="02010609060101010101" pitchFamily="49" charset="-122"/>
              </a:rPr>
              <a:t>TCP</a:t>
            </a:r>
            <a:r>
              <a:rPr lang="zh-CN" altLang="en-US" sz="2000" dirty="0">
                <a:solidFill>
                  <a:schemeClr val="tx2"/>
                </a:solidFill>
                <a:latin typeface="黑体" panose="02010609060101010101" pitchFamily="49" charset="-122"/>
                <a:ea typeface="黑体" panose="02010609060101010101" pitchFamily="49" charset="-122"/>
              </a:rPr>
              <a:t>分段</a:t>
            </a:r>
          </a:p>
        </p:txBody>
      </p:sp>
      <p:sp>
        <p:nvSpPr>
          <p:cNvPr id="19" name="箭头: 右 18">
            <a:extLst>
              <a:ext uri="{FF2B5EF4-FFF2-40B4-BE49-F238E27FC236}">
                <a16:creationId xmlns:a16="http://schemas.microsoft.com/office/drawing/2014/main" xmlns="" id="{5CC68CAC-9ABF-4A82-BB9A-EAF4A0645873}"/>
              </a:ext>
            </a:extLst>
          </p:cNvPr>
          <p:cNvSpPr/>
          <p:nvPr/>
        </p:nvSpPr>
        <p:spPr>
          <a:xfrm rot="20839913">
            <a:off x="1993000" y="5707147"/>
            <a:ext cx="1638723" cy="517284"/>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20" name="文本框 19">
            <a:extLst>
              <a:ext uri="{FF2B5EF4-FFF2-40B4-BE49-F238E27FC236}">
                <a16:creationId xmlns:a16="http://schemas.microsoft.com/office/drawing/2014/main" xmlns="" id="{CA063CC2-E39B-4F0B-8D76-6907C83ACE1E}"/>
              </a:ext>
            </a:extLst>
          </p:cNvPr>
          <p:cNvSpPr txBox="1"/>
          <p:nvPr/>
        </p:nvSpPr>
        <p:spPr>
          <a:xfrm>
            <a:off x="3491880" y="4377298"/>
            <a:ext cx="2016224"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buClr>
                <a:srgbClr val="C00000"/>
              </a:buClr>
            </a:pPr>
            <a:r>
              <a:rPr lang="zh-CN" altLang="en-US" sz="2000" dirty="0">
                <a:solidFill>
                  <a:schemeClr val="tx2"/>
                </a:solidFill>
                <a:latin typeface="黑体" panose="02010609060101010101" pitchFamily="49" charset="-122"/>
                <a:ea typeface="黑体" panose="02010609060101010101" pitchFamily="49" charset="-122"/>
              </a:rPr>
              <a:t>网关中不存在该应用代理代码</a:t>
            </a:r>
          </a:p>
        </p:txBody>
      </p:sp>
      <p:sp>
        <p:nvSpPr>
          <p:cNvPr id="21" name="文本框 20">
            <a:extLst>
              <a:ext uri="{FF2B5EF4-FFF2-40B4-BE49-F238E27FC236}">
                <a16:creationId xmlns:a16="http://schemas.microsoft.com/office/drawing/2014/main" xmlns="" id="{BB581F6D-D43A-4DD7-8D2C-C1AE8F09B76F}"/>
              </a:ext>
            </a:extLst>
          </p:cNvPr>
          <p:cNvSpPr txBox="1"/>
          <p:nvPr/>
        </p:nvSpPr>
        <p:spPr>
          <a:xfrm>
            <a:off x="3587152" y="6009305"/>
            <a:ext cx="2016224"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buClr>
                <a:srgbClr val="C00000"/>
              </a:buClr>
            </a:pPr>
            <a:r>
              <a:rPr lang="zh-CN" altLang="en-US" sz="2000" dirty="0">
                <a:solidFill>
                  <a:schemeClr val="tx2"/>
                </a:solidFill>
                <a:latin typeface="黑体" panose="02010609060101010101" pitchFamily="49" charset="-122"/>
                <a:ea typeface="黑体" panose="02010609060101010101" pitchFamily="49" charset="-122"/>
              </a:rPr>
              <a:t>无法通过网关</a:t>
            </a:r>
          </a:p>
        </p:txBody>
      </p:sp>
      <p:pic>
        <p:nvPicPr>
          <p:cNvPr id="22" name="图片 21">
            <a:extLst>
              <a:ext uri="{FF2B5EF4-FFF2-40B4-BE49-F238E27FC236}">
                <a16:creationId xmlns:a16="http://schemas.microsoft.com/office/drawing/2014/main" xmlns="" id="{E5D8F9D9-4564-4238-B250-54ECF4D77C40}"/>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8247" t="14205" r="4831" b="10105"/>
          <a:stretch/>
        </p:blipFill>
        <p:spPr>
          <a:xfrm>
            <a:off x="3779689" y="5138111"/>
            <a:ext cx="1286136" cy="895944"/>
          </a:xfrm>
          <a:prstGeom prst="rect">
            <a:avLst/>
          </a:prstGeom>
        </p:spPr>
      </p:pic>
    </p:spTree>
    <p:extLst>
      <p:ext uri="{BB962C8B-B14F-4D97-AF65-F5344CB8AC3E}">
        <p14:creationId xmlns:p14="http://schemas.microsoft.com/office/powerpoint/2010/main" val="301866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2"/>
                                        </p:tgtEl>
                                      </p:cBhvr>
                                    </p:animEffect>
                                    <p:set>
                                      <p:cBhvr>
                                        <p:cTn id="34" dur="1" fill="hold">
                                          <p:stCondLst>
                                            <p:cond delay="499"/>
                                          </p:stCondLst>
                                        </p:cTn>
                                        <p:tgtEl>
                                          <p:spTgt spid="2"/>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17"/>
                                        </p:tgtEl>
                                      </p:cBhvr>
                                    </p:animEffect>
                                    <p:set>
                                      <p:cBhvr>
                                        <p:cTn id="37" dur="1" fill="hold">
                                          <p:stCondLst>
                                            <p:cond delay="499"/>
                                          </p:stCondLst>
                                        </p:cTn>
                                        <p:tgtEl>
                                          <p:spTgt spid="17"/>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18"/>
                                        </p:tgtEl>
                                      </p:cBhvr>
                                    </p:animEffect>
                                    <p:set>
                                      <p:cBhvr>
                                        <p:cTn id="40" dur="1" fill="hold">
                                          <p:stCondLst>
                                            <p:cond delay="499"/>
                                          </p:stCondLst>
                                        </p:cTn>
                                        <p:tgtEl>
                                          <p:spTgt spid="18"/>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500"/>
                                        <p:tgtEl>
                                          <p:spTgt spid="19"/>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par>
                          <p:cTn id="54" fill="hold">
                            <p:stCondLst>
                              <p:cond delay="1500"/>
                            </p:stCondLst>
                            <p:childTnLst>
                              <p:par>
                                <p:cTn id="55" presetID="10" presetClass="entr" presetSubtype="0" fill="hold" grpId="0" nodeType="after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2" grpId="0"/>
      <p:bldP spid="2" grpId="1"/>
      <p:bldP spid="17" grpId="0" animBg="1"/>
      <p:bldP spid="17" grpId="1" animBg="1"/>
      <p:bldP spid="18" grpId="0"/>
      <p:bldP spid="18" grpId="1"/>
      <p:bldP spid="19" grpId="0" animBg="1"/>
      <p:bldP spid="20"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12.3</a:t>
            </a:r>
            <a:r>
              <a:rPr lang="zh-CN" altLang="en-US" dirty="0">
                <a:latin typeface="楷体" panose="02010609060101010101" pitchFamily="49" charset="-122"/>
                <a:ea typeface="楷体" panose="02010609060101010101" pitchFamily="49" charset="-122"/>
              </a:rPr>
              <a:t>防火墙的类型</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电路级网关</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xmlns="" id="{EFD6E9D8-78FE-40B6-8A96-A40314D9337B}"/>
              </a:ext>
            </a:extLst>
          </p:cNvPr>
          <p:cNvSpPr txBox="1"/>
          <p:nvPr/>
        </p:nvSpPr>
        <p:spPr>
          <a:xfrm>
            <a:off x="1043608" y="1718390"/>
            <a:ext cx="7545619" cy="1929759"/>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lvl="1">
              <a:lnSpc>
                <a:spcPct val="90000"/>
              </a:lnSpc>
            </a:pP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建立两条</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TCP</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连接</a:t>
            </a:r>
            <a:r>
              <a:rPr lang="zh-CN" altLang="en-US" sz="2400" dirty="0">
                <a:solidFill>
                  <a:schemeClr val="tx2">
                    <a:lumMod val="95000"/>
                    <a:lumOff val="5000"/>
                  </a:schemeClr>
                </a:solidFill>
                <a:latin typeface="黑体" panose="02010609060101010101" pitchFamily="49" charset="-122"/>
                <a:ea typeface="黑体" panose="02010609060101010101" pitchFamily="49" charset="-122"/>
              </a:rPr>
              <a:t>：</a:t>
            </a:r>
            <a:endParaRPr lang="en-US" altLang="zh-CN" sz="2400" dirty="0">
              <a:solidFill>
                <a:schemeClr val="tx2">
                  <a:lumMod val="95000"/>
                  <a:lumOff val="5000"/>
                </a:schemeClr>
              </a:solidFill>
              <a:latin typeface="黑体" panose="02010609060101010101" pitchFamily="49" charset="-122"/>
              <a:ea typeface="黑体" panose="02010609060101010101" pitchFamily="49" charset="-122"/>
            </a:endParaRPr>
          </a:p>
          <a:p>
            <a:pPr marL="800100" lvl="1" indent="-342900">
              <a:lnSpc>
                <a:spcPct val="90000"/>
              </a:lnSpc>
              <a:buFont typeface="Arial" panose="020B0604020202020204" pitchFamily="34" charset="0"/>
              <a:buChar char="•"/>
            </a:pPr>
            <a:r>
              <a:rPr lang="en-US" altLang="zh-CN" sz="2400" dirty="0">
                <a:solidFill>
                  <a:schemeClr val="tx2">
                    <a:lumMod val="95000"/>
                    <a:lumOff val="5000"/>
                  </a:schemeClr>
                </a:solidFill>
                <a:latin typeface="黑体" panose="02010609060101010101" pitchFamily="49" charset="-122"/>
                <a:ea typeface="黑体" panose="02010609060101010101" pitchFamily="49" charset="-122"/>
              </a:rPr>
              <a:t>	</a:t>
            </a:r>
            <a:r>
              <a:rPr lang="zh-CN" altLang="en-US" dirty="0">
                <a:solidFill>
                  <a:schemeClr val="tx2">
                    <a:lumMod val="95000"/>
                    <a:lumOff val="5000"/>
                  </a:schemeClr>
                </a:solidFill>
                <a:latin typeface="黑体" panose="02010609060101010101" pitchFamily="49" charset="-122"/>
                <a:ea typeface="黑体" panose="02010609060101010101" pitchFamily="49" charset="-122"/>
              </a:rPr>
              <a:t>自身和内部主机</a:t>
            </a:r>
            <a:r>
              <a:rPr lang="en-US" altLang="zh-CN" dirty="0">
                <a:solidFill>
                  <a:schemeClr val="tx2">
                    <a:lumMod val="95000"/>
                    <a:lumOff val="5000"/>
                  </a:schemeClr>
                </a:solidFill>
                <a:latin typeface="黑体" panose="02010609060101010101" pitchFamily="49" charset="-122"/>
                <a:ea typeface="黑体" panose="02010609060101010101" pitchFamily="49" charset="-122"/>
              </a:rPr>
              <a:t>TCP</a:t>
            </a:r>
            <a:r>
              <a:rPr lang="zh-CN" altLang="en-US" dirty="0">
                <a:solidFill>
                  <a:schemeClr val="tx2">
                    <a:lumMod val="95000"/>
                    <a:lumOff val="5000"/>
                  </a:schemeClr>
                </a:solidFill>
                <a:latin typeface="黑体" panose="02010609060101010101" pitchFamily="49" charset="-122"/>
                <a:ea typeface="黑体" panose="02010609060101010101" pitchFamily="49" charset="-122"/>
              </a:rPr>
              <a:t>用户间的连接</a:t>
            </a:r>
            <a:endParaRPr lang="en-US" altLang="zh-CN" dirty="0">
              <a:solidFill>
                <a:schemeClr val="tx2">
                  <a:lumMod val="95000"/>
                  <a:lumOff val="5000"/>
                </a:schemeClr>
              </a:solidFill>
              <a:latin typeface="黑体" panose="02010609060101010101" pitchFamily="49" charset="-122"/>
              <a:ea typeface="黑体" panose="02010609060101010101" pitchFamily="49" charset="-122"/>
            </a:endParaRPr>
          </a:p>
          <a:p>
            <a:pPr marL="800100" lvl="1" indent="-342900">
              <a:lnSpc>
                <a:spcPct val="90000"/>
              </a:lnSpc>
              <a:buFont typeface="Arial" panose="020B0604020202020204" pitchFamily="34" charset="0"/>
              <a:buChar char="•"/>
            </a:pPr>
            <a:r>
              <a:rPr lang="en-US" altLang="zh-CN" dirty="0">
                <a:solidFill>
                  <a:schemeClr val="tx2">
                    <a:lumMod val="95000"/>
                    <a:lumOff val="5000"/>
                  </a:schemeClr>
                </a:solidFill>
                <a:latin typeface="黑体" panose="02010609060101010101" pitchFamily="49" charset="-122"/>
                <a:ea typeface="黑体" panose="02010609060101010101" pitchFamily="49" charset="-122"/>
              </a:rPr>
              <a:t> </a:t>
            </a:r>
            <a:r>
              <a:rPr lang="zh-CN" altLang="en-US" dirty="0">
                <a:solidFill>
                  <a:schemeClr val="tx2">
                    <a:lumMod val="95000"/>
                    <a:lumOff val="5000"/>
                  </a:schemeClr>
                </a:solidFill>
                <a:latin typeface="黑体" panose="02010609060101010101" pitchFamily="49" charset="-122"/>
                <a:ea typeface="黑体" panose="02010609060101010101" pitchFamily="49" charset="-122"/>
              </a:rPr>
              <a:t>自身和外部主机</a:t>
            </a:r>
            <a:r>
              <a:rPr lang="en-US" altLang="zh-CN" dirty="0">
                <a:solidFill>
                  <a:schemeClr val="tx2">
                    <a:lumMod val="95000"/>
                    <a:lumOff val="5000"/>
                  </a:schemeClr>
                </a:solidFill>
                <a:latin typeface="黑体" panose="02010609060101010101" pitchFamily="49" charset="-122"/>
                <a:ea typeface="黑体" panose="02010609060101010101" pitchFamily="49" charset="-122"/>
              </a:rPr>
              <a:t>TCP</a:t>
            </a:r>
            <a:r>
              <a:rPr lang="zh-CN" altLang="en-US" dirty="0">
                <a:solidFill>
                  <a:schemeClr val="tx2">
                    <a:lumMod val="95000"/>
                    <a:lumOff val="5000"/>
                  </a:schemeClr>
                </a:solidFill>
                <a:latin typeface="黑体" panose="02010609060101010101" pitchFamily="49" charset="-122"/>
                <a:ea typeface="黑体" panose="02010609060101010101" pitchFamily="49" charset="-122"/>
              </a:rPr>
              <a:t>用户间的连接</a:t>
            </a:r>
            <a:endParaRPr lang="en-US" altLang="zh-CN" dirty="0">
              <a:solidFill>
                <a:schemeClr val="tx2">
                  <a:lumMod val="95000"/>
                  <a:lumOff val="5000"/>
                </a:schemeClr>
              </a:solidFill>
              <a:latin typeface="黑体" panose="02010609060101010101" pitchFamily="49" charset="-122"/>
              <a:ea typeface="黑体" panose="02010609060101010101" pitchFamily="49" charset="-122"/>
            </a:endParaRPr>
          </a:p>
          <a:p>
            <a:pPr lvl="1">
              <a:lnSpc>
                <a:spcPct val="90000"/>
              </a:lnSpc>
            </a:pPr>
            <a:endParaRPr lang="en-US" altLang="zh-CN" dirty="0">
              <a:solidFill>
                <a:schemeClr val="tx2">
                  <a:lumMod val="95000"/>
                  <a:lumOff val="5000"/>
                </a:schemeClr>
              </a:solidFill>
              <a:latin typeface="黑体" panose="02010609060101010101" pitchFamily="49" charset="-122"/>
              <a:ea typeface="黑体" panose="02010609060101010101" pitchFamily="49" charset="-122"/>
            </a:endParaRPr>
          </a:p>
          <a:p>
            <a:pPr lvl="1">
              <a:lnSpc>
                <a:spcPct val="80000"/>
              </a:lnSpc>
              <a:spcAft>
                <a:spcPts val="1200"/>
              </a:spcAft>
              <a:buSzPct val="80000"/>
              <a:defRPr/>
            </a:pP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网关在这两条连接中</a:t>
            </a:r>
            <a:r>
              <a:rPr lang="zh-CN" altLang="en-US" sz="2000" dirty="0">
                <a:solidFill>
                  <a:srgbClr val="FF0000"/>
                </a:solidFill>
                <a:latin typeface="黑体" panose="02010609060101010101" pitchFamily="49" charset="-122"/>
                <a:ea typeface="黑体" panose="02010609060101010101" pitchFamily="49" charset="-122"/>
              </a:rPr>
              <a:t>中继</a:t>
            </a:r>
            <a:r>
              <a:rPr lang="en-US" altLang="zh-CN" sz="2000" dirty="0">
                <a:solidFill>
                  <a:srgbClr val="FF0000"/>
                </a:solidFill>
                <a:latin typeface="黑体" panose="02010609060101010101" pitchFamily="49" charset="-122"/>
                <a:ea typeface="黑体" panose="02010609060101010101" pitchFamily="49" charset="-122"/>
              </a:rPr>
              <a:t>TCP</a:t>
            </a:r>
            <a:r>
              <a:rPr lang="zh-CN" altLang="en-US" sz="2000" dirty="0">
                <a:solidFill>
                  <a:srgbClr val="FF0000"/>
                </a:solidFill>
                <a:latin typeface="黑体" panose="02010609060101010101" pitchFamily="49" charset="-122"/>
                <a:ea typeface="黑体" panose="02010609060101010101" pitchFamily="49" charset="-122"/>
              </a:rPr>
              <a:t>分段</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a:t>
            </a:r>
            <a:r>
              <a:rPr lang="zh-CN" altLang="en-US" sz="2000" dirty="0">
                <a:solidFill>
                  <a:srgbClr val="FF0000"/>
                </a:solidFill>
                <a:latin typeface="黑体" panose="02010609060101010101" pitchFamily="49" charset="-122"/>
                <a:ea typeface="黑体" panose="02010609060101010101" pitchFamily="49" charset="-122"/>
              </a:rPr>
              <a:t>不检查其内容</a:t>
            </a:r>
            <a:endParaRPr lang="en-US" altLang="zh-CN" sz="2000" dirty="0">
              <a:solidFill>
                <a:srgbClr val="FF0000"/>
              </a:solidFill>
              <a:latin typeface="黑体" panose="02010609060101010101" pitchFamily="49" charset="-122"/>
              <a:ea typeface="黑体" panose="02010609060101010101" pitchFamily="49" charset="-122"/>
            </a:endParaRPr>
          </a:p>
          <a:p>
            <a:pPr lvl="1">
              <a:lnSpc>
                <a:spcPct val="80000"/>
              </a:lnSpc>
              <a:spcAft>
                <a:spcPts val="1200"/>
              </a:spcAft>
              <a:buSzPct val="80000"/>
              <a:defRPr/>
            </a:pP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其安全功能为</a:t>
            </a:r>
            <a:r>
              <a:rPr lang="zh-CN" altLang="en-US" sz="2000" dirty="0">
                <a:solidFill>
                  <a:srgbClr val="FF0000"/>
                </a:solidFill>
                <a:latin typeface="黑体" panose="02010609060101010101" pitchFamily="49" charset="-122"/>
                <a:ea typeface="黑体" panose="02010609060101010101" pitchFamily="49" charset="-122"/>
              </a:rPr>
              <a:t>判断哪些连接是允许的</a:t>
            </a:r>
            <a:endParaRPr lang="en-US" altLang="zh-CN" sz="2000" dirty="0">
              <a:solidFill>
                <a:srgbClr val="FF0000"/>
              </a:solidFill>
              <a:latin typeface="黑体" panose="02010609060101010101" pitchFamily="49" charset="-122"/>
              <a:ea typeface="黑体" panose="02010609060101010101" pitchFamily="49" charset="-122"/>
            </a:endParaRPr>
          </a:p>
        </p:txBody>
      </p:sp>
      <p:sp>
        <p:nvSpPr>
          <p:cNvPr id="5" name="矩形: 圆角 4">
            <a:extLst>
              <a:ext uri="{FF2B5EF4-FFF2-40B4-BE49-F238E27FC236}">
                <a16:creationId xmlns:a16="http://schemas.microsoft.com/office/drawing/2014/main" xmlns="" id="{7210F049-5353-4477-8C40-5A6E231D2E44}"/>
              </a:ext>
            </a:extLst>
          </p:cNvPr>
          <p:cNvSpPr/>
          <p:nvPr/>
        </p:nvSpPr>
        <p:spPr>
          <a:xfrm>
            <a:off x="266196" y="4074773"/>
            <a:ext cx="4176464" cy="2055947"/>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buClr>
                <a:srgbClr val="C00000"/>
              </a:buClr>
            </a:pPr>
            <a:r>
              <a:rPr lang="zh-CN" altLang="en-US" dirty="0">
                <a:solidFill>
                  <a:schemeClr val="tx2"/>
                </a:solidFill>
                <a:latin typeface="黑体" panose="02010609060101010101" pitchFamily="49" charset="-122"/>
                <a:ea typeface="黑体" panose="02010609060101010101" pitchFamily="49" charset="-122"/>
              </a:rPr>
              <a:t>一种典型的应用是系统管理员信任系统内部用户的情况，此时网关可被设置为两种连接：</a:t>
            </a:r>
            <a:endParaRPr lang="en-US" altLang="zh-CN" dirty="0">
              <a:solidFill>
                <a:schemeClr val="tx2"/>
              </a:solidFill>
              <a:latin typeface="黑体" panose="02010609060101010101" pitchFamily="49" charset="-122"/>
              <a:ea typeface="黑体" panose="02010609060101010101" pitchFamily="49" charset="-122"/>
            </a:endParaRPr>
          </a:p>
          <a:p>
            <a:pPr marL="285750" indent="-285750">
              <a:buClr>
                <a:srgbClr val="C00000"/>
              </a:buClr>
              <a:buFont typeface="Arial" panose="020B0604020202020204" pitchFamily="34" charset="0"/>
              <a:buChar char="•"/>
            </a:pPr>
            <a:r>
              <a:rPr lang="zh-CN" altLang="en-US" dirty="0">
                <a:solidFill>
                  <a:schemeClr val="tx2"/>
                </a:solidFill>
                <a:latin typeface="黑体" panose="02010609060101010101" pitchFamily="49" charset="-122"/>
                <a:ea typeface="黑体" panose="02010609060101010101" pitchFamily="49" charset="-122"/>
              </a:rPr>
              <a:t>应用级服务或代理服务入站连接</a:t>
            </a:r>
            <a:endParaRPr lang="en-US" altLang="zh-CN" dirty="0">
              <a:solidFill>
                <a:schemeClr val="tx2"/>
              </a:solidFill>
              <a:latin typeface="黑体" panose="02010609060101010101" pitchFamily="49" charset="-122"/>
              <a:ea typeface="黑体" panose="02010609060101010101" pitchFamily="49" charset="-122"/>
            </a:endParaRPr>
          </a:p>
          <a:p>
            <a:pPr marL="285750" indent="-285750">
              <a:buClr>
                <a:srgbClr val="C00000"/>
              </a:buClr>
              <a:buFont typeface="Arial" panose="020B0604020202020204" pitchFamily="34" charset="0"/>
              <a:buChar char="•"/>
            </a:pPr>
            <a:r>
              <a:rPr lang="zh-CN" altLang="en-US" dirty="0">
                <a:solidFill>
                  <a:schemeClr val="tx2"/>
                </a:solidFill>
                <a:latin typeface="黑体" panose="02010609060101010101" pitchFamily="49" charset="-122"/>
                <a:ea typeface="黑体" panose="02010609060101010101" pitchFamily="49" charset="-122"/>
              </a:rPr>
              <a:t>电路及功能的出站连接</a:t>
            </a:r>
          </a:p>
        </p:txBody>
      </p:sp>
      <p:grpSp>
        <p:nvGrpSpPr>
          <p:cNvPr id="7" name="组合 6">
            <a:extLst>
              <a:ext uri="{FF2B5EF4-FFF2-40B4-BE49-F238E27FC236}">
                <a16:creationId xmlns:a16="http://schemas.microsoft.com/office/drawing/2014/main" xmlns="" id="{87A45BAA-111F-487D-80AA-946C929E0B43}"/>
              </a:ext>
            </a:extLst>
          </p:cNvPr>
          <p:cNvGrpSpPr/>
          <p:nvPr/>
        </p:nvGrpSpPr>
        <p:grpSpPr>
          <a:xfrm>
            <a:off x="7020272" y="3877022"/>
            <a:ext cx="941516" cy="1461066"/>
            <a:chOff x="7017783" y="4660702"/>
            <a:chExt cx="941516" cy="1461066"/>
          </a:xfrm>
        </p:grpSpPr>
        <p:graphicFrame>
          <p:nvGraphicFramePr>
            <p:cNvPr id="8" name="Object 100">
              <a:extLst>
                <a:ext uri="{FF2B5EF4-FFF2-40B4-BE49-F238E27FC236}">
                  <a16:creationId xmlns:a16="http://schemas.microsoft.com/office/drawing/2014/main" xmlns="" id="{694F4452-3410-43DF-B4E1-68D753D7FAE6}"/>
                </a:ext>
              </a:extLst>
            </p:cNvPr>
            <p:cNvGraphicFramePr>
              <a:graphicFrameLocks/>
            </p:cNvGraphicFramePr>
            <p:nvPr>
              <p:extLst>
                <p:ext uri="{D42A27DB-BD31-4B8C-83A1-F6EECF244321}">
                  <p14:modId xmlns:p14="http://schemas.microsoft.com/office/powerpoint/2010/main" val="1816796760"/>
                </p:ext>
              </p:extLst>
            </p:nvPr>
          </p:nvGraphicFramePr>
          <p:xfrm>
            <a:off x="7089349" y="4660702"/>
            <a:ext cx="869950" cy="911225"/>
          </p:xfrm>
          <a:graphic>
            <a:graphicData uri="http://schemas.openxmlformats.org/presentationml/2006/ole">
              <mc:AlternateContent xmlns:mc="http://schemas.openxmlformats.org/markup-compatibility/2006">
                <mc:Choice xmlns:v="urn:schemas-microsoft-com:vml" Requires="v">
                  <p:oleObj spid="_x0000_s37924" name="Drawing" r:id="rId4" imgW="869760" imgH="911160" progId="WPDraw30.Drawing">
                    <p:embed/>
                  </p:oleObj>
                </mc:Choice>
                <mc:Fallback>
                  <p:oleObj name="Drawing" r:id="rId4" imgW="869760" imgH="911160" progId="WPDraw30.Drawing">
                    <p:embed/>
                    <p:pic>
                      <p:nvPicPr>
                        <p:cNvPr id="8" name="Object 100">
                          <a:extLst>
                            <a:ext uri="{FF2B5EF4-FFF2-40B4-BE49-F238E27FC236}">
                              <a16:creationId xmlns:a16="http://schemas.microsoft.com/office/drawing/2014/main" xmlns="" id="{1DCF3667-5A73-4BAE-93D6-7769178332A3}"/>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9349" y="4660702"/>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117">
              <a:extLst>
                <a:ext uri="{FF2B5EF4-FFF2-40B4-BE49-F238E27FC236}">
                  <a16:creationId xmlns:a16="http://schemas.microsoft.com/office/drawing/2014/main" xmlns="" id="{A5E2D5CA-1EF8-4FBE-B360-E46A3CFE8EFD}"/>
                </a:ext>
              </a:extLst>
            </p:cNvPr>
            <p:cNvSpPr>
              <a:spLocks noChangeArrowheads="1"/>
            </p:cNvSpPr>
            <p:nvPr/>
          </p:nvSpPr>
          <p:spPr bwMode="auto">
            <a:xfrm>
              <a:off x="7017783" y="5616943"/>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latin typeface="黑体" panose="02010609060101010101" pitchFamily="49" charset="-122"/>
                  <a:ea typeface="黑体" panose="02010609060101010101" pitchFamily="49" charset="-122"/>
                </a:rPr>
                <a:t>用户</a:t>
              </a:r>
              <a:endParaRPr lang="en-US" altLang="zh-CN" dirty="0">
                <a:latin typeface="黑体" panose="02010609060101010101" pitchFamily="49" charset="-122"/>
                <a:ea typeface="黑体" panose="02010609060101010101" pitchFamily="49" charset="-122"/>
              </a:endParaRPr>
            </a:p>
          </p:txBody>
        </p:sp>
      </p:grpSp>
      <p:grpSp>
        <p:nvGrpSpPr>
          <p:cNvPr id="10" name="组合 9">
            <a:extLst>
              <a:ext uri="{FF2B5EF4-FFF2-40B4-BE49-F238E27FC236}">
                <a16:creationId xmlns:a16="http://schemas.microsoft.com/office/drawing/2014/main" xmlns="" id="{38FCC929-32EE-46B5-8939-48EFAF828B47}"/>
              </a:ext>
            </a:extLst>
          </p:cNvPr>
          <p:cNvGrpSpPr/>
          <p:nvPr/>
        </p:nvGrpSpPr>
        <p:grpSpPr>
          <a:xfrm>
            <a:off x="7091838" y="5318904"/>
            <a:ext cx="941516" cy="1461066"/>
            <a:chOff x="7017783" y="4660702"/>
            <a:chExt cx="941516" cy="1461066"/>
          </a:xfrm>
        </p:grpSpPr>
        <p:graphicFrame>
          <p:nvGraphicFramePr>
            <p:cNvPr id="11" name="Object 100">
              <a:extLst>
                <a:ext uri="{FF2B5EF4-FFF2-40B4-BE49-F238E27FC236}">
                  <a16:creationId xmlns:a16="http://schemas.microsoft.com/office/drawing/2014/main" xmlns="" id="{57DE23EC-E939-469F-9FE3-8EB188127B46}"/>
                </a:ext>
              </a:extLst>
            </p:cNvPr>
            <p:cNvGraphicFramePr>
              <a:graphicFrameLocks/>
            </p:cNvGraphicFramePr>
            <p:nvPr>
              <p:extLst>
                <p:ext uri="{D42A27DB-BD31-4B8C-83A1-F6EECF244321}">
                  <p14:modId xmlns:p14="http://schemas.microsoft.com/office/powerpoint/2010/main" val="2052182611"/>
                </p:ext>
              </p:extLst>
            </p:nvPr>
          </p:nvGraphicFramePr>
          <p:xfrm>
            <a:off x="7089349" y="4660702"/>
            <a:ext cx="869950" cy="911225"/>
          </p:xfrm>
          <a:graphic>
            <a:graphicData uri="http://schemas.openxmlformats.org/presentationml/2006/ole">
              <mc:AlternateContent xmlns:mc="http://schemas.openxmlformats.org/markup-compatibility/2006">
                <mc:Choice xmlns:v="urn:schemas-microsoft-com:vml" Requires="v">
                  <p:oleObj spid="_x0000_s37925" name="Drawing" r:id="rId6" imgW="869760" imgH="911160" progId="WPDraw30.Drawing">
                    <p:embed/>
                  </p:oleObj>
                </mc:Choice>
                <mc:Fallback>
                  <p:oleObj name="Drawing" r:id="rId6" imgW="869760" imgH="911160" progId="WPDraw30.Drawing">
                    <p:embed/>
                    <p:pic>
                      <p:nvPicPr>
                        <p:cNvPr id="8" name="Object 100">
                          <a:extLst>
                            <a:ext uri="{FF2B5EF4-FFF2-40B4-BE49-F238E27FC236}">
                              <a16:creationId xmlns:a16="http://schemas.microsoft.com/office/drawing/2014/main" xmlns="" id="{694F4452-3410-43DF-B4E1-68D753D7FAE6}"/>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9349" y="4660702"/>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ectangle 117">
              <a:extLst>
                <a:ext uri="{FF2B5EF4-FFF2-40B4-BE49-F238E27FC236}">
                  <a16:creationId xmlns:a16="http://schemas.microsoft.com/office/drawing/2014/main" xmlns="" id="{9925C16E-CA4E-45DD-9A8F-F25F75086392}"/>
                </a:ext>
              </a:extLst>
            </p:cNvPr>
            <p:cNvSpPr>
              <a:spLocks noChangeArrowheads="1"/>
            </p:cNvSpPr>
            <p:nvPr/>
          </p:nvSpPr>
          <p:spPr bwMode="auto">
            <a:xfrm>
              <a:off x="7017783" y="5616943"/>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latin typeface="黑体" panose="02010609060101010101" pitchFamily="49" charset="-122"/>
                  <a:ea typeface="黑体" panose="02010609060101010101" pitchFamily="49" charset="-122"/>
                </a:rPr>
                <a:t>用户</a:t>
              </a:r>
              <a:endParaRPr lang="en-US" altLang="zh-CN" dirty="0">
                <a:latin typeface="黑体" panose="02010609060101010101" pitchFamily="49" charset="-122"/>
                <a:ea typeface="黑体" panose="02010609060101010101" pitchFamily="49" charset="-122"/>
              </a:endParaRPr>
            </a:p>
          </p:txBody>
        </p:sp>
      </p:grpSp>
      <p:sp>
        <p:nvSpPr>
          <p:cNvPr id="13" name="箭头: 右 12">
            <a:extLst>
              <a:ext uri="{FF2B5EF4-FFF2-40B4-BE49-F238E27FC236}">
                <a16:creationId xmlns:a16="http://schemas.microsoft.com/office/drawing/2014/main" xmlns="" id="{221DD919-4652-4491-B185-4377CD7ADAB1}"/>
              </a:ext>
            </a:extLst>
          </p:cNvPr>
          <p:cNvSpPr/>
          <p:nvPr/>
        </p:nvSpPr>
        <p:spPr>
          <a:xfrm rot="8622228">
            <a:off x="6168394" y="4518121"/>
            <a:ext cx="768430" cy="517284"/>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14" name="箭头: 右 13">
            <a:extLst>
              <a:ext uri="{FF2B5EF4-FFF2-40B4-BE49-F238E27FC236}">
                <a16:creationId xmlns:a16="http://schemas.microsoft.com/office/drawing/2014/main" xmlns="" id="{8A7B3A1A-68BA-4CD3-BFCC-DA24E14D6D8E}"/>
              </a:ext>
            </a:extLst>
          </p:cNvPr>
          <p:cNvSpPr/>
          <p:nvPr/>
        </p:nvSpPr>
        <p:spPr>
          <a:xfrm rot="12991586">
            <a:off x="6168475" y="5435555"/>
            <a:ext cx="768430" cy="517284"/>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15" name="文本框 14">
            <a:extLst>
              <a:ext uri="{FF2B5EF4-FFF2-40B4-BE49-F238E27FC236}">
                <a16:creationId xmlns:a16="http://schemas.microsoft.com/office/drawing/2014/main" xmlns="" id="{DDF3AF3B-D756-4376-84F5-80A6E51D3614}"/>
              </a:ext>
            </a:extLst>
          </p:cNvPr>
          <p:cNvSpPr txBox="1"/>
          <p:nvPr/>
        </p:nvSpPr>
        <p:spPr>
          <a:xfrm>
            <a:off x="4648458" y="3978691"/>
            <a:ext cx="2161124"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判断哪些</a:t>
            </a:r>
            <a:r>
              <a:rPr lang="en-US" altLang="zh-CN" sz="2000" dirty="0">
                <a:solidFill>
                  <a:schemeClr val="tx2"/>
                </a:solidFill>
                <a:latin typeface="黑体" panose="02010609060101010101" pitchFamily="49" charset="-122"/>
                <a:ea typeface="黑体" panose="02010609060101010101" pitchFamily="49" charset="-122"/>
              </a:rPr>
              <a:t>TCP</a:t>
            </a:r>
            <a:r>
              <a:rPr lang="zh-CN" altLang="en-US" sz="2000" dirty="0">
                <a:solidFill>
                  <a:schemeClr val="tx2"/>
                </a:solidFill>
                <a:latin typeface="黑体" panose="02010609060101010101" pitchFamily="49" charset="-122"/>
                <a:ea typeface="黑体" panose="02010609060101010101" pitchFamily="49" charset="-122"/>
              </a:rPr>
              <a:t>连接是允许建立的</a:t>
            </a:r>
          </a:p>
        </p:txBody>
      </p:sp>
      <p:pic>
        <p:nvPicPr>
          <p:cNvPr id="16" name="图片 15">
            <a:extLst>
              <a:ext uri="{FF2B5EF4-FFF2-40B4-BE49-F238E27FC236}">
                <a16:creationId xmlns:a16="http://schemas.microsoft.com/office/drawing/2014/main" xmlns="" id="{E9AB58C7-F701-4328-8679-F42778D6B86D}"/>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8247" t="14205" r="4831" b="10105"/>
          <a:stretch/>
        </p:blipFill>
        <p:spPr>
          <a:xfrm>
            <a:off x="4932040" y="4825858"/>
            <a:ext cx="1210955" cy="843571"/>
          </a:xfrm>
          <a:prstGeom prst="rect">
            <a:avLst/>
          </a:prstGeom>
        </p:spPr>
      </p:pic>
    </p:spTree>
    <p:extLst>
      <p:ext uri="{BB962C8B-B14F-4D97-AF65-F5344CB8AC3E}">
        <p14:creationId xmlns:p14="http://schemas.microsoft.com/office/powerpoint/2010/main" val="813849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12.4</a:t>
            </a:r>
            <a:r>
              <a:rPr lang="zh-CN" altLang="en-US" dirty="0">
                <a:latin typeface="楷体" panose="02010609060101010101" pitchFamily="49" charset="-122"/>
                <a:ea typeface="楷体" panose="02010609060101010101" pitchFamily="49" charset="-122"/>
              </a:rPr>
              <a:t>防火墙的布置</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堡垒主机</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xmlns="" id="{0B18C813-4420-41FA-A6B5-1B59D148DDA7}"/>
              </a:ext>
            </a:extLst>
          </p:cNvPr>
          <p:cNvSpPr txBox="1"/>
          <p:nvPr/>
        </p:nvSpPr>
        <p:spPr>
          <a:xfrm>
            <a:off x="539552" y="1718390"/>
            <a:ext cx="8049675" cy="646331"/>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eaLnBrk="1" hangingPunct="1"/>
            <a:r>
              <a:rPr lang="zh-CN" altLang="en-US" dirty="0">
                <a:solidFill>
                  <a:schemeClr val="tx2"/>
                </a:solidFill>
                <a:latin typeface="黑体" panose="02010609060101010101" pitchFamily="49" charset="-122"/>
                <a:ea typeface="黑体" panose="02010609060101010101" pitchFamily="49" charset="-122"/>
                <a:cs typeface="MS PGothic" pitchFamily="-1" charset="-128"/>
              </a:rPr>
              <a:t>堡垒主机被防火墙管理员称为网络安全中极强的端系统。通常，堡垒主机可以作为应用级或电路级网关平台。</a:t>
            </a:r>
            <a:endParaRPr lang="zh-CN" altLang="en-US" sz="1800" dirty="0">
              <a:solidFill>
                <a:schemeClr val="tx2"/>
              </a:solidFill>
              <a:latin typeface="黑体" panose="02010609060101010101" pitchFamily="49" charset="-122"/>
              <a:ea typeface="黑体" panose="02010609060101010101" pitchFamily="49" charset="-122"/>
              <a:cs typeface="MS PGothic" pitchFamily="-1" charset="-128"/>
            </a:endParaRPr>
          </a:p>
        </p:txBody>
      </p:sp>
      <p:pic>
        <p:nvPicPr>
          <p:cNvPr id="4" name="Picture 3">
            <a:extLst>
              <a:ext uri="{FF2B5EF4-FFF2-40B4-BE49-F238E27FC236}">
                <a16:creationId xmlns:a16="http://schemas.microsoft.com/office/drawing/2014/main" xmlns="" id="{4AFF46BF-B171-459A-996B-59A7D2D03784}"/>
              </a:ext>
            </a:extLst>
          </p:cNvPr>
          <p:cNvPicPr>
            <a:picLocks noChangeAspect="1"/>
          </p:cNvPicPr>
          <p:nvPr/>
        </p:nvPicPr>
        <p:blipFill>
          <a:blip r:embed="rId3"/>
          <a:stretch>
            <a:fillRect/>
          </a:stretch>
        </p:blipFill>
        <p:spPr>
          <a:xfrm>
            <a:off x="3152799" y="4305661"/>
            <a:ext cx="2497269" cy="2590800"/>
          </a:xfrm>
          <a:prstGeom prst="rect">
            <a:avLst/>
          </a:prstGeom>
          <a:scene3d>
            <a:camera prst="orthographicFront">
              <a:rot lat="0" lon="11399999" rev="0"/>
            </a:camera>
            <a:lightRig rig="threePt" dir="t"/>
          </a:scene3d>
        </p:spPr>
      </p:pic>
      <p:sp>
        <p:nvSpPr>
          <p:cNvPr id="6" name="矩形: 圆角 5">
            <a:extLst>
              <a:ext uri="{FF2B5EF4-FFF2-40B4-BE49-F238E27FC236}">
                <a16:creationId xmlns:a16="http://schemas.microsoft.com/office/drawing/2014/main" xmlns="" id="{63CADFF1-5546-4331-B2A2-B7F53F266D9C}"/>
              </a:ext>
            </a:extLst>
          </p:cNvPr>
          <p:cNvSpPr/>
          <p:nvPr/>
        </p:nvSpPr>
        <p:spPr>
          <a:xfrm>
            <a:off x="3645403" y="3267960"/>
            <a:ext cx="1512059" cy="523220"/>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共同特征</a:t>
            </a:r>
          </a:p>
        </p:txBody>
      </p:sp>
      <p:sp>
        <p:nvSpPr>
          <p:cNvPr id="7" name="左大括号 6">
            <a:extLst>
              <a:ext uri="{FF2B5EF4-FFF2-40B4-BE49-F238E27FC236}">
                <a16:creationId xmlns:a16="http://schemas.microsoft.com/office/drawing/2014/main" xmlns="" id="{ADDE95E6-A376-44A0-BB0E-3EDDD3FDBC6A}"/>
              </a:ext>
            </a:extLst>
          </p:cNvPr>
          <p:cNvSpPr/>
          <p:nvPr/>
        </p:nvSpPr>
        <p:spPr>
          <a:xfrm>
            <a:off x="5184838" y="2553377"/>
            <a:ext cx="360040" cy="4246620"/>
          </a:xfrm>
          <a:prstGeom prst="leftBrace">
            <a:avLst>
              <a:gd name="adj1" fmla="val 118387"/>
              <a:gd name="adj2" fmla="val 2129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xmlns="" id="{BC4EE9C3-1FB9-48A4-9AE1-D766F6C44FF4}"/>
              </a:ext>
            </a:extLst>
          </p:cNvPr>
          <p:cNvSpPr/>
          <p:nvPr/>
        </p:nvSpPr>
        <p:spPr>
          <a:xfrm>
            <a:off x="202784" y="2492287"/>
            <a:ext cx="2901593" cy="646331"/>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eaLnBrk="1" hangingPunct="1"/>
            <a:r>
              <a:rPr lang="en-US" altLang="zh-CN" dirty="0">
                <a:solidFill>
                  <a:schemeClr val="tx2"/>
                </a:solidFill>
                <a:latin typeface="黑体" panose="02010609060101010101" pitchFamily="49" charset="-122"/>
                <a:ea typeface="黑体" panose="02010609060101010101" pitchFamily="49" charset="-122"/>
                <a:cs typeface="MS PGothic" pitchFamily="-1" charset="-128"/>
              </a:rPr>
              <a:t> </a:t>
            </a:r>
            <a:r>
              <a:rPr lang="zh-CN" altLang="en-US" dirty="0">
                <a:solidFill>
                  <a:schemeClr val="tx2"/>
                </a:solidFill>
                <a:latin typeface="黑体" panose="02010609060101010101" pitchFamily="49" charset="-122"/>
                <a:ea typeface="黑体" panose="02010609060101010101" pitchFamily="49" charset="-122"/>
                <a:cs typeface="MS PGothic" pitchFamily="-1" charset="-128"/>
              </a:rPr>
              <a:t>运行操作系统的</a:t>
            </a:r>
            <a:r>
              <a:rPr lang="zh-CN" altLang="en-US" dirty="0">
                <a:solidFill>
                  <a:srgbClr val="FF0000"/>
                </a:solidFill>
                <a:latin typeface="黑体" panose="02010609060101010101" pitchFamily="49" charset="-122"/>
                <a:ea typeface="黑体" panose="02010609060101010101" pitchFamily="49" charset="-122"/>
                <a:cs typeface="MS PGothic" pitchFamily="-1" charset="-128"/>
              </a:rPr>
              <a:t>安全版本</a:t>
            </a:r>
            <a:r>
              <a:rPr lang="zh-CN" altLang="en-US" dirty="0">
                <a:solidFill>
                  <a:schemeClr val="tx2"/>
                </a:solidFill>
                <a:latin typeface="黑体" panose="02010609060101010101" pitchFamily="49" charset="-122"/>
                <a:ea typeface="黑体" panose="02010609060101010101" pitchFamily="49" charset="-122"/>
                <a:cs typeface="MS PGothic" pitchFamily="-1" charset="-128"/>
              </a:rPr>
              <a:t>。</a:t>
            </a:r>
            <a:endParaRPr lang="en-US" altLang="zh-CN" dirty="0">
              <a:solidFill>
                <a:schemeClr val="tx2"/>
              </a:solidFill>
              <a:latin typeface="黑体" panose="02010609060101010101" pitchFamily="49" charset="-122"/>
              <a:ea typeface="黑体" panose="02010609060101010101" pitchFamily="49" charset="-122"/>
              <a:cs typeface="MS PGothic" pitchFamily="-1" charset="-128"/>
            </a:endParaRPr>
          </a:p>
        </p:txBody>
      </p:sp>
      <p:sp>
        <p:nvSpPr>
          <p:cNvPr id="9" name="矩形: 圆角 8">
            <a:extLst>
              <a:ext uri="{FF2B5EF4-FFF2-40B4-BE49-F238E27FC236}">
                <a16:creationId xmlns:a16="http://schemas.microsoft.com/office/drawing/2014/main" xmlns="" id="{F646AE1B-D41B-4882-8F01-5737F478641C}"/>
              </a:ext>
            </a:extLst>
          </p:cNvPr>
          <p:cNvSpPr/>
          <p:nvPr/>
        </p:nvSpPr>
        <p:spPr>
          <a:xfrm>
            <a:off x="179511" y="3280299"/>
            <a:ext cx="2955370" cy="970196"/>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eaLnBrk="1" hangingPunct="1"/>
            <a:r>
              <a:rPr lang="zh-CN" altLang="en-US" dirty="0">
                <a:solidFill>
                  <a:schemeClr val="tx2"/>
                </a:solidFill>
                <a:latin typeface="黑体" panose="02010609060101010101" pitchFamily="49" charset="-122"/>
                <a:ea typeface="黑体" panose="02010609060101010101" pitchFamily="49" charset="-122"/>
                <a:cs typeface="MS PGothic" pitchFamily="-1" charset="-128"/>
              </a:rPr>
              <a:t>在用户被允许访问代理服务之前，堡垒主机可能需要对其进行</a:t>
            </a:r>
            <a:r>
              <a:rPr lang="zh-CN" altLang="en-US" dirty="0">
                <a:solidFill>
                  <a:srgbClr val="FF0000"/>
                </a:solidFill>
                <a:latin typeface="黑体" panose="02010609060101010101" pitchFamily="49" charset="-122"/>
                <a:ea typeface="黑体" panose="02010609060101010101" pitchFamily="49" charset="-122"/>
                <a:cs typeface="MS PGothic" pitchFamily="-1" charset="-128"/>
              </a:rPr>
              <a:t>附加认证</a:t>
            </a:r>
            <a:r>
              <a:rPr lang="zh-CN" altLang="en-US" dirty="0">
                <a:solidFill>
                  <a:schemeClr val="tx2"/>
                </a:solidFill>
                <a:latin typeface="黑体" panose="02010609060101010101" pitchFamily="49" charset="-122"/>
                <a:ea typeface="黑体" panose="02010609060101010101" pitchFamily="49" charset="-122"/>
                <a:cs typeface="MS PGothic" pitchFamily="-1" charset="-128"/>
              </a:rPr>
              <a:t>。</a:t>
            </a:r>
            <a:endParaRPr lang="en-US" altLang="zh-CN" dirty="0">
              <a:solidFill>
                <a:schemeClr val="tx2"/>
              </a:solidFill>
              <a:latin typeface="黑体" panose="02010609060101010101" pitchFamily="49" charset="-122"/>
              <a:ea typeface="黑体" panose="02010609060101010101" pitchFamily="49" charset="-122"/>
              <a:cs typeface="MS PGothic" pitchFamily="-1" charset="-128"/>
            </a:endParaRPr>
          </a:p>
        </p:txBody>
      </p:sp>
      <p:sp>
        <p:nvSpPr>
          <p:cNvPr id="10" name="矩形: 圆角 9">
            <a:extLst>
              <a:ext uri="{FF2B5EF4-FFF2-40B4-BE49-F238E27FC236}">
                <a16:creationId xmlns:a16="http://schemas.microsoft.com/office/drawing/2014/main" xmlns="" id="{57C9D368-3E76-4779-9F4E-B44BEDEA898D}"/>
              </a:ext>
            </a:extLst>
          </p:cNvPr>
          <p:cNvSpPr/>
          <p:nvPr/>
        </p:nvSpPr>
        <p:spPr>
          <a:xfrm>
            <a:off x="179512" y="4415053"/>
            <a:ext cx="2924865" cy="1246195"/>
          </a:xfrm>
          <a:prstGeom prst="roundRect">
            <a:avLst/>
          </a:prstGeom>
          <a:solidFill>
            <a:schemeClr val="accent2">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eaLnBrk="1" hangingPunct="1"/>
            <a:r>
              <a:rPr lang="zh-CN" altLang="en-US" dirty="0">
                <a:solidFill>
                  <a:schemeClr val="tx2"/>
                </a:solidFill>
                <a:latin typeface="黑体" panose="02010609060101010101" pitchFamily="49" charset="-122"/>
                <a:ea typeface="黑体" panose="02010609060101010101" pitchFamily="49" charset="-122"/>
                <a:cs typeface="MS PGothic" pitchFamily="-1" charset="-128"/>
              </a:rPr>
              <a:t>文件系统中那些包含可执行代码的部分被设置成</a:t>
            </a:r>
            <a:r>
              <a:rPr lang="zh-CN" altLang="en-US" dirty="0">
                <a:solidFill>
                  <a:srgbClr val="FF0000"/>
                </a:solidFill>
                <a:latin typeface="黑体" panose="02010609060101010101" pitchFamily="49" charset="-122"/>
                <a:ea typeface="黑体" panose="02010609060101010101" pitchFamily="49" charset="-122"/>
                <a:cs typeface="MS PGothic" pitchFamily="-1" charset="-128"/>
              </a:rPr>
              <a:t>只读</a:t>
            </a:r>
            <a:r>
              <a:rPr lang="zh-CN" altLang="en-US" dirty="0">
                <a:solidFill>
                  <a:schemeClr val="tx2"/>
                </a:solidFill>
                <a:latin typeface="黑体" panose="02010609060101010101" pitchFamily="49" charset="-122"/>
                <a:ea typeface="黑体" panose="02010609060101010101" pitchFamily="49" charset="-122"/>
                <a:cs typeface="MS PGothic" pitchFamily="-1" charset="-128"/>
              </a:rPr>
              <a:t>。</a:t>
            </a:r>
          </a:p>
        </p:txBody>
      </p:sp>
      <p:sp>
        <p:nvSpPr>
          <p:cNvPr id="11" name="矩形: 圆角 10">
            <a:extLst>
              <a:ext uri="{FF2B5EF4-FFF2-40B4-BE49-F238E27FC236}">
                <a16:creationId xmlns:a16="http://schemas.microsoft.com/office/drawing/2014/main" xmlns="" id="{079D5193-0426-453D-92C8-EDE2445EA520}"/>
              </a:ext>
            </a:extLst>
          </p:cNvPr>
          <p:cNvSpPr/>
          <p:nvPr/>
        </p:nvSpPr>
        <p:spPr>
          <a:xfrm>
            <a:off x="199746" y="5877272"/>
            <a:ext cx="2860085" cy="677749"/>
          </a:xfrm>
          <a:prstGeom prst="roundRect">
            <a:avLst/>
          </a:prstGeom>
          <a:solidFill>
            <a:schemeClr val="accent3">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eaLnBrk="1" hangingPunct="1"/>
            <a:r>
              <a:rPr lang="zh-CN" altLang="en-US" dirty="0">
                <a:solidFill>
                  <a:schemeClr val="tx2"/>
                </a:solidFill>
                <a:latin typeface="黑体" panose="02010609060101010101" pitchFamily="49" charset="-122"/>
                <a:ea typeface="黑体" panose="02010609060101010101" pitchFamily="49" charset="-122"/>
                <a:cs typeface="MS PGothic" pitchFamily="-1" charset="-128"/>
              </a:rPr>
              <a:t>每个代理被配置为只允许对</a:t>
            </a:r>
            <a:r>
              <a:rPr lang="zh-CN" altLang="en-US" dirty="0">
                <a:solidFill>
                  <a:srgbClr val="FF0000"/>
                </a:solidFill>
                <a:latin typeface="黑体" panose="02010609060101010101" pitchFamily="49" charset="-122"/>
                <a:ea typeface="黑体" panose="02010609060101010101" pitchFamily="49" charset="-122"/>
                <a:cs typeface="MS PGothic" pitchFamily="-1" charset="-128"/>
              </a:rPr>
              <a:t>指定系统</a:t>
            </a:r>
            <a:r>
              <a:rPr lang="zh-CN" altLang="en-US" dirty="0">
                <a:solidFill>
                  <a:schemeClr val="tx2"/>
                </a:solidFill>
                <a:latin typeface="黑体" panose="02010609060101010101" pitchFamily="49" charset="-122"/>
                <a:ea typeface="黑体" panose="02010609060101010101" pitchFamily="49" charset="-122"/>
                <a:cs typeface="MS PGothic" pitchFamily="-1" charset="-128"/>
              </a:rPr>
              <a:t>进行访问。</a:t>
            </a:r>
            <a:endParaRPr lang="en-US" altLang="zh-CN" dirty="0">
              <a:solidFill>
                <a:schemeClr val="tx2"/>
              </a:solidFill>
              <a:latin typeface="黑体" panose="02010609060101010101" pitchFamily="49" charset="-122"/>
              <a:ea typeface="黑体" panose="02010609060101010101" pitchFamily="49" charset="-122"/>
              <a:cs typeface="MS PGothic" pitchFamily="-1" charset="-128"/>
            </a:endParaRPr>
          </a:p>
        </p:txBody>
      </p:sp>
      <p:sp>
        <p:nvSpPr>
          <p:cNvPr id="12" name="矩形: 圆角 11">
            <a:extLst>
              <a:ext uri="{FF2B5EF4-FFF2-40B4-BE49-F238E27FC236}">
                <a16:creationId xmlns:a16="http://schemas.microsoft.com/office/drawing/2014/main" xmlns="" id="{3839FAC5-54D8-4F52-B507-3BAB26E7FFA0}"/>
              </a:ext>
            </a:extLst>
          </p:cNvPr>
          <p:cNvSpPr/>
          <p:nvPr/>
        </p:nvSpPr>
        <p:spPr>
          <a:xfrm>
            <a:off x="5616116" y="2473386"/>
            <a:ext cx="3348372" cy="1137578"/>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eaLnBrk="1" hangingPunct="1"/>
            <a:r>
              <a:rPr lang="zh-CN" altLang="en-US" dirty="0">
                <a:solidFill>
                  <a:schemeClr val="tx2"/>
                </a:solidFill>
                <a:latin typeface="黑体" panose="02010609060101010101" pitchFamily="49" charset="-122"/>
                <a:ea typeface="黑体" panose="02010609060101010101" pitchFamily="49" charset="-122"/>
                <a:cs typeface="MS PGothic" pitchFamily="-1" charset="-128"/>
              </a:rPr>
              <a:t>每个代理通过记录所有网络流量</a:t>
            </a:r>
            <a:r>
              <a:rPr lang="en-US" altLang="zh-CN" dirty="0">
                <a:solidFill>
                  <a:schemeClr val="tx2"/>
                </a:solidFill>
                <a:latin typeface="黑体" panose="02010609060101010101" pitchFamily="49" charset="-122"/>
                <a:ea typeface="黑体" panose="02010609060101010101" pitchFamily="49" charset="-122"/>
                <a:cs typeface="MS PGothic" pitchFamily="-1" charset="-128"/>
              </a:rPr>
              <a:t>. </a:t>
            </a:r>
            <a:r>
              <a:rPr lang="zh-CN" altLang="en-US" dirty="0">
                <a:solidFill>
                  <a:schemeClr val="tx2"/>
                </a:solidFill>
                <a:latin typeface="黑体" panose="02010609060101010101" pitchFamily="49" charset="-122"/>
                <a:ea typeface="黑体" panose="02010609060101010101" pitchFamily="49" charset="-122"/>
                <a:cs typeface="MS PGothic" pitchFamily="-1" charset="-128"/>
              </a:rPr>
              <a:t>每条连接以及每条连接的持续时间来维护详细的</a:t>
            </a:r>
            <a:r>
              <a:rPr lang="zh-CN" altLang="en-US" dirty="0">
                <a:solidFill>
                  <a:srgbClr val="FF0000"/>
                </a:solidFill>
                <a:latin typeface="黑体" panose="02010609060101010101" pitchFamily="49" charset="-122"/>
                <a:ea typeface="黑体" panose="02010609060101010101" pitchFamily="49" charset="-122"/>
                <a:cs typeface="MS PGothic" pitchFamily="-1" charset="-128"/>
              </a:rPr>
              <a:t>审计信息</a:t>
            </a:r>
            <a:r>
              <a:rPr lang="zh-CN" altLang="en-US" dirty="0">
                <a:solidFill>
                  <a:schemeClr val="tx2"/>
                </a:solidFill>
                <a:latin typeface="黑体" panose="02010609060101010101" pitchFamily="49" charset="-122"/>
                <a:ea typeface="黑体" panose="02010609060101010101" pitchFamily="49" charset="-122"/>
                <a:cs typeface="MS PGothic" pitchFamily="-1" charset="-128"/>
              </a:rPr>
              <a:t>。</a:t>
            </a:r>
          </a:p>
        </p:txBody>
      </p:sp>
      <p:sp>
        <p:nvSpPr>
          <p:cNvPr id="13" name="矩形: 圆角 12">
            <a:extLst>
              <a:ext uri="{FF2B5EF4-FFF2-40B4-BE49-F238E27FC236}">
                <a16:creationId xmlns:a16="http://schemas.microsoft.com/office/drawing/2014/main" xmlns="" id="{F5BBF714-AED2-4E7F-9CC6-8B09F76C0604}"/>
              </a:ext>
            </a:extLst>
          </p:cNvPr>
          <p:cNvSpPr/>
          <p:nvPr/>
        </p:nvSpPr>
        <p:spPr>
          <a:xfrm>
            <a:off x="5585612" y="3681706"/>
            <a:ext cx="3383654" cy="1137578"/>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eaLnBrk="1" hangingPunct="1"/>
            <a:r>
              <a:rPr lang="zh-CN" altLang="en-US" dirty="0">
                <a:solidFill>
                  <a:schemeClr val="tx2"/>
                </a:solidFill>
                <a:latin typeface="黑体" panose="02010609060101010101" pitchFamily="49" charset="-122"/>
                <a:ea typeface="黑体" panose="02010609060101010101" pitchFamily="49" charset="-122"/>
                <a:cs typeface="MS PGothic" pitchFamily="-1" charset="-128"/>
              </a:rPr>
              <a:t>每个代理模块是专门为网络安全设计的</a:t>
            </a:r>
            <a:r>
              <a:rPr lang="zh-CN" altLang="en-US" dirty="0">
                <a:solidFill>
                  <a:srgbClr val="FF0000"/>
                </a:solidFill>
                <a:latin typeface="黑体" panose="02010609060101010101" pitchFamily="49" charset="-122"/>
                <a:ea typeface="黑体" panose="02010609060101010101" pitchFamily="49" charset="-122"/>
                <a:cs typeface="MS PGothic" pitchFamily="-1" charset="-128"/>
              </a:rPr>
              <a:t>非常小的软件包</a:t>
            </a:r>
            <a:r>
              <a:rPr lang="zh-CN" altLang="en-US" dirty="0">
                <a:solidFill>
                  <a:schemeClr val="tx2"/>
                </a:solidFill>
                <a:latin typeface="黑体" panose="02010609060101010101" pitchFamily="49" charset="-122"/>
                <a:ea typeface="黑体" panose="02010609060101010101" pitchFamily="49" charset="-122"/>
                <a:cs typeface="MS PGothic" pitchFamily="-1" charset="-128"/>
              </a:rPr>
              <a:t>。易于检查其缺陷。</a:t>
            </a:r>
            <a:endParaRPr lang="en-US" altLang="zh-CN" dirty="0">
              <a:solidFill>
                <a:schemeClr val="tx2"/>
              </a:solidFill>
              <a:latin typeface="黑体" panose="02010609060101010101" pitchFamily="49" charset="-122"/>
              <a:ea typeface="黑体" panose="02010609060101010101" pitchFamily="49" charset="-122"/>
              <a:cs typeface="MS PGothic" pitchFamily="-1" charset="-128"/>
            </a:endParaRPr>
          </a:p>
        </p:txBody>
      </p:sp>
      <p:sp>
        <p:nvSpPr>
          <p:cNvPr id="14" name="矩形: 圆角 13">
            <a:extLst>
              <a:ext uri="{FF2B5EF4-FFF2-40B4-BE49-F238E27FC236}">
                <a16:creationId xmlns:a16="http://schemas.microsoft.com/office/drawing/2014/main" xmlns="" id="{0686560F-33AF-43F4-BE4E-DEDAD2074B8D}"/>
              </a:ext>
            </a:extLst>
          </p:cNvPr>
          <p:cNvSpPr/>
          <p:nvPr/>
        </p:nvSpPr>
        <p:spPr>
          <a:xfrm>
            <a:off x="5585611" y="4898272"/>
            <a:ext cx="3353107" cy="899386"/>
          </a:xfrm>
          <a:prstGeom prst="roundRect">
            <a:avLst/>
          </a:prstGeom>
          <a:solidFill>
            <a:schemeClr val="accent2">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eaLnBrk="1" hangingPunct="1"/>
            <a:endParaRPr lang="zh-CN" altLang="en-US" dirty="0">
              <a:solidFill>
                <a:schemeClr val="tx2"/>
              </a:solidFill>
              <a:latin typeface="黑体" panose="02010609060101010101" pitchFamily="49" charset="-122"/>
              <a:ea typeface="黑体" panose="02010609060101010101" pitchFamily="49" charset="-122"/>
              <a:cs typeface="MS PGothic" pitchFamily="-1" charset="-128"/>
            </a:endParaRPr>
          </a:p>
          <a:p>
            <a:pPr eaLnBrk="1" hangingPunct="1"/>
            <a:r>
              <a:rPr lang="zh-CN" altLang="en-US" dirty="0">
                <a:solidFill>
                  <a:schemeClr val="tx2"/>
                </a:solidFill>
                <a:latin typeface="黑体" panose="02010609060101010101" pitchFamily="49" charset="-122"/>
                <a:ea typeface="黑体" panose="02010609060101010101" pitchFamily="49" charset="-122"/>
                <a:cs typeface="MS PGothic" pitchFamily="-1" charset="-128"/>
              </a:rPr>
              <a:t>每一个代理都</a:t>
            </a:r>
            <a:r>
              <a:rPr lang="zh-CN" altLang="en-US" dirty="0">
                <a:solidFill>
                  <a:srgbClr val="FF0000"/>
                </a:solidFill>
                <a:latin typeface="黑体" panose="02010609060101010101" pitchFamily="49" charset="-122"/>
                <a:ea typeface="黑体" panose="02010609060101010101" pitchFamily="49" charset="-122"/>
                <a:cs typeface="MS PGothic" pitchFamily="-1" charset="-128"/>
              </a:rPr>
              <a:t>独立于其他的代理</a:t>
            </a:r>
            <a:r>
              <a:rPr lang="zh-CN" altLang="en-US" dirty="0">
                <a:solidFill>
                  <a:schemeClr val="tx2"/>
                </a:solidFill>
                <a:latin typeface="黑体" panose="02010609060101010101" pitchFamily="49" charset="-122"/>
                <a:ea typeface="黑体" panose="02010609060101010101" pitchFamily="49" charset="-122"/>
                <a:cs typeface="MS PGothic" pitchFamily="-1" charset="-128"/>
              </a:rPr>
              <a:t>。</a:t>
            </a:r>
            <a:endParaRPr lang="en-US" altLang="zh-CN" dirty="0">
              <a:solidFill>
                <a:schemeClr val="tx2"/>
              </a:solidFill>
              <a:latin typeface="黑体" panose="02010609060101010101" pitchFamily="49" charset="-122"/>
              <a:ea typeface="黑体" panose="02010609060101010101" pitchFamily="49" charset="-122"/>
              <a:cs typeface="MS PGothic" pitchFamily="-1" charset="-128"/>
            </a:endParaRPr>
          </a:p>
          <a:p>
            <a:pPr eaLnBrk="1" hangingPunct="1"/>
            <a:endParaRPr lang="zh-CN" altLang="en-US" dirty="0">
              <a:solidFill>
                <a:schemeClr val="tx2"/>
              </a:solidFill>
              <a:latin typeface="黑体" panose="02010609060101010101" pitchFamily="49" charset="-122"/>
              <a:ea typeface="黑体" panose="02010609060101010101" pitchFamily="49" charset="-122"/>
              <a:cs typeface="MS PGothic" pitchFamily="-1" charset="-128"/>
            </a:endParaRPr>
          </a:p>
        </p:txBody>
      </p:sp>
      <p:sp>
        <p:nvSpPr>
          <p:cNvPr id="15" name="矩形: 圆角 14">
            <a:extLst>
              <a:ext uri="{FF2B5EF4-FFF2-40B4-BE49-F238E27FC236}">
                <a16:creationId xmlns:a16="http://schemas.microsoft.com/office/drawing/2014/main" xmlns="" id="{D4408AFC-3075-4DE9-94F8-A824F30E432E}"/>
              </a:ext>
            </a:extLst>
          </p:cNvPr>
          <p:cNvSpPr/>
          <p:nvPr/>
        </p:nvSpPr>
        <p:spPr>
          <a:xfrm>
            <a:off x="5585612" y="5881751"/>
            <a:ext cx="3353106" cy="559925"/>
          </a:xfrm>
          <a:prstGeom prst="roundRect">
            <a:avLst/>
          </a:prstGeom>
          <a:solidFill>
            <a:schemeClr val="accent3">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cs typeface="MS PGothic" pitchFamily="-1" charset="-128"/>
              </a:rPr>
              <a:t>每个代理被配置为</a:t>
            </a:r>
            <a:r>
              <a:rPr lang="zh-CN" altLang="en-US" dirty="0">
                <a:solidFill>
                  <a:srgbClr val="FF0000"/>
                </a:solidFill>
                <a:latin typeface="黑体" panose="02010609060101010101" pitchFamily="49" charset="-122"/>
                <a:ea typeface="黑体" panose="02010609060101010101" pitchFamily="49" charset="-122"/>
                <a:cs typeface="MS PGothic" pitchFamily="-1" charset="-128"/>
              </a:rPr>
              <a:t>只支持标准应用命令集的子集</a:t>
            </a:r>
            <a:r>
              <a:rPr lang="zh-CN" altLang="en-US" dirty="0">
                <a:solidFill>
                  <a:schemeClr val="tx2"/>
                </a:solidFill>
                <a:latin typeface="黑体" panose="02010609060101010101" pitchFamily="49" charset="-122"/>
                <a:ea typeface="黑体" panose="02010609060101010101" pitchFamily="49" charset="-122"/>
                <a:cs typeface="MS PGothic" pitchFamily="-1" charset="-128"/>
              </a:rPr>
              <a:t>。</a:t>
            </a:r>
          </a:p>
        </p:txBody>
      </p:sp>
      <p:sp>
        <p:nvSpPr>
          <p:cNvPr id="16" name="左大括号 15">
            <a:extLst>
              <a:ext uri="{FF2B5EF4-FFF2-40B4-BE49-F238E27FC236}">
                <a16:creationId xmlns:a16="http://schemas.microsoft.com/office/drawing/2014/main" xmlns="" id="{99725E75-BD66-4B2F-B56B-0ACA4AD117BF}"/>
              </a:ext>
            </a:extLst>
          </p:cNvPr>
          <p:cNvSpPr/>
          <p:nvPr/>
        </p:nvSpPr>
        <p:spPr>
          <a:xfrm rot="10800000">
            <a:off x="3175616" y="2513759"/>
            <a:ext cx="360040" cy="4246620"/>
          </a:xfrm>
          <a:prstGeom prst="leftBrace">
            <a:avLst>
              <a:gd name="adj1" fmla="val 118387"/>
              <a:gd name="adj2" fmla="val 77514"/>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016571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12.4</a:t>
            </a:r>
            <a:r>
              <a:rPr lang="zh-CN" altLang="en-US" dirty="0">
                <a:latin typeface="楷体" panose="02010609060101010101" pitchFamily="49" charset="-122"/>
                <a:ea typeface="楷体" panose="02010609060101010101" pitchFamily="49" charset="-122"/>
              </a:rPr>
              <a:t>防火墙的布置</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基于主机的防火墙</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4" name="文本框 13">
            <a:extLst>
              <a:ext uri="{FF2B5EF4-FFF2-40B4-BE49-F238E27FC236}">
                <a16:creationId xmlns:a16="http://schemas.microsoft.com/office/drawing/2014/main" xmlns="" id="{EE536047-A458-4778-8E72-F691E19D8047}"/>
              </a:ext>
            </a:extLst>
          </p:cNvPr>
          <p:cNvSpPr txBox="1"/>
          <p:nvPr/>
        </p:nvSpPr>
        <p:spPr>
          <a:xfrm>
            <a:off x="539552" y="1718390"/>
            <a:ext cx="5616623" cy="1200329"/>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marL="285750" indent="-285750">
              <a:buFont typeface="Arial" panose="020B0604020202020204" pitchFamily="34" charset="0"/>
              <a:buChar char="•"/>
            </a:pPr>
            <a:r>
              <a:rPr lang="zh-CN" altLang="en-US" dirty="0">
                <a:solidFill>
                  <a:schemeClr val="tx2"/>
                </a:solidFill>
                <a:effectLst/>
                <a:latin typeface="黑体" panose="02010609060101010101" pitchFamily="49" charset="-122"/>
                <a:ea typeface="黑体" panose="02010609060101010101" pitchFamily="49" charset="-122"/>
                <a:cs typeface="MS PGothic" pitchFamily="-1" charset="-128"/>
              </a:rPr>
              <a:t>用于保障个人主机安全</a:t>
            </a:r>
            <a:endParaRPr lang="en-US" altLang="zh-CN" dirty="0">
              <a:solidFill>
                <a:schemeClr val="tx2"/>
              </a:solidFill>
              <a:effectLst/>
              <a:latin typeface="黑体" panose="02010609060101010101" pitchFamily="49" charset="-122"/>
              <a:ea typeface="黑体" panose="02010609060101010101" pitchFamily="49" charset="-122"/>
              <a:cs typeface="MS PGothic" pitchFamily="-1" charset="-128"/>
            </a:endParaRPr>
          </a:p>
          <a:p>
            <a:pPr marL="285750" indent="-285750">
              <a:buFont typeface="Arial" panose="020B0604020202020204" pitchFamily="34" charset="0"/>
              <a:buChar char="•"/>
            </a:pPr>
            <a:r>
              <a:rPr lang="zh-CN" altLang="en-US" dirty="0">
                <a:solidFill>
                  <a:schemeClr val="tx2"/>
                </a:solidFill>
                <a:effectLst/>
                <a:latin typeface="黑体" panose="02010609060101010101" pitchFamily="49" charset="-122"/>
                <a:ea typeface="黑体" panose="02010609060101010101" pitchFamily="49" charset="-122"/>
                <a:cs typeface="MS PGothic" pitchFamily="-1" charset="-128"/>
              </a:rPr>
              <a:t>许多操作系统中是自带的，或者以附件的形式提供</a:t>
            </a:r>
            <a:endParaRPr lang="en-US" altLang="zh-CN" dirty="0">
              <a:solidFill>
                <a:schemeClr val="tx2"/>
              </a:solidFill>
              <a:effectLst/>
              <a:latin typeface="黑体" panose="02010609060101010101" pitchFamily="49" charset="-122"/>
              <a:ea typeface="黑体" panose="02010609060101010101" pitchFamily="49" charset="-122"/>
              <a:cs typeface="MS PGothic" pitchFamily="-1" charset="-128"/>
            </a:endParaRPr>
          </a:p>
          <a:p>
            <a:pPr marL="285750" indent="-285750">
              <a:buFont typeface="Arial" panose="020B0604020202020204" pitchFamily="34" charset="0"/>
              <a:buChar char="•"/>
            </a:pPr>
            <a:r>
              <a:rPr lang="zh-CN" altLang="en-US" dirty="0">
                <a:solidFill>
                  <a:schemeClr val="tx2"/>
                </a:solidFill>
                <a:effectLst/>
                <a:latin typeface="黑体" panose="02010609060101010101" pitchFamily="49" charset="-122"/>
                <a:ea typeface="黑体" panose="02010609060101010101" pitchFamily="49" charset="-122"/>
                <a:cs typeface="MS PGothic" pitchFamily="-1" charset="-128"/>
              </a:rPr>
              <a:t>过滤和限制数据包流</a:t>
            </a:r>
            <a:endParaRPr lang="en-US" altLang="zh-CN" dirty="0">
              <a:solidFill>
                <a:schemeClr val="tx2"/>
              </a:solidFill>
              <a:effectLst/>
              <a:latin typeface="黑体" panose="02010609060101010101" pitchFamily="49" charset="-122"/>
              <a:ea typeface="黑体" panose="02010609060101010101" pitchFamily="49" charset="-122"/>
              <a:cs typeface="MS PGothic" pitchFamily="-1" charset="-128"/>
            </a:endParaRPr>
          </a:p>
          <a:p>
            <a:pPr marL="285750" indent="-285750">
              <a:buFont typeface="Arial" panose="020B0604020202020204" pitchFamily="34" charset="0"/>
              <a:buChar char="•"/>
            </a:pPr>
            <a:r>
              <a:rPr lang="zh-CN" altLang="en-US" dirty="0">
                <a:solidFill>
                  <a:schemeClr val="tx2"/>
                </a:solidFill>
                <a:latin typeface="黑体" panose="02010609060101010101" pitchFamily="49" charset="-122"/>
                <a:ea typeface="黑体" panose="02010609060101010101" pitchFamily="49" charset="-122"/>
                <a:cs typeface="MS PGothic" pitchFamily="-1" charset="-128"/>
              </a:rPr>
              <a:t>通常位于服务器上</a:t>
            </a:r>
            <a:endParaRPr lang="en-US" altLang="zh-CN" dirty="0">
              <a:solidFill>
                <a:schemeClr val="tx2"/>
              </a:solidFill>
              <a:effectLst/>
              <a:latin typeface="黑体" panose="02010609060101010101" pitchFamily="49" charset="-122"/>
              <a:ea typeface="黑体" panose="02010609060101010101" pitchFamily="49" charset="-122"/>
              <a:cs typeface="MS PGothic" pitchFamily="-1" charset="-128"/>
            </a:endParaRPr>
          </a:p>
        </p:txBody>
      </p:sp>
      <p:sp>
        <p:nvSpPr>
          <p:cNvPr id="15" name="矩形: 圆角 14">
            <a:extLst>
              <a:ext uri="{FF2B5EF4-FFF2-40B4-BE49-F238E27FC236}">
                <a16:creationId xmlns:a16="http://schemas.microsoft.com/office/drawing/2014/main" xmlns="" id="{691A8C13-612B-4D78-9AC0-44DFB5E39D79}"/>
              </a:ext>
            </a:extLst>
          </p:cNvPr>
          <p:cNvSpPr/>
          <p:nvPr/>
        </p:nvSpPr>
        <p:spPr>
          <a:xfrm>
            <a:off x="547163" y="3440386"/>
            <a:ext cx="8049674" cy="2940941"/>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en-US" altLang="zh-CN" dirty="0">
                <a:solidFill>
                  <a:schemeClr val="tx2"/>
                </a:solidFill>
                <a:latin typeface="黑体" panose="02010609060101010101" pitchFamily="49" charset="-122"/>
                <a:ea typeface="黑体" panose="02010609060101010101" pitchFamily="49" charset="-122"/>
                <a:cs typeface="MS PGothic" pitchFamily="-1" charset="-128"/>
              </a:rPr>
              <a:t>• </a:t>
            </a:r>
            <a:r>
              <a:rPr lang="zh-CN" altLang="en-US" dirty="0">
                <a:solidFill>
                  <a:schemeClr val="tx2"/>
                </a:solidFill>
                <a:latin typeface="黑体" panose="02010609060101010101" pitchFamily="49" charset="-122"/>
                <a:ea typeface="黑体" panose="02010609060101010101" pitchFamily="49" charset="-122"/>
              </a:rPr>
              <a:t>过滤规则可以</a:t>
            </a:r>
            <a:r>
              <a:rPr lang="zh-CN" altLang="en-US" dirty="0">
                <a:solidFill>
                  <a:srgbClr val="FF0000"/>
                </a:solidFill>
                <a:latin typeface="黑体" panose="02010609060101010101" pitchFamily="49" charset="-122"/>
                <a:ea typeface="黑体" panose="02010609060101010101" pitchFamily="49" charset="-122"/>
              </a:rPr>
              <a:t>根据主机环境定制，</a:t>
            </a:r>
            <a:r>
              <a:rPr lang="zh-CN" altLang="en-US" dirty="0">
                <a:solidFill>
                  <a:schemeClr val="tx2"/>
                </a:solidFill>
                <a:latin typeface="黑体" panose="02010609060101010101" pitchFamily="49" charset="-122"/>
                <a:ea typeface="黑体" panose="02010609060101010101" pitchFamily="49" charset="-122"/>
              </a:rPr>
              <a:t>既能够执行服务器共有的安全策略，也能够针对不同的应用使用不同的过滤规则。</a:t>
            </a:r>
            <a:br>
              <a:rPr lang="zh-CN" altLang="en-US" dirty="0">
                <a:solidFill>
                  <a:schemeClr val="tx2"/>
                </a:solidFill>
                <a:latin typeface="黑体" panose="02010609060101010101" pitchFamily="49" charset="-122"/>
                <a:ea typeface="黑体" panose="02010609060101010101" pitchFamily="49" charset="-122"/>
              </a:rPr>
            </a:br>
            <a:r>
              <a:rPr lang="zh-CN" altLang="en-US" dirty="0">
                <a:solidFill>
                  <a:schemeClr val="tx2"/>
                </a:solidFill>
                <a:latin typeface="黑体" panose="02010609060101010101" pitchFamily="49" charset="-122"/>
                <a:ea typeface="黑体" panose="02010609060101010101" pitchFamily="49" charset="-122"/>
              </a:rPr>
              <a:t/>
            </a:r>
            <a:br>
              <a:rPr lang="zh-CN" altLang="en-US" dirty="0">
                <a:solidFill>
                  <a:schemeClr val="tx2"/>
                </a:solidFill>
                <a:latin typeface="黑体" panose="02010609060101010101" pitchFamily="49" charset="-122"/>
                <a:ea typeface="黑体" panose="02010609060101010101" pitchFamily="49" charset="-122"/>
              </a:rPr>
            </a:br>
            <a:r>
              <a:rPr lang="en-US" altLang="zh-CN" dirty="0">
                <a:solidFill>
                  <a:schemeClr val="tx2"/>
                </a:solidFill>
                <a:latin typeface="黑体" panose="02010609060101010101" pitchFamily="49" charset="-122"/>
                <a:ea typeface="黑体" panose="02010609060101010101" pitchFamily="49" charset="-122"/>
                <a:cs typeface="MS PGothic" pitchFamily="-1" charset="-128"/>
              </a:rPr>
              <a:t>• </a:t>
            </a:r>
            <a:r>
              <a:rPr lang="zh-CN" altLang="en-US" dirty="0">
                <a:solidFill>
                  <a:schemeClr val="tx2"/>
                </a:solidFill>
                <a:latin typeface="黑体" panose="02010609060101010101" pitchFamily="49" charset="-122"/>
                <a:ea typeface="黑体" panose="02010609060101010101" pitchFamily="49" charset="-122"/>
              </a:rPr>
              <a:t>保护功能</a:t>
            </a:r>
            <a:r>
              <a:rPr lang="zh-CN" altLang="en-US" dirty="0">
                <a:solidFill>
                  <a:srgbClr val="FF0000"/>
                </a:solidFill>
                <a:latin typeface="黑体" panose="02010609060101010101" pitchFamily="49" charset="-122"/>
                <a:ea typeface="黑体" panose="02010609060101010101" pitchFamily="49" charset="-122"/>
              </a:rPr>
              <a:t>独立</a:t>
            </a:r>
            <a:r>
              <a:rPr lang="zh-CN" altLang="en-US" dirty="0">
                <a:solidFill>
                  <a:schemeClr val="tx2"/>
                </a:solidFill>
                <a:latin typeface="黑体" panose="02010609060101010101" pitchFamily="49" charset="-122"/>
                <a:ea typeface="黑体" panose="02010609060101010101" pitchFamily="49" charset="-122"/>
              </a:rPr>
              <a:t>于网络的拓扑结构。因此，不管是内部的攻击还是外部的攻击都必须通过防火墙。</a:t>
            </a:r>
            <a:br>
              <a:rPr lang="zh-CN" altLang="en-US" dirty="0">
                <a:solidFill>
                  <a:schemeClr val="tx2"/>
                </a:solidFill>
                <a:latin typeface="黑体" panose="02010609060101010101" pitchFamily="49" charset="-122"/>
                <a:ea typeface="黑体" panose="02010609060101010101" pitchFamily="49" charset="-122"/>
              </a:rPr>
            </a:br>
            <a:r>
              <a:rPr lang="zh-CN" altLang="en-US" dirty="0">
                <a:solidFill>
                  <a:schemeClr val="tx2"/>
                </a:solidFill>
                <a:latin typeface="黑体" panose="02010609060101010101" pitchFamily="49" charset="-122"/>
                <a:ea typeface="黑体" panose="02010609060101010101" pitchFamily="49" charset="-122"/>
              </a:rPr>
              <a:t/>
            </a:r>
            <a:br>
              <a:rPr lang="zh-CN" altLang="en-US" dirty="0">
                <a:solidFill>
                  <a:schemeClr val="tx2"/>
                </a:solidFill>
                <a:latin typeface="黑体" panose="02010609060101010101" pitchFamily="49" charset="-122"/>
                <a:ea typeface="黑体" panose="02010609060101010101" pitchFamily="49" charset="-122"/>
              </a:rPr>
            </a:br>
            <a:r>
              <a:rPr lang="en-US" altLang="zh-CN" dirty="0">
                <a:solidFill>
                  <a:schemeClr val="tx2"/>
                </a:solidFill>
                <a:latin typeface="黑体" panose="02010609060101010101" pitchFamily="49" charset="-122"/>
                <a:ea typeface="黑体" panose="02010609060101010101" pitchFamily="49" charset="-122"/>
                <a:cs typeface="MS PGothic" pitchFamily="-1" charset="-128"/>
              </a:rPr>
              <a:t>• </a:t>
            </a:r>
            <a:r>
              <a:rPr lang="zh-CN" altLang="en-US" dirty="0">
                <a:solidFill>
                  <a:schemeClr val="tx2"/>
                </a:solidFill>
                <a:latin typeface="黑体" panose="02010609060101010101" pitchFamily="49" charset="-122"/>
                <a:ea typeface="黑体" panose="02010609060101010101" pitchFamily="49" charset="-122"/>
              </a:rPr>
              <a:t>应用于单机防火墙之间的联合处，基于主机的防火墙提供了一个</a:t>
            </a:r>
            <a:r>
              <a:rPr lang="zh-CN" altLang="en-US" dirty="0">
                <a:solidFill>
                  <a:srgbClr val="FF0000"/>
                </a:solidFill>
                <a:latin typeface="黑体" panose="02010609060101010101" pitchFamily="49" charset="-122"/>
                <a:ea typeface="黑体" panose="02010609060101010101" pitchFamily="49" charset="-122"/>
              </a:rPr>
              <a:t>额外的保护层</a:t>
            </a:r>
            <a:r>
              <a:rPr lang="zh-CN" altLang="en-US" dirty="0">
                <a:solidFill>
                  <a:schemeClr val="tx2"/>
                </a:solidFill>
                <a:latin typeface="黑体" panose="02010609060101010101" pitchFamily="49" charset="-122"/>
                <a:ea typeface="黑体" panose="02010609060101010101" pitchFamily="49" charset="-122"/>
              </a:rPr>
              <a:t>。当在网络中添加新服务器时，只需配置服务器自带的防火墙，而不需修改整个网络的防火墙设置。</a:t>
            </a:r>
            <a:endParaRPr lang="zh-CN" altLang="en-US" dirty="0">
              <a:solidFill>
                <a:srgbClr val="FF0000"/>
              </a:solidFill>
              <a:latin typeface="黑体" panose="02010609060101010101" pitchFamily="49" charset="-122"/>
              <a:ea typeface="黑体" panose="02010609060101010101" pitchFamily="49" charset="-122"/>
            </a:endParaRPr>
          </a:p>
        </p:txBody>
      </p:sp>
      <p:sp>
        <p:nvSpPr>
          <p:cNvPr id="16" name="文本框 15">
            <a:extLst>
              <a:ext uri="{FF2B5EF4-FFF2-40B4-BE49-F238E27FC236}">
                <a16:creationId xmlns:a16="http://schemas.microsoft.com/office/drawing/2014/main" xmlns="" id="{3A5ADF92-C02E-4E3C-A168-22190464A080}"/>
              </a:ext>
            </a:extLst>
          </p:cNvPr>
          <p:cNvSpPr txBox="1"/>
          <p:nvPr/>
        </p:nvSpPr>
        <p:spPr>
          <a:xfrm>
            <a:off x="557189" y="2917167"/>
            <a:ext cx="2212896"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优点</a:t>
            </a:r>
          </a:p>
        </p:txBody>
      </p:sp>
    </p:spTree>
    <p:extLst>
      <p:ext uri="{BB962C8B-B14F-4D97-AF65-F5344CB8AC3E}">
        <p14:creationId xmlns:p14="http://schemas.microsoft.com/office/powerpoint/2010/main" val="3119416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12.1</a:t>
            </a:r>
            <a:r>
              <a:rPr lang="zh-CN" altLang="en-US" dirty="0">
                <a:latin typeface="楷体" panose="02010609060101010101" pitchFamily="49" charset="-122"/>
                <a:ea typeface="楷体" panose="02010609060101010101" pitchFamily="49" charset="-122"/>
              </a:rPr>
              <a:t>防火墙的必要性</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防火墙的必要性</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1" name="文本框 20">
            <a:extLst>
              <a:ext uri="{FF2B5EF4-FFF2-40B4-BE49-F238E27FC236}">
                <a16:creationId xmlns:a16="http://schemas.microsoft.com/office/drawing/2014/main" xmlns="" id="{235DCD37-91F4-4E87-9524-CE64232468FC}"/>
              </a:ext>
            </a:extLst>
          </p:cNvPr>
          <p:cNvSpPr txBox="1"/>
          <p:nvPr/>
        </p:nvSpPr>
        <p:spPr>
          <a:xfrm>
            <a:off x="896921" y="2230005"/>
            <a:ext cx="7545619" cy="1200329"/>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a:buClr>
                <a:srgbClr val="C00000"/>
              </a:buClr>
            </a:pPr>
            <a:r>
              <a:rPr lang="en-US" altLang="zh-CN" sz="2400" dirty="0">
                <a:solidFill>
                  <a:schemeClr val="tx2"/>
                </a:solidFill>
                <a:latin typeface="黑体" panose="02010609060101010101" pitchFamily="49" charset="-122"/>
                <a:ea typeface="黑体" panose="02010609060101010101" pitchFamily="49" charset="-122"/>
              </a:rPr>
              <a:t>    </a:t>
            </a:r>
            <a:r>
              <a:rPr lang="zh-CN" altLang="en-US" sz="2400" dirty="0">
                <a:solidFill>
                  <a:schemeClr val="tx2"/>
                </a:solidFill>
                <a:latin typeface="黑体" panose="02010609060101010101" pitchFamily="49" charset="-122"/>
                <a:ea typeface="黑体" panose="02010609060101010101" pitchFamily="49" charset="-122"/>
              </a:rPr>
              <a:t>防火墙是一种用于</a:t>
            </a:r>
            <a:r>
              <a:rPr lang="zh-CN" altLang="en-US" sz="2400" dirty="0">
                <a:solidFill>
                  <a:srgbClr val="FF0000"/>
                </a:solidFill>
                <a:latin typeface="黑体" panose="02010609060101010101" pitchFamily="49" charset="-122"/>
                <a:ea typeface="黑体" panose="02010609060101010101" pitchFamily="49" charset="-122"/>
              </a:rPr>
              <a:t>保护本地系统或网络免受基于网络的安全威胁</a:t>
            </a:r>
            <a:r>
              <a:rPr lang="zh-CN" altLang="en-US" sz="2400" dirty="0">
                <a:solidFill>
                  <a:schemeClr val="tx2"/>
                </a:solidFill>
                <a:latin typeface="黑体" panose="02010609060101010101" pitchFamily="49" charset="-122"/>
                <a:ea typeface="黑体" panose="02010609060101010101" pitchFamily="49" charset="-122"/>
              </a:rPr>
              <a:t>，同时支持通过广域网或</a:t>
            </a:r>
            <a:r>
              <a:rPr lang="en-US" altLang="zh-CN" sz="2400" dirty="0">
                <a:solidFill>
                  <a:schemeClr val="tx2"/>
                </a:solidFill>
                <a:latin typeface="黑体" panose="02010609060101010101" pitchFamily="49" charset="-122"/>
                <a:ea typeface="黑体" panose="02010609060101010101" pitchFamily="49" charset="-122"/>
              </a:rPr>
              <a:t>Internet</a:t>
            </a:r>
            <a:r>
              <a:rPr lang="zh-CN" altLang="en-US" sz="2400" dirty="0">
                <a:solidFill>
                  <a:schemeClr val="tx2"/>
                </a:solidFill>
                <a:latin typeface="黑体" panose="02010609060101010101" pitchFamily="49" charset="-122"/>
                <a:ea typeface="黑体" panose="02010609060101010101" pitchFamily="49" charset="-122"/>
              </a:rPr>
              <a:t>访问外部世界的工具。</a:t>
            </a:r>
          </a:p>
        </p:txBody>
      </p:sp>
      <p:sp>
        <p:nvSpPr>
          <p:cNvPr id="23" name="文本框 22">
            <a:extLst>
              <a:ext uri="{FF2B5EF4-FFF2-40B4-BE49-F238E27FC236}">
                <a16:creationId xmlns:a16="http://schemas.microsoft.com/office/drawing/2014/main" xmlns="" id="{91468174-E4B3-4AEF-8367-BF5011B385FA}"/>
              </a:ext>
            </a:extLst>
          </p:cNvPr>
          <p:cNvSpPr txBox="1"/>
          <p:nvPr/>
        </p:nvSpPr>
        <p:spPr>
          <a:xfrm>
            <a:off x="701460" y="1680661"/>
            <a:ext cx="1998332"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防火墙</a:t>
            </a:r>
          </a:p>
        </p:txBody>
      </p:sp>
      <p:pic>
        <p:nvPicPr>
          <p:cNvPr id="13" name="图片 12">
            <a:extLst>
              <a:ext uri="{FF2B5EF4-FFF2-40B4-BE49-F238E27FC236}">
                <a16:creationId xmlns:a16="http://schemas.microsoft.com/office/drawing/2014/main" xmlns="" id="{CC796790-1EC3-4EF0-B224-9EFC027EA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9430" y="3645024"/>
            <a:ext cx="5400600" cy="2968916"/>
          </a:xfrm>
          <a:prstGeom prst="rect">
            <a:avLst/>
          </a:prstGeom>
        </p:spPr>
      </p:pic>
    </p:spTree>
    <p:extLst>
      <p:ext uri="{BB962C8B-B14F-4D97-AF65-F5344CB8AC3E}">
        <p14:creationId xmlns:p14="http://schemas.microsoft.com/office/powerpoint/2010/main" val="3922356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12.4</a:t>
            </a:r>
            <a:r>
              <a:rPr lang="zh-CN" altLang="en-US" dirty="0">
                <a:latin typeface="楷体" panose="02010609060101010101" pitchFamily="49" charset="-122"/>
                <a:ea typeface="楷体" panose="02010609060101010101" pitchFamily="49" charset="-122"/>
              </a:rPr>
              <a:t>防火墙的布置</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个人防火墙</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xmlns="" id="{A619086E-0E85-4A56-8743-EC924CD26E76}"/>
              </a:ext>
            </a:extLst>
          </p:cNvPr>
          <p:cNvSpPr txBox="1"/>
          <p:nvPr/>
        </p:nvSpPr>
        <p:spPr>
          <a:xfrm>
            <a:off x="539553" y="1718390"/>
            <a:ext cx="7056784" cy="923330"/>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marL="285750" indent="-285750">
              <a:buFont typeface="Arial" panose="020B0604020202020204" pitchFamily="34" charset="0"/>
              <a:buChar char="•"/>
            </a:pPr>
            <a:r>
              <a:rPr lang="zh-CN" altLang="en-US" dirty="0">
                <a:solidFill>
                  <a:schemeClr val="tx2"/>
                </a:solidFill>
                <a:effectLst/>
                <a:latin typeface="黑体" panose="02010609060101010101" pitchFamily="49" charset="-122"/>
                <a:ea typeface="黑体" panose="02010609060101010101" pitchFamily="49" charset="-122"/>
                <a:cs typeface="MS PGothic" pitchFamily="-1" charset="-128"/>
              </a:rPr>
              <a:t>控制个人电脑或者工作站与</a:t>
            </a:r>
            <a:r>
              <a:rPr lang="en-US" altLang="zh-CN" dirty="0">
                <a:solidFill>
                  <a:schemeClr val="tx2"/>
                </a:solidFill>
                <a:effectLst/>
                <a:latin typeface="黑体" panose="02010609060101010101" pitchFamily="49" charset="-122"/>
                <a:ea typeface="黑体" panose="02010609060101010101" pitchFamily="49" charset="-122"/>
                <a:cs typeface="MS PGothic" pitchFamily="-1" charset="-128"/>
              </a:rPr>
              <a:t>Internet</a:t>
            </a:r>
            <a:r>
              <a:rPr lang="zh-CN" altLang="en-US" dirty="0">
                <a:solidFill>
                  <a:schemeClr val="tx2"/>
                </a:solidFill>
                <a:effectLst/>
                <a:latin typeface="黑体" panose="02010609060101010101" pitchFamily="49" charset="-122"/>
                <a:ea typeface="黑体" panose="02010609060101010101" pitchFamily="49" charset="-122"/>
                <a:cs typeface="MS PGothic" pitchFamily="-1" charset="-128"/>
              </a:rPr>
              <a:t>或企业网络之间的网络流量</a:t>
            </a:r>
          </a:p>
          <a:p>
            <a:pPr marL="285750" indent="-285750">
              <a:buFont typeface="Arial" panose="020B0604020202020204" pitchFamily="34" charset="0"/>
              <a:buChar char="•"/>
            </a:pPr>
            <a:r>
              <a:rPr lang="zh-CN" altLang="en-US" dirty="0">
                <a:solidFill>
                  <a:schemeClr val="tx2"/>
                </a:solidFill>
                <a:effectLst/>
                <a:latin typeface="黑体" panose="02010609060101010101" pitchFamily="49" charset="-122"/>
                <a:ea typeface="黑体" panose="02010609060101010101" pitchFamily="49" charset="-122"/>
                <a:cs typeface="MS PGothic" pitchFamily="-1" charset="-128"/>
              </a:rPr>
              <a:t>可以用于家庭环境或公司的内网中</a:t>
            </a:r>
          </a:p>
          <a:p>
            <a:pPr marL="285750" indent="-285750">
              <a:buFont typeface="Arial" panose="020B0604020202020204" pitchFamily="34" charset="0"/>
              <a:buChar char="•"/>
            </a:pPr>
            <a:r>
              <a:rPr lang="zh-CN" altLang="en-US" dirty="0">
                <a:solidFill>
                  <a:schemeClr val="tx2"/>
                </a:solidFill>
                <a:effectLst/>
                <a:latin typeface="黑体" panose="02010609060101010101" pitchFamily="49" charset="-122"/>
                <a:ea typeface="黑体" panose="02010609060101010101" pitchFamily="49" charset="-122"/>
                <a:cs typeface="MS PGothic" pitchFamily="-1" charset="-128"/>
              </a:rPr>
              <a:t>通常，个人防火墙是个人电脑上的一个软件模块</a:t>
            </a:r>
          </a:p>
        </p:txBody>
      </p:sp>
      <p:pic>
        <p:nvPicPr>
          <p:cNvPr id="7" name="图片 6">
            <a:extLst>
              <a:ext uri="{FF2B5EF4-FFF2-40B4-BE49-F238E27FC236}">
                <a16:creationId xmlns:a16="http://schemas.microsoft.com/office/drawing/2014/main" xmlns="" id="{92AB346A-D279-4C5D-B8C3-F438560FF5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600" y="3058331"/>
            <a:ext cx="3168352" cy="2418344"/>
          </a:xfrm>
          <a:prstGeom prst="rect">
            <a:avLst/>
          </a:prstGeom>
          <a:ln>
            <a:solidFill>
              <a:schemeClr val="tx2"/>
            </a:solidFill>
          </a:ln>
        </p:spPr>
      </p:pic>
      <p:sp>
        <p:nvSpPr>
          <p:cNvPr id="8" name="文本框 7">
            <a:extLst>
              <a:ext uri="{FF2B5EF4-FFF2-40B4-BE49-F238E27FC236}">
                <a16:creationId xmlns:a16="http://schemas.microsoft.com/office/drawing/2014/main" xmlns="" id="{80A67BE4-2DCD-44D6-B96F-A4913FB9370D}"/>
              </a:ext>
            </a:extLst>
          </p:cNvPr>
          <p:cNvSpPr txBox="1"/>
          <p:nvPr/>
        </p:nvSpPr>
        <p:spPr>
          <a:xfrm>
            <a:off x="1187624" y="5483243"/>
            <a:ext cx="2736304"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buClr>
                <a:srgbClr val="C00000"/>
              </a:buClr>
            </a:pPr>
            <a:r>
              <a:rPr lang="en-US" altLang="zh-CN" sz="1400" dirty="0">
                <a:solidFill>
                  <a:schemeClr val="tx2"/>
                </a:solidFill>
                <a:latin typeface="黑体" panose="02010609060101010101" pitchFamily="49" charset="-122"/>
                <a:ea typeface="黑体" panose="02010609060101010101" pitchFamily="49" charset="-122"/>
              </a:rPr>
              <a:t>windows</a:t>
            </a:r>
            <a:r>
              <a:rPr lang="zh-CN" altLang="en-US" sz="1400" dirty="0">
                <a:solidFill>
                  <a:schemeClr val="tx2"/>
                </a:solidFill>
                <a:latin typeface="黑体" panose="02010609060101010101" pitchFamily="49" charset="-122"/>
                <a:ea typeface="黑体" panose="02010609060101010101" pitchFamily="49" charset="-122"/>
              </a:rPr>
              <a:t>安全中心就是</a:t>
            </a:r>
            <a:r>
              <a:rPr lang="en-US" altLang="zh-CN" sz="1400" dirty="0">
                <a:solidFill>
                  <a:schemeClr val="tx2"/>
                </a:solidFill>
                <a:latin typeface="黑体" panose="02010609060101010101" pitchFamily="49" charset="-122"/>
                <a:ea typeface="黑体" panose="02010609060101010101" pitchFamily="49" charset="-122"/>
              </a:rPr>
              <a:t>windows</a:t>
            </a:r>
            <a:r>
              <a:rPr lang="zh-CN" altLang="en-US" sz="1400" dirty="0">
                <a:solidFill>
                  <a:schemeClr val="tx2"/>
                </a:solidFill>
                <a:latin typeface="黑体" panose="02010609060101010101" pitchFamily="49" charset="-122"/>
                <a:ea typeface="黑体" panose="02010609060101010101" pitchFamily="49" charset="-122"/>
              </a:rPr>
              <a:t>操作系统自带的个人防火墙</a:t>
            </a:r>
          </a:p>
        </p:txBody>
      </p:sp>
      <p:pic>
        <p:nvPicPr>
          <p:cNvPr id="9" name="图片 8">
            <a:extLst>
              <a:ext uri="{FF2B5EF4-FFF2-40B4-BE49-F238E27FC236}">
                <a16:creationId xmlns:a16="http://schemas.microsoft.com/office/drawing/2014/main" xmlns="" id="{0BAADE32-A7CD-4591-8C97-89F36A5094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4090" y="3058331"/>
            <a:ext cx="2438398" cy="2438398"/>
          </a:xfrm>
          <a:prstGeom prst="rect">
            <a:avLst/>
          </a:prstGeom>
          <a:ln>
            <a:solidFill>
              <a:schemeClr val="tx2"/>
            </a:solidFill>
          </a:ln>
        </p:spPr>
      </p:pic>
      <p:sp>
        <p:nvSpPr>
          <p:cNvPr id="11" name="文本框 10">
            <a:extLst>
              <a:ext uri="{FF2B5EF4-FFF2-40B4-BE49-F238E27FC236}">
                <a16:creationId xmlns:a16="http://schemas.microsoft.com/office/drawing/2014/main" xmlns="" id="{95FC50CF-CC47-40D3-9E42-EF36C4B23007}"/>
              </a:ext>
            </a:extLst>
          </p:cNvPr>
          <p:cNvSpPr txBox="1"/>
          <p:nvPr/>
        </p:nvSpPr>
        <p:spPr>
          <a:xfrm>
            <a:off x="5215137" y="5496729"/>
            <a:ext cx="2736304" cy="30777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buClr>
                <a:srgbClr val="C00000"/>
              </a:buClr>
            </a:pPr>
            <a:r>
              <a:rPr lang="zh-CN" altLang="en-US" sz="1400" dirty="0">
                <a:solidFill>
                  <a:schemeClr val="tx2"/>
                </a:solidFill>
                <a:latin typeface="黑体" panose="02010609060101010101" pitchFamily="49" charset="-122"/>
                <a:ea typeface="黑体" panose="02010609060101010101" pitchFamily="49" charset="-122"/>
              </a:rPr>
              <a:t>安全软件</a:t>
            </a:r>
          </a:p>
        </p:txBody>
      </p:sp>
    </p:spTree>
    <p:extLst>
      <p:ext uri="{BB962C8B-B14F-4D97-AF65-F5344CB8AC3E}">
        <p14:creationId xmlns:p14="http://schemas.microsoft.com/office/powerpoint/2010/main" val="1962049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12.5</a:t>
            </a:r>
            <a:r>
              <a:rPr lang="zh-CN" altLang="en-US" dirty="0">
                <a:latin typeface="楷体" panose="02010609060101010101" pitchFamily="49" charset="-122"/>
                <a:ea typeface="楷体" panose="02010609060101010101" pitchFamily="49" charset="-122"/>
              </a:rPr>
              <a:t>防火墙的部署和配置</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DMZ</a:t>
            </a:r>
            <a:r>
              <a:rPr lang="zh-CN" altLang="en-US" sz="2800" dirty="0">
                <a:solidFill>
                  <a:schemeClr val="tx2"/>
                </a:solidFill>
                <a:latin typeface="黑体" panose="02010609060101010101" pitchFamily="49" charset="-122"/>
                <a:ea typeface="黑体" panose="02010609060101010101" pitchFamily="49" charset="-122"/>
              </a:rPr>
              <a:t>网络</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 name="云形 1">
            <a:extLst>
              <a:ext uri="{FF2B5EF4-FFF2-40B4-BE49-F238E27FC236}">
                <a16:creationId xmlns:a16="http://schemas.microsoft.com/office/drawing/2014/main" xmlns="" id="{7A69160A-E722-4AF8-8B9C-BFC0E65B6D68}"/>
              </a:ext>
            </a:extLst>
          </p:cNvPr>
          <p:cNvSpPr/>
          <p:nvPr/>
        </p:nvSpPr>
        <p:spPr>
          <a:xfrm>
            <a:off x="304800" y="2015239"/>
            <a:ext cx="1656184" cy="64807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Internet</a:t>
            </a:r>
            <a:endParaRPr lang="zh-CN" altLang="en-US" dirty="0"/>
          </a:p>
        </p:txBody>
      </p:sp>
      <p:cxnSp>
        <p:nvCxnSpPr>
          <p:cNvPr id="7" name="直接箭头连接符 6">
            <a:extLst>
              <a:ext uri="{FF2B5EF4-FFF2-40B4-BE49-F238E27FC236}">
                <a16:creationId xmlns:a16="http://schemas.microsoft.com/office/drawing/2014/main" xmlns="" id="{DA91EA2F-1C9A-4D76-A6A7-725895A016FF}"/>
              </a:ext>
            </a:extLst>
          </p:cNvPr>
          <p:cNvCxnSpPr>
            <a:cxnSpLocks/>
          </p:cNvCxnSpPr>
          <p:nvPr/>
        </p:nvCxnSpPr>
        <p:spPr>
          <a:xfrm>
            <a:off x="2195736" y="2276872"/>
            <a:ext cx="504056" cy="0"/>
          </a:xfrm>
          <a:prstGeom prst="straightConnector1">
            <a:avLst/>
          </a:prstGeom>
          <a:ln>
            <a:solidFill>
              <a:schemeClr val="accent4">
                <a:lumMod val="40000"/>
                <a:lumOff val="6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1" name="直接箭头连接符 10">
            <a:extLst>
              <a:ext uri="{FF2B5EF4-FFF2-40B4-BE49-F238E27FC236}">
                <a16:creationId xmlns:a16="http://schemas.microsoft.com/office/drawing/2014/main" xmlns="" id="{0DB94469-2C11-485C-AD40-07677F94B6FF}"/>
              </a:ext>
            </a:extLst>
          </p:cNvPr>
          <p:cNvCxnSpPr>
            <a:cxnSpLocks/>
          </p:cNvCxnSpPr>
          <p:nvPr/>
        </p:nvCxnSpPr>
        <p:spPr>
          <a:xfrm>
            <a:off x="4121888" y="2275513"/>
            <a:ext cx="470408" cy="1274"/>
          </a:xfrm>
          <a:prstGeom prst="straightConnector1">
            <a:avLst/>
          </a:prstGeom>
          <a:ln>
            <a:solidFill>
              <a:schemeClr val="accent4">
                <a:lumMod val="40000"/>
                <a:lumOff val="6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10" name="文本框 9">
            <a:extLst>
              <a:ext uri="{FF2B5EF4-FFF2-40B4-BE49-F238E27FC236}">
                <a16:creationId xmlns:a16="http://schemas.microsoft.com/office/drawing/2014/main" xmlns="" id="{DFA58A25-29B8-4033-91EE-3405524CA321}"/>
              </a:ext>
            </a:extLst>
          </p:cNvPr>
          <p:cNvSpPr txBox="1"/>
          <p:nvPr/>
        </p:nvSpPr>
        <p:spPr>
          <a:xfrm>
            <a:off x="3029639" y="2866632"/>
            <a:ext cx="1073063" cy="30777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1400" dirty="0">
                <a:solidFill>
                  <a:schemeClr val="tx2"/>
                </a:solidFill>
                <a:latin typeface="黑体" panose="02010609060101010101" pitchFamily="49" charset="-122"/>
                <a:ea typeface="黑体" panose="02010609060101010101" pitchFamily="49" charset="-122"/>
              </a:rPr>
              <a:t>外部防火墙</a:t>
            </a:r>
          </a:p>
        </p:txBody>
      </p:sp>
      <p:sp>
        <p:nvSpPr>
          <p:cNvPr id="13" name="文本框 12">
            <a:extLst>
              <a:ext uri="{FF2B5EF4-FFF2-40B4-BE49-F238E27FC236}">
                <a16:creationId xmlns:a16="http://schemas.microsoft.com/office/drawing/2014/main" xmlns="" id="{48C9484C-63C2-488F-BA8B-C83649D11C07}"/>
              </a:ext>
            </a:extLst>
          </p:cNvPr>
          <p:cNvSpPr txBox="1"/>
          <p:nvPr/>
        </p:nvSpPr>
        <p:spPr>
          <a:xfrm>
            <a:off x="6411687" y="2867957"/>
            <a:ext cx="1073063" cy="30777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1400" dirty="0">
                <a:solidFill>
                  <a:schemeClr val="tx2"/>
                </a:solidFill>
                <a:latin typeface="黑体" panose="02010609060101010101" pitchFamily="49" charset="-122"/>
                <a:ea typeface="黑体" panose="02010609060101010101" pitchFamily="49" charset="-122"/>
              </a:rPr>
              <a:t>内部防火墙</a:t>
            </a:r>
          </a:p>
        </p:txBody>
      </p:sp>
      <p:grpSp>
        <p:nvGrpSpPr>
          <p:cNvPr id="14" name="组合 13">
            <a:extLst>
              <a:ext uri="{FF2B5EF4-FFF2-40B4-BE49-F238E27FC236}">
                <a16:creationId xmlns:a16="http://schemas.microsoft.com/office/drawing/2014/main" xmlns="" id="{CD924603-6374-4FA4-8B52-77B42666849E}"/>
              </a:ext>
            </a:extLst>
          </p:cNvPr>
          <p:cNvGrpSpPr/>
          <p:nvPr/>
        </p:nvGrpSpPr>
        <p:grpSpPr>
          <a:xfrm>
            <a:off x="7949213" y="3396195"/>
            <a:ext cx="941516" cy="1461066"/>
            <a:chOff x="7017783" y="4660702"/>
            <a:chExt cx="941516" cy="1461066"/>
          </a:xfrm>
        </p:grpSpPr>
        <p:graphicFrame>
          <p:nvGraphicFramePr>
            <p:cNvPr id="15" name="Object 100">
              <a:extLst>
                <a:ext uri="{FF2B5EF4-FFF2-40B4-BE49-F238E27FC236}">
                  <a16:creationId xmlns:a16="http://schemas.microsoft.com/office/drawing/2014/main" xmlns="" id="{59856A2A-D583-48BF-8D0F-21EC0509AA5D}"/>
                </a:ext>
              </a:extLst>
            </p:cNvPr>
            <p:cNvGraphicFramePr>
              <a:graphicFrameLocks/>
            </p:cNvGraphicFramePr>
            <p:nvPr/>
          </p:nvGraphicFramePr>
          <p:xfrm>
            <a:off x="7089349" y="4660702"/>
            <a:ext cx="869950" cy="911225"/>
          </p:xfrm>
          <a:graphic>
            <a:graphicData uri="http://schemas.openxmlformats.org/presentationml/2006/ole">
              <mc:AlternateContent xmlns:mc="http://schemas.openxmlformats.org/markup-compatibility/2006">
                <mc:Choice xmlns:v="urn:schemas-microsoft-com:vml" Requires="v">
                  <p:oleObj spid="_x0000_s39950" name="Drawing" r:id="rId4" imgW="869760" imgH="911160" progId="WPDraw30.Drawing">
                    <p:embed/>
                  </p:oleObj>
                </mc:Choice>
                <mc:Fallback>
                  <p:oleObj name="Drawing" r:id="rId4" imgW="869760" imgH="911160" progId="WPDraw30.Drawing">
                    <p:embed/>
                    <p:pic>
                      <p:nvPicPr>
                        <p:cNvPr id="15" name="Object 100">
                          <a:extLst>
                            <a:ext uri="{FF2B5EF4-FFF2-40B4-BE49-F238E27FC236}">
                              <a16:creationId xmlns:a16="http://schemas.microsoft.com/office/drawing/2014/main" xmlns="" id="{59856A2A-D583-48BF-8D0F-21EC0509AA5D}"/>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9349" y="4660702"/>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Rectangle 117">
              <a:extLst>
                <a:ext uri="{FF2B5EF4-FFF2-40B4-BE49-F238E27FC236}">
                  <a16:creationId xmlns:a16="http://schemas.microsoft.com/office/drawing/2014/main" xmlns="" id="{99B475D8-727F-4BAD-9C1F-731D8D9642A6}"/>
                </a:ext>
              </a:extLst>
            </p:cNvPr>
            <p:cNvSpPr>
              <a:spLocks noChangeArrowheads="1"/>
            </p:cNvSpPr>
            <p:nvPr/>
          </p:nvSpPr>
          <p:spPr bwMode="auto">
            <a:xfrm>
              <a:off x="7017783" y="5616943"/>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latin typeface="黑体" panose="02010609060101010101" pitchFamily="49" charset="-122"/>
                  <a:ea typeface="黑体" panose="02010609060101010101" pitchFamily="49" charset="-122"/>
                </a:rPr>
                <a:t>用户</a:t>
              </a:r>
              <a:endParaRPr lang="en-US" altLang="zh-CN" dirty="0">
                <a:latin typeface="黑体" panose="02010609060101010101" pitchFamily="49" charset="-122"/>
                <a:ea typeface="黑体" panose="02010609060101010101" pitchFamily="49" charset="-122"/>
              </a:endParaRPr>
            </a:p>
          </p:txBody>
        </p:sp>
      </p:grpSp>
      <p:cxnSp>
        <p:nvCxnSpPr>
          <p:cNvPr id="17" name="直接箭头连接符 16">
            <a:extLst>
              <a:ext uri="{FF2B5EF4-FFF2-40B4-BE49-F238E27FC236}">
                <a16:creationId xmlns:a16="http://schemas.microsoft.com/office/drawing/2014/main" xmlns="" id="{FEEDFD13-5841-49CB-BA3B-E72EF32711E7}"/>
              </a:ext>
            </a:extLst>
          </p:cNvPr>
          <p:cNvCxnSpPr>
            <a:cxnSpLocks/>
          </p:cNvCxnSpPr>
          <p:nvPr/>
        </p:nvCxnSpPr>
        <p:spPr>
          <a:xfrm>
            <a:off x="8454405" y="3019032"/>
            <a:ext cx="0" cy="283866"/>
          </a:xfrm>
          <a:prstGeom prst="straightConnector1">
            <a:avLst/>
          </a:prstGeom>
          <a:ln>
            <a:solidFill>
              <a:schemeClr val="accent4">
                <a:lumMod val="40000"/>
                <a:lumOff val="60000"/>
              </a:schemeClr>
            </a:solidFill>
            <a:tailEnd type="triangle"/>
          </a:ln>
        </p:spPr>
        <p:style>
          <a:lnRef idx="3">
            <a:schemeClr val="accent1"/>
          </a:lnRef>
          <a:fillRef idx="0">
            <a:schemeClr val="accent1"/>
          </a:fillRef>
          <a:effectRef idx="2">
            <a:schemeClr val="accent1"/>
          </a:effectRef>
          <a:fontRef idx="minor">
            <a:schemeClr val="tx1"/>
          </a:fontRef>
        </p:style>
      </p:cxnSp>
      <p:grpSp>
        <p:nvGrpSpPr>
          <p:cNvPr id="22" name="组合 21">
            <a:extLst>
              <a:ext uri="{FF2B5EF4-FFF2-40B4-BE49-F238E27FC236}">
                <a16:creationId xmlns:a16="http://schemas.microsoft.com/office/drawing/2014/main" xmlns="" id="{9A8BB4FA-E90B-4DB4-BC88-35B3CABC7336}"/>
              </a:ext>
            </a:extLst>
          </p:cNvPr>
          <p:cNvGrpSpPr/>
          <p:nvPr/>
        </p:nvGrpSpPr>
        <p:grpSpPr>
          <a:xfrm>
            <a:off x="7866593" y="4950558"/>
            <a:ext cx="936625" cy="1100912"/>
            <a:chOff x="7005484" y="4285770"/>
            <a:chExt cx="936625" cy="1100912"/>
          </a:xfrm>
        </p:grpSpPr>
        <p:pic>
          <p:nvPicPr>
            <p:cNvPr id="18" name="图片 17">
              <a:extLst>
                <a:ext uri="{FF2B5EF4-FFF2-40B4-BE49-F238E27FC236}">
                  <a16:creationId xmlns:a16="http://schemas.microsoft.com/office/drawing/2014/main" xmlns="" id="{CE4FB064-FCD6-4F63-BBD4-17935D3BF23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31681" y="4285770"/>
              <a:ext cx="596087" cy="596087"/>
            </a:xfrm>
            <a:prstGeom prst="rect">
              <a:avLst/>
            </a:prstGeom>
          </p:spPr>
        </p:pic>
        <p:sp>
          <p:nvSpPr>
            <p:cNvPr id="19" name="Rectangle 117">
              <a:extLst>
                <a:ext uri="{FF2B5EF4-FFF2-40B4-BE49-F238E27FC236}">
                  <a16:creationId xmlns:a16="http://schemas.microsoft.com/office/drawing/2014/main" xmlns="" id="{F80BC38A-1F3D-491E-8BC9-87E4BA77C549}"/>
                </a:ext>
              </a:extLst>
            </p:cNvPr>
            <p:cNvSpPr>
              <a:spLocks noChangeArrowheads="1"/>
            </p:cNvSpPr>
            <p:nvPr/>
          </p:nvSpPr>
          <p:spPr bwMode="auto">
            <a:xfrm>
              <a:off x="7005484" y="4881857"/>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latin typeface="黑体" panose="02010609060101010101" pitchFamily="49" charset="-122"/>
                  <a:ea typeface="黑体" panose="02010609060101010101" pitchFamily="49" charset="-122"/>
                </a:rPr>
                <a:t>数据库</a:t>
              </a:r>
              <a:endParaRPr lang="en-US" altLang="zh-CN" dirty="0">
                <a:latin typeface="黑体" panose="02010609060101010101" pitchFamily="49" charset="-122"/>
                <a:ea typeface="黑体" panose="02010609060101010101" pitchFamily="49" charset="-122"/>
              </a:endParaRPr>
            </a:p>
          </p:txBody>
        </p:sp>
      </p:grpSp>
      <p:pic>
        <p:nvPicPr>
          <p:cNvPr id="20" name="图片 19">
            <a:extLst>
              <a:ext uri="{FF2B5EF4-FFF2-40B4-BE49-F238E27FC236}">
                <a16:creationId xmlns:a16="http://schemas.microsoft.com/office/drawing/2014/main" xmlns="" id="{A090ED47-A229-4F6A-A35A-2F261BF52F43}"/>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8863" t="22340" r="19268" b="21720"/>
          <a:stretch/>
        </p:blipFill>
        <p:spPr>
          <a:xfrm>
            <a:off x="4777639" y="3245378"/>
            <a:ext cx="754314" cy="682021"/>
          </a:xfrm>
          <a:prstGeom prst="rect">
            <a:avLst/>
          </a:prstGeom>
        </p:spPr>
      </p:pic>
      <p:cxnSp>
        <p:nvCxnSpPr>
          <p:cNvPr id="23" name="直接箭头连接符 22">
            <a:extLst>
              <a:ext uri="{FF2B5EF4-FFF2-40B4-BE49-F238E27FC236}">
                <a16:creationId xmlns:a16="http://schemas.microsoft.com/office/drawing/2014/main" xmlns="" id="{4CF46449-8934-4A58-9240-EC3DF48ABC1E}"/>
              </a:ext>
            </a:extLst>
          </p:cNvPr>
          <p:cNvCxnSpPr>
            <a:cxnSpLocks/>
          </p:cNvCxnSpPr>
          <p:nvPr/>
        </p:nvCxnSpPr>
        <p:spPr>
          <a:xfrm>
            <a:off x="5757848" y="2275631"/>
            <a:ext cx="470408" cy="1274"/>
          </a:xfrm>
          <a:prstGeom prst="straightConnector1">
            <a:avLst/>
          </a:prstGeom>
          <a:ln>
            <a:solidFill>
              <a:schemeClr val="accent4">
                <a:lumMod val="40000"/>
                <a:lumOff val="6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4" name="直接箭头连接符 23">
            <a:extLst>
              <a:ext uri="{FF2B5EF4-FFF2-40B4-BE49-F238E27FC236}">
                <a16:creationId xmlns:a16="http://schemas.microsoft.com/office/drawing/2014/main" xmlns="" id="{6FB60E43-455C-473D-89E3-5957E097F12B}"/>
              </a:ext>
            </a:extLst>
          </p:cNvPr>
          <p:cNvCxnSpPr>
            <a:cxnSpLocks/>
          </p:cNvCxnSpPr>
          <p:nvPr/>
        </p:nvCxnSpPr>
        <p:spPr>
          <a:xfrm>
            <a:off x="7478805" y="2275513"/>
            <a:ext cx="470408" cy="1274"/>
          </a:xfrm>
          <a:prstGeom prst="straightConnector1">
            <a:avLst/>
          </a:prstGeom>
          <a:ln>
            <a:solidFill>
              <a:schemeClr val="accent4">
                <a:lumMod val="40000"/>
                <a:lumOff val="6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27" name="矩形 26">
            <a:extLst>
              <a:ext uri="{FF2B5EF4-FFF2-40B4-BE49-F238E27FC236}">
                <a16:creationId xmlns:a16="http://schemas.microsoft.com/office/drawing/2014/main" xmlns="" id="{6AE5C271-44E1-4ABB-905A-8F3EFB7AD649}"/>
              </a:ext>
            </a:extLst>
          </p:cNvPr>
          <p:cNvSpPr/>
          <p:nvPr/>
        </p:nvSpPr>
        <p:spPr>
          <a:xfrm>
            <a:off x="7832574" y="3343406"/>
            <a:ext cx="1169901" cy="2740928"/>
          </a:xfrm>
          <a:prstGeom prst="rect">
            <a:avLst/>
          </a:prstGeom>
          <a:noFill/>
          <a:ln>
            <a:solidFill>
              <a:schemeClr val="accent2">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9" name="图片 28">
            <a:extLst>
              <a:ext uri="{FF2B5EF4-FFF2-40B4-BE49-F238E27FC236}">
                <a16:creationId xmlns:a16="http://schemas.microsoft.com/office/drawing/2014/main" xmlns="" id="{2BAC55BD-A61B-4481-9474-006205E33EA2}"/>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8863" t="22340" r="19268" b="21720"/>
          <a:stretch/>
        </p:blipFill>
        <p:spPr>
          <a:xfrm>
            <a:off x="4795742" y="4700118"/>
            <a:ext cx="754314" cy="682021"/>
          </a:xfrm>
          <a:prstGeom prst="rect">
            <a:avLst/>
          </a:prstGeom>
        </p:spPr>
      </p:pic>
      <p:sp>
        <p:nvSpPr>
          <p:cNvPr id="30" name="Rectangle 117">
            <a:extLst>
              <a:ext uri="{FF2B5EF4-FFF2-40B4-BE49-F238E27FC236}">
                <a16:creationId xmlns:a16="http://schemas.microsoft.com/office/drawing/2014/main" xmlns="" id="{22FF9991-5670-4EE4-B10F-C01D757C7241}"/>
              </a:ext>
            </a:extLst>
          </p:cNvPr>
          <p:cNvSpPr>
            <a:spLocks noChangeArrowheads="1"/>
          </p:cNvSpPr>
          <p:nvPr/>
        </p:nvSpPr>
        <p:spPr bwMode="auto">
          <a:xfrm>
            <a:off x="4704586" y="3839735"/>
            <a:ext cx="936625" cy="609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en-US" altLang="zh-CN" dirty="0">
                <a:latin typeface="黑体" panose="02010609060101010101" pitchFamily="49" charset="-122"/>
                <a:ea typeface="黑体" panose="02010609060101010101" pitchFamily="49" charset="-122"/>
              </a:rPr>
              <a:t>Web</a:t>
            </a:r>
          </a:p>
          <a:p>
            <a:pPr marL="342900" indent="-342900" algn="ctr">
              <a:spcBef>
                <a:spcPct val="60000"/>
              </a:spcBef>
            </a:pPr>
            <a:r>
              <a:rPr lang="zh-CN" altLang="en-US" dirty="0">
                <a:latin typeface="黑体" panose="02010609060101010101" pitchFamily="49" charset="-122"/>
                <a:ea typeface="黑体" panose="02010609060101010101" pitchFamily="49" charset="-122"/>
              </a:rPr>
              <a:t>服务器</a:t>
            </a:r>
            <a:endParaRPr lang="en-US" altLang="zh-CN" dirty="0">
              <a:latin typeface="黑体" panose="02010609060101010101" pitchFamily="49" charset="-122"/>
              <a:ea typeface="黑体" panose="02010609060101010101" pitchFamily="49" charset="-122"/>
            </a:endParaRPr>
          </a:p>
        </p:txBody>
      </p:sp>
      <p:sp>
        <p:nvSpPr>
          <p:cNvPr id="31" name="Rectangle 117">
            <a:extLst>
              <a:ext uri="{FF2B5EF4-FFF2-40B4-BE49-F238E27FC236}">
                <a16:creationId xmlns:a16="http://schemas.microsoft.com/office/drawing/2014/main" xmlns="" id="{C2973089-2F23-472C-A911-26C6FC145283}"/>
              </a:ext>
            </a:extLst>
          </p:cNvPr>
          <p:cNvSpPr>
            <a:spLocks noChangeArrowheads="1"/>
          </p:cNvSpPr>
          <p:nvPr/>
        </p:nvSpPr>
        <p:spPr bwMode="auto">
          <a:xfrm>
            <a:off x="4704586" y="5294232"/>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en-US" altLang="zh-CN" dirty="0">
                <a:latin typeface="黑体" panose="02010609060101010101" pitchFamily="49" charset="-122"/>
                <a:ea typeface="黑体" panose="02010609060101010101" pitchFamily="49" charset="-122"/>
              </a:rPr>
              <a:t>DNS</a:t>
            </a:r>
          </a:p>
          <a:p>
            <a:pPr marL="342900" indent="-342900" algn="ctr">
              <a:spcBef>
                <a:spcPct val="60000"/>
              </a:spcBef>
            </a:pPr>
            <a:r>
              <a:rPr lang="zh-CN" altLang="en-US" dirty="0">
                <a:latin typeface="黑体" panose="02010609060101010101" pitchFamily="49" charset="-122"/>
                <a:ea typeface="黑体" panose="02010609060101010101" pitchFamily="49" charset="-122"/>
              </a:rPr>
              <a:t>服务器</a:t>
            </a:r>
            <a:endParaRPr lang="en-US" altLang="zh-CN" dirty="0">
              <a:latin typeface="黑体" panose="02010609060101010101" pitchFamily="49" charset="-122"/>
              <a:ea typeface="黑体" panose="02010609060101010101" pitchFamily="49" charset="-122"/>
            </a:endParaRPr>
          </a:p>
        </p:txBody>
      </p:sp>
      <p:sp>
        <p:nvSpPr>
          <p:cNvPr id="34" name="矩形 33">
            <a:extLst>
              <a:ext uri="{FF2B5EF4-FFF2-40B4-BE49-F238E27FC236}">
                <a16:creationId xmlns:a16="http://schemas.microsoft.com/office/drawing/2014/main" xmlns="" id="{95B85AF1-244F-43E0-8402-AA5D904CC4D3}"/>
              </a:ext>
            </a:extLst>
          </p:cNvPr>
          <p:cNvSpPr/>
          <p:nvPr/>
        </p:nvSpPr>
        <p:spPr>
          <a:xfrm>
            <a:off x="4587947" y="3329654"/>
            <a:ext cx="1169901" cy="2740928"/>
          </a:xfrm>
          <a:prstGeom prst="rect">
            <a:avLst/>
          </a:prstGeom>
          <a:noFill/>
          <a:ln>
            <a:solidFill>
              <a:schemeClr val="accent2">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5" name="直接箭头连接符 34">
            <a:extLst>
              <a:ext uri="{FF2B5EF4-FFF2-40B4-BE49-F238E27FC236}">
                <a16:creationId xmlns:a16="http://schemas.microsoft.com/office/drawing/2014/main" xmlns="" id="{2249E010-FAEC-4E4E-B659-0E07739CC2DF}"/>
              </a:ext>
            </a:extLst>
          </p:cNvPr>
          <p:cNvCxnSpPr>
            <a:cxnSpLocks/>
          </p:cNvCxnSpPr>
          <p:nvPr/>
        </p:nvCxnSpPr>
        <p:spPr>
          <a:xfrm>
            <a:off x="5174182" y="3019032"/>
            <a:ext cx="0" cy="283866"/>
          </a:xfrm>
          <a:prstGeom prst="straightConnector1">
            <a:avLst/>
          </a:prstGeom>
          <a:ln>
            <a:solidFill>
              <a:schemeClr val="accent4">
                <a:lumMod val="40000"/>
                <a:lumOff val="6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28" name="文本框 27">
            <a:extLst>
              <a:ext uri="{FF2B5EF4-FFF2-40B4-BE49-F238E27FC236}">
                <a16:creationId xmlns:a16="http://schemas.microsoft.com/office/drawing/2014/main" xmlns="" id="{99F916A6-F3DA-4290-9B64-95F463E6B361}"/>
              </a:ext>
            </a:extLst>
          </p:cNvPr>
          <p:cNvSpPr txBox="1"/>
          <p:nvPr/>
        </p:nvSpPr>
        <p:spPr>
          <a:xfrm>
            <a:off x="4471389" y="6165810"/>
            <a:ext cx="2376264"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dirty="0">
                <a:solidFill>
                  <a:schemeClr val="tx2"/>
                </a:solidFill>
                <a:latin typeface="黑体" panose="02010609060101010101" pitchFamily="49" charset="-122"/>
                <a:ea typeface="黑体" panose="02010609060101010101" pitchFamily="49" charset="-122"/>
              </a:rPr>
              <a:t>内部</a:t>
            </a:r>
            <a:r>
              <a:rPr lang="en-US" altLang="zh-CN" dirty="0">
                <a:solidFill>
                  <a:schemeClr val="tx2"/>
                </a:solidFill>
                <a:latin typeface="黑体" panose="02010609060101010101" pitchFamily="49" charset="-122"/>
                <a:ea typeface="黑体" panose="02010609060101010101" pitchFamily="49" charset="-122"/>
              </a:rPr>
              <a:t>DMZ</a:t>
            </a:r>
            <a:r>
              <a:rPr lang="zh-CN" altLang="en-US" dirty="0">
                <a:solidFill>
                  <a:schemeClr val="tx2"/>
                </a:solidFill>
                <a:latin typeface="黑体" panose="02010609060101010101" pitchFamily="49" charset="-122"/>
                <a:ea typeface="黑体" panose="02010609060101010101" pitchFamily="49" charset="-122"/>
              </a:rPr>
              <a:t>网络</a:t>
            </a:r>
          </a:p>
        </p:txBody>
      </p:sp>
      <p:sp>
        <p:nvSpPr>
          <p:cNvPr id="37" name="文本框 36">
            <a:extLst>
              <a:ext uri="{FF2B5EF4-FFF2-40B4-BE49-F238E27FC236}">
                <a16:creationId xmlns:a16="http://schemas.microsoft.com/office/drawing/2014/main" xmlns="" id="{1EB7FEB0-7430-45DF-A895-7C35D9F0BD5F}"/>
              </a:ext>
            </a:extLst>
          </p:cNvPr>
          <p:cNvSpPr txBox="1"/>
          <p:nvPr/>
        </p:nvSpPr>
        <p:spPr>
          <a:xfrm>
            <a:off x="7146773" y="6177631"/>
            <a:ext cx="2376264"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dirty="0">
                <a:solidFill>
                  <a:schemeClr val="tx2"/>
                </a:solidFill>
                <a:latin typeface="黑体" panose="02010609060101010101" pitchFamily="49" charset="-122"/>
                <a:ea typeface="黑体" panose="02010609060101010101" pitchFamily="49" charset="-122"/>
              </a:rPr>
              <a:t>内部受保护的网络</a:t>
            </a:r>
          </a:p>
        </p:txBody>
      </p:sp>
      <p:sp>
        <p:nvSpPr>
          <p:cNvPr id="38" name="文本框 37">
            <a:extLst>
              <a:ext uri="{FF2B5EF4-FFF2-40B4-BE49-F238E27FC236}">
                <a16:creationId xmlns:a16="http://schemas.microsoft.com/office/drawing/2014/main" xmlns="" id="{79126A3B-BDD6-47EB-8E1B-5C0653E25822}"/>
              </a:ext>
            </a:extLst>
          </p:cNvPr>
          <p:cNvSpPr txBox="1"/>
          <p:nvPr/>
        </p:nvSpPr>
        <p:spPr>
          <a:xfrm>
            <a:off x="4778493" y="2663641"/>
            <a:ext cx="1073063" cy="30777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1400" dirty="0">
                <a:solidFill>
                  <a:schemeClr val="tx2"/>
                </a:solidFill>
                <a:latin typeface="黑体" panose="02010609060101010101" pitchFamily="49" charset="-122"/>
                <a:ea typeface="黑体" panose="02010609060101010101" pitchFamily="49" charset="-122"/>
              </a:rPr>
              <a:t>交换机</a:t>
            </a:r>
          </a:p>
        </p:txBody>
      </p:sp>
      <p:sp>
        <p:nvSpPr>
          <p:cNvPr id="40" name="文本框 39">
            <a:extLst>
              <a:ext uri="{FF2B5EF4-FFF2-40B4-BE49-F238E27FC236}">
                <a16:creationId xmlns:a16="http://schemas.microsoft.com/office/drawing/2014/main" xmlns="" id="{3E221DC8-EB34-48AB-BE33-71AA0FE9A215}"/>
              </a:ext>
            </a:extLst>
          </p:cNvPr>
          <p:cNvSpPr txBox="1"/>
          <p:nvPr/>
        </p:nvSpPr>
        <p:spPr>
          <a:xfrm>
            <a:off x="8100290" y="2624001"/>
            <a:ext cx="1073063" cy="30777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1400" dirty="0">
                <a:solidFill>
                  <a:schemeClr val="tx2"/>
                </a:solidFill>
                <a:latin typeface="黑体" panose="02010609060101010101" pitchFamily="49" charset="-122"/>
                <a:ea typeface="黑体" panose="02010609060101010101" pitchFamily="49" charset="-122"/>
              </a:rPr>
              <a:t>交换机</a:t>
            </a:r>
          </a:p>
        </p:txBody>
      </p:sp>
      <p:sp>
        <p:nvSpPr>
          <p:cNvPr id="42" name="矩形: 圆角 41">
            <a:extLst>
              <a:ext uri="{FF2B5EF4-FFF2-40B4-BE49-F238E27FC236}">
                <a16:creationId xmlns:a16="http://schemas.microsoft.com/office/drawing/2014/main" xmlns="" id="{041AE12F-DBD8-487B-A7C8-7A0C1C27CDD1}"/>
              </a:ext>
            </a:extLst>
          </p:cNvPr>
          <p:cNvSpPr/>
          <p:nvPr/>
        </p:nvSpPr>
        <p:spPr>
          <a:xfrm>
            <a:off x="158024" y="5904200"/>
            <a:ext cx="1526018" cy="523220"/>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常规配置</a:t>
            </a:r>
          </a:p>
        </p:txBody>
      </p:sp>
      <p:sp>
        <p:nvSpPr>
          <p:cNvPr id="43" name="左大括号 42">
            <a:extLst>
              <a:ext uri="{FF2B5EF4-FFF2-40B4-BE49-F238E27FC236}">
                <a16:creationId xmlns:a16="http://schemas.microsoft.com/office/drawing/2014/main" xmlns="" id="{45DC8B8A-41DE-47A5-B3F0-F6A373569549}"/>
              </a:ext>
            </a:extLst>
          </p:cNvPr>
          <p:cNvSpPr/>
          <p:nvPr/>
        </p:nvSpPr>
        <p:spPr>
          <a:xfrm>
            <a:off x="1791601" y="3241186"/>
            <a:ext cx="360040" cy="3464414"/>
          </a:xfrm>
          <a:prstGeom prst="leftBrace">
            <a:avLst>
              <a:gd name="adj1" fmla="val 118387"/>
              <a:gd name="adj2" fmla="val 84019"/>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44" name="矩形: 圆角 43">
            <a:extLst>
              <a:ext uri="{FF2B5EF4-FFF2-40B4-BE49-F238E27FC236}">
                <a16:creationId xmlns:a16="http://schemas.microsoft.com/office/drawing/2014/main" xmlns="" id="{FA008EA9-0680-425A-BE60-061CB6AEF5CA}"/>
              </a:ext>
            </a:extLst>
          </p:cNvPr>
          <p:cNvSpPr/>
          <p:nvPr/>
        </p:nvSpPr>
        <p:spPr>
          <a:xfrm>
            <a:off x="2302624" y="3247016"/>
            <a:ext cx="2015671" cy="562676"/>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solidFill>
                  <a:schemeClr val="tx2">
                    <a:lumMod val="95000"/>
                    <a:lumOff val="5000"/>
                  </a:schemeClr>
                </a:solidFill>
                <a:latin typeface="黑体" panose="02010609060101010101" pitchFamily="49" charset="-122"/>
                <a:ea typeface="黑体" panose="02010609060101010101" pitchFamily="49" charset="-122"/>
              </a:rPr>
              <a:t>外部防火墙</a:t>
            </a:r>
          </a:p>
        </p:txBody>
      </p:sp>
      <p:sp>
        <p:nvSpPr>
          <p:cNvPr id="45" name="矩形: 圆角 44">
            <a:extLst>
              <a:ext uri="{FF2B5EF4-FFF2-40B4-BE49-F238E27FC236}">
                <a16:creationId xmlns:a16="http://schemas.microsoft.com/office/drawing/2014/main" xmlns="" id="{DF4A9B71-5225-435C-9638-4D4D42B82A2E}"/>
              </a:ext>
            </a:extLst>
          </p:cNvPr>
          <p:cNvSpPr/>
          <p:nvPr/>
        </p:nvSpPr>
        <p:spPr>
          <a:xfrm>
            <a:off x="2283922" y="4094574"/>
            <a:ext cx="2015671" cy="562676"/>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solidFill>
                  <a:schemeClr val="tx2">
                    <a:lumMod val="95000"/>
                    <a:lumOff val="5000"/>
                  </a:schemeClr>
                </a:solidFill>
                <a:latin typeface="黑体" panose="02010609060101010101" pitchFamily="49" charset="-122"/>
                <a:ea typeface="黑体" panose="02010609060101010101" pitchFamily="49" charset="-122"/>
              </a:rPr>
              <a:t>非军事区（</a:t>
            </a:r>
            <a:r>
              <a:rPr lang="en-US" altLang="zh-CN" dirty="0">
                <a:solidFill>
                  <a:schemeClr val="tx2">
                    <a:lumMod val="95000"/>
                    <a:lumOff val="5000"/>
                  </a:schemeClr>
                </a:solidFill>
                <a:latin typeface="黑体" panose="02010609060101010101" pitchFamily="49" charset="-122"/>
                <a:ea typeface="黑体" panose="02010609060101010101" pitchFamily="49" charset="-122"/>
              </a:rPr>
              <a:t>DMZ</a:t>
            </a:r>
            <a:r>
              <a:rPr lang="zh-CN" altLang="en-US" dirty="0">
                <a:solidFill>
                  <a:schemeClr val="tx2">
                    <a:lumMod val="95000"/>
                    <a:lumOff val="5000"/>
                  </a:schemeClr>
                </a:solidFill>
                <a:latin typeface="黑体" panose="02010609060101010101" pitchFamily="49" charset="-122"/>
                <a:ea typeface="黑体" panose="02010609060101010101" pitchFamily="49" charset="-122"/>
              </a:rPr>
              <a:t>）</a:t>
            </a:r>
          </a:p>
        </p:txBody>
      </p:sp>
      <p:sp>
        <p:nvSpPr>
          <p:cNvPr id="46" name="矩形: 圆角 45">
            <a:extLst>
              <a:ext uri="{FF2B5EF4-FFF2-40B4-BE49-F238E27FC236}">
                <a16:creationId xmlns:a16="http://schemas.microsoft.com/office/drawing/2014/main" xmlns="" id="{BC527FDF-CB09-4CBA-B6D5-044EC293F915}"/>
              </a:ext>
            </a:extLst>
          </p:cNvPr>
          <p:cNvSpPr/>
          <p:nvPr/>
        </p:nvSpPr>
        <p:spPr>
          <a:xfrm>
            <a:off x="2239639" y="5032907"/>
            <a:ext cx="2015670" cy="562676"/>
          </a:xfrm>
          <a:prstGeom prst="roundRect">
            <a:avLst/>
          </a:prstGeom>
          <a:solidFill>
            <a:schemeClr val="accent2">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solidFill>
                  <a:schemeClr val="tx2">
                    <a:lumMod val="95000"/>
                    <a:lumOff val="5000"/>
                  </a:schemeClr>
                </a:solidFill>
                <a:latin typeface="黑体" panose="02010609060101010101" pitchFamily="49" charset="-122"/>
                <a:ea typeface="黑体" panose="02010609060101010101" pitchFamily="49" charset="-122"/>
              </a:rPr>
              <a:t>内部防火墙</a:t>
            </a:r>
          </a:p>
        </p:txBody>
      </p:sp>
      <p:sp>
        <p:nvSpPr>
          <p:cNvPr id="47" name="矩形: 圆角 46">
            <a:extLst>
              <a:ext uri="{FF2B5EF4-FFF2-40B4-BE49-F238E27FC236}">
                <a16:creationId xmlns:a16="http://schemas.microsoft.com/office/drawing/2014/main" xmlns="" id="{BEC50800-61E3-4CFD-A619-694990CFE24B}"/>
              </a:ext>
            </a:extLst>
          </p:cNvPr>
          <p:cNvSpPr/>
          <p:nvPr/>
        </p:nvSpPr>
        <p:spPr>
          <a:xfrm>
            <a:off x="2232750" y="5971240"/>
            <a:ext cx="1993617" cy="530895"/>
          </a:xfrm>
          <a:prstGeom prst="roundRect">
            <a:avLst/>
          </a:prstGeom>
          <a:solidFill>
            <a:schemeClr val="accent3">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a:solidFill>
                  <a:schemeClr val="tx2">
                    <a:lumMod val="95000"/>
                    <a:lumOff val="5000"/>
                  </a:schemeClr>
                </a:solidFill>
                <a:latin typeface="黑体" panose="02010609060101010101" pitchFamily="49" charset="-122"/>
                <a:ea typeface="黑体" panose="02010609060101010101" pitchFamily="49" charset="-122"/>
              </a:rPr>
              <a:t>受保护的网络</a:t>
            </a:r>
            <a:endParaRPr lang="en-US" altLang="zh-CN"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48" name="文本框 47">
            <a:extLst>
              <a:ext uri="{FF2B5EF4-FFF2-40B4-BE49-F238E27FC236}">
                <a16:creationId xmlns:a16="http://schemas.microsoft.com/office/drawing/2014/main" xmlns="" id="{1D98E1D0-7948-40E0-9D32-C019243F9A6A}"/>
              </a:ext>
            </a:extLst>
          </p:cNvPr>
          <p:cNvSpPr txBox="1"/>
          <p:nvPr/>
        </p:nvSpPr>
        <p:spPr>
          <a:xfrm>
            <a:off x="219883" y="3295106"/>
            <a:ext cx="1476872" cy="1754326"/>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r>
              <a:rPr lang="zh-CN" altLang="en-US" dirty="0">
                <a:solidFill>
                  <a:schemeClr val="tx2"/>
                </a:solidFill>
                <a:latin typeface="黑体" panose="02010609060101010101" pitchFamily="49" charset="-122"/>
                <a:ea typeface="黑体" panose="02010609060101010101" pitchFamily="49" charset="-122"/>
                <a:cs typeface="MS PGothic" pitchFamily="-1" charset="-128"/>
              </a:rPr>
              <a:t>外部防火墙为</a:t>
            </a:r>
            <a:r>
              <a:rPr lang="en-US" altLang="zh-CN" dirty="0">
                <a:solidFill>
                  <a:schemeClr val="tx2"/>
                </a:solidFill>
                <a:effectLst/>
                <a:latin typeface="黑体" panose="02010609060101010101" pitchFamily="49" charset="-122"/>
                <a:ea typeface="黑体" panose="02010609060101010101" pitchFamily="49" charset="-122"/>
                <a:cs typeface="MS PGothic" pitchFamily="-1" charset="-128"/>
              </a:rPr>
              <a:t>DMZ</a:t>
            </a:r>
            <a:r>
              <a:rPr lang="zh-CN" altLang="en-US" dirty="0">
                <a:solidFill>
                  <a:schemeClr val="tx2"/>
                </a:solidFill>
                <a:latin typeface="黑体" panose="02010609060101010101" pitchFamily="49" charset="-122"/>
                <a:ea typeface="黑体" panose="02010609060101010101" pitchFamily="49" charset="-122"/>
                <a:cs typeface="MS PGothic" pitchFamily="-1" charset="-128"/>
              </a:rPr>
              <a:t>提供了</a:t>
            </a:r>
            <a:r>
              <a:rPr lang="zh-CN" altLang="en-US" dirty="0">
                <a:solidFill>
                  <a:schemeClr val="tx2"/>
                </a:solidFill>
                <a:effectLst/>
                <a:latin typeface="黑体" panose="02010609060101010101" pitchFamily="49" charset="-122"/>
                <a:ea typeface="黑体" panose="02010609060101010101" pitchFamily="49" charset="-122"/>
                <a:cs typeface="MS PGothic" pitchFamily="-1" charset="-128"/>
              </a:rPr>
              <a:t>保证其外部连通性</a:t>
            </a:r>
            <a:r>
              <a:rPr lang="zh-CN" altLang="en-US" dirty="0">
                <a:solidFill>
                  <a:schemeClr val="tx2"/>
                </a:solidFill>
                <a:latin typeface="黑体" panose="02010609060101010101" pitchFamily="49" charset="-122"/>
                <a:ea typeface="黑体" panose="02010609060101010101" pitchFamily="49" charset="-122"/>
                <a:cs typeface="MS PGothic" pitchFamily="-1" charset="-128"/>
              </a:rPr>
              <a:t>的</a:t>
            </a:r>
            <a:r>
              <a:rPr lang="zh-CN" altLang="en-US" dirty="0">
                <a:solidFill>
                  <a:srgbClr val="FF0000"/>
                </a:solidFill>
                <a:latin typeface="黑体" panose="02010609060101010101" pitchFamily="49" charset="-122"/>
                <a:ea typeface="黑体" panose="02010609060101010101" pitchFamily="49" charset="-122"/>
                <a:cs typeface="MS PGothic" pitchFamily="-1" charset="-128"/>
              </a:rPr>
              <a:t>访问控制</a:t>
            </a:r>
            <a:r>
              <a:rPr lang="zh-CN" altLang="en-US" dirty="0">
                <a:solidFill>
                  <a:schemeClr val="tx2"/>
                </a:solidFill>
                <a:latin typeface="黑体" panose="02010609060101010101" pitchFamily="49" charset="-122"/>
                <a:ea typeface="黑体" panose="02010609060101010101" pitchFamily="49" charset="-122"/>
                <a:cs typeface="MS PGothic" pitchFamily="-1" charset="-128"/>
              </a:rPr>
              <a:t>和</a:t>
            </a:r>
            <a:r>
              <a:rPr lang="zh-CN" altLang="en-US" dirty="0">
                <a:solidFill>
                  <a:srgbClr val="FF0000"/>
                </a:solidFill>
                <a:latin typeface="黑体" panose="02010609060101010101" pitchFamily="49" charset="-122"/>
                <a:ea typeface="黑体" panose="02010609060101010101" pitchFamily="49" charset="-122"/>
                <a:cs typeface="MS PGothic" pitchFamily="-1" charset="-128"/>
              </a:rPr>
              <a:t>保护措施</a:t>
            </a:r>
            <a:endParaRPr lang="zh-CN" altLang="en-US" dirty="0">
              <a:solidFill>
                <a:srgbClr val="FF0000"/>
              </a:solidFill>
              <a:effectLst/>
              <a:latin typeface="黑体" panose="02010609060101010101" pitchFamily="49" charset="-122"/>
              <a:ea typeface="黑体" panose="02010609060101010101" pitchFamily="49" charset="-122"/>
              <a:cs typeface="MS PGothic" pitchFamily="-1" charset="-128"/>
            </a:endParaRPr>
          </a:p>
        </p:txBody>
      </p:sp>
      <p:pic>
        <p:nvPicPr>
          <p:cNvPr id="41" name="图片 40">
            <a:extLst>
              <a:ext uri="{FF2B5EF4-FFF2-40B4-BE49-F238E27FC236}">
                <a16:creationId xmlns:a16="http://schemas.microsoft.com/office/drawing/2014/main" xmlns="" id="{339B3ECB-298B-4D69-BAD5-4FF5349F1303}"/>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8247" t="14205" r="4831" b="10105"/>
          <a:stretch/>
        </p:blipFill>
        <p:spPr>
          <a:xfrm>
            <a:off x="2965359" y="2051813"/>
            <a:ext cx="1074175" cy="748288"/>
          </a:xfrm>
          <a:prstGeom prst="rect">
            <a:avLst/>
          </a:prstGeom>
        </p:spPr>
      </p:pic>
      <p:pic>
        <p:nvPicPr>
          <p:cNvPr id="49" name="图片 48">
            <a:extLst>
              <a:ext uri="{FF2B5EF4-FFF2-40B4-BE49-F238E27FC236}">
                <a16:creationId xmlns:a16="http://schemas.microsoft.com/office/drawing/2014/main" xmlns="" id="{65AF9B95-032E-4719-B453-568EF5584F2B}"/>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8247" t="14205" r="4831" b="10105"/>
          <a:stretch/>
        </p:blipFill>
        <p:spPr>
          <a:xfrm>
            <a:off x="6370164" y="2063379"/>
            <a:ext cx="1074175" cy="748288"/>
          </a:xfrm>
          <a:prstGeom prst="rect">
            <a:avLst/>
          </a:prstGeom>
        </p:spPr>
      </p:pic>
      <p:pic>
        <p:nvPicPr>
          <p:cNvPr id="5" name="图片 4">
            <a:extLst>
              <a:ext uri="{FF2B5EF4-FFF2-40B4-BE49-F238E27FC236}">
                <a16:creationId xmlns:a16="http://schemas.microsoft.com/office/drawing/2014/main" xmlns="" id="{F55FBDF7-97F9-4FDA-B954-9639C69F338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15325" y="1855990"/>
            <a:ext cx="839046" cy="839046"/>
          </a:xfrm>
          <a:prstGeom prst="rect">
            <a:avLst/>
          </a:prstGeom>
        </p:spPr>
      </p:pic>
      <p:pic>
        <p:nvPicPr>
          <p:cNvPr id="50" name="图片 49">
            <a:extLst>
              <a:ext uri="{FF2B5EF4-FFF2-40B4-BE49-F238E27FC236}">
                <a16:creationId xmlns:a16="http://schemas.microsoft.com/office/drawing/2014/main" xmlns="" id="{66A6EB38-7EFF-4683-9620-817830E5EE1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46792" y="1824265"/>
            <a:ext cx="839046" cy="839046"/>
          </a:xfrm>
          <a:prstGeom prst="rect">
            <a:avLst/>
          </a:prstGeom>
        </p:spPr>
      </p:pic>
    </p:spTree>
    <p:extLst>
      <p:ext uri="{BB962C8B-B14F-4D97-AF65-F5344CB8AC3E}">
        <p14:creationId xmlns:p14="http://schemas.microsoft.com/office/powerpoint/2010/main" val="4283846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12.5</a:t>
            </a:r>
            <a:r>
              <a:rPr lang="zh-CN" altLang="en-US" dirty="0">
                <a:latin typeface="楷体" panose="02010609060101010101" pitchFamily="49" charset="-122"/>
                <a:ea typeface="楷体" panose="02010609060101010101" pitchFamily="49" charset="-122"/>
              </a:rPr>
              <a:t>防火墙的部署和配置</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虚拟专用网络（</a:t>
            </a:r>
            <a:r>
              <a:rPr lang="en-US" altLang="zh-CN" sz="2800" dirty="0">
                <a:solidFill>
                  <a:schemeClr val="tx2"/>
                </a:solidFill>
                <a:latin typeface="黑体" panose="02010609060101010101" pitchFamily="49" charset="-122"/>
                <a:ea typeface="黑体" panose="02010609060101010101" pitchFamily="49" charset="-122"/>
              </a:rPr>
              <a:t>VPN</a:t>
            </a:r>
            <a:r>
              <a:rPr lang="zh-CN" altLang="en-US" sz="2800" dirty="0">
                <a:solidFill>
                  <a:schemeClr val="tx2"/>
                </a:solidFill>
                <a:latin typeface="黑体" panose="02010609060101010101" pitchFamily="49" charset="-122"/>
                <a:ea typeface="黑体" panose="02010609060101010101" pitchFamily="49" charset="-122"/>
              </a:rPr>
              <a:t>）</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pic>
        <p:nvPicPr>
          <p:cNvPr id="6" name="图片 5">
            <a:extLst>
              <a:ext uri="{FF2B5EF4-FFF2-40B4-BE49-F238E27FC236}">
                <a16:creationId xmlns:a16="http://schemas.microsoft.com/office/drawing/2014/main" xmlns="" id="{66A35AC3-635C-4DAF-B320-CD50CF4FFF41}"/>
              </a:ext>
            </a:extLst>
          </p:cNvPr>
          <p:cNvPicPr>
            <a:picLocks noChangeAspect="1"/>
          </p:cNvPicPr>
          <p:nvPr/>
        </p:nvPicPr>
        <p:blipFill>
          <a:blip r:embed="rId3"/>
          <a:stretch>
            <a:fillRect/>
          </a:stretch>
        </p:blipFill>
        <p:spPr>
          <a:xfrm>
            <a:off x="3779948" y="1772816"/>
            <a:ext cx="5165960" cy="4664290"/>
          </a:xfrm>
          <a:prstGeom prst="rect">
            <a:avLst/>
          </a:prstGeom>
        </p:spPr>
      </p:pic>
      <p:sp>
        <p:nvSpPr>
          <p:cNvPr id="41" name="文本框 40">
            <a:extLst>
              <a:ext uri="{FF2B5EF4-FFF2-40B4-BE49-F238E27FC236}">
                <a16:creationId xmlns:a16="http://schemas.microsoft.com/office/drawing/2014/main" xmlns="" id="{CEA62F84-9AD7-407E-9C20-4F335CCA3211}"/>
              </a:ext>
            </a:extLst>
          </p:cNvPr>
          <p:cNvSpPr txBox="1"/>
          <p:nvPr/>
        </p:nvSpPr>
        <p:spPr>
          <a:xfrm>
            <a:off x="304800" y="3140968"/>
            <a:ext cx="3384376" cy="1200329"/>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r>
              <a:rPr lang="zh-CN" altLang="en-US" dirty="0">
                <a:solidFill>
                  <a:schemeClr val="tx2"/>
                </a:solidFill>
                <a:latin typeface="黑体" panose="02010609060101010101" pitchFamily="49" charset="-122"/>
                <a:ea typeface="黑体" panose="02010609060101010101" pitchFamily="49" charset="-122"/>
                <a:cs typeface="MS PGothic" pitchFamily="-1" charset="-128"/>
              </a:rPr>
              <a:t>一组依靠相对不安全的网络互相连接的计算机，通过</a:t>
            </a:r>
            <a:r>
              <a:rPr lang="zh-CN" altLang="en-US" dirty="0">
                <a:solidFill>
                  <a:srgbClr val="FF0000"/>
                </a:solidFill>
                <a:latin typeface="黑体" panose="02010609060101010101" pitchFamily="49" charset="-122"/>
                <a:ea typeface="黑体" panose="02010609060101010101" pitchFamily="49" charset="-122"/>
                <a:cs typeface="MS PGothic" pitchFamily="-1" charset="-128"/>
              </a:rPr>
              <a:t>加密技术</a:t>
            </a:r>
            <a:r>
              <a:rPr lang="zh-CN" altLang="en-US" dirty="0">
                <a:solidFill>
                  <a:schemeClr val="tx2"/>
                </a:solidFill>
                <a:latin typeface="黑体" panose="02010609060101010101" pitchFamily="49" charset="-122"/>
                <a:ea typeface="黑体" panose="02010609060101010101" pitchFamily="49" charset="-122"/>
                <a:cs typeface="MS PGothic" pitchFamily="-1" charset="-128"/>
              </a:rPr>
              <a:t>和</a:t>
            </a:r>
            <a:r>
              <a:rPr lang="zh-CN" altLang="en-US" dirty="0">
                <a:solidFill>
                  <a:srgbClr val="FF0000"/>
                </a:solidFill>
                <a:latin typeface="黑体" panose="02010609060101010101" pitchFamily="49" charset="-122"/>
                <a:ea typeface="黑体" panose="02010609060101010101" pitchFamily="49" charset="-122"/>
                <a:cs typeface="MS PGothic" pitchFamily="-1" charset="-128"/>
              </a:rPr>
              <a:t>特殊的协议</a:t>
            </a:r>
            <a:r>
              <a:rPr lang="zh-CN" altLang="en-US" dirty="0">
                <a:solidFill>
                  <a:schemeClr val="tx2"/>
                </a:solidFill>
                <a:latin typeface="黑体" panose="02010609060101010101" pitchFamily="49" charset="-122"/>
                <a:ea typeface="黑体" panose="02010609060101010101" pitchFamily="49" charset="-122"/>
                <a:cs typeface="MS PGothic" pitchFamily="-1" charset="-128"/>
              </a:rPr>
              <a:t>提供安全性</a:t>
            </a:r>
            <a:endParaRPr lang="en-US" altLang="zh-CN" dirty="0">
              <a:solidFill>
                <a:schemeClr val="tx2"/>
              </a:solidFill>
              <a:latin typeface="黑体" panose="02010609060101010101" pitchFamily="49" charset="-122"/>
              <a:ea typeface="黑体" panose="02010609060101010101" pitchFamily="49" charset="-122"/>
              <a:cs typeface="MS PGothic" pitchFamily="-1" charset="-128"/>
            </a:endParaRPr>
          </a:p>
          <a:p>
            <a:pPr marL="285750" indent="-285750">
              <a:buFont typeface="Arial" panose="020B0604020202020204" pitchFamily="34" charset="0"/>
              <a:buChar char="•"/>
            </a:pPr>
            <a:r>
              <a:rPr lang="en-US" altLang="zh-CN" dirty="0" err="1">
                <a:solidFill>
                  <a:schemeClr val="tx2"/>
                </a:solidFill>
                <a:effectLst/>
                <a:latin typeface="黑体" panose="02010609060101010101" pitchFamily="49" charset="-122"/>
                <a:ea typeface="黑体" panose="02010609060101010101" pitchFamily="49" charset="-122"/>
                <a:cs typeface="MS PGothic" pitchFamily="-1" charset="-128"/>
              </a:rPr>
              <a:t>IPSec</a:t>
            </a:r>
            <a:r>
              <a:rPr lang="zh-CN" altLang="en-US" dirty="0">
                <a:solidFill>
                  <a:schemeClr val="tx2"/>
                </a:solidFill>
                <a:effectLst/>
                <a:latin typeface="黑体" panose="02010609060101010101" pitchFamily="49" charset="-122"/>
                <a:ea typeface="黑体" panose="02010609060101010101" pitchFamily="49" charset="-122"/>
                <a:cs typeface="MS PGothic" pitchFamily="-1" charset="-128"/>
              </a:rPr>
              <a:t>安全协议</a:t>
            </a:r>
            <a:endParaRPr lang="en-US" altLang="zh-CN" dirty="0">
              <a:solidFill>
                <a:schemeClr val="tx2"/>
              </a:solidFill>
              <a:effectLst/>
              <a:latin typeface="黑体" panose="02010609060101010101" pitchFamily="49" charset="-122"/>
              <a:ea typeface="黑体" panose="02010609060101010101" pitchFamily="49" charset="-122"/>
              <a:cs typeface="MS PGothic" pitchFamily="-1" charset="-128"/>
            </a:endParaRPr>
          </a:p>
        </p:txBody>
      </p:sp>
    </p:spTree>
    <p:extLst>
      <p:ext uri="{BB962C8B-B14F-4D97-AF65-F5344CB8AC3E}">
        <p14:creationId xmlns:p14="http://schemas.microsoft.com/office/powerpoint/2010/main" val="2615634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12.6</a:t>
            </a:r>
            <a:r>
              <a:rPr lang="zh-CN" altLang="en-US" dirty="0">
                <a:latin typeface="楷体" panose="02010609060101010101" pitchFamily="49" charset="-122"/>
                <a:ea typeface="楷体" panose="02010609060101010101" pitchFamily="49" charset="-122"/>
              </a:rPr>
              <a:t>防火墙的拓扑结构</a:t>
            </a:r>
          </a:p>
        </p:txBody>
      </p:sp>
      <p:sp>
        <p:nvSpPr>
          <p:cNvPr id="8" name="矩形: 圆角 7">
            <a:extLst>
              <a:ext uri="{FF2B5EF4-FFF2-40B4-BE49-F238E27FC236}">
                <a16:creationId xmlns:a16="http://schemas.microsoft.com/office/drawing/2014/main" xmlns="" id="{C352A2AC-441A-4D73-853D-DDE5BF492DBD}"/>
              </a:ext>
            </a:extLst>
          </p:cNvPr>
          <p:cNvSpPr/>
          <p:nvPr/>
        </p:nvSpPr>
        <p:spPr>
          <a:xfrm>
            <a:off x="1465019" y="1451633"/>
            <a:ext cx="2901593" cy="885447"/>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eaLnBrk="1" hangingPunct="1"/>
            <a:r>
              <a:rPr lang="zh-CN" altLang="en-US" dirty="0">
                <a:solidFill>
                  <a:schemeClr val="tx2"/>
                </a:solidFill>
                <a:latin typeface="黑体" panose="02010609060101010101" pitchFamily="49" charset="-122"/>
                <a:ea typeface="黑体" panose="02010609060101010101" pitchFamily="49" charset="-122"/>
                <a:cs typeface="MS PGothic" pitchFamily="-1" charset="-128"/>
              </a:rPr>
              <a:t>主机驻留防火墙</a:t>
            </a:r>
            <a:endParaRPr lang="en-US" altLang="zh-CN" dirty="0">
              <a:solidFill>
                <a:schemeClr val="tx2"/>
              </a:solidFill>
              <a:latin typeface="黑体" panose="02010609060101010101" pitchFamily="49" charset="-122"/>
              <a:ea typeface="黑体" panose="02010609060101010101" pitchFamily="49" charset="-122"/>
              <a:cs typeface="MS PGothic" pitchFamily="-1" charset="-128"/>
            </a:endParaRPr>
          </a:p>
          <a:p>
            <a:pPr marL="285750" indent="-285750" eaLnBrk="1" hangingPunct="1">
              <a:buFont typeface="Arial" panose="020B0604020202020204" pitchFamily="34" charset="0"/>
              <a:buChar char="•"/>
            </a:pPr>
            <a:r>
              <a:rPr lang="zh-CN" altLang="en-US" sz="1600" dirty="0">
                <a:solidFill>
                  <a:schemeClr val="tx2"/>
                </a:solidFill>
                <a:latin typeface="黑体" panose="02010609060101010101" pitchFamily="49" charset="-122"/>
                <a:ea typeface="黑体" panose="02010609060101010101" pitchFamily="49" charset="-122"/>
                <a:cs typeface="MS PGothic" pitchFamily="-1" charset="-128"/>
              </a:rPr>
              <a:t>包括个人防火墙软件和服务器上的防火墙软件</a:t>
            </a:r>
          </a:p>
        </p:txBody>
      </p:sp>
      <p:sp>
        <p:nvSpPr>
          <p:cNvPr id="9" name="矩形: 圆角 8">
            <a:extLst>
              <a:ext uri="{FF2B5EF4-FFF2-40B4-BE49-F238E27FC236}">
                <a16:creationId xmlns:a16="http://schemas.microsoft.com/office/drawing/2014/main" xmlns="" id="{DB64C76D-15CD-4027-AF45-AB70CD155CE2}"/>
              </a:ext>
            </a:extLst>
          </p:cNvPr>
          <p:cNvSpPr/>
          <p:nvPr/>
        </p:nvSpPr>
        <p:spPr>
          <a:xfrm>
            <a:off x="355352" y="2634218"/>
            <a:ext cx="2955370" cy="1134754"/>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eaLnBrk="1" hangingPunct="1"/>
            <a:r>
              <a:rPr lang="zh-CN" altLang="en-US" dirty="0">
                <a:solidFill>
                  <a:schemeClr val="tx2"/>
                </a:solidFill>
                <a:latin typeface="黑体" panose="02010609060101010101" pitchFamily="49" charset="-122"/>
                <a:ea typeface="黑体" panose="02010609060101010101" pitchFamily="49" charset="-122"/>
                <a:cs typeface="MS PGothic" pitchFamily="-1" charset="-128"/>
              </a:rPr>
              <a:t>屏蔽路由器</a:t>
            </a:r>
            <a:endParaRPr lang="en-US" altLang="zh-CN" dirty="0">
              <a:solidFill>
                <a:schemeClr val="tx2"/>
              </a:solidFill>
              <a:latin typeface="黑体" panose="02010609060101010101" pitchFamily="49" charset="-122"/>
              <a:ea typeface="黑体" panose="02010609060101010101" pitchFamily="49" charset="-122"/>
              <a:cs typeface="MS PGothic" pitchFamily="-1" charset="-128"/>
            </a:endParaRPr>
          </a:p>
          <a:p>
            <a:pPr marL="285750" indent="-285750" eaLnBrk="1" hangingPunct="1">
              <a:buFont typeface="Arial" panose="020B0604020202020204" pitchFamily="34" charset="0"/>
              <a:buChar char="•"/>
            </a:pPr>
            <a:r>
              <a:rPr lang="zh-CN" altLang="en-US" sz="1600" dirty="0">
                <a:solidFill>
                  <a:schemeClr val="tx2"/>
                </a:solidFill>
                <a:latin typeface="黑体" panose="02010609060101010101" pitchFamily="49" charset="-122"/>
                <a:ea typeface="黑体" panose="02010609060101010101" pitchFamily="49" charset="-122"/>
                <a:cs typeface="MS PGothic" pitchFamily="-1" charset="-128"/>
              </a:rPr>
              <a:t>外部网络与内部网络之间具有无状态或者全部包过滤功能的单个路由器</a:t>
            </a:r>
          </a:p>
        </p:txBody>
      </p:sp>
      <p:sp>
        <p:nvSpPr>
          <p:cNvPr id="10" name="矩形: 圆角 9">
            <a:extLst>
              <a:ext uri="{FF2B5EF4-FFF2-40B4-BE49-F238E27FC236}">
                <a16:creationId xmlns:a16="http://schemas.microsoft.com/office/drawing/2014/main" xmlns="" id="{5DDF390A-27E8-45A3-B7EB-AB1F021BFDAB}"/>
              </a:ext>
            </a:extLst>
          </p:cNvPr>
          <p:cNvSpPr/>
          <p:nvPr/>
        </p:nvSpPr>
        <p:spPr>
          <a:xfrm>
            <a:off x="381497" y="4152026"/>
            <a:ext cx="2924865" cy="1134754"/>
          </a:xfrm>
          <a:prstGeom prst="roundRect">
            <a:avLst/>
          </a:prstGeom>
          <a:solidFill>
            <a:schemeClr val="accent2">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eaLnBrk="1" hangingPunct="1"/>
            <a:r>
              <a:rPr lang="zh-CN" altLang="en-US" dirty="0">
                <a:solidFill>
                  <a:schemeClr val="tx2"/>
                </a:solidFill>
                <a:latin typeface="黑体" panose="02010609060101010101" pitchFamily="49" charset="-122"/>
                <a:ea typeface="黑体" panose="02010609060101010101" pitchFamily="49" charset="-122"/>
                <a:cs typeface="MS PGothic" pitchFamily="-1" charset="-128"/>
              </a:rPr>
              <a:t>独立内嵌堡垒主机</a:t>
            </a:r>
            <a:endParaRPr lang="en-US" altLang="zh-CN" dirty="0">
              <a:solidFill>
                <a:schemeClr val="tx2"/>
              </a:solidFill>
              <a:latin typeface="黑体" panose="02010609060101010101" pitchFamily="49" charset="-122"/>
              <a:ea typeface="黑体" panose="02010609060101010101" pitchFamily="49" charset="-122"/>
              <a:cs typeface="MS PGothic" pitchFamily="-1" charset="-128"/>
            </a:endParaRPr>
          </a:p>
          <a:p>
            <a:pPr marL="285750" indent="-285750" eaLnBrk="1" hangingPunct="1">
              <a:buFont typeface="Arial" panose="020B0604020202020204" pitchFamily="34" charset="0"/>
              <a:buChar char="•"/>
            </a:pPr>
            <a:r>
              <a:rPr lang="zh-CN" altLang="en-US" sz="1600" dirty="0">
                <a:solidFill>
                  <a:schemeClr val="tx2"/>
                </a:solidFill>
                <a:latin typeface="黑体" panose="02010609060101010101" pitchFamily="49" charset="-122"/>
                <a:ea typeface="黑体" panose="02010609060101010101" pitchFamily="49" charset="-122"/>
                <a:cs typeface="MS PGothic" pitchFamily="-1" charset="-128"/>
              </a:rPr>
              <a:t>一种在外部和内部路由器之间的单独防火墙设备</a:t>
            </a:r>
          </a:p>
        </p:txBody>
      </p:sp>
      <p:sp>
        <p:nvSpPr>
          <p:cNvPr id="11" name="矩形: 圆角 10">
            <a:extLst>
              <a:ext uri="{FF2B5EF4-FFF2-40B4-BE49-F238E27FC236}">
                <a16:creationId xmlns:a16="http://schemas.microsoft.com/office/drawing/2014/main" xmlns="" id="{FE4910A3-0815-46DC-BB16-5BEE4D9B22DB}"/>
              </a:ext>
            </a:extLst>
          </p:cNvPr>
          <p:cNvSpPr/>
          <p:nvPr/>
        </p:nvSpPr>
        <p:spPr>
          <a:xfrm>
            <a:off x="5586710" y="3984084"/>
            <a:ext cx="3512702" cy="1137579"/>
          </a:xfrm>
          <a:prstGeom prst="roundRect">
            <a:avLst/>
          </a:prstGeom>
          <a:solidFill>
            <a:schemeClr val="accent3">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eaLnBrk="1" hangingPunct="1"/>
            <a:r>
              <a:rPr lang="zh-CN" altLang="en-US" dirty="0">
                <a:solidFill>
                  <a:schemeClr val="tx2"/>
                </a:solidFill>
                <a:latin typeface="黑体" panose="02010609060101010101" pitchFamily="49" charset="-122"/>
                <a:ea typeface="黑体" panose="02010609060101010101" pitchFamily="49" charset="-122"/>
                <a:cs typeface="MS PGothic" pitchFamily="-1" charset="-128"/>
              </a:rPr>
              <a:t>独立</a:t>
            </a:r>
            <a:r>
              <a:rPr lang="en-US" altLang="zh-CN" dirty="0">
                <a:solidFill>
                  <a:schemeClr val="tx2"/>
                </a:solidFill>
                <a:latin typeface="黑体" panose="02010609060101010101" pitchFamily="49" charset="-122"/>
                <a:ea typeface="黑体" panose="02010609060101010101" pitchFamily="49" charset="-122"/>
                <a:cs typeface="MS PGothic" pitchFamily="-1" charset="-128"/>
              </a:rPr>
              <a:t>T</a:t>
            </a:r>
            <a:r>
              <a:rPr lang="zh-CN" altLang="en-US" dirty="0">
                <a:solidFill>
                  <a:schemeClr val="tx2"/>
                </a:solidFill>
                <a:latin typeface="黑体" panose="02010609060101010101" pitchFamily="49" charset="-122"/>
                <a:ea typeface="黑体" panose="02010609060101010101" pitchFamily="49" charset="-122"/>
                <a:cs typeface="MS PGothic" pitchFamily="-1" charset="-128"/>
              </a:rPr>
              <a:t>型堡垒主机</a:t>
            </a:r>
            <a:endParaRPr lang="en-US" altLang="zh-CN" dirty="0">
              <a:solidFill>
                <a:schemeClr val="tx2"/>
              </a:solidFill>
              <a:latin typeface="黑体" panose="02010609060101010101" pitchFamily="49" charset="-122"/>
              <a:ea typeface="黑体" panose="02010609060101010101" pitchFamily="49" charset="-122"/>
              <a:cs typeface="MS PGothic" pitchFamily="-1" charset="-128"/>
            </a:endParaRPr>
          </a:p>
          <a:p>
            <a:pPr marL="285750" indent="-285750" eaLnBrk="1" hangingPunct="1">
              <a:buFont typeface="Arial" panose="020B0604020202020204" pitchFamily="34" charset="0"/>
              <a:buChar char="•"/>
            </a:pPr>
            <a:r>
              <a:rPr lang="zh-CN" altLang="en-US" sz="1600" dirty="0">
                <a:solidFill>
                  <a:schemeClr val="tx2"/>
                </a:solidFill>
                <a:latin typeface="黑体" panose="02010609060101010101" pitchFamily="49" charset="-122"/>
                <a:ea typeface="黑体" panose="02010609060101010101" pitchFamily="49" charset="-122"/>
                <a:cs typeface="MS PGothic" pitchFamily="-1" charset="-128"/>
              </a:rPr>
              <a:t>在堡垒主机上有一个单独的接口通往一个非军事区</a:t>
            </a:r>
            <a:r>
              <a:rPr lang="en-US" altLang="zh-CN" sz="1600" dirty="0">
                <a:solidFill>
                  <a:schemeClr val="tx2"/>
                </a:solidFill>
                <a:latin typeface="黑体" panose="02010609060101010101" pitchFamily="49" charset="-122"/>
                <a:ea typeface="黑体" panose="02010609060101010101" pitchFamily="49" charset="-122"/>
                <a:cs typeface="MS PGothic" pitchFamily="-1" charset="-128"/>
              </a:rPr>
              <a:t>DMZ</a:t>
            </a:r>
            <a:r>
              <a:rPr lang="zh-CN" altLang="en-US" sz="1600" dirty="0">
                <a:solidFill>
                  <a:schemeClr val="tx2"/>
                </a:solidFill>
                <a:latin typeface="黑体" panose="02010609060101010101" pitchFamily="49" charset="-122"/>
                <a:ea typeface="黑体" panose="02010609060101010101" pitchFamily="49" charset="-122"/>
                <a:cs typeface="MS PGothic" pitchFamily="-1" charset="-128"/>
              </a:rPr>
              <a:t>，外部可见的服务器设置在此非军事区内</a:t>
            </a:r>
          </a:p>
        </p:txBody>
      </p:sp>
      <p:sp>
        <p:nvSpPr>
          <p:cNvPr id="12" name="矩形: 圆角 11">
            <a:extLst>
              <a:ext uri="{FF2B5EF4-FFF2-40B4-BE49-F238E27FC236}">
                <a16:creationId xmlns:a16="http://schemas.microsoft.com/office/drawing/2014/main" xmlns="" id="{6B78D0B5-BA0C-4987-AA28-E272E88AA7F3}"/>
              </a:ext>
            </a:extLst>
          </p:cNvPr>
          <p:cNvSpPr/>
          <p:nvPr/>
        </p:nvSpPr>
        <p:spPr>
          <a:xfrm>
            <a:off x="3440624" y="5425848"/>
            <a:ext cx="3126848" cy="885447"/>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eaLnBrk="1" hangingPunct="1"/>
            <a:r>
              <a:rPr lang="zh-CN" altLang="en-US" dirty="0">
                <a:solidFill>
                  <a:schemeClr val="tx2"/>
                </a:solidFill>
                <a:latin typeface="黑体" panose="02010609060101010101" pitchFamily="49" charset="-122"/>
                <a:ea typeface="黑体" panose="02010609060101010101" pitchFamily="49" charset="-122"/>
                <a:cs typeface="MS PGothic" pitchFamily="-1" charset="-128"/>
              </a:rPr>
              <a:t>双内嵌堡垒主机</a:t>
            </a:r>
            <a:endParaRPr lang="en-US" altLang="zh-CN" dirty="0">
              <a:solidFill>
                <a:schemeClr val="tx2"/>
              </a:solidFill>
              <a:latin typeface="黑体" panose="02010609060101010101" pitchFamily="49" charset="-122"/>
              <a:ea typeface="黑体" panose="02010609060101010101" pitchFamily="49" charset="-122"/>
              <a:cs typeface="MS PGothic" pitchFamily="-1" charset="-128"/>
            </a:endParaRPr>
          </a:p>
          <a:p>
            <a:pPr marL="285750" indent="-285750" eaLnBrk="1" hangingPunct="1">
              <a:buFont typeface="Arial" panose="020B0604020202020204" pitchFamily="34" charset="0"/>
              <a:buChar char="•"/>
            </a:pPr>
            <a:r>
              <a:rPr lang="zh-CN" altLang="en-US" sz="1600" dirty="0">
                <a:solidFill>
                  <a:schemeClr val="tx2"/>
                </a:solidFill>
                <a:latin typeface="黑体" panose="02010609060101010101" pitchFamily="49" charset="-122"/>
                <a:ea typeface="黑体" panose="02010609060101010101" pitchFamily="49" charset="-122"/>
                <a:cs typeface="MS PGothic" pitchFamily="-1" charset="-128"/>
              </a:rPr>
              <a:t>非军事区被夹在两个堡垒防火墙中间</a:t>
            </a:r>
          </a:p>
        </p:txBody>
      </p:sp>
      <p:sp>
        <p:nvSpPr>
          <p:cNvPr id="13" name="矩形: 圆角 12">
            <a:extLst>
              <a:ext uri="{FF2B5EF4-FFF2-40B4-BE49-F238E27FC236}">
                <a16:creationId xmlns:a16="http://schemas.microsoft.com/office/drawing/2014/main" xmlns="" id="{D9825192-2888-4294-9B44-16F440F826C4}"/>
              </a:ext>
            </a:extLst>
          </p:cNvPr>
          <p:cNvSpPr/>
          <p:nvPr/>
        </p:nvSpPr>
        <p:spPr>
          <a:xfrm>
            <a:off x="5833280" y="2485644"/>
            <a:ext cx="3126848" cy="1137578"/>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eaLnBrk="1" hangingPunct="1"/>
            <a:r>
              <a:rPr lang="zh-CN" altLang="en-US" dirty="0">
                <a:solidFill>
                  <a:schemeClr val="tx2"/>
                </a:solidFill>
                <a:latin typeface="黑体" panose="02010609060101010101" pitchFamily="49" charset="-122"/>
                <a:ea typeface="黑体" panose="02010609060101010101" pitchFamily="49" charset="-122"/>
                <a:cs typeface="MS PGothic" pitchFamily="-1" charset="-128"/>
              </a:rPr>
              <a:t>双</a:t>
            </a:r>
            <a:r>
              <a:rPr lang="en-US" altLang="zh-CN" dirty="0">
                <a:solidFill>
                  <a:schemeClr val="tx2"/>
                </a:solidFill>
                <a:latin typeface="黑体" panose="02010609060101010101" pitchFamily="49" charset="-122"/>
                <a:ea typeface="黑体" panose="02010609060101010101" pitchFamily="49" charset="-122"/>
                <a:cs typeface="MS PGothic" pitchFamily="-1" charset="-128"/>
              </a:rPr>
              <a:t>T</a:t>
            </a:r>
            <a:r>
              <a:rPr lang="zh-CN" altLang="en-US" dirty="0">
                <a:solidFill>
                  <a:schemeClr val="tx2"/>
                </a:solidFill>
                <a:latin typeface="黑体" panose="02010609060101010101" pitchFamily="49" charset="-122"/>
                <a:ea typeface="黑体" panose="02010609060101010101" pitchFamily="49" charset="-122"/>
                <a:cs typeface="MS PGothic" pitchFamily="-1" charset="-128"/>
              </a:rPr>
              <a:t>型堡垒主机</a:t>
            </a:r>
            <a:endParaRPr lang="en-US" altLang="zh-CN" dirty="0">
              <a:solidFill>
                <a:schemeClr val="tx2"/>
              </a:solidFill>
              <a:latin typeface="黑体" panose="02010609060101010101" pitchFamily="49" charset="-122"/>
              <a:ea typeface="黑体" panose="02010609060101010101" pitchFamily="49" charset="-122"/>
              <a:cs typeface="MS PGothic" pitchFamily="-1" charset="-128"/>
            </a:endParaRPr>
          </a:p>
          <a:p>
            <a:pPr marL="285750" indent="-285750" eaLnBrk="1" hangingPunct="1">
              <a:buFont typeface="Arial" panose="020B0604020202020204" pitchFamily="34" charset="0"/>
              <a:buChar char="•"/>
            </a:pPr>
            <a:r>
              <a:rPr lang="zh-CN" altLang="en-US" sz="1600" dirty="0">
                <a:solidFill>
                  <a:schemeClr val="tx2"/>
                </a:solidFill>
                <a:latin typeface="黑体" panose="02010609060101010101" pitchFamily="49" charset="-122"/>
                <a:ea typeface="黑体" panose="02010609060101010101" pitchFamily="49" charset="-122"/>
                <a:cs typeface="MS PGothic" pitchFamily="-1" charset="-128"/>
              </a:rPr>
              <a:t>非军事区连接在堡垒防火墙的一个独立的网络接口上</a:t>
            </a:r>
          </a:p>
        </p:txBody>
      </p:sp>
      <p:sp>
        <p:nvSpPr>
          <p:cNvPr id="14" name="矩形: 圆角 13">
            <a:extLst>
              <a:ext uri="{FF2B5EF4-FFF2-40B4-BE49-F238E27FC236}">
                <a16:creationId xmlns:a16="http://schemas.microsoft.com/office/drawing/2014/main" xmlns="" id="{069F5E7E-29F7-4568-8541-A3BFD200E915}"/>
              </a:ext>
            </a:extLst>
          </p:cNvPr>
          <p:cNvSpPr/>
          <p:nvPr/>
        </p:nvSpPr>
        <p:spPr>
          <a:xfrm>
            <a:off x="5004048" y="1225397"/>
            <a:ext cx="3126849" cy="899386"/>
          </a:xfrm>
          <a:prstGeom prst="roundRect">
            <a:avLst/>
          </a:prstGeom>
          <a:solidFill>
            <a:schemeClr val="accent2">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eaLnBrk="1" hangingPunct="1"/>
            <a:endParaRPr lang="zh-CN" altLang="en-US" dirty="0">
              <a:solidFill>
                <a:schemeClr val="tx2"/>
              </a:solidFill>
              <a:latin typeface="黑体" panose="02010609060101010101" pitchFamily="49" charset="-122"/>
              <a:ea typeface="黑体" panose="02010609060101010101" pitchFamily="49" charset="-122"/>
              <a:cs typeface="MS PGothic" pitchFamily="-1" charset="-128"/>
            </a:endParaRPr>
          </a:p>
          <a:p>
            <a:pPr eaLnBrk="1" hangingPunct="1"/>
            <a:r>
              <a:rPr lang="zh-CN" altLang="en-US" dirty="0">
                <a:solidFill>
                  <a:schemeClr val="tx2"/>
                </a:solidFill>
                <a:latin typeface="黑体" panose="02010609060101010101" pitchFamily="49" charset="-122"/>
                <a:ea typeface="黑体" panose="02010609060101010101" pitchFamily="49" charset="-122"/>
                <a:cs typeface="MS PGothic" pitchFamily="-1" charset="-128"/>
              </a:rPr>
              <a:t>分布式防火墙配置</a:t>
            </a:r>
            <a:endParaRPr lang="en-US" altLang="zh-CN" dirty="0">
              <a:solidFill>
                <a:schemeClr val="tx2"/>
              </a:solidFill>
              <a:latin typeface="黑体" panose="02010609060101010101" pitchFamily="49" charset="-122"/>
              <a:ea typeface="黑体" panose="02010609060101010101" pitchFamily="49" charset="-122"/>
              <a:cs typeface="MS PGothic" pitchFamily="-1" charset="-128"/>
            </a:endParaRPr>
          </a:p>
          <a:p>
            <a:pPr marL="285750" indent="-285750" eaLnBrk="1" hangingPunct="1">
              <a:buFont typeface="Arial" panose="020B0604020202020204" pitchFamily="34" charset="0"/>
              <a:buChar char="•"/>
            </a:pPr>
            <a:r>
              <a:rPr lang="zh-CN" altLang="en-US" sz="1600" dirty="0">
                <a:solidFill>
                  <a:schemeClr val="tx2"/>
                </a:solidFill>
                <a:latin typeface="黑体" panose="02010609060101010101" pitchFamily="49" charset="-122"/>
                <a:ea typeface="黑体" panose="02010609060101010101" pitchFamily="49" charset="-122"/>
                <a:cs typeface="MS PGothic" pitchFamily="-1" charset="-128"/>
              </a:rPr>
              <a:t>被大型商业机构和政府部门使用</a:t>
            </a:r>
            <a:endParaRPr lang="zh-CN" altLang="en-US" dirty="0">
              <a:solidFill>
                <a:schemeClr val="tx2"/>
              </a:solidFill>
              <a:latin typeface="黑体" panose="02010609060101010101" pitchFamily="49" charset="-122"/>
              <a:ea typeface="黑体" panose="02010609060101010101" pitchFamily="49" charset="-122"/>
              <a:cs typeface="MS PGothic" pitchFamily="-1" charset="-128"/>
            </a:endParaRPr>
          </a:p>
          <a:p>
            <a:pPr eaLnBrk="1" hangingPunct="1"/>
            <a:endParaRPr lang="zh-CN" altLang="en-US" dirty="0">
              <a:solidFill>
                <a:schemeClr val="tx2"/>
              </a:solidFill>
              <a:latin typeface="黑体" panose="02010609060101010101" pitchFamily="49" charset="-122"/>
              <a:ea typeface="黑体" panose="02010609060101010101" pitchFamily="49" charset="-122"/>
              <a:cs typeface="MS PGothic" pitchFamily="-1" charset="-128"/>
            </a:endParaRPr>
          </a:p>
        </p:txBody>
      </p:sp>
      <p:sp>
        <p:nvSpPr>
          <p:cNvPr id="16" name="椭圆 15">
            <a:extLst>
              <a:ext uri="{FF2B5EF4-FFF2-40B4-BE49-F238E27FC236}">
                <a16:creationId xmlns:a16="http://schemas.microsoft.com/office/drawing/2014/main" xmlns="" id="{1CC8DE9B-53A7-46CF-8365-E0796659C85D}"/>
              </a:ext>
            </a:extLst>
          </p:cNvPr>
          <p:cNvSpPr/>
          <p:nvPr/>
        </p:nvSpPr>
        <p:spPr>
          <a:xfrm>
            <a:off x="3557292" y="2753215"/>
            <a:ext cx="2029418" cy="1983068"/>
          </a:xfrm>
          <a:prstGeom prst="ellipse">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800" dirty="0">
                <a:latin typeface="黑体" panose="02010609060101010101" pitchFamily="49" charset="-122"/>
                <a:ea typeface="黑体" panose="02010609060101010101" pitchFamily="49" charset="-122"/>
              </a:rPr>
              <a:t>拓扑</a:t>
            </a:r>
            <a:endParaRPr lang="en-US" altLang="zh-CN" sz="2800" dirty="0">
              <a:latin typeface="黑体" panose="02010609060101010101" pitchFamily="49" charset="-122"/>
              <a:ea typeface="黑体" panose="02010609060101010101" pitchFamily="49" charset="-122"/>
            </a:endParaRPr>
          </a:p>
          <a:p>
            <a:pPr algn="ctr"/>
            <a:r>
              <a:rPr lang="zh-CN" altLang="en-US" sz="2800" dirty="0">
                <a:latin typeface="黑体" panose="02010609060101010101" pitchFamily="49" charset="-122"/>
                <a:ea typeface="黑体" panose="02010609060101010101" pitchFamily="49" charset="-122"/>
              </a:rPr>
              <a:t>结构</a:t>
            </a:r>
          </a:p>
        </p:txBody>
      </p:sp>
    </p:spTree>
    <p:extLst>
      <p:ext uri="{BB962C8B-B14F-4D97-AF65-F5344CB8AC3E}">
        <p14:creationId xmlns:p14="http://schemas.microsoft.com/office/powerpoint/2010/main" val="3930954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12.1</a:t>
            </a:r>
            <a:r>
              <a:rPr lang="zh-CN" altLang="en-US" dirty="0">
                <a:latin typeface="楷体" panose="02010609060101010101" pitchFamily="49" charset="-122"/>
                <a:ea typeface="楷体" panose="02010609060101010101" pitchFamily="49" charset="-122"/>
              </a:rPr>
              <a:t>防火墙的必要性</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防火墙的必要性</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7" name="矩形: 圆角 6">
            <a:extLst>
              <a:ext uri="{FF2B5EF4-FFF2-40B4-BE49-F238E27FC236}">
                <a16:creationId xmlns:a16="http://schemas.microsoft.com/office/drawing/2014/main" xmlns="" id="{02B7CB35-6A1B-4AFD-8EEB-D0F116C4E4CE}"/>
              </a:ext>
            </a:extLst>
          </p:cNvPr>
          <p:cNvSpPr/>
          <p:nvPr/>
        </p:nvSpPr>
        <p:spPr>
          <a:xfrm>
            <a:off x="269260" y="1772816"/>
            <a:ext cx="4374748" cy="1008112"/>
          </a:xfrm>
          <a:prstGeom prst="roundRect">
            <a:avLst/>
          </a:pr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2400" dirty="0">
                <a:solidFill>
                  <a:schemeClr val="tx2"/>
                </a:solidFill>
                <a:latin typeface="黑体" panose="02010609060101010101" pitchFamily="49" charset="-122"/>
                <a:ea typeface="黑体" panose="02010609060101010101" pitchFamily="49" charset="-122"/>
              </a:rPr>
              <a:t>Internet</a:t>
            </a:r>
            <a:r>
              <a:rPr lang="zh-CN" altLang="en-US" sz="2400" dirty="0">
                <a:solidFill>
                  <a:schemeClr val="tx2"/>
                </a:solidFill>
                <a:latin typeface="黑体" panose="02010609060101010101" pitchFamily="49" charset="-122"/>
                <a:ea typeface="黑体" panose="02010609060101010101" pitchFamily="49" charset="-122"/>
              </a:rPr>
              <a:t>连接非常重要</a:t>
            </a:r>
            <a:endParaRPr lang="en-US" altLang="zh-CN" sz="2400" dirty="0">
              <a:solidFill>
                <a:schemeClr val="tx2"/>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dirty="0">
                <a:solidFill>
                  <a:schemeClr val="tx2"/>
                </a:solidFill>
                <a:latin typeface="黑体" panose="02010609060101010101" pitchFamily="49" charset="-122"/>
                <a:ea typeface="黑体" panose="02010609060101010101" pitchFamily="49" charset="-122"/>
              </a:rPr>
              <a:t>但同时也带来了来自网络的安全威胁</a:t>
            </a:r>
            <a:endParaRPr lang="en-US" altLang="zh-CN" dirty="0">
              <a:solidFill>
                <a:schemeClr val="tx2"/>
              </a:solidFill>
              <a:latin typeface="黑体" panose="02010609060101010101" pitchFamily="49" charset="-122"/>
              <a:ea typeface="黑体" panose="02010609060101010101" pitchFamily="49" charset="-122"/>
            </a:endParaRPr>
          </a:p>
        </p:txBody>
      </p:sp>
      <p:sp>
        <p:nvSpPr>
          <p:cNvPr id="8" name="矩形: 圆角 7">
            <a:extLst>
              <a:ext uri="{FF2B5EF4-FFF2-40B4-BE49-F238E27FC236}">
                <a16:creationId xmlns:a16="http://schemas.microsoft.com/office/drawing/2014/main" xmlns="" id="{24DCFB3D-40BA-4CA8-853F-1E89B80276D4}"/>
              </a:ext>
            </a:extLst>
          </p:cNvPr>
          <p:cNvSpPr/>
          <p:nvPr/>
        </p:nvSpPr>
        <p:spPr>
          <a:xfrm>
            <a:off x="5076056" y="1772816"/>
            <a:ext cx="3636912" cy="1008112"/>
          </a:xfrm>
          <a:prstGeom prst="roundRect">
            <a:avLst/>
          </a:prstGeom>
          <a:solidFill>
            <a:schemeClr val="accent3">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2000" dirty="0">
                <a:solidFill>
                  <a:schemeClr val="tx2"/>
                </a:solidFill>
                <a:latin typeface="黑体" panose="02010609060101010101" pitchFamily="49" charset="-122"/>
                <a:ea typeface="黑体" panose="02010609060101010101" pitchFamily="49" charset="-122"/>
              </a:rPr>
              <a:t>设置在驻网地与</a:t>
            </a:r>
            <a:r>
              <a:rPr lang="en-US" altLang="zh-CN" sz="2000" dirty="0">
                <a:solidFill>
                  <a:schemeClr val="tx2"/>
                </a:solidFill>
                <a:latin typeface="黑体" panose="02010609060101010101" pitchFamily="49" charset="-122"/>
                <a:ea typeface="黑体" panose="02010609060101010101" pitchFamily="49" charset="-122"/>
              </a:rPr>
              <a:t>Internet</a:t>
            </a:r>
            <a:r>
              <a:rPr lang="zh-CN" altLang="en-US" sz="2000" dirty="0">
                <a:solidFill>
                  <a:schemeClr val="tx2"/>
                </a:solidFill>
                <a:latin typeface="黑体" panose="02010609060101010101" pitchFamily="49" charset="-122"/>
                <a:ea typeface="黑体" panose="02010609060101010101" pitchFamily="49" charset="-122"/>
              </a:rPr>
              <a:t>之间，以建立二者间的</a:t>
            </a:r>
            <a:r>
              <a:rPr lang="zh-CN" altLang="en-US" sz="2000" dirty="0">
                <a:solidFill>
                  <a:srgbClr val="FF0000"/>
                </a:solidFill>
                <a:latin typeface="黑体" panose="02010609060101010101" pitchFamily="49" charset="-122"/>
                <a:ea typeface="黑体" panose="02010609060101010101" pitchFamily="49" charset="-122"/>
              </a:rPr>
              <a:t>可控链路</a:t>
            </a:r>
            <a:endParaRPr lang="en-US" altLang="zh-CN" sz="1600" dirty="0">
              <a:solidFill>
                <a:srgbClr val="FF0000"/>
              </a:solidFill>
              <a:latin typeface="黑体" panose="02010609060101010101" pitchFamily="49" charset="-122"/>
              <a:ea typeface="黑体" panose="02010609060101010101" pitchFamily="49" charset="-122"/>
            </a:endParaRPr>
          </a:p>
        </p:txBody>
      </p:sp>
      <p:sp>
        <p:nvSpPr>
          <p:cNvPr id="9" name="矩形: 圆角 8">
            <a:extLst>
              <a:ext uri="{FF2B5EF4-FFF2-40B4-BE49-F238E27FC236}">
                <a16:creationId xmlns:a16="http://schemas.microsoft.com/office/drawing/2014/main" xmlns="" id="{5FCF1162-608A-4C62-A100-36472A2F59DC}"/>
              </a:ext>
            </a:extLst>
          </p:cNvPr>
          <p:cNvSpPr/>
          <p:nvPr/>
        </p:nvSpPr>
        <p:spPr>
          <a:xfrm>
            <a:off x="269260" y="3429000"/>
            <a:ext cx="4302740" cy="1008112"/>
          </a:xfrm>
          <a:prstGeom prst="roundRect">
            <a:avLst/>
          </a:prstGeom>
          <a:solidFill>
            <a:schemeClr val="accent6">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2400" dirty="0">
                <a:solidFill>
                  <a:schemeClr val="tx2"/>
                </a:solidFill>
                <a:latin typeface="黑体" panose="02010609060101010101" pitchFamily="49" charset="-122"/>
                <a:ea typeface="黑体" panose="02010609060101010101" pitchFamily="49" charset="-122"/>
              </a:rPr>
              <a:t>保护局域网的有效手段</a:t>
            </a:r>
          </a:p>
        </p:txBody>
      </p:sp>
      <p:sp>
        <p:nvSpPr>
          <p:cNvPr id="10" name="矩形: 圆角 9">
            <a:extLst>
              <a:ext uri="{FF2B5EF4-FFF2-40B4-BE49-F238E27FC236}">
                <a16:creationId xmlns:a16="http://schemas.microsoft.com/office/drawing/2014/main" xmlns="" id="{E4407E82-4021-4F09-9773-573E63A13F64}"/>
              </a:ext>
            </a:extLst>
          </p:cNvPr>
          <p:cNvSpPr/>
          <p:nvPr/>
        </p:nvSpPr>
        <p:spPr>
          <a:xfrm>
            <a:off x="269260" y="5013176"/>
            <a:ext cx="4302740" cy="1008112"/>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2400" dirty="0">
                <a:solidFill>
                  <a:schemeClr val="tx2"/>
                </a:solidFill>
                <a:latin typeface="黑体" panose="02010609060101010101" pitchFamily="49" charset="-122"/>
                <a:ea typeface="黑体" panose="02010609060101010101" pitchFamily="49" charset="-122"/>
              </a:rPr>
              <a:t>作为一种安全周界</a:t>
            </a:r>
            <a:endParaRPr lang="en-US" altLang="zh-CN" sz="2400" dirty="0">
              <a:solidFill>
                <a:schemeClr val="tx2"/>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dirty="0">
                <a:solidFill>
                  <a:schemeClr val="tx2"/>
                </a:solidFill>
                <a:latin typeface="黑体" panose="02010609060101010101" pitchFamily="49" charset="-122"/>
                <a:ea typeface="黑体" panose="02010609060101010101" pitchFamily="49" charset="-122"/>
              </a:rPr>
              <a:t>加强安全和审计的遏制点</a:t>
            </a:r>
            <a:endParaRPr lang="en-US" altLang="zh-CN" dirty="0">
              <a:solidFill>
                <a:schemeClr val="tx2"/>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dirty="0">
                <a:solidFill>
                  <a:schemeClr val="tx2"/>
                </a:solidFill>
                <a:latin typeface="黑体" panose="02010609060101010101" pitchFamily="49" charset="-122"/>
                <a:ea typeface="黑体" panose="02010609060101010101" pitchFamily="49" charset="-122"/>
              </a:rPr>
              <a:t>将内部系统与外界网络隔开</a:t>
            </a:r>
            <a:endParaRPr lang="en-US" altLang="zh-CN" dirty="0">
              <a:solidFill>
                <a:schemeClr val="tx2"/>
              </a:solidFill>
              <a:latin typeface="黑体" panose="02010609060101010101" pitchFamily="49" charset="-122"/>
              <a:ea typeface="黑体" panose="02010609060101010101" pitchFamily="49" charset="-122"/>
            </a:endParaRPr>
          </a:p>
        </p:txBody>
      </p:sp>
      <p:sp>
        <p:nvSpPr>
          <p:cNvPr id="2" name="椭圆 1">
            <a:extLst>
              <a:ext uri="{FF2B5EF4-FFF2-40B4-BE49-F238E27FC236}">
                <a16:creationId xmlns:a16="http://schemas.microsoft.com/office/drawing/2014/main" xmlns="" id="{F7E5FEE0-D4AE-4DDB-BB1F-BBDCD7F762EC}"/>
              </a:ext>
            </a:extLst>
          </p:cNvPr>
          <p:cNvSpPr/>
          <p:nvPr/>
        </p:nvSpPr>
        <p:spPr>
          <a:xfrm>
            <a:off x="4932040" y="4047908"/>
            <a:ext cx="1757264" cy="1757356"/>
          </a:xfrm>
          <a:prstGeom prst="ellipse">
            <a:avLst/>
          </a:prstGeom>
          <a:solidFill>
            <a:schemeClr val="accent4">
              <a:lumMod val="40000"/>
              <a:lumOff val="60000"/>
            </a:schemeClr>
          </a:solidFill>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000" dirty="0">
                <a:solidFill>
                  <a:schemeClr val="tx2"/>
                </a:solidFill>
                <a:latin typeface="黑体" panose="02010609060101010101" pitchFamily="49" charset="-122"/>
                <a:ea typeface="黑体" panose="02010609060101010101" pitchFamily="49" charset="-122"/>
              </a:rPr>
              <a:t>单机</a:t>
            </a:r>
            <a:endParaRPr lang="en-US" altLang="zh-CN" sz="2000" dirty="0">
              <a:solidFill>
                <a:schemeClr val="tx2"/>
              </a:solidFill>
              <a:latin typeface="黑体" panose="02010609060101010101" pitchFamily="49" charset="-122"/>
              <a:ea typeface="黑体" panose="02010609060101010101" pitchFamily="49" charset="-122"/>
            </a:endParaRPr>
          </a:p>
          <a:p>
            <a:pPr algn="ctr"/>
            <a:r>
              <a:rPr lang="zh-CN" altLang="en-US" sz="2000" dirty="0">
                <a:solidFill>
                  <a:schemeClr val="tx2"/>
                </a:solidFill>
                <a:latin typeface="黑体" panose="02010609060101010101" pitchFamily="49" charset="-122"/>
                <a:ea typeface="黑体" panose="02010609060101010101" pitchFamily="49" charset="-122"/>
              </a:rPr>
              <a:t>系统</a:t>
            </a:r>
          </a:p>
        </p:txBody>
      </p:sp>
      <p:sp>
        <p:nvSpPr>
          <p:cNvPr id="12" name="椭圆 11">
            <a:extLst>
              <a:ext uri="{FF2B5EF4-FFF2-40B4-BE49-F238E27FC236}">
                <a16:creationId xmlns:a16="http://schemas.microsoft.com/office/drawing/2014/main" xmlns="" id="{622F822D-D38A-4225-BB6C-9B470B5C6EC3}"/>
              </a:ext>
            </a:extLst>
          </p:cNvPr>
          <p:cNvSpPr/>
          <p:nvPr/>
        </p:nvSpPr>
        <p:spPr>
          <a:xfrm>
            <a:off x="7164288" y="4047908"/>
            <a:ext cx="1757264" cy="1757356"/>
          </a:xfrm>
          <a:prstGeom prst="ellipse">
            <a:avLst/>
          </a:prstGeom>
          <a:solidFill>
            <a:schemeClr val="accent4">
              <a:lumMod val="40000"/>
              <a:lumOff val="60000"/>
            </a:schemeClr>
          </a:solidFill>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000" dirty="0">
                <a:solidFill>
                  <a:schemeClr val="tx2"/>
                </a:solidFill>
                <a:latin typeface="黑体" panose="02010609060101010101" pitchFamily="49" charset="-122"/>
                <a:ea typeface="黑体" panose="02010609060101010101" pitchFamily="49" charset="-122"/>
              </a:rPr>
              <a:t>协作完成防火墙功能的多个系统</a:t>
            </a:r>
          </a:p>
        </p:txBody>
      </p:sp>
      <p:sp>
        <p:nvSpPr>
          <p:cNvPr id="4" name="箭头: 右 3">
            <a:extLst>
              <a:ext uri="{FF2B5EF4-FFF2-40B4-BE49-F238E27FC236}">
                <a16:creationId xmlns:a16="http://schemas.microsoft.com/office/drawing/2014/main" xmlns="" id="{13487366-43BA-41C4-810D-7057FB1E5988}"/>
              </a:ext>
            </a:extLst>
          </p:cNvPr>
          <p:cNvSpPr/>
          <p:nvPr/>
        </p:nvSpPr>
        <p:spPr>
          <a:xfrm rot="3232233">
            <a:off x="7010194" y="3229562"/>
            <a:ext cx="1152128"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右 13">
            <a:extLst>
              <a:ext uri="{FF2B5EF4-FFF2-40B4-BE49-F238E27FC236}">
                <a16:creationId xmlns:a16="http://schemas.microsoft.com/office/drawing/2014/main" xmlns="" id="{FF9404BD-ED02-403C-B7B3-625D37402681}"/>
              </a:ext>
            </a:extLst>
          </p:cNvPr>
          <p:cNvSpPr/>
          <p:nvPr/>
        </p:nvSpPr>
        <p:spPr>
          <a:xfrm rot="7066022">
            <a:off x="5793358" y="3280021"/>
            <a:ext cx="1152128"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42699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12" grpId="0" animBg="1"/>
      <p:bldP spid="4"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12.1</a:t>
            </a:r>
            <a:r>
              <a:rPr lang="zh-CN" altLang="en-US" dirty="0">
                <a:latin typeface="楷体" panose="02010609060101010101" pitchFamily="49" charset="-122"/>
                <a:ea typeface="楷体" panose="02010609060101010101" pitchFamily="49" charset="-122"/>
              </a:rPr>
              <a:t>防火墙的必要性</a:t>
            </a:r>
            <a:endParaRPr lang="zh-CN" altLang="en-US" dirty="0"/>
          </a:p>
        </p:txBody>
      </p:sp>
      <p:sp>
        <p:nvSpPr>
          <p:cNvPr id="3" name="内容占位符 2"/>
          <p:cNvSpPr>
            <a:spLocks noGrp="1"/>
          </p:cNvSpPr>
          <p:nvPr>
            <p:ph idx="1"/>
          </p:nvPr>
        </p:nvSpPr>
        <p:spPr/>
        <p:txBody>
          <a:bodyPr/>
          <a:lstStyle/>
          <a:p>
            <a:r>
              <a:rPr lang="zh-CN" altLang="en-US" sz="2800" dirty="0">
                <a:latin typeface="黑体" panose="02010609060101010101" pitchFamily="49" charset="-122"/>
                <a:ea typeface="黑体" panose="02010609060101010101" pitchFamily="49" charset="-122"/>
              </a:rPr>
              <a:t>讨论：对于中国设立国家防火墙的看法？</a:t>
            </a:r>
            <a:endParaRPr lang="en-US" altLang="zh-CN" sz="2800" dirty="0">
              <a:latin typeface="黑体" panose="02010609060101010101" pitchFamily="49" charset="-122"/>
              <a:ea typeface="黑体" panose="02010609060101010101" pitchFamily="49" charset="-122"/>
            </a:endParaRPr>
          </a:p>
          <a:p>
            <a:pPr marL="857250" lvl="1" indent="-457200"/>
            <a:r>
              <a:rPr lang="zh-CN" altLang="en-US" sz="2400" dirty="0">
                <a:latin typeface="黑体" panose="02010609060101010101" pitchFamily="49" charset="-122"/>
                <a:ea typeface="黑体" panose="02010609060101010101" pitchFamily="49" charset="-122"/>
              </a:rPr>
              <a:t>影响信息的获取</a:t>
            </a:r>
            <a:endParaRPr lang="en-US" altLang="zh-CN" sz="2400" dirty="0">
              <a:latin typeface="黑体" panose="02010609060101010101" pitchFamily="49" charset="-122"/>
              <a:ea typeface="黑体" panose="02010609060101010101" pitchFamily="49" charset="-122"/>
            </a:endParaRPr>
          </a:p>
          <a:p>
            <a:pPr marL="857250" lvl="1" indent="-457200"/>
            <a:r>
              <a:rPr lang="zh-CN" altLang="en-US" sz="2400" dirty="0">
                <a:latin typeface="黑体" panose="02010609060101010101" pitchFamily="49" charset="-122"/>
                <a:ea typeface="黑体" panose="02010609060101010101" pitchFamily="49" charset="-122"/>
              </a:rPr>
              <a:t>保护我们的网络</a:t>
            </a:r>
            <a:endParaRPr lang="en-US" altLang="zh-CN" sz="24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从唯物主义的观点来客观的分析问题，事物都有两面性，任何时候不极端、不偏激</a:t>
            </a:r>
            <a:r>
              <a:rPr lang="zh-CN" altLang="en-US" dirty="0">
                <a:latin typeface="黑体" panose="02010609060101010101" pitchFamily="49" charset="-122"/>
                <a:ea typeface="黑体" panose="02010609060101010101" pitchFamily="49" charset="-122"/>
              </a:rPr>
              <a:t>。</a:t>
            </a:r>
          </a:p>
        </p:txBody>
      </p:sp>
      <p:sp>
        <p:nvSpPr>
          <p:cNvPr id="5" name="日期占位符 4"/>
          <p:cNvSpPr>
            <a:spLocks noGrp="1"/>
          </p:cNvSpPr>
          <p:nvPr>
            <p:ph type="dt" sz="half" idx="12"/>
          </p:nvPr>
        </p:nvSpPr>
        <p:spPr/>
        <p:txBody>
          <a:bodyPr/>
          <a:lstStyle/>
          <a:p>
            <a:pPr>
              <a:defRPr/>
            </a:pPr>
            <a:r>
              <a:rPr lang="zh-CN" altLang="en-US"/>
              <a:t>信息与网络安全</a:t>
            </a:r>
            <a:endParaRPr lang="en-US" altLang="zh-C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602609"/>
            <a:ext cx="3695023" cy="2453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https://gimg2.baidu.com/image_search/src=http%3A%2F%2Fx0.ifengimg.com%2Fres%2F2019%2FF44796BF5BB930F78A9CF008DD2F94BE5890F66A_size53_w634_h445.jpeg&amp;refer=http%3A%2F%2Fx0.ifengimg.com&amp;app=2002&amp;size=f9999,10000&amp;q=a80&amp;n=0&amp;g=0n&amp;fmt=jpeg?sec=1637624759&amp;t=f5604f36c596a55336b3ba2ca5f5f6a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566593"/>
            <a:ext cx="3947618" cy="2770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455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xmlns="" id="{D0E79C00-868F-4F8E-B6DE-FCACA4EECE35}"/>
              </a:ext>
            </a:extLst>
          </p:cNvPr>
          <p:cNvSpPr txBox="1"/>
          <p:nvPr/>
        </p:nvSpPr>
        <p:spPr>
          <a:xfrm>
            <a:off x="896921" y="2230005"/>
            <a:ext cx="7545619" cy="2308324"/>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marL="342900" lvl="0" indent="-342900" rtl="0">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所有所有</a:t>
            </a:r>
            <a:r>
              <a:rPr lang="zh-CN" altLang="en-US" sz="2400" dirty="0">
                <a:solidFill>
                  <a:srgbClr val="FF0000"/>
                </a:solidFill>
                <a:latin typeface="黑体" panose="02010609060101010101" pitchFamily="49" charset="-122"/>
                <a:ea typeface="黑体" panose="02010609060101010101" pitchFamily="49" charset="-122"/>
              </a:rPr>
              <a:t>入站和出站的网络流量</a:t>
            </a:r>
            <a:r>
              <a:rPr lang="zh-CN" altLang="en-US" sz="2400" dirty="0">
                <a:solidFill>
                  <a:schemeClr val="tx2"/>
                </a:solidFill>
                <a:latin typeface="黑体" panose="02010609060101010101" pitchFamily="49" charset="-122"/>
                <a:ea typeface="黑体" panose="02010609060101010101" pitchFamily="49" charset="-122"/>
              </a:rPr>
              <a:t>都必须通过防火墙</a:t>
            </a:r>
            <a:endParaRPr lang="en-US" altLang="zh-CN" sz="2400" dirty="0">
              <a:solidFill>
                <a:schemeClr val="tx2"/>
              </a:solidFill>
              <a:latin typeface="黑体" panose="02010609060101010101" pitchFamily="49" charset="-122"/>
              <a:ea typeface="黑体" panose="02010609060101010101" pitchFamily="49" charset="-122"/>
            </a:endParaRPr>
          </a:p>
          <a:p>
            <a:pPr marL="342900" lvl="0" indent="-342900" rtl="0">
              <a:buFont typeface="Arial" panose="020B0604020202020204" pitchFamily="34" charset="0"/>
              <a:buChar char="•"/>
            </a:pPr>
            <a:endParaRPr lang="en-US" altLang="zh-CN" sz="2400" dirty="0">
              <a:solidFill>
                <a:schemeClr val="tx2"/>
              </a:solidFill>
              <a:latin typeface="黑体" panose="02010609060101010101" pitchFamily="49" charset="-122"/>
              <a:ea typeface="黑体" panose="02010609060101010101" pitchFamily="49" charset="-122"/>
            </a:endParaRPr>
          </a:p>
          <a:p>
            <a:pPr marL="342900" lvl="0" indent="-342900" rtl="0">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只有</a:t>
            </a:r>
            <a:r>
              <a:rPr lang="zh-CN" altLang="en-US" sz="2400" dirty="0">
                <a:solidFill>
                  <a:srgbClr val="FF0000"/>
                </a:solidFill>
                <a:latin typeface="黑体" panose="02010609060101010101" pitchFamily="49" charset="-122"/>
                <a:ea typeface="黑体" panose="02010609060101010101" pitchFamily="49" charset="-122"/>
              </a:rPr>
              <a:t>经过授权的网络流量</a:t>
            </a:r>
            <a:r>
              <a:rPr lang="zh-CN" altLang="en-US" sz="2400" dirty="0">
                <a:solidFill>
                  <a:schemeClr val="tx2"/>
                </a:solidFill>
                <a:latin typeface="黑体" panose="02010609060101010101" pitchFamily="49" charset="-122"/>
                <a:ea typeface="黑体" panose="02010609060101010101" pitchFamily="49" charset="-122"/>
              </a:rPr>
              <a:t>，例如符合本地安全策略定义的流量，防火墙才允许其通过</a:t>
            </a:r>
            <a:endParaRPr lang="en-US" altLang="zh-CN" sz="2400" dirty="0">
              <a:solidFill>
                <a:schemeClr val="tx2"/>
              </a:solidFill>
              <a:latin typeface="黑体" panose="02010609060101010101" pitchFamily="49" charset="-122"/>
              <a:ea typeface="黑体" panose="02010609060101010101" pitchFamily="49" charset="-122"/>
            </a:endParaRPr>
          </a:p>
          <a:p>
            <a:pPr marL="342900" lvl="0" indent="-342900" rtl="0">
              <a:buFont typeface="Arial" panose="020B0604020202020204" pitchFamily="34" charset="0"/>
              <a:buChar char="•"/>
            </a:pPr>
            <a:endParaRPr lang="en-US" altLang="zh-CN" sz="2400" dirty="0">
              <a:solidFill>
                <a:schemeClr val="tx2"/>
              </a:solidFill>
              <a:latin typeface="黑体" panose="02010609060101010101" pitchFamily="49" charset="-122"/>
              <a:ea typeface="黑体" panose="02010609060101010101" pitchFamily="49" charset="-122"/>
            </a:endParaRPr>
          </a:p>
          <a:p>
            <a:pPr marL="342900" lvl="0" indent="-342900" rtl="0">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防火墙本身</a:t>
            </a:r>
            <a:r>
              <a:rPr lang="zh-CN" altLang="en-US" sz="2400" dirty="0">
                <a:solidFill>
                  <a:srgbClr val="FF0000"/>
                </a:solidFill>
                <a:latin typeface="黑体" panose="02010609060101010101" pitchFamily="49" charset="-122"/>
                <a:ea typeface="黑体" panose="02010609060101010101" pitchFamily="49" charset="-122"/>
              </a:rPr>
              <a:t>不能被渗透</a:t>
            </a:r>
            <a:endParaRPr lang="en-US" altLang="zh-CN" sz="2400" dirty="0">
              <a:solidFill>
                <a:srgbClr val="FF0000"/>
              </a:solidFill>
              <a:latin typeface="黑体" panose="02010609060101010101" pitchFamily="49" charset="-122"/>
              <a:ea typeface="黑体" panose="02010609060101010101" pitchFamily="49" charset="-122"/>
            </a:endParaRPr>
          </a:p>
        </p:txBody>
      </p:sp>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12.2</a:t>
            </a:r>
            <a:r>
              <a:rPr lang="zh-CN" altLang="en-US" dirty="0">
                <a:latin typeface="楷体" panose="02010609060101010101" pitchFamily="49" charset="-122"/>
                <a:ea typeface="楷体" panose="02010609060101010101" pitchFamily="49" charset="-122"/>
              </a:rPr>
              <a:t>防火墙的特征和访问策略</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防火墙的特征</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3" name="文本框 22">
            <a:extLst>
              <a:ext uri="{FF2B5EF4-FFF2-40B4-BE49-F238E27FC236}">
                <a16:creationId xmlns:a16="http://schemas.microsoft.com/office/drawing/2014/main" xmlns="" id="{91468174-E4B3-4AEF-8367-BF5011B385FA}"/>
              </a:ext>
            </a:extLst>
          </p:cNvPr>
          <p:cNvSpPr txBox="1"/>
          <p:nvPr/>
        </p:nvSpPr>
        <p:spPr>
          <a:xfrm>
            <a:off x="701460" y="1680661"/>
            <a:ext cx="2664296"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设计目标</a:t>
            </a:r>
          </a:p>
        </p:txBody>
      </p:sp>
      <p:grpSp>
        <p:nvGrpSpPr>
          <p:cNvPr id="13" name="组合 12">
            <a:extLst>
              <a:ext uri="{FF2B5EF4-FFF2-40B4-BE49-F238E27FC236}">
                <a16:creationId xmlns:a16="http://schemas.microsoft.com/office/drawing/2014/main" xmlns="" id="{4D41BF01-3A6F-42AB-979C-32FEC2D4F4FE}"/>
              </a:ext>
            </a:extLst>
          </p:cNvPr>
          <p:cNvGrpSpPr/>
          <p:nvPr/>
        </p:nvGrpSpPr>
        <p:grpSpPr>
          <a:xfrm>
            <a:off x="7501024" y="5006465"/>
            <a:ext cx="941516" cy="1461066"/>
            <a:chOff x="7017783" y="4660702"/>
            <a:chExt cx="941516" cy="1461066"/>
          </a:xfrm>
        </p:grpSpPr>
        <p:graphicFrame>
          <p:nvGraphicFramePr>
            <p:cNvPr id="14" name="Object 100">
              <a:extLst>
                <a:ext uri="{FF2B5EF4-FFF2-40B4-BE49-F238E27FC236}">
                  <a16:creationId xmlns:a16="http://schemas.microsoft.com/office/drawing/2014/main" xmlns="" id="{20E5FEC1-A96C-4A31-ACFF-653B3D05C41D}"/>
                </a:ext>
              </a:extLst>
            </p:cNvPr>
            <p:cNvGraphicFramePr>
              <a:graphicFrameLocks/>
            </p:cNvGraphicFramePr>
            <p:nvPr>
              <p:extLst>
                <p:ext uri="{D42A27DB-BD31-4B8C-83A1-F6EECF244321}">
                  <p14:modId xmlns:p14="http://schemas.microsoft.com/office/powerpoint/2010/main" val="227142151"/>
                </p:ext>
              </p:extLst>
            </p:nvPr>
          </p:nvGraphicFramePr>
          <p:xfrm>
            <a:off x="7089349" y="4660702"/>
            <a:ext cx="869950" cy="911225"/>
          </p:xfrm>
          <a:graphic>
            <a:graphicData uri="http://schemas.openxmlformats.org/presentationml/2006/ole">
              <mc:AlternateContent xmlns:mc="http://schemas.openxmlformats.org/markup-compatibility/2006">
                <mc:Choice xmlns:v="urn:schemas-microsoft-com:vml" Requires="v">
                  <p:oleObj spid="_x0000_s31804" name="Drawing" r:id="rId4" imgW="869760" imgH="911160" progId="WPDraw30.Drawing">
                    <p:embed/>
                  </p:oleObj>
                </mc:Choice>
                <mc:Fallback>
                  <p:oleObj name="Drawing" r:id="rId4" imgW="869760" imgH="911160" progId="WPDraw30.Drawing">
                    <p:embed/>
                    <p:pic>
                      <p:nvPicPr>
                        <p:cNvPr id="11" name="Object 100">
                          <a:extLst>
                            <a:ext uri="{FF2B5EF4-FFF2-40B4-BE49-F238E27FC236}">
                              <a16:creationId xmlns:a16="http://schemas.microsoft.com/office/drawing/2014/main" xmlns="" id="{AFE98C88-385C-4F9E-9C8C-2531DE3020E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9349" y="4660702"/>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117">
              <a:extLst>
                <a:ext uri="{FF2B5EF4-FFF2-40B4-BE49-F238E27FC236}">
                  <a16:creationId xmlns:a16="http://schemas.microsoft.com/office/drawing/2014/main" xmlns="" id="{22F748E8-5F12-478A-A3C2-CCCA721FE804}"/>
                </a:ext>
              </a:extLst>
            </p:cNvPr>
            <p:cNvSpPr>
              <a:spLocks noChangeArrowheads="1"/>
            </p:cNvSpPr>
            <p:nvPr/>
          </p:nvSpPr>
          <p:spPr bwMode="auto">
            <a:xfrm>
              <a:off x="7017783" y="5616943"/>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latin typeface="黑体" panose="02010609060101010101" pitchFamily="49" charset="-122"/>
                  <a:ea typeface="黑体" panose="02010609060101010101" pitchFamily="49" charset="-122"/>
                </a:rPr>
                <a:t>用户</a:t>
              </a:r>
              <a:endParaRPr lang="en-US" altLang="zh-CN" dirty="0">
                <a:latin typeface="黑体" panose="02010609060101010101" pitchFamily="49" charset="-122"/>
                <a:ea typeface="黑体" panose="02010609060101010101" pitchFamily="49" charset="-122"/>
              </a:endParaRPr>
            </a:p>
          </p:txBody>
        </p:sp>
      </p:grpSp>
      <p:grpSp>
        <p:nvGrpSpPr>
          <p:cNvPr id="16" name="组合 15">
            <a:extLst>
              <a:ext uri="{FF2B5EF4-FFF2-40B4-BE49-F238E27FC236}">
                <a16:creationId xmlns:a16="http://schemas.microsoft.com/office/drawing/2014/main" xmlns="" id="{E08C122E-AFD6-45A0-B332-9460DAFF0EB8}"/>
              </a:ext>
            </a:extLst>
          </p:cNvPr>
          <p:cNvGrpSpPr/>
          <p:nvPr/>
        </p:nvGrpSpPr>
        <p:grpSpPr>
          <a:xfrm>
            <a:off x="754948" y="4968397"/>
            <a:ext cx="1125537" cy="1499134"/>
            <a:chOff x="732576" y="4594931"/>
            <a:chExt cx="1125537" cy="1499134"/>
          </a:xfrm>
        </p:grpSpPr>
        <p:graphicFrame>
          <p:nvGraphicFramePr>
            <p:cNvPr id="17" name="Object 63">
              <a:extLst>
                <a:ext uri="{FF2B5EF4-FFF2-40B4-BE49-F238E27FC236}">
                  <a16:creationId xmlns:a16="http://schemas.microsoft.com/office/drawing/2014/main" xmlns="" id="{6FA9A0CA-50FB-4A58-89C8-655496E50207}"/>
                </a:ext>
              </a:extLst>
            </p:cNvPr>
            <p:cNvGraphicFramePr>
              <a:graphicFrameLocks noChangeAspect="1"/>
            </p:cNvGraphicFramePr>
            <p:nvPr>
              <p:extLst>
                <p:ext uri="{D42A27DB-BD31-4B8C-83A1-F6EECF244321}">
                  <p14:modId xmlns:p14="http://schemas.microsoft.com/office/powerpoint/2010/main" val="3405386784"/>
                </p:ext>
              </p:extLst>
            </p:nvPr>
          </p:nvGraphicFramePr>
          <p:xfrm>
            <a:off x="732576" y="4594931"/>
            <a:ext cx="1125537" cy="915988"/>
          </p:xfrm>
          <a:graphic>
            <a:graphicData uri="http://schemas.openxmlformats.org/presentationml/2006/ole">
              <mc:AlternateContent xmlns:mc="http://schemas.openxmlformats.org/markup-compatibility/2006">
                <mc:Choice xmlns:v="urn:schemas-microsoft-com:vml" Requires="v">
                  <p:oleObj spid="_x0000_s31805" name="剪辑" r:id="rId6" imgW="4716000" imgH="3542760" progId="MS_ClipArt_Gallery.2">
                    <p:embed/>
                  </p:oleObj>
                </mc:Choice>
                <mc:Fallback>
                  <p:oleObj name="剪辑" r:id="rId6" imgW="4716000" imgH="3542760" progId="MS_ClipArt_Gallery.2">
                    <p:embed/>
                    <p:pic>
                      <p:nvPicPr>
                        <p:cNvPr id="18" name="Object 63">
                          <a:extLst>
                            <a:ext uri="{FF2B5EF4-FFF2-40B4-BE49-F238E27FC236}">
                              <a16:creationId xmlns:a16="http://schemas.microsoft.com/office/drawing/2014/main" xmlns="" id="{8384E018-3028-4862-9115-9AF8E8560A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2576" y="4594931"/>
                          <a:ext cx="1125537"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Rectangle 86">
              <a:extLst>
                <a:ext uri="{FF2B5EF4-FFF2-40B4-BE49-F238E27FC236}">
                  <a16:creationId xmlns:a16="http://schemas.microsoft.com/office/drawing/2014/main" xmlns="" id="{9D576796-7A3B-46E0-8FED-96D99FF21BA3}"/>
                </a:ext>
              </a:extLst>
            </p:cNvPr>
            <p:cNvSpPr>
              <a:spLocks noChangeArrowheads="1"/>
            </p:cNvSpPr>
            <p:nvPr/>
          </p:nvSpPr>
          <p:spPr bwMode="auto">
            <a:xfrm>
              <a:off x="863544" y="5589240"/>
              <a:ext cx="8636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60000"/>
                </a:spcBef>
              </a:pPr>
              <a:r>
                <a:rPr lang="zh-CN" altLang="en-US" baseline="0" dirty="0">
                  <a:latin typeface="黑体" panose="02010609060101010101" pitchFamily="49" charset="-122"/>
                  <a:ea typeface="黑体" panose="02010609060101010101" pitchFamily="49" charset="-122"/>
                </a:rPr>
                <a:t>黑客</a:t>
              </a:r>
              <a:endParaRPr lang="en-US" altLang="zh-CN" baseline="0" dirty="0">
                <a:latin typeface="黑体" panose="02010609060101010101" pitchFamily="49" charset="-122"/>
                <a:ea typeface="黑体" panose="02010609060101010101" pitchFamily="49" charset="-122"/>
              </a:endParaRPr>
            </a:p>
          </p:txBody>
        </p:sp>
      </p:grpSp>
      <p:grpSp>
        <p:nvGrpSpPr>
          <p:cNvPr id="11" name="组合 10">
            <a:extLst>
              <a:ext uri="{FF2B5EF4-FFF2-40B4-BE49-F238E27FC236}">
                <a16:creationId xmlns:a16="http://schemas.microsoft.com/office/drawing/2014/main" xmlns="" id="{01B81490-4B60-415C-92AD-A8D3AEC986AE}"/>
              </a:ext>
            </a:extLst>
          </p:cNvPr>
          <p:cNvGrpSpPr/>
          <p:nvPr/>
        </p:nvGrpSpPr>
        <p:grpSpPr>
          <a:xfrm>
            <a:off x="619328" y="5356345"/>
            <a:ext cx="1224136" cy="1066170"/>
            <a:chOff x="2446597" y="5006172"/>
            <a:chExt cx="1224136" cy="1066170"/>
          </a:xfrm>
        </p:grpSpPr>
        <p:pic>
          <p:nvPicPr>
            <p:cNvPr id="10" name="图片 9">
              <a:extLst>
                <a:ext uri="{FF2B5EF4-FFF2-40B4-BE49-F238E27FC236}">
                  <a16:creationId xmlns:a16="http://schemas.microsoft.com/office/drawing/2014/main" xmlns="" id="{31D39648-A0F0-48F0-82B3-655D305D6DD3}"/>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11610" t="22686" r="7181" b="21946"/>
            <a:stretch/>
          </p:blipFill>
          <p:spPr>
            <a:xfrm>
              <a:off x="2613569" y="5006172"/>
              <a:ext cx="778585" cy="530834"/>
            </a:xfrm>
            <a:prstGeom prst="rect">
              <a:avLst/>
            </a:prstGeom>
          </p:spPr>
        </p:pic>
        <p:sp>
          <p:nvSpPr>
            <p:cNvPr id="21" name="Rectangle 86">
              <a:extLst>
                <a:ext uri="{FF2B5EF4-FFF2-40B4-BE49-F238E27FC236}">
                  <a16:creationId xmlns:a16="http://schemas.microsoft.com/office/drawing/2014/main" xmlns="" id="{62978EE0-45E7-44AE-A10E-790786252A4F}"/>
                </a:ext>
              </a:extLst>
            </p:cNvPr>
            <p:cNvSpPr>
              <a:spLocks noChangeArrowheads="1"/>
            </p:cNvSpPr>
            <p:nvPr/>
          </p:nvSpPr>
          <p:spPr bwMode="auto">
            <a:xfrm>
              <a:off x="2446597" y="5567517"/>
              <a:ext cx="1224136"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60000"/>
                </a:spcBef>
              </a:pPr>
              <a:r>
                <a:rPr lang="zh-CN" altLang="en-US" dirty="0">
                  <a:latin typeface="黑体" panose="02010609060101010101" pitchFamily="49" charset="-122"/>
                  <a:ea typeface="黑体" panose="02010609060101010101" pitchFamily="49" charset="-122"/>
                </a:rPr>
                <a:t>入站流量</a:t>
              </a:r>
              <a:endParaRPr lang="en-US" altLang="zh-CN" baseline="0" dirty="0">
                <a:latin typeface="黑体" panose="02010609060101010101" pitchFamily="49" charset="-122"/>
                <a:ea typeface="黑体" panose="02010609060101010101" pitchFamily="49" charset="-122"/>
              </a:endParaRPr>
            </a:p>
          </p:txBody>
        </p:sp>
      </p:grpSp>
      <p:sp>
        <p:nvSpPr>
          <p:cNvPr id="12" name="箭头: 右 11">
            <a:extLst>
              <a:ext uri="{FF2B5EF4-FFF2-40B4-BE49-F238E27FC236}">
                <a16:creationId xmlns:a16="http://schemas.microsoft.com/office/drawing/2014/main" xmlns="" id="{75831AD8-026B-456B-819C-81DDD9C82FCC}"/>
              </a:ext>
            </a:extLst>
          </p:cNvPr>
          <p:cNvSpPr/>
          <p:nvPr/>
        </p:nvSpPr>
        <p:spPr>
          <a:xfrm>
            <a:off x="2068561" y="5317846"/>
            <a:ext cx="1300810" cy="4119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右 28">
            <a:extLst>
              <a:ext uri="{FF2B5EF4-FFF2-40B4-BE49-F238E27FC236}">
                <a16:creationId xmlns:a16="http://schemas.microsoft.com/office/drawing/2014/main" xmlns="" id="{DBBF4966-9319-400B-8D5F-60C99A0BCD39}"/>
              </a:ext>
            </a:extLst>
          </p:cNvPr>
          <p:cNvSpPr/>
          <p:nvPr/>
        </p:nvSpPr>
        <p:spPr>
          <a:xfrm rot="10800000">
            <a:off x="5479412" y="5277625"/>
            <a:ext cx="776372" cy="4119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a:extLst>
              <a:ext uri="{FF2B5EF4-FFF2-40B4-BE49-F238E27FC236}">
                <a16:creationId xmlns:a16="http://schemas.microsoft.com/office/drawing/2014/main" xmlns="" id="{78953ECA-18C0-4409-A346-DCE748577D71}"/>
              </a:ext>
            </a:extLst>
          </p:cNvPr>
          <p:cNvGrpSpPr/>
          <p:nvPr/>
        </p:nvGrpSpPr>
        <p:grpSpPr>
          <a:xfrm>
            <a:off x="6276888" y="5301208"/>
            <a:ext cx="1224136" cy="1066170"/>
            <a:chOff x="2446597" y="5006172"/>
            <a:chExt cx="1224136" cy="1066170"/>
          </a:xfrm>
        </p:grpSpPr>
        <p:pic>
          <p:nvPicPr>
            <p:cNvPr id="31" name="图片 30">
              <a:extLst>
                <a:ext uri="{FF2B5EF4-FFF2-40B4-BE49-F238E27FC236}">
                  <a16:creationId xmlns:a16="http://schemas.microsoft.com/office/drawing/2014/main" xmlns="" id="{6E9E9B7B-7900-400D-AD52-0CC0AFF97F05}"/>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11610" t="22686" r="7181" b="21946"/>
            <a:stretch/>
          </p:blipFill>
          <p:spPr>
            <a:xfrm>
              <a:off x="2613569" y="5006172"/>
              <a:ext cx="778585" cy="530834"/>
            </a:xfrm>
            <a:prstGeom prst="rect">
              <a:avLst/>
            </a:prstGeom>
          </p:spPr>
        </p:pic>
        <p:sp>
          <p:nvSpPr>
            <p:cNvPr id="32" name="Rectangle 86">
              <a:extLst>
                <a:ext uri="{FF2B5EF4-FFF2-40B4-BE49-F238E27FC236}">
                  <a16:creationId xmlns:a16="http://schemas.microsoft.com/office/drawing/2014/main" xmlns="" id="{CE5C14DC-F2A5-42F9-9A3A-8D1784688095}"/>
                </a:ext>
              </a:extLst>
            </p:cNvPr>
            <p:cNvSpPr>
              <a:spLocks noChangeArrowheads="1"/>
            </p:cNvSpPr>
            <p:nvPr/>
          </p:nvSpPr>
          <p:spPr bwMode="auto">
            <a:xfrm>
              <a:off x="2446597" y="5567517"/>
              <a:ext cx="1224136"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60000"/>
                </a:spcBef>
              </a:pPr>
              <a:r>
                <a:rPr lang="zh-CN" altLang="en-US" dirty="0">
                  <a:latin typeface="黑体" panose="02010609060101010101" pitchFamily="49" charset="-122"/>
                  <a:ea typeface="黑体" panose="02010609060101010101" pitchFamily="49" charset="-122"/>
                </a:rPr>
                <a:t>出站流量</a:t>
              </a:r>
              <a:endParaRPr lang="en-US" altLang="zh-CN" baseline="0" dirty="0">
                <a:latin typeface="黑体" panose="02010609060101010101" pitchFamily="49" charset="-122"/>
                <a:ea typeface="黑体" panose="02010609060101010101" pitchFamily="49" charset="-122"/>
              </a:endParaRPr>
            </a:p>
          </p:txBody>
        </p:sp>
      </p:grpSp>
      <p:sp>
        <p:nvSpPr>
          <p:cNvPr id="19" name="文本框 18">
            <a:extLst>
              <a:ext uri="{FF2B5EF4-FFF2-40B4-BE49-F238E27FC236}">
                <a16:creationId xmlns:a16="http://schemas.microsoft.com/office/drawing/2014/main" xmlns="" id="{608FC688-EAFC-4762-B8B4-78A11219242F}"/>
              </a:ext>
            </a:extLst>
          </p:cNvPr>
          <p:cNvSpPr txBox="1"/>
          <p:nvPr/>
        </p:nvSpPr>
        <p:spPr>
          <a:xfrm>
            <a:off x="1880485" y="5215567"/>
            <a:ext cx="1682355"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800" dirty="0">
                <a:solidFill>
                  <a:srgbClr val="FF0000"/>
                </a:solidFill>
                <a:latin typeface="黑体" panose="02010609060101010101" pitchFamily="49" charset="-122"/>
                <a:ea typeface="黑体" panose="02010609060101010101" pitchFamily="49" charset="-122"/>
              </a:rPr>
              <a:t>无法渗透</a:t>
            </a:r>
          </a:p>
        </p:txBody>
      </p:sp>
      <p:pic>
        <p:nvPicPr>
          <p:cNvPr id="22" name="图片 21">
            <a:extLst>
              <a:ext uri="{FF2B5EF4-FFF2-40B4-BE49-F238E27FC236}">
                <a16:creationId xmlns:a16="http://schemas.microsoft.com/office/drawing/2014/main" xmlns="" id="{D6B3C8B7-5FD2-493B-A111-084C6DFCA2BC}"/>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8247" t="14205" r="4831" b="10105"/>
          <a:stretch/>
        </p:blipFill>
        <p:spPr>
          <a:xfrm>
            <a:off x="3537799" y="5006465"/>
            <a:ext cx="1870046" cy="1302705"/>
          </a:xfrm>
          <a:prstGeom prst="rect">
            <a:avLst/>
          </a:prstGeom>
        </p:spPr>
      </p:pic>
    </p:spTree>
    <p:extLst>
      <p:ext uri="{BB962C8B-B14F-4D97-AF65-F5344CB8AC3E}">
        <p14:creationId xmlns:p14="http://schemas.microsoft.com/office/powerpoint/2010/main" val="6128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par>
                                <p:cTn id="12" presetID="10" presetClass="entr" presetSubtype="0"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right)">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30"/>
                                        </p:tgtEl>
                                      </p:cBhvr>
                                    </p:animEffect>
                                    <p:set>
                                      <p:cBhvr>
                                        <p:cTn id="29" dur="1" fill="hold">
                                          <p:stCondLst>
                                            <p:cond delay="499"/>
                                          </p:stCondLst>
                                        </p:cTn>
                                        <p:tgtEl>
                                          <p:spTgt spid="30"/>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2"/>
                                        </p:tgtEl>
                                      </p:cBhvr>
                                    </p:animEffect>
                                    <p:set>
                                      <p:cBhvr>
                                        <p:cTn id="35" dur="1" fill="hold">
                                          <p:stCondLst>
                                            <p:cond delay="499"/>
                                          </p:stCondLst>
                                        </p:cTn>
                                        <p:tgtEl>
                                          <p:spTgt spid="12"/>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29"/>
                                        </p:tgtEl>
                                      </p:cBhvr>
                                    </p:animEffect>
                                    <p:set>
                                      <p:cBhvr>
                                        <p:cTn id="38" dur="1" fill="hold">
                                          <p:stCondLst>
                                            <p:cond delay="499"/>
                                          </p:stCondLst>
                                        </p:cTn>
                                        <p:tgtEl>
                                          <p:spTgt spid="2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29" grpId="0" animBg="1"/>
      <p:bldP spid="29" grpId="1"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xmlns="" id="{D0E79C00-868F-4F8E-B6DE-FCACA4EECE35}"/>
              </a:ext>
            </a:extLst>
          </p:cNvPr>
          <p:cNvSpPr txBox="1"/>
          <p:nvPr/>
        </p:nvSpPr>
        <p:spPr>
          <a:xfrm>
            <a:off x="885916" y="1719328"/>
            <a:ext cx="7545619" cy="2308324"/>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marL="342900" lvl="0" indent="-342900" rtl="0">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不能阻止</a:t>
            </a:r>
            <a:r>
              <a:rPr lang="zh-CN" altLang="en-US" sz="2400" dirty="0">
                <a:solidFill>
                  <a:srgbClr val="FF0000"/>
                </a:solidFill>
                <a:latin typeface="黑体" panose="02010609060101010101" pitchFamily="49" charset="-122"/>
                <a:ea typeface="黑体" panose="02010609060101010101" pitchFamily="49" charset="-122"/>
              </a:rPr>
              <a:t>绕开防火墙</a:t>
            </a:r>
            <a:r>
              <a:rPr lang="zh-CN" altLang="en-US" sz="2400" dirty="0">
                <a:solidFill>
                  <a:schemeClr val="tx2"/>
                </a:solidFill>
                <a:latin typeface="黑体" panose="02010609060101010101" pitchFamily="49" charset="-122"/>
                <a:ea typeface="黑体" panose="02010609060101010101" pitchFamily="49" charset="-122"/>
              </a:rPr>
              <a:t>的攻击</a:t>
            </a:r>
            <a:endParaRPr lang="en-US" altLang="zh-CN" sz="2400" dirty="0">
              <a:solidFill>
                <a:schemeClr val="tx2"/>
              </a:solidFill>
              <a:latin typeface="黑体" panose="02010609060101010101" pitchFamily="49" charset="-122"/>
              <a:ea typeface="黑体" panose="02010609060101010101" pitchFamily="49" charset="-122"/>
            </a:endParaRPr>
          </a:p>
          <a:p>
            <a:pPr marL="342900" lvl="0" indent="-342900" rtl="0">
              <a:buFont typeface="Arial" panose="020B0604020202020204" pitchFamily="34" charset="0"/>
              <a:buChar char="•"/>
            </a:pPr>
            <a:endParaRPr lang="en-US" altLang="zh-CN" sz="2400" dirty="0">
              <a:solidFill>
                <a:schemeClr val="tx2"/>
              </a:solidFill>
              <a:latin typeface="黑体" panose="02010609060101010101" pitchFamily="49" charset="-122"/>
              <a:ea typeface="黑体" panose="02010609060101010101" pitchFamily="49" charset="-122"/>
            </a:endParaRPr>
          </a:p>
          <a:p>
            <a:pPr marL="342900" lvl="0" indent="-342900" rtl="0">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不能完全防止</a:t>
            </a:r>
            <a:r>
              <a:rPr lang="zh-CN" altLang="en-US" sz="2400" dirty="0">
                <a:solidFill>
                  <a:srgbClr val="FF0000"/>
                </a:solidFill>
                <a:latin typeface="黑体" panose="02010609060101010101" pitchFamily="49" charset="-122"/>
                <a:ea typeface="黑体" panose="02010609060101010101" pitchFamily="49" charset="-122"/>
              </a:rPr>
              <a:t>内部威胁</a:t>
            </a:r>
            <a:endParaRPr lang="en-US" altLang="zh-CN" sz="2400" dirty="0">
              <a:solidFill>
                <a:srgbClr val="FF0000"/>
              </a:solidFill>
              <a:latin typeface="黑体" panose="02010609060101010101" pitchFamily="49" charset="-122"/>
              <a:ea typeface="黑体" panose="02010609060101010101" pitchFamily="49" charset="-122"/>
            </a:endParaRPr>
          </a:p>
          <a:p>
            <a:pPr marL="342900" lvl="0" indent="-342900" rtl="0">
              <a:buFont typeface="Arial" panose="020B0604020202020204" pitchFamily="34" charset="0"/>
              <a:buChar char="•"/>
            </a:pPr>
            <a:endParaRPr lang="en-US" altLang="zh-CN" sz="2400" dirty="0">
              <a:solidFill>
                <a:schemeClr val="tx2"/>
              </a:solidFill>
              <a:latin typeface="黑体" panose="02010609060101010101" pitchFamily="49" charset="-122"/>
              <a:ea typeface="黑体" panose="02010609060101010101" pitchFamily="49" charset="-122"/>
            </a:endParaRPr>
          </a:p>
          <a:p>
            <a:pPr marL="342900" lvl="0" indent="-342900" rtl="0">
              <a:buFont typeface="Arial" panose="020B0604020202020204" pitchFamily="34" charset="0"/>
              <a:buChar char="•"/>
            </a:pPr>
            <a:r>
              <a:rPr lang="zh-CN" altLang="en-US" sz="2400" dirty="0">
                <a:solidFill>
                  <a:srgbClr val="FF0000"/>
                </a:solidFill>
                <a:latin typeface="黑体" panose="02010609060101010101" pitchFamily="49" charset="-122"/>
                <a:ea typeface="黑体" panose="02010609060101010101" pitchFamily="49" charset="-122"/>
              </a:rPr>
              <a:t>在广域网被感染</a:t>
            </a:r>
            <a:r>
              <a:rPr lang="zh-CN" altLang="en-US" sz="2400" dirty="0">
                <a:solidFill>
                  <a:schemeClr val="tx2"/>
                </a:solidFill>
                <a:latin typeface="黑体" panose="02010609060101010101" pitchFamily="49" charset="-122"/>
                <a:ea typeface="黑体" panose="02010609060101010101" pitchFamily="49" charset="-122"/>
              </a:rPr>
              <a:t>的电子设备可能被连接到内部网络使用，此时防火墙无法阻止</a:t>
            </a:r>
            <a:endParaRPr lang="en-US" altLang="zh-CN" sz="2400" dirty="0">
              <a:solidFill>
                <a:schemeClr val="tx2"/>
              </a:solidFill>
              <a:latin typeface="黑体" panose="02010609060101010101" pitchFamily="49" charset="-122"/>
              <a:ea typeface="黑体" panose="02010609060101010101" pitchFamily="49" charset="-122"/>
            </a:endParaRPr>
          </a:p>
        </p:txBody>
      </p:sp>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12.2</a:t>
            </a:r>
            <a:r>
              <a:rPr lang="zh-CN" altLang="en-US" dirty="0">
                <a:latin typeface="楷体" panose="02010609060101010101" pitchFamily="49" charset="-122"/>
                <a:ea typeface="楷体" panose="02010609060101010101" pitchFamily="49" charset="-122"/>
              </a:rPr>
              <a:t>防火墙的特征和访问策略</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防火墙的局限性</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grpSp>
        <p:nvGrpSpPr>
          <p:cNvPr id="13" name="组合 12">
            <a:extLst>
              <a:ext uri="{FF2B5EF4-FFF2-40B4-BE49-F238E27FC236}">
                <a16:creationId xmlns:a16="http://schemas.microsoft.com/office/drawing/2014/main" xmlns="" id="{4D41BF01-3A6F-42AB-979C-32FEC2D4F4FE}"/>
              </a:ext>
            </a:extLst>
          </p:cNvPr>
          <p:cNvGrpSpPr/>
          <p:nvPr/>
        </p:nvGrpSpPr>
        <p:grpSpPr>
          <a:xfrm>
            <a:off x="7501024" y="5006465"/>
            <a:ext cx="941516" cy="1461066"/>
            <a:chOff x="7017783" y="4660702"/>
            <a:chExt cx="941516" cy="1461066"/>
          </a:xfrm>
        </p:grpSpPr>
        <p:graphicFrame>
          <p:nvGraphicFramePr>
            <p:cNvPr id="14" name="Object 100">
              <a:extLst>
                <a:ext uri="{FF2B5EF4-FFF2-40B4-BE49-F238E27FC236}">
                  <a16:creationId xmlns:a16="http://schemas.microsoft.com/office/drawing/2014/main" xmlns="" id="{20E5FEC1-A96C-4A31-ACFF-653B3D05C41D}"/>
                </a:ext>
              </a:extLst>
            </p:cNvPr>
            <p:cNvGraphicFramePr>
              <a:graphicFrameLocks/>
            </p:cNvGraphicFramePr>
            <p:nvPr/>
          </p:nvGraphicFramePr>
          <p:xfrm>
            <a:off x="7089349" y="4660702"/>
            <a:ext cx="869950" cy="911225"/>
          </p:xfrm>
          <a:graphic>
            <a:graphicData uri="http://schemas.openxmlformats.org/presentationml/2006/ole">
              <mc:AlternateContent xmlns:mc="http://schemas.openxmlformats.org/markup-compatibility/2006">
                <mc:Choice xmlns:v="urn:schemas-microsoft-com:vml" Requires="v">
                  <p:oleObj spid="_x0000_s32818" name="Drawing" r:id="rId4" imgW="869760" imgH="911160" progId="WPDraw30.Drawing">
                    <p:embed/>
                  </p:oleObj>
                </mc:Choice>
                <mc:Fallback>
                  <p:oleObj name="Drawing" r:id="rId4" imgW="869760" imgH="911160" progId="WPDraw30.Drawing">
                    <p:embed/>
                    <p:pic>
                      <p:nvPicPr>
                        <p:cNvPr id="14" name="Object 100">
                          <a:extLst>
                            <a:ext uri="{FF2B5EF4-FFF2-40B4-BE49-F238E27FC236}">
                              <a16:creationId xmlns:a16="http://schemas.microsoft.com/office/drawing/2014/main" xmlns="" id="{20E5FEC1-A96C-4A31-ACFF-653B3D05C41D}"/>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9349" y="4660702"/>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117">
              <a:extLst>
                <a:ext uri="{FF2B5EF4-FFF2-40B4-BE49-F238E27FC236}">
                  <a16:creationId xmlns:a16="http://schemas.microsoft.com/office/drawing/2014/main" xmlns="" id="{22F748E8-5F12-478A-A3C2-CCCA721FE804}"/>
                </a:ext>
              </a:extLst>
            </p:cNvPr>
            <p:cNvSpPr>
              <a:spLocks noChangeArrowheads="1"/>
            </p:cNvSpPr>
            <p:nvPr/>
          </p:nvSpPr>
          <p:spPr bwMode="auto">
            <a:xfrm>
              <a:off x="7017783" y="5616943"/>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latin typeface="黑体" panose="02010609060101010101" pitchFamily="49" charset="-122"/>
                  <a:ea typeface="黑体" panose="02010609060101010101" pitchFamily="49" charset="-122"/>
                </a:rPr>
                <a:t>用户</a:t>
              </a:r>
              <a:endParaRPr lang="en-US" altLang="zh-CN" dirty="0">
                <a:latin typeface="黑体" panose="02010609060101010101" pitchFamily="49" charset="-122"/>
                <a:ea typeface="黑体" panose="02010609060101010101" pitchFamily="49" charset="-122"/>
              </a:endParaRPr>
            </a:p>
          </p:txBody>
        </p:sp>
      </p:grpSp>
      <p:grpSp>
        <p:nvGrpSpPr>
          <p:cNvPr id="16" name="组合 15">
            <a:extLst>
              <a:ext uri="{FF2B5EF4-FFF2-40B4-BE49-F238E27FC236}">
                <a16:creationId xmlns:a16="http://schemas.microsoft.com/office/drawing/2014/main" xmlns="" id="{E08C122E-AFD6-45A0-B332-9460DAFF0EB8}"/>
              </a:ext>
            </a:extLst>
          </p:cNvPr>
          <p:cNvGrpSpPr/>
          <p:nvPr/>
        </p:nvGrpSpPr>
        <p:grpSpPr>
          <a:xfrm>
            <a:off x="754948" y="4968397"/>
            <a:ext cx="1125537" cy="1499134"/>
            <a:chOff x="732576" y="4594931"/>
            <a:chExt cx="1125537" cy="1499134"/>
          </a:xfrm>
        </p:grpSpPr>
        <p:graphicFrame>
          <p:nvGraphicFramePr>
            <p:cNvPr id="17" name="Object 63">
              <a:extLst>
                <a:ext uri="{FF2B5EF4-FFF2-40B4-BE49-F238E27FC236}">
                  <a16:creationId xmlns:a16="http://schemas.microsoft.com/office/drawing/2014/main" xmlns="" id="{6FA9A0CA-50FB-4A58-89C8-655496E50207}"/>
                </a:ext>
              </a:extLst>
            </p:cNvPr>
            <p:cNvGraphicFramePr>
              <a:graphicFrameLocks noChangeAspect="1"/>
            </p:cNvGraphicFramePr>
            <p:nvPr/>
          </p:nvGraphicFramePr>
          <p:xfrm>
            <a:off x="732576" y="4594931"/>
            <a:ext cx="1125537" cy="915988"/>
          </p:xfrm>
          <a:graphic>
            <a:graphicData uri="http://schemas.openxmlformats.org/presentationml/2006/ole">
              <mc:AlternateContent xmlns:mc="http://schemas.openxmlformats.org/markup-compatibility/2006">
                <mc:Choice xmlns:v="urn:schemas-microsoft-com:vml" Requires="v">
                  <p:oleObj spid="_x0000_s32819" name="剪辑" r:id="rId6" imgW="4716000" imgH="3542760" progId="MS_ClipArt_Gallery.2">
                    <p:embed/>
                  </p:oleObj>
                </mc:Choice>
                <mc:Fallback>
                  <p:oleObj name="剪辑" r:id="rId6" imgW="4716000" imgH="3542760" progId="MS_ClipArt_Gallery.2">
                    <p:embed/>
                    <p:pic>
                      <p:nvPicPr>
                        <p:cNvPr id="17" name="Object 63">
                          <a:extLst>
                            <a:ext uri="{FF2B5EF4-FFF2-40B4-BE49-F238E27FC236}">
                              <a16:creationId xmlns:a16="http://schemas.microsoft.com/office/drawing/2014/main" xmlns="" id="{6FA9A0CA-50FB-4A58-89C8-655496E502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2576" y="4594931"/>
                          <a:ext cx="1125537"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Rectangle 86">
              <a:extLst>
                <a:ext uri="{FF2B5EF4-FFF2-40B4-BE49-F238E27FC236}">
                  <a16:creationId xmlns:a16="http://schemas.microsoft.com/office/drawing/2014/main" xmlns="" id="{9D576796-7A3B-46E0-8FED-96D99FF21BA3}"/>
                </a:ext>
              </a:extLst>
            </p:cNvPr>
            <p:cNvSpPr>
              <a:spLocks noChangeArrowheads="1"/>
            </p:cNvSpPr>
            <p:nvPr/>
          </p:nvSpPr>
          <p:spPr bwMode="auto">
            <a:xfrm>
              <a:off x="863544" y="5589240"/>
              <a:ext cx="8636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60000"/>
                </a:spcBef>
              </a:pPr>
              <a:r>
                <a:rPr lang="zh-CN" altLang="en-US" baseline="0" dirty="0">
                  <a:latin typeface="黑体" panose="02010609060101010101" pitchFamily="49" charset="-122"/>
                  <a:ea typeface="黑体" panose="02010609060101010101" pitchFamily="49" charset="-122"/>
                </a:rPr>
                <a:t>黑客</a:t>
              </a:r>
              <a:endParaRPr lang="en-US" altLang="zh-CN" baseline="0" dirty="0">
                <a:latin typeface="黑体" panose="02010609060101010101" pitchFamily="49" charset="-122"/>
                <a:ea typeface="黑体" panose="02010609060101010101" pitchFamily="49" charset="-122"/>
              </a:endParaRPr>
            </a:p>
          </p:txBody>
        </p:sp>
      </p:grpSp>
      <p:sp>
        <p:nvSpPr>
          <p:cNvPr id="2" name="箭头: 上弧形 1">
            <a:extLst>
              <a:ext uri="{FF2B5EF4-FFF2-40B4-BE49-F238E27FC236}">
                <a16:creationId xmlns:a16="http://schemas.microsoft.com/office/drawing/2014/main" xmlns="" id="{6E4E6EA5-2127-4EEB-B67C-1EB6319D4AFD}"/>
              </a:ext>
            </a:extLst>
          </p:cNvPr>
          <p:cNvSpPr/>
          <p:nvPr/>
        </p:nvSpPr>
        <p:spPr>
          <a:xfrm>
            <a:off x="1403648" y="4293096"/>
            <a:ext cx="6422884" cy="596979"/>
          </a:xfrm>
          <a:prstGeom prst="curved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solidFill>
                <a:schemeClr val="tx1"/>
              </a:solidFill>
            </a:endParaRPr>
          </a:p>
        </p:txBody>
      </p:sp>
      <p:sp>
        <p:nvSpPr>
          <p:cNvPr id="4" name="文本框 3">
            <a:extLst>
              <a:ext uri="{FF2B5EF4-FFF2-40B4-BE49-F238E27FC236}">
                <a16:creationId xmlns:a16="http://schemas.microsoft.com/office/drawing/2014/main" xmlns="" id="{BAA3A48A-1B7B-4EC3-8CBA-821885B4BBC8}"/>
              </a:ext>
            </a:extLst>
          </p:cNvPr>
          <p:cNvSpPr txBox="1"/>
          <p:nvPr/>
        </p:nvSpPr>
        <p:spPr>
          <a:xfrm>
            <a:off x="2699792" y="6347893"/>
            <a:ext cx="4104456"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无法对不经防火墙的流量进行管控</a:t>
            </a:r>
          </a:p>
        </p:txBody>
      </p:sp>
      <p:pic>
        <p:nvPicPr>
          <p:cNvPr id="19" name="图片 18">
            <a:extLst>
              <a:ext uri="{FF2B5EF4-FFF2-40B4-BE49-F238E27FC236}">
                <a16:creationId xmlns:a16="http://schemas.microsoft.com/office/drawing/2014/main" xmlns="" id="{5E1DC73D-9F7C-4123-AC4D-DD064BE82B59}"/>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8247" t="14205" r="4831" b="10105"/>
          <a:stretch/>
        </p:blipFill>
        <p:spPr>
          <a:xfrm>
            <a:off x="3349764" y="4530579"/>
            <a:ext cx="2445463" cy="1703550"/>
          </a:xfrm>
          <a:prstGeom prst="rect">
            <a:avLst/>
          </a:prstGeom>
        </p:spPr>
      </p:pic>
    </p:spTree>
    <p:extLst>
      <p:ext uri="{BB962C8B-B14F-4D97-AF65-F5344CB8AC3E}">
        <p14:creationId xmlns:p14="http://schemas.microsoft.com/office/powerpoint/2010/main" val="363740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12.2</a:t>
            </a:r>
            <a:r>
              <a:rPr lang="zh-CN" altLang="en-US" dirty="0">
                <a:latin typeface="楷体" panose="02010609060101010101" pitchFamily="49" charset="-122"/>
                <a:ea typeface="楷体" panose="02010609060101010101" pitchFamily="49" charset="-122"/>
              </a:rPr>
              <a:t>防火墙的特征和访问策略</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lumMod val="95000"/>
                    <a:lumOff val="5000"/>
                  </a:schemeClr>
                </a:solidFill>
                <a:latin typeface="黑体" panose="02010609060101010101" pitchFamily="49" charset="-122"/>
                <a:ea typeface="黑体" panose="02010609060101010101" pitchFamily="49" charset="-122"/>
              </a:rPr>
              <a:t>防火墙的访问策略</a:t>
            </a:r>
          </a:p>
        </p:txBody>
      </p:sp>
      <p:sp>
        <p:nvSpPr>
          <p:cNvPr id="4" name="矩形: 圆角 3">
            <a:extLst>
              <a:ext uri="{FF2B5EF4-FFF2-40B4-BE49-F238E27FC236}">
                <a16:creationId xmlns:a16="http://schemas.microsoft.com/office/drawing/2014/main" xmlns="" id="{CCDC16A1-27D2-4FAA-9967-EDE9D48B239D}"/>
              </a:ext>
            </a:extLst>
          </p:cNvPr>
          <p:cNvSpPr/>
          <p:nvPr/>
        </p:nvSpPr>
        <p:spPr>
          <a:xfrm>
            <a:off x="269260" y="1772816"/>
            <a:ext cx="8767236" cy="1268734"/>
          </a:xfrm>
          <a:prstGeom prst="roundRect">
            <a:avLst/>
          </a:pr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a:lnSpc>
                <a:spcPct val="90000"/>
              </a:lnSpc>
              <a:buSzPct val="70000"/>
              <a:defRPr/>
            </a:pPr>
            <a:r>
              <a:rPr lang="zh-CN" altLang="en-US" sz="2400" dirty="0">
                <a:solidFill>
                  <a:schemeClr val="tx2"/>
                </a:solidFill>
                <a:latin typeface="黑体" panose="02010609060101010101" pitchFamily="49" charset="-122"/>
                <a:ea typeface="黑体" panose="02010609060101010101" pitchFamily="49" charset="-122"/>
              </a:rPr>
              <a:t>指定合适的访问策略是防火墙的规划和实施过程的关键部分</a:t>
            </a:r>
            <a:endParaRPr lang="en-US" altLang="zh-CN" sz="2400" dirty="0">
              <a:solidFill>
                <a:schemeClr val="tx2"/>
              </a:solidFill>
              <a:latin typeface="黑体" panose="02010609060101010101" pitchFamily="49" charset="-122"/>
              <a:ea typeface="黑体" panose="02010609060101010101" pitchFamily="49" charset="-122"/>
            </a:endParaRPr>
          </a:p>
          <a:p>
            <a:pPr marL="285750" indent="-285750">
              <a:lnSpc>
                <a:spcPct val="90000"/>
              </a:lnSpc>
              <a:buSzPct val="70000"/>
              <a:buFont typeface="Arial" panose="020B0604020202020204" pitchFamily="34" charset="0"/>
              <a:buChar char="•"/>
              <a:defRPr/>
            </a:pPr>
            <a:r>
              <a:rPr lang="zh-CN" altLang="en-US" dirty="0">
                <a:solidFill>
                  <a:schemeClr val="tx2"/>
                </a:solidFill>
                <a:latin typeface="黑体" panose="02010609060101010101" pitchFamily="49" charset="-122"/>
                <a:ea typeface="黑体" panose="02010609060101010101" pitchFamily="49" charset="-122"/>
              </a:rPr>
              <a:t>策略中会列出可以通过防火墙的合法流量类型</a:t>
            </a:r>
            <a:endParaRPr lang="en-US" altLang="zh-CN" dirty="0">
              <a:solidFill>
                <a:schemeClr val="tx2"/>
              </a:solidFill>
              <a:latin typeface="黑体" panose="02010609060101010101" pitchFamily="49" charset="-122"/>
              <a:ea typeface="黑体" panose="02010609060101010101" pitchFamily="49" charset="-122"/>
            </a:endParaRPr>
          </a:p>
          <a:p>
            <a:pPr marL="285750" indent="-285750">
              <a:lnSpc>
                <a:spcPct val="90000"/>
              </a:lnSpc>
              <a:buSzPct val="70000"/>
              <a:buFont typeface="Arial" panose="020B0604020202020204" pitchFamily="34" charset="0"/>
              <a:buChar char="•"/>
              <a:defRPr/>
            </a:pPr>
            <a:r>
              <a:rPr lang="zh-CN" altLang="en-US" dirty="0">
                <a:solidFill>
                  <a:schemeClr val="tx2"/>
                </a:solidFill>
                <a:latin typeface="黑体" panose="02010609060101010101" pitchFamily="49" charset="-122"/>
                <a:ea typeface="黑体" panose="02010609060101010101" pitchFamily="49" charset="-122"/>
              </a:rPr>
              <a:t>包括地址范围、协议、应用程序、内容类型等</a:t>
            </a:r>
            <a:endParaRPr lang="en-US" altLang="zh-CN" dirty="0">
              <a:solidFill>
                <a:schemeClr val="tx2"/>
              </a:solidFill>
              <a:latin typeface="黑体" panose="02010609060101010101" pitchFamily="49" charset="-122"/>
              <a:ea typeface="黑体" panose="02010609060101010101" pitchFamily="49" charset="-122"/>
            </a:endParaRPr>
          </a:p>
        </p:txBody>
      </p:sp>
      <p:sp>
        <p:nvSpPr>
          <p:cNvPr id="5" name="矩形: 圆角 4">
            <a:extLst>
              <a:ext uri="{FF2B5EF4-FFF2-40B4-BE49-F238E27FC236}">
                <a16:creationId xmlns:a16="http://schemas.microsoft.com/office/drawing/2014/main" xmlns="" id="{128535D8-C73F-49AF-A3A1-BBCD071255A3}"/>
              </a:ext>
            </a:extLst>
          </p:cNvPr>
          <p:cNvSpPr/>
          <p:nvPr/>
        </p:nvSpPr>
        <p:spPr>
          <a:xfrm>
            <a:off x="269260" y="3165107"/>
            <a:ext cx="4302740" cy="1472465"/>
          </a:xfrm>
          <a:prstGeom prst="roundRect">
            <a:avLst/>
          </a:prstGeom>
          <a:solidFill>
            <a:schemeClr val="accent6">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lnSpc>
                <a:spcPct val="90000"/>
              </a:lnSpc>
              <a:buSzPct val="70000"/>
              <a:defRPr/>
            </a:pPr>
            <a:r>
              <a:rPr lang="zh-CN" altLang="en-US" sz="2400" dirty="0">
                <a:solidFill>
                  <a:schemeClr val="tx2"/>
                </a:solidFill>
                <a:latin typeface="黑体" panose="02010609060101010101" pitchFamily="49" charset="-122"/>
                <a:ea typeface="黑体" panose="02010609060101010101" pitchFamily="49" charset="-122"/>
              </a:rPr>
              <a:t>该策略应由企业的</a:t>
            </a:r>
            <a:r>
              <a:rPr lang="zh-CN" altLang="en-US" sz="2400" dirty="0">
                <a:solidFill>
                  <a:srgbClr val="FF0000"/>
                </a:solidFill>
                <a:latin typeface="黑体" panose="02010609060101010101" pitchFamily="49" charset="-122"/>
                <a:ea typeface="黑体" panose="02010609060101010101" pitchFamily="49" charset="-122"/>
              </a:rPr>
              <a:t>信息安全风险评估和策略部门</a:t>
            </a:r>
            <a:r>
              <a:rPr lang="zh-CN" altLang="en-US" sz="2400" dirty="0">
                <a:solidFill>
                  <a:schemeClr val="tx2"/>
                </a:solidFill>
                <a:latin typeface="黑体" panose="02010609060101010101" pitchFamily="49" charset="-122"/>
                <a:ea typeface="黑体" panose="02010609060101010101" pitchFamily="49" charset="-122"/>
              </a:rPr>
              <a:t>进行制定</a:t>
            </a:r>
            <a:endParaRPr lang="en-US" altLang="zh-CN" sz="2400" dirty="0">
              <a:solidFill>
                <a:schemeClr val="tx2"/>
              </a:solidFill>
              <a:latin typeface="黑体" panose="02010609060101010101" pitchFamily="49" charset="-122"/>
              <a:ea typeface="黑体" panose="02010609060101010101" pitchFamily="49" charset="-122"/>
            </a:endParaRPr>
          </a:p>
        </p:txBody>
      </p:sp>
      <p:sp>
        <p:nvSpPr>
          <p:cNvPr id="6" name="矩形: 圆角 5">
            <a:extLst>
              <a:ext uri="{FF2B5EF4-FFF2-40B4-BE49-F238E27FC236}">
                <a16:creationId xmlns:a16="http://schemas.microsoft.com/office/drawing/2014/main" xmlns="" id="{C6EE6F3D-4D46-4D0B-B9EB-2BBB14171A64}"/>
              </a:ext>
            </a:extLst>
          </p:cNvPr>
          <p:cNvSpPr/>
          <p:nvPr/>
        </p:nvSpPr>
        <p:spPr>
          <a:xfrm>
            <a:off x="4716019" y="3165107"/>
            <a:ext cx="4302740" cy="1472464"/>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lnSpc>
                <a:spcPct val="90000"/>
              </a:lnSpc>
              <a:buSzPct val="70000"/>
              <a:defRPr/>
            </a:pPr>
            <a:r>
              <a:rPr lang="zh-CN" altLang="en-US" sz="2400" dirty="0">
                <a:solidFill>
                  <a:schemeClr val="tx2"/>
                </a:solidFill>
                <a:latin typeface="黑体" panose="02010609060101010101" pitchFamily="49" charset="-122"/>
                <a:ea typeface="黑体" panose="02010609060101010101" pitchFamily="49" charset="-122"/>
              </a:rPr>
              <a:t>访问策略先是根据一个较为广义的规范，即公司</a:t>
            </a:r>
            <a:r>
              <a:rPr lang="zh-CN" altLang="en-US" sz="2400" dirty="0">
                <a:solidFill>
                  <a:srgbClr val="FF0000"/>
                </a:solidFill>
                <a:latin typeface="黑体" panose="02010609060101010101" pitchFamily="49" charset="-122"/>
                <a:ea typeface="黑体" panose="02010609060101010101" pitchFamily="49" charset="-122"/>
              </a:rPr>
              <a:t>需要支持哪些类型的流量</a:t>
            </a:r>
            <a:r>
              <a:rPr lang="zh-CN" altLang="en-US" sz="2400" dirty="0">
                <a:solidFill>
                  <a:schemeClr val="tx2"/>
                </a:solidFill>
                <a:latin typeface="黑体" panose="02010609060101010101" pitchFamily="49" charset="-122"/>
                <a:ea typeface="黑体" panose="02010609060101010101" pitchFamily="49" charset="-122"/>
              </a:rPr>
              <a:t>而进行制定</a:t>
            </a:r>
            <a:endParaRPr lang="en-US" altLang="zh-CN" sz="2400" dirty="0">
              <a:solidFill>
                <a:schemeClr val="tx2"/>
              </a:solidFill>
              <a:latin typeface="黑体" panose="02010609060101010101" pitchFamily="49" charset="-122"/>
              <a:ea typeface="黑体" panose="02010609060101010101" pitchFamily="49" charset="-122"/>
            </a:endParaRPr>
          </a:p>
        </p:txBody>
      </p:sp>
      <p:pic>
        <p:nvPicPr>
          <p:cNvPr id="7" name="图片 6">
            <a:extLst>
              <a:ext uri="{FF2B5EF4-FFF2-40B4-BE49-F238E27FC236}">
                <a16:creationId xmlns:a16="http://schemas.microsoft.com/office/drawing/2014/main" xmlns="" id="{1AA627F2-2447-420A-9BE9-69C3DB57BF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764" y="4784359"/>
            <a:ext cx="1383716" cy="1383716"/>
          </a:xfrm>
          <a:prstGeom prst="rect">
            <a:avLst/>
          </a:prstGeom>
        </p:spPr>
      </p:pic>
      <p:pic>
        <p:nvPicPr>
          <p:cNvPr id="8" name="图片 7">
            <a:extLst>
              <a:ext uri="{FF2B5EF4-FFF2-40B4-BE49-F238E27FC236}">
                <a16:creationId xmlns:a16="http://schemas.microsoft.com/office/drawing/2014/main" xmlns="" id="{AFA0D0D9-C5B4-4B74-9A55-EA47364DE88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5392" t="18560" r="16387" b="18561"/>
          <a:stretch/>
        </p:blipFill>
        <p:spPr>
          <a:xfrm>
            <a:off x="5724128" y="4943378"/>
            <a:ext cx="1782308" cy="1193260"/>
          </a:xfrm>
          <a:prstGeom prst="rect">
            <a:avLst/>
          </a:prstGeom>
        </p:spPr>
      </p:pic>
      <p:sp>
        <p:nvSpPr>
          <p:cNvPr id="2" name="文本框 1">
            <a:extLst>
              <a:ext uri="{FF2B5EF4-FFF2-40B4-BE49-F238E27FC236}">
                <a16:creationId xmlns:a16="http://schemas.microsoft.com/office/drawing/2014/main" xmlns="" id="{5E0ABA25-3E11-4CBF-BCF2-6AE141C83251}"/>
              </a:ext>
            </a:extLst>
          </p:cNvPr>
          <p:cNvSpPr txBox="1"/>
          <p:nvPr/>
        </p:nvSpPr>
        <p:spPr>
          <a:xfrm>
            <a:off x="1676764" y="6157840"/>
            <a:ext cx="1728192" cy="46166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400" dirty="0">
                <a:solidFill>
                  <a:schemeClr val="tx2"/>
                </a:solidFill>
                <a:latin typeface="黑体" panose="02010609060101010101" pitchFamily="49" charset="-122"/>
                <a:ea typeface="黑体" panose="02010609060101010101" pitchFamily="49" charset="-122"/>
              </a:rPr>
              <a:t>专人制定</a:t>
            </a:r>
          </a:p>
        </p:txBody>
      </p:sp>
      <p:sp>
        <p:nvSpPr>
          <p:cNvPr id="11" name="文本框 10">
            <a:extLst>
              <a:ext uri="{FF2B5EF4-FFF2-40B4-BE49-F238E27FC236}">
                <a16:creationId xmlns:a16="http://schemas.microsoft.com/office/drawing/2014/main" xmlns="" id="{15A5E8EE-43C5-422F-9997-0B0E2A983464}"/>
              </a:ext>
            </a:extLst>
          </p:cNvPr>
          <p:cNvSpPr txBox="1"/>
          <p:nvPr/>
        </p:nvSpPr>
        <p:spPr>
          <a:xfrm>
            <a:off x="5495101" y="6162996"/>
            <a:ext cx="2168346" cy="46166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400" dirty="0">
                <a:solidFill>
                  <a:schemeClr val="tx2"/>
                </a:solidFill>
                <a:latin typeface="黑体" panose="02010609060101010101" pitchFamily="49" charset="-122"/>
                <a:ea typeface="黑体" panose="02010609060101010101" pitchFamily="49" charset="-122"/>
              </a:rPr>
              <a:t>根据需求定制</a:t>
            </a:r>
          </a:p>
        </p:txBody>
      </p:sp>
    </p:spTree>
    <p:extLst>
      <p:ext uri="{BB962C8B-B14F-4D97-AF65-F5344CB8AC3E}">
        <p14:creationId xmlns:p14="http://schemas.microsoft.com/office/powerpoint/2010/main" val="1333513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12.2</a:t>
            </a:r>
            <a:r>
              <a:rPr lang="zh-CN" altLang="en-US" dirty="0">
                <a:latin typeface="楷体" panose="02010609060101010101" pitchFamily="49" charset="-122"/>
                <a:ea typeface="楷体" panose="02010609060101010101" pitchFamily="49" charset="-122"/>
              </a:rPr>
              <a:t>防火墙的特征和访问策略</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防火墙过滤特性</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7" name="矩形: 圆角 6">
            <a:extLst>
              <a:ext uri="{FF2B5EF4-FFF2-40B4-BE49-F238E27FC236}">
                <a16:creationId xmlns:a16="http://schemas.microsoft.com/office/drawing/2014/main" xmlns="" id="{B500D672-9938-4E35-B88E-CE93D2E16218}"/>
              </a:ext>
            </a:extLst>
          </p:cNvPr>
          <p:cNvSpPr/>
          <p:nvPr/>
        </p:nvSpPr>
        <p:spPr>
          <a:xfrm>
            <a:off x="342612" y="3680038"/>
            <a:ext cx="1512059" cy="523220"/>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过滤特性</a:t>
            </a:r>
          </a:p>
        </p:txBody>
      </p:sp>
      <p:sp>
        <p:nvSpPr>
          <p:cNvPr id="9" name="左大括号 8">
            <a:extLst>
              <a:ext uri="{FF2B5EF4-FFF2-40B4-BE49-F238E27FC236}">
                <a16:creationId xmlns:a16="http://schemas.microsoft.com/office/drawing/2014/main" xmlns="" id="{09428091-F076-4623-B908-7904D0A83DCD}"/>
              </a:ext>
            </a:extLst>
          </p:cNvPr>
          <p:cNvSpPr/>
          <p:nvPr/>
        </p:nvSpPr>
        <p:spPr>
          <a:xfrm>
            <a:off x="2034691" y="1844824"/>
            <a:ext cx="360040" cy="4246620"/>
          </a:xfrm>
          <a:prstGeom prst="leftBrace">
            <a:avLst>
              <a:gd name="adj1" fmla="val 118387"/>
              <a:gd name="adj2" fmla="val 5000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xmlns="" id="{01F9991D-4B4D-473D-99D0-82006968B7E9}"/>
              </a:ext>
            </a:extLst>
          </p:cNvPr>
          <p:cNvSpPr/>
          <p:nvPr/>
        </p:nvSpPr>
        <p:spPr>
          <a:xfrm>
            <a:off x="2545714" y="1850654"/>
            <a:ext cx="2015671" cy="562676"/>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tx2">
                    <a:lumMod val="95000"/>
                    <a:lumOff val="5000"/>
                  </a:schemeClr>
                </a:solidFill>
                <a:latin typeface="黑体" panose="02010609060101010101" pitchFamily="49" charset="-122"/>
                <a:ea typeface="黑体" panose="02010609060101010101" pitchFamily="49" charset="-122"/>
              </a:rPr>
              <a:t>IP</a:t>
            </a:r>
            <a:r>
              <a:rPr lang="zh-CN" altLang="en-US" dirty="0">
                <a:solidFill>
                  <a:schemeClr val="tx2">
                    <a:lumMod val="95000"/>
                    <a:lumOff val="5000"/>
                  </a:schemeClr>
                </a:solidFill>
                <a:latin typeface="黑体" panose="02010609060101010101" pitchFamily="49" charset="-122"/>
                <a:ea typeface="黑体" panose="02010609060101010101" pitchFamily="49" charset="-122"/>
              </a:rPr>
              <a:t>地址和协议值</a:t>
            </a:r>
          </a:p>
        </p:txBody>
      </p:sp>
      <p:sp>
        <p:nvSpPr>
          <p:cNvPr id="11" name="矩形: 圆角 10">
            <a:extLst>
              <a:ext uri="{FF2B5EF4-FFF2-40B4-BE49-F238E27FC236}">
                <a16:creationId xmlns:a16="http://schemas.microsoft.com/office/drawing/2014/main" xmlns="" id="{E0B1550D-D128-4824-AF1C-B7AEAD119C1A}"/>
              </a:ext>
            </a:extLst>
          </p:cNvPr>
          <p:cNvSpPr/>
          <p:nvPr/>
        </p:nvSpPr>
        <p:spPr>
          <a:xfrm>
            <a:off x="2545714" y="2993396"/>
            <a:ext cx="2015671" cy="562676"/>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solidFill>
                  <a:schemeClr val="tx2">
                    <a:lumMod val="95000"/>
                    <a:lumOff val="5000"/>
                  </a:schemeClr>
                </a:solidFill>
                <a:latin typeface="黑体" panose="02010609060101010101" pitchFamily="49" charset="-122"/>
                <a:ea typeface="黑体" panose="02010609060101010101" pitchFamily="49" charset="-122"/>
              </a:rPr>
              <a:t>应用层协议</a:t>
            </a:r>
          </a:p>
        </p:txBody>
      </p:sp>
      <p:sp>
        <p:nvSpPr>
          <p:cNvPr id="13" name="矩形: 圆角 12">
            <a:extLst>
              <a:ext uri="{FF2B5EF4-FFF2-40B4-BE49-F238E27FC236}">
                <a16:creationId xmlns:a16="http://schemas.microsoft.com/office/drawing/2014/main" xmlns="" id="{DD58ACCD-BB5F-47F4-AE70-F4884C6B7296}"/>
              </a:ext>
            </a:extLst>
          </p:cNvPr>
          <p:cNvSpPr/>
          <p:nvPr/>
        </p:nvSpPr>
        <p:spPr>
          <a:xfrm>
            <a:off x="2544923" y="4203258"/>
            <a:ext cx="2015670" cy="562676"/>
          </a:xfrm>
          <a:prstGeom prst="roundRect">
            <a:avLst/>
          </a:prstGeom>
          <a:solidFill>
            <a:schemeClr val="accent2">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solidFill>
                  <a:schemeClr val="tx2">
                    <a:lumMod val="95000"/>
                    <a:lumOff val="5000"/>
                  </a:schemeClr>
                </a:solidFill>
                <a:latin typeface="黑体" panose="02010609060101010101" pitchFamily="49" charset="-122"/>
                <a:ea typeface="黑体" panose="02010609060101010101" pitchFamily="49" charset="-122"/>
              </a:rPr>
              <a:t>用户身份</a:t>
            </a:r>
          </a:p>
        </p:txBody>
      </p:sp>
      <p:sp>
        <p:nvSpPr>
          <p:cNvPr id="14" name="箭头: 右 13">
            <a:extLst>
              <a:ext uri="{FF2B5EF4-FFF2-40B4-BE49-F238E27FC236}">
                <a16:creationId xmlns:a16="http://schemas.microsoft.com/office/drawing/2014/main" xmlns="" id="{6BF8B7B8-BCF2-4008-811F-6A0F49B586E1}"/>
              </a:ext>
            </a:extLst>
          </p:cNvPr>
          <p:cNvSpPr/>
          <p:nvPr/>
        </p:nvSpPr>
        <p:spPr>
          <a:xfrm>
            <a:off x="4754757" y="1919436"/>
            <a:ext cx="504056" cy="394088"/>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xmlns="" id="{064E8FF1-C3D8-4269-88DE-0460C1AEEAD3}"/>
              </a:ext>
            </a:extLst>
          </p:cNvPr>
          <p:cNvSpPr/>
          <p:nvPr/>
        </p:nvSpPr>
        <p:spPr>
          <a:xfrm>
            <a:off x="5487148" y="1700911"/>
            <a:ext cx="3477340" cy="792087"/>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lumMod val="95000"/>
                    <a:lumOff val="5000"/>
                  </a:schemeClr>
                </a:solidFill>
                <a:latin typeface="黑体" panose="02010609060101010101" pitchFamily="49" charset="-122"/>
                <a:ea typeface="黑体" panose="02010609060101010101" pitchFamily="49" charset="-122"/>
              </a:rPr>
              <a:t>用来限制对</a:t>
            </a:r>
            <a:r>
              <a:rPr lang="zh-CN" altLang="en-US" dirty="0">
                <a:solidFill>
                  <a:srgbClr val="FF0000"/>
                </a:solidFill>
                <a:latin typeface="黑体" panose="02010609060101010101" pitchFamily="49" charset="-122"/>
                <a:ea typeface="黑体" panose="02010609060101010101" pitchFamily="49" charset="-122"/>
              </a:rPr>
              <a:t>特定服务</a:t>
            </a:r>
            <a:r>
              <a:rPr lang="zh-CN" altLang="en-US" dirty="0">
                <a:solidFill>
                  <a:schemeClr val="tx2">
                    <a:lumMod val="95000"/>
                    <a:lumOff val="5000"/>
                  </a:schemeClr>
                </a:solidFill>
                <a:latin typeface="黑体" panose="02010609060101010101" pitchFamily="49" charset="-122"/>
                <a:ea typeface="黑体" panose="02010609060101010101" pitchFamily="49" charset="-122"/>
              </a:rPr>
              <a:t>的访问</a:t>
            </a:r>
            <a:endParaRPr lang="en-US" altLang="zh-CN" dirty="0">
              <a:solidFill>
                <a:schemeClr val="tx2">
                  <a:lumMod val="95000"/>
                  <a:lumOff val="5000"/>
                </a:schemeClr>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1400" dirty="0">
                <a:solidFill>
                  <a:schemeClr val="tx2">
                    <a:lumMod val="95000"/>
                    <a:lumOff val="5000"/>
                  </a:schemeClr>
                </a:solidFill>
                <a:latin typeface="黑体" panose="02010609060101010101" pitchFamily="49" charset="-122"/>
                <a:ea typeface="黑体" panose="02010609060101010101" pitchFamily="49" charset="-122"/>
              </a:rPr>
              <a:t>通常被包过滤和状态检测防火墙使用</a:t>
            </a:r>
            <a:endParaRPr lang="en-US" altLang="zh-CN" sz="12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6" name="箭头: 右 15">
            <a:extLst>
              <a:ext uri="{FF2B5EF4-FFF2-40B4-BE49-F238E27FC236}">
                <a16:creationId xmlns:a16="http://schemas.microsoft.com/office/drawing/2014/main" xmlns="" id="{7504CDB4-12E2-4A96-AF58-E635DBA644E1}"/>
              </a:ext>
            </a:extLst>
          </p:cNvPr>
          <p:cNvSpPr/>
          <p:nvPr/>
        </p:nvSpPr>
        <p:spPr>
          <a:xfrm>
            <a:off x="4754757" y="3026368"/>
            <a:ext cx="504056" cy="394088"/>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xmlns="" id="{73C27A83-36F1-408D-805F-037C9ED0583C}"/>
              </a:ext>
            </a:extLst>
          </p:cNvPr>
          <p:cNvSpPr/>
          <p:nvPr/>
        </p:nvSpPr>
        <p:spPr>
          <a:xfrm>
            <a:off x="5487148" y="2819124"/>
            <a:ext cx="3477340" cy="1018305"/>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lvl="0"/>
            <a:r>
              <a:rPr lang="zh-CN" altLang="en-US" dirty="0">
                <a:solidFill>
                  <a:schemeClr val="tx2">
                    <a:lumMod val="95000"/>
                    <a:lumOff val="5000"/>
                  </a:schemeClr>
                </a:solidFill>
                <a:latin typeface="黑体" panose="02010609060101010101" pitchFamily="49" charset="-122"/>
                <a:ea typeface="黑体" panose="02010609060101010101" pitchFamily="49" charset="-122"/>
              </a:rPr>
              <a:t>主要用于</a:t>
            </a:r>
            <a:r>
              <a:rPr lang="zh-CN" altLang="en-US" dirty="0">
                <a:solidFill>
                  <a:srgbClr val="FF0000"/>
                </a:solidFill>
                <a:latin typeface="黑体" panose="02010609060101010101" pitchFamily="49" charset="-122"/>
                <a:ea typeface="黑体" panose="02010609060101010101" pitchFamily="49" charset="-122"/>
              </a:rPr>
              <a:t>转发和监控特定应用层协议</a:t>
            </a:r>
            <a:r>
              <a:rPr lang="zh-CN" altLang="en-US" dirty="0">
                <a:solidFill>
                  <a:schemeClr val="tx2">
                    <a:lumMod val="95000"/>
                    <a:lumOff val="5000"/>
                  </a:schemeClr>
                </a:solidFill>
                <a:latin typeface="黑体" panose="02010609060101010101" pitchFamily="49" charset="-122"/>
                <a:ea typeface="黑体" panose="02010609060101010101" pitchFamily="49" charset="-122"/>
              </a:rPr>
              <a:t>的信息交换</a:t>
            </a:r>
            <a:endParaRPr lang="en-US" altLang="zh-CN" dirty="0">
              <a:solidFill>
                <a:schemeClr val="tx2">
                  <a:lumMod val="95000"/>
                  <a:lumOff val="5000"/>
                </a:schemeClr>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1400" dirty="0">
                <a:solidFill>
                  <a:schemeClr val="tx2">
                    <a:lumMod val="95000"/>
                    <a:lumOff val="5000"/>
                  </a:schemeClr>
                </a:solidFill>
                <a:latin typeface="黑体" panose="02010609060101010101" pitchFamily="49" charset="-122"/>
                <a:ea typeface="黑体" panose="02010609060101010101" pitchFamily="49" charset="-122"/>
              </a:rPr>
              <a:t>通常被应用层网关所使用</a:t>
            </a:r>
          </a:p>
        </p:txBody>
      </p:sp>
      <p:sp>
        <p:nvSpPr>
          <p:cNvPr id="18" name="箭头: 右 17">
            <a:extLst>
              <a:ext uri="{FF2B5EF4-FFF2-40B4-BE49-F238E27FC236}">
                <a16:creationId xmlns:a16="http://schemas.microsoft.com/office/drawing/2014/main" xmlns="" id="{A3564809-92C2-4047-9159-7CC5252B0883}"/>
              </a:ext>
            </a:extLst>
          </p:cNvPr>
          <p:cNvSpPr/>
          <p:nvPr/>
        </p:nvSpPr>
        <p:spPr>
          <a:xfrm>
            <a:off x="4754757" y="4234558"/>
            <a:ext cx="504056" cy="394088"/>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xmlns="" id="{082E004F-7DED-4383-89F2-CBF373870481}"/>
              </a:ext>
            </a:extLst>
          </p:cNvPr>
          <p:cNvSpPr/>
          <p:nvPr/>
        </p:nvSpPr>
        <p:spPr>
          <a:xfrm>
            <a:off x="5492496" y="4027891"/>
            <a:ext cx="3471992" cy="1018305"/>
          </a:xfrm>
          <a:prstGeom prst="roundRect">
            <a:avLst/>
          </a:prstGeom>
          <a:solidFill>
            <a:schemeClr val="accent2">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lvl="0"/>
            <a:r>
              <a:rPr lang="zh-CN" altLang="en-US" dirty="0">
                <a:solidFill>
                  <a:schemeClr val="tx2">
                    <a:lumMod val="95000"/>
                    <a:lumOff val="5000"/>
                  </a:schemeClr>
                </a:solidFill>
                <a:latin typeface="黑体" panose="02010609060101010101" pitchFamily="49" charset="-122"/>
                <a:ea typeface="黑体" panose="02010609060101010101" pitchFamily="49" charset="-122"/>
              </a:rPr>
              <a:t>通常用于那些需要确认自己正在使用某种形式的安全认证技术的</a:t>
            </a:r>
            <a:r>
              <a:rPr lang="zh-CN" altLang="en-US" dirty="0">
                <a:solidFill>
                  <a:srgbClr val="FF0000"/>
                </a:solidFill>
                <a:latin typeface="黑体" panose="02010609060101010101" pitchFamily="49" charset="-122"/>
                <a:ea typeface="黑体" panose="02010609060101010101" pitchFamily="49" charset="-122"/>
              </a:rPr>
              <a:t>内部用户</a:t>
            </a:r>
            <a:endParaRPr lang="en-US" altLang="zh-CN" dirty="0">
              <a:solidFill>
                <a:srgbClr val="FF0000"/>
              </a:solidFill>
              <a:latin typeface="黑体" panose="02010609060101010101" pitchFamily="49" charset="-122"/>
              <a:ea typeface="黑体" panose="02010609060101010101" pitchFamily="49" charset="-122"/>
            </a:endParaRPr>
          </a:p>
        </p:txBody>
      </p:sp>
      <p:sp>
        <p:nvSpPr>
          <p:cNvPr id="21" name="矩形: 圆角 20">
            <a:extLst>
              <a:ext uri="{FF2B5EF4-FFF2-40B4-BE49-F238E27FC236}">
                <a16:creationId xmlns:a16="http://schemas.microsoft.com/office/drawing/2014/main" xmlns="" id="{A00C976E-0432-42A5-AD88-F3BFDBDF959E}"/>
              </a:ext>
            </a:extLst>
          </p:cNvPr>
          <p:cNvSpPr/>
          <p:nvPr/>
        </p:nvSpPr>
        <p:spPr>
          <a:xfrm>
            <a:off x="2538040" y="5315305"/>
            <a:ext cx="1993617" cy="530895"/>
          </a:xfrm>
          <a:prstGeom prst="roundRect">
            <a:avLst/>
          </a:prstGeom>
          <a:solidFill>
            <a:schemeClr val="accent3">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a:solidFill>
                  <a:schemeClr val="tx2">
                    <a:lumMod val="95000"/>
                    <a:lumOff val="5000"/>
                  </a:schemeClr>
                </a:solidFill>
                <a:latin typeface="黑体" panose="02010609060101010101" pitchFamily="49" charset="-122"/>
                <a:ea typeface="黑体" panose="02010609060101010101" pitchFamily="49" charset="-122"/>
              </a:rPr>
              <a:t>网络活动</a:t>
            </a:r>
            <a:endParaRPr lang="en-US" altLang="zh-CN"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2" name="箭头: 右 21">
            <a:extLst>
              <a:ext uri="{FF2B5EF4-FFF2-40B4-BE49-F238E27FC236}">
                <a16:creationId xmlns:a16="http://schemas.microsoft.com/office/drawing/2014/main" xmlns="" id="{DF550E83-1FCE-405A-856F-0B90750B53E1}"/>
              </a:ext>
            </a:extLst>
          </p:cNvPr>
          <p:cNvSpPr/>
          <p:nvPr/>
        </p:nvSpPr>
        <p:spPr>
          <a:xfrm>
            <a:off x="4759992" y="5383708"/>
            <a:ext cx="504056" cy="394088"/>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xmlns="" id="{BC2904B0-607B-4E71-900B-A9385EEE9F7F}"/>
              </a:ext>
            </a:extLst>
          </p:cNvPr>
          <p:cNvSpPr/>
          <p:nvPr/>
        </p:nvSpPr>
        <p:spPr>
          <a:xfrm>
            <a:off x="5492610" y="5246900"/>
            <a:ext cx="3471878" cy="1134427"/>
          </a:xfrm>
          <a:prstGeom prst="roundRect">
            <a:avLst/>
          </a:prstGeom>
          <a:solidFill>
            <a:schemeClr val="accent3">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r>
              <a:rPr lang="zh-CN" altLang="en-US" dirty="0">
                <a:solidFill>
                  <a:schemeClr val="tx2">
                    <a:lumMod val="95000"/>
                    <a:lumOff val="5000"/>
                  </a:schemeClr>
                </a:solidFill>
                <a:latin typeface="黑体" panose="02010609060101010101" pitchFamily="49" charset="-122"/>
                <a:ea typeface="黑体" panose="02010609060101010101" pitchFamily="49" charset="-122"/>
              </a:rPr>
              <a:t>这是</a:t>
            </a:r>
            <a:r>
              <a:rPr lang="zh-CN" altLang="en-US" dirty="0">
                <a:solidFill>
                  <a:srgbClr val="FF0000"/>
                </a:solidFill>
                <a:latin typeface="黑体" panose="02010609060101010101" pitchFamily="49" charset="-122"/>
                <a:ea typeface="黑体" panose="02010609060101010101" pitchFamily="49" charset="-122"/>
              </a:rPr>
              <a:t>基于时间或请求</a:t>
            </a:r>
            <a:r>
              <a:rPr lang="zh-CN" altLang="en-US" dirty="0">
                <a:solidFill>
                  <a:schemeClr val="tx2">
                    <a:lumMod val="95000"/>
                    <a:lumOff val="5000"/>
                  </a:schemeClr>
                </a:solidFill>
                <a:latin typeface="黑体" panose="02010609060101010101" pitchFamily="49" charset="-122"/>
                <a:ea typeface="黑体" panose="02010609060101010101" pitchFamily="49" charset="-122"/>
              </a:rPr>
              <a:t>等注意事项的访问控制。例如限定时间段、请求频率、检测扫描请求或其他行为模式</a:t>
            </a:r>
            <a:endParaRPr lang="en-US" altLang="zh-CN" dirty="0">
              <a:solidFill>
                <a:schemeClr val="tx2">
                  <a:lumMod val="95000"/>
                  <a:lumOff val="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433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animBg="1"/>
      <p:bldP spid="15" grpId="0" animBg="1"/>
      <p:bldP spid="16" grpId="0" animBg="1"/>
      <p:bldP spid="17" grpId="0" animBg="1"/>
      <p:bldP spid="18" grpId="0" animBg="1"/>
      <p:bldP spid="19" grpId="0" animBg="1"/>
      <p:bldP spid="21" grpId="0" animBg="1"/>
      <p:bldP spid="22"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12.3</a:t>
            </a:r>
            <a:r>
              <a:rPr lang="zh-CN" altLang="en-US" dirty="0">
                <a:latin typeface="楷体" panose="02010609060101010101" pitchFamily="49" charset="-122"/>
                <a:ea typeface="楷体" panose="02010609060101010101" pitchFamily="49" charset="-122"/>
              </a:rPr>
              <a:t>防火墙的类型</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防火墙的类型</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44" name="椭圆 43">
            <a:extLst>
              <a:ext uri="{FF2B5EF4-FFF2-40B4-BE49-F238E27FC236}">
                <a16:creationId xmlns:a16="http://schemas.microsoft.com/office/drawing/2014/main" xmlns="" id="{2C324BEB-4323-4F9F-9DA1-E554DA67C918}"/>
              </a:ext>
            </a:extLst>
          </p:cNvPr>
          <p:cNvSpPr/>
          <p:nvPr/>
        </p:nvSpPr>
        <p:spPr>
          <a:xfrm>
            <a:off x="1192572" y="1998077"/>
            <a:ext cx="1872208" cy="1771907"/>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800" dirty="0">
                <a:solidFill>
                  <a:schemeClr val="bg1"/>
                </a:solidFill>
                <a:latin typeface="黑体" panose="02010609060101010101" pitchFamily="49" charset="-122"/>
                <a:ea typeface="黑体" panose="02010609060101010101" pitchFamily="49" charset="-122"/>
              </a:rPr>
              <a:t>包过滤防火墙</a:t>
            </a:r>
          </a:p>
        </p:txBody>
      </p:sp>
      <p:sp>
        <p:nvSpPr>
          <p:cNvPr id="45" name="椭圆 44">
            <a:extLst>
              <a:ext uri="{FF2B5EF4-FFF2-40B4-BE49-F238E27FC236}">
                <a16:creationId xmlns:a16="http://schemas.microsoft.com/office/drawing/2014/main" xmlns="" id="{4A4C1C1B-9784-4100-8DEA-E08B1B3F61B4}"/>
              </a:ext>
            </a:extLst>
          </p:cNvPr>
          <p:cNvSpPr/>
          <p:nvPr/>
        </p:nvSpPr>
        <p:spPr>
          <a:xfrm>
            <a:off x="5580112" y="1988840"/>
            <a:ext cx="1872208" cy="1771907"/>
          </a:xfrm>
          <a:prstGeom prst="ellipse">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800" dirty="0">
                <a:solidFill>
                  <a:schemeClr val="bg1"/>
                </a:solidFill>
                <a:latin typeface="黑体" panose="02010609060101010101" pitchFamily="49" charset="-122"/>
                <a:ea typeface="黑体" panose="02010609060101010101" pitchFamily="49" charset="-122"/>
              </a:rPr>
              <a:t>状态检测防火墙</a:t>
            </a:r>
          </a:p>
        </p:txBody>
      </p:sp>
      <p:sp>
        <p:nvSpPr>
          <p:cNvPr id="46" name="椭圆 45">
            <a:extLst>
              <a:ext uri="{FF2B5EF4-FFF2-40B4-BE49-F238E27FC236}">
                <a16:creationId xmlns:a16="http://schemas.microsoft.com/office/drawing/2014/main" xmlns="" id="{EA3F4C7C-C9F2-43FE-9D7E-DDA63DCE5082}"/>
              </a:ext>
            </a:extLst>
          </p:cNvPr>
          <p:cNvSpPr/>
          <p:nvPr/>
        </p:nvSpPr>
        <p:spPr>
          <a:xfrm>
            <a:off x="1192572" y="4359441"/>
            <a:ext cx="1872208" cy="1771907"/>
          </a:xfrm>
          <a:prstGeom prst="ellipse">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800" dirty="0">
                <a:solidFill>
                  <a:schemeClr val="bg1"/>
                </a:solidFill>
                <a:latin typeface="黑体" panose="02010609060101010101" pitchFamily="49" charset="-122"/>
                <a:ea typeface="黑体" panose="02010609060101010101" pitchFamily="49" charset="-122"/>
              </a:rPr>
              <a:t>应用级网关</a:t>
            </a:r>
          </a:p>
        </p:txBody>
      </p:sp>
      <p:sp>
        <p:nvSpPr>
          <p:cNvPr id="47" name="箭头: 右 46">
            <a:extLst>
              <a:ext uri="{FF2B5EF4-FFF2-40B4-BE49-F238E27FC236}">
                <a16:creationId xmlns:a16="http://schemas.microsoft.com/office/drawing/2014/main" xmlns="" id="{67475C66-A9C6-47B3-987A-EAC789BE9258}"/>
              </a:ext>
            </a:extLst>
          </p:cNvPr>
          <p:cNvSpPr/>
          <p:nvPr/>
        </p:nvSpPr>
        <p:spPr>
          <a:xfrm rot="12900023">
            <a:off x="3125824" y="3252875"/>
            <a:ext cx="504056" cy="352246"/>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48" name="箭头: 右 47">
            <a:extLst>
              <a:ext uri="{FF2B5EF4-FFF2-40B4-BE49-F238E27FC236}">
                <a16:creationId xmlns:a16="http://schemas.microsoft.com/office/drawing/2014/main" xmlns="" id="{164238E9-4BE1-4CE9-AE47-612339B5CC4F}"/>
              </a:ext>
            </a:extLst>
          </p:cNvPr>
          <p:cNvSpPr/>
          <p:nvPr/>
        </p:nvSpPr>
        <p:spPr>
          <a:xfrm rot="19252524">
            <a:off x="5014194" y="3252875"/>
            <a:ext cx="504056" cy="352246"/>
          </a:xfrm>
          <a:prstGeom prst="rightArrow">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49" name="箭头: 右 48">
            <a:extLst>
              <a:ext uri="{FF2B5EF4-FFF2-40B4-BE49-F238E27FC236}">
                <a16:creationId xmlns:a16="http://schemas.microsoft.com/office/drawing/2014/main" xmlns="" id="{E0723BA0-3991-4002-B2B7-EC117BFD6533}"/>
              </a:ext>
            </a:extLst>
          </p:cNvPr>
          <p:cNvSpPr/>
          <p:nvPr/>
        </p:nvSpPr>
        <p:spPr>
          <a:xfrm rot="8216543">
            <a:off x="3165414" y="4484073"/>
            <a:ext cx="504056" cy="352246"/>
          </a:xfrm>
          <a:prstGeom prst="rightArrow">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xmlns="" id="{E318BB87-3F4C-48F9-B984-723430427B84}"/>
              </a:ext>
            </a:extLst>
          </p:cNvPr>
          <p:cNvSpPr/>
          <p:nvPr/>
        </p:nvSpPr>
        <p:spPr>
          <a:xfrm>
            <a:off x="5610055" y="4359441"/>
            <a:ext cx="1872208" cy="1771907"/>
          </a:xfrm>
          <a:prstGeom prst="ellipse">
            <a:avLst/>
          </a:prstGeom>
          <a:solidFill>
            <a:schemeClr val="bg2">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800" dirty="0">
                <a:solidFill>
                  <a:schemeClr val="bg1"/>
                </a:solidFill>
                <a:latin typeface="黑体" panose="02010609060101010101" pitchFamily="49" charset="-122"/>
                <a:ea typeface="黑体" panose="02010609060101010101" pitchFamily="49" charset="-122"/>
              </a:rPr>
              <a:t>电路级网关</a:t>
            </a:r>
          </a:p>
        </p:txBody>
      </p:sp>
      <p:sp>
        <p:nvSpPr>
          <p:cNvPr id="51" name="箭头: 右 50">
            <a:extLst>
              <a:ext uri="{FF2B5EF4-FFF2-40B4-BE49-F238E27FC236}">
                <a16:creationId xmlns:a16="http://schemas.microsoft.com/office/drawing/2014/main" xmlns="" id="{ED94948C-4CD7-40B1-86DB-0EA2CB75E691}"/>
              </a:ext>
            </a:extLst>
          </p:cNvPr>
          <p:cNvSpPr/>
          <p:nvPr/>
        </p:nvSpPr>
        <p:spPr>
          <a:xfrm rot="2264767">
            <a:off x="5131130" y="4467084"/>
            <a:ext cx="504056" cy="352246"/>
          </a:xfrm>
          <a:prstGeom prst="rightArrow">
            <a:avLst/>
          </a:prstGeom>
          <a:solidFill>
            <a:schemeClr val="bg2">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xmlns="" id="{02B03F7D-FAA9-47E4-9175-50F28D5FD209}"/>
              </a:ext>
            </a:extLst>
          </p:cNvPr>
          <p:cNvSpPr txBox="1"/>
          <p:nvPr/>
        </p:nvSpPr>
        <p:spPr>
          <a:xfrm>
            <a:off x="3377852" y="3783519"/>
            <a:ext cx="2110814"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800" dirty="0">
                <a:solidFill>
                  <a:schemeClr val="tx2"/>
                </a:solidFill>
                <a:latin typeface="黑体" panose="02010609060101010101" pitchFamily="49" charset="-122"/>
                <a:ea typeface="黑体" panose="02010609060101010101" pitchFamily="49" charset="-122"/>
              </a:rPr>
              <a:t>防火墙类型</a:t>
            </a:r>
          </a:p>
        </p:txBody>
      </p:sp>
    </p:spTree>
    <p:extLst>
      <p:ext uri="{BB962C8B-B14F-4D97-AF65-F5344CB8AC3E}">
        <p14:creationId xmlns:p14="http://schemas.microsoft.com/office/powerpoint/2010/main" val="2803554827"/>
      </p:ext>
    </p:extLst>
  </p:cSld>
  <p:clrMapOvr>
    <a:masterClrMapping/>
  </p:clrMapOvr>
</p:sld>
</file>

<file path=ppt/theme/theme1.xml><?xml version="1.0" encoding="utf-8"?>
<a:theme xmlns:a="http://schemas.openxmlformats.org/drawingml/2006/main" name="国外精美的的PPT模板及图标之二">
  <a:themeElements>
    <a:clrScheme name="国外精美的的PPT模板及图标之二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国外精美的的PPT模板及图标之二">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a:noFill/>
        </a:ln>
      </a:spPr>
      <a:bodyPr wrap="square" rtlCol="0">
        <a:spAutoFit/>
      </a:bodyPr>
      <a:lstStyle>
        <a:defPPr marL="457200" indent="-457200" algn="l">
          <a:buClr>
            <a:srgbClr val="C00000"/>
          </a:buClr>
          <a:buFont typeface="Wingdings" panose="05000000000000000000" pitchFamily="2" charset="2"/>
          <a:buChar char="n"/>
          <a:defRPr sz="2800" dirty="0" smtClean="0">
            <a:solidFill>
              <a:schemeClr val="tx2"/>
            </a:solidFill>
            <a:latin typeface="黑体" panose="02010609060101010101" pitchFamily="49" charset="-122"/>
            <a:ea typeface="黑体" panose="02010609060101010101" pitchFamily="49" charset="-122"/>
          </a:defRPr>
        </a:defPPr>
      </a:lstStyle>
      <a:style>
        <a:lnRef idx="2">
          <a:schemeClr val="accent3"/>
        </a:lnRef>
        <a:fillRef idx="1">
          <a:schemeClr val="lt1"/>
        </a:fillRef>
        <a:effectRef idx="0">
          <a:schemeClr val="accent3"/>
        </a:effectRef>
        <a:fontRef idx="minor">
          <a:schemeClr val="dk1"/>
        </a:fontRef>
      </a:style>
    </a:txDef>
  </a:objectDefaults>
  <a:extraClrSchemeLst>
    <a:extraClrScheme>
      <a:clrScheme name="国外精美的的PPT模板及图标之二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国外精美的的PPT模板及图标之二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国外精美的的PPT模板及图标之二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国外精美的的PPT模板及图标之二</Template>
  <TotalTime>7428</TotalTime>
  <Words>1546</Words>
  <Application>Microsoft Office PowerPoint</Application>
  <PresentationFormat>全屏显示(4:3)</PresentationFormat>
  <Paragraphs>263</Paragraphs>
  <Slides>23</Slides>
  <Notes>21</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23</vt:i4>
      </vt:variant>
    </vt:vector>
  </HeadingPairs>
  <TitlesOfParts>
    <vt:vector size="28" baseType="lpstr">
      <vt:lpstr>国外精美的的PPT模板及图标之二</vt:lpstr>
      <vt:lpstr>Drawing</vt:lpstr>
      <vt:lpstr>剪辑</vt:lpstr>
      <vt:lpstr>Document</vt:lpstr>
      <vt:lpstr>文档</vt:lpstr>
      <vt:lpstr>防火墙</vt:lpstr>
      <vt:lpstr>12.1防火墙的必要性</vt:lpstr>
      <vt:lpstr>12.1防火墙的必要性</vt:lpstr>
      <vt:lpstr>12.1防火墙的必要性</vt:lpstr>
      <vt:lpstr>12.2防火墙的特征和访问策略</vt:lpstr>
      <vt:lpstr>12.2防火墙的特征和访问策略</vt:lpstr>
      <vt:lpstr>12.2防火墙的特征和访问策略</vt:lpstr>
      <vt:lpstr>12.2防火墙的特征和访问策略</vt:lpstr>
      <vt:lpstr>12.3防火墙的类型</vt:lpstr>
      <vt:lpstr>12.3防火墙的类型</vt:lpstr>
      <vt:lpstr>12.3防火墙的类型</vt:lpstr>
      <vt:lpstr>12.3防火墙的类型</vt:lpstr>
      <vt:lpstr>12.3防火墙的类型</vt:lpstr>
      <vt:lpstr>12.3防火墙的类型</vt:lpstr>
      <vt:lpstr>12.3防火墙的类型</vt:lpstr>
      <vt:lpstr>12.3防火墙的类型</vt:lpstr>
      <vt:lpstr>12.3防火墙的类型</vt:lpstr>
      <vt:lpstr>12.4防火墙的布置</vt:lpstr>
      <vt:lpstr>12.4防火墙的布置</vt:lpstr>
      <vt:lpstr>12.4防火墙的布置</vt:lpstr>
      <vt:lpstr>12.5防火墙的部署和配置</vt:lpstr>
      <vt:lpstr>12.5防火墙的部署和配置</vt:lpstr>
      <vt:lpstr>12.6防火墙的拓扑结构</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Happy 2005</dc:creator>
  <cp:lastModifiedBy>dingguoqiang</cp:lastModifiedBy>
  <cp:revision>401</cp:revision>
  <dcterms:created xsi:type="dcterms:W3CDTF">2007-01-10T09:07:04Z</dcterms:created>
  <dcterms:modified xsi:type="dcterms:W3CDTF">2022-04-26T07:05:10Z</dcterms:modified>
</cp:coreProperties>
</file>