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71812" autoAdjust="0"/>
  </p:normalViewPr>
  <p:slideViewPr>
    <p:cSldViewPr snapToGrid="0">
      <p:cViewPr varScale="1">
        <p:scale>
          <a:sx n="82" d="100"/>
          <a:sy n="82" d="100"/>
        </p:scale>
        <p:origin x="23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C8D33-86AE-43AE-99FB-3EA09372A7BE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770E0-A777-4F5C-A1B6-C1DD9DFE6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0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visual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, </a:t>
            </a:r>
          </a:p>
          <a:p>
            <a:r>
              <a:rPr lang="es-ES" dirty="0" err="1"/>
              <a:t>Our</a:t>
            </a:r>
            <a:r>
              <a:rPr lang="es-ES" dirty="0"/>
              <a:t> RQ and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employed</a:t>
            </a:r>
            <a:endParaRPr lang="es-ES" dirty="0"/>
          </a:p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expect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like</a:t>
            </a:r>
            <a:r>
              <a:rPr lang="es-ES" dirty="0"/>
              <a:t> and posible </a:t>
            </a:r>
            <a:r>
              <a:rPr lang="es-ES" dirty="0" err="1"/>
              <a:t>conclussions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770E0-A777-4F5C-A1B6-C1DD9DFE63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1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differences in performance are usually attributed as strategy, that is, the efficiency with which participants control their search to complete the task quickly and accurately.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dirty="0"/>
              <a:t>When you’re looking for something it is right in front of you.. Can’t see it until you bring your attention to it. </a:t>
            </a:r>
          </a:p>
          <a:p>
            <a:r>
              <a:rPr lang="en-US" dirty="0"/>
              <a:t>Rich visual world, subjective impression -&gt; navigate through rich world using techniques</a:t>
            </a:r>
          </a:p>
          <a:p>
            <a:r>
              <a:rPr lang="en-US" dirty="0"/>
              <a:t>Studies found difference between participants (information processing ability, speed-accuracy trade-off)</a:t>
            </a:r>
          </a:p>
          <a:p>
            <a:r>
              <a:rPr lang="en-US" dirty="0"/>
              <a:t>Studies found performance in one task does not predict performance in other tasks. How many </a:t>
            </a:r>
            <a:r>
              <a:rPr lang="en-US"/>
              <a:t>strategies are there?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770E0-A777-4F5C-A1B6-C1DD9DFE63A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1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 inherent mechanism would be individual specific- a person’s style of problem solving!?!? </a:t>
            </a:r>
            <a:r>
              <a:rPr lang="en-IN" i="1" dirty="0"/>
              <a:t>If it’s the right word</a:t>
            </a:r>
          </a:p>
          <a:p>
            <a:endParaRPr lang="en-IN" i="1" dirty="0"/>
          </a:p>
          <a:p>
            <a:r>
              <a:rPr lang="en-IN" i="1" dirty="0"/>
              <a:t>Our ambitious </a:t>
            </a:r>
            <a:r>
              <a:rPr lang="en-IN" i="1" dirty="0" err="1"/>
              <a:t>rq</a:t>
            </a:r>
            <a:r>
              <a:rPr lang="en-IN" i="1" dirty="0"/>
              <a:t> is [read]</a:t>
            </a:r>
          </a:p>
          <a:p>
            <a:r>
              <a:rPr lang="en-IN" i="1" dirty="0"/>
              <a:t>When solving 2 similar visual search tasks, can our performance in 1 predict our performance in the other? If it can, then the same strategy is used, if it cannot, then it is task dependent.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770E0-A777-4F5C-A1B6-C1DD9DFE63A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9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chemeClr val="bg1"/>
                </a:solidFill>
              </a:rPr>
              <a:t>{Block Size: 4,6,8,10, 12} --- </a:t>
            </a:r>
            <a:r>
              <a:rPr lang="en-IN" sz="1200" dirty="0" err="1">
                <a:solidFill>
                  <a:schemeClr val="bg1"/>
                </a:solidFill>
              </a:rPr>
              <a:t>COnditions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dirty="0"/>
          </a:p>
          <a:p>
            <a:r>
              <a:rPr lang="en-IN" dirty="0"/>
              <a:t>For that we will use 2 tests that use the same basic, simple visual features (list) but with 2 levels of difficulty.</a:t>
            </a:r>
          </a:p>
          <a:p>
            <a:r>
              <a:rPr lang="en-IN" dirty="0"/>
              <a:t>Activate similar neuron paths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770E0-A777-4F5C-A1B6-C1DD9DFE63A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6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Task- experiment…</a:t>
            </a:r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Link differences to underlying strategies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770E0-A777-4F5C-A1B6-C1DD9DFE63A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can, </a:t>
            </a:r>
            <a:r>
              <a:rPr lang="es-ES" dirty="0" err="1"/>
              <a:t>then</a:t>
            </a:r>
            <a:r>
              <a:rPr lang="es-ES" dirty="0"/>
              <a:t> a </a:t>
            </a:r>
            <a:r>
              <a:rPr lang="es-ES" dirty="0" err="1"/>
              <a:t>strategy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and </a:t>
            </a:r>
            <a:r>
              <a:rPr lang="es-ES" dirty="0" err="1"/>
              <a:t>our</a:t>
            </a:r>
            <a:r>
              <a:rPr lang="es-ES" dirty="0"/>
              <a:t> performance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can serve as predictor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performance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770E0-A777-4F5C-A1B6-C1DD9DFE63A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0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6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3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0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3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5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0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04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4.png"/><Relationship Id="rId5" Type="http://schemas.microsoft.com/office/2007/relationships/media" Target="../media/media3.mp4"/><Relationship Id="rId10" Type="http://schemas.openxmlformats.org/officeDocument/2006/relationships/image" Target="../media/image3.png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A5F95-9B30-4178-BDC9-A16C10CF0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89D439-D937-4847-B1C2-C6DD2B6A6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-2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85D7B-8579-4249-B327-F3171E32C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020431"/>
            <a:ext cx="10619849" cy="14750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Is a visual search strategy task specific or inherent?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8D011-47FD-466E-B624-C44B2CD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Luis Martín-Roldán (6524877)</a:t>
            </a:r>
          </a:p>
          <a:p>
            <a:r>
              <a:rPr lang="en-IN" dirty="0">
                <a:solidFill>
                  <a:schemeClr val="bg1"/>
                </a:solidFill>
              </a:rPr>
              <a:t>Aditya Vardhan(6480039)</a:t>
            </a:r>
          </a:p>
        </p:txBody>
      </p:sp>
    </p:spTree>
    <p:extLst>
      <p:ext uri="{BB962C8B-B14F-4D97-AF65-F5344CB8AC3E}">
        <p14:creationId xmlns:p14="http://schemas.microsoft.com/office/powerpoint/2010/main" val="81485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C616-D944-4089-97DC-C0318ACC17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FB85-9015-4DE9-836C-D7255FE2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Background</a:t>
            </a:r>
          </a:p>
          <a:p>
            <a:r>
              <a:rPr lang="en-IN" sz="2000" dirty="0">
                <a:solidFill>
                  <a:schemeClr val="bg1"/>
                </a:solidFill>
              </a:rPr>
              <a:t>Method</a:t>
            </a:r>
          </a:p>
          <a:p>
            <a:r>
              <a:rPr lang="en-IN" sz="2000" dirty="0">
                <a:solidFill>
                  <a:schemeClr val="bg1"/>
                </a:solidFill>
              </a:rPr>
              <a:t>Possible Result</a:t>
            </a:r>
          </a:p>
          <a:p>
            <a:r>
              <a:rPr lang="en-IN" sz="20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097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C616-D944-4089-97DC-C0318ACC17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FB85-9015-4DE9-836C-D7255FE2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6543508" cy="363448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What do we know</a:t>
            </a:r>
          </a:p>
          <a:p>
            <a:pPr lvl="1"/>
            <a:r>
              <a:rPr lang="en-IN" sz="1700" dirty="0">
                <a:solidFill>
                  <a:schemeClr val="bg1"/>
                </a:solidFill>
              </a:rPr>
              <a:t>Subjective impression – richly detailed visual world</a:t>
            </a:r>
          </a:p>
          <a:p>
            <a:r>
              <a:rPr lang="en-IN" sz="2000" dirty="0">
                <a:solidFill>
                  <a:schemeClr val="bg1"/>
                </a:solidFill>
              </a:rPr>
              <a:t>But,</a:t>
            </a:r>
          </a:p>
          <a:p>
            <a:pPr lvl="1"/>
            <a:r>
              <a:rPr lang="en-IN" sz="1700" dirty="0">
                <a:solidFill>
                  <a:schemeClr val="bg1"/>
                </a:solidFill>
              </a:rPr>
              <a:t>Differences observed across experiments involving visual search</a:t>
            </a:r>
          </a:p>
        </p:txBody>
      </p:sp>
      <p:pic>
        <p:nvPicPr>
          <p:cNvPr id="4" name="change and inattentional blindness_Small">
            <a:hlinkClick r:id="" action="ppaction://media"/>
            <a:extLst>
              <a:ext uri="{FF2B5EF4-FFF2-40B4-BE49-F238E27FC236}">
                <a16:creationId xmlns:a16="http://schemas.microsoft.com/office/drawing/2014/main" id="{774A3D68-298F-4213-8513-6400A48BB2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810500" y="1831191"/>
            <a:ext cx="3251199" cy="1828800"/>
          </a:xfrm>
          <a:prstGeom prst="rect">
            <a:avLst/>
          </a:prstGeom>
        </p:spPr>
      </p:pic>
      <p:pic>
        <p:nvPicPr>
          <p:cNvPr id="5" name="MOT">
            <a:hlinkClick r:id="" action="ppaction://media"/>
            <a:extLst>
              <a:ext uri="{FF2B5EF4-FFF2-40B4-BE49-F238E27FC236}">
                <a16:creationId xmlns:a16="http://schemas.microsoft.com/office/drawing/2014/main" id="{196A7830-CDF6-45F0-8CAB-7A370EAA002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079506" y="4604218"/>
            <a:ext cx="3055656" cy="1718806"/>
          </a:xfrm>
          <a:prstGeom prst="rect">
            <a:avLst/>
          </a:prstGeom>
        </p:spPr>
      </p:pic>
      <p:pic>
        <p:nvPicPr>
          <p:cNvPr id="6" name="VWM">
            <a:hlinkClick r:id="" action="ppaction://media"/>
            <a:extLst>
              <a:ext uri="{FF2B5EF4-FFF2-40B4-BE49-F238E27FC236}">
                <a16:creationId xmlns:a16="http://schemas.microsoft.com/office/drawing/2014/main" id="{C9604E50-73E0-49C0-9CE7-F96752D6031F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810501" y="4583766"/>
            <a:ext cx="3347898" cy="18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786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029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C616-D944-4089-97DC-C0318ACC17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FB85-9015-4DE9-836C-D7255FE2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2599"/>
            <a:ext cx="11029615" cy="363448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Is a strategy adopted/an inherent mechanism or task dependent? 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9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C616-D944-4089-97DC-C0318ACC17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FB85-9015-4DE9-836C-D7255FE2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3482808" cy="363448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Two Experiments</a:t>
            </a:r>
          </a:p>
          <a:p>
            <a:pPr lvl="1"/>
            <a:r>
              <a:rPr lang="en-IN" sz="1700" dirty="0">
                <a:solidFill>
                  <a:schemeClr val="bg1"/>
                </a:solidFill>
              </a:rPr>
              <a:t>Easy Task</a:t>
            </a:r>
          </a:p>
          <a:p>
            <a:pPr lvl="1"/>
            <a:r>
              <a:rPr lang="en-IN" sz="1700" dirty="0">
                <a:solidFill>
                  <a:schemeClr val="bg1"/>
                </a:solidFill>
              </a:rPr>
              <a:t>Hard Task</a:t>
            </a:r>
          </a:p>
          <a:p>
            <a:r>
              <a:rPr lang="en-IN" sz="2000" dirty="0">
                <a:solidFill>
                  <a:schemeClr val="bg1"/>
                </a:solidFill>
              </a:rPr>
              <a:t>Same features for stimulus</a:t>
            </a:r>
          </a:p>
          <a:p>
            <a:pPr lvl="1"/>
            <a:r>
              <a:rPr lang="en-IN" sz="1700" dirty="0">
                <a:solidFill>
                  <a:schemeClr val="bg1"/>
                </a:solidFill>
              </a:rPr>
              <a:t>Shape: Circle</a:t>
            </a:r>
          </a:p>
          <a:p>
            <a:pPr lvl="1"/>
            <a:r>
              <a:rPr lang="en-IN" sz="1700" dirty="0">
                <a:solidFill>
                  <a:schemeClr val="bg1"/>
                </a:solidFill>
              </a:rPr>
              <a:t>Colour: Red/ Green</a:t>
            </a:r>
          </a:p>
          <a:p>
            <a:pPr lvl="1"/>
            <a:r>
              <a:rPr lang="en-IN" sz="1700" dirty="0">
                <a:solidFill>
                  <a:schemeClr val="bg1"/>
                </a:solidFill>
              </a:rPr>
              <a:t>Conditions: 5</a:t>
            </a:r>
          </a:p>
          <a:p>
            <a:pPr lvl="1"/>
            <a:r>
              <a:rPr lang="en-IN" sz="1700" dirty="0">
                <a:solidFill>
                  <a:schemeClr val="bg1"/>
                </a:solidFill>
              </a:rPr>
              <a:t>Trials: Random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874B9-EB7A-4C90-9C83-B5FB8FDF2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037128"/>
            <a:ext cx="1638300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DB5244-53ED-4A11-B0F6-E78EB509E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1" y="2436694"/>
            <a:ext cx="1663700" cy="166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5F9534-1401-4F08-BD74-54382D8E5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3861661"/>
            <a:ext cx="1663701" cy="1663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0FD17D-C9E8-4BD7-AC54-C56033138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714856"/>
            <a:ext cx="1638300" cy="1638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3CFB9A-2553-4BAB-9859-026EEA061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50" y="2302356"/>
            <a:ext cx="1638300" cy="1638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9BEA06-9B1D-416C-B535-71AB6C024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51" y="3887061"/>
            <a:ext cx="1638301" cy="16383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1F0C49-EADD-4C82-86F0-F2CC6633414A}"/>
              </a:ext>
            </a:extLst>
          </p:cNvPr>
          <p:cNvCxnSpPr/>
          <p:nvPr/>
        </p:nvCxnSpPr>
        <p:spPr>
          <a:xfrm>
            <a:off x="5410200" y="1384300"/>
            <a:ext cx="2082800" cy="29591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DB3ECD-08BF-4C34-B863-E393DDDC2E8B}"/>
              </a:ext>
            </a:extLst>
          </p:cNvPr>
          <p:cNvCxnSpPr/>
          <p:nvPr/>
        </p:nvCxnSpPr>
        <p:spPr>
          <a:xfrm>
            <a:off x="9220032" y="1037128"/>
            <a:ext cx="2082800" cy="29591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2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C616-D944-4089-97DC-C0318ACC17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Possible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FB85-9015-4DE9-836C-D7255FE2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Statistical tests between subjects, task and conditions</a:t>
            </a:r>
          </a:p>
          <a:p>
            <a:r>
              <a:rPr lang="en-IN" sz="2000" dirty="0">
                <a:solidFill>
                  <a:schemeClr val="bg1"/>
                </a:solidFill>
              </a:rPr>
              <a:t>Linear regression to predict and compare strategy using RT.</a:t>
            </a:r>
          </a:p>
        </p:txBody>
      </p:sp>
    </p:spTree>
    <p:extLst>
      <p:ext uri="{BB962C8B-B14F-4D97-AF65-F5344CB8AC3E}">
        <p14:creationId xmlns:p14="http://schemas.microsoft.com/office/powerpoint/2010/main" val="273581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C616-D944-4089-97DC-C0318ACC17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Possible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FB85-9015-4DE9-836C-D7255FE2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Strategy is task specific not a inherent mechanism intrinsic to subject.</a:t>
            </a:r>
          </a:p>
          <a:p>
            <a:r>
              <a:rPr lang="en-IN" sz="2000" dirty="0">
                <a:solidFill>
                  <a:schemeClr val="bg1"/>
                </a:solidFill>
              </a:rPr>
              <a:t>Performance and strategy in one tsk does not predict their behaviour in the other.</a:t>
            </a:r>
          </a:p>
        </p:txBody>
      </p:sp>
    </p:spTree>
    <p:extLst>
      <p:ext uri="{BB962C8B-B14F-4D97-AF65-F5344CB8AC3E}">
        <p14:creationId xmlns:p14="http://schemas.microsoft.com/office/powerpoint/2010/main" val="64137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C616-D944-4089-97DC-C0318ACC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100" y="3042362"/>
            <a:ext cx="2463800" cy="1103476"/>
          </a:xfrm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8857206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436"/>
      </a:dk2>
      <a:lt2>
        <a:srgbClr val="E2E8E7"/>
      </a:lt2>
      <a:accent1>
        <a:srgbClr val="C94763"/>
      </a:accent1>
      <a:accent2>
        <a:srgbClr val="B73588"/>
      </a:accent2>
      <a:accent3>
        <a:srgbClr val="C347C9"/>
      </a:accent3>
      <a:accent4>
        <a:srgbClr val="7B37B8"/>
      </a:accent4>
      <a:accent5>
        <a:srgbClr val="5647C9"/>
      </a:accent5>
      <a:accent6>
        <a:srgbClr val="355CB7"/>
      </a:accent6>
      <a:hlink>
        <a:srgbClr val="8265CB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410</Words>
  <Application>Microsoft Office PowerPoint</Application>
  <PresentationFormat>Widescreen</PresentationFormat>
  <Paragraphs>57</Paragraphs>
  <Slides>8</Slides>
  <Notes>6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Franklin Gothic Demi</vt:lpstr>
      <vt:lpstr>Wingdings 2</vt:lpstr>
      <vt:lpstr>DividendVTI</vt:lpstr>
      <vt:lpstr>Is a visual search strategy task specific or inherent?</vt:lpstr>
      <vt:lpstr>Overview</vt:lpstr>
      <vt:lpstr>Background</vt:lpstr>
      <vt:lpstr>Research Question</vt:lpstr>
      <vt:lpstr>Method</vt:lpstr>
      <vt:lpstr>Possible Method</vt:lpstr>
      <vt:lpstr>Possible 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strategy task specific or inherent???</dc:title>
  <dc:creator>Aditya Vardhan</dc:creator>
  <cp:lastModifiedBy>Martín-Roldán Cervantes, L. (Luis)</cp:lastModifiedBy>
  <cp:revision>14</cp:revision>
  <dcterms:created xsi:type="dcterms:W3CDTF">2020-03-04T09:09:37Z</dcterms:created>
  <dcterms:modified xsi:type="dcterms:W3CDTF">2020-03-05T08:29:56Z</dcterms:modified>
</cp:coreProperties>
</file>