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3" r:id="rId5"/>
    <p:sldId id="260" r:id="rId6"/>
    <p:sldId id="285" r:id="rId7"/>
    <p:sldId id="286" r:id="rId8"/>
    <p:sldId id="259" r:id="rId9"/>
    <p:sldId id="284" r:id="rId10"/>
    <p:sldId id="267" r:id="rId11"/>
    <p:sldId id="283" r:id="rId12"/>
    <p:sldId id="265" r:id="rId13"/>
    <p:sldId id="276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AD"/>
    <a:srgbClr val="0F1722"/>
    <a:srgbClr val="00BBBB"/>
    <a:srgbClr val="0E535C"/>
    <a:srgbClr val="0B444C"/>
    <a:srgbClr val="039FA1"/>
    <a:srgbClr val="049093"/>
    <a:srgbClr val="086167"/>
    <a:srgbClr val="B53164"/>
    <a:srgbClr val="225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44" y="7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17.02.2019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17.02.2019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gráfico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170863"/>
          </a:xfrm>
        </p:spPr>
        <p:txBody>
          <a:bodyPr/>
          <a:lstStyle/>
          <a:p>
            <a:r>
              <a:rPr lang="en-US" dirty="0"/>
              <a:t>EQUILIBRIUM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Developer</a:t>
            </a:r>
            <a:endParaRPr lang="ru-RU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BDA641B2-8B07-41CD-8C64-437D74CD63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79" r="579"/>
          <a:stretch>
            <a:fillRect/>
          </a:stretch>
        </p:blipFill>
        <p:spPr>
          <a:xfrm>
            <a:off x="5118533" y="732695"/>
            <a:ext cx="1552575" cy="1258887"/>
          </a:xfr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PLATAFORMA</a:t>
            </a:r>
            <a:endParaRPr lang="ru-RU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1ACAD"/>
                </a:solidFill>
              </a:rPr>
              <a:t> PC</a:t>
            </a:r>
          </a:p>
          <a:p>
            <a:r>
              <a:rPr lang="en-US" sz="2400" b="1" dirty="0">
                <a:solidFill>
                  <a:srgbClr val="01ACAD"/>
                </a:solidFill>
              </a:rPr>
              <a:t> </a:t>
            </a:r>
            <a:r>
              <a:rPr lang="en-US" sz="2400" b="1" dirty="0" err="1">
                <a:solidFill>
                  <a:srgbClr val="01ACAD"/>
                </a:solidFill>
              </a:rPr>
              <a:t>Usuários</a:t>
            </a:r>
            <a:r>
              <a:rPr lang="en-US" sz="2400" b="1" dirty="0">
                <a:solidFill>
                  <a:srgbClr val="01ACAD"/>
                </a:solidFill>
              </a:rPr>
              <a:t> de </a:t>
            </a:r>
            <a:r>
              <a:rPr lang="en-US" sz="2400" b="1" dirty="0" err="1">
                <a:solidFill>
                  <a:srgbClr val="01ACAD"/>
                </a:solidFill>
              </a:rPr>
              <a:t>dispositivos</a:t>
            </a:r>
            <a:r>
              <a:rPr lang="en-US" sz="2400" b="1" dirty="0">
                <a:solidFill>
                  <a:srgbClr val="01ACAD"/>
                </a:solidFill>
              </a:rPr>
              <a:t> android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PÚBLICO</a:t>
            </a:r>
            <a:endParaRPr lang="ru-RU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6" y="3335524"/>
            <a:ext cx="5311245" cy="22488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Jovens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adultos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Entre 12 e 35 </a:t>
            </a:r>
            <a:r>
              <a:rPr lang="en-US" sz="2400" b="1" dirty="0" err="1">
                <a:solidFill>
                  <a:schemeClr val="tx1"/>
                </a:solidFill>
              </a:rPr>
              <a:t>anos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0DC1DC6-C93B-4735-B07E-59C751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SWOT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78643" y="1534420"/>
            <a:ext cx="2915732" cy="360000"/>
          </a:xfrm>
        </p:spPr>
        <p:txBody>
          <a:bodyPr/>
          <a:lstStyle/>
          <a:p>
            <a:r>
              <a:rPr lang="en-US" dirty="0"/>
              <a:t>FORÇAS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31653" y="1543851"/>
            <a:ext cx="2915732" cy="360000"/>
          </a:xfrm>
        </p:spPr>
        <p:txBody>
          <a:bodyPr/>
          <a:lstStyle/>
          <a:p>
            <a:r>
              <a:rPr lang="en-US" dirty="0"/>
              <a:t>FRAQUEZAS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0DC1DC6-C93B-4735-B07E-59C751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C67AC92-9769-4345-9332-C9B5BD62C362}"/>
              </a:ext>
            </a:extLst>
          </p:cNvPr>
          <p:cNvSpPr txBox="1">
            <a:spLocks/>
          </p:cNvSpPr>
          <p:nvPr/>
        </p:nvSpPr>
        <p:spPr>
          <a:xfrm>
            <a:off x="757047" y="3613428"/>
            <a:ext cx="2915732" cy="36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OPORTUNIDADES</a:t>
            </a:r>
            <a:endParaRPr lang="ru-RU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DCF23D-0D17-4A6B-9628-93BCFAD82758}"/>
              </a:ext>
            </a:extLst>
          </p:cNvPr>
          <p:cNvSpPr txBox="1">
            <a:spLocks/>
          </p:cNvSpPr>
          <p:nvPr/>
        </p:nvSpPr>
        <p:spPr>
          <a:xfrm>
            <a:off x="6831653" y="3663144"/>
            <a:ext cx="2915732" cy="36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AMEAÇAS</a:t>
            </a:r>
            <a:endParaRPr lang="ru-RU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C436983-B3D3-47BB-9BE0-8EB9A0361FD5}"/>
              </a:ext>
            </a:extLst>
          </p:cNvPr>
          <p:cNvSpPr/>
          <p:nvPr/>
        </p:nvSpPr>
        <p:spPr>
          <a:xfrm>
            <a:off x="455978" y="2018609"/>
            <a:ext cx="5023728" cy="1528495"/>
          </a:xfrm>
          <a:prstGeom prst="roundRect">
            <a:avLst/>
          </a:prstGeom>
          <a:solidFill>
            <a:srgbClr val="01AC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67E0F37-CD3B-4843-B955-6B928A381565}"/>
              </a:ext>
            </a:extLst>
          </p:cNvPr>
          <p:cNvSpPr/>
          <p:nvPr/>
        </p:nvSpPr>
        <p:spPr>
          <a:xfrm>
            <a:off x="455978" y="4075143"/>
            <a:ext cx="5074459" cy="1724824"/>
          </a:xfrm>
          <a:prstGeom prst="round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9F39128-CA35-4220-A481-DEF1C71906D3}"/>
              </a:ext>
            </a:extLst>
          </p:cNvPr>
          <p:cNvSpPr/>
          <p:nvPr/>
        </p:nvSpPr>
        <p:spPr>
          <a:xfrm>
            <a:off x="6712295" y="2003899"/>
            <a:ext cx="4855550" cy="15284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250C9E8-0C02-4DE0-8CC4-848DE052A424}"/>
              </a:ext>
            </a:extLst>
          </p:cNvPr>
          <p:cNvSpPr/>
          <p:nvPr/>
        </p:nvSpPr>
        <p:spPr>
          <a:xfrm>
            <a:off x="6690327" y="4132318"/>
            <a:ext cx="4855550" cy="16676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877994" y="2472896"/>
            <a:ext cx="4529317" cy="774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2"/>
                </a:solidFill>
              </a:rPr>
              <a:t>Jogo </a:t>
            </a:r>
            <a:r>
              <a:rPr lang="en-US" sz="2800" b="1" dirty="0" err="1">
                <a:solidFill>
                  <a:schemeClr val="bg2"/>
                </a:solidFill>
              </a:rPr>
              <a:t>minimalista</a:t>
            </a:r>
            <a:endParaRPr lang="en-US" sz="28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ru-RU" sz="2800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470E303-9A74-4CFA-A394-DA43F2C0A28D}"/>
              </a:ext>
            </a:extLst>
          </p:cNvPr>
          <p:cNvSpPr txBox="1">
            <a:spLocks/>
          </p:cNvSpPr>
          <p:nvPr/>
        </p:nvSpPr>
        <p:spPr>
          <a:xfrm>
            <a:off x="757047" y="4466682"/>
            <a:ext cx="4583579" cy="12457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Fácil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jogabilidade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chemeClr val="bg2"/>
                </a:solidFill>
              </a:rPr>
              <a:t>Viciante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ru-RU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3F0FE0-2799-478D-A327-EA82F7402A6F}"/>
              </a:ext>
            </a:extLst>
          </p:cNvPr>
          <p:cNvSpPr txBox="1">
            <a:spLocks/>
          </p:cNvSpPr>
          <p:nvPr/>
        </p:nvSpPr>
        <p:spPr>
          <a:xfrm>
            <a:off x="6877994" y="4712275"/>
            <a:ext cx="4578419" cy="70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2"/>
                </a:solidFill>
              </a:rPr>
              <a:t>Tempo de </a:t>
            </a:r>
            <a:r>
              <a:rPr lang="en-US" sz="2800" b="1" dirty="0" err="1">
                <a:solidFill>
                  <a:schemeClr val="bg2"/>
                </a:solidFill>
              </a:rPr>
              <a:t>desenvolvimento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  <a:p>
            <a:pPr marL="0" indent="0" algn="ctr">
              <a:buFont typeface="Courier New" panose="02070309020205020404" pitchFamily="49" charset="0"/>
              <a:buNone/>
            </a:pP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8924" y="2192494"/>
            <a:ext cx="4817836" cy="1319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Varias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  <a:r>
              <a:rPr lang="en-US" sz="2200" b="1" dirty="0" err="1">
                <a:solidFill>
                  <a:schemeClr val="bg2"/>
                </a:solidFill>
              </a:rPr>
              <a:t>mecânicas</a:t>
            </a:r>
            <a:endParaRPr lang="en-US" sz="2200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200" b="1" dirty="0">
                <a:solidFill>
                  <a:schemeClr val="bg2"/>
                </a:solidFill>
              </a:rPr>
              <a:t> Simples e </a:t>
            </a:r>
            <a:r>
              <a:rPr lang="en-US" sz="2200" b="1" dirty="0" err="1">
                <a:solidFill>
                  <a:schemeClr val="bg2"/>
                </a:solidFill>
              </a:rPr>
              <a:t>intuitivo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Desafiador</a:t>
            </a:r>
            <a:endParaRPr lang="en-US" sz="2200" b="1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rgbClr val="01ACAD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74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MONETIZAÇÃO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BBB"/>
                </a:solidFill>
              </a:rPr>
              <a:t> ADS (Propagandas</a:t>
            </a:r>
            <a:r>
              <a:rPr lang="en-US" sz="1800" b="1" dirty="0">
                <a:solidFill>
                  <a:srgbClr val="00BBBB"/>
                </a:solidFill>
              </a:rPr>
              <a:t>)</a:t>
            </a:r>
          </a:p>
          <a:p>
            <a:endParaRPr lang="pt-BR" dirty="0"/>
          </a:p>
          <a:p>
            <a:endParaRPr lang="ru-RU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4" name="Espaço Reservado para Imagem 9">
            <a:extLst>
              <a:ext uri="{FF2B5EF4-FFF2-40B4-BE49-F238E27FC236}">
                <a16:creationId xmlns:a16="http://schemas.microsoft.com/office/drawing/2014/main" id="{34A0A7F8-D44A-4769-B36C-FECC49C6CF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292421" y="579070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0" y="1390615"/>
            <a:ext cx="4494133" cy="804338"/>
          </a:xfrm>
        </p:spPr>
        <p:txBody>
          <a:bodyPr/>
          <a:lstStyle/>
          <a:p>
            <a:r>
              <a:rPr lang="en-US" dirty="0"/>
              <a:t>DISTRIBUIÇÃO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0" y="2564785"/>
            <a:ext cx="4992609" cy="372160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2"/>
                </a:solidFill>
                <a:latin typeface="+mj-lt"/>
              </a:rPr>
              <a:t>PC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 err="1"/>
              <a:t>Itch.i.o</a:t>
            </a:r>
            <a:endParaRPr lang="pt-BR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 err="1"/>
              <a:t>GameJolt</a:t>
            </a:r>
            <a:endParaRPr lang="pt-BR" sz="2400" dirty="0"/>
          </a:p>
          <a:p>
            <a:endParaRPr lang="pt-BR" sz="1600" dirty="0"/>
          </a:p>
          <a:p>
            <a:r>
              <a:rPr lang="pt-BR" sz="2800" dirty="0">
                <a:solidFill>
                  <a:schemeClr val="bg2"/>
                </a:solidFill>
                <a:latin typeface="+mj-lt"/>
              </a:rPr>
              <a:t>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Google 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754573B-3011-4907-9325-A72B4D71F6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506492" y="680480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6246" y="3063808"/>
            <a:ext cx="4586288" cy="509472"/>
          </a:xfrm>
        </p:spPr>
        <p:txBody>
          <a:bodyPr/>
          <a:lstStyle/>
          <a:p>
            <a:r>
              <a:rPr lang="en-US" dirty="0"/>
              <a:t>Another Developer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761" y="3683682"/>
            <a:ext cx="4586288" cy="230941"/>
          </a:xfrm>
        </p:spPr>
        <p:txBody>
          <a:bodyPr/>
          <a:lstStyle/>
          <a:p>
            <a:r>
              <a:rPr lang="en-US" dirty="0" err="1"/>
              <a:t>Telefone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861" y="3926555"/>
            <a:ext cx="4586288" cy="290167"/>
          </a:xfrm>
        </p:spPr>
        <p:txBody>
          <a:bodyPr/>
          <a:lstStyle/>
          <a:p>
            <a:r>
              <a:rPr lang="en-US" dirty="0"/>
              <a:t>(85) 98541-8138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661" y="4403802"/>
            <a:ext cx="4586288" cy="230941"/>
          </a:xfrm>
        </p:spPr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2761" y="4630633"/>
            <a:ext cx="4586288" cy="364479"/>
          </a:xfrm>
        </p:spPr>
        <p:txBody>
          <a:bodyPr/>
          <a:lstStyle/>
          <a:p>
            <a:r>
              <a:rPr lang="en-US" dirty="0"/>
              <a:t>anotherdevelopercontact@gmail.com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2761" y="5132873"/>
            <a:ext cx="4586288" cy="230941"/>
          </a:xfrm>
        </p:spPr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861" y="5363814"/>
            <a:ext cx="5420139" cy="533403"/>
          </a:xfrm>
        </p:spPr>
        <p:txBody>
          <a:bodyPr/>
          <a:lstStyle/>
          <a:p>
            <a:r>
              <a:rPr lang="en-US" dirty="0"/>
              <a:t>http://www.facebook.com/anotherdevelopers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ço Reservado para Imagem 9">
            <a:extLst>
              <a:ext uri="{FF2B5EF4-FFF2-40B4-BE49-F238E27FC236}">
                <a16:creationId xmlns:a16="http://schemas.microsoft.com/office/drawing/2014/main" id="{3416D616-8248-4C97-92E1-42302A39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98" y="1799010"/>
            <a:ext cx="4879926" cy="2492461"/>
          </a:xfrm>
        </p:spPr>
        <p:txBody>
          <a:bodyPr/>
          <a:lstStyle/>
          <a:p>
            <a:r>
              <a:rPr lang="en-US" dirty="0"/>
              <a:t>ANOTHER</a:t>
            </a:r>
            <a:br>
              <a:rPr lang="en-US" dirty="0"/>
            </a:br>
            <a:r>
              <a:rPr lang="en-US" dirty="0"/>
              <a:t>DEVELOPER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5020072"/>
            <a:ext cx="4618957" cy="590626"/>
          </a:xfrm>
        </p:spPr>
        <p:txBody>
          <a:bodyPr/>
          <a:lstStyle/>
          <a:p>
            <a:r>
              <a:rPr lang="pt-BR" dirty="0"/>
              <a:t>Indie Developer</a:t>
            </a:r>
            <a:endParaRPr lang="ru-RU" dirty="0"/>
          </a:p>
        </p:txBody>
      </p:sp>
      <p:pic>
        <p:nvPicPr>
          <p:cNvPr id="16" name="Espaço Reservado para Imagem 9">
            <a:extLst>
              <a:ext uri="{FF2B5EF4-FFF2-40B4-BE49-F238E27FC236}">
                <a16:creationId xmlns:a16="http://schemas.microsoft.com/office/drawing/2014/main" id="{9EBEB1C7-465E-437A-AA97-1859ACF2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 r="579"/>
          <a:stretch>
            <a:fillRect/>
          </a:stretch>
        </p:blipFill>
        <p:spPr>
          <a:xfrm>
            <a:off x="1445965" y="2566528"/>
            <a:ext cx="2127358" cy="17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SOBRE NÓS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69" y="3244567"/>
            <a:ext cx="4248813" cy="1636191"/>
          </a:xfrm>
        </p:spPr>
        <p:txBody>
          <a:bodyPr>
            <a:normAutofit/>
          </a:bodyPr>
          <a:lstStyle/>
          <a:p>
            <a:r>
              <a:rPr lang="en-US" sz="2000" dirty="0" err="1"/>
              <a:t>Somos</a:t>
            </a:r>
            <a:r>
              <a:rPr lang="en-US" sz="2000" dirty="0"/>
              <a:t> um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desenvolvedores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 de </a:t>
            </a:r>
            <a:r>
              <a:rPr lang="en-US" sz="2000" dirty="0" err="1"/>
              <a:t>mídias</a:t>
            </a:r>
            <a:r>
              <a:rPr lang="en-US" sz="2000" dirty="0"/>
              <a:t> e </a:t>
            </a:r>
            <a:r>
              <a:rPr lang="en-US" sz="2000" dirty="0" err="1"/>
              <a:t>entretenimento</a:t>
            </a:r>
            <a:r>
              <a:rPr lang="en-US" sz="2000" dirty="0"/>
              <a:t> digital </a:t>
            </a:r>
            <a:r>
              <a:rPr lang="en-US" sz="2000" dirty="0" err="1"/>
              <a:t>independente</a:t>
            </a:r>
            <a:r>
              <a:rPr lang="en-US" sz="2000" dirty="0"/>
              <a:t>. </a:t>
            </a:r>
            <a:r>
              <a:rPr lang="en-US" sz="2000" dirty="0" err="1"/>
              <a:t>Atualmente</a:t>
            </a:r>
            <a:r>
              <a:rPr lang="en-US" sz="2000" dirty="0"/>
              <a:t>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focados</a:t>
            </a:r>
            <a:r>
              <a:rPr lang="en-US" sz="2000" dirty="0"/>
              <a:t> no </a:t>
            </a:r>
            <a:r>
              <a:rPr lang="en-US" sz="2000" dirty="0" err="1"/>
              <a:t>desenvolvimento</a:t>
            </a:r>
            <a:r>
              <a:rPr lang="en-US" sz="2000" dirty="0"/>
              <a:t> de </a:t>
            </a:r>
            <a:r>
              <a:rPr lang="en-US" sz="2000" dirty="0" err="1"/>
              <a:t>jogos</a:t>
            </a:r>
            <a:r>
              <a:rPr lang="en-US" sz="2000" dirty="0"/>
              <a:t> 2D.</a:t>
            </a:r>
            <a:endParaRPr lang="ru-RU" sz="2000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6F19CFC0-2196-4620-98AC-8BC22168B5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624155" y="797082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608523"/>
            <a:ext cx="2828198" cy="1286838"/>
          </a:xfrm>
        </p:spPr>
        <p:txBody>
          <a:bodyPr>
            <a:normAutofit/>
          </a:bodyPr>
          <a:lstStyle/>
          <a:p>
            <a:r>
              <a:rPr lang="en-US" sz="4400" dirty="0"/>
              <a:t>NOSSO</a:t>
            </a:r>
            <a:br>
              <a:rPr lang="en-US" sz="4400" dirty="0"/>
            </a:br>
            <a:r>
              <a:rPr lang="en-US" sz="4400" dirty="0"/>
              <a:t>TIME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1" y="3244567"/>
            <a:ext cx="2828198" cy="2098138"/>
          </a:xfrm>
        </p:spPr>
        <p:txBody>
          <a:bodyPr>
            <a:normAutofit/>
          </a:bodyPr>
          <a:lstStyle/>
          <a:p>
            <a:r>
              <a:rPr lang="en-US" sz="2400" dirty="0" err="1"/>
              <a:t>Atuais</a:t>
            </a:r>
            <a:r>
              <a:rPr lang="en-US" sz="2400" dirty="0"/>
              <a:t> </a:t>
            </a:r>
            <a:r>
              <a:rPr lang="en-US" sz="2400" dirty="0" err="1"/>
              <a:t>integrantes</a:t>
            </a:r>
            <a:r>
              <a:rPr lang="en-US" sz="2400" dirty="0"/>
              <a:t> que </a:t>
            </a:r>
            <a:r>
              <a:rPr lang="en-US" sz="2400" dirty="0" err="1"/>
              <a:t>compõem</a:t>
            </a:r>
            <a:r>
              <a:rPr lang="en-US" sz="2400" dirty="0"/>
              <a:t> Another Developer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348700" y="2486908"/>
            <a:ext cx="1216445" cy="468210"/>
          </a:xfrm>
        </p:spPr>
        <p:txBody>
          <a:bodyPr>
            <a:no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 err="1"/>
              <a:t>Sátiro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988360" y="2817294"/>
            <a:ext cx="1991443" cy="81538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PROGRAMADOR</a:t>
            </a:r>
          </a:p>
          <a:p>
            <a:r>
              <a:rPr lang="en-US" sz="2000" b="1" dirty="0"/>
              <a:t>GERAL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762390" y="3006476"/>
            <a:ext cx="1899243" cy="577679"/>
          </a:xfrm>
        </p:spPr>
        <p:txBody>
          <a:bodyPr>
            <a:noAutofit/>
          </a:bodyPr>
          <a:lstStyle/>
          <a:p>
            <a:r>
              <a:rPr lang="en-US" sz="2000" b="1" dirty="0"/>
              <a:t>PROGRAMADOR &amp; ROTEIRISTA</a:t>
            </a:r>
            <a:endParaRPr lang="ru-RU" sz="2000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626011" y="3038347"/>
            <a:ext cx="1708676" cy="925654"/>
          </a:xfrm>
        </p:spPr>
        <p:txBody>
          <a:bodyPr>
            <a:noAutofit/>
          </a:bodyPr>
          <a:lstStyle/>
          <a:p>
            <a:r>
              <a:rPr lang="pt-BR" sz="2000" b="1" dirty="0"/>
              <a:t>ARTISTA 2D</a:t>
            </a:r>
          </a:p>
          <a:p>
            <a:r>
              <a:rPr lang="pt-BR" sz="2000" b="1" dirty="0"/>
              <a:t>GERAL</a:t>
            </a:r>
          </a:p>
          <a:p>
            <a:endParaRPr lang="ru-RU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pic>
        <p:nvPicPr>
          <p:cNvPr id="22" name="Espaço Reservado para Imagem 9">
            <a:extLst>
              <a:ext uri="{FF2B5EF4-FFF2-40B4-BE49-F238E27FC236}">
                <a16:creationId xmlns:a16="http://schemas.microsoft.com/office/drawing/2014/main" id="{27CBE83E-1E1A-487E-BC3A-1C182091E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79" r="579"/>
          <a:stretch>
            <a:fillRect/>
          </a:stretch>
        </p:blipFill>
        <p:spPr>
          <a:xfrm>
            <a:off x="600703" y="646537"/>
            <a:ext cx="593906" cy="481561"/>
          </a:xfrm>
        </p:spPr>
      </p:pic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22E55C9-BA58-42C6-BE5D-1184BEE75489}"/>
              </a:ext>
            </a:extLst>
          </p:cNvPr>
          <p:cNvSpPr txBox="1">
            <a:spLocks/>
          </p:cNvSpPr>
          <p:nvPr/>
        </p:nvSpPr>
        <p:spPr>
          <a:xfrm>
            <a:off x="8426886" y="6118270"/>
            <a:ext cx="1846251" cy="569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ARTISTA</a:t>
            </a:r>
            <a:r>
              <a:rPr lang="en-US" sz="2000" b="1" i="0" dirty="0"/>
              <a:t> </a:t>
            </a:r>
            <a:r>
              <a:rPr lang="en-US" sz="2000" b="1" dirty="0"/>
              <a:t>2D</a:t>
            </a:r>
            <a:r>
              <a:rPr lang="en-US" sz="2000" b="1" i="0" dirty="0"/>
              <a:t>  &amp; </a:t>
            </a:r>
            <a:r>
              <a:rPr lang="en-US" sz="2000" b="1" dirty="0"/>
              <a:t>PROGRAMADOR</a:t>
            </a:r>
            <a:endParaRPr lang="ru-RU" sz="2000" b="1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E75C064-6961-410D-897E-15C03EEFAD43}"/>
              </a:ext>
            </a:extLst>
          </p:cNvPr>
          <p:cNvSpPr txBox="1">
            <a:spLocks/>
          </p:cNvSpPr>
          <p:nvPr/>
        </p:nvSpPr>
        <p:spPr>
          <a:xfrm>
            <a:off x="7103790" y="2500071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Junior</a:t>
            </a:r>
          </a:p>
          <a:p>
            <a:r>
              <a:rPr lang="en-US" dirty="0"/>
              <a:t>Baltazar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5F46565C-17C8-4EC4-A92F-ACEAFF263CD4}"/>
              </a:ext>
            </a:extLst>
          </p:cNvPr>
          <p:cNvSpPr txBox="1">
            <a:spLocks/>
          </p:cNvSpPr>
          <p:nvPr/>
        </p:nvSpPr>
        <p:spPr>
          <a:xfrm>
            <a:off x="9879164" y="2390468"/>
            <a:ext cx="1216445" cy="5778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Nayasha</a:t>
            </a:r>
            <a:endParaRPr lang="en-US" dirty="0"/>
          </a:p>
          <a:p>
            <a:r>
              <a:rPr lang="en-US" dirty="0"/>
              <a:t>Santos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03A6E717-7558-43DD-B686-F925E763B180}"/>
              </a:ext>
            </a:extLst>
          </p:cNvPr>
          <p:cNvSpPr txBox="1">
            <a:spLocks/>
          </p:cNvSpPr>
          <p:nvPr/>
        </p:nvSpPr>
        <p:spPr>
          <a:xfrm>
            <a:off x="8783147" y="5645551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Matheus</a:t>
            </a:r>
          </a:p>
          <a:p>
            <a:r>
              <a:rPr lang="en-US" dirty="0"/>
              <a:t>Monteiro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2B9D5CF-E601-40F9-AA5B-DF694258FE76}"/>
              </a:ext>
            </a:extLst>
          </p:cNvPr>
          <p:cNvSpPr txBox="1">
            <a:spLocks/>
          </p:cNvSpPr>
          <p:nvPr/>
        </p:nvSpPr>
        <p:spPr>
          <a:xfrm>
            <a:off x="5189355" y="6156114"/>
            <a:ext cx="2066543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i="0" dirty="0"/>
          </a:p>
          <a:p>
            <a:r>
              <a:rPr lang="en-US" sz="2000" b="1" i="0" dirty="0"/>
              <a:t> </a:t>
            </a:r>
            <a:r>
              <a:rPr lang="en-US" sz="2000" b="1" dirty="0"/>
              <a:t>DOCUMENTAÇÃO</a:t>
            </a:r>
            <a:endParaRPr lang="ru-RU" sz="2000" b="1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4D0F721-F39E-472F-AA34-DE7C356476F4}"/>
              </a:ext>
            </a:extLst>
          </p:cNvPr>
          <p:cNvSpPr txBox="1">
            <a:spLocks/>
          </p:cNvSpPr>
          <p:nvPr/>
        </p:nvSpPr>
        <p:spPr>
          <a:xfrm>
            <a:off x="5616652" y="5734745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Lucas</a:t>
            </a:r>
          </a:p>
          <a:p>
            <a:r>
              <a:rPr lang="en-US" dirty="0" err="1"/>
              <a:t>Brandão</a:t>
            </a:r>
            <a:endParaRPr lang="en-US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7EE39A83-9875-430E-8EB8-DC112AB14D8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38" r="38"/>
          <a:stretch>
            <a:fillRect/>
          </a:stretch>
        </p:blipFill>
        <p:spPr>
          <a:xfrm>
            <a:off x="3923650" y="229037"/>
            <a:ext cx="2066544" cy="2066544"/>
          </a:xfrm>
        </p:spPr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061B062C-BDA5-4CC1-BDDF-13729E31C1D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/>
          <a:stretch>
            <a:fillRect/>
          </a:stretch>
        </p:blipFill>
        <p:spPr>
          <a:xfrm>
            <a:off x="6716604" y="248378"/>
            <a:ext cx="2066544" cy="2066544"/>
          </a:xfr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DE479692-86D4-460E-B27E-3026821CFDB9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 t="3745" b="3745"/>
          <a:stretch>
            <a:fillRect/>
          </a:stretch>
        </p:blipFill>
        <p:spPr>
          <a:xfrm>
            <a:off x="9391369" y="323924"/>
            <a:ext cx="2066544" cy="2066544"/>
          </a:xfrm>
        </p:spPr>
      </p:pic>
      <p:pic>
        <p:nvPicPr>
          <p:cNvPr id="34" name="Espaço Reservado para Imagem 7">
            <a:extLst>
              <a:ext uri="{FF2B5EF4-FFF2-40B4-BE49-F238E27FC236}">
                <a16:creationId xmlns:a16="http://schemas.microsoft.com/office/drawing/2014/main" id="{94495F45-CC8C-4874-9AE6-90E057993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603" y="3359800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</p:pic>
      <p:pic>
        <p:nvPicPr>
          <p:cNvPr id="35" name="Espaço Reservado para Imagem 7">
            <a:extLst>
              <a:ext uri="{FF2B5EF4-FFF2-40B4-BE49-F238E27FC236}">
                <a16:creationId xmlns:a16="http://schemas.microsoft.com/office/drawing/2014/main" id="{AC5CF544-D43F-407E-A598-42C99C961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740" y="3359800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2"/>
                </a:solidFill>
                <a:latin typeface="+mj-lt"/>
              </a:rPr>
              <a:t>1.1 CONCEITO DO JOGO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Dois personagens cooperam entre si para alcançar o mesmo objetivo.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chemeClr val="bg2"/>
                </a:solidFill>
              </a:rPr>
              <a:t>1.2 OBJETIVOS JOGO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chemeClr val="tx1"/>
                </a:solidFill>
              </a:rPr>
              <a:t>Manter a quantidade de pontos entre os dois personagens iguais até o final do tempo.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89006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bg2"/>
                </a:solidFill>
                <a:latin typeface="+mj-lt"/>
              </a:rPr>
              <a:t>1.3 INFORMAÇÕES DO JOGO</a:t>
            </a:r>
          </a:p>
          <a:p>
            <a:pPr marL="0" indent="0" algn="ctr">
              <a:buNone/>
            </a:pP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4000" dirty="0">
                <a:solidFill>
                  <a:schemeClr val="tx1"/>
                </a:solidFill>
              </a:rPr>
              <a:t>Casual 2D </a:t>
            </a:r>
            <a:r>
              <a:rPr lang="pt-BR" sz="4000" dirty="0" err="1">
                <a:solidFill>
                  <a:schemeClr val="tx1"/>
                </a:solidFill>
              </a:rPr>
              <a:t>TopDown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33000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017802" y="1730439"/>
            <a:ext cx="3246204" cy="486930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82" y="667846"/>
            <a:ext cx="4494133" cy="804338"/>
          </a:xfrm>
        </p:spPr>
        <p:txBody>
          <a:bodyPr/>
          <a:lstStyle/>
          <a:p>
            <a:r>
              <a:rPr lang="en-US" dirty="0"/>
              <a:t>RENCHMARCK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61643" y="2146853"/>
            <a:ext cx="6891819" cy="45852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1 milhão de cópias vendidas em duas semanas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chemeClr val="bg2"/>
                </a:solidFill>
                <a:latin typeface="Gill Sans MT Condensed" panose="020B0506020104020203" pitchFamily="34" charset="0"/>
              </a:rPr>
              <a:t>Preço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U$29,99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3" name="Espaço Reservado para Imagem 9">
            <a:extLst>
              <a:ext uri="{FF2B5EF4-FFF2-40B4-BE49-F238E27FC236}">
                <a16:creationId xmlns:a16="http://schemas.microsoft.com/office/drawing/2014/main" id="{EDD8FD42-C49C-4261-B0E7-B5F794D0DE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363272" y="296774"/>
            <a:ext cx="654530" cy="530718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475214E-66DA-4E23-A3F5-9E3ED988859C}"/>
              </a:ext>
            </a:extLst>
          </p:cNvPr>
          <p:cNvSpPr txBox="1">
            <a:spLocks/>
          </p:cNvSpPr>
          <p:nvPr/>
        </p:nvSpPr>
        <p:spPr>
          <a:xfrm>
            <a:off x="6260485" y="1407350"/>
            <a:ext cx="4494133" cy="8043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Way 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017802" y="1930140"/>
            <a:ext cx="3246204" cy="446990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82" y="667846"/>
            <a:ext cx="4494133" cy="804338"/>
          </a:xfrm>
        </p:spPr>
        <p:txBody>
          <a:bodyPr/>
          <a:lstStyle/>
          <a:p>
            <a:r>
              <a:rPr lang="en-US" dirty="0"/>
              <a:t>RENCHMARCK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61643" y="2146853"/>
            <a:ext cx="6891819" cy="45852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Entre 5 à 10 Milhões de cópias vendidas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chemeClr val="bg2"/>
                </a:solidFill>
                <a:latin typeface="Gill Sans MT Condensed" panose="020B0506020104020203" pitchFamily="34" charset="0"/>
              </a:rPr>
              <a:t>Preço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U$14,99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3" name="Espaço Reservado para Imagem 9">
            <a:extLst>
              <a:ext uri="{FF2B5EF4-FFF2-40B4-BE49-F238E27FC236}">
                <a16:creationId xmlns:a16="http://schemas.microsoft.com/office/drawing/2014/main" id="{EDD8FD42-C49C-4261-B0E7-B5F794D0DE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363272" y="296774"/>
            <a:ext cx="654530" cy="530718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475214E-66DA-4E23-A3F5-9E3ED988859C}"/>
              </a:ext>
            </a:extLst>
          </p:cNvPr>
          <p:cNvSpPr txBox="1">
            <a:spLocks/>
          </p:cNvSpPr>
          <p:nvPr/>
        </p:nvSpPr>
        <p:spPr>
          <a:xfrm>
            <a:off x="6260485" y="1407350"/>
            <a:ext cx="4494133" cy="804338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Don´t Starve Together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88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286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Gill Sans MT Condensed</vt:lpstr>
      <vt:lpstr>Segoe UI Light</vt:lpstr>
      <vt:lpstr>Tema do Office</vt:lpstr>
      <vt:lpstr>EQUILIBRIUM</vt:lpstr>
      <vt:lpstr>ANOTHER DEVELOPER</vt:lpstr>
      <vt:lpstr>SOBRE NÓS</vt:lpstr>
      <vt:lpstr>NOSSO TIME</vt:lpstr>
      <vt:lpstr>HIGHCONCEPT</vt:lpstr>
      <vt:lpstr>HIGHCONCEPT</vt:lpstr>
      <vt:lpstr>HIGHCONCEPT</vt:lpstr>
      <vt:lpstr>RENCHMARCK</vt:lpstr>
      <vt:lpstr>RENCHMARCK</vt:lpstr>
      <vt:lpstr>SEGMENTO</vt:lpstr>
      <vt:lpstr>SISTEMA SWOT</vt:lpstr>
      <vt:lpstr>MONETIZAÇÃO</vt:lpstr>
      <vt:lpstr>DISTRIBUIÇÃO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2019-02-16T17:58:47Z</dcterms:created>
  <dcterms:modified xsi:type="dcterms:W3CDTF">2019-02-17T17:27:41Z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