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73" r:id="rId5"/>
    <p:sldId id="260" r:id="rId6"/>
    <p:sldId id="285" r:id="rId7"/>
    <p:sldId id="286" r:id="rId8"/>
    <p:sldId id="259" r:id="rId9"/>
    <p:sldId id="284" r:id="rId10"/>
    <p:sldId id="267" r:id="rId11"/>
    <p:sldId id="283" r:id="rId12"/>
    <p:sldId id="265" r:id="rId13"/>
    <p:sldId id="276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CAD"/>
    <a:srgbClr val="0F1722"/>
    <a:srgbClr val="00BBBB"/>
    <a:srgbClr val="0E535C"/>
    <a:srgbClr val="0B444C"/>
    <a:srgbClr val="039FA1"/>
    <a:srgbClr val="049093"/>
    <a:srgbClr val="086167"/>
    <a:srgbClr val="B53164"/>
    <a:srgbClr val="225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44" y="78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ru-RU" smtClean="0"/>
              <a:t>17.02.2019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ru-RU" smtClean="0"/>
              <a:t>17.02.2019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ru-RU" smtClean="0"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$12,345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$6,789</a:t>
            </a:r>
            <a:endParaRPr lang="ru-RU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$25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$50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$100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2</a:t>
            </a:r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1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3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4</a:t>
            </a:r>
            <a:endParaRPr lang="en-US" dirty="0"/>
          </a:p>
          <a:p>
            <a:r>
              <a:rPr lang="en-US" dirty="0"/>
              <a:t>Logo</a:t>
            </a:r>
            <a:r>
              <a:rPr lang="ru-RU" dirty="0"/>
              <a:t>я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5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Competitor </a:t>
            </a:r>
            <a:r>
              <a:rPr lang="ru-RU" dirty="0"/>
              <a:t>6</a:t>
            </a:r>
            <a:endParaRPr lang="en-US" dirty="0"/>
          </a:p>
          <a:p>
            <a:r>
              <a:rPr lang="en-US" dirty="0"/>
              <a:t>Logo</a:t>
            </a:r>
            <a:endParaRPr lang="ru-RU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dirty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TIMELINE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tabela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gráfico</a:t>
            </a:r>
            <a:endParaRPr lang="ru-RU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August Bergqvist</a:t>
            </a:r>
            <a:endParaRPr lang="ru-RU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Phone:</a:t>
            </a:r>
            <a:endParaRPr lang="ru-RU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+7 888 999-000-11</a:t>
            </a:r>
            <a:endParaRPr lang="ru-RU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Email: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Bergqvist@vanarsdelltd.com</a:t>
            </a:r>
            <a:endParaRPr lang="ru-RU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Website:</a:t>
            </a:r>
            <a:endParaRPr lang="ru-RU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www.vanarsdelltd.com</a:t>
            </a:r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APPENDIX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TESTIMONIALS</a:t>
            </a:r>
            <a:endParaRPr lang="ru-RU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</a:t>
            </a:r>
            <a:br>
              <a:rPr lang="en-US" dirty="0"/>
            </a:br>
            <a:r>
              <a:rPr lang="en-US" dirty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TITLE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Master text</a:t>
            </a:r>
            <a:br>
              <a:rPr lang="en-US" dirty="0"/>
            </a:br>
            <a:r>
              <a:rPr lang="en-US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PITCH</a:t>
            </a:r>
            <a:br>
              <a:rPr lang="en-US" dirty="0"/>
            </a:br>
            <a:r>
              <a:rPr lang="en-US" dirty="0"/>
              <a:t>DECK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ru-R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‹nº›</a:t>
            </a:fld>
            <a:endParaRPr lang="ru-R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pt-BR"/>
              <a:t>Clique no ícone para adicionar uma imagem</a:t>
            </a:r>
            <a:endParaRPr lang="ru-RU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89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2986"/>
            <a:ext cx="9144000" cy="1170863"/>
          </a:xfrm>
        </p:spPr>
        <p:txBody>
          <a:bodyPr/>
          <a:lstStyle/>
          <a:p>
            <a:r>
              <a:rPr lang="en-US" dirty="0"/>
              <a:t>EQUILIBRIUM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Developer</a:t>
            </a:r>
            <a:endParaRPr lang="ru-RU" dirty="0"/>
          </a:p>
        </p:txBody>
      </p:sp>
      <p:pic>
        <p:nvPicPr>
          <p:cNvPr id="10" name="Espaço Reservado para Imagem 9">
            <a:extLst>
              <a:ext uri="{FF2B5EF4-FFF2-40B4-BE49-F238E27FC236}">
                <a16:creationId xmlns:a16="http://schemas.microsoft.com/office/drawing/2014/main" id="{BDA641B2-8B07-41CD-8C64-437D74CD63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79" r="579"/>
          <a:stretch>
            <a:fillRect/>
          </a:stretch>
        </p:blipFill>
        <p:spPr>
          <a:xfrm>
            <a:off x="5118533" y="732695"/>
            <a:ext cx="1552575" cy="1258887"/>
          </a:xfrm>
        </p:spPr>
      </p:pic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SEGMENTO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PLATAFORMA</a:t>
            </a:r>
            <a:endParaRPr lang="ru-RU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1ACAD"/>
                </a:solidFill>
              </a:rPr>
              <a:t> PC</a:t>
            </a:r>
          </a:p>
          <a:p>
            <a:r>
              <a:rPr lang="en-US" sz="2400" b="1" dirty="0">
                <a:solidFill>
                  <a:srgbClr val="01ACAD"/>
                </a:solidFill>
              </a:rPr>
              <a:t> </a:t>
            </a:r>
            <a:r>
              <a:rPr lang="en-US" sz="2400" b="1" dirty="0" err="1">
                <a:solidFill>
                  <a:srgbClr val="01ACAD"/>
                </a:solidFill>
              </a:rPr>
              <a:t>Usuários</a:t>
            </a:r>
            <a:r>
              <a:rPr lang="en-US" sz="2400" b="1" dirty="0">
                <a:solidFill>
                  <a:srgbClr val="01ACAD"/>
                </a:solidFill>
              </a:rPr>
              <a:t> de </a:t>
            </a:r>
            <a:r>
              <a:rPr lang="en-US" sz="2400" b="1" dirty="0" err="1">
                <a:solidFill>
                  <a:srgbClr val="01ACAD"/>
                </a:solidFill>
              </a:rPr>
              <a:t>dispositivos</a:t>
            </a:r>
            <a:r>
              <a:rPr lang="en-US" sz="2400" b="1" dirty="0">
                <a:solidFill>
                  <a:srgbClr val="01ACAD"/>
                </a:solidFill>
              </a:rPr>
              <a:t> android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PÚBLICO</a:t>
            </a:r>
            <a:endParaRPr lang="ru-RU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098826" y="3335524"/>
            <a:ext cx="5311245" cy="224884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Jovens</a:t>
            </a:r>
            <a:r>
              <a:rPr lang="en-US" sz="2400" b="1" dirty="0">
                <a:solidFill>
                  <a:schemeClr val="tx1"/>
                </a:solidFill>
              </a:rPr>
              <a:t> e </a:t>
            </a:r>
            <a:r>
              <a:rPr lang="en-US" sz="2400" b="1" dirty="0" err="1">
                <a:solidFill>
                  <a:schemeClr val="tx1"/>
                </a:solidFill>
              </a:rPr>
              <a:t>adultos</a:t>
            </a:r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 Entre 12 e 35 </a:t>
            </a:r>
            <a:r>
              <a:rPr lang="en-US" sz="2400" b="1" dirty="0" err="1">
                <a:solidFill>
                  <a:schemeClr val="tx1"/>
                </a:solidFill>
              </a:rPr>
              <a:t>anos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10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10DC1DC6-C93B-4735-B07E-59C751C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9" r="579"/>
          <a:stretch>
            <a:fillRect/>
          </a:stretch>
        </p:blipFill>
        <p:spPr>
          <a:xfrm>
            <a:off x="624155" y="329286"/>
            <a:ext cx="663468" cy="5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SISTEMA SWOT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71FA33-E828-4801-B104-D9EE37E432D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78643" y="1534420"/>
            <a:ext cx="2915732" cy="360000"/>
          </a:xfrm>
        </p:spPr>
        <p:txBody>
          <a:bodyPr/>
          <a:lstStyle/>
          <a:p>
            <a:r>
              <a:rPr lang="en-US" dirty="0"/>
              <a:t>FORÇAS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CE7D97E-00B7-4F79-BFF8-2D7EDFAE5F0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831653" y="1543851"/>
            <a:ext cx="2915732" cy="360000"/>
          </a:xfrm>
        </p:spPr>
        <p:txBody>
          <a:bodyPr/>
          <a:lstStyle/>
          <a:p>
            <a:r>
              <a:rPr lang="en-US" dirty="0"/>
              <a:t>FRAQUEZAS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11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10DC1DC6-C93B-4735-B07E-59C751C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9" r="579"/>
          <a:stretch>
            <a:fillRect/>
          </a:stretch>
        </p:blipFill>
        <p:spPr>
          <a:xfrm>
            <a:off x="624155" y="329286"/>
            <a:ext cx="663468" cy="537965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C67AC92-9769-4345-9332-C9B5BD62C362}"/>
              </a:ext>
            </a:extLst>
          </p:cNvPr>
          <p:cNvSpPr txBox="1">
            <a:spLocks/>
          </p:cNvSpPr>
          <p:nvPr/>
        </p:nvSpPr>
        <p:spPr>
          <a:xfrm>
            <a:off x="757047" y="3613428"/>
            <a:ext cx="2915732" cy="36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OPORTUNIDADES</a:t>
            </a:r>
            <a:endParaRPr lang="ru-RU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0DCF23D-0D17-4A6B-9628-93BCFAD82758}"/>
              </a:ext>
            </a:extLst>
          </p:cNvPr>
          <p:cNvSpPr txBox="1">
            <a:spLocks/>
          </p:cNvSpPr>
          <p:nvPr/>
        </p:nvSpPr>
        <p:spPr>
          <a:xfrm>
            <a:off x="6831653" y="3663144"/>
            <a:ext cx="2915732" cy="36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AMEAÇAS</a:t>
            </a:r>
            <a:endParaRPr lang="ru-RU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C436983-B3D3-47BB-9BE0-8EB9A0361FD5}"/>
              </a:ext>
            </a:extLst>
          </p:cNvPr>
          <p:cNvSpPr/>
          <p:nvPr/>
        </p:nvSpPr>
        <p:spPr>
          <a:xfrm>
            <a:off x="455978" y="2018609"/>
            <a:ext cx="5023728" cy="1528495"/>
          </a:xfrm>
          <a:prstGeom prst="roundRect">
            <a:avLst/>
          </a:prstGeom>
          <a:solidFill>
            <a:srgbClr val="01ACAD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67E0F37-CD3B-4843-B955-6B928A381565}"/>
              </a:ext>
            </a:extLst>
          </p:cNvPr>
          <p:cNvSpPr/>
          <p:nvPr/>
        </p:nvSpPr>
        <p:spPr>
          <a:xfrm>
            <a:off x="522020" y="4075143"/>
            <a:ext cx="5074459" cy="1724824"/>
          </a:xfrm>
          <a:prstGeom prst="round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9F39128-CA35-4220-A481-DEF1C71906D3}"/>
              </a:ext>
            </a:extLst>
          </p:cNvPr>
          <p:cNvSpPr/>
          <p:nvPr/>
        </p:nvSpPr>
        <p:spPr>
          <a:xfrm>
            <a:off x="6712295" y="2003899"/>
            <a:ext cx="4855550" cy="15284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250C9E8-0C02-4DE0-8CC4-848DE052A424}"/>
              </a:ext>
            </a:extLst>
          </p:cNvPr>
          <p:cNvSpPr/>
          <p:nvPr/>
        </p:nvSpPr>
        <p:spPr>
          <a:xfrm>
            <a:off x="6690327" y="4132318"/>
            <a:ext cx="4855550" cy="166764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D2D95B-77BF-49F5-AFBD-07FDD7C43B82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6880755" y="2061076"/>
            <a:ext cx="4529317" cy="1571366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Jogo </a:t>
            </a:r>
            <a:r>
              <a:rPr lang="en-US" sz="2000" b="1" dirty="0" err="1">
                <a:solidFill>
                  <a:schemeClr val="bg2"/>
                </a:solidFill>
              </a:rPr>
              <a:t>minimalista</a:t>
            </a:r>
            <a:endParaRPr lang="en-US" sz="2000" b="1" dirty="0">
              <a:solidFill>
                <a:schemeClr val="bg2"/>
              </a:solidFill>
            </a:endParaRPr>
          </a:p>
          <a:p>
            <a:pPr algn="ctr"/>
            <a:r>
              <a:rPr lang="en-US" sz="2000" b="1" dirty="0" err="1">
                <a:solidFill>
                  <a:schemeClr val="bg2"/>
                </a:solidFill>
              </a:rPr>
              <a:t>Pouco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suporte</a:t>
            </a:r>
            <a:r>
              <a:rPr lang="en-US" sz="2000" b="1" dirty="0">
                <a:solidFill>
                  <a:schemeClr val="bg2"/>
                </a:solidFill>
              </a:rPr>
              <a:t> para </a:t>
            </a:r>
            <a:r>
              <a:rPr lang="en-US" sz="2000" b="1" dirty="0" err="1">
                <a:solidFill>
                  <a:schemeClr val="bg2"/>
                </a:solidFill>
              </a:rPr>
              <a:t>outras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plataformas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além</a:t>
            </a:r>
            <a:r>
              <a:rPr lang="en-US" sz="2000" b="1" dirty="0">
                <a:solidFill>
                  <a:schemeClr val="bg2"/>
                </a:solidFill>
              </a:rPr>
              <a:t> do android</a:t>
            </a:r>
          </a:p>
          <a:p>
            <a:pPr algn="ctr"/>
            <a:r>
              <a:rPr lang="en-US" sz="2000" b="1" dirty="0" err="1">
                <a:solidFill>
                  <a:schemeClr val="bg2"/>
                </a:solidFill>
              </a:rPr>
              <a:t>Não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muito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atrativo</a:t>
            </a:r>
            <a:r>
              <a:rPr lang="en-US" sz="2000" b="1" dirty="0">
                <a:solidFill>
                  <a:schemeClr val="bg2"/>
                </a:solidFill>
              </a:rPr>
              <a:t> para </a:t>
            </a:r>
            <a:r>
              <a:rPr lang="en-US" sz="2000" b="1" dirty="0" err="1">
                <a:solidFill>
                  <a:schemeClr val="bg2"/>
                </a:solidFill>
              </a:rPr>
              <a:t>crianças</a:t>
            </a:r>
            <a:endParaRPr lang="en-US" sz="2000" b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470E303-9A74-4CFA-A394-DA43F2C0A28D}"/>
              </a:ext>
            </a:extLst>
          </p:cNvPr>
          <p:cNvSpPr txBox="1">
            <a:spLocks/>
          </p:cNvSpPr>
          <p:nvPr/>
        </p:nvSpPr>
        <p:spPr>
          <a:xfrm>
            <a:off x="757047" y="4373217"/>
            <a:ext cx="4583579" cy="12457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Fácil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 err="1">
                <a:solidFill>
                  <a:schemeClr val="bg2"/>
                </a:solidFill>
              </a:rPr>
              <a:t>jogabilidade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sz="2400" b="1" dirty="0" err="1">
                <a:solidFill>
                  <a:schemeClr val="bg2"/>
                </a:solidFill>
              </a:rPr>
              <a:t>Viciante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ru-RU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5B3F0FE0-2799-478D-A327-EA82F7402A6F}"/>
              </a:ext>
            </a:extLst>
          </p:cNvPr>
          <p:cNvSpPr txBox="1">
            <a:spLocks/>
          </p:cNvSpPr>
          <p:nvPr/>
        </p:nvSpPr>
        <p:spPr>
          <a:xfrm>
            <a:off x="6850860" y="4338432"/>
            <a:ext cx="4578419" cy="15402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16000" indent="-216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2"/>
                </a:solidFill>
              </a:rPr>
              <a:t>A </a:t>
            </a:r>
            <a:r>
              <a:rPr lang="en-US" sz="2000" b="1" dirty="0" err="1">
                <a:solidFill>
                  <a:schemeClr val="bg2"/>
                </a:solidFill>
              </a:rPr>
              <a:t>falta</a:t>
            </a:r>
            <a:r>
              <a:rPr lang="en-US" sz="2000" b="1" dirty="0">
                <a:solidFill>
                  <a:schemeClr val="bg2"/>
                </a:solidFill>
              </a:rPr>
              <a:t> de </a:t>
            </a:r>
            <a:r>
              <a:rPr lang="en-US" sz="2000" b="1" dirty="0" err="1">
                <a:solidFill>
                  <a:schemeClr val="bg2"/>
                </a:solidFill>
              </a:rPr>
              <a:t>mecânicas</a:t>
            </a:r>
            <a:r>
              <a:rPr lang="en-US" sz="2000" b="1" dirty="0">
                <a:solidFill>
                  <a:schemeClr val="bg2"/>
                </a:solidFill>
              </a:rPr>
              <a:t> para </a:t>
            </a:r>
            <a:r>
              <a:rPr lang="en-US" sz="2000" b="1" dirty="0" err="1">
                <a:solidFill>
                  <a:schemeClr val="bg2"/>
                </a:solidFill>
              </a:rPr>
              <a:t>auxiliar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 err="1">
                <a:solidFill>
                  <a:schemeClr val="bg2"/>
                </a:solidFill>
              </a:rPr>
              <a:t>pessoas</a:t>
            </a:r>
            <a:r>
              <a:rPr lang="en-US" sz="2000" b="1" dirty="0">
                <a:solidFill>
                  <a:schemeClr val="bg2"/>
                </a:solidFill>
              </a:rPr>
              <a:t> com </a:t>
            </a:r>
            <a:r>
              <a:rPr lang="en-US" sz="2000" b="1" dirty="0" err="1">
                <a:solidFill>
                  <a:schemeClr val="bg2"/>
                </a:solidFill>
              </a:rPr>
              <a:t>deficiencias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bg2"/>
                </a:solidFill>
              </a:rPr>
              <a:t>Tempo de </a:t>
            </a:r>
            <a:r>
              <a:rPr lang="en-US" sz="2000" b="1" dirty="0" err="1">
                <a:solidFill>
                  <a:schemeClr val="bg2"/>
                </a:solidFill>
              </a:rPr>
              <a:t>desenvolvimento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</a:p>
          <a:p>
            <a:pPr marL="0" indent="0" algn="ctr">
              <a:buFont typeface="Courier New" panose="02070309020205020404" pitchFamily="49" charset="0"/>
              <a:buNone/>
            </a:pP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DFBDB4-30C1-4168-A5E2-42A184496F62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58924" y="2192494"/>
            <a:ext cx="4817836" cy="1319219"/>
          </a:xfrm>
        </p:spPr>
        <p:txBody>
          <a:bodyPr>
            <a:normAutofit/>
          </a:bodyPr>
          <a:lstStyle/>
          <a:p>
            <a:pPr algn="ctr"/>
            <a:r>
              <a:rPr lang="en-US" sz="2200" b="1" dirty="0" err="1">
                <a:solidFill>
                  <a:schemeClr val="bg2"/>
                </a:solidFill>
              </a:rPr>
              <a:t>Varias</a:t>
            </a:r>
            <a:r>
              <a:rPr lang="en-US" sz="2200" b="1" dirty="0">
                <a:solidFill>
                  <a:schemeClr val="bg2"/>
                </a:solidFill>
              </a:rPr>
              <a:t> </a:t>
            </a:r>
            <a:r>
              <a:rPr lang="en-US" sz="2200" b="1" dirty="0" err="1">
                <a:solidFill>
                  <a:schemeClr val="bg2"/>
                </a:solidFill>
              </a:rPr>
              <a:t>mecânicas</a:t>
            </a:r>
            <a:endParaRPr lang="en-US" sz="2200" b="1" dirty="0">
              <a:solidFill>
                <a:schemeClr val="bg2"/>
              </a:solidFill>
            </a:endParaRPr>
          </a:p>
          <a:p>
            <a:pPr algn="ctr"/>
            <a:r>
              <a:rPr lang="en-US" sz="2200" b="1" dirty="0">
                <a:solidFill>
                  <a:schemeClr val="bg2"/>
                </a:solidFill>
              </a:rPr>
              <a:t>Jogo simples e </a:t>
            </a:r>
            <a:r>
              <a:rPr lang="en-US" sz="2200" b="1" dirty="0" err="1">
                <a:solidFill>
                  <a:schemeClr val="bg2"/>
                </a:solidFill>
              </a:rPr>
              <a:t>intuitivo</a:t>
            </a:r>
            <a:r>
              <a:rPr lang="en-US" sz="2200" b="1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sz="2200" b="1" dirty="0" err="1">
                <a:solidFill>
                  <a:schemeClr val="bg2"/>
                </a:solidFill>
              </a:rPr>
              <a:t>Desafiador</a:t>
            </a:r>
            <a:endParaRPr lang="en-US" sz="2200" b="1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rgbClr val="01ACAD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5749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MONETIZAÇÃO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A947F5-DD66-4D26-BA34-D1D8F7CE901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BBBB"/>
                </a:solidFill>
              </a:rPr>
              <a:t>ADS (Propagandas</a:t>
            </a:r>
            <a:r>
              <a:rPr lang="en-US" sz="1800" b="1" dirty="0">
                <a:solidFill>
                  <a:srgbClr val="00BBBB"/>
                </a:solidFill>
              </a:rPr>
              <a:t>)</a:t>
            </a:r>
          </a:p>
          <a:p>
            <a:endParaRPr lang="pt-BR" dirty="0"/>
          </a:p>
          <a:p>
            <a:endParaRPr lang="ru-RU" dirty="0"/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4" name="Espaço Reservado para Imagem 9">
            <a:extLst>
              <a:ext uri="{FF2B5EF4-FFF2-40B4-BE49-F238E27FC236}">
                <a16:creationId xmlns:a16="http://schemas.microsoft.com/office/drawing/2014/main" id="{34A0A7F8-D44A-4769-B36C-FECC49C6CF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292421" y="579070"/>
            <a:ext cx="663468" cy="537965"/>
          </a:xfrm>
        </p:spPr>
      </p:pic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590" y="1390615"/>
            <a:ext cx="4494133" cy="804338"/>
          </a:xfrm>
        </p:spPr>
        <p:txBody>
          <a:bodyPr/>
          <a:lstStyle/>
          <a:p>
            <a:r>
              <a:rPr lang="en-US" dirty="0"/>
              <a:t>DISTRIBUIÇÃO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4590" y="2564785"/>
            <a:ext cx="4992609" cy="3721609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2"/>
                </a:solidFill>
                <a:latin typeface="+mj-lt"/>
              </a:rPr>
              <a:t>PC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dirty="0" err="1"/>
              <a:t>Itch.i.o</a:t>
            </a:r>
            <a:endParaRPr lang="pt-BR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2400" dirty="0" err="1"/>
              <a:t>GameJooj</a:t>
            </a:r>
            <a:endParaRPr lang="pt-BR" sz="2400" dirty="0"/>
          </a:p>
          <a:p>
            <a:endParaRPr lang="pt-BR" sz="1600" dirty="0"/>
          </a:p>
          <a:p>
            <a:r>
              <a:rPr lang="pt-BR" sz="2800" dirty="0">
                <a:solidFill>
                  <a:schemeClr val="bg2"/>
                </a:solidFill>
                <a:latin typeface="+mj-lt"/>
              </a:rPr>
              <a:t>ANDROID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dirty="0"/>
              <a:t>Google Play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1754573B-3011-4907-9325-A72B4D71F6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506492" y="680480"/>
            <a:ext cx="663468" cy="537965"/>
          </a:xfrm>
        </p:spPr>
      </p:pic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A33A-E955-4DFB-9469-3FDBA670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OBRIGADO!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804881-51D2-4A81-BABB-704FBED23E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6246" y="3063808"/>
            <a:ext cx="4586288" cy="509472"/>
          </a:xfrm>
        </p:spPr>
        <p:txBody>
          <a:bodyPr/>
          <a:lstStyle/>
          <a:p>
            <a:r>
              <a:rPr lang="en-US" dirty="0"/>
              <a:t>Another Developer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2C39EE-B4D3-4E49-BF2C-871A33509C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761" y="3683682"/>
            <a:ext cx="4586288" cy="230941"/>
          </a:xfrm>
        </p:spPr>
        <p:txBody>
          <a:bodyPr/>
          <a:lstStyle/>
          <a:p>
            <a:r>
              <a:rPr lang="en-US" dirty="0" err="1"/>
              <a:t>Telefone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DB312C-BF94-484C-BB02-2534E26CEC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5861" y="3926555"/>
            <a:ext cx="4586288" cy="290167"/>
          </a:xfrm>
        </p:spPr>
        <p:txBody>
          <a:bodyPr/>
          <a:lstStyle/>
          <a:p>
            <a:r>
              <a:rPr lang="en-US" dirty="0"/>
              <a:t>(85) 98541-8138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C87786-C7F5-4B45-904D-00CC865572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661" y="4403802"/>
            <a:ext cx="4586288" cy="230941"/>
          </a:xfrm>
        </p:spPr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E60535-F276-49C5-9346-D536D6899F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2761" y="4630633"/>
            <a:ext cx="4586288" cy="364479"/>
          </a:xfrm>
        </p:spPr>
        <p:txBody>
          <a:bodyPr/>
          <a:lstStyle/>
          <a:p>
            <a:r>
              <a:rPr lang="en-US" dirty="0"/>
              <a:t>anotherdevelopercontact@gmail.com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5395049-FB9C-455B-8DCA-4BD0D35F1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2761" y="5132873"/>
            <a:ext cx="4586288" cy="230941"/>
          </a:xfrm>
        </p:spPr>
        <p:txBody>
          <a:bodyPr/>
          <a:lstStyle/>
          <a:p>
            <a:r>
              <a:rPr lang="en-US" dirty="0"/>
              <a:t>Website: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5212BC-6862-4B56-B856-7A97BBD3D4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5861" y="5363814"/>
            <a:ext cx="5420139" cy="533403"/>
          </a:xfrm>
        </p:spPr>
        <p:txBody>
          <a:bodyPr/>
          <a:lstStyle/>
          <a:p>
            <a:r>
              <a:rPr lang="en-US" dirty="0"/>
              <a:t>http://www.facebook.com/anotherdevelopers</a:t>
            </a:r>
          </a:p>
        </p:txBody>
      </p:sp>
      <p:pic>
        <p:nvPicPr>
          <p:cNvPr id="15" name="Picture Placeholder 14" descr="Abstract background">
            <a:extLst>
              <a:ext uri="{FF2B5EF4-FFF2-40B4-BE49-F238E27FC236}">
                <a16:creationId xmlns:a16="http://schemas.microsoft.com/office/drawing/2014/main" id="{72AD0CC3-F8DE-4C10-916A-24BC65B1D283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Espaço Reservado para Imagem 9">
            <a:extLst>
              <a:ext uri="{FF2B5EF4-FFF2-40B4-BE49-F238E27FC236}">
                <a16:creationId xmlns:a16="http://schemas.microsoft.com/office/drawing/2014/main" id="{3416D616-8248-4C97-92E1-42302A39A0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 r="579"/>
          <a:stretch>
            <a:fillRect/>
          </a:stretch>
        </p:blipFill>
        <p:spPr>
          <a:xfrm>
            <a:off x="624155" y="329286"/>
            <a:ext cx="663468" cy="5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7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bstract background&#10;">
            <a:extLst>
              <a:ext uri="{FF2B5EF4-FFF2-40B4-BE49-F238E27FC236}">
                <a16:creationId xmlns:a16="http://schemas.microsoft.com/office/drawing/2014/main" id="{403E5740-1FF0-42AF-A459-70BE0BD24F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7241-C2B7-4F61-A69C-236E16A5F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798" y="1799010"/>
            <a:ext cx="4879926" cy="2492461"/>
          </a:xfrm>
        </p:spPr>
        <p:txBody>
          <a:bodyPr/>
          <a:lstStyle/>
          <a:p>
            <a:r>
              <a:rPr lang="en-US" dirty="0"/>
              <a:t>ANOTHER</a:t>
            </a:r>
            <a:br>
              <a:rPr lang="en-US" dirty="0"/>
            </a:br>
            <a:r>
              <a:rPr lang="en-US" dirty="0"/>
              <a:t>DEVELOPER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3B61-D7B5-4C7A-80FB-02A3436F8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5020072"/>
            <a:ext cx="4618957" cy="590626"/>
          </a:xfrm>
        </p:spPr>
        <p:txBody>
          <a:bodyPr/>
          <a:lstStyle/>
          <a:p>
            <a:r>
              <a:rPr lang="pt-BR" dirty="0"/>
              <a:t>Indie Developer</a:t>
            </a:r>
            <a:endParaRPr lang="ru-RU" dirty="0"/>
          </a:p>
        </p:txBody>
      </p:sp>
      <p:pic>
        <p:nvPicPr>
          <p:cNvPr id="16" name="Espaço Reservado para Imagem 9">
            <a:extLst>
              <a:ext uri="{FF2B5EF4-FFF2-40B4-BE49-F238E27FC236}">
                <a16:creationId xmlns:a16="http://schemas.microsoft.com/office/drawing/2014/main" id="{9EBEB1C7-465E-437A-AA97-1859ACF2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 r="579"/>
          <a:stretch>
            <a:fillRect/>
          </a:stretch>
        </p:blipFill>
        <p:spPr>
          <a:xfrm>
            <a:off x="1445965" y="2566528"/>
            <a:ext cx="2127358" cy="17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SOBRE NÓS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69" y="3244567"/>
            <a:ext cx="4248813" cy="1636191"/>
          </a:xfrm>
        </p:spPr>
        <p:txBody>
          <a:bodyPr>
            <a:normAutofit/>
          </a:bodyPr>
          <a:lstStyle/>
          <a:p>
            <a:r>
              <a:rPr lang="en-US" sz="2000" dirty="0" err="1"/>
              <a:t>Somos</a:t>
            </a:r>
            <a:r>
              <a:rPr lang="en-US" sz="2000" dirty="0"/>
              <a:t> um </a:t>
            </a:r>
            <a:r>
              <a:rPr lang="en-US" sz="2000" dirty="0" err="1"/>
              <a:t>grupo</a:t>
            </a:r>
            <a:r>
              <a:rPr lang="en-US" sz="2000" dirty="0"/>
              <a:t> de </a:t>
            </a:r>
            <a:r>
              <a:rPr lang="en-US" sz="2000" dirty="0" err="1"/>
              <a:t>desenvolvedores</a:t>
            </a:r>
            <a:r>
              <a:rPr lang="en-US" sz="2000" dirty="0"/>
              <a:t> de </a:t>
            </a:r>
            <a:r>
              <a:rPr lang="en-US" sz="2000" dirty="0" err="1"/>
              <a:t>sistemas</a:t>
            </a:r>
            <a:r>
              <a:rPr lang="en-US" sz="2000" dirty="0"/>
              <a:t> de </a:t>
            </a:r>
            <a:r>
              <a:rPr lang="en-US" sz="2000" dirty="0" err="1"/>
              <a:t>mídias</a:t>
            </a:r>
            <a:r>
              <a:rPr lang="en-US" sz="2000" dirty="0"/>
              <a:t> e </a:t>
            </a:r>
            <a:r>
              <a:rPr lang="en-US" sz="2000" dirty="0" err="1"/>
              <a:t>entretenimento</a:t>
            </a:r>
            <a:r>
              <a:rPr lang="en-US" sz="2000" dirty="0"/>
              <a:t> digital </a:t>
            </a:r>
            <a:r>
              <a:rPr lang="en-US" sz="2000" dirty="0" err="1"/>
              <a:t>independente</a:t>
            </a:r>
            <a:r>
              <a:rPr lang="en-US" sz="2000" dirty="0"/>
              <a:t>. </a:t>
            </a:r>
            <a:r>
              <a:rPr lang="en-US" sz="2000" dirty="0" err="1"/>
              <a:t>Atualmente</a:t>
            </a:r>
            <a:r>
              <a:rPr lang="en-US" sz="2000" dirty="0"/>
              <a:t> </a:t>
            </a:r>
            <a:r>
              <a:rPr lang="en-US" sz="2000" dirty="0" err="1"/>
              <a:t>estamos</a:t>
            </a:r>
            <a:r>
              <a:rPr lang="en-US" sz="2000" dirty="0"/>
              <a:t> </a:t>
            </a:r>
            <a:r>
              <a:rPr lang="en-US" sz="2000" dirty="0" err="1"/>
              <a:t>focados</a:t>
            </a:r>
            <a:r>
              <a:rPr lang="en-US" sz="2000" dirty="0"/>
              <a:t> no </a:t>
            </a:r>
            <a:r>
              <a:rPr lang="en-US" sz="2000" dirty="0" err="1"/>
              <a:t>desenvolvimento</a:t>
            </a:r>
            <a:r>
              <a:rPr lang="en-US" sz="2000" dirty="0"/>
              <a:t> de </a:t>
            </a:r>
            <a:r>
              <a:rPr lang="en-US" sz="2000" dirty="0" err="1"/>
              <a:t>jogos</a:t>
            </a:r>
            <a:r>
              <a:rPr lang="en-US" sz="2000" dirty="0"/>
              <a:t> 2D.</a:t>
            </a:r>
            <a:endParaRPr lang="ru-RU" sz="2000" dirty="0"/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pic>
        <p:nvPicPr>
          <p:cNvPr id="12" name="Espaço Reservado para Imagem 9">
            <a:extLst>
              <a:ext uri="{FF2B5EF4-FFF2-40B4-BE49-F238E27FC236}">
                <a16:creationId xmlns:a16="http://schemas.microsoft.com/office/drawing/2014/main" id="{6F19CFC0-2196-4620-98AC-8BC22168B5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624155" y="797082"/>
            <a:ext cx="663468" cy="537965"/>
          </a:xfrm>
        </p:spPr>
      </p:pic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3042-5AE0-45BE-ADF7-928C67A0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77" y="1608523"/>
            <a:ext cx="2828198" cy="1286838"/>
          </a:xfrm>
        </p:spPr>
        <p:txBody>
          <a:bodyPr>
            <a:normAutofit/>
          </a:bodyPr>
          <a:lstStyle/>
          <a:p>
            <a:r>
              <a:rPr lang="en-US" sz="4400" dirty="0"/>
              <a:t>NOSSO</a:t>
            </a:r>
            <a:br>
              <a:rPr lang="en-US" sz="4400" dirty="0"/>
            </a:br>
            <a:r>
              <a:rPr lang="en-US" sz="4400" dirty="0"/>
              <a:t>TIME</a:t>
            </a:r>
            <a:endParaRPr lang="ru-RU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D066-07CC-49FB-90CA-1E6E642F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771" y="3244567"/>
            <a:ext cx="2828198" cy="2098138"/>
          </a:xfrm>
        </p:spPr>
        <p:txBody>
          <a:bodyPr>
            <a:normAutofit/>
          </a:bodyPr>
          <a:lstStyle/>
          <a:p>
            <a:r>
              <a:rPr lang="en-US" sz="2400" dirty="0" err="1"/>
              <a:t>Atuais</a:t>
            </a:r>
            <a:r>
              <a:rPr lang="en-US" sz="2400" dirty="0"/>
              <a:t> </a:t>
            </a:r>
            <a:r>
              <a:rPr lang="en-US" sz="2400" dirty="0" err="1"/>
              <a:t>integrantes</a:t>
            </a:r>
            <a:r>
              <a:rPr lang="en-US" sz="2400" dirty="0"/>
              <a:t> que </a:t>
            </a:r>
            <a:r>
              <a:rPr lang="en-US" sz="2400" dirty="0" err="1"/>
              <a:t>compõem</a:t>
            </a:r>
            <a:r>
              <a:rPr lang="en-US" sz="2400" dirty="0"/>
              <a:t> Another Developer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8F98AF3-5CC0-4C1C-95C8-7080E8F227A0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348700" y="2486908"/>
            <a:ext cx="1216445" cy="468210"/>
          </a:xfrm>
        </p:spPr>
        <p:txBody>
          <a:bodyPr>
            <a:no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 err="1"/>
              <a:t>Sátiro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25DB19C-E7A8-45AA-8650-827149D84F2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988360" y="2817294"/>
            <a:ext cx="1991443" cy="815389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/>
              <a:t>PROGRAMADOR</a:t>
            </a:r>
          </a:p>
          <a:p>
            <a:r>
              <a:rPr lang="en-US" sz="2000" b="1" dirty="0"/>
              <a:t>GERAL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95DD6C0-4657-481E-B5A8-0B444B50E5E8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6762390" y="3006476"/>
            <a:ext cx="1899243" cy="577679"/>
          </a:xfrm>
        </p:spPr>
        <p:txBody>
          <a:bodyPr>
            <a:noAutofit/>
          </a:bodyPr>
          <a:lstStyle/>
          <a:p>
            <a:r>
              <a:rPr lang="en-US" sz="2000" b="1" dirty="0"/>
              <a:t>PROGRAMADOR &amp; ROTEIRISTA</a:t>
            </a:r>
            <a:endParaRPr lang="ru-RU" sz="2000" b="1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4B00A8-C634-4ADE-8407-B48B655AD7CB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9626011" y="3038347"/>
            <a:ext cx="1708676" cy="925654"/>
          </a:xfrm>
        </p:spPr>
        <p:txBody>
          <a:bodyPr>
            <a:noAutofit/>
          </a:bodyPr>
          <a:lstStyle/>
          <a:p>
            <a:r>
              <a:rPr lang="pt-BR" sz="2000" b="1" dirty="0"/>
              <a:t>ARTISTA 2D</a:t>
            </a:r>
          </a:p>
          <a:p>
            <a:r>
              <a:rPr lang="pt-BR" sz="2000" b="1" dirty="0"/>
              <a:t>GERAL</a:t>
            </a:r>
          </a:p>
          <a:p>
            <a:endParaRPr lang="ru-RU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9258-160D-4BB3-A188-7E7AF286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t>4</a:t>
            </a:fld>
            <a:endParaRPr lang="ru-RU" dirty="0"/>
          </a:p>
        </p:txBody>
      </p:sp>
      <p:pic>
        <p:nvPicPr>
          <p:cNvPr id="22" name="Espaço Reservado para Imagem 9">
            <a:extLst>
              <a:ext uri="{FF2B5EF4-FFF2-40B4-BE49-F238E27FC236}">
                <a16:creationId xmlns:a16="http://schemas.microsoft.com/office/drawing/2014/main" id="{27CBE83E-1E1A-487E-BC3A-1C182091E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79" r="579"/>
          <a:stretch>
            <a:fillRect/>
          </a:stretch>
        </p:blipFill>
        <p:spPr>
          <a:xfrm>
            <a:off x="600703" y="646537"/>
            <a:ext cx="593906" cy="481561"/>
          </a:xfrm>
        </p:spPr>
      </p:pic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22E55C9-BA58-42C6-BE5D-1184BEE75489}"/>
              </a:ext>
            </a:extLst>
          </p:cNvPr>
          <p:cNvSpPr txBox="1">
            <a:spLocks/>
          </p:cNvSpPr>
          <p:nvPr/>
        </p:nvSpPr>
        <p:spPr>
          <a:xfrm>
            <a:off x="8426886" y="6118270"/>
            <a:ext cx="1846251" cy="56927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ARTISTA</a:t>
            </a:r>
            <a:r>
              <a:rPr lang="en-US" sz="2000" b="1" i="0" dirty="0"/>
              <a:t> </a:t>
            </a:r>
            <a:r>
              <a:rPr lang="en-US" sz="2000" b="1" dirty="0"/>
              <a:t>2D</a:t>
            </a:r>
            <a:r>
              <a:rPr lang="en-US" sz="2000" b="1" i="0" dirty="0"/>
              <a:t>  &amp; </a:t>
            </a:r>
            <a:r>
              <a:rPr lang="en-US" sz="2000" b="1" dirty="0"/>
              <a:t>PROGRAMADOR</a:t>
            </a:r>
            <a:endParaRPr lang="ru-RU" sz="2000" b="1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BE75C064-6961-410D-897E-15C03EEFAD43}"/>
              </a:ext>
            </a:extLst>
          </p:cNvPr>
          <p:cNvSpPr txBox="1">
            <a:spLocks/>
          </p:cNvSpPr>
          <p:nvPr/>
        </p:nvSpPr>
        <p:spPr>
          <a:xfrm>
            <a:off x="7103790" y="2500071"/>
            <a:ext cx="1216445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Junior</a:t>
            </a:r>
          </a:p>
          <a:p>
            <a:r>
              <a:rPr lang="en-US" dirty="0"/>
              <a:t>Baltazar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5F46565C-17C8-4EC4-A92F-ACEAFF263CD4}"/>
              </a:ext>
            </a:extLst>
          </p:cNvPr>
          <p:cNvSpPr txBox="1">
            <a:spLocks/>
          </p:cNvSpPr>
          <p:nvPr/>
        </p:nvSpPr>
        <p:spPr>
          <a:xfrm>
            <a:off x="9879164" y="2390468"/>
            <a:ext cx="1216445" cy="5778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Nayasha</a:t>
            </a:r>
            <a:endParaRPr lang="en-US" dirty="0"/>
          </a:p>
          <a:p>
            <a:r>
              <a:rPr lang="en-US" dirty="0"/>
              <a:t>Santos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03A6E717-7558-43DD-B686-F925E763B180}"/>
              </a:ext>
            </a:extLst>
          </p:cNvPr>
          <p:cNvSpPr txBox="1">
            <a:spLocks/>
          </p:cNvSpPr>
          <p:nvPr/>
        </p:nvSpPr>
        <p:spPr>
          <a:xfrm>
            <a:off x="8783147" y="5645551"/>
            <a:ext cx="1216445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Matheus</a:t>
            </a:r>
          </a:p>
          <a:p>
            <a:r>
              <a:rPr lang="en-US" dirty="0"/>
              <a:t>Monteiro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B2B9D5CF-E601-40F9-AA5B-DF694258FE76}"/>
              </a:ext>
            </a:extLst>
          </p:cNvPr>
          <p:cNvSpPr txBox="1">
            <a:spLocks/>
          </p:cNvSpPr>
          <p:nvPr/>
        </p:nvSpPr>
        <p:spPr>
          <a:xfrm>
            <a:off x="5189355" y="6156114"/>
            <a:ext cx="2066543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i="0" dirty="0"/>
          </a:p>
          <a:p>
            <a:r>
              <a:rPr lang="en-US" sz="2000" b="1" i="0" dirty="0"/>
              <a:t> </a:t>
            </a:r>
            <a:r>
              <a:rPr lang="en-US" sz="2000" b="1" dirty="0"/>
              <a:t>DOCUMENTAÇÃO</a:t>
            </a:r>
            <a:endParaRPr lang="ru-RU" sz="2000" b="1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04D0F721-F39E-472F-AA34-DE7C356476F4}"/>
              </a:ext>
            </a:extLst>
          </p:cNvPr>
          <p:cNvSpPr txBox="1">
            <a:spLocks/>
          </p:cNvSpPr>
          <p:nvPr/>
        </p:nvSpPr>
        <p:spPr>
          <a:xfrm>
            <a:off x="5616652" y="5734745"/>
            <a:ext cx="1216445" cy="46821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Lucas</a:t>
            </a:r>
          </a:p>
          <a:p>
            <a:r>
              <a:rPr lang="en-US" dirty="0" err="1"/>
              <a:t>Brandão</a:t>
            </a:r>
            <a:endParaRPr lang="en-US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7EE39A83-9875-430E-8EB8-DC112AB14D8B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38" r="38"/>
          <a:stretch>
            <a:fillRect/>
          </a:stretch>
        </p:blipFill>
        <p:spPr>
          <a:xfrm>
            <a:off x="3923650" y="229037"/>
            <a:ext cx="2066544" cy="2066544"/>
          </a:xfrm>
        </p:spPr>
      </p:pic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061B062C-BDA5-4CC1-BDDF-13729E31C1D9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/>
          <a:srcRect/>
          <a:stretch>
            <a:fillRect/>
          </a:stretch>
        </p:blipFill>
        <p:spPr>
          <a:xfrm>
            <a:off x="6716604" y="248378"/>
            <a:ext cx="2066544" cy="2066544"/>
          </a:xfrm>
        </p:spPr>
      </p:pic>
      <p:pic>
        <p:nvPicPr>
          <p:cNvPr id="29" name="Espaço Reservado para Imagem 28">
            <a:extLst>
              <a:ext uri="{FF2B5EF4-FFF2-40B4-BE49-F238E27FC236}">
                <a16:creationId xmlns:a16="http://schemas.microsoft.com/office/drawing/2014/main" id="{DE479692-86D4-460E-B27E-3026821CFDB9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5"/>
          <a:srcRect t="3745" b="3745"/>
          <a:stretch>
            <a:fillRect/>
          </a:stretch>
        </p:blipFill>
        <p:spPr>
          <a:xfrm>
            <a:off x="9391369" y="323924"/>
            <a:ext cx="2066544" cy="2066544"/>
          </a:xfrm>
        </p:spPr>
      </p:pic>
      <p:pic>
        <p:nvPicPr>
          <p:cNvPr id="34" name="Espaço Reservado para Imagem 7">
            <a:extLst>
              <a:ext uri="{FF2B5EF4-FFF2-40B4-BE49-F238E27FC236}">
                <a16:creationId xmlns:a16="http://schemas.microsoft.com/office/drawing/2014/main" id="{94495F45-CC8C-4874-9AE6-90E057993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603" y="3359800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</p:pic>
      <p:pic>
        <p:nvPicPr>
          <p:cNvPr id="35" name="Espaço Reservado para Imagem 7">
            <a:extLst>
              <a:ext uri="{FF2B5EF4-FFF2-40B4-BE49-F238E27FC236}">
                <a16:creationId xmlns:a16="http://schemas.microsoft.com/office/drawing/2014/main" id="{AC5CF544-D43F-407E-A598-42C99C961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6740" y="3359800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8137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r>
              <a:rPr lang="en-US" dirty="0"/>
              <a:t>HIGHCONCEPT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3083" y="1703471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>
                <a:solidFill>
                  <a:schemeClr val="bg2"/>
                </a:solidFill>
                <a:latin typeface="+mj-lt"/>
              </a:rPr>
              <a:t>1.1 CONCEITO DO JOGO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Dois personagens cooperam entre si para alcançar o mesmo objetivo.</a:t>
            </a:r>
            <a:endParaRPr lang="pt-BR" sz="2800" dirty="0">
              <a:solidFill>
                <a:schemeClr val="bg2"/>
              </a:solidFill>
              <a:latin typeface="+mj-lt"/>
            </a:endParaRPr>
          </a:p>
          <a:p>
            <a:endParaRPr lang="ru-RU" dirty="0"/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-20834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r>
              <a:rPr lang="en-US" dirty="0"/>
              <a:t>HIGHCONCEPT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3083" y="1703471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>
                <a:solidFill>
                  <a:schemeClr val="bg2"/>
                </a:solidFill>
              </a:rPr>
              <a:t>1.2 OBJETIVOS JOGO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chemeClr val="tx1"/>
                </a:solidFill>
              </a:rPr>
              <a:t>Manter a quantidade de pontos entre os dois personagens iguais até o final do tempo.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-20834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89006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83" y="899132"/>
            <a:ext cx="5021940" cy="804338"/>
          </a:xfrm>
        </p:spPr>
        <p:txBody>
          <a:bodyPr/>
          <a:lstStyle/>
          <a:p>
            <a:r>
              <a:rPr lang="en-US" dirty="0"/>
              <a:t>HIGHCONCEPT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BE5B37-5B62-411B-BD45-E04DD958A3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3083" y="1703471"/>
            <a:ext cx="5622133" cy="48298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>
                <a:solidFill>
                  <a:schemeClr val="bg2"/>
                </a:solidFill>
                <a:latin typeface="+mj-lt"/>
              </a:rPr>
              <a:t>1.3 INFORMAÇÕES DO JOGO</a:t>
            </a:r>
          </a:p>
          <a:p>
            <a:pPr algn="ctr"/>
            <a:r>
              <a:rPr lang="pt-BR" sz="4000" dirty="0">
                <a:solidFill>
                  <a:schemeClr val="tx1"/>
                </a:solidFill>
              </a:rPr>
              <a:t>Casual 2D </a:t>
            </a:r>
            <a:r>
              <a:rPr lang="pt-BR" sz="4000" dirty="0" err="1">
                <a:solidFill>
                  <a:schemeClr val="tx1"/>
                </a:solidFill>
              </a:rPr>
              <a:t>TopDown</a:t>
            </a:r>
            <a:endParaRPr lang="pt-BR" sz="4000" dirty="0">
              <a:solidFill>
                <a:schemeClr val="tx1"/>
              </a:solidFill>
            </a:endParaRP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8356" y="-20834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11" name="Espaço Reservado para Imagem 9">
            <a:extLst>
              <a:ext uri="{FF2B5EF4-FFF2-40B4-BE49-F238E27FC236}">
                <a16:creationId xmlns:a16="http://schemas.microsoft.com/office/drawing/2014/main" id="{ABF365D2-3D5D-48CB-99B0-A369EB1746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466308" y="174531"/>
            <a:ext cx="624669" cy="506506"/>
          </a:xfrm>
        </p:spPr>
      </p:pic>
    </p:spTree>
    <p:extLst>
      <p:ext uri="{BB962C8B-B14F-4D97-AF65-F5344CB8AC3E}">
        <p14:creationId xmlns:p14="http://schemas.microsoft.com/office/powerpoint/2010/main" val="3300062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7802" y="1472184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582" y="667846"/>
            <a:ext cx="4494133" cy="804338"/>
          </a:xfrm>
        </p:spPr>
        <p:txBody>
          <a:bodyPr/>
          <a:lstStyle/>
          <a:p>
            <a:r>
              <a:rPr lang="en-US" dirty="0"/>
              <a:t>RENCHMARCK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61643" y="2146853"/>
            <a:ext cx="6891819" cy="45852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1 milhão de cópias vendidas em duas semanas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4800" b="1" dirty="0">
                <a:solidFill>
                  <a:schemeClr val="bg2"/>
                </a:solidFill>
                <a:latin typeface="Gill Sans MT Condensed" panose="020B0506020104020203" pitchFamily="34" charset="0"/>
              </a:rPr>
              <a:t>Preço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U$29,99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13" name="Espaço Reservado para Imagem 9">
            <a:extLst>
              <a:ext uri="{FF2B5EF4-FFF2-40B4-BE49-F238E27FC236}">
                <a16:creationId xmlns:a16="http://schemas.microsoft.com/office/drawing/2014/main" id="{EDD8FD42-C49C-4261-B0E7-B5F794D0DE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363272" y="296774"/>
            <a:ext cx="654530" cy="530718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475214E-66DA-4E23-A3F5-9E3ED988859C}"/>
              </a:ext>
            </a:extLst>
          </p:cNvPr>
          <p:cNvSpPr txBox="1">
            <a:spLocks/>
          </p:cNvSpPr>
          <p:nvPr/>
        </p:nvSpPr>
        <p:spPr>
          <a:xfrm>
            <a:off x="6260485" y="1407350"/>
            <a:ext cx="4494133" cy="80433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 Way Out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7802" y="1472184"/>
            <a:ext cx="3246204" cy="538581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582" y="667846"/>
            <a:ext cx="4494133" cy="804338"/>
          </a:xfrm>
        </p:spPr>
        <p:txBody>
          <a:bodyPr/>
          <a:lstStyle/>
          <a:p>
            <a:r>
              <a:rPr lang="en-US" dirty="0"/>
              <a:t>RENCHMARCK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19D996-1EAD-4EC5-92CC-5A60F9A9E91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061643" y="2146853"/>
            <a:ext cx="6891819" cy="45852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2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Entre 5 à 10 Milhões de cópias vendidas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4800" dirty="0">
                <a:solidFill>
                  <a:schemeClr val="bg2"/>
                </a:solidFill>
                <a:latin typeface="Gill Sans MT Condensed" panose="020B0506020104020203" pitchFamily="34" charset="0"/>
              </a:rPr>
              <a:t>Preço</a:t>
            </a:r>
          </a:p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</a:rPr>
              <a:t>U$14,99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pic>
        <p:nvPicPr>
          <p:cNvPr id="13" name="Espaço Reservado para Imagem 9">
            <a:extLst>
              <a:ext uri="{FF2B5EF4-FFF2-40B4-BE49-F238E27FC236}">
                <a16:creationId xmlns:a16="http://schemas.microsoft.com/office/drawing/2014/main" id="{EDD8FD42-C49C-4261-B0E7-B5F794D0DE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579" r="579"/>
          <a:stretch>
            <a:fillRect/>
          </a:stretch>
        </p:blipFill>
        <p:spPr>
          <a:xfrm>
            <a:off x="363272" y="296774"/>
            <a:ext cx="654530" cy="530718"/>
          </a:xfr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5475214E-66DA-4E23-A3F5-9E3ED988859C}"/>
              </a:ext>
            </a:extLst>
          </p:cNvPr>
          <p:cNvSpPr txBox="1">
            <a:spLocks/>
          </p:cNvSpPr>
          <p:nvPr/>
        </p:nvSpPr>
        <p:spPr>
          <a:xfrm>
            <a:off x="6260485" y="1407350"/>
            <a:ext cx="4494133" cy="804338"/>
          </a:xfrm>
          <a:prstGeom prst="rect">
            <a:avLst/>
          </a:prstGeom>
        </p:spPr>
        <p:txBody>
          <a:bodyPr vert="horz" lIns="0" tIns="0" rIns="0" bIns="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Don´t Starve Together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88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Generic-Futuristic_PitchDeck_MO - v5.potx" id="{FE2E2762-1D65-4476-8021-C030968F4989}" vid="{C15C105D-FED3-43CD-B6CC-0305C7A12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TF56488565</Template>
  <TotalTime>0</TotalTime>
  <Words>307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Gill Sans MT</vt:lpstr>
      <vt:lpstr>Gill Sans MT Condensed</vt:lpstr>
      <vt:lpstr>Segoe UI Light</vt:lpstr>
      <vt:lpstr>Tema do Office</vt:lpstr>
      <vt:lpstr>EQUILIBRIUM</vt:lpstr>
      <vt:lpstr>ANOTHER DEVELOPER</vt:lpstr>
      <vt:lpstr>SOBRE NÓS</vt:lpstr>
      <vt:lpstr>NOSSO TIME</vt:lpstr>
      <vt:lpstr>HIGHCONCEPT</vt:lpstr>
      <vt:lpstr>HIGHCONCEPT</vt:lpstr>
      <vt:lpstr>HIGHCONCEPT</vt:lpstr>
      <vt:lpstr>RENCHMARCK</vt:lpstr>
      <vt:lpstr>RENCHMARCK</vt:lpstr>
      <vt:lpstr>SEGMENTO</vt:lpstr>
      <vt:lpstr>SISTEMA SWOT</vt:lpstr>
      <vt:lpstr>MONETIZAÇÃO</vt:lpstr>
      <vt:lpstr>DISTRIBUIÇÃO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2019-02-16T17:58:47Z</dcterms:created>
  <dcterms:modified xsi:type="dcterms:W3CDTF">2019-02-17T17:10:07Z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2018-08-01T18:26:16.5139576Z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