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85" r:id="rId3"/>
    <p:sldId id="290" r:id="rId4"/>
    <p:sldId id="257" r:id="rId5"/>
    <p:sldId id="287" r:id="rId6"/>
    <p:sldId id="286" r:id="rId7"/>
    <p:sldId id="284" r:id="rId8"/>
    <p:sldId id="288" r:id="rId9"/>
    <p:sldId id="289" r:id="rId10"/>
    <p:sldId id="291" r:id="rId11"/>
    <p:sldId id="292" r:id="rId12"/>
  </p:sldIdLst>
  <p:sldSz cx="9144000" cy="5143500" type="screen16x9"/>
  <p:notesSz cx="6858000" cy="9144000"/>
  <p:embeddedFontLs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Raleway ExtraBold" panose="020B0604020202020204" charset="0"/>
      <p:bold r:id="rId18"/>
      <p:boldItalic r:id="rId19"/>
    </p:embeddedFont>
    <p:embeddedFont>
      <p:font typeface="Raleway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D83FEB-01CB-4961-ABE1-215080A9B9DF}">
  <a:tblStyle styleId="{D6D83FEB-01CB-4961-ABE1-215080A9B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Mapas Culturais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XXX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dLbl>
              <c:idx val="1"/>
              <c:layout>
                <c:manualLayout>
                  <c:x val="5.2493438320209973E-2"/>
                  <c:y val="-6.10394611705518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DDA-40C2-A060-DECFA3C0AD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MÚSICO INDIVIDUAL</c:v>
                </c:pt>
                <c:pt idx="1">
                  <c:v>MÚSICO COLETIVO</c:v>
                </c:pt>
                <c:pt idx="2">
                  <c:v>EQUIPAMENTOS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5326</c:v>
                </c:pt>
                <c:pt idx="1">
                  <c:v>1461</c:v>
                </c:pt>
                <c:pt idx="2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A-40C2-A060-DECFA3C0AD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78945872"/>
        <c:axId val="478944592"/>
        <c:axId val="0"/>
      </c:bar3DChart>
      <c:catAx>
        <c:axId val="47894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8944592"/>
        <c:crosses val="autoZero"/>
        <c:auto val="1"/>
        <c:lblAlgn val="ctr"/>
        <c:lblOffset val="100"/>
        <c:noMultiLvlLbl val="0"/>
      </c:catAx>
      <c:valAx>
        <c:axId val="47894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7894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66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5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1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73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03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69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70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70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32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ZONA </a:t>
            </a:r>
            <a:r>
              <a:rPr lang="en" dirty="0">
                <a:solidFill>
                  <a:schemeClr val="bg1"/>
                </a:solidFill>
              </a:rPr>
              <a:t>C    NEC</a:t>
            </a:r>
            <a:r>
              <a:rPr lang="pt-BR" dirty="0">
                <a:solidFill>
                  <a:schemeClr val="bg1"/>
                </a:solidFill>
              </a:rPr>
              <a:t>TA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2" name="Gráfico 11" descr="Gravar">
            <a:extLst>
              <a:ext uri="{FF2B5EF4-FFF2-40B4-BE49-F238E27FC236}">
                <a16:creationId xmlns:a16="http://schemas.microsoft.com/office/drawing/2014/main" id="{29855039-D31C-408F-9A4E-47E6BC49A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972" y="3512893"/>
            <a:ext cx="798754" cy="798754"/>
          </a:xfrm>
          <a:prstGeom prst="rect">
            <a:avLst/>
          </a:prstGeom>
        </p:spPr>
      </p:pic>
      <p:pic>
        <p:nvPicPr>
          <p:cNvPr id="16" name="Gráfico 15" descr="Voz">
            <a:extLst>
              <a:ext uri="{FF2B5EF4-FFF2-40B4-BE49-F238E27FC236}">
                <a16:creationId xmlns:a16="http://schemas.microsoft.com/office/drawing/2014/main" id="{B4F6E893-2C33-4C92-92E6-B4DFC9711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4385" y="214490"/>
            <a:ext cx="1603022" cy="16030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67;p13">
            <a:extLst>
              <a:ext uri="{FF2B5EF4-FFF2-40B4-BE49-F238E27FC236}">
                <a16:creationId xmlns:a16="http://schemas.microsoft.com/office/drawing/2014/main" id="{7D4EB6CE-2B74-46EA-8395-2CD62890B47D}"/>
              </a:ext>
            </a:extLst>
          </p:cNvPr>
          <p:cNvSpPr txBox="1">
            <a:spLocks/>
          </p:cNvSpPr>
          <p:nvPr/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b="1" dirty="0">
                <a:solidFill>
                  <a:schemeClr val="bg1"/>
                </a:solidFill>
                <a:latin typeface="Raleway" panose="020B0604020202020204" charset="0"/>
              </a:rPr>
              <a:t>DEPOIMENTOS</a:t>
            </a:r>
            <a:endParaRPr lang="pt-BR" sz="4800" b="1" dirty="0">
              <a:solidFill>
                <a:srgbClr val="FFB600"/>
              </a:solidFill>
              <a:latin typeface="Raleway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108789-3B25-4799-9EE3-99FDDE81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26" y="2050208"/>
            <a:ext cx="2260478" cy="24338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20885F6D-0837-450C-886C-F25E7C23A283}"/>
              </a:ext>
            </a:extLst>
          </p:cNvPr>
          <p:cNvSpPr/>
          <p:nvPr/>
        </p:nvSpPr>
        <p:spPr>
          <a:xfrm>
            <a:off x="7383780" y="1866286"/>
            <a:ext cx="1277770" cy="857400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381793-6CD2-48AF-9379-D6CEE9693D94}"/>
              </a:ext>
            </a:extLst>
          </p:cNvPr>
          <p:cNvSpPr txBox="1"/>
          <p:nvPr/>
        </p:nvSpPr>
        <p:spPr>
          <a:xfrm>
            <a:off x="7376828" y="2115977"/>
            <a:ext cx="169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Raleway" panose="020B0604020202020204" charset="0"/>
              </a:rPr>
              <a:t>Meu sonho!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21B2C77-9B06-46F8-B34B-A1D01B9F7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70" y="1954683"/>
            <a:ext cx="2550901" cy="243387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Balão de Fala: Oval 19">
            <a:extLst>
              <a:ext uri="{FF2B5EF4-FFF2-40B4-BE49-F238E27FC236}">
                <a16:creationId xmlns:a16="http://schemas.microsoft.com/office/drawing/2014/main" id="{4A776AE3-BC43-4853-A726-C79B64FE2E12}"/>
              </a:ext>
            </a:extLst>
          </p:cNvPr>
          <p:cNvSpPr/>
          <p:nvPr/>
        </p:nvSpPr>
        <p:spPr>
          <a:xfrm>
            <a:off x="2769598" y="1935314"/>
            <a:ext cx="2855160" cy="1074419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19DF46-51BA-4320-ACB0-688319D5CCC9}"/>
              </a:ext>
            </a:extLst>
          </p:cNvPr>
          <p:cNvSpPr txBox="1"/>
          <p:nvPr/>
        </p:nvSpPr>
        <p:spPr>
          <a:xfrm>
            <a:off x="3077644" y="2122874"/>
            <a:ext cx="2330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É genial! Seria um app pra aproximar todo mundo que produz.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B13499E-72E2-49F0-8E16-31AA1C9F8A7D}"/>
              </a:ext>
            </a:extLst>
          </p:cNvPr>
          <p:cNvSpPr txBox="1"/>
          <p:nvPr/>
        </p:nvSpPr>
        <p:spPr>
          <a:xfrm>
            <a:off x="1066385" y="4394685"/>
            <a:ext cx="142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SAM SILLAR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0D77866-D69F-4E1B-BF8E-15804B336A0F}"/>
              </a:ext>
            </a:extLst>
          </p:cNvPr>
          <p:cNvSpPr txBox="1"/>
          <p:nvPr/>
        </p:nvSpPr>
        <p:spPr>
          <a:xfrm>
            <a:off x="5847602" y="4445048"/>
            <a:ext cx="1483314" cy="319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ÉRIKA SOUZA</a:t>
            </a:r>
          </a:p>
        </p:txBody>
      </p:sp>
    </p:spTree>
    <p:extLst>
      <p:ext uri="{BB962C8B-B14F-4D97-AF65-F5344CB8AC3E}">
        <p14:creationId xmlns:p14="http://schemas.microsoft.com/office/powerpoint/2010/main" val="3190514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67;p13">
            <a:extLst>
              <a:ext uri="{FF2B5EF4-FFF2-40B4-BE49-F238E27FC236}">
                <a16:creationId xmlns:a16="http://schemas.microsoft.com/office/drawing/2014/main" id="{7D4EB6CE-2B74-46EA-8395-2CD62890B47D}"/>
              </a:ext>
            </a:extLst>
          </p:cNvPr>
          <p:cNvSpPr txBox="1">
            <a:spLocks/>
          </p:cNvSpPr>
          <p:nvPr/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b="1" dirty="0">
                <a:solidFill>
                  <a:schemeClr val="bg1"/>
                </a:solidFill>
                <a:latin typeface="Raleway" panose="020B0604020202020204" charset="0"/>
              </a:rPr>
              <a:t>EQUIPE</a:t>
            </a:r>
            <a:endParaRPr lang="pt-BR" sz="4800" b="1" dirty="0">
              <a:solidFill>
                <a:srgbClr val="FFB600"/>
              </a:solidFill>
              <a:latin typeface="Raleway" panose="020B060402020202020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2612B3-A16E-42B4-82D6-C2DEDC39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15" y="2212809"/>
            <a:ext cx="1986993" cy="16162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6E0A764-F4CF-4BE4-9456-5C05E639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62" y="2066541"/>
            <a:ext cx="1866534" cy="17625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2611982-6846-4346-BEC0-12C542F2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650" y="1954916"/>
            <a:ext cx="1573667" cy="188556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31FCF7-EC9D-47D7-9562-A7148EB0E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205" y="2076981"/>
            <a:ext cx="1741630" cy="17416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9C9F1E8-93AC-4BAA-8DD3-2E6663167438}"/>
              </a:ext>
            </a:extLst>
          </p:cNvPr>
          <p:cNvSpPr txBox="1"/>
          <p:nvPr/>
        </p:nvSpPr>
        <p:spPr>
          <a:xfrm>
            <a:off x="543215" y="4046220"/>
            <a:ext cx="207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Raleway" panose="020B0604020202020204" charset="0"/>
              </a:rPr>
              <a:t>Michele </a:t>
            </a:r>
            <a:r>
              <a:rPr lang="pt-BR" sz="1800" b="1" dirty="0" err="1">
                <a:solidFill>
                  <a:schemeClr val="bg1"/>
                </a:solidFill>
                <a:latin typeface="Raleway" panose="020B0604020202020204" charset="0"/>
              </a:rPr>
              <a:t>Tajra</a:t>
            </a:r>
            <a:endParaRPr lang="pt-BR" sz="1800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F9D2DC-A80E-43F0-A53C-01943430DBB5}"/>
              </a:ext>
            </a:extLst>
          </p:cNvPr>
          <p:cNvSpPr txBox="1"/>
          <p:nvPr/>
        </p:nvSpPr>
        <p:spPr>
          <a:xfrm>
            <a:off x="2617470" y="4067059"/>
            <a:ext cx="207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Raleway" panose="020B0604020202020204" charset="0"/>
              </a:rPr>
              <a:t>Alexandre Lima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0F1EFE-7757-4A35-807A-1366CDABCEA1}"/>
              </a:ext>
            </a:extLst>
          </p:cNvPr>
          <p:cNvSpPr txBox="1"/>
          <p:nvPr/>
        </p:nvSpPr>
        <p:spPr>
          <a:xfrm>
            <a:off x="4691725" y="4087898"/>
            <a:ext cx="207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Raleway" panose="020B0604020202020204" charset="0"/>
              </a:rPr>
              <a:t>Clara Silveira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213E8A-9939-4BE2-97BE-F2AD50EC3489}"/>
              </a:ext>
            </a:extLst>
          </p:cNvPr>
          <p:cNvSpPr txBox="1"/>
          <p:nvPr/>
        </p:nvSpPr>
        <p:spPr>
          <a:xfrm>
            <a:off x="6603892" y="4123974"/>
            <a:ext cx="207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chemeClr val="bg1"/>
                </a:solidFill>
                <a:latin typeface="Raleway" panose="020B0604020202020204" charset="0"/>
              </a:rPr>
              <a:t>Carlos Filho</a:t>
            </a:r>
          </a:p>
        </p:txBody>
      </p:sp>
    </p:spTree>
    <p:extLst>
      <p:ext uri="{BB962C8B-B14F-4D97-AF65-F5344CB8AC3E}">
        <p14:creationId xmlns:p14="http://schemas.microsoft.com/office/powerpoint/2010/main" val="371198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PROBLEMA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C365AF-5FC8-4EFE-A0DB-4CFE7256231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5800" y="1943485"/>
            <a:ext cx="7749540" cy="3165803"/>
          </a:xfrm>
        </p:spPr>
        <p:txBody>
          <a:bodyPr/>
          <a:lstStyle/>
          <a:p>
            <a:pPr marL="114300" indent="0" algn="just">
              <a:buNone/>
            </a:pPr>
            <a:r>
              <a:rPr lang="pt-BR" sz="2400" dirty="0">
                <a:solidFill>
                  <a:schemeClr val="bg1"/>
                </a:solidFill>
              </a:rPr>
              <a:t>Deficiência na conexão do ecossistema da música no Ceará.</a:t>
            </a:r>
          </a:p>
        </p:txBody>
      </p:sp>
      <p:pic>
        <p:nvPicPr>
          <p:cNvPr id="4" name="Gráfico 3" descr="Aviso">
            <a:extLst>
              <a:ext uri="{FF2B5EF4-FFF2-40B4-BE49-F238E27FC236}">
                <a16:creationId xmlns:a16="http://schemas.microsoft.com/office/drawing/2014/main" id="{09FA281B-1560-46BA-B2EB-72F129614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4090" y="205740"/>
            <a:ext cx="1138430" cy="11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0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67;p13">
            <a:extLst>
              <a:ext uri="{FF2B5EF4-FFF2-40B4-BE49-F238E27FC236}">
                <a16:creationId xmlns:a16="http://schemas.microsoft.com/office/drawing/2014/main" id="{7D4EB6CE-2B74-46EA-8395-2CD62890B47D}"/>
              </a:ext>
            </a:extLst>
          </p:cNvPr>
          <p:cNvSpPr txBox="1">
            <a:spLocks/>
          </p:cNvSpPr>
          <p:nvPr/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b="1" dirty="0">
                <a:solidFill>
                  <a:schemeClr val="bg1"/>
                </a:solidFill>
                <a:latin typeface="Raleway" panose="020B0604020202020204" charset="0"/>
              </a:rPr>
              <a:t>VALIDAÇÃO</a:t>
            </a:r>
            <a:endParaRPr lang="pt-BR" sz="4800" b="1" dirty="0">
              <a:solidFill>
                <a:srgbClr val="FFB600"/>
              </a:solidFill>
              <a:latin typeface="Raleway" panose="020B0604020202020204" charset="0"/>
            </a:endParaRPr>
          </a:p>
        </p:txBody>
      </p:sp>
      <p:sp>
        <p:nvSpPr>
          <p:cNvPr id="5" name="Google Shape;81;p14">
            <a:extLst>
              <a:ext uri="{FF2B5EF4-FFF2-40B4-BE49-F238E27FC236}">
                <a16:creationId xmlns:a16="http://schemas.microsoft.com/office/drawing/2014/main" id="{97A48F58-77C4-4733-8D65-2557B81F0AB9}"/>
              </a:ext>
            </a:extLst>
          </p:cNvPr>
          <p:cNvSpPr txBox="1">
            <a:spLocks/>
          </p:cNvSpPr>
          <p:nvPr/>
        </p:nvSpPr>
        <p:spPr>
          <a:xfrm>
            <a:off x="685800" y="2059900"/>
            <a:ext cx="776097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 algn="just"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342900" algn="just"/>
            <a:r>
              <a:rPr lang="pt-BR" sz="2400" dirty="0">
                <a:solidFill>
                  <a:schemeClr val="bg1"/>
                </a:solidFill>
              </a:rPr>
              <a:t>15 entrevistados que se identificaram com o problema e demonstraram interesse;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" name="Gráfico 2" descr="Marca de seleção">
            <a:extLst>
              <a:ext uri="{FF2B5EF4-FFF2-40B4-BE49-F238E27FC236}">
                <a16:creationId xmlns:a16="http://schemas.microsoft.com/office/drawing/2014/main" id="{C4622C7F-B5F2-4DFC-9CA9-15DE3EC6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1205" y="310980"/>
            <a:ext cx="1161590" cy="116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1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chemeClr val="bg1"/>
                </a:solidFill>
              </a:rPr>
              <a:t>SOLUÇÃO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C365AF-5FC8-4EFE-A0DB-4CFE7256231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5800" y="1943485"/>
            <a:ext cx="7749540" cy="3165803"/>
          </a:xfrm>
        </p:spPr>
        <p:txBody>
          <a:bodyPr/>
          <a:lstStyle/>
          <a:p>
            <a:pPr marL="114300" indent="0" algn="just">
              <a:buNone/>
            </a:pPr>
            <a:r>
              <a:rPr lang="pt-BR" sz="2400" dirty="0">
                <a:solidFill>
                  <a:schemeClr val="bg1"/>
                </a:solidFill>
              </a:rPr>
              <a:t>Marketplace para conectar agentes da música, oferecendo soluções aplicadas às áreas de produção, divulgação e realização de projetos compartilhados.</a:t>
            </a:r>
          </a:p>
        </p:txBody>
      </p:sp>
      <p:pic>
        <p:nvPicPr>
          <p:cNvPr id="9" name="Gráfico 8" descr="Lâmpada">
            <a:extLst>
              <a:ext uri="{FF2B5EF4-FFF2-40B4-BE49-F238E27FC236}">
                <a16:creationId xmlns:a16="http://schemas.microsoft.com/office/drawing/2014/main" id="{E68FB663-82A9-4E2C-9F98-4FFDE8914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3819" y="223194"/>
            <a:ext cx="1239845" cy="1239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324;p32">
            <a:extLst>
              <a:ext uri="{FF2B5EF4-FFF2-40B4-BE49-F238E27FC236}">
                <a16:creationId xmlns:a16="http://schemas.microsoft.com/office/drawing/2014/main" id="{0B7EC4D5-92C5-4B03-8628-79D94BC53678}"/>
              </a:ext>
            </a:extLst>
          </p:cNvPr>
          <p:cNvSpPr/>
          <p:nvPr/>
        </p:nvSpPr>
        <p:spPr>
          <a:xfrm>
            <a:off x="6176790" y="678015"/>
            <a:ext cx="1789641" cy="3766169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4;p32">
            <a:extLst>
              <a:ext uri="{FF2B5EF4-FFF2-40B4-BE49-F238E27FC236}">
                <a16:creationId xmlns:a16="http://schemas.microsoft.com/office/drawing/2014/main" id="{91DB700F-87BC-416A-86D5-36FAF54925A6}"/>
              </a:ext>
            </a:extLst>
          </p:cNvPr>
          <p:cNvSpPr/>
          <p:nvPr/>
        </p:nvSpPr>
        <p:spPr>
          <a:xfrm>
            <a:off x="739920" y="691825"/>
            <a:ext cx="1789641" cy="3766169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24;p32">
            <a:extLst>
              <a:ext uri="{FF2B5EF4-FFF2-40B4-BE49-F238E27FC236}">
                <a16:creationId xmlns:a16="http://schemas.microsoft.com/office/drawing/2014/main" id="{3C1F0AB5-66B2-4C36-8C22-4B7BFAF1A7E7}"/>
              </a:ext>
            </a:extLst>
          </p:cNvPr>
          <p:cNvSpPr/>
          <p:nvPr/>
        </p:nvSpPr>
        <p:spPr>
          <a:xfrm>
            <a:off x="3512570" y="677821"/>
            <a:ext cx="1789641" cy="3766169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8FDBADC-1EBE-4BF3-9F33-B8729F10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44" y="1229877"/>
            <a:ext cx="1552046" cy="275919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3982E9D-15E2-446D-94EA-1F0599CAC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693" y="1203472"/>
            <a:ext cx="1591696" cy="282968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69C9DFD-84CC-4640-8BDE-D89F5ADEE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026" y="1128215"/>
            <a:ext cx="1608250" cy="2857210"/>
          </a:xfrm>
          <a:prstGeom prst="rect">
            <a:avLst/>
          </a:prstGeom>
        </p:spPr>
      </p:pic>
      <p:pic>
        <p:nvPicPr>
          <p:cNvPr id="22" name="Gráfico 21" descr="Rede">
            <a:extLst>
              <a:ext uri="{FF2B5EF4-FFF2-40B4-BE49-F238E27FC236}">
                <a16:creationId xmlns:a16="http://schemas.microsoft.com/office/drawing/2014/main" id="{B8E91370-2DF0-4F6A-9017-060714E8E6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7861" y="35866"/>
            <a:ext cx="1072844" cy="10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7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22000" y="48029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</a:rPr>
              <a:t>MERCADO</a:t>
            </a:r>
            <a:endParaRPr sz="4800" dirty="0">
              <a:solidFill>
                <a:srgbClr val="FFB6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Gráfico 3" descr="Tendência para cima">
            <a:extLst>
              <a:ext uri="{FF2B5EF4-FFF2-40B4-BE49-F238E27FC236}">
                <a16:creationId xmlns:a16="http://schemas.microsoft.com/office/drawing/2014/main" id="{8A6934DB-A3AD-4C6E-A5AF-B5B85868D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0745" y="291540"/>
            <a:ext cx="1046155" cy="1046155"/>
          </a:xfrm>
          <a:prstGeom prst="rect">
            <a:avLst/>
          </a:prstGeom>
        </p:spPr>
      </p:pic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E87517-A712-41E8-8291-C6856240E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881276"/>
              </p:ext>
            </p:extLst>
          </p:nvPr>
        </p:nvGraphicFramePr>
        <p:xfrm>
          <a:off x="2411729" y="1371366"/>
          <a:ext cx="4901815" cy="3291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8923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59900"/>
            <a:ext cx="7760970" cy="19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bg1"/>
                </a:solidFill>
              </a:rPr>
              <a:t>Viabilidade financeira na contratação de profissionais.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67;p13">
            <a:extLst>
              <a:ext uri="{FF2B5EF4-FFF2-40B4-BE49-F238E27FC236}">
                <a16:creationId xmlns:a16="http://schemas.microsoft.com/office/drawing/2014/main" id="{7D4EB6CE-2B74-46EA-8395-2CD62890B47D}"/>
              </a:ext>
            </a:extLst>
          </p:cNvPr>
          <p:cNvSpPr txBox="1">
            <a:spLocks/>
          </p:cNvSpPr>
          <p:nvPr/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b="1" dirty="0">
                <a:solidFill>
                  <a:schemeClr val="bg1"/>
                </a:solidFill>
                <a:latin typeface="Raleway" panose="020B0604020202020204" charset="0"/>
              </a:rPr>
              <a:t>NOSSO DIFERENCIAL</a:t>
            </a:r>
            <a:endParaRPr lang="pt-BR" sz="4800" b="1" dirty="0">
              <a:solidFill>
                <a:srgbClr val="FFB600"/>
              </a:solidFill>
              <a:latin typeface="Raleway" panose="020B0604020202020204" charset="0"/>
            </a:endParaRPr>
          </a:p>
        </p:txBody>
      </p:sp>
      <p:pic>
        <p:nvPicPr>
          <p:cNvPr id="4" name="Gráfico 3" descr="Cabeça com Engrenagens">
            <a:extLst>
              <a:ext uri="{FF2B5EF4-FFF2-40B4-BE49-F238E27FC236}">
                <a16:creationId xmlns:a16="http://schemas.microsoft.com/office/drawing/2014/main" id="{3D2E0E34-25AB-4506-9D46-4F42ED4A5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9850" y="3200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67;p13">
            <a:extLst>
              <a:ext uri="{FF2B5EF4-FFF2-40B4-BE49-F238E27FC236}">
                <a16:creationId xmlns:a16="http://schemas.microsoft.com/office/drawing/2014/main" id="{7D4EB6CE-2B74-46EA-8395-2CD62890B47D}"/>
              </a:ext>
            </a:extLst>
          </p:cNvPr>
          <p:cNvSpPr txBox="1">
            <a:spLocks/>
          </p:cNvSpPr>
          <p:nvPr/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b="1" dirty="0">
                <a:solidFill>
                  <a:schemeClr val="bg1"/>
                </a:solidFill>
                <a:latin typeface="Raleway" panose="020B0604020202020204" charset="0"/>
              </a:rPr>
              <a:t>PÚBLICO ALVO</a:t>
            </a:r>
            <a:endParaRPr lang="pt-BR" sz="4800" b="1" dirty="0">
              <a:solidFill>
                <a:srgbClr val="FFB600"/>
              </a:solidFill>
              <a:latin typeface="Raleway" panose="020B0604020202020204" charset="0"/>
            </a:endParaRPr>
          </a:p>
        </p:txBody>
      </p:sp>
      <p:sp>
        <p:nvSpPr>
          <p:cNvPr id="6" name="Google Shape;81;p14">
            <a:extLst>
              <a:ext uri="{FF2B5EF4-FFF2-40B4-BE49-F238E27FC236}">
                <a16:creationId xmlns:a16="http://schemas.microsoft.com/office/drawing/2014/main" id="{DF17713F-9416-4C17-B4E4-783AD3063CDB}"/>
              </a:ext>
            </a:extLst>
          </p:cNvPr>
          <p:cNvSpPr txBox="1">
            <a:spLocks/>
          </p:cNvSpPr>
          <p:nvPr/>
        </p:nvSpPr>
        <p:spPr>
          <a:xfrm>
            <a:off x="685800" y="2059900"/>
            <a:ext cx="776097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342900" algn="just"/>
            <a:r>
              <a:rPr lang="pt-BR" sz="2400" dirty="0">
                <a:solidFill>
                  <a:schemeClr val="bg1"/>
                </a:solidFill>
              </a:rPr>
              <a:t>Músicos;</a:t>
            </a:r>
          </a:p>
          <a:p>
            <a:pPr marL="342900" algn="just"/>
            <a:r>
              <a:rPr lang="pt-BR" sz="2400" dirty="0">
                <a:solidFill>
                  <a:schemeClr val="bg1"/>
                </a:solidFill>
              </a:rPr>
              <a:t>Produtores;</a:t>
            </a:r>
          </a:p>
          <a:p>
            <a:pPr marL="342900" algn="just"/>
            <a:r>
              <a:rPr lang="pt-BR" sz="2400" dirty="0">
                <a:solidFill>
                  <a:schemeClr val="bg1"/>
                </a:solidFill>
              </a:rPr>
              <a:t>Veículos de comunicação;</a:t>
            </a:r>
          </a:p>
          <a:p>
            <a:pPr marL="342900" algn="just"/>
            <a:r>
              <a:rPr lang="pt-BR" sz="2400" dirty="0">
                <a:solidFill>
                  <a:schemeClr val="bg1"/>
                </a:solidFill>
              </a:rPr>
              <a:t>Empresas</a:t>
            </a:r>
          </a:p>
        </p:txBody>
      </p:sp>
      <p:pic>
        <p:nvPicPr>
          <p:cNvPr id="4" name="Gráfico 3" descr="Grupo">
            <a:extLst>
              <a:ext uri="{FF2B5EF4-FFF2-40B4-BE49-F238E27FC236}">
                <a16:creationId xmlns:a16="http://schemas.microsoft.com/office/drawing/2014/main" id="{A3D6CEC6-41A4-474A-8217-7F6454C83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6205" y="268840"/>
            <a:ext cx="1251350" cy="12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67;p13">
            <a:extLst>
              <a:ext uri="{FF2B5EF4-FFF2-40B4-BE49-F238E27FC236}">
                <a16:creationId xmlns:a16="http://schemas.microsoft.com/office/drawing/2014/main" id="{7D4EB6CE-2B74-46EA-8395-2CD62890B47D}"/>
              </a:ext>
            </a:extLst>
          </p:cNvPr>
          <p:cNvSpPr txBox="1">
            <a:spLocks/>
          </p:cNvSpPr>
          <p:nvPr/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800" b="1" dirty="0">
                <a:solidFill>
                  <a:schemeClr val="bg1"/>
                </a:solidFill>
                <a:latin typeface="Raleway" panose="020B0604020202020204" charset="0"/>
              </a:rPr>
              <a:t>COMO MONETIZAR?</a:t>
            </a:r>
            <a:endParaRPr lang="pt-BR" sz="4800" b="1" dirty="0">
              <a:solidFill>
                <a:srgbClr val="FFB600"/>
              </a:solidFill>
              <a:latin typeface="Raleway" panose="020B0604020202020204" charset="0"/>
            </a:endParaRPr>
          </a:p>
        </p:txBody>
      </p:sp>
      <p:sp>
        <p:nvSpPr>
          <p:cNvPr id="5" name="Google Shape;81;p14">
            <a:extLst>
              <a:ext uri="{FF2B5EF4-FFF2-40B4-BE49-F238E27FC236}">
                <a16:creationId xmlns:a16="http://schemas.microsoft.com/office/drawing/2014/main" id="{97A48F58-77C4-4733-8D65-2557B81F0AB9}"/>
              </a:ext>
            </a:extLst>
          </p:cNvPr>
          <p:cNvSpPr txBox="1">
            <a:spLocks/>
          </p:cNvSpPr>
          <p:nvPr/>
        </p:nvSpPr>
        <p:spPr>
          <a:xfrm>
            <a:off x="685800" y="2059900"/>
            <a:ext cx="7760970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342900" algn="just"/>
            <a:r>
              <a:rPr lang="pt-BR" sz="2400" dirty="0">
                <a:solidFill>
                  <a:schemeClr val="bg1"/>
                </a:solidFill>
              </a:rPr>
              <a:t>Veículos de comunicação (rádio, TV, impressos, blogs e influencers);</a:t>
            </a:r>
          </a:p>
          <a:p>
            <a:pPr marL="342900" algn="just"/>
            <a:r>
              <a:rPr lang="pt-BR" sz="2400" dirty="0">
                <a:solidFill>
                  <a:schemeClr val="bg1"/>
                </a:solidFill>
              </a:rPr>
              <a:t>Cadastro de projeto e assessoria deles;</a:t>
            </a:r>
          </a:p>
          <a:p>
            <a:pPr marL="342900" algn="just"/>
            <a:r>
              <a:rPr lang="pt-BR" sz="2400" dirty="0">
                <a:solidFill>
                  <a:schemeClr val="bg1"/>
                </a:solidFill>
              </a:rPr>
              <a:t>Conta premium;</a:t>
            </a:r>
          </a:p>
          <a:p>
            <a:pPr marL="342900" algn="just"/>
            <a:r>
              <a:rPr lang="pt-BR" sz="2400" dirty="0">
                <a:solidFill>
                  <a:schemeClr val="bg1"/>
                </a:solidFill>
              </a:rPr>
              <a:t>Anúncios de editais públicos segmentados</a:t>
            </a:r>
          </a:p>
        </p:txBody>
      </p:sp>
      <p:pic>
        <p:nvPicPr>
          <p:cNvPr id="8" name="Gráfico 7" descr="Dinheiro">
            <a:extLst>
              <a:ext uri="{FF2B5EF4-FFF2-40B4-BE49-F238E27FC236}">
                <a16:creationId xmlns:a16="http://schemas.microsoft.com/office/drawing/2014/main" id="{0DFA7DD5-A289-4A24-9C25-49B27B6CB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230" y="66950"/>
            <a:ext cx="1257900" cy="12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67761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147</Words>
  <Application>Microsoft Office PowerPoint</Application>
  <PresentationFormat>Apresentação na tela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Raleway</vt:lpstr>
      <vt:lpstr>Arial</vt:lpstr>
      <vt:lpstr>Raleway Light</vt:lpstr>
      <vt:lpstr>Raleway ExtraBold</vt:lpstr>
      <vt:lpstr>Olivia template</vt:lpstr>
      <vt:lpstr>ZONA C    NECTA</vt:lpstr>
      <vt:lpstr>PROBLEMA</vt:lpstr>
      <vt:lpstr>Apresentação do PowerPoint</vt:lpstr>
      <vt:lpstr>SOLUÇÃO</vt:lpstr>
      <vt:lpstr>Apresentação do PowerPoint</vt:lpstr>
      <vt:lpstr>MERCADO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Zona Conecta</dc:title>
  <dc:creator>Carlos Filho</dc:creator>
  <cp:lastModifiedBy>Carlos Filho</cp:lastModifiedBy>
  <cp:revision>75</cp:revision>
  <dcterms:modified xsi:type="dcterms:W3CDTF">2019-02-17T18:08:38Z</dcterms:modified>
</cp:coreProperties>
</file>