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7" r:id="rId1"/>
  </p:sldMasterIdLst>
  <p:sldIdLst>
    <p:sldId id="256" r:id="rId2"/>
    <p:sldId id="257" r:id="rId3"/>
    <p:sldId id="261" r:id="rId4"/>
    <p:sldId id="262" r:id="rId5"/>
    <p:sldId id="263" r:id="rId6"/>
    <p:sldId id="259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4" autoAdjust="0"/>
    <p:restoredTop sz="94643" autoAdjust="0"/>
  </p:normalViewPr>
  <p:slideViewPr>
    <p:cSldViewPr snapToGrid="0">
      <p:cViewPr varScale="1">
        <p:scale>
          <a:sx n="78" d="100"/>
          <a:sy n="78" d="100"/>
        </p:scale>
        <p:origin x="234" y="84"/>
      </p:cViewPr>
      <p:guideLst/>
    </p:cSldViewPr>
  </p:slideViewPr>
  <p:outlineViewPr>
    <p:cViewPr>
      <p:scale>
        <a:sx n="33" d="100"/>
        <a:sy n="33" d="100"/>
      </p:scale>
      <p:origin x="0" y="-1386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423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66935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17981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27309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261242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55674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070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2810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4/5/2017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7573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4/5/2017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7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476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30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4/5/2017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79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4/5/2017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839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4/5/2017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280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4/5/2017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368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4/5/2017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016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4/5/2017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840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380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  <p:sldLayoutId id="2147483774" r:id="rId17"/>
    <p:sldLayoutId id="2147483775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zh.wikipedia.org/wiki/%E7%B1%BB" TargetMode="External"/><Relationship Id="rId3" Type="http://schemas.openxmlformats.org/officeDocument/2006/relationships/hyperlink" Target="https://zh.wikipedia.org/wiki/Web%E5%BA%94%E7%94%A8%E6%A1%86%E6%9E%B6" TargetMode="External"/><Relationship Id="rId7" Type="http://schemas.openxmlformats.org/officeDocument/2006/relationships/hyperlink" Target="https://zh.wikipedia.org/wiki/%E6%95%B0%E6%8D%AE%E6%A8%A1%E5%9E%8B" TargetMode="External"/><Relationship Id="rId2" Type="http://schemas.openxmlformats.org/officeDocument/2006/relationships/hyperlink" Target="https://zh.wikipedia.org/wiki/%E5%BC%80%E6%94%BE%E6%BA%90%E4%BB%A3%E7%A0%81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zh.wikipedia.org/wiki/%E8%BD%AF%E4%BB%B6%E8%AE%BE%E8%AE%A1%E6%A8%A1%E5%BC%8F" TargetMode="External"/><Relationship Id="rId5" Type="http://schemas.openxmlformats.org/officeDocument/2006/relationships/hyperlink" Target="https://zh.wikipedia.org/wiki/MVC" TargetMode="External"/><Relationship Id="rId4" Type="http://schemas.openxmlformats.org/officeDocument/2006/relationships/hyperlink" Target="https://zh.wikipedia.org/wiki/Python" TargetMode="External"/><Relationship Id="rId9" Type="http://schemas.openxmlformats.org/officeDocument/2006/relationships/hyperlink" Target="https://zh.wikipedia.org/wiki/%E6%95%B0%E6%8D%AE%E5%BA%93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6825" y="603442"/>
            <a:ext cx="8825658" cy="2677648"/>
          </a:xfrm>
        </p:spPr>
        <p:txBody>
          <a:bodyPr/>
          <a:lstStyle/>
          <a:p>
            <a:r>
              <a:rPr lang="en-US" dirty="0" smtClean="0"/>
              <a:t>Intel OMS </a:t>
            </a:r>
            <a:r>
              <a:rPr lang="zh-CN" altLang="en-US" dirty="0" smtClean="0"/>
              <a:t>简介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6825" y="3281090"/>
            <a:ext cx="9069218" cy="1068488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运</a:t>
            </a:r>
            <a:r>
              <a:rPr lang="zh-CN" altLang="en-US" dirty="0" smtClean="0"/>
              <a:t>维管理系统</a:t>
            </a:r>
            <a:r>
              <a:rPr lang="en-US" altLang="zh-CN" dirty="0" smtClean="0"/>
              <a:t>(</a:t>
            </a:r>
            <a:r>
              <a:rPr lang="en-US" dirty="0" smtClean="0"/>
              <a:t>Operation </a:t>
            </a:r>
            <a:r>
              <a:rPr lang="en-US" dirty="0"/>
              <a:t>Management </a:t>
            </a:r>
            <a:r>
              <a:rPr lang="en-US" dirty="0" smtClean="0"/>
              <a:t>System</a:t>
            </a:r>
            <a:r>
              <a:rPr lang="en-US" altLang="zh-CN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19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35924" y="2248930"/>
            <a:ext cx="4148198" cy="4423719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Select  servers </a:t>
            </a:r>
            <a:endParaRPr lang="en-US" sz="2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398868" y="2258244"/>
            <a:ext cx="3375608" cy="3768811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Select </a:t>
            </a:r>
            <a:r>
              <a:rPr lang="en-US" sz="2000" b="1" dirty="0" err="1" smtClean="0">
                <a:solidFill>
                  <a:schemeClr val="accent3">
                    <a:lumMod val="75000"/>
                  </a:schemeClr>
                </a:solidFill>
              </a:rPr>
              <a:t>softwre</a:t>
            </a:r>
            <a:endParaRPr lang="en-US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95653" y="2262320"/>
            <a:ext cx="4301611" cy="3940772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Select version and edit </a:t>
            </a:r>
            <a:r>
              <a:rPr lang="en-US" sz="2000" b="1" dirty="0" err="1" smtClean="0">
                <a:solidFill>
                  <a:schemeClr val="accent3">
                    <a:lumMod val="75000"/>
                  </a:schemeClr>
                </a:solidFill>
              </a:rPr>
              <a:t>config</a:t>
            </a:r>
            <a:endParaRPr lang="en-US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79762"/>
            <a:ext cx="4170269" cy="18941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0046" y="2815234"/>
            <a:ext cx="3253500" cy="22618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4150" y="973668"/>
            <a:ext cx="4352925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0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537117" y="705297"/>
            <a:ext cx="1650029" cy="3326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Flavors list </a:t>
            </a:r>
            <a:endParaRPr lang="en-US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818" y="605482"/>
            <a:ext cx="10120182" cy="5591319"/>
          </a:xfrm>
        </p:spPr>
      </p:pic>
      <p:sp>
        <p:nvSpPr>
          <p:cNvPr id="13" name="Text Placeholder 12"/>
          <p:cNvSpPr>
            <a:spLocks noGrp="1"/>
          </p:cNvSpPr>
          <p:nvPr>
            <p:ph type="body" sz="half" idx="2"/>
          </p:nvPr>
        </p:nvSpPr>
        <p:spPr>
          <a:xfrm>
            <a:off x="537117" y="2713819"/>
            <a:ext cx="1390539" cy="1133800"/>
          </a:xfrm>
        </p:spPr>
        <p:txBody>
          <a:bodyPr>
            <a:normAutofit/>
          </a:bodyPr>
          <a:lstStyle/>
          <a:p>
            <a:r>
              <a:rPr lang="zh-CN" altLang="en-US" sz="1800" b="1" dirty="0" smtClean="0"/>
              <a:t>通过选择</a:t>
            </a:r>
            <a:r>
              <a:rPr lang="en-US" altLang="zh-CN" sz="1800" b="1" dirty="0" smtClean="0"/>
              <a:t>flavor </a:t>
            </a:r>
            <a:r>
              <a:rPr lang="zh-CN" altLang="en-US" sz="1800" b="1" dirty="0" smtClean="0"/>
              <a:t>创建实例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495754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0748" y="484262"/>
            <a:ext cx="6357954" cy="66491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Instances list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41" y="1285103"/>
            <a:ext cx="11601102" cy="526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194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59" y="709148"/>
            <a:ext cx="5319987" cy="1020798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Volumes list and create attach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59" y="2183375"/>
            <a:ext cx="11152377" cy="33894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0636" y="405714"/>
            <a:ext cx="24765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159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Volumes list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23" y="2971799"/>
            <a:ext cx="11812288" cy="298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037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后台运行方案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 smtClean="0">
                <a:solidFill>
                  <a:schemeClr val="accent3">
                    <a:lumMod val="75000"/>
                  </a:schemeClr>
                </a:solidFill>
              </a:rPr>
              <a:t>Cobbler  </a:t>
            </a:r>
            <a:endParaRPr lang="en-US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开</a:t>
            </a:r>
            <a:r>
              <a:rPr lang="zh-CN" altLang="en-US" sz="1600" dirty="0">
                <a:latin typeface="黑体" pitchFamily="49" charset="-122"/>
                <a:ea typeface="黑体" pitchFamily="49" charset="-122"/>
              </a:rPr>
              <a:t>源项目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；</a:t>
            </a:r>
            <a:endParaRPr lang="en-US" altLang="zh-CN" sz="16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基</a:t>
            </a:r>
            <a:r>
              <a:rPr lang="zh-CN" altLang="en-US" sz="1600" dirty="0">
                <a:latin typeface="黑体" pitchFamily="49" charset="-122"/>
                <a:ea typeface="黑体" pitchFamily="49" charset="-122"/>
              </a:rPr>
              <a:t>于</a:t>
            </a:r>
            <a:r>
              <a:rPr lang="en-US" altLang="zh-CN" sz="1600" dirty="0" err="1">
                <a:latin typeface="黑体" pitchFamily="49" charset="-122"/>
                <a:ea typeface="黑体" pitchFamily="49" charset="-122"/>
              </a:rPr>
              <a:t>kickstart</a:t>
            </a:r>
            <a:r>
              <a:rPr lang="en-US" altLang="zh-CN" sz="1600" dirty="0">
                <a:latin typeface="黑体" pitchFamily="49" charset="-122"/>
                <a:ea typeface="黑体" pitchFamily="49" charset="-122"/>
              </a:rPr>
              <a:t>, </a:t>
            </a:r>
            <a:r>
              <a:rPr lang="en-US" altLang="zh-CN" sz="1600" dirty="0" err="1">
                <a:latin typeface="黑体" pitchFamily="49" charset="-122"/>
                <a:ea typeface="黑体" pitchFamily="49" charset="-122"/>
              </a:rPr>
              <a:t>linux</a:t>
            </a:r>
            <a:r>
              <a:rPr lang="zh-CN" altLang="en-US" sz="1600" dirty="0">
                <a:latin typeface="黑体" pitchFamily="49" charset="-122"/>
                <a:ea typeface="黑体" pitchFamily="49" charset="-122"/>
              </a:rPr>
              <a:t>系统网络快速安装</a:t>
            </a:r>
            <a:endParaRPr lang="en-US" altLang="zh-CN" sz="16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600" dirty="0">
                <a:latin typeface="黑体" pitchFamily="49" charset="-122"/>
                <a:ea typeface="黑体" pitchFamily="49" charset="-122"/>
              </a:rPr>
              <a:t>按不同对象组合动态生成</a:t>
            </a:r>
            <a:r>
              <a:rPr lang="en-US" altLang="zh-CN" sz="1600" dirty="0" err="1">
                <a:latin typeface="黑体" pitchFamily="49" charset="-122"/>
                <a:ea typeface="黑体" pitchFamily="49" charset="-122"/>
              </a:rPr>
              <a:t>kickstart</a:t>
            </a:r>
            <a:r>
              <a:rPr lang="en-US" altLang="zh-CN" sz="1600" dirty="0">
                <a:latin typeface="黑体" pitchFamily="49" charset="-122"/>
                <a:ea typeface="黑体" pitchFamily="49" charset="-122"/>
              </a:rPr>
              <a:t> template, </a:t>
            </a:r>
            <a:r>
              <a:rPr lang="zh-CN" altLang="en-US" sz="1600" dirty="0">
                <a:latin typeface="黑体" pitchFamily="49" charset="-122"/>
                <a:ea typeface="黑体" pitchFamily="49" charset="-122"/>
              </a:rPr>
              <a:t>通过</a:t>
            </a:r>
            <a:r>
              <a:rPr lang="en-US" altLang="zh-CN" sz="1600" dirty="0" err="1">
                <a:latin typeface="黑体" pitchFamily="49" charset="-122"/>
                <a:ea typeface="黑体" pitchFamily="49" charset="-122"/>
              </a:rPr>
              <a:t>ksmeta</a:t>
            </a:r>
            <a:r>
              <a:rPr lang="en-US" altLang="zh-CN" sz="1600" dirty="0">
                <a:latin typeface="黑体" pitchFamily="49" charset="-122"/>
                <a:ea typeface="黑体" pitchFamily="49" charset="-122"/>
              </a:rPr>
              <a:t>, snippets</a:t>
            </a:r>
            <a:r>
              <a:rPr lang="zh-CN" altLang="en-US" sz="1600" dirty="0">
                <a:latin typeface="黑体" pitchFamily="49" charset="-122"/>
                <a:ea typeface="黑体" pitchFamily="49" charset="-122"/>
              </a:rPr>
              <a:t>实现</a:t>
            </a:r>
            <a:endParaRPr lang="en-US" altLang="zh-CN" sz="1600" dirty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600" dirty="0" err="1">
                <a:latin typeface="黑体" pitchFamily="49" charset="-122"/>
                <a:ea typeface="黑体" pitchFamily="49" charset="-122"/>
              </a:rPr>
              <a:t>Koan</a:t>
            </a:r>
            <a:r>
              <a:rPr lang="zh-CN" altLang="en-US" sz="1600" dirty="0">
                <a:latin typeface="黑体" pitchFamily="49" charset="-122"/>
                <a:ea typeface="黑体" pitchFamily="49" charset="-122"/>
              </a:rPr>
              <a:t>方便实现重装系统，安装虚拟机</a:t>
            </a:r>
            <a:endParaRPr lang="en-US" altLang="zh-CN" sz="16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600" dirty="0">
                <a:latin typeface="黑体" pitchFamily="49" charset="-122"/>
                <a:ea typeface="黑体" pitchFamily="49" charset="-122"/>
              </a:rPr>
              <a:t>统一管理</a:t>
            </a:r>
            <a:r>
              <a:rPr lang="en-US" altLang="zh-CN" sz="1600" dirty="0" err="1">
                <a:latin typeface="黑体" pitchFamily="49" charset="-122"/>
                <a:ea typeface="黑体" pitchFamily="49" charset="-122"/>
              </a:rPr>
              <a:t>dhcp</a:t>
            </a:r>
            <a:r>
              <a:rPr lang="en-US" altLang="zh-CN" sz="1600" dirty="0">
                <a:latin typeface="黑体" pitchFamily="49" charset="-122"/>
                <a:ea typeface="黑体" pitchFamily="49" charset="-122"/>
              </a:rPr>
              <a:t>, </a:t>
            </a:r>
            <a:r>
              <a:rPr lang="en-US" altLang="zh-CN" sz="1600" dirty="0" err="1">
                <a:latin typeface="黑体" pitchFamily="49" charset="-122"/>
                <a:ea typeface="黑体" pitchFamily="49" charset="-122"/>
              </a:rPr>
              <a:t>tftp</a:t>
            </a:r>
            <a:r>
              <a:rPr lang="en-US" altLang="zh-CN" sz="1600" dirty="0">
                <a:latin typeface="黑体" pitchFamily="49" charset="-122"/>
                <a:ea typeface="黑体" pitchFamily="49" charset="-122"/>
              </a:rPr>
              <a:t>, </a:t>
            </a:r>
            <a:r>
              <a:rPr lang="en-US" altLang="zh-CN" sz="1600" dirty="0" err="1">
                <a:latin typeface="黑体" pitchFamily="49" charset="-122"/>
                <a:ea typeface="黑体" pitchFamily="49" charset="-122"/>
              </a:rPr>
              <a:t>dns</a:t>
            </a:r>
            <a:r>
              <a:rPr lang="zh-CN" altLang="en-US" sz="1600" dirty="0">
                <a:latin typeface="黑体" pitchFamily="49" charset="-122"/>
                <a:ea typeface="黑体" pitchFamily="49" charset="-122"/>
              </a:rPr>
              <a:t>这些网络安装依赖的服务</a:t>
            </a:r>
            <a:endParaRPr lang="en-US" altLang="zh-CN" sz="16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600" dirty="0">
                <a:latin typeface="黑体" pitchFamily="49" charset="-122"/>
                <a:ea typeface="黑体" pitchFamily="49" charset="-122"/>
              </a:rPr>
              <a:t>支持大部分主流</a:t>
            </a:r>
            <a:r>
              <a:rPr lang="en-US" altLang="zh-CN" sz="1600" dirty="0" err="1">
                <a:latin typeface="黑体" pitchFamily="49" charset="-122"/>
                <a:ea typeface="黑体" pitchFamily="49" charset="-122"/>
              </a:rPr>
              <a:t>linux</a:t>
            </a:r>
            <a:r>
              <a:rPr lang="zh-CN" altLang="en-US" sz="1600" dirty="0">
                <a:latin typeface="黑体" pitchFamily="49" charset="-122"/>
                <a:ea typeface="黑体" pitchFamily="49" charset="-122"/>
              </a:rPr>
              <a:t>发行版本，</a:t>
            </a:r>
            <a:r>
              <a:rPr lang="en-US" altLang="zh-CN" sz="1600" dirty="0">
                <a:latin typeface="黑体" pitchFamily="49" charset="-122"/>
                <a:ea typeface="黑体" pitchFamily="49" charset="-122"/>
              </a:rPr>
              <a:t>RHEL, </a:t>
            </a:r>
            <a:r>
              <a:rPr lang="en-US" altLang="zh-CN" sz="1600" dirty="0" err="1">
                <a:latin typeface="黑体" pitchFamily="49" charset="-122"/>
                <a:ea typeface="黑体" pitchFamily="49" charset="-122"/>
              </a:rPr>
              <a:t>Debian</a:t>
            </a:r>
            <a:r>
              <a:rPr lang="en-US" altLang="zh-CN" sz="1600" dirty="0">
                <a:latin typeface="黑体" pitchFamily="49" charset="-122"/>
                <a:ea typeface="黑体" pitchFamily="49" charset="-122"/>
              </a:rPr>
              <a:t>, </a:t>
            </a:r>
            <a:r>
              <a:rPr lang="en-US" altLang="zh-CN" sz="1600" dirty="0" err="1">
                <a:latin typeface="黑体" pitchFamily="49" charset="-122"/>
                <a:ea typeface="黑体" pitchFamily="49" charset="-122"/>
              </a:rPr>
              <a:t>Suse</a:t>
            </a:r>
            <a:r>
              <a:rPr lang="en-US" altLang="zh-CN" sz="1600" dirty="0">
                <a:latin typeface="黑体" pitchFamily="49" charset="-122"/>
                <a:ea typeface="黑体" pitchFamily="49" charset="-122"/>
              </a:rPr>
              <a:t>, Ubuntu, Fedora etc.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sz="2800" dirty="0" smtClean="0">
                <a:solidFill>
                  <a:schemeClr val="accent3">
                    <a:lumMod val="75000"/>
                  </a:schemeClr>
                </a:solidFill>
              </a:rPr>
              <a:t>Django</a:t>
            </a:r>
            <a:endParaRPr lang="en-US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zh-CN" altLang="en-US" dirty="0">
                <a:hlinkClick r:id="rId2" tooltip="开放源代码"/>
              </a:rPr>
              <a:t>开放源代码</a:t>
            </a:r>
            <a:r>
              <a:rPr lang="zh-CN" altLang="en-US" dirty="0"/>
              <a:t>的</a:t>
            </a:r>
            <a:r>
              <a:rPr lang="en-US" altLang="zh-CN" dirty="0">
                <a:hlinkClick r:id="rId3" tooltip="Web应用框架"/>
              </a:rPr>
              <a:t>Web</a:t>
            </a:r>
            <a:r>
              <a:rPr lang="zh-CN" altLang="en-US" dirty="0">
                <a:hlinkClick r:id="rId3" tooltip="Web应用框架"/>
              </a:rPr>
              <a:t>应用框架</a:t>
            </a:r>
            <a:r>
              <a:rPr lang="zh-CN" altLang="en-US" dirty="0"/>
              <a:t>，由</a:t>
            </a:r>
            <a:r>
              <a:rPr lang="en-US" altLang="zh-CN" dirty="0">
                <a:hlinkClick r:id="rId4" tooltip="Python"/>
              </a:rPr>
              <a:t>Python</a:t>
            </a:r>
            <a:r>
              <a:rPr lang="zh-CN" altLang="en-US" dirty="0"/>
              <a:t>写成。采用了</a:t>
            </a:r>
            <a:r>
              <a:rPr lang="en-US" altLang="zh-CN" dirty="0">
                <a:hlinkClick r:id="rId5" tooltip="MVC"/>
              </a:rPr>
              <a:t>MVC</a:t>
            </a:r>
            <a:r>
              <a:rPr lang="zh-CN" altLang="en-US" dirty="0"/>
              <a:t>的</a:t>
            </a:r>
            <a:r>
              <a:rPr lang="zh-CN" altLang="en-US" dirty="0">
                <a:hlinkClick r:id="rId6" tooltip="软件设计模式"/>
              </a:rPr>
              <a:t>软件设计模式</a:t>
            </a:r>
            <a:r>
              <a:rPr lang="zh-CN" altLang="en-US" dirty="0"/>
              <a:t>，即模型</a:t>
            </a:r>
            <a:r>
              <a:rPr lang="en-US" altLang="zh-CN" dirty="0"/>
              <a:t>M</a:t>
            </a:r>
            <a:r>
              <a:rPr lang="zh-CN" altLang="en-US" dirty="0"/>
              <a:t>，视图</a:t>
            </a:r>
            <a:r>
              <a:rPr lang="en-US" altLang="zh-CN" dirty="0"/>
              <a:t>V</a:t>
            </a:r>
            <a:r>
              <a:rPr lang="zh-CN" altLang="en-US" dirty="0"/>
              <a:t>和控制器</a:t>
            </a:r>
            <a:r>
              <a:rPr lang="en-US" altLang="zh-CN" dirty="0" smtClean="0"/>
              <a:t>C.</a:t>
            </a:r>
          </a:p>
          <a:p>
            <a:r>
              <a:rPr lang="zh-CN" altLang="en-US" dirty="0"/>
              <a:t>框架的核心包括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一</a:t>
            </a:r>
            <a:r>
              <a:rPr lang="zh-CN" altLang="en-US" dirty="0"/>
              <a:t>个 面向对象 的映射器，用作</a:t>
            </a:r>
            <a:r>
              <a:rPr lang="zh-CN" altLang="en-US" dirty="0">
                <a:hlinkClick r:id="rId7" tooltip="数据模型"/>
              </a:rPr>
              <a:t>数据模型</a:t>
            </a:r>
            <a:r>
              <a:rPr lang="zh-CN" altLang="en-US" dirty="0"/>
              <a:t>（以</a:t>
            </a:r>
            <a:r>
              <a:rPr lang="en-US" altLang="zh-CN" dirty="0"/>
              <a:t>Python</a:t>
            </a:r>
            <a:r>
              <a:rPr lang="zh-CN" altLang="en-US" dirty="0">
                <a:hlinkClick r:id="rId8" tooltip="类"/>
              </a:rPr>
              <a:t>类</a:t>
            </a:r>
            <a:r>
              <a:rPr lang="zh-CN" altLang="en-US" dirty="0"/>
              <a:t>的形式定义）和关系性</a:t>
            </a:r>
            <a:r>
              <a:rPr lang="zh-CN" altLang="en-US" dirty="0">
                <a:hlinkClick r:id="rId9" tooltip="数据库"/>
              </a:rPr>
              <a:t>数据库</a:t>
            </a:r>
            <a:r>
              <a:rPr lang="zh-CN" altLang="en-US" dirty="0"/>
              <a:t>间的媒介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一</a:t>
            </a:r>
            <a:r>
              <a:rPr lang="zh-CN" altLang="en-US" dirty="0"/>
              <a:t>个基于正则表达式的</a:t>
            </a:r>
            <a:r>
              <a:rPr lang="en-US" altLang="zh-CN" dirty="0"/>
              <a:t>URL</a:t>
            </a:r>
            <a:r>
              <a:rPr lang="zh-CN" altLang="en-US" dirty="0"/>
              <a:t>分发器；一个视图系统，用于处理请求；以及一个模板系统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3200" dirty="0" err="1" smtClean="0">
                <a:solidFill>
                  <a:schemeClr val="accent3">
                    <a:lumMod val="75000"/>
                  </a:schemeClr>
                </a:solidFill>
              </a:rPr>
              <a:t>Ansible</a:t>
            </a:r>
            <a:endParaRPr lang="en-US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zh-CN" altLang="en-US" dirty="0"/>
              <a:t>系统自动化工具，可以用来做系统配管理，批量对远程主机执行操作指</a:t>
            </a:r>
            <a:r>
              <a:rPr lang="zh-CN" altLang="en-US" dirty="0" smtClean="0"/>
              <a:t>令</a:t>
            </a:r>
            <a:r>
              <a:rPr lang="en-US" altLang="zh-CN" dirty="0" smtClean="0"/>
              <a:t>.</a:t>
            </a:r>
          </a:p>
          <a:p>
            <a:r>
              <a:rPr lang="zh-CN" altLang="en-US" dirty="0"/>
              <a:t>在管理节点将 </a:t>
            </a:r>
            <a:r>
              <a:rPr lang="en-US" altLang="zh-CN" dirty="0" err="1"/>
              <a:t>Ansible</a:t>
            </a:r>
            <a:r>
              <a:rPr lang="en-US" altLang="zh-CN" dirty="0"/>
              <a:t> </a:t>
            </a:r>
            <a:r>
              <a:rPr lang="zh-CN" altLang="en-US" dirty="0"/>
              <a:t>模块通过 </a:t>
            </a:r>
            <a:r>
              <a:rPr lang="en-US" altLang="zh-CN" dirty="0"/>
              <a:t>SSH </a:t>
            </a:r>
            <a:r>
              <a:rPr lang="zh-CN" altLang="en-US" dirty="0"/>
              <a:t>协</a:t>
            </a:r>
            <a:r>
              <a:rPr lang="zh-CN" altLang="en-US" dirty="0" smtClean="0"/>
              <a:t>议推</a:t>
            </a:r>
            <a:r>
              <a:rPr lang="zh-CN" altLang="en-US" dirty="0"/>
              <a:t>送到被管理端执行，执行完之后自动删</a:t>
            </a:r>
            <a:r>
              <a:rPr lang="zh-CN" altLang="en-US" dirty="0" smtClean="0"/>
              <a:t>除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安装部署简单</a:t>
            </a:r>
            <a:r>
              <a:rPr lang="en-US" altLang="zh-CN" dirty="0" smtClean="0"/>
              <a:t>,</a:t>
            </a:r>
            <a:r>
              <a:rPr lang="zh-CN" altLang="en-US" dirty="0" smtClean="0"/>
              <a:t>被管理端无需安装</a:t>
            </a:r>
            <a:r>
              <a:rPr lang="en-US" altLang="zh-CN" dirty="0" smtClean="0"/>
              <a:t>client. </a:t>
            </a:r>
            <a:r>
              <a:rPr lang="zh-CN" altLang="en-US" dirty="0" smtClean="0"/>
              <a:t>对比 </a:t>
            </a:r>
            <a:r>
              <a:rPr lang="en-US" altLang="zh-CN" dirty="0" err="1" smtClean="0"/>
              <a:t>puppet,saltstack</a:t>
            </a:r>
            <a:r>
              <a:rPr lang="en-US" altLang="zh-CN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06723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6166" y="789917"/>
            <a:ext cx="8825658" cy="2677648"/>
          </a:xfrm>
        </p:spPr>
        <p:txBody>
          <a:bodyPr/>
          <a:lstStyle/>
          <a:p>
            <a:r>
              <a:rPr lang="en-US" altLang="zh-CN" dirty="0" smtClean="0"/>
              <a:t>					</a:t>
            </a:r>
            <a:r>
              <a:rPr lang="en-US" altLang="zh-CN" dirty="0"/>
              <a:t> </a:t>
            </a:r>
            <a:r>
              <a:rPr lang="en-US" altLang="zh-CN" sz="9600" dirty="0" smtClean="0"/>
              <a:t>END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8457" y="4110115"/>
            <a:ext cx="8825658" cy="861420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						thank you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94349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主要功能 </a:t>
            </a:r>
            <a:r>
              <a:rPr lang="en-US" altLang="zh-CN" dirty="0" smtClean="0"/>
              <a:t>(Features)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系统管理</a:t>
            </a:r>
            <a:r>
              <a:rPr lang="en-US" altLang="zh-CN" dirty="0" smtClean="0"/>
              <a:t>:</a:t>
            </a:r>
            <a:r>
              <a:rPr lang="zh-CN" altLang="en-US" dirty="0" smtClean="0"/>
              <a:t>安装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进度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资产管理 </a:t>
            </a:r>
            <a:r>
              <a:rPr lang="en-US" altLang="zh-CN" dirty="0" smtClean="0"/>
              <a:t>(</a:t>
            </a:r>
            <a:r>
              <a:rPr lang="en-US" dirty="0"/>
              <a:t>Bare Metal </a:t>
            </a:r>
            <a:r>
              <a:rPr lang="en-US" dirty="0" err="1"/>
              <a:t>Mgmt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软件部署</a:t>
            </a:r>
            <a:r>
              <a:rPr lang="en-US" altLang="zh-CN" dirty="0" smtClean="0"/>
              <a:t>:</a:t>
            </a:r>
            <a:r>
              <a:rPr lang="zh-CN" altLang="en-US" dirty="0" smtClean="0"/>
              <a:t>安装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版本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配置 </a:t>
            </a:r>
            <a:r>
              <a:rPr lang="en-US" altLang="zh-CN" dirty="0" smtClean="0"/>
              <a:t>(</a:t>
            </a:r>
            <a:r>
              <a:rPr lang="en-US" dirty="0"/>
              <a:t>Software Deployment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Openstack</a:t>
            </a:r>
            <a:r>
              <a:rPr lang="en-US" altLang="zh-CN" dirty="0" smtClean="0"/>
              <a:t>:</a:t>
            </a:r>
            <a:r>
              <a:rPr lang="zh-CN" altLang="en-US" dirty="0"/>
              <a:t> </a:t>
            </a:r>
            <a:r>
              <a:rPr lang="en-US" altLang="zh-CN" dirty="0" smtClean="0"/>
              <a:t>instances-&gt; volumes</a:t>
            </a:r>
          </a:p>
          <a:p>
            <a:r>
              <a:rPr lang="zh-CN" altLang="en-US" dirty="0" smtClean="0"/>
              <a:t>用户权限管理</a:t>
            </a:r>
            <a:r>
              <a:rPr lang="en-US" altLang="zh-CN" dirty="0" smtClean="0"/>
              <a:t>:</a:t>
            </a:r>
            <a:r>
              <a:rPr lang="zh-CN" altLang="en-US" dirty="0" smtClean="0"/>
              <a:t>用户</a:t>
            </a:r>
            <a:r>
              <a:rPr lang="en-US" altLang="zh-CN" dirty="0" smtClean="0"/>
              <a:t>,</a:t>
            </a:r>
            <a:r>
              <a:rPr lang="zh-CN" altLang="en-US" dirty="0" smtClean="0"/>
              <a:t>群组创建</a:t>
            </a:r>
            <a:r>
              <a:rPr lang="en-US" altLang="zh-CN" dirty="0" smtClean="0"/>
              <a:t>,</a:t>
            </a:r>
            <a:r>
              <a:rPr lang="zh-CN" altLang="en-US" dirty="0" smtClean="0"/>
              <a:t>权限配置</a:t>
            </a:r>
            <a:endParaRPr lang="en-US" altLang="zh-CN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75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3095769" cy="607541"/>
          </a:xfrm>
        </p:spPr>
        <p:txBody>
          <a:bodyPr>
            <a:normAutofit/>
          </a:bodyPr>
          <a:lstStyle/>
          <a:p>
            <a:r>
              <a:rPr lang="en-US" dirty="0" smtClean="0"/>
              <a:t>System add install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913" y="1138279"/>
            <a:ext cx="4513262" cy="4279817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1304" y="2548513"/>
            <a:ext cx="3139420" cy="3296233"/>
          </a:xfrm>
        </p:spPr>
        <p:txBody>
          <a:bodyPr/>
          <a:lstStyle/>
          <a:p>
            <a:r>
              <a:rPr lang="en-US" sz="1800" dirty="0"/>
              <a:t>key </a:t>
            </a:r>
            <a:r>
              <a:rPr lang="en-US" sz="1800" dirty="0" smtClean="0"/>
              <a:t>strongpoint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Hostname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Eth0 </a:t>
            </a:r>
            <a:r>
              <a:rPr lang="en-US" sz="1800" dirty="0" err="1" smtClean="0"/>
              <a:t>ip</a:t>
            </a: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Eth0 MAC </a:t>
            </a:r>
          </a:p>
          <a:p>
            <a:endParaRPr lang="en-US" dirty="0" smtClean="0"/>
          </a:p>
          <a:p>
            <a:r>
              <a:rPr lang="en-US" dirty="0" smtClean="0"/>
              <a:t>BMC IP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3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	System  install manager</a:t>
            </a:r>
            <a:endParaRPr 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95" b="12795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Edit  Delete  console(</a:t>
            </a:r>
            <a:r>
              <a:rPr lang="en-US" sz="2400" dirty="0" err="1" smtClean="0"/>
              <a:t>bmc</a:t>
            </a:r>
            <a:r>
              <a:rPr lang="en-US" sz="2400" dirty="0" smtClean="0"/>
              <a:t> </a:t>
            </a:r>
            <a:r>
              <a:rPr lang="en-US" sz="2400" dirty="0" err="1" smtClean="0"/>
              <a:t>ip</a:t>
            </a:r>
            <a:r>
              <a:rPr lang="en-US" sz="2400" dirty="0" smtClean="0"/>
              <a:t>)   install  select OS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362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4382" y="640035"/>
            <a:ext cx="8825659" cy="7069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Install speed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5351" y="1862094"/>
            <a:ext cx="11874844" cy="4859982"/>
          </a:xfrm>
        </p:spPr>
        <p:txBody>
          <a:bodyPr/>
          <a:lstStyle/>
          <a:p>
            <a:r>
              <a:rPr lang="en-US" dirty="0" smtClean="0"/>
              <a:t>Install  over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023" y="1862094"/>
            <a:ext cx="104775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94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管理员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用户 导航界面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25562" y="2472871"/>
            <a:ext cx="4825158" cy="3416301"/>
          </a:xfrm>
        </p:spPr>
        <p:txBody>
          <a:bodyPr/>
          <a:lstStyle/>
          <a:p>
            <a:r>
              <a:rPr lang="en-US" altLang="zh-CN" dirty="0" smtClean="0"/>
              <a:t>Manager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smtClean="0"/>
              <a:t>Users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817" y="2382837"/>
            <a:ext cx="2114550" cy="38576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88" y="2182601"/>
            <a:ext cx="1700265" cy="455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31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Empty list servers (apply)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94" y="1865983"/>
            <a:ext cx="10980952" cy="471428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70708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67" y="805446"/>
            <a:ext cx="8761413" cy="706964"/>
          </a:xfrm>
        </p:spPr>
        <p:txBody>
          <a:bodyPr>
            <a:normAutofit/>
          </a:bodyPr>
          <a:lstStyle/>
          <a:p>
            <a:r>
              <a:rPr lang="en-US" dirty="0" smtClean="0"/>
              <a:t>Apply list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69" y="5100893"/>
            <a:ext cx="11583905" cy="13987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25" y="1680632"/>
            <a:ext cx="11459992" cy="308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16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Busy list servers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48" y="1680632"/>
            <a:ext cx="11476467" cy="496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04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10422</TotalTime>
  <Words>482</Words>
  <Application>Microsoft Office PowerPoint</Application>
  <PresentationFormat>Widescreen</PresentationFormat>
  <Paragraphs>52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方正姚体</vt:lpstr>
      <vt:lpstr>黑体</vt:lpstr>
      <vt:lpstr>华文新魏</vt:lpstr>
      <vt:lpstr>Arial</vt:lpstr>
      <vt:lpstr>Trebuchet MS</vt:lpstr>
      <vt:lpstr>Wingdings 3</vt:lpstr>
      <vt:lpstr>Facet</vt:lpstr>
      <vt:lpstr>Intel OMS 简介</vt:lpstr>
      <vt:lpstr>主要功能 (Features) </vt:lpstr>
      <vt:lpstr>System add install</vt:lpstr>
      <vt:lpstr>     System  install manager</vt:lpstr>
      <vt:lpstr> Install speed </vt:lpstr>
      <vt:lpstr>管理员&amp;用户 导航界面</vt:lpstr>
      <vt:lpstr>Empty list servers (apply)</vt:lpstr>
      <vt:lpstr>Apply list</vt:lpstr>
      <vt:lpstr>Busy list servers</vt:lpstr>
      <vt:lpstr>PowerPoint Presentation</vt:lpstr>
      <vt:lpstr>Flavors list </vt:lpstr>
      <vt:lpstr>Instances list </vt:lpstr>
      <vt:lpstr>Volumes list and create attach</vt:lpstr>
      <vt:lpstr>Volumes list</vt:lpstr>
      <vt:lpstr>后台运行方案</vt:lpstr>
      <vt:lpstr>      END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 OMS 简介</dc:title>
  <dc:creator>Kuang, FeirenX</dc:creator>
  <cp:lastModifiedBy>Kuang, FeirenX</cp:lastModifiedBy>
  <cp:revision>45</cp:revision>
  <dcterms:created xsi:type="dcterms:W3CDTF">2017-03-21T02:06:45Z</dcterms:created>
  <dcterms:modified xsi:type="dcterms:W3CDTF">2017-04-05T03:12:06Z</dcterms:modified>
</cp:coreProperties>
</file>