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7" r:id="rId3"/>
    <p:sldId id="292" r:id="rId4"/>
    <p:sldId id="300" r:id="rId5"/>
    <p:sldId id="289" r:id="rId6"/>
    <p:sldId id="293" r:id="rId7"/>
    <p:sldId id="290" r:id="rId8"/>
    <p:sldId id="291" r:id="rId9"/>
    <p:sldId id="294" r:id="rId10"/>
    <p:sldId id="296" r:id="rId11"/>
    <p:sldId id="295" r:id="rId12"/>
    <p:sldId id="258" r:id="rId13"/>
    <p:sldId id="263" r:id="rId14"/>
    <p:sldId id="262" r:id="rId15"/>
    <p:sldId id="261" r:id="rId16"/>
    <p:sldId id="264" r:id="rId17"/>
    <p:sldId id="259" r:id="rId18"/>
    <p:sldId id="265" r:id="rId19"/>
    <p:sldId id="279" r:id="rId20"/>
    <p:sldId id="298" r:id="rId21"/>
    <p:sldId id="286" r:id="rId22"/>
    <p:sldId id="26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81" r:id="rId38"/>
    <p:sldId id="284" r:id="rId39"/>
    <p:sldId id="283" r:id="rId40"/>
    <p:sldId id="285" r:id="rId41"/>
    <p:sldId id="297" r:id="rId42"/>
    <p:sldId id="299" r:id="rId4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7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3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0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2849-5570-4342-91BD-2F06611478A8}" type="datetimeFigureOut">
              <a:rPr lang="he-IL" smtClean="0"/>
              <a:t>י"ח/אדר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39B3-E4AD-4E56-98FC-F21C01176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~guido/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pulls" TargetMode="External"/><Relationship Id="rId2" Type="http://schemas.openxmlformats.org/officeDocument/2006/relationships/hyperlink" Target="https://github.com/python/cpython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umpy/numpy/issues" TargetMode="External"/><Relationship Id="rId4" Type="http://schemas.openxmlformats.org/officeDocument/2006/relationships/hyperlink" Target="https://www.python.org/community/lis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quotes/" TargetMode="External"/><Relationship Id="rId2" Type="http://schemas.openxmlformats.org/officeDocument/2006/relationships/hyperlink" Target="https://us.pycon.org/2016/spons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success/" TargetMode="External"/><Relationship Id="rId5" Type="http://schemas.openxmlformats.org/officeDocument/2006/relationships/hyperlink" Target="https://en.wikipedia.org/wiki/List_of_Python_software" TargetMode="External"/><Relationship Id="rId4" Type="http://schemas.openxmlformats.org/officeDocument/2006/relationships/hyperlink" Target="https://en.wikipedia.org/wiki/Python_(programming_language)#U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ighscalability.com/blog/2011/3/14/6-lessons-from-dropbox-one-million-files-saved-every-15-minu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/philip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othe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aulgraham.com/pypa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01268/hidden-features-of-python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353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umfocus.github.io/python-benchmarks/" TargetMode="External"/><Relationship Id="rId2" Type="http://schemas.openxmlformats.org/officeDocument/2006/relationships/hyperlink" Target="http://benchmarksgame.alioth.debian.org/u64q/compare.php?lang=python3&amp;lang2=gc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garden.com/stat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ojo.com/blog/9-most-in-demand-programming-languages-of-201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blogs/blog-cacm/176450-python-is-now-the-most-popular-introductory-teaching-language-at-top-us-universities/fulltex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ocs.python.org/2/faq/general.html#why-is-it-called-pyth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06" y="1093241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7384"/>
            <a:ext cx="7772400" cy="1470025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Introduction to</a:t>
            </a:r>
            <a:endParaRPr lang="he-IL" sz="54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988768"/>
            <a:ext cx="6400800" cy="1752600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Yoav Ram</a:t>
            </a:r>
          </a:p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Feb 2016</a:t>
            </a:r>
          </a:p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http://python.yoavram.com</a:t>
            </a: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122645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python.yoavram.com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4" y="2924944"/>
            <a:ext cx="1882848" cy="1882848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Version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    Python 1.0 - January 1994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1.5 - December 31, 1997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1.6 - September 5, 2000</a:t>
            </a:r>
          </a:p>
          <a:p>
            <a:pPr marL="0" indent="0" algn="l" rtl="0">
              <a:buNone/>
            </a:pPr>
            <a:r>
              <a:rPr lang="en-GB" sz="2000" dirty="0" smtClean="0"/>
              <a:t>    Python 2.0 - October 16, 2000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2.1 - April 17,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2.2 - December 21, 2001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2.3 - July 29, 2003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2.4 - November 30, 2004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2.5 - September 19, 2006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2.6 - October 1,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2.7 - July 3, 2010</a:t>
            </a:r>
          </a:p>
          <a:p>
            <a:pPr marL="0" indent="0" algn="l" rtl="0">
              <a:buNone/>
            </a:pPr>
            <a:r>
              <a:rPr lang="en-GB" sz="2000" dirty="0" smtClean="0"/>
              <a:t>    </a:t>
            </a:r>
            <a:endParaRPr lang="en-GB" sz="20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sz="2000" dirty="0" smtClean="0"/>
              <a:t>Python 3.0 - December 3, 2008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3.1 - June 27, 2009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3.2 - February 20, 2011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3.3 - September 29, 2012</a:t>
            </a:r>
          </a:p>
          <a:p>
            <a:pPr marL="0" indent="0" algn="l" rtl="0">
              <a:buNone/>
            </a:pPr>
            <a:r>
              <a:rPr lang="en-GB" sz="2000" dirty="0" smtClean="0"/>
              <a:t>        Python 3.4 - March 16, 2014</a:t>
            </a:r>
          </a:p>
          <a:p>
            <a:pPr marL="0" indent="0" algn="l" rtl="0">
              <a:buNone/>
            </a:pPr>
            <a:r>
              <a:rPr lang="en-GB" sz="2000" dirty="0" smtClean="0"/>
              <a:t>        </a:t>
            </a:r>
            <a:r>
              <a:rPr lang="en-GB" sz="2000" u="sng" dirty="0" smtClean="0"/>
              <a:t>Python 3.5 - September 13, 2015</a:t>
            </a:r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2482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Guido van Rossum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Python's principal author</a:t>
            </a:r>
          </a:p>
          <a:p>
            <a:pPr algn="l" rtl="0"/>
            <a:r>
              <a:rPr lang="en-US" dirty="0" smtClean="0"/>
              <a:t>Still has a central role in deciding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the direction of Python development </a:t>
            </a:r>
          </a:p>
          <a:p>
            <a:pPr algn="l" rtl="0"/>
            <a:r>
              <a:rPr lang="en-US" dirty="0" smtClean="0"/>
              <a:t>Titled by the Python community: </a:t>
            </a:r>
            <a:r>
              <a:rPr lang="en-US" b="1" i="1" dirty="0" smtClean="0"/>
              <a:t>Benevolent Dictator for Life</a:t>
            </a:r>
            <a:r>
              <a:rPr lang="en-US" b="1" dirty="0" smtClean="0"/>
              <a:t> (BDFL)</a:t>
            </a:r>
          </a:p>
          <a:p>
            <a:pPr algn="l" rtl="0"/>
            <a:r>
              <a:rPr lang="en-US" dirty="0" smtClean="0"/>
              <a:t>Employed by Google 2005-2012</a:t>
            </a:r>
          </a:p>
          <a:p>
            <a:pPr algn="l" rtl="0"/>
            <a:r>
              <a:rPr lang="en-US" dirty="0" smtClean="0"/>
              <a:t>Spent half his time developing Python </a:t>
            </a:r>
          </a:p>
          <a:p>
            <a:pPr algn="l" rtl="0"/>
            <a:r>
              <a:rPr lang="en-US" dirty="0" smtClean="0"/>
              <a:t>Since 2013 works for Dropbox</a:t>
            </a:r>
          </a:p>
          <a:p>
            <a:pPr algn="l" rtl="0"/>
            <a:r>
              <a:rPr lang="en-US" dirty="0" smtClean="0"/>
              <a:t>Spends half his time developing Python…</a:t>
            </a:r>
          </a:p>
          <a:p>
            <a:pPr marL="0" indent="0" rtl="0">
              <a:buNone/>
            </a:pPr>
            <a:r>
              <a:rPr lang="en-GB" dirty="0" smtClean="0">
                <a:hlinkClick r:id="rId2"/>
              </a:rPr>
              <a:t>Wikipedia</a:t>
            </a:r>
            <a:endParaRPr lang="en-GB" dirty="0" smtClean="0"/>
          </a:p>
          <a:p>
            <a:pPr marL="0" indent="0" rtl="0">
              <a:buNone/>
            </a:pP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/>
          </a:p>
          <a:p>
            <a:pPr algn="l" rtl="0"/>
            <a:endParaRPr lang="he-IL" dirty="0"/>
          </a:p>
        </p:txBody>
      </p:sp>
      <p:pic>
        <p:nvPicPr>
          <p:cNvPr id="18434" name="Picture 2" descr="Guido van Rossum OSCON 200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4"/>
          <a:stretch/>
        </p:blipFill>
        <p:spPr bwMode="auto">
          <a:xfrm>
            <a:off x="7020385" y="188640"/>
            <a:ext cx="1905000" cy="222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5999" y="3105835"/>
            <a:ext cx="66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399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Why Python?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288769" y="6039817"/>
            <a:ext cx="4574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algn="l" rtl="0"/>
            <a:r>
              <a:rPr lang="en-US" dirty="0" smtClean="0">
                <a:hlinkClick r:id="rId3"/>
              </a:rPr>
              <a:t>Why use Python for scientific computing?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61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Free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44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Gratis</a:t>
            </a:r>
            <a:r>
              <a:rPr lang="en-US" dirty="0" smtClean="0"/>
              <a:t>: Free as in Beer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dirty="0" smtClean="0"/>
              <a:t>Python is totally </a:t>
            </a:r>
            <a:r>
              <a:rPr lang="en-GB" b="1" dirty="0" smtClean="0"/>
              <a:t>free</a:t>
            </a:r>
          </a:p>
          <a:p>
            <a:pPr algn="l" rtl="0"/>
            <a:r>
              <a:rPr lang="en-GB" dirty="0" smtClean="0"/>
              <a:t>MATLAB is </a:t>
            </a:r>
            <a:r>
              <a:rPr lang="en-GB" b="1" dirty="0" smtClean="0"/>
              <a:t>expensive </a:t>
            </a:r>
          </a:p>
          <a:p>
            <a:pPr lvl="1" algn="l" rtl="0"/>
            <a:r>
              <a:rPr lang="en-GB" dirty="0" smtClean="0"/>
              <a:t>Individuals: $2,605 </a:t>
            </a:r>
            <a:endParaRPr lang="he-IL" dirty="0" smtClean="0"/>
          </a:p>
          <a:p>
            <a:pPr lvl="1" algn="l" rtl="0"/>
            <a:r>
              <a:rPr lang="en-US" dirty="0" smtClean="0"/>
              <a:t>Academia: $625</a:t>
            </a:r>
          </a:p>
          <a:p>
            <a:pPr lvl="1" algn="l" rtl="0"/>
            <a:r>
              <a:rPr lang="en-US" dirty="0" smtClean="0"/>
              <a:t>Personal: $135</a:t>
            </a:r>
          </a:p>
          <a:p>
            <a:pPr lvl="1" algn="l" rtl="0"/>
            <a:r>
              <a:rPr lang="en-US" dirty="0" smtClean="0"/>
              <a:t>Student: $45-89</a:t>
            </a:r>
            <a:endParaRPr lang="en-GB" dirty="0"/>
          </a:p>
          <a:p>
            <a:pPr marL="0" indent="0" algn="l" rtl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79797" y="6309320"/>
            <a:ext cx="7016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http://www.mathworks.com/pricing-licensing/index.html?prodCode=ML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5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Libre</a:t>
            </a:r>
            <a:r>
              <a:rPr lang="en-US" dirty="0" smtClean="0"/>
              <a:t>: Free as in Speech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GB" dirty="0" smtClean="0"/>
              <a:t>MATLAB source code is </a:t>
            </a:r>
            <a:r>
              <a:rPr lang="en-GB" b="1" dirty="0" smtClean="0"/>
              <a:t>closed</a:t>
            </a:r>
            <a:r>
              <a:rPr lang="en-GB" dirty="0" smtClean="0"/>
              <a:t> and proprietary</a:t>
            </a:r>
          </a:p>
          <a:p>
            <a:pPr lvl="1" algn="l" rtl="0"/>
            <a:r>
              <a:rPr lang="en-US" dirty="0" smtClean="0"/>
              <a:t>You cannot </a:t>
            </a:r>
            <a:r>
              <a:rPr lang="en-US" b="1" dirty="0" smtClean="0"/>
              <a:t>see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cannot </a:t>
            </a:r>
            <a:r>
              <a:rPr lang="en-US" b="1" dirty="0" smtClean="0"/>
              <a:t>change </a:t>
            </a:r>
            <a:r>
              <a:rPr lang="en-US" dirty="0" smtClean="0"/>
              <a:t>the code</a:t>
            </a:r>
          </a:p>
          <a:p>
            <a:pPr lvl="1" algn="l" rtl="0"/>
            <a:r>
              <a:rPr lang="en-US" dirty="0" smtClean="0"/>
              <a:t>You can participate in the discussion as a </a:t>
            </a:r>
            <a:r>
              <a:rPr lang="en-US" b="1" dirty="0" smtClean="0"/>
              <a:t>client</a:t>
            </a:r>
          </a:p>
          <a:p>
            <a:pPr algn="l" rtl="0"/>
            <a:r>
              <a:rPr lang="en-GB" dirty="0" smtClean="0"/>
              <a:t>Python source code is </a:t>
            </a:r>
            <a:r>
              <a:rPr lang="en-GB" b="1" dirty="0" smtClean="0"/>
              <a:t>open</a:t>
            </a:r>
          </a:p>
          <a:p>
            <a:pPr lvl="1" algn="l" rtl="0"/>
            <a:r>
              <a:rPr lang="en-GB" dirty="0" smtClean="0"/>
              <a:t>You can </a:t>
            </a:r>
            <a:r>
              <a:rPr lang="en-GB" b="1" dirty="0" smtClean="0"/>
              <a:t>see</a:t>
            </a:r>
            <a:r>
              <a:rPr lang="en-GB" dirty="0" smtClean="0"/>
              <a:t>, you can </a:t>
            </a:r>
            <a:r>
              <a:rPr lang="en-GB" b="1" dirty="0" smtClean="0"/>
              <a:t>change,</a:t>
            </a:r>
            <a:r>
              <a:rPr lang="en-GB" dirty="0" smtClean="0"/>
              <a:t> you can </a:t>
            </a:r>
            <a:r>
              <a:rPr lang="en-GB" b="1" dirty="0" smtClean="0"/>
              <a:t>contribute</a:t>
            </a:r>
            <a:r>
              <a:rPr lang="en-GB" dirty="0" smtClean="0"/>
              <a:t> code and documentation (</a:t>
            </a:r>
            <a:r>
              <a:rPr lang="en-GB" dirty="0" smtClean="0">
                <a:hlinkClick r:id="rId2"/>
              </a:rPr>
              <a:t>python</a:t>
            </a:r>
            <a:r>
              <a:rPr lang="en-GB" dirty="0" smtClean="0"/>
              <a:t>, </a:t>
            </a:r>
            <a:r>
              <a:rPr lang="en-GB" dirty="0" err="1" smtClean="0">
                <a:hlinkClick r:id="rId3"/>
              </a:rPr>
              <a:t>numpy</a:t>
            </a:r>
            <a:r>
              <a:rPr lang="en-GB" dirty="0" smtClean="0"/>
              <a:t>)</a:t>
            </a:r>
          </a:p>
          <a:p>
            <a:pPr lvl="1" algn="l" rtl="0"/>
            <a:r>
              <a:rPr lang="en-GB" dirty="0" smtClean="0"/>
              <a:t>You can participate in the discussion as a </a:t>
            </a:r>
            <a:r>
              <a:rPr lang="en-GB" b="1" dirty="0" smtClean="0"/>
              <a:t>peer</a:t>
            </a:r>
            <a:r>
              <a:rPr lang="en-GB" dirty="0" smtClean="0"/>
              <a:t> (</a:t>
            </a:r>
            <a:r>
              <a:rPr lang="en-GB" dirty="0" smtClean="0">
                <a:hlinkClick r:id="rId4"/>
              </a:rPr>
              <a:t>python</a:t>
            </a:r>
            <a:r>
              <a:rPr lang="en-GB" dirty="0" smtClean="0"/>
              <a:t> </a:t>
            </a:r>
            <a:r>
              <a:rPr lang="en-GB" dirty="0" err="1" smtClean="0">
                <a:hlinkClick r:id="rId5"/>
              </a:rPr>
              <a:t>numpy</a:t>
            </a:r>
            <a:r>
              <a:rPr lang="en-GB" dirty="0" smtClean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493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general-purpose language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0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used for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scientific computing</a:t>
            </a:r>
          </a:p>
          <a:p>
            <a:pPr algn="l" rtl="0"/>
            <a:r>
              <a:rPr lang="en-US" dirty="0" smtClean="0"/>
              <a:t>enterprise software</a:t>
            </a:r>
          </a:p>
          <a:p>
            <a:pPr algn="l" rtl="0"/>
            <a:r>
              <a:rPr lang="en-US" dirty="0" smtClean="0"/>
              <a:t>web design</a:t>
            </a:r>
          </a:p>
          <a:p>
            <a:pPr algn="l" rtl="0"/>
            <a:r>
              <a:rPr lang="en-US" dirty="0" smtClean="0"/>
              <a:t>back end</a:t>
            </a:r>
          </a:p>
          <a:p>
            <a:pPr algn="l" rtl="0"/>
            <a:r>
              <a:rPr lang="en-US" dirty="0" smtClean="0"/>
              <a:t>front end</a:t>
            </a:r>
          </a:p>
          <a:p>
            <a:pPr algn="l" rtl="0"/>
            <a:r>
              <a:rPr lang="en-US" dirty="0" smtClean="0"/>
              <a:t>everything in between</a:t>
            </a:r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used 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6400" dirty="0" smtClean="0"/>
              <a:t>Google, Rackspace, Microsoft, Intel, Walt Disney, </a:t>
            </a:r>
            <a:r>
              <a:rPr lang="en-US" sz="6400" dirty="0" err="1" smtClean="0"/>
              <a:t>MailChimp</a:t>
            </a:r>
            <a:r>
              <a:rPr lang="en-US" sz="6400" dirty="0" smtClean="0"/>
              <a:t>, </a:t>
            </a:r>
            <a:r>
              <a:rPr lang="en-US" sz="6400" dirty="0" err="1" smtClean="0"/>
              <a:t>twilio</a:t>
            </a:r>
            <a:r>
              <a:rPr lang="en-US" sz="6400" dirty="0" smtClean="0"/>
              <a:t>, Bank of America, Facebook, Instagram, HP, </a:t>
            </a:r>
            <a:r>
              <a:rPr lang="en-US" sz="6400" dirty="0" err="1" smtClean="0"/>
              <a:t>Linkedin</a:t>
            </a:r>
            <a:r>
              <a:rPr lang="en-US" sz="6400" dirty="0" smtClean="0"/>
              <a:t>, Elastic, Mozilla, YouTube, ILM, Thawte, CERN, Yahoo!, NASA, </a:t>
            </a:r>
            <a:r>
              <a:rPr lang="en-US" sz="6400" dirty="0" err="1" smtClean="0"/>
              <a:t>Trac</a:t>
            </a:r>
            <a:r>
              <a:rPr lang="en-US" sz="6400" dirty="0" smtClean="0"/>
              <a:t>, Civilization IV, </a:t>
            </a:r>
            <a:r>
              <a:rPr lang="en-US" sz="6400" dirty="0" err="1" smtClean="0"/>
              <a:t>reddit</a:t>
            </a:r>
            <a:r>
              <a:rPr lang="en-US" sz="6400" dirty="0" smtClean="0"/>
              <a:t>, </a:t>
            </a:r>
            <a:r>
              <a:rPr lang="en-US" sz="6400" dirty="0" err="1" smtClean="0"/>
              <a:t>LucasFilms</a:t>
            </a:r>
            <a:r>
              <a:rPr lang="en-US" sz="6400" dirty="0" smtClean="0"/>
              <a:t>, D-Link, Phillips, AstraZeneca,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GB" dirty="0" smtClean="0">
              <a:hlinkClick r:id="rId2"/>
            </a:endParaRP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https://us.pycon.org/2016/sponsors/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3"/>
              </a:rPr>
              <a:t>https://www.python.org/about/quotes/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>
                <a:hlinkClick r:id="rId4"/>
              </a:rPr>
              <a:t>https://en.wikipedia.org/wiki/Python_%28programming_language%29#Use</a:t>
            </a:r>
            <a:endParaRPr lang="en-GB" dirty="0" smtClean="0"/>
          </a:p>
          <a:p>
            <a:pPr marL="0" indent="0" algn="l" rtl="0">
              <a:buNone/>
            </a:pPr>
            <a:r>
              <a:rPr lang="en-US" dirty="0" smtClean="0">
                <a:hlinkClick r:id="rId5"/>
              </a:rPr>
              <a:t>https://en.wikipedia.org/wiki/List_of_Python_software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hlinkClick r:id="rId6"/>
              </a:rPr>
              <a:t>https://www.python.org/about/success/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3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Dropbox Did It and How Python Helped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Rian Hunter, a Dropbox Engineer presented at </a:t>
            </a:r>
            <a:r>
              <a:rPr lang="en-US" sz="2000" dirty="0" err="1" smtClean="0"/>
              <a:t>PyCon</a:t>
            </a:r>
            <a:r>
              <a:rPr lang="en-US" sz="2000" dirty="0" smtClean="0"/>
              <a:t> 2011:</a:t>
            </a:r>
          </a:p>
          <a:p>
            <a:pPr algn="l" rtl="0"/>
            <a:r>
              <a:rPr lang="en-GB" sz="2000" dirty="0" smtClean="0"/>
              <a:t>99.9 % of code in Python. </a:t>
            </a:r>
          </a:p>
          <a:p>
            <a:pPr algn="l" rtl="0"/>
            <a:r>
              <a:rPr lang="en-GB" sz="2000" dirty="0" smtClean="0"/>
              <a:t>Server backend, desktop client, website controller logic, API backend, and analytics. </a:t>
            </a:r>
          </a:p>
          <a:p>
            <a:pPr algn="l" rtl="0"/>
            <a:r>
              <a:rPr lang="en-GB" sz="2000" dirty="0" smtClean="0"/>
              <a:t>Run on a single code base using Python: Windows, Mac, Linux using tools like </a:t>
            </a:r>
            <a:r>
              <a:rPr lang="en-GB" sz="2000" dirty="0" err="1" smtClean="0"/>
              <a:t>PyObjs</a:t>
            </a:r>
            <a:r>
              <a:rPr lang="en-GB" sz="2000" dirty="0" smtClean="0"/>
              <a:t>, </a:t>
            </a:r>
            <a:r>
              <a:rPr lang="en-GB" sz="2000" dirty="0" err="1" smtClean="0"/>
              <a:t>WxPython</a:t>
            </a:r>
            <a:r>
              <a:rPr lang="en-GB" sz="2000" dirty="0" smtClean="0"/>
              <a:t>, types, py2exe, py2app, PyWin32.</a:t>
            </a:r>
          </a:p>
          <a:p>
            <a:pPr algn="l" rtl="0"/>
            <a:r>
              <a:rPr lang="en-US" sz="2000" dirty="0" smtClean="0"/>
              <a:t>Python helped iterate fast through all the different error cases they experienced on the wide variety of platforms they support.</a:t>
            </a:r>
          </a:p>
          <a:p>
            <a:pPr algn="l" rtl="0"/>
            <a:r>
              <a:rPr lang="en-US" sz="2000" dirty="0" smtClean="0"/>
              <a:t>Use C for inner loops - optimizing CPU is easy</a:t>
            </a:r>
          </a:p>
          <a:p>
            <a:pPr algn="l" rtl="0"/>
            <a:r>
              <a:rPr lang="en-US" sz="2000" dirty="0" smtClean="0"/>
              <a:t>Custom memory allocator - optimizing memory is hard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GB" sz="2000" dirty="0" smtClean="0"/>
              <a:t>See more at </a:t>
            </a:r>
            <a:r>
              <a:rPr lang="en-GB" sz="2000" dirty="0" err="1" smtClean="0">
                <a:hlinkClick r:id="rId2"/>
              </a:rPr>
              <a:t>highscalability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524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Python is a </a:t>
            </a:r>
          </a:p>
          <a:p>
            <a:pPr algn="l" rtl="0"/>
            <a:r>
              <a:rPr lang="en-US" dirty="0" smtClean="0"/>
              <a:t>Widely used </a:t>
            </a:r>
          </a:p>
          <a:p>
            <a:pPr algn="l" rtl="0"/>
            <a:r>
              <a:rPr lang="en-US" dirty="0" smtClean="0"/>
              <a:t>High-level</a:t>
            </a:r>
          </a:p>
          <a:p>
            <a:pPr algn="l" rtl="0"/>
            <a:r>
              <a:rPr lang="en-US" dirty="0"/>
              <a:t>G</a:t>
            </a:r>
            <a:r>
              <a:rPr lang="en-US" dirty="0" smtClean="0"/>
              <a:t>eneral-purpose</a:t>
            </a:r>
          </a:p>
          <a:p>
            <a:pPr algn="l" rtl="0"/>
            <a:r>
              <a:rPr lang="en-US" dirty="0" smtClean="0"/>
              <a:t>Interpreted</a:t>
            </a:r>
          </a:p>
          <a:p>
            <a:pPr algn="l" rtl="0"/>
            <a:r>
              <a:rPr lang="en-US" dirty="0" smtClean="0"/>
              <a:t>Dynamic</a:t>
            </a:r>
          </a:p>
          <a:p>
            <a:pPr marL="0" indent="0" algn="l" rtl="0">
              <a:buNone/>
            </a:pPr>
            <a:r>
              <a:rPr lang="en-US" dirty="0" smtClean="0"/>
              <a:t>Programming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Success story: Philips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S</a:t>
            </a:r>
            <a:r>
              <a:rPr lang="en-US" dirty="0" smtClean="0"/>
              <a:t>emiconductor manufacturing facility in Fishkill, NY</a:t>
            </a:r>
          </a:p>
          <a:p>
            <a:pPr algn="l" rtl="0"/>
            <a:r>
              <a:rPr lang="en-US" dirty="0" smtClean="0"/>
              <a:t>In 1997 they started redesigning the system architecture</a:t>
            </a:r>
          </a:p>
          <a:p>
            <a:pPr algn="l" rtl="0"/>
            <a:r>
              <a:rPr lang="en-US" dirty="0" smtClean="0"/>
              <a:t>Python was suggested</a:t>
            </a:r>
          </a:p>
          <a:p>
            <a:pPr algn="l" rtl="0"/>
            <a:r>
              <a:rPr lang="en-US" dirty="0" smtClean="0"/>
              <a:t>Concern if a scripting language is suitable for the bulk of the code</a:t>
            </a:r>
          </a:p>
          <a:p>
            <a:pPr algn="l" rtl="0"/>
            <a:r>
              <a:rPr lang="en-US" dirty="0" smtClean="0"/>
              <a:t>Some favored significant portions of code in C++</a:t>
            </a:r>
          </a:p>
          <a:p>
            <a:pPr algn="l" rtl="0"/>
            <a:r>
              <a:rPr lang="en-US" dirty="0" smtClean="0"/>
              <a:t>Everybody seemed to have a preference that </a:t>
            </a:r>
            <a:r>
              <a:rPr lang="en-US" i="1" dirty="0" smtClean="0"/>
              <a:t>wasn't</a:t>
            </a:r>
            <a:r>
              <a:rPr lang="en-US" dirty="0" smtClean="0"/>
              <a:t> Python</a:t>
            </a:r>
          </a:p>
          <a:p>
            <a:pPr algn="l" rtl="0"/>
            <a:r>
              <a:rPr lang="en-US" dirty="0" smtClean="0"/>
              <a:t>After much discussion, Python prevailed </a:t>
            </a:r>
          </a:p>
          <a:p>
            <a:pPr algn="l" rtl="0"/>
            <a:r>
              <a:rPr lang="en-US" dirty="0" smtClean="0"/>
              <a:t>The project was a </a:t>
            </a:r>
            <a:r>
              <a:rPr lang="en-US" i="1" dirty="0" smtClean="0"/>
              <a:t>huge success</a:t>
            </a:r>
          </a:p>
          <a:p>
            <a:pPr algn="l" rtl="0"/>
            <a:r>
              <a:rPr lang="en-US" dirty="0" smtClean="0"/>
              <a:t>Rebuilt 8 years of software development effort in less &lt;2 years with a smaller team</a:t>
            </a:r>
          </a:p>
          <a:p>
            <a:pPr algn="l" rtl="0"/>
            <a:r>
              <a:rPr lang="en-US" dirty="0" smtClean="0"/>
              <a:t>Success attributed largely to Python - it is very easy to develop code quickly: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requires less supporting code – less boilerplate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Python speeds the development cycle – no compilation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dirty="0" smtClean="0"/>
              <a:t>Python facilitates debugging – even without using debugger</a:t>
            </a:r>
          </a:p>
          <a:p>
            <a:pPr algn="l" rtl="0"/>
            <a:r>
              <a:rPr lang="en-GB" dirty="0" smtClean="0"/>
              <a:t>Later on, moving the system from OS/2 to Linux required almost no effort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GB" i="1" dirty="0" smtClean="0"/>
              <a:t>Michael Muller, </a:t>
            </a:r>
            <a:r>
              <a:rPr lang="en-US" dirty="0" smtClean="0">
                <a:hlinkClick r:id="rId2"/>
              </a:rPr>
              <a:t>https://www.python.org/about/success/philips/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portable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More or less same code runs on Windows, Linux, OSX, and any platform with a Python interpreter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012160" y="6237312"/>
            <a:ext cx="288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Python for "other" platforms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500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856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syntax is beautiful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Once you get over the use of </a:t>
            </a:r>
            <a:r>
              <a:rPr lang="en-US" b="1" dirty="0" smtClean="0"/>
              <a:t>meaningful whitespace</a:t>
            </a:r>
            <a:r>
              <a:rPr lang="en-US" dirty="0" smtClean="0"/>
              <a:t>, you realize how much it makes sense. </a:t>
            </a:r>
          </a:p>
          <a:p>
            <a:pPr marL="0" indent="0" algn="l" rtl="0">
              <a:buNone/>
            </a:pPr>
            <a:r>
              <a:rPr lang="en-US" dirty="0" smtClean="0"/>
              <a:t>Famous entrepreneur and investor </a:t>
            </a:r>
            <a:r>
              <a:rPr lang="en-US" b="1" dirty="0" smtClean="0"/>
              <a:t>Paul Graham</a:t>
            </a:r>
            <a:r>
              <a:rPr lang="en-US" dirty="0" smtClean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i="1" dirty="0" smtClean="0"/>
              <a:t>…when you program, you spend more time reading code than writing it. You push blobs of source code around the way a sculptor does blobs of clay. So a language that makes source code ugly is maddening to an exacting programmer, as clay full of lumps would be to a sculptor.</a:t>
            </a:r>
            <a:endParaRPr lang="he-IL" i="1" dirty="0"/>
          </a:p>
        </p:txBody>
      </p:sp>
      <p:sp>
        <p:nvSpPr>
          <p:cNvPr id="4" name="Rectangle 3"/>
          <p:cNvSpPr/>
          <p:nvPr/>
        </p:nvSpPr>
        <p:spPr>
          <a:xfrm>
            <a:off x="5508104" y="6309320"/>
            <a:ext cx="349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http://paulgraham.com/pypar.html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572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is inherently object-oriented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875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Almost everything is an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strings, lists, dictionaries, tuples, functions, classes, and more</a:t>
            </a:r>
          </a:p>
          <a:p>
            <a:pPr algn="l" rtl="0"/>
            <a:r>
              <a:rPr lang="en-US" dirty="0" smtClean="0"/>
              <a:t>The implied usefulness is that these things each have their own members and methods that encapsulate its functionality and information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942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high level, easy to learn, and fast to develop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is MATLAB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9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has many cool features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GB" dirty="0" smtClean="0">
                <a:hlinkClick r:id="rId2"/>
              </a:rPr>
              <a:t>http://stackoverflow.com/questions/101268/hidden-features-of-python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47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0232" y="6309320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 smtClean="0">
                <a:hlinkClick r:id="rId2"/>
              </a:rPr>
              <a:t>https://xkcd.com/353/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3" y="1052736"/>
            <a:ext cx="763435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7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is fast enough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Written in C (and some Fortran)</a:t>
            </a:r>
            <a:endParaRPr lang="he-IL" dirty="0" smtClean="0"/>
          </a:p>
          <a:p>
            <a:pPr rtl="0"/>
            <a:r>
              <a:rPr lang="en-US" dirty="0" smtClean="0"/>
              <a:t>Easy to wrap more C</a:t>
            </a:r>
          </a:p>
          <a:p>
            <a:pPr rtl="0"/>
            <a:r>
              <a:rPr lang="en-US" dirty="0" smtClean="0"/>
              <a:t>Easy to parallelize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536504" y="64440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Benchmark Game</a:t>
            </a:r>
            <a:r>
              <a:rPr lang="en-GB" dirty="0" smtClean="0"/>
              <a:t> | </a:t>
            </a:r>
            <a:r>
              <a:rPr lang="en-GB" dirty="0" err="1" smtClean="0">
                <a:hlinkClick r:id="rId3"/>
              </a:rPr>
              <a:t>NumFocus</a:t>
            </a:r>
            <a:r>
              <a:rPr lang="en-GB" dirty="0" smtClean="0">
                <a:hlinkClick r:id="rId3"/>
              </a:rPr>
              <a:t> Benchmarks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47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Design </a:t>
            </a:r>
            <a:r>
              <a:rPr lang="en-US" dirty="0" smtClean="0"/>
              <a:t>emphasizes </a:t>
            </a:r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Uncluttered </a:t>
            </a:r>
            <a:r>
              <a:rPr lang="en-US" b="1" dirty="0"/>
              <a:t>visual layout </a:t>
            </a:r>
            <a:r>
              <a:rPr lang="en-US" b="1" dirty="0" smtClean="0"/>
              <a:t> </a:t>
            </a:r>
            <a:r>
              <a:rPr lang="en-US" dirty="0" smtClean="0"/>
              <a:t>(whitespaces…)</a:t>
            </a:r>
          </a:p>
          <a:p>
            <a:pPr algn="l" rtl="0"/>
            <a:r>
              <a:rPr lang="en-US" b="1" dirty="0" smtClean="0"/>
              <a:t>English </a:t>
            </a:r>
            <a:r>
              <a:rPr lang="en-US" b="1" dirty="0"/>
              <a:t>keywords</a:t>
            </a:r>
            <a:r>
              <a:rPr lang="en-US" dirty="0"/>
              <a:t> </a:t>
            </a:r>
            <a:r>
              <a:rPr lang="en-US" dirty="0" smtClean="0"/>
              <a:t>used where </a:t>
            </a:r>
            <a:r>
              <a:rPr lang="en-US" dirty="0"/>
              <a:t>other languages use </a:t>
            </a:r>
            <a:r>
              <a:rPr lang="en-US" dirty="0" smtClean="0"/>
              <a:t>punctuation</a:t>
            </a:r>
            <a:r>
              <a:rPr lang="en-US" dirty="0"/>
              <a:t> </a:t>
            </a:r>
            <a:r>
              <a:rPr lang="en-US" dirty="0" smtClean="0"/>
              <a:t>(and, or, not…) </a:t>
            </a:r>
          </a:p>
          <a:p>
            <a:pPr algn="l" rtl="0"/>
            <a:r>
              <a:rPr lang="en-US" dirty="0" smtClean="0"/>
              <a:t>Aims for </a:t>
            </a:r>
            <a:r>
              <a:rPr lang="en-US" b="1" dirty="0" smtClean="0"/>
              <a:t>simplicity </a:t>
            </a:r>
            <a:r>
              <a:rPr lang="en-US" dirty="0"/>
              <a:t>and </a:t>
            </a:r>
            <a:r>
              <a:rPr lang="en-US" b="1" dirty="0"/>
              <a:t>generality </a:t>
            </a:r>
            <a:endParaRPr lang="en-US" b="1" dirty="0" smtClean="0"/>
          </a:p>
          <a:p>
            <a:pPr algn="l" rtl="0"/>
            <a:r>
              <a:rPr lang="en-US" dirty="0" smtClean="0"/>
              <a:t>The Python mantra:</a:t>
            </a:r>
          </a:p>
          <a:p>
            <a:pPr marL="0" indent="0" algn="ctr" rtl="0">
              <a:buNone/>
            </a:pPr>
            <a:r>
              <a:rPr lang="en-US" b="1" i="1" dirty="0" smtClean="0"/>
              <a:t>There </a:t>
            </a:r>
            <a:r>
              <a:rPr lang="en-US" b="1" i="1" dirty="0"/>
              <a:t>should be </a:t>
            </a:r>
            <a:r>
              <a:rPr lang="en-US" b="1" i="1" dirty="0" smtClean="0"/>
              <a:t>one—and </a:t>
            </a:r>
            <a:r>
              <a:rPr lang="en-US" b="1" i="1" dirty="0"/>
              <a:t>preferably only one—obvious way to do </a:t>
            </a:r>
            <a:r>
              <a:rPr lang="en-US" b="1" i="1" dirty="0" smtClean="0"/>
              <a:t>it</a:t>
            </a:r>
            <a:endParaRPr lang="en-US" sz="2400" b="1" dirty="0" smtClean="0"/>
          </a:p>
          <a:p>
            <a:pPr algn="l" rtl="0"/>
            <a:r>
              <a:rPr lang="en-US" dirty="0" smtClean="0"/>
              <a:t>As opposed </a:t>
            </a:r>
            <a:r>
              <a:rPr lang="en-US" dirty="0"/>
              <a:t>to the Perl and Ruby </a:t>
            </a:r>
            <a:r>
              <a:rPr lang="en-US" dirty="0" smtClean="0"/>
              <a:t>mantra:</a:t>
            </a:r>
          </a:p>
          <a:p>
            <a:pPr marL="0" indent="0" algn="ctr" rtl="0">
              <a:buNone/>
            </a:pPr>
            <a:r>
              <a:rPr lang="en-US" i="1" dirty="0" smtClean="0"/>
              <a:t>There's </a:t>
            </a:r>
            <a:r>
              <a:rPr lang="en-US" i="1" dirty="0"/>
              <a:t>more than one way to do </a:t>
            </a:r>
            <a:r>
              <a:rPr lang="en-US" i="1" dirty="0" smtClean="0"/>
              <a:t>it</a:t>
            </a:r>
            <a:endParaRPr lang="en-US" i="1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1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is popular and has a great community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32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Great community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Programmers</a:t>
            </a:r>
          </a:p>
          <a:p>
            <a:pPr algn="l" rtl="0"/>
            <a:r>
              <a:rPr lang="en-US" dirty="0" smtClean="0"/>
              <a:t>Scientists</a:t>
            </a:r>
          </a:p>
          <a:p>
            <a:pPr algn="l" rtl="0"/>
            <a:r>
              <a:rPr lang="en-US" dirty="0" smtClean="0"/>
              <a:t>Mathematicians</a:t>
            </a:r>
          </a:p>
          <a:p>
            <a:pPr algn="l" rtl="0"/>
            <a:r>
              <a:rPr lang="en-US" dirty="0" smtClean="0"/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41003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953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Easy to find help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45" y="1340768"/>
            <a:ext cx="5338936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Python is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algn="l" rtl="0"/>
            <a:r>
              <a:rPr lang="en-US" sz="2400" dirty="0" smtClean="0"/>
              <a:t>MATLAB is 60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popular tag on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http://stackoverflow.com/tags</a:t>
            </a:r>
            <a:r>
              <a:rPr lang="en-US" sz="2400" dirty="0" smtClean="0"/>
              <a:t>, Feb 2016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Active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active repositories on </a:t>
            </a:r>
            <a:r>
              <a:rPr lang="en-US" i="1" dirty="0" smtClean="0"/>
              <a:t>GitHub</a:t>
            </a:r>
            <a:r>
              <a:rPr lang="en-US" dirty="0" smtClean="0"/>
              <a:t> after </a:t>
            </a:r>
            <a:r>
              <a:rPr lang="en-US" i="1" dirty="0" smtClean="0"/>
              <a:t>Java</a:t>
            </a:r>
            <a:r>
              <a:rPr lang="en-US" dirty="0" smtClean="0"/>
              <a:t> (incl. </a:t>
            </a:r>
            <a:r>
              <a:rPr lang="en-US" i="1" dirty="0" smtClean="0"/>
              <a:t>Android</a:t>
            </a:r>
            <a:r>
              <a:rPr lang="en-US" dirty="0" smtClean="0"/>
              <a:t>) and </a:t>
            </a:r>
            <a:r>
              <a:rPr lang="en-US" i="1" dirty="0" smtClean="0"/>
              <a:t>JavaScript</a:t>
            </a:r>
            <a:r>
              <a:rPr lang="en-US" dirty="0" smtClean="0"/>
              <a:t> (incl. </a:t>
            </a:r>
            <a:r>
              <a:rPr lang="en-US" i="1" dirty="0" smtClean="0"/>
              <a:t>node.js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~27-fold more than MATLAB</a:t>
            </a:r>
          </a:p>
          <a:p>
            <a:pPr algn="l" rtl="0"/>
            <a:r>
              <a:rPr lang="en-US" dirty="0" smtClean="0"/>
              <a:t>As of Feb 2016</a:t>
            </a:r>
            <a:endParaRPr lang="en-US" dirty="0"/>
          </a:p>
          <a:p>
            <a:pPr algn="l" rtl="0"/>
            <a:r>
              <a:rPr lang="en-US" dirty="0" smtClean="0"/>
              <a:t>See breakdown at </a:t>
            </a:r>
            <a:r>
              <a:rPr lang="en-US" dirty="0" err="1" smtClean="0">
                <a:hlinkClick r:id="rId2"/>
              </a:rPr>
              <a:t>githut</a:t>
            </a:r>
            <a:endParaRPr lang="he-IL" dirty="0"/>
          </a:p>
        </p:txBody>
      </p:sp>
      <p:sp>
        <p:nvSpPr>
          <p:cNvPr id="5" name="AutoShape 5" descr="data:image/png;base64,iVBORw0KGgoAAAANSUhEUgAAAtoAAAHMCAYAAADriQ8oAAAABHNCSVQICAgIfAhkiAAAAAlwSFlzAAALEgAACxIB0t1+/AAAIABJREFUeJzs3Xt8zvXj//HntQNzZjaHzJxrzBbLMRJbOjgfS5jDJxQmokKiUKJkMSREE1lyjIYySg6ZLQo5RWikOTVz2lzb9fvD1/XrwriW6+3aNY/77eZ2c73fr+t9Pa/rr6e31/v1MlksFosAAAAAOJSbswMAAAAAuRFFGwAAADAARRsAAAAwAEUbAAAAMABFGwAAADAARdtFmc1mJSUlyWw2OzsKAAAAboGi7aJOnjypsLAwnTx50tlRAAAAcAsUbQAAAMAAFG0AAADAABRtAAAAwAAUbQAAAMAAFG0AAADAABRtAAAAwAAUbQAAAMAAHs4OgLuUskfKn2z85xQNktw8jf8cAACAXIKi7ep+aCEVvQe7Qz6dKHmHGP85AAAAuQRTRwAAAAADULTtlJ6ernHjxmnVqlXWY+Hh4erUqVO2rhMVFaWAgAClp6c7OiIAAAByEIq2nU6ePKl58+bJbL67aRomk0kmk8lBqQAAAJBTUbTtZLFYnB0BAAAALiTXFe3Q0FBFRUXpww8/VMOGDVWzZk316dNHp0+f1rJly/Tkk0+qZs2a6t69u5KSkiRdK9GffvqpWrdurRo1aqhGjRpq166dvvvuO0lSfHy8nnrqKZlMJg0bNkzdunW75Wenp6crMjJSTz/9tIKCglSzZk116dJF27dvv2nsxo0b1bx5cwUHB6t169b69ttvjftRAAAAcM/luqItSdHR0Tp48KDef/99DRs2TFu2bFF4eLiio6M1bNgwjR07Vr/++qvGjBkjSZo0aZKmTJmi9u3ba/bs2Xr//fdlMpk0ePBgJScnKzAwUJMnT5bFYlH//v311ltv3fJzhw0bpi+//FK9evXS3LlzNXr0aJ06dUoDBw5UWlqadZzFYtEbb7yhTp06adq0aSpXrpwGDhyo77///l78PAAAALgHcuXyfl5eXoqKipKn57V1n7/77jtt3rxZq1evVvny5SVJCQkJio2NlXRt/vXAgQNt7lSXKlVKzz77rBISEtSsWTNVrVpVklS2bFlVqlTpps+8evWqLly4oBEjRqhly5bW4x4eHhoyZIj279+v4OBgSdfmab/55ptq1aqVJOmxxx5Ty5YtNW3aNDVu3NjhvwcAAADuvVxZtAMDA60lW5J8fX1VoEABa8mWpKJFiyo1NVWS9MEHH0iSzp07pyNHjujo0aPatm2bTCaT3auDeHp6aubMmZKkU6dO6ejRozpy5IjWr18vSTbXMZlMeuaZZ2ze37RpU82YMUOXL19Wvnz5sv+lAQAAkKPkyqJdsGDBm455eXllOX7Pnj0aM2aMfvnlF+XNm1eVKlVSlSpVsv25W7Zs0XvvvaeDBw8qf/78evDBB1WiRAlJtg9TFipUyOYfApJUvHhxWSwWpaamUrQBAABygVxZtLPj4sWL6tWrlypVqqSVK1eqcuXKMplM2rdvn1asWGH3dZKSktSvXz81atRI06ZNk7+/vyQpLi7O+lDlvz/TYrHYLPOXnJwsd3d3FS1a1DFfDAAAAE6VKx+GzI5Dhw7p3Llz6tKli6pUqWItvxs2bJDJZFJmZqYkyc3t9j/Vrl27lJaWpl69ellL9vXrSLJeR5IyMjL0448/Wl9nZmZq7dq1qlmzpvLkyeOw7wYAAADnue/vaFesWFEFCxbUrFmz5OXlJS8vL61fv14LFy6UJF2+fFmSVLhwYUnStm3bFBAQoICAAJvrBAYGyt3dXZGRkXrhhReUmZmp2NhY613x69eRJHd3d40aNUqDBg1SsWLF9Pnnn+v48eMaN27cvfjKAAAAuAdy3R3trHZdvNVxk8mkggULavr06fLw8NDgwYP16quv6sCBA5o9e7b8/f2VkJAg6VrR7tq1q9asWaNXX331pmv5+/srMjJSZ86cUUREhEaMGKF//vlHMTExypcvn/U60rU52iNGjND06dM1YMAApaamau7cuQoJCXHQrwAAAABnM1nY8tAlJSUlKSwsTHEDD8uv6N1tC2+XpxMlb/4hAAAAYK9cd0cbAAAAyAko2gAAAIABKNoAAACAAe77VUdc3uOrpNK+xn9O0SDjPwMAACAXoWi7uiKBkrefs1MAAADgBkwdAQAAAAxA0QYAAAAMQNEGAAAADEDRBgAAAAxA0QYAAAAMQNEGAAAADEDRBgAAAAxA0QYAAAAMQNEGAAAADEDRBgAAAAxA0QYAAAAMQNEGAAAADEDRBgAAAAxA0QYAAAAMQNEGAAAADODh7AC4O3v27FFycrKzYwA5SlBQkDw9PZ0dAwBwn6Nou7gWLVrIbDY7OwaQoyQmJiokJMTZMQAA9zmmjgAAAAAGoGg7QGhoqIYMGeLsGAAAAMhBmDriANOnT1eBAgWcHQMAAAA5CEXbAQICApwdAQAAADkMU0cc4N9TRy5cuKDx48eradOmCg4OVosWLbRo0SKb8b/99pu6deumOnXqqGbNmnr++ef1ww8/OCM6AAAADELRdqC0tDQ9//zzWrFihV544QXNmDFDderU0ahRoxQVFSXpWhHv1auXihcvrsmTJ2vq1KnKnz+/+vfvr2PHjjn5GwAAAMBRmDriQEuXLtXvv/+uzz//XLVq1ZIkPfroo0pPT9fMmTPVuXNnHT9+XGfPnlV4eLh1+bGgoCB9/PHHSk9Pd2Z8AAAAOBB3tB0oPj5ePj4+1pJ9XatWrXT16lXt2LFDVapUkY+Pj1566SWNHDlSa9askZubm4YOHarKlSs7KTkAAAAcjaLtQCkpKfL19b3puI+PjyTp/PnzypcvnxYuXKgnnnhC69at0yuvvKL69etr8ODB+ueff+51ZAAAABiEqSMOVKRIER08ePCm46dOnZIkFStWTJJUtmxZjRs3TtK1ByPXrl2r2bNnK3/+/HrnnXfuXWAAAAAYhjvaDlSnTh2dOnVK27dvtzm+YsUKeXh4KCQkRLGxsapfv77OnDkjSapWrZpeeeUVValSRSdOnHBGbAAAABiAO9oO1K5dOy1YsEADBw7UgAED5O/vr7i4OC1btkx9+/ZVkSJFVKtWLWVmZuqll15Snz59VLhwYW3atEn79+/nbjYAAEAuQtF2AJPJJEnKmzev5s+fr0mTJmnatGlKTU1VhQoV9M4776h9+/aSpBIlSujTTz/V5MmT9dZbb+nixYsqX768xowZYx0DAAAA12eyWCwWZ4dA9iUlJSksLEyHDx+W2Wx2dhwgR0lMTLQunwkAgLMwRxsAAAAwAEUbAAAAMABFGwAAADAAD0O6uFWrVt1ykxzgfhYUFOTsCAAAULRdXWBgoPz8/JwdAwAAADdg6ggAAABgAIo2AAAAYACKNgAAAGAAijYAAABgAIo2AAAAYACKNgAAAGAAijYAAABgAIo2AAAAYACKNgAAAGAAijYAAABgAIo2AAAAYACKNgAAAGAAijYAAABgAIo2AAAAYACKNgAAAGAAD2cHwN3Zs2ePkpOTnR0DcClBQUHy9PR0dgwAQC5H0XZxLVq0kNlsdnYMwKUkJiYqJCTE2TEAALkcU0cAAAAAA1C0AQAAAANQtAEAAAADULQNsHTpUgUEBDhsHAAAAFwPRTub5s+fr5YtW+rhhx9WWFiYoqKilJGRYTPGZDLJZDLd8Vr2jgMAAIDrYdWRbJg0aZJmz56t7t27q1GjRjp48KA++OADnT9/Xm+88YYyMzMlyVq8/13A3d3dJUkWi8WucQAAAHBtFG07XbhwQXPmzFGnTp00dOhQSVL9+vV18eJFrV+/Xq+//rpWrlxp857AwEBJ1+5cv/fee2rTpo3eeOMNLVu27I7jAAAA4Noo2nbauXOnMjIy1LRpU5vjffv2Vd++fXXixAn16NFDkrRhwwZNmzZNS5YskcVikST5+flJkgYMGKCuXbvecRwAAABcG0XbTufOnZMkeXt73/L8Aw88oAceeECSdODAAUlStWrV/vM4AAAAuDYehrRT4cKFZbFYdPbsWZvjZ86c0datW5WWluakZAAAAMiJKNp2Cg4Olqenp+Li4myOx8TE6MUXX2QbdAAAANhg6oidihUrpp49e+rTTz+Vl5eXGjRooP3792vWrFnq0aOHChQoYB3btm1btW3b9o7XtHccAAAAXA9FOxsGDx4sHx8fffHFF5o3b55Kly6tgQMHWh+CBAAAAK6jaGdTt27d1K1bN2fHAAAAQA7HHG0AAADAABRtAAAAwAAUbQAAAMAA2Z6jnZGRoV27dunEiROqU6eOvLy8lJmZqcKFCxuRD3ewatUq+fr6OjsG4FKCgoKcHQEAcB/IVtHesGGD3n77bSUnJ0uS5syZo6tXr2rgwIEaNGiQunfvbkhIZC0wMJBt2wEAAHIgu6eOJCQkaMCAASpWrJj69+8vi8UiSSpdurT8/Pw0fvx4rV271rCgAAAAgCuxu2hPnTpVFSpU0KJFi9SlSxfr8SpVqmjx4sWqWrWq5s6da0hIAAAAwNXYXbR/+eUXtWnTRnny5LnpXN68edWuXTsdOnTIoeEAAAAAV5WtVUc8PT2zPHf58mVlZGTcdSAAAAAgN7C7aFevXl2xsbG3PJeWlqZly5YpMDDQYcEAAAAAV2Z30e7Xr59+/fVX9erVS+vWrZMk/f7771q2bJk6dOigP/74Qy+88IJhQQEAAABXYrJcXz7EDitXrtTYsWN1/vz5a282mWSxWOTl5aXXX39dnTt3NiwobCUlJSksLExxcXEs7wcAAJADZWsd7ZYtWyosLEybN2/W0aNHlZmZqTJlyqhBgwYqWrSoURkBAAAAl5PtnSHz58+vpk2bGpEFAAAAyDWyVbR37NihjRs3Kjk5WZmZmTedN5lMGjdunMPCAQAAAK7K7qL91VdfadSoUbrdlG6KNgAAAHCN3UV79uzZqlixosaPH6+yZcvK3d3dyFwAAACAS7O7aP/9998aNmyYgoKCjMwDAAAA5Ap2r6NdpUoV/f3330ZmAQAAAHINu4v2wIEDtWDBAv3www9G5gEAAAByBbunjtSpU0dBQUF66aWXlDdvXnl7e8tkMtmMMZlM1l0jAQAAgPuZ3UV73Lhx2rx5s/Lnz68yZcrwMGQOsWfPHiUnJzs7BgAHCAoKkqenp7NjAAAcxO6ivXr1ajVp0kSTJ09Wnjx5jMyEbGjRooXMZrOzYwBwgMTERIWEhDg7BgDAQeyeo3316lWFhoZSsgEAAAA72F2069Wrp+3btxuZJccJDQ3VkCFDsjyfkpKi119/XQkJCXf9WeHh4erUqdNdXwcAAAA5g91TR9544w117dpVb775ppo2bSofH59bztMOCAhwaMCc7LffftPXX3+tjh07OjsKAAAAchi7i/YTTzwhSVq8eLGWLFmS5bi9e/fefSoXYbFYblp5BQAAAJCyUbT79+9/X5ZKs9msjz76SEuXLlVKSoqqVaumN954Q7///ruGDx8uk8mk8PBwtW3bVu+9955CQ0PVtm1bpaena9myZbp48aJq166tcePG6ccff9THH3+sU6dOKTg4WO+8847Kli3r7K8IAAAAA9hdtAcMGGBkjhzru+++U926dfXOO+/o0qVLGj9+vF566SWtXLlSb775pt599129/fbbatCggfU90dHRqlWrlt5//339+eefGjt2rMLDw5U3b14NGzZMly5d0siRIzV27FjNnDnTid8OAAAARrG7aN9OZmamLl68qC1btuipp55yxCVzDG9vb82cOdO6tm1qaqpGjRqlEydOqFKlSrJYLKpUqZLNnWkvLy9FRUVZ3/Pdd99p8+bNWr16tcqXLy9JSkhIUGxs7D3/PgAAALg37C7aFy5c0FtvvaUffvhBly5dksViueW43DZH+8YNJK4X6vPnz2c5lSYwMNDmPb6+vipQoIC1ZEtS0aJFlZqaakxoAAAAOJ3dy/t99NFH+uabb1SyZEkFBwfLYrGocePGql69ukwmk/LmzauJEycamdUp8ufPb/Paze3aT5aZmZnlewoWLHjTMS8vL8cGAwAAQI5md9Fev369GjZsqG+++UZRUVGSpIEDB+qrr77SZ599pszMTJ05c8awoAAAAIArsbtoJycnq0mTJpKuTYXw8fHRzp07JUl16tRRmzZttHz5cmNS5lDX724DAAAAN7K7KXp5ecnD4/9P6fbz89PBgwetr4OCgnT8+HHHpsuhrs9PL1y4sCTpxx9/1KFDh5wZCQAAADmM3UX7oYce0tatW62vK1asqF9//dX6+tSpU7edt+yKsnrY8frxhx56SE8++aSio6M1YcKEbF/rflyXHAAA4H5hsmS1fMgNli1bpuHDh6tx48aaOHGitm/frr59+yo8PFyVKlVSZGSkHnroIc2bN8/ozJCUlJSksLAwHT58WGaz2dlxADhAYmKiQkJCnB0DAOAgdi/v17ZtW504cULR0dHKkyePmjRpoieeeEKff/65pGvTKF599VXDggIAAACuxO472teZzWabudrbt29XSkqKQkJC5O3t7fCAuDXuaAO5D3e0ASB3yfbOkP8u2ZJUu3Zth4UBAAAAcotsFe3Nmzdr+fLlOn36tDIyMm46bzKZFB0d7bBwuLNVq1bJ19fX2TEAOEBQUJCzIwAAHMjuov3VV19p1KhRslgs8vLystli/DpW0bj3AgMD5efn5+wYAAAAuIHdRfuzzz5TuXLlNH36dFWsWNHITAAAAIDLs3sd7WPHjik8PJySDQAAANjB7qJdsmRJXbp0ycgsAAAAQK5hd9F+9tlnFRMTo9TUVCPzAAAAALmC3XO0ixYtKovFoqZNm6pBgwby9vaWm5ttTzeZTBo2bJjDQwIAAACuxu4NawICAu58MZNJe/fuvetQuLPrG9bExcWx6ggAAEAOZPcd7bi4OCNzAAAAALmK3UW7TJkyRuYAAAAAchW7H4YEAAAAYD+KNgAAAGAAijYAAABgAIo2AAAAYACKNgAAAGAAu1cd2b59+23Pm0wm5cmTR8WLF2eFEgAAANz37C7a4eHhMplMdo0tXry4hg4dqpYtW/7nYAAAAIArs7tof/zxxxo+fLjy5Mmjrl27qmLFivLy8tIff/yhRYsWKSkpSREREcrMzNTq1av1+uuvq0iRImrUqJGR+e97e5L3KNk92dkxADhZUIkgebp7OjsGAOBf7N6CfcSIEUpISNCSJUtUsGBBm3OXL1/Ws88+q5CQEI0ePVpms1nh4eHy9PTUvHnzDAl+v7u+BfvhVodlLmh2dhwATpbYJ1EhpUOcHQMA8C92Pwy5bt06PffcczeVbEnKly+f2rdvrzVr1kiSPDw81Lx5c+3bt89xSQEAAAAXYnfRzszM1NWrV7M8f+XKFaWnp1tfe3h4KDMz8+7SOcm6dev0+uuvW18vW7ZMAQEB+uOPP5yYCgAAAK7E7qJds2ZNff7550pKSrrpXHJyshYsWKCHH37Yeuz7779X+fLlHRLyXpszZ45Onjxpc8zeB0EBAAAAKRsPQw4ePFjPP/+8mjdvrqefflrly5eXp6en/vjjD61bt05paWkaPHiwJKljx47avXu33n33XcOCAwAAADmZ3UU7ICBACxcu1AcffKBVq1YpIyPDeq5OnToaPny4qlatqtOnT+v8+fMaNGiQ2rVrZ0jo2wkNDVWLFi109epVLV26VJmZmapfv75GjBihCxcuqHnz5hoxYoTCw8Ot77l06ZIaNGigvn37KiYmRidOnJAkVa1aVXFxcdZxu3fv1qhRo/Trr7+qUKFCateunQYNGiQ3t2v/MZCenq7Zs2dr5cqVOn78uEqVKqX27durd+/e1jHh4eHy8/PTQw89pM8//1ynTp1S5cqVNWTIEDVo0OAe/lIAAAAwkt1FW7pWtj/99FOlpqbq2LFjMpvN8vf3V7FixaxjfHx8tHbtWocHzY6YmBiVKVNG48aN04ULF/Thhx8qPDxcK1euVI0aNbR8+XKbor169WpdvXpVbdu2VaNGjTR06FC5u7vr7bfflq+vryTJYrFo9OjRioiIUEREhNauXauZM2fKx8dH3bp1kyS9+OKL2rlzpyIiIlStWjVt27ZNU6ZM0R9//KHx48dbP2/dunU6cOCAhg8fLk9PT0VGRmrAgAHauHHjLR82BQAAgOvJVtG+rlChQgoMDLzp+O7du1W9evW7DnW3LBaLoqOjVbhwYUlShQoV9Oyzz2r58uXq2LGj3nzzTR06dEiVKlWSdO1hxwYNGsjX11e+vr4qUKCAPDw8FBwcbHPdgQMHWgt6nTp1tGHDBm3ZskXdunXTDz/8oK1bt2r8+PFq06aNJKl+/frKmzevpkyZou7du6tq1aqSpLS0NM2ZM0dFihSRJOXNm1c9e/bU1q1b1bRp03vyGwEAAMBYdj8MaTabNWnSJLVu3VpNmzZVWFiY9U/jxo1Vu3ZtdezY0cisdnv88cetJVuSgoODVbp0acXHx6tZs2bKnz+/li9fLkk6evSoEhIS1KFDh9te02Qy6ZFHHrF5XaZMGaWkpEiS4uPj5ebmpmbNmtm8r1WrVrJYLNq2bZv1WIUKFawlW5JKlSoli8WiS5cu/fcvDQAAgBzF7qI9bdo0zZw5U3/99ZcsFouOHz+uAgUK6MqVKzp58qSuXr2qIUOGGJnVbiVLlrzpmLe3t1JSUpQvXz41b95cX3/9tSRp6dKl8vb2VpMmTe543Xz58tm8NplMur7fz/nz51WoUCHlyZPHZsz1qSepqalZXuf6/G079w4CAACAC7C7aMfGxio4OFibNm1SdHS0JGny5MnavHmzJkyYoPT0dPn4+BgWNDvOnTt307EzZ86oePHikqQOHTooOTlZ27dv1+rVq9WqVSt5ePynWTRWRYoUUWpqqs1a4tK1pQ+la0UfAAAA9w+7i/aJEyfUvHlz5cmTR2XKlFGRIkW0Y8cOSVLr1q3VvHlzxcTEGBY0OzZt2mRTeHfs2KGTJ0+qYcOGkq5NJalSpYqmTp2qP//886bVUdzd3bP9mbVr11ZmZqZiY2Ntjq9YsUImk0m1a9f+D98EAAAArsru27ienp7Knz+/9bW/v78OHDhgfV27dm1t2rTJsen+o9OnT6tPnz7q0aOHzp49q8jISAUGBtrMn+7YsaPeffddBQUF6cEHH7R5f6FChfTbb79p27ZtNpvw3M7jjz+uunXravTo0Tp9+rQCAwO1bds2zZ49Wy1btrzpMwAAAJC72X1Hu0KFCtq1a5f1dfny5fXbb79ZX1+4cEFpaWmOTfcfNW3aVAEBAXr11Vc1ceJEhYaGKjo62uZOdWhoqCTd8iHILl26yGKxqE+fPtqzZ4/dnztz5kw9//zzWrBggV588UWtXbtWr7zyiiZMmHDH97LzJAAAQO5istj5BN5nn32mCRMmqHPnznrttdf03Xff6fXXX9fQoUNVqVIljRw5Ur6+vvrqq6+MznxboaGhqlmzpj788MPbjluwYIEmTZqkjRs3qkCBAvconeMkJSUpLCxMh1sdlrmg2dlxADhZYp9EhZQOcXYMAMC/2D11pFu3bjpw4IBiYmL02muvqVmzZvr88881fvx4mUwmubu7a8yYMUZmdYjly5fr4MGDWrhwobp27eqSJRsAAAA5n91F283NTePGjdOQIUPk5eUlSZo/f75iY2P1zz//qGHDhqpcubJhQe11pykYBw4c0MKFC9WoUSP179//HqUCAADA/cbuqSNTp07Vk08+meVDfb/++quWLFmi0aNHOzQgbo2pIwD+jakjAJDz2H1He+rUqSpfvnyWRTsxMVFLly6laN9jq55fJd/Svs6OAcDJgkoEOTsCAOAGWRbtY8eO6YUXXlBmZqb12Lhx4xQZGXnTWIvFouTkZJUtW9aYlMhSYIlA+ZX2c3YMAAAA3CDLou3v76+nnnrKuja2yWSSl5eXChUqdNNYNzc3Va5cWf369TMuKQAAAOBC7J6jHRAQoA8++EAtW7Y0OhPscH2OdlxcnPz8uKMNAACQ09g9R3vfvn1G5gAAAAByFbt3hgQAAABgP4o2AAAAYACKNgAAAGAAijYAAABgALuL9uHDh43MAQAAAOQqdq860qxZM5UrV05hYWFq0qSJHnnkEbm5cUMcAAAAuBW7i/aIESP0448/6osvvtDcuXNVuHBhNWrUSGFhYWrYsKEKFixoZE4AAADApdi9Yc11aWlp+umnn/Tjjz/qxx9/1NGjR+Xp6anatWsrLCxMXbp0MSor/oUNawAAAHK2bBftf7NYLFq9erU++ugjHTt2TCaTSXv37nVkPmSBog0AAJCz2T115Lq9e/cqPj5e8fHxSkhI0Pnz5+Xm5qbq1aurXr16RmQEAAAAXI7dRbtv3776+eefdf78eUlS5cqV1apVK9WrV0916tRRoUKFDAsJAAAAuBq7i/aGDRskSaVLl1bPnj311FNPqWTJkoYFAwAAAFyZ3XO0ExIS9NNPP2nr1q365ZdflJGRIX9/f9WtW9f6x8fHx+i8+D/X52hPmTJFvr6+zo4DALlCUFCQPD09nR0DQC7xnx6GvHz5suLj4/XTTz8pPj5e+/fvV0ZGhipWrKhvvvnGiJy4wfWiffjwYZnNZmfHAYBcITExUSEhIc6OASCXyPbDkJKUL18+Pf744ypevLiKFi0qSdqzZw+7RwIAAAD/J1tF+9ixY9qyZYu2bNmibdu26fz589Y1tEeMGKHGjRsbFPO/Cw0NVc2aNfXhhx86OwoAAADuI3YX7dDQUP3111+yWCzy9fVV06ZN1bhxYz366KPKnz+/kRnvyvTp01WgQAFnxwAAAMB9xu6i7e3trXbt2qlJkyYKDAw0MpNDBQQEODsCAAAA7kN2F+3Fixdb/37kyBElJSUpT548Kl26tMqWLWtIOEf499SR1NRUjR8/XnFxcTKbzXr66adVtWpVjR07Vvv27ZMkDRs2TJs2bdKmTZus18jIyFBgYKAiIiIUEREhSbp69aqmTp2qlStX6tSpU/Lz81P37t3VqVNznk66AAAgAElEQVQn6/vCw8NVokQJWSwWbdiwQZUrV1aZMmUUHx+vTZs2yc3NzTo2KipK8+bN0+bNm5UnT5579OsAAADAKNmao71z506NHDlSv//+u83xypUra+zYsapRo4ZDwzmSxWJRr169dOTIEQ0ZMkQlS5ZUdHS0vvvuO5lMJuu4f//9dl5++WVt27ZNERERCggI0KZNmzR69GidP39effr0sY5bu3atnn76ac2YMUNXrlyRh4eH1q5dq40bN9rMaV++fLlatGhByQYAAMgl7C7aBw4cUM+ePWWxWNSxY0dVrlxZmZmZOnTokFauXKmePXtq8eLFqlSpkpF5/7MffvhBv/zyiyZPnqynnnpKktSgQQM988wz1t0u7bV161Zt2LBBH3zwgVq2bClJevTRR2UymTR9+nR16tRJhQsXto4fN26ctUBbLBaVLl1ay5cvtxbtrVu36sSJE2rfvr0DvikAAAByArc7D7kmKipKefPm1cqVKzVmzBh169ZNPXr00NixY7Vy5UrlzZtX06dPNzLrXUlISJCbm5vCwsKsxzw8PNS8efNsX2vLli0ymUxq0qSJMjIyrH9CQ0N15coVJSQkWMeWLl3a5i61yWRS+/bttWHDBqWmpkqSli5dqsqVK6t69ep38Q0BAACQk9hdtOPj49WlS5dbzscuW7asOnfurJ9++smh4RwpJSVFhQoVkoeH7U38UqVKZfta//zzjywWi2rVqqXAwEDrny5dushkMunvv/+2ji1evPhN7+/QoYOuXr2q2NhYXbhwQevWrVOHDh2y/6UAAACQY9k9deTy5cvy9vbO8nzx4sWtd2hzIm9vb6Wmpio9Pd3mDvPZs2dvGnvjZpkXL160eV2oUCHlyZNHMTExN42Vrt3Fvp2SJUuqYcOGio2NVb58+WQ2m9WqVavsfB0AAADkcHbf0S5fvrw2bNiQ5fn169erXLlyDgllhPr16yszM1OrV6+2Ob5+/Xqb1wULFtT58+eVlpZmPRYfH28zpm7durp69aouX75sc0f75MmT+uijj5SSknLHPB07dlRCQoIWLVqkJk2aqFixYnfx7QAAAJDT2F20n3vuOW3atEnDhg3T0aNHZbFYlJmZqT/++EPDhg3Tli1bcvTDfPXq1VOTJk00ZswYRUdHa9OmTRo8eLD27NljMy40NFRms1lDhw7Vtm3btGjRIr377rs2m940atRIderU0cCBAzV//nzFx8fr888/19ChQ5WamqoKFSrcMc/1cp2YmJijfzcAAAD8N3ZPHenSpYt2796tZcuWacWKFXJ3d5d0bY1pi8Wi5s2bq0ePHkbldIgpU6YoMjJSs2bN0sWLFxUaGqrnn39eCxcutI6pX7++3njjDUVHR6t379568MEHNWHCBI0cOdI6xmQyaebMmYqKitKcOXN06tQp+fr6qn379howYIBdWTw8PPTYY49p8+bNatSokcO/KwAAAJzLZLnVJOPb2Lp1q7799lsdP35cFotFfn5+euKJJ9SgQQOjMt6Vhg0bqnHjxnrnnXduef6jjz7SJ598or17997TXFevXtUTTzyhjh07WjfByY6kpCSFhYXp8OHDMpvNBiQEgPtPYmKiQkJCnB0DQC6RrQ1rpGt3fOvXr29EFofas2ePduzYodOnT9s1leNe+euvv7RkyRJt27ZNFy9eVOfOnZ0dCQAAAAbIsmjHxcX9pwv+e51qZ1q8eLGWL1+uRo0aqWPHjrcda+9ukI7g7u6u+fPnK3/+/Prwww9vu5ILAAAAXFeWU0cCAgKyVUAtFotMJtM9n4Jxv2LqCAA4HlNHADhSlne033vvvXuZA//RqlWr5Ovr6+wYAJArBAUFOTsCgFwky6K9aNEi9erVyzoVZPv27apUqRJTHXKYwMBA+fn5OTsGAAAAbpDlOtq7d++22TWxW7du2rJlyz0JBQAAALi6LO9o+/r6avbs2UpLS1PBggVlsVi0ffv2O84HbtOmjcNDAgAAAK4my4chlyxZolGjRikjI+PaQJNJd1pym4ch753rD0PGxcUxdQQAACAHyvKOdvv27dWgQQMdOHBA6enpioiIUPfu3VW7du17mQ8AAABwSbfdsKZUqVIqVaqUJMnT01ONGjXKsTtAAgAAADlJlg9D3qhgwYLavHmzkVkAAACAXMPuon3lyhWVK1fOyCwAAABArmF30e7YsaPmzZunP/74w8g8AAAAQK5w2zna/3b27Fn99ddfatasmYoXLy5vb2+5u7vbjDGZTFq6dKnDQwIAAACuxu6i/fPPP6to0aIqWrSoJOnChQuGhQIAAABcnd1Fe/369UbmAAAAAHIVu+do/1tmZqZOnz6t9PR0R+cBAAAAcoVsFe0TJ05o0KBBeuSRR/TYY48pMTFR8fHxeu6557Rz506jMgIAAAAux+6ifeLECXXo0EHff/+9atasaT1usVi0d+9e9ezZU3v27DEkJAAAAOBq7C7akyZNUmZmplauXKmJEyfKYrFIkurWrauVK1eqQIECmjZtmmFBAQAAAFdi98OQmzdvVufOnVW2bFmdO3fO5ly5cuXUpUsXLViwwOEBcXt79uxRcnKys2MAAO6hoKAgeXp6OjsGgDuwu2hfvHhRJUqUyPJ84cKFlZqa6pBQsF+LFi1kNpudHQMAcA8lJiYqJCTE2TEA3IHdU0fKly+v7du3Z3l+/fr1bNEOAAAA/B+7i/Zzzz2nb775Rp988onOnj1rPX78+HG9+eab2rJli9q1a2dISGeIjIxUQECAQ641fPhwNWzY8LZjtm7dqoCAgNv+YwYAAACuw+6pI126dNH+/fsVGRmpjz76SJLUu3dvZWRkyGKx6JlnnlH37t0NC3qvmUwmmUwmh1yrX79+6tatm12fCQAAgNzB7qItSWPGjFGrVq20Zs0aHTt2TBkZGSpTpoyeeOIJNWrUyKiMLq9s2bLOjgAAAIB7zO6iffjwYVWsWFG1atVSrVq1jMxkt/T0dE2bNk1r167V8ePH5eHhoWrVqmnQoEGqXbu2oqKitGzZMo0dO1YTJ07UoUOH5OPjo27duqlHjx7W66Smpmr8+PFav369rl69qhYtWih//vw2nzV8+HAlJSXpoYce0vLly1W4cGGtXr1anp6eiomJUUxMjI4dO6aiRYuqWbNmevnll+Xl5SVJGjZsmDZt2qRNmzZZrzdz5kzFxMTozJkzqlWrllq0aHFPfjMAAADcG3YX7WbNmik4OFitW7dWs2bNVKxYMSNz2WXYsGHasmWLXn31VZUvX14nTpzQ1KlTNXDgQG3YsEEmk0lnz57VyJEj1bdvX/n7+ysmJkbjx4/XQw89pPr160u6NgXmyJEjGjJkiEqUKKEFCxZoy5YtN33ejh075OnpqalTp+r8+fPKmzevRowYoRUrVqhXr16qW7eu9u7dq6ioKO3Zs0fR0dGSbp4SMnHiRM2dO1cvvviiatWqpY0bN2rUqFHG/2AAAAC4Z+wu2i+++KK++eYbjR07VuPHj1ejRo3UunVrNWnSxClreV69elUXLlzQiBEj1LJlS+txDw8PDRkyRPv375ckpaWl6a233tLjjz8uSapRo4bWrVunuLg41a9fXz/++KN27typqVOn6oknnpAkPfbYY3r66af1559/2nxmRkaGRo8ebZ0KcujQIS1ZskQDBgxQ//79JUn169eXj4+PXn/9da1bt856zesuXLig6Ohode7cWS+//LIk6dFHH1VKSoqWL19uwC8FAAAAZ7B71ZFXXnlF69at08KFC/Xss89q586devnll9WwYUO99dZb+vnnn43MeRNPT0/NnDlTLVu21KlTp5SQkKDFixdr1apVkq5NK7nu31vG582bV0WLFtXly5clSfHx8XJzc1Pjxo2tY9zc3PTkk0/e9Jnu7u7y8/Ozvo6Pj5fJZFLz5s1txjVv3lzu7u7atm3bTdfYsWOHzGazQkNDbY4/88wz2fj2AAAAyOmy9TCkdK201qxZUyNGjNDmzZu1evVqrVmzRosWLZK/v7/Wrl1rRM5b2rJli9577z0dPHhQ+fPn14MPPmjdVOf6FvGSrHOlr3Nzc1NmZqYkKSUlRYUKFZKHh+1P4evre9PnFS1a1GYaSEpKiiTJx8fHZpy7u7uKFSt2yw18rr/H29vb5niJEiVsMgMAAMC12X1H+6Y3urmpSpUqCggIUOXKlWWxWPT33387MtttJSUlqV+/fqpQoYK+/fZb/fzzz4qJiVHr1q2zdZ3rhfjfd8Al6Z9//rnje4sUKSJJOn36tM1xs9msc+fO3XIeu7e3tywWy03vOXfuHMv7AQAA5CLZLtpnz57VggUL1KVLF4WGhuq9996TJI0dO9ZmVQ2j7dq1S2lpaerVq5f8/f2txzds2CBJ1jvWd9KgQQNlZmZq9erVNsevX+d26tSpI4vFYp2uct2qVauUmZmpOnXq3PSemjVrKl++fIqNjbU5vn79ervyAgAAwDXYPXVk8eLFio2NVXx8vMxms/z9/dWvXz+1bt3aKetEBwYGyt3dXZGRkXrhhReUmZmp2NhYrVixQpKsc7DvpE6dOmrcuLHGjBmjlJQUVahQQUuWLNGRI0fu+N5KlSqpbdu2mjFjhq5evap69erpt99+09SpU1W7dm2bed/X5cuXTwMGDNDEiRNVsGBBPf7449q2bZuWLFmSna8PAACAHM7uov3mm2+qcOHCateundq0aaOQkBAjc92Rv7+/IiMjFRUVpYiICBUqVEiBgYGKiYlRz549lZCQcNPc7Otu3PVxypQpioyM1MyZM3Xx4kU1adJEL730kiZPnnzT+240btw4lS9fXkuWLNGcOXNUokQJdevWTf3797cZ/++//+9//1OBAgU0d+5cxcTEqGrVqnrnnXc0ZMiQu/1ZAAAAkEOYLHY+gbdmzRqFhoYqT548RmeCHZKSkhQWFqbDhw/LbDY7Ow4A4B5KTEx0+g0vAHdm9x3tsLAw7d27V8nJyZKurZIREBBA8QYAAABu4Y5F+9y5c4qMjNTq1at14cIFm3MFCxZUs2bNNGjQoByxUyQAAACQU9y2aP/222/q1auXzp49Kx8fHzVq1EglSpSQh4eHkpOTlZCQoC+//FJxcXGaOXOmqlWrdq9yAwAAADlalkX7/Pnz6tevn8xmsyZMmJDl+tSxsbEaPXq0IiIitGLFChUqVMiwsAAAAICryLJof/nllzp16pTmz59vs4X5jZo1ayY/Pz917txZixYt0gsvvGBIUNzaqlWrbrmLJQAg9woKCnJ2BAB2yLJor169Wk8++eRtS/Z1wcHBeuaZZxQbG0vRvscCAwPl5+fn7BgAAAC4QZY7Q/7555+qVauW3Rd65JFH9OeffzokFAAAAODqsizaGRkZcnd3z9bFbrWhCwAAAHA/yrJoly1bVgkJCXZf6Oeff3bKVuwAAABATpRl0W7SpInWrFmjvXv33vEiu3fvVmxsrJo1a+bQcAAAAICryrJo9+zZU4ULF1bv3r21adOmLC8QFxen3r17q2TJknr22WcNCQkAAAC4mixXHSlSpIhmzJih3r17q3fv3vL391fNmjXl6+srd3d3nTlzRtu3b9fRo0fl7e2tGTNmqGDBgvcyOwAAAJBj3XZnyODgYH399deKjIxUbGysjh49anO+QIEC6tixowYPHqyiRYsaGhQAAABwJSaLxWKxZ2B6erp2796tU6dOKTMzU6VKlVK1atWUN29eozPiFpKSkhQWFqa4uDjW0QYAAMiBbntH+98yMzMVEhJy2zE8EAkAAABck+XDkDfq3bu30tLSbnnu77//Vt++fTVkyBCHBQMAAABcmd1Fe8eOHerVq5cuX75sczwmJkYtWrTQhg0b9Mwzzzg8IAAAAOCK7C7akydP1i+//KI+ffro8uXLOnLkiMLDwzV69GgVKVJEs2bN0qRJk4zMCgAAALgMu+doh4WFafr06RowYIA6duyoP//8UxkZGerdu7f69+/PQ5EAAADAv9h9R1uSGjZsqFmzZunkyZMym82aN2+eBg8eTMkGAAAAbpDlHe24uLgs39S1a1fNmDFD77//vvr06aN/rxAYFhbm2IQAAACAC8pyHe2AgACZTKYs33j9bdfHWCwWmUwm7d2714CYuNH1dbSnTJkiX19fZ8cBAMBGUFCQPD09nR0DcKos72i/99579zIH/qMWLVrIbDY7OwYAADYSExPvuP8GkNtlWbTbtm1r1wXS0tKYow0AAADcIFsPQ8bFxal9+/b666+/rMfGjh2rli1b6qeffnJ4OFcSFRWlgIAApaenOzsKAAAAcgC7i/b333+viIgInTt3zmaHyIcfflhpaWnq1auXEhMTDQnpCkwm023ntAMAAOD+YnfRnjFjhoKCgvTNN9+ofPny1uMdO3bU119/rYCAAE2ZMsWIjAAAAIDLsbtoHzx4UO3atVO+fPluOufl5aW2bdvm6hVHQkNDNWnSJE2YMEF169ZV7dq19fLLL+vvv/+2Gbd582a1b99ewcHBCg0N1dy5c63njh8/roCAAK1atUr9+vVTjRo11LBhQ02YMIEpJwAAALmM3UU7T548OnPmTJbnU1NTlcVKgblGTEyMfvrpJ40bN05vvvmmdu7cqfDwcGtJtlgsGjlypJ5//nl98sknCgoK0oQJE25ak3zMmDHKmzevoqKi1K1bN82fP19vvPGGM74SAAAADGL3Fuy1atXSF198oQ4dOqhkyZI2586ePauFCxfqkUcecXjAnMRisSg6OlqFCxeWJFWoUEHPPvusli1bJunaPO0xY8YoNDRUklSjRg2tX79eW7ZssdnI58EHH1RkZKQk6bHHHpPJZNKkSZPUv39/VahQ4R5/KwAAABjB7qLdv39/derUSS1bttRTTz2lcuXKyWQy6ejRo/ruu+90+fJlvfzyy0ZmdbrHH3/cWrIlKTg4WKVLl1Z8fLy1IP/7Hxv58uWTj4+PUlJSbK7TunVrm9dPP/20PvzwQ23fvp2iDQAAkEvYXbQDAgI0b948jRs3TosXL7aZJhIYGKg333xT1apVMyRkTnHjnXxJ8vb2tinSN85hN5lMN02pKVGihM3r4sWLS5L++ecfR0UFAACAk9ldtKVrd3BjYmJ09uxZnThxQhkZGXrggQfumy3Az507d9OxM2fOqHLlynd1netz368XbgAAALi+bG1Yc523t7eqV6+uhx9+2KZk3+5hydxg06ZNNquD7NixQydPnlSDBg2ydZ0bH46MjY2Vm5ubHn30UYfkBAAAgPNl6472l19+qR9++EGXLl1SZmam9XhGRoYuXryo33//Xbt373Z4yJzi9OnT6tOnj3r06KGzZ88qMjJSgYGBat68uT7++GO7r7N+/Xq9/fbbatq0qX799VdNnz5dXbp0UenSpQ1MDwAAgHvJ7qL92Wefafz48ZKurZudlpam/Pnz69KlS7JYLPLy8lKHDh0MC5oTNG3aVKVLl9arr76qPHnyqGnTpnrttdfk7u4uSbfcGfJWx/r166ddu3apf//+8vX11aBBg/TCCy8Ynh8AAAD3jt1Fe8mSJapUqZKio6N1/vx5NWvWTKtWrVLRokU1d+5cRUVFqUmTJkZmdToPDw8NGzZMw4YNu+lcRESEIiIibjp+4zQRSfLx8dGMGTMMyQgAAICcwe452seOHVO7du3k4+OjihUrqkCBAkpISFC+fPnUr18/Pf744/r000+NzAoAAAC4DLuLtpubm4oUKWJ9Xa5cOe3fv9/6ulGjRjp8+LBj0+Ugt5oC4szrAAAAIGeze+qIn5+fDh06ZH3t7++vffv2WV9nZmbq4sWLjk2Xg9xqCkh2lSlTRnv37nVAGgAAAOR0dhftJ598UrNmzZKvr6+6du2qevXq6Z133tG6detUsWJFxcTEqGzZskZmxS2sWrXqvlnHHADgOoKCgpwdAXA6k+XGbQuzcOXKFb300kvatm2btm/fLk9PT7Vs2VJ//vmnJMlisWj8+PFq06aNoYFxTVJSksLCwhQXFyc/Pz9nxwEAAMAN7L6j7eXlpc8++0y7du1SwYIFJV1bV3vBggVKSUlR48aNs71xCwAAAJBb2f0w5PLly5WUlGTzX0HFihVTRESERowYoVKlSumTTz4xJCQAAADgauwu2sOHD9fOnTuzPB8fH69p06Y5JBQAAADg6rKcOnLs2DGNHDlS16dwWywWffzxx1q0aNFNYy0Wi/bt2ycfHx/jkgIAAAAuJMui7e/vLx8fH23cuFHStfWfT5w4oeTk5JvGurm5qUSJEho8eLBxSQEAAAAXctuHIT/88EPr3wMCAjRmzBi1bNnS8FAAAACAq7N71ZG4uDh5e3sbmQUAAADINewq2hkZGSpTpozNsd9++03x8fHKly+fGjdurJIlSxoSEAAAAHBFty3a+/bt07vvvqtdu3bZrDjy/vvva+7cuZKuPQjp4eGhkSNH6rnnnjM2LQAAAOAisizaJ0+eVNeuXXXlyhXVrVtXZrNZHh4e2rBhg+bMmSMvLy8NHz5cVapUUUxMjEaPHq2HHnpINWrUuJf5AQAAgBwpy6I9a9YsZWRk6Msvv1RgYKD1+Ny5c2UymfTSSy9Z72CHhITo8OHDmjNnjqZMmWJ8agAAACCHy3LDmk2bNql9+/Y2JfvChQtKTEyUJLVt29Zm/JNPPqmff/7ZoJgAAACAa8myaP/999+qUqWKzbGEhARlZGSoUqVKNz386OPjo5SUFGNSAgAAAC4my6Lt4eGh9PR0m2Pbtm2TJNWrV++m8adPn1ahQoUcHA8AAABwTVkW7YoVK+rXX3+1ORYXFyeTyaRGjRrdNH7dunWqVKmS4xMCAAAALijLhyGbN2+uDz74QHXr1tVjjz2mL7/8UseOHdMDDzygBg0a2IydPXu2du3apREjRhgeGLb27Nmj5ORkZ8cAAMDhgoKC5Onp6ewYwH9mslgslludMJvNevHFF7V582aZTCZZLBZ5eXlp5syZqlOnjiRpxYoV+vTTT3Xw4EFVrVpVixYtkoeH3ZtN4i4kJSUpLCxMhw8fltlsdnYcAAAcLjExUSEhIc6OAfxnWbZiDw8PzZo1S2vWrNHPP/+sAgUKqE2bNqpQoYJ1zOHDh3XkyBG1a9dOw4YNo2QDAAAA/yfLO9r2uHz5svLmzSs3tyyneiMLMTExmj9/vlatWiVJGjt2rE6dOmX3OuTc0QYA5Hbc0Yaru6uGnC9fPkr2f5SYmGidgnOr1wAAAHBttGQnSUxM1COPPCJJSk1N1YEDB6yvAQAA4PruauoIsjZ//nzrSi0+Pj5q06aNMjIyNGPGDOuY6w+ZXv+7JPXv318RERF3vD5TRwAAuR1TR+DqeHrRAJMmTdLs2bPVvXt3NWrUSAcPHtQHH3ygVq1aadGiRdqyZYvmzZtnLd1ffvmlDhw4oJEjR9604yYAAABcE0XbwS5cuKA5c+aoU6dOGjp0qCSpfv36unjxotavX6/q1avr22+/1cMPP6zg4GBJ0rRp01SvXj3rawAAALg+5mg72M6dO5WRkaGmTZvaHO/bt6+++uorZWZm6pdfflFwcLAyMjJkNpv1yy+/6OGHH1ZGRoaYyQMAAJA7ULQd7Ny5c5Ikb2/vm85NnTpV1atX1/bt2zVlyhQFBgaqevXqSklJUUREhKpXr65p06bd68gAAAAwAFNHHKxw4cKyWCw6e/aszfEzZ87Iz89PEydO1Guvvab58+fLy8tLGzdu1Pz58zVr1ixZLBaVKFHCSckBAADgSNzRdrDg4GB5enoqLi7O5nhMTIxGjRols9msBx54QI888ogCAwN15coVVatWTdWqVVNgYKB8fX2dlBwAAACOxB1tBytWrJh69uypTz/9VF5eXmrQoIH279+vWbNmqUePHtq/f7+qVq1qHb9v3z6b1wAAAMgdKNoGGDx4sHx8fPTFF19o3rx5Kl26tAYOHKgePXrof//7n83GNPv371fr1q2dmBYAAABGYMMaF8WGNQCA3I4Na+DqmKMNAAAAGICiDQAAABiAog0AAAAYgIchXdyqVatYEhAAkCsFBQU5OwJwVyjaLi4wMFB+fn7OjgEAAIAbMHUEAAAAMABFGwAAADAARRsAAAAwAEUbAAAAMABFGwAAADAARRsAAAAwAEUbAAAAMABFGwAAADAARRsAAAAwAEUbAAAAMABFGwAAADAARRsAAAAwAEUbAAAAMABFGwAAADAARRsAAAAwgMf/a+/u42o+/z+Av86kb41IxDQSmg7dkVTLkcLQw01u1mbFMtE3zsb23b6j/EjEzHf4ussyDXM7k3wfjtxmVDI3R24joyhCo607kur6/eHh89iRJptPp9Nez8ejxx7nuq7Pdd7neo/ePl1dH30HQH/NhQsXkJeXp+8wiIiIqBqOjo5o2LChvsMgPWChbeAGDx6M8vJyfYdBRERE1dBqtXBxcdF3GKQH3DpCRERERCQDFtrP0adPH3z66af6DoOIiIiIDAy3jjxHdHQ0GjVqpO8wiIiIiMjAsNB+DqVSqe8QiIiIiMgAcevIc/x+68itW7cQFhYGLy8vODg4wN3dHZMnT8bt27cBAKtWrYK9vT3y8/N15khISIBSqcSVK1cAAJcvX8aUKVPg6ekJBwcHqFQqhIeHo6ioqHY/HBERERHJhoV2DZWVlWH06NHIyMjAjBkzsGbNGkycOBHJycmIiIgAAPj5+UEIgd27d+tcq9Fo0KVLF9ja2uLevXsYPXo0CgsLMW/ePMTGxmLUqFHYsWMHFi9erI+PRkREREQy4NaRGsrKyoKVlRVmz56N9u3bAwB69OiBa9euIT4+HgDQqlUreHh4QKPRIDAwEABQUFCApKQkTJ06FQCQkZGBTp06YdmyZWjcuDEAwN3dHWfOnMFPP/2kh09GRERERHJgoV1DdnZ2WL9+PYQQyMnJwfXr15GZmYkzZ86grKxMGufn54dp0067X0cAAB21SURBVKYhNzcXVlZW0t3tQYMGAQA8PT3h6emJiooKZGVlITs7Gz///DOuXbsGIYRePhsRERERvXwstF/AunXrsGrVKuTn58PCwgJKpRImJiY6Y/r374/IyEhoNBqEhIRAo9GgV69esLCwkMYsXrwYGzduRElJCSwtLeHg4ABTU1OUlJTU9kciIiIiIplwj3YNJSQk4IsvvsCYMWNw5MgRHDlyBLGxsXByctIZZ2pqigEDBmD37t24desWtFothg8fLvWvWrUKq1evxtSpU3H8+HEkJSUhOjoa1tbWtf2RiIiIiEhGLLRr6MSJEzA1NUVoaKh0d/rRo0dISUmpMnbYsGG4ePEivv32WzRp0gQ+Pj5S38mTJ2FjYwN/f3+YmZkBAAoLC6HVarl1hIiIiKgeYaFdQ87OzigtLUVUVBSOHz+OhIQEBAUFISsrCwBw//59aay7uzusrKywadMm+Pr6omHDhlKfk5MTsrKyEB0djRMnTmDHjh0IDAxEQUGBzhxEREREZNhYaNfQsGHDoFarcfDgQUyYMAGLFi2Cra0tli5dCuDxnerf8/PzQ2VlJYYNG6bTHhISgoCAAGzevBkTJkzAypUr4eXlhYiICBQUFCAzM7PWPhMRERERyUchuF/hD6lUKnh7eyMqKkrfoei4ceMG+vbti8zMTJSXl+s7HCIiIqqGVquFi4uLvsMgPeCpI9W4cOEC0tLScPfuXencbCIiIiKimmKhXY1t27Zhx44d8PLygr+/v77DISIiIiIDw60jBopbR4iIiAwDt478ffGOtoHTaDSwtLTUdxhERERUDUdHR32HQHrCQtvA2dvbo02bNvoOg4iIiIiewuP9iIiIiIhkwEKbiIiIiEgGLLSJiIiIiGTAQpuIiIiISAYstImIiIiIZMBCm4iIiIhIBiy0iYiIiIhkwEKbiIiIiEgGLLSJiIiIiGTAQpuIiIiISAYstImIiIiIZMBCm4iIiIhIBiy0iYiIiIhkwEKbiIiIiEgGLLSJiIiIiGRgpO8A6K+5cOEC8vLy9B0GERER1RJHR0c0bNhQ32FQDbDQNnCDBw9GeXm5vsMgIiKiWqLVauHi4qLvMKgGuHWEiIiIiEgGLLSJiIiIiGSg10K7T58++PTTT/UZwksVHx+Pzp07Iysr64Wui46ORmxsrExREREREZE+6HWPdnR0NBo1aqTPEF4qb29vfP/993j99ddrfE1FRQWWLl2KDz/8UMbIiIiIiKi26bXQViqV+nz7l65Zs2Zo1qzZC10jhJApGiIiIiLSpzqzdeTWrVsICwuDl5cXHBwc4O7ujsmTJ+P27dsAgFWrVsHe3h75+fk6cyQkJECpVOLKlSsAgMuXL2PKlCnw9PSEg4MDVCoVwsPDUVRUJF2Tnp6O999/H25ubujWrRvee+89HD58WGfec+fOYfz48XB1dYW7uzvUajWuX78OALh58yaUSiXWrl2LwYMHo2vXrli7di3i4+OhVCqlrSNhYWEICAhAfHw8+vTpg65du+K9996DVquV5nFwcIBCocDy5cvRt29fGVaZiIiIiPShTvwyZFlZGUaPHo2MjAzMmDEDa9aswcSJE5GcnIyIiAgAgJ+fH4QQ2L17t861Go0GXbp0ga2tLe7du4fRo0ejsLAQ8+bNQ2xsLEaNGoUdO3Zg8eLFAIDi4mKMHz8ezZs3x5IlS7B8+XK8+uqrUKvVyM7OBgBcunQJgYGBKC4uxvz58zF//nzk5OQgKCgIxcXF0nsvXboU77//PhYtWiQVyQqFQie+y5cvY8GCBZg4cSL++9//QqFQ4IMPPsDly5fRsmVLbN68GUII+Pv7Y8WKFbKtMRERERHVrjpxjnZWVhasrKwwe/ZstG/fHgDQo0cPXLt2DfHx8QCAVq1awcPDAxqNBoGBgQCAgoICJCUlYerUqQCAjIwMdOrUCcuWLUPjxo0BAO7u7jhz5gx++uknAEBmZiby8/MxZswY6QxKR0dHrFy5EmVlZQCAr7/+Go0bN8batWthYmICAOjYsSPGjh2Ls2fPol27dgCAfv364Z133pE+x8mTJ6t8tpKSEnz77bd48803AQBubm7o27cvYmJisHDhQjg5OUmfr75tpSEiIiL6O6sThbadnR3Wr18PIQRycnJw/fp1ZGZm4syZM1LxCzy+qz1t2jTk5ubCyspKurs9aNAgAICnpyc8PT1RUVGBrKwsZGdn4+eff8a1a9ekvdBvvPEGWrRogdDQUAwYMAA9e/aESqWSinXgccHcs2dPqcgGAGtraxw8eBDA4y0fAGBjY/Pcz2ZpaSkV2QDw6quvwsvLC6mpqX9ytYiIiIjIENSJQhsA1q1bh1WrViE/Px8WFhZQKpU6hS4A9O/fH5GRkdBoNAgJCYFGo0GvXr1gYWEhjVm8eDE2btyIkpISWFpawsHBAaampigpKQEAmJqaYvPmzVi5ciUOHDiAbdu2wcjICG+99RYiIiLQtGlT/Pbbb2jevPlzY67JmFatWlVps7CwQEFBwXOvJSIiIiLDVSf2aCckJOCLL77AmDFjcOTIERw5cgSxsbHStoonTE1NMWDAAOzevRu3bt2CVqvF8OHDpf5Vq1Zh9erVmDp1Ko4fP46kpCRER0fD2tpaZ562bdti3rx5OHr0KOLi4jBu3Djs3bsX//nPfwAAZmZmVX7pEgCOHDki3c2uqV9//bVK271792pUpBMRERGR4aoThfaJEydgamqK0NBQ6e70o0ePkJKSUmXssGHDcPHiRXz77bdo0qQJfHx8pL6TJ0/CxsYG/v7+MDMzAwAUFhZCq9VKW0cSEhLw5ptv4t69ewCALl264JNPPsEbb7yB3NxcAICrqytSU1Px8OFDae6bN29i/Pjxz4zpj+Tm5uLSpUvS65KSEiQlJUGlUgEAXnmlTqSAiIiIiF6yOlHlOTs7o7S0FFFRUTh+/DgSEhIQFBQkHZN3//59aay7uzusrKywadMm+Pr6omHDhlKfk5MTsrKyEB0djRMnTmDHjh0IDAxEQUGBNIerqysqKysRGhqK/fv349ixY1i4cCEyMjKkvd5qtRrFxcUIDg5GYmIiDhw4gA8//BA2NjbSmOo8fS62EAJqtRo7d+5EYmIigoODUVFRgdDQUACPTylp3Lgxzp49izNnzvz1xSQiIiKiOqFOFNrDhg2DWq3GwYMHMWHCBCxatAi2trZYunQpgKqnefj5+aGyshLDhg3TaQ8JCUFAQAA2b96MCRMmYOXKlfDy8kJERAQKCgqQmZmJli1bIjY2Fubm5oiIiEBISAiSkpIwe/ZsjBw5EsDjB+ls2LABxsbG+OyzzzBz5kx07NgRa9eulU4zefoYvyeebm/evDnUajW++uorfP755zA3N8eWLVt0nh4ZEhKCU6dOYcKECSgvL/9ri0lEREREdYJC6PHRhCqVCt7e3oiKitJXCLIKCwtDcnLyC283qYkbN26gb9++yMzMZHFORET0N6LVaqUjiqlu08upIxcuXEBaWhru3r0rnZtNRERERFSf6KXQ3rZtG3bs2AEvLy/4+/vrI4RaU90WEyIiIiKq3/S6dYT+PG4dISIi+nvi1hHDUWceWEN/jkajgaWlpb7DICIiolri6Oio7xCohlhoGzh7e3u0adNG32EQERER0VPqxPF+RERERET1DQttIiIiIiIZsNAmIiIiIpIBC20iIiIiIhmw0CYiIiIikgELbSIiIiIiGfB4PwNVUVEBALh9+7aeIyEiIiLSr9deew1GRnWvrK17EVGN/PLLLwCAwMBAPUdCREREpF+JiYl18rkifAS7gSotLcX58+dhaWmJBg0a6DscIiIiIr2pq3e0WWgTEREREcmAvwxJRERERCQDFtpERERERDJgoU1EREREJAMW2kREREREMmChTUREREQkAxbaREREREQyYKFtgH766SeMGjUK3bp1g7e3N5YuXSo9KZIei4+Px4gRI+Di4gIfHx+EhYXh7t27Uv+vv/6KadOmwdPTEy4uLpg4cSJycnKqzLNp0yYMHDgQzs7OGDJkCDQaTZUxFy9exNixY9G9e3d4enoiKioK9+/f1xlTWlqKuXPnwsvLC926dcOYMWOQnp5eZa49e/bAz88PXbt2Rf/+/fHdd9+9hNXQr5kzZ0KpVOq0cf3ld/bsWYwbNw7dunWDh4cHJk+ejBs3bkj9zIH84uLiMHToUHTr1g0DBgxATEwMysvLpX7mQB537tyBu7s7UlJSdNoNeb1v3LgBtVoNNzc3uLm54fPPP0d+fv6LLk2tqS4HV65cwaRJk6BSqdCjRw8EBATg6NGjVa6vVzkQZFBOnz4tHB0dxccffyySkpJETEyMsLe3F/PmzdN3aHXGhg0bhJ2dnZg7d65ITU0V8fHxonfv3qJPnz6ipKREVFRUiOHDhwsfHx+xa9cusWfPHuHr6yt8fHxEcXGxNM/atWtF586dxZIlS0RycrIIDw8XdnZ2Yv/+/dKYnJwc4ebmJoKCgsShQ4fExo0bhYuLi1Cr1ToxTZo0Sbi5uYkffvhBJCYmivfee0/06NFD5ObmSmP27dsnlEqliIyMFCkpKWLBggXCzs5OrFu3Tv5Fk8mhQ4eEnZ2dUCqVUhvXX37p6enC2dlZBAcHi+TkZLFr1y7Rr18/0b9/f/Hw4UPmoBZs3bpV2NnZiTlz5ojU1FQRGxsrHBwcxNy5c4UQ/HMgl9zcXOHr6yuUSqVITk6W2g15vYuKioSPj48YOnSoOHDggIiPjxcqlUqMGDFCVFZWyrGMf0l1Obh9+7Zwc3MTI0eOFPv37xdJSUli0qRJQqlUisTERGlcfcsBC20DM27cODF06FCdtjVr1gh7e3uRl5enp6jqll69eonPPvtMpy0tLU3Y2dmJrVu3il27dgmlUikuXLgg9efl5QknJyexevVqIYQQpaWlws3NTcyZM0dnnokTJ4pBgwZJr2fMmCE8PT3Fw4cPpbb9+/cLOzs7cfbsWZ333rdvnzTmwYMHQqVSicjISKlt4MCBIjQ0VOf9oqKihJubmygrK/uzy6E3v/32m1CpVMLHx0en0NZoNFx/mY0dO7bKN4BTp04JLy8vodVqmYNa4O/vLwICAnTa5s+fL5ycnER5eTlz8JJVVlaKuLg44e7uLtzd3asUeYa83jExMcLR0VH88ssv0pj09HRhZ2cndu/e/eKLJZPn5WDRokXCxcVFFBQUSG0VFRVi0KBBYtSoUUKI+pkDbh0xIGVlZTh+/DjeeustnXZfX1+Ul5cjOTlZT5HVHaWlpRg4cCBGjBih025rawvg8Y+zkpOT0bp1a3Tp0kXqt7S0RPfu3XHo0CEAwOnTp1FYWIj+/fvrzOPr64urV69KP4JPSUmBl5cXjI2NpTHe3t4wMTGR5kpOToaxsTG8vb2lMSYmJvD29pbG3LhxA1lZWc98v8LCQpw6depPr4m+REREoGPHjhgyZIhOe0pKCtdfRgUFBTh27BgCAgKgUCik9m7duuHw4cNwcXFhDmpBaWkpzMzMdNrMzc1RVlaGkpIS5uAly8jIwKxZszB8+HB8+eWXEE899NrQ1rugoEBa7+TkZDg7O6NFixbSmM6dO6Ndu3bSXHXB83JgbW2NcePGoUmTJlLbK6+8AhsbG+Tl5QGonzlgoW1AcnJy8OjRI7Rv316nvVWrVjAxMcHVq1f1FFndYWJigvDwcLz55ps67fv374dCoUCnTp1w9erVKmsIAO3atZPWMDMzEwCqjGvXrh2EELh69SoePnyI3NzcKmOMjIzw+uuv68xlZWWFhg0bVpnr1q1bKC0tRWZmJhQKRZW5bGxspPczJDt37kRKSgq++OILnWIPANdfZhkZGRBCoHnz5ggLC4OrqyucnZ3x0UcfSd/MmAP5BQUFISUlBf/73/9QXFyMkydPYv369ejduzeaNGnCHLxkVlZW2L9/P6ZOnQpTU9Mq/Ya23k9ifjLX82KvC56Xg5EjR0KtVuu0FRYW4sSJE+jUqROA+pkDFtoGpLi4GADQuHHjKn2NGjWS+knXtWvXsGDBAnTq1An9+vVDUVHRc9ewqKgIQNW1btSoEQCgpKREGvOk7Y/mqu79gMd5rS63vx9jKO7cuYOoqCiEhYWhdevWVfq5/vK6d+8ehBCYOXMmhBBYtmwZIiMjcfr0aQQFBaG0tJQ5qAVDhw6Fn58fpk6dCldXV4wePRpWVlZYuHAhAP45eNmaNGmCVq1aVdtvyOtdk9jrgufl4GmVlZWYPn06SkpKEBoaCqB+5sDoD3upTqmsrPzD/qfvHBJw+fJlBAcHw8jICMuXL8crr7zyh+v4ZA2f/pHXs9Q0H8+bS6FQ1KvchoeHo1u3bhg5cuQz+7n+8nr06BEAoFOnTpg/f77U3qZNG4wZMwY7d+5kDmrBxIkTodVq8a9//QsuLi64du0ali1bhvHjx2PNmjXMQS0z5PWuSeyGpqysDP/+979x4MAB/N///R+cnZ0B1M8c8I62AXmyr6mkpKRKX0lJSZX9gH93hw8fRkBAAIyNjbF+/Xq0bdsWwON1fNYaFhcXS2v45L9Pj3vy2szMrNoxz5qrujHPm+v3YwzBxo0bcf78eURGRqKiogIVFRXSX3aVlZWorKzk+svsyZ2Y3+9LBABXV1eYmpoiPT2dOZBZWloaUlJS8NlnnyEkJASurq54++23ERMTg7S0NMTFxTEHtcwQ1/vJ9/yaxG5I8vPz8f777+PAgQOYMWMGAgMDpb76mAMW2gakbdu2aNCgAa5fv67TfufOHZSWlqJjx456iqzu2bp1KyZNmgRra2ts3bpV2m8FPN77lZ2dXeWa7OxsdOjQQRojhKiy1tevX4dCoYCtrS1MTU3x2muvVZmrvLwcubm5Uj7at2+PW7duVTnrPDs7G1ZWVjA2NkaHDh2qfT8ABpPbPXv2oLCwEL1794a9vT3s7e0RExMDIQTs7e0xffp0rr/Mnvy/XlZWptMuhEBFRQVMTEyYA5nl5uZCoVCge/fuOu1KpRJmZma4cuUKc1DLDHm9axK7obh+/TreeecdZGRkYMmSJQgICNDpr485YKFtQIyNjeHm5ob9+/frtO/evRtGRkbw8PDQU2R1i0ajQUREBDw9PbFx40Y0b95cp1+lUiEnJweXLl2S2vLy8qDVatGrVy8AgIuLC1599VXs3btX59qEhATY2NhIe49VKhWSkpLw8OFDacyPP/6Ihw8fSnOpVCqUlpbixx9/lMY8ePAAhw4dksa0bdsW1tbWz3y/pk2bwsnJ6a8uS62YM2cOtm3bhri4OOlr5MiRUCgUiIuLw0cffcT1l1nHjh3Rpk0b7Nq1S6c9KSkJZWVl6NGjB3MgsyffvE+ePKnTfvnyZRQVFaFt27ZQqVTIzs5mDmTy9I/zDfH/eUdHR2mutLQ0nYeupaen4/r169JcddHTOcjPz0dQUBCKi4uxbt069OvXr8o19TEHDWbNmjXrD0dQnfL6668jNjYWFy5cQOPGjbFv3z4sXrwYAQEB8PX11Xd4eldYWIixY8eiSZMmCA8PR0FBAe7cuSN9AYCTkxP27t2LuLg4WFhY4Nq1awgLC4OxsTHmzZsHY2NjGBkZobKyEqtXr8b9+/dRWVmJr7/+Gnv37sWcOXOkf8F26NAB69atQ2pqKpo1a4ajR49izpw56NWrF8aNGwfg8W9ia7VabNq0CWZmZsjLy8PMmTNx9+5dfPnll9KPppo2bYpvvvkGt27dgrGxMb7//nt89913+OSTT6rcGaurzM3N0bJlS52vc+fOQavVIjIyEmZmZujQoQPXX2ZWVlbYsGEDLly4AHNzcxw7dgyzZ8+Gvb09Pv30U3Ts2JE5kJGlpSWuXLmCzZs3A3i8bSo1NRURERGwsLDA7NmzoVQqsW/fPuZABjdv3kR8fDyGDh0Ka2trADDov3feeOMN/PDDD9izZw9atGiB8+fPIzw8HO3bt0d4eHid3Kf9rBxERETg1KlTmDJlClq3bq3zvTk/Px+Wlpb1Mwd/eMo21Uk//vijGD58uHB0dBQ+Pj5i2bJldfLpUPqQkJAglEpltV8LFy4UQghx584d8fHHHwtXV1fRo0cPoVarRXZ2dpX5vvnmG9GnTx/h5OQkhgwZ8syD6dPS0kRAQIBwcnISKpVKREVFiQcPHuiMKSoqEjNmzBAeHh7CxcVFjB07Vly8eLHKXHFxccLX11c4OjqK/v37iw0bNrykldGfxYsXi86dO+u0cf3ll5ycLN59913h7OwsPD09xaxZs3SegMccyKu8vFysWLFCvPXWW8LR0VH069dPzJ49W/z666/SGOZAHseOHavysBQhDHu9r169KsaPHy+6du0qPDw8xNSpU8W9e/dedGlqzbNy0LVr12q/N/fs2VPn+vqUA4UQNfgVTyIiIiIieiHco01EREREJAMW2kREREREMmChTUREREQkAxbaREREREQyYKFNRERERCQDFtpERERERDJgoU1EREREJAMjfQdARES14+HDh9i+fTs0Gg2ysrJQVFQEKysr9O7dG//85z/RvHlzfYcoyc7Olp4oR0RkqPjAGiKiv4EbN25ArVbj8uXL6N27N9zc3NCoUSOcO3cOO3bsQLNmzbBp0ya0bdtW36Fi/fr1WLBgAc6dO6fvUIiI/hIW2kRE9dyjR4/w9ttvIysrC0uXLoW3t7dO/8mTJzFu3Di0adMGCQkJ+gnyd9RqNQ4ePIiLFy/qOxQior+Ee7SJiOq5LVu2ICMjA8HBwVWKbABwdXWVCvHU1NTaD5CIqJ5ioU1EVM/t3LkTCoUCo0aNqnbM5MmTkZKSAk9PTwCP74JHR0djwIABcHBwQM+ePTFt2jTk5ubqXNenTx8MHz68ynyTJk2CUqmUXm/fvh1KpRLnzp3DjBkz4OnpCWdnZwQGBkKr1erMl5iYCCEElEolwsLC/urHJyLSGxbaRET1XHp6Olq3bo1WrVpVO8bc3Fz6ZciKigqEhIRg2bJlsLe3x/Tp0+Hn54c9e/Zg5MiRyMnJee57KhQKKBQKndcAMGXKFGRlZUGtViM0NBSXLl3ChAkTUFhYCACYPn067O3toVAo8NVXX/3hPw6IiOo6njpCRFSP5efno7y8HC1btqzxNdu3b8fRo0ehVqvx0UcfSe39+vVDYGAg5s6di6+//vpPxdOuXTusWbNGet2sWTNERkZi79698Pf3R9++fbF9+3akp6dj8ODBf+o9iIjqCt7RJiKqxxo0aADg8V3qmjpw4ACMjIwwfvx4nXYXFxd4enoiJSUFDx48+FPxDBw4UOd1ly5dIITA3bt3/9R8RER1GQttIqJ6rGnTpvjHP/7xQoXsjRs38Nprr8HU1LRKn62tLSoqKnD79u0XjkWhUFQ5q9vY2BjAi/1DgIjIULDQJiKq57p3747bt2//YXF86dIlBAYGYufOnRBCoLqTX58UxE8K5OpUVzj/ft82EVF9x0KbiKieGzhwIIQQ2LJlS7Vjtm/fjlOnTuHRo0do06YN7ty588ztIZmZmTAyMoKlpSWAx1tTysrKqozjVhAiIhbaRET13siRI2Fra4u1a9fi8OHDVfoPHz6MjRs3wsbGBkOHDkW/fv1QXl6Ob775RmdcWloajh49ip49e0p3tFu0aIGbN2+iqKhIGnf16lVcunTpT8f7ZF85EZGh46kjRET1XIMGDbB8+XIEBwdj0qRJ6N27Nzw8PKBQKHDy5Ens27cPLVu2xIoVK2BkZIQRI0Zg586dWLlyJTIzM+Hu7o7s7Gxs2bIF5ubmCA8Pl+YeNmwYTp8+jQ8++ABvv/027t69i02bNsHa2hpZWVk6cdT0QcRP9nEvWbIE7u7u8PDweHmLQURUi1hoExH9DdjY2CA+Ph5btmzBnj17EB0djfv378PKygrBwcEYP348zM3NAQBGRkaIjY1FTEwMNBoNEhMTYWFhgSFDhkCtVuucx/3uu++isLAQW7duxbx589CuXTtMmzYN2dnZWLFihU4M1e3PfvrM7bFjx+Ls2bNYvXo1zp8/z0KbiAyWQtT0FgMREREREdUY92gTEREREcmAhTYRERERkQxYaBMRERERyYCFNhERERGRDFhoExERERHJgIU2EREREZEMWGgTEREREcmAhTYRERERkQxYaBMRERERyYCFNhERERGRDP4fDrNLJMigi/M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81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GB" dirty="0" smtClean="0"/>
              <a:t>Python has great libraries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72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new libraries released every month</a:t>
            </a:r>
            <a:endParaRPr lang="he-IL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822116" cy="3516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178732"/>
            <a:ext cx="81369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During 2015, over 1,500 new packages released </a:t>
            </a:r>
            <a:r>
              <a:rPr lang="en-US" sz="2400" u="sng" dirty="0" smtClean="0"/>
              <a:t>every month </a:t>
            </a:r>
            <a:r>
              <a:rPr lang="en-US" sz="2400" dirty="0" smtClean="0"/>
              <a:t>at </a:t>
            </a:r>
            <a:r>
              <a:rPr lang="en-US" sz="2400" dirty="0" err="1" smtClean="0"/>
              <a:t>PyPI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3"/>
              </a:rPr>
              <a:t>http://pypi.python.org/</a:t>
            </a:r>
            <a:r>
              <a:rPr lang="en-US" sz="2400" dirty="0" smtClean="0"/>
              <a:t>). </a:t>
            </a:r>
          </a:p>
          <a:p>
            <a:pPr algn="l" rtl="0"/>
            <a:r>
              <a:rPr lang="en-US" sz="2400" dirty="0" smtClean="0"/>
              <a:t>See more stats at </a:t>
            </a:r>
            <a:r>
              <a:rPr lang="en-US" sz="2400" dirty="0" smtClean="0">
                <a:hlinkClick r:id="rId4"/>
              </a:rPr>
              <a:t>http://pygarden.com/stats</a:t>
            </a:r>
            <a:r>
              <a:rPr lang="en-US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4176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Python can do nearly everything MATLAB can do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With libraries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, and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57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Demand &amp; supply of Python programmers is 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17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1" y="332656"/>
            <a:ext cx="668193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056" y="64886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http://www.codingdojo.com/blog/9-most-in-demand-programming-languages-of-2016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228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AutoShape 2" descr="http://cacm.acm.org/system/assets/0001/6722/Top39-700.4.png"/>
          <p:cNvSpPr>
            <a:spLocks noChangeAspect="1" noChangeArrowheads="1"/>
          </p:cNvSpPr>
          <p:nvPr/>
        </p:nvSpPr>
        <p:spPr bwMode="auto">
          <a:xfrm>
            <a:off x="-61913" y="-136525"/>
            <a:ext cx="66675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1" y="312082"/>
            <a:ext cx="8544949" cy="54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67045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GB" dirty="0" smtClean="0">
                <a:hlinkClick r:id="rId3"/>
              </a:rPr>
              <a:t>http://cacm.acm.org/blogs/blog-cacm/176450-python-is-now-the-most-popular-introductory-teaching-language-at-top-us-universities/fulltext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3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Example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/>
              <a:t>void </a:t>
            </a:r>
            <a:r>
              <a:rPr lang="en-GB" dirty="0" smtClean="0"/>
              <a:t>foo(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x)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/>
              <a:t>{ </a:t>
            </a:r>
          </a:p>
          <a:p>
            <a:pPr marL="0" indent="0" algn="l" rtl="0">
              <a:buNone/>
            </a:pPr>
            <a:r>
              <a:rPr lang="en-GB" dirty="0" smtClean="0"/>
              <a:t>    if (-1 &lt; x &amp;&amp; x &lt; 1) </a:t>
            </a:r>
            <a:r>
              <a:rPr lang="en-GB" dirty="0"/>
              <a:t>{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bar</a:t>
            </a:r>
            <a:r>
              <a:rPr lang="en-GB" dirty="0"/>
              <a:t>();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baz</a:t>
            </a:r>
            <a:r>
              <a:rPr lang="en-GB" dirty="0"/>
              <a:t>();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 smtClean="0"/>
              <a:t>     } </a:t>
            </a:r>
            <a:r>
              <a:rPr lang="en-GB" dirty="0"/>
              <a:t>else {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err="1" smtClean="0"/>
              <a:t>qux</a:t>
            </a:r>
            <a:r>
              <a:rPr lang="en-GB" dirty="0" smtClean="0"/>
              <a:t>(x</a:t>
            </a:r>
            <a:r>
              <a:rPr lang="en-GB" dirty="0"/>
              <a:t>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     foo(x </a:t>
            </a:r>
            <a:r>
              <a:rPr lang="en-GB" dirty="0"/>
              <a:t>- 1); </a:t>
            </a:r>
            <a:endParaRPr lang="en-GB" dirty="0" smtClean="0"/>
          </a:p>
          <a:p>
            <a:pPr marL="0" indent="0" algn="l" rtl="0">
              <a:buNone/>
            </a:pPr>
            <a:r>
              <a:rPr lang="en-GB" dirty="0"/>
              <a:t> </a:t>
            </a:r>
            <a:r>
              <a:rPr lang="en-GB" dirty="0" smtClean="0"/>
              <a:t>    } </a:t>
            </a:r>
          </a:p>
          <a:p>
            <a:pPr marL="0" indent="0" algn="l" rtl="0">
              <a:buNone/>
            </a:pPr>
            <a:r>
              <a:rPr lang="en-GB" dirty="0" smtClean="0"/>
              <a:t>}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foo(x):</a:t>
            </a:r>
          </a:p>
          <a:p>
            <a:pPr marL="0" indent="0" algn="l" rtl="0">
              <a:buNone/>
            </a:pPr>
            <a:r>
              <a:rPr lang="en-US" dirty="0"/>
              <a:t>    if </a:t>
            </a:r>
            <a:r>
              <a:rPr lang="en-US" dirty="0" smtClean="0"/>
              <a:t>-1 &lt; x &lt; 1: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    bar()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baz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else: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qux</a:t>
            </a:r>
            <a:r>
              <a:rPr lang="en-US" dirty="0"/>
              <a:t>(x)</a:t>
            </a:r>
          </a:p>
          <a:p>
            <a:pPr marL="0" indent="0" algn="l" rtl="0">
              <a:buNone/>
            </a:pPr>
            <a:r>
              <a:rPr lang="en-US" dirty="0"/>
              <a:t>        foo(x - 1)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643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First language at Israeli universities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TAU</a:t>
            </a:r>
            <a:r>
              <a:rPr lang="en-US" dirty="0" smtClean="0"/>
              <a:t>: CS &amp; Engineering use Python</a:t>
            </a:r>
          </a:p>
          <a:p>
            <a:pPr algn="l" rtl="0"/>
            <a:r>
              <a:rPr lang="en-US" b="1" dirty="0" err="1" smtClean="0"/>
              <a:t>Technion</a:t>
            </a:r>
            <a:r>
              <a:rPr lang="en-US" dirty="0" smtClean="0"/>
              <a:t>: CS use C, some courses in Python</a:t>
            </a:r>
          </a:p>
          <a:p>
            <a:pPr algn="l" rtl="0"/>
            <a:r>
              <a:rPr lang="en-US" b="1" dirty="0" smtClean="0"/>
              <a:t>HUJI</a:t>
            </a:r>
            <a:r>
              <a:rPr lang="en-US" dirty="0" smtClean="0"/>
              <a:t>: CS &amp; Humanities, use Python</a:t>
            </a:r>
          </a:p>
          <a:p>
            <a:pPr algn="l" rtl="0"/>
            <a:r>
              <a:rPr lang="en-US" b="1" dirty="0" smtClean="0"/>
              <a:t>BGU</a:t>
            </a:r>
            <a:r>
              <a:rPr lang="en-US" dirty="0" smtClean="0"/>
              <a:t>: CS use Java, Engineering use 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3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why </a:t>
            </a:r>
            <a:r>
              <a:rPr lang="en-US" i="1" dirty="0" smtClean="0"/>
              <a:t>Python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GB" dirty="0" smtClean="0"/>
              <a:t>Guido was reading some </a:t>
            </a:r>
            <a:r>
              <a:rPr lang="en-GB" i="1" dirty="0" smtClean="0"/>
              <a:t>Monty Python's Flying Circus </a:t>
            </a:r>
            <a:r>
              <a:rPr lang="en-GB" dirty="0" smtClean="0"/>
              <a:t>sketches and thought </a:t>
            </a:r>
            <a:r>
              <a:rPr lang="en-GB" b="1" dirty="0" smtClean="0"/>
              <a:t>Python</a:t>
            </a:r>
            <a:r>
              <a:rPr lang="en-GB" dirty="0" smtClean="0"/>
              <a:t> would be a cool name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endParaRPr lang="en-GB" dirty="0" smtClean="0"/>
          </a:p>
          <a:p>
            <a:pPr marL="0" indent="0" algn="l" rtl="0">
              <a:buNone/>
            </a:pPr>
            <a:r>
              <a:rPr lang="en-GB" sz="2000" dirty="0" smtClean="0">
                <a:hlinkClick r:id="rId2"/>
              </a:rPr>
              <a:t>Python 2 FAQ</a:t>
            </a:r>
            <a:endParaRPr lang="he-IL" sz="2000" dirty="0"/>
          </a:p>
        </p:txBody>
      </p:sp>
      <p:pic>
        <p:nvPicPr>
          <p:cNvPr id="19460" name="Picture 4" descr="http://1.bp.blogspot.com/-sVETMZp5YoQ/UisO-Em0kQI/AAAAAAAAGFA/fBon4t4VrGY/s1600/monty-pythons-flying-circus-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4385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8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Python?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Python is </a:t>
            </a:r>
          </a:p>
          <a:p>
            <a:pPr lvl="1" algn="l" rtl="0"/>
            <a:r>
              <a:rPr lang="en-US" dirty="0" smtClean="0"/>
              <a:t>powerful... and fast</a:t>
            </a:r>
          </a:p>
          <a:p>
            <a:pPr lvl="1" algn="l" rtl="0"/>
            <a:r>
              <a:rPr lang="en-US" dirty="0" smtClean="0"/>
              <a:t>plays well with others</a:t>
            </a:r>
          </a:p>
          <a:p>
            <a:pPr lvl="1" algn="l" rtl="0"/>
            <a:r>
              <a:rPr lang="en-US" dirty="0" smtClean="0"/>
              <a:t>runs everywhere</a:t>
            </a:r>
          </a:p>
          <a:p>
            <a:pPr lvl="1" algn="l" rtl="0"/>
            <a:r>
              <a:rPr lang="en-US" dirty="0" smtClean="0"/>
              <a:t>is friendly &amp; easy to learn</a:t>
            </a:r>
          </a:p>
          <a:p>
            <a:pPr lvl="1" algn="l" rtl="0"/>
            <a:r>
              <a:rPr lang="en-US" dirty="0" smtClean="0"/>
              <a:t>is Open </a:t>
            </a:r>
          </a:p>
          <a:p>
            <a:pPr marL="0" indent="0" algn="l" rtl="0">
              <a:buNone/>
            </a:pPr>
            <a:r>
              <a:rPr lang="en-US" dirty="0" smtClean="0"/>
              <a:t>These are some of the reasons people who use Python would rather not use anything else</a:t>
            </a:r>
          </a:p>
          <a:p>
            <a:pPr marL="0" indent="0" rtl="0">
              <a:buNone/>
            </a:pPr>
            <a:r>
              <a:rPr lang="en-US" dirty="0" smtClean="0">
                <a:hlinkClick r:id="rId2"/>
              </a:rPr>
              <a:t>https://www.python.org/about/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324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rtl="0"/>
            <a:r>
              <a:rPr lang="en-US" dirty="0" smtClean="0"/>
              <a:t>Multiple </a:t>
            </a:r>
            <a:r>
              <a:rPr lang="en-US" dirty="0"/>
              <a:t>programming </a:t>
            </a:r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</a:t>
            </a:r>
            <a:r>
              <a:rPr lang="en-US" dirty="0" smtClean="0"/>
              <a:t>bject-oriented programming </a:t>
            </a:r>
          </a:p>
          <a:p>
            <a:pPr algn="l" rtl="0"/>
            <a:r>
              <a:rPr lang="en-US" dirty="0" smtClean="0"/>
              <a:t>Imperative programming </a:t>
            </a:r>
          </a:p>
          <a:p>
            <a:pPr algn="l" rtl="0"/>
            <a:r>
              <a:rPr lang="en-US" dirty="0"/>
              <a:t>F</a:t>
            </a:r>
            <a:r>
              <a:rPr lang="en-US" dirty="0" smtClean="0"/>
              <a:t>unctional programming</a:t>
            </a:r>
          </a:p>
          <a:p>
            <a:pPr algn="l" rtl="0"/>
            <a:r>
              <a:rPr lang="en-US" dirty="0"/>
              <a:t>P</a:t>
            </a:r>
            <a:r>
              <a:rPr lang="en-US" dirty="0" smtClean="0"/>
              <a:t>rocedural programming</a:t>
            </a:r>
          </a:p>
          <a:p>
            <a:pPr algn="l" rtl="0"/>
            <a:r>
              <a:rPr lang="en-US" dirty="0" smtClean="0"/>
              <a:t>Event driven programming</a:t>
            </a:r>
          </a:p>
          <a:p>
            <a:pPr algn="l" rtl="0"/>
            <a:r>
              <a:rPr lang="en-US" dirty="0" smtClean="0"/>
              <a:t>Asynchronous programming (especially v.3.5)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Language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Interpreted language</a:t>
            </a:r>
          </a:p>
          <a:p>
            <a:pPr algn="l" rtl="0"/>
            <a:r>
              <a:rPr lang="en-US" dirty="0" smtClean="0"/>
              <a:t>Dynamic type system (duck-typing)</a:t>
            </a:r>
          </a:p>
          <a:p>
            <a:pPr algn="l" rtl="0"/>
            <a:r>
              <a:rPr lang="en-US" dirty="0" smtClean="0"/>
              <a:t>Automatic memory management (GC) </a:t>
            </a:r>
          </a:p>
          <a:p>
            <a:pPr algn="l" rtl="0"/>
            <a:r>
              <a:rPr lang="en-US" dirty="0" smtClean="0"/>
              <a:t>Large and comprehensive standard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06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Interpreters available for many operating systems</a:t>
            </a:r>
          </a:p>
          <a:p>
            <a:pPr algn="l" rtl="0"/>
            <a:r>
              <a:rPr lang="en-US" dirty="0" smtClean="0"/>
              <a:t>Code can be executed on a wide variety of systems</a:t>
            </a:r>
          </a:p>
          <a:p>
            <a:pPr algn="l" rtl="0"/>
            <a:r>
              <a:rPr lang="en-US" dirty="0" smtClean="0"/>
              <a:t>Code can be packaged into stand-alone executable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Python culture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786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Free and open-source software</a:t>
            </a:r>
          </a:p>
          <a:p>
            <a:pPr algn="l" rtl="0"/>
            <a:r>
              <a:rPr lang="en-US" dirty="0" smtClean="0"/>
              <a:t>Community-based development model</a:t>
            </a:r>
          </a:p>
          <a:p>
            <a:pPr algn="l" rtl="0"/>
            <a:r>
              <a:rPr lang="en-US" dirty="0" smtClean="0"/>
              <a:t>Managed by the non-profit </a:t>
            </a:r>
            <a:r>
              <a:rPr lang="en-US" i="1" dirty="0" smtClean="0"/>
              <a:t>Python Software Foundation</a:t>
            </a:r>
            <a:r>
              <a:rPr lang="en-US" i="1" dirty="0"/>
              <a:t> </a:t>
            </a:r>
            <a:r>
              <a:rPr lang="en-US" dirty="0" smtClean="0"/>
              <a:t>(PSF)</a:t>
            </a:r>
          </a:p>
          <a:p>
            <a:pPr algn="l" rtl="0"/>
            <a:r>
              <a:rPr lang="en-US" i="1" dirty="0" err="1"/>
              <a:t>CPython</a:t>
            </a:r>
            <a:r>
              <a:rPr lang="en-US" i="1" dirty="0"/>
              <a:t> </a:t>
            </a:r>
            <a:r>
              <a:rPr lang="en-US" dirty="0"/>
              <a:t>is the reference implementation of </a:t>
            </a:r>
            <a:r>
              <a:rPr lang="en-US" dirty="0" smtClean="0"/>
              <a:t>Python</a:t>
            </a:r>
            <a:endParaRPr lang="en-US" i="1" dirty="0" smtClean="0"/>
          </a:p>
          <a:p>
            <a:pPr algn="l" rtl="0"/>
            <a:r>
              <a:rPr lang="en-US" dirty="0" smtClean="0"/>
              <a:t>Other implementations:</a:t>
            </a:r>
          </a:p>
          <a:p>
            <a:pPr lvl="1" algn="l" rtl="0"/>
            <a:r>
              <a:rPr lang="en-US" dirty="0" err="1" smtClean="0"/>
              <a:t>IronPython</a:t>
            </a:r>
            <a:r>
              <a:rPr lang="en-US" dirty="0" smtClean="0"/>
              <a:t> for .NET framework, written in C#</a:t>
            </a:r>
          </a:p>
          <a:p>
            <a:pPr lvl="1" algn="l" rtl="0"/>
            <a:r>
              <a:rPr lang="en-US" dirty="0" err="1" smtClean="0"/>
              <a:t>Jython</a:t>
            </a:r>
            <a:r>
              <a:rPr lang="en-US" dirty="0"/>
              <a:t> </a:t>
            </a:r>
            <a:r>
              <a:rPr lang="en-US" dirty="0" smtClean="0"/>
              <a:t>for Java framework</a:t>
            </a:r>
          </a:p>
          <a:p>
            <a:pPr lvl="1" algn="l" rtl="0"/>
            <a:r>
              <a:rPr lang="en-US" dirty="0" err="1" smtClean="0"/>
              <a:t>PyPy</a:t>
            </a:r>
            <a:r>
              <a:rPr lang="en-US" dirty="0" smtClean="0"/>
              <a:t> interpreter and JIT compiler, written in Python</a:t>
            </a:r>
          </a:p>
          <a:p>
            <a:pPr lvl="1" algn="l" rtl="0"/>
            <a:r>
              <a:rPr lang="en-US" dirty="0" err="1" smtClean="0"/>
              <a:t>MicroPython</a:t>
            </a:r>
            <a:r>
              <a:rPr lang="en-US" dirty="0" smtClean="0"/>
              <a:t> for microcontrollers and embedded systems</a:t>
            </a:r>
          </a:p>
          <a:p>
            <a:pPr lvl="1" algn="l" rtl="0"/>
            <a:r>
              <a:rPr lang="en-US" dirty="0" smtClean="0"/>
              <a:t>…</a:t>
            </a:r>
          </a:p>
          <a:p>
            <a:pPr lvl="1"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6309320"/>
            <a:ext cx="79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Wikipedia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297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History of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Developed in 1989-91 by </a:t>
            </a:r>
            <a:r>
              <a:rPr lang="en-GB" b="1" dirty="0" smtClean="0"/>
              <a:t>Guido van Rossum </a:t>
            </a:r>
            <a:r>
              <a:rPr lang="en-GB" dirty="0" smtClean="0"/>
              <a:t>in the Netherlands</a:t>
            </a:r>
          </a:p>
          <a:p>
            <a:pPr algn="l" rtl="0"/>
            <a:r>
              <a:rPr lang="en-US" dirty="0" smtClean="0"/>
              <a:t>Python 2.0 released Oct 2000</a:t>
            </a:r>
          </a:p>
          <a:p>
            <a:pPr algn="l" rtl="0"/>
            <a:r>
              <a:rPr lang="en-US" dirty="0" smtClean="0"/>
              <a:t>Many major new features:</a:t>
            </a:r>
          </a:p>
          <a:p>
            <a:pPr lvl="1" algn="l" rtl="0"/>
            <a:r>
              <a:rPr lang="en-US" dirty="0" smtClean="0"/>
              <a:t>cycle-detecting garbage collector </a:t>
            </a:r>
          </a:p>
          <a:p>
            <a:pPr lvl="1" algn="l" rtl="0"/>
            <a:r>
              <a:rPr lang="en-US" dirty="0" smtClean="0"/>
              <a:t>support for Unicode</a:t>
            </a:r>
          </a:p>
          <a:p>
            <a:pPr lvl="1" algn="l" rtl="0"/>
            <a:r>
              <a:rPr lang="en-US" dirty="0" smtClean="0"/>
              <a:t>shift to transparent and community-backed development </a:t>
            </a:r>
          </a:p>
          <a:p>
            <a:pPr algn="l" rtl="0"/>
            <a:r>
              <a:rPr lang="en-US" dirty="0" smtClean="0"/>
              <a:t>Python 3.0 released Dec 2008</a:t>
            </a:r>
          </a:p>
          <a:p>
            <a:pPr lvl="1" algn="l" rtl="0"/>
            <a:r>
              <a:rPr lang="en-US" dirty="0" smtClean="0"/>
              <a:t>major backwards-incompatible release</a:t>
            </a:r>
          </a:p>
          <a:p>
            <a:pPr lvl="1" algn="l" rtl="0"/>
            <a:r>
              <a:rPr lang="en-US" dirty="0" smtClean="0"/>
              <a:t>many of major features backported to Python 2.6 and 2.7</a:t>
            </a:r>
          </a:p>
          <a:p>
            <a:pPr algn="l" rtl="0"/>
            <a:r>
              <a:rPr lang="en-US" dirty="0" smtClean="0"/>
              <a:t>Python 3.5 released Sep 2015</a:t>
            </a:r>
            <a:endParaRPr lang="en-GB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  <a:p>
            <a:pPr algn="l" rtl="0"/>
            <a:endParaRPr lang="en-GB" b="1" dirty="0"/>
          </a:p>
          <a:p>
            <a:pPr algn="l" rtl="0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13852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1454</Words>
  <Application>Microsoft Office PowerPoint</Application>
  <PresentationFormat>On-screen Show (4:3)</PresentationFormat>
  <Paragraphs>251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to</vt:lpstr>
      <vt:lpstr>What is Python?</vt:lpstr>
      <vt:lpstr>Design emphasizes code readability</vt:lpstr>
      <vt:lpstr>Example</vt:lpstr>
      <vt:lpstr>Multiple programming paradigms</vt:lpstr>
      <vt:lpstr>Language features</vt:lpstr>
      <vt:lpstr>Multi-platform</vt:lpstr>
      <vt:lpstr>Python culture</vt:lpstr>
      <vt:lpstr>History of Python</vt:lpstr>
      <vt:lpstr>Version history</vt:lpstr>
      <vt:lpstr>Guido van Rossum</vt:lpstr>
      <vt:lpstr>Why Python?</vt:lpstr>
      <vt:lpstr>Python is Free</vt:lpstr>
      <vt:lpstr>Gratis: Free as in Beer</vt:lpstr>
      <vt:lpstr>Libre: Free as in Speech</vt:lpstr>
      <vt:lpstr>Python is a general-purpose language</vt:lpstr>
      <vt:lpstr>Python is used for</vt:lpstr>
      <vt:lpstr>Python is used at</vt:lpstr>
      <vt:lpstr>How Dropbox Did It and How Python Helped</vt:lpstr>
      <vt:lpstr>Success story: Philips</vt:lpstr>
      <vt:lpstr>Python is portable</vt:lpstr>
      <vt:lpstr>Python syntax is beautiful</vt:lpstr>
      <vt:lpstr>Python syntax is beautiful</vt:lpstr>
      <vt:lpstr>Python is inherently object-oriented</vt:lpstr>
      <vt:lpstr>Almost everything is an object</vt:lpstr>
      <vt:lpstr>Python is high level, easy to learn, and fast to develop</vt:lpstr>
      <vt:lpstr>Python has many cool features</vt:lpstr>
      <vt:lpstr>PowerPoint Presentation</vt:lpstr>
      <vt:lpstr>Python is fast enough</vt:lpstr>
      <vt:lpstr>Python is popular and has a great community</vt:lpstr>
      <vt:lpstr>Great community</vt:lpstr>
      <vt:lpstr>Easy to find help on the Internet</vt:lpstr>
      <vt:lpstr>Active community</vt:lpstr>
      <vt:lpstr>Python has great libraries</vt:lpstr>
      <vt:lpstr>Many new libraries released every month</vt:lpstr>
      <vt:lpstr>Python can do nearly everything MATLAB can do</vt:lpstr>
      <vt:lpstr>Demand &amp; supply of Python programmers is high</vt:lpstr>
      <vt:lpstr>PowerPoint Presentation</vt:lpstr>
      <vt:lpstr>PowerPoint Presentation</vt:lpstr>
      <vt:lpstr>First language at Israeli universities</vt:lpstr>
      <vt:lpstr>But why Python?</vt:lpstr>
      <vt:lpstr>What is Python?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Yoav Ram</dc:creator>
  <cp:lastModifiedBy>Yoav Ram</cp:lastModifiedBy>
  <cp:revision>37</cp:revision>
  <dcterms:created xsi:type="dcterms:W3CDTF">2016-02-24T14:12:50Z</dcterms:created>
  <dcterms:modified xsi:type="dcterms:W3CDTF">2016-02-27T18:58:03Z</dcterms:modified>
</cp:coreProperties>
</file>