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7" r:id="rId3"/>
    <p:sldId id="292" r:id="rId4"/>
    <p:sldId id="289" r:id="rId5"/>
    <p:sldId id="293" r:id="rId6"/>
    <p:sldId id="290" r:id="rId7"/>
    <p:sldId id="291" r:id="rId8"/>
    <p:sldId id="288" r:id="rId9"/>
    <p:sldId id="294" r:id="rId10"/>
    <p:sldId id="296" r:id="rId11"/>
    <p:sldId id="295" r:id="rId12"/>
    <p:sldId id="258" r:id="rId13"/>
    <p:sldId id="263" r:id="rId14"/>
    <p:sldId id="262" r:id="rId15"/>
    <p:sldId id="261" r:id="rId16"/>
    <p:sldId id="264" r:id="rId17"/>
    <p:sldId id="259" r:id="rId18"/>
    <p:sldId id="265" r:id="rId19"/>
    <p:sldId id="279" r:id="rId20"/>
    <p:sldId id="298" r:id="rId21"/>
    <p:sldId id="286" r:id="rId22"/>
    <p:sldId id="26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81" r:id="rId38"/>
    <p:sldId id="284" r:id="rId39"/>
    <p:sldId id="283" r:id="rId40"/>
    <p:sldId id="285" r:id="rId41"/>
    <p:sldId id="297" r:id="rId4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7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3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0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2849-5570-4342-91BD-2F06611478A8}" type="datetimeFigureOut">
              <a:rPr lang="he-IL" smtClean="0"/>
              <a:t>ט"ו/אדר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~guido/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pulls" TargetMode="External"/><Relationship Id="rId2" Type="http://schemas.openxmlformats.org/officeDocument/2006/relationships/hyperlink" Target="https://github.com/python/cpython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umpy/numpy/issues" TargetMode="External"/><Relationship Id="rId4" Type="http://schemas.openxmlformats.org/officeDocument/2006/relationships/hyperlink" Target="https://www.python.org/community/lis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us.pycon.org/2016/spons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success/" TargetMode="External"/><Relationship Id="rId5" Type="http://schemas.openxmlformats.org/officeDocument/2006/relationships/hyperlink" Target="https://en.wikipedia.org/wiki/List_of_Python_software" TargetMode="External"/><Relationship Id="rId4" Type="http://schemas.openxmlformats.org/officeDocument/2006/relationships/hyperlink" Target="https://en.wikipedia.org/wiki/Python_%28programming_language%29#U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blog/2011/3/14/6-lessons-from-dropbox-one-million-files-saved-every-15-minu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/philip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othe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aulgraham.com/pypa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umfocus.github.io/python-benchmarks/" TargetMode="External"/><Relationship Id="rId2" Type="http://schemas.openxmlformats.org/officeDocument/2006/relationships/hyperlink" Target="http://benchmarksgame.alioth.debian.org/u64q/compare.php?lang=python3&amp;lang2=gc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garden.com/stat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9-most-in-demand-programming-languages-of-201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76450-python-is-now-the-most-popular-introductory-teaching-language-at-top-us-universities/fullte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ocs.python.org/2/faq/general.html#why-is-it-called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Introduction to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Yoav Ram</a:t>
            </a:r>
          </a:p>
          <a:p>
            <a:pPr rtl="0"/>
            <a:r>
              <a:rPr lang="en-US" dirty="0" smtClean="0"/>
              <a:t>Python for Engineers</a:t>
            </a:r>
          </a:p>
          <a:p>
            <a:pPr rtl="0"/>
            <a:r>
              <a:rPr lang="en-US" dirty="0" smtClean="0"/>
              <a:t>Applied Materials, Feb-Mar 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169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Version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    Python 1.0 - January 1994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1.5 - December 31, 1997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1.6 - September 5, 2000</a:t>
            </a:r>
          </a:p>
          <a:p>
            <a:pPr marL="0" indent="0" algn="l" rtl="0">
              <a:buNone/>
            </a:pPr>
            <a:r>
              <a:rPr lang="en-GB" sz="2000" dirty="0" smtClean="0"/>
              <a:t>    Python 2.0 - October 16, 2000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2.1 - April 17,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2.2 - December 21,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2.3 - July 29, 2003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2.4 - November 30, 2004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2.5 - September 19, 2006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2.6 - October 1,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2.7 - July 3, 2010</a:t>
            </a:r>
          </a:p>
          <a:p>
            <a:pPr marL="0" indent="0" algn="l" rtl="0">
              <a:buNone/>
            </a:pPr>
            <a:r>
              <a:rPr lang="en-GB" sz="2000" dirty="0" smtClean="0"/>
              <a:t>    </a:t>
            </a:r>
            <a:endParaRPr lang="en-GB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Python 3.0 - December 3,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3.1 - June 27, 2009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3.2 - February 20, 2011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3.3 - September 29, 2012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3.4 - March 16, 2014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3.5 - September 13, 2015</a:t>
            </a:r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2482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Python's principal author</a:t>
            </a:r>
          </a:p>
          <a:p>
            <a:pPr algn="l" rtl="0"/>
            <a:r>
              <a:rPr lang="en-US" dirty="0" smtClean="0"/>
              <a:t>Still has a central role in deciding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the direction of Python </a:t>
            </a:r>
          </a:p>
          <a:p>
            <a:pPr algn="l" rtl="0"/>
            <a:r>
              <a:rPr lang="en-US" dirty="0" smtClean="0"/>
              <a:t>Titled by the Python community: </a:t>
            </a:r>
            <a:r>
              <a:rPr lang="en-US" b="1" i="1" dirty="0" smtClean="0"/>
              <a:t>Benevolent Dictator for Life</a:t>
            </a:r>
            <a:r>
              <a:rPr lang="en-US" b="1" dirty="0" smtClean="0"/>
              <a:t> (BDFL)</a:t>
            </a:r>
          </a:p>
          <a:p>
            <a:pPr algn="l" rtl="0"/>
            <a:r>
              <a:rPr lang="en-US" dirty="0" smtClean="0"/>
              <a:t>Employed by Google from 2005 until 2012</a:t>
            </a:r>
          </a:p>
          <a:p>
            <a:pPr algn="l" rtl="0"/>
            <a:r>
              <a:rPr lang="en-US" dirty="0" smtClean="0"/>
              <a:t>Spent half his time developing Python </a:t>
            </a:r>
          </a:p>
          <a:p>
            <a:pPr algn="l" rtl="0"/>
            <a:r>
              <a:rPr lang="en-US" dirty="0" smtClean="0"/>
              <a:t>Since 2013 works for Dropbox</a:t>
            </a:r>
          </a:p>
          <a:p>
            <a:pPr algn="l" rtl="0"/>
            <a:r>
              <a:rPr lang="en-US" dirty="0" smtClean="0"/>
              <a:t>Spends half his time developing Python…</a:t>
            </a:r>
            <a:endParaRPr lang="en-US" dirty="0" smtClean="0"/>
          </a:p>
          <a:p>
            <a:pPr marL="0" indent="0" rtl="0">
              <a:buNone/>
            </a:pPr>
            <a:r>
              <a:rPr lang="en-GB" dirty="0" smtClean="0">
                <a:hlinkClick r:id="rId2"/>
              </a:rPr>
              <a:t>Wikipedia</a:t>
            </a:r>
            <a:endParaRPr lang="en-GB" dirty="0" smtClean="0"/>
          </a:p>
          <a:p>
            <a:pPr marL="0" indent="0" rtl="0">
              <a:buNone/>
            </a:pP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/>
          </a:p>
          <a:p>
            <a:pPr algn="l" rtl="0"/>
            <a:endParaRPr lang="he-IL" dirty="0"/>
          </a:p>
        </p:txBody>
      </p:sp>
      <p:pic>
        <p:nvPicPr>
          <p:cNvPr id="18434" name="Picture 2" descr="Guido van Rossum OSCON 20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85" y="18864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9" y="3105835"/>
            <a:ext cx="66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9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288769" y="6039817"/>
            <a:ext cx="4574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Why use Python for scientific computing?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6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Free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44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Gratis: Free as in Beer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dirty="0" smtClean="0"/>
              <a:t>Python is totally </a:t>
            </a:r>
            <a:r>
              <a:rPr lang="en-GB" b="1" dirty="0" smtClean="0"/>
              <a:t>free</a:t>
            </a:r>
          </a:p>
          <a:p>
            <a:pPr algn="l" rtl="0"/>
            <a:r>
              <a:rPr lang="en-GB" dirty="0" smtClean="0"/>
              <a:t>MATLAB is </a:t>
            </a:r>
            <a:r>
              <a:rPr lang="en-GB" b="1" dirty="0" smtClean="0"/>
              <a:t>expensive </a:t>
            </a:r>
          </a:p>
          <a:p>
            <a:pPr lvl="1" algn="l" rtl="0"/>
            <a:r>
              <a:rPr lang="en-GB" dirty="0" smtClean="0"/>
              <a:t>Individuals: $2605 </a:t>
            </a:r>
            <a:endParaRPr lang="he-IL" dirty="0" smtClean="0"/>
          </a:p>
          <a:p>
            <a:pPr lvl="1" algn="l" rtl="0"/>
            <a:r>
              <a:rPr lang="en-US" dirty="0" smtClean="0"/>
              <a:t>Academia: $625</a:t>
            </a:r>
          </a:p>
          <a:p>
            <a:pPr lvl="1" algn="l" rtl="0"/>
            <a:r>
              <a:rPr lang="en-US" dirty="0" smtClean="0"/>
              <a:t>Personal: $135</a:t>
            </a:r>
          </a:p>
          <a:p>
            <a:pPr lvl="1" algn="l" rtl="0"/>
            <a:r>
              <a:rPr lang="en-US" dirty="0" smtClean="0"/>
              <a:t>Student: $45-89</a:t>
            </a:r>
            <a:endParaRPr lang="en-GB" dirty="0"/>
          </a:p>
          <a:p>
            <a:pPr marL="0" indent="0" algn="l" rtl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79797" y="6309320"/>
            <a:ext cx="7016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http://www.mathworks.com/pricing-licensing/index.html?prodCode=ML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5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Libre</a:t>
            </a:r>
            <a:r>
              <a:rPr lang="en-US" dirty="0" smtClean="0"/>
              <a:t>: Free as in Speech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GB" dirty="0" smtClean="0"/>
              <a:t>MATLAB source code is closed and proprietary:</a:t>
            </a:r>
          </a:p>
          <a:p>
            <a:pPr lvl="1" algn="l" rtl="0"/>
            <a:r>
              <a:rPr lang="en-US" dirty="0" smtClean="0"/>
              <a:t>You can not </a:t>
            </a:r>
            <a:r>
              <a:rPr lang="en-US" b="1" dirty="0" smtClean="0"/>
              <a:t>see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not </a:t>
            </a:r>
            <a:r>
              <a:rPr lang="en-US" b="1" dirty="0" smtClean="0"/>
              <a:t>change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participate in the discussion as a </a:t>
            </a:r>
            <a:r>
              <a:rPr lang="en-US" b="1" dirty="0" smtClean="0"/>
              <a:t>client</a:t>
            </a:r>
          </a:p>
          <a:p>
            <a:pPr algn="l" rtl="0"/>
            <a:r>
              <a:rPr lang="en-GB" dirty="0" smtClean="0"/>
              <a:t>Python </a:t>
            </a:r>
            <a:r>
              <a:rPr lang="en-GB" dirty="0" smtClean="0"/>
              <a:t>source code is open and </a:t>
            </a:r>
            <a:r>
              <a:rPr lang="en-GB" dirty="0" smtClean="0"/>
              <a:t>free</a:t>
            </a:r>
          </a:p>
          <a:p>
            <a:pPr lvl="1" algn="l" rtl="0"/>
            <a:r>
              <a:rPr lang="en-GB" dirty="0" smtClean="0"/>
              <a:t>You can </a:t>
            </a:r>
            <a:r>
              <a:rPr lang="en-GB" b="1" dirty="0" smtClean="0"/>
              <a:t>see</a:t>
            </a:r>
            <a:r>
              <a:rPr lang="en-GB" dirty="0" smtClean="0"/>
              <a:t>, you can </a:t>
            </a:r>
            <a:r>
              <a:rPr lang="en-GB" b="1" dirty="0" smtClean="0"/>
              <a:t>change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/>
              <a:t>contribute</a:t>
            </a:r>
            <a:r>
              <a:rPr lang="en-GB" dirty="0" smtClean="0"/>
              <a:t> code and documentation (</a:t>
            </a:r>
            <a:r>
              <a:rPr lang="en-GB" dirty="0" smtClean="0">
                <a:hlinkClick r:id="rId2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3"/>
              </a:rPr>
              <a:t>numpy</a:t>
            </a:r>
            <a:r>
              <a:rPr lang="en-GB" dirty="0" smtClean="0"/>
              <a:t>)</a:t>
            </a:r>
          </a:p>
          <a:p>
            <a:pPr lvl="1" algn="l" rtl="0"/>
            <a:r>
              <a:rPr lang="en-GB" dirty="0" smtClean="0"/>
              <a:t>You can participate in the discussion as a peer (</a:t>
            </a:r>
            <a:r>
              <a:rPr lang="en-GB" dirty="0" smtClean="0">
                <a:hlinkClick r:id="rId4"/>
              </a:rPr>
              <a:t>python</a:t>
            </a:r>
            <a:r>
              <a:rPr lang="en-GB" dirty="0" smtClean="0"/>
              <a:t> </a:t>
            </a:r>
            <a:r>
              <a:rPr lang="en-GB" dirty="0" err="1" smtClean="0">
                <a:hlinkClick r:id="rId5"/>
              </a:rPr>
              <a:t>numpy</a:t>
            </a:r>
            <a:r>
              <a:rPr lang="en-GB" dirty="0" smtClean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493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0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used for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scientific computing</a:t>
            </a:r>
          </a:p>
          <a:p>
            <a:pPr algn="l" rtl="0"/>
            <a:r>
              <a:rPr lang="en-US" dirty="0" smtClean="0"/>
              <a:t>enterprise software</a:t>
            </a:r>
          </a:p>
          <a:p>
            <a:pPr algn="l" rtl="0"/>
            <a:r>
              <a:rPr lang="en-US" dirty="0" smtClean="0"/>
              <a:t>web design</a:t>
            </a:r>
          </a:p>
          <a:p>
            <a:pPr algn="l" rtl="0"/>
            <a:r>
              <a:rPr lang="en-US" dirty="0" smtClean="0"/>
              <a:t>back end</a:t>
            </a:r>
          </a:p>
          <a:p>
            <a:pPr algn="l" rtl="0"/>
            <a:r>
              <a:rPr lang="en-US" dirty="0" smtClean="0"/>
              <a:t>front end</a:t>
            </a:r>
          </a:p>
          <a:p>
            <a:pPr algn="l" rtl="0"/>
            <a:r>
              <a:rPr lang="en-US" dirty="0" smtClean="0"/>
              <a:t>everything in between</a:t>
            </a:r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used 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 rtl="0">
              <a:buNone/>
            </a:pPr>
            <a:r>
              <a:rPr lang="en-US" sz="6400" dirty="0" smtClean="0"/>
              <a:t>Google, </a:t>
            </a:r>
            <a:r>
              <a:rPr lang="en-US" sz="6400" dirty="0" err="1" smtClean="0"/>
              <a:t>rackspace</a:t>
            </a:r>
            <a:r>
              <a:rPr lang="en-US" sz="6400" dirty="0" smtClean="0"/>
              <a:t>, Microsoft, Intel, Walt Disney, </a:t>
            </a:r>
            <a:r>
              <a:rPr lang="en-US" sz="6400" dirty="0" err="1" smtClean="0"/>
              <a:t>MailChimp</a:t>
            </a:r>
            <a:r>
              <a:rPr lang="en-US" sz="6400" dirty="0" smtClean="0"/>
              <a:t>, </a:t>
            </a:r>
            <a:r>
              <a:rPr lang="en-US" sz="6400" dirty="0" err="1" smtClean="0"/>
              <a:t>twilio</a:t>
            </a:r>
            <a:r>
              <a:rPr lang="en-US" sz="6400" dirty="0" smtClean="0"/>
              <a:t>, Bank of America, Facebook, Instagram, HP, </a:t>
            </a:r>
            <a:r>
              <a:rPr lang="en-US" sz="6400" dirty="0" err="1" smtClean="0"/>
              <a:t>Linkedin</a:t>
            </a:r>
            <a:r>
              <a:rPr lang="en-US" sz="6400" dirty="0" smtClean="0"/>
              <a:t>, Elastic, Mozilla, YouTube, ILM, Thawte, CERN, Yahoo!, NASA, </a:t>
            </a:r>
            <a:r>
              <a:rPr lang="en-US" sz="6400" dirty="0" err="1" smtClean="0"/>
              <a:t>Trac</a:t>
            </a:r>
            <a:r>
              <a:rPr lang="en-US" sz="6400" dirty="0" smtClean="0"/>
              <a:t>, Civilization IV, </a:t>
            </a:r>
            <a:r>
              <a:rPr lang="en-US" sz="6400" dirty="0" err="1" smtClean="0"/>
              <a:t>reddit</a:t>
            </a:r>
            <a:r>
              <a:rPr lang="en-US" sz="6400" dirty="0" smtClean="0"/>
              <a:t>, </a:t>
            </a:r>
            <a:r>
              <a:rPr lang="en-US" sz="6400" dirty="0" err="1" smtClean="0"/>
              <a:t>LucasFilms</a:t>
            </a:r>
            <a:r>
              <a:rPr lang="en-US" sz="6400" dirty="0" smtClean="0"/>
              <a:t>, D-Link, Phillips, AstraZeneca,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>
              <a:hlinkClick r:id="rId2"/>
            </a:endParaRP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https://us.pycon.org/2016/sponsors/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https://www.python.org/about/quotes/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4"/>
              </a:rPr>
              <a:t>https://en.wikipedia.org/wiki/Python_%28programming_language%29#Use</a:t>
            </a:r>
            <a:endParaRPr lang="en-GB" dirty="0" smtClean="0"/>
          </a:p>
          <a:p>
            <a:pPr marL="0" indent="0" algn="l" rtl="0">
              <a:buNone/>
            </a:pPr>
            <a:r>
              <a:rPr lang="en-US" dirty="0" smtClean="0">
                <a:hlinkClick r:id="rId5"/>
              </a:rPr>
              <a:t>https://en.wikipedia.org/wiki/List_of_Python_software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hlinkClick r:id="rId6"/>
              </a:rPr>
              <a:t>https://www.python.org/about/success/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3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Dropbox Did It and How Python Helped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Rian Hunter, a Dropbox Engineer presented at </a:t>
            </a:r>
            <a:r>
              <a:rPr lang="en-US" sz="2000" dirty="0" err="1" smtClean="0"/>
              <a:t>PyCon</a:t>
            </a:r>
            <a:r>
              <a:rPr lang="en-US" sz="2000" dirty="0" smtClean="0"/>
              <a:t> 2011:</a:t>
            </a:r>
          </a:p>
          <a:p>
            <a:pPr algn="l" rtl="0"/>
            <a:r>
              <a:rPr lang="en-GB" sz="2000" dirty="0" smtClean="0"/>
              <a:t>99.9 % of code in Python. </a:t>
            </a:r>
          </a:p>
          <a:p>
            <a:pPr algn="l" rtl="0"/>
            <a:r>
              <a:rPr lang="en-GB" sz="2000" dirty="0" smtClean="0"/>
              <a:t>Server backend, desktop client, website controller logic, API backend, and analytics. </a:t>
            </a:r>
          </a:p>
          <a:p>
            <a:pPr algn="l" rtl="0"/>
            <a:r>
              <a:rPr lang="en-GB" sz="2000" dirty="0" smtClean="0"/>
              <a:t>Run on a single code base using Python: Windows, Mac, Linux using tools like </a:t>
            </a:r>
            <a:r>
              <a:rPr lang="en-GB" sz="2000" dirty="0" err="1" smtClean="0"/>
              <a:t>PyObjs</a:t>
            </a:r>
            <a:r>
              <a:rPr lang="en-GB" sz="2000" dirty="0" smtClean="0"/>
              <a:t>, </a:t>
            </a:r>
            <a:r>
              <a:rPr lang="en-GB" sz="2000" dirty="0" err="1" smtClean="0"/>
              <a:t>WxPython</a:t>
            </a:r>
            <a:r>
              <a:rPr lang="en-GB" sz="2000" dirty="0" smtClean="0"/>
              <a:t>, types, py2exe, py2app, PyWin32.</a:t>
            </a:r>
          </a:p>
          <a:p>
            <a:pPr algn="l" rtl="0"/>
            <a:r>
              <a:rPr lang="en-US" sz="2000" dirty="0" smtClean="0"/>
              <a:t>Python helped iterate fast through all the different error cases they experienced on the wide variety of platforms they support.</a:t>
            </a:r>
          </a:p>
          <a:p>
            <a:pPr algn="l" rtl="0"/>
            <a:r>
              <a:rPr lang="en-US" sz="2000" dirty="0" smtClean="0"/>
              <a:t>Use C for inner loops - optimizing CPU is easy</a:t>
            </a:r>
          </a:p>
          <a:p>
            <a:pPr algn="l" rtl="0"/>
            <a:r>
              <a:rPr lang="en-US" sz="2000" dirty="0" smtClean="0"/>
              <a:t>Custom memory allocator - optimizing memory is hard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GB" sz="2000" dirty="0" smtClean="0"/>
              <a:t>See more at </a:t>
            </a:r>
            <a:r>
              <a:rPr lang="en-GB" sz="2000" dirty="0" err="1" smtClean="0">
                <a:hlinkClick r:id="rId2"/>
              </a:rPr>
              <a:t>highscalability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524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</a:t>
            </a:r>
            <a:r>
              <a:rPr lang="en-US" dirty="0" smtClean="0"/>
              <a:t>idely used </a:t>
            </a:r>
          </a:p>
          <a:p>
            <a:pPr algn="l" rtl="0"/>
            <a:r>
              <a:rPr lang="en-US" dirty="0" smtClean="0"/>
              <a:t>High-level</a:t>
            </a:r>
          </a:p>
          <a:p>
            <a:pPr algn="l" rtl="0"/>
            <a:r>
              <a:rPr lang="en-US" dirty="0"/>
              <a:t>G</a:t>
            </a:r>
            <a:r>
              <a:rPr lang="en-US" dirty="0" smtClean="0"/>
              <a:t>eneral-purpose</a:t>
            </a:r>
          </a:p>
          <a:p>
            <a:pPr algn="l" rtl="0"/>
            <a:r>
              <a:rPr lang="en-US" dirty="0" smtClean="0"/>
              <a:t>Interpreted</a:t>
            </a:r>
          </a:p>
          <a:p>
            <a:pPr algn="l" rtl="0"/>
            <a:r>
              <a:rPr lang="en-US" dirty="0" smtClean="0"/>
              <a:t>Dynamic</a:t>
            </a:r>
          </a:p>
          <a:p>
            <a:pPr marL="0" indent="0" algn="l" rtl="0">
              <a:buNone/>
            </a:pPr>
            <a:r>
              <a:rPr lang="en-US" dirty="0" smtClean="0"/>
              <a:t>programming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6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Success story: Philips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S</a:t>
            </a:r>
            <a:r>
              <a:rPr lang="en-US" dirty="0" smtClean="0"/>
              <a:t>emiconductor manufacturing facility in Fishkill, NY</a:t>
            </a:r>
          </a:p>
          <a:p>
            <a:pPr algn="l" rtl="0"/>
            <a:r>
              <a:rPr lang="en-US" dirty="0" smtClean="0"/>
              <a:t>In 1997 they started redesigning the system architecture</a:t>
            </a:r>
          </a:p>
          <a:p>
            <a:pPr algn="l" rtl="0"/>
            <a:r>
              <a:rPr lang="en-US" dirty="0" smtClean="0"/>
              <a:t>Python was suggested</a:t>
            </a:r>
          </a:p>
          <a:p>
            <a:pPr algn="l" rtl="0"/>
            <a:r>
              <a:rPr lang="en-US" dirty="0" smtClean="0"/>
              <a:t>Concern if a scripting language is suitable for the bulk of the code</a:t>
            </a:r>
          </a:p>
          <a:p>
            <a:pPr algn="l" rtl="0"/>
            <a:r>
              <a:rPr lang="en-US" dirty="0" smtClean="0"/>
              <a:t>Some favored significant portions of code in C++</a:t>
            </a:r>
          </a:p>
          <a:p>
            <a:pPr algn="l" rtl="0"/>
            <a:r>
              <a:rPr lang="en-US" dirty="0" smtClean="0"/>
              <a:t>Everybody seemed to have a preference that </a:t>
            </a:r>
            <a:r>
              <a:rPr lang="en-US" i="1" dirty="0" smtClean="0"/>
              <a:t>wasn't</a:t>
            </a:r>
            <a:r>
              <a:rPr lang="en-US" dirty="0" smtClean="0"/>
              <a:t> Python</a:t>
            </a:r>
          </a:p>
          <a:p>
            <a:pPr algn="l" rtl="0"/>
            <a:r>
              <a:rPr lang="en-US" dirty="0" smtClean="0"/>
              <a:t>After much discussion, Python prevailed </a:t>
            </a:r>
          </a:p>
          <a:p>
            <a:pPr algn="l" rtl="0"/>
            <a:r>
              <a:rPr lang="en-US" dirty="0" smtClean="0"/>
              <a:t>The project was a </a:t>
            </a:r>
            <a:r>
              <a:rPr lang="en-US" i="1" dirty="0" smtClean="0"/>
              <a:t>huge success</a:t>
            </a:r>
          </a:p>
          <a:p>
            <a:pPr algn="l" rtl="0"/>
            <a:r>
              <a:rPr lang="en-US" dirty="0" smtClean="0"/>
              <a:t>Rebuilt 8 years of software development effort in less &lt;2 years with a smaller team</a:t>
            </a:r>
          </a:p>
          <a:p>
            <a:pPr algn="l" rtl="0"/>
            <a:r>
              <a:rPr lang="en-US" dirty="0" smtClean="0"/>
              <a:t>Success attributed largely to Python - it is very easy to develop code quickly: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requires less supporting code – less boilerplate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speeds the development cycle – no compilation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dirty="0" smtClean="0"/>
              <a:t>Python facilitates debugging – even without using debugger</a:t>
            </a:r>
          </a:p>
          <a:p>
            <a:pPr algn="l" rtl="0"/>
            <a:r>
              <a:rPr lang="en-GB" dirty="0" smtClean="0"/>
              <a:t>Moving the system from OS/2 to Linux requires almost no effort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GB" i="1" dirty="0" smtClean="0"/>
              <a:t>Michael Muller, </a:t>
            </a:r>
            <a:r>
              <a:rPr lang="en-US" dirty="0" smtClean="0">
                <a:hlinkClick r:id="rId2"/>
              </a:rPr>
              <a:t>https://www.python.org/about/success/philips/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portable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or less same code runs on Windows, Linux, OSX and any platform with a Python interpreter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012160" y="6237312"/>
            <a:ext cx="28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Python for "other" platforms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00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Once you get over the use of </a:t>
            </a:r>
            <a:r>
              <a:rPr lang="en-US" b="1" dirty="0" smtClean="0"/>
              <a:t>meaningful whitespace</a:t>
            </a:r>
            <a:r>
              <a:rPr lang="en-US" dirty="0" smtClean="0"/>
              <a:t>, you realize how much it makes sense. </a:t>
            </a:r>
          </a:p>
          <a:p>
            <a:pPr marL="0" indent="0" algn="l" rtl="0">
              <a:buNone/>
            </a:pPr>
            <a:r>
              <a:rPr lang="en-US" dirty="0" smtClean="0"/>
              <a:t>Famous entrepreneur and investor </a:t>
            </a:r>
            <a:r>
              <a:rPr lang="en-US" b="1" dirty="0" smtClean="0"/>
              <a:t>Paul Graham </a:t>
            </a:r>
            <a:r>
              <a:rPr lang="en-US" dirty="0" smtClean="0"/>
              <a:t>mentions a friend who uses Python because “</a:t>
            </a:r>
            <a:r>
              <a:rPr lang="en-US" b="1" dirty="0" smtClean="0"/>
              <a:t>he likes the way source code looks.</a:t>
            </a:r>
            <a:r>
              <a:rPr lang="en-US" dirty="0" smtClean="0"/>
              <a:t>” </a:t>
            </a:r>
          </a:p>
          <a:p>
            <a:pPr marL="0" indent="0" algn="l" rtl="0">
              <a:buNone/>
            </a:pPr>
            <a:r>
              <a:rPr lang="en-US" dirty="0" smtClean="0"/>
              <a:t>Graham explains further: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i="1" dirty="0" smtClean="0"/>
              <a:t>…when you program, you spend more time reading code than writing it. You push blobs of source code around the way a sculptor does blobs of clay. So a language that makes source code ugly is maddening to an exacting programmer, as clay full of lumps would be to a sculptor.</a:t>
            </a:r>
            <a:endParaRPr lang="he-IL" i="1" dirty="0"/>
          </a:p>
        </p:txBody>
      </p:sp>
      <p:sp>
        <p:nvSpPr>
          <p:cNvPr id="4" name="Rectangle 3"/>
          <p:cNvSpPr/>
          <p:nvPr/>
        </p:nvSpPr>
        <p:spPr>
          <a:xfrm>
            <a:off x="5508104" y="6309320"/>
            <a:ext cx="349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http://paulgraham.com/pypar.html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57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inherently object oriented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875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Almost everything is an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strings, lists, dictionaries, tuples, functions, classes, and more. </a:t>
            </a:r>
          </a:p>
          <a:p>
            <a:pPr algn="l" rtl="0"/>
            <a:r>
              <a:rPr lang="en-US" dirty="0" smtClean="0"/>
              <a:t>The implied usefulness is that these things each have their own members and methods that encapsulate its functionality and information.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942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high level, easy to learn, and fast to develop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is MATLAB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9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has many cool features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http://stackoverflow.com/questions/101268/hidden-features-of-python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47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0232" y="6309320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https://xkcd.com/353/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" y="1052736"/>
            <a:ext cx="76343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fast enough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Written in C (&amp; some Fortran),</a:t>
            </a:r>
            <a:endParaRPr lang="he-IL" dirty="0" smtClean="0"/>
          </a:p>
          <a:p>
            <a:pPr rtl="0"/>
            <a:r>
              <a:rPr lang="en-US" dirty="0" smtClean="0"/>
              <a:t>Easy to wrap more C</a:t>
            </a:r>
          </a:p>
          <a:p>
            <a:pPr rtl="0"/>
            <a:r>
              <a:rPr lang="en-US" dirty="0" smtClean="0"/>
              <a:t>Easily to parallelize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536504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Benchmark Game</a:t>
            </a:r>
            <a:r>
              <a:rPr lang="en-GB" dirty="0" smtClean="0"/>
              <a:t> | </a:t>
            </a:r>
            <a:r>
              <a:rPr lang="en-GB" dirty="0" err="1" smtClean="0">
                <a:hlinkClick r:id="rId3"/>
              </a:rPr>
              <a:t>NumFocus</a:t>
            </a:r>
            <a:r>
              <a:rPr lang="en-GB" dirty="0" smtClean="0">
                <a:hlinkClick r:id="rId3"/>
              </a:rPr>
              <a:t> Benchmarks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47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Design philosophy emphasizes code readability</a:t>
            </a:r>
          </a:p>
          <a:p>
            <a:pPr algn="l" rtl="0"/>
            <a:r>
              <a:rPr lang="en-US" dirty="0" smtClean="0"/>
              <a:t>Syntax allows to express concepts in few lines (compared to C++ or Java)</a:t>
            </a:r>
          </a:p>
          <a:p>
            <a:pPr algn="l" rtl="0"/>
            <a:r>
              <a:rPr lang="en-US" dirty="0" smtClean="0"/>
              <a:t>Provides constructs clear programs, both a small and large scale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1740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popular and has a great community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32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Great community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Programmers</a:t>
            </a:r>
          </a:p>
          <a:p>
            <a:pPr algn="l" rtl="0"/>
            <a:r>
              <a:rPr lang="en-US" dirty="0" smtClean="0"/>
              <a:t>Scientists</a:t>
            </a:r>
          </a:p>
          <a:p>
            <a:pPr algn="l" rtl="0"/>
            <a:r>
              <a:rPr lang="en-US" dirty="0" smtClean="0"/>
              <a:t>Mathematicians</a:t>
            </a:r>
          </a:p>
          <a:p>
            <a:pPr algn="l" rtl="0"/>
            <a:r>
              <a:rPr lang="en-US" dirty="0" smtClean="0"/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41003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953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Easy to find help on the Internet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45" y="1340768"/>
            <a:ext cx="5338936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Python is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algn="l" rtl="0"/>
            <a:r>
              <a:rPr lang="en-US" sz="2400" dirty="0" smtClean="0"/>
              <a:t>MATLAB is 60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http://stackoverflow.com/tags</a:t>
            </a:r>
            <a:r>
              <a:rPr lang="en-US" sz="2400" dirty="0" smtClean="0"/>
              <a:t>, </a:t>
            </a:r>
            <a:r>
              <a:rPr lang="en-US" sz="2400" dirty="0" smtClean="0"/>
              <a:t>Feb 2016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Very active community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active repositories on </a:t>
            </a:r>
            <a:r>
              <a:rPr lang="en-US" i="1" dirty="0" smtClean="0"/>
              <a:t>GitHub</a:t>
            </a:r>
            <a:r>
              <a:rPr lang="en-US" dirty="0" smtClean="0"/>
              <a:t> after </a:t>
            </a:r>
            <a:r>
              <a:rPr lang="en-US" i="1" dirty="0" smtClean="0"/>
              <a:t>Java</a:t>
            </a:r>
            <a:r>
              <a:rPr lang="en-US" dirty="0" smtClean="0"/>
              <a:t> (incl. </a:t>
            </a:r>
            <a:r>
              <a:rPr lang="en-US" i="1" dirty="0" smtClean="0"/>
              <a:t>Android</a:t>
            </a:r>
            <a:r>
              <a:rPr lang="en-US" dirty="0" smtClean="0"/>
              <a:t>) and </a:t>
            </a:r>
            <a:r>
              <a:rPr lang="en-US" i="1" dirty="0" smtClean="0"/>
              <a:t>JavaScript</a:t>
            </a:r>
            <a:r>
              <a:rPr lang="en-US" dirty="0" smtClean="0"/>
              <a:t> (incl. </a:t>
            </a:r>
            <a:r>
              <a:rPr lang="en-US" i="1" dirty="0" smtClean="0"/>
              <a:t>node.js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~27-fold more than MATLAB</a:t>
            </a:r>
          </a:p>
          <a:p>
            <a:pPr algn="l" rtl="0"/>
            <a:r>
              <a:rPr lang="en-US" dirty="0" smtClean="0"/>
              <a:t>As of Feb 2016</a:t>
            </a:r>
            <a:endParaRPr lang="en-US" dirty="0"/>
          </a:p>
          <a:p>
            <a:pPr algn="l" rtl="0"/>
            <a:r>
              <a:rPr lang="en-US" dirty="0" smtClean="0"/>
              <a:t>See breakdown at </a:t>
            </a:r>
            <a:r>
              <a:rPr lang="en-US" dirty="0" err="1" smtClean="0">
                <a:hlinkClick r:id="rId2"/>
              </a:rPr>
              <a:t>githut</a:t>
            </a:r>
            <a:endParaRPr lang="he-IL" dirty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81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has great libraries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72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libraries released every month</a:t>
            </a:r>
            <a:endParaRPr lang="he-I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22116" cy="351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178732"/>
            <a:ext cx="81369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During 2015, over 1500 new packages released every month or </a:t>
            </a:r>
            <a:r>
              <a:rPr lang="en-US" sz="2400" dirty="0" err="1" smtClean="0"/>
              <a:t>PyPI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3"/>
              </a:rPr>
              <a:t>http://pypi.python.org/</a:t>
            </a:r>
            <a:r>
              <a:rPr lang="en-US" sz="2400" dirty="0" smtClean="0"/>
              <a:t>). </a:t>
            </a:r>
          </a:p>
          <a:p>
            <a:pPr algn="l" rtl="0"/>
            <a:r>
              <a:rPr lang="en-US" sz="2400" dirty="0" smtClean="0"/>
              <a:t>See more stats at </a:t>
            </a:r>
            <a:r>
              <a:rPr lang="en-US" sz="2400" dirty="0" smtClean="0">
                <a:hlinkClick r:id="rId4"/>
              </a:rPr>
              <a:t>http://pygarden.com/stats</a:t>
            </a:r>
            <a:r>
              <a:rPr lang="en-US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4176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Python can do nearly everything MATLAB can do for signal processing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With libraries: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57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Demand &amp; supply of Python programmers is 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17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1" y="332656"/>
            <a:ext cx="668193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056" y="6488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http://www.codingdojo.com/blog/9-most-in-demand-programming-languages-of-2016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228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AutoShape 2" descr="http://cacm.acm.org/system/assets/0001/6722/Top39-700.4.png"/>
          <p:cNvSpPr>
            <a:spLocks noChangeAspect="1" noChangeArrowheads="1"/>
          </p:cNvSpPr>
          <p:nvPr/>
        </p:nvSpPr>
        <p:spPr bwMode="auto">
          <a:xfrm>
            <a:off x="-61913" y="-136525"/>
            <a:ext cx="66675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1" y="312082"/>
            <a:ext cx="8544949" cy="54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67045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http://cacm.acm.org/blogs/blog-cacm/176450-python-is-now-the-most-popular-introductory-teaching-language-at-top-us-universities/fulltext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3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supports multiple programming paradigms:</a:t>
            </a:r>
          </a:p>
          <a:p>
            <a:pPr algn="l" rtl="0"/>
            <a:r>
              <a:rPr lang="en-US" dirty="0" smtClean="0"/>
              <a:t>object-oriented </a:t>
            </a:r>
            <a:r>
              <a:rPr lang="en-US" dirty="0" smtClean="0"/>
              <a:t>programming </a:t>
            </a:r>
            <a:endParaRPr lang="en-US" dirty="0" smtClean="0"/>
          </a:p>
          <a:p>
            <a:pPr algn="l" rtl="0"/>
            <a:r>
              <a:rPr lang="en-US" dirty="0" smtClean="0"/>
              <a:t>Imperative </a:t>
            </a:r>
            <a:r>
              <a:rPr lang="en-US" dirty="0" smtClean="0"/>
              <a:t>programming </a:t>
            </a:r>
            <a:endParaRPr lang="en-US" dirty="0" smtClean="0"/>
          </a:p>
          <a:p>
            <a:pPr algn="l" rtl="0"/>
            <a:r>
              <a:rPr lang="en-US" dirty="0" smtClean="0"/>
              <a:t>functional programming</a:t>
            </a:r>
          </a:p>
          <a:p>
            <a:pPr algn="l" rtl="0"/>
            <a:r>
              <a:rPr lang="en-US" dirty="0" smtClean="0"/>
              <a:t>procedural </a:t>
            </a:r>
            <a:r>
              <a:rPr lang="en-US" dirty="0" smtClean="0"/>
              <a:t>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First language at Israeli universities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TAU</a:t>
            </a:r>
            <a:r>
              <a:rPr lang="en-US" dirty="0" smtClean="0"/>
              <a:t>: CS &amp; Engineering use Python</a:t>
            </a:r>
          </a:p>
          <a:p>
            <a:pPr algn="l" rtl="0"/>
            <a:r>
              <a:rPr lang="en-US" b="1" dirty="0" err="1" smtClean="0"/>
              <a:t>Technion</a:t>
            </a:r>
            <a:r>
              <a:rPr lang="en-US" dirty="0" smtClean="0"/>
              <a:t>: CS use C, some courses in Python</a:t>
            </a:r>
          </a:p>
          <a:p>
            <a:pPr algn="l" rtl="0"/>
            <a:r>
              <a:rPr lang="en-US" b="1" dirty="0" smtClean="0"/>
              <a:t>HUJI</a:t>
            </a:r>
            <a:r>
              <a:rPr lang="en-US" dirty="0" smtClean="0"/>
              <a:t>: CS &amp; Humanities, use Python</a:t>
            </a:r>
          </a:p>
          <a:p>
            <a:pPr algn="l" rtl="0"/>
            <a:r>
              <a:rPr lang="en-US" b="1" dirty="0" smtClean="0"/>
              <a:t>BGU</a:t>
            </a:r>
            <a:r>
              <a:rPr lang="en-US" dirty="0" smtClean="0"/>
              <a:t>: CS use Java, Engineering use 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3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why </a:t>
            </a:r>
            <a:r>
              <a:rPr lang="en-US" i="1" dirty="0" smtClean="0"/>
              <a:t>Python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 smtClean="0"/>
              <a:t>Guido was reading some Monty Python's Flying Circus sketches and thought </a:t>
            </a:r>
            <a:r>
              <a:rPr lang="en-GB" i="1" dirty="0" smtClean="0"/>
              <a:t>Python</a:t>
            </a:r>
            <a:r>
              <a:rPr lang="en-GB" dirty="0" smtClean="0"/>
              <a:t> would be a cool name.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r>
              <a:rPr lang="en-GB" sz="2000" dirty="0" smtClean="0">
                <a:hlinkClick r:id="rId2"/>
              </a:rPr>
              <a:t>Python 2 FAQ</a:t>
            </a:r>
            <a:endParaRPr lang="he-IL" sz="2000" dirty="0"/>
          </a:p>
        </p:txBody>
      </p:sp>
      <p:pic>
        <p:nvPicPr>
          <p:cNvPr id="19460" name="Picture 4" descr="http://1.bp.blogspot.com/-sVETMZp5YoQ/UisO-Em0kQI/AAAAAAAAGFA/fBon4t4VrGY/s1600/monty-pythons-flying-circus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438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Dynamic type system </a:t>
            </a:r>
          </a:p>
          <a:p>
            <a:pPr algn="l" rtl="0"/>
            <a:r>
              <a:rPr lang="en-US" dirty="0" smtClean="0"/>
              <a:t>Automatic memory management </a:t>
            </a:r>
          </a:p>
          <a:p>
            <a:pPr algn="l" rtl="0"/>
            <a:r>
              <a:rPr lang="en-US" dirty="0" smtClean="0"/>
              <a:t>Large and comprehensive standard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0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Interpreters available for many operating systems</a:t>
            </a:r>
          </a:p>
          <a:p>
            <a:pPr algn="l" rtl="0"/>
            <a:r>
              <a:rPr lang="en-US" dirty="0" smtClean="0"/>
              <a:t>Code can be executed on a wide variety of systems</a:t>
            </a:r>
          </a:p>
          <a:p>
            <a:pPr algn="l" rtl="0"/>
            <a:r>
              <a:rPr lang="en-US" dirty="0" smtClean="0"/>
              <a:t>Code can be packaged into stand-alone executable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i="1" dirty="0" err="1" smtClean="0"/>
              <a:t>CPython</a:t>
            </a:r>
            <a:r>
              <a:rPr lang="en-US" i="1" dirty="0" smtClean="0"/>
              <a:t> </a:t>
            </a:r>
            <a:r>
              <a:rPr lang="en-US" dirty="0" smtClean="0"/>
              <a:t>is the reference implementation of Python</a:t>
            </a:r>
          </a:p>
          <a:p>
            <a:pPr algn="l" rtl="0"/>
            <a:r>
              <a:rPr lang="en-US" dirty="0" smtClean="0"/>
              <a:t>Free and open-source software </a:t>
            </a:r>
          </a:p>
          <a:p>
            <a:pPr algn="l" rtl="0"/>
            <a:r>
              <a:rPr lang="en-US" dirty="0" smtClean="0"/>
              <a:t>Community-based development model</a:t>
            </a:r>
          </a:p>
          <a:p>
            <a:pPr algn="l" rtl="0"/>
            <a:r>
              <a:rPr lang="en-US" dirty="0" smtClean="0"/>
              <a:t>Managed by the non-profit </a:t>
            </a:r>
            <a:r>
              <a:rPr lang="en-US" i="1" dirty="0" smtClean="0"/>
              <a:t>Python Software Foundation.</a:t>
            </a:r>
          </a:p>
          <a:p>
            <a:pPr algn="l" rtl="0"/>
            <a:r>
              <a:rPr lang="en-US" dirty="0" smtClean="0"/>
              <a:t>Other implementations:</a:t>
            </a:r>
          </a:p>
          <a:p>
            <a:pPr lvl="1" algn="l" rtl="0"/>
            <a:r>
              <a:rPr lang="en-US" dirty="0" err="1" smtClean="0"/>
              <a:t>IronPython</a:t>
            </a:r>
            <a:r>
              <a:rPr lang="en-US" dirty="0" smtClean="0"/>
              <a:t> for .NET framework, written in C#</a:t>
            </a:r>
          </a:p>
          <a:p>
            <a:pPr lvl="1" algn="l" rtl="0"/>
            <a:r>
              <a:rPr lang="en-US" dirty="0" err="1" smtClean="0"/>
              <a:t>Jython</a:t>
            </a:r>
            <a:r>
              <a:rPr lang="en-US" dirty="0"/>
              <a:t> </a:t>
            </a:r>
            <a:r>
              <a:rPr lang="en-US" dirty="0" smtClean="0"/>
              <a:t>for Java framework</a:t>
            </a:r>
          </a:p>
          <a:p>
            <a:pPr lvl="1" algn="l" rtl="0"/>
            <a:r>
              <a:rPr lang="en-US" dirty="0" err="1" smtClean="0"/>
              <a:t>PyPy</a:t>
            </a:r>
            <a:r>
              <a:rPr lang="en-US" dirty="0" smtClean="0"/>
              <a:t> interpreter and JIT compiler, written in Python</a:t>
            </a:r>
          </a:p>
          <a:p>
            <a:pPr lvl="1" algn="l" rtl="0"/>
            <a:r>
              <a:rPr lang="en-US" dirty="0" err="1" smtClean="0"/>
              <a:t>MicroPython</a:t>
            </a:r>
            <a:r>
              <a:rPr lang="en-US" dirty="0" smtClean="0"/>
              <a:t> for microcontrollers and embedded systems</a:t>
            </a:r>
          </a:p>
          <a:p>
            <a:pPr lvl="1"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Python is </a:t>
            </a:r>
          </a:p>
          <a:p>
            <a:pPr lvl="1" algn="l" rtl="0"/>
            <a:r>
              <a:rPr lang="en-US" dirty="0" smtClean="0"/>
              <a:t>powerful... and fast</a:t>
            </a:r>
          </a:p>
          <a:p>
            <a:pPr lvl="1" algn="l" rtl="0"/>
            <a:r>
              <a:rPr lang="en-US" dirty="0" smtClean="0"/>
              <a:t>plays well with others</a:t>
            </a:r>
          </a:p>
          <a:p>
            <a:pPr lvl="1" algn="l" rtl="0"/>
            <a:r>
              <a:rPr lang="en-US" dirty="0" smtClean="0"/>
              <a:t>runs everywhere</a:t>
            </a:r>
          </a:p>
          <a:p>
            <a:pPr lvl="1" algn="l" rtl="0"/>
            <a:r>
              <a:rPr lang="en-US" dirty="0" smtClean="0"/>
              <a:t>is friendly &amp; easy to learn</a:t>
            </a:r>
          </a:p>
          <a:p>
            <a:pPr lvl="1" algn="l" rtl="0"/>
            <a:r>
              <a:rPr lang="en-US" dirty="0" smtClean="0"/>
              <a:t>is Open </a:t>
            </a:r>
          </a:p>
          <a:p>
            <a:pPr marL="0" indent="0" algn="l" rtl="0">
              <a:buNone/>
            </a:pPr>
            <a:r>
              <a:rPr lang="en-US" dirty="0" smtClean="0"/>
              <a:t>These are some of the reasons people who use Python would rather not use anything else</a:t>
            </a:r>
          </a:p>
          <a:p>
            <a:pPr marL="0" indent="0" rtl="0">
              <a:buNone/>
            </a:pPr>
            <a:r>
              <a:rPr lang="en-US" dirty="0" smtClean="0">
                <a:hlinkClick r:id="rId2"/>
              </a:rPr>
              <a:t>https://www.python.org/about/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98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History or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Development started late 1989 by </a:t>
            </a:r>
            <a:r>
              <a:rPr lang="en-GB" b="1" dirty="0" smtClean="0"/>
              <a:t>Guido van Rossum </a:t>
            </a:r>
            <a:r>
              <a:rPr lang="en-GB" dirty="0" smtClean="0"/>
              <a:t>in the Netherlands</a:t>
            </a:r>
          </a:p>
          <a:p>
            <a:pPr algn="l" rtl="0"/>
            <a:r>
              <a:rPr lang="en-US" dirty="0" smtClean="0"/>
              <a:t>Python 2.0 released 10/2000</a:t>
            </a:r>
          </a:p>
          <a:p>
            <a:pPr algn="l" rtl="0"/>
            <a:r>
              <a:rPr lang="en-US" dirty="0" smtClean="0"/>
              <a:t>Many major new features:</a:t>
            </a:r>
          </a:p>
          <a:p>
            <a:pPr lvl="1" algn="l" rtl="0"/>
            <a:r>
              <a:rPr lang="en-US" dirty="0" smtClean="0"/>
              <a:t>cycle-detecting garbage collector </a:t>
            </a:r>
          </a:p>
          <a:p>
            <a:pPr lvl="1" algn="l" rtl="0"/>
            <a:r>
              <a:rPr lang="en-US" dirty="0" smtClean="0"/>
              <a:t>support for Unicode</a:t>
            </a:r>
          </a:p>
          <a:p>
            <a:pPr lvl="1" algn="l" rtl="0"/>
            <a:r>
              <a:rPr lang="en-US" dirty="0" smtClean="0"/>
              <a:t>shift to transparent and community-backed development </a:t>
            </a:r>
          </a:p>
          <a:p>
            <a:pPr algn="l" rtl="0"/>
            <a:r>
              <a:rPr lang="en-US" dirty="0" smtClean="0"/>
              <a:t>Python 3.0 released 12/2008</a:t>
            </a:r>
          </a:p>
          <a:p>
            <a:pPr lvl="1" algn="l" rtl="0"/>
            <a:r>
              <a:rPr lang="en-US" dirty="0" smtClean="0"/>
              <a:t>major </a:t>
            </a:r>
            <a:r>
              <a:rPr lang="en-US" i="1" dirty="0" smtClean="0"/>
              <a:t>backwards-incompatible </a:t>
            </a:r>
            <a:r>
              <a:rPr lang="en-US" dirty="0" smtClean="0"/>
              <a:t>release</a:t>
            </a:r>
          </a:p>
          <a:p>
            <a:pPr lvl="1" algn="l" rtl="0"/>
            <a:r>
              <a:rPr lang="en-US" dirty="0" smtClean="0"/>
              <a:t>many of major features backported to Python 2.6 and 2.7</a:t>
            </a:r>
          </a:p>
          <a:p>
            <a:pPr algn="l" rtl="0"/>
            <a:r>
              <a:rPr lang="en-US" dirty="0" smtClean="0"/>
              <a:t>Python 3.5 released 9/2015</a:t>
            </a:r>
            <a:endParaRPr lang="en-GB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13852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1362</Words>
  <Application>Microsoft Office PowerPoint</Application>
  <PresentationFormat>On-screen Show (4:3)</PresentationFormat>
  <Paragraphs>224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History or Python</vt:lpstr>
      <vt:lpstr>Version history</vt:lpstr>
      <vt:lpstr>Guido van Rossum</vt:lpstr>
      <vt:lpstr>Why Python?</vt:lpstr>
      <vt:lpstr>Python is Free</vt:lpstr>
      <vt:lpstr>Gratis: Free as in Beer</vt:lpstr>
      <vt:lpstr>Libre: Free as in Speech</vt:lpstr>
      <vt:lpstr>Python is a general-purpose language</vt:lpstr>
      <vt:lpstr>Python is used for</vt:lpstr>
      <vt:lpstr>Python is used at</vt:lpstr>
      <vt:lpstr>How Dropbox Did It and How Python Helped</vt:lpstr>
      <vt:lpstr>Success story: Philips</vt:lpstr>
      <vt:lpstr>Python is portable</vt:lpstr>
      <vt:lpstr>Python syntax is beautiful</vt:lpstr>
      <vt:lpstr>Python syntax is beautiful</vt:lpstr>
      <vt:lpstr>Python is inherently object oriented</vt:lpstr>
      <vt:lpstr>Almost everything is an object</vt:lpstr>
      <vt:lpstr>Python is high level, easy to learn, and fast to develop</vt:lpstr>
      <vt:lpstr>Python has many cool features</vt:lpstr>
      <vt:lpstr>PowerPoint Presentation</vt:lpstr>
      <vt:lpstr>Python is fast enough</vt:lpstr>
      <vt:lpstr>Python is popular and has a great community</vt:lpstr>
      <vt:lpstr>Great community</vt:lpstr>
      <vt:lpstr>Easy to find help on the Internet</vt:lpstr>
      <vt:lpstr>Very active community</vt:lpstr>
      <vt:lpstr>Python has great libraries</vt:lpstr>
      <vt:lpstr>Many new libraries released every month</vt:lpstr>
      <vt:lpstr>Python can do nearly everything MATLAB can do for signal processing</vt:lpstr>
      <vt:lpstr>Demand &amp; supply of Python programmers is high</vt:lpstr>
      <vt:lpstr>PowerPoint Presentation</vt:lpstr>
      <vt:lpstr>PowerPoint Presentation</vt:lpstr>
      <vt:lpstr>First language at Israeli universities</vt:lpstr>
      <vt:lpstr>But why Python?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Yoav Ram</dc:creator>
  <cp:lastModifiedBy>Yoav Ram</cp:lastModifiedBy>
  <cp:revision>29</cp:revision>
  <dcterms:created xsi:type="dcterms:W3CDTF">2016-02-24T14:12:50Z</dcterms:created>
  <dcterms:modified xsi:type="dcterms:W3CDTF">2016-02-24T22:33:10Z</dcterms:modified>
</cp:coreProperties>
</file>