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289" r:id="rId5"/>
    <p:sldId id="293" r:id="rId6"/>
    <p:sldId id="290" r:id="rId7"/>
    <p:sldId id="291" r:id="rId8"/>
    <p:sldId id="294" r:id="rId9"/>
    <p:sldId id="296" r:id="rId10"/>
    <p:sldId id="295" r:id="rId11"/>
    <p:sldId id="258" r:id="rId12"/>
    <p:sldId id="263" r:id="rId13"/>
    <p:sldId id="262" r:id="rId14"/>
    <p:sldId id="261" r:id="rId15"/>
    <p:sldId id="264" r:id="rId16"/>
    <p:sldId id="259" r:id="rId17"/>
    <p:sldId id="265" r:id="rId18"/>
    <p:sldId id="279" r:id="rId19"/>
    <p:sldId id="298" r:id="rId20"/>
    <p:sldId id="286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0" r:id="rId36"/>
    <p:sldId id="281" r:id="rId37"/>
    <p:sldId id="284" r:id="rId38"/>
    <p:sldId id="283" r:id="rId39"/>
    <p:sldId id="285" r:id="rId40"/>
    <p:sldId id="297" r:id="rId41"/>
    <p:sldId id="299" r:id="rId4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(programming_language)#Us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aulgraham.com/pypa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01268/hidden-features-of-python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353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6" y="1093241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7384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Introduction to</a:t>
            </a:r>
            <a:endParaRPr lang="he-IL" sz="54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988768"/>
            <a:ext cx="6400800" cy="17526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Ram</a:t>
            </a:r>
          </a:p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Feb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2016</a:t>
            </a:r>
          </a:p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http://python.yoavram.com</a:t>
            </a: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2924944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</a:t>
            </a:r>
            <a:r>
              <a:rPr lang="en-US" dirty="0" smtClean="0"/>
              <a:t>Python development </a:t>
            </a:r>
            <a:endParaRPr lang="en-US" dirty="0" smtClean="0"/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</a:t>
            </a:r>
            <a:r>
              <a:rPr lang="en-US" dirty="0" smtClean="0"/>
              <a:t>2005-2012</a:t>
            </a:r>
            <a:endParaRPr lang="en-US" dirty="0" smtClean="0"/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</a:t>
            </a:r>
            <a:r>
              <a:rPr lang="en-US" dirty="0" smtClean="0"/>
              <a:t>…</a:t>
            </a:r>
            <a:endParaRPr lang="en-US" dirty="0" smtClean="0"/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4"/>
          <a:stretch/>
        </p:blipFill>
        <p:spPr bwMode="auto">
          <a:xfrm>
            <a:off x="7020385" y="188640"/>
            <a:ext cx="1905000" cy="22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Gratis</a:t>
            </a:r>
            <a:r>
              <a:rPr lang="en-US" dirty="0" smtClean="0"/>
              <a:t>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</a:t>
            </a:r>
            <a:r>
              <a:rPr lang="en-GB" dirty="0" smtClean="0"/>
              <a:t>2,605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9797" y="6309320"/>
            <a:ext cx="701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http://www.mathworks.com/pricing-licensing/index.html?prodCode=ML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GB" dirty="0" smtClean="0"/>
              <a:t>MATLAB source code is </a:t>
            </a:r>
            <a:r>
              <a:rPr lang="en-GB" b="1" dirty="0" smtClean="0"/>
              <a:t>closed</a:t>
            </a:r>
            <a:r>
              <a:rPr lang="en-GB" dirty="0" smtClean="0"/>
              <a:t> and </a:t>
            </a:r>
            <a:r>
              <a:rPr lang="en-GB" dirty="0" smtClean="0"/>
              <a:t>proprietary</a:t>
            </a:r>
            <a:endParaRPr lang="en-GB" dirty="0" smtClean="0"/>
          </a:p>
          <a:p>
            <a:pPr lvl="1" algn="l" rtl="0"/>
            <a:r>
              <a:rPr lang="en-US" dirty="0" smtClean="0"/>
              <a:t>You </a:t>
            </a:r>
            <a:r>
              <a:rPr lang="en-US" dirty="0" smtClean="0"/>
              <a:t>cannot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</a:t>
            </a:r>
            <a:r>
              <a:rPr lang="en-US" dirty="0" smtClean="0"/>
              <a:t>cannot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source code is </a:t>
            </a:r>
            <a:r>
              <a:rPr lang="en-GB" b="1" dirty="0" smtClean="0"/>
              <a:t>open</a:t>
            </a:r>
            <a:endParaRPr lang="en-GB" b="1" dirty="0" smtClean="0"/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change,</a:t>
            </a:r>
            <a:r>
              <a:rPr lang="en-GB" dirty="0" smtClean="0"/>
              <a:t> you can </a:t>
            </a:r>
            <a:r>
              <a:rPr lang="en-GB" b="1" dirty="0" smtClean="0"/>
              <a:t>contribute</a:t>
            </a:r>
            <a:r>
              <a:rPr lang="en-GB" dirty="0" smtClean="0"/>
              <a:t> </a:t>
            </a:r>
            <a:r>
              <a:rPr lang="en-GB" dirty="0" smtClean="0"/>
              <a:t>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</a:t>
            </a:r>
            <a:r>
              <a:rPr lang="en-GB" b="1" dirty="0" smtClean="0"/>
              <a:t>peer</a:t>
            </a:r>
            <a:r>
              <a:rPr lang="en-GB" dirty="0" smtClean="0"/>
              <a:t>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for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computing</a:t>
            </a:r>
          </a:p>
          <a:p>
            <a:pPr algn="l" rtl="0"/>
            <a:r>
              <a:rPr lang="en-US" dirty="0" smtClean="0"/>
              <a:t>enterprise software</a:t>
            </a:r>
          </a:p>
          <a:p>
            <a:pPr algn="l" rtl="0"/>
            <a:r>
              <a:rPr lang="en-US" dirty="0" smtClean="0"/>
              <a:t>web design</a:t>
            </a:r>
          </a:p>
          <a:p>
            <a:pPr algn="l" rtl="0"/>
            <a:r>
              <a:rPr lang="en-US" dirty="0" smtClean="0"/>
              <a:t>back end</a:t>
            </a:r>
          </a:p>
          <a:p>
            <a:pPr algn="l" rtl="0"/>
            <a:r>
              <a:rPr lang="en-US" dirty="0" smtClean="0"/>
              <a:t>front end</a:t>
            </a:r>
          </a:p>
          <a:p>
            <a:pPr algn="l" rtl="0"/>
            <a:r>
              <a:rPr lang="en-US" dirty="0" smtClean="0"/>
              <a:t>everything 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</a:t>
            </a:r>
            <a:r>
              <a:rPr lang="en-US" sz="6400" dirty="0" smtClean="0"/>
              <a:t>Rackspace</a:t>
            </a:r>
            <a:r>
              <a:rPr lang="en-US" sz="6400" dirty="0" smtClean="0"/>
              <a:t>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Rian Hunter,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all the different error cases they experienced on the wide variety of platforms they support.</a:t>
            </a:r>
          </a:p>
          <a:p>
            <a:pPr algn="l" rtl="0"/>
            <a:r>
              <a:rPr lang="en-US" sz="2000" dirty="0" smtClean="0"/>
              <a:t>Use C for inner loops - optimizing CPU is easy</a:t>
            </a:r>
          </a:p>
          <a:p>
            <a:pPr algn="l" rtl="0"/>
            <a:r>
              <a:rPr lang="en-US" sz="2000" dirty="0" smtClean="0"/>
              <a:t>Custom memory allocator - optimizing memory is hard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requires less supporting code – less boilerplate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speeds the development cycle – no compilation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Later on, moving </a:t>
            </a:r>
            <a:r>
              <a:rPr lang="en-GB" dirty="0" smtClean="0"/>
              <a:t>the system from OS/2 to Linux </a:t>
            </a:r>
            <a:r>
              <a:rPr lang="en-GB" dirty="0" smtClean="0"/>
              <a:t>required </a:t>
            </a:r>
            <a:r>
              <a:rPr lang="en-GB" dirty="0" smtClean="0"/>
              <a:t>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</a:t>
            </a:r>
            <a:r>
              <a:rPr lang="en-US" dirty="0" smtClean="0"/>
              <a:t>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Python is a </a:t>
            </a:r>
          </a:p>
          <a:p>
            <a:pPr algn="l" rtl="0"/>
            <a:r>
              <a:rPr lang="en-US" dirty="0" smtClean="0"/>
              <a:t>Widely </a:t>
            </a:r>
            <a:r>
              <a:rPr lang="en-US" dirty="0" smtClean="0"/>
              <a:t>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</a:t>
            </a:r>
            <a:r>
              <a:rPr lang="en-US" dirty="0" smtClean="0"/>
              <a:t>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More or less same code runs on Windows, Linux, </a:t>
            </a:r>
            <a:r>
              <a:rPr lang="en-US" dirty="0" smtClean="0"/>
              <a:t>OSX, and </a:t>
            </a:r>
            <a:r>
              <a:rPr lang="en-US" dirty="0" smtClean="0"/>
              <a:t>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</a:t>
            </a:r>
            <a:r>
              <a:rPr lang="en-US" b="1" dirty="0" smtClean="0"/>
              <a:t>Graham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i="1" dirty="0" smtClean="0"/>
              <a:t>…when you program, you spend more time reading code than writing it. You push blobs of source code around the way a sculptor does blobs of clay. So a language that makes source code ugly is maddening to an exacting programmer, as clay full of lumps would be to a sculptor.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49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http://paulgraham.com/pypar.html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</a:t>
            </a:r>
            <a:r>
              <a:rPr lang="en-US" dirty="0" smtClean="0"/>
              <a:t>object-oriented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</a:t>
            </a:r>
            <a:r>
              <a:rPr lang="en-US" dirty="0" smtClean="0"/>
              <a:t>more</a:t>
            </a:r>
            <a:endParaRPr lang="en-US" dirty="0" smtClean="0"/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</a:t>
            </a:r>
            <a:r>
              <a:rPr lang="en-US" dirty="0" smtClean="0"/>
              <a:t>information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stackoverflow.com/questions/101268/hidden-features-of-python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0232" y="6309320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https://xkcd.com/353</a:t>
            </a:r>
            <a:r>
              <a:rPr lang="en-GB" dirty="0" smtClean="0">
                <a:hlinkClick r:id="rId2"/>
              </a:rPr>
              <a:t>/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</a:t>
            </a:r>
            <a:r>
              <a:rPr lang="en-US" dirty="0" smtClean="0"/>
              <a:t>(and </a:t>
            </a:r>
            <a:r>
              <a:rPr lang="en-US" dirty="0" smtClean="0"/>
              <a:t>some Fortran</a:t>
            </a:r>
            <a:r>
              <a:rPr lang="en-US" dirty="0" smtClean="0"/>
              <a:t>)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Easy </a:t>
            </a:r>
            <a:r>
              <a:rPr lang="en-US" dirty="0" smtClean="0"/>
              <a:t>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Design </a:t>
            </a:r>
            <a:r>
              <a:rPr lang="en-US" dirty="0" smtClean="0"/>
              <a:t>emphasizes </a:t>
            </a:r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Uncluttered </a:t>
            </a:r>
            <a:r>
              <a:rPr lang="en-US" b="1" dirty="0"/>
              <a:t>visual layout </a:t>
            </a:r>
            <a:r>
              <a:rPr lang="en-US" b="1" dirty="0" smtClean="0"/>
              <a:t> </a:t>
            </a:r>
            <a:r>
              <a:rPr lang="en-US" dirty="0" smtClean="0"/>
              <a:t>(whitespaces…)</a:t>
            </a:r>
          </a:p>
          <a:p>
            <a:pPr algn="l" rtl="0"/>
            <a:r>
              <a:rPr lang="en-US" b="1" dirty="0" smtClean="0"/>
              <a:t>English </a:t>
            </a:r>
            <a:r>
              <a:rPr lang="en-US" b="1" dirty="0"/>
              <a:t>keywords</a:t>
            </a:r>
            <a:r>
              <a:rPr lang="en-US" dirty="0"/>
              <a:t> </a:t>
            </a:r>
            <a:r>
              <a:rPr lang="en-US" dirty="0" smtClean="0"/>
              <a:t>used where </a:t>
            </a:r>
            <a:r>
              <a:rPr lang="en-US" dirty="0"/>
              <a:t>other languages use </a:t>
            </a:r>
            <a:r>
              <a:rPr lang="en-US" dirty="0" smtClean="0"/>
              <a:t>punctuation</a:t>
            </a:r>
            <a:r>
              <a:rPr lang="en-US" dirty="0"/>
              <a:t> </a:t>
            </a:r>
            <a:r>
              <a:rPr lang="en-US" dirty="0" smtClean="0"/>
              <a:t>(and, or, not…) </a:t>
            </a:r>
          </a:p>
          <a:p>
            <a:pPr algn="l" rtl="0"/>
            <a:r>
              <a:rPr lang="en-US" dirty="0" smtClean="0"/>
              <a:t>Aims for </a:t>
            </a:r>
            <a:r>
              <a:rPr lang="en-US" b="1" dirty="0" smtClean="0"/>
              <a:t>simplicity </a:t>
            </a:r>
            <a:r>
              <a:rPr lang="en-US" dirty="0"/>
              <a:t>and </a:t>
            </a:r>
            <a:r>
              <a:rPr lang="en-US" b="1" dirty="0"/>
              <a:t>generality </a:t>
            </a:r>
            <a:endParaRPr lang="en-US" b="1" dirty="0" smtClean="0"/>
          </a:p>
          <a:p>
            <a:pPr algn="l" rtl="0"/>
            <a:r>
              <a:rPr lang="en-US" dirty="0" smtClean="0"/>
              <a:t>The Python mantra:</a:t>
            </a:r>
          </a:p>
          <a:p>
            <a:pPr marL="0" indent="0" algn="ctr" rtl="0">
              <a:buNone/>
            </a:pPr>
            <a:r>
              <a:rPr lang="en-US" b="1" i="1" dirty="0" smtClean="0"/>
              <a:t>There </a:t>
            </a:r>
            <a:r>
              <a:rPr lang="en-US" b="1" i="1" dirty="0"/>
              <a:t>should be </a:t>
            </a:r>
            <a:r>
              <a:rPr lang="en-US" b="1" i="1" dirty="0" smtClean="0"/>
              <a:t>one—and </a:t>
            </a:r>
            <a:r>
              <a:rPr lang="en-US" b="1" i="1" dirty="0"/>
              <a:t>preferably only one—obvious way to do </a:t>
            </a:r>
            <a:r>
              <a:rPr lang="en-US" b="1" i="1" dirty="0" smtClean="0"/>
              <a:t>it</a:t>
            </a:r>
            <a:endParaRPr lang="en-US" sz="2400" b="1" dirty="0" smtClean="0"/>
          </a:p>
          <a:p>
            <a:pPr algn="l" rtl="0"/>
            <a:r>
              <a:rPr lang="en-US" dirty="0" smtClean="0"/>
              <a:t>As opposed </a:t>
            </a:r>
            <a:r>
              <a:rPr lang="en-US" dirty="0"/>
              <a:t>to the Perl and Ruby </a:t>
            </a:r>
            <a:r>
              <a:rPr lang="en-US" dirty="0" smtClean="0"/>
              <a:t>mantra:</a:t>
            </a:r>
          </a:p>
          <a:p>
            <a:pPr marL="0" indent="0" algn="ctr" rtl="0">
              <a:buNone/>
            </a:pPr>
            <a:r>
              <a:rPr lang="en-US" i="1" dirty="0" smtClean="0"/>
              <a:t>There's </a:t>
            </a:r>
            <a:r>
              <a:rPr lang="en-US" i="1" dirty="0"/>
              <a:t>more than one way to do </a:t>
            </a:r>
            <a:r>
              <a:rPr lang="en-US" i="1" dirty="0" smtClean="0"/>
              <a:t>it</a:t>
            </a:r>
            <a:endParaRPr lang="en-US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http://stackoverflow.com/tags</a:t>
            </a:r>
            <a:r>
              <a:rPr lang="en-US" sz="2400" dirty="0" smtClean="0"/>
              <a:t>, 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Active </a:t>
            </a:r>
            <a:r>
              <a:rPr lang="en-US" dirty="0" smtClean="0"/>
              <a:t>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178732"/>
            <a:ext cx="81369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over </a:t>
            </a:r>
            <a:r>
              <a:rPr lang="en-US" sz="2400" dirty="0" smtClean="0"/>
              <a:t>1,500 </a:t>
            </a:r>
            <a:r>
              <a:rPr lang="en-US" sz="2400" dirty="0" smtClean="0"/>
              <a:t>new packages released </a:t>
            </a:r>
            <a:r>
              <a:rPr lang="en-US" sz="2400" u="sng" dirty="0" smtClean="0"/>
              <a:t>every month </a:t>
            </a:r>
            <a:r>
              <a:rPr lang="en-US" sz="2400" dirty="0" smtClean="0"/>
              <a:t>at</a:t>
            </a:r>
            <a:r>
              <a:rPr lang="en-US" sz="2400" dirty="0" smtClean="0"/>
              <a:t> </a:t>
            </a:r>
            <a:r>
              <a:rPr lang="en-US" sz="2400" dirty="0" err="1" smtClean="0"/>
              <a:t>PyPI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3"/>
              </a:rPr>
              <a:t>http://pypi.python.org/</a:t>
            </a:r>
            <a:r>
              <a:rPr lang="en-US" sz="2400" dirty="0" smtClean="0"/>
              <a:t>). </a:t>
            </a:r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smtClean="0">
                <a:hlinkClick r:id="rId4"/>
              </a:rPr>
              <a:t>http://pygarden.com/stats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Python can do nearly everything MATLAB can </a:t>
            </a:r>
            <a:r>
              <a:rPr lang="en-US" dirty="0" smtClean="0"/>
              <a:t>do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</a:t>
            </a:r>
            <a:r>
              <a:rPr lang="en-US" dirty="0" smtClean="0"/>
              <a:t>libraries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and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http://www.codingdojo.com/blog/9-most-in-demand-programming-languages-of-2016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67045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http://cacm.acm.org/blogs/blog-cacm/176450-python-is-now-the-most-popular-introductory-teaching-language-at-top-us-universities/fulltext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rtl="0"/>
            <a:r>
              <a:rPr lang="en-US" dirty="0" smtClean="0"/>
              <a:t>Multiple </a:t>
            </a:r>
            <a:r>
              <a:rPr lang="en-US" dirty="0"/>
              <a:t>programming </a:t>
            </a:r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</a:t>
            </a:r>
            <a:r>
              <a:rPr lang="en-US" dirty="0" smtClean="0"/>
              <a:t>bject-oriented </a:t>
            </a:r>
            <a:r>
              <a:rPr lang="en-US" dirty="0" smtClean="0"/>
              <a:t>programming </a:t>
            </a:r>
          </a:p>
          <a:p>
            <a:pPr algn="l" rtl="0"/>
            <a:r>
              <a:rPr lang="en-US" dirty="0" smtClean="0"/>
              <a:t>Imperative programming </a:t>
            </a:r>
          </a:p>
          <a:p>
            <a:pPr algn="l" rtl="0"/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 smtClean="0"/>
              <a:t>programming</a:t>
            </a:r>
          </a:p>
          <a:p>
            <a:pPr algn="l" rtl="0"/>
            <a:r>
              <a:rPr lang="en-US" dirty="0"/>
              <a:t>P</a:t>
            </a:r>
            <a:r>
              <a:rPr lang="en-US" dirty="0" smtClean="0"/>
              <a:t>rocedural programming</a:t>
            </a:r>
          </a:p>
          <a:p>
            <a:pPr algn="l" rtl="0"/>
            <a:r>
              <a:rPr lang="en-US" dirty="0" smtClean="0"/>
              <a:t>Event driven programming</a:t>
            </a:r>
          </a:p>
          <a:p>
            <a:pPr algn="l" rtl="0"/>
            <a:r>
              <a:rPr lang="en-US" dirty="0" smtClean="0"/>
              <a:t>Asynchronous programming (especially v.3.5)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</a:t>
            </a:r>
            <a:r>
              <a:rPr lang="en-GB" i="1" dirty="0" smtClean="0"/>
              <a:t>Monty Python's Flying Circus </a:t>
            </a:r>
            <a:r>
              <a:rPr lang="en-GB" dirty="0" smtClean="0"/>
              <a:t>sketches and thought </a:t>
            </a:r>
            <a:r>
              <a:rPr lang="en-GB" b="1" dirty="0" smtClean="0"/>
              <a:t>Python</a:t>
            </a:r>
            <a:r>
              <a:rPr lang="en-GB" dirty="0" smtClean="0"/>
              <a:t> would be a cool </a:t>
            </a:r>
            <a:r>
              <a:rPr lang="en-GB" dirty="0" smtClean="0"/>
              <a:t>name</a:t>
            </a: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</a:t>
            </a:r>
            <a:r>
              <a:rPr lang="en-US" dirty="0" smtClean="0"/>
              <a:t>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https://www.python.org/about/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24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Language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Interpreted language</a:t>
            </a:r>
          </a:p>
          <a:p>
            <a:pPr algn="l" rtl="0"/>
            <a:r>
              <a:rPr lang="en-US" dirty="0" smtClean="0"/>
              <a:t>Dynamic </a:t>
            </a:r>
            <a:r>
              <a:rPr lang="en-US" dirty="0" smtClean="0"/>
              <a:t>type system </a:t>
            </a:r>
            <a:r>
              <a:rPr lang="en-US" dirty="0" smtClean="0"/>
              <a:t>(duck-typing)</a:t>
            </a:r>
            <a:endParaRPr lang="en-US" dirty="0" smtClean="0"/>
          </a:p>
          <a:p>
            <a:pPr algn="l" rtl="0"/>
            <a:r>
              <a:rPr lang="en-US" dirty="0" smtClean="0"/>
              <a:t>Automatic memory </a:t>
            </a:r>
            <a:r>
              <a:rPr lang="en-US" dirty="0" smtClean="0"/>
              <a:t>management (GC) </a:t>
            </a:r>
            <a:endParaRPr lang="en-US" dirty="0" smtClean="0"/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Interpreters available for many operating systems</a:t>
            </a:r>
          </a:p>
          <a:p>
            <a:pPr algn="l" rtl="0"/>
            <a:r>
              <a:rPr lang="en-US" dirty="0" smtClean="0"/>
              <a:t>Code can be executed on a wide variety of systems</a:t>
            </a:r>
          </a:p>
          <a:p>
            <a:pPr algn="l" rtl="0"/>
            <a:r>
              <a:rPr lang="en-US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culture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786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Free </a:t>
            </a:r>
            <a:r>
              <a:rPr lang="en-US" dirty="0" smtClean="0"/>
              <a:t>and open-source </a:t>
            </a:r>
            <a:r>
              <a:rPr lang="en-US" dirty="0" smtClean="0"/>
              <a:t>software</a:t>
            </a:r>
            <a:endParaRPr lang="en-US" dirty="0" smtClean="0"/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</a:t>
            </a:r>
            <a:r>
              <a:rPr lang="en-US" i="1" dirty="0" smtClean="0"/>
              <a:t>Foundation</a:t>
            </a:r>
            <a:r>
              <a:rPr lang="en-US" i="1" dirty="0"/>
              <a:t> </a:t>
            </a:r>
            <a:r>
              <a:rPr lang="en-US" dirty="0" smtClean="0"/>
              <a:t>(PSF)</a:t>
            </a:r>
            <a:endParaRPr lang="en-US" dirty="0" smtClean="0"/>
          </a:p>
          <a:p>
            <a:pPr algn="l" rtl="0"/>
            <a:r>
              <a:rPr lang="en-US" i="1" dirty="0" err="1"/>
              <a:t>CPython</a:t>
            </a:r>
            <a:r>
              <a:rPr lang="en-US" i="1" dirty="0"/>
              <a:t> </a:t>
            </a:r>
            <a:r>
              <a:rPr lang="en-US" dirty="0"/>
              <a:t>is the reference implementation of </a:t>
            </a:r>
            <a:r>
              <a:rPr lang="en-US" dirty="0" smtClean="0"/>
              <a:t>Python</a:t>
            </a:r>
            <a:endParaRPr lang="en-US" i="1" dirty="0" smtClean="0"/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</a:t>
            </a:r>
            <a:r>
              <a:rPr lang="en-US" dirty="0" smtClean="0"/>
              <a:t>systems</a:t>
            </a:r>
          </a:p>
          <a:p>
            <a:pPr lvl="1" algn="l" rtl="0"/>
            <a:r>
              <a:rPr lang="en-US" dirty="0" smtClean="0"/>
              <a:t>…</a:t>
            </a:r>
            <a:endParaRPr lang="en-US" dirty="0" smtClean="0"/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</a:t>
            </a:r>
            <a:r>
              <a:rPr lang="en-US" dirty="0" smtClean="0"/>
              <a:t>of </a:t>
            </a:r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Developed in 1989-91 </a:t>
            </a:r>
            <a:r>
              <a:rPr lang="en-US" dirty="0" smtClean="0"/>
              <a:t>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</a:t>
            </a:r>
            <a:r>
              <a:rPr lang="en-US" dirty="0" smtClean="0"/>
              <a:t>Oct 2000</a:t>
            </a:r>
            <a:endParaRPr lang="en-US" dirty="0" smtClean="0"/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</a:t>
            </a:r>
            <a:r>
              <a:rPr lang="en-US" dirty="0" smtClean="0"/>
              <a:t>Unicode</a:t>
            </a:r>
            <a:endParaRPr lang="en-US" dirty="0" smtClean="0"/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</a:t>
            </a:r>
            <a:r>
              <a:rPr lang="en-US" dirty="0" smtClean="0"/>
              <a:t>Dec 2008</a:t>
            </a:r>
            <a:endParaRPr lang="en-US" dirty="0" smtClean="0"/>
          </a:p>
          <a:p>
            <a:pPr lvl="1" algn="l" rtl="0"/>
            <a:r>
              <a:rPr lang="en-US" dirty="0" smtClean="0"/>
              <a:t>major backwards-incompatible 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</a:t>
            </a:r>
            <a:r>
              <a:rPr lang="en-US" dirty="0" smtClean="0"/>
              <a:t>Sep 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1384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</vt:lpstr>
      <vt:lpstr>What is Python?</vt:lpstr>
      <vt:lpstr>Design emphasizes code readability</vt:lpstr>
      <vt:lpstr>Multiple programming paradigms</vt:lpstr>
      <vt:lpstr>Language features</vt:lpstr>
      <vt:lpstr>Multi-platform</vt:lpstr>
      <vt:lpstr>Python culture</vt:lpstr>
      <vt:lpstr>History of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object-oriented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Active community</vt:lpstr>
      <vt:lpstr>Python has great libraries</vt:lpstr>
      <vt:lpstr>Many new libraries released every month</vt:lpstr>
      <vt:lpstr>Python can do nearly everything MATLAB can do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  <vt:lpstr>What is Python?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35</cp:revision>
  <dcterms:created xsi:type="dcterms:W3CDTF">2016-02-24T14:12:50Z</dcterms:created>
  <dcterms:modified xsi:type="dcterms:W3CDTF">2016-02-27T18:17:34Z</dcterms:modified>
</cp:coreProperties>
</file>