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notesMasterIdLst>
    <p:notesMasterId r:id="rId15"/>
  </p:notesMasterIdLst>
  <p:sldIdLst>
    <p:sldId id="256" r:id="rId2"/>
    <p:sldId id="260" r:id="rId3"/>
    <p:sldId id="278" r:id="rId4"/>
    <p:sldId id="287" r:id="rId5"/>
    <p:sldId id="265" r:id="rId6"/>
    <p:sldId id="266" r:id="rId7"/>
    <p:sldId id="269" r:id="rId8"/>
    <p:sldId id="267" r:id="rId9"/>
    <p:sldId id="257" r:id="rId10"/>
    <p:sldId id="262" r:id="rId11"/>
    <p:sldId id="273" r:id="rId12"/>
    <p:sldId id="274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379"/>
  </p:normalViewPr>
  <p:slideViewPr>
    <p:cSldViewPr snapToGrid="0" snapToObjects="1">
      <p:cViewPr>
        <p:scale>
          <a:sx n="109" d="100"/>
          <a:sy n="109" d="100"/>
        </p:scale>
        <p:origin x="6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Grading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1280601664"/>
        <c:axId val="-1280599888"/>
        <c:axId val="0"/>
      </c:bar3DChart>
      <c:catAx>
        <c:axId val="-1280601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280599888"/>
        <c:crosses val="autoZero"/>
        <c:auto val="1"/>
        <c:lblAlgn val="ctr"/>
        <c:lblOffset val="100"/>
        <c:noMultiLvlLbl val="0"/>
      </c:catAx>
      <c:valAx>
        <c:axId val="-128059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80601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E4EEA-F73D-F342-95DC-3BCB495CF51A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D8F9F-F5A5-8445-9565-BE678614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D8F9F-F5A5-8445-9565-BE6786141E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84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Make the UI much more user friendly.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D8F9F-F5A5-8445-9565-BE6786141E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4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2383C9B-3888-7D48-855E-7D776510D101}" type="datetimeFigureOut">
              <a:rPr lang="en-US" smtClean="0"/>
              <a:t>12/13/19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CFB1E8F-F11E-174A-B00B-5C7357148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3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1500" dirty="0" smtClean="0">
                <a:solidFill>
                  <a:srgbClr val="FF0000"/>
                </a:solidFill>
              </a:rPr>
              <a:t>Grading System</a:t>
            </a:r>
            <a:endParaRPr lang="en-US" sz="115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CS591 P1</a:t>
            </a:r>
          </a:p>
          <a:p>
            <a:r>
              <a:rPr lang="en-US" dirty="0" err="1" smtClean="0"/>
              <a:t>Xinyun</a:t>
            </a:r>
            <a:r>
              <a:rPr lang="en-US" dirty="0" smtClean="0"/>
              <a:t> Cao, </a:t>
            </a:r>
            <a:r>
              <a:rPr lang="en-US" dirty="0" err="1" smtClean="0"/>
              <a:t>Qichao</a:t>
            </a:r>
            <a:r>
              <a:rPr lang="en-US" dirty="0" smtClean="0"/>
              <a:t> Hong, </a:t>
            </a:r>
            <a:r>
              <a:rPr lang="en-US" dirty="0" err="1" smtClean="0"/>
              <a:t>Yuang</a:t>
            </a:r>
            <a:r>
              <a:rPr lang="en-US" dirty="0" smtClean="0"/>
              <a:t> Liu, </a:t>
            </a:r>
            <a:r>
              <a:rPr lang="en-US" dirty="0" err="1" smtClean="0"/>
              <a:t>Zhitong</a:t>
            </a:r>
            <a:r>
              <a:rPr lang="en-US" dirty="0" smtClean="0"/>
              <a:t> Wu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5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60382"/>
            <a:ext cx="10058400" cy="1018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Connect with current web-based grading system such as Grade Scope or Black Board.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0955"/>
          <a:stretch/>
        </p:blipFill>
        <p:spPr>
          <a:xfrm>
            <a:off x="1847850" y="2751503"/>
            <a:ext cx="2841380" cy="374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988" y="2967403"/>
            <a:ext cx="26035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34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60382"/>
            <a:ext cx="10058400" cy="631833"/>
          </a:xfrm>
        </p:spPr>
        <p:txBody>
          <a:bodyPr>
            <a:normAutofit/>
          </a:bodyPr>
          <a:lstStyle/>
          <a:p>
            <a:r>
              <a:rPr lang="en-US" sz="3200" smtClean="0"/>
              <a:t>Visualize </a:t>
            </a:r>
            <a:r>
              <a:rPr lang="en-US" sz="3200" dirty="0" smtClean="0"/>
              <a:t>the statistical data.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169754937"/>
              </p:ext>
            </p:extLst>
          </p:nvPr>
        </p:nvGraphicFramePr>
        <p:xfrm>
          <a:off x="1069847" y="2192215"/>
          <a:ext cx="9914675" cy="4086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066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60382"/>
            <a:ext cx="10058400" cy="63183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Use other UI framework to beautify the UI.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748" y="2044211"/>
            <a:ext cx="91186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8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1923" y="1340821"/>
            <a:ext cx="7233324" cy="1609344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Thank you</a:t>
            </a:r>
            <a:endParaRPr lang="en-US" sz="115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81923" y="3146175"/>
            <a:ext cx="7233324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500" dirty="0" smtClean="0"/>
              <a:t>Q&amp;A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81613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070538"/>
            <a:ext cx="10869904" cy="2984938"/>
          </a:xfrm>
        </p:spPr>
        <p:txBody>
          <a:bodyPr>
            <a:normAutofit fontScale="92500"/>
          </a:bodyPr>
          <a:lstStyle/>
          <a:p>
            <a:r>
              <a:rPr lang="en-US" sz="3200" dirty="0" smtClean="0"/>
              <a:t>Motivation and introduction	  	</a:t>
            </a:r>
            <a:r>
              <a:rPr lang="en-US" sz="3200" dirty="0"/>
              <a:t>	</a:t>
            </a:r>
            <a:r>
              <a:rPr lang="en-US" sz="3200" dirty="0" smtClean="0"/>
              <a:t>--	</a:t>
            </a:r>
            <a:r>
              <a:rPr lang="en-US" sz="3200" dirty="0" err="1" smtClean="0"/>
              <a:t>Qichao</a:t>
            </a:r>
            <a:r>
              <a:rPr lang="en-US" sz="3200" dirty="0" smtClean="0"/>
              <a:t> Hong</a:t>
            </a:r>
          </a:p>
          <a:p>
            <a:r>
              <a:rPr lang="en-US" sz="3200" dirty="0" smtClean="0"/>
              <a:t>Our Enhancements			   		--	</a:t>
            </a:r>
            <a:r>
              <a:rPr lang="en-US" sz="3200" dirty="0" err="1" smtClean="0"/>
              <a:t>Xinyun</a:t>
            </a:r>
            <a:r>
              <a:rPr lang="en-US" sz="3200" dirty="0" smtClean="0"/>
              <a:t> Cao</a:t>
            </a:r>
          </a:p>
          <a:p>
            <a:r>
              <a:rPr lang="en-US" sz="3200" dirty="0" smtClean="0"/>
              <a:t>Demo time			   			--	</a:t>
            </a:r>
            <a:r>
              <a:rPr lang="en-US" sz="3200" dirty="0" err="1" smtClean="0"/>
              <a:t>Yuang</a:t>
            </a:r>
            <a:r>
              <a:rPr lang="en-US" sz="3200" dirty="0" smtClean="0"/>
              <a:t> Liu</a:t>
            </a:r>
          </a:p>
          <a:p>
            <a:r>
              <a:rPr lang="en-US" sz="3200" dirty="0" smtClean="0"/>
              <a:t>Future improvements			         --	</a:t>
            </a:r>
            <a:r>
              <a:rPr lang="en-US" sz="3200" dirty="0" err="1" smtClean="0"/>
              <a:t>Zhitong</a:t>
            </a:r>
            <a:r>
              <a:rPr lang="en-US" sz="3200" dirty="0" smtClean="0"/>
              <a:t> Wu</a:t>
            </a:r>
          </a:p>
          <a:p>
            <a:r>
              <a:rPr lang="en-US" sz="3200" dirty="0" smtClean="0"/>
              <a:t>Q&amp;A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337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Motivation </a:t>
            </a:r>
            <a:r>
              <a:rPr lang="en-US" dirty="0"/>
              <a:t>and </a:t>
            </a: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69982"/>
            <a:ext cx="10922860" cy="2800602"/>
          </a:xfrm>
        </p:spPr>
        <p:txBody>
          <a:bodyPr>
            <a:noAutofit/>
          </a:bodyPr>
          <a:lstStyle/>
          <a:p>
            <a:r>
              <a:rPr lang="en-US" sz="3200" dirty="0" smtClean="0"/>
              <a:t>Main drawbacks of Microsoft Excel:</a:t>
            </a:r>
          </a:p>
          <a:p>
            <a:pPr lvl="1"/>
            <a:r>
              <a:rPr lang="en-US" sz="2800" dirty="0" smtClean="0"/>
              <a:t>Table does not highlight the row of the selected cell</a:t>
            </a:r>
            <a:endParaRPr lang="en-US" sz="2800" dirty="0"/>
          </a:p>
          <a:p>
            <a:pPr lvl="1"/>
            <a:r>
              <a:rPr lang="en-US" sz="2800" dirty="0" smtClean="0"/>
              <a:t>Inconvenient statistical calculations</a:t>
            </a:r>
            <a:endParaRPr lang="en-US" sz="2800" dirty="0"/>
          </a:p>
          <a:p>
            <a:pPr lvl="1"/>
            <a:r>
              <a:rPr lang="en-US" sz="2800" dirty="0" smtClean="0"/>
              <a:t>No inherent way to reuse grading criteria within Excel</a:t>
            </a:r>
            <a:endParaRPr lang="en-US" sz="2800" dirty="0"/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Difficult to </a:t>
            </a:r>
            <a:r>
              <a:rPr lang="en-US" sz="2800" b="1" dirty="0">
                <a:solidFill>
                  <a:srgbClr val="FF0000"/>
                </a:solidFill>
              </a:rPr>
              <a:t>give </a:t>
            </a:r>
            <a:r>
              <a:rPr lang="en-US" sz="2800" b="1" dirty="0" smtClean="0">
                <a:solidFill>
                  <a:srgbClr val="FF0000"/>
                </a:solidFill>
              </a:rPr>
              <a:t>multiple </a:t>
            </a:r>
            <a:r>
              <a:rPr lang="en-US" sz="2800" b="1" dirty="0">
                <a:solidFill>
                  <a:srgbClr val="FF0000"/>
                </a:solidFill>
              </a:rPr>
              <a:t>kinds of grades in one </a:t>
            </a:r>
            <a:r>
              <a:rPr lang="en-US" sz="2800" b="1" dirty="0" smtClean="0">
                <a:solidFill>
                  <a:srgbClr val="FF0000"/>
                </a:solidFill>
              </a:rPr>
              <a:t>table</a:t>
            </a:r>
            <a:endParaRPr lang="en-US" sz="2800" b="1" dirty="0">
              <a:solidFill>
                <a:srgbClr val="FF0000"/>
              </a:solidFill>
            </a:endParaRPr>
          </a:p>
          <a:p>
            <a:pPr lvl="1"/>
            <a:endParaRPr lang="en-US" sz="2400" dirty="0" smtClean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9315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 and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675187"/>
            <a:ext cx="10058400" cy="4332890"/>
          </a:xfrm>
        </p:spPr>
        <p:txBody>
          <a:bodyPr>
            <a:noAutofit/>
          </a:bodyPr>
          <a:lstStyle/>
          <a:p>
            <a:r>
              <a:rPr lang="en-US" sz="3200" dirty="0" smtClean="0"/>
              <a:t>Our Enhanced Grading System:</a:t>
            </a:r>
          </a:p>
          <a:p>
            <a:pPr lvl="1"/>
            <a:r>
              <a:rPr lang="en-US" sz="2800" dirty="0" smtClean="0"/>
              <a:t>Reuse grading criteria from previous courses</a:t>
            </a:r>
          </a:p>
          <a:p>
            <a:pPr lvl="1"/>
            <a:r>
              <a:rPr lang="en-US" sz="2800" dirty="0" smtClean="0"/>
              <a:t>Easily modify grading criteria of a given course</a:t>
            </a:r>
          </a:p>
          <a:p>
            <a:pPr lvl="1"/>
            <a:r>
              <a:rPr lang="en-US" sz="2800" dirty="0" smtClean="0"/>
              <a:t>Easily keep track of students </a:t>
            </a:r>
          </a:p>
          <a:p>
            <a:pPr lvl="1"/>
            <a:r>
              <a:rPr lang="en-US" sz="2800" dirty="0" smtClean="0"/>
              <a:t>Assign and modify assignments with single parts or multi parts</a:t>
            </a:r>
          </a:p>
          <a:p>
            <a:pPr lvl="1"/>
            <a:r>
              <a:rPr lang="en-US" sz="2800" dirty="0" smtClean="0"/>
              <a:t>Get statistical number in a flexible way</a:t>
            </a:r>
          </a:p>
          <a:p>
            <a:pPr lvl="1"/>
            <a:r>
              <a:rPr lang="en-US" sz="2800" dirty="0" smtClean="0"/>
              <a:t>Give final grade and export csv file</a:t>
            </a:r>
          </a:p>
          <a:p>
            <a:pPr lvl="1"/>
            <a:r>
              <a:rPr lang="en-US" sz="2800" b="1" dirty="0" smtClean="0">
                <a:solidFill>
                  <a:srgbClr val="FF0000"/>
                </a:solidFill>
              </a:rPr>
              <a:t>Archive a course but still can view and modify the grade.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427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Enhanced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60939"/>
            <a:ext cx="9766318" cy="106154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Highlight the student row when give grade to that student.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39" y="2774732"/>
            <a:ext cx="10583335" cy="308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/>
              <a:t>Enhanced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66345"/>
            <a:ext cx="9955504" cy="10089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Can </a:t>
            </a:r>
            <a:r>
              <a:rPr lang="en-US" sz="3200" dirty="0"/>
              <a:t>deselect students who are not account for the statistical number</a:t>
            </a:r>
            <a:r>
              <a:rPr lang="en-US" sz="32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38" y="2375337"/>
            <a:ext cx="8285078" cy="448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11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/>
              <a:t>Enhanced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276" y="1376856"/>
            <a:ext cx="9976524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Creating courses based on a template.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248" y="2154622"/>
            <a:ext cx="7467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24058"/>
          </a:xfrm>
        </p:spPr>
        <p:txBody>
          <a:bodyPr>
            <a:normAutofit fontScale="90000"/>
          </a:bodyPr>
          <a:lstStyle/>
          <a:p>
            <a:r>
              <a:rPr lang="en-US" dirty="0"/>
              <a:t>Enhanced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376856"/>
            <a:ext cx="9892442" cy="97746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Easy </a:t>
            </a:r>
            <a:r>
              <a:rPr lang="en-US" sz="3200" dirty="0"/>
              <a:t>way to give both percentage kind or credits kind grade in one table</a:t>
            </a:r>
            <a:r>
              <a:rPr lang="en-US" sz="32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5" y="2645507"/>
            <a:ext cx="11474922" cy="258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8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4662" y="801559"/>
            <a:ext cx="7233324" cy="1609344"/>
          </a:xfrm>
        </p:spPr>
        <p:txBody>
          <a:bodyPr>
            <a:noAutofit/>
          </a:bodyPr>
          <a:lstStyle/>
          <a:p>
            <a:pPr algn="ctr"/>
            <a:r>
              <a:rPr lang="en-US" sz="11500" smtClean="0"/>
              <a:t>Demo Time !!!</a:t>
            </a:r>
            <a:endParaRPr lang="en-US" sz="1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30" y="2791068"/>
            <a:ext cx="4493788" cy="359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79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1434</TotalTime>
  <Words>227</Words>
  <Application>Microsoft Macintosh PowerPoint</Application>
  <PresentationFormat>Widescreen</PresentationFormat>
  <Paragraphs>45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Arial</vt:lpstr>
      <vt:lpstr>Wood Type</vt:lpstr>
      <vt:lpstr>Grading System</vt:lpstr>
      <vt:lpstr>Outline </vt:lpstr>
      <vt:lpstr>Motivation and introduction</vt:lpstr>
      <vt:lpstr>Motivation and introduction</vt:lpstr>
      <vt:lpstr>Enhanced Design</vt:lpstr>
      <vt:lpstr>Enhanced Design</vt:lpstr>
      <vt:lpstr>Enhanced Design</vt:lpstr>
      <vt:lpstr>Enhanced Design</vt:lpstr>
      <vt:lpstr>Demo Time !!!</vt:lpstr>
      <vt:lpstr>Future Improvements</vt:lpstr>
      <vt:lpstr>Future Improvements</vt:lpstr>
      <vt:lpstr>Future Improvements</vt:lpstr>
      <vt:lpstr>Thank you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95</cp:revision>
  <cp:lastPrinted>2019-12-14T00:35:28Z</cp:lastPrinted>
  <dcterms:created xsi:type="dcterms:W3CDTF">2019-12-13T16:22:25Z</dcterms:created>
  <dcterms:modified xsi:type="dcterms:W3CDTF">2019-12-14T16:16:48Z</dcterms:modified>
</cp:coreProperties>
</file>