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notesMasterIdLst>
    <p:notesMasterId r:id="rId33"/>
  </p:notesMasterIdLst>
  <p:sldIdLst>
    <p:sldId id="256" r:id="rId2"/>
    <p:sldId id="260" r:id="rId3"/>
    <p:sldId id="279" r:id="rId4"/>
    <p:sldId id="275" r:id="rId5"/>
    <p:sldId id="276" r:id="rId6"/>
    <p:sldId id="277" r:id="rId7"/>
    <p:sldId id="278" r:id="rId8"/>
    <p:sldId id="261" r:id="rId9"/>
    <p:sldId id="280" r:id="rId10"/>
    <p:sldId id="281" r:id="rId11"/>
    <p:sldId id="282" r:id="rId12"/>
    <p:sldId id="283" r:id="rId13"/>
    <p:sldId id="284" r:id="rId14"/>
    <p:sldId id="285" r:id="rId15"/>
    <p:sldId id="286" r:id="rId16"/>
    <p:sldId id="287" r:id="rId17"/>
    <p:sldId id="265" r:id="rId18"/>
    <p:sldId id="266" r:id="rId19"/>
    <p:sldId id="269" r:id="rId20"/>
    <p:sldId id="267" r:id="rId21"/>
    <p:sldId id="258" r:id="rId22"/>
    <p:sldId id="270" r:id="rId23"/>
    <p:sldId id="268" r:id="rId24"/>
    <p:sldId id="271" r:id="rId25"/>
    <p:sldId id="257" r:id="rId26"/>
    <p:sldId id="262" r:id="rId27"/>
    <p:sldId id="273" r:id="rId28"/>
    <p:sldId id="274" r:id="rId29"/>
    <p:sldId id="272" r:id="rId30"/>
    <p:sldId id="264"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p:scale>
          <a:sx n="109" d="100"/>
          <a:sy n="109" d="100"/>
        </p:scale>
        <p:origin x="26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Grading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280601664"/>
        <c:axId val="-1280599888"/>
        <c:axId val="0"/>
      </c:bar3DChart>
      <c:catAx>
        <c:axId val="-1280601664"/>
        <c:scaling>
          <c:orientation val="minMax"/>
        </c:scaling>
        <c:delete val="1"/>
        <c:axPos val="l"/>
        <c:numFmt formatCode="General" sourceLinked="1"/>
        <c:majorTickMark val="none"/>
        <c:minorTickMark val="none"/>
        <c:tickLblPos val="nextTo"/>
        <c:crossAx val="-1280599888"/>
        <c:crosses val="autoZero"/>
        <c:auto val="1"/>
        <c:lblAlgn val="ctr"/>
        <c:lblOffset val="100"/>
        <c:noMultiLvlLbl val="0"/>
      </c:catAx>
      <c:valAx>
        <c:axId val="-12805998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601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E4EEA-F73D-F342-95DC-3BCB495CF51A}" type="datetimeFigureOut">
              <a:rPr lang="en-US" smtClean="0"/>
              <a:t>12/13/19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D8F9F-F5A5-8445-9565-BE6786141EFF}" type="slidenum">
              <a:rPr lang="en-US" smtClean="0"/>
              <a:t>‹#›</a:t>
            </a:fld>
            <a:endParaRPr lang="en-US"/>
          </a:p>
        </p:txBody>
      </p:sp>
    </p:spTree>
    <p:extLst>
      <p:ext uri="{BB962C8B-B14F-4D97-AF65-F5344CB8AC3E}">
        <p14:creationId xmlns:p14="http://schemas.microsoft.com/office/powerpoint/2010/main" val="173038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383C9B-3888-7D48-855E-7D776510D10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FB1E8F-F11E-174A-B00B-5C7357148251}"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83C9B-3888-7D48-855E-7D776510D10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383C9B-3888-7D48-855E-7D776510D10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383C9B-3888-7D48-855E-7D776510D10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2383C9B-3888-7D48-855E-7D776510D101}" type="datetimeFigureOut">
              <a:rPr lang="en-US" smtClean="0"/>
              <a:t>12/13/19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FB1E8F-F11E-174A-B00B-5C7357148251}"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383C9B-3888-7D48-855E-7D776510D101}"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383C9B-3888-7D48-855E-7D776510D101}" type="datetimeFigureOut">
              <a:rPr lang="en-US" smtClean="0"/>
              <a:t>12/13/19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B1E8F-F11E-174A-B00B-5C735714825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383C9B-3888-7D48-855E-7D776510D101}" type="datetimeFigureOut">
              <a:rPr lang="en-US" smtClean="0"/>
              <a:t>12/13/19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B1E8F-F11E-174A-B00B-5C735714825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83C9B-3888-7D48-855E-7D776510D101}" type="datetimeFigureOut">
              <a:rPr lang="en-US" smtClean="0"/>
              <a:t>12/13/19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3C9B-3888-7D48-855E-7D776510D101}"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83C9B-3888-7D48-855E-7D776510D101}" type="datetimeFigureOut">
              <a:rPr lang="en-US" smtClean="0"/>
              <a:t>12/13/19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CFB1E8F-F11E-174A-B00B-5C7357148251}"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2383C9B-3888-7D48-855E-7D776510D101}" type="datetimeFigureOut">
              <a:rPr lang="en-US" smtClean="0"/>
              <a:t>12/13/19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FB1E8F-F11E-174A-B00B-5C7357148251}" type="slidenum">
              <a:rPr lang="en-US" smtClean="0"/>
              <a:t>‹#›</a:t>
            </a:fld>
            <a:endParaRPr lang="en-US"/>
          </a:p>
        </p:txBody>
      </p:sp>
    </p:spTree>
    <p:extLst>
      <p:ext uri="{BB962C8B-B14F-4D97-AF65-F5344CB8AC3E}">
        <p14:creationId xmlns:p14="http://schemas.microsoft.com/office/powerpoint/2010/main" val="154183356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Grading System</a:t>
            </a:r>
            <a:endParaRPr lang="en-US" dirty="0"/>
          </a:p>
        </p:txBody>
      </p:sp>
      <p:sp>
        <p:nvSpPr>
          <p:cNvPr id="3" name="Subtitle 2"/>
          <p:cNvSpPr>
            <a:spLocks noGrp="1"/>
          </p:cNvSpPr>
          <p:nvPr>
            <p:ph type="subTitle" idx="1"/>
          </p:nvPr>
        </p:nvSpPr>
        <p:spPr/>
        <p:txBody>
          <a:bodyPr/>
          <a:lstStyle/>
          <a:p>
            <a:r>
              <a:rPr lang="en-US" dirty="0" smtClean="0"/>
              <a:t>CS591 P1</a:t>
            </a:r>
          </a:p>
          <a:p>
            <a:r>
              <a:rPr lang="en-US" dirty="0" err="1" smtClean="0"/>
              <a:t>Xinyun</a:t>
            </a:r>
            <a:r>
              <a:rPr lang="en-US" dirty="0" smtClean="0"/>
              <a:t> Cao, </a:t>
            </a:r>
            <a:r>
              <a:rPr lang="en-US" dirty="0" err="1" smtClean="0"/>
              <a:t>Qichao</a:t>
            </a:r>
            <a:r>
              <a:rPr lang="en-US" dirty="0" smtClean="0"/>
              <a:t> Hong, </a:t>
            </a:r>
            <a:r>
              <a:rPr lang="en-US" dirty="0" err="1" smtClean="0"/>
              <a:t>Yuang</a:t>
            </a:r>
            <a:r>
              <a:rPr lang="en-US" dirty="0" smtClean="0"/>
              <a:t> Liu, </a:t>
            </a:r>
            <a:r>
              <a:rPr lang="en-US" dirty="0" err="1" smtClean="0"/>
              <a:t>Zhitong</a:t>
            </a:r>
            <a:r>
              <a:rPr lang="en-US" dirty="0" smtClean="0"/>
              <a:t> Wu</a:t>
            </a:r>
            <a:endParaRPr lang="en-US" dirty="0"/>
          </a:p>
        </p:txBody>
      </p:sp>
    </p:spTree>
    <p:extLst>
      <p:ext uri="{BB962C8B-B14F-4D97-AF65-F5344CB8AC3E}">
        <p14:creationId xmlns:p14="http://schemas.microsoft.com/office/powerpoint/2010/main" val="104235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endParaRPr lang="en-US" sz="2400" b="1" dirty="0" smtClean="0">
              <a:solidFill>
                <a:srgbClr val="FF0000"/>
              </a:solidFill>
            </a:endParaRPr>
          </a:p>
          <a:p>
            <a:pPr lvl="1"/>
            <a:r>
              <a:rPr lang="en-US" sz="2400" b="1" dirty="0" smtClean="0">
                <a:solidFill>
                  <a:srgbClr val="FF0000"/>
                </a:solidFill>
              </a:rPr>
              <a:t>Manage criteria of that course</a:t>
            </a:r>
            <a:endParaRPr lang="en-US" sz="2400" b="1" dirty="0">
              <a:solidFill>
                <a:srgbClr val="FF0000"/>
              </a:solidFill>
            </a:endParaRPr>
          </a:p>
        </p:txBody>
      </p:sp>
    </p:spTree>
    <p:extLst>
      <p:ext uri="{BB962C8B-B14F-4D97-AF65-F5344CB8AC3E}">
        <p14:creationId xmlns:p14="http://schemas.microsoft.com/office/powerpoint/2010/main" val="912738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endParaRPr lang="en-US" sz="2400" b="1" dirty="0" smtClean="0">
              <a:solidFill>
                <a:srgbClr val="FF0000"/>
              </a:solidFill>
            </a:endParaRPr>
          </a:p>
          <a:p>
            <a:pPr lvl="1"/>
            <a:r>
              <a:rPr lang="en-US" sz="2400" b="1" dirty="0" smtClean="0">
                <a:solidFill>
                  <a:srgbClr val="FF0000"/>
                </a:solidFill>
              </a:rPr>
              <a:t>Add and modify students</a:t>
            </a:r>
            <a:endParaRPr lang="en-US" sz="2400" b="1" dirty="0">
              <a:solidFill>
                <a:srgbClr val="FF0000"/>
              </a:solidFill>
            </a:endParaRPr>
          </a:p>
        </p:txBody>
      </p:sp>
    </p:spTree>
    <p:extLst>
      <p:ext uri="{BB962C8B-B14F-4D97-AF65-F5344CB8AC3E}">
        <p14:creationId xmlns:p14="http://schemas.microsoft.com/office/powerpoint/2010/main" val="2030162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p>
          <a:p>
            <a:pPr lvl="1"/>
            <a:r>
              <a:rPr lang="en-US" sz="2400" dirty="0" smtClean="0"/>
              <a:t>Add and modify students</a:t>
            </a:r>
            <a:endParaRPr lang="en-US" sz="2400" b="1" dirty="0" smtClean="0">
              <a:solidFill>
                <a:srgbClr val="FF0000"/>
              </a:solidFill>
            </a:endParaRPr>
          </a:p>
          <a:p>
            <a:pPr lvl="1"/>
            <a:r>
              <a:rPr lang="en-US" sz="2400" b="1" dirty="0" smtClean="0">
                <a:solidFill>
                  <a:srgbClr val="FF0000"/>
                </a:solidFill>
              </a:rPr>
              <a:t>Assign and modify assignments with single parts or multi parts</a:t>
            </a:r>
            <a:endParaRPr lang="en-US" sz="2400" b="1" dirty="0">
              <a:solidFill>
                <a:srgbClr val="FF0000"/>
              </a:solidFill>
            </a:endParaRPr>
          </a:p>
        </p:txBody>
      </p:sp>
    </p:spTree>
    <p:extLst>
      <p:ext uri="{BB962C8B-B14F-4D97-AF65-F5344CB8AC3E}">
        <p14:creationId xmlns:p14="http://schemas.microsoft.com/office/powerpoint/2010/main" val="1651514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p>
          <a:p>
            <a:pPr lvl="1"/>
            <a:r>
              <a:rPr lang="en-US" sz="2400" dirty="0" smtClean="0"/>
              <a:t>Add and modify students</a:t>
            </a:r>
          </a:p>
          <a:p>
            <a:pPr lvl="1"/>
            <a:r>
              <a:rPr lang="en-US" sz="2400" dirty="0" smtClean="0"/>
              <a:t>Assign and modify assignments with single parts or multi parts</a:t>
            </a:r>
            <a:endParaRPr lang="en-US" sz="2400" b="1" dirty="0" smtClean="0">
              <a:solidFill>
                <a:srgbClr val="FF0000"/>
              </a:solidFill>
            </a:endParaRPr>
          </a:p>
          <a:p>
            <a:pPr lvl="1"/>
            <a:r>
              <a:rPr lang="en-US" sz="2400" b="1" dirty="0" smtClean="0">
                <a:solidFill>
                  <a:srgbClr val="FF0000"/>
                </a:solidFill>
              </a:rPr>
              <a:t>Give grade to assignments</a:t>
            </a:r>
            <a:endParaRPr lang="en-US" sz="2400" b="1" dirty="0">
              <a:solidFill>
                <a:srgbClr val="FF0000"/>
              </a:solidFill>
            </a:endParaRPr>
          </a:p>
        </p:txBody>
      </p:sp>
    </p:spTree>
    <p:extLst>
      <p:ext uri="{BB962C8B-B14F-4D97-AF65-F5344CB8AC3E}">
        <p14:creationId xmlns:p14="http://schemas.microsoft.com/office/powerpoint/2010/main" val="1719105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p>
          <a:p>
            <a:pPr lvl="1"/>
            <a:r>
              <a:rPr lang="en-US" sz="2400" dirty="0" smtClean="0"/>
              <a:t>Add and modify students</a:t>
            </a:r>
          </a:p>
          <a:p>
            <a:pPr lvl="1"/>
            <a:r>
              <a:rPr lang="en-US" sz="2400" dirty="0" smtClean="0"/>
              <a:t>Assign and modify assignments with single parts or multi parts</a:t>
            </a:r>
          </a:p>
          <a:p>
            <a:pPr lvl="1"/>
            <a:r>
              <a:rPr lang="en-US" sz="2400" dirty="0" smtClean="0"/>
              <a:t>Give grade to assignments</a:t>
            </a:r>
            <a:endParaRPr lang="en-US" sz="2400" b="1" dirty="0" smtClean="0">
              <a:solidFill>
                <a:srgbClr val="FF0000"/>
              </a:solidFill>
            </a:endParaRPr>
          </a:p>
          <a:p>
            <a:pPr lvl="1"/>
            <a:r>
              <a:rPr lang="en-US" sz="2400" b="1" dirty="0" smtClean="0">
                <a:solidFill>
                  <a:srgbClr val="FF0000"/>
                </a:solidFill>
              </a:rPr>
              <a:t>Get statistical number in a flexible way</a:t>
            </a:r>
            <a:endParaRPr lang="en-US" sz="2400" b="1" dirty="0">
              <a:solidFill>
                <a:srgbClr val="FF0000"/>
              </a:solidFill>
            </a:endParaRPr>
          </a:p>
        </p:txBody>
      </p:sp>
    </p:spTree>
    <p:extLst>
      <p:ext uri="{BB962C8B-B14F-4D97-AF65-F5344CB8AC3E}">
        <p14:creationId xmlns:p14="http://schemas.microsoft.com/office/powerpoint/2010/main" val="1395490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p>
          <a:p>
            <a:pPr lvl="1"/>
            <a:r>
              <a:rPr lang="en-US" sz="2400" dirty="0" smtClean="0"/>
              <a:t>Add and modify students</a:t>
            </a:r>
          </a:p>
          <a:p>
            <a:pPr lvl="1"/>
            <a:r>
              <a:rPr lang="en-US" sz="2400" dirty="0" smtClean="0"/>
              <a:t>Assign and modify assignments with single parts or multi parts</a:t>
            </a:r>
          </a:p>
          <a:p>
            <a:pPr lvl="1"/>
            <a:r>
              <a:rPr lang="en-US" sz="2400" dirty="0" smtClean="0"/>
              <a:t>Give grade to assignments</a:t>
            </a:r>
          </a:p>
          <a:p>
            <a:pPr lvl="1"/>
            <a:r>
              <a:rPr lang="en-US" sz="2400" dirty="0" smtClean="0"/>
              <a:t>Get statistical number in a flexible way</a:t>
            </a:r>
            <a:endParaRPr lang="en-US" sz="2400" b="1" dirty="0" smtClean="0">
              <a:solidFill>
                <a:srgbClr val="FF0000"/>
              </a:solidFill>
            </a:endParaRPr>
          </a:p>
          <a:p>
            <a:pPr lvl="1"/>
            <a:r>
              <a:rPr lang="en-US" sz="2400" b="1" dirty="0" smtClean="0">
                <a:solidFill>
                  <a:srgbClr val="FF0000"/>
                </a:solidFill>
              </a:rPr>
              <a:t>Give final grade and export csv file</a:t>
            </a:r>
            <a:endParaRPr lang="en-US" sz="2400" b="1" dirty="0">
              <a:solidFill>
                <a:srgbClr val="FF0000"/>
              </a:solidFill>
            </a:endParaRPr>
          </a:p>
        </p:txBody>
      </p:sp>
    </p:spTree>
    <p:extLst>
      <p:ext uri="{BB962C8B-B14F-4D97-AF65-F5344CB8AC3E}">
        <p14:creationId xmlns:p14="http://schemas.microsoft.com/office/powerpoint/2010/main" val="918928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p>
          <a:p>
            <a:pPr lvl="1"/>
            <a:r>
              <a:rPr lang="en-US" sz="2400" dirty="0" smtClean="0"/>
              <a:t>Create course based or not based on a template</a:t>
            </a:r>
          </a:p>
          <a:p>
            <a:pPr lvl="1"/>
            <a:r>
              <a:rPr lang="en-US" sz="2400" dirty="0" smtClean="0"/>
              <a:t>Manage criteria of that course</a:t>
            </a:r>
          </a:p>
          <a:p>
            <a:pPr lvl="1"/>
            <a:r>
              <a:rPr lang="en-US" sz="2400" dirty="0" smtClean="0"/>
              <a:t>Add and modify students</a:t>
            </a:r>
          </a:p>
          <a:p>
            <a:pPr lvl="1"/>
            <a:r>
              <a:rPr lang="en-US" sz="2400" dirty="0" smtClean="0"/>
              <a:t>Assign and modify assignments with single parts or multi parts</a:t>
            </a:r>
          </a:p>
          <a:p>
            <a:pPr lvl="1"/>
            <a:r>
              <a:rPr lang="en-US" sz="2400" dirty="0" smtClean="0"/>
              <a:t>Give grade to assignments</a:t>
            </a:r>
          </a:p>
          <a:p>
            <a:pPr lvl="1"/>
            <a:r>
              <a:rPr lang="en-US" sz="2400" dirty="0" smtClean="0"/>
              <a:t>Get statistical number in a flexible way</a:t>
            </a:r>
          </a:p>
          <a:p>
            <a:pPr lvl="1"/>
            <a:r>
              <a:rPr lang="en-US" sz="2400" dirty="0" smtClean="0"/>
              <a:t>Give final grade and export csv file</a:t>
            </a:r>
          </a:p>
          <a:p>
            <a:pPr lvl="1"/>
            <a:r>
              <a:rPr lang="en-US" sz="2400" b="1" dirty="0" smtClean="0">
                <a:solidFill>
                  <a:srgbClr val="FF0000"/>
                </a:solidFill>
              </a:rPr>
              <a:t>Archive a course but still can view and modify the grade.</a:t>
            </a:r>
          </a:p>
          <a:p>
            <a:pPr lvl="1"/>
            <a:endParaRPr lang="en-US" sz="2400" dirty="0"/>
          </a:p>
        </p:txBody>
      </p:sp>
    </p:spTree>
    <p:extLst>
      <p:ext uri="{BB962C8B-B14F-4D97-AF65-F5344CB8AC3E}">
        <p14:creationId xmlns:p14="http://schemas.microsoft.com/office/powerpoint/2010/main" val="1424271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460939"/>
            <a:ext cx="9766318" cy="1061544"/>
          </a:xfrm>
        </p:spPr>
        <p:txBody>
          <a:bodyPr>
            <a:normAutofit/>
          </a:bodyPr>
          <a:lstStyle/>
          <a:p>
            <a:r>
              <a:rPr lang="en-US" sz="3200" dirty="0" smtClean="0"/>
              <a:t>Highlight the student row when give grade to that student.</a:t>
            </a:r>
          </a:p>
        </p:txBody>
      </p:sp>
      <p:pic>
        <p:nvPicPr>
          <p:cNvPr id="5" name="Picture 4"/>
          <p:cNvPicPr>
            <a:picLocks noChangeAspect="1"/>
          </p:cNvPicPr>
          <p:nvPr/>
        </p:nvPicPr>
        <p:blipFill>
          <a:blip r:embed="rId2"/>
          <a:stretch>
            <a:fillRect/>
          </a:stretch>
        </p:blipFill>
        <p:spPr>
          <a:xfrm>
            <a:off x="659539" y="2774732"/>
            <a:ext cx="10583335" cy="3086806"/>
          </a:xfrm>
          <a:prstGeom prst="rect">
            <a:avLst/>
          </a:prstGeom>
        </p:spPr>
      </p:pic>
    </p:spTree>
    <p:extLst>
      <p:ext uri="{BB962C8B-B14F-4D97-AF65-F5344CB8AC3E}">
        <p14:creationId xmlns:p14="http://schemas.microsoft.com/office/powerpoint/2010/main" val="280894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366345"/>
            <a:ext cx="9955504" cy="1008992"/>
          </a:xfrm>
        </p:spPr>
        <p:txBody>
          <a:bodyPr>
            <a:normAutofit/>
          </a:bodyPr>
          <a:lstStyle/>
          <a:p>
            <a:r>
              <a:rPr lang="en-US" sz="3200" dirty="0" smtClean="0"/>
              <a:t>Can </a:t>
            </a:r>
            <a:r>
              <a:rPr lang="en-US" sz="3200" dirty="0"/>
              <a:t>deselect students who are not account for the statistical number</a:t>
            </a:r>
            <a:r>
              <a:rPr lang="en-US" sz="3200" dirty="0" smtClean="0"/>
              <a:t>.</a:t>
            </a:r>
          </a:p>
        </p:txBody>
      </p:sp>
      <p:pic>
        <p:nvPicPr>
          <p:cNvPr id="5" name="Picture 4"/>
          <p:cNvPicPr>
            <a:picLocks noChangeAspect="1"/>
          </p:cNvPicPr>
          <p:nvPr/>
        </p:nvPicPr>
        <p:blipFill>
          <a:blip r:embed="rId2"/>
          <a:stretch>
            <a:fillRect/>
          </a:stretch>
        </p:blipFill>
        <p:spPr>
          <a:xfrm>
            <a:off x="1907838" y="2375337"/>
            <a:ext cx="8285078" cy="4482663"/>
          </a:xfrm>
          <a:prstGeom prst="rect">
            <a:avLst/>
          </a:prstGeom>
        </p:spPr>
      </p:pic>
    </p:spTree>
    <p:extLst>
      <p:ext uri="{BB962C8B-B14F-4D97-AF65-F5344CB8AC3E}">
        <p14:creationId xmlns:p14="http://schemas.microsoft.com/office/powerpoint/2010/main" val="8819111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996276" y="1376856"/>
            <a:ext cx="9976524" cy="609600"/>
          </a:xfrm>
        </p:spPr>
        <p:txBody>
          <a:bodyPr>
            <a:normAutofit/>
          </a:bodyPr>
          <a:lstStyle/>
          <a:p>
            <a:r>
              <a:rPr lang="en-US" sz="3200" dirty="0" smtClean="0"/>
              <a:t>Creating courses based on a template.</a:t>
            </a:r>
          </a:p>
        </p:txBody>
      </p:sp>
      <p:pic>
        <p:nvPicPr>
          <p:cNvPr id="4" name="Picture 3"/>
          <p:cNvPicPr>
            <a:picLocks noChangeAspect="1"/>
          </p:cNvPicPr>
          <p:nvPr/>
        </p:nvPicPr>
        <p:blipFill>
          <a:blip r:embed="rId2"/>
          <a:stretch>
            <a:fillRect/>
          </a:stretch>
        </p:blipFill>
        <p:spPr>
          <a:xfrm>
            <a:off x="2365248" y="2154622"/>
            <a:ext cx="7467600" cy="3695700"/>
          </a:xfrm>
          <a:prstGeom prst="rect">
            <a:avLst/>
          </a:prstGeom>
        </p:spPr>
      </p:pic>
    </p:spTree>
    <p:extLst>
      <p:ext uri="{BB962C8B-B14F-4D97-AF65-F5344CB8AC3E}">
        <p14:creationId xmlns:p14="http://schemas.microsoft.com/office/powerpoint/2010/main" val="64776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Outline </a:t>
            </a:r>
            <a:endParaRPr lang="en-US" dirty="0"/>
          </a:p>
        </p:txBody>
      </p:sp>
      <p:sp>
        <p:nvSpPr>
          <p:cNvPr id="3" name="Content Placeholder 2"/>
          <p:cNvSpPr>
            <a:spLocks noGrp="1"/>
          </p:cNvSpPr>
          <p:nvPr>
            <p:ph idx="1"/>
          </p:nvPr>
        </p:nvSpPr>
        <p:spPr>
          <a:xfrm>
            <a:off x="1069848" y="2070538"/>
            <a:ext cx="10869904" cy="2984938"/>
          </a:xfrm>
        </p:spPr>
        <p:txBody>
          <a:bodyPr>
            <a:normAutofit/>
          </a:bodyPr>
          <a:lstStyle/>
          <a:p>
            <a:r>
              <a:rPr lang="en-US" sz="3200" dirty="0" smtClean="0"/>
              <a:t>Motivation and introduction	  	</a:t>
            </a:r>
            <a:r>
              <a:rPr lang="en-US" sz="3200" dirty="0"/>
              <a:t>	</a:t>
            </a:r>
            <a:r>
              <a:rPr lang="en-US" sz="3200" dirty="0" smtClean="0"/>
              <a:t>--  	</a:t>
            </a:r>
            <a:r>
              <a:rPr lang="en-US" sz="3200" dirty="0" err="1" smtClean="0"/>
              <a:t>Qichao</a:t>
            </a:r>
            <a:r>
              <a:rPr lang="en-US" sz="3200" dirty="0" smtClean="0"/>
              <a:t> Hong</a:t>
            </a:r>
          </a:p>
          <a:p>
            <a:r>
              <a:rPr lang="en-US" sz="3200" dirty="0" smtClean="0"/>
              <a:t>Highlighted features		   		-- 	</a:t>
            </a:r>
            <a:r>
              <a:rPr lang="en-US" sz="3200" dirty="0" err="1" smtClean="0"/>
              <a:t>Xinyun</a:t>
            </a:r>
            <a:r>
              <a:rPr lang="en-US" sz="3200" dirty="0" smtClean="0"/>
              <a:t> Cao</a:t>
            </a:r>
          </a:p>
          <a:p>
            <a:r>
              <a:rPr lang="en-US" sz="3200" dirty="0" smtClean="0"/>
              <a:t>Demo time			   			--  	 </a:t>
            </a:r>
            <a:r>
              <a:rPr lang="en-US" sz="3200" dirty="0" err="1" smtClean="0"/>
              <a:t>Yuang</a:t>
            </a:r>
            <a:r>
              <a:rPr lang="en-US" sz="3200" dirty="0" smtClean="0"/>
              <a:t> Liu</a:t>
            </a:r>
          </a:p>
          <a:p>
            <a:r>
              <a:rPr lang="en-US" sz="3200" dirty="0" smtClean="0"/>
              <a:t>Future improvements			         --   	</a:t>
            </a:r>
            <a:r>
              <a:rPr lang="en-US" sz="3200" dirty="0" err="1" smtClean="0"/>
              <a:t>Zhitong</a:t>
            </a:r>
            <a:r>
              <a:rPr lang="en-US" sz="3200" dirty="0" smtClean="0"/>
              <a:t> Wu</a:t>
            </a:r>
          </a:p>
          <a:p>
            <a:r>
              <a:rPr lang="en-US" sz="3200" dirty="0" smtClean="0"/>
              <a:t>Q&amp;A</a:t>
            </a:r>
            <a:endParaRPr lang="en-US" sz="3200" dirty="0"/>
          </a:p>
        </p:txBody>
      </p:sp>
    </p:spTree>
    <p:extLst>
      <p:ext uri="{BB962C8B-B14F-4D97-AF65-F5344CB8AC3E}">
        <p14:creationId xmlns:p14="http://schemas.microsoft.com/office/powerpoint/2010/main" val="1343370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376856"/>
            <a:ext cx="9892442" cy="977461"/>
          </a:xfrm>
        </p:spPr>
        <p:txBody>
          <a:bodyPr>
            <a:normAutofit/>
          </a:bodyPr>
          <a:lstStyle/>
          <a:p>
            <a:r>
              <a:rPr lang="en-US" sz="3200" dirty="0" smtClean="0"/>
              <a:t>Easy </a:t>
            </a:r>
            <a:r>
              <a:rPr lang="en-US" sz="3200" dirty="0"/>
              <a:t>way to give both percentage kind or credits kind grade in one table</a:t>
            </a:r>
            <a:r>
              <a:rPr lang="en-US" sz="3200" dirty="0" smtClean="0"/>
              <a:t>.</a:t>
            </a:r>
          </a:p>
        </p:txBody>
      </p:sp>
      <p:pic>
        <p:nvPicPr>
          <p:cNvPr id="5" name="Picture 4"/>
          <p:cNvPicPr>
            <a:picLocks noChangeAspect="1"/>
          </p:cNvPicPr>
          <p:nvPr/>
        </p:nvPicPr>
        <p:blipFill>
          <a:blip r:embed="rId2"/>
          <a:stretch>
            <a:fillRect/>
          </a:stretch>
        </p:blipFill>
        <p:spPr>
          <a:xfrm>
            <a:off x="2825750" y="2692400"/>
            <a:ext cx="6540500" cy="1473200"/>
          </a:xfrm>
          <a:prstGeom prst="rect">
            <a:avLst/>
          </a:prstGeom>
        </p:spPr>
      </p:pic>
    </p:spTree>
    <p:extLst>
      <p:ext uri="{BB962C8B-B14F-4D97-AF65-F5344CB8AC3E}">
        <p14:creationId xmlns:p14="http://schemas.microsoft.com/office/powerpoint/2010/main" val="884084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429407"/>
            <a:ext cx="10058400" cy="1093076"/>
          </a:xfrm>
        </p:spPr>
        <p:txBody>
          <a:bodyPr>
            <a:normAutofit/>
          </a:bodyPr>
          <a:lstStyle/>
          <a:p>
            <a:r>
              <a:rPr lang="en-US" sz="3200" dirty="0" smtClean="0"/>
              <a:t>Clicking the assignment name under the ‘Assignment’ tab will redirect to the grading page.</a:t>
            </a:r>
          </a:p>
        </p:txBody>
      </p:sp>
      <p:pic>
        <p:nvPicPr>
          <p:cNvPr id="4" name="Picture 3"/>
          <p:cNvPicPr>
            <a:picLocks noChangeAspect="1"/>
          </p:cNvPicPr>
          <p:nvPr/>
        </p:nvPicPr>
        <p:blipFill>
          <a:blip r:embed="rId2"/>
          <a:stretch>
            <a:fillRect/>
          </a:stretch>
        </p:blipFill>
        <p:spPr>
          <a:xfrm>
            <a:off x="898398" y="2743200"/>
            <a:ext cx="10401300" cy="3429000"/>
          </a:xfrm>
          <a:prstGeom prst="rect">
            <a:avLst/>
          </a:prstGeom>
        </p:spPr>
      </p:pic>
    </p:spTree>
    <p:extLst>
      <p:ext uri="{BB962C8B-B14F-4D97-AF65-F5344CB8AC3E}">
        <p14:creationId xmlns:p14="http://schemas.microsoft.com/office/powerpoint/2010/main" val="333095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429407"/>
            <a:ext cx="10058400" cy="1093076"/>
          </a:xfrm>
        </p:spPr>
        <p:txBody>
          <a:bodyPr>
            <a:normAutofit/>
          </a:bodyPr>
          <a:lstStyle/>
          <a:p>
            <a:r>
              <a:rPr lang="en-US" sz="3200" dirty="0" smtClean="0"/>
              <a:t>Clicking the assignment name under the ‘Assignment’ tab will redirect to the grading page.</a:t>
            </a:r>
          </a:p>
        </p:txBody>
      </p:sp>
      <p:pic>
        <p:nvPicPr>
          <p:cNvPr id="6" name="Picture 5"/>
          <p:cNvPicPr>
            <a:picLocks noChangeAspect="1"/>
          </p:cNvPicPr>
          <p:nvPr/>
        </p:nvPicPr>
        <p:blipFill>
          <a:blip r:embed="rId2"/>
          <a:stretch>
            <a:fillRect/>
          </a:stretch>
        </p:blipFill>
        <p:spPr>
          <a:xfrm>
            <a:off x="1535722" y="2901963"/>
            <a:ext cx="9136399" cy="2288535"/>
          </a:xfrm>
          <a:prstGeom prst="rect">
            <a:avLst/>
          </a:prstGeom>
        </p:spPr>
      </p:pic>
    </p:spTree>
    <p:extLst>
      <p:ext uri="{BB962C8B-B14F-4D97-AF65-F5344CB8AC3E}">
        <p14:creationId xmlns:p14="http://schemas.microsoft.com/office/powerpoint/2010/main" val="1793697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471448"/>
            <a:ext cx="10058400" cy="1502979"/>
          </a:xfrm>
        </p:spPr>
        <p:txBody>
          <a:bodyPr>
            <a:normAutofit/>
          </a:bodyPr>
          <a:lstStyle/>
          <a:p>
            <a:r>
              <a:rPr lang="en-US" sz="3200" dirty="0" smtClean="0"/>
              <a:t>Clicking the students’ name under the ‘Students’ tab and ‘Statistical’ tab will redirect to the detail score distribution for that student.</a:t>
            </a:r>
          </a:p>
        </p:txBody>
      </p:sp>
      <p:pic>
        <p:nvPicPr>
          <p:cNvPr id="4" name="Picture 3"/>
          <p:cNvPicPr>
            <a:picLocks noChangeAspect="1"/>
          </p:cNvPicPr>
          <p:nvPr/>
        </p:nvPicPr>
        <p:blipFill>
          <a:blip r:embed="rId2"/>
          <a:stretch>
            <a:fillRect/>
          </a:stretch>
        </p:blipFill>
        <p:spPr>
          <a:xfrm>
            <a:off x="1694101" y="3237185"/>
            <a:ext cx="8802992" cy="2510090"/>
          </a:xfrm>
          <a:prstGeom prst="rect">
            <a:avLst/>
          </a:prstGeom>
        </p:spPr>
      </p:pic>
    </p:spTree>
    <p:extLst>
      <p:ext uri="{BB962C8B-B14F-4D97-AF65-F5344CB8AC3E}">
        <p14:creationId xmlns:p14="http://schemas.microsoft.com/office/powerpoint/2010/main" val="522335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Highlighted features</a:t>
            </a:r>
            <a:endParaRPr lang="en-US" dirty="0"/>
          </a:p>
        </p:txBody>
      </p:sp>
      <p:sp>
        <p:nvSpPr>
          <p:cNvPr id="3" name="Content Placeholder 2"/>
          <p:cNvSpPr>
            <a:spLocks noGrp="1"/>
          </p:cNvSpPr>
          <p:nvPr>
            <p:ph idx="1"/>
          </p:nvPr>
        </p:nvSpPr>
        <p:spPr>
          <a:xfrm>
            <a:off x="1069848" y="1471448"/>
            <a:ext cx="10058400" cy="1502979"/>
          </a:xfrm>
        </p:spPr>
        <p:txBody>
          <a:bodyPr>
            <a:normAutofit/>
          </a:bodyPr>
          <a:lstStyle/>
          <a:p>
            <a:r>
              <a:rPr lang="en-US" sz="3200" dirty="0" smtClean="0"/>
              <a:t>Clicking the students’ name under the ‘Students’ tab </a:t>
            </a:r>
            <a:r>
              <a:rPr lang="en-US" sz="3200" dirty="0"/>
              <a:t>and ‘Statistical’ tab </a:t>
            </a:r>
            <a:r>
              <a:rPr lang="en-US" sz="3200" dirty="0" smtClean="0"/>
              <a:t>will redirect to the detail score distribution for that student.</a:t>
            </a:r>
          </a:p>
        </p:txBody>
      </p:sp>
      <p:pic>
        <p:nvPicPr>
          <p:cNvPr id="6" name="Picture 5"/>
          <p:cNvPicPr>
            <a:picLocks noChangeAspect="1"/>
          </p:cNvPicPr>
          <p:nvPr/>
        </p:nvPicPr>
        <p:blipFill>
          <a:blip r:embed="rId2"/>
          <a:stretch>
            <a:fillRect/>
          </a:stretch>
        </p:blipFill>
        <p:spPr>
          <a:xfrm>
            <a:off x="1683000" y="3644899"/>
            <a:ext cx="8832096" cy="1958731"/>
          </a:xfrm>
          <a:prstGeom prst="rect">
            <a:avLst/>
          </a:prstGeom>
        </p:spPr>
      </p:pic>
    </p:spTree>
    <p:extLst>
      <p:ext uri="{BB962C8B-B14F-4D97-AF65-F5344CB8AC3E}">
        <p14:creationId xmlns:p14="http://schemas.microsoft.com/office/powerpoint/2010/main" val="196053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662" y="801559"/>
            <a:ext cx="7233324" cy="1609344"/>
          </a:xfrm>
        </p:spPr>
        <p:txBody>
          <a:bodyPr>
            <a:noAutofit/>
          </a:bodyPr>
          <a:lstStyle/>
          <a:p>
            <a:pPr algn="ctr"/>
            <a:r>
              <a:rPr lang="en-US" sz="11500" smtClean="0"/>
              <a:t>Demo Time !!!</a:t>
            </a:r>
            <a:endParaRPr lang="en-US" sz="11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430" y="2791068"/>
            <a:ext cx="4493788" cy="3598611"/>
          </a:xfrm>
          <a:prstGeom prst="rect">
            <a:avLst/>
          </a:prstGeom>
        </p:spPr>
      </p:pic>
    </p:spTree>
    <p:extLst>
      <p:ext uri="{BB962C8B-B14F-4D97-AF65-F5344CB8AC3E}">
        <p14:creationId xmlns:p14="http://schemas.microsoft.com/office/powerpoint/2010/main" val="1248679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Future Improvements</a:t>
            </a:r>
            <a:endParaRPr lang="en-US" dirty="0"/>
          </a:p>
        </p:txBody>
      </p:sp>
      <p:sp>
        <p:nvSpPr>
          <p:cNvPr id="3" name="Content Placeholder 2"/>
          <p:cNvSpPr>
            <a:spLocks noGrp="1"/>
          </p:cNvSpPr>
          <p:nvPr>
            <p:ph idx="1"/>
          </p:nvPr>
        </p:nvSpPr>
        <p:spPr>
          <a:xfrm>
            <a:off x="1069848" y="1560382"/>
            <a:ext cx="10058400" cy="1018695"/>
          </a:xfrm>
        </p:spPr>
        <p:txBody>
          <a:bodyPr>
            <a:normAutofit/>
          </a:bodyPr>
          <a:lstStyle/>
          <a:p>
            <a:r>
              <a:rPr lang="en-US" sz="3200" dirty="0" smtClean="0"/>
              <a:t>Connect with current web-based grading system such as Grade Scope or Black Board.</a:t>
            </a:r>
          </a:p>
        </p:txBody>
      </p:sp>
      <p:pic>
        <p:nvPicPr>
          <p:cNvPr id="4" name="Picture 3"/>
          <p:cNvPicPr>
            <a:picLocks noChangeAspect="1"/>
          </p:cNvPicPr>
          <p:nvPr/>
        </p:nvPicPr>
        <p:blipFill rotWithShape="1">
          <a:blip r:embed="rId2"/>
          <a:srcRect r="60955"/>
          <a:stretch/>
        </p:blipFill>
        <p:spPr>
          <a:xfrm>
            <a:off x="1847850" y="2751503"/>
            <a:ext cx="2841380" cy="3746500"/>
          </a:xfrm>
          <a:prstGeom prst="rect">
            <a:avLst/>
          </a:prstGeom>
        </p:spPr>
      </p:pic>
      <p:pic>
        <p:nvPicPr>
          <p:cNvPr id="5" name="Picture 4"/>
          <p:cNvPicPr>
            <a:picLocks noChangeAspect="1"/>
          </p:cNvPicPr>
          <p:nvPr/>
        </p:nvPicPr>
        <p:blipFill>
          <a:blip r:embed="rId3"/>
          <a:stretch>
            <a:fillRect/>
          </a:stretch>
        </p:blipFill>
        <p:spPr>
          <a:xfrm>
            <a:off x="6540988" y="2967403"/>
            <a:ext cx="2603500" cy="3314700"/>
          </a:xfrm>
          <a:prstGeom prst="rect">
            <a:avLst/>
          </a:prstGeom>
        </p:spPr>
      </p:pic>
    </p:spTree>
    <p:extLst>
      <p:ext uri="{BB962C8B-B14F-4D97-AF65-F5344CB8AC3E}">
        <p14:creationId xmlns:p14="http://schemas.microsoft.com/office/powerpoint/2010/main" val="805334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Future Improvements</a:t>
            </a:r>
            <a:endParaRPr lang="en-US" dirty="0"/>
          </a:p>
        </p:txBody>
      </p:sp>
      <p:sp>
        <p:nvSpPr>
          <p:cNvPr id="3" name="Content Placeholder 2"/>
          <p:cNvSpPr>
            <a:spLocks noGrp="1"/>
          </p:cNvSpPr>
          <p:nvPr>
            <p:ph idx="1"/>
          </p:nvPr>
        </p:nvSpPr>
        <p:spPr>
          <a:xfrm>
            <a:off x="1069848" y="1560382"/>
            <a:ext cx="10058400" cy="631833"/>
          </a:xfrm>
        </p:spPr>
        <p:txBody>
          <a:bodyPr>
            <a:normAutofit/>
          </a:bodyPr>
          <a:lstStyle/>
          <a:p>
            <a:r>
              <a:rPr lang="en-US" sz="3200" smtClean="0"/>
              <a:t>Visualize </a:t>
            </a:r>
            <a:r>
              <a:rPr lang="en-US" sz="3200" dirty="0" smtClean="0"/>
              <a:t>the statistical data.</a:t>
            </a:r>
          </a:p>
        </p:txBody>
      </p:sp>
      <p:graphicFrame>
        <p:nvGraphicFramePr>
          <p:cNvPr id="5" name="Chart 4"/>
          <p:cNvGraphicFramePr/>
          <p:nvPr>
            <p:extLst>
              <p:ext uri="{D42A27DB-BD31-4B8C-83A1-F6EECF244321}">
                <p14:modId xmlns:p14="http://schemas.microsoft.com/office/powerpoint/2010/main" val="1169754937"/>
              </p:ext>
            </p:extLst>
          </p:nvPr>
        </p:nvGraphicFramePr>
        <p:xfrm>
          <a:off x="1069847" y="2192215"/>
          <a:ext cx="9914675" cy="4086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0669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Future Improvements</a:t>
            </a:r>
            <a:endParaRPr lang="en-US" dirty="0"/>
          </a:p>
        </p:txBody>
      </p:sp>
      <p:sp>
        <p:nvSpPr>
          <p:cNvPr id="3" name="Content Placeholder 2"/>
          <p:cNvSpPr>
            <a:spLocks noGrp="1"/>
          </p:cNvSpPr>
          <p:nvPr>
            <p:ph idx="1"/>
          </p:nvPr>
        </p:nvSpPr>
        <p:spPr>
          <a:xfrm>
            <a:off x="1069848" y="1560382"/>
            <a:ext cx="10058400" cy="631833"/>
          </a:xfrm>
        </p:spPr>
        <p:txBody>
          <a:bodyPr>
            <a:normAutofit/>
          </a:bodyPr>
          <a:lstStyle/>
          <a:p>
            <a:r>
              <a:rPr lang="en-US" sz="3200" dirty="0" smtClean="0"/>
              <a:t>Use other UI framework to beautify the UI.</a:t>
            </a:r>
          </a:p>
        </p:txBody>
      </p:sp>
      <p:pic>
        <p:nvPicPr>
          <p:cNvPr id="4" name="Picture 3"/>
          <p:cNvPicPr>
            <a:picLocks noChangeAspect="1"/>
          </p:cNvPicPr>
          <p:nvPr/>
        </p:nvPicPr>
        <p:blipFill>
          <a:blip r:embed="rId2"/>
          <a:stretch>
            <a:fillRect/>
          </a:stretch>
        </p:blipFill>
        <p:spPr>
          <a:xfrm>
            <a:off x="1539748" y="2044211"/>
            <a:ext cx="9118600" cy="4457700"/>
          </a:xfrm>
          <a:prstGeom prst="rect">
            <a:avLst/>
          </a:prstGeom>
        </p:spPr>
      </p:pic>
    </p:spTree>
    <p:extLst>
      <p:ext uri="{BB962C8B-B14F-4D97-AF65-F5344CB8AC3E}">
        <p14:creationId xmlns:p14="http://schemas.microsoft.com/office/powerpoint/2010/main" val="1998586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Future Improvements</a:t>
            </a:r>
            <a:endParaRPr lang="en-US" dirty="0"/>
          </a:p>
        </p:txBody>
      </p:sp>
      <p:sp>
        <p:nvSpPr>
          <p:cNvPr id="3" name="Content Placeholder 2"/>
          <p:cNvSpPr>
            <a:spLocks noGrp="1"/>
          </p:cNvSpPr>
          <p:nvPr>
            <p:ph idx="1"/>
          </p:nvPr>
        </p:nvSpPr>
        <p:spPr>
          <a:xfrm>
            <a:off x="1069848" y="1560382"/>
            <a:ext cx="10058400" cy="2097218"/>
          </a:xfrm>
        </p:spPr>
        <p:txBody>
          <a:bodyPr>
            <a:normAutofit/>
          </a:bodyPr>
          <a:lstStyle/>
          <a:p>
            <a:r>
              <a:rPr lang="en-US" sz="3200" dirty="0" smtClean="0"/>
              <a:t>Expand the row under grading and shrink other instead of highlight.</a:t>
            </a:r>
          </a:p>
          <a:p>
            <a:r>
              <a:rPr lang="en-US" sz="3200" dirty="0" smtClean="0"/>
              <a:t>Much more kinds of grade such as letter based grade for assignments or other kind of grade.</a:t>
            </a:r>
          </a:p>
        </p:txBody>
      </p:sp>
    </p:spTree>
    <p:extLst>
      <p:ext uri="{BB962C8B-B14F-4D97-AF65-F5344CB8AC3E}">
        <p14:creationId xmlns:p14="http://schemas.microsoft.com/office/powerpoint/2010/main" val="1824915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36802" y="1208690"/>
            <a:ext cx="10922860" cy="4963510"/>
          </a:xfrm>
        </p:spPr>
        <p:txBody>
          <a:bodyPr>
            <a:noAutofit/>
          </a:bodyPr>
          <a:lstStyle/>
          <a:p>
            <a:r>
              <a:rPr lang="en-US" sz="3200" dirty="0" smtClean="0"/>
              <a:t>Main drawbacks of Microsoft Excel:</a:t>
            </a:r>
            <a:endParaRPr lang="en-US" sz="2400" dirty="0" smtClean="0"/>
          </a:p>
          <a:p>
            <a:pPr lvl="1"/>
            <a:endParaRPr lang="en-US" sz="2800" dirty="0"/>
          </a:p>
        </p:txBody>
      </p:sp>
    </p:spTree>
    <p:extLst>
      <p:ext uri="{BB962C8B-B14F-4D97-AF65-F5344CB8AC3E}">
        <p14:creationId xmlns:p14="http://schemas.microsoft.com/office/powerpoint/2010/main" val="1955870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662" y="2513128"/>
            <a:ext cx="7233324" cy="1609344"/>
          </a:xfrm>
        </p:spPr>
        <p:txBody>
          <a:bodyPr>
            <a:noAutofit/>
          </a:bodyPr>
          <a:lstStyle/>
          <a:p>
            <a:pPr algn="ctr"/>
            <a:r>
              <a:rPr lang="en-US" sz="11500" dirty="0" smtClean="0"/>
              <a:t>Thank you</a:t>
            </a:r>
            <a:endParaRPr lang="en-US" sz="11500" dirty="0"/>
          </a:p>
        </p:txBody>
      </p:sp>
    </p:spTree>
    <p:extLst>
      <p:ext uri="{BB962C8B-B14F-4D97-AF65-F5344CB8AC3E}">
        <p14:creationId xmlns:p14="http://schemas.microsoft.com/office/powerpoint/2010/main" val="481613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4662" y="2513128"/>
            <a:ext cx="7233324" cy="1609344"/>
          </a:xfrm>
        </p:spPr>
        <p:txBody>
          <a:bodyPr>
            <a:noAutofit/>
          </a:bodyPr>
          <a:lstStyle/>
          <a:p>
            <a:pPr algn="ctr"/>
            <a:r>
              <a:rPr lang="en-US" sz="11500" dirty="0" smtClean="0"/>
              <a:t>Q&amp;A</a:t>
            </a:r>
            <a:endParaRPr lang="en-US" sz="11500" dirty="0"/>
          </a:p>
        </p:txBody>
      </p:sp>
    </p:spTree>
    <p:extLst>
      <p:ext uri="{BB962C8B-B14F-4D97-AF65-F5344CB8AC3E}">
        <p14:creationId xmlns:p14="http://schemas.microsoft.com/office/powerpoint/2010/main" val="872627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36802" y="1208690"/>
            <a:ext cx="10922860" cy="4963510"/>
          </a:xfrm>
        </p:spPr>
        <p:txBody>
          <a:bodyPr>
            <a:noAutofit/>
          </a:bodyPr>
          <a:lstStyle/>
          <a:p>
            <a:r>
              <a:rPr lang="en-US" sz="3200" dirty="0" smtClean="0"/>
              <a:t>Main drawbacks of Microsoft Excel:</a:t>
            </a:r>
          </a:p>
          <a:p>
            <a:pPr lvl="1"/>
            <a:r>
              <a:rPr lang="en-US" sz="2800" b="1" dirty="0" smtClean="0">
                <a:solidFill>
                  <a:srgbClr val="FF0000"/>
                </a:solidFill>
              </a:rPr>
              <a:t>Excel </a:t>
            </a:r>
            <a:r>
              <a:rPr lang="en-US" sz="2800" b="1" dirty="0">
                <a:solidFill>
                  <a:srgbClr val="FF0000"/>
                </a:solidFill>
              </a:rPr>
              <a:t>won’t highlight the student under grading, which will make some confusion when give grades to students</a:t>
            </a:r>
            <a:r>
              <a:rPr lang="en-US" sz="2800" b="1" dirty="0" smtClean="0">
                <a:solidFill>
                  <a:srgbClr val="FF0000"/>
                </a:solidFill>
              </a:rPr>
              <a:t>.</a:t>
            </a:r>
            <a:endParaRPr lang="en-US" sz="2400" b="1" dirty="0" smtClean="0">
              <a:solidFill>
                <a:srgbClr val="FF0000"/>
              </a:solidFill>
            </a:endParaRPr>
          </a:p>
          <a:p>
            <a:pPr lvl="1"/>
            <a:endParaRPr lang="en-US" sz="2800" dirty="0">
              <a:solidFill>
                <a:srgbClr val="FF0000"/>
              </a:solidFill>
            </a:endParaRPr>
          </a:p>
        </p:txBody>
      </p:sp>
    </p:spTree>
    <p:extLst>
      <p:ext uri="{BB962C8B-B14F-4D97-AF65-F5344CB8AC3E}">
        <p14:creationId xmlns:p14="http://schemas.microsoft.com/office/powerpoint/2010/main" val="94406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36802" y="1208690"/>
            <a:ext cx="10922860" cy="4963510"/>
          </a:xfrm>
        </p:spPr>
        <p:txBody>
          <a:bodyPr>
            <a:noAutofit/>
          </a:bodyPr>
          <a:lstStyle/>
          <a:p>
            <a:r>
              <a:rPr lang="en-US" sz="3200" dirty="0" smtClean="0"/>
              <a:t>Main drawbacks of Microsoft Excel:</a:t>
            </a:r>
          </a:p>
          <a:p>
            <a:pPr lvl="1"/>
            <a:r>
              <a:rPr lang="en-US" sz="2800" dirty="0" smtClean="0"/>
              <a:t>Excel </a:t>
            </a:r>
            <a:r>
              <a:rPr lang="en-US" sz="2800" dirty="0"/>
              <a:t>won’t highlight the student under grading, which will make some confusion when give grades to students.</a:t>
            </a:r>
          </a:p>
          <a:p>
            <a:pPr lvl="1"/>
            <a:r>
              <a:rPr lang="en-US" sz="2800" b="1" dirty="0" smtClean="0">
                <a:solidFill>
                  <a:srgbClr val="FF0000"/>
                </a:solidFill>
              </a:rPr>
              <a:t>Excel </a:t>
            </a:r>
            <a:r>
              <a:rPr lang="en-US" sz="2800" b="1" dirty="0">
                <a:solidFill>
                  <a:srgbClr val="FF0000"/>
                </a:solidFill>
              </a:rPr>
              <a:t>is inflexible on getting the statistical number, our customer has to write some functions on the table. Besides, our customer cannot deselect some students she is not interested in, for that Excel operates the data based on the column</a:t>
            </a:r>
            <a:r>
              <a:rPr lang="en-US" sz="2800" b="1" dirty="0" smtClean="0">
                <a:solidFill>
                  <a:srgbClr val="FF0000"/>
                </a:solidFill>
              </a:rPr>
              <a:t>.</a:t>
            </a:r>
            <a:endParaRPr lang="en-US" sz="2400" b="1" dirty="0" smtClean="0">
              <a:solidFill>
                <a:srgbClr val="FF0000"/>
              </a:solidFill>
            </a:endParaRPr>
          </a:p>
          <a:p>
            <a:pPr lvl="1"/>
            <a:endParaRPr lang="en-US" sz="2800" dirty="0"/>
          </a:p>
        </p:txBody>
      </p:sp>
    </p:spTree>
    <p:extLst>
      <p:ext uri="{BB962C8B-B14F-4D97-AF65-F5344CB8AC3E}">
        <p14:creationId xmlns:p14="http://schemas.microsoft.com/office/powerpoint/2010/main" val="717836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36802" y="1208690"/>
            <a:ext cx="10922860" cy="4963510"/>
          </a:xfrm>
        </p:spPr>
        <p:txBody>
          <a:bodyPr>
            <a:noAutofit/>
          </a:bodyPr>
          <a:lstStyle/>
          <a:p>
            <a:r>
              <a:rPr lang="en-US" sz="3200" dirty="0" smtClean="0"/>
              <a:t>Main drawbacks of Microsoft Excel:</a:t>
            </a:r>
          </a:p>
          <a:p>
            <a:pPr lvl="1"/>
            <a:r>
              <a:rPr lang="en-US" sz="2800" dirty="0" smtClean="0"/>
              <a:t>Excel </a:t>
            </a:r>
            <a:r>
              <a:rPr lang="en-US" sz="2800" dirty="0"/>
              <a:t>won’t highlight the student under grading, which will make some confusion when give grades to students.</a:t>
            </a:r>
          </a:p>
          <a:p>
            <a:pPr lvl="1"/>
            <a:r>
              <a:rPr lang="en-US" sz="2800" dirty="0" smtClean="0"/>
              <a:t>Excel </a:t>
            </a:r>
            <a:r>
              <a:rPr lang="en-US" sz="2800" dirty="0"/>
              <a:t>is inflexible on getting the statistical number, our customer has to write some functions on the table. Besides, our customer cannot deselect some students she is not interested in, for that Excel operates the data based on the column. </a:t>
            </a:r>
          </a:p>
          <a:p>
            <a:pPr lvl="1"/>
            <a:r>
              <a:rPr lang="en-US" sz="2800" b="1" dirty="0" smtClean="0">
                <a:solidFill>
                  <a:srgbClr val="FF0000"/>
                </a:solidFill>
              </a:rPr>
              <a:t>Every </a:t>
            </a:r>
            <a:r>
              <a:rPr lang="en-US" sz="2800" b="1" dirty="0">
                <a:solidFill>
                  <a:srgbClr val="FF0000"/>
                </a:solidFill>
              </a:rPr>
              <a:t>time start a new course, our customer has to create a new break down by herself even if the break down is totally the same with the last year</a:t>
            </a:r>
            <a:r>
              <a:rPr lang="en-US" sz="2800" b="1" dirty="0" smtClean="0">
                <a:solidFill>
                  <a:srgbClr val="FF0000"/>
                </a:solidFill>
              </a:rPr>
              <a:t>.</a:t>
            </a:r>
            <a:endParaRPr lang="en-US" sz="2400" b="1" dirty="0" smtClean="0">
              <a:solidFill>
                <a:srgbClr val="FF0000"/>
              </a:solidFill>
            </a:endParaRPr>
          </a:p>
          <a:p>
            <a:pPr lvl="1"/>
            <a:endParaRPr lang="en-US" sz="2800" dirty="0"/>
          </a:p>
        </p:txBody>
      </p:sp>
    </p:spTree>
    <p:extLst>
      <p:ext uri="{BB962C8B-B14F-4D97-AF65-F5344CB8AC3E}">
        <p14:creationId xmlns:p14="http://schemas.microsoft.com/office/powerpoint/2010/main" val="505567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a:xfrm>
            <a:off x="436802" y="1208690"/>
            <a:ext cx="10922860" cy="4963510"/>
          </a:xfrm>
        </p:spPr>
        <p:txBody>
          <a:bodyPr>
            <a:noAutofit/>
          </a:bodyPr>
          <a:lstStyle/>
          <a:p>
            <a:r>
              <a:rPr lang="en-US" sz="3200" dirty="0" smtClean="0"/>
              <a:t>Main drawbacks of Microsoft Excel:</a:t>
            </a:r>
          </a:p>
          <a:p>
            <a:pPr lvl="1"/>
            <a:r>
              <a:rPr lang="en-US" sz="2800" dirty="0" smtClean="0"/>
              <a:t>Excel </a:t>
            </a:r>
            <a:r>
              <a:rPr lang="en-US" sz="2800" dirty="0"/>
              <a:t>won’t highlight the student under grading, which will make some confusion when give grades to students.</a:t>
            </a:r>
          </a:p>
          <a:p>
            <a:pPr lvl="1"/>
            <a:r>
              <a:rPr lang="en-US" sz="2800" dirty="0" smtClean="0"/>
              <a:t>Excel </a:t>
            </a:r>
            <a:r>
              <a:rPr lang="en-US" sz="2800" dirty="0"/>
              <a:t>is inflexible on getting the statistical number, our customer has to write some functions on the table. Besides, our customer cannot deselect some students she is not interested in, for that Excel operates the data based on the column. </a:t>
            </a:r>
          </a:p>
          <a:p>
            <a:pPr lvl="1"/>
            <a:r>
              <a:rPr lang="en-US" sz="2800" dirty="0" smtClean="0"/>
              <a:t>Every </a:t>
            </a:r>
            <a:r>
              <a:rPr lang="en-US" sz="2800" dirty="0"/>
              <a:t>time start a new course, our customer has to create a new break down by herself even if the break down is totally the same with the last year.</a:t>
            </a:r>
          </a:p>
          <a:p>
            <a:pPr lvl="1"/>
            <a:r>
              <a:rPr lang="en-US" sz="2800" b="1" dirty="0" smtClean="0">
                <a:solidFill>
                  <a:srgbClr val="FF0000"/>
                </a:solidFill>
              </a:rPr>
              <a:t>Hard </a:t>
            </a:r>
            <a:r>
              <a:rPr lang="en-US" sz="2800" b="1" dirty="0">
                <a:solidFill>
                  <a:srgbClr val="FF0000"/>
                </a:solidFill>
              </a:rPr>
              <a:t>to give multi kinds of grades in one table.</a:t>
            </a:r>
          </a:p>
          <a:p>
            <a:pPr lvl="1"/>
            <a:endParaRPr lang="en-US" sz="2400" dirty="0" smtClean="0"/>
          </a:p>
          <a:p>
            <a:pPr lvl="1"/>
            <a:endParaRPr lang="en-US" sz="2800" dirty="0"/>
          </a:p>
        </p:txBody>
      </p:sp>
    </p:spTree>
    <p:extLst>
      <p:ext uri="{BB962C8B-B14F-4D97-AF65-F5344CB8AC3E}">
        <p14:creationId xmlns:p14="http://schemas.microsoft.com/office/powerpoint/2010/main" val="1999315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endParaRPr lang="en-US" sz="2400" dirty="0"/>
          </a:p>
        </p:txBody>
      </p:sp>
    </p:spTree>
    <p:extLst>
      <p:ext uri="{BB962C8B-B14F-4D97-AF65-F5344CB8AC3E}">
        <p14:creationId xmlns:p14="http://schemas.microsoft.com/office/powerpoint/2010/main" val="1529925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24058"/>
          </a:xfrm>
        </p:spPr>
        <p:txBody>
          <a:bodyPr>
            <a:normAutofit fontScale="90000"/>
          </a:bodyPr>
          <a:lstStyle/>
          <a:p>
            <a:r>
              <a:rPr lang="en-US" dirty="0" smtClean="0"/>
              <a:t>Introduction To our system</a:t>
            </a:r>
            <a:endParaRPr lang="en-US" dirty="0"/>
          </a:p>
        </p:txBody>
      </p:sp>
      <p:sp>
        <p:nvSpPr>
          <p:cNvPr id="3" name="Content Placeholder 2"/>
          <p:cNvSpPr>
            <a:spLocks noGrp="1"/>
          </p:cNvSpPr>
          <p:nvPr>
            <p:ph idx="1"/>
          </p:nvPr>
        </p:nvSpPr>
        <p:spPr>
          <a:xfrm>
            <a:off x="1069848" y="1839310"/>
            <a:ext cx="10058400" cy="4332890"/>
          </a:xfrm>
        </p:spPr>
        <p:txBody>
          <a:bodyPr>
            <a:noAutofit/>
          </a:bodyPr>
          <a:lstStyle/>
          <a:p>
            <a:r>
              <a:rPr lang="en-US" sz="2800" dirty="0" smtClean="0"/>
              <a:t>A grading system that allow you:</a:t>
            </a:r>
            <a:endParaRPr lang="en-US" sz="2800" b="1" dirty="0" smtClean="0">
              <a:solidFill>
                <a:srgbClr val="FF0000"/>
              </a:solidFill>
            </a:endParaRPr>
          </a:p>
          <a:p>
            <a:pPr lvl="1"/>
            <a:r>
              <a:rPr lang="en-US" sz="2400" b="1" dirty="0" smtClean="0">
                <a:solidFill>
                  <a:srgbClr val="FF0000"/>
                </a:solidFill>
              </a:rPr>
              <a:t>Create course based or not based on a template</a:t>
            </a:r>
            <a:endParaRPr lang="en-US" sz="2400" b="1" dirty="0">
              <a:solidFill>
                <a:srgbClr val="FF0000"/>
              </a:solidFill>
            </a:endParaRPr>
          </a:p>
        </p:txBody>
      </p:sp>
    </p:spTree>
    <p:extLst>
      <p:ext uri="{BB962C8B-B14F-4D97-AF65-F5344CB8AC3E}">
        <p14:creationId xmlns:p14="http://schemas.microsoft.com/office/powerpoint/2010/main" val="659713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484</TotalTime>
  <Words>905</Words>
  <Application>Microsoft Macintosh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Rockwell</vt:lpstr>
      <vt:lpstr>Rockwell Condensed</vt:lpstr>
      <vt:lpstr>Rockwell Extra Bold</vt:lpstr>
      <vt:lpstr>Wingdings</vt:lpstr>
      <vt:lpstr>Wood Type</vt:lpstr>
      <vt:lpstr>Grading System</vt:lpstr>
      <vt:lpstr>Outline </vt:lpstr>
      <vt:lpstr>Motivation</vt:lpstr>
      <vt:lpstr>Motivation</vt:lpstr>
      <vt:lpstr>Motivation</vt:lpstr>
      <vt:lpstr>Motivation</vt:lpstr>
      <vt:lpstr>Motivation</vt:lpstr>
      <vt:lpstr>Introduction To our system</vt:lpstr>
      <vt:lpstr>Introduction To our system</vt:lpstr>
      <vt:lpstr>Introduction To our system</vt:lpstr>
      <vt:lpstr>Introduction To our system</vt:lpstr>
      <vt:lpstr>Introduction To our system</vt:lpstr>
      <vt:lpstr>Introduction To our system</vt:lpstr>
      <vt:lpstr>Introduction To our system</vt:lpstr>
      <vt:lpstr>Introduction To our system</vt:lpstr>
      <vt:lpstr>Introduction To our system</vt:lpstr>
      <vt:lpstr>Highlighted features</vt:lpstr>
      <vt:lpstr>Highlighted features</vt:lpstr>
      <vt:lpstr>Highlighted features</vt:lpstr>
      <vt:lpstr>Highlighted features</vt:lpstr>
      <vt:lpstr>Highlighted features</vt:lpstr>
      <vt:lpstr>Highlighted features</vt:lpstr>
      <vt:lpstr>Highlighted features</vt:lpstr>
      <vt:lpstr>Highlighted features</vt:lpstr>
      <vt:lpstr>Demo Time !!!</vt:lpstr>
      <vt:lpstr>Future Improvements</vt:lpstr>
      <vt:lpstr>Future Improvements</vt:lpstr>
      <vt:lpstr>Future Improvements</vt:lpstr>
      <vt:lpstr>Future Improvements</vt:lpstr>
      <vt:lpstr>Thank you</vt:lpstr>
      <vt:lpstr>Q&amp;A</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68</cp:revision>
  <dcterms:created xsi:type="dcterms:W3CDTF">2019-12-13T16:22:25Z</dcterms:created>
  <dcterms:modified xsi:type="dcterms:W3CDTF">2019-12-14T00:26:50Z</dcterms:modified>
</cp:coreProperties>
</file>