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9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028-946C-4C22-A7D8-01A4F1ACC7D7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0104-F754-4235-A9E2-9623A71C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8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028-946C-4C22-A7D8-01A4F1ACC7D7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0104-F754-4235-A9E2-9623A71C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2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028-946C-4C22-A7D8-01A4F1ACC7D7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0104-F754-4235-A9E2-9623A71C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028-946C-4C22-A7D8-01A4F1ACC7D7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0104-F754-4235-A9E2-9623A71C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4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028-946C-4C22-A7D8-01A4F1ACC7D7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0104-F754-4235-A9E2-9623A71C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028-946C-4C22-A7D8-01A4F1ACC7D7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0104-F754-4235-A9E2-9623A71C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028-946C-4C22-A7D8-01A4F1ACC7D7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0104-F754-4235-A9E2-9623A71C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028-946C-4C22-A7D8-01A4F1ACC7D7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0104-F754-4235-A9E2-9623A71C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028-946C-4C22-A7D8-01A4F1ACC7D7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0104-F754-4235-A9E2-9623A71C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028-946C-4C22-A7D8-01A4F1ACC7D7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0104-F754-4235-A9E2-9623A71C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7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D028-946C-4C22-A7D8-01A4F1ACC7D7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60104-F754-4235-A9E2-9623A71C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D028-946C-4C22-A7D8-01A4F1ACC7D7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0104-F754-4235-A9E2-9623A71C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2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28137" y="3846505"/>
            <a:ext cx="1475116" cy="1079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Student</a:t>
            </a:r>
          </a:p>
          <a:p>
            <a:pPr algn="ctr"/>
            <a:r>
              <a:rPr lang="zh-CN" altLang="en-US" sz="1400" dirty="0" smtClean="0"/>
              <a:t>构造函数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(Function</a:t>
            </a:r>
            <a:r>
              <a:rPr lang="zh-CN" altLang="en-US" sz="1400" dirty="0" smtClean="0"/>
              <a:t>类型</a:t>
            </a:r>
            <a:r>
              <a:rPr lang="en-US" altLang="zh-CN" sz="1400" dirty="0" smtClean="0"/>
              <a:t>)</a:t>
            </a:r>
          </a:p>
          <a:p>
            <a:pPr algn="ctr"/>
            <a:r>
              <a:rPr lang="en-US" altLang="zh-CN" sz="1400" dirty="0" smtClean="0"/>
              <a:t>prototype</a:t>
            </a:r>
            <a:r>
              <a:rPr lang="zh-CN" altLang="en-US" sz="1400" dirty="0" smtClean="0"/>
              <a:t>属性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23712" y="5638679"/>
            <a:ext cx="1529752" cy="914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Student</a:t>
            </a:r>
          </a:p>
          <a:p>
            <a:pPr algn="ctr"/>
            <a:r>
              <a:rPr lang="zh-CN" altLang="en-US" sz="1400" dirty="0" smtClean="0"/>
              <a:t>实例对象</a:t>
            </a:r>
            <a:r>
              <a:rPr lang="en-US" altLang="zh-CN" sz="1400" dirty="0" smtClean="0"/>
              <a:t>stu1</a:t>
            </a:r>
          </a:p>
          <a:p>
            <a:pPr algn="ctr"/>
            <a:r>
              <a:rPr lang="en-US" altLang="zh-CN" sz="1400" dirty="0" smtClean="0"/>
              <a:t>(Student</a:t>
            </a:r>
            <a:r>
              <a:rPr lang="zh-CN" altLang="en-US" sz="1400" dirty="0" smtClean="0"/>
              <a:t>类型</a:t>
            </a:r>
            <a:r>
              <a:rPr lang="en-US" altLang="zh-CN" sz="1400" dirty="0" smtClean="0"/>
              <a:t>)</a:t>
            </a:r>
          </a:p>
          <a:p>
            <a:pPr algn="ctr"/>
            <a:r>
              <a:rPr lang="en-US" altLang="zh-CN" sz="1400" dirty="0" smtClean="0"/>
              <a:t>__proto__</a:t>
            </a:r>
            <a:r>
              <a:rPr lang="zh-CN" altLang="en-US" sz="1400" dirty="0" smtClean="0"/>
              <a:t>属性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4873925" y="3846505"/>
            <a:ext cx="1495246" cy="10791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Student</a:t>
            </a:r>
          </a:p>
          <a:p>
            <a:pPr algn="ctr"/>
            <a:r>
              <a:rPr lang="zh-CN" altLang="en-US" sz="1400" dirty="0" smtClean="0"/>
              <a:t>原型对象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(Object</a:t>
            </a:r>
            <a:r>
              <a:rPr lang="zh-CN" altLang="en-US" sz="1400" dirty="0" smtClean="0"/>
              <a:t>类型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实例对象</a:t>
            </a:r>
            <a:r>
              <a:rPr lang="en-US" altLang="zh-CN" sz="1400" dirty="0" smtClean="0"/>
              <a:t>obj1)</a:t>
            </a:r>
          </a:p>
          <a:p>
            <a:pPr algn="ctr"/>
            <a:r>
              <a:rPr lang="en-US" altLang="zh-CN" sz="1400" dirty="0" smtClean="0"/>
              <a:t>__proto__</a:t>
            </a:r>
            <a:r>
              <a:rPr lang="zh-CN" altLang="en-US" sz="1400" dirty="0" smtClean="0"/>
              <a:t>属性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303253" y="4154281"/>
            <a:ext cx="2570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82099" y="3898295"/>
            <a:ext cx="195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Student.prototype</a:t>
            </a:r>
            <a:r>
              <a:rPr lang="zh-CN" altLang="en-US" sz="1200" dirty="0" smtClean="0"/>
              <a:t>属性</a:t>
            </a:r>
            <a:endParaRPr lang="zh-CN" altLang="en-US" sz="1200" dirty="0"/>
          </a:p>
        </p:txBody>
      </p:sp>
      <p:cxnSp>
        <p:nvCxnSpPr>
          <p:cNvPr id="14" name="直接箭头连接符 13"/>
          <p:cNvCxnSpPr>
            <a:stCxn id="4" idx="2"/>
            <a:endCxn id="6" idx="1"/>
          </p:cNvCxnSpPr>
          <p:nvPr/>
        </p:nvCxnSpPr>
        <p:spPr>
          <a:xfrm>
            <a:off x="1565695" y="4925683"/>
            <a:ext cx="1258017" cy="11701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84209" y="5232860"/>
            <a:ext cx="2074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new Student() </a:t>
            </a:r>
            <a:r>
              <a:rPr lang="zh-CN" altLang="en-US" sz="1200" dirty="0" smtClean="0"/>
              <a:t>创建实例</a:t>
            </a:r>
            <a:endParaRPr lang="zh-CN" altLang="en-US" sz="1200" dirty="0"/>
          </a:p>
        </p:txBody>
      </p:sp>
      <p:cxnSp>
        <p:nvCxnSpPr>
          <p:cNvPr id="17" name="直接箭头连接符 16"/>
          <p:cNvCxnSpPr>
            <a:stCxn id="6" idx="3"/>
            <a:endCxn id="7" idx="2"/>
          </p:cNvCxnSpPr>
          <p:nvPr/>
        </p:nvCxnSpPr>
        <p:spPr>
          <a:xfrm flipV="1">
            <a:off x="4353464" y="4925683"/>
            <a:ext cx="1268084" cy="117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97392" y="5232860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stu1.__proto__</a:t>
            </a:r>
            <a:r>
              <a:rPr lang="zh-CN" altLang="en-US" sz="1200" dirty="0" smtClean="0"/>
              <a:t>属性</a:t>
            </a:r>
            <a:endParaRPr lang="zh-CN" altLang="en-US" sz="1200" dirty="0"/>
          </a:p>
        </p:txBody>
      </p:sp>
      <p:cxnSp>
        <p:nvCxnSpPr>
          <p:cNvPr id="43" name="直接箭头连接符 42"/>
          <p:cNvCxnSpPr/>
          <p:nvPr/>
        </p:nvCxnSpPr>
        <p:spPr>
          <a:xfrm rot="10800000">
            <a:off x="2303253" y="4677617"/>
            <a:ext cx="2570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616500" y="4405690"/>
            <a:ext cx="220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原型对象</a:t>
            </a:r>
            <a:r>
              <a:rPr lang="en-US" altLang="zh-CN" sz="1200" dirty="0" smtClean="0"/>
              <a:t>.constructor</a:t>
            </a:r>
            <a:r>
              <a:rPr lang="zh-CN" altLang="en-US" sz="1200" dirty="0" smtClean="0"/>
              <a:t>属性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6762030" y="1613145"/>
            <a:ext cx="1362973" cy="110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Object</a:t>
            </a:r>
          </a:p>
          <a:p>
            <a:pPr algn="ctr"/>
            <a:r>
              <a:rPr lang="zh-CN" altLang="en-US" sz="1400" dirty="0" smtClean="0"/>
              <a:t>原型对象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(Object</a:t>
            </a:r>
            <a:r>
              <a:rPr lang="zh-CN" altLang="en-US" sz="1400" dirty="0" smtClean="0"/>
              <a:t>类型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实例对象</a:t>
            </a:r>
            <a:r>
              <a:rPr lang="en-US" altLang="zh-CN" sz="1400" dirty="0" smtClean="0"/>
              <a:t>obj2)</a:t>
            </a:r>
          </a:p>
          <a:p>
            <a:pPr algn="ctr"/>
            <a:r>
              <a:rPr lang="en-US" altLang="zh-CN" sz="1400" dirty="0" smtClean="0"/>
              <a:t>__proto__</a:t>
            </a:r>
            <a:r>
              <a:rPr lang="zh-CN" altLang="en-US" sz="1400" dirty="0" smtClean="0"/>
              <a:t>属性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2878348" y="1595896"/>
            <a:ext cx="1475116" cy="110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Object</a:t>
            </a:r>
          </a:p>
          <a:p>
            <a:pPr algn="ctr"/>
            <a:r>
              <a:rPr lang="zh-CN" altLang="en-US" sz="1400" dirty="0" smtClean="0"/>
              <a:t>构造函数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(Function</a:t>
            </a:r>
            <a:r>
              <a:rPr lang="zh-CN" altLang="en-US" sz="1400" dirty="0" smtClean="0"/>
              <a:t>类型</a:t>
            </a:r>
            <a:r>
              <a:rPr lang="en-US" altLang="zh-CN" sz="1400" dirty="0" smtClean="0"/>
              <a:t>)</a:t>
            </a:r>
          </a:p>
          <a:p>
            <a:pPr algn="ctr"/>
            <a:r>
              <a:rPr lang="en-US" altLang="zh-CN" sz="1400" dirty="0" smtClean="0"/>
              <a:t>prototype</a:t>
            </a:r>
            <a:r>
              <a:rPr lang="zh-CN" altLang="en-US" sz="1400" dirty="0" smtClean="0"/>
              <a:t>属性</a:t>
            </a:r>
          </a:p>
        </p:txBody>
      </p:sp>
      <p:cxnSp>
        <p:nvCxnSpPr>
          <p:cNvPr id="52" name="直接箭头连接符 51"/>
          <p:cNvCxnSpPr>
            <a:stCxn id="7" idx="0"/>
            <a:endCxn id="48" idx="2"/>
          </p:cNvCxnSpPr>
          <p:nvPr/>
        </p:nvCxnSpPr>
        <p:spPr>
          <a:xfrm flipV="1">
            <a:off x="5621548" y="2723075"/>
            <a:ext cx="1821969" cy="112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2"/>
            <a:endCxn id="7" idx="0"/>
          </p:cNvCxnSpPr>
          <p:nvPr/>
        </p:nvCxnSpPr>
        <p:spPr>
          <a:xfrm>
            <a:off x="3615906" y="2705826"/>
            <a:ext cx="2005642" cy="11406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429719" y="3038875"/>
            <a:ext cx="2301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隐式</a:t>
            </a:r>
            <a:r>
              <a:rPr lang="en-US" altLang="zh-CN" sz="1200" dirty="0" smtClean="0"/>
              <a:t>new Object() </a:t>
            </a:r>
            <a:r>
              <a:rPr lang="zh-CN" altLang="en-US" sz="1200" dirty="0" smtClean="0"/>
              <a:t>创建实例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5950792" y="3050386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obj1.__proto__</a:t>
            </a:r>
            <a:r>
              <a:rPr lang="zh-CN" altLang="en-US" sz="1200" dirty="0" smtClean="0"/>
              <a:t>属性</a:t>
            </a:r>
            <a:endParaRPr lang="zh-CN" altLang="en-US" sz="1200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4353464" y="1899911"/>
            <a:ext cx="2408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751716" y="1643897"/>
            <a:ext cx="195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Object.prototype</a:t>
            </a:r>
            <a:r>
              <a:rPr lang="zh-CN" altLang="en-US" sz="1200" dirty="0" smtClean="0"/>
              <a:t>属性</a:t>
            </a:r>
            <a:endParaRPr lang="zh-CN" altLang="en-US" sz="1200" dirty="0"/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4353464" y="2454765"/>
            <a:ext cx="2408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633105" y="2203082"/>
            <a:ext cx="220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原型对象</a:t>
            </a:r>
            <a:r>
              <a:rPr lang="en-US" altLang="zh-CN" sz="1200" dirty="0" smtClean="0"/>
              <a:t>.constructor</a:t>
            </a:r>
            <a:r>
              <a:rPr lang="zh-CN" altLang="en-US" sz="1200" dirty="0" smtClean="0"/>
              <a:t>属性</a:t>
            </a:r>
            <a:endParaRPr lang="zh-CN" altLang="en-US" sz="1200" dirty="0"/>
          </a:p>
        </p:txBody>
      </p:sp>
      <p:sp>
        <p:nvSpPr>
          <p:cNvPr id="71" name="圆角矩形 70"/>
          <p:cNvSpPr/>
          <p:nvPr/>
        </p:nvSpPr>
        <p:spPr>
          <a:xfrm>
            <a:off x="8334556" y="244426"/>
            <a:ext cx="705927" cy="480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null</a:t>
            </a:r>
            <a:endParaRPr lang="zh-CN" altLang="en-US" sz="1400" dirty="0" smtClean="0"/>
          </a:p>
        </p:txBody>
      </p:sp>
      <p:cxnSp>
        <p:nvCxnSpPr>
          <p:cNvPr id="73" name="直接箭头连接符 72"/>
          <p:cNvCxnSpPr>
            <a:stCxn id="48" idx="0"/>
            <a:endCxn id="71" idx="2"/>
          </p:cNvCxnSpPr>
          <p:nvPr/>
        </p:nvCxnSpPr>
        <p:spPr>
          <a:xfrm flipV="1">
            <a:off x="7443517" y="724618"/>
            <a:ext cx="1244003" cy="88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5731532" y="1026543"/>
            <a:ext cx="4715057" cy="5460522"/>
          </a:xfrm>
          <a:prstGeom prst="straightConnector1">
            <a:avLst/>
          </a:prstGeom>
          <a:ln w="762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8065518" y="3666226"/>
            <a:ext cx="1212013" cy="3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364085" y="1030381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obj2.__proto__</a:t>
            </a:r>
            <a:r>
              <a:rPr lang="zh-CN" altLang="en-US" sz="1200" dirty="0" smtClean="0"/>
              <a:t>属性</a:t>
            </a:r>
            <a:endParaRPr lang="zh-CN" altLang="en-US" sz="1200" dirty="0"/>
          </a:p>
        </p:txBody>
      </p:sp>
      <p:sp>
        <p:nvSpPr>
          <p:cNvPr id="2" name="圆角矩形 1"/>
          <p:cNvSpPr/>
          <p:nvPr/>
        </p:nvSpPr>
        <p:spPr>
          <a:xfrm>
            <a:off x="344337" y="6095878"/>
            <a:ext cx="1233578" cy="316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</a:t>
            </a:r>
            <a:r>
              <a:rPr lang="zh-CN" altLang="en-US" sz="1200" dirty="0" smtClean="0"/>
              <a:t>变量</a:t>
            </a:r>
            <a:r>
              <a:rPr lang="en-US" altLang="zh-CN" sz="1200" dirty="0" smtClean="0"/>
              <a:t>stu1</a:t>
            </a:r>
            <a:endParaRPr lang="zh-CN" altLang="en-US" sz="1200" dirty="0"/>
          </a:p>
        </p:txBody>
      </p:sp>
      <p:cxnSp>
        <p:nvCxnSpPr>
          <p:cNvPr id="5" name="直接箭头连接符 4"/>
          <p:cNvCxnSpPr>
            <a:stCxn id="2" idx="3"/>
          </p:cNvCxnSpPr>
          <p:nvPr/>
        </p:nvCxnSpPr>
        <p:spPr>
          <a:xfrm flipV="1">
            <a:off x="1577915" y="6230799"/>
            <a:ext cx="1245796" cy="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1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50365" y="4563374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Student</a:t>
            </a:r>
          </a:p>
          <a:p>
            <a:pPr algn="ctr"/>
            <a:r>
              <a:rPr lang="zh-CN" altLang="en-US" sz="1400" dirty="0" smtClean="0"/>
              <a:t>构造函数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2930101" y="5776819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Student</a:t>
            </a:r>
          </a:p>
          <a:p>
            <a:pPr algn="ctr"/>
            <a:r>
              <a:rPr lang="zh-CN" altLang="en-US" sz="1400" dirty="0" smtClean="0"/>
              <a:t>对象</a:t>
            </a:r>
            <a:r>
              <a:rPr lang="en-US" altLang="zh-CN" sz="1400" dirty="0" smtClean="0"/>
              <a:t>s1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9677400" y="112141"/>
            <a:ext cx="829574" cy="379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null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4728356" y="1076196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Object</a:t>
            </a:r>
          </a:p>
          <a:p>
            <a:pPr algn="ctr"/>
            <a:r>
              <a:rPr lang="zh-CN" altLang="en-US" sz="1400" dirty="0" smtClean="0"/>
              <a:t>构造函数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8316751" y="1056534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Object</a:t>
            </a:r>
          </a:p>
          <a:p>
            <a:pPr algn="ctr"/>
            <a:r>
              <a:rPr lang="zh-CN" altLang="en-US" sz="1400" dirty="0"/>
              <a:t>原型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930101" y="2808515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Person</a:t>
            </a:r>
          </a:p>
          <a:p>
            <a:pPr algn="ctr"/>
            <a:r>
              <a:rPr lang="zh-CN" altLang="en-US" sz="1400" dirty="0" smtClean="0"/>
              <a:t>构造函数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6513295" y="2808515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Person</a:t>
            </a:r>
          </a:p>
          <a:p>
            <a:pPr algn="ctr"/>
            <a:r>
              <a:rPr lang="zh-CN" altLang="en-US" sz="1400" dirty="0" smtClean="0"/>
              <a:t>原型对象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4709838" y="4560496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Person</a:t>
            </a:r>
          </a:p>
          <a:p>
            <a:pPr algn="ctr"/>
            <a:r>
              <a:rPr lang="zh-CN" altLang="en-US" sz="1400" dirty="0" smtClean="0"/>
              <a:t>对象</a:t>
            </a:r>
            <a:r>
              <a:rPr lang="en-US" altLang="zh-CN" sz="1400" dirty="0" smtClean="0"/>
              <a:t>p1</a:t>
            </a:r>
            <a:endParaRPr lang="zh-CN" altLang="en-US" sz="1400" dirty="0"/>
          </a:p>
        </p:txBody>
      </p:sp>
      <p:cxnSp>
        <p:nvCxnSpPr>
          <p:cNvPr id="24" name="直接箭头连接符 23"/>
          <p:cNvCxnSpPr>
            <a:stCxn id="4" idx="2"/>
            <a:endCxn id="14" idx="1"/>
          </p:cNvCxnSpPr>
          <p:nvPr/>
        </p:nvCxnSpPr>
        <p:spPr>
          <a:xfrm>
            <a:off x="1655730" y="5141344"/>
            <a:ext cx="1274371" cy="924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709458" y="5478609"/>
            <a:ext cx="116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new Student()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14" idx="3"/>
            <a:endCxn id="22" idx="2"/>
          </p:cNvCxnSpPr>
          <p:nvPr/>
        </p:nvCxnSpPr>
        <p:spPr>
          <a:xfrm flipV="1">
            <a:off x="3940830" y="5138466"/>
            <a:ext cx="1274373" cy="92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161094" y="4684143"/>
            <a:ext cx="254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2161094" y="5011947"/>
            <a:ext cx="254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98445" y="4432547"/>
            <a:ext cx="195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Student.prototype</a:t>
            </a:r>
            <a:endParaRPr lang="zh-CN" altLang="en-US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430308" y="4973856"/>
            <a:ext cx="220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Student.prototype.constructor</a:t>
            </a:r>
            <a:endParaRPr lang="zh-CN" altLang="en-US" sz="12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948737" y="2947130"/>
            <a:ext cx="254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3948737" y="3274934"/>
            <a:ext cx="254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486088" y="2695534"/>
            <a:ext cx="195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Person.prototype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217951" y="3236843"/>
            <a:ext cx="220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Person.prototype.constructor</a:t>
            </a:r>
            <a:endParaRPr lang="zh-CN" altLang="en-US" sz="1200" dirty="0"/>
          </a:p>
        </p:txBody>
      </p:sp>
      <p:cxnSp>
        <p:nvCxnSpPr>
          <p:cNvPr id="45" name="直接箭头连接符 44"/>
          <p:cNvCxnSpPr>
            <a:stCxn id="20" idx="2"/>
            <a:endCxn id="22" idx="0"/>
          </p:cNvCxnSpPr>
          <p:nvPr/>
        </p:nvCxnSpPr>
        <p:spPr>
          <a:xfrm>
            <a:off x="3435466" y="3386485"/>
            <a:ext cx="1779737" cy="1174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637824" y="3800899"/>
            <a:ext cx="116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new Person()</a:t>
            </a:r>
            <a:endParaRPr lang="zh-CN" altLang="en-US" sz="1200" dirty="0"/>
          </a:p>
        </p:txBody>
      </p:sp>
      <p:cxnSp>
        <p:nvCxnSpPr>
          <p:cNvPr id="48" name="直接箭头连接符 47"/>
          <p:cNvCxnSpPr>
            <a:stCxn id="22" idx="0"/>
            <a:endCxn id="21" idx="2"/>
          </p:cNvCxnSpPr>
          <p:nvPr/>
        </p:nvCxnSpPr>
        <p:spPr>
          <a:xfrm flipV="1">
            <a:off x="5215203" y="3386485"/>
            <a:ext cx="1803457" cy="117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105087" y="5499820"/>
            <a:ext cx="111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s1.__proto__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5563768" y="3816243"/>
            <a:ext cx="2862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p1.__proto__ ( s1</a:t>
            </a:r>
            <a:r>
              <a:rPr lang="en-US" altLang="zh-CN" sz="1200" dirty="0"/>
              <a:t>.__proto__.__proto</a:t>
            </a:r>
            <a:r>
              <a:rPr lang="en-US" altLang="zh-CN" sz="1200" dirty="0" smtClean="0"/>
              <a:t>__ )</a:t>
            </a:r>
            <a:endParaRPr lang="zh-CN" altLang="en-US" sz="1200" dirty="0"/>
          </a:p>
        </p:txBody>
      </p:sp>
      <p:cxnSp>
        <p:nvCxnSpPr>
          <p:cNvPr id="51" name="直接箭头连接符 50"/>
          <p:cNvCxnSpPr>
            <a:stCxn id="21" idx="0"/>
            <a:endCxn id="19" idx="2"/>
          </p:cNvCxnSpPr>
          <p:nvPr/>
        </p:nvCxnSpPr>
        <p:spPr>
          <a:xfrm flipV="1">
            <a:off x="7018660" y="1634504"/>
            <a:ext cx="1803456" cy="117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397765" y="2083010"/>
            <a:ext cx="111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obj</a:t>
            </a:r>
            <a:r>
              <a:rPr lang="en-US" altLang="zh-CN" sz="1200" dirty="0" smtClean="0"/>
              <a:t>.__proto__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740607" y="1186420"/>
            <a:ext cx="254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5740607" y="1514224"/>
            <a:ext cx="254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277958" y="934824"/>
            <a:ext cx="195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Object.prototype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009821" y="1476133"/>
            <a:ext cx="220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Object</a:t>
            </a:r>
            <a:r>
              <a:rPr lang="en-US" altLang="zh-CN" sz="1200" dirty="0" err="1" smtClean="0"/>
              <a:t>.prototype.constructor</a:t>
            </a:r>
            <a:endParaRPr lang="zh-CN" altLang="en-US" sz="1200" dirty="0"/>
          </a:p>
        </p:txBody>
      </p:sp>
      <p:cxnSp>
        <p:nvCxnSpPr>
          <p:cNvPr id="59" name="直接箭头连接符 58"/>
          <p:cNvCxnSpPr>
            <a:stCxn id="18" idx="2"/>
            <a:endCxn id="21" idx="0"/>
          </p:cNvCxnSpPr>
          <p:nvPr/>
        </p:nvCxnSpPr>
        <p:spPr>
          <a:xfrm>
            <a:off x="5233721" y="1654166"/>
            <a:ext cx="1784939" cy="1154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线形标注 1 64"/>
          <p:cNvSpPr/>
          <p:nvPr/>
        </p:nvSpPr>
        <p:spPr>
          <a:xfrm>
            <a:off x="6027875" y="5089695"/>
            <a:ext cx="1564341" cy="375847"/>
          </a:xfrm>
          <a:prstGeom prst="borderCallout1">
            <a:avLst>
              <a:gd name="adj1" fmla="val 51004"/>
              <a:gd name="adj2" fmla="val -632"/>
              <a:gd name="adj3" fmla="val -62662"/>
              <a:gd name="adj4" fmla="val -201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Student</a:t>
            </a:r>
            <a:r>
              <a:rPr lang="zh-CN" altLang="en-US" sz="1400" dirty="0" smtClean="0"/>
              <a:t>原型对象</a:t>
            </a:r>
            <a:endParaRPr lang="en-US" altLang="zh-CN" sz="1400" dirty="0" smtClean="0"/>
          </a:p>
        </p:txBody>
      </p:sp>
      <p:cxnSp>
        <p:nvCxnSpPr>
          <p:cNvPr id="71" name="直接箭头连接符 70"/>
          <p:cNvCxnSpPr>
            <a:stCxn id="19" idx="0"/>
            <a:endCxn id="17" idx="2"/>
          </p:cNvCxnSpPr>
          <p:nvPr/>
        </p:nvCxnSpPr>
        <p:spPr>
          <a:xfrm flipV="1">
            <a:off x="8822116" y="491706"/>
            <a:ext cx="1270071" cy="56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474451" y="6052207"/>
            <a:ext cx="1233578" cy="316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</a:t>
            </a:r>
            <a:r>
              <a:rPr lang="zh-CN" altLang="en-US" sz="1200" dirty="0" smtClean="0"/>
              <a:t>变量</a:t>
            </a:r>
            <a:r>
              <a:rPr lang="en-US" altLang="zh-CN" sz="1200" dirty="0" smtClean="0"/>
              <a:t>s1</a:t>
            </a:r>
            <a:endParaRPr lang="zh-CN" altLang="en-US" sz="1200" dirty="0"/>
          </a:p>
        </p:txBody>
      </p:sp>
      <p:cxnSp>
        <p:nvCxnSpPr>
          <p:cNvPr id="73" name="直接箭头连接符 72"/>
          <p:cNvCxnSpPr>
            <a:stCxn id="72" idx="3"/>
          </p:cNvCxnSpPr>
          <p:nvPr/>
        </p:nvCxnSpPr>
        <p:spPr>
          <a:xfrm flipV="1">
            <a:off x="1708029" y="6187128"/>
            <a:ext cx="1245796" cy="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6638998" y="1514224"/>
            <a:ext cx="5247924" cy="5166056"/>
          </a:xfrm>
          <a:prstGeom prst="straightConnector1">
            <a:avLst/>
          </a:prstGeom>
          <a:ln w="762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9110821" y="4338978"/>
            <a:ext cx="1212013" cy="3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69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50365" y="4563374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Student</a:t>
            </a:r>
          </a:p>
          <a:p>
            <a:pPr algn="ctr"/>
            <a:r>
              <a:rPr lang="zh-CN" altLang="en-US" sz="1400" dirty="0" smtClean="0"/>
              <a:t>构造函数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2930101" y="5776819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Student</a:t>
            </a:r>
          </a:p>
          <a:p>
            <a:pPr algn="ctr"/>
            <a:r>
              <a:rPr lang="zh-CN" altLang="en-US" sz="1400" dirty="0" smtClean="0"/>
              <a:t>对象</a:t>
            </a:r>
            <a:r>
              <a:rPr lang="en-US" altLang="zh-CN" sz="1400" dirty="0" smtClean="0"/>
              <a:t>s1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9677400" y="112141"/>
            <a:ext cx="829574" cy="379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null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4728356" y="1076196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Object</a:t>
            </a:r>
          </a:p>
          <a:p>
            <a:pPr algn="ctr"/>
            <a:r>
              <a:rPr lang="zh-CN" altLang="en-US" sz="1400" dirty="0" smtClean="0"/>
              <a:t>构造函数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8316751" y="1056534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Object</a:t>
            </a:r>
          </a:p>
          <a:p>
            <a:pPr algn="ctr"/>
            <a:r>
              <a:rPr lang="zh-CN" altLang="en-US" sz="1400" dirty="0"/>
              <a:t>原型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930101" y="2808515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Person</a:t>
            </a:r>
          </a:p>
          <a:p>
            <a:pPr algn="ctr"/>
            <a:r>
              <a:rPr lang="zh-CN" altLang="en-US" sz="1400" dirty="0" smtClean="0"/>
              <a:t>构造函数</a:t>
            </a:r>
            <a:endParaRPr lang="zh-CN" altLang="en-US" sz="1400" dirty="0"/>
          </a:p>
        </p:txBody>
      </p:sp>
      <p:sp>
        <p:nvSpPr>
          <p:cNvPr id="21" name="圆角矩形 20"/>
          <p:cNvSpPr/>
          <p:nvPr/>
        </p:nvSpPr>
        <p:spPr>
          <a:xfrm>
            <a:off x="6513295" y="2808515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Person</a:t>
            </a:r>
          </a:p>
          <a:p>
            <a:pPr algn="ctr"/>
            <a:r>
              <a:rPr lang="zh-CN" altLang="en-US" sz="1400" dirty="0" smtClean="0"/>
              <a:t>原型对象</a:t>
            </a:r>
            <a:endParaRPr lang="zh-CN" altLang="en-US" sz="1400" dirty="0"/>
          </a:p>
        </p:txBody>
      </p:sp>
      <p:sp>
        <p:nvSpPr>
          <p:cNvPr id="22" name="圆角矩形 21"/>
          <p:cNvSpPr/>
          <p:nvPr/>
        </p:nvSpPr>
        <p:spPr>
          <a:xfrm>
            <a:off x="4709838" y="4560496"/>
            <a:ext cx="1010729" cy="577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Person</a:t>
            </a:r>
          </a:p>
          <a:p>
            <a:pPr algn="ctr"/>
            <a:r>
              <a:rPr lang="zh-CN" altLang="en-US" sz="1400" dirty="0" smtClean="0"/>
              <a:t>对象</a:t>
            </a:r>
            <a:r>
              <a:rPr lang="en-US" altLang="zh-CN" sz="1400" dirty="0" smtClean="0"/>
              <a:t>p1</a:t>
            </a:r>
            <a:endParaRPr lang="zh-CN" altLang="en-US" sz="1400" dirty="0"/>
          </a:p>
        </p:txBody>
      </p:sp>
      <p:cxnSp>
        <p:nvCxnSpPr>
          <p:cNvPr id="24" name="直接箭头连接符 23"/>
          <p:cNvCxnSpPr>
            <a:stCxn id="4" idx="2"/>
            <a:endCxn id="14" idx="1"/>
          </p:cNvCxnSpPr>
          <p:nvPr/>
        </p:nvCxnSpPr>
        <p:spPr>
          <a:xfrm>
            <a:off x="1655730" y="5141344"/>
            <a:ext cx="1274371" cy="9244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709458" y="5478609"/>
            <a:ext cx="116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new Student()</a:t>
            </a:r>
            <a:endParaRPr lang="zh-CN" altLang="en-US" sz="1200" dirty="0"/>
          </a:p>
        </p:txBody>
      </p:sp>
      <p:cxnSp>
        <p:nvCxnSpPr>
          <p:cNvPr id="28" name="直接箭头连接符 27"/>
          <p:cNvCxnSpPr>
            <a:stCxn id="14" idx="3"/>
            <a:endCxn id="22" idx="2"/>
          </p:cNvCxnSpPr>
          <p:nvPr/>
        </p:nvCxnSpPr>
        <p:spPr>
          <a:xfrm flipV="1">
            <a:off x="3940830" y="5138466"/>
            <a:ext cx="1274373" cy="92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161094" y="4684143"/>
            <a:ext cx="254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2161094" y="5011947"/>
            <a:ext cx="254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98445" y="4432547"/>
            <a:ext cx="195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Student.prototype</a:t>
            </a:r>
            <a:endParaRPr lang="zh-CN" altLang="en-US" sz="1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2430308" y="4973856"/>
            <a:ext cx="220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Student.prototype.constructor</a:t>
            </a:r>
            <a:endParaRPr lang="zh-CN" altLang="en-US" sz="12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948737" y="2947130"/>
            <a:ext cx="254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3948737" y="3274934"/>
            <a:ext cx="254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486088" y="2695534"/>
            <a:ext cx="195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Person.prototype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217951" y="3236843"/>
            <a:ext cx="220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Person.prototype.constructor</a:t>
            </a:r>
            <a:endParaRPr lang="zh-CN" altLang="en-US" sz="1200" dirty="0"/>
          </a:p>
        </p:txBody>
      </p:sp>
      <p:cxnSp>
        <p:nvCxnSpPr>
          <p:cNvPr id="45" name="直接箭头连接符 44"/>
          <p:cNvCxnSpPr>
            <a:stCxn id="20" idx="2"/>
            <a:endCxn id="22" idx="0"/>
          </p:cNvCxnSpPr>
          <p:nvPr/>
        </p:nvCxnSpPr>
        <p:spPr>
          <a:xfrm>
            <a:off x="3435466" y="3386485"/>
            <a:ext cx="1779737" cy="1174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637824" y="3800899"/>
            <a:ext cx="116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new Person()</a:t>
            </a:r>
            <a:endParaRPr lang="zh-CN" altLang="en-US" sz="1200" dirty="0"/>
          </a:p>
        </p:txBody>
      </p:sp>
      <p:cxnSp>
        <p:nvCxnSpPr>
          <p:cNvPr id="48" name="直接箭头连接符 47"/>
          <p:cNvCxnSpPr>
            <a:stCxn id="22" idx="0"/>
            <a:endCxn id="21" idx="2"/>
          </p:cNvCxnSpPr>
          <p:nvPr/>
        </p:nvCxnSpPr>
        <p:spPr>
          <a:xfrm flipV="1">
            <a:off x="5215203" y="3386485"/>
            <a:ext cx="1803457" cy="117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105087" y="5499820"/>
            <a:ext cx="111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s1.__proto__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5563768" y="3816243"/>
            <a:ext cx="2862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p1.__proto__ ( s1</a:t>
            </a:r>
            <a:r>
              <a:rPr lang="en-US" altLang="zh-CN" sz="1200" dirty="0"/>
              <a:t>.__proto__.__proto</a:t>
            </a:r>
            <a:r>
              <a:rPr lang="en-US" altLang="zh-CN" sz="1200" dirty="0" smtClean="0"/>
              <a:t>__ )</a:t>
            </a:r>
            <a:endParaRPr lang="zh-CN" altLang="en-US" sz="1200" dirty="0"/>
          </a:p>
        </p:txBody>
      </p:sp>
      <p:cxnSp>
        <p:nvCxnSpPr>
          <p:cNvPr id="51" name="直接箭头连接符 50"/>
          <p:cNvCxnSpPr>
            <a:stCxn id="21" idx="0"/>
            <a:endCxn id="19" idx="2"/>
          </p:cNvCxnSpPr>
          <p:nvPr/>
        </p:nvCxnSpPr>
        <p:spPr>
          <a:xfrm flipV="1">
            <a:off x="7018660" y="1634504"/>
            <a:ext cx="1803456" cy="117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397765" y="2083010"/>
            <a:ext cx="1118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obj</a:t>
            </a:r>
            <a:r>
              <a:rPr lang="en-US" altLang="zh-CN" sz="1200" dirty="0" smtClean="0"/>
              <a:t>.__proto__</a:t>
            </a:r>
            <a:endParaRPr lang="zh-CN" altLang="en-US" sz="12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5740607" y="1186420"/>
            <a:ext cx="254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5740607" y="1514224"/>
            <a:ext cx="2548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277958" y="934824"/>
            <a:ext cx="195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Object.prototype</a:t>
            </a:r>
            <a:endParaRPr lang="zh-CN" altLang="en-US" sz="1200" dirty="0"/>
          </a:p>
        </p:txBody>
      </p:sp>
      <p:sp>
        <p:nvSpPr>
          <p:cNvPr id="58" name="文本框 57"/>
          <p:cNvSpPr txBox="1"/>
          <p:nvPr/>
        </p:nvSpPr>
        <p:spPr>
          <a:xfrm>
            <a:off x="6009821" y="1476133"/>
            <a:ext cx="2201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Object</a:t>
            </a:r>
            <a:r>
              <a:rPr lang="en-US" altLang="zh-CN" sz="1200" dirty="0" err="1" smtClean="0"/>
              <a:t>.prototype.constructor</a:t>
            </a:r>
            <a:endParaRPr lang="zh-CN" altLang="en-US" sz="1200" dirty="0"/>
          </a:p>
        </p:txBody>
      </p:sp>
      <p:cxnSp>
        <p:nvCxnSpPr>
          <p:cNvPr id="59" name="直接箭头连接符 58"/>
          <p:cNvCxnSpPr>
            <a:stCxn id="18" idx="2"/>
            <a:endCxn id="21" idx="0"/>
          </p:cNvCxnSpPr>
          <p:nvPr/>
        </p:nvCxnSpPr>
        <p:spPr>
          <a:xfrm>
            <a:off x="5233721" y="1654166"/>
            <a:ext cx="1784939" cy="1154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线形标注 1 64"/>
          <p:cNvSpPr/>
          <p:nvPr/>
        </p:nvSpPr>
        <p:spPr>
          <a:xfrm>
            <a:off x="6027875" y="5089695"/>
            <a:ext cx="1564341" cy="375847"/>
          </a:xfrm>
          <a:prstGeom prst="borderCallout1">
            <a:avLst>
              <a:gd name="adj1" fmla="val 51004"/>
              <a:gd name="adj2" fmla="val -632"/>
              <a:gd name="adj3" fmla="val -62662"/>
              <a:gd name="adj4" fmla="val -201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Student</a:t>
            </a:r>
            <a:r>
              <a:rPr lang="zh-CN" altLang="en-US" sz="1400" dirty="0" smtClean="0"/>
              <a:t>原型对象</a:t>
            </a:r>
            <a:endParaRPr lang="en-US" altLang="zh-CN" sz="1400" dirty="0" smtClean="0"/>
          </a:p>
        </p:txBody>
      </p:sp>
      <p:cxnSp>
        <p:nvCxnSpPr>
          <p:cNvPr id="71" name="直接箭头连接符 70"/>
          <p:cNvCxnSpPr>
            <a:stCxn id="19" idx="0"/>
            <a:endCxn id="17" idx="2"/>
          </p:cNvCxnSpPr>
          <p:nvPr/>
        </p:nvCxnSpPr>
        <p:spPr>
          <a:xfrm flipV="1">
            <a:off x="8822116" y="491706"/>
            <a:ext cx="1270071" cy="56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474451" y="6052207"/>
            <a:ext cx="1233578" cy="316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var</a:t>
            </a:r>
            <a:r>
              <a:rPr lang="zh-CN" altLang="en-US" sz="1200" dirty="0" smtClean="0"/>
              <a:t>变量</a:t>
            </a:r>
            <a:r>
              <a:rPr lang="en-US" altLang="zh-CN" sz="1200" dirty="0" smtClean="0"/>
              <a:t>s1</a:t>
            </a:r>
            <a:endParaRPr lang="zh-CN" altLang="en-US" sz="1200" dirty="0"/>
          </a:p>
        </p:txBody>
      </p:sp>
      <p:cxnSp>
        <p:nvCxnSpPr>
          <p:cNvPr id="73" name="直接箭头连接符 72"/>
          <p:cNvCxnSpPr>
            <a:stCxn id="72" idx="3"/>
          </p:cNvCxnSpPr>
          <p:nvPr/>
        </p:nvCxnSpPr>
        <p:spPr>
          <a:xfrm flipV="1">
            <a:off x="1708029" y="6187128"/>
            <a:ext cx="1245796" cy="2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6638998" y="1514224"/>
            <a:ext cx="5247924" cy="5166056"/>
          </a:xfrm>
          <a:prstGeom prst="straightConnector1">
            <a:avLst/>
          </a:prstGeom>
          <a:ln w="762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9110821" y="4338978"/>
            <a:ext cx="1212013" cy="3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原型链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20" idx="2"/>
          </p:cNvCxnSpPr>
          <p:nvPr/>
        </p:nvCxnSpPr>
        <p:spPr>
          <a:xfrm flipV="1">
            <a:off x="1660084" y="3386485"/>
            <a:ext cx="1775382" cy="117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867733" y="3768083"/>
            <a:ext cx="144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00"/>
                </a:solidFill>
              </a:rPr>
              <a:t>Student.__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proto</a:t>
            </a:r>
            <a:r>
              <a:rPr lang="en-US" altLang="zh-CN" sz="1200" dirty="0" smtClean="0">
                <a:solidFill>
                  <a:srgbClr val="FF0000"/>
                </a:solidFill>
              </a:rPr>
              <a:t>__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9666" y="1104544"/>
            <a:ext cx="277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ES6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方式继承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5608" y="1762453"/>
            <a:ext cx="330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与</a:t>
            </a:r>
            <a:r>
              <a:rPr lang="zh-CN" altLang="en-US" sz="1200" dirty="0"/>
              <a:t>原来</a:t>
            </a:r>
            <a:r>
              <a:rPr lang="zh-CN" altLang="en-US" sz="1200" dirty="0" smtClean="0"/>
              <a:t>的原型继承</a:t>
            </a:r>
            <a:r>
              <a:rPr lang="en-US" altLang="zh-CN" sz="1200" dirty="0" smtClean="0"/>
              <a:t>+</a:t>
            </a:r>
            <a:r>
              <a:rPr lang="zh-CN" altLang="en-US" sz="1200" dirty="0" smtClean="0"/>
              <a:t>借用构造函数继承只有：</a:t>
            </a:r>
            <a:endParaRPr lang="en-US" altLang="zh-CN" sz="1200" dirty="0" smtClean="0"/>
          </a:p>
          <a:p>
            <a:r>
              <a:rPr lang="en-US" altLang="zh-CN" sz="1200" dirty="0" smtClean="0"/>
              <a:t>- </a:t>
            </a:r>
            <a:r>
              <a:rPr lang="zh-CN" altLang="en-US" sz="1200" dirty="0" smtClean="0"/>
              <a:t>子类</a:t>
            </a:r>
            <a:r>
              <a:rPr lang="en-US" altLang="zh-CN" sz="1200" dirty="0" smtClean="0"/>
              <a:t>Student</a:t>
            </a:r>
            <a:r>
              <a:rPr lang="zh-CN" altLang="en-US" sz="1200" dirty="0" smtClean="0"/>
              <a:t>的</a:t>
            </a:r>
            <a:r>
              <a:rPr lang="en-US" altLang="zh-CN" sz="1200" dirty="0" err="1"/>
              <a:t>Student.__proto</a:t>
            </a:r>
            <a:r>
              <a:rPr lang="en-US" altLang="zh-CN" sz="1200" dirty="0" smtClean="0"/>
              <a:t>__</a:t>
            </a:r>
            <a:r>
              <a:rPr lang="zh-CN" altLang="en-US" sz="1200" dirty="0" smtClean="0"/>
              <a:t>指向不同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288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259</Words>
  <Application>Microsoft Office PowerPoint</Application>
  <PresentationFormat>宽屏</PresentationFormat>
  <Paragraphs>96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 JH</dc:creator>
  <cp:lastModifiedBy>T JH</cp:lastModifiedBy>
  <cp:revision>32</cp:revision>
  <dcterms:created xsi:type="dcterms:W3CDTF">2020-09-16T06:08:25Z</dcterms:created>
  <dcterms:modified xsi:type="dcterms:W3CDTF">2020-10-28T09:07:53Z</dcterms:modified>
</cp:coreProperties>
</file>