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0000500000000000000" pitchFamily="2"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1b18f40d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b18f40d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b18f40da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1b18f40d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b18f40da6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b18f40da6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b18f40d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b18f40d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b18f40da6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b18f40da6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b18f40da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b18f40da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Arduino Paint</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Austin Thein &amp; Katie Corra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Description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There is a “drawing area” inside the center of a frame. Users can place a long thin object inside this area. By moving the object around, you can “paint” pixels on an LED screen.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Features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Makes use of proximity sensors in the 4 corners of a rectangle. These proximity sensors are used to triangulate the point being drawn in the drawing area.</a:t>
            </a:r>
            <a:endParaRPr/>
          </a:p>
          <a:p>
            <a:pPr marL="457200" lvl="0" indent="-342900" algn="l" rtl="0">
              <a:spcBef>
                <a:spcPts val="0"/>
              </a:spcBef>
              <a:spcAft>
                <a:spcPts val="0"/>
              </a:spcAft>
              <a:buSzPts val="1800"/>
              <a:buChar char="-"/>
            </a:pPr>
            <a:r>
              <a:rPr lang="en"/>
              <a:t>LED screen to display what the user has drawn.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it works</a:t>
            </a:r>
            <a:endParaRPr/>
          </a:p>
        </p:txBody>
      </p:sp>
      <p:sp>
        <p:nvSpPr>
          <p:cNvPr id="78" name="Google Shape;78;p16"/>
          <p:cNvSpPr txBox="1">
            <a:spLocks noGrp="1"/>
          </p:cNvSpPr>
          <p:nvPr>
            <p:ph type="body" idx="1"/>
          </p:nvPr>
        </p:nvSpPr>
        <p:spPr>
          <a:xfrm>
            <a:off x="311699" y="1152475"/>
            <a:ext cx="5339087" cy="3416400"/>
          </a:xfrm>
          <a:prstGeom prst="rect">
            <a:avLst/>
          </a:prstGeom>
        </p:spPr>
        <p:txBody>
          <a:bodyPr spcFirstLastPara="1" wrap="square" lIns="91425" tIns="91425" rIns="91425" bIns="91425" anchor="t" anchorCtr="0">
            <a:normAutofit fontScale="85000" lnSpcReduction="10000"/>
          </a:bodyPr>
          <a:lstStyle/>
          <a:p>
            <a:pPr marL="0" lvl="0" indent="457200" algn="l" rtl="0">
              <a:spcBef>
                <a:spcPts val="0"/>
              </a:spcBef>
              <a:spcAft>
                <a:spcPts val="0"/>
              </a:spcAft>
              <a:buNone/>
            </a:pPr>
            <a:r>
              <a:rPr lang="en" dirty="0"/>
              <a:t>We have 2 proximity sensors in each corner of the rectangle. We are using 2 per corner so that the combined angle of effect of the sensors is greater than it would be with just one.</a:t>
            </a:r>
            <a:endParaRPr dirty="0"/>
          </a:p>
          <a:p>
            <a:pPr marL="0" lvl="0" indent="457200" algn="l" rtl="0">
              <a:spcBef>
                <a:spcPts val="1200"/>
              </a:spcBef>
              <a:spcAft>
                <a:spcPts val="0"/>
              </a:spcAft>
              <a:buNone/>
            </a:pPr>
            <a:r>
              <a:rPr lang="en" dirty="0"/>
              <a:t>By pinging each sensor individually, we can take the minimum distance from each corner and create a circle for each corner, where the center is the location of the corner relative to the center and the radius is the distance returned by the proximity sensors.</a:t>
            </a:r>
            <a:endParaRPr dirty="0"/>
          </a:p>
          <a:p>
            <a:pPr marL="0" lvl="0" indent="457200" algn="l" rtl="0">
              <a:spcBef>
                <a:spcPts val="1200"/>
              </a:spcBef>
              <a:spcAft>
                <a:spcPts val="1200"/>
              </a:spcAft>
              <a:buNone/>
            </a:pPr>
            <a:r>
              <a:rPr lang="en" dirty="0"/>
              <a:t>With these 4 circles, we can calculate the point of intersection between all the circles, and then draw that point onto the screen.</a:t>
            </a:r>
            <a:endParaRPr dirty="0"/>
          </a:p>
        </p:txBody>
      </p:sp>
      <p:pic>
        <p:nvPicPr>
          <p:cNvPr id="3" name="Picture 2" descr="A yellow plastic board with wires and wires&#10;&#10;Description automatically generated">
            <a:extLst>
              <a:ext uri="{FF2B5EF4-FFF2-40B4-BE49-F238E27FC236}">
                <a16:creationId xmlns:a16="http://schemas.microsoft.com/office/drawing/2014/main" id="{F70DDBE5-0A20-BC18-DDD6-7CC100B30AFF}"/>
              </a:ext>
            </a:extLst>
          </p:cNvPr>
          <p:cNvPicPr>
            <a:picLocks noChangeAspect="1"/>
          </p:cNvPicPr>
          <p:nvPr/>
        </p:nvPicPr>
        <p:blipFill>
          <a:blip r:embed="rId3"/>
          <a:srcRect l="5630" t="3337" r="-732" b="16928"/>
          <a:stretch/>
        </p:blipFill>
        <p:spPr>
          <a:xfrm rot="5400000">
            <a:off x="5263247" y="1181565"/>
            <a:ext cx="4296497" cy="2701741"/>
          </a:xfrm>
          <a:prstGeom prst="rect">
            <a:avLst/>
          </a:prstGeom>
        </p:spPr>
      </p:pic>
      <p:sp>
        <p:nvSpPr>
          <p:cNvPr id="4" name="TextBox 3">
            <a:extLst>
              <a:ext uri="{FF2B5EF4-FFF2-40B4-BE49-F238E27FC236}">
                <a16:creationId xmlns:a16="http://schemas.microsoft.com/office/drawing/2014/main" id="{16C9E259-F94A-DB35-D85E-8094B8D5BD19}"/>
              </a:ext>
            </a:extLst>
          </p:cNvPr>
          <p:cNvSpPr txBox="1"/>
          <p:nvPr/>
        </p:nvSpPr>
        <p:spPr>
          <a:xfrm>
            <a:off x="6695550" y="4680684"/>
            <a:ext cx="1331406" cy="261610"/>
          </a:xfrm>
          <a:prstGeom prst="rect">
            <a:avLst/>
          </a:prstGeom>
          <a:noFill/>
        </p:spPr>
        <p:txBody>
          <a:bodyPr wrap="square" rtlCol="0">
            <a:spAutoFit/>
          </a:bodyPr>
          <a:lstStyle/>
          <a:p>
            <a:r>
              <a:rPr lang="en-US" sz="1100" dirty="0">
                <a:solidFill>
                  <a:schemeClr val="tx1"/>
                </a:solidFill>
                <a:latin typeface="Average" panose="020B0604020202020204" charset="0"/>
              </a:rPr>
              <a:t>Final sensor arena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we ran into</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The sensors were a nightmare. We had to test two different models of sensors (an IR model and ultrasonic sensor model), 17 sensors in total. We had to make sure that each sensor had a accurate reading and had to measure the angle of effect each sensor had.</a:t>
            </a:r>
            <a:endParaRPr dirty="0"/>
          </a:p>
          <a:p>
            <a:pPr marL="0" lvl="0" indent="0" algn="l" rtl="0">
              <a:spcBef>
                <a:spcPts val="1200"/>
              </a:spcBef>
              <a:spcAft>
                <a:spcPts val="0"/>
              </a:spcAft>
              <a:buNone/>
            </a:pPr>
            <a:r>
              <a:rPr lang="en" dirty="0"/>
              <a:t>Each sensor was fine on its own, but after wiring everything together, they would give very inaccurate readings. We “fixed” it by multiplying the distance returned by some magic number, which was a very unsatisfying solution.</a:t>
            </a:r>
            <a:endParaRPr dirty="0"/>
          </a:p>
          <a:p>
            <a:pPr marL="0" lvl="0" indent="0" algn="l" rtl="0">
              <a:spcBef>
                <a:spcPts val="1200"/>
              </a:spcBef>
              <a:spcAft>
                <a:spcPts val="0"/>
              </a:spcAft>
              <a:buNone/>
            </a:pPr>
            <a:r>
              <a:rPr lang="en" dirty="0"/>
              <a:t>Because of our LED screen, we had very few pins to work with. We were forced to use pins 0 and 1, which are the pins the Uno uses for Serial output. Because of this, we were not able to print out any of the distances for each sensor when we were testing with all 8 sensors active. This made testing very annoying.</a:t>
            </a: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we ran into (part 2)</a:t>
            </a:r>
            <a:endParaRPr/>
          </a:p>
        </p:txBody>
      </p:sp>
      <p:sp>
        <p:nvSpPr>
          <p:cNvPr id="90" name="Google Shape;90;p18"/>
          <p:cNvSpPr txBox="1">
            <a:spLocks noGrp="1"/>
          </p:cNvSpPr>
          <p:nvPr>
            <p:ph type="body" idx="1"/>
          </p:nvPr>
        </p:nvSpPr>
        <p:spPr>
          <a:xfrm>
            <a:off x="311700" y="1152475"/>
            <a:ext cx="5904716"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We decided to 3D print most of our components, as a lot of them relied on very specific angles to ensure that we could maximize the angle of effect of each corner. </a:t>
            </a:r>
            <a:endParaRPr dirty="0"/>
          </a:p>
          <a:p>
            <a:pPr marL="0" lvl="0" indent="0" algn="l" rtl="0">
              <a:spcBef>
                <a:spcPts val="1200"/>
              </a:spcBef>
              <a:spcAft>
                <a:spcPts val="0"/>
              </a:spcAft>
              <a:buNone/>
            </a:pPr>
            <a:r>
              <a:rPr lang="en" dirty="0"/>
              <a:t>However, our 3D prints changed a lot as our ideas for implementation changed. We had to go through over 5 different iterations of the models before we settled on what we now have.</a:t>
            </a:r>
            <a:endParaRPr dirty="0"/>
          </a:p>
          <a:p>
            <a:pPr marL="0" lvl="0" indent="0" algn="l" rtl="0">
              <a:spcBef>
                <a:spcPts val="1200"/>
              </a:spcBef>
              <a:spcAft>
                <a:spcPts val="1200"/>
              </a:spcAft>
              <a:buNone/>
            </a:pPr>
            <a:r>
              <a:rPr lang="en" dirty="0"/>
              <a:t>To print out just one iteration took over 3 hours, so there was a large gap between modeling and the finished print. During one of the prints, we decided midway through on a better model and had to scrap the whole print. All in all, printing everything took over 20 hours.</a:t>
            </a:r>
            <a:endParaRPr dirty="0"/>
          </a:p>
        </p:txBody>
      </p:sp>
      <p:pic>
        <p:nvPicPr>
          <p:cNvPr id="3" name="Picture 2" descr="A grey rectangular object on a grid&#10;&#10;Description automatically generated">
            <a:extLst>
              <a:ext uri="{FF2B5EF4-FFF2-40B4-BE49-F238E27FC236}">
                <a16:creationId xmlns:a16="http://schemas.microsoft.com/office/drawing/2014/main" id="{8900CD4C-0ED0-6ED6-FDBA-A41C12BD1AE8}"/>
              </a:ext>
            </a:extLst>
          </p:cNvPr>
          <p:cNvPicPr>
            <a:picLocks noChangeAspect="1"/>
          </p:cNvPicPr>
          <p:nvPr/>
        </p:nvPicPr>
        <p:blipFill>
          <a:blip r:embed="rId3"/>
          <a:srcRect l="7377" t="2435" r="3468" b="-2435"/>
          <a:stretch/>
        </p:blipFill>
        <p:spPr>
          <a:xfrm>
            <a:off x="6712299" y="314220"/>
            <a:ext cx="1876564" cy="2330505"/>
          </a:xfrm>
          <a:prstGeom prst="rect">
            <a:avLst/>
          </a:prstGeom>
        </p:spPr>
      </p:pic>
      <p:sp>
        <p:nvSpPr>
          <p:cNvPr id="6" name="TextBox 5">
            <a:extLst>
              <a:ext uri="{FF2B5EF4-FFF2-40B4-BE49-F238E27FC236}">
                <a16:creationId xmlns:a16="http://schemas.microsoft.com/office/drawing/2014/main" id="{FFCEFCB8-8EC3-FD43-8872-EDA9549A4DC9}"/>
              </a:ext>
            </a:extLst>
          </p:cNvPr>
          <p:cNvSpPr txBox="1"/>
          <p:nvPr/>
        </p:nvSpPr>
        <p:spPr>
          <a:xfrm>
            <a:off x="6972318" y="4567670"/>
            <a:ext cx="1411395" cy="261610"/>
          </a:xfrm>
          <a:prstGeom prst="rect">
            <a:avLst/>
          </a:prstGeom>
          <a:noFill/>
        </p:spPr>
        <p:txBody>
          <a:bodyPr wrap="square" rtlCol="0">
            <a:spAutoFit/>
          </a:bodyPr>
          <a:lstStyle/>
          <a:p>
            <a:r>
              <a:rPr lang="en-US" sz="1100" dirty="0">
                <a:solidFill>
                  <a:schemeClr val="tx1"/>
                </a:solidFill>
                <a:latin typeface="Average" panose="020B0604020202020204" charset="0"/>
              </a:rPr>
              <a:t>Final mount design</a:t>
            </a:r>
          </a:p>
        </p:txBody>
      </p:sp>
      <p:pic>
        <p:nvPicPr>
          <p:cNvPr id="8" name="Picture 7" descr="A grey object with three angles&#10;&#10;Description automatically generated with medium confidence">
            <a:extLst>
              <a:ext uri="{FF2B5EF4-FFF2-40B4-BE49-F238E27FC236}">
                <a16:creationId xmlns:a16="http://schemas.microsoft.com/office/drawing/2014/main" id="{964F1C27-4583-4776-A9EB-08D6E51F5A2A}"/>
              </a:ext>
            </a:extLst>
          </p:cNvPr>
          <p:cNvPicPr>
            <a:picLocks noChangeAspect="1"/>
          </p:cNvPicPr>
          <p:nvPr/>
        </p:nvPicPr>
        <p:blipFill>
          <a:blip r:embed="rId4"/>
          <a:stretch>
            <a:fillRect/>
          </a:stretch>
        </p:blipFill>
        <p:spPr>
          <a:xfrm>
            <a:off x="6712299" y="2989368"/>
            <a:ext cx="1876564" cy="1510644"/>
          </a:xfrm>
          <a:prstGeom prst="rect">
            <a:avLst/>
          </a:prstGeom>
        </p:spPr>
      </p:pic>
      <p:sp>
        <p:nvSpPr>
          <p:cNvPr id="9" name="TextBox 8">
            <a:extLst>
              <a:ext uri="{FF2B5EF4-FFF2-40B4-BE49-F238E27FC236}">
                <a16:creationId xmlns:a16="http://schemas.microsoft.com/office/drawing/2014/main" id="{9C27924B-E344-EB92-4900-5BF0BAA79CC6}"/>
              </a:ext>
            </a:extLst>
          </p:cNvPr>
          <p:cNvSpPr txBox="1"/>
          <p:nvPr/>
        </p:nvSpPr>
        <p:spPr>
          <a:xfrm>
            <a:off x="6956575" y="2644725"/>
            <a:ext cx="1427138" cy="261610"/>
          </a:xfrm>
          <a:prstGeom prst="rect">
            <a:avLst/>
          </a:prstGeom>
          <a:noFill/>
        </p:spPr>
        <p:txBody>
          <a:bodyPr wrap="square" rtlCol="0">
            <a:spAutoFit/>
          </a:bodyPr>
          <a:lstStyle/>
          <a:p>
            <a:r>
              <a:rPr lang="en-US" sz="1100" dirty="0">
                <a:solidFill>
                  <a:schemeClr val="tx1"/>
                </a:solidFill>
                <a:latin typeface="Average" panose="020B0604020202020204" charset="0"/>
              </a:rPr>
              <a:t>Initial mount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to add</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would have liked to add some buttons that allow you to change color/brush size, as well as a button that allows you to erase.</a:t>
            </a:r>
            <a:endParaRPr dirty="0"/>
          </a:p>
          <a:p>
            <a:pPr marL="457200" lvl="0" indent="-342900" algn="l" rtl="0">
              <a:spcBef>
                <a:spcPts val="0"/>
              </a:spcBef>
              <a:spcAft>
                <a:spcPts val="0"/>
              </a:spcAft>
              <a:buSzPts val="1800"/>
              <a:buChar char="-"/>
            </a:pPr>
            <a:r>
              <a:rPr lang="en" dirty="0"/>
              <a:t>We would have liked to have a larger area to draw on, since ours is rather small</a:t>
            </a:r>
            <a:endParaRPr dirty="0"/>
          </a:p>
          <a:p>
            <a:pPr marL="457200" lvl="0" indent="-342900" algn="l" rtl="0">
              <a:spcBef>
                <a:spcPts val="0"/>
              </a:spcBef>
              <a:spcAft>
                <a:spcPts val="0"/>
              </a:spcAft>
              <a:buSzPts val="1800"/>
              <a:buChar char="-"/>
            </a:pPr>
            <a:r>
              <a:rPr lang="en" dirty="0"/>
              <a:t>Cleaning up wires: putting the breadboards underneath the drawing area so they’re hidden and out of the way.</a:t>
            </a:r>
            <a:endParaRPr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Average</vt:lpstr>
      <vt:lpstr>Arial</vt:lpstr>
      <vt:lpstr>Oswald</vt:lpstr>
      <vt:lpstr>Slate</vt:lpstr>
      <vt:lpstr>Arduino Paint</vt:lpstr>
      <vt:lpstr>Project Description</vt:lpstr>
      <vt:lpstr>Project Features</vt:lpstr>
      <vt:lpstr>How it works</vt:lpstr>
      <vt:lpstr>Challenges we ran into</vt:lpstr>
      <vt:lpstr>Challenges we ran into (part 2)</vt:lpstr>
      <vt:lpstr>Features to add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Katie Corra</cp:lastModifiedBy>
  <cp:revision>1</cp:revision>
  <dcterms:modified xsi:type="dcterms:W3CDTF">2024-12-05T01:25:16Z</dcterms:modified>
</cp:coreProperties>
</file>