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285" r:id="rId4"/>
    <p:sldId id="282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2AD91-A2AE-3BAB-93F0-FA181F0C296E}" v="959" dt="2023-03-16T02:43:58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5F72EB41-9A31-943F-0E66-B0F3859FA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8" y="685800"/>
            <a:ext cx="4572228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492C7A3F-52BD-5121-5AD2-C1830B8CA6E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677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es-CO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;p1:notes">
            <a:extLst>
              <a:ext uri="{FF2B5EF4-FFF2-40B4-BE49-F238E27FC236}">
                <a16:creationId xmlns:a16="http://schemas.microsoft.com/office/drawing/2014/main" id="{B2819D39-3505-5EA7-0D18-79F55BCBF8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Google Shape;53;p1:notes">
            <a:extLst>
              <a:ext uri="{FF2B5EF4-FFF2-40B4-BE49-F238E27FC236}">
                <a16:creationId xmlns:a16="http://schemas.microsoft.com/office/drawing/2014/main" id="{740756F3-6BF3-AAE4-930E-DAACDE7F11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2:notes">
            <a:extLst>
              <a:ext uri="{FF2B5EF4-FFF2-40B4-BE49-F238E27FC236}">
                <a16:creationId xmlns:a16="http://schemas.microsoft.com/office/drawing/2014/main" id="{A7302FAF-94E9-F1A8-76C0-E7458074D7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Google Shape;60;p2:notes">
            <a:extLst>
              <a:ext uri="{FF2B5EF4-FFF2-40B4-BE49-F238E27FC236}">
                <a16:creationId xmlns:a16="http://schemas.microsoft.com/office/drawing/2014/main" id="{F21AE8B7-0DC9-FCF0-916F-522F2BB67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4034203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2:notes">
            <a:extLst>
              <a:ext uri="{FF2B5EF4-FFF2-40B4-BE49-F238E27FC236}">
                <a16:creationId xmlns:a16="http://schemas.microsoft.com/office/drawing/2014/main" id="{A7302FAF-94E9-F1A8-76C0-E7458074D7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Google Shape;60;p2:notes">
            <a:extLst>
              <a:ext uri="{FF2B5EF4-FFF2-40B4-BE49-F238E27FC236}">
                <a16:creationId xmlns:a16="http://schemas.microsoft.com/office/drawing/2014/main" id="{F21AE8B7-0DC9-FCF0-916F-522F2BB67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  <p:extLst>
      <p:ext uri="{BB962C8B-B14F-4D97-AF65-F5344CB8AC3E}">
        <p14:creationId xmlns:p14="http://schemas.microsoft.com/office/powerpoint/2010/main" val="357778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9;p27:notes">
            <a:extLst>
              <a:ext uri="{FF2B5EF4-FFF2-40B4-BE49-F238E27FC236}">
                <a16:creationId xmlns:a16="http://schemas.microsoft.com/office/drawing/2014/main" id="{1A1DA834-3521-FED1-4D0F-108C760882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Google Shape;260;p27:notes">
            <a:extLst>
              <a:ext uri="{FF2B5EF4-FFF2-40B4-BE49-F238E27FC236}">
                <a16:creationId xmlns:a16="http://schemas.microsoft.com/office/drawing/2014/main" id="{C72DC9B0-5A2E-2A6E-F4AB-864829630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0692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;p11">
            <a:extLst>
              <a:ext uri="{FF2B5EF4-FFF2-40B4-BE49-F238E27FC236}">
                <a16:creationId xmlns:a16="http://schemas.microsoft.com/office/drawing/2014/main" id="{37DD7420-601E-4A29-03A8-B7F0561540D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 rot="5400013">
            <a:off x="4623585" y="2285209"/>
            <a:ext cx="5811834" cy="1971674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Google Shape;49;p11">
            <a:extLst>
              <a:ext uri="{FF2B5EF4-FFF2-40B4-BE49-F238E27FC236}">
                <a16:creationId xmlns:a16="http://schemas.microsoft.com/office/drawing/2014/main" id="{CDE5EA64-6DD7-50BC-ABE0-298B720F009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 rot="5400013">
            <a:off x="623085" y="370684"/>
            <a:ext cx="5811834" cy="5800725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67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68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;p3">
            <a:extLst>
              <a:ext uri="{FF2B5EF4-FFF2-40B4-BE49-F238E27FC236}">
                <a16:creationId xmlns:a16="http://schemas.microsoft.com/office/drawing/2014/main" id="{A2A434AC-DE4C-B67C-FC10-BBB55D77F4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885" y="1709735"/>
            <a:ext cx="7886700" cy="2852735"/>
          </a:xfrm>
        </p:spPr>
        <p:txBody>
          <a:bodyPr anchor="b"/>
          <a:lstStyle>
            <a:lvl1pPr>
              <a:defRPr lang="es-ES" sz="60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Google Shape;14;p3">
            <a:extLst>
              <a:ext uri="{FF2B5EF4-FFF2-40B4-BE49-F238E27FC236}">
                <a16:creationId xmlns:a16="http://schemas.microsoft.com/office/drawing/2014/main" id="{781249DA-6B15-38BC-84BE-6EA7509C11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 indent="-228600">
              <a:buNone/>
              <a:defRPr lang="es-ES" sz="2400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Google Shape;15;p3">
            <a:extLst>
              <a:ext uri="{FF2B5EF4-FFF2-40B4-BE49-F238E27FC236}">
                <a16:creationId xmlns:a16="http://schemas.microsoft.com/office/drawing/2014/main" id="{88D501C3-1E42-6D1E-0F94-1CA12A9BB2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5" name="Google Shape;16;p3">
            <a:extLst>
              <a:ext uri="{FF2B5EF4-FFF2-40B4-BE49-F238E27FC236}">
                <a16:creationId xmlns:a16="http://schemas.microsoft.com/office/drawing/2014/main" id="{6CB78B1B-965C-C7A7-6D60-CF506DB1FA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6" name="Google Shape;17;p3">
            <a:extLst>
              <a:ext uri="{FF2B5EF4-FFF2-40B4-BE49-F238E27FC236}">
                <a16:creationId xmlns:a16="http://schemas.microsoft.com/office/drawing/2014/main" id="{565B28E7-46AE-0124-DE07-1BE7892666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44395-E6C1-4209-BCFF-3302E49F5B37}" type="slidenum"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22841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;p4">
            <a:extLst>
              <a:ext uri="{FF2B5EF4-FFF2-40B4-BE49-F238E27FC236}">
                <a16:creationId xmlns:a16="http://schemas.microsoft.com/office/drawing/2014/main" id="{729F76C0-197A-B374-265D-2E3FBF2A71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Google Shape;20;p4">
            <a:extLst>
              <a:ext uri="{FF2B5EF4-FFF2-40B4-BE49-F238E27FC236}">
                <a16:creationId xmlns:a16="http://schemas.microsoft.com/office/drawing/2014/main" id="{22CA9EEE-8CF8-B6B4-468D-2B8998CC895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Google Shape;21;p4">
            <a:extLst>
              <a:ext uri="{FF2B5EF4-FFF2-40B4-BE49-F238E27FC236}">
                <a16:creationId xmlns:a16="http://schemas.microsoft.com/office/drawing/2014/main" id="{4E90D8E9-FF4D-EC03-3BDB-62F1F0999D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5" name="Google Shape;22;p4">
            <a:extLst>
              <a:ext uri="{FF2B5EF4-FFF2-40B4-BE49-F238E27FC236}">
                <a16:creationId xmlns:a16="http://schemas.microsoft.com/office/drawing/2014/main" id="{70733150-9919-C125-20A4-72D40065D8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s-CO"/>
          </a:p>
        </p:txBody>
      </p:sp>
      <p:sp>
        <p:nvSpPr>
          <p:cNvPr id="6" name="Google Shape;23;p4">
            <a:extLst>
              <a:ext uri="{FF2B5EF4-FFF2-40B4-BE49-F238E27FC236}">
                <a16:creationId xmlns:a16="http://schemas.microsoft.com/office/drawing/2014/main" id="{3181A19F-3168-1C43-0AE5-917EC06E4C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DA9DE9-BFF9-4407-AE22-A28A826867C7}" type="slidenum"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15327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7351E8D7-0984-5BD9-7451-6916296F6B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Google Shape;26;p5">
            <a:extLst>
              <a:ext uri="{FF2B5EF4-FFF2-40B4-BE49-F238E27FC236}">
                <a16:creationId xmlns:a16="http://schemas.microsoft.com/office/drawing/2014/main" id="{0C738A63-4986-801E-82DD-54CDD6E520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7"/>
            <a:ext cx="3886200" cy="4351336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Google Shape;27;p5">
            <a:extLst>
              <a:ext uri="{FF2B5EF4-FFF2-40B4-BE49-F238E27FC236}">
                <a16:creationId xmlns:a16="http://schemas.microsoft.com/office/drawing/2014/main" id="{A9C2AA37-D77F-3606-9866-E64BF3C9A3E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29149" y="1825627"/>
            <a:ext cx="3886200" cy="4351336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3599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6">
            <a:extLst>
              <a:ext uri="{FF2B5EF4-FFF2-40B4-BE49-F238E27FC236}">
                <a16:creationId xmlns:a16="http://schemas.microsoft.com/office/drawing/2014/main" id="{7E211C74-03C5-4E08-87EF-6545BF7739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365129"/>
            <a:ext cx="7886700" cy="1325559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Google Shape;30;p6">
            <a:extLst>
              <a:ext uri="{FF2B5EF4-FFF2-40B4-BE49-F238E27FC236}">
                <a16:creationId xmlns:a16="http://schemas.microsoft.com/office/drawing/2014/main" id="{6C356D91-7D57-F6AD-B96D-A15E739DF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9838" y="1681160"/>
            <a:ext cx="3868341" cy="823910"/>
          </a:xfrm>
        </p:spPr>
        <p:txBody>
          <a:bodyPr anchor="b"/>
          <a:lstStyle>
            <a:lvl1pPr indent="-228600">
              <a:buNone/>
              <a:defRPr lang="es-ES" sz="2400" b="1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Google Shape;31;p6">
            <a:extLst>
              <a:ext uri="{FF2B5EF4-FFF2-40B4-BE49-F238E27FC236}">
                <a16:creationId xmlns:a16="http://schemas.microsoft.com/office/drawing/2014/main" id="{FE92BC2B-4D48-1F01-AE9D-1C5059D6F1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9838" y="2505071"/>
            <a:ext cx="3868341" cy="36845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Google Shape;32;p6">
            <a:extLst>
              <a:ext uri="{FF2B5EF4-FFF2-40B4-BE49-F238E27FC236}">
                <a16:creationId xmlns:a16="http://schemas.microsoft.com/office/drawing/2014/main" id="{181C97EF-1BAF-ED13-74D8-B798C05F289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29149" y="1681160"/>
            <a:ext cx="3887388" cy="823910"/>
          </a:xfrm>
        </p:spPr>
        <p:txBody>
          <a:bodyPr anchor="b"/>
          <a:lstStyle>
            <a:lvl1pPr indent="-228600">
              <a:buNone/>
              <a:defRPr lang="es-ES" sz="2400" b="1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Google Shape;33;p6">
            <a:extLst>
              <a:ext uri="{FF2B5EF4-FFF2-40B4-BE49-F238E27FC236}">
                <a16:creationId xmlns:a16="http://schemas.microsoft.com/office/drawing/2014/main" id="{B652CE8B-B0FD-C4D6-B213-94047FB5920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29149" y="2505071"/>
            <a:ext cx="3887388" cy="3684583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8768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;p7">
            <a:extLst>
              <a:ext uri="{FF2B5EF4-FFF2-40B4-BE49-F238E27FC236}">
                <a16:creationId xmlns:a16="http://schemas.microsoft.com/office/drawing/2014/main" id="{9C023AF1-DB0C-F55E-C3EE-752A0FA3F7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8081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;p8">
            <a:extLst>
              <a:ext uri="{FF2B5EF4-FFF2-40B4-BE49-F238E27FC236}">
                <a16:creationId xmlns:a16="http://schemas.microsoft.com/office/drawing/2014/main" id="{ACA07987-A90D-9392-0FE2-424331E3D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Google Shape;38;p8">
            <a:extLst>
              <a:ext uri="{FF2B5EF4-FFF2-40B4-BE49-F238E27FC236}">
                <a16:creationId xmlns:a16="http://schemas.microsoft.com/office/drawing/2014/main" id="{E4685272-E068-3C2F-A459-60184B87752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 indent="-431797">
              <a:buSzPts val="3200"/>
              <a:defRPr lang="es-ES" sz="3200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Google Shape;39;p8">
            <a:extLst>
              <a:ext uri="{FF2B5EF4-FFF2-40B4-BE49-F238E27FC236}">
                <a16:creationId xmlns:a16="http://schemas.microsoft.com/office/drawing/2014/main" id="{6373C2DD-8FFE-BFE4-B447-5EBB24CF3F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indent="-228600">
              <a:buNone/>
              <a:defRPr lang="es-ES" sz="1600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4987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9">
            <a:extLst>
              <a:ext uri="{FF2B5EF4-FFF2-40B4-BE49-F238E27FC236}">
                <a16:creationId xmlns:a16="http://schemas.microsoft.com/office/drawing/2014/main" id="{AE24BD85-75DA-48F5-7DE9-8F738B179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77" cy="1600200"/>
          </a:xfrm>
        </p:spPr>
        <p:txBody>
          <a:bodyPr anchor="b"/>
          <a:lstStyle>
            <a:lvl1pPr>
              <a:defRPr lang="es-ES" sz="3200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Google Shape;42;p9">
            <a:extLst>
              <a:ext uri="{FF2B5EF4-FFF2-40B4-BE49-F238E27FC236}">
                <a16:creationId xmlns:a16="http://schemas.microsoft.com/office/drawing/2014/main" id="{5EE2FC22-4629-AE49-2CC2-3799A9D6324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887388" y="987423"/>
            <a:ext cx="4629149" cy="4873623"/>
          </a:xfrm>
        </p:spPr>
        <p:txBody>
          <a:bodyPr/>
          <a:lstStyle>
            <a:lvl1pPr>
              <a:buNone/>
              <a:defRPr lang="es-ES" sz="3200"/>
            </a:lvl1pPr>
          </a:lstStyle>
          <a:p>
            <a:pPr lvl="0"/>
            <a:r>
              <a:rPr lang="es-ES"/>
              <a:t>Haga clic en el icono para agregar una imagen</a:t>
            </a:r>
          </a:p>
        </p:txBody>
      </p:sp>
      <p:sp>
        <p:nvSpPr>
          <p:cNvPr id="4" name="Google Shape;43;p9">
            <a:extLst>
              <a:ext uri="{FF2B5EF4-FFF2-40B4-BE49-F238E27FC236}">
                <a16:creationId xmlns:a16="http://schemas.microsoft.com/office/drawing/2014/main" id="{1863F09C-988C-66F4-1D23-19488F0D996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77" cy="3811584"/>
          </a:xfrm>
        </p:spPr>
        <p:txBody>
          <a:bodyPr/>
          <a:lstStyle>
            <a:lvl1pPr indent="-228600">
              <a:buNone/>
              <a:defRPr lang="es-ES" sz="1600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396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10">
            <a:extLst>
              <a:ext uri="{FF2B5EF4-FFF2-40B4-BE49-F238E27FC236}">
                <a16:creationId xmlns:a16="http://schemas.microsoft.com/office/drawing/2014/main" id="{95A66C84-F339-E8C7-D0AC-07262587FE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Google Shape;46;p10">
            <a:extLst>
              <a:ext uri="{FF2B5EF4-FFF2-40B4-BE49-F238E27FC236}">
                <a16:creationId xmlns:a16="http://schemas.microsoft.com/office/drawing/2014/main" id="{F720EBD2-0142-A151-6E33-B296CD86B65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 rot="5400013">
            <a:off x="2396331" y="57945"/>
            <a:ext cx="4351336" cy="7886700"/>
          </a:xfrm>
        </p:spPr>
        <p:txBody>
          <a:bodyPr/>
          <a:lstStyle>
            <a:lvl1pPr>
              <a:defRPr lang="es-ES"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4235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>
            <a:extLst>
              <a:ext uri="{FF2B5EF4-FFF2-40B4-BE49-F238E27FC236}">
                <a16:creationId xmlns:a16="http://schemas.microsoft.com/office/drawing/2014/main" id="{645E3120-E6EE-9735-EB43-9B4E2A36E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/>
          <a:p>
            <a:pPr lvl="0"/>
            <a:endParaRPr lang="es-CO"/>
          </a:p>
        </p:txBody>
      </p:sp>
      <p:sp>
        <p:nvSpPr>
          <p:cNvPr id="3" name="Google Shape;7;p1">
            <a:extLst>
              <a:ext uri="{FF2B5EF4-FFF2-40B4-BE49-F238E27FC236}">
                <a16:creationId xmlns:a16="http://schemas.microsoft.com/office/drawing/2014/main" id="{478D9A94-D61E-3068-AC0D-44E26FFB1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t" anchorCtr="0" compatLnSpc="1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758653A-7C0A-1588-A5D3-30327DC78FA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200" b="0" i="0" u="none" strike="noStrike" kern="0" cap="none" spc="0" baseline="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es-CO"/>
          </a:p>
        </p:txBody>
      </p:sp>
      <p:sp>
        <p:nvSpPr>
          <p:cNvPr id="5" name="Google Shape;9;p1">
            <a:extLst>
              <a:ext uri="{FF2B5EF4-FFF2-40B4-BE49-F238E27FC236}">
                <a16:creationId xmlns:a16="http://schemas.microsoft.com/office/drawing/2014/main" id="{44696D44-3009-6C4A-5F6E-7B597B4B2B6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028949" y="6356351"/>
            <a:ext cx="308609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200" b="0" i="0" u="none" strike="noStrike" kern="0" cap="none" spc="0" baseline="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endParaRPr lang="es-CO"/>
          </a:p>
        </p:txBody>
      </p:sp>
      <p:sp>
        <p:nvSpPr>
          <p:cNvPr id="6" name="Google Shape;10;p1">
            <a:extLst>
              <a:ext uri="{FF2B5EF4-FFF2-40B4-BE49-F238E27FC236}">
                <a16:creationId xmlns:a16="http://schemas.microsoft.com/office/drawing/2014/main" id="{FD2FBFB0-9307-555B-AF0C-430FFFBA011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457949" y="6356351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45701" rIns="91421" bIns="45701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CO" sz="1200" b="0" i="0" u="none" strike="noStrike" kern="0" cap="none" spc="0" baseline="0">
                <a:solidFill>
                  <a:srgbClr val="888888"/>
                </a:solidFill>
                <a:uFillTx/>
                <a:latin typeface="Calibri"/>
                <a:ea typeface="Calibri"/>
                <a:cs typeface="Calibri"/>
              </a:defRPr>
            </a:lvl1pPr>
          </a:lstStyle>
          <a:p>
            <a:pPr lvl="0"/>
            <a:fld id="{1A069FAB-4B37-454F-8CF1-12A17DBFE605}" type="slidenum">
              <a:t>‹#›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CO" sz="4400" b="0" i="0" u="none" strike="noStrike" kern="0" cap="none" spc="0" baseline="0">
          <a:solidFill>
            <a:srgbClr val="000000"/>
          </a:solidFill>
          <a:uFillTx/>
          <a:latin typeface="Calibri"/>
          <a:ea typeface="Calibri"/>
          <a:cs typeface="Calibri"/>
        </a:defRPr>
      </a:lvl1pPr>
    </p:titleStyle>
    <p:bodyStyle>
      <a:lvl1pPr marL="457200" marR="0" lvl="0" indent="-406395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lang="es-CO" sz="2800" b="0" i="0" u="none" strike="noStrike" kern="0" cap="none" spc="0" baseline="0">
          <a:solidFill>
            <a:srgbClr val="000000"/>
          </a:solidFill>
          <a:uFillTx/>
          <a:latin typeface="Calibri"/>
          <a:ea typeface="Calibri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E8940-E8E7-FEEE-BAB4-40BFED8770C6}"/>
              </a:ext>
            </a:extLst>
          </p:cNvPr>
          <p:cNvSpPr txBox="1"/>
          <p:nvPr/>
        </p:nvSpPr>
        <p:spPr>
          <a:xfrm>
            <a:off x="1191544" y="4607304"/>
            <a:ext cx="69286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Como </a:t>
            </a:r>
            <a:r>
              <a:rPr lang="en-US" sz="2400" dirty="0" err="1">
                <a:ea typeface="+mn-lt"/>
                <a:cs typeface="+mn-lt"/>
              </a:rPr>
              <a:t>hacer</a:t>
            </a:r>
            <a:r>
              <a:rPr lang="en-US" sz="2400" dirty="0">
                <a:ea typeface="+mn-lt"/>
                <a:cs typeface="+mn-lt"/>
              </a:rPr>
              <a:t> manage de </a:t>
            </a:r>
            <a:r>
              <a:rPr lang="en-US" sz="2400" dirty="0" err="1">
                <a:ea typeface="+mn-lt"/>
                <a:cs typeface="+mn-lt"/>
              </a:rPr>
              <a:t>usuarios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Mysql</a:t>
            </a:r>
            <a:r>
              <a:rPr lang="en-US" sz="2400" dirty="0">
                <a:ea typeface="+mn-lt"/>
                <a:cs typeface="+mn-lt"/>
              </a:rPr>
              <a:t> y </a:t>
            </a:r>
            <a:r>
              <a:rPr lang="en-US" sz="2400" dirty="0" err="1">
                <a:ea typeface="+mn-lt"/>
                <a:cs typeface="+mn-lt"/>
              </a:rPr>
              <a:t>postgres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1FB15-C82A-5353-0707-CDDBCB09B43B}"/>
              </a:ext>
            </a:extLst>
          </p:cNvPr>
          <p:cNvSpPr txBox="1"/>
          <p:nvPr/>
        </p:nvSpPr>
        <p:spPr>
          <a:xfrm>
            <a:off x="1235675" y="5436972"/>
            <a:ext cx="61077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Omar Felipe Rincon Fonseca - 02210131021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85D6564-4BBA-A13A-FD49-A978AB169356}"/>
              </a:ext>
            </a:extLst>
          </p:cNvPr>
          <p:cNvSpPr txBox="1"/>
          <p:nvPr/>
        </p:nvSpPr>
        <p:spPr>
          <a:xfrm>
            <a:off x="970469" y="1739574"/>
            <a:ext cx="7459024" cy="35086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ES" sz="1400" dirty="0">
                <a:ea typeface="+mn-lt"/>
                <a:cs typeface="+mn-lt"/>
              </a:rPr>
              <a:t>Accede a la consola de MySQL como usuario </a:t>
            </a:r>
            <a:r>
              <a:rPr lang="es-ES" sz="1400" dirty="0" err="1">
                <a:ea typeface="+mn-lt"/>
                <a:cs typeface="+mn-lt"/>
              </a:rPr>
              <a:t>root</a:t>
            </a:r>
            <a:r>
              <a:rPr lang="es-ES" sz="1400" dirty="0">
                <a:ea typeface="+mn-lt"/>
                <a:cs typeface="+mn-lt"/>
              </a:rPr>
              <a:t> o un usuario con permisos para crear usuarios.</a:t>
            </a:r>
            <a:endParaRPr lang="es-ES" sz="1400" dirty="0">
              <a:latin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400" dirty="0">
                <a:latin typeface="Calibri"/>
                <a:cs typeface="Calibri"/>
              </a:rPr>
              <a:t>Luego en la sentencia </a:t>
            </a:r>
            <a:r>
              <a:rPr lang="es-ES" sz="1400" dirty="0" err="1">
                <a:latin typeface="Calibri"/>
                <a:cs typeface="Calibri"/>
              </a:rPr>
              <a:t>sql</a:t>
            </a:r>
            <a:r>
              <a:rPr lang="es-ES" sz="1400" dirty="0">
                <a:latin typeface="Calibri"/>
                <a:cs typeface="Calibri"/>
              </a:rPr>
              <a:t> </a:t>
            </a:r>
            <a:r>
              <a:rPr lang="es-ES" sz="1400" dirty="0">
                <a:ea typeface="+mn-lt"/>
                <a:cs typeface="+mn-lt"/>
              </a:rPr>
              <a:t>Crea un nuevo usuario con el comando:</a:t>
            </a:r>
          </a:p>
          <a:p>
            <a:pPr algn="just"/>
            <a:r>
              <a:rPr lang="es-ES" sz="1400" dirty="0">
                <a:latin typeface="Consolas"/>
                <a:cs typeface="Calibri"/>
              </a:rPr>
              <a:t>  </a:t>
            </a:r>
            <a:r>
              <a:rPr lang="es-ES" sz="1400" b="1" dirty="0">
                <a:latin typeface="Consolas"/>
                <a:cs typeface="Calibri"/>
              </a:rPr>
              <a:t>CREATE USER '</a:t>
            </a:r>
            <a:r>
              <a:rPr lang="es-ES" sz="1400" b="1" dirty="0" err="1">
                <a:latin typeface="Consolas"/>
                <a:cs typeface="Calibri"/>
              </a:rPr>
              <a:t>nombre_usuario'@'localhost</a:t>
            </a:r>
            <a:r>
              <a:rPr lang="es-ES" sz="1400" b="1" dirty="0">
                <a:latin typeface="Consolas"/>
                <a:cs typeface="Calibri"/>
              </a:rPr>
              <a:t>' IDENTIFIED BY 'contraseña';</a:t>
            </a:r>
            <a:endParaRPr lang="es-ES" sz="1400" b="1">
              <a:latin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400" dirty="0">
                <a:ea typeface="+mn-lt"/>
                <a:cs typeface="+mn-lt"/>
              </a:rPr>
              <a:t>Se asigna permisos al usuario utilizando el comando :</a:t>
            </a:r>
            <a:endParaRPr lang="es-ES" sz="1400" dirty="0">
              <a:latin typeface="Calibri"/>
              <a:cs typeface="Calibri"/>
            </a:endParaRPr>
          </a:p>
          <a:p>
            <a:pPr algn="just"/>
            <a:r>
              <a:rPr lang="es-ES" sz="1400" dirty="0">
                <a:latin typeface="Consolas"/>
                <a:cs typeface="Calibri"/>
              </a:rPr>
              <a:t>  </a:t>
            </a:r>
            <a:r>
              <a:rPr lang="es-ES" sz="1400" b="1" dirty="0">
                <a:latin typeface="Consolas"/>
                <a:cs typeface="Calibri"/>
              </a:rPr>
              <a:t>GRANT permisos ON </a:t>
            </a:r>
            <a:r>
              <a:rPr lang="es-ES" sz="1400" b="1" dirty="0" err="1">
                <a:latin typeface="Consolas"/>
                <a:cs typeface="Calibri"/>
              </a:rPr>
              <a:t>base_datos.tabla</a:t>
            </a:r>
            <a:r>
              <a:rPr lang="es-ES" sz="1400" b="1" dirty="0">
                <a:latin typeface="Consolas"/>
                <a:cs typeface="Calibri"/>
              </a:rPr>
              <a:t> TO '</a:t>
            </a:r>
            <a:r>
              <a:rPr lang="es-ES" sz="1400" b="1" dirty="0" err="1">
                <a:latin typeface="Consolas"/>
                <a:cs typeface="Calibri"/>
              </a:rPr>
              <a:t>nombre_usuario'@'localhost</a:t>
            </a:r>
            <a:r>
              <a:rPr lang="es-ES" sz="1400" b="1" dirty="0">
                <a:latin typeface="Consolas"/>
                <a:cs typeface="Calibri"/>
              </a:rPr>
              <a:t>';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400" dirty="0">
                <a:ea typeface="+mn-lt"/>
                <a:cs typeface="+mn-lt"/>
              </a:rPr>
              <a:t>Se Verifica que los permisos se hayan asignado correctamente utilizando el comando:</a:t>
            </a:r>
            <a:endParaRPr lang="es-ES" sz="1400" dirty="0">
              <a:latin typeface="Consolas"/>
              <a:ea typeface="+mn-lt"/>
              <a:cs typeface="+mn-lt"/>
            </a:endParaRPr>
          </a:p>
          <a:p>
            <a:pPr algn="just"/>
            <a:r>
              <a:rPr lang="es-ES" sz="1400" dirty="0">
                <a:ea typeface="+mn-lt"/>
                <a:cs typeface="+mn-lt"/>
              </a:rPr>
              <a:t> </a:t>
            </a:r>
            <a:r>
              <a:rPr lang="es-ES" sz="1400" dirty="0">
                <a:latin typeface="Calibri"/>
                <a:cs typeface="Calibri" panose="020F0502020204030204"/>
              </a:rPr>
              <a:t>   </a:t>
            </a:r>
            <a:r>
              <a:rPr lang="es-ES" sz="1400" b="1" dirty="0">
                <a:latin typeface="Consolas"/>
                <a:cs typeface="Calibri" panose="020F0502020204030204"/>
              </a:rPr>
              <a:t>SHOW GRANTS FOR '</a:t>
            </a:r>
            <a:r>
              <a:rPr lang="es-ES" sz="1400" b="1" dirty="0" err="1">
                <a:latin typeface="Consolas"/>
                <a:cs typeface="Calibri" panose="020F0502020204030204"/>
              </a:rPr>
              <a:t>nombre_usuario'@'localhost</a:t>
            </a:r>
            <a:r>
              <a:rPr lang="es-ES" sz="1400" b="1" dirty="0">
                <a:latin typeface="Consolas"/>
                <a:cs typeface="Calibri" panose="020F0502020204030204"/>
              </a:rPr>
              <a:t>';</a:t>
            </a:r>
            <a:r>
              <a:rPr lang="es-ES" sz="1400" dirty="0">
                <a:ea typeface="+mn-lt"/>
                <a:cs typeface="+mn-lt"/>
              </a:rPr>
              <a:t>. </a:t>
            </a:r>
            <a:endParaRPr lang="es-ES" sz="1400">
              <a:latin typeface="Consolas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400" dirty="0">
                <a:latin typeface="Consolas"/>
                <a:cs typeface="Calibri" panose="020F0502020204030204"/>
              </a:rPr>
              <a:t>Luego se vuelven a cargar los permisos de los usuarios con el comando: </a:t>
            </a:r>
            <a:r>
              <a:rPr lang="es-ES" sz="1400" b="1" dirty="0">
                <a:ea typeface="+mn-lt"/>
                <a:cs typeface="+mn-lt"/>
              </a:rPr>
              <a:t>FLUSH PRIVILEGES;</a:t>
            </a:r>
            <a:endParaRPr lang="es-ES" sz="1400" b="1">
              <a:latin typeface="Consolas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400" dirty="0">
                <a:ea typeface="+mn-lt"/>
                <a:cs typeface="+mn-lt"/>
              </a:rPr>
              <a:t>Si necesita revocar un permiso, la estructura es casi la misma que para otorgar un permiso:</a:t>
            </a:r>
            <a:endParaRPr lang="es-ES" sz="1400" dirty="0">
              <a:latin typeface="Calibri" panose="020F0502020204030204"/>
              <a:ea typeface="+mn-lt"/>
              <a:cs typeface="+mn-lt"/>
            </a:endParaRPr>
          </a:p>
          <a:p>
            <a:pPr algn="just"/>
            <a:r>
              <a:rPr lang="es-ES" sz="1400" dirty="0">
                <a:latin typeface="Calibri" panose="020F0502020204030204"/>
                <a:cs typeface="Calibri" panose="020F0502020204030204"/>
              </a:rPr>
              <a:t> </a:t>
            </a:r>
            <a:r>
              <a:rPr lang="es-ES" sz="1400" dirty="0">
                <a:ea typeface="+mn-lt"/>
                <a:cs typeface="+mn-lt"/>
              </a:rPr>
              <a:t>   </a:t>
            </a:r>
            <a:r>
              <a:rPr lang="es-ES" sz="1400" b="1" dirty="0">
                <a:ea typeface="+mn-lt"/>
                <a:cs typeface="+mn-lt"/>
              </a:rPr>
              <a:t>REVOKE </a:t>
            </a:r>
            <a:r>
              <a:rPr lang="es-ES" sz="1400" b="1" dirty="0" err="1">
                <a:ea typeface="+mn-lt"/>
                <a:cs typeface="+mn-lt"/>
              </a:rPr>
              <a:t>type_of_permission</a:t>
            </a:r>
            <a:r>
              <a:rPr lang="es-ES" sz="1400" b="1" dirty="0">
                <a:ea typeface="+mn-lt"/>
                <a:cs typeface="+mn-lt"/>
              </a:rPr>
              <a:t> ON </a:t>
            </a:r>
            <a:r>
              <a:rPr lang="es-ES" sz="1400" b="1" dirty="0" err="1">
                <a:ea typeface="+mn-lt"/>
                <a:cs typeface="+mn-lt"/>
              </a:rPr>
              <a:t>database_name.table_name</a:t>
            </a:r>
            <a:r>
              <a:rPr lang="es-ES" sz="1400" b="1" dirty="0">
                <a:ea typeface="+mn-lt"/>
                <a:cs typeface="+mn-lt"/>
              </a:rPr>
              <a:t> FROM '</a:t>
            </a:r>
            <a:r>
              <a:rPr lang="es-ES" sz="1400" b="1" dirty="0" err="1">
                <a:ea typeface="+mn-lt"/>
                <a:cs typeface="+mn-lt"/>
              </a:rPr>
              <a:t>username</a:t>
            </a:r>
            <a:r>
              <a:rPr lang="es-ES" sz="1400" b="1" dirty="0">
                <a:ea typeface="+mn-lt"/>
                <a:cs typeface="+mn-lt"/>
              </a:rPr>
              <a:t>'@'localhost';</a:t>
            </a:r>
            <a:endParaRPr lang="es-ES" sz="1400" b="1" dirty="0">
              <a:latin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400" dirty="0">
                <a:latin typeface="Calibri" panose="020F0502020204030204"/>
                <a:cs typeface="Calibri" panose="020F0502020204030204"/>
              </a:rPr>
              <a:t>Y para borrar un usuario es:</a:t>
            </a:r>
            <a:endParaRPr lang="es-ES" sz="1400" b="1" dirty="0">
              <a:latin typeface="Calibri" panose="020F0502020204030204"/>
              <a:cs typeface="Calibri" panose="020F0502020204030204"/>
            </a:endParaRPr>
          </a:p>
          <a:p>
            <a:pPr algn="just"/>
            <a:r>
              <a:rPr lang="es-ES" sz="1400" dirty="0">
                <a:latin typeface="Calibri" panose="020F0502020204030204"/>
                <a:cs typeface="Calibri" panose="020F0502020204030204"/>
              </a:rPr>
              <a:t>   </a:t>
            </a:r>
            <a:r>
              <a:rPr lang="es-ES" sz="1400" dirty="0">
                <a:ea typeface="+mn-lt"/>
                <a:cs typeface="+mn-lt"/>
              </a:rPr>
              <a:t> </a:t>
            </a:r>
            <a:r>
              <a:rPr lang="es-ES" sz="1400" b="1" dirty="0">
                <a:ea typeface="+mn-lt"/>
                <a:cs typeface="+mn-lt"/>
              </a:rPr>
              <a:t>DROP USER '</a:t>
            </a:r>
            <a:r>
              <a:rPr lang="es-ES" sz="1400" b="1" dirty="0" err="1">
                <a:ea typeface="+mn-lt"/>
                <a:cs typeface="+mn-lt"/>
              </a:rPr>
              <a:t>username</a:t>
            </a:r>
            <a:r>
              <a:rPr lang="es-ES" sz="1400" b="1" dirty="0">
                <a:ea typeface="+mn-lt"/>
                <a:cs typeface="+mn-lt"/>
              </a:rPr>
              <a:t>'@'localhost';</a:t>
            </a:r>
            <a:endParaRPr lang="es-ES" sz="1400" b="1" dirty="0">
              <a:latin typeface="Calibri" panose="020F0502020204030204"/>
              <a:cs typeface="Calibri" panose="020F0502020204030204"/>
            </a:endParaRPr>
          </a:p>
          <a:p>
            <a:pPr algn="just"/>
            <a:endParaRPr lang="es-ES" sz="1600" dirty="0">
              <a:latin typeface="Calibri" panose="020F0502020204030204"/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endParaRPr lang="es-ES" sz="2400" dirty="0">
              <a:latin typeface="Myanmar Text"/>
              <a:cs typeface="Myanmar Tex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2A6AF6-6429-9C83-B54B-FA1EBDCA32BF}"/>
              </a:ext>
            </a:extLst>
          </p:cNvPr>
          <p:cNvSpPr/>
          <p:nvPr/>
        </p:nvSpPr>
        <p:spPr>
          <a:xfrm>
            <a:off x="2231210" y="710329"/>
            <a:ext cx="4397313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5400" b="1" dirty="0" err="1">
                <a:ln w="9525">
                  <a:solidFill>
                    <a:prstClr val="white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Jumble"/>
              </a:rPr>
              <a:t>Mysql</a:t>
            </a:r>
            <a:endParaRPr lang="es-ES" sz="5400" b="1" cap="none" spc="0" dirty="0" err="1">
              <a:ln w="9525">
                <a:solidFill>
                  <a:prstClr val="white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rgbClr val="5B9BD5">
                    <a:lumMod val="60000"/>
                    <a:lumOff val="40000"/>
                  </a:srgbClr>
                </a:outerShdw>
              </a:effectLst>
              <a:latin typeface="Jumbl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1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85D6564-4BBA-A13A-FD49-A978AB169356}"/>
              </a:ext>
            </a:extLst>
          </p:cNvPr>
          <p:cNvSpPr txBox="1"/>
          <p:nvPr/>
        </p:nvSpPr>
        <p:spPr>
          <a:xfrm>
            <a:off x="970469" y="1739574"/>
            <a:ext cx="7459024" cy="26468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ES" sz="1400" dirty="0">
                <a:ea typeface="+mn-lt"/>
                <a:cs typeface="+mn-lt"/>
              </a:rPr>
              <a:t>Accede a la consola de PostgreSQL como usuario con permisos para crear usuarios.</a:t>
            </a:r>
            <a:endParaRPr lang="es-ES" sz="1400" dirty="0">
              <a:latin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400" dirty="0">
                <a:ea typeface="+mn-lt"/>
                <a:cs typeface="+mn-lt"/>
              </a:rPr>
              <a:t>Se crea un nuevo usuario con el comando </a:t>
            </a:r>
            <a:r>
              <a:rPr lang="es-ES" sz="1400" b="1" dirty="0">
                <a:latin typeface="Consolas"/>
                <a:cs typeface="Calibri"/>
              </a:rPr>
              <a:t>CREATE USER </a:t>
            </a:r>
            <a:r>
              <a:rPr lang="es-ES" sz="1400" b="1" dirty="0" err="1">
                <a:latin typeface="Consolas"/>
                <a:cs typeface="Calibri"/>
              </a:rPr>
              <a:t>nombre_usuario</a:t>
            </a:r>
            <a:r>
              <a:rPr lang="es-ES" sz="1400" b="1" dirty="0">
                <a:latin typeface="Consolas"/>
                <a:cs typeface="Calibri"/>
              </a:rPr>
              <a:t> WITH PASSWORD 'contraseña';</a:t>
            </a:r>
            <a:endParaRPr lang="es-ES" sz="1400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1400" dirty="0">
                <a:ea typeface="+mn-lt"/>
                <a:cs typeface="+mn-lt"/>
              </a:rPr>
              <a:t>Verifica que los permisos se hayan asignado correctamente utilizando el comando </a:t>
            </a:r>
            <a:r>
              <a:rPr lang="es-ES" sz="1400" b="1" dirty="0">
                <a:latin typeface="Consolas"/>
                <a:cs typeface="Calibri"/>
              </a:rPr>
              <a:t>SELECT * FROM </a:t>
            </a:r>
            <a:r>
              <a:rPr lang="es-ES" sz="1400" b="1" dirty="0" err="1">
                <a:latin typeface="Consolas"/>
                <a:cs typeface="Calibri"/>
              </a:rPr>
              <a:t>information_schema.role_table_grants</a:t>
            </a:r>
            <a:r>
              <a:rPr lang="es-ES" sz="1400" b="1" dirty="0">
                <a:latin typeface="Consolas"/>
                <a:cs typeface="Calibri"/>
              </a:rPr>
              <a:t> WHERE </a:t>
            </a:r>
            <a:r>
              <a:rPr lang="es-ES" sz="1400" b="1" dirty="0" err="1">
                <a:latin typeface="Consolas"/>
                <a:cs typeface="Calibri"/>
              </a:rPr>
              <a:t>grantee</a:t>
            </a:r>
            <a:r>
              <a:rPr lang="es-ES" sz="1400" b="1" dirty="0">
                <a:latin typeface="Consolas"/>
                <a:cs typeface="Calibri"/>
              </a:rPr>
              <a:t> = '</a:t>
            </a:r>
            <a:r>
              <a:rPr lang="es-ES" sz="1400" b="1" dirty="0" err="1">
                <a:latin typeface="Consolas"/>
                <a:cs typeface="Calibri"/>
              </a:rPr>
              <a:t>nombre_usuario</a:t>
            </a:r>
            <a:r>
              <a:rPr lang="es-ES" sz="1400" b="1" dirty="0">
                <a:latin typeface="Consolas"/>
                <a:cs typeface="Calibri"/>
              </a:rPr>
              <a:t>';</a:t>
            </a:r>
          </a:p>
          <a:p>
            <a:pPr marL="285750" indent="-285750" algn="just">
              <a:buFont typeface="Arial"/>
              <a:buChar char="•"/>
            </a:pPr>
            <a:r>
              <a:rPr lang="es-ES" sz="1400" dirty="0">
                <a:ea typeface="+mn-lt"/>
                <a:cs typeface="+mn-lt"/>
              </a:rPr>
              <a:t>Para borrar un usuario en particular, utiliza el siguiente comando:</a:t>
            </a:r>
            <a:endParaRPr lang="es-ES" sz="1400" b="1" dirty="0">
              <a:latin typeface="Consolas"/>
              <a:cs typeface="Calibri" panose="020F0502020204030204"/>
            </a:endParaRPr>
          </a:p>
          <a:p>
            <a:pPr algn="just"/>
            <a:r>
              <a:rPr lang="es-ES" sz="1400" dirty="0">
                <a:latin typeface="Calibri" panose="020F0502020204030204"/>
                <a:cs typeface="Calibri" panose="020F0502020204030204"/>
              </a:rPr>
              <a:t>      </a:t>
            </a:r>
            <a:r>
              <a:rPr lang="es-ES" sz="1400" b="1" dirty="0">
                <a:latin typeface="Calibri" panose="020F0502020204030204"/>
                <a:cs typeface="Calibri" panose="020F0502020204030204"/>
              </a:rPr>
              <a:t> </a:t>
            </a:r>
            <a:r>
              <a:rPr lang="es-ES" sz="1400" b="1" dirty="0">
                <a:ea typeface="+mn-lt"/>
                <a:cs typeface="+mn-lt"/>
              </a:rPr>
              <a:t>DROP USER </a:t>
            </a:r>
            <a:r>
              <a:rPr lang="es-ES" sz="1400" b="1" dirty="0" err="1">
                <a:ea typeface="+mn-lt"/>
                <a:cs typeface="+mn-lt"/>
              </a:rPr>
              <a:t>nombre_de_usuario</a:t>
            </a:r>
            <a:r>
              <a:rPr lang="es-ES" sz="1400" b="1" dirty="0">
                <a:ea typeface="+mn-lt"/>
                <a:cs typeface="+mn-lt"/>
              </a:rPr>
              <a:t>;</a:t>
            </a:r>
            <a:endParaRPr lang="es-ES" sz="1400" b="1" dirty="0">
              <a:latin typeface="Calibri" panose="020F0502020204030204"/>
              <a:cs typeface="Calibri" panose="020F0502020204030204"/>
            </a:endParaRPr>
          </a:p>
          <a:p>
            <a:pPr algn="just"/>
            <a:endParaRPr lang="es-ES" sz="1400" dirty="0">
              <a:latin typeface="Calibri" panose="020F0502020204030204"/>
              <a:cs typeface="Calibri" panose="020F0502020204030204"/>
            </a:endParaRPr>
          </a:p>
          <a:p>
            <a:pPr algn="just"/>
            <a:endParaRPr lang="es-ES" sz="1600" dirty="0">
              <a:latin typeface="Calibri" panose="020F0502020204030204"/>
              <a:cs typeface="Calibri" panose="020F0502020204030204"/>
            </a:endParaRPr>
          </a:p>
          <a:p>
            <a:pPr marL="457200" indent="-457200" algn="just">
              <a:buAutoNum type="arabicPeriod"/>
            </a:pPr>
            <a:endParaRPr lang="es-ES" sz="2400" dirty="0">
              <a:latin typeface="Myanmar Text"/>
              <a:cs typeface="Myanmar Tex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2A6AF6-6429-9C83-B54B-FA1EBDCA32BF}"/>
              </a:ext>
            </a:extLst>
          </p:cNvPr>
          <p:cNvSpPr/>
          <p:nvPr/>
        </p:nvSpPr>
        <p:spPr>
          <a:xfrm>
            <a:off x="2231210" y="710329"/>
            <a:ext cx="4397313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Jumble"/>
                <a:cs typeface="Calibri"/>
              </a:rPr>
              <a:t>PostgreSQL</a:t>
            </a:r>
            <a:endParaRPr lang="es-ES" sz="5400" b="1" cap="none" spc="0" dirty="0" err="1">
              <a:ln w="9525">
                <a:solidFill>
                  <a:prstClr val="white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rgbClr val="5B9BD5">
                    <a:lumMod val="60000"/>
                    <a:lumOff val="40000"/>
                  </a:srgbClr>
                </a:outerShdw>
              </a:effectLst>
              <a:latin typeface="Jumbl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7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3CE6309-EF88-9840-1562-76501826C669}"/>
              </a:ext>
            </a:extLst>
          </p:cNvPr>
          <p:cNvSpPr/>
          <p:nvPr/>
        </p:nvSpPr>
        <p:spPr>
          <a:xfrm>
            <a:off x="1151913" y="3012305"/>
            <a:ext cx="7109997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Jumble" panose="02000503000000020004" pitchFamily="2" charset="0"/>
              </a:rPr>
              <a:t>GRACIAS POR </a:t>
            </a:r>
          </a:p>
          <a:p>
            <a:pPr algn="ctr"/>
            <a:r>
              <a:rPr lang="es-ES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Jumble" panose="02000503000000020004" pitchFamily="2" charset="0"/>
              </a:rPr>
              <a:t>SU ATENCIÓN</a:t>
            </a:r>
          </a:p>
        </p:txBody>
      </p:sp>
      <p:pic>
        <p:nvPicPr>
          <p:cNvPr id="2" name="Picture 2" descr="A picture containing indoor, cat, floor, mammal&#10;&#10;Description automatically generated">
            <a:extLst>
              <a:ext uri="{FF2B5EF4-FFF2-40B4-BE49-F238E27FC236}">
                <a16:creationId xmlns:a16="http://schemas.microsoft.com/office/drawing/2014/main" id="{E517B782-73AC-8272-626D-F297C5AFC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15" y="909105"/>
            <a:ext cx="5196897" cy="1985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DES 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UDES%202018</Template>
  <TotalTime>217</TotalTime>
  <Words>263</Words>
  <Application>Microsoft Office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UDES 2018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ROCA</dc:creator>
  <cp:keywords>PLANTILLA INSTITUCIONAL UDES</cp:keywords>
  <cp:lastModifiedBy>LISSETTE VIVIANA CARDENAS PALLARES</cp:lastModifiedBy>
  <cp:revision>149</cp:revision>
  <dcterms:modified xsi:type="dcterms:W3CDTF">2023-03-16T02:44:47Z</dcterms:modified>
</cp:coreProperties>
</file>