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6" r:id="rId1"/>
  </p:sldMasterIdLst>
  <p:notesMasterIdLst>
    <p:notesMasterId r:id="rId13"/>
  </p:notesMasterIdLst>
  <p:handoutMasterIdLst>
    <p:handoutMasterId r:id="rId14"/>
  </p:handoutMasterIdLst>
  <p:sldIdLst>
    <p:sldId id="436" r:id="rId2"/>
    <p:sldId id="461" r:id="rId3"/>
    <p:sldId id="518" r:id="rId4"/>
    <p:sldId id="551" r:id="rId5"/>
    <p:sldId id="552" r:id="rId6"/>
    <p:sldId id="553" r:id="rId7"/>
    <p:sldId id="560" r:id="rId8"/>
    <p:sldId id="554" r:id="rId9"/>
    <p:sldId id="558" r:id="rId10"/>
    <p:sldId id="557" r:id="rId11"/>
    <p:sldId id="556" r:id="rId12"/>
  </p:sldIdLst>
  <p:sldSz cx="9144000" cy="6858000" type="screen4x3"/>
  <p:notesSz cx="7010400" cy="9296400"/>
  <p:custDataLst>
    <p:tags r:id="rId15"/>
  </p:custDataLst>
  <p:defaultTextStyle>
    <a:defPPr>
      <a:defRPr lang="en-US"/>
    </a:defPPr>
    <a:lvl1pPr algn="l" rtl="0" fontAlgn="base">
      <a:spcBef>
        <a:spcPct val="0"/>
      </a:spcBef>
      <a:spcAft>
        <a:spcPct val="0"/>
      </a:spcAft>
      <a:defRPr sz="3200" b="1" kern="1200">
        <a:solidFill>
          <a:schemeClr val="tx1"/>
        </a:solidFill>
        <a:latin typeface="Rock Serif" pitchFamily="18" charset="0"/>
        <a:ea typeface="+mn-ea"/>
        <a:cs typeface="Arial" charset="0"/>
      </a:defRPr>
    </a:lvl1pPr>
    <a:lvl2pPr marL="457200" algn="l" rtl="0" fontAlgn="base">
      <a:spcBef>
        <a:spcPct val="0"/>
      </a:spcBef>
      <a:spcAft>
        <a:spcPct val="0"/>
      </a:spcAft>
      <a:defRPr sz="3200" b="1" kern="1200">
        <a:solidFill>
          <a:schemeClr val="tx1"/>
        </a:solidFill>
        <a:latin typeface="Rock Serif" pitchFamily="18" charset="0"/>
        <a:ea typeface="+mn-ea"/>
        <a:cs typeface="Arial" charset="0"/>
      </a:defRPr>
    </a:lvl2pPr>
    <a:lvl3pPr marL="914400" algn="l" rtl="0" fontAlgn="base">
      <a:spcBef>
        <a:spcPct val="0"/>
      </a:spcBef>
      <a:spcAft>
        <a:spcPct val="0"/>
      </a:spcAft>
      <a:defRPr sz="3200" b="1" kern="1200">
        <a:solidFill>
          <a:schemeClr val="tx1"/>
        </a:solidFill>
        <a:latin typeface="Rock Serif" pitchFamily="18" charset="0"/>
        <a:ea typeface="+mn-ea"/>
        <a:cs typeface="Arial" charset="0"/>
      </a:defRPr>
    </a:lvl3pPr>
    <a:lvl4pPr marL="1371600" algn="l" rtl="0" fontAlgn="base">
      <a:spcBef>
        <a:spcPct val="0"/>
      </a:spcBef>
      <a:spcAft>
        <a:spcPct val="0"/>
      </a:spcAft>
      <a:defRPr sz="3200" b="1" kern="1200">
        <a:solidFill>
          <a:schemeClr val="tx1"/>
        </a:solidFill>
        <a:latin typeface="Rock Serif" pitchFamily="18" charset="0"/>
        <a:ea typeface="+mn-ea"/>
        <a:cs typeface="Arial" charset="0"/>
      </a:defRPr>
    </a:lvl4pPr>
    <a:lvl5pPr marL="1828800" algn="l" rtl="0" fontAlgn="base">
      <a:spcBef>
        <a:spcPct val="0"/>
      </a:spcBef>
      <a:spcAft>
        <a:spcPct val="0"/>
      </a:spcAft>
      <a:defRPr sz="3200" b="1" kern="1200">
        <a:solidFill>
          <a:schemeClr val="tx1"/>
        </a:solidFill>
        <a:latin typeface="Rock Serif" pitchFamily="18" charset="0"/>
        <a:ea typeface="+mn-ea"/>
        <a:cs typeface="Arial" charset="0"/>
      </a:defRPr>
    </a:lvl5pPr>
    <a:lvl6pPr marL="2286000" algn="l" defTabSz="914400" rtl="0" eaLnBrk="1" latinLnBrk="0" hangingPunct="1">
      <a:defRPr sz="3200" b="1" kern="1200">
        <a:solidFill>
          <a:schemeClr val="tx1"/>
        </a:solidFill>
        <a:latin typeface="Rock Serif" pitchFamily="18" charset="0"/>
        <a:ea typeface="+mn-ea"/>
        <a:cs typeface="Arial" charset="0"/>
      </a:defRPr>
    </a:lvl6pPr>
    <a:lvl7pPr marL="2743200" algn="l" defTabSz="914400" rtl="0" eaLnBrk="1" latinLnBrk="0" hangingPunct="1">
      <a:defRPr sz="3200" b="1" kern="1200">
        <a:solidFill>
          <a:schemeClr val="tx1"/>
        </a:solidFill>
        <a:latin typeface="Rock Serif" pitchFamily="18" charset="0"/>
        <a:ea typeface="+mn-ea"/>
        <a:cs typeface="Arial" charset="0"/>
      </a:defRPr>
    </a:lvl7pPr>
    <a:lvl8pPr marL="3200400" algn="l" defTabSz="914400" rtl="0" eaLnBrk="1" latinLnBrk="0" hangingPunct="1">
      <a:defRPr sz="3200" b="1" kern="1200">
        <a:solidFill>
          <a:schemeClr val="tx1"/>
        </a:solidFill>
        <a:latin typeface="Rock Serif" pitchFamily="18" charset="0"/>
        <a:ea typeface="+mn-ea"/>
        <a:cs typeface="Arial" charset="0"/>
      </a:defRPr>
    </a:lvl8pPr>
    <a:lvl9pPr marL="3657600" algn="l" defTabSz="914400" rtl="0" eaLnBrk="1" latinLnBrk="0" hangingPunct="1">
      <a:defRPr sz="3200" b="1" kern="1200">
        <a:solidFill>
          <a:schemeClr val="tx1"/>
        </a:solidFill>
        <a:latin typeface="Rock Serif" pitchFamily="18"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FFFF"/>
    <a:srgbClr val="C0C0C0"/>
    <a:srgbClr val="283B9C"/>
    <a:srgbClr val="CBD8FE"/>
    <a:srgbClr val="CCCCCC"/>
    <a:srgbClr val="1F497D"/>
    <a:srgbClr val="7F7F7F"/>
    <a:srgbClr val="1E2C70"/>
    <a:srgbClr val="E43424"/>
    <a:srgbClr val="E6E6E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0" autoAdjust="0"/>
    <p:restoredTop sz="99856" autoAdjust="0"/>
  </p:normalViewPr>
  <p:slideViewPr>
    <p:cSldViewPr snapToGrid="0" showGuides="1">
      <p:cViewPr varScale="1">
        <p:scale>
          <a:sx n="89" d="100"/>
          <a:sy n="89" d="100"/>
        </p:scale>
        <p:origin x="-1050" y="-96"/>
      </p:cViewPr>
      <p:guideLst>
        <p:guide orient="horz" pos="4319"/>
        <p:guide orient="horz" pos="842"/>
        <p:guide orient="horz" pos="3965"/>
        <p:guide orient="horz" pos="3647"/>
        <p:guide orient="horz" pos="3713"/>
        <p:guide orient="horz" pos="1234"/>
        <p:guide orient="horz" pos="3162"/>
        <p:guide pos="6"/>
        <p:guide pos="148"/>
        <p:guide pos="5598"/>
        <p:guide pos="2893"/>
        <p:guide pos="322"/>
        <p:guide pos="4944"/>
        <p:guide pos="1949"/>
      </p:guideLst>
    </p:cSldViewPr>
  </p:slideViewPr>
  <p:outlineViewPr>
    <p:cViewPr>
      <p:scale>
        <a:sx n="33" d="100"/>
        <a:sy n="33" d="100"/>
      </p:scale>
      <p:origin x="12"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6" d="100"/>
          <a:sy n="76" d="100"/>
        </p:scale>
        <p:origin x="-1992"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6389" y="8632825"/>
            <a:ext cx="1531937"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Text Box 22"/>
          <p:cNvSpPr txBox="1">
            <a:spLocks noChangeArrowheads="1"/>
          </p:cNvSpPr>
          <p:nvPr/>
        </p:nvSpPr>
        <p:spPr bwMode="auto">
          <a:xfrm>
            <a:off x="2801938" y="8702675"/>
            <a:ext cx="3851275" cy="393700"/>
          </a:xfrm>
          <a:prstGeom prst="rect">
            <a:avLst/>
          </a:prstGeom>
          <a:noFill/>
          <a:ln>
            <a:noFill/>
          </a:ln>
          <a:effectLst/>
          <a:extLst/>
        </p:spPr>
        <p:txBody>
          <a:bodyPr lIns="0" tIns="0" rIns="0" bIns="0"/>
          <a:lstStyle>
            <a:lvl1pPr defTabSz="882650">
              <a:defRPr sz="3200">
                <a:solidFill>
                  <a:schemeClr val="tx1"/>
                </a:solidFill>
                <a:latin typeface="Arial" pitchFamily="34" charset="0"/>
              </a:defRPr>
            </a:lvl1pPr>
            <a:lvl2pPr marL="717550" indent="-276225" defTabSz="882650">
              <a:defRPr sz="3200">
                <a:solidFill>
                  <a:schemeClr val="tx1"/>
                </a:solidFill>
                <a:latin typeface="Arial" pitchFamily="34" charset="0"/>
              </a:defRPr>
            </a:lvl2pPr>
            <a:lvl3pPr marL="1103313" indent="-220663" defTabSz="882650">
              <a:defRPr sz="3200">
                <a:solidFill>
                  <a:schemeClr val="tx1"/>
                </a:solidFill>
                <a:latin typeface="Arial" pitchFamily="34" charset="0"/>
              </a:defRPr>
            </a:lvl3pPr>
            <a:lvl4pPr marL="1544638" indent="-220663" defTabSz="882650">
              <a:defRPr sz="3200">
                <a:solidFill>
                  <a:schemeClr val="tx1"/>
                </a:solidFill>
                <a:latin typeface="Arial" pitchFamily="34" charset="0"/>
              </a:defRPr>
            </a:lvl4pPr>
            <a:lvl5pPr marL="1985963" indent="-220663" defTabSz="882650">
              <a:defRPr sz="3200">
                <a:solidFill>
                  <a:schemeClr val="tx1"/>
                </a:solidFill>
                <a:latin typeface="Arial" pitchFamily="34" charset="0"/>
              </a:defRPr>
            </a:lvl5pPr>
            <a:lvl6pPr marL="2443163" indent="-220663" defTabSz="882650" eaLnBrk="0" fontAlgn="base" hangingPunct="0">
              <a:spcBef>
                <a:spcPct val="0"/>
              </a:spcBef>
              <a:spcAft>
                <a:spcPct val="0"/>
              </a:spcAft>
              <a:defRPr sz="3200">
                <a:solidFill>
                  <a:schemeClr val="tx1"/>
                </a:solidFill>
                <a:latin typeface="Arial" pitchFamily="34" charset="0"/>
              </a:defRPr>
            </a:lvl6pPr>
            <a:lvl7pPr marL="2900363" indent="-220663" defTabSz="882650" eaLnBrk="0" fontAlgn="base" hangingPunct="0">
              <a:spcBef>
                <a:spcPct val="0"/>
              </a:spcBef>
              <a:spcAft>
                <a:spcPct val="0"/>
              </a:spcAft>
              <a:defRPr sz="3200">
                <a:solidFill>
                  <a:schemeClr val="tx1"/>
                </a:solidFill>
                <a:latin typeface="Arial" pitchFamily="34" charset="0"/>
              </a:defRPr>
            </a:lvl7pPr>
            <a:lvl8pPr marL="3357563" indent="-220663" defTabSz="882650" eaLnBrk="0" fontAlgn="base" hangingPunct="0">
              <a:spcBef>
                <a:spcPct val="0"/>
              </a:spcBef>
              <a:spcAft>
                <a:spcPct val="0"/>
              </a:spcAft>
              <a:defRPr sz="3200">
                <a:solidFill>
                  <a:schemeClr val="tx1"/>
                </a:solidFill>
                <a:latin typeface="Arial" pitchFamily="34" charset="0"/>
              </a:defRPr>
            </a:lvl8pPr>
            <a:lvl9pPr marL="3814763" indent="-220663" defTabSz="882650" eaLnBrk="0" fontAlgn="base" hangingPunct="0">
              <a:spcBef>
                <a:spcPct val="0"/>
              </a:spcBef>
              <a:spcAft>
                <a:spcPct val="0"/>
              </a:spcAft>
              <a:defRPr sz="3200">
                <a:solidFill>
                  <a:schemeClr val="tx1"/>
                </a:solidFill>
                <a:latin typeface="Arial" pitchFamily="34" charset="0"/>
              </a:defRPr>
            </a:lvl9pPr>
          </a:lstStyle>
          <a:p>
            <a:pPr algn="r" eaLnBrk="0" hangingPunct="0">
              <a:lnSpc>
                <a:spcPts val="1062"/>
              </a:lnSpc>
              <a:defRPr/>
            </a:pPr>
            <a:fld id="{BD20BFBA-06C2-4FD4-8B86-1B821F65A00F}" type="slidenum">
              <a:rPr lang="en-US" sz="900" b="0">
                <a:solidFill>
                  <a:srgbClr val="1E4191"/>
                </a:solidFill>
                <a:cs typeface="+mn-cs"/>
              </a:rPr>
              <a:pPr algn="r" eaLnBrk="0" hangingPunct="0">
                <a:lnSpc>
                  <a:spcPts val="1062"/>
                </a:lnSpc>
                <a:defRPr/>
              </a:pPr>
              <a:t>‹#›</a:t>
            </a:fld>
            <a:r>
              <a:rPr lang="en-US" sz="900" b="0" dirty="0">
                <a:solidFill>
                  <a:srgbClr val="1E4191"/>
                </a:solidFill>
                <a:cs typeface="+mn-cs"/>
              </a:rPr>
              <a:t> /</a:t>
            </a:r>
          </a:p>
          <a:p>
            <a:pPr algn="r" eaLnBrk="0" hangingPunct="0">
              <a:lnSpc>
                <a:spcPts val="1062"/>
              </a:lnSpc>
              <a:defRPr/>
            </a:pPr>
            <a:r>
              <a:rPr lang="en-US" sz="900" b="0" dirty="0">
                <a:solidFill>
                  <a:srgbClr val="1E4191"/>
                </a:solidFill>
                <a:cs typeface="+mn-cs"/>
              </a:rPr>
              <a:t>GE </a:t>
            </a:r>
            <a:r>
              <a:rPr lang="en-US" sz="900" b="0" dirty="0" smtClean="0">
                <a:solidFill>
                  <a:srgbClr val="1E4191"/>
                </a:solidFill>
                <a:cs typeface="+mn-cs"/>
              </a:rPr>
              <a:t>/</a:t>
            </a:r>
            <a:endParaRPr lang="en-US" sz="900" b="0" dirty="0">
              <a:solidFill>
                <a:srgbClr val="1E4191"/>
              </a:solidFill>
              <a:cs typeface="+mn-cs"/>
            </a:endParaRPr>
          </a:p>
          <a:p>
            <a:pPr algn="r" eaLnBrk="0" hangingPunct="0">
              <a:defRPr/>
            </a:pPr>
            <a:endParaRPr lang="en-US" sz="900" b="0" dirty="0">
              <a:solidFill>
                <a:srgbClr val="1E4191"/>
              </a:solidFill>
              <a:cs typeface="+mn-cs"/>
            </a:endParaRPr>
          </a:p>
        </p:txBody>
      </p:sp>
    </p:spTree>
    <p:extLst>
      <p:ext uri="{BB962C8B-B14F-4D97-AF65-F5344CB8AC3E}">
        <p14:creationId xmlns="" xmlns:p14="http://schemas.microsoft.com/office/powerpoint/2010/main" val="25444733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1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6389" y="8632825"/>
            <a:ext cx="1531937"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Rectangle 4"/>
          <p:cNvSpPr>
            <a:spLocks noGrp="1" noRot="1" noChangeAspect="1" noChangeArrowheads="1" noTextEdit="1"/>
          </p:cNvSpPr>
          <p:nvPr>
            <p:ph type="sldImg" idx="2"/>
          </p:nvPr>
        </p:nvSpPr>
        <p:spPr bwMode="auto">
          <a:xfrm>
            <a:off x="849313" y="222250"/>
            <a:ext cx="5548312" cy="41608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876300" y="4500563"/>
            <a:ext cx="5492750" cy="4159250"/>
          </a:xfrm>
          <a:prstGeom prst="rect">
            <a:avLst/>
          </a:prstGeom>
          <a:noFill/>
          <a:ln>
            <a:noFill/>
          </a:ln>
          <a:effectLst/>
          <a:extLst/>
        </p:spPr>
        <p:txBody>
          <a:bodyPr vert="horz" wrap="square" lIns="93130" tIns="46565" rIns="93130" bIns="465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69" name="Text Box 14"/>
          <p:cNvSpPr txBox="1">
            <a:spLocks noChangeArrowheads="1"/>
          </p:cNvSpPr>
          <p:nvPr/>
        </p:nvSpPr>
        <p:spPr bwMode="auto">
          <a:xfrm>
            <a:off x="2801938" y="8702675"/>
            <a:ext cx="3851275" cy="393700"/>
          </a:xfrm>
          <a:prstGeom prst="rect">
            <a:avLst/>
          </a:prstGeom>
          <a:noFill/>
          <a:ln>
            <a:noFill/>
          </a:ln>
          <a:effectLst/>
          <a:extLst/>
        </p:spPr>
        <p:txBody>
          <a:bodyPr lIns="0" tIns="0" rIns="0" bIns="0"/>
          <a:lstStyle>
            <a:lvl1pPr defTabSz="882650">
              <a:defRPr sz="3200">
                <a:solidFill>
                  <a:schemeClr val="tx1"/>
                </a:solidFill>
                <a:latin typeface="Arial" pitchFamily="34" charset="0"/>
              </a:defRPr>
            </a:lvl1pPr>
            <a:lvl2pPr marL="717550" indent="-276225" defTabSz="882650">
              <a:defRPr sz="3200">
                <a:solidFill>
                  <a:schemeClr val="tx1"/>
                </a:solidFill>
                <a:latin typeface="Arial" pitchFamily="34" charset="0"/>
              </a:defRPr>
            </a:lvl2pPr>
            <a:lvl3pPr marL="1103313" indent="-220663" defTabSz="882650">
              <a:defRPr sz="3200">
                <a:solidFill>
                  <a:schemeClr val="tx1"/>
                </a:solidFill>
                <a:latin typeface="Arial" pitchFamily="34" charset="0"/>
              </a:defRPr>
            </a:lvl3pPr>
            <a:lvl4pPr marL="1544638" indent="-220663" defTabSz="882650">
              <a:defRPr sz="3200">
                <a:solidFill>
                  <a:schemeClr val="tx1"/>
                </a:solidFill>
                <a:latin typeface="Arial" pitchFamily="34" charset="0"/>
              </a:defRPr>
            </a:lvl4pPr>
            <a:lvl5pPr marL="1985963" indent="-220663" defTabSz="882650">
              <a:defRPr sz="3200">
                <a:solidFill>
                  <a:schemeClr val="tx1"/>
                </a:solidFill>
                <a:latin typeface="Arial" pitchFamily="34" charset="0"/>
              </a:defRPr>
            </a:lvl5pPr>
            <a:lvl6pPr marL="2443163" indent="-220663" defTabSz="882650" eaLnBrk="0" fontAlgn="base" hangingPunct="0">
              <a:spcBef>
                <a:spcPct val="0"/>
              </a:spcBef>
              <a:spcAft>
                <a:spcPct val="0"/>
              </a:spcAft>
              <a:defRPr sz="3200">
                <a:solidFill>
                  <a:schemeClr val="tx1"/>
                </a:solidFill>
                <a:latin typeface="Arial" pitchFamily="34" charset="0"/>
              </a:defRPr>
            </a:lvl6pPr>
            <a:lvl7pPr marL="2900363" indent="-220663" defTabSz="882650" eaLnBrk="0" fontAlgn="base" hangingPunct="0">
              <a:spcBef>
                <a:spcPct val="0"/>
              </a:spcBef>
              <a:spcAft>
                <a:spcPct val="0"/>
              </a:spcAft>
              <a:defRPr sz="3200">
                <a:solidFill>
                  <a:schemeClr val="tx1"/>
                </a:solidFill>
                <a:latin typeface="Arial" pitchFamily="34" charset="0"/>
              </a:defRPr>
            </a:lvl7pPr>
            <a:lvl8pPr marL="3357563" indent="-220663" defTabSz="882650" eaLnBrk="0" fontAlgn="base" hangingPunct="0">
              <a:spcBef>
                <a:spcPct val="0"/>
              </a:spcBef>
              <a:spcAft>
                <a:spcPct val="0"/>
              </a:spcAft>
              <a:defRPr sz="3200">
                <a:solidFill>
                  <a:schemeClr val="tx1"/>
                </a:solidFill>
                <a:latin typeface="Arial" pitchFamily="34" charset="0"/>
              </a:defRPr>
            </a:lvl8pPr>
            <a:lvl9pPr marL="3814763" indent="-220663" defTabSz="882650" eaLnBrk="0" fontAlgn="base" hangingPunct="0">
              <a:spcBef>
                <a:spcPct val="0"/>
              </a:spcBef>
              <a:spcAft>
                <a:spcPct val="0"/>
              </a:spcAft>
              <a:defRPr sz="3200">
                <a:solidFill>
                  <a:schemeClr val="tx1"/>
                </a:solidFill>
                <a:latin typeface="Arial" pitchFamily="34" charset="0"/>
              </a:defRPr>
            </a:lvl9pPr>
          </a:lstStyle>
          <a:p>
            <a:pPr algn="r" eaLnBrk="0" hangingPunct="0">
              <a:lnSpc>
                <a:spcPts val="1062"/>
              </a:lnSpc>
              <a:defRPr/>
            </a:pPr>
            <a:fld id="{EDB50C2C-D0F8-4F06-9378-4A5F19B97726}" type="slidenum">
              <a:rPr lang="en-US" sz="900" b="0" smtClean="0">
                <a:solidFill>
                  <a:srgbClr val="1E4191"/>
                </a:solidFill>
                <a:cs typeface="+mn-cs"/>
              </a:rPr>
              <a:pPr algn="r" eaLnBrk="0" hangingPunct="0">
                <a:lnSpc>
                  <a:spcPts val="1062"/>
                </a:lnSpc>
                <a:defRPr/>
              </a:pPr>
              <a:t>‹#›</a:t>
            </a:fld>
            <a:r>
              <a:rPr lang="en-US" sz="900" b="0" dirty="0" smtClean="0">
                <a:solidFill>
                  <a:srgbClr val="1E4191"/>
                </a:solidFill>
                <a:cs typeface="+mn-cs"/>
              </a:rPr>
              <a:t> /</a:t>
            </a:r>
          </a:p>
          <a:p>
            <a:pPr algn="r" eaLnBrk="0" hangingPunct="0">
              <a:lnSpc>
                <a:spcPts val="1062"/>
              </a:lnSpc>
              <a:defRPr/>
            </a:pPr>
            <a:r>
              <a:rPr lang="en-US" sz="900" b="0" dirty="0" smtClean="0">
                <a:solidFill>
                  <a:srgbClr val="1E4191"/>
                </a:solidFill>
                <a:cs typeface="+mn-cs"/>
              </a:rPr>
              <a:t>GE /</a:t>
            </a:r>
          </a:p>
          <a:p>
            <a:pPr algn="r" eaLnBrk="0" hangingPunct="0">
              <a:defRPr/>
            </a:pPr>
            <a:endParaRPr lang="en-US" sz="900" b="0" dirty="0" smtClean="0">
              <a:solidFill>
                <a:srgbClr val="1E4191"/>
              </a:solidFill>
              <a:cs typeface="+mn-cs"/>
            </a:endParaRPr>
          </a:p>
        </p:txBody>
      </p:sp>
    </p:spTree>
    <p:extLst>
      <p:ext uri="{BB962C8B-B14F-4D97-AF65-F5344CB8AC3E}">
        <p14:creationId xmlns="" xmlns:p14="http://schemas.microsoft.com/office/powerpoint/2010/main" val="2113977551"/>
      </p:ext>
    </p:extLst>
  </p:cSld>
  <p:clrMap bg1="lt1" tx1="dk1" bg2="lt2" tx2="dk2" accent1="accent1" accent2="accent2" accent3="accent3" accent4="accent4" accent5="accent5" accent6="accent6" hlink="hlink" folHlink="folHlink"/>
  <p:hf ftr="0" dt="0"/>
  <p:notesStyle>
    <a:lvl1pPr algn="l" rtl="0" eaLnBrk="0" fontAlgn="base" hangingPunct="0">
      <a:lnSpc>
        <a:spcPct val="90000"/>
      </a:lnSpc>
      <a:spcBef>
        <a:spcPct val="30000"/>
      </a:spcBef>
      <a:spcAft>
        <a:spcPct val="0"/>
      </a:spcAft>
      <a:defRPr sz="1200" kern="1200">
        <a:solidFill>
          <a:srgbClr val="4157AD"/>
        </a:solidFill>
        <a:latin typeface="Arial" pitchFamily="34" charset="0"/>
        <a:ea typeface="+mn-ea"/>
        <a:cs typeface="+mn-cs"/>
      </a:defRPr>
    </a:lvl1pPr>
    <a:lvl2pPr marL="457200" algn="l" rtl="0" eaLnBrk="0" fontAlgn="base" hangingPunct="0">
      <a:lnSpc>
        <a:spcPct val="90000"/>
      </a:lnSpc>
      <a:spcBef>
        <a:spcPct val="30000"/>
      </a:spcBef>
      <a:spcAft>
        <a:spcPct val="0"/>
      </a:spcAft>
      <a:defRPr sz="1200" kern="1200">
        <a:solidFill>
          <a:srgbClr val="4157AD"/>
        </a:solidFill>
        <a:latin typeface="Arial" pitchFamily="34" charset="0"/>
        <a:ea typeface="+mn-ea"/>
        <a:cs typeface="+mn-cs"/>
      </a:defRPr>
    </a:lvl2pPr>
    <a:lvl3pPr marL="914400" algn="l" rtl="0" eaLnBrk="0" fontAlgn="base" hangingPunct="0">
      <a:lnSpc>
        <a:spcPct val="90000"/>
      </a:lnSpc>
      <a:spcBef>
        <a:spcPct val="30000"/>
      </a:spcBef>
      <a:spcAft>
        <a:spcPct val="0"/>
      </a:spcAft>
      <a:defRPr sz="1200" kern="1200">
        <a:solidFill>
          <a:srgbClr val="4157AD"/>
        </a:solidFill>
        <a:latin typeface="Arial" pitchFamily="34" charset="0"/>
        <a:ea typeface="+mn-ea"/>
        <a:cs typeface="+mn-cs"/>
      </a:defRPr>
    </a:lvl3pPr>
    <a:lvl4pPr marL="1371600" algn="l" rtl="0" eaLnBrk="0" fontAlgn="base" hangingPunct="0">
      <a:lnSpc>
        <a:spcPct val="90000"/>
      </a:lnSpc>
      <a:spcBef>
        <a:spcPct val="30000"/>
      </a:spcBef>
      <a:spcAft>
        <a:spcPct val="0"/>
      </a:spcAft>
      <a:defRPr sz="1200" kern="1200">
        <a:solidFill>
          <a:srgbClr val="4157AD"/>
        </a:solidFill>
        <a:latin typeface="Arial" pitchFamily="34" charset="0"/>
        <a:ea typeface="+mn-ea"/>
        <a:cs typeface="+mn-cs"/>
      </a:defRPr>
    </a:lvl4pPr>
    <a:lvl5pPr marL="1828800" algn="l" rtl="0" eaLnBrk="0" fontAlgn="base" hangingPunct="0">
      <a:lnSpc>
        <a:spcPct val="90000"/>
      </a:lnSpc>
      <a:spcBef>
        <a:spcPct val="30000"/>
      </a:spcBef>
      <a:spcAft>
        <a:spcPct val="0"/>
      </a:spcAft>
      <a:defRPr sz="1200" kern="1200">
        <a:solidFill>
          <a:srgbClr val="4157AD"/>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xfrm>
            <a:off x="3970339" y="8829676"/>
            <a:ext cx="3038475" cy="46513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6" rIns="91430" bIns="45716"/>
          <a:lstStyle>
            <a:lvl1pPr defTabSz="902090">
              <a:defRPr sz="1200" b="1">
                <a:solidFill>
                  <a:schemeClr val="tx1"/>
                </a:solidFill>
                <a:latin typeface="GE Inspira" pitchFamily="34" charset="0"/>
                <a:cs typeface="Arial" charset="0"/>
              </a:defRPr>
            </a:lvl1pPr>
            <a:lvl2pPr marL="744583" indent="-286378" defTabSz="902090">
              <a:defRPr sz="1200" b="1">
                <a:solidFill>
                  <a:schemeClr val="tx1"/>
                </a:solidFill>
                <a:latin typeface="GE Inspira" pitchFamily="34" charset="0"/>
                <a:cs typeface="Arial" charset="0"/>
              </a:defRPr>
            </a:lvl2pPr>
            <a:lvl3pPr marL="1145511" indent="-229103" defTabSz="902090">
              <a:defRPr sz="1200" b="1">
                <a:solidFill>
                  <a:schemeClr val="tx1"/>
                </a:solidFill>
                <a:latin typeface="GE Inspira" pitchFamily="34" charset="0"/>
                <a:cs typeface="Arial" charset="0"/>
              </a:defRPr>
            </a:lvl3pPr>
            <a:lvl4pPr marL="1603716" indent="-229103" defTabSz="902090">
              <a:defRPr sz="1200" b="1">
                <a:solidFill>
                  <a:schemeClr val="tx1"/>
                </a:solidFill>
                <a:latin typeface="GE Inspira" pitchFamily="34" charset="0"/>
                <a:cs typeface="Arial" charset="0"/>
              </a:defRPr>
            </a:lvl4pPr>
            <a:lvl5pPr marL="2061921" indent="-229103" defTabSz="902090">
              <a:defRPr sz="1200" b="1">
                <a:solidFill>
                  <a:schemeClr val="tx1"/>
                </a:solidFill>
                <a:latin typeface="GE Inspira" pitchFamily="34" charset="0"/>
                <a:cs typeface="Arial" charset="0"/>
              </a:defRPr>
            </a:lvl5pPr>
            <a:lvl6pPr marL="2520126" indent="-229103" defTabSz="902090" fontAlgn="base">
              <a:spcBef>
                <a:spcPct val="0"/>
              </a:spcBef>
              <a:spcAft>
                <a:spcPct val="0"/>
              </a:spcAft>
              <a:defRPr sz="1200" b="1">
                <a:solidFill>
                  <a:schemeClr val="tx1"/>
                </a:solidFill>
                <a:latin typeface="GE Inspira" pitchFamily="34" charset="0"/>
                <a:cs typeface="Arial" charset="0"/>
              </a:defRPr>
            </a:lvl6pPr>
            <a:lvl7pPr marL="2978330" indent="-229103" defTabSz="902090" fontAlgn="base">
              <a:spcBef>
                <a:spcPct val="0"/>
              </a:spcBef>
              <a:spcAft>
                <a:spcPct val="0"/>
              </a:spcAft>
              <a:defRPr sz="1200" b="1">
                <a:solidFill>
                  <a:schemeClr val="tx1"/>
                </a:solidFill>
                <a:latin typeface="GE Inspira" pitchFamily="34" charset="0"/>
                <a:cs typeface="Arial" charset="0"/>
              </a:defRPr>
            </a:lvl7pPr>
            <a:lvl8pPr marL="3436535" indent="-229103" defTabSz="902090" fontAlgn="base">
              <a:spcBef>
                <a:spcPct val="0"/>
              </a:spcBef>
              <a:spcAft>
                <a:spcPct val="0"/>
              </a:spcAft>
              <a:defRPr sz="1200" b="1">
                <a:solidFill>
                  <a:schemeClr val="tx1"/>
                </a:solidFill>
                <a:latin typeface="GE Inspira" pitchFamily="34" charset="0"/>
                <a:cs typeface="Arial" charset="0"/>
              </a:defRPr>
            </a:lvl8pPr>
            <a:lvl9pPr marL="3894739" indent="-229103" defTabSz="902090" fontAlgn="base">
              <a:spcBef>
                <a:spcPct val="0"/>
              </a:spcBef>
              <a:spcAft>
                <a:spcPct val="0"/>
              </a:spcAft>
              <a:defRPr sz="1200" b="1">
                <a:solidFill>
                  <a:schemeClr val="tx1"/>
                </a:solidFill>
                <a:latin typeface="GE Inspira" pitchFamily="34" charset="0"/>
                <a:cs typeface="Arial" charset="0"/>
              </a:defRPr>
            </a:lvl9pPr>
          </a:lstStyle>
          <a:p>
            <a:fld id="{87ED119A-8745-4BB0-9138-10150E672989}" type="slidenum">
              <a:rPr lang="en-US" b="0" smtClean="0">
                <a:solidFill>
                  <a:prstClr val="black"/>
                </a:solidFill>
                <a:latin typeface="Arial" charset="0"/>
              </a:rPr>
              <a:pPr/>
              <a:t>1</a:t>
            </a:fld>
            <a:endParaRPr lang="en-US" b="0" dirty="0" smtClean="0">
              <a:solidFill>
                <a:prstClr val="black"/>
              </a:solidFill>
              <a:latin typeface="Arial"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939" y="8829968"/>
            <a:ext cx="3037840" cy="464820"/>
          </a:xfrm>
          <a:prstGeom prst="rect">
            <a:avLst/>
          </a:prstGeom>
        </p:spPr>
        <p:txBody>
          <a:bodyPr/>
          <a:lstStyle/>
          <a:p>
            <a:pPr>
              <a:defRPr/>
            </a:pPr>
            <a:fld id="{F0077863-48F6-4F65-8828-031E5EBB1690}" type="slidenum">
              <a:rPr lang="en-GB" smtClean="0"/>
              <a:pPr>
                <a:defRPr/>
              </a:pPr>
              <a:t>2</a:t>
            </a:fld>
            <a:endParaRPr lang="en-GB" dirty="0"/>
          </a:p>
        </p:txBody>
      </p:sp>
      <p:sp>
        <p:nvSpPr>
          <p:cNvPr id="5" name="Header Placeholder 4"/>
          <p:cNvSpPr>
            <a:spLocks noGrp="1"/>
          </p:cNvSpPr>
          <p:nvPr>
            <p:ph type="hdr" sz="quarter" idx="11"/>
          </p:nvPr>
        </p:nvSpPr>
        <p:spPr>
          <a:xfrm>
            <a:off x="2" y="1"/>
            <a:ext cx="3037840" cy="464820"/>
          </a:xfrm>
          <a:prstGeom prst="rect">
            <a:avLst/>
          </a:prstGeom>
        </p:spPr>
        <p:txBody>
          <a:bodyPr/>
          <a:lstStyle/>
          <a:p>
            <a:pPr>
              <a:defRPr/>
            </a:pP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bwMode="auto">
          <a:xfrm>
            <a:off x="244475" y="6230144"/>
            <a:ext cx="2225675" cy="365125"/>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pic>
      <p:sp>
        <p:nvSpPr>
          <p:cNvPr id="10242" name="Rectangle 2"/>
          <p:cNvSpPr>
            <a:spLocks noGrp="1" noChangeArrowheads="1"/>
          </p:cNvSpPr>
          <p:nvPr>
            <p:ph type="ctrTitle" sz="quarter"/>
          </p:nvPr>
        </p:nvSpPr>
        <p:spPr>
          <a:xfrm>
            <a:off x="357188" y="2514600"/>
            <a:ext cx="8401050" cy="1709738"/>
          </a:xfrm>
        </p:spPr>
        <p:txBody>
          <a:bodyPr/>
          <a:lstStyle>
            <a:lvl1pPr>
              <a:defRPr sz="3000">
                <a:solidFill>
                  <a:schemeClr val="tx1"/>
                </a:solidFill>
              </a:defRPr>
            </a:lvl1pPr>
          </a:lstStyle>
          <a:p>
            <a:pPr lvl="0"/>
            <a:r>
              <a:rPr lang="en-US" noProof="0" dirty="0" smtClean="0"/>
              <a:t>Click to edit Master title style</a:t>
            </a:r>
          </a:p>
        </p:txBody>
      </p:sp>
      <p:sp>
        <p:nvSpPr>
          <p:cNvPr id="10243" name="Rectangle 3"/>
          <p:cNvSpPr>
            <a:spLocks noGrp="1" noChangeArrowheads="1"/>
          </p:cNvSpPr>
          <p:nvPr>
            <p:ph type="subTitle" sz="quarter" idx="1"/>
          </p:nvPr>
        </p:nvSpPr>
        <p:spPr>
          <a:xfrm>
            <a:off x="361950" y="4648200"/>
            <a:ext cx="8396288" cy="1066800"/>
          </a:xfrm>
        </p:spPr>
        <p:txBody>
          <a:bodyPr/>
          <a:lstStyle>
            <a:lvl1pPr>
              <a:defRPr sz="2500">
                <a:solidFill>
                  <a:schemeClr val="tx2"/>
                </a:solidFill>
              </a:defRPr>
            </a:lvl1pPr>
          </a:lstStyle>
          <a:p>
            <a:pPr lvl="0"/>
            <a:r>
              <a:rPr lang="en-US" noProof="0" smtClean="0"/>
              <a:t>Click to edit Master subtitle style</a:t>
            </a:r>
          </a:p>
        </p:txBody>
      </p:sp>
      <p:sp>
        <p:nvSpPr>
          <p:cNvPr id="5" name="Text Box 6"/>
          <p:cNvSpPr txBox="1">
            <a:spLocks noChangeArrowheads="1"/>
          </p:cNvSpPr>
          <p:nvPr userDrawn="1"/>
        </p:nvSpPr>
        <p:spPr bwMode="invGray">
          <a:xfrm>
            <a:off x="5465088" y="159141"/>
            <a:ext cx="3439200" cy="245902"/>
          </a:xfrm>
          <a:prstGeom prst="rect">
            <a:avLst/>
          </a:prstGeom>
          <a:noFill/>
          <a:ln>
            <a:noFill/>
          </a:ln>
          <a:effectLst/>
          <a:extLst/>
        </p:spPr>
        <p:txBody>
          <a:bodyPr wrap="square" lIns="0" tIns="45562" rIns="0" bIns="45562">
            <a:spAutoFit/>
          </a:bodyPr>
          <a:lstStyle>
            <a:lvl1pPr eaLnBrk="0" hangingPunct="0">
              <a:defRPr sz="1400" b="1">
                <a:solidFill>
                  <a:schemeClr val="tx1"/>
                </a:solidFill>
                <a:latin typeface="GE Inspira" pitchFamily="34" charset="0"/>
              </a:defRPr>
            </a:lvl1pPr>
            <a:lvl2pPr marL="742950" indent="-285750" eaLnBrk="0" hangingPunct="0">
              <a:defRPr sz="1400" b="1">
                <a:solidFill>
                  <a:schemeClr val="tx1"/>
                </a:solidFill>
                <a:latin typeface="GE Inspira" pitchFamily="34" charset="0"/>
              </a:defRPr>
            </a:lvl2pPr>
            <a:lvl3pPr marL="1143000" indent="-228600" eaLnBrk="0" hangingPunct="0">
              <a:defRPr sz="1400" b="1">
                <a:solidFill>
                  <a:schemeClr val="tx1"/>
                </a:solidFill>
                <a:latin typeface="GE Inspira" pitchFamily="34" charset="0"/>
              </a:defRPr>
            </a:lvl3pPr>
            <a:lvl4pPr marL="1600200" indent="-228600" eaLnBrk="0" hangingPunct="0">
              <a:defRPr sz="1400" b="1">
                <a:solidFill>
                  <a:schemeClr val="tx1"/>
                </a:solidFill>
                <a:latin typeface="GE Inspira" pitchFamily="34" charset="0"/>
              </a:defRPr>
            </a:lvl4pPr>
            <a:lvl5pPr marL="2057400" indent="-228600" eaLnBrk="0" hangingPunct="0">
              <a:defRPr sz="1400" b="1">
                <a:solidFill>
                  <a:schemeClr val="tx1"/>
                </a:solidFill>
                <a:latin typeface="GE Inspira" pitchFamily="34" charset="0"/>
              </a:defRPr>
            </a:lvl5pPr>
            <a:lvl6pPr marL="2514600" indent="-228600" algn="ctr" eaLnBrk="0" fontAlgn="base" hangingPunct="0">
              <a:spcBef>
                <a:spcPct val="0"/>
              </a:spcBef>
              <a:spcAft>
                <a:spcPct val="0"/>
              </a:spcAft>
              <a:defRPr sz="1400" b="1">
                <a:solidFill>
                  <a:schemeClr val="tx1"/>
                </a:solidFill>
                <a:latin typeface="GE Inspira" pitchFamily="34" charset="0"/>
              </a:defRPr>
            </a:lvl6pPr>
            <a:lvl7pPr marL="2971800" indent="-228600" algn="ctr" eaLnBrk="0" fontAlgn="base" hangingPunct="0">
              <a:spcBef>
                <a:spcPct val="0"/>
              </a:spcBef>
              <a:spcAft>
                <a:spcPct val="0"/>
              </a:spcAft>
              <a:defRPr sz="1400" b="1">
                <a:solidFill>
                  <a:schemeClr val="tx1"/>
                </a:solidFill>
                <a:latin typeface="GE Inspira" pitchFamily="34" charset="0"/>
              </a:defRPr>
            </a:lvl7pPr>
            <a:lvl8pPr marL="3429000" indent="-228600" algn="ctr" eaLnBrk="0" fontAlgn="base" hangingPunct="0">
              <a:spcBef>
                <a:spcPct val="0"/>
              </a:spcBef>
              <a:spcAft>
                <a:spcPct val="0"/>
              </a:spcAft>
              <a:defRPr sz="1400" b="1">
                <a:solidFill>
                  <a:schemeClr val="tx1"/>
                </a:solidFill>
                <a:latin typeface="GE Inspira" pitchFamily="34" charset="0"/>
              </a:defRPr>
            </a:lvl8pPr>
            <a:lvl9pPr marL="3886200" indent="-228600" algn="ctr" eaLnBrk="0" fontAlgn="base" hangingPunct="0">
              <a:spcBef>
                <a:spcPct val="0"/>
              </a:spcBef>
              <a:spcAft>
                <a:spcPct val="0"/>
              </a:spcAft>
              <a:defRPr sz="1400" b="1">
                <a:solidFill>
                  <a:schemeClr val="tx1"/>
                </a:solidFill>
                <a:latin typeface="GE Inspira" pitchFamily="34" charset="0"/>
              </a:defRPr>
            </a:lvl9pPr>
          </a:lstStyle>
          <a:p>
            <a:pPr algn="r">
              <a:defRPr/>
            </a:pPr>
            <a:r>
              <a:rPr lang="en-US" sz="1000" b="1" dirty="0" smtClean="0">
                <a:solidFill>
                  <a:srgbClr val="2F44B1"/>
                </a:solidFill>
                <a:latin typeface="Rock Sans" pitchFamily="34" charset="0"/>
              </a:rPr>
              <a:t>DRAFT v2.0</a:t>
            </a:r>
          </a:p>
        </p:txBody>
      </p:sp>
    </p:spTree>
    <p:extLst>
      <p:ext uri="{BB962C8B-B14F-4D97-AF65-F5344CB8AC3E}">
        <p14:creationId xmlns:p14="http://schemas.microsoft.com/office/powerpoint/2010/main" xmlns:a14="http://schemas.microsoft.com/office/drawing/2010/main" xmlns="" val="263109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5013" y="237506"/>
            <a:ext cx="8229600" cy="612194"/>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5013" y="1163782"/>
            <a:ext cx="8229600" cy="49322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a14="http://schemas.microsoft.com/office/drawing/2010/main" xmlns="" val="251276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3138" y="249381"/>
            <a:ext cx="8241475" cy="635949"/>
          </a:xfrm>
        </p:spPr>
        <p:txBody>
          <a:bodyPr/>
          <a:lstStyle>
            <a:lvl1pPr>
              <a:defRPr>
                <a:solidFill>
                  <a:schemeClr val="tx1"/>
                </a:solidFill>
              </a:defRPr>
            </a:lvl1pPr>
          </a:lstStyle>
          <a:p>
            <a:r>
              <a:rPr lang="en-US" smtClean="0"/>
              <a:t>Click to edit Master title style</a:t>
            </a:r>
            <a:endParaRPr lang="en-US"/>
          </a:p>
        </p:txBody>
      </p:sp>
    </p:spTree>
    <p:extLst>
      <p:ext uri="{BB962C8B-B14F-4D97-AF65-F5344CB8AC3E}">
        <p14:creationId xmlns:p14="http://schemas.microsoft.com/office/powerpoint/2010/main" xmlns:a14="http://schemas.microsoft.com/office/drawing/2010/main" xmlns="" val="1320926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3138" y="237507"/>
            <a:ext cx="8241475" cy="64782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75013" y="1151906"/>
            <a:ext cx="8229600" cy="494409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Text Box 6"/>
          <p:cNvSpPr txBox="1">
            <a:spLocks noChangeArrowheads="1"/>
          </p:cNvSpPr>
          <p:nvPr/>
        </p:nvSpPr>
        <p:spPr bwMode="invGray">
          <a:xfrm>
            <a:off x="8389460" y="6357144"/>
            <a:ext cx="580930" cy="245902"/>
          </a:xfrm>
          <a:prstGeom prst="rect">
            <a:avLst/>
          </a:prstGeom>
          <a:noFill/>
          <a:ln>
            <a:noFill/>
          </a:ln>
          <a:effectLst/>
          <a:extLst/>
        </p:spPr>
        <p:txBody>
          <a:bodyPr wrap="none" lIns="0" tIns="45562" rIns="91125" bIns="45562">
            <a:spAutoFit/>
          </a:bodyPr>
          <a:lstStyle>
            <a:lvl1pPr eaLnBrk="0" hangingPunct="0">
              <a:defRPr sz="1400" b="1">
                <a:solidFill>
                  <a:schemeClr val="tx1"/>
                </a:solidFill>
                <a:latin typeface="GE Inspira" pitchFamily="34" charset="0"/>
              </a:defRPr>
            </a:lvl1pPr>
            <a:lvl2pPr marL="742950" indent="-285750" eaLnBrk="0" hangingPunct="0">
              <a:defRPr sz="1400" b="1">
                <a:solidFill>
                  <a:schemeClr val="tx1"/>
                </a:solidFill>
                <a:latin typeface="GE Inspira" pitchFamily="34" charset="0"/>
              </a:defRPr>
            </a:lvl2pPr>
            <a:lvl3pPr marL="1143000" indent="-228600" eaLnBrk="0" hangingPunct="0">
              <a:defRPr sz="1400" b="1">
                <a:solidFill>
                  <a:schemeClr val="tx1"/>
                </a:solidFill>
                <a:latin typeface="GE Inspira" pitchFamily="34" charset="0"/>
              </a:defRPr>
            </a:lvl3pPr>
            <a:lvl4pPr marL="1600200" indent="-228600" eaLnBrk="0" hangingPunct="0">
              <a:defRPr sz="1400" b="1">
                <a:solidFill>
                  <a:schemeClr val="tx1"/>
                </a:solidFill>
                <a:latin typeface="GE Inspira" pitchFamily="34" charset="0"/>
              </a:defRPr>
            </a:lvl4pPr>
            <a:lvl5pPr marL="2057400" indent="-228600" eaLnBrk="0" hangingPunct="0">
              <a:defRPr sz="1400" b="1">
                <a:solidFill>
                  <a:schemeClr val="tx1"/>
                </a:solidFill>
                <a:latin typeface="GE Inspira" pitchFamily="34" charset="0"/>
              </a:defRPr>
            </a:lvl5pPr>
            <a:lvl6pPr marL="2514600" indent="-228600" algn="ctr" eaLnBrk="0" fontAlgn="base" hangingPunct="0">
              <a:spcBef>
                <a:spcPct val="0"/>
              </a:spcBef>
              <a:spcAft>
                <a:spcPct val="0"/>
              </a:spcAft>
              <a:defRPr sz="1400" b="1">
                <a:solidFill>
                  <a:schemeClr val="tx1"/>
                </a:solidFill>
                <a:latin typeface="GE Inspira" pitchFamily="34" charset="0"/>
              </a:defRPr>
            </a:lvl6pPr>
            <a:lvl7pPr marL="2971800" indent="-228600" algn="ctr" eaLnBrk="0" fontAlgn="base" hangingPunct="0">
              <a:spcBef>
                <a:spcPct val="0"/>
              </a:spcBef>
              <a:spcAft>
                <a:spcPct val="0"/>
              </a:spcAft>
              <a:defRPr sz="1400" b="1">
                <a:solidFill>
                  <a:schemeClr val="tx1"/>
                </a:solidFill>
                <a:latin typeface="GE Inspira" pitchFamily="34" charset="0"/>
              </a:defRPr>
            </a:lvl7pPr>
            <a:lvl8pPr marL="3429000" indent="-228600" algn="ctr" eaLnBrk="0" fontAlgn="base" hangingPunct="0">
              <a:spcBef>
                <a:spcPct val="0"/>
              </a:spcBef>
              <a:spcAft>
                <a:spcPct val="0"/>
              </a:spcAft>
              <a:defRPr sz="1400" b="1">
                <a:solidFill>
                  <a:schemeClr val="tx1"/>
                </a:solidFill>
                <a:latin typeface="GE Inspira" pitchFamily="34" charset="0"/>
              </a:defRPr>
            </a:lvl8pPr>
            <a:lvl9pPr marL="3886200" indent="-228600" algn="ctr" eaLnBrk="0" fontAlgn="base" hangingPunct="0">
              <a:spcBef>
                <a:spcPct val="0"/>
              </a:spcBef>
              <a:spcAft>
                <a:spcPct val="0"/>
              </a:spcAft>
              <a:defRPr sz="1400" b="1">
                <a:solidFill>
                  <a:schemeClr val="tx1"/>
                </a:solidFill>
                <a:latin typeface="GE Inspira" pitchFamily="34" charset="0"/>
              </a:defRPr>
            </a:lvl9pPr>
          </a:lstStyle>
          <a:p>
            <a:pPr algn="r">
              <a:defRPr/>
            </a:pPr>
            <a:r>
              <a:rPr lang="en-US" sz="1000" b="0" dirty="0" smtClean="0">
                <a:solidFill>
                  <a:srgbClr val="2F44B1"/>
                </a:solidFill>
                <a:latin typeface="Rock Sans" pitchFamily="34" charset="0"/>
              </a:rPr>
              <a:t>Page </a:t>
            </a:r>
            <a:fld id="{6507A04D-840C-4242-A7F5-E8D8BE115C2D}" type="slidenum">
              <a:rPr lang="en-US" sz="1000" b="0" smtClean="0">
                <a:solidFill>
                  <a:srgbClr val="2F44B1"/>
                </a:solidFill>
                <a:latin typeface="Rock Sans" pitchFamily="34" charset="0"/>
              </a:rPr>
              <a:pPr algn="r">
                <a:defRPr/>
              </a:pPr>
              <a:t>‹#›</a:t>
            </a:fld>
            <a:endParaRPr lang="en-US" sz="1000" b="0" dirty="0" smtClean="0">
              <a:solidFill>
                <a:srgbClr val="2F44B1"/>
              </a:solidFill>
              <a:latin typeface="Rock Sans" pitchFamily="34" charset="0"/>
            </a:endParaRPr>
          </a:p>
        </p:txBody>
      </p:sp>
      <p:pic>
        <p:nvPicPr>
          <p:cNvPr id="5" name="Picture 2"/>
          <p:cNvPicPr>
            <a:picLocks noChangeAspect="1" noChangeArrowheads="1"/>
          </p:cNvPicPr>
          <p:nvPr/>
        </p:nvPicPr>
        <p:blipFill>
          <a:blip r:embed="rId5" cstate="print">
            <a:extLst>
              <a:ext uri="{28A0092B-C50C-407E-A947-70E740481C1C}">
                <a14:useLocalDpi xmlns:a14="http://schemas.microsoft.com/office/drawing/2010/main" xmlns:p14="http://schemas.microsoft.com/office/powerpoint/2010/main" xmlns="" val="0"/>
              </a:ext>
            </a:extLst>
          </a:blip>
          <a:srcRect/>
          <a:stretch>
            <a:fillRect/>
          </a:stretch>
        </p:blipFill>
        <p:spPr bwMode="auto">
          <a:xfrm>
            <a:off x="244475" y="6230144"/>
            <a:ext cx="2225675" cy="365125"/>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pic>
      <p:sp>
        <p:nvSpPr>
          <p:cNvPr id="6" name="Text Box 6"/>
          <p:cNvSpPr txBox="1">
            <a:spLocks noChangeArrowheads="1"/>
          </p:cNvSpPr>
          <p:nvPr/>
        </p:nvSpPr>
        <p:spPr bwMode="invGray">
          <a:xfrm>
            <a:off x="3211907" y="6357144"/>
            <a:ext cx="3439200" cy="245902"/>
          </a:xfrm>
          <a:prstGeom prst="rect">
            <a:avLst/>
          </a:prstGeom>
          <a:noFill/>
          <a:ln>
            <a:noFill/>
          </a:ln>
          <a:effectLst/>
          <a:extLst/>
        </p:spPr>
        <p:txBody>
          <a:bodyPr wrap="square" lIns="0" tIns="45562" rIns="0" bIns="45562">
            <a:spAutoFit/>
          </a:bodyPr>
          <a:lstStyle>
            <a:lvl1pPr eaLnBrk="0" hangingPunct="0">
              <a:defRPr sz="1400" b="1">
                <a:solidFill>
                  <a:schemeClr val="tx1"/>
                </a:solidFill>
                <a:latin typeface="GE Inspira" pitchFamily="34" charset="0"/>
              </a:defRPr>
            </a:lvl1pPr>
            <a:lvl2pPr marL="742950" indent="-285750" eaLnBrk="0" hangingPunct="0">
              <a:defRPr sz="1400" b="1">
                <a:solidFill>
                  <a:schemeClr val="tx1"/>
                </a:solidFill>
                <a:latin typeface="GE Inspira" pitchFamily="34" charset="0"/>
              </a:defRPr>
            </a:lvl2pPr>
            <a:lvl3pPr marL="1143000" indent="-228600" eaLnBrk="0" hangingPunct="0">
              <a:defRPr sz="1400" b="1">
                <a:solidFill>
                  <a:schemeClr val="tx1"/>
                </a:solidFill>
                <a:latin typeface="GE Inspira" pitchFamily="34" charset="0"/>
              </a:defRPr>
            </a:lvl3pPr>
            <a:lvl4pPr marL="1600200" indent="-228600" eaLnBrk="0" hangingPunct="0">
              <a:defRPr sz="1400" b="1">
                <a:solidFill>
                  <a:schemeClr val="tx1"/>
                </a:solidFill>
                <a:latin typeface="GE Inspira" pitchFamily="34" charset="0"/>
              </a:defRPr>
            </a:lvl4pPr>
            <a:lvl5pPr marL="2057400" indent="-228600" eaLnBrk="0" hangingPunct="0">
              <a:defRPr sz="1400" b="1">
                <a:solidFill>
                  <a:schemeClr val="tx1"/>
                </a:solidFill>
                <a:latin typeface="GE Inspira" pitchFamily="34" charset="0"/>
              </a:defRPr>
            </a:lvl5pPr>
            <a:lvl6pPr marL="2514600" indent="-228600" algn="ctr" eaLnBrk="0" fontAlgn="base" hangingPunct="0">
              <a:spcBef>
                <a:spcPct val="0"/>
              </a:spcBef>
              <a:spcAft>
                <a:spcPct val="0"/>
              </a:spcAft>
              <a:defRPr sz="1400" b="1">
                <a:solidFill>
                  <a:schemeClr val="tx1"/>
                </a:solidFill>
                <a:latin typeface="GE Inspira" pitchFamily="34" charset="0"/>
              </a:defRPr>
            </a:lvl6pPr>
            <a:lvl7pPr marL="2971800" indent="-228600" algn="ctr" eaLnBrk="0" fontAlgn="base" hangingPunct="0">
              <a:spcBef>
                <a:spcPct val="0"/>
              </a:spcBef>
              <a:spcAft>
                <a:spcPct val="0"/>
              </a:spcAft>
              <a:defRPr sz="1400" b="1">
                <a:solidFill>
                  <a:schemeClr val="tx1"/>
                </a:solidFill>
                <a:latin typeface="GE Inspira" pitchFamily="34" charset="0"/>
              </a:defRPr>
            </a:lvl7pPr>
            <a:lvl8pPr marL="3429000" indent="-228600" algn="ctr" eaLnBrk="0" fontAlgn="base" hangingPunct="0">
              <a:spcBef>
                <a:spcPct val="0"/>
              </a:spcBef>
              <a:spcAft>
                <a:spcPct val="0"/>
              </a:spcAft>
              <a:defRPr sz="1400" b="1">
                <a:solidFill>
                  <a:schemeClr val="tx1"/>
                </a:solidFill>
                <a:latin typeface="GE Inspira" pitchFamily="34" charset="0"/>
              </a:defRPr>
            </a:lvl8pPr>
            <a:lvl9pPr marL="3886200" indent="-228600" algn="ctr" eaLnBrk="0" fontAlgn="base" hangingPunct="0">
              <a:spcBef>
                <a:spcPct val="0"/>
              </a:spcBef>
              <a:spcAft>
                <a:spcPct val="0"/>
              </a:spcAft>
              <a:defRPr sz="1400" b="1">
                <a:solidFill>
                  <a:schemeClr val="tx1"/>
                </a:solidFill>
                <a:latin typeface="GE Inspira" pitchFamily="34" charset="0"/>
              </a:defRPr>
            </a:lvl9pPr>
          </a:lstStyle>
          <a:p>
            <a:pPr algn="r">
              <a:defRPr/>
            </a:pPr>
            <a:r>
              <a:rPr lang="en-US" sz="1000" b="0" dirty="0" smtClean="0">
                <a:solidFill>
                  <a:srgbClr val="2F44B1"/>
                </a:solidFill>
                <a:latin typeface="Rock Sans" pitchFamily="34" charset="0"/>
              </a:rPr>
              <a:t>Confidential</a:t>
            </a:r>
            <a:r>
              <a:rPr lang="en-US" sz="1000" b="0" baseline="0" dirty="0" smtClean="0">
                <a:solidFill>
                  <a:srgbClr val="2F44B1"/>
                </a:solidFill>
                <a:latin typeface="Rock Sans" pitchFamily="34" charset="0"/>
              </a:rPr>
              <a:t> – For internal and sole use of NBCU only</a:t>
            </a:r>
            <a:endParaRPr lang="en-US" sz="1000" b="0" dirty="0" smtClean="0">
              <a:solidFill>
                <a:srgbClr val="2F44B1"/>
              </a:solidFill>
              <a:latin typeface="Rock Sans" pitchFamily="34" charset="0"/>
            </a:endParaRPr>
          </a:p>
        </p:txBody>
      </p:sp>
    </p:spTree>
    <p:extLst>
      <p:ext uri="{BB962C8B-B14F-4D97-AF65-F5344CB8AC3E}">
        <p14:creationId xmlns:p14="http://schemas.microsoft.com/office/powerpoint/2010/main" xmlns:a14="http://schemas.microsoft.com/office/drawing/2010/main" xmlns="" val="17761086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algn="l" rtl="0" eaLnBrk="0" fontAlgn="base" hangingPunct="0">
        <a:lnSpc>
          <a:spcPct val="92000"/>
        </a:lnSpc>
        <a:spcBef>
          <a:spcPct val="0"/>
        </a:spcBef>
        <a:spcAft>
          <a:spcPct val="0"/>
        </a:spcAft>
        <a:defRPr sz="2400">
          <a:solidFill>
            <a:schemeClr val="tx1"/>
          </a:solidFill>
          <a:latin typeface="Rock Serif" pitchFamily="18" charset="0"/>
          <a:ea typeface="+mj-ea"/>
          <a:cs typeface="+mj-cs"/>
        </a:defRPr>
      </a:lvl1pPr>
      <a:lvl2pPr algn="l" rtl="0" eaLnBrk="0" fontAlgn="base" hangingPunct="0">
        <a:lnSpc>
          <a:spcPct val="92000"/>
        </a:lnSpc>
        <a:spcBef>
          <a:spcPct val="0"/>
        </a:spcBef>
        <a:spcAft>
          <a:spcPct val="0"/>
        </a:spcAft>
        <a:defRPr sz="2400">
          <a:solidFill>
            <a:srgbClr val="009B00"/>
          </a:solidFill>
          <a:latin typeface="Rock Serif" pitchFamily="18" charset="0"/>
        </a:defRPr>
      </a:lvl2pPr>
      <a:lvl3pPr algn="l" rtl="0" eaLnBrk="0" fontAlgn="base" hangingPunct="0">
        <a:lnSpc>
          <a:spcPct val="92000"/>
        </a:lnSpc>
        <a:spcBef>
          <a:spcPct val="0"/>
        </a:spcBef>
        <a:spcAft>
          <a:spcPct val="0"/>
        </a:spcAft>
        <a:defRPr sz="2400">
          <a:solidFill>
            <a:srgbClr val="009B00"/>
          </a:solidFill>
          <a:latin typeface="Rock Serif" pitchFamily="18" charset="0"/>
        </a:defRPr>
      </a:lvl3pPr>
      <a:lvl4pPr algn="l" rtl="0" eaLnBrk="0" fontAlgn="base" hangingPunct="0">
        <a:lnSpc>
          <a:spcPct val="92000"/>
        </a:lnSpc>
        <a:spcBef>
          <a:spcPct val="0"/>
        </a:spcBef>
        <a:spcAft>
          <a:spcPct val="0"/>
        </a:spcAft>
        <a:defRPr sz="2400">
          <a:solidFill>
            <a:srgbClr val="009B00"/>
          </a:solidFill>
          <a:latin typeface="Rock Serif" pitchFamily="18" charset="0"/>
        </a:defRPr>
      </a:lvl4pPr>
      <a:lvl5pPr algn="l" rtl="0" eaLnBrk="0" fontAlgn="base" hangingPunct="0">
        <a:lnSpc>
          <a:spcPct val="92000"/>
        </a:lnSpc>
        <a:spcBef>
          <a:spcPct val="0"/>
        </a:spcBef>
        <a:spcAft>
          <a:spcPct val="0"/>
        </a:spcAft>
        <a:defRPr sz="2400">
          <a:solidFill>
            <a:srgbClr val="009B00"/>
          </a:solidFill>
          <a:latin typeface="Rock Serif" pitchFamily="18" charset="0"/>
        </a:defRPr>
      </a:lvl5pPr>
      <a:lvl6pPr marL="457200" algn="l" rtl="0" fontAlgn="base">
        <a:lnSpc>
          <a:spcPct val="92000"/>
        </a:lnSpc>
        <a:spcBef>
          <a:spcPct val="0"/>
        </a:spcBef>
        <a:spcAft>
          <a:spcPct val="0"/>
        </a:spcAft>
        <a:defRPr sz="2400">
          <a:solidFill>
            <a:srgbClr val="009B00"/>
          </a:solidFill>
          <a:latin typeface="GE Inspira Pitch" pitchFamily="34" charset="0"/>
        </a:defRPr>
      </a:lvl6pPr>
      <a:lvl7pPr marL="914400" algn="l" rtl="0" fontAlgn="base">
        <a:lnSpc>
          <a:spcPct val="92000"/>
        </a:lnSpc>
        <a:spcBef>
          <a:spcPct val="0"/>
        </a:spcBef>
        <a:spcAft>
          <a:spcPct val="0"/>
        </a:spcAft>
        <a:defRPr sz="2400">
          <a:solidFill>
            <a:srgbClr val="009B00"/>
          </a:solidFill>
          <a:latin typeface="GE Inspira Pitch" pitchFamily="34" charset="0"/>
        </a:defRPr>
      </a:lvl7pPr>
      <a:lvl8pPr marL="1371600" algn="l" rtl="0" fontAlgn="base">
        <a:lnSpc>
          <a:spcPct val="92000"/>
        </a:lnSpc>
        <a:spcBef>
          <a:spcPct val="0"/>
        </a:spcBef>
        <a:spcAft>
          <a:spcPct val="0"/>
        </a:spcAft>
        <a:defRPr sz="2400">
          <a:solidFill>
            <a:srgbClr val="009B00"/>
          </a:solidFill>
          <a:latin typeface="GE Inspira Pitch" pitchFamily="34" charset="0"/>
        </a:defRPr>
      </a:lvl8pPr>
      <a:lvl9pPr marL="1828800" algn="l" rtl="0" fontAlgn="base">
        <a:lnSpc>
          <a:spcPct val="92000"/>
        </a:lnSpc>
        <a:spcBef>
          <a:spcPct val="0"/>
        </a:spcBef>
        <a:spcAft>
          <a:spcPct val="0"/>
        </a:spcAft>
        <a:defRPr sz="2400">
          <a:solidFill>
            <a:srgbClr val="009B00"/>
          </a:solidFill>
          <a:latin typeface="GE Inspira Pitch" pitchFamily="34" charset="0"/>
        </a:defRPr>
      </a:lvl9pPr>
    </p:titleStyle>
    <p:bodyStyle>
      <a:lvl1pPr marL="342900" indent="-342900" algn="l" rtl="0" eaLnBrk="0" fontAlgn="base" hangingPunct="0">
        <a:spcBef>
          <a:spcPct val="20000"/>
        </a:spcBef>
        <a:spcAft>
          <a:spcPct val="20000"/>
        </a:spcAft>
        <a:defRPr>
          <a:solidFill>
            <a:schemeClr val="tx1"/>
          </a:solidFill>
          <a:latin typeface="Rock Serif"/>
          <a:ea typeface="+mn-ea"/>
          <a:cs typeface="+mn-cs"/>
        </a:defRPr>
      </a:lvl1pPr>
      <a:lvl2pPr marL="401638" indent="-287338" algn="l" rtl="0" eaLnBrk="0" fontAlgn="base" hangingPunct="0">
        <a:spcBef>
          <a:spcPct val="20000"/>
        </a:spcBef>
        <a:spcAft>
          <a:spcPct val="20000"/>
        </a:spcAft>
        <a:buFont typeface="Wingdings" pitchFamily="2" charset="2"/>
        <a:buChar char="§"/>
        <a:defRPr>
          <a:solidFill>
            <a:schemeClr val="tx1"/>
          </a:solidFill>
          <a:latin typeface="Rock Serif"/>
        </a:defRPr>
      </a:lvl2pPr>
      <a:lvl3pPr marL="795338" indent="-279400" algn="l" rtl="0" eaLnBrk="0" fontAlgn="base" hangingPunct="0">
        <a:spcBef>
          <a:spcPct val="20000"/>
        </a:spcBef>
        <a:spcAft>
          <a:spcPct val="20000"/>
        </a:spcAft>
        <a:buChar char="–"/>
        <a:defRPr>
          <a:solidFill>
            <a:schemeClr val="tx1"/>
          </a:solidFill>
          <a:latin typeface="Rock Serif"/>
        </a:defRPr>
      </a:lvl3pPr>
      <a:lvl4pPr marL="1146175" indent="-236538" algn="l" rtl="0" eaLnBrk="0" fontAlgn="base" hangingPunct="0">
        <a:spcBef>
          <a:spcPct val="20000"/>
        </a:spcBef>
        <a:spcAft>
          <a:spcPct val="20000"/>
        </a:spcAft>
        <a:buChar char="•"/>
        <a:defRPr>
          <a:solidFill>
            <a:schemeClr val="tx1"/>
          </a:solidFill>
          <a:latin typeface="Rock Serif"/>
        </a:defRPr>
      </a:lvl4pPr>
      <a:lvl5pPr marL="1544638" indent="-284163" algn="l" rtl="0" eaLnBrk="0" fontAlgn="base" hangingPunct="0">
        <a:spcBef>
          <a:spcPct val="20000"/>
        </a:spcBef>
        <a:spcAft>
          <a:spcPct val="20000"/>
        </a:spcAft>
        <a:buChar char="»"/>
        <a:defRPr>
          <a:solidFill>
            <a:schemeClr val="tx1"/>
          </a:solidFill>
          <a:latin typeface="Rock Serif"/>
        </a:defRPr>
      </a:lvl5pPr>
      <a:lvl6pPr marL="2001838" indent="-284163" algn="l" rtl="0" fontAlgn="base">
        <a:spcBef>
          <a:spcPct val="20000"/>
        </a:spcBef>
        <a:spcAft>
          <a:spcPct val="20000"/>
        </a:spcAft>
        <a:buChar char="»"/>
        <a:defRPr>
          <a:solidFill>
            <a:schemeClr val="tx1"/>
          </a:solidFill>
          <a:latin typeface="+mn-lt"/>
        </a:defRPr>
      </a:lvl6pPr>
      <a:lvl7pPr marL="2459038" indent="-284163" algn="l" rtl="0" fontAlgn="base">
        <a:spcBef>
          <a:spcPct val="20000"/>
        </a:spcBef>
        <a:spcAft>
          <a:spcPct val="20000"/>
        </a:spcAft>
        <a:buChar char="»"/>
        <a:defRPr>
          <a:solidFill>
            <a:schemeClr val="tx1"/>
          </a:solidFill>
          <a:latin typeface="+mn-lt"/>
        </a:defRPr>
      </a:lvl7pPr>
      <a:lvl8pPr marL="2916238" indent="-284163" algn="l" rtl="0" fontAlgn="base">
        <a:spcBef>
          <a:spcPct val="20000"/>
        </a:spcBef>
        <a:spcAft>
          <a:spcPct val="20000"/>
        </a:spcAft>
        <a:buChar char="»"/>
        <a:defRPr>
          <a:solidFill>
            <a:schemeClr val="tx1"/>
          </a:solidFill>
          <a:latin typeface="+mn-lt"/>
        </a:defRPr>
      </a:lvl8pPr>
      <a:lvl9pPr marL="3373438" indent="-284163" algn="l" rtl="0" fontAlgn="base">
        <a:spcBef>
          <a:spcPct val="20000"/>
        </a:spcBef>
        <a:spcAft>
          <a:spcPct val="2000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ctrTitle" sz="quarter"/>
          </p:nvPr>
        </p:nvSpPr>
        <p:spPr>
          <a:xfrm>
            <a:off x="244475" y="2829051"/>
            <a:ext cx="8505825" cy="1274195"/>
          </a:xfrm>
        </p:spPr>
        <p:txBody>
          <a:bodyPr wrap="square">
            <a:spAutoFit/>
          </a:bodyPr>
          <a:lstStyle/>
          <a:p>
            <a:r>
              <a:rPr lang="en-US" b="1" dirty="0" smtClean="0">
                <a:latin typeface="Rock Sans"/>
              </a:rPr>
              <a:t>High-Level Perspectives on IT CMDB and </a:t>
            </a:r>
            <a:br>
              <a:rPr lang="en-US" b="1" dirty="0" smtClean="0">
                <a:latin typeface="Rock Sans"/>
              </a:rPr>
            </a:br>
            <a:r>
              <a:rPr lang="en-US" b="1" dirty="0" smtClean="0">
                <a:latin typeface="Rock Sans"/>
              </a:rPr>
              <a:t>IT Financial Management Tools </a:t>
            </a:r>
            <a:br>
              <a:rPr lang="en-US" b="1" dirty="0" smtClean="0">
                <a:latin typeface="Rock Sans"/>
              </a:rPr>
            </a:br>
            <a:r>
              <a:rPr lang="en-US" dirty="0" smtClean="0">
                <a:latin typeface="Rock Sans"/>
              </a:rPr>
              <a:t>in Support of IT Cost Allocation</a:t>
            </a:r>
            <a:endParaRPr lang="en-US" sz="2400" dirty="0" smtClean="0">
              <a:latin typeface="Rock Sans"/>
            </a:endParaRPr>
          </a:p>
        </p:txBody>
      </p:sp>
      <p:sp>
        <p:nvSpPr>
          <p:cNvPr id="9218" name="Rectangle 5"/>
          <p:cNvSpPr>
            <a:spLocks noGrp="1" noChangeArrowheads="1"/>
          </p:cNvSpPr>
          <p:nvPr>
            <p:ph type="subTitle" sz="quarter" idx="1"/>
          </p:nvPr>
        </p:nvSpPr>
        <p:spPr>
          <a:xfrm>
            <a:off x="244475" y="4252889"/>
            <a:ext cx="4479925" cy="794064"/>
          </a:xfrm>
        </p:spPr>
        <p:txBody>
          <a:bodyPr wrap="square">
            <a:spAutoFit/>
          </a:bodyPr>
          <a:lstStyle/>
          <a:p>
            <a:r>
              <a:rPr lang="en-US" dirty="0" smtClean="0">
                <a:solidFill>
                  <a:schemeClr val="tx1"/>
                </a:solidFill>
                <a:latin typeface="Rock Sans"/>
              </a:rPr>
              <a:t>February </a:t>
            </a:r>
            <a:r>
              <a:rPr lang="en-US" dirty="0" smtClean="0">
                <a:solidFill>
                  <a:schemeClr val="tx1"/>
                </a:solidFill>
                <a:latin typeface="Rock Sans"/>
              </a:rPr>
              <a:t>2012 </a:t>
            </a:r>
          </a:p>
          <a:p>
            <a:r>
              <a:rPr lang="en-US" sz="1800" dirty="0" smtClean="0">
                <a:solidFill>
                  <a:schemeClr val="tx1"/>
                </a:solidFill>
                <a:latin typeface="Rock Sans"/>
              </a:rPr>
              <a:t>DRAFT</a:t>
            </a:r>
          </a:p>
        </p:txBody>
      </p:sp>
      <p:sp>
        <p:nvSpPr>
          <p:cNvPr id="4" name="Content Placeholder 57"/>
          <p:cNvSpPr txBox="1">
            <a:spLocks/>
          </p:cNvSpPr>
          <p:nvPr>
            <p:custDataLst>
              <p:tags r:id="rId1"/>
            </p:custDataLst>
          </p:nvPr>
        </p:nvSpPr>
        <p:spPr bwMode="auto">
          <a:xfrm>
            <a:off x="234201" y="5755361"/>
            <a:ext cx="8642350" cy="44106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342900" algn="l" defTabSz="914400" rtl="0" eaLnBrk="0" fontAlgn="base" latinLnBrk="0" hangingPunct="0">
              <a:lnSpc>
                <a:spcPct val="100000"/>
              </a:lnSpc>
              <a:spcBef>
                <a:spcPts val="600"/>
              </a:spcBef>
              <a:spcAft>
                <a:spcPts val="1200"/>
              </a:spcAft>
              <a:buClrTx/>
              <a:buSzTx/>
              <a:buFontTx/>
              <a:buNone/>
              <a:tabLst>
                <a:tab pos="8572500" algn="r"/>
              </a:tabLst>
              <a:defRPr/>
            </a:pPr>
            <a:r>
              <a:rPr kumimoji="0" lang="en-US" sz="1000" b="0" i="0" u="none" strike="noStrike" kern="0" cap="none" spc="0" normalizeH="0" noProof="0" dirty="0" smtClean="0">
                <a:ln>
                  <a:noFill/>
                </a:ln>
                <a:effectLst/>
                <a:uLnTx/>
                <a:uFillTx/>
                <a:latin typeface="Rock Sans"/>
                <a:ea typeface="+mn-ea"/>
                <a:cs typeface="+mn-cs"/>
              </a:rPr>
              <a:t>This document is meant to provide perspectives and background only. It should not be used as a comprehensive vendor/product analysis. A formal assessment should be pursued to support any decisions by NBCU.</a:t>
            </a:r>
          </a:p>
        </p:txBody>
      </p:sp>
    </p:spTree>
    <p:extLst>
      <p:ext uri="{BB962C8B-B14F-4D97-AF65-F5344CB8AC3E}">
        <p14:creationId xmlns="" xmlns:p14="http://schemas.microsoft.com/office/powerpoint/2010/main" val="157140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219455" y="475698"/>
            <a:ext cx="8667369" cy="28315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Perspectives on Apptio Technology Business Management Software</a:t>
            </a:r>
            <a:endParaRPr lang="en-US" sz="2000" kern="0" dirty="0">
              <a:latin typeface="Rock Sans"/>
            </a:endParaRPr>
          </a:p>
        </p:txBody>
      </p:sp>
      <p:sp>
        <p:nvSpPr>
          <p:cNvPr id="6" name="Freeform 5"/>
          <p:cNvSpPr/>
          <p:nvPr/>
        </p:nvSpPr>
        <p:spPr>
          <a:xfrm>
            <a:off x="249469" y="1500135"/>
            <a:ext cx="8229599" cy="1425939"/>
          </a:xfrm>
          <a:custGeom>
            <a:avLst/>
            <a:gdLst>
              <a:gd name="connsiteX0" fmla="*/ 0 w 8229599"/>
              <a:gd name="connsiteY0" fmla="*/ 0 h 1092960"/>
              <a:gd name="connsiteX1" fmla="*/ 8229599 w 8229599"/>
              <a:gd name="connsiteY1" fmla="*/ 0 h 1092960"/>
              <a:gd name="connsiteX2" fmla="*/ 8229599 w 8229599"/>
              <a:gd name="connsiteY2" fmla="*/ 1092960 h 1092960"/>
              <a:gd name="connsiteX3" fmla="*/ 0 w 8229599"/>
              <a:gd name="connsiteY3" fmla="*/ 1092960 h 1092960"/>
              <a:gd name="connsiteX4" fmla="*/ 0 w 8229599"/>
              <a:gd name="connsiteY4" fmla="*/ 0 h 109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092960">
                <a:moveTo>
                  <a:pt x="0" y="0"/>
                </a:moveTo>
                <a:lnTo>
                  <a:pt x="8229599" y="0"/>
                </a:lnTo>
                <a:lnTo>
                  <a:pt x="8229599" y="1092960"/>
                </a:lnTo>
                <a:lnTo>
                  <a:pt x="0" y="1092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 tIns="17780" rIns="18288" bIns="17780" numCol="1" spcCol="1270" anchor="t" anchorCtr="0">
            <a:noAutofit/>
          </a:bodyPr>
          <a:lstStyle/>
          <a:p>
            <a:pPr marL="114300" lvl="1" indent="-114300" defTabSz="622300">
              <a:lnSpc>
                <a:spcPct val="90000"/>
              </a:lnSpc>
              <a:spcAft>
                <a:spcPts val="500"/>
              </a:spcAft>
              <a:buChar char="••"/>
            </a:pPr>
            <a:r>
              <a:rPr lang="en-US" sz="1400" b="0" dirty="0" smtClean="0">
                <a:latin typeface="Rock Sans"/>
              </a:rPr>
              <a:t>SaaS tool providing visibility into IT cost allocations and cost drivers along with ability to price tiered services</a:t>
            </a:r>
          </a:p>
          <a:p>
            <a:pPr marL="114300" lvl="1" indent="-114300" defTabSz="622300">
              <a:lnSpc>
                <a:spcPct val="90000"/>
              </a:lnSpc>
              <a:spcAft>
                <a:spcPts val="500"/>
              </a:spcAft>
              <a:buChar char="••"/>
            </a:pPr>
            <a:r>
              <a:rPr lang="en-US" sz="1400" b="0" dirty="0" smtClean="0">
                <a:latin typeface="Rock Sans"/>
              </a:rPr>
              <a:t>Provides scenario modeling and cost optimization opportunities</a:t>
            </a:r>
          </a:p>
          <a:p>
            <a:pPr marL="114300" lvl="1" indent="-114300" defTabSz="622300">
              <a:lnSpc>
                <a:spcPct val="90000"/>
              </a:lnSpc>
              <a:spcAft>
                <a:spcPts val="500"/>
              </a:spcAft>
              <a:buChar char="••"/>
            </a:pPr>
            <a:r>
              <a:rPr lang="en-US" sz="1400" b="0" dirty="0" smtClean="0">
                <a:latin typeface="Rock Sans"/>
              </a:rPr>
              <a:t>Detects data relationships for precise activity based costing</a:t>
            </a:r>
          </a:p>
          <a:p>
            <a:pPr marL="114300" lvl="1" indent="-114300" defTabSz="622300">
              <a:lnSpc>
                <a:spcPct val="90000"/>
              </a:lnSpc>
              <a:spcAft>
                <a:spcPts val="500"/>
              </a:spcAft>
              <a:buChar char="••"/>
            </a:pPr>
            <a:r>
              <a:rPr lang="en-US" sz="1400" b="0" dirty="0" smtClean="0">
                <a:latin typeface="Rock Sans"/>
              </a:rPr>
              <a:t>Provides general ledger and IT service based budgeting and forecasting</a:t>
            </a:r>
          </a:p>
        </p:txBody>
      </p:sp>
      <p:sp>
        <p:nvSpPr>
          <p:cNvPr id="8" name="Freeform 7"/>
          <p:cNvSpPr/>
          <p:nvPr/>
        </p:nvSpPr>
        <p:spPr>
          <a:xfrm>
            <a:off x="249469" y="4030856"/>
            <a:ext cx="8229599" cy="1598780"/>
          </a:xfrm>
          <a:custGeom>
            <a:avLst/>
            <a:gdLst>
              <a:gd name="connsiteX0" fmla="*/ 0 w 8229599"/>
              <a:gd name="connsiteY0" fmla="*/ 0 h 1225440"/>
              <a:gd name="connsiteX1" fmla="*/ 8229599 w 8229599"/>
              <a:gd name="connsiteY1" fmla="*/ 0 h 1225440"/>
              <a:gd name="connsiteX2" fmla="*/ 8229599 w 8229599"/>
              <a:gd name="connsiteY2" fmla="*/ 1225440 h 1225440"/>
              <a:gd name="connsiteX3" fmla="*/ 0 w 8229599"/>
              <a:gd name="connsiteY3" fmla="*/ 1225440 h 1225440"/>
              <a:gd name="connsiteX4" fmla="*/ 0 w 8229599"/>
              <a:gd name="connsiteY4" fmla="*/ 0 h 122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225440">
                <a:moveTo>
                  <a:pt x="0" y="0"/>
                </a:moveTo>
                <a:lnTo>
                  <a:pt x="8229599" y="0"/>
                </a:lnTo>
                <a:lnTo>
                  <a:pt x="8229599" y="1225440"/>
                </a:lnTo>
                <a:lnTo>
                  <a:pt x="0" y="12254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 tIns="17780" rIns="18288" bIns="17780" numCol="1" spcCol="1270" anchor="t" anchorCtr="0">
            <a:noAutofit/>
          </a:bodyPr>
          <a:lstStyle/>
          <a:p>
            <a:pPr marL="114300" lvl="1" indent="-114300" defTabSz="622300">
              <a:lnSpc>
                <a:spcPct val="90000"/>
              </a:lnSpc>
              <a:spcAft>
                <a:spcPts val="500"/>
              </a:spcAft>
              <a:buChar char="••"/>
            </a:pPr>
            <a:r>
              <a:rPr lang="en-US" sz="1400" b="0" dirty="0" smtClean="0">
                <a:latin typeface="Rock Sans"/>
              </a:rPr>
              <a:t>Additional BI/reporting capabilities provided by various modules within the tool</a:t>
            </a:r>
          </a:p>
          <a:p>
            <a:pPr marL="114300" lvl="1" indent="-114300" defTabSz="622300">
              <a:lnSpc>
                <a:spcPct val="90000"/>
              </a:lnSpc>
              <a:spcAft>
                <a:spcPts val="500"/>
              </a:spcAft>
              <a:buChar char="••"/>
            </a:pPr>
            <a:r>
              <a:rPr lang="en-US" sz="1400" b="0" dirty="0" smtClean="0">
                <a:latin typeface="Rock Sans"/>
              </a:rPr>
              <a:t>‘Service Costing’ module is required for chargeback and a high-level estimate for basic implementation is about 45 days</a:t>
            </a:r>
          </a:p>
          <a:p>
            <a:pPr marL="114300" lvl="1" indent="-114300" defTabSz="622300">
              <a:lnSpc>
                <a:spcPct val="90000"/>
              </a:lnSpc>
              <a:spcAft>
                <a:spcPts val="500"/>
              </a:spcAft>
              <a:buChar char="••"/>
            </a:pPr>
            <a:r>
              <a:rPr lang="en-US" sz="1400" b="0" dirty="0" smtClean="0">
                <a:latin typeface="Rock Sans"/>
              </a:rPr>
              <a:t>Pricing is based on number of data connections established to pull information from the system</a:t>
            </a:r>
          </a:p>
          <a:p>
            <a:pPr marL="114300" lvl="1" indent="-114300" defTabSz="622300">
              <a:lnSpc>
                <a:spcPct val="90000"/>
              </a:lnSpc>
              <a:spcAft>
                <a:spcPts val="500"/>
              </a:spcAft>
              <a:buChar char="••"/>
            </a:pPr>
            <a:r>
              <a:rPr lang="en-US" sz="1400" b="0" dirty="0" smtClean="0">
                <a:latin typeface="Rock Sans"/>
              </a:rPr>
              <a:t>High level estimate for indicative cost of would be around $200,000-250,000 for 5 data centers containing 5000 servers</a:t>
            </a:r>
          </a:p>
          <a:p>
            <a:pPr marL="114300" lvl="1" indent="-114300" defTabSz="622300">
              <a:lnSpc>
                <a:spcPct val="90000"/>
              </a:lnSpc>
              <a:spcAft>
                <a:spcPts val="500"/>
              </a:spcAft>
              <a:buChar char="••"/>
            </a:pPr>
            <a:endParaRPr lang="en-US" sz="1400" b="0" dirty="0" smtClean="0">
              <a:latin typeface="Rock Sans"/>
            </a:endParaRPr>
          </a:p>
        </p:txBody>
      </p:sp>
      <p:sp>
        <p:nvSpPr>
          <p:cNvPr id="9" name="TextBox 8"/>
          <p:cNvSpPr txBox="1"/>
          <p:nvPr/>
        </p:nvSpPr>
        <p:spPr>
          <a:xfrm>
            <a:off x="236306" y="5993440"/>
            <a:ext cx="8691937" cy="215444"/>
          </a:xfrm>
          <a:prstGeom prst="rect">
            <a:avLst/>
          </a:prstGeom>
          <a:noFill/>
        </p:spPr>
        <p:txBody>
          <a:bodyPr wrap="square" rtlCol="0">
            <a:spAutoFit/>
          </a:bodyPr>
          <a:lstStyle/>
          <a:p>
            <a:r>
              <a:rPr lang="en-US" sz="800" b="0" dirty="0" smtClean="0">
                <a:latin typeface="Rock Sans"/>
              </a:rPr>
              <a:t>*SaaS – Software as a Service, BI – Business Intelligence</a:t>
            </a:r>
          </a:p>
        </p:txBody>
      </p:sp>
      <p:sp>
        <p:nvSpPr>
          <p:cNvPr id="11" name="Freeform 10"/>
          <p:cNvSpPr/>
          <p:nvPr/>
        </p:nvSpPr>
        <p:spPr>
          <a:xfrm>
            <a:off x="249093" y="866459"/>
            <a:ext cx="8561419" cy="457200"/>
          </a:xfrm>
          <a:custGeom>
            <a:avLst/>
            <a:gdLst>
              <a:gd name="connsiteX0" fmla="*/ 0 w 8229599"/>
              <a:gd name="connsiteY0" fmla="*/ 49671 h 298022"/>
              <a:gd name="connsiteX1" fmla="*/ 14548 w 8229599"/>
              <a:gd name="connsiteY1" fmla="*/ 14548 h 298022"/>
              <a:gd name="connsiteX2" fmla="*/ 49671 w 8229599"/>
              <a:gd name="connsiteY2" fmla="*/ 0 h 298022"/>
              <a:gd name="connsiteX3" fmla="*/ 8179928 w 8229599"/>
              <a:gd name="connsiteY3" fmla="*/ 0 h 298022"/>
              <a:gd name="connsiteX4" fmla="*/ 8215051 w 8229599"/>
              <a:gd name="connsiteY4" fmla="*/ 14548 h 298022"/>
              <a:gd name="connsiteX5" fmla="*/ 8229599 w 8229599"/>
              <a:gd name="connsiteY5" fmla="*/ 49671 h 298022"/>
              <a:gd name="connsiteX6" fmla="*/ 8229599 w 8229599"/>
              <a:gd name="connsiteY6" fmla="*/ 248351 h 298022"/>
              <a:gd name="connsiteX7" fmla="*/ 8215051 w 8229599"/>
              <a:gd name="connsiteY7" fmla="*/ 283474 h 298022"/>
              <a:gd name="connsiteX8" fmla="*/ 8179928 w 8229599"/>
              <a:gd name="connsiteY8" fmla="*/ 298022 h 298022"/>
              <a:gd name="connsiteX9" fmla="*/ 49671 w 8229599"/>
              <a:gd name="connsiteY9" fmla="*/ 298022 h 298022"/>
              <a:gd name="connsiteX10" fmla="*/ 14548 w 8229599"/>
              <a:gd name="connsiteY10" fmla="*/ 283474 h 298022"/>
              <a:gd name="connsiteX11" fmla="*/ 0 w 8229599"/>
              <a:gd name="connsiteY11" fmla="*/ 248351 h 298022"/>
              <a:gd name="connsiteX12" fmla="*/ 0 w 8229599"/>
              <a:gd name="connsiteY12" fmla="*/ 49671 h 29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298022">
                <a:moveTo>
                  <a:pt x="0" y="49671"/>
                </a:moveTo>
                <a:cubicBezTo>
                  <a:pt x="0" y="36497"/>
                  <a:pt x="5233" y="23863"/>
                  <a:pt x="14548" y="14548"/>
                </a:cubicBezTo>
                <a:cubicBezTo>
                  <a:pt x="23863" y="5233"/>
                  <a:pt x="36497" y="0"/>
                  <a:pt x="49671" y="0"/>
                </a:cubicBezTo>
                <a:lnTo>
                  <a:pt x="8179928" y="0"/>
                </a:lnTo>
                <a:cubicBezTo>
                  <a:pt x="8193102" y="0"/>
                  <a:pt x="8205736" y="5233"/>
                  <a:pt x="8215051" y="14548"/>
                </a:cubicBezTo>
                <a:cubicBezTo>
                  <a:pt x="8224366" y="23863"/>
                  <a:pt x="8229599" y="36497"/>
                  <a:pt x="8229599" y="49671"/>
                </a:cubicBezTo>
                <a:lnTo>
                  <a:pt x="8229599" y="248351"/>
                </a:lnTo>
                <a:cubicBezTo>
                  <a:pt x="8229599" y="261525"/>
                  <a:pt x="8224366" y="274159"/>
                  <a:pt x="8215051" y="283474"/>
                </a:cubicBezTo>
                <a:cubicBezTo>
                  <a:pt x="8205736" y="292789"/>
                  <a:pt x="8193102" y="298022"/>
                  <a:pt x="8179928" y="298022"/>
                </a:cubicBezTo>
                <a:lnTo>
                  <a:pt x="49671" y="298022"/>
                </a:lnTo>
                <a:cubicBezTo>
                  <a:pt x="36497" y="298022"/>
                  <a:pt x="23863" y="292789"/>
                  <a:pt x="14548" y="283474"/>
                </a:cubicBezTo>
                <a:cubicBezTo>
                  <a:pt x="5233" y="274159"/>
                  <a:pt x="0" y="261525"/>
                  <a:pt x="0" y="248351"/>
                </a:cubicBezTo>
                <a:lnTo>
                  <a:pt x="0" y="496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88" tIns="67888" rIns="67888" bIns="67888"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Tool</a:t>
            </a:r>
            <a:endParaRPr lang="en-US" sz="1600" kern="1200" dirty="0">
              <a:latin typeface="Rock Sans"/>
            </a:endParaRPr>
          </a:p>
        </p:txBody>
      </p:sp>
      <p:sp>
        <p:nvSpPr>
          <p:cNvPr id="12" name="Freeform 11"/>
          <p:cNvSpPr/>
          <p:nvPr/>
        </p:nvSpPr>
        <p:spPr>
          <a:xfrm>
            <a:off x="249093" y="3377308"/>
            <a:ext cx="8561419" cy="457200"/>
          </a:xfrm>
          <a:custGeom>
            <a:avLst/>
            <a:gdLst>
              <a:gd name="connsiteX0" fmla="*/ 0 w 8229599"/>
              <a:gd name="connsiteY0" fmla="*/ 70690 h 424132"/>
              <a:gd name="connsiteX1" fmla="*/ 20705 w 8229599"/>
              <a:gd name="connsiteY1" fmla="*/ 20705 h 424132"/>
              <a:gd name="connsiteX2" fmla="*/ 70690 w 8229599"/>
              <a:gd name="connsiteY2" fmla="*/ 0 h 424132"/>
              <a:gd name="connsiteX3" fmla="*/ 8158909 w 8229599"/>
              <a:gd name="connsiteY3" fmla="*/ 0 h 424132"/>
              <a:gd name="connsiteX4" fmla="*/ 8208894 w 8229599"/>
              <a:gd name="connsiteY4" fmla="*/ 20705 h 424132"/>
              <a:gd name="connsiteX5" fmla="*/ 8229599 w 8229599"/>
              <a:gd name="connsiteY5" fmla="*/ 70690 h 424132"/>
              <a:gd name="connsiteX6" fmla="*/ 8229599 w 8229599"/>
              <a:gd name="connsiteY6" fmla="*/ 353442 h 424132"/>
              <a:gd name="connsiteX7" fmla="*/ 8208894 w 8229599"/>
              <a:gd name="connsiteY7" fmla="*/ 403427 h 424132"/>
              <a:gd name="connsiteX8" fmla="*/ 8158909 w 8229599"/>
              <a:gd name="connsiteY8" fmla="*/ 424132 h 424132"/>
              <a:gd name="connsiteX9" fmla="*/ 70690 w 8229599"/>
              <a:gd name="connsiteY9" fmla="*/ 424132 h 424132"/>
              <a:gd name="connsiteX10" fmla="*/ 20705 w 8229599"/>
              <a:gd name="connsiteY10" fmla="*/ 403427 h 424132"/>
              <a:gd name="connsiteX11" fmla="*/ 0 w 8229599"/>
              <a:gd name="connsiteY11" fmla="*/ 353442 h 424132"/>
              <a:gd name="connsiteX12" fmla="*/ 0 w 8229599"/>
              <a:gd name="connsiteY12" fmla="*/ 70690 h 42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424132">
                <a:moveTo>
                  <a:pt x="0" y="70690"/>
                </a:moveTo>
                <a:cubicBezTo>
                  <a:pt x="0" y="51942"/>
                  <a:pt x="7448" y="33962"/>
                  <a:pt x="20705" y="20705"/>
                </a:cubicBezTo>
                <a:cubicBezTo>
                  <a:pt x="33962" y="7448"/>
                  <a:pt x="51942" y="0"/>
                  <a:pt x="70690" y="0"/>
                </a:cubicBezTo>
                <a:lnTo>
                  <a:pt x="8158909" y="0"/>
                </a:lnTo>
                <a:cubicBezTo>
                  <a:pt x="8177657" y="0"/>
                  <a:pt x="8195637" y="7448"/>
                  <a:pt x="8208894" y="20705"/>
                </a:cubicBezTo>
                <a:cubicBezTo>
                  <a:pt x="8222151" y="33962"/>
                  <a:pt x="8229599" y="51942"/>
                  <a:pt x="8229599" y="70690"/>
                </a:cubicBezTo>
                <a:lnTo>
                  <a:pt x="8229599" y="353442"/>
                </a:lnTo>
                <a:cubicBezTo>
                  <a:pt x="8229599" y="372190"/>
                  <a:pt x="8222151" y="390170"/>
                  <a:pt x="8208894" y="403427"/>
                </a:cubicBezTo>
                <a:cubicBezTo>
                  <a:pt x="8195637" y="416684"/>
                  <a:pt x="8177657" y="424132"/>
                  <a:pt x="8158909" y="424132"/>
                </a:cubicBezTo>
                <a:lnTo>
                  <a:pt x="70690" y="424132"/>
                </a:lnTo>
                <a:cubicBezTo>
                  <a:pt x="51942" y="424132"/>
                  <a:pt x="33962" y="416684"/>
                  <a:pt x="20705" y="403427"/>
                </a:cubicBezTo>
                <a:cubicBezTo>
                  <a:pt x="7448" y="390170"/>
                  <a:pt x="0" y="372190"/>
                  <a:pt x="0" y="353442"/>
                </a:cubicBezTo>
                <a:lnTo>
                  <a:pt x="0" y="706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044" tIns="74044" rIns="74044" bIns="74044"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Implementation</a:t>
            </a:r>
            <a:endParaRPr lang="en-US" sz="1600" kern="1200" dirty="0">
              <a:latin typeface="Rock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219455" y="475698"/>
            <a:ext cx="8667369" cy="28315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Perspectives on HP IT Financial Management (ITFM)</a:t>
            </a:r>
            <a:endParaRPr lang="en-US" sz="2000" kern="0" dirty="0">
              <a:latin typeface="Rock Sans"/>
            </a:endParaRPr>
          </a:p>
        </p:txBody>
      </p:sp>
      <p:sp>
        <p:nvSpPr>
          <p:cNvPr id="8" name="Freeform 7"/>
          <p:cNvSpPr/>
          <p:nvPr/>
        </p:nvSpPr>
        <p:spPr>
          <a:xfrm>
            <a:off x="248985" y="1445861"/>
            <a:ext cx="8229599" cy="1555517"/>
          </a:xfrm>
          <a:custGeom>
            <a:avLst/>
            <a:gdLst>
              <a:gd name="connsiteX0" fmla="*/ 0 w 8229599"/>
              <a:gd name="connsiteY0" fmla="*/ 0 h 1092960"/>
              <a:gd name="connsiteX1" fmla="*/ 8229599 w 8229599"/>
              <a:gd name="connsiteY1" fmla="*/ 0 h 1092960"/>
              <a:gd name="connsiteX2" fmla="*/ 8229599 w 8229599"/>
              <a:gd name="connsiteY2" fmla="*/ 1092960 h 1092960"/>
              <a:gd name="connsiteX3" fmla="*/ 0 w 8229599"/>
              <a:gd name="connsiteY3" fmla="*/ 1092960 h 1092960"/>
              <a:gd name="connsiteX4" fmla="*/ 0 w 8229599"/>
              <a:gd name="connsiteY4" fmla="*/ 0 h 109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092960">
                <a:moveTo>
                  <a:pt x="0" y="0"/>
                </a:moveTo>
                <a:lnTo>
                  <a:pt x="8229599" y="0"/>
                </a:lnTo>
                <a:lnTo>
                  <a:pt x="8229599" y="1092960"/>
                </a:lnTo>
                <a:lnTo>
                  <a:pt x="0" y="1092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 tIns="17780" rIns="18288" bIns="17780" numCol="1" spcCol="1270" anchor="t" anchorCtr="0">
            <a:noAutofit/>
          </a:bodyPr>
          <a:lstStyle/>
          <a:p>
            <a:pPr marL="114300" lvl="1" indent="-114300" algn="l" defTabSz="622300" rtl="0">
              <a:lnSpc>
                <a:spcPct val="90000"/>
              </a:lnSpc>
              <a:spcBef>
                <a:spcPct val="0"/>
              </a:spcBef>
              <a:spcAft>
                <a:spcPts val="500"/>
              </a:spcAft>
              <a:buChar char="••"/>
            </a:pPr>
            <a:r>
              <a:rPr lang="en-US" sz="1400" b="0" kern="1200" dirty="0" smtClean="0">
                <a:latin typeface="Rock Sans"/>
              </a:rPr>
              <a:t>IT Financial Management tool with marketplace maturity and stability</a:t>
            </a:r>
          </a:p>
          <a:p>
            <a:pPr marL="114300" lvl="1" indent="-114300" algn="l" defTabSz="622300" rtl="0">
              <a:lnSpc>
                <a:spcPct val="90000"/>
              </a:lnSpc>
              <a:spcBef>
                <a:spcPct val="0"/>
              </a:spcBef>
              <a:spcAft>
                <a:spcPts val="500"/>
              </a:spcAft>
              <a:buChar char="••"/>
            </a:pPr>
            <a:r>
              <a:rPr lang="en-US" sz="1400" b="0" kern="1200" dirty="0" smtClean="0">
                <a:latin typeface="Rock Sans"/>
              </a:rPr>
              <a:t>Requires HP Asset Manager and Financial Planning &amp; Analysis modules to perform costing and chargeback</a:t>
            </a:r>
            <a:endParaRPr lang="en-US" sz="1400" b="0" kern="1200" dirty="0">
              <a:latin typeface="Rock Sans"/>
            </a:endParaRPr>
          </a:p>
          <a:p>
            <a:pPr marL="114300" lvl="1" indent="-114300" algn="l" defTabSz="622300" rtl="0">
              <a:lnSpc>
                <a:spcPct val="90000"/>
              </a:lnSpc>
              <a:spcBef>
                <a:spcPct val="0"/>
              </a:spcBef>
              <a:spcAft>
                <a:spcPts val="500"/>
              </a:spcAft>
              <a:buChar char="••"/>
            </a:pPr>
            <a:r>
              <a:rPr lang="en-US" sz="1400" b="0" kern="1200" dirty="0" smtClean="0">
                <a:latin typeface="Rock Sans"/>
              </a:rPr>
              <a:t>Integrates easily with other HP IT performance suite tools</a:t>
            </a:r>
            <a:endParaRPr lang="en-US" sz="1400" b="0" kern="1200" dirty="0">
              <a:latin typeface="Rock Sans"/>
            </a:endParaRPr>
          </a:p>
          <a:p>
            <a:pPr marL="114300" lvl="1" indent="-114300" algn="l" defTabSz="622300" rtl="0">
              <a:lnSpc>
                <a:spcPct val="90000"/>
              </a:lnSpc>
              <a:spcBef>
                <a:spcPct val="0"/>
              </a:spcBef>
              <a:spcAft>
                <a:spcPts val="500"/>
              </a:spcAft>
              <a:buChar char="••"/>
            </a:pPr>
            <a:r>
              <a:rPr lang="en-US" sz="1400" b="0" kern="1200" dirty="0" smtClean="0">
                <a:latin typeface="Rock Sans"/>
              </a:rPr>
              <a:t>Captures granular utilization information required for accurate cost allocation</a:t>
            </a:r>
            <a:endParaRPr lang="en-US" sz="1400" b="0" kern="1200" dirty="0">
              <a:latin typeface="Rock Sans"/>
            </a:endParaRPr>
          </a:p>
        </p:txBody>
      </p:sp>
      <p:sp>
        <p:nvSpPr>
          <p:cNvPr id="10" name="Freeform 9"/>
          <p:cNvSpPr/>
          <p:nvPr/>
        </p:nvSpPr>
        <p:spPr>
          <a:xfrm>
            <a:off x="248985" y="3955549"/>
            <a:ext cx="8229599" cy="1744065"/>
          </a:xfrm>
          <a:custGeom>
            <a:avLst/>
            <a:gdLst>
              <a:gd name="connsiteX0" fmla="*/ 0 w 8229599"/>
              <a:gd name="connsiteY0" fmla="*/ 0 h 1225440"/>
              <a:gd name="connsiteX1" fmla="*/ 8229599 w 8229599"/>
              <a:gd name="connsiteY1" fmla="*/ 0 h 1225440"/>
              <a:gd name="connsiteX2" fmla="*/ 8229599 w 8229599"/>
              <a:gd name="connsiteY2" fmla="*/ 1225440 h 1225440"/>
              <a:gd name="connsiteX3" fmla="*/ 0 w 8229599"/>
              <a:gd name="connsiteY3" fmla="*/ 1225440 h 1225440"/>
              <a:gd name="connsiteX4" fmla="*/ 0 w 8229599"/>
              <a:gd name="connsiteY4" fmla="*/ 0 h 122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225440">
                <a:moveTo>
                  <a:pt x="0" y="0"/>
                </a:moveTo>
                <a:lnTo>
                  <a:pt x="8229599" y="0"/>
                </a:lnTo>
                <a:lnTo>
                  <a:pt x="8229599" y="1225440"/>
                </a:lnTo>
                <a:lnTo>
                  <a:pt x="0" y="12254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 tIns="17780" rIns="18288" bIns="17780" numCol="1" spcCol="1270" anchor="t" anchorCtr="0">
            <a:noAutofit/>
          </a:bodyPr>
          <a:lstStyle/>
          <a:p>
            <a:pPr marL="114300" lvl="1" indent="-114300" defTabSz="622300">
              <a:lnSpc>
                <a:spcPct val="90000"/>
              </a:lnSpc>
              <a:spcAft>
                <a:spcPts val="500"/>
              </a:spcAft>
              <a:buChar char="••"/>
            </a:pPr>
            <a:r>
              <a:rPr lang="en-US" sz="1400" b="0" dirty="0" smtClean="0">
                <a:latin typeface="Rock Sans"/>
              </a:rPr>
              <a:t>HP offers workshops and services for </a:t>
            </a:r>
            <a:r>
              <a:rPr lang="en-US" sz="1400" b="0" kern="1200" dirty="0" smtClean="0">
                <a:latin typeface="Rock Sans"/>
              </a:rPr>
              <a:t>a complete ITFM solution</a:t>
            </a:r>
            <a:r>
              <a:rPr lang="en-US" sz="1400" b="0" dirty="0" smtClean="0">
                <a:latin typeface="Rock Sans"/>
              </a:rPr>
              <a:t> </a:t>
            </a:r>
            <a:r>
              <a:rPr lang="en-US" sz="1400" b="0" kern="1200" dirty="0" smtClean="0">
                <a:latin typeface="Rock Sans"/>
              </a:rPr>
              <a:t>: Solution Discovery workshop - 4 to 6 weeks, Service Costing Consultation – 14 to 16 weeks, Technology Implementation – 24 to 28 weeks (high-level estimate)</a:t>
            </a:r>
            <a:endParaRPr lang="en-US" sz="1400" b="0" kern="1200" dirty="0">
              <a:latin typeface="Rock Sans"/>
            </a:endParaRPr>
          </a:p>
          <a:p>
            <a:pPr marL="114300" lvl="1" indent="-114300" algn="l" defTabSz="622300" rtl="0">
              <a:lnSpc>
                <a:spcPct val="90000"/>
              </a:lnSpc>
              <a:spcBef>
                <a:spcPct val="0"/>
              </a:spcBef>
              <a:spcAft>
                <a:spcPts val="500"/>
              </a:spcAft>
              <a:buChar char="••"/>
            </a:pPr>
            <a:r>
              <a:rPr lang="en-US" sz="1400" b="0" dirty="0" smtClean="0">
                <a:latin typeface="Rock Sans"/>
              </a:rPr>
              <a:t>Tool t</a:t>
            </a:r>
            <a:r>
              <a:rPr lang="en-US" sz="1400" b="0" kern="1200" dirty="0" smtClean="0">
                <a:latin typeface="Rock Sans"/>
              </a:rPr>
              <a:t>akes operational cost data from Project Portfolio Management module and capital cost data from Asset Manager module and feeds it into Financial Planning &amp; Analysis modules</a:t>
            </a:r>
            <a:endParaRPr lang="en-US" sz="1400" b="0" kern="1200" dirty="0">
              <a:latin typeface="Rock Sans"/>
            </a:endParaRPr>
          </a:p>
          <a:p>
            <a:pPr marL="114300" lvl="1" indent="-114300" algn="l" defTabSz="622300" rtl="0">
              <a:lnSpc>
                <a:spcPct val="90000"/>
              </a:lnSpc>
              <a:spcBef>
                <a:spcPct val="0"/>
              </a:spcBef>
              <a:spcAft>
                <a:spcPts val="500"/>
              </a:spcAft>
              <a:buChar char="••"/>
            </a:pPr>
            <a:endParaRPr lang="en-US" sz="1400" kern="1200" dirty="0">
              <a:latin typeface="Rock Sans"/>
            </a:endParaRPr>
          </a:p>
        </p:txBody>
      </p:sp>
      <p:sp>
        <p:nvSpPr>
          <p:cNvPr id="11" name="Freeform 10"/>
          <p:cNvSpPr/>
          <p:nvPr/>
        </p:nvSpPr>
        <p:spPr>
          <a:xfrm>
            <a:off x="249093" y="866459"/>
            <a:ext cx="8561419" cy="457200"/>
          </a:xfrm>
          <a:custGeom>
            <a:avLst/>
            <a:gdLst>
              <a:gd name="connsiteX0" fmla="*/ 0 w 8229599"/>
              <a:gd name="connsiteY0" fmla="*/ 49671 h 298022"/>
              <a:gd name="connsiteX1" fmla="*/ 14548 w 8229599"/>
              <a:gd name="connsiteY1" fmla="*/ 14548 h 298022"/>
              <a:gd name="connsiteX2" fmla="*/ 49671 w 8229599"/>
              <a:gd name="connsiteY2" fmla="*/ 0 h 298022"/>
              <a:gd name="connsiteX3" fmla="*/ 8179928 w 8229599"/>
              <a:gd name="connsiteY3" fmla="*/ 0 h 298022"/>
              <a:gd name="connsiteX4" fmla="*/ 8215051 w 8229599"/>
              <a:gd name="connsiteY4" fmla="*/ 14548 h 298022"/>
              <a:gd name="connsiteX5" fmla="*/ 8229599 w 8229599"/>
              <a:gd name="connsiteY5" fmla="*/ 49671 h 298022"/>
              <a:gd name="connsiteX6" fmla="*/ 8229599 w 8229599"/>
              <a:gd name="connsiteY6" fmla="*/ 248351 h 298022"/>
              <a:gd name="connsiteX7" fmla="*/ 8215051 w 8229599"/>
              <a:gd name="connsiteY7" fmla="*/ 283474 h 298022"/>
              <a:gd name="connsiteX8" fmla="*/ 8179928 w 8229599"/>
              <a:gd name="connsiteY8" fmla="*/ 298022 h 298022"/>
              <a:gd name="connsiteX9" fmla="*/ 49671 w 8229599"/>
              <a:gd name="connsiteY9" fmla="*/ 298022 h 298022"/>
              <a:gd name="connsiteX10" fmla="*/ 14548 w 8229599"/>
              <a:gd name="connsiteY10" fmla="*/ 283474 h 298022"/>
              <a:gd name="connsiteX11" fmla="*/ 0 w 8229599"/>
              <a:gd name="connsiteY11" fmla="*/ 248351 h 298022"/>
              <a:gd name="connsiteX12" fmla="*/ 0 w 8229599"/>
              <a:gd name="connsiteY12" fmla="*/ 49671 h 29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298022">
                <a:moveTo>
                  <a:pt x="0" y="49671"/>
                </a:moveTo>
                <a:cubicBezTo>
                  <a:pt x="0" y="36497"/>
                  <a:pt x="5233" y="23863"/>
                  <a:pt x="14548" y="14548"/>
                </a:cubicBezTo>
                <a:cubicBezTo>
                  <a:pt x="23863" y="5233"/>
                  <a:pt x="36497" y="0"/>
                  <a:pt x="49671" y="0"/>
                </a:cubicBezTo>
                <a:lnTo>
                  <a:pt x="8179928" y="0"/>
                </a:lnTo>
                <a:cubicBezTo>
                  <a:pt x="8193102" y="0"/>
                  <a:pt x="8205736" y="5233"/>
                  <a:pt x="8215051" y="14548"/>
                </a:cubicBezTo>
                <a:cubicBezTo>
                  <a:pt x="8224366" y="23863"/>
                  <a:pt x="8229599" y="36497"/>
                  <a:pt x="8229599" y="49671"/>
                </a:cubicBezTo>
                <a:lnTo>
                  <a:pt x="8229599" y="248351"/>
                </a:lnTo>
                <a:cubicBezTo>
                  <a:pt x="8229599" y="261525"/>
                  <a:pt x="8224366" y="274159"/>
                  <a:pt x="8215051" y="283474"/>
                </a:cubicBezTo>
                <a:cubicBezTo>
                  <a:pt x="8205736" y="292789"/>
                  <a:pt x="8193102" y="298022"/>
                  <a:pt x="8179928" y="298022"/>
                </a:cubicBezTo>
                <a:lnTo>
                  <a:pt x="49671" y="298022"/>
                </a:lnTo>
                <a:cubicBezTo>
                  <a:pt x="36497" y="298022"/>
                  <a:pt x="23863" y="292789"/>
                  <a:pt x="14548" y="283474"/>
                </a:cubicBezTo>
                <a:cubicBezTo>
                  <a:pt x="5233" y="274159"/>
                  <a:pt x="0" y="261525"/>
                  <a:pt x="0" y="248351"/>
                </a:cubicBezTo>
                <a:lnTo>
                  <a:pt x="0" y="496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88" tIns="67888" rIns="67888" bIns="67888"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Tool</a:t>
            </a:r>
            <a:endParaRPr lang="en-US" sz="1600" kern="1200" dirty="0">
              <a:latin typeface="Rock Sans"/>
            </a:endParaRPr>
          </a:p>
        </p:txBody>
      </p:sp>
      <p:sp>
        <p:nvSpPr>
          <p:cNvPr id="12" name="Freeform 11"/>
          <p:cNvSpPr/>
          <p:nvPr/>
        </p:nvSpPr>
        <p:spPr>
          <a:xfrm>
            <a:off x="249093" y="3377308"/>
            <a:ext cx="8561419" cy="457200"/>
          </a:xfrm>
          <a:custGeom>
            <a:avLst/>
            <a:gdLst>
              <a:gd name="connsiteX0" fmla="*/ 0 w 8229599"/>
              <a:gd name="connsiteY0" fmla="*/ 70690 h 424132"/>
              <a:gd name="connsiteX1" fmla="*/ 20705 w 8229599"/>
              <a:gd name="connsiteY1" fmla="*/ 20705 h 424132"/>
              <a:gd name="connsiteX2" fmla="*/ 70690 w 8229599"/>
              <a:gd name="connsiteY2" fmla="*/ 0 h 424132"/>
              <a:gd name="connsiteX3" fmla="*/ 8158909 w 8229599"/>
              <a:gd name="connsiteY3" fmla="*/ 0 h 424132"/>
              <a:gd name="connsiteX4" fmla="*/ 8208894 w 8229599"/>
              <a:gd name="connsiteY4" fmla="*/ 20705 h 424132"/>
              <a:gd name="connsiteX5" fmla="*/ 8229599 w 8229599"/>
              <a:gd name="connsiteY5" fmla="*/ 70690 h 424132"/>
              <a:gd name="connsiteX6" fmla="*/ 8229599 w 8229599"/>
              <a:gd name="connsiteY6" fmla="*/ 353442 h 424132"/>
              <a:gd name="connsiteX7" fmla="*/ 8208894 w 8229599"/>
              <a:gd name="connsiteY7" fmla="*/ 403427 h 424132"/>
              <a:gd name="connsiteX8" fmla="*/ 8158909 w 8229599"/>
              <a:gd name="connsiteY8" fmla="*/ 424132 h 424132"/>
              <a:gd name="connsiteX9" fmla="*/ 70690 w 8229599"/>
              <a:gd name="connsiteY9" fmla="*/ 424132 h 424132"/>
              <a:gd name="connsiteX10" fmla="*/ 20705 w 8229599"/>
              <a:gd name="connsiteY10" fmla="*/ 403427 h 424132"/>
              <a:gd name="connsiteX11" fmla="*/ 0 w 8229599"/>
              <a:gd name="connsiteY11" fmla="*/ 353442 h 424132"/>
              <a:gd name="connsiteX12" fmla="*/ 0 w 8229599"/>
              <a:gd name="connsiteY12" fmla="*/ 70690 h 42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424132">
                <a:moveTo>
                  <a:pt x="0" y="70690"/>
                </a:moveTo>
                <a:cubicBezTo>
                  <a:pt x="0" y="51942"/>
                  <a:pt x="7448" y="33962"/>
                  <a:pt x="20705" y="20705"/>
                </a:cubicBezTo>
                <a:cubicBezTo>
                  <a:pt x="33962" y="7448"/>
                  <a:pt x="51942" y="0"/>
                  <a:pt x="70690" y="0"/>
                </a:cubicBezTo>
                <a:lnTo>
                  <a:pt x="8158909" y="0"/>
                </a:lnTo>
                <a:cubicBezTo>
                  <a:pt x="8177657" y="0"/>
                  <a:pt x="8195637" y="7448"/>
                  <a:pt x="8208894" y="20705"/>
                </a:cubicBezTo>
                <a:cubicBezTo>
                  <a:pt x="8222151" y="33962"/>
                  <a:pt x="8229599" y="51942"/>
                  <a:pt x="8229599" y="70690"/>
                </a:cubicBezTo>
                <a:lnTo>
                  <a:pt x="8229599" y="353442"/>
                </a:lnTo>
                <a:cubicBezTo>
                  <a:pt x="8229599" y="372190"/>
                  <a:pt x="8222151" y="390170"/>
                  <a:pt x="8208894" y="403427"/>
                </a:cubicBezTo>
                <a:cubicBezTo>
                  <a:pt x="8195637" y="416684"/>
                  <a:pt x="8177657" y="424132"/>
                  <a:pt x="8158909" y="424132"/>
                </a:cubicBezTo>
                <a:lnTo>
                  <a:pt x="70690" y="424132"/>
                </a:lnTo>
                <a:cubicBezTo>
                  <a:pt x="51942" y="424132"/>
                  <a:pt x="33962" y="416684"/>
                  <a:pt x="20705" y="403427"/>
                </a:cubicBezTo>
                <a:cubicBezTo>
                  <a:pt x="7448" y="390170"/>
                  <a:pt x="0" y="372190"/>
                  <a:pt x="0" y="353442"/>
                </a:cubicBezTo>
                <a:lnTo>
                  <a:pt x="0" y="706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044" tIns="74044" rIns="74044" bIns="74044"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Implementation</a:t>
            </a:r>
            <a:endParaRPr lang="en-US" sz="1600" kern="1200" dirty="0">
              <a:latin typeface="Rock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7"/>
          <p:cNvSpPr>
            <a:spLocks noGrp="1"/>
          </p:cNvSpPr>
          <p:nvPr>
            <p:ph idx="1"/>
            <p:custDataLst>
              <p:tags r:id="rId1"/>
            </p:custDataLst>
          </p:nvPr>
        </p:nvSpPr>
        <p:spPr>
          <a:xfrm>
            <a:off x="234201" y="1011897"/>
            <a:ext cx="8642350" cy="4571322"/>
          </a:xfrm>
        </p:spPr>
        <p:txBody>
          <a:bodyPr/>
          <a:lstStyle/>
          <a:p>
            <a:pPr>
              <a:spcBef>
                <a:spcPts val="600"/>
              </a:spcBef>
              <a:spcAft>
                <a:spcPts val="1200"/>
              </a:spcAft>
              <a:tabLst>
                <a:tab pos="8572500" algn="r"/>
              </a:tabLst>
            </a:pPr>
            <a:r>
              <a:rPr lang="en-US" sz="1600" b="1" dirty="0" smtClean="0">
                <a:latin typeface="Rock Sans"/>
              </a:rPr>
              <a:t>Section	Page</a:t>
            </a:r>
          </a:p>
          <a:p>
            <a:pPr>
              <a:spcBef>
                <a:spcPts val="600"/>
              </a:spcBef>
              <a:spcAft>
                <a:spcPts val="1200"/>
              </a:spcAft>
              <a:tabLst>
                <a:tab pos="8572500" algn="r"/>
              </a:tabLst>
            </a:pPr>
            <a:r>
              <a:rPr lang="en-US" sz="1600" dirty="0" smtClean="0">
                <a:latin typeface="Rock Sans"/>
              </a:rPr>
              <a:t>1.0 – Common Requirements from CMDB and IT financial management Tools	3</a:t>
            </a:r>
          </a:p>
          <a:p>
            <a:pPr>
              <a:spcBef>
                <a:spcPts val="600"/>
              </a:spcBef>
              <a:spcAft>
                <a:spcPts val="1200"/>
              </a:spcAft>
              <a:tabLst>
                <a:tab pos="8572500" algn="r"/>
              </a:tabLst>
            </a:pPr>
            <a:r>
              <a:rPr lang="en-US" sz="1600" dirty="0" smtClean="0">
                <a:latin typeface="Rock Sans"/>
              </a:rPr>
              <a:t>2.0 – Challenges in Meeting Requirements	4</a:t>
            </a:r>
          </a:p>
          <a:p>
            <a:pPr>
              <a:spcBef>
                <a:spcPts val="600"/>
              </a:spcBef>
              <a:spcAft>
                <a:spcPts val="1200"/>
              </a:spcAft>
              <a:tabLst>
                <a:tab pos="8572500" algn="r"/>
              </a:tabLst>
            </a:pPr>
            <a:r>
              <a:rPr lang="en-US" sz="1600" dirty="0" smtClean="0">
                <a:latin typeface="Rock Sans"/>
              </a:rPr>
              <a:t>3.0 – Process Recommendations 	5</a:t>
            </a:r>
          </a:p>
          <a:p>
            <a:pPr>
              <a:spcBef>
                <a:spcPts val="600"/>
              </a:spcBef>
              <a:spcAft>
                <a:spcPts val="1200"/>
              </a:spcAft>
              <a:tabLst>
                <a:tab pos="8572500" algn="r"/>
              </a:tabLst>
            </a:pPr>
            <a:r>
              <a:rPr lang="en-US" sz="1600" dirty="0" smtClean="0">
                <a:latin typeface="Rock Sans"/>
              </a:rPr>
              <a:t>4.0 – Benefits of Well Configured CMDB and IT financial management tools	6</a:t>
            </a:r>
          </a:p>
          <a:p>
            <a:pPr>
              <a:spcBef>
                <a:spcPts val="600"/>
              </a:spcBef>
              <a:spcAft>
                <a:spcPts val="1200"/>
              </a:spcAft>
              <a:tabLst>
                <a:tab pos="8572500" algn="r"/>
              </a:tabLst>
            </a:pPr>
            <a:r>
              <a:rPr lang="en-US" sz="1600" dirty="0" smtClean="0">
                <a:latin typeface="Rock Sans"/>
              </a:rPr>
              <a:t>Appendix: </a:t>
            </a:r>
          </a:p>
          <a:p>
            <a:pPr>
              <a:spcBef>
                <a:spcPts val="600"/>
              </a:spcBef>
              <a:spcAft>
                <a:spcPts val="1200"/>
              </a:spcAft>
              <a:tabLst>
                <a:tab pos="8572500" algn="r"/>
              </a:tabLst>
            </a:pPr>
            <a:r>
              <a:rPr lang="en-US" sz="1600" dirty="0" smtClean="0">
                <a:latin typeface="Rock Sans"/>
              </a:rPr>
              <a:t>Perspectives on BMC ITBM	9</a:t>
            </a:r>
          </a:p>
          <a:p>
            <a:pPr>
              <a:spcBef>
                <a:spcPts val="600"/>
              </a:spcBef>
              <a:spcAft>
                <a:spcPts val="1200"/>
              </a:spcAft>
              <a:tabLst>
                <a:tab pos="8572500" algn="r"/>
              </a:tabLst>
            </a:pPr>
            <a:r>
              <a:rPr lang="en-US" sz="1600" dirty="0" smtClean="0">
                <a:latin typeface="Rock Sans"/>
              </a:rPr>
              <a:t>Perspectives on Apptio	10</a:t>
            </a:r>
          </a:p>
          <a:p>
            <a:pPr>
              <a:spcBef>
                <a:spcPts val="600"/>
              </a:spcBef>
              <a:spcAft>
                <a:spcPts val="1200"/>
              </a:spcAft>
              <a:tabLst>
                <a:tab pos="8572500" algn="r"/>
              </a:tabLst>
            </a:pPr>
            <a:r>
              <a:rPr lang="en-US" sz="1600" dirty="0" smtClean="0">
                <a:latin typeface="Rock Sans"/>
              </a:rPr>
              <a:t>Perspectives on HP ITFM	11</a:t>
            </a:r>
          </a:p>
          <a:p>
            <a:pPr>
              <a:spcBef>
                <a:spcPts val="600"/>
              </a:spcBef>
              <a:spcAft>
                <a:spcPts val="1200"/>
              </a:spcAft>
              <a:tabLst>
                <a:tab pos="8572500" algn="r"/>
              </a:tabLst>
            </a:pPr>
            <a:endParaRPr lang="en-US" sz="1600" dirty="0" smtClean="0">
              <a:latin typeface="Rock Sans"/>
            </a:endParaRPr>
          </a:p>
          <a:p>
            <a:pPr marL="0">
              <a:spcBef>
                <a:spcPts val="600"/>
              </a:spcBef>
              <a:spcAft>
                <a:spcPts val="1200"/>
              </a:spcAft>
              <a:tabLst>
                <a:tab pos="8572500" algn="r"/>
              </a:tabLst>
            </a:pPr>
            <a:r>
              <a:rPr lang="en-US" sz="1000" dirty="0" smtClean="0">
                <a:latin typeface="Rock Sans"/>
              </a:rPr>
              <a:t>This document is meant to provide perspectives and background only. It should not be used as a comprehensive vendor/product analysis. A formal assessment should be pursued to support any decisions by NBCU.</a:t>
            </a:r>
          </a:p>
        </p:txBody>
      </p:sp>
      <p:sp>
        <p:nvSpPr>
          <p:cNvPr id="6" name="Title 1"/>
          <p:cNvSpPr>
            <a:spLocks noGrp="1"/>
          </p:cNvSpPr>
          <p:nvPr>
            <p:ph type="title"/>
          </p:nvPr>
        </p:nvSpPr>
        <p:spPr>
          <a:xfrm>
            <a:off x="219456" y="539496"/>
            <a:ext cx="5961413" cy="283154"/>
          </a:xfrm>
        </p:spPr>
        <p:txBody>
          <a:bodyPr wrap="square">
            <a:spAutoFit/>
          </a:bodyPr>
          <a:lstStyle/>
          <a:p>
            <a:r>
              <a:rPr lang="en-US" sz="2000" b="1" dirty="0" smtClean="0">
                <a:latin typeface="Rock Sans"/>
              </a:rPr>
              <a:t>Table of Contents</a:t>
            </a:r>
            <a:endParaRPr lang="en-US" sz="2000" b="1" i="1" dirty="0">
              <a:latin typeface="Rock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6085" y="1624233"/>
            <a:ext cx="4230004" cy="914411"/>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Requirements from</a:t>
            </a:r>
            <a:br>
              <a:rPr kumimoji="0" lang="en-US" sz="1400" b="1" i="0" u="none" strike="noStrike" cap="none" normalizeH="0" baseline="0" dirty="0" smtClean="0">
                <a:ln>
                  <a:noFill/>
                </a:ln>
                <a:solidFill>
                  <a:schemeClr val="bg1"/>
                </a:solidFill>
                <a:effectLst/>
                <a:latin typeface="Rock Sans"/>
              </a:rPr>
            </a:br>
            <a:r>
              <a:rPr kumimoji="0" lang="en-US" sz="1400" b="1" i="0" u="none" strike="noStrike" cap="none" normalizeH="0" baseline="0" dirty="0" smtClean="0">
                <a:ln>
                  <a:noFill/>
                </a:ln>
                <a:solidFill>
                  <a:schemeClr val="bg1"/>
                </a:solidFill>
                <a:effectLst/>
                <a:latin typeface="Rock Sans"/>
              </a:rPr>
              <a:t>CMDB tools</a:t>
            </a:r>
          </a:p>
        </p:txBody>
      </p:sp>
      <p:sp>
        <p:nvSpPr>
          <p:cNvPr id="7" name="Rectangle 6"/>
          <p:cNvSpPr/>
          <p:nvPr/>
        </p:nvSpPr>
        <p:spPr bwMode="auto">
          <a:xfrm>
            <a:off x="226069" y="2597124"/>
            <a:ext cx="4230012" cy="3265801"/>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7475" indent="-117475">
              <a:spcAft>
                <a:spcPts val="600"/>
              </a:spcAft>
              <a:buFont typeface="Arial" pitchFamily="34" charset="0"/>
              <a:buChar char="•"/>
            </a:pPr>
            <a:r>
              <a:rPr lang="en-US" sz="1100" b="0" dirty="0" smtClean="0">
                <a:latin typeface="Rock Sans"/>
              </a:rPr>
              <a:t>IT organizations need to collect and manage IT infrastructure information and leverage it to make decisions pertaining to maintenance and investment</a:t>
            </a:r>
          </a:p>
          <a:p>
            <a:pPr marL="117475" indent="-117475">
              <a:spcAft>
                <a:spcPts val="600"/>
              </a:spcAft>
              <a:buFont typeface="Arial" pitchFamily="34" charset="0"/>
              <a:buChar char="•"/>
            </a:pPr>
            <a:r>
              <a:rPr lang="en-US" sz="1100" b="0" dirty="0" smtClean="0">
                <a:latin typeface="Rock Sans"/>
              </a:rPr>
              <a:t>CMDB should be able to deposit data on components like computing devices, hardware, software, and procedures, into a database repository, logically depicting the IT infrastructure</a:t>
            </a:r>
          </a:p>
          <a:p>
            <a:pPr marL="117475" indent="-117475">
              <a:spcAft>
                <a:spcPts val="600"/>
              </a:spcAft>
              <a:buFont typeface="Arial" pitchFamily="34" charset="0"/>
              <a:buChar char="•"/>
            </a:pPr>
            <a:r>
              <a:rPr lang="en-US" sz="1100" b="0" dirty="0" smtClean="0">
                <a:latin typeface="Rock Sans"/>
              </a:rPr>
              <a:t>CMDB should map the components to IT services and IT service management processes and document the processes </a:t>
            </a:r>
          </a:p>
          <a:p>
            <a:pPr marL="117475" indent="-117475">
              <a:spcAft>
                <a:spcPts val="600"/>
              </a:spcAft>
              <a:buFont typeface="Arial" pitchFamily="34" charset="0"/>
              <a:buChar char="•"/>
            </a:pPr>
            <a:r>
              <a:rPr lang="en-US" sz="1100" b="0" dirty="0" smtClean="0">
                <a:latin typeface="Rock Sans"/>
              </a:rPr>
              <a:t>CMDB tools should be able to ‘discover’ the components, uniquely identify them and populate them into database, preferably through an automated process</a:t>
            </a:r>
          </a:p>
          <a:p>
            <a:pPr marL="117475" indent="-117475">
              <a:spcAft>
                <a:spcPts val="600"/>
              </a:spcAft>
              <a:buFont typeface="Arial" pitchFamily="34" charset="0"/>
              <a:buChar char="•"/>
            </a:pPr>
            <a:r>
              <a:rPr lang="en-US" sz="1100" b="0" dirty="0" smtClean="0">
                <a:latin typeface="Rock Sans"/>
              </a:rPr>
              <a:t>Should provide business analytics capability and allow component information to be used to provide meaningful reports to business units in support of business decisions</a:t>
            </a:r>
          </a:p>
          <a:p>
            <a:pPr marL="117475" indent="-117475">
              <a:spcAft>
                <a:spcPts val="600"/>
              </a:spcAft>
              <a:buFont typeface="Arial" pitchFamily="34" charset="0"/>
              <a:buChar char="•"/>
            </a:pPr>
            <a:endParaRPr lang="en-US" sz="1100" b="0" dirty="0" smtClean="0">
              <a:latin typeface="Rock Sans"/>
            </a:endParaRPr>
          </a:p>
        </p:txBody>
      </p:sp>
      <p:sp>
        <p:nvSpPr>
          <p:cNvPr id="9" name="Rectangle 8"/>
          <p:cNvSpPr/>
          <p:nvPr/>
        </p:nvSpPr>
        <p:spPr bwMode="auto">
          <a:xfrm>
            <a:off x="4642468" y="2607757"/>
            <a:ext cx="4233672" cy="3255168"/>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7475" indent="-117475">
              <a:spcAft>
                <a:spcPts val="600"/>
              </a:spcAft>
              <a:buFont typeface="Arial" pitchFamily="34" charset="0"/>
              <a:buChar char="•"/>
            </a:pPr>
            <a:r>
              <a:rPr lang="en-US" sz="1100" b="0" dirty="0" smtClean="0">
                <a:latin typeface="Rock Sans"/>
              </a:rPr>
              <a:t>IT organizations need to have insight into IT costs, how those costs map to consumption and use it to aid budgeting, planning and forecasting activities</a:t>
            </a:r>
          </a:p>
          <a:p>
            <a:pPr marL="117475" indent="-117475">
              <a:spcAft>
                <a:spcPts val="600"/>
              </a:spcAft>
              <a:buFont typeface="Arial" pitchFamily="34" charset="0"/>
              <a:buChar char="•"/>
            </a:pPr>
            <a:r>
              <a:rPr lang="en-US" sz="1100" b="0" dirty="0" smtClean="0">
                <a:latin typeface="Rock Sans"/>
              </a:rPr>
              <a:t>IT financial management tools should be able to gather data from disparate sources and create a single version of truth regarding cost of IT</a:t>
            </a:r>
          </a:p>
          <a:p>
            <a:pPr marL="117475" indent="-117475">
              <a:spcAft>
                <a:spcPts val="600"/>
              </a:spcAft>
              <a:buFont typeface="Arial" pitchFamily="34" charset="0"/>
              <a:buChar char="•"/>
            </a:pPr>
            <a:r>
              <a:rPr lang="en-US" sz="1100" b="0" dirty="0" smtClean="0">
                <a:latin typeface="Rock Sans"/>
              </a:rPr>
              <a:t>Map cost to consumption to enable business stakeholders to make informed investment decisions</a:t>
            </a:r>
          </a:p>
          <a:p>
            <a:pPr marL="117475" indent="-117475">
              <a:spcAft>
                <a:spcPts val="600"/>
              </a:spcAft>
              <a:buFont typeface="Arial" pitchFamily="34" charset="0"/>
              <a:buChar char="•"/>
            </a:pPr>
            <a:r>
              <a:rPr lang="en-US" sz="1100" b="0" dirty="0" smtClean="0">
                <a:latin typeface="Rock Sans"/>
              </a:rPr>
              <a:t>Support cost allocation, budgeting and forecasting, vendor and contract management and project portfolio management</a:t>
            </a:r>
          </a:p>
          <a:p>
            <a:pPr marL="117475" indent="-117475">
              <a:spcAft>
                <a:spcPts val="600"/>
              </a:spcAft>
              <a:buFont typeface="Arial" pitchFamily="34" charset="0"/>
              <a:buChar char="•"/>
            </a:pPr>
            <a:r>
              <a:rPr lang="en-US" sz="1100" b="0" dirty="0" smtClean="0">
                <a:latin typeface="Rock Sans"/>
              </a:rPr>
              <a:t>Should provide out of the box reporting on consumption, cost and chargeback and allow for variance reporting and scenario modeling to be performed</a:t>
            </a:r>
          </a:p>
          <a:p>
            <a:pPr marL="117475" indent="-117475">
              <a:spcAft>
                <a:spcPts val="600"/>
              </a:spcAft>
              <a:buFont typeface="Arial" pitchFamily="34" charset="0"/>
              <a:buChar char="•"/>
            </a:pPr>
            <a:r>
              <a:rPr lang="en-US" sz="1100" b="0" dirty="0" smtClean="0">
                <a:latin typeface="Rock Sans"/>
              </a:rPr>
              <a:t>Should be able to map IT chart of accounts to IT services to distribute cost pools </a:t>
            </a:r>
          </a:p>
          <a:p>
            <a:pPr marL="117475" indent="-117475">
              <a:buFont typeface="Arial" pitchFamily="34" charset="0"/>
              <a:buChar char="•"/>
            </a:pPr>
            <a:endParaRPr lang="en-US" sz="1100" b="0" dirty="0" smtClean="0">
              <a:latin typeface="Rock Sans"/>
            </a:endParaRPr>
          </a:p>
        </p:txBody>
      </p:sp>
      <p:sp>
        <p:nvSpPr>
          <p:cNvPr id="16" name="Title 1"/>
          <p:cNvSpPr txBox="1">
            <a:spLocks/>
          </p:cNvSpPr>
          <p:nvPr/>
        </p:nvSpPr>
        <p:spPr bwMode="auto">
          <a:xfrm>
            <a:off x="219455" y="475698"/>
            <a:ext cx="8667369" cy="566309"/>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Organizations have certain common requirements from Configuration Management Database (CMDB) and IT financial management tools.</a:t>
            </a:r>
            <a:endParaRPr lang="en-US" sz="2000" kern="0" dirty="0">
              <a:latin typeface="Rock Sans"/>
            </a:endParaRPr>
          </a:p>
        </p:txBody>
      </p:sp>
      <p:sp>
        <p:nvSpPr>
          <p:cNvPr id="12" name="Rectangle 11"/>
          <p:cNvSpPr/>
          <p:nvPr/>
        </p:nvSpPr>
        <p:spPr bwMode="auto">
          <a:xfrm>
            <a:off x="4613718" y="1624233"/>
            <a:ext cx="4233672" cy="914411"/>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Requirements from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IT</a:t>
            </a:r>
            <a:r>
              <a:rPr kumimoji="0" lang="en-US" sz="1400" b="1" i="0" u="none" strike="noStrike" cap="none" normalizeH="0" dirty="0" smtClean="0">
                <a:ln>
                  <a:noFill/>
                </a:ln>
                <a:solidFill>
                  <a:schemeClr val="bg1"/>
                </a:solidFill>
                <a:effectLst/>
                <a:latin typeface="Rock Sans"/>
              </a:rPr>
              <a:t> financial management </a:t>
            </a:r>
            <a:r>
              <a:rPr kumimoji="0" lang="en-US" sz="1400" b="1" i="0" u="none" strike="noStrike" cap="none" normalizeH="0" baseline="0" dirty="0" smtClean="0">
                <a:ln>
                  <a:noFill/>
                </a:ln>
                <a:solidFill>
                  <a:schemeClr val="bg1"/>
                </a:solidFill>
                <a:effectLst/>
                <a:latin typeface="Rock Sans"/>
              </a:rPr>
              <a:t>tools</a:t>
            </a:r>
          </a:p>
        </p:txBody>
      </p:sp>
      <p:sp>
        <p:nvSpPr>
          <p:cNvPr id="14" name="TextBox 13"/>
          <p:cNvSpPr txBox="1"/>
          <p:nvPr/>
        </p:nvSpPr>
        <p:spPr>
          <a:xfrm>
            <a:off x="138032" y="1111915"/>
            <a:ext cx="8691937" cy="461665"/>
          </a:xfrm>
          <a:prstGeom prst="rect">
            <a:avLst/>
          </a:prstGeom>
          <a:noFill/>
        </p:spPr>
        <p:txBody>
          <a:bodyPr wrap="square" rtlCol="0">
            <a:spAutoFit/>
          </a:bodyPr>
          <a:lstStyle/>
          <a:p>
            <a:r>
              <a:rPr lang="en-US" sz="1200" b="0" dirty="0" smtClean="0">
                <a:latin typeface="Rock Sans"/>
              </a:rPr>
              <a:t>Common requirements from CMDB and IT financial management tools include:</a:t>
            </a:r>
          </a:p>
          <a:p>
            <a:endParaRPr lang="en-US" sz="1200" b="0" dirty="0">
              <a:latin typeface="Rock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6085" y="1645749"/>
            <a:ext cx="4230004" cy="914411"/>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Challenges in performing </a:t>
            </a:r>
            <a:r>
              <a:rPr kumimoji="0" lang="en-US" sz="1400" b="1" i="0" u="none" strike="noStrike" cap="none" normalizeH="0" dirty="0" smtClean="0">
                <a:ln>
                  <a:noFill/>
                </a:ln>
                <a:solidFill>
                  <a:schemeClr val="bg1"/>
                </a:solidFill>
                <a:effectLst/>
                <a:latin typeface="Rock Sans"/>
              </a:rPr>
              <a:t>application to infrastructure linkage</a:t>
            </a:r>
            <a:endParaRPr kumimoji="0" lang="en-US" sz="1400" b="1" i="0" u="none" strike="noStrike" cap="none" normalizeH="0" baseline="0" dirty="0" smtClean="0">
              <a:ln>
                <a:noFill/>
              </a:ln>
              <a:solidFill>
                <a:schemeClr val="bg1"/>
              </a:solidFill>
              <a:effectLst/>
              <a:latin typeface="Rock Sans"/>
            </a:endParaRPr>
          </a:p>
        </p:txBody>
      </p:sp>
      <p:sp>
        <p:nvSpPr>
          <p:cNvPr id="7" name="Rectangle 6"/>
          <p:cNvSpPr/>
          <p:nvPr/>
        </p:nvSpPr>
        <p:spPr bwMode="auto">
          <a:xfrm>
            <a:off x="226069" y="2618640"/>
            <a:ext cx="4230012" cy="2857002"/>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7475" indent="-117475">
              <a:spcAft>
                <a:spcPts val="600"/>
              </a:spcAft>
              <a:buFont typeface="Arial" pitchFamily="34" charset="0"/>
              <a:buChar char="•"/>
            </a:pPr>
            <a:r>
              <a:rPr lang="en-US" sz="1100" b="0" dirty="0" smtClean="0">
                <a:latin typeface="Rock Sans"/>
              </a:rPr>
              <a:t>IT asset management is an IT infrastructure/operations function and systems architecture is an EA/development team function, they need to come together to drive linkage</a:t>
            </a:r>
          </a:p>
          <a:p>
            <a:pPr marL="117475" indent="-117475">
              <a:spcAft>
                <a:spcPts val="600"/>
              </a:spcAft>
              <a:buFont typeface="Arial" pitchFamily="34" charset="0"/>
              <a:buChar char="•"/>
            </a:pPr>
            <a:r>
              <a:rPr lang="en-US" sz="1100" b="0" dirty="0" smtClean="0">
                <a:latin typeface="Rock Sans"/>
              </a:rPr>
              <a:t>Enterprise Architecture (EA) repositories typically do not have strong integrations with CMDB tools:</a:t>
            </a:r>
          </a:p>
          <a:p>
            <a:pPr marL="230188" lvl="1" indent="-117475">
              <a:spcAft>
                <a:spcPts val="600"/>
              </a:spcAft>
              <a:buFontTx/>
              <a:buChar char="–"/>
            </a:pPr>
            <a:r>
              <a:rPr lang="en-US" sz="1100" b="0" dirty="0" smtClean="0">
                <a:latin typeface="Rock Sans"/>
              </a:rPr>
              <a:t>EA repositories are challenging to maintain and go out of date quickly if not maintained</a:t>
            </a:r>
          </a:p>
          <a:p>
            <a:pPr marL="230188" lvl="1" indent="-117475">
              <a:spcAft>
                <a:spcPts val="600"/>
              </a:spcAft>
              <a:buFontTx/>
              <a:buChar char="–"/>
            </a:pPr>
            <a:r>
              <a:rPr lang="en-US" sz="1100" b="0" dirty="0" smtClean="0">
                <a:latin typeface="Rock Sans"/>
              </a:rPr>
              <a:t>Many EA groups seldom use the data to develop decision support systems</a:t>
            </a:r>
          </a:p>
          <a:p>
            <a:pPr marL="230188" lvl="1" indent="-117475">
              <a:spcAft>
                <a:spcPts val="600"/>
              </a:spcAft>
              <a:buFontTx/>
              <a:buChar char="–"/>
            </a:pPr>
            <a:r>
              <a:rPr lang="en-US" sz="1100" b="0" dirty="0" smtClean="0">
                <a:latin typeface="Rock Sans"/>
              </a:rPr>
              <a:t>CMDB vendors sell to infrastructure groups, EA vendors sell to EA groups. Organizational demand for an integrated capability rarely materializes</a:t>
            </a:r>
          </a:p>
          <a:p>
            <a:pPr marL="230188" lvl="1" indent="-117475">
              <a:spcAft>
                <a:spcPts val="600"/>
              </a:spcAft>
              <a:buFont typeface="Courier New" pitchFamily="49" charset="0"/>
              <a:buChar char="o"/>
            </a:pPr>
            <a:endParaRPr lang="en-US" sz="1100" b="0" dirty="0" smtClean="0">
              <a:latin typeface="Rock Sans"/>
            </a:endParaRPr>
          </a:p>
          <a:p>
            <a:pPr marL="230188" indent="-117475">
              <a:spcAft>
                <a:spcPts val="600"/>
              </a:spcAft>
              <a:buFont typeface="Arial" pitchFamily="34" charset="0"/>
              <a:buChar char="•"/>
            </a:pPr>
            <a:endParaRPr lang="en-US" sz="1100" b="0" dirty="0" smtClean="0">
              <a:latin typeface="Rock Sans"/>
            </a:endParaRPr>
          </a:p>
        </p:txBody>
      </p:sp>
      <p:sp>
        <p:nvSpPr>
          <p:cNvPr id="9" name="Rectangle 8"/>
          <p:cNvSpPr/>
          <p:nvPr/>
        </p:nvSpPr>
        <p:spPr bwMode="auto">
          <a:xfrm>
            <a:off x="4610195" y="2629274"/>
            <a:ext cx="4233672" cy="2846368"/>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7475" indent="-117475">
              <a:spcAft>
                <a:spcPts val="600"/>
              </a:spcAft>
              <a:buFont typeface="Arial" pitchFamily="34" charset="0"/>
              <a:buChar char="•"/>
            </a:pPr>
            <a:r>
              <a:rPr lang="en-US" sz="1100" b="0" dirty="0" smtClean="0">
                <a:latin typeface="Rock Sans"/>
              </a:rPr>
              <a:t>Many IT financial management tools do not link IT chart of accounts to IT services and considerable manual mapping is required to map cost pools to consumption drivers</a:t>
            </a:r>
          </a:p>
          <a:p>
            <a:pPr marL="117475" indent="-117475">
              <a:spcAft>
                <a:spcPts val="600"/>
              </a:spcAft>
              <a:buFont typeface="Arial" pitchFamily="34" charset="0"/>
              <a:buChar char="•"/>
            </a:pPr>
            <a:r>
              <a:rPr lang="en-US" sz="1100" b="0" dirty="0" smtClean="0">
                <a:latin typeface="Rock Sans"/>
              </a:rPr>
              <a:t>High-level of configuration and customization required for advanced variance reporting</a:t>
            </a:r>
          </a:p>
          <a:p>
            <a:pPr marL="117475" indent="-117475">
              <a:spcAft>
                <a:spcPts val="600"/>
              </a:spcAft>
              <a:buFont typeface="Arial" pitchFamily="34" charset="0"/>
              <a:buChar char="•"/>
            </a:pPr>
            <a:r>
              <a:rPr lang="en-US" sz="1100" b="0" dirty="0" smtClean="0">
                <a:latin typeface="Rock Sans"/>
              </a:rPr>
              <a:t>Some tools do not provide a chargeback mechanism and thus organizations can not charge on usage basis (price X quantity) </a:t>
            </a:r>
          </a:p>
          <a:p>
            <a:pPr marL="117475" indent="-117475">
              <a:spcAft>
                <a:spcPts val="600"/>
              </a:spcAft>
              <a:buFont typeface="Arial" pitchFamily="34" charset="0"/>
              <a:buChar char="•"/>
            </a:pPr>
            <a:r>
              <a:rPr lang="en-US" sz="1100" b="0" dirty="0" smtClean="0">
                <a:latin typeface="Rock Sans"/>
              </a:rPr>
              <a:t>In order to extract full benefits out of an IT financial management tool, it needs to be fed data from a CMDB tool capable of automated discovery</a:t>
            </a:r>
          </a:p>
          <a:p>
            <a:pPr marL="117475" indent="-117475">
              <a:buFont typeface="Arial" pitchFamily="34" charset="0"/>
              <a:buChar char="•"/>
            </a:pPr>
            <a:endParaRPr lang="en-US" sz="1100" b="0" dirty="0" smtClean="0">
              <a:latin typeface="Rock Sans"/>
            </a:endParaRPr>
          </a:p>
        </p:txBody>
      </p:sp>
      <p:sp>
        <p:nvSpPr>
          <p:cNvPr id="16" name="Title 1"/>
          <p:cNvSpPr txBox="1">
            <a:spLocks/>
          </p:cNvSpPr>
          <p:nvPr/>
        </p:nvSpPr>
        <p:spPr bwMode="auto">
          <a:xfrm>
            <a:off x="219455" y="475698"/>
            <a:ext cx="8667369" cy="566309"/>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However, there are certain challenges in implementing these tools to achieve desired results.</a:t>
            </a:r>
            <a:endParaRPr lang="en-US" sz="2000" kern="0" dirty="0">
              <a:latin typeface="Rock Sans"/>
            </a:endParaRPr>
          </a:p>
        </p:txBody>
      </p:sp>
      <p:sp>
        <p:nvSpPr>
          <p:cNvPr id="12" name="Rectangle 11"/>
          <p:cNvSpPr/>
          <p:nvPr/>
        </p:nvSpPr>
        <p:spPr bwMode="auto">
          <a:xfrm>
            <a:off x="4613718" y="1645749"/>
            <a:ext cx="4233672" cy="914411"/>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Challenges in performing</a:t>
            </a:r>
            <a:r>
              <a:rPr kumimoji="0" lang="en-US" sz="1400" b="1" i="0" u="none" strike="noStrike" cap="none" normalizeH="0" dirty="0" smtClean="0">
                <a:ln>
                  <a:noFill/>
                </a:ln>
                <a:solidFill>
                  <a:schemeClr val="bg1"/>
                </a:solidFill>
                <a:effectLst/>
                <a:latin typeface="Rock Sans"/>
              </a:rPr>
              <a:t> IT financial </a:t>
            </a:r>
            <a:r>
              <a:rPr lang="en-US" sz="1400" dirty="0" smtClean="0">
                <a:solidFill>
                  <a:schemeClr val="bg1"/>
                </a:solidFill>
                <a:latin typeface="Rock Sans"/>
              </a:rPr>
              <a:t>m</a:t>
            </a:r>
            <a:r>
              <a:rPr kumimoji="0" lang="en-US" sz="1400" b="1" i="0" u="none" strike="noStrike" cap="none" normalizeH="0" dirty="0" smtClean="0">
                <a:ln>
                  <a:noFill/>
                </a:ln>
                <a:solidFill>
                  <a:schemeClr val="bg1"/>
                </a:solidFill>
                <a:effectLst/>
                <a:latin typeface="Rock Sans"/>
              </a:rPr>
              <a:t>anagement </a:t>
            </a:r>
            <a:endParaRPr kumimoji="0" lang="en-US" sz="1400" b="1" i="0" u="none" strike="noStrike" cap="none" normalizeH="0" baseline="0" dirty="0" smtClean="0">
              <a:ln>
                <a:noFill/>
              </a:ln>
              <a:solidFill>
                <a:schemeClr val="bg1"/>
              </a:solidFill>
              <a:effectLst/>
              <a:latin typeface="Rock Sans"/>
            </a:endParaRPr>
          </a:p>
        </p:txBody>
      </p:sp>
      <p:sp>
        <p:nvSpPr>
          <p:cNvPr id="8" name="TextBox 7"/>
          <p:cNvSpPr txBox="1"/>
          <p:nvPr/>
        </p:nvSpPr>
        <p:spPr>
          <a:xfrm>
            <a:off x="138032" y="1111915"/>
            <a:ext cx="8691937" cy="461665"/>
          </a:xfrm>
          <a:prstGeom prst="rect">
            <a:avLst/>
          </a:prstGeom>
          <a:noFill/>
        </p:spPr>
        <p:txBody>
          <a:bodyPr wrap="square" rtlCol="0">
            <a:spAutoFit/>
          </a:bodyPr>
          <a:lstStyle/>
          <a:p>
            <a:r>
              <a:rPr lang="en-US" sz="1200" b="0" dirty="0" smtClean="0">
                <a:latin typeface="Rock Sans"/>
              </a:rPr>
              <a:t>Common challenges in meeting requirements include:</a:t>
            </a:r>
          </a:p>
          <a:p>
            <a:endParaRPr lang="en-US" sz="1200" b="0" dirty="0">
              <a:latin typeface="Rock Sans"/>
            </a:endParaRPr>
          </a:p>
        </p:txBody>
      </p:sp>
      <p:sp>
        <p:nvSpPr>
          <p:cNvPr id="11" name="Rectangle 10"/>
          <p:cNvSpPr/>
          <p:nvPr/>
        </p:nvSpPr>
        <p:spPr bwMode="auto">
          <a:xfrm>
            <a:off x="226085" y="1624233"/>
            <a:ext cx="4230004" cy="914411"/>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Rock Sans"/>
              </a:rPr>
              <a:t>Requirements from</a:t>
            </a:r>
            <a:br>
              <a:rPr kumimoji="0" lang="en-US" sz="1400" b="1" i="0" u="none" strike="noStrike" cap="none" normalizeH="0" baseline="0" dirty="0" smtClean="0">
                <a:ln>
                  <a:noFill/>
                </a:ln>
                <a:solidFill>
                  <a:schemeClr val="bg1"/>
                </a:solidFill>
                <a:effectLst/>
                <a:latin typeface="Rock Sans"/>
              </a:rPr>
            </a:br>
            <a:r>
              <a:rPr kumimoji="0" lang="en-US" sz="1400" b="1" i="0" u="none" strike="noStrike" cap="none" normalizeH="0" baseline="0" dirty="0" smtClean="0">
                <a:ln>
                  <a:noFill/>
                </a:ln>
                <a:solidFill>
                  <a:schemeClr val="bg1"/>
                </a:solidFill>
                <a:effectLst/>
                <a:latin typeface="Rock Sans"/>
              </a:rPr>
              <a:t>CMDB tools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3"/>
          <p:cNvSpPr>
            <a:spLocks noChangeArrowheads="1"/>
          </p:cNvSpPr>
          <p:nvPr>
            <p:custDataLst>
              <p:tags r:id="rId1"/>
            </p:custDataLst>
          </p:nvPr>
        </p:nvSpPr>
        <p:spPr bwMode="auto">
          <a:xfrm>
            <a:off x="774551" y="1681656"/>
            <a:ext cx="8026209" cy="4200071"/>
          </a:xfrm>
          <a:prstGeom prst="rect">
            <a:avLst/>
          </a:prstGeom>
          <a:noFill/>
          <a:ln w="9525" algn="ctr">
            <a:noFill/>
            <a:miter lim="800000"/>
            <a:headEnd/>
            <a:tailEnd/>
          </a:ln>
        </p:spPr>
        <p:txBody>
          <a:bodyPr lIns="0" tIns="54742" rIns="0" bIns="54742"/>
          <a:lstStyle/>
          <a:p>
            <a:pPr defTabSz="1019175">
              <a:spcAft>
                <a:spcPct val="100000"/>
              </a:spcAft>
              <a:buClr>
                <a:schemeClr val="hlink"/>
              </a:buClr>
            </a:pPr>
            <a:r>
              <a:rPr lang="en-US" sz="1400" b="0" dirty="0" smtClean="0">
                <a:latin typeface="Rock Sans"/>
              </a:rPr>
              <a:t>Drive mandate to create linkage between ITO and EA teams from CIO level. Top down mandate would ensure consistent effort across organization to create linkage</a:t>
            </a:r>
          </a:p>
          <a:p>
            <a:pPr defTabSz="1019175">
              <a:spcAft>
                <a:spcPct val="100000"/>
              </a:spcAft>
              <a:buClr>
                <a:schemeClr val="hlink"/>
              </a:buClr>
            </a:pPr>
            <a:r>
              <a:rPr lang="en-US" sz="1400" b="0" dirty="0" smtClean="0">
                <a:latin typeface="Rock Sans"/>
              </a:rPr>
              <a:t>Develop scripts to audit servers, databases, etc. on a periodic basis. Update details in inventory database regularly</a:t>
            </a:r>
          </a:p>
          <a:p>
            <a:pPr defTabSz="1019175">
              <a:spcAft>
                <a:spcPct val="100000"/>
              </a:spcAft>
              <a:buClr>
                <a:schemeClr val="hlink"/>
              </a:buClr>
            </a:pPr>
            <a:r>
              <a:rPr lang="en-US" sz="1400" b="0" dirty="0" smtClean="0">
                <a:latin typeface="Rock Sans"/>
              </a:rPr>
              <a:t>Incorporate requirement during production turnover to create scripts to determine health of an application, a servlet, an EJB, a database, device, etc. This is an optimum point in SDLC when one can force the linkage to be recorded and should be the requirement for any systems going into production</a:t>
            </a:r>
          </a:p>
          <a:p>
            <a:pPr defTabSz="1019175">
              <a:spcAft>
                <a:spcPct val="100000"/>
              </a:spcAft>
              <a:buClr>
                <a:schemeClr val="hlink"/>
              </a:buClr>
            </a:pPr>
            <a:r>
              <a:rPr lang="en-US" sz="1400" b="0" dirty="0" smtClean="0">
                <a:latin typeface="Rock Sans"/>
              </a:rPr>
              <a:t>Define operating processes, roles, responsibilities etc. so that they are sustainable over time. Modeling effort should be reduced to allow for increased frequency of allocation to realize benefits</a:t>
            </a:r>
          </a:p>
          <a:p>
            <a:pPr defTabSz="1019175">
              <a:spcAft>
                <a:spcPct val="100000"/>
              </a:spcAft>
              <a:buClr>
                <a:schemeClr val="hlink"/>
              </a:buClr>
            </a:pPr>
            <a:r>
              <a:rPr lang="en-US" sz="1400" b="0" dirty="0" smtClean="0">
                <a:latin typeface="Rock Sans"/>
              </a:rPr>
              <a:t>Implement IT chargeback, budgeting, planning and forecasting as one integrated process. Prior consumption along with future business demands should feed into IT planning and budgeting process</a:t>
            </a:r>
          </a:p>
          <a:p>
            <a:pPr defTabSz="1019175">
              <a:spcAft>
                <a:spcPct val="100000"/>
              </a:spcAft>
              <a:buClr>
                <a:schemeClr val="hlink"/>
              </a:buClr>
            </a:pPr>
            <a:r>
              <a:rPr lang="en-US" sz="1400" b="0" dirty="0" smtClean="0">
                <a:latin typeface="Rock Sans"/>
              </a:rPr>
              <a:t>Establish robust governance and communication processes, and support them with automation. </a:t>
            </a:r>
          </a:p>
          <a:p>
            <a:pPr defTabSz="1019175">
              <a:spcAft>
                <a:spcPct val="100000"/>
              </a:spcAft>
              <a:buClr>
                <a:schemeClr val="hlink"/>
              </a:buClr>
            </a:pPr>
            <a:endParaRPr lang="en-US" sz="1400" b="0" dirty="0" smtClean="0">
              <a:latin typeface="Rock Sans"/>
            </a:endParaRPr>
          </a:p>
          <a:p>
            <a:pPr defTabSz="1019175">
              <a:spcAft>
                <a:spcPct val="100000"/>
              </a:spcAft>
              <a:buClr>
                <a:schemeClr val="hlink"/>
              </a:buClr>
            </a:pPr>
            <a:endParaRPr lang="en-US" sz="1400" b="0" dirty="0" smtClean="0">
              <a:latin typeface="Rock Sans"/>
            </a:endParaRPr>
          </a:p>
        </p:txBody>
      </p:sp>
      <p:sp>
        <p:nvSpPr>
          <p:cNvPr id="74" name="AutoShape 5"/>
          <p:cNvSpPr>
            <a:spLocks noChangeArrowheads="1"/>
          </p:cNvSpPr>
          <p:nvPr/>
        </p:nvSpPr>
        <p:spPr bwMode="blackWhite">
          <a:xfrm>
            <a:off x="239807" y="1737018"/>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1</a:t>
            </a:r>
            <a:endParaRPr lang="en-US" sz="1600" b="1" dirty="0">
              <a:solidFill>
                <a:schemeClr val="bg1"/>
              </a:solidFill>
              <a:latin typeface="Rock Sans"/>
              <a:cs typeface="Arial" pitchFamily="34" charset="0"/>
            </a:endParaRPr>
          </a:p>
        </p:txBody>
      </p:sp>
      <p:sp>
        <p:nvSpPr>
          <p:cNvPr id="75" name="AutoShape 6"/>
          <p:cNvSpPr>
            <a:spLocks noChangeArrowheads="1"/>
          </p:cNvSpPr>
          <p:nvPr/>
        </p:nvSpPr>
        <p:spPr bwMode="blackWhite">
          <a:xfrm>
            <a:off x="239807" y="2393492"/>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2</a:t>
            </a:r>
            <a:endParaRPr lang="en-US" sz="1600" b="1" dirty="0">
              <a:solidFill>
                <a:schemeClr val="bg1"/>
              </a:solidFill>
              <a:latin typeface="Rock Sans"/>
              <a:cs typeface="Arial" pitchFamily="34" charset="0"/>
            </a:endParaRPr>
          </a:p>
        </p:txBody>
      </p:sp>
      <p:sp>
        <p:nvSpPr>
          <p:cNvPr id="76" name="AutoShape 7"/>
          <p:cNvSpPr>
            <a:spLocks noChangeArrowheads="1"/>
          </p:cNvSpPr>
          <p:nvPr/>
        </p:nvSpPr>
        <p:spPr bwMode="blackWhite">
          <a:xfrm>
            <a:off x="239807" y="3055522"/>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3</a:t>
            </a:r>
            <a:endParaRPr lang="en-US" sz="1600" b="1" dirty="0">
              <a:solidFill>
                <a:schemeClr val="bg1"/>
              </a:solidFill>
              <a:latin typeface="Rock Sans"/>
              <a:cs typeface="Arial" pitchFamily="34" charset="0"/>
            </a:endParaRPr>
          </a:p>
        </p:txBody>
      </p:sp>
      <p:sp>
        <p:nvSpPr>
          <p:cNvPr id="19" name="AutoShape 7"/>
          <p:cNvSpPr>
            <a:spLocks noChangeArrowheads="1"/>
          </p:cNvSpPr>
          <p:nvPr/>
        </p:nvSpPr>
        <p:spPr bwMode="blackWhite">
          <a:xfrm>
            <a:off x="239807" y="4091486"/>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4</a:t>
            </a:r>
            <a:endParaRPr lang="en-US" sz="1600" b="1" dirty="0">
              <a:solidFill>
                <a:schemeClr val="bg1"/>
              </a:solidFill>
              <a:latin typeface="Rock Sans"/>
              <a:cs typeface="Arial" pitchFamily="34" charset="0"/>
            </a:endParaRPr>
          </a:p>
        </p:txBody>
      </p:sp>
      <p:sp>
        <p:nvSpPr>
          <p:cNvPr id="20" name="AutoShape 7"/>
          <p:cNvSpPr>
            <a:spLocks noChangeArrowheads="1"/>
          </p:cNvSpPr>
          <p:nvPr/>
        </p:nvSpPr>
        <p:spPr bwMode="blackWhite">
          <a:xfrm>
            <a:off x="239807" y="4747312"/>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5</a:t>
            </a:r>
            <a:endParaRPr lang="en-US" sz="1600" b="1" dirty="0">
              <a:solidFill>
                <a:schemeClr val="bg1"/>
              </a:solidFill>
              <a:latin typeface="Rock Sans"/>
              <a:cs typeface="Arial" pitchFamily="34" charset="0"/>
            </a:endParaRPr>
          </a:p>
        </p:txBody>
      </p:sp>
      <p:sp>
        <p:nvSpPr>
          <p:cNvPr id="21" name="AutoShape 7"/>
          <p:cNvSpPr>
            <a:spLocks noChangeArrowheads="1"/>
          </p:cNvSpPr>
          <p:nvPr/>
        </p:nvSpPr>
        <p:spPr bwMode="blackWhite">
          <a:xfrm>
            <a:off x="239807" y="5307768"/>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6</a:t>
            </a:r>
            <a:endParaRPr lang="en-US" sz="1600" b="1" dirty="0">
              <a:solidFill>
                <a:schemeClr val="bg1"/>
              </a:solidFill>
              <a:latin typeface="Rock Sans"/>
              <a:cs typeface="Arial" pitchFamily="34" charset="0"/>
            </a:endParaRPr>
          </a:p>
        </p:txBody>
      </p:sp>
      <p:sp>
        <p:nvSpPr>
          <p:cNvPr id="11" name="TextBox 10"/>
          <p:cNvSpPr txBox="1"/>
          <p:nvPr/>
        </p:nvSpPr>
        <p:spPr>
          <a:xfrm>
            <a:off x="267128" y="5762088"/>
            <a:ext cx="8691937" cy="461665"/>
          </a:xfrm>
          <a:prstGeom prst="rect">
            <a:avLst/>
          </a:prstGeom>
          <a:noFill/>
        </p:spPr>
        <p:txBody>
          <a:bodyPr wrap="square" rtlCol="0">
            <a:spAutoFit/>
          </a:bodyPr>
          <a:lstStyle/>
          <a:p>
            <a:endParaRPr lang="en-US" sz="800" b="0" dirty="0" smtClean="0">
              <a:latin typeface="Rock Sans"/>
            </a:endParaRPr>
          </a:p>
          <a:p>
            <a:endParaRPr lang="en-US" sz="800" b="0" dirty="0" smtClean="0">
              <a:latin typeface="Rock Sans"/>
            </a:endParaRPr>
          </a:p>
          <a:p>
            <a:r>
              <a:rPr lang="en-US" sz="800" b="0" dirty="0" smtClean="0">
                <a:latin typeface="Rock Sans"/>
              </a:rPr>
              <a:t>*ITO – IT operations, EA – Enterprise Architecture, SDLC – Software Development Lifecycle</a:t>
            </a:r>
          </a:p>
        </p:txBody>
      </p:sp>
      <p:sp>
        <p:nvSpPr>
          <p:cNvPr id="12" name="TextBox 11"/>
          <p:cNvSpPr txBox="1"/>
          <p:nvPr/>
        </p:nvSpPr>
        <p:spPr>
          <a:xfrm>
            <a:off x="138032" y="1111915"/>
            <a:ext cx="8691937" cy="276999"/>
          </a:xfrm>
          <a:prstGeom prst="rect">
            <a:avLst/>
          </a:prstGeom>
          <a:noFill/>
        </p:spPr>
        <p:txBody>
          <a:bodyPr wrap="square" rtlCol="0">
            <a:spAutoFit/>
          </a:bodyPr>
          <a:lstStyle/>
          <a:p>
            <a:r>
              <a:rPr lang="en-US" sz="1200" b="0" dirty="0" smtClean="0">
                <a:latin typeface="Rock Sans"/>
              </a:rPr>
              <a:t>Having the tool (or tools) is step one. Only then can an organization effectively leverage them for decision support.</a:t>
            </a:r>
          </a:p>
        </p:txBody>
      </p:sp>
      <p:sp>
        <p:nvSpPr>
          <p:cNvPr id="13" name="Title 1"/>
          <p:cNvSpPr txBox="1">
            <a:spLocks/>
          </p:cNvSpPr>
          <p:nvPr/>
        </p:nvSpPr>
        <p:spPr bwMode="auto">
          <a:xfrm>
            <a:off x="219455" y="475698"/>
            <a:ext cx="8667369" cy="566309"/>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Defining processes for maintaining and keeping the linkages intact and up-to-date is critical.</a:t>
            </a:r>
            <a:endParaRPr lang="en-US" sz="2000" kern="0" dirty="0">
              <a:latin typeface="Rock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custDataLst>
              <p:tags r:id="rId1"/>
            </p:custDataLst>
          </p:nvPr>
        </p:nvSpPr>
        <p:spPr bwMode="auto">
          <a:xfrm>
            <a:off x="768535" y="1649382"/>
            <a:ext cx="8064499" cy="4200071"/>
          </a:xfrm>
          <a:prstGeom prst="rect">
            <a:avLst/>
          </a:prstGeom>
          <a:noFill/>
          <a:ln w="9525" algn="ctr">
            <a:noFill/>
            <a:miter lim="800000"/>
            <a:headEnd/>
            <a:tailEnd/>
          </a:ln>
        </p:spPr>
        <p:txBody>
          <a:bodyPr lIns="0" tIns="54742" rIns="0" bIns="54742"/>
          <a:lstStyle/>
          <a:p>
            <a:pPr defTabSz="1019175">
              <a:spcAft>
                <a:spcPct val="100000"/>
              </a:spcAft>
              <a:buClr>
                <a:schemeClr val="hlink"/>
              </a:buClr>
            </a:pPr>
            <a:r>
              <a:rPr lang="en-US" sz="1400" b="0" dirty="0" smtClean="0">
                <a:latin typeface="Rock Sans"/>
              </a:rPr>
              <a:t>Reduce cost allocation data gathering time by approximately 80%. A discovery tool would automate most of the consumption data gathering process for platform, server, storage etc.</a:t>
            </a:r>
          </a:p>
          <a:p>
            <a:pPr defTabSz="1019175">
              <a:spcAft>
                <a:spcPct val="100000"/>
              </a:spcAft>
              <a:buClr>
                <a:schemeClr val="hlink"/>
              </a:buClr>
            </a:pPr>
            <a:r>
              <a:rPr lang="en-US" sz="1400" b="0" dirty="0" smtClean="0">
                <a:latin typeface="Rock Sans"/>
              </a:rPr>
              <a:t>Understand the link between the IT infrastructure and business services. The tool would map infrastructure components that business applications require to run effectively and the organization would be able to plan investments in infrastructure based on this information</a:t>
            </a:r>
          </a:p>
          <a:p>
            <a:pPr marL="0" lvl="1" defTabSz="1019175">
              <a:spcAft>
                <a:spcPct val="100000"/>
              </a:spcAft>
              <a:buClr>
                <a:schemeClr val="hlink"/>
              </a:buClr>
            </a:pPr>
            <a:r>
              <a:rPr lang="en-US" sz="1400" b="0" dirty="0" smtClean="0">
                <a:latin typeface="Rock Sans"/>
              </a:rPr>
              <a:t>Uncover cost reduction and consolidation opportunities. Effective deployment of tool can result in savings by server decommissioning which will also lead to savings in server refreshes and power savings. In addition, labor savings from automation of change management and productivity savings from automation of services/application mapping can also be realized</a:t>
            </a:r>
          </a:p>
          <a:p>
            <a:pPr marL="0" lvl="1" defTabSz="1019175">
              <a:spcAft>
                <a:spcPct val="100000"/>
              </a:spcAft>
              <a:buClr>
                <a:schemeClr val="hlink"/>
              </a:buClr>
            </a:pPr>
            <a:endParaRPr lang="en-US" sz="1400" b="0" dirty="0" smtClean="0">
              <a:latin typeface="Rock Sans"/>
            </a:endParaRPr>
          </a:p>
        </p:txBody>
      </p:sp>
      <p:sp>
        <p:nvSpPr>
          <p:cNvPr id="6" name="AutoShape 5"/>
          <p:cNvSpPr>
            <a:spLocks noChangeArrowheads="1"/>
          </p:cNvSpPr>
          <p:nvPr/>
        </p:nvSpPr>
        <p:spPr bwMode="blackWhite">
          <a:xfrm>
            <a:off x="250565" y="1737018"/>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1</a:t>
            </a:r>
            <a:endParaRPr lang="en-US" sz="1600" b="1" dirty="0">
              <a:solidFill>
                <a:schemeClr val="bg1"/>
              </a:solidFill>
              <a:latin typeface="Rock Sans"/>
              <a:cs typeface="Arial" pitchFamily="34" charset="0"/>
            </a:endParaRPr>
          </a:p>
        </p:txBody>
      </p:sp>
      <p:sp>
        <p:nvSpPr>
          <p:cNvPr id="7" name="AutoShape 6"/>
          <p:cNvSpPr>
            <a:spLocks noChangeArrowheads="1"/>
          </p:cNvSpPr>
          <p:nvPr/>
        </p:nvSpPr>
        <p:spPr bwMode="blackWhite">
          <a:xfrm>
            <a:off x="250565" y="2393492"/>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2</a:t>
            </a:r>
            <a:endParaRPr lang="en-US" sz="1600" b="1" dirty="0">
              <a:solidFill>
                <a:schemeClr val="bg1"/>
              </a:solidFill>
              <a:latin typeface="Rock Sans"/>
              <a:cs typeface="Arial" pitchFamily="34" charset="0"/>
            </a:endParaRPr>
          </a:p>
        </p:txBody>
      </p:sp>
      <p:sp>
        <p:nvSpPr>
          <p:cNvPr id="8" name="AutoShape 7"/>
          <p:cNvSpPr>
            <a:spLocks noChangeArrowheads="1"/>
          </p:cNvSpPr>
          <p:nvPr/>
        </p:nvSpPr>
        <p:spPr bwMode="blackWhite">
          <a:xfrm>
            <a:off x="250565" y="3250728"/>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3</a:t>
            </a:r>
            <a:endParaRPr lang="en-US" sz="1600" b="1" dirty="0">
              <a:solidFill>
                <a:schemeClr val="bg1"/>
              </a:solidFill>
              <a:latin typeface="Rock Sans"/>
              <a:cs typeface="Arial" pitchFamily="34" charset="0"/>
            </a:endParaRPr>
          </a:p>
        </p:txBody>
      </p:sp>
      <p:sp>
        <p:nvSpPr>
          <p:cNvPr id="9" name="Title 1"/>
          <p:cNvSpPr txBox="1">
            <a:spLocks/>
          </p:cNvSpPr>
          <p:nvPr/>
        </p:nvSpPr>
        <p:spPr bwMode="auto">
          <a:xfrm>
            <a:off x="219455" y="475698"/>
            <a:ext cx="8667369" cy="28315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kern="0" dirty="0" smtClean="0">
                <a:latin typeface="Rock Sans"/>
              </a:rPr>
              <a:t>Benefits from well configured automated discovery tools (CMDB):</a:t>
            </a:r>
            <a:endParaRPr lang="en-US" sz="2000" kern="0" dirty="0">
              <a:latin typeface="Rock Sans"/>
            </a:endParaRPr>
          </a:p>
        </p:txBody>
      </p:sp>
      <p:sp>
        <p:nvSpPr>
          <p:cNvPr id="10" name="TextBox 9"/>
          <p:cNvSpPr txBox="1"/>
          <p:nvPr/>
        </p:nvSpPr>
        <p:spPr>
          <a:xfrm>
            <a:off x="138032" y="1111915"/>
            <a:ext cx="8691937" cy="276999"/>
          </a:xfrm>
          <a:prstGeom prst="rect">
            <a:avLst/>
          </a:prstGeom>
          <a:noFill/>
        </p:spPr>
        <p:txBody>
          <a:bodyPr wrap="square" rtlCol="0">
            <a:spAutoFit/>
          </a:bodyPr>
          <a:lstStyle/>
          <a:p>
            <a:r>
              <a:rPr lang="en-US" sz="1200" b="0" dirty="0" smtClean="0">
                <a:latin typeface="Rock Sans"/>
              </a:rPr>
              <a:t>The incentives to automating, configuring and implementing the tools with well governed processes are the following benefits:</a:t>
            </a:r>
            <a:endParaRPr lang="en-US" sz="1200" b="0" dirty="0">
              <a:latin typeface="Rock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custDataLst>
              <p:tags r:id="rId1"/>
            </p:custDataLst>
          </p:nvPr>
        </p:nvSpPr>
        <p:spPr bwMode="auto">
          <a:xfrm>
            <a:off x="779293" y="1649382"/>
            <a:ext cx="8064499" cy="4200071"/>
          </a:xfrm>
          <a:prstGeom prst="rect">
            <a:avLst/>
          </a:prstGeom>
          <a:noFill/>
          <a:ln w="9525" algn="ctr">
            <a:noFill/>
            <a:miter lim="800000"/>
            <a:headEnd/>
            <a:tailEnd/>
          </a:ln>
        </p:spPr>
        <p:txBody>
          <a:bodyPr lIns="0" tIns="54742" rIns="0" bIns="54742"/>
          <a:lstStyle/>
          <a:p>
            <a:pPr defTabSz="1019175">
              <a:spcAft>
                <a:spcPct val="100000"/>
              </a:spcAft>
              <a:buClr>
                <a:schemeClr val="hlink"/>
              </a:buClr>
            </a:pPr>
            <a:r>
              <a:rPr lang="en-US" sz="1400" b="0" dirty="0" smtClean="0">
                <a:latin typeface="Rock Sans"/>
              </a:rPr>
              <a:t>Eliminate budgeting spreadsheets while minimizing manual roll-ups. Enable managers to create, update, and monitor actual costs </a:t>
            </a:r>
          </a:p>
          <a:p>
            <a:pPr defTabSz="1019175">
              <a:spcAft>
                <a:spcPct val="100000"/>
              </a:spcAft>
              <a:buClr>
                <a:schemeClr val="hlink"/>
              </a:buClr>
            </a:pPr>
            <a:r>
              <a:rPr lang="en-US" sz="1400" b="0" dirty="0" smtClean="0">
                <a:latin typeface="Rock Sans"/>
              </a:rPr>
              <a:t>Easily identify key cost drivers. Break down IT service costs by hardware, software, staff, contractor, maintenance, and vendor-provided services</a:t>
            </a:r>
          </a:p>
          <a:p>
            <a:pPr defTabSz="1019175">
              <a:spcAft>
                <a:spcPct val="100000"/>
              </a:spcAft>
              <a:buClr>
                <a:schemeClr val="hlink"/>
              </a:buClr>
            </a:pPr>
            <a:r>
              <a:rPr lang="en-US" sz="1400" b="0" dirty="0" smtClean="0">
                <a:latin typeface="Rock Sans"/>
              </a:rPr>
              <a:t>Perform “what-if” budgeting analysis to evaluate the impact of different projects and sustained-spending scenarios</a:t>
            </a:r>
          </a:p>
          <a:p>
            <a:pPr defTabSz="1019175">
              <a:spcAft>
                <a:spcPct val="100000"/>
              </a:spcAft>
              <a:buClr>
                <a:schemeClr val="hlink"/>
              </a:buClr>
            </a:pPr>
            <a:r>
              <a:rPr lang="en-US" sz="1400" b="0" dirty="0" smtClean="0">
                <a:latin typeface="Rock Sans"/>
              </a:rPr>
              <a:t>Automate and centralize IT budgeting and planning. Help achieve integration of IT chargeback, budgeting, planning and forecasting as one integrated process</a:t>
            </a:r>
            <a:br>
              <a:rPr lang="en-US" sz="1400" b="0" dirty="0" smtClean="0">
                <a:latin typeface="Rock Sans"/>
              </a:rPr>
            </a:br>
            <a:endParaRPr lang="en-US" sz="900" b="0" dirty="0" smtClean="0">
              <a:latin typeface="Rock Sans"/>
            </a:endParaRPr>
          </a:p>
          <a:p>
            <a:pPr defTabSz="1019175">
              <a:spcAft>
                <a:spcPct val="100000"/>
              </a:spcAft>
              <a:buClr>
                <a:schemeClr val="hlink"/>
              </a:buClr>
            </a:pPr>
            <a:r>
              <a:rPr lang="en-US" sz="1400" b="0" dirty="0" smtClean="0">
                <a:latin typeface="Rock Sans"/>
              </a:rPr>
              <a:t>Interface and retrieve cost information with ERP and other financial systems of record</a:t>
            </a:r>
          </a:p>
          <a:p>
            <a:pPr marL="0" lvl="1" defTabSz="1019175">
              <a:spcAft>
                <a:spcPct val="100000"/>
              </a:spcAft>
              <a:buClr>
                <a:schemeClr val="hlink"/>
              </a:buClr>
            </a:pPr>
            <a:endParaRPr lang="en-US" sz="1400" b="0" dirty="0" smtClean="0">
              <a:latin typeface="Rock Sans"/>
            </a:endParaRPr>
          </a:p>
        </p:txBody>
      </p:sp>
      <p:sp>
        <p:nvSpPr>
          <p:cNvPr id="6" name="AutoShape 5"/>
          <p:cNvSpPr>
            <a:spLocks noChangeArrowheads="1"/>
          </p:cNvSpPr>
          <p:nvPr/>
        </p:nvSpPr>
        <p:spPr bwMode="blackWhite">
          <a:xfrm>
            <a:off x="229049" y="1737018"/>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1</a:t>
            </a:r>
            <a:endParaRPr lang="en-US" sz="1600" b="1" dirty="0">
              <a:solidFill>
                <a:schemeClr val="bg1"/>
              </a:solidFill>
              <a:latin typeface="Rock Sans"/>
              <a:cs typeface="Arial" pitchFamily="34" charset="0"/>
            </a:endParaRPr>
          </a:p>
        </p:txBody>
      </p:sp>
      <p:sp>
        <p:nvSpPr>
          <p:cNvPr id="7" name="AutoShape 6"/>
          <p:cNvSpPr>
            <a:spLocks noChangeArrowheads="1"/>
          </p:cNvSpPr>
          <p:nvPr/>
        </p:nvSpPr>
        <p:spPr bwMode="blackWhite">
          <a:xfrm>
            <a:off x="229049" y="2372944"/>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b="1" dirty="0" smtClean="0">
                <a:solidFill>
                  <a:schemeClr val="bg1"/>
                </a:solidFill>
                <a:latin typeface="Rock Sans"/>
                <a:cs typeface="Arial" pitchFamily="34" charset="0"/>
              </a:rPr>
              <a:t>2</a:t>
            </a:r>
            <a:endParaRPr lang="en-US" sz="1600" b="1" dirty="0">
              <a:solidFill>
                <a:schemeClr val="bg1"/>
              </a:solidFill>
              <a:latin typeface="Rock Sans"/>
              <a:cs typeface="Arial" pitchFamily="34" charset="0"/>
            </a:endParaRPr>
          </a:p>
        </p:txBody>
      </p:sp>
      <p:sp>
        <p:nvSpPr>
          <p:cNvPr id="8" name="AutoShape 7"/>
          <p:cNvSpPr>
            <a:spLocks noChangeArrowheads="1"/>
          </p:cNvSpPr>
          <p:nvPr/>
        </p:nvSpPr>
        <p:spPr bwMode="blackWhite">
          <a:xfrm>
            <a:off x="229049" y="3034974"/>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3</a:t>
            </a:r>
            <a:endParaRPr lang="en-US" sz="1600" b="1" dirty="0">
              <a:solidFill>
                <a:schemeClr val="bg1"/>
              </a:solidFill>
              <a:latin typeface="Rock Sans"/>
              <a:cs typeface="Arial" pitchFamily="34" charset="0"/>
            </a:endParaRPr>
          </a:p>
        </p:txBody>
      </p:sp>
      <p:sp>
        <p:nvSpPr>
          <p:cNvPr id="9" name="AutoShape 7"/>
          <p:cNvSpPr>
            <a:spLocks noChangeArrowheads="1"/>
          </p:cNvSpPr>
          <p:nvPr/>
        </p:nvSpPr>
        <p:spPr bwMode="blackWhite">
          <a:xfrm>
            <a:off x="229049" y="3670252"/>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4</a:t>
            </a:r>
            <a:endParaRPr lang="en-US" sz="1600" b="1" dirty="0">
              <a:solidFill>
                <a:schemeClr val="bg1"/>
              </a:solidFill>
              <a:latin typeface="Rock Sans"/>
              <a:cs typeface="Arial" pitchFamily="34" charset="0"/>
            </a:endParaRPr>
          </a:p>
        </p:txBody>
      </p:sp>
      <p:sp>
        <p:nvSpPr>
          <p:cNvPr id="10" name="AutoShape 7"/>
          <p:cNvSpPr>
            <a:spLocks noChangeArrowheads="1"/>
          </p:cNvSpPr>
          <p:nvPr/>
        </p:nvSpPr>
        <p:spPr bwMode="blackWhite">
          <a:xfrm>
            <a:off x="229049" y="4295256"/>
            <a:ext cx="365760" cy="365760"/>
          </a:xfrm>
          <a:prstGeom prst="flowChartConnector">
            <a:avLst/>
          </a:prstGeom>
          <a:solidFill>
            <a:schemeClr val="tx1"/>
          </a:solidFill>
          <a:ln w="57150" algn="ctr">
            <a:noFill/>
            <a:round/>
            <a:headEnd/>
            <a:tailEnd/>
          </a:ln>
        </p:spPr>
        <p:txBody>
          <a:bodyPr wrap="none" lIns="70752" tIns="0" rIns="72200" bIns="0" anchor="ctr"/>
          <a:lstStyle/>
          <a:p>
            <a:pPr algn="ctr" defTabSz="1019175">
              <a:buSzPct val="90000"/>
            </a:pPr>
            <a:r>
              <a:rPr lang="en-US" sz="1600" dirty="0" smtClean="0">
                <a:solidFill>
                  <a:schemeClr val="bg1"/>
                </a:solidFill>
                <a:latin typeface="Rock Sans"/>
                <a:cs typeface="Arial" pitchFamily="34" charset="0"/>
              </a:rPr>
              <a:t>5</a:t>
            </a:r>
            <a:endParaRPr lang="en-US" sz="1600" b="1" dirty="0">
              <a:solidFill>
                <a:schemeClr val="bg1"/>
              </a:solidFill>
              <a:latin typeface="Rock Sans"/>
              <a:cs typeface="Arial" pitchFamily="34" charset="0"/>
            </a:endParaRPr>
          </a:p>
        </p:txBody>
      </p:sp>
      <p:sp>
        <p:nvSpPr>
          <p:cNvPr id="11" name="Title 1"/>
          <p:cNvSpPr txBox="1">
            <a:spLocks/>
          </p:cNvSpPr>
          <p:nvPr/>
        </p:nvSpPr>
        <p:spPr bwMode="auto">
          <a:xfrm>
            <a:off x="219455" y="475698"/>
            <a:ext cx="8667369" cy="28315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kern="0" dirty="0" smtClean="0">
                <a:latin typeface="Rock Sans"/>
              </a:rPr>
              <a:t>Benefits from well configured IT financial management tools:</a:t>
            </a:r>
            <a:endParaRPr lang="en-US" sz="2000" kern="0" dirty="0">
              <a:latin typeface="Rock Sans"/>
            </a:endParaRPr>
          </a:p>
        </p:txBody>
      </p:sp>
      <p:sp>
        <p:nvSpPr>
          <p:cNvPr id="12" name="TextBox 11"/>
          <p:cNvSpPr txBox="1"/>
          <p:nvPr/>
        </p:nvSpPr>
        <p:spPr>
          <a:xfrm>
            <a:off x="138032" y="1111915"/>
            <a:ext cx="8691937" cy="276999"/>
          </a:xfrm>
          <a:prstGeom prst="rect">
            <a:avLst/>
          </a:prstGeom>
          <a:noFill/>
        </p:spPr>
        <p:txBody>
          <a:bodyPr wrap="square" rtlCol="0">
            <a:spAutoFit/>
          </a:bodyPr>
          <a:lstStyle/>
          <a:p>
            <a:r>
              <a:rPr lang="en-US" sz="1200" b="0" dirty="0" smtClean="0">
                <a:latin typeface="Rock Sans"/>
              </a:rPr>
              <a:t>The incentives to automating, configuring and implementing the tools with well governed processes are the following benefits:</a:t>
            </a:r>
            <a:endParaRPr lang="en-US" sz="1200" b="0" dirty="0">
              <a:latin typeface="Rock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sz="quarter"/>
          </p:nvPr>
        </p:nvSpPr>
        <p:spPr>
          <a:xfrm>
            <a:off x="246887" y="2514600"/>
            <a:ext cx="8639937" cy="934358"/>
          </a:xfrm>
        </p:spPr>
        <p:txBody>
          <a:bodyPr wrap="square">
            <a:spAutoFit/>
          </a:bodyPr>
          <a:lstStyle/>
          <a:p>
            <a:r>
              <a:rPr lang="en-US" b="1" dirty="0" smtClean="0">
                <a:latin typeface="Rock Sans"/>
              </a:rPr>
              <a:t>Appendix:</a:t>
            </a:r>
            <a:br>
              <a:rPr lang="en-US" b="1" dirty="0" smtClean="0">
                <a:latin typeface="Rock Sans"/>
              </a:rPr>
            </a:br>
            <a:r>
              <a:rPr lang="en-US" sz="800" b="1" dirty="0" smtClean="0">
                <a:latin typeface="Rock Sans"/>
              </a:rPr>
              <a:t/>
            </a:r>
            <a:br>
              <a:rPr lang="en-US" sz="800" b="1" dirty="0" smtClean="0">
                <a:latin typeface="Rock Sans"/>
              </a:rPr>
            </a:br>
            <a:r>
              <a:rPr lang="en-US" sz="2800" dirty="0" smtClean="0">
                <a:latin typeface="Rock Sans"/>
              </a:rPr>
              <a:t>Perspectives on leading IT financial management tools</a:t>
            </a:r>
            <a:endParaRPr lang="en-US" sz="2800" dirty="0">
              <a:latin typeface="Rock Sans"/>
            </a:endParaRPr>
          </a:p>
        </p:txBody>
      </p:sp>
      <p:sp>
        <p:nvSpPr>
          <p:cNvPr id="4" name="Content Placeholder 57"/>
          <p:cNvSpPr txBox="1">
            <a:spLocks/>
          </p:cNvSpPr>
          <p:nvPr>
            <p:custDataLst>
              <p:tags r:id="rId1"/>
            </p:custDataLst>
          </p:nvPr>
        </p:nvSpPr>
        <p:spPr bwMode="auto">
          <a:xfrm>
            <a:off x="234201" y="5755361"/>
            <a:ext cx="8642350" cy="44106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342900" algn="l" defTabSz="914400" rtl="0" eaLnBrk="0" fontAlgn="base" latinLnBrk="0" hangingPunct="0">
              <a:lnSpc>
                <a:spcPct val="100000"/>
              </a:lnSpc>
              <a:spcBef>
                <a:spcPts val="600"/>
              </a:spcBef>
              <a:spcAft>
                <a:spcPts val="1200"/>
              </a:spcAft>
              <a:buClrTx/>
              <a:buSzTx/>
              <a:buFontTx/>
              <a:buNone/>
              <a:tabLst>
                <a:tab pos="8572500" algn="r"/>
              </a:tabLst>
              <a:defRPr/>
            </a:pPr>
            <a:r>
              <a:rPr kumimoji="0" lang="en-US" sz="1000" b="0" i="0" u="none" strike="noStrike" kern="0" cap="none" spc="0" normalizeH="0" noProof="0" dirty="0" smtClean="0">
                <a:ln>
                  <a:noFill/>
                </a:ln>
                <a:effectLst/>
                <a:uLnTx/>
                <a:uFillTx/>
                <a:latin typeface="Rock Sans"/>
                <a:ea typeface="+mn-ea"/>
                <a:cs typeface="+mn-cs"/>
              </a:rPr>
              <a:t>This document is meant to provide perspectives and background only. It should not be used as a comprehensive vendor/product analysis. A formal assessment should be pursued to support any decisions by NBCU.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219455" y="475698"/>
            <a:ext cx="8667369" cy="283154"/>
          </a:xfrm>
          <a:prstGeom prst="rect">
            <a:avLst/>
          </a:prstGeom>
          <a:noFill/>
          <a:ln>
            <a:noFill/>
          </a:ln>
          <a:extLst>
            <a:ext uri="{909E8E84-426E-40DD-AFC4-6F175D3DCCD1}">
              <a14:hiddenFill xmlns:a14="http://schemas.microsoft.com/office/drawing/2010/main" xmlns:p14="http://schemas.microsoft.com/office/powerpoint/2010/main" xmlns="">
                <a:solidFill>
                  <a:srgbClr val="FFFFFF"/>
                </a:solidFill>
              </a14:hiddenFill>
            </a:ex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0" hangingPunct="0">
              <a:lnSpc>
                <a:spcPct val="92000"/>
              </a:lnSpc>
            </a:pPr>
            <a:r>
              <a:rPr lang="en-US" sz="2000" dirty="0" smtClean="0">
                <a:latin typeface="Rock Sans"/>
              </a:rPr>
              <a:t>Perspectives on BMC Financial Planning and Budgeting (ITBM)</a:t>
            </a:r>
            <a:endParaRPr lang="en-US" sz="2000" kern="0" dirty="0">
              <a:latin typeface="Rock Sans"/>
            </a:endParaRPr>
          </a:p>
        </p:txBody>
      </p:sp>
      <p:sp>
        <p:nvSpPr>
          <p:cNvPr id="5" name="Freeform 4"/>
          <p:cNvSpPr/>
          <p:nvPr/>
        </p:nvSpPr>
        <p:spPr>
          <a:xfrm>
            <a:off x="249093" y="866459"/>
            <a:ext cx="8561419" cy="457200"/>
          </a:xfrm>
          <a:custGeom>
            <a:avLst/>
            <a:gdLst>
              <a:gd name="connsiteX0" fmla="*/ 0 w 8229599"/>
              <a:gd name="connsiteY0" fmla="*/ 49671 h 298022"/>
              <a:gd name="connsiteX1" fmla="*/ 14548 w 8229599"/>
              <a:gd name="connsiteY1" fmla="*/ 14548 h 298022"/>
              <a:gd name="connsiteX2" fmla="*/ 49671 w 8229599"/>
              <a:gd name="connsiteY2" fmla="*/ 0 h 298022"/>
              <a:gd name="connsiteX3" fmla="*/ 8179928 w 8229599"/>
              <a:gd name="connsiteY3" fmla="*/ 0 h 298022"/>
              <a:gd name="connsiteX4" fmla="*/ 8215051 w 8229599"/>
              <a:gd name="connsiteY4" fmla="*/ 14548 h 298022"/>
              <a:gd name="connsiteX5" fmla="*/ 8229599 w 8229599"/>
              <a:gd name="connsiteY5" fmla="*/ 49671 h 298022"/>
              <a:gd name="connsiteX6" fmla="*/ 8229599 w 8229599"/>
              <a:gd name="connsiteY6" fmla="*/ 248351 h 298022"/>
              <a:gd name="connsiteX7" fmla="*/ 8215051 w 8229599"/>
              <a:gd name="connsiteY7" fmla="*/ 283474 h 298022"/>
              <a:gd name="connsiteX8" fmla="*/ 8179928 w 8229599"/>
              <a:gd name="connsiteY8" fmla="*/ 298022 h 298022"/>
              <a:gd name="connsiteX9" fmla="*/ 49671 w 8229599"/>
              <a:gd name="connsiteY9" fmla="*/ 298022 h 298022"/>
              <a:gd name="connsiteX10" fmla="*/ 14548 w 8229599"/>
              <a:gd name="connsiteY10" fmla="*/ 283474 h 298022"/>
              <a:gd name="connsiteX11" fmla="*/ 0 w 8229599"/>
              <a:gd name="connsiteY11" fmla="*/ 248351 h 298022"/>
              <a:gd name="connsiteX12" fmla="*/ 0 w 8229599"/>
              <a:gd name="connsiteY12" fmla="*/ 49671 h 29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298022">
                <a:moveTo>
                  <a:pt x="0" y="49671"/>
                </a:moveTo>
                <a:cubicBezTo>
                  <a:pt x="0" y="36497"/>
                  <a:pt x="5233" y="23863"/>
                  <a:pt x="14548" y="14548"/>
                </a:cubicBezTo>
                <a:cubicBezTo>
                  <a:pt x="23863" y="5233"/>
                  <a:pt x="36497" y="0"/>
                  <a:pt x="49671" y="0"/>
                </a:cubicBezTo>
                <a:lnTo>
                  <a:pt x="8179928" y="0"/>
                </a:lnTo>
                <a:cubicBezTo>
                  <a:pt x="8193102" y="0"/>
                  <a:pt x="8205736" y="5233"/>
                  <a:pt x="8215051" y="14548"/>
                </a:cubicBezTo>
                <a:cubicBezTo>
                  <a:pt x="8224366" y="23863"/>
                  <a:pt x="8229599" y="36497"/>
                  <a:pt x="8229599" y="49671"/>
                </a:cubicBezTo>
                <a:lnTo>
                  <a:pt x="8229599" y="248351"/>
                </a:lnTo>
                <a:cubicBezTo>
                  <a:pt x="8229599" y="261525"/>
                  <a:pt x="8224366" y="274159"/>
                  <a:pt x="8215051" y="283474"/>
                </a:cubicBezTo>
                <a:cubicBezTo>
                  <a:pt x="8205736" y="292789"/>
                  <a:pt x="8193102" y="298022"/>
                  <a:pt x="8179928" y="298022"/>
                </a:cubicBezTo>
                <a:lnTo>
                  <a:pt x="49671" y="298022"/>
                </a:lnTo>
                <a:cubicBezTo>
                  <a:pt x="36497" y="298022"/>
                  <a:pt x="23863" y="292789"/>
                  <a:pt x="14548" y="283474"/>
                </a:cubicBezTo>
                <a:cubicBezTo>
                  <a:pt x="5233" y="274159"/>
                  <a:pt x="0" y="261525"/>
                  <a:pt x="0" y="248351"/>
                </a:cubicBezTo>
                <a:lnTo>
                  <a:pt x="0" y="496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88" tIns="67888" rIns="67888" bIns="67888"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Tool</a:t>
            </a:r>
            <a:endParaRPr lang="en-US" sz="1600" kern="1200" dirty="0">
              <a:latin typeface="Rock Sans"/>
            </a:endParaRPr>
          </a:p>
        </p:txBody>
      </p:sp>
      <p:sp>
        <p:nvSpPr>
          <p:cNvPr id="6" name="Freeform 5"/>
          <p:cNvSpPr/>
          <p:nvPr/>
        </p:nvSpPr>
        <p:spPr>
          <a:xfrm>
            <a:off x="12792" y="1404655"/>
            <a:ext cx="8894539" cy="1962489"/>
          </a:xfrm>
          <a:custGeom>
            <a:avLst/>
            <a:gdLst>
              <a:gd name="connsiteX0" fmla="*/ 0 w 8229599"/>
              <a:gd name="connsiteY0" fmla="*/ 0 h 1092960"/>
              <a:gd name="connsiteX1" fmla="*/ 8229599 w 8229599"/>
              <a:gd name="connsiteY1" fmla="*/ 0 h 1092960"/>
              <a:gd name="connsiteX2" fmla="*/ 8229599 w 8229599"/>
              <a:gd name="connsiteY2" fmla="*/ 1092960 h 1092960"/>
              <a:gd name="connsiteX3" fmla="*/ 0 w 8229599"/>
              <a:gd name="connsiteY3" fmla="*/ 1092960 h 1092960"/>
              <a:gd name="connsiteX4" fmla="*/ 0 w 8229599"/>
              <a:gd name="connsiteY4" fmla="*/ 0 h 109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092960">
                <a:moveTo>
                  <a:pt x="0" y="0"/>
                </a:moveTo>
                <a:lnTo>
                  <a:pt x="8229599" y="0"/>
                </a:lnTo>
                <a:lnTo>
                  <a:pt x="8229599" y="1092960"/>
                </a:lnTo>
                <a:lnTo>
                  <a:pt x="0" y="1092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290" tIns="17780" rIns="99568" bIns="17780" numCol="1" spcCol="1270" anchor="t" anchorCtr="0">
            <a:noAutofit/>
          </a:bodyPr>
          <a:lstStyle/>
          <a:p>
            <a:pPr marL="114300" lvl="1" indent="-114300" defTabSz="622300">
              <a:lnSpc>
                <a:spcPct val="90000"/>
              </a:lnSpc>
              <a:spcAft>
                <a:spcPts val="500"/>
              </a:spcAft>
              <a:buChar char="••"/>
            </a:pPr>
            <a:r>
              <a:rPr lang="en-US" sz="1400" b="0" dirty="0" smtClean="0">
                <a:latin typeface="Rock Sans"/>
              </a:rPr>
              <a:t>Easily integrates with BMC ADDM tool to provide IT costing reports</a:t>
            </a:r>
          </a:p>
          <a:p>
            <a:pPr marL="114300" lvl="1" indent="-114300" defTabSz="622300">
              <a:lnSpc>
                <a:spcPct val="90000"/>
              </a:lnSpc>
              <a:spcAft>
                <a:spcPts val="500"/>
              </a:spcAft>
              <a:buChar char="••"/>
            </a:pPr>
            <a:r>
              <a:rPr lang="en-US" sz="1400" b="0" dirty="0" smtClean="0">
                <a:latin typeface="Rock Sans"/>
              </a:rPr>
              <a:t>Performs “what-if” budgeting analysis to evaluate the impact of different projects and sustained-spending scenarios</a:t>
            </a:r>
          </a:p>
          <a:p>
            <a:pPr marL="114300" lvl="1" indent="-114300" defTabSz="622300">
              <a:lnSpc>
                <a:spcPct val="90000"/>
              </a:lnSpc>
              <a:spcAft>
                <a:spcPts val="500"/>
              </a:spcAft>
              <a:buChar char="••"/>
            </a:pPr>
            <a:r>
              <a:rPr lang="en-US" sz="1400" b="0" dirty="0" smtClean="0">
                <a:latin typeface="Rock Sans"/>
              </a:rPr>
              <a:t>Requires high-level of configuration and customization to provide reports</a:t>
            </a:r>
          </a:p>
          <a:p>
            <a:pPr marL="114300" lvl="1" indent="-114300" defTabSz="622300">
              <a:lnSpc>
                <a:spcPct val="90000"/>
              </a:lnSpc>
              <a:spcAft>
                <a:spcPts val="500"/>
              </a:spcAft>
              <a:buChar char="••"/>
            </a:pPr>
            <a:r>
              <a:rPr lang="en-US" sz="1400" b="0" dirty="0" smtClean="0">
                <a:latin typeface="Rock Sans"/>
              </a:rPr>
              <a:t>Does not provide (out of the box) true budgeting and planning from an accounting perspective</a:t>
            </a:r>
          </a:p>
          <a:p>
            <a:pPr marL="114300" lvl="1" indent="-114300" defTabSz="622300">
              <a:lnSpc>
                <a:spcPct val="90000"/>
              </a:lnSpc>
              <a:spcAft>
                <a:spcPts val="500"/>
              </a:spcAft>
              <a:buChar char="••"/>
            </a:pPr>
            <a:r>
              <a:rPr lang="en-US" sz="1400" b="0" dirty="0" smtClean="0">
                <a:latin typeface="Rock Sans"/>
              </a:rPr>
              <a:t>Does not provide (out of the box) true chargeback mechanism. Manages to unit cost so monthly cost varies</a:t>
            </a:r>
          </a:p>
          <a:p>
            <a:pPr marL="114300" lvl="1" indent="-114300" defTabSz="622300">
              <a:lnSpc>
                <a:spcPct val="90000"/>
              </a:lnSpc>
              <a:spcAft>
                <a:spcPts val="500"/>
              </a:spcAft>
              <a:buChar char="••"/>
            </a:pPr>
            <a:r>
              <a:rPr lang="en-US" sz="1400" b="0" dirty="0" smtClean="0">
                <a:latin typeface="Rock Sans"/>
              </a:rPr>
              <a:t>Lacks a robust PPM solution, a system to forecast, develop plans and measure labor utilization effectively, and IT performance analytics</a:t>
            </a:r>
          </a:p>
        </p:txBody>
      </p:sp>
      <p:sp>
        <p:nvSpPr>
          <p:cNvPr id="7" name="Freeform 6"/>
          <p:cNvSpPr/>
          <p:nvPr/>
        </p:nvSpPr>
        <p:spPr>
          <a:xfrm>
            <a:off x="249093" y="3377308"/>
            <a:ext cx="8561419" cy="457200"/>
          </a:xfrm>
          <a:custGeom>
            <a:avLst/>
            <a:gdLst>
              <a:gd name="connsiteX0" fmla="*/ 0 w 8229599"/>
              <a:gd name="connsiteY0" fmla="*/ 70690 h 424132"/>
              <a:gd name="connsiteX1" fmla="*/ 20705 w 8229599"/>
              <a:gd name="connsiteY1" fmla="*/ 20705 h 424132"/>
              <a:gd name="connsiteX2" fmla="*/ 70690 w 8229599"/>
              <a:gd name="connsiteY2" fmla="*/ 0 h 424132"/>
              <a:gd name="connsiteX3" fmla="*/ 8158909 w 8229599"/>
              <a:gd name="connsiteY3" fmla="*/ 0 h 424132"/>
              <a:gd name="connsiteX4" fmla="*/ 8208894 w 8229599"/>
              <a:gd name="connsiteY4" fmla="*/ 20705 h 424132"/>
              <a:gd name="connsiteX5" fmla="*/ 8229599 w 8229599"/>
              <a:gd name="connsiteY5" fmla="*/ 70690 h 424132"/>
              <a:gd name="connsiteX6" fmla="*/ 8229599 w 8229599"/>
              <a:gd name="connsiteY6" fmla="*/ 353442 h 424132"/>
              <a:gd name="connsiteX7" fmla="*/ 8208894 w 8229599"/>
              <a:gd name="connsiteY7" fmla="*/ 403427 h 424132"/>
              <a:gd name="connsiteX8" fmla="*/ 8158909 w 8229599"/>
              <a:gd name="connsiteY8" fmla="*/ 424132 h 424132"/>
              <a:gd name="connsiteX9" fmla="*/ 70690 w 8229599"/>
              <a:gd name="connsiteY9" fmla="*/ 424132 h 424132"/>
              <a:gd name="connsiteX10" fmla="*/ 20705 w 8229599"/>
              <a:gd name="connsiteY10" fmla="*/ 403427 h 424132"/>
              <a:gd name="connsiteX11" fmla="*/ 0 w 8229599"/>
              <a:gd name="connsiteY11" fmla="*/ 353442 h 424132"/>
              <a:gd name="connsiteX12" fmla="*/ 0 w 8229599"/>
              <a:gd name="connsiteY12" fmla="*/ 70690 h 42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599" h="424132">
                <a:moveTo>
                  <a:pt x="0" y="70690"/>
                </a:moveTo>
                <a:cubicBezTo>
                  <a:pt x="0" y="51942"/>
                  <a:pt x="7448" y="33962"/>
                  <a:pt x="20705" y="20705"/>
                </a:cubicBezTo>
                <a:cubicBezTo>
                  <a:pt x="33962" y="7448"/>
                  <a:pt x="51942" y="0"/>
                  <a:pt x="70690" y="0"/>
                </a:cubicBezTo>
                <a:lnTo>
                  <a:pt x="8158909" y="0"/>
                </a:lnTo>
                <a:cubicBezTo>
                  <a:pt x="8177657" y="0"/>
                  <a:pt x="8195637" y="7448"/>
                  <a:pt x="8208894" y="20705"/>
                </a:cubicBezTo>
                <a:cubicBezTo>
                  <a:pt x="8222151" y="33962"/>
                  <a:pt x="8229599" y="51942"/>
                  <a:pt x="8229599" y="70690"/>
                </a:cubicBezTo>
                <a:lnTo>
                  <a:pt x="8229599" y="353442"/>
                </a:lnTo>
                <a:cubicBezTo>
                  <a:pt x="8229599" y="372190"/>
                  <a:pt x="8222151" y="390170"/>
                  <a:pt x="8208894" y="403427"/>
                </a:cubicBezTo>
                <a:cubicBezTo>
                  <a:pt x="8195637" y="416684"/>
                  <a:pt x="8177657" y="424132"/>
                  <a:pt x="8158909" y="424132"/>
                </a:cubicBezTo>
                <a:lnTo>
                  <a:pt x="70690" y="424132"/>
                </a:lnTo>
                <a:cubicBezTo>
                  <a:pt x="51942" y="424132"/>
                  <a:pt x="33962" y="416684"/>
                  <a:pt x="20705" y="403427"/>
                </a:cubicBezTo>
                <a:cubicBezTo>
                  <a:pt x="7448" y="390170"/>
                  <a:pt x="0" y="372190"/>
                  <a:pt x="0" y="353442"/>
                </a:cubicBezTo>
                <a:lnTo>
                  <a:pt x="0" y="706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044" tIns="74044" rIns="74044" bIns="74044" numCol="1" spcCol="1270" anchor="ctr" anchorCtr="0">
            <a:noAutofit/>
          </a:bodyPr>
          <a:lstStyle/>
          <a:p>
            <a:pPr lvl="0" algn="l" defTabSz="622300" rtl="0">
              <a:lnSpc>
                <a:spcPct val="90000"/>
              </a:lnSpc>
              <a:spcBef>
                <a:spcPct val="0"/>
              </a:spcBef>
              <a:spcAft>
                <a:spcPct val="35000"/>
              </a:spcAft>
            </a:pPr>
            <a:r>
              <a:rPr lang="en-US" sz="1600" kern="1200" dirty="0" smtClean="0">
                <a:latin typeface="Rock Sans"/>
              </a:rPr>
              <a:t>Perspectives on Implementation</a:t>
            </a:r>
            <a:endParaRPr lang="en-US" sz="1600" kern="1200" dirty="0">
              <a:latin typeface="Rock Sans"/>
            </a:endParaRPr>
          </a:p>
        </p:txBody>
      </p:sp>
      <p:sp>
        <p:nvSpPr>
          <p:cNvPr id="8" name="Freeform 7"/>
          <p:cNvSpPr/>
          <p:nvPr/>
        </p:nvSpPr>
        <p:spPr>
          <a:xfrm>
            <a:off x="12793" y="3918325"/>
            <a:ext cx="8851508" cy="2267323"/>
          </a:xfrm>
          <a:custGeom>
            <a:avLst/>
            <a:gdLst>
              <a:gd name="connsiteX0" fmla="*/ 0 w 8229599"/>
              <a:gd name="connsiteY0" fmla="*/ 0 h 1225440"/>
              <a:gd name="connsiteX1" fmla="*/ 8229599 w 8229599"/>
              <a:gd name="connsiteY1" fmla="*/ 0 h 1225440"/>
              <a:gd name="connsiteX2" fmla="*/ 8229599 w 8229599"/>
              <a:gd name="connsiteY2" fmla="*/ 1225440 h 1225440"/>
              <a:gd name="connsiteX3" fmla="*/ 0 w 8229599"/>
              <a:gd name="connsiteY3" fmla="*/ 1225440 h 1225440"/>
              <a:gd name="connsiteX4" fmla="*/ 0 w 8229599"/>
              <a:gd name="connsiteY4" fmla="*/ 0 h 122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1225440">
                <a:moveTo>
                  <a:pt x="0" y="0"/>
                </a:moveTo>
                <a:lnTo>
                  <a:pt x="8229599" y="0"/>
                </a:lnTo>
                <a:lnTo>
                  <a:pt x="8229599" y="1225440"/>
                </a:lnTo>
                <a:lnTo>
                  <a:pt x="0" y="12254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290" tIns="17780" rIns="99568" bIns="17780" numCol="1" spcCol="1270" anchor="t" anchorCtr="0">
            <a:noAutofit/>
          </a:bodyPr>
          <a:lstStyle/>
          <a:p>
            <a:pPr marL="114300" lvl="1" indent="-114300" defTabSz="622300">
              <a:lnSpc>
                <a:spcPct val="90000"/>
              </a:lnSpc>
              <a:spcAft>
                <a:spcPts val="500"/>
              </a:spcAft>
              <a:buChar char="••"/>
            </a:pPr>
            <a:r>
              <a:rPr lang="en-US" sz="1400" b="0" dirty="0" smtClean="0">
                <a:latin typeface="Rock Sans"/>
              </a:rPr>
              <a:t>Tool is composed of various modules - Foundation, Costing, PPM, HR, Vendor Mgmt, Planning and Compliance</a:t>
            </a:r>
          </a:p>
          <a:p>
            <a:pPr marL="114300" lvl="1" indent="-114300" defTabSz="622300">
              <a:lnSpc>
                <a:spcPct val="90000"/>
              </a:lnSpc>
              <a:spcAft>
                <a:spcPts val="500"/>
              </a:spcAft>
              <a:buChar char="••"/>
            </a:pPr>
            <a:r>
              <a:rPr lang="en-US" sz="1400" b="0" dirty="0" smtClean="0">
                <a:latin typeface="Rock Sans"/>
              </a:rPr>
              <a:t>‘Foundation’ and ‘Costing’ modules are required for implementing chargeback. ‘Planning’ module is required to Plan / Budget / Forecast within the ITBM tool</a:t>
            </a:r>
          </a:p>
          <a:p>
            <a:pPr marL="114300" lvl="1" indent="-114300" defTabSz="622300">
              <a:lnSpc>
                <a:spcPct val="90000"/>
              </a:lnSpc>
              <a:spcAft>
                <a:spcPts val="500"/>
              </a:spcAft>
              <a:buChar char="••"/>
            </a:pPr>
            <a:r>
              <a:rPr lang="en-US" sz="1400" b="0" dirty="0" smtClean="0">
                <a:latin typeface="Rock Sans"/>
              </a:rPr>
              <a:t>High-level estimate for implementation time is 5 months with 3 FTEs for about 15 services with least amount of configuration </a:t>
            </a:r>
          </a:p>
          <a:p>
            <a:pPr marL="114300" lvl="1" indent="-114300" defTabSz="622300">
              <a:lnSpc>
                <a:spcPct val="90000"/>
              </a:lnSpc>
              <a:spcAft>
                <a:spcPts val="500"/>
              </a:spcAft>
              <a:buChar char="••"/>
            </a:pPr>
            <a:r>
              <a:rPr lang="en-US" sz="1400" b="0" dirty="0" smtClean="0">
                <a:latin typeface="Rock Sans"/>
              </a:rPr>
              <a:t>High level estimate for licensing cost is $10,000 per user for costing module</a:t>
            </a:r>
          </a:p>
          <a:p>
            <a:pPr marL="114300" lvl="1" indent="-114300" defTabSz="622300">
              <a:lnSpc>
                <a:spcPct val="90000"/>
              </a:lnSpc>
              <a:spcAft>
                <a:spcPts val="500"/>
              </a:spcAft>
              <a:buChar char="••"/>
            </a:pPr>
            <a:r>
              <a:rPr lang="en-US" sz="1400" b="0" dirty="0" smtClean="0">
                <a:latin typeface="Rock Sans"/>
              </a:rPr>
              <a:t>BMC requires CMDB (preferably ADDM) and BMC Remedy tool to be in place for optimum implementation</a:t>
            </a:r>
          </a:p>
          <a:p>
            <a:pPr marL="114300" lvl="1" indent="-114300" defTabSz="622300">
              <a:lnSpc>
                <a:spcPct val="90000"/>
              </a:lnSpc>
              <a:spcAft>
                <a:spcPts val="500"/>
              </a:spcAft>
              <a:buChar char="••"/>
            </a:pPr>
            <a:r>
              <a:rPr lang="en-US" sz="1400" b="0" dirty="0" smtClean="0">
                <a:latin typeface="Rock Sans"/>
              </a:rPr>
              <a:t>BMC utilizes an ETL engine (Atrium Integration Engine) licensed separately to move data into ITBM</a:t>
            </a:r>
          </a:p>
          <a:p>
            <a:pPr marL="114300" lvl="1" indent="-114300" defTabSz="622300">
              <a:lnSpc>
                <a:spcPct val="90000"/>
              </a:lnSpc>
              <a:spcAft>
                <a:spcPts val="500"/>
              </a:spcAft>
              <a:buChar char="••"/>
            </a:pPr>
            <a:endParaRPr lang="en-US" sz="1400" b="0" dirty="0" smtClean="0">
              <a:latin typeface="Rock Sans"/>
            </a:endParaRPr>
          </a:p>
        </p:txBody>
      </p:sp>
      <p:sp>
        <p:nvSpPr>
          <p:cNvPr id="9" name="TextBox 8"/>
          <p:cNvSpPr txBox="1"/>
          <p:nvPr/>
        </p:nvSpPr>
        <p:spPr>
          <a:xfrm>
            <a:off x="236306" y="6014956"/>
            <a:ext cx="8691937" cy="215444"/>
          </a:xfrm>
          <a:prstGeom prst="rect">
            <a:avLst/>
          </a:prstGeom>
          <a:noFill/>
        </p:spPr>
        <p:txBody>
          <a:bodyPr wrap="square" rtlCol="0">
            <a:spAutoFit/>
          </a:bodyPr>
          <a:lstStyle/>
          <a:p>
            <a:r>
              <a:rPr lang="en-US" sz="800" b="0" dirty="0" smtClean="0">
                <a:latin typeface="Rock Sans"/>
              </a:rPr>
              <a:t>*ADDM – Application Data Dependency Mapping, PPM – Project Portfolio Management, ETL – Extract, Transform and Load</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29&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1.00000000000000000000E+000&quot;&gt;&lt;m_ppcolschidx val=&quot;0&quot;/&gt;&lt;m_rgb r=&quot;2f&quot; g=&quot;44&quot; b=&quot;b1&quot;/&gt;&lt;/elem&gt;&lt;/m_vecMRU&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m_strFormatTime&gt;%#m/%#d/%y&lt;/m_strFormatTime&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891"/>
</p:tagLst>
</file>

<file path=ppt/tags/tag2.xml><?xml version="1.0" encoding="utf-8"?>
<p:tagLst xmlns:a="http://schemas.openxmlformats.org/drawingml/2006/main" xmlns:r="http://schemas.openxmlformats.org/officeDocument/2006/relationships" xmlns:p="http://schemas.openxmlformats.org/presentationml/2006/main">
  <p:tag name="FULLLENGTH" val="True"/>
</p:tagLst>
</file>

<file path=ppt/tags/tag3.xml><?xml version="1.0" encoding="utf-8"?>
<p:tagLst xmlns:a="http://schemas.openxmlformats.org/drawingml/2006/main" xmlns:r="http://schemas.openxmlformats.org/officeDocument/2006/relationships" xmlns:p="http://schemas.openxmlformats.org/presentationml/2006/main">
  <p:tag name="FULLLENGTH" val="True"/>
</p:tagLst>
</file>

<file path=ppt/tags/tag4.xml><?xml version="1.0" encoding="utf-8"?>
<p:tagLst xmlns:a="http://schemas.openxmlformats.org/drawingml/2006/main" xmlns:r="http://schemas.openxmlformats.org/officeDocument/2006/relationships" xmlns:p="http://schemas.openxmlformats.org/presentationml/2006/main">
  <p:tag name="FULLLENGTH" val="True"/>
  <p:tag name="DEFAULTWIDTH" val="703.25"/>
  <p:tag name="DEFAULTHEIGHT" val="364.75"/>
  <p:tag name="DEFAULTTOP" val="168"/>
  <p:tag name="DEFAULTLEFT" val="42.5"/>
</p:tagLst>
</file>

<file path=ppt/tags/tag5.xml><?xml version="1.0" encoding="utf-8"?>
<p:tagLst xmlns:a="http://schemas.openxmlformats.org/drawingml/2006/main" xmlns:r="http://schemas.openxmlformats.org/officeDocument/2006/relationships" xmlns:p="http://schemas.openxmlformats.org/presentationml/2006/main">
  <p:tag name="FULLLENGTH" val="True"/>
  <p:tag name="DEFAULTWIDTH" val="703.25"/>
  <p:tag name="DEFAULTHEIGHT" val="364.75"/>
  <p:tag name="DEFAULTTOP" val="168"/>
  <p:tag name="DEFAULTLEFT" val="42.5"/>
</p:tagLst>
</file>

<file path=ppt/tags/tag6.xml><?xml version="1.0" encoding="utf-8"?>
<p:tagLst xmlns:a="http://schemas.openxmlformats.org/drawingml/2006/main" xmlns:r="http://schemas.openxmlformats.org/officeDocument/2006/relationships" xmlns:p="http://schemas.openxmlformats.org/presentationml/2006/main">
  <p:tag name="FULLLENGTH" val="True"/>
  <p:tag name="DEFAULTWIDTH" val="703.25"/>
  <p:tag name="DEFAULTHEIGHT" val="364.75"/>
  <p:tag name="DEFAULTTOP" val="168"/>
  <p:tag name="DEFAULTLEFT" val="42.5"/>
</p:tagLst>
</file>

<file path=ppt/tags/tag7.xml><?xml version="1.0" encoding="utf-8"?>
<p:tagLst xmlns:a="http://schemas.openxmlformats.org/drawingml/2006/main" xmlns:r="http://schemas.openxmlformats.org/officeDocument/2006/relationships" xmlns:p="http://schemas.openxmlformats.org/presentationml/2006/main">
  <p:tag name="FULLLENGTH" val="True"/>
</p:tagLst>
</file>

<file path=ppt/theme/theme1.xml><?xml version="1.0" encoding="utf-8"?>
<a:theme xmlns:a="http://schemas.openxmlformats.org/drawingml/2006/main" name="NBCU_BOD_09_08_04V_09_07">
  <a:themeElements>
    <a:clrScheme name="">
      <a:dk1>
        <a:srgbClr val="2F44B1"/>
      </a:dk1>
      <a:lt1>
        <a:srgbClr val="FFFFFF"/>
      </a:lt1>
      <a:dk2>
        <a:srgbClr val="7C9DFD"/>
      </a:dk2>
      <a:lt2>
        <a:srgbClr val="808080"/>
      </a:lt2>
      <a:accent1>
        <a:srgbClr val="2F44B1"/>
      </a:accent1>
      <a:accent2>
        <a:srgbClr val="B9CAFD"/>
      </a:accent2>
      <a:accent3>
        <a:srgbClr val="FFFFFF"/>
      </a:accent3>
      <a:accent4>
        <a:srgbClr val="273997"/>
      </a:accent4>
      <a:accent5>
        <a:srgbClr val="ADB0D5"/>
      </a:accent5>
      <a:accent6>
        <a:srgbClr val="A7B7E5"/>
      </a:accent6>
      <a:hlink>
        <a:srgbClr val="14187A"/>
      </a:hlink>
      <a:folHlink>
        <a:srgbClr val="7C9EFE"/>
      </a:folHlink>
    </a:clrScheme>
    <a:fontScheme name="NBCU_BOD_09_08_04V_09_07">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GE Inspira" pitchFamily="34" charset="0"/>
          </a:defRPr>
        </a:defPPr>
      </a:lstStyle>
    </a:spDef>
    <a:ln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GE Inspira" pitchFamily="34" charset="0"/>
          </a:defRPr>
        </a:defPPr>
      </a:lstStyle>
    </a:lnDef>
  </a:objectDefaults>
  <a:extraClrSchemeLst>
    <a:extraClrScheme>
      <a:clrScheme name="NBCU_BOD_09_08_04V_09_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BCU_BOD_09_08_04V_09_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BCU_BOD_09_08_04V_09_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BCU_BOD_09_08_04V_09_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BCU_BOD_09_08_04V_09_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BCU_BOD_09_08_04V_09_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BCU_BOD_09_08_04V_09_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BCU_BOD_09_08_04V_09_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BCU_BOD_09_08_04V_09_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BCU_BOD_09_08_04V_09_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BCU_BOD_09_08_04V_09_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BCU_BOD_09_08_04V_09_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PwC</Template>
  <TotalTime>0</TotalTime>
  <Words>1528</Words>
  <Application>Microsoft Office PowerPoint</Application>
  <PresentationFormat>On-screen Show (4:3)</PresentationFormat>
  <Paragraphs>124</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NBCU_BOD_09_08_04V_09_07</vt:lpstr>
      <vt:lpstr>High-Level Perspectives on IT CMDB and  IT Financial Management Tools  in Support of IT Cost Allocation</vt:lpstr>
      <vt:lpstr>Table of Contents</vt:lpstr>
      <vt:lpstr>Slide 3</vt:lpstr>
      <vt:lpstr>Slide 4</vt:lpstr>
      <vt:lpstr>Slide 5</vt:lpstr>
      <vt:lpstr>Slide 6</vt:lpstr>
      <vt:lpstr>Slide 7</vt:lpstr>
      <vt:lpstr>Appendix:  Perspectives on leading IT financial management tools</vt:lpstr>
      <vt:lpstr>Slide 9</vt:lpstr>
      <vt:lpstr>Slide 10</vt:lpstr>
      <vt:lpstr>Slide 11</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
  <dc:description/>
  <cp:lastModifiedBy/>
  <cp:revision>1</cp:revision>
  <cp:lastPrinted>2003-08-29T14:38:12Z</cp:lastPrinted>
  <dcterms:created xsi:type="dcterms:W3CDTF">2011-08-24T13:11:40Z</dcterms:created>
  <dcterms:modified xsi:type="dcterms:W3CDTF">2012-02-12T00:32:22Z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