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1pPr>
    <a:lvl2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2pPr>
    <a:lvl3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3pPr>
    <a:lvl4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4pPr>
    <a:lvl5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5pPr>
    <a:lvl6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6pPr>
    <a:lvl7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7pPr>
    <a:lvl8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8pPr>
    <a:lvl9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Row>
  </a:tblStyle>
  <a:tblStyle styleId="{C7B018BB-80A7-4F77-B60F-C8B233D01FF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3A39E5"/>
        </a:fontRef>
        <a:srgbClr val="3A39E5"/>
      </a:tcTxStyle>
      <a:tcStyle>
        <a:tcBdr>
          <a:left>
            <a:ln w="12700" cap="flat">
              <a:solidFill>
                <a:srgbClr val="525760"/>
              </a:solidFill>
              <a:prstDash val="solid"/>
              <a:miter lim="400000"/>
            </a:ln>
          </a:left>
          <a:right>
            <a:ln w="38100" cap="flat">
              <a:solidFill>
                <a:schemeClr val="accent1"/>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noFill/>
              <a:miter lim="400000"/>
            </a:ln>
          </a:top>
          <a:bottom>
            <a:ln w="12700" cap="flat">
              <a:solidFill>
                <a:srgbClr val="5257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25760"/>
              </a:solidFill>
              <a:prstDash val="solid"/>
              <a:miter lim="400000"/>
            </a:ln>
          </a:top>
          <a:bottom>
            <a:ln w="12700" cap="flat">
              <a:solidFill>
                <a:srgbClr val="5458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1"/>
          </a:solidFill>
        </a:fill>
      </a:tcStyle>
    </a:firstRow>
  </a:tblStyle>
  <a:tblStyle styleId="{EEE7283C-3CF3-47DC-8721-378D4A62B22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AEAEA"/>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4"/>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4585E"/>
              </a:solidFill>
              <a:prstDash val="solid"/>
              <a:miter lim="400000"/>
            </a:ln>
          </a:top>
          <a:bottom>
            <a:ln w="12700" cap="flat">
              <a:solidFill>
                <a:srgbClr val="6060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606060"/>
              </a:solidFill>
              <a:prstDash val="solid"/>
              <a:miter lim="400000"/>
            </a:ln>
          </a:top>
          <a:bottom>
            <a:ln w="12700" cap="flat">
              <a:solidFill>
                <a:srgbClr val="5458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2">
              <a:hueOff val="45357"/>
              <a:satOff val="2412"/>
              <a:lumOff val="-28753"/>
            </a:schemeClr>
          </a:solidFill>
        </a:fill>
      </a:tcStyle>
    </a:firstRow>
  </a:tblStyle>
  <a:tblStyle styleId="{CF821DB8-F4EB-4A41-A1BA-3FCAFE7338EE}" styleName="">
    <a:tblBg/>
    <a:wholeTbl>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12700" cap="flat">
              <a:solidFill>
                <a:srgbClr val="545A62"/>
              </a:solidFill>
              <a:prstDash val="solid"/>
              <a:miter lim="400000"/>
            </a:ln>
          </a:top>
          <a:bottom>
            <a:ln w="12700" cap="flat">
              <a:solidFill>
                <a:srgbClr val="545A62"/>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wholeTbl>
    <a:band2H>
      <a:tcTxStyle b="def" i="def"/>
      <a:tcStyle>
        <a:tcBdr/>
        <a:fill>
          <a:solidFill>
            <a:srgbClr val="E9FAFF"/>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D5D5D"/>
              </a:solidFill>
              <a:prstDash val="solid"/>
              <a:miter lim="400000"/>
            </a:ln>
          </a:left>
          <a:right>
            <a:ln w="12700" cap="flat">
              <a:solidFill>
                <a:srgbClr val="545A62"/>
              </a:solidFill>
              <a:prstDash val="solid"/>
              <a:miter lim="400000"/>
            </a:ln>
          </a:right>
          <a:top>
            <a:ln w="12700" cap="flat">
              <a:solidFill>
                <a:srgbClr val="555A61"/>
              </a:solidFill>
              <a:prstDash val="solid"/>
              <a:miter lim="400000"/>
            </a:ln>
          </a:top>
          <a:bottom>
            <a:ln w="12700" cap="flat">
              <a:solidFill>
                <a:srgbClr val="555A61"/>
              </a:solidFill>
              <a:prstDash val="solid"/>
              <a:miter lim="400000"/>
            </a:ln>
          </a:bottom>
          <a:insideH>
            <a:ln w="12700" cap="flat">
              <a:solidFill>
                <a:srgbClr val="555A61"/>
              </a:solidFill>
              <a:prstDash val="solid"/>
              <a:miter lim="400000"/>
            </a:ln>
          </a:insideH>
          <a:insideV>
            <a:ln w="12700" cap="flat">
              <a:solidFill>
                <a:srgbClr val="555A61"/>
              </a:solidFill>
              <a:prstDash val="solid"/>
              <a:miter lim="400000"/>
            </a:ln>
          </a:insideV>
        </a:tcBdr>
        <a:fill>
          <a:solidFill>
            <a:schemeClr val="accent2">
              <a:hueOff val="-527787"/>
              <a:satOff val="-26837"/>
              <a:lumOff val="15324"/>
            </a:schemeClr>
          </a:solidFill>
        </a:fill>
      </a:tcStyle>
    </a:firstCol>
    <a:lastRow>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38100" cap="flat">
              <a:solidFill>
                <a:srgbClr val="545A62"/>
              </a:solidFill>
              <a:prstDash val="solid"/>
              <a:miter lim="400000"/>
            </a:ln>
          </a:top>
          <a:bottom>
            <a:ln w="12700" cap="flat">
              <a:solidFill>
                <a:srgbClr val="5D5D5D"/>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1">
              <a:hueOff val="-1238625"/>
              <a:satOff val="-6134"/>
              <a:lumOff val="8689"/>
            </a:schemeClr>
          </a:solidFill>
        </a:fill>
      </a:tcStyle>
    </a:firstRow>
  </a:tblStyle>
  <a:tblStyle styleId="{33BA23B1-9221-436E-865A-0063620EA4FD}"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F6F4E4"/>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5">
              <a:hueOff val="503731"/>
              <a:lumOff val="7092"/>
            </a:schemeClr>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4585E"/>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4585E"/>
              </a:solidFill>
              <a:prstDash val="solid"/>
              <a:miter lim="400000"/>
            </a:ln>
          </a:insideH>
          <a:insideV>
            <a:ln w="12700" cap="flat">
              <a:solidFill>
                <a:srgbClr val="606060"/>
              </a:solidFill>
              <a:prstDash val="solid"/>
              <a:miter lim="400000"/>
            </a:ln>
          </a:insideV>
        </a:tcBdr>
        <a:fill>
          <a:solidFill>
            <a:schemeClr val="accent5"/>
          </a:solidFill>
        </a:fill>
      </a:tcStyle>
    </a:firstRow>
  </a:tblStyle>
  <a:tblStyle styleId="{2708684C-4D16-4618-839F-0558EEFCDFE6}" styleName="">
    <a:tblBg/>
    <a:wholeTbl>
      <a:tcTxStyle b="off" i="off">
        <a:font>
          <a:latin typeface="Founders Grotesk"/>
          <a:ea typeface="Founders Grotesk"/>
          <a:cs typeface="Founders Grotesk"/>
        </a:font>
        <a:srgbClr val="53585F"/>
      </a:tcTxStyle>
      <a:tcStyle>
        <a:tcBdr>
          <a:left>
            <a:ln w="12700" cap="flat">
              <a:solidFill>
                <a:srgbClr val="A8A8A8"/>
              </a:solidFill>
              <a:prstDash val="solid"/>
              <a:miter lim="400000"/>
            </a:ln>
          </a:left>
          <a:right>
            <a:ln w="12700" cap="flat">
              <a:solidFill>
                <a:srgbClr val="A8A8A8"/>
              </a:solidFill>
              <a:prstDash val="solid"/>
              <a:miter lim="400000"/>
            </a:ln>
          </a:right>
          <a:top>
            <a:ln w="12700" cap="flat">
              <a:solidFill>
                <a:srgbClr val="A8A8A8"/>
              </a:solidFill>
              <a:prstDash val="solid"/>
              <a:miter lim="400000"/>
            </a:ln>
          </a:top>
          <a:bottom>
            <a:ln w="12700" cap="flat">
              <a:solidFill>
                <a:srgbClr val="A8A8A8"/>
              </a:solidFill>
              <a:prstDash val="solid"/>
              <a:miter lim="400000"/>
            </a:ln>
          </a:bottom>
          <a:insideH>
            <a:ln w="12700" cap="flat">
              <a:solidFill>
                <a:srgbClr val="A8A8A8"/>
              </a:solidFill>
              <a:prstDash val="solid"/>
              <a:miter lim="400000"/>
            </a:ln>
          </a:insideH>
          <a:insideV>
            <a:ln w="12700" cap="flat">
              <a:solidFill>
                <a:srgbClr val="A8A8A8"/>
              </a:solidFill>
              <a:prstDash val="solid"/>
              <a:miter lim="400000"/>
            </a:ln>
          </a:insideV>
        </a:tcBdr>
        <a:fill>
          <a:noFill/>
        </a:fill>
      </a:tcStyle>
    </a:wholeTbl>
    <a:band2H>
      <a:tcTxStyle b="def" i="def"/>
      <a:tcStyle>
        <a:tcBdr/>
        <a:fill>
          <a:solidFill>
            <a:srgbClr val="DCDEE0"/>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5666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A6AA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EBEB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6AAA9"/>
              </a:solidFill>
              <a:prstDash val="solid"/>
              <a:miter lim="400000"/>
            </a:ln>
          </a:top>
          <a:bottom>
            <a:ln w="38100" cap="flat">
              <a:solidFill>
                <a:srgbClr val="656667"/>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A8A8A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The following steps were not achieved:The Build pipeline pulls the latest ML model from blob storage and creates a container.</a:t>
            </a:r>
          </a:p>
          <a:p>
            <a:pPr/>
          </a:p>
          <a:p>
            <a:pPr/>
            <a:r>
              <a:t>The pipeline pushes the build image to the private image repository in ACR.</a:t>
            </a:r>
          </a:p>
          <a:p>
            <a:pPr/>
            <a:r>
              <a:t>The Release pipeline kicks off based on the successful build.</a:t>
            </a:r>
          </a:p>
          <a:p>
            <a:pPr/>
            <a:r>
              <a:t>The pipeline pulls the latest image from ACR and deploys it across the Kubernetes /Docker Swarm cluster on AKS.</a:t>
            </a:r>
          </a:p>
          <a:p>
            <a:pPr/>
            <a:r>
              <a:t>User requests for the app go through the DNS server.</a:t>
            </a:r>
          </a:p>
          <a:p>
            <a:pPr/>
            <a:r>
              <a:t>The DNS server passes the requests to a load balancer, and sends responses back to the users.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This will be a new Flask Python App if I cannot recover the Python files from my VM from Azure Account. Python Code would need to be reworked and adapted.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Line"/>
          <p:cNvSpPr/>
          <p:nvPr/>
        </p:nvSpPr>
        <p:spPr>
          <a:xfrm>
            <a:off x="635000" y="12192000"/>
            <a:ext cx="23114000" cy="0"/>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 name="Author and Date"/>
          <p:cNvSpPr txBox="1"/>
          <p:nvPr>
            <p:ph type="body" sz="quarter" idx="13" hasCustomPrompt="1"/>
          </p:nvPr>
        </p:nvSpPr>
        <p:spPr>
          <a:xfrm>
            <a:off x="571500" y="12269258"/>
            <a:ext cx="23235147" cy="555245"/>
          </a:xfrm>
          <a:prstGeom prst="rect">
            <a:avLst/>
          </a:prstGeom>
        </p:spPr>
        <p:txBody>
          <a:bodyPr/>
          <a:lstStyle>
            <a:lvl1pPr defTabSz="825500">
              <a:lnSpc>
                <a:spcPct val="100000"/>
              </a:lnSpc>
              <a:tabLst/>
              <a:defRPr b="1" cap="all" spc="168" sz="2800">
                <a:solidFill>
                  <a:schemeClr val="accent4"/>
                </a:solidFill>
                <a:latin typeface="Founders Grotesk Condensed"/>
                <a:ea typeface="Founders Grotesk Condensed"/>
                <a:cs typeface="Founders Grotesk Condensed"/>
                <a:sym typeface="Founders Grotesk Condensed"/>
              </a:defRPr>
            </a:lvl1pPr>
          </a:lstStyle>
          <a:p>
            <a:pPr/>
            <a:r>
              <a:t>Author and Date </a:t>
            </a:r>
          </a:p>
        </p:txBody>
      </p:sp>
      <p:sp>
        <p:nvSpPr>
          <p:cNvPr id="14" name="Line"/>
          <p:cNvSpPr/>
          <p:nvPr/>
        </p:nvSpPr>
        <p:spPr>
          <a:xfrm>
            <a:off x="635000" y="9443335"/>
            <a:ext cx="23114000" cy="63502"/>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5" name="Presentation Title"/>
          <p:cNvSpPr txBox="1"/>
          <p:nvPr>
            <p:ph type="title" hasCustomPrompt="1"/>
          </p:nvPr>
        </p:nvSpPr>
        <p:spPr>
          <a:xfrm>
            <a:off x="571500" y="9525885"/>
            <a:ext cx="23235147" cy="2647065"/>
          </a:xfrm>
          <a:prstGeom prst="rect">
            <a:avLst/>
          </a:prstGeom>
        </p:spPr>
        <p:txBody>
          <a:bodyPr/>
          <a:lstStyle>
            <a:lvl1pPr>
              <a:lnSpc>
                <a:spcPct val="70000"/>
              </a:lnSpc>
              <a:defRPr spc="-300" sz="15000">
                <a:solidFill>
                  <a:srgbClr val="FFFFFF"/>
                </a:solidFill>
                <a:latin typeface="+mn-lt"/>
                <a:ea typeface="+mn-ea"/>
                <a:cs typeface="+mn-cs"/>
                <a:sym typeface="Founders Grotesk Semibold"/>
              </a:defRPr>
            </a:lvl1pPr>
          </a:lstStyle>
          <a:p>
            <a:pPr/>
            <a:r>
              <a:t>Presentation Title</a:t>
            </a:r>
          </a:p>
        </p:txBody>
      </p:sp>
      <p:sp>
        <p:nvSpPr>
          <p:cNvPr id="16" name="Body Level One…"/>
          <p:cNvSpPr txBox="1"/>
          <p:nvPr>
            <p:ph type="body" sz="quarter" idx="1" hasCustomPrompt="1"/>
          </p:nvPr>
        </p:nvSpPr>
        <p:spPr>
          <a:xfrm>
            <a:off x="571500" y="847716"/>
            <a:ext cx="23235147" cy="2324101"/>
          </a:xfrm>
          <a:prstGeom prst="rect">
            <a:avLst/>
          </a:prstGeom>
        </p:spPr>
        <p:txBody>
          <a:bodyPr/>
          <a:lstStyle>
            <a:lvl1pPr defTabSz="825500">
              <a:lnSpc>
                <a:spcPct val="80000"/>
              </a:lnSpc>
              <a:tabLst/>
              <a:defRPr spc="-79">
                <a:solidFill>
                  <a:schemeClr val="accent4"/>
                </a:solidFill>
                <a:latin typeface="Founders Grotesk"/>
                <a:ea typeface="Founders Grotesk"/>
                <a:cs typeface="Founders Grotesk"/>
                <a:sym typeface="Founders Grotesk"/>
              </a:defRPr>
            </a:lvl1pPr>
            <a:lvl2pPr defTabSz="825500">
              <a:lnSpc>
                <a:spcPct val="80000"/>
              </a:lnSpc>
              <a:tabLst/>
              <a:defRPr spc="-79">
                <a:solidFill>
                  <a:schemeClr val="accent4"/>
                </a:solidFill>
                <a:latin typeface="Founders Grotesk"/>
                <a:ea typeface="Founders Grotesk"/>
                <a:cs typeface="Founders Grotesk"/>
                <a:sym typeface="Founders Grotesk"/>
              </a:defRPr>
            </a:lvl2pPr>
            <a:lvl3pPr defTabSz="825500">
              <a:lnSpc>
                <a:spcPct val="80000"/>
              </a:lnSpc>
              <a:tabLst/>
              <a:defRPr spc="-79">
                <a:solidFill>
                  <a:schemeClr val="accent4"/>
                </a:solidFill>
                <a:latin typeface="Founders Grotesk"/>
                <a:ea typeface="Founders Grotesk"/>
                <a:cs typeface="Founders Grotesk"/>
                <a:sym typeface="Founders Grotesk"/>
              </a:defRPr>
            </a:lvl3pPr>
            <a:lvl4pPr defTabSz="825500">
              <a:lnSpc>
                <a:spcPct val="80000"/>
              </a:lnSpc>
              <a:tabLst/>
              <a:defRPr spc="-79">
                <a:solidFill>
                  <a:schemeClr val="accent4"/>
                </a:solidFill>
                <a:latin typeface="Founders Grotesk"/>
                <a:ea typeface="Founders Grotesk"/>
                <a:cs typeface="Founders Grotesk"/>
                <a:sym typeface="Founders Grotesk"/>
              </a:defRPr>
            </a:lvl4pPr>
            <a:lvl5pPr defTabSz="825500">
              <a:lnSpc>
                <a:spcPct val="80000"/>
              </a:lnSpc>
              <a:tabLst/>
              <a:defRPr spc="-79">
                <a:solidFill>
                  <a:schemeClr val="accent4"/>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FFFFF"/>
        </a:solidFill>
      </p:bgPr>
    </p:bg>
    <p:spTree>
      <p:nvGrpSpPr>
        <p:cNvPr id="1" name=""/>
        <p:cNvGrpSpPr/>
        <p:nvPr/>
      </p:nvGrpSpPr>
      <p:grpSpPr>
        <a:xfrm>
          <a:off x="0" y="0"/>
          <a:ext cx="0" cy="0"/>
          <a:chOff x="0" y="0"/>
          <a:chExt cx="0" cy="0"/>
        </a:xfrm>
      </p:grpSpPr>
      <p:sp>
        <p:nvSpPr>
          <p:cNvPr id="11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1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15" name="Body Level One…"/>
          <p:cNvSpPr txBox="1"/>
          <p:nvPr>
            <p:ph type="body" sz="half" idx="1" hasCustomPrompt="1"/>
          </p:nvPr>
        </p:nvSpPr>
        <p:spPr>
          <a:xfrm>
            <a:off x="571500" y="3898900"/>
            <a:ext cx="23236826" cy="5499100"/>
          </a:xfrm>
          <a:prstGeom prst="rect">
            <a:avLst/>
          </a:prstGeom>
        </p:spPr>
        <p:txBody>
          <a:bodyPr anchor="ctr"/>
          <a:lstStyle>
            <a:lvl1pPr defTabSz="825500">
              <a:lnSpc>
                <a:spcPct val="100000"/>
              </a:lnSpc>
              <a:tabLst/>
              <a:defRPr spc="-239" sz="12000">
                <a:solidFill>
                  <a:schemeClr val="accent1"/>
                </a:solidFill>
                <a:latin typeface="Founders Grotesk"/>
                <a:ea typeface="Founders Grotesk"/>
                <a:cs typeface="Founders Grotesk"/>
                <a:sym typeface="Founders Grotesk"/>
              </a:defRPr>
            </a:lvl1pPr>
            <a:lvl2pPr defTabSz="825500">
              <a:lnSpc>
                <a:spcPct val="100000"/>
              </a:lnSpc>
              <a:tabLst/>
              <a:defRPr spc="-239" sz="12000">
                <a:solidFill>
                  <a:schemeClr val="accent1"/>
                </a:solidFill>
                <a:latin typeface="Founders Grotesk"/>
                <a:ea typeface="Founders Grotesk"/>
                <a:cs typeface="Founders Grotesk"/>
                <a:sym typeface="Founders Grotesk"/>
              </a:defRPr>
            </a:lvl2pPr>
            <a:lvl3pPr defTabSz="825500">
              <a:lnSpc>
                <a:spcPct val="100000"/>
              </a:lnSpc>
              <a:tabLst/>
              <a:defRPr spc="-239" sz="12000">
                <a:solidFill>
                  <a:schemeClr val="accent1"/>
                </a:solidFill>
                <a:latin typeface="Founders Grotesk"/>
                <a:ea typeface="Founders Grotesk"/>
                <a:cs typeface="Founders Grotesk"/>
                <a:sym typeface="Founders Grotesk"/>
              </a:defRPr>
            </a:lvl3pPr>
            <a:lvl4pPr defTabSz="825500">
              <a:lnSpc>
                <a:spcPct val="100000"/>
              </a:lnSpc>
              <a:tabLst/>
              <a:defRPr spc="-239" sz="12000">
                <a:solidFill>
                  <a:schemeClr val="accent1"/>
                </a:solidFill>
                <a:latin typeface="Founders Grotesk"/>
                <a:ea typeface="Founders Grotesk"/>
                <a:cs typeface="Founders Grotesk"/>
                <a:sym typeface="Founders Grotesk"/>
              </a:defRPr>
            </a:lvl4pPr>
            <a:lvl5pPr defTabSz="825500">
              <a:lnSpc>
                <a:spcPct val="100000"/>
              </a:lnSpc>
              <a:tabLst/>
              <a:defRPr spc="-239" sz="12000">
                <a:solidFill>
                  <a:schemeClr val="accent1"/>
                </a:solidFill>
                <a:latin typeface="Founders Grotesk"/>
                <a:ea typeface="Founders Grotesk"/>
                <a:cs typeface="Founders Grotesk"/>
                <a:sym typeface="Founders Grotesk"/>
              </a:defRPr>
            </a:lvl5pPr>
          </a:lstStyle>
          <a:p>
            <a:pPr/>
            <a:r>
              <a:t>Statement</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C3D9E0"/>
        </a:solidFill>
      </p:bgPr>
    </p:bg>
    <p:spTree>
      <p:nvGrpSpPr>
        <p:cNvPr id="1" name=""/>
        <p:cNvGrpSpPr/>
        <p:nvPr/>
      </p:nvGrpSpPr>
      <p:grpSpPr>
        <a:xfrm>
          <a:off x="0" y="0"/>
          <a:ext cx="0" cy="0"/>
          <a:chOff x="0" y="0"/>
          <a:chExt cx="0" cy="0"/>
        </a:xfrm>
      </p:grpSpPr>
      <p:sp>
        <p:nvSpPr>
          <p:cNvPr id="123" name="Body Level One…"/>
          <p:cNvSpPr txBox="1"/>
          <p:nvPr>
            <p:ph type="body" idx="1" hasCustomPrompt="1"/>
          </p:nvPr>
        </p:nvSpPr>
        <p:spPr>
          <a:xfrm>
            <a:off x="634999" y="1346200"/>
            <a:ext cx="23241001" cy="8451368"/>
          </a:xfrm>
          <a:prstGeom prst="rect">
            <a:avLst/>
          </a:prstGeom>
        </p:spPr>
        <p:txBody>
          <a:bodyPr anchor="b"/>
          <a:lstStyle>
            <a:lvl1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1pPr>
            <a:lvl2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2pPr>
            <a:lvl3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3pPr>
            <a:lvl4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4pPr>
            <a:lvl5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5pPr>
          </a:lstStyle>
          <a:p>
            <a:pPr/>
            <a:r>
              <a:t>100%</a:t>
            </a:r>
          </a:p>
          <a:p>
            <a:pPr lvl="1"/>
            <a:r>
              <a:t/>
            </a:r>
          </a:p>
          <a:p>
            <a:pPr lvl="2"/>
            <a:r>
              <a:t/>
            </a:r>
          </a:p>
          <a:p>
            <a:pPr lvl="3"/>
            <a:r>
              <a:t/>
            </a:r>
          </a:p>
          <a:p>
            <a:pPr lvl="4"/>
            <a:r>
              <a:t/>
            </a:r>
          </a:p>
        </p:txBody>
      </p:sp>
      <p:sp>
        <p:nvSpPr>
          <p:cNvPr id="124" name="Fact information"/>
          <p:cNvSpPr txBox="1"/>
          <p:nvPr>
            <p:ph type="body" sz="quarter" idx="13" hasCustomPrompt="1"/>
          </p:nvPr>
        </p:nvSpPr>
        <p:spPr>
          <a:xfrm>
            <a:off x="635000" y="9170947"/>
            <a:ext cx="23241000" cy="932816"/>
          </a:xfrm>
          <a:prstGeom prst="rect">
            <a:avLst/>
          </a:prstGeom>
        </p:spPr>
        <p:txBody>
          <a:bodyPr/>
          <a:lstStyle>
            <a:lvl1pPr defTabSz="817244">
              <a:lnSpc>
                <a:spcPct val="80000"/>
              </a:lnSpc>
              <a:tabLst/>
              <a:defRPr spc="-54" sz="5445">
                <a:solidFill>
                  <a:schemeClr val="accent1"/>
                </a:solidFill>
              </a:defRPr>
            </a:lvl1pPr>
          </a:lstStyle>
          <a:p>
            <a:pPr/>
            <a:r>
              <a:t>Fact information</a:t>
            </a:r>
          </a:p>
        </p:txBody>
      </p:sp>
      <p:sp>
        <p:nvSpPr>
          <p:cNvPr id="125" name="Line"/>
          <p:cNvSpPr/>
          <p:nvPr/>
        </p:nvSpPr>
        <p:spPr>
          <a:xfrm>
            <a:off x="635000" y="12192000"/>
            <a:ext cx="23118143"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26"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2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C3D9E0"/>
        </a:solidFill>
      </p:bgPr>
    </p:bg>
    <p:spTree>
      <p:nvGrpSpPr>
        <p:cNvPr id="1" name=""/>
        <p:cNvGrpSpPr/>
        <p:nvPr/>
      </p:nvGrpSpPr>
      <p:grpSpPr>
        <a:xfrm>
          <a:off x="0" y="0"/>
          <a:ext cx="0" cy="0"/>
          <a:chOff x="0" y="0"/>
          <a:chExt cx="0" cy="0"/>
        </a:xfrm>
      </p:grpSpPr>
      <p:sp>
        <p:nvSpPr>
          <p:cNvPr id="134" name="Line"/>
          <p:cNvSpPr/>
          <p:nvPr/>
        </p:nvSpPr>
        <p:spPr>
          <a:xfrm>
            <a:off x="635000" y="12192000"/>
            <a:ext cx="23114000"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5"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6" name="Attribution"/>
          <p:cNvSpPr txBox="1"/>
          <p:nvPr>
            <p:ph type="body" sz="quarter" idx="13" hasCustomPrompt="1"/>
          </p:nvPr>
        </p:nvSpPr>
        <p:spPr>
          <a:xfrm>
            <a:off x="1148060" y="9247147"/>
            <a:ext cx="22707182" cy="932816"/>
          </a:xfrm>
          <a:prstGeom prst="rect">
            <a:avLst/>
          </a:prstGeom>
        </p:spPr>
        <p:txBody>
          <a:bodyPr anchor="ctr"/>
          <a:lstStyle>
            <a:lvl1pPr defTabSz="817244">
              <a:lnSpc>
                <a:spcPct val="80000"/>
              </a:lnSpc>
              <a:tabLst/>
              <a:defRPr spc="-54" sz="5445">
                <a:solidFill>
                  <a:schemeClr val="accent1"/>
                </a:solidFill>
              </a:defRPr>
            </a:lvl1pPr>
          </a:lstStyle>
          <a:p>
            <a:pPr/>
            <a:r>
              <a:t>Attribution</a:t>
            </a:r>
          </a:p>
        </p:txBody>
      </p:sp>
      <p:sp>
        <p:nvSpPr>
          <p:cNvPr id="137" name="Body Level One…"/>
          <p:cNvSpPr txBox="1"/>
          <p:nvPr>
            <p:ph type="body" sz="half" idx="1" hasCustomPrompt="1"/>
          </p:nvPr>
        </p:nvSpPr>
        <p:spPr>
          <a:xfrm>
            <a:off x="515838" y="741381"/>
            <a:ext cx="23241001" cy="4970080"/>
          </a:xfrm>
          <a:prstGeom prst="rect">
            <a:avLst/>
          </a:prstGeom>
        </p:spPr>
        <p:txBody>
          <a:bodyPr/>
          <a:lstStyle>
            <a:lvl1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1pPr>
            <a:lvl2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2pPr>
            <a:lvl3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3pPr>
            <a:lvl4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4pPr>
            <a:lvl5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5pPr>
          </a:lstStyle>
          <a:p>
            <a:pPr/>
            <a:r>
              <a:t>“Notable Quote”</a:t>
            </a:r>
          </a:p>
          <a:p>
            <a:pPr lvl="1"/>
            <a:r>
              <a:t/>
            </a:r>
          </a:p>
          <a:p>
            <a:pPr lvl="2"/>
            <a:r>
              <a:t/>
            </a:r>
          </a:p>
          <a:p>
            <a:pPr lvl="3"/>
            <a:r>
              <a:t/>
            </a:r>
          </a:p>
          <a:p>
            <a:pPr lvl="4"/>
            <a:r>
              <a:t/>
            </a:r>
          </a:p>
        </p:txBody>
      </p:sp>
      <p:sp>
        <p:nvSpPr>
          <p:cNvPr id="13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FFF"/>
        </a:solidFill>
      </p:bgPr>
    </p:bg>
    <p:spTree>
      <p:nvGrpSpPr>
        <p:cNvPr id="1" name=""/>
        <p:cNvGrpSpPr/>
        <p:nvPr/>
      </p:nvGrpSpPr>
      <p:grpSpPr>
        <a:xfrm>
          <a:off x="0" y="0"/>
          <a:ext cx="0" cy="0"/>
          <a:chOff x="0" y="0"/>
          <a:chExt cx="0" cy="0"/>
        </a:xfrm>
      </p:grpSpPr>
      <p:sp>
        <p:nvSpPr>
          <p:cNvPr id="145" name="Image"/>
          <p:cNvSpPr/>
          <p:nvPr>
            <p:ph type="pic" sz="half" idx="13"/>
          </p:nvPr>
        </p:nvSpPr>
        <p:spPr>
          <a:xfrm>
            <a:off x="12192000" y="-1003300"/>
            <a:ext cx="11557000" cy="7679267"/>
          </a:xfrm>
          <a:prstGeom prst="rect">
            <a:avLst/>
          </a:prstGeom>
        </p:spPr>
        <p:txBody>
          <a:bodyPr lIns="91439" tIns="45719" rIns="91439" bIns="45719">
            <a:noAutofit/>
          </a:bodyPr>
          <a:lstStyle/>
          <a:p>
            <a:pPr/>
          </a:p>
        </p:txBody>
      </p:sp>
      <p:sp>
        <p:nvSpPr>
          <p:cNvPr id="146" name="Image"/>
          <p:cNvSpPr/>
          <p:nvPr>
            <p:ph type="pic" sz="half" idx="14"/>
          </p:nvPr>
        </p:nvSpPr>
        <p:spPr>
          <a:xfrm>
            <a:off x="12192000" y="5397500"/>
            <a:ext cx="11557000" cy="7749789"/>
          </a:xfrm>
          <a:prstGeom prst="rect">
            <a:avLst/>
          </a:prstGeom>
        </p:spPr>
        <p:txBody>
          <a:bodyPr lIns="91439" tIns="45719" rIns="91439" bIns="45719">
            <a:noAutofit/>
          </a:bodyPr>
          <a:lstStyle/>
          <a:p>
            <a:pPr/>
          </a:p>
        </p:txBody>
      </p:sp>
      <p:sp>
        <p:nvSpPr>
          <p:cNvPr id="147" name="Image"/>
          <p:cNvSpPr/>
          <p:nvPr>
            <p:ph type="pic" idx="15"/>
          </p:nvPr>
        </p:nvSpPr>
        <p:spPr>
          <a:xfrm>
            <a:off x="571500" y="-698500"/>
            <a:ext cx="11684000" cy="14426494"/>
          </a:xfrm>
          <a:prstGeom prst="rect">
            <a:avLst/>
          </a:prstGeom>
        </p:spPr>
        <p:txBody>
          <a:bodyPr lIns="91439" tIns="45719" rIns="91439" bIns="45719">
            <a:noAutofit/>
          </a:bodyPr>
          <a:lstStyle/>
          <a:p>
            <a:pPr/>
          </a:p>
        </p:txBody>
      </p:sp>
      <p:sp>
        <p:nvSpPr>
          <p:cNvPr id="14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FFF"/>
        </a:solidFill>
      </p:bgPr>
    </p:bg>
    <p:spTree>
      <p:nvGrpSpPr>
        <p:cNvPr id="1" name=""/>
        <p:cNvGrpSpPr/>
        <p:nvPr/>
      </p:nvGrpSpPr>
      <p:grpSpPr>
        <a:xfrm>
          <a:off x="0" y="0"/>
          <a:ext cx="0" cy="0"/>
          <a:chOff x="0" y="0"/>
          <a:chExt cx="0" cy="0"/>
        </a:xfrm>
      </p:grpSpPr>
      <p:sp>
        <p:nvSpPr>
          <p:cNvPr id="155" name="1054398042_3378x2084.jpg"/>
          <p:cNvSpPr/>
          <p:nvPr>
            <p:ph type="pic" idx="13"/>
          </p:nvPr>
        </p:nvSpPr>
        <p:spPr>
          <a:xfrm>
            <a:off x="0" y="-2984500"/>
            <a:ext cx="28333700" cy="17479999"/>
          </a:xfrm>
          <a:prstGeom prst="rect">
            <a:avLst/>
          </a:prstGeom>
        </p:spPr>
        <p:txBody>
          <a:bodyPr lIns="91439" tIns="45719" rIns="91439" bIns="45719">
            <a:noAutofit/>
          </a:bodyPr>
          <a:lstStyle/>
          <a:p>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63"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4" name="1054398042_3378x2084.jpg"/>
          <p:cNvSpPr/>
          <p:nvPr>
            <p:ph type="pic" idx="13"/>
          </p:nvPr>
        </p:nvSpPr>
        <p:spPr>
          <a:xfrm>
            <a:off x="0" y="-3898900"/>
            <a:ext cx="28587700" cy="17636699"/>
          </a:xfrm>
          <a:prstGeom prst="rect">
            <a:avLst/>
          </a:prstGeom>
        </p:spPr>
        <p:txBody>
          <a:bodyPr lIns="91439" tIns="45719" rIns="91439" bIns="45719">
            <a:noAutofit/>
          </a:bodyPr>
          <a:lstStyle/>
          <a:p>
            <a:pPr/>
          </a:p>
        </p:txBody>
      </p:sp>
      <p:sp>
        <p:nvSpPr>
          <p:cNvPr id="25" name="Author and Date"/>
          <p:cNvSpPr txBox="1"/>
          <p:nvPr>
            <p:ph type="body" sz="quarter" idx="14" hasCustomPrompt="1"/>
          </p:nvPr>
        </p:nvSpPr>
        <p:spPr>
          <a:xfrm>
            <a:off x="571500" y="12269258"/>
            <a:ext cx="23241000" cy="555245"/>
          </a:xfrm>
          <a:prstGeom prst="rect">
            <a:avLst/>
          </a:prstGeom>
        </p:spPr>
        <p:txBody>
          <a:bodyPr/>
          <a:lstStyle>
            <a:lvl1pPr defTabSz="825500">
              <a:lnSpc>
                <a:spcPct val="100000"/>
              </a:lnSpc>
              <a:tabLst/>
              <a:defRPr b="1" cap="all" spc="168" sz="2800">
                <a:solidFill>
                  <a:srgbClr val="FFFFFF"/>
                </a:solidFill>
                <a:latin typeface="Founders Grotesk Condensed"/>
                <a:ea typeface="Founders Grotesk Condensed"/>
                <a:cs typeface="Founders Grotesk Condensed"/>
                <a:sym typeface="Founders Grotesk Condensed"/>
              </a:defRPr>
            </a:lvl1pPr>
          </a:lstStyle>
          <a:p>
            <a:pPr/>
            <a:r>
              <a:t>Author and Date</a:t>
            </a:r>
          </a:p>
        </p:txBody>
      </p:sp>
      <p:sp>
        <p:nvSpPr>
          <p:cNvPr id="26" name="Body Level One…"/>
          <p:cNvSpPr txBox="1"/>
          <p:nvPr>
            <p:ph type="body" sz="quarter" idx="1" hasCustomPrompt="1"/>
          </p:nvPr>
        </p:nvSpPr>
        <p:spPr>
          <a:xfrm>
            <a:off x="571500" y="853952"/>
            <a:ext cx="23241000" cy="2321049"/>
          </a:xfrm>
          <a:prstGeom prst="rect">
            <a:avLst/>
          </a:prstGeom>
        </p:spPr>
        <p:txBody>
          <a:bodyPr/>
          <a:lstStyle>
            <a:lvl1pPr defTabSz="825500">
              <a:lnSpc>
                <a:spcPct val="80000"/>
              </a:lnSpc>
              <a:tabLst/>
              <a:defRPr spc="-79">
                <a:solidFill>
                  <a:srgbClr val="FFFFFF"/>
                </a:solidFill>
                <a:latin typeface="Founders Grotesk"/>
                <a:ea typeface="Founders Grotesk"/>
                <a:cs typeface="Founders Grotesk"/>
                <a:sym typeface="Founders Grotesk"/>
              </a:defRPr>
            </a:lvl1pPr>
            <a:lvl2pPr defTabSz="825500">
              <a:lnSpc>
                <a:spcPct val="80000"/>
              </a:lnSpc>
              <a:tabLst/>
              <a:defRPr spc="-79">
                <a:solidFill>
                  <a:srgbClr val="FFFFFF"/>
                </a:solidFill>
                <a:latin typeface="Founders Grotesk"/>
                <a:ea typeface="Founders Grotesk"/>
                <a:cs typeface="Founders Grotesk"/>
                <a:sym typeface="Founders Grotesk"/>
              </a:defRPr>
            </a:lvl2pPr>
            <a:lvl3pPr defTabSz="825500">
              <a:lnSpc>
                <a:spcPct val="80000"/>
              </a:lnSpc>
              <a:tabLst/>
              <a:defRPr spc="-79">
                <a:solidFill>
                  <a:srgbClr val="FFFFFF"/>
                </a:solidFill>
                <a:latin typeface="Founders Grotesk"/>
                <a:ea typeface="Founders Grotesk"/>
                <a:cs typeface="Founders Grotesk"/>
                <a:sym typeface="Founders Grotesk"/>
              </a:defRPr>
            </a:lvl3pPr>
            <a:lvl4pPr defTabSz="825500">
              <a:lnSpc>
                <a:spcPct val="80000"/>
              </a:lnSpc>
              <a:tabLst/>
              <a:defRPr spc="-79">
                <a:solidFill>
                  <a:srgbClr val="FFFFFF"/>
                </a:solidFill>
                <a:latin typeface="Founders Grotesk"/>
                <a:ea typeface="Founders Grotesk"/>
                <a:cs typeface="Founders Grotesk"/>
                <a:sym typeface="Founders Grotesk"/>
              </a:defRPr>
            </a:lvl4pPr>
            <a:lvl5pPr defTabSz="825500">
              <a:lnSpc>
                <a:spcPct val="80000"/>
              </a:lnSpc>
              <a:tabLst/>
              <a:defRPr spc="-79">
                <a:solidFill>
                  <a:srgbClr val="FFFFFF"/>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27" name="Line"/>
          <p:cNvSpPr/>
          <p:nvPr/>
        </p:nvSpPr>
        <p:spPr>
          <a:xfrm>
            <a:off x="635000" y="12192000"/>
            <a:ext cx="23114000" cy="0"/>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8" name="Line"/>
          <p:cNvSpPr/>
          <p:nvPr/>
        </p:nvSpPr>
        <p:spPr>
          <a:xfrm>
            <a:off x="635000" y="9443335"/>
            <a:ext cx="23114000" cy="63502"/>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9" name="Presentation Title"/>
          <p:cNvSpPr txBox="1"/>
          <p:nvPr>
            <p:ph type="title" hasCustomPrompt="1"/>
          </p:nvPr>
        </p:nvSpPr>
        <p:spPr>
          <a:xfrm>
            <a:off x="571500" y="9525000"/>
            <a:ext cx="23241000" cy="2641600"/>
          </a:xfrm>
          <a:prstGeom prst="rect">
            <a:avLst/>
          </a:prstGeom>
        </p:spPr>
        <p:txBody>
          <a:bodyPr/>
          <a:lstStyle>
            <a:lvl1pPr>
              <a:lnSpc>
                <a:spcPct val="70000"/>
              </a:lnSpc>
              <a:defRPr spc="-300" sz="15000">
                <a:solidFill>
                  <a:srgbClr val="FFFFFF"/>
                </a:solidFill>
                <a:latin typeface="+mn-lt"/>
                <a:ea typeface="+mn-ea"/>
                <a:cs typeface="+mn-cs"/>
                <a:sym typeface="Founders Grotesk Semibold"/>
              </a:defRPr>
            </a:lvl1pPr>
          </a:lstStyle>
          <a:p>
            <a:pPr/>
            <a:r>
              <a:t>Presentation Title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FFF"/>
        </a:solidFill>
      </p:bgPr>
    </p:bg>
    <p:spTree>
      <p:nvGrpSpPr>
        <p:cNvPr id="1" name=""/>
        <p:cNvGrpSpPr/>
        <p:nvPr/>
      </p:nvGrpSpPr>
      <p:grpSpPr>
        <a:xfrm>
          <a:off x="0" y="0"/>
          <a:ext cx="0" cy="0"/>
          <a:chOff x="0" y="0"/>
          <a:chExt cx="0" cy="0"/>
        </a:xfrm>
      </p:grpSpPr>
      <p:sp>
        <p:nvSpPr>
          <p:cNvPr id="37" name="520524404_2582x1617.jpg"/>
          <p:cNvSpPr/>
          <p:nvPr>
            <p:ph type="pic" idx="13"/>
          </p:nvPr>
        </p:nvSpPr>
        <p:spPr>
          <a:xfrm>
            <a:off x="9626600" y="-1"/>
            <a:ext cx="21901492" cy="13716001"/>
          </a:xfrm>
          <a:prstGeom prst="rect">
            <a:avLst/>
          </a:prstGeom>
        </p:spPr>
        <p:txBody>
          <a:bodyPr lIns="91439" tIns="45719" rIns="91439" bIns="45719">
            <a:noAutofit/>
          </a:bodyPr>
          <a:lstStyle/>
          <a:p>
            <a:pPr/>
          </a:p>
        </p:txBody>
      </p:sp>
      <p:sp>
        <p:nvSpPr>
          <p:cNvPr id="38"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39"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40" name="Author and Date"/>
          <p:cNvSpPr txBox="1"/>
          <p:nvPr>
            <p:ph type="body" sz="quarter" idx="14" hasCustomPrompt="1"/>
          </p:nvPr>
        </p:nvSpPr>
        <p:spPr>
          <a:xfrm>
            <a:off x="571500" y="12269258"/>
            <a:ext cx="11049000" cy="555245"/>
          </a:xfrm>
          <a:prstGeom prst="rect">
            <a:avLst/>
          </a:prstGeom>
        </p:spPr>
        <p:txBody>
          <a:bodyPr/>
          <a:lstStyle>
            <a:lvl1pPr defTabSz="825500">
              <a:lnSpc>
                <a:spcPct val="100000"/>
              </a:lnSpc>
              <a:tabLst/>
              <a:defRPr b="1" cap="all" spc="168" sz="2800">
                <a:solidFill>
                  <a:schemeClr val="accent1"/>
                </a:solidFill>
                <a:latin typeface="Founders Grotesk Condensed"/>
                <a:ea typeface="Founders Grotesk Condensed"/>
                <a:cs typeface="Founders Grotesk Condensed"/>
                <a:sym typeface="Founders Grotesk Condensed"/>
              </a:defRPr>
            </a:lvl1pPr>
          </a:lstStyle>
          <a:p>
            <a:pPr/>
            <a:r>
              <a:t>Author and Date</a:t>
            </a:r>
          </a:p>
        </p:txBody>
      </p:sp>
      <p:sp>
        <p:nvSpPr>
          <p:cNvPr id="41" name="Slide Title"/>
          <p:cNvSpPr txBox="1"/>
          <p:nvPr>
            <p:ph type="title" hasCustomPrompt="1"/>
          </p:nvPr>
        </p:nvSpPr>
        <p:spPr>
          <a:xfrm>
            <a:off x="571500" y="4770137"/>
            <a:ext cx="11049000" cy="7036978"/>
          </a:xfrm>
          <a:prstGeom prst="rect">
            <a:avLst/>
          </a:prstGeom>
        </p:spPr>
        <p:txBody>
          <a:bodyPr/>
          <a:lstStyle>
            <a:lvl1pPr>
              <a:defRPr spc="-300" sz="15000">
                <a:solidFill>
                  <a:schemeClr val="accent1"/>
                </a:solidFill>
                <a:latin typeface="+mn-lt"/>
                <a:ea typeface="+mn-ea"/>
                <a:cs typeface="+mn-cs"/>
                <a:sym typeface="Founders Grotesk Semibold"/>
              </a:defRPr>
            </a:lvl1pPr>
          </a:lstStyle>
          <a:p>
            <a:pPr/>
            <a:r>
              <a:t>Slide Title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FFF"/>
        </a:solidFill>
      </p:bgPr>
    </p:bg>
    <p:spTree>
      <p:nvGrpSpPr>
        <p:cNvPr id="1" name=""/>
        <p:cNvGrpSpPr/>
        <p:nvPr/>
      </p:nvGrpSpPr>
      <p:grpSpPr>
        <a:xfrm>
          <a:off x="0" y="0"/>
          <a:ext cx="0" cy="0"/>
          <a:chOff x="0" y="0"/>
          <a:chExt cx="0" cy="0"/>
        </a:xfrm>
      </p:grpSpPr>
      <p:sp>
        <p:nvSpPr>
          <p:cNvPr id="49"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50"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51" name="Author and Date"/>
          <p:cNvSpPr txBox="1"/>
          <p:nvPr>
            <p:ph type="body" sz="quarter" idx="13" hasCustomPrompt="1"/>
          </p:nvPr>
        </p:nvSpPr>
        <p:spPr>
          <a:xfrm>
            <a:off x="571500" y="12269258"/>
            <a:ext cx="23241000" cy="555245"/>
          </a:xfrm>
          <a:prstGeom prst="rect">
            <a:avLst/>
          </a:prstGeom>
        </p:spPr>
        <p:txBody>
          <a:bodyPr/>
          <a:lstStyle>
            <a:lvl1pPr defTabSz="825500">
              <a:lnSpc>
                <a:spcPct val="100000"/>
              </a:lnSpc>
              <a:tabLst/>
              <a:defRPr b="1" cap="all" spc="168" sz="2800">
                <a:solidFill>
                  <a:schemeClr val="accent1"/>
                </a:solidFill>
                <a:latin typeface="Founders Grotesk Condensed"/>
                <a:ea typeface="Founders Grotesk Condensed"/>
                <a:cs typeface="Founders Grotesk Condensed"/>
                <a:sym typeface="Founders Grotesk Condensed"/>
              </a:defRPr>
            </a:lvl1pPr>
          </a:lstStyle>
          <a:p>
            <a:pPr/>
            <a:r>
              <a:t>Author and Date</a:t>
            </a:r>
          </a:p>
        </p:txBody>
      </p:sp>
      <p:sp>
        <p:nvSpPr>
          <p:cNvPr id="52" name="Body Level One…"/>
          <p:cNvSpPr txBox="1"/>
          <p:nvPr>
            <p:ph type="body" idx="1" hasCustomPrompt="1"/>
          </p:nvPr>
        </p:nvSpPr>
        <p:spPr>
          <a:xfrm>
            <a:off x="571500" y="3904441"/>
            <a:ext cx="23241000" cy="76970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53" name="Slide Title"/>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a:t>
            </a:r>
          </a:p>
        </p:txBody>
      </p:sp>
      <p:sp>
        <p:nvSpPr>
          <p:cNvPr id="54" name="Slide Number"/>
          <p:cNvSpPr txBox="1"/>
          <p:nvPr>
            <p:ph type="sldNum" sz="quarter" idx="2"/>
          </p:nvPr>
        </p:nvSpPr>
        <p:spPr>
          <a:xfrm>
            <a:off x="23436122" y="12268199"/>
            <a:ext cx="371756" cy="555245"/>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FFF"/>
        </a:solidFill>
      </p:bgPr>
    </p:bg>
    <p:spTree>
      <p:nvGrpSpPr>
        <p:cNvPr id="1" name=""/>
        <p:cNvGrpSpPr/>
        <p:nvPr/>
      </p:nvGrpSpPr>
      <p:grpSpPr>
        <a:xfrm>
          <a:off x="0" y="0"/>
          <a:ext cx="0" cy="0"/>
          <a:chOff x="0" y="0"/>
          <a:chExt cx="0" cy="0"/>
        </a:xfrm>
      </p:grpSpPr>
      <p:sp>
        <p:nvSpPr>
          <p:cNvPr id="61" name="Line"/>
          <p:cNvSpPr/>
          <p:nvPr/>
        </p:nvSpPr>
        <p:spPr>
          <a:xfrm>
            <a:off x="635000" y="12192000"/>
            <a:ext cx="23118143"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62"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63" name="Body Level One…"/>
          <p:cNvSpPr txBox="1"/>
          <p:nvPr>
            <p:ph type="body" idx="1" hasCustomPrompt="1"/>
          </p:nvPr>
        </p:nvSpPr>
        <p:spPr>
          <a:xfrm>
            <a:off x="571500" y="3898900"/>
            <a:ext cx="23241000" cy="7696200"/>
          </a:xfrm>
          <a:prstGeom prst="rect">
            <a:avLst/>
          </a:prstGeom>
        </p:spPr>
        <p:txBody>
          <a:bodyPr numCol="2" spcCol="1162050"/>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71" name="Slide Subtitle"/>
          <p:cNvSpPr txBox="1"/>
          <p:nvPr>
            <p:ph type="body" sz="quarter" idx="13" hasCustomPrompt="1"/>
          </p:nvPr>
        </p:nvSpPr>
        <p:spPr>
          <a:xfrm>
            <a:off x="13157200" y="1852248"/>
            <a:ext cx="10256838" cy="1310641"/>
          </a:xfrm>
          <a:prstGeom prst="rect">
            <a:avLst/>
          </a:prstGeom>
        </p:spPr>
        <p:txBody>
          <a:bodyPr anchor="ctr"/>
          <a:lstStyle>
            <a:lvl1pPr defTabSz="578358">
              <a:lnSpc>
                <a:spcPct val="80000"/>
              </a:lnSpc>
              <a:tabLst/>
              <a:defRPr sz="7919">
                <a:solidFill>
                  <a:schemeClr val="accent1"/>
                </a:solidFill>
                <a:latin typeface="Founders Grotesk"/>
                <a:ea typeface="Founders Grotesk"/>
                <a:cs typeface="Founders Grotesk"/>
                <a:sym typeface="Founders Grotesk"/>
              </a:defRPr>
            </a:lvl1pPr>
          </a:lstStyle>
          <a:p>
            <a:pPr/>
            <a:r>
              <a:t>Slide Subtitle</a:t>
            </a:r>
          </a:p>
        </p:txBody>
      </p:sp>
      <p:sp>
        <p:nvSpPr>
          <p:cNvPr id="72" name="683033896_1440x1778.jpg"/>
          <p:cNvSpPr/>
          <p:nvPr>
            <p:ph type="pic" idx="14"/>
          </p:nvPr>
        </p:nvSpPr>
        <p:spPr>
          <a:xfrm>
            <a:off x="0" y="-671784"/>
            <a:ext cx="12196747" cy="15059595"/>
          </a:xfrm>
          <a:prstGeom prst="rect">
            <a:avLst/>
          </a:prstGeom>
        </p:spPr>
        <p:txBody>
          <a:bodyPr lIns="91439" tIns="45719" rIns="91439" bIns="45719">
            <a:noAutofit/>
          </a:bodyPr>
          <a:lstStyle/>
          <a:p>
            <a:pPr/>
          </a:p>
        </p:txBody>
      </p:sp>
      <p:sp>
        <p:nvSpPr>
          <p:cNvPr id="7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7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75" name="Slide Title"/>
          <p:cNvSpPr txBox="1"/>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pPr/>
            <a:r>
              <a:t>Slide Title </a:t>
            </a:r>
          </a:p>
        </p:txBody>
      </p:sp>
      <p:sp>
        <p:nvSpPr>
          <p:cNvPr id="76" name="Body Level One…"/>
          <p:cNvSpPr txBox="1"/>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7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chemeClr val="accent3">
            <a:hueOff val="513816"/>
            <a:satOff val="9467"/>
            <a:lumOff val="17481"/>
          </a:schemeClr>
        </a:solidFill>
      </p:bgPr>
    </p:bg>
    <p:spTree>
      <p:nvGrpSpPr>
        <p:cNvPr id="1" name=""/>
        <p:cNvGrpSpPr/>
        <p:nvPr/>
      </p:nvGrpSpPr>
      <p:grpSpPr>
        <a:xfrm>
          <a:off x="0" y="0"/>
          <a:ext cx="0" cy="0"/>
          <a:chOff x="0" y="0"/>
          <a:chExt cx="0" cy="0"/>
        </a:xfrm>
      </p:grpSpPr>
      <p:sp>
        <p:nvSpPr>
          <p:cNvPr id="84" name="Line"/>
          <p:cNvSpPr/>
          <p:nvPr/>
        </p:nvSpPr>
        <p:spPr>
          <a:xfrm>
            <a:off x="635000" y="12192000"/>
            <a:ext cx="23114000" cy="0"/>
          </a:xfrm>
          <a:prstGeom prst="line">
            <a:avLst/>
          </a:prstGeom>
          <a:ln w="38100">
            <a:solidFill>
              <a:schemeClr val="accent1"/>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85" name="Line"/>
          <p:cNvSpPr/>
          <p:nvPr/>
        </p:nvSpPr>
        <p:spPr>
          <a:xfrm>
            <a:off x="635000" y="9443335"/>
            <a:ext cx="23114000" cy="1"/>
          </a:xfrm>
          <a:prstGeom prst="line">
            <a:avLst/>
          </a:prstGeom>
          <a:ln w="114300">
            <a:solidFill>
              <a:schemeClr val="accent1"/>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86" name="Section Title"/>
          <p:cNvSpPr txBox="1"/>
          <p:nvPr>
            <p:ph type="title" hasCustomPrompt="1"/>
          </p:nvPr>
        </p:nvSpPr>
        <p:spPr>
          <a:xfrm>
            <a:off x="571500" y="9530979"/>
            <a:ext cx="23241000" cy="2019301"/>
          </a:xfrm>
          <a:prstGeom prst="rect">
            <a:avLst/>
          </a:prstGeom>
        </p:spPr>
        <p:txBody>
          <a:bodyPr anchor="b"/>
          <a:lstStyle>
            <a:lvl1pPr>
              <a:lnSpc>
                <a:spcPct val="70000"/>
              </a:lnSpc>
              <a:defRPr spc="-300" sz="15000">
                <a:solidFill>
                  <a:schemeClr val="accent1"/>
                </a:solidFill>
                <a:latin typeface="+mn-lt"/>
                <a:ea typeface="+mn-ea"/>
                <a:cs typeface="+mn-cs"/>
                <a:sym typeface="Founders Grotesk Semibold"/>
              </a:defRPr>
            </a:lvl1pPr>
          </a:lstStyle>
          <a:p>
            <a:pPr/>
            <a:r>
              <a:t>Section Title</a:t>
            </a:r>
          </a:p>
        </p:txBody>
      </p:sp>
      <p:sp>
        <p:nvSpPr>
          <p:cNvPr id="8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94"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95"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96" name="Slide Title"/>
          <p:cNvSpPr txBox="1"/>
          <p:nvPr>
            <p:ph type="title" hasCustomPrompt="1"/>
          </p:nvPr>
        </p:nvSpPr>
        <p:spPr>
          <a:xfrm>
            <a:off x="571500" y="7159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 </a:t>
            </a:r>
          </a:p>
        </p:txBody>
      </p:sp>
      <p:sp>
        <p:nvSpPr>
          <p:cNvPr id="9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4" name="Agenda Title"/>
          <p:cNvSpPr txBox="1"/>
          <p:nvPr>
            <p:ph type="title" hasCustomPrompt="1"/>
          </p:nvPr>
        </p:nvSpPr>
        <p:spPr>
          <a:prstGeom prst="rect">
            <a:avLst/>
          </a:prstGeom>
        </p:spPr>
        <p:txBody>
          <a:bodyPr/>
          <a:lstStyle/>
          <a:p>
            <a:pPr/>
            <a:r>
              <a:t>Agenda Title</a:t>
            </a:r>
          </a:p>
        </p:txBody>
      </p:sp>
      <p:sp>
        <p:nvSpPr>
          <p:cNvPr id="105" name="Body Level One…"/>
          <p:cNvSpPr txBox="1"/>
          <p:nvPr>
            <p:ph type="body" idx="1" hasCustomPrompt="1"/>
          </p:nvPr>
        </p:nvSpPr>
        <p:spPr>
          <a:prstGeom prst="rect">
            <a:avLst/>
          </a:prstGeom>
        </p:spPr>
        <p:txBody>
          <a:bodyPr/>
          <a:lstStyle/>
          <a:p>
            <a:pPr/>
            <a:r>
              <a:t>Agenda Topics</a:t>
            </a:r>
          </a:p>
          <a:p>
            <a:pPr lvl="1"/>
            <a:r>
              <a:t/>
            </a:r>
          </a:p>
          <a:p>
            <a:pPr lvl="2"/>
            <a:r>
              <a:t/>
            </a:r>
          </a:p>
          <a:p>
            <a:pPr lvl="3"/>
            <a:r>
              <a:t/>
            </a:r>
          </a:p>
          <a:p>
            <a:pPr lvl="4"/>
            <a:r>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hueOff val="-42304"/>
            <a:satOff val="23749"/>
            <a:lumOff val="-45745"/>
          </a:schemeClr>
        </a:solidFill>
      </p:bgPr>
    </p:bg>
    <p:spTree>
      <p:nvGrpSpPr>
        <p:cNvPr id="1" name=""/>
        <p:cNvGrpSpPr/>
        <p:nvPr/>
      </p:nvGrpSpPr>
      <p:grpSpPr>
        <a:xfrm>
          <a:off x="0" y="0"/>
          <a:ext cx="0" cy="0"/>
          <a:chOff x="0" y="0"/>
          <a:chExt cx="0" cy="0"/>
        </a:xfrm>
      </p:grpSpPr>
      <p:sp>
        <p:nvSpPr>
          <p:cNvPr id="2" name="Agenda Title"/>
          <p:cNvSpPr txBox="1"/>
          <p:nvPr>
            <p:ph type="title" hasCustomPrompt="1"/>
          </p:nvPr>
        </p:nvSpPr>
        <p:spPr>
          <a:xfrm>
            <a:off x="575641" y="881082"/>
            <a:ext cx="23241001" cy="19510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Title</a:t>
            </a:r>
          </a:p>
        </p:txBody>
      </p:sp>
      <p:sp>
        <p:nvSpPr>
          <p:cNvPr id="3"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4" name="Body Level One…"/>
          <p:cNvSpPr txBox="1"/>
          <p:nvPr>
            <p:ph type="body" idx="1" hasCustomPrompt="1"/>
          </p:nvPr>
        </p:nvSpPr>
        <p:spPr>
          <a:xfrm>
            <a:off x="575641" y="3276600"/>
            <a:ext cx="23241001" cy="98706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Topics</a:t>
            </a:r>
          </a:p>
          <a:p>
            <a:pPr lvl="1"/>
            <a:r>
              <a:t/>
            </a:r>
          </a:p>
          <a:p>
            <a:pPr lvl="2"/>
            <a:r>
              <a:t/>
            </a:r>
          </a:p>
          <a:p>
            <a:pPr lvl="3"/>
            <a:r>
              <a:t/>
            </a:r>
          </a:p>
          <a:p>
            <a:pPr lvl="4"/>
            <a:r>
              <a:t/>
            </a:r>
          </a:p>
        </p:txBody>
      </p:sp>
      <p:sp>
        <p:nvSpPr>
          <p:cNvPr id="5" name="Slide Number"/>
          <p:cNvSpPr txBox="1"/>
          <p:nvPr>
            <p:ph type="sldNum" sz="quarter" idx="2"/>
          </p:nvPr>
        </p:nvSpPr>
        <p:spPr>
          <a:xfrm>
            <a:off x="23431499" y="12268199"/>
            <a:ext cx="371756" cy="555245"/>
          </a:xfrm>
          <a:prstGeom prst="rect">
            <a:avLst/>
          </a:prstGeom>
          <a:ln w="12700">
            <a:miter lim="400000"/>
          </a:ln>
        </p:spPr>
        <p:txBody>
          <a:bodyPr wrap="none" lIns="50800" tIns="50800" rIns="50800" bIns="50800" anchor="b">
            <a:spAutoFit/>
          </a:bodyPr>
          <a:lstStyle>
            <a:lvl1pPr algn="r">
              <a:lnSpc>
                <a:spcPct val="100000"/>
              </a:lnSpc>
              <a:spcBef>
                <a:spcPts val="0"/>
              </a:spcBef>
              <a:defRPr spc="28" sz="2800">
                <a:solidFill>
                  <a:srgbClr val="FFFFFF"/>
                </a:solidFill>
                <a:latin typeface="Founders Grotesk Condensed"/>
                <a:ea typeface="Founders Grotesk Condensed"/>
                <a:cs typeface="Founders Grotesk Condensed"/>
                <a:sym typeface="Founders Grotesk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1pPr>
      <a:lvl2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2pPr>
      <a:lvl3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3pPr>
      <a:lvl4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4pPr>
      <a:lvl5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5pPr>
      <a:lvl6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6pPr>
      <a:lvl7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7pPr>
      <a:lvl8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8pPr>
      <a:lvl9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9pPr>
    </p:titleStyle>
    <p:bodyStyle>
      <a:lvl1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1pPr>
      <a:lvl2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2pPr>
      <a:lvl3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3pPr>
      <a:lvl4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4pPr>
      <a:lvl5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5pPr>
      <a:lvl6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6pPr>
      <a:lvl7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7pPr>
      <a:lvl8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8pPr>
      <a:lvl9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1pPr>
      <a:lvl2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2pPr>
      <a:lvl3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3pPr>
      <a:lvl4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4pPr>
      <a:lvl5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5pPr>
      <a:lvl6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6pPr>
      <a:lvl7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7pPr>
      <a:lvl8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8pPr>
      <a:lvl9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git@github.com" TargetMode="External"/><Relationship Id="rId3"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licity Triner  24th  Jan 22  My Terms reference:To create a web application that integrates with a database and demonstrates CRUD functionALITY .…"/>
          <p:cNvSpPr txBox="1"/>
          <p:nvPr>
            <p:ph type="body" idx="13"/>
          </p:nvPr>
        </p:nvSpPr>
        <p:spPr>
          <a:xfrm>
            <a:off x="574426" y="12586885"/>
            <a:ext cx="23235148" cy="968886"/>
          </a:xfrm>
          <a:prstGeom prst="rect">
            <a:avLst/>
          </a:prstGeom>
          <a:extLst>
            <a:ext uri="{C572A759-6A51-4108-AA02-DFA0A04FC94B}">
              <ma14:wrappingTextBoxFlag xmlns:ma14="http://schemas.microsoft.com/office/mac/drawingml/2011/main" val="1"/>
            </a:ext>
          </a:extLst>
        </p:spPr>
        <p:txBody>
          <a:bodyPr/>
          <a:lstStyle/>
          <a:p>
            <a:pPr defTabSz="635634">
              <a:defRPr spc="129" sz="2156"/>
            </a:pPr>
            <a:r>
              <a:t>Felicity Triner  24th  Jan 22  My Terms reference:To create a web application that integrates with a database and demonstrates CRUD functionALITY .</a:t>
            </a:r>
          </a:p>
          <a:p>
            <a:pPr marL="352043" indent="-244475" defTabSz="352043">
              <a:buClr>
                <a:srgbClr val="212529"/>
              </a:buClr>
              <a:buSzPct val="100000"/>
              <a:buFont typeface="Helvetica"/>
              <a:buChar char="•"/>
              <a:defRPr cap="none" spc="0" sz="1232">
                <a:solidFill>
                  <a:srgbClr val="212529"/>
                </a:solidFill>
                <a:latin typeface="Helvetica"/>
                <a:ea typeface="Helvetica"/>
                <a:cs typeface="Helvetica"/>
                <a:sym typeface="Helvetica"/>
              </a:defRPr>
            </a:pPr>
            <a:r>
              <a:rPr b="0"/>
              <a:t>To c</a:t>
            </a:r>
            <a:endParaRPr b="0"/>
          </a:p>
        </p:txBody>
      </p:sp>
      <p:sp>
        <p:nvSpPr>
          <p:cNvPr id="173" name="QA  Final Project"/>
          <p:cNvSpPr txBox="1"/>
          <p:nvPr>
            <p:ph type="ctrTitle"/>
          </p:nvPr>
        </p:nvSpPr>
        <p:spPr>
          <a:xfrm>
            <a:off x="574426" y="9150050"/>
            <a:ext cx="23235148" cy="2647065"/>
          </a:xfrm>
          <a:prstGeom prst="rect">
            <a:avLst/>
          </a:prstGeom>
        </p:spPr>
        <p:txBody>
          <a:bodyPr/>
          <a:lstStyle/>
          <a:p>
            <a:pPr/>
            <a:r>
              <a:t>QA  </a:t>
            </a:r>
            <a:r>
              <a:rPr spc="-256" sz="12800"/>
              <a:t>Final Project</a:t>
            </a:r>
          </a:p>
        </p:txBody>
      </p:sp>
      <p:sp>
        <p:nvSpPr>
          <p:cNvPr id="174" name="House Chores Flask Project  Terms of reference:…"/>
          <p:cNvSpPr txBox="1"/>
          <p:nvPr>
            <p:ph type="subTitle" sz="quarter" idx="1"/>
          </p:nvPr>
        </p:nvSpPr>
        <p:spPr>
          <a:xfrm>
            <a:off x="1080231" y="1037393"/>
            <a:ext cx="23235147" cy="2324101"/>
          </a:xfrm>
          <a:prstGeom prst="rect">
            <a:avLst/>
          </a:prstGeom>
        </p:spPr>
        <p:txBody>
          <a:bodyPr/>
          <a:lstStyle/>
          <a:p>
            <a:pPr defTabSz="330200">
              <a:defRPr spc="-33" sz="3320"/>
            </a:pPr>
            <a:r>
              <a:t>House Chores Flask Project  Terms of reference:</a:t>
            </a:r>
          </a:p>
          <a:p>
            <a:pPr defTabSz="330200">
              <a:defRPr spc="-32" sz="3200"/>
            </a:pPr>
          </a:p>
          <a:p>
            <a:pPr marL="182880" indent="-127000" defTabSz="182880">
              <a:lnSpc>
                <a:spcPct val="100000"/>
              </a:lnSpc>
              <a:buClr>
                <a:srgbClr val="212529"/>
              </a:buClr>
              <a:buSzPct val="100000"/>
              <a:buFont typeface="Helvetica"/>
              <a:buChar char="•"/>
              <a:defRPr spc="0" sz="2240">
                <a:solidFill>
                  <a:srgbClr val="941100"/>
                </a:solidFill>
                <a:latin typeface="Helvetica"/>
                <a:ea typeface="Helvetica"/>
                <a:cs typeface="Helvetica"/>
                <a:sym typeface="Helvetica"/>
              </a:defRPr>
            </a:pPr>
            <a:r>
              <a:t>To create a </a:t>
            </a:r>
            <a:r>
              <a:rPr b="1"/>
              <a:t>web application</a:t>
            </a:r>
            <a:r>
              <a:t> that integrates with a </a:t>
            </a:r>
            <a:r>
              <a:rPr b="1"/>
              <a:t>database</a:t>
            </a:r>
            <a:r>
              <a:t> and demonstrates </a:t>
            </a:r>
            <a:r>
              <a:rPr b="1"/>
              <a:t>CRUD</a:t>
            </a:r>
            <a:r>
              <a:t> functionality.</a:t>
            </a:r>
          </a:p>
          <a:p>
            <a:pPr marL="182880" indent="-127000" defTabSz="182880">
              <a:lnSpc>
                <a:spcPct val="100000"/>
              </a:lnSpc>
              <a:buClr>
                <a:srgbClr val="212529"/>
              </a:buClr>
              <a:buSzPct val="100000"/>
              <a:buFont typeface="Helvetica"/>
              <a:buChar char="•"/>
              <a:defRPr spc="0" sz="2240">
                <a:solidFill>
                  <a:srgbClr val="941100"/>
                </a:solidFill>
                <a:latin typeface="Helvetica"/>
                <a:ea typeface="Helvetica"/>
                <a:cs typeface="Helvetica"/>
                <a:sym typeface="Helvetica"/>
              </a:defRPr>
            </a:pPr>
            <a:r>
              <a:t>To utilise </a:t>
            </a:r>
            <a:r>
              <a:rPr b="1"/>
              <a:t>containers</a:t>
            </a:r>
            <a:r>
              <a:t> to host and deploy your application.</a:t>
            </a:r>
          </a:p>
          <a:p>
            <a:pPr marL="182880" indent="-127000" defTabSz="182880">
              <a:lnSpc>
                <a:spcPct val="100000"/>
              </a:lnSpc>
              <a:buClr>
                <a:srgbClr val="212529"/>
              </a:buClr>
              <a:buSzPct val="100000"/>
              <a:buFont typeface="Helvetica"/>
              <a:buChar char="•"/>
              <a:defRPr b="1" spc="0" sz="2240">
                <a:solidFill>
                  <a:srgbClr val="941100"/>
                </a:solidFill>
                <a:latin typeface="Helvetica"/>
                <a:ea typeface="Helvetica"/>
                <a:cs typeface="Helvetica"/>
                <a:sym typeface="Helvetica"/>
              </a:defRPr>
            </a:pPr>
            <a:r>
              <a:rPr b="0"/>
              <a:t>To create a </a:t>
            </a:r>
            <a:r>
              <a:t>continuous integration (CI)/continuous deployment (CD) pipeline</a:t>
            </a:r>
            <a:r>
              <a:rPr b="0"/>
              <a:t> that will automatically </a:t>
            </a:r>
            <a:r>
              <a:t>test</a:t>
            </a:r>
            <a:r>
              <a:rPr b="0"/>
              <a:t>, </a:t>
            </a:r>
            <a:r>
              <a:t>build</a:t>
            </a:r>
            <a:r>
              <a:rPr b="0"/>
              <a:t> and </a:t>
            </a:r>
            <a:r>
              <a:t>deploy</a:t>
            </a:r>
            <a:r>
              <a:rPr b="0"/>
              <a:t> your application.</a:t>
            </a:r>
            <a:endParaRPr b="0"/>
          </a:p>
          <a:p>
            <a:pPr marL="182880" indent="-182880" defTabSz="182880">
              <a:lnSpc>
                <a:spcPct val="100000"/>
              </a:lnSpc>
              <a:tabLst>
                <a:tab pos="50800" algn="l"/>
                <a:tab pos="177800" algn="l"/>
              </a:tabLst>
              <a:defRPr b="1" spc="0" sz="2240">
                <a:solidFill>
                  <a:srgbClr val="212529"/>
                </a:solidFill>
                <a:latin typeface="Helvetica"/>
                <a:ea typeface="Helvetica"/>
                <a:cs typeface="Helvetica"/>
                <a:sym typeface="Helvetica"/>
              </a:defRPr>
            </a:pPr>
          </a:p>
          <a:p>
            <a:pPr marL="182880" indent="-127000" defTabSz="182880">
              <a:lnSpc>
                <a:spcPct val="100000"/>
              </a:lnSpc>
              <a:buClr>
                <a:srgbClr val="3A3A3A"/>
              </a:buClr>
              <a:buSzPct val="100000"/>
              <a:buFont typeface="Helvetica"/>
              <a:buChar char="•"/>
              <a:defRPr spc="0" sz="2240">
                <a:solidFill>
                  <a:srgbClr val="3A3A3A"/>
                </a:solidFill>
                <a:latin typeface="Helvetica"/>
                <a:ea typeface="Helvetica"/>
                <a:cs typeface="Helvetica"/>
                <a:sym typeface="Helvetica"/>
              </a:defRPr>
            </a:pPr>
            <a:r>
              <a:t>T</a:t>
            </a:r>
          </a:p>
        </p:txBody>
      </p:sp>
      <p:sp>
        <p:nvSpPr>
          <p:cNvPr id="175" name="From application import app, db…"/>
          <p:cNvSpPr txBox="1"/>
          <p:nvPr/>
        </p:nvSpPr>
        <p:spPr>
          <a:xfrm>
            <a:off x="6175923" y="6376657"/>
            <a:ext cx="13043763" cy="31950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pc="0" sz="1900">
                <a:latin typeface="Menlo Regular"/>
                <a:ea typeface="Menlo Regular"/>
                <a:cs typeface="Menlo Regular"/>
                <a:sym typeface="Menlo Regular"/>
              </a:defRPr>
            </a:pPr>
            <a:r>
              <a:rPr>
                <a:solidFill>
                  <a:schemeClr val="accent1">
                    <a:hueOff val="-42304"/>
                    <a:satOff val="23749"/>
                    <a:lumOff val="-45745"/>
                  </a:schemeClr>
                </a:solidFill>
              </a:rPr>
              <a:t>From</a:t>
            </a:r>
            <a:r>
              <a:t> application import app, db</a:t>
            </a:r>
          </a:p>
          <a:p>
            <a:pPr defTabSz="457200">
              <a:lnSpc>
                <a:spcPct val="100000"/>
              </a:lnSpc>
              <a:spcBef>
                <a:spcPts val="0"/>
              </a:spcBef>
              <a:defRPr spc="0" sz="1900">
                <a:latin typeface="Menlo Regular"/>
                <a:ea typeface="Menlo Regular"/>
                <a:cs typeface="Menlo Regular"/>
                <a:sym typeface="Menlo Regular"/>
              </a:defRPr>
            </a:pPr>
            <a:r>
              <a:t>  File "/home/Felicity/webApp2/application/__init__.py", line 12, in &lt;module&gt;</a:t>
            </a:r>
          </a:p>
          <a:p>
            <a:pPr defTabSz="457200">
              <a:lnSpc>
                <a:spcPct val="100000"/>
              </a:lnSpc>
              <a:spcBef>
                <a:spcPts val="0"/>
              </a:spcBef>
              <a:defRPr spc="0" sz="1900">
                <a:latin typeface="Menlo Regular"/>
                <a:ea typeface="Menlo Regular"/>
                <a:cs typeface="Menlo Regular"/>
                <a:sym typeface="Menlo Regular"/>
              </a:defRPr>
            </a:pPr>
            <a:r>
              <a:t>    from application import routes</a:t>
            </a:r>
          </a:p>
          <a:p>
            <a:pPr defTabSz="457200">
              <a:lnSpc>
                <a:spcPct val="100000"/>
              </a:lnSpc>
              <a:spcBef>
                <a:spcPts val="0"/>
              </a:spcBef>
              <a:defRPr spc="0" sz="1900">
                <a:latin typeface="Menlo Regular"/>
                <a:ea typeface="Menlo Regular"/>
                <a:cs typeface="Menlo Regular"/>
                <a:sym typeface="Menlo Regular"/>
              </a:defRPr>
            </a:pPr>
            <a:r>
              <a:t>  File "/home/Felicity/webApp2/application/routes.py", line 2, in &lt;module&gt;</a:t>
            </a:r>
          </a:p>
          <a:p>
            <a:pPr defTabSz="457200">
              <a:lnSpc>
                <a:spcPct val="100000"/>
              </a:lnSpc>
              <a:spcBef>
                <a:spcPts val="0"/>
              </a:spcBef>
              <a:defRPr spc="0" sz="1900">
                <a:latin typeface="Menlo Regular"/>
                <a:ea typeface="Menlo Regular"/>
                <a:cs typeface="Menlo Regular"/>
                <a:sym typeface="Menlo Regular"/>
              </a:defRPr>
            </a:pPr>
            <a:r>
              <a:t>    from application.models import Properties</a:t>
            </a:r>
          </a:p>
          <a:p>
            <a:pPr defTabSz="457200">
              <a:lnSpc>
                <a:spcPct val="100000"/>
              </a:lnSpc>
              <a:spcBef>
                <a:spcPts val="0"/>
              </a:spcBef>
              <a:defRPr spc="0" sz="1900">
                <a:latin typeface="Menlo Regular"/>
                <a:ea typeface="Menlo Regular"/>
                <a:cs typeface="Menlo Regular"/>
                <a:sym typeface="Menlo Regular"/>
              </a:defRPr>
            </a:pPr>
            <a:r>
              <a:t>  File "/home/Felicity/webApp2/application/models.py", line 44</a:t>
            </a:r>
          </a:p>
          <a:p>
            <a:pPr defTabSz="457200">
              <a:lnSpc>
                <a:spcPct val="100000"/>
              </a:lnSpc>
              <a:spcBef>
                <a:spcPts val="0"/>
              </a:spcBef>
              <a:defRPr spc="0" sz="1900">
                <a:latin typeface="Menlo Regular"/>
                <a:ea typeface="Menlo Regular"/>
                <a:cs typeface="Menlo Regular"/>
                <a:sym typeface="Menlo Regular"/>
              </a:defRPr>
            </a:pPr>
            <a:r>
              <a:t>    Properties_id = db.Column(db.Integer), db.ForeignKey('Properties.id'), nullable=False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43" name="Github Board - user stories"/>
          <p:cNvSpPr txBox="1"/>
          <p:nvPr>
            <p:ph type="title"/>
          </p:nvPr>
        </p:nvSpPr>
        <p:spPr>
          <a:prstGeom prst="rect">
            <a:avLst/>
          </a:prstGeom>
        </p:spPr>
        <p:txBody>
          <a:bodyPr/>
          <a:lstStyle/>
          <a:p>
            <a:pPr/>
            <a:r>
              <a:t>Github Board - user stories</a:t>
            </a:r>
          </a:p>
        </p:txBody>
      </p:sp>
      <p:pic>
        <p:nvPicPr>
          <p:cNvPr id="244" name="Screenshot 2022-01-27 at 13.12.07.png" descr="Screenshot 2022-01-27 at 13.12.07.png"/>
          <p:cNvPicPr>
            <a:picLocks noChangeAspect="1"/>
          </p:cNvPicPr>
          <p:nvPr/>
        </p:nvPicPr>
        <p:blipFill>
          <a:blip r:embed="rId2">
            <a:extLst/>
          </a:blip>
          <a:stretch>
            <a:fillRect/>
          </a:stretch>
        </p:blipFill>
        <p:spPr>
          <a:xfrm>
            <a:off x="1393597" y="2564989"/>
            <a:ext cx="16521785" cy="1032611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46" name="Evaluation Risk Assessment…"/>
          <p:cNvSpPr txBox="1"/>
          <p:nvPr/>
        </p:nvSpPr>
        <p:spPr>
          <a:xfrm>
            <a:off x="1357448" y="-1670913"/>
            <a:ext cx="18492831" cy="16165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u="sng"/>
            </a:pPr>
            <a:r>
              <a:t>Evaluation </a:t>
            </a:r>
            <a:r>
              <a:rPr>
                <a:solidFill>
                  <a:srgbClr val="FF2600"/>
                </a:solidFill>
              </a:rPr>
              <a:t>Risk Assessment</a:t>
            </a:r>
            <a:endParaRPr>
              <a:solidFill>
                <a:srgbClr val="FF2600"/>
              </a:solidFill>
            </a:endParaRPr>
          </a:p>
          <a:p>
            <a:pPr defTabSz="457200">
              <a:lnSpc>
                <a:spcPct val="100000"/>
              </a:lnSpc>
              <a:spcBef>
                <a:spcPts val="0"/>
              </a:spcBef>
              <a:defRPr spc="0" sz="1500">
                <a:latin typeface="Menlo Regular"/>
                <a:ea typeface="Menlo Regular"/>
                <a:cs typeface="Menlo Regular"/>
                <a:sym typeface="Menlo Regular"/>
              </a:defRPr>
            </a:pPr>
          </a:p>
          <a:p>
            <a:pPr defTabSz="457200">
              <a:lnSpc>
                <a:spcPct val="100000"/>
              </a:lnSpc>
              <a:spcBef>
                <a:spcPts val="0"/>
              </a:spcBef>
              <a:defRPr spc="0" sz="1500">
                <a:latin typeface="Menlo Regular"/>
                <a:ea typeface="Menlo Regular"/>
                <a:cs typeface="Menlo Regular"/>
                <a:sym typeface="Menlo Regular"/>
              </a:defRPr>
            </a:pPr>
            <a:r>
              <a:t>Syntax errors 31st Dec 2021 </a:t>
            </a:r>
          </a:p>
          <a:p>
            <a:pPr defTabSz="457200">
              <a:lnSpc>
                <a:spcPct val="100000"/>
              </a:lnSpc>
              <a:spcBef>
                <a:spcPts val="0"/>
              </a:spcBef>
              <a:defRPr spc="0" sz="1500">
                <a:latin typeface="Menlo Regular"/>
                <a:ea typeface="Menlo Regular"/>
                <a:cs typeface="Menlo Regular"/>
                <a:sym typeface="Menlo Regular"/>
              </a:defRPr>
            </a:pPr>
          </a:p>
        </p:txBody>
      </p:sp>
      <p:graphicFrame>
        <p:nvGraphicFramePr>
          <p:cNvPr id="247" name="Table"/>
          <p:cNvGraphicFramePr/>
          <p:nvPr/>
        </p:nvGraphicFramePr>
        <p:xfrm>
          <a:off x="803556" y="40405"/>
          <a:ext cx="23432579" cy="1617880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604296"/>
                <a:gridCol w="4799492"/>
                <a:gridCol w="4604296"/>
                <a:gridCol w="4604296"/>
                <a:gridCol w="4604296"/>
              </a:tblGrid>
              <a:tr h="1702341">
                <a:tc>
                  <a:txBody>
                    <a:bodyPr/>
                    <a:lstStyle/>
                    <a:p>
                      <a:pPr algn="l">
                        <a:lnSpc>
                          <a:spcPct val="80000"/>
                        </a:lnSpc>
                        <a:spcBef>
                          <a:spcPts val="3600"/>
                        </a:spcBef>
                        <a:defRPr b="0" spc="-55" sz="5500">
                          <a:solidFill>
                            <a:srgbClr val="00F900"/>
                          </a:solidFill>
                          <a:latin typeface="Founders Grotesk Text"/>
                          <a:ea typeface="Founders Grotesk Text"/>
                          <a:cs typeface="Founders Grotesk Text"/>
                          <a:sym typeface="Founders Grotesk Text"/>
                        </a:defRPr>
                      </a:pPr>
                      <a:r>
                        <a:rPr>
                          <a:solidFill>
                            <a:srgbClr val="FF2600"/>
                          </a:solidFill>
                        </a:rPr>
                        <a:t>What went wrong</a:t>
                      </a:r>
                      <a:r>
                        <a:t> </a:t>
                      </a:r>
                    </a:p>
                  </a:txBody>
                  <a:tcPr marL="50800" marR="50800" marT="50800" marB="50800" anchor="ctr" anchorCtr="0" horzOverflow="overflow">
                    <a:lnL w="215900">
                      <a:solidFill>
                        <a:srgbClr val="FFFBCD">
                          <a:alpha val="0"/>
                        </a:srgbClr>
                      </a:solidFill>
                      <a:miter lim="400000"/>
                    </a:lnL>
                    <a:lnT w="215900">
                      <a:solidFill>
                        <a:srgbClr val="FFFBCD">
                          <a:alpha val="0"/>
                        </a:srgbClr>
                      </a:solidFill>
                      <a:miter lim="400000"/>
                    </a:lnT>
                  </a:tcPr>
                </a:tc>
                <a:tc>
                  <a:txBody>
                    <a:bodyPr/>
                    <a:lstStyle/>
                    <a:p>
                      <a:pPr algn="ctr">
                        <a:defRPr b="0" spc="0" sz="1800">
                          <a:solidFill>
                            <a:srgbClr val="000000"/>
                          </a:solidFill>
                        </a:defRPr>
                      </a:pPr>
                      <a:r>
                        <a:rPr sz="4500">
                          <a:solidFill>
                            <a:srgbClr val="57105F"/>
                          </a:solidFill>
                          <a:sym typeface="Founders Grotesk Semibold"/>
                        </a:rPr>
                        <a:t>Issues</a:t>
                      </a:r>
                    </a:p>
                  </a:txBody>
                  <a:tcPr marL="50800" marR="50800" marT="50800" marB="50800" anchor="ctr" anchorCtr="0" horzOverflow="overflow">
                    <a:lnT w="215900">
                      <a:solidFill>
                        <a:srgbClr val="FFFBCD">
                          <a:alpha val="0"/>
                        </a:srgbClr>
                      </a:solidFill>
                      <a:miter lim="400000"/>
                    </a:lnT>
                  </a:tcPr>
                </a:tc>
                <a:tc>
                  <a:txBody>
                    <a:bodyPr/>
                    <a:lstStyle/>
                    <a:p>
                      <a:pPr algn="ctr">
                        <a:defRPr b="0" spc="0" sz="1800">
                          <a:solidFill>
                            <a:srgbClr val="000000"/>
                          </a:solidFill>
                        </a:defRPr>
                      </a:pPr>
                      <a:r>
                        <a:rPr sz="4500">
                          <a:solidFill>
                            <a:srgbClr val="53585F"/>
                          </a:solidFill>
                          <a:sym typeface="Founders Grotesk Semibold"/>
                        </a:rPr>
                        <a:t>Contigency Plans</a:t>
                      </a:r>
                    </a:p>
                  </a:txBody>
                  <a:tcPr marL="50800" marR="50800" marT="50800" marB="50800" anchor="ctr" anchorCtr="0" horzOverflow="overflow">
                    <a:lnT w="215900">
                      <a:solidFill>
                        <a:srgbClr val="FFFBCD">
                          <a:alpha val="0"/>
                        </a:srgbClr>
                      </a:solidFill>
                      <a:miter lim="400000"/>
                    </a:lnT>
                  </a:tcPr>
                </a:tc>
                <a:tc>
                  <a:txBody>
                    <a:bodyPr/>
                    <a:lstStyle/>
                    <a:p>
                      <a:pPr algn="l">
                        <a:lnSpc>
                          <a:spcPct val="80000"/>
                        </a:lnSpc>
                        <a:spcBef>
                          <a:spcPts val="3600"/>
                        </a:spcBef>
                        <a:defRPr b="0" spc="-55" sz="5500">
                          <a:solidFill>
                            <a:srgbClr val="00F900"/>
                          </a:solidFill>
                          <a:latin typeface="Founders Grotesk Text"/>
                          <a:ea typeface="Founders Grotesk Text"/>
                          <a:cs typeface="Founders Grotesk Text"/>
                          <a:sym typeface="Founders Grotesk Text"/>
                        </a:defRPr>
                      </a:pPr>
                      <a:r>
                        <a:rPr b="1"/>
                        <a:t>What went right</a:t>
                      </a:r>
                      <a:r>
                        <a:t>    </a:t>
                      </a:r>
                    </a:p>
                  </a:txBody>
                  <a:tcPr marL="50800" marR="50800" marT="50800" marB="50800" anchor="ctr" anchorCtr="0" horzOverflow="overflow">
                    <a:lnT w="215900">
                      <a:solidFill>
                        <a:srgbClr val="FFFBCD">
                          <a:alpha val="0"/>
                        </a:srgbClr>
                      </a:solidFill>
                      <a:miter lim="400000"/>
                    </a:lnT>
                  </a:tcPr>
                </a:tc>
                <a:tc>
                  <a:txBody>
                    <a:bodyPr/>
                    <a:lstStyle/>
                    <a:p>
                      <a:pPr algn="l">
                        <a:lnSpc>
                          <a:spcPct val="80000"/>
                        </a:lnSpc>
                        <a:spcBef>
                          <a:spcPts val="3600"/>
                        </a:spcBef>
                        <a:defRPr b="0" spc="-55" sz="5500">
                          <a:solidFill>
                            <a:srgbClr val="00F900"/>
                          </a:solidFill>
                          <a:latin typeface="Founders Grotesk Text"/>
                          <a:ea typeface="Founders Grotesk Text"/>
                          <a:cs typeface="Founders Grotesk Text"/>
                          <a:sym typeface="Founders Grotesk Text"/>
                        </a:defRPr>
                      </a:pPr>
                      <a:r>
                        <a:rPr>
                          <a:solidFill>
                            <a:srgbClr val="0433FF"/>
                          </a:solidFill>
                        </a:rPr>
                        <a:t>What I have learnt</a:t>
                      </a:r>
                    </a:p>
                  </a:txBody>
                  <a:tcPr marL="50800" marR="50800" marT="50800" marB="50800" anchor="ctr" anchorCtr="0" horzOverflow="overflow">
                    <a:lnR w="215900">
                      <a:solidFill>
                        <a:srgbClr val="FFFBCD">
                          <a:alpha val="0"/>
                        </a:srgbClr>
                      </a:solidFill>
                      <a:miter lim="400000"/>
                    </a:lnR>
                    <a:lnT w="215900">
                      <a:solidFill>
                        <a:srgbClr val="FFFBCD">
                          <a:alpha val="0"/>
                        </a:srgbClr>
                      </a:solidFill>
                      <a:miter lim="400000"/>
                    </a:lnT>
                  </a:tcPr>
                </a:tc>
              </a:tr>
              <a:tr h="2646093">
                <a:tc>
                  <a:txBody>
                    <a:bodyPr/>
                    <a:lstStyle/>
                    <a:p>
                      <a:pPr algn="l" defTabSz="457200">
                        <a:defRPr spc="0" sz="1800">
                          <a:solidFill>
                            <a:srgbClr val="000000"/>
                          </a:solidFill>
                        </a:defRPr>
                      </a:pPr>
                      <a:r>
                        <a:rPr sz="3400">
                          <a:latin typeface="Arial"/>
                          <a:ea typeface="Arial"/>
                          <a:cs typeface="Arial"/>
                          <a:sym typeface="Arial"/>
                        </a:rPr>
                        <a:t>Essential that the files are cloned down from Github correctly</a:t>
                      </a:r>
                    </a:p>
                  </a:txBody>
                  <a:tcPr marL="50800" marR="50800" marT="50800" marB="50800" anchor="ctr" anchorCtr="0" horzOverflow="overflow">
                    <a:lnL w="215900">
                      <a:solidFill>
                        <a:srgbClr val="FFFBCD">
                          <a:alpha val="0"/>
                        </a:srgbClr>
                      </a:solidFill>
                      <a:miter lim="400000"/>
                    </a:lnL>
                  </a:tcPr>
                </a:tc>
                <a:tc>
                  <a:txBody>
                    <a:bodyPr/>
                    <a:lstStyle/>
                    <a:p>
                      <a:pPr algn="l" defTabSz="457200">
                        <a:defRPr spc="0" sz="1800">
                          <a:solidFill>
                            <a:srgbClr val="000000"/>
                          </a:solidFill>
                        </a:defRPr>
                      </a:pPr>
                      <a:r>
                        <a:rPr sz="3400">
                          <a:latin typeface="Arial"/>
                          <a:ea typeface="Arial"/>
                          <a:cs typeface="Arial"/>
                          <a:sym typeface="Arial"/>
                        </a:rPr>
                        <a:t>Not all files were cloned properly- missing code.</a:t>
                      </a:r>
                    </a:p>
                  </a:txBody>
                  <a:tcPr marL="50800" marR="50800" marT="50800" marB="50800" anchor="ctr" anchorCtr="0" horzOverflow="overflow"/>
                </a:tc>
                <a:tc>
                  <a:txBody>
                    <a:bodyPr/>
                    <a:lstStyle/>
                    <a:p>
                      <a:pPr algn="ctr">
                        <a:defRPr spc="0" sz="1800">
                          <a:solidFill>
                            <a:srgbClr val="000000"/>
                          </a:solidFill>
                        </a:defRPr>
                      </a:pPr>
                      <a:r>
                        <a:rPr spc="39" sz="3900">
                          <a:solidFill>
                            <a:srgbClr val="53585F"/>
                          </a:solidFill>
                          <a:sym typeface="Founders Grotesk"/>
                        </a:rPr>
                        <a:t>Use alternative code</a:t>
                      </a:r>
                    </a:p>
                  </a:txBody>
                  <a:tcPr marL="50800" marR="50800" marT="50800" marB="50800" anchor="ctr" anchorCtr="0" horzOverflow="overflow"/>
                </a:tc>
                <a:tc>
                  <a:txBody>
                    <a:bodyPr/>
                    <a:lstStyle/>
                    <a:p>
                      <a:pPr algn="ctr">
                        <a:defRPr spc="0" sz="1800">
                          <a:solidFill>
                            <a:srgbClr val="000000"/>
                          </a:solidFill>
                        </a:defRPr>
                      </a:pPr>
                      <a:r>
                        <a:rPr spc="39" sz="3900">
                          <a:solidFill>
                            <a:srgbClr val="050506"/>
                          </a:solidFill>
                          <a:sym typeface="Founders Grotesk"/>
                        </a:rPr>
                        <a:t>I was able to clone some of the files. Used the debugger to correct code</a:t>
                      </a:r>
                    </a:p>
                  </a:txBody>
                  <a:tcPr marL="50800" marR="50800" marT="50800" marB="50800" anchor="ctr" anchorCtr="0" horzOverflow="overflow"/>
                </a:tc>
                <a:tc>
                  <a:txBody>
                    <a:bodyPr/>
                    <a:lstStyle/>
                    <a:p>
                      <a:pPr algn="ctr">
                        <a:defRPr spc="0" sz="1800">
                          <a:solidFill>
                            <a:srgbClr val="000000"/>
                          </a:solidFill>
                        </a:defRPr>
                      </a:pPr>
                      <a:r>
                        <a:rPr spc="32" sz="3200">
                          <a:solidFill>
                            <a:srgbClr val="53585F"/>
                          </a:solidFill>
                          <a:sym typeface="Founders Grotesk"/>
                        </a:rPr>
                        <a:t>To have alternative  code ready Take regular backups. Need ensure code is not broken or incomplete!</a:t>
                      </a:r>
                    </a:p>
                  </a:txBody>
                  <a:tcPr marL="50800" marR="50800" marT="50800" marB="50800" anchor="ctr" anchorCtr="0" horzOverflow="overflow">
                    <a:lnR w="215900">
                      <a:solidFill>
                        <a:srgbClr val="FFFBCD">
                          <a:alpha val="0"/>
                        </a:srgbClr>
                      </a:solidFill>
                      <a:miter lim="400000"/>
                    </a:lnR>
                  </a:tcPr>
                </a:tc>
              </a:tr>
              <a:tr h="1458782">
                <a:tc>
                  <a:txBody>
                    <a:bodyPr/>
                    <a:lstStyle/>
                    <a:p>
                      <a:pPr algn="l" defTabSz="457200">
                        <a:defRPr spc="0" sz="1800">
                          <a:solidFill>
                            <a:srgbClr val="000000"/>
                          </a:solidFill>
                        </a:defRPr>
                      </a:pPr>
                      <a:r>
                        <a:rPr sz="3200">
                          <a:latin typeface="Arial"/>
                          <a:ea typeface="Arial"/>
                          <a:cs typeface="Arial"/>
                          <a:sym typeface="Arial"/>
                        </a:rPr>
                        <a:t>VM for SQL server went down</a:t>
                      </a:r>
                    </a:p>
                  </a:txBody>
                  <a:tcPr marL="50800" marR="50800" marT="50800" marB="50800" anchor="ctr" anchorCtr="0" horzOverflow="overflow">
                    <a:lnL w="215900">
                      <a:solidFill>
                        <a:srgbClr val="FFFBCD">
                          <a:alpha val="0"/>
                        </a:srgbClr>
                      </a:solidFill>
                      <a:miter lim="400000"/>
                    </a:lnL>
                    <a:noFill/>
                  </a:tcPr>
                </a:tc>
                <a:tc>
                  <a:txBody>
                    <a:bodyPr/>
                    <a:lstStyle/>
                    <a:p>
                      <a:pPr algn="l" defTabSz="457200">
                        <a:defRPr spc="0" sz="1800">
                          <a:solidFill>
                            <a:srgbClr val="000000"/>
                          </a:solidFill>
                        </a:defRPr>
                      </a:pPr>
                      <a:r>
                        <a:rPr sz="2600">
                          <a:latin typeface="Arial"/>
                          <a:ea typeface="Arial"/>
                          <a:cs typeface="Arial"/>
                          <a:sym typeface="Arial"/>
                        </a:rPr>
                        <a:t>Target missed to undertake automation and code was not recoverable</a:t>
                      </a:r>
                    </a:p>
                  </a:txBody>
                  <a:tcPr marL="50800" marR="50800" marT="50800" marB="50800" anchor="ctr" anchorCtr="0" horzOverflow="overflow">
                    <a:noFill/>
                  </a:tcPr>
                </a:tc>
                <a:tc>
                  <a:txBody>
                    <a:bodyPr/>
                    <a:lstStyle/>
                    <a:p>
                      <a:pPr algn="ctr">
                        <a:defRPr spc="0" sz="1800">
                          <a:solidFill>
                            <a:srgbClr val="000000"/>
                          </a:solidFill>
                        </a:defRPr>
                      </a:pPr>
                      <a:r>
                        <a:rPr spc="39" sz="3900">
                          <a:solidFill>
                            <a:srgbClr val="53585F"/>
                          </a:solidFill>
                          <a:sym typeface="Founders Grotesk"/>
                        </a:rPr>
                        <a:t>Did save it to the Github VCS</a:t>
                      </a:r>
                    </a:p>
                  </a:txBody>
                  <a:tcPr marL="50800" marR="50800" marT="50800" marB="50800" anchor="ctr" anchorCtr="0" horzOverflow="overflow">
                    <a:solidFill>
                      <a:srgbClr val="FFEFBE"/>
                    </a:solidFill>
                  </a:tcPr>
                </a:tc>
                <a:tc>
                  <a:txBody>
                    <a:bodyPr/>
                    <a:lstStyle/>
                    <a:p>
                      <a:pPr algn="ctr">
                        <a:defRPr spc="0" sz="1800">
                          <a:solidFill>
                            <a:srgbClr val="000000"/>
                          </a:solidFill>
                        </a:defRPr>
                      </a:pPr>
                      <a:r>
                        <a:rPr spc="45" sz="4500">
                          <a:solidFill>
                            <a:srgbClr val="53585F"/>
                          </a:solidFill>
                          <a:sym typeface="Founders Grotesk"/>
                        </a:rPr>
                        <a:t>I was able to create DB file</a:t>
                      </a:r>
                    </a:p>
                  </a:txBody>
                  <a:tcPr marL="50800" marR="50800" marT="50800" marB="50800" anchor="ctr" anchorCtr="0" horzOverflow="overflow">
                    <a:solidFill>
                      <a:srgbClr val="FFEFBE"/>
                    </a:solidFill>
                  </a:tcPr>
                </a:tc>
                <a:tc>
                  <a:txBody>
                    <a:bodyPr/>
                    <a:lstStyle/>
                    <a:p>
                      <a:pPr algn="ctr">
                        <a:defRPr spc="44" sz="4400">
                          <a:sym typeface="Founders Grotesk"/>
                        </a:defRPr>
                      </a:pPr>
                      <a:r>
                        <a:rPr spc="35" sz="3500"/>
                        <a:t>Resolve account issues with </a:t>
                      </a:r>
                      <a:r>
                        <a:rPr spc="31" sz="3100"/>
                        <a:t>Microsoft early!</a:t>
                      </a:r>
                    </a:p>
                  </a:txBody>
                  <a:tcPr marL="50800" marR="50800" marT="50800" marB="50800" anchor="ctr" anchorCtr="0" horzOverflow="overflow">
                    <a:lnR w="215900">
                      <a:solidFill>
                        <a:srgbClr val="FFFBCD">
                          <a:alpha val="0"/>
                        </a:srgbClr>
                      </a:solidFill>
                      <a:miter lim="400000"/>
                    </a:lnR>
                    <a:solidFill>
                      <a:srgbClr val="FFEFBE"/>
                    </a:solidFill>
                  </a:tcPr>
                </a:tc>
              </a:tr>
              <a:tr h="1595262">
                <a:tc>
                  <a:txBody>
                    <a:bodyPr/>
                    <a:lstStyle/>
                    <a:p>
                      <a:pPr algn="l" defTabSz="457200">
                        <a:defRPr spc="0" sz="1800">
                          <a:solidFill>
                            <a:srgbClr val="000000"/>
                          </a:solidFill>
                        </a:defRPr>
                      </a:pPr>
                      <a:r>
                        <a:rPr sz="3400">
                          <a:latin typeface="Arial"/>
                          <a:ea typeface="Arial"/>
                          <a:cs typeface="Arial"/>
                          <a:sym typeface="Arial"/>
                        </a:rPr>
                        <a:t>VM for Jenkins server went down</a:t>
                      </a:r>
                    </a:p>
                  </a:txBody>
                  <a:tcPr marL="50800" marR="50800" marT="50800" marB="50800" anchor="ctr" anchorCtr="0" horzOverflow="overflow">
                    <a:lnL w="215900">
                      <a:solidFill>
                        <a:srgbClr val="FFFBCD">
                          <a:alpha val="0"/>
                        </a:srgbClr>
                      </a:solidFill>
                      <a:miter lim="400000"/>
                    </a:lnL>
                  </a:tcPr>
                </a:tc>
                <a:tc>
                  <a:txBody>
                    <a:bodyPr/>
                    <a:lstStyle/>
                    <a:p>
                      <a:pPr algn="l" defTabSz="457200">
                        <a:defRPr spc="0" sz="1800">
                          <a:solidFill>
                            <a:srgbClr val="000000"/>
                          </a:solidFill>
                        </a:defRPr>
                      </a:pPr>
                      <a:r>
                        <a:rPr sz="2600">
                          <a:latin typeface="Arial"/>
                          <a:ea typeface="Arial"/>
                          <a:cs typeface="Arial"/>
                          <a:sym typeface="Arial"/>
                        </a:rPr>
                        <a:t>Target missed to undertake automation and code was not recoverable</a:t>
                      </a:r>
                    </a:p>
                  </a:txBody>
                  <a:tcPr marL="50800" marR="50800" marT="50800" marB="50800" anchor="ctr" anchorCtr="0" horzOverflow="overflow"/>
                </a:tc>
                <a:tc>
                  <a:txBody>
                    <a:bodyPr/>
                    <a:lstStyle/>
                    <a:p>
                      <a:pPr algn="ctr">
                        <a:defRPr spc="0" sz="1800">
                          <a:solidFill>
                            <a:srgbClr val="000000"/>
                          </a:solidFill>
                        </a:defRPr>
                      </a:pPr>
                      <a:r>
                        <a:rPr spc="36" sz="3600">
                          <a:solidFill>
                            <a:srgbClr val="53585F"/>
                          </a:solidFill>
                          <a:sym typeface="Founders Grotesk"/>
                        </a:rPr>
                        <a:t>Did not get to the stage  to save it  Github VCS. However some of the files </a:t>
                      </a:r>
                    </a:p>
                  </a:txBody>
                  <a:tcPr marL="50800" marR="50800" marT="50800" marB="50800" anchor="ctr" anchorCtr="0" horzOverflow="overflow"/>
                </a:tc>
                <a:tc>
                  <a:txBody>
                    <a:bodyPr/>
                    <a:lstStyle/>
                    <a:p>
                      <a:pPr algn="ctr">
                        <a:defRPr spc="0" sz="1800">
                          <a:solidFill>
                            <a:srgbClr val="000000"/>
                          </a:solidFill>
                        </a:defRPr>
                      </a:pPr>
                      <a:r>
                        <a:rPr spc="39" sz="3900">
                          <a:solidFill>
                            <a:srgbClr val="010101"/>
                          </a:solidFill>
                          <a:sym typeface="Founders Grotesk"/>
                        </a:rPr>
                        <a:t>I was able to install Jenkins on VM</a:t>
                      </a:r>
                    </a:p>
                  </a:txBody>
                  <a:tcPr marL="50800" marR="50800" marT="50800" marB="50800" anchor="ctr" anchorCtr="0" horzOverflow="overflow"/>
                </a:tc>
                <a:tc>
                  <a:txBody>
                    <a:bodyPr/>
                    <a:lstStyle/>
                    <a:p>
                      <a:pPr algn="ctr">
                        <a:defRPr spc="45" sz="4500">
                          <a:sym typeface="Founders Grotesk"/>
                        </a:defRPr>
                      </a:pPr>
                    </a:p>
                  </a:txBody>
                  <a:tcPr marL="50800" marR="50800" marT="50800" marB="50800" anchor="ctr" anchorCtr="0" horzOverflow="overflow">
                    <a:lnR w="215900">
                      <a:solidFill>
                        <a:srgbClr val="FFFBCD">
                          <a:alpha val="0"/>
                        </a:srgbClr>
                      </a:solidFill>
                      <a:miter lim="400000"/>
                    </a:lnR>
                  </a:tcPr>
                </a:tc>
              </a:tr>
              <a:tr h="2643149">
                <a:tc>
                  <a:txBody>
                    <a:bodyPr/>
                    <a:lstStyle/>
                    <a:p>
                      <a:pPr algn="l" defTabSz="457200">
                        <a:defRPr spc="0" sz="1800">
                          <a:solidFill>
                            <a:srgbClr val="000000"/>
                          </a:solidFill>
                        </a:defRPr>
                      </a:pPr>
                      <a:r>
                        <a:rPr sz="3200">
                          <a:latin typeface="Arial"/>
                          <a:ea typeface="Arial"/>
                          <a:cs typeface="Arial"/>
                          <a:sym typeface="Arial"/>
                        </a:rPr>
                        <a:t>Sharing of secret credentials by pushing to Github, for example the credentials for SQL machine and database</a:t>
                      </a:r>
                    </a:p>
                  </a:txBody>
                  <a:tcPr marL="50800" marR="50800" marT="50800" marB="50800" anchor="ctr" anchorCtr="0" horzOverflow="overflow">
                    <a:lnL w="215900">
                      <a:solidFill>
                        <a:srgbClr val="FFFBCD">
                          <a:alpha val="0"/>
                        </a:srgbClr>
                      </a:solidFill>
                      <a:miter lim="400000"/>
                    </a:lnL>
                    <a:noFill/>
                  </a:tcPr>
                </a:tc>
                <a:tc>
                  <a:txBody>
                    <a:bodyPr/>
                    <a:lstStyle/>
                    <a:p>
                      <a:pPr algn="l" defTabSz="457200">
                        <a:defRPr spc="0" sz="1800">
                          <a:solidFill>
                            <a:srgbClr val="000000"/>
                          </a:solidFill>
                        </a:defRPr>
                      </a:pPr>
                      <a:r>
                        <a:rPr sz="3200">
                          <a:latin typeface="Arial"/>
                          <a:ea typeface="Arial"/>
                          <a:cs typeface="Arial"/>
                          <a:sym typeface="Arial"/>
                        </a:rPr>
                        <a:t>None</a:t>
                      </a:r>
                    </a:p>
                  </a:txBody>
                  <a:tcPr marL="50800" marR="50800" marT="50800" marB="50800" anchor="ctr" anchorCtr="0" horzOverflow="overflow">
                    <a:noFill/>
                  </a:tcPr>
                </a:tc>
                <a:tc>
                  <a:txBody>
                    <a:bodyPr/>
                    <a:lstStyle/>
                    <a:p>
                      <a:pPr algn="ctr">
                        <a:defRPr spc="0" sz="1800">
                          <a:solidFill>
                            <a:srgbClr val="000000"/>
                          </a:solidFill>
                        </a:defRPr>
                      </a:pPr>
                      <a:r>
                        <a:rPr spc="34" sz="3400">
                          <a:solidFill>
                            <a:srgbClr val="53585F"/>
                          </a:solidFill>
                          <a:sym typeface="Founders Grotesk"/>
                        </a:rPr>
                        <a:t>If you use os.getenv The Jenkins credentials secrets, and password these would be protected</a:t>
                      </a:r>
                    </a:p>
                  </a:txBody>
                  <a:tcPr marL="50800" marR="50800" marT="50800" marB="50800" anchor="ctr" anchorCtr="0" horzOverflow="overflow">
                    <a:solidFill>
                      <a:srgbClr val="FFEFBE"/>
                    </a:solidFill>
                  </a:tcPr>
                </a:tc>
                <a:tc>
                  <a:txBody>
                    <a:bodyPr/>
                    <a:lstStyle/>
                    <a:p>
                      <a:pPr algn="ctr">
                        <a:defRPr spc="0" sz="1800">
                          <a:solidFill>
                            <a:srgbClr val="000000"/>
                          </a:solidFill>
                        </a:defRPr>
                      </a:pPr>
                      <a:r>
                        <a:rPr spc="38" sz="3800">
                          <a:solidFill>
                            <a:srgbClr val="53585F"/>
                          </a:solidFill>
                          <a:sym typeface="Founders Grotesk"/>
                        </a:rPr>
                        <a:t>This was achievable</a:t>
                      </a:r>
                    </a:p>
                  </a:txBody>
                  <a:tcPr marL="50800" marR="50800" marT="50800" marB="50800" anchor="ctr" anchorCtr="0" horzOverflow="overflow">
                    <a:solidFill>
                      <a:srgbClr val="FFEFBF">
                        <a:alpha val="1796"/>
                      </a:srgbClr>
                    </a:solidFill>
                  </a:tcPr>
                </a:tc>
                <a:tc>
                  <a:txBody>
                    <a:bodyPr/>
                    <a:lstStyle/>
                    <a:p>
                      <a:pPr algn="ctr">
                        <a:defRPr spc="0" sz="1800">
                          <a:solidFill>
                            <a:srgbClr val="000000"/>
                          </a:solidFill>
                        </a:defRPr>
                      </a:pPr>
                      <a:r>
                        <a:rPr spc="34" sz="3400">
                          <a:solidFill>
                            <a:srgbClr val="53585F"/>
                          </a:solidFill>
                          <a:sym typeface="Founders Grotesk"/>
                        </a:rPr>
                        <a:t>Different ways to create a database eg using inbuilt Sqlite but ensuring no sensitive info is pushed up to the VCS</a:t>
                      </a:r>
                    </a:p>
                  </a:txBody>
                  <a:tcPr marL="50800" marR="50800" marT="50800" marB="50800" anchor="ctr" anchorCtr="0" horzOverflow="overflow">
                    <a:lnR w="215900">
                      <a:solidFill>
                        <a:srgbClr val="FFFBCD">
                          <a:alpha val="0"/>
                        </a:srgbClr>
                      </a:solidFill>
                      <a:miter lim="400000"/>
                    </a:lnR>
                    <a:solidFill>
                      <a:srgbClr val="FFEFBE"/>
                    </a:solidFill>
                  </a:tcPr>
                </a:tc>
              </a:tr>
              <a:tr h="2427041">
                <a:tc>
                  <a:txBody>
                    <a:bodyPr/>
                    <a:lstStyle/>
                    <a:p>
                      <a:pPr algn="ctr">
                        <a:defRPr spc="0" sz="1800">
                          <a:solidFill>
                            <a:srgbClr val="000000"/>
                          </a:solidFill>
                        </a:defRPr>
                      </a:pPr>
                      <a:r>
                        <a:rPr sz="3500">
                          <a:solidFill>
                            <a:srgbClr val="53585F"/>
                          </a:solidFill>
                          <a:latin typeface="+mn-lt"/>
                          <a:ea typeface="+mn-ea"/>
                          <a:cs typeface="+mn-cs"/>
                          <a:sym typeface="Founders Grotesk Semibold"/>
                        </a:rPr>
                        <a:t>Azure Account issues  lost use of Vm ‘s</a:t>
                      </a:r>
                    </a:p>
                  </a:txBody>
                  <a:tcPr marL="50800" marR="50800" marT="50800" marB="50800" anchor="ctr" anchorCtr="0" horzOverflow="overflow">
                    <a:lnL w="215900">
                      <a:solidFill>
                        <a:srgbClr val="FFFBCD">
                          <a:alpha val="0"/>
                        </a:srgbClr>
                      </a:solidFill>
                      <a:miter lim="400000"/>
                    </a:lnL>
                  </a:tcPr>
                </a:tc>
                <a:tc>
                  <a:txBody>
                    <a:bodyPr/>
                    <a:lstStyle/>
                    <a:p>
                      <a:pPr algn="ctr">
                        <a:defRPr spc="0" sz="1800">
                          <a:solidFill>
                            <a:srgbClr val="000000"/>
                          </a:solidFill>
                        </a:defRPr>
                      </a:pPr>
                      <a:r>
                        <a:rPr sz="3500">
                          <a:solidFill>
                            <a:srgbClr val="53585F"/>
                          </a:solidFill>
                          <a:latin typeface="+mn-lt"/>
                          <a:ea typeface="+mn-ea"/>
                          <a:cs typeface="+mn-cs"/>
                          <a:sym typeface="Founders Grotesk Semibold"/>
                        </a:rPr>
                        <a:t>Locked out of the account and could use VM’s</a:t>
                      </a:r>
                    </a:p>
                  </a:txBody>
                  <a:tcPr marL="50800" marR="50800" marT="50800" marB="50800" anchor="ctr" anchorCtr="0" horzOverflow="overflow"/>
                </a:tc>
                <a:tc>
                  <a:txBody>
                    <a:bodyPr/>
                    <a:lstStyle/>
                    <a:p>
                      <a:pPr algn="ctr">
                        <a:defRPr spc="0" sz="1800">
                          <a:solidFill>
                            <a:srgbClr val="000000"/>
                          </a:solidFill>
                        </a:defRPr>
                      </a:pPr>
                      <a:r>
                        <a:rPr spc="37" sz="3700">
                          <a:solidFill>
                            <a:srgbClr val="53585F"/>
                          </a:solidFill>
                          <a:sym typeface="Founders Grotesk"/>
                        </a:rPr>
                        <a:t>Make funds available  to have had my own account</a:t>
                      </a:r>
                    </a:p>
                  </a:txBody>
                  <a:tcPr marL="50800" marR="50800" marT="50800" marB="50800" anchor="ctr" anchorCtr="0" horzOverflow="overflow"/>
                </a:tc>
                <a:tc>
                  <a:txBody>
                    <a:bodyPr/>
                    <a:lstStyle/>
                    <a:p>
                      <a:pPr algn="ctr">
                        <a:defRPr spc="45" sz="4500">
                          <a:sym typeface="Founders Grotesk"/>
                        </a:defRPr>
                      </a:pPr>
                      <a:r>
                        <a:rPr spc="33" sz="3300"/>
                        <a:t>This is still in progress contacted Microsoft re: Azure account. </a:t>
                      </a:r>
                      <a:r>
                        <a:rPr spc="32" sz="3200"/>
                        <a:t>Will be resolving the issue</a:t>
                      </a:r>
                      <a:r>
                        <a:rPr spc="39" sz="4000"/>
                        <a:t> </a:t>
                      </a:r>
                      <a:r>
                        <a:t> </a:t>
                      </a:r>
                    </a:p>
                  </a:txBody>
                  <a:tcPr marL="50800" marR="50800" marT="50800" marB="50800" anchor="ctr" anchorCtr="0" horzOverflow="overflow"/>
                </a:tc>
                <a:tc>
                  <a:txBody>
                    <a:bodyPr/>
                    <a:lstStyle/>
                    <a:p>
                      <a:pPr algn="ctr">
                        <a:defRPr spc="0" sz="1800">
                          <a:solidFill>
                            <a:srgbClr val="000000"/>
                          </a:solidFill>
                        </a:defRPr>
                      </a:pPr>
                      <a:r>
                        <a:rPr spc="32" sz="3200">
                          <a:solidFill>
                            <a:srgbClr val="53585F"/>
                          </a:solidFill>
                          <a:sym typeface="Founders Grotesk"/>
                        </a:rPr>
                        <a:t>Things are not a simple fix. Perhaps if I had an expert give guidance on options on how to proceedNot sure why VSC did not save code?</a:t>
                      </a:r>
                    </a:p>
                  </a:txBody>
                  <a:tcPr marL="50800" marR="50800" marT="50800" marB="50800" anchor="ctr" anchorCtr="0" horzOverflow="overflow">
                    <a:lnR w="215900">
                      <a:solidFill>
                        <a:srgbClr val="FFFBCD">
                          <a:alpha val="0"/>
                        </a:srgbClr>
                      </a:solidFill>
                      <a:miter lim="400000"/>
                    </a:lnR>
                  </a:tcPr>
                </a:tc>
              </a:tr>
              <a:tr h="2800985">
                <a:tc>
                  <a:txBody>
                    <a:bodyPr/>
                    <a:lstStyle/>
                    <a:p>
                      <a:pPr algn="ctr">
                        <a:defRPr spc="0" sz="4500">
                          <a:latin typeface="+mn-lt"/>
                          <a:ea typeface="+mn-ea"/>
                          <a:cs typeface="+mn-cs"/>
                          <a:sym typeface="Founders Grotesk Semibold"/>
                        </a:defRPr>
                      </a:pPr>
                      <a:r>
                        <a:rPr sz="3500"/>
                        <a:t>Macbook Computer </a:t>
                      </a:r>
                      <a:r>
                        <a:rPr sz="4100"/>
                        <a:t>screen cracked</a:t>
                      </a:r>
                    </a:p>
                  </a:txBody>
                  <a:tcPr marL="50800" marR="50800" marT="50800" marB="50800" anchor="ctr" anchorCtr="0" horzOverflow="overflow">
                    <a:lnL w="215900">
                      <a:solidFill>
                        <a:srgbClr val="FFFBCD">
                          <a:alpha val="0"/>
                        </a:srgbClr>
                      </a:solidFill>
                      <a:miter lim="400000"/>
                    </a:lnL>
                    <a:noFill/>
                  </a:tcPr>
                </a:tc>
                <a:tc>
                  <a:txBody>
                    <a:bodyPr/>
                    <a:lstStyle/>
                    <a:p>
                      <a:pPr algn="ctr">
                        <a:defRPr spc="0" sz="1800">
                          <a:solidFill>
                            <a:srgbClr val="000000"/>
                          </a:solidFill>
                        </a:defRPr>
                      </a:pPr>
                      <a:r>
                        <a:rPr sz="4500">
                          <a:solidFill>
                            <a:srgbClr val="53585F"/>
                          </a:solidFill>
                          <a:latin typeface="+mn-lt"/>
                          <a:ea typeface="+mn-ea"/>
                          <a:cs typeface="+mn-cs"/>
                          <a:sym typeface="Founders Grotesk Semibold"/>
                        </a:rPr>
                        <a:t>Difficult to use machine and machine is now only </a:t>
                      </a:r>
                    </a:p>
                  </a:txBody>
                  <a:tcPr marL="50800" marR="50800" marT="50800" marB="50800" anchor="ctr" anchorCtr="0" horzOverflow="overflow">
                    <a:noFill/>
                  </a:tcPr>
                </a:tc>
                <a:tc>
                  <a:txBody>
                    <a:bodyPr/>
                    <a:lstStyle/>
                    <a:p>
                      <a:pPr algn="ctr">
                        <a:defRPr spc="0" sz="1800">
                          <a:solidFill>
                            <a:srgbClr val="000000"/>
                          </a:solidFill>
                        </a:defRPr>
                      </a:pPr>
                      <a:r>
                        <a:rPr spc="45" sz="4500">
                          <a:solidFill>
                            <a:srgbClr val="53585F"/>
                          </a:solidFill>
                          <a:sym typeface="Founders Grotesk"/>
                        </a:rPr>
                        <a:t>Use of another computer</a:t>
                      </a:r>
                    </a:p>
                  </a:txBody>
                  <a:tcPr marL="50800" marR="50800" marT="50800" marB="50800" anchor="ctr" anchorCtr="0" horzOverflow="overflow">
                    <a:solidFill>
                      <a:srgbClr val="FFEFBE"/>
                    </a:solidFill>
                  </a:tcPr>
                </a:tc>
                <a:tc>
                  <a:txBody>
                    <a:bodyPr/>
                    <a:lstStyle/>
                    <a:p>
                      <a:pPr algn="ctr">
                        <a:defRPr spc="45" sz="4500">
                          <a:sym typeface="Founders Grotesk"/>
                        </a:defRPr>
                      </a:pPr>
                    </a:p>
                  </a:txBody>
                  <a:tcPr marL="50800" marR="50800" marT="50800" marB="50800" anchor="ctr" anchorCtr="0" horzOverflow="overflow">
                    <a:solidFill>
                      <a:srgbClr val="FFEFBE"/>
                    </a:solidFill>
                  </a:tcPr>
                </a:tc>
                <a:tc>
                  <a:txBody>
                    <a:bodyPr/>
                    <a:lstStyle/>
                    <a:p>
                      <a:pPr algn="ctr">
                        <a:defRPr spc="45" sz="4500">
                          <a:sym typeface="Founders Grotesk"/>
                        </a:defRPr>
                      </a:pPr>
                    </a:p>
                  </a:txBody>
                  <a:tcPr marL="50800" marR="50800" marT="50800" marB="50800" anchor="ctr" anchorCtr="0" horzOverflow="overflow">
                    <a:lnR w="215900">
                      <a:solidFill>
                        <a:srgbClr val="FFFBCD">
                          <a:alpha val="0"/>
                        </a:srgbClr>
                      </a:solidFill>
                      <a:miter lim="400000"/>
                    </a:lnR>
                    <a:solidFill>
                      <a:srgbClr val="FFEFBE"/>
                    </a:solidFill>
                  </a:tcPr>
                </a:tc>
              </a:tr>
              <a:tr h="2172844">
                <a:tc>
                  <a:txBody>
                    <a:bodyPr/>
                    <a:lstStyle/>
                    <a:p>
                      <a:pPr algn="ctr">
                        <a:defRPr spc="0" sz="1800">
                          <a:solidFill>
                            <a:srgbClr val="000000"/>
                          </a:solidFill>
                        </a:defRPr>
                      </a:pPr>
                      <a:r>
                        <a:rPr sz="3800">
                          <a:solidFill>
                            <a:srgbClr val="53585F"/>
                          </a:solidFill>
                          <a:latin typeface="+mn-lt"/>
                          <a:ea typeface="+mn-ea"/>
                          <a:cs typeface="+mn-cs"/>
                          <a:sym typeface="Founders Grotesk Semibold"/>
                        </a:rPr>
                        <a:t>Pandemic Covid - Son and Husband got Covid</a:t>
                      </a:r>
                    </a:p>
                  </a:txBody>
                  <a:tcPr marL="50800" marR="50800" marT="50800" marB="50800" anchor="ctr" anchorCtr="0" horzOverflow="overflow">
                    <a:lnL w="215900">
                      <a:solidFill>
                        <a:srgbClr val="FFFBCD">
                          <a:alpha val="0"/>
                        </a:srgbClr>
                      </a:solidFill>
                      <a:miter lim="400000"/>
                    </a:lnL>
                    <a:lnB w="215900">
                      <a:solidFill>
                        <a:srgbClr val="FFFBCD">
                          <a:alpha val="0"/>
                        </a:srgbClr>
                      </a:solidFill>
                      <a:miter lim="400000"/>
                    </a:lnB>
                  </a:tcPr>
                </a:tc>
                <a:tc>
                  <a:txBody>
                    <a:bodyPr/>
                    <a:lstStyle/>
                    <a:p>
                      <a:pPr algn="ctr">
                        <a:defRPr spc="0" sz="1800">
                          <a:solidFill>
                            <a:srgbClr val="000000"/>
                          </a:solidFill>
                        </a:defRPr>
                      </a:pPr>
                      <a:r>
                        <a:rPr sz="3400">
                          <a:solidFill>
                            <a:srgbClr val="53585F"/>
                          </a:solidFill>
                          <a:latin typeface="+mn-lt"/>
                          <a:ea typeface="+mn-ea"/>
                          <a:cs typeface="+mn-cs"/>
                          <a:sym typeface="Founders Grotesk Semibold"/>
                        </a:rPr>
                        <a:t>Caring responsibilities delay on completing work</a:t>
                      </a:r>
                    </a:p>
                  </a:txBody>
                  <a:tcPr marL="50800" marR="50800" marT="50800" marB="50800" anchor="ctr" anchorCtr="0" horzOverflow="overflow">
                    <a:lnB w="215900">
                      <a:solidFill>
                        <a:srgbClr val="FFFBCD">
                          <a:alpha val="0"/>
                        </a:srgbClr>
                      </a:solidFill>
                      <a:miter lim="400000"/>
                    </a:lnB>
                  </a:tcPr>
                </a:tc>
                <a:tc>
                  <a:txBody>
                    <a:bodyPr/>
                    <a:lstStyle/>
                    <a:p>
                      <a:pPr algn="ctr">
                        <a:defRPr spc="0" sz="1800">
                          <a:solidFill>
                            <a:srgbClr val="000000"/>
                          </a:solidFill>
                        </a:defRPr>
                      </a:pPr>
                      <a:r>
                        <a:rPr spc="35" sz="3500">
                          <a:solidFill>
                            <a:srgbClr val="53585F"/>
                          </a:solidFill>
                          <a:sym typeface="Founders Grotesk"/>
                        </a:rPr>
                        <a:t>Not sure how this could could have been prevented</a:t>
                      </a:r>
                    </a:p>
                  </a:txBody>
                  <a:tcPr marL="50800" marR="50800" marT="50800" marB="50800" anchor="ctr" anchorCtr="0" horzOverflow="overflow">
                    <a:lnB w="215900">
                      <a:solidFill>
                        <a:srgbClr val="FFFBCD">
                          <a:alpha val="0"/>
                        </a:srgbClr>
                      </a:solidFill>
                      <a:miter lim="400000"/>
                    </a:lnB>
                  </a:tcPr>
                </a:tc>
                <a:tc>
                  <a:txBody>
                    <a:bodyPr/>
                    <a:lstStyle/>
                    <a:p>
                      <a:pPr algn="ctr">
                        <a:defRPr spc="45" sz="4500">
                          <a:sym typeface="Founders Grotesk"/>
                        </a:defRPr>
                      </a:pPr>
                    </a:p>
                  </a:txBody>
                  <a:tcPr marL="50800" marR="50800" marT="50800" marB="50800" anchor="ctr" anchorCtr="0" horzOverflow="overflow">
                    <a:lnB w="215900">
                      <a:solidFill>
                        <a:srgbClr val="FFFBCD">
                          <a:alpha val="0"/>
                        </a:srgbClr>
                      </a:solidFill>
                      <a:miter lim="400000"/>
                    </a:lnB>
                  </a:tcPr>
                </a:tc>
                <a:tc>
                  <a:txBody>
                    <a:bodyPr/>
                    <a:lstStyle/>
                    <a:p>
                      <a:pPr algn="ctr">
                        <a:defRPr spc="45" sz="4500">
                          <a:sym typeface="Founders Grotesk"/>
                        </a:defRPr>
                      </a:pPr>
                    </a:p>
                  </a:txBody>
                  <a:tcPr marL="50800" marR="50800" marT="50800" marB="50800" anchor="ctr" anchorCtr="0" horzOverflow="overflow">
                    <a:lnR w="215900">
                      <a:solidFill>
                        <a:srgbClr val="FFFBCD">
                          <a:alpha val="0"/>
                        </a:srgbClr>
                      </a:solidFill>
                      <a:miter lim="400000"/>
                    </a:lnR>
                    <a:lnB w="215900">
                      <a:solidFill>
                        <a:srgbClr val="FFFBCD">
                          <a:alpha val="0"/>
                        </a:srgbClr>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49" name="Slide bullet text"/>
          <p:cNvSpPr txBox="1"/>
          <p:nvPr>
            <p:ph type="body" idx="1"/>
          </p:nvPr>
        </p:nvSpPr>
        <p:spPr>
          <a:xfrm>
            <a:off x="571500" y="2279732"/>
            <a:ext cx="23241000" cy="9315368"/>
          </a:xfrm>
          <a:prstGeom prst="rect">
            <a:avLst/>
          </a:prstGeom>
        </p:spPr>
        <p:txBody>
          <a:bodyPr/>
          <a:lstStyle/>
          <a:p>
            <a:pPr defTabSz="457200">
              <a:lnSpc>
                <a:spcPct val="100000"/>
              </a:lnSpc>
              <a:spcBef>
                <a:spcPts val="400"/>
              </a:spcBef>
              <a:buClrTx/>
              <a:buSzTx/>
              <a:buNone/>
              <a:tabLst>
                <a:tab pos="139700" algn="l"/>
                <a:tab pos="457200" algn="l"/>
              </a:tabLst>
              <a:defRPr spc="0" sz="1600">
                <a:solidFill>
                  <a:srgbClr val="202124"/>
                </a:solidFill>
                <a:latin typeface="Arial"/>
                <a:ea typeface="Arial"/>
                <a:cs typeface="Arial"/>
                <a:sym typeface="Arial"/>
              </a:defRPr>
            </a:pPr>
            <a:endParaRPr>
              <a:solidFill>
                <a:srgbClr val="70757A"/>
              </a:solidFill>
            </a:endParaRPr>
          </a:p>
        </p:txBody>
      </p:sp>
      <p:pic>
        <p:nvPicPr>
          <p:cNvPr id="250" name="Screenshot 2022-01-27 at 21.16.09.png" descr="Screenshot 2022-01-27 at 21.16.09.png"/>
          <p:cNvPicPr>
            <a:picLocks noChangeAspect="1"/>
          </p:cNvPicPr>
          <p:nvPr/>
        </p:nvPicPr>
        <p:blipFill>
          <a:blip r:embed="rId2">
            <a:extLst/>
          </a:blip>
          <a:stretch>
            <a:fillRect/>
          </a:stretch>
        </p:blipFill>
        <p:spPr>
          <a:xfrm>
            <a:off x="2953161" y="1134438"/>
            <a:ext cx="18288001" cy="11430001"/>
          </a:xfrm>
          <a:prstGeom prst="rect">
            <a:avLst/>
          </a:prstGeom>
          <a:ln w="12700">
            <a:miter lim="400000"/>
          </a:ln>
        </p:spPr>
      </p:pic>
      <p:sp>
        <p:nvSpPr>
          <p:cNvPr id="251" name="Jenkins Installation"/>
          <p:cNvSpPr txBox="1"/>
          <p:nvPr/>
        </p:nvSpPr>
        <p:spPr>
          <a:xfrm>
            <a:off x="4183141" y="122057"/>
            <a:ext cx="8207981" cy="7820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Jenkins Installation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53" name="Alternative   ERD Felicity Tracking Views Website"/>
          <p:cNvSpPr txBox="1"/>
          <p:nvPr>
            <p:ph type="title"/>
          </p:nvPr>
        </p:nvSpPr>
        <p:spPr>
          <a:xfrm>
            <a:off x="1949906" y="238790"/>
            <a:ext cx="12576914" cy="1951019"/>
          </a:xfrm>
          <a:prstGeom prst="rect">
            <a:avLst/>
          </a:prstGeom>
        </p:spPr>
        <p:txBody>
          <a:bodyPr/>
          <a:lstStyle>
            <a:lvl1pPr defTabSz="520065">
              <a:defRPr spc="-151" sz="7560"/>
            </a:lvl1pPr>
          </a:lstStyle>
          <a:p>
            <a:pPr/>
            <a:r>
              <a:t>Alternative   ERD Felicity Tracking Views Website </a:t>
            </a:r>
          </a:p>
        </p:txBody>
      </p:sp>
      <p:graphicFrame>
        <p:nvGraphicFramePr>
          <p:cNvPr id="254" name="FAN"/>
          <p:cNvGraphicFramePr/>
          <p:nvPr/>
        </p:nvGraphicFramePr>
        <p:xfrm>
          <a:off x="1368240" y="2619753"/>
          <a:ext cx="11620501" cy="76962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01950"/>
                <a:gridCol w="2901950"/>
                <a:gridCol w="2901950"/>
                <a:gridCol w="114300"/>
              </a:tblGrid>
              <a:tr h="857250">
                <a:tc gridSpan="4">
                  <a:txBody>
                    <a:bodyPr/>
                    <a:lstStyle/>
                    <a:p>
                      <a:pPr algn="ctr">
                        <a:defRPr spc="0" sz="1800">
                          <a:solidFill>
                            <a:srgbClr val="000000"/>
                          </a:solidFill>
                        </a:defRPr>
                      </a:pPr>
                      <a:r>
                        <a:rPr b="1" sz="5000">
                          <a:sym typeface="Founders Grotesk"/>
                        </a:rPr>
                        <a:t>FAN</a:t>
                      </a:r>
                    </a:p>
                  </a:txBody>
                  <a:tcPr marL="50800" marR="50800" marT="50800" marB="50800" anchor="ctr" anchorCtr="0" horzOverflow="overflow">
                    <a:lnL w="12700">
                      <a:solidFill>
                        <a:srgbClr val="941100"/>
                      </a:solidFill>
                      <a:miter lim="400000"/>
                    </a:lnL>
                    <a:lnR w="12700">
                      <a:solidFill>
                        <a:srgbClr val="941100"/>
                      </a:solidFill>
                      <a:miter lim="400000"/>
                    </a:lnR>
                    <a:lnT w="12700">
                      <a:solidFill>
                        <a:srgbClr val="941100"/>
                      </a:solidFill>
                      <a:miter lim="400000"/>
                    </a:lnT>
                    <a:lnB w="12700">
                      <a:solidFill>
                        <a:srgbClr val="941100"/>
                      </a:solidFill>
                      <a:miter lim="400000"/>
                    </a:lnB>
                    <a:solidFill>
                      <a:srgbClr val="000000">
                        <a:alpha val="0"/>
                      </a:srgbClr>
                    </a:solidFill>
                  </a:tcPr>
                </a:tc>
                <a:tc hMerge="1">
                  <a:tcPr/>
                </a:tc>
                <a:tc hMerge="1">
                  <a:tcPr/>
                </a:tc>
                <a:tc hMerge="1">
                  <a:tcPr/>
                </a:tc>
              </a:tr>
              <a:tr h="1920875">
                <a:tc>
                  <a:txBody>
                    <a:bodyPr/>
                    <a:lstStyle/>
                    <a:p>
                      <a:pPr algn="ctr">
                        <a:defRPr spc="0" sz="1800">
                          <a:solidFill>
                            <a:srgbClr val="000000"/>
                          </a:solidFill>
                        </a:defRPr>
                      </a:pPr>
                      <a:r>
                        <a:rPr b="1" spc="32" sz="3200">
                          <a:solidFill>
                            <a:srgbClr val="53585F"/>
                          </a:solidFill>
                          <a:sym typeface="Founders Grotesk"/>
                        </a:rPr>
                        <a:t>PK ID</a:t>
                      </a:r>
                    </a:p>
                  </a:txBody>
                  <a:tcPr marL="50800" marR="50800" marT="50800" marB="50800" anchor="ctr" anchorCtr="0" horzOverflow="overflow">
                    <a:lnL w="12700">
                      <a:solidFill>
                        <a:srgbClr val="941100"/>
                      </a:solidFill>
                      <a:miter lim="400000"/>
                    </a:lnL>
                    <a:lnT w="12700">
                      <a:solidFill>
                        <a:srgbClr val="941100"/>
                      </a:solidFill>
                      <a:miter lim="400000"/>
                    </a:lnT>
                    <a:noFill/>
                  </a:tcPr>
                </a:tc>
                <a:tc>
                  <a:txBody>
                    <a:bodyPr/>
                    <a:lstStyle/>
                    <a:p>
                      <a:pPr algn="ctr">
                        <a:defRPr spc="32" sz="3200">
                          <a:sym typeface="Founders Grotesk"/>
                        </a:defRPr>
                      </a:pPr>
                    </a:p>
                  </a:txBody>
                  <a:tcPr marL="50800" marR="50800" marT="50800" marB="50800" anchor="ctr" anchorCtr="0" horzOverflow="overflow">
                    <a:lnT w="12700">
                      <a:solidFill>
                        <a:srgbClr val="941100"/>
                      </a:solidFill>
                      <a:miter lim="400000"/>
                    </a:lnT>
                    <a:noFill/>
                  </a:tcPr>
                </a:tc>
                <a:tc>
                  <a:txBody>
                    <a:bodyPr/>
                    <a:lstStyle/>
                    <a:p>
                      <a:pPr algn="ctr">
                        <a:defRPr spc="32" sz="3200">
                          <a:sym typeface="Founders Grotesk"/>
                        </a:defRPr>
                      </a:pPr>
                    </a:p>
                  </a:txBody>
                  <a:tcPr marL="50800" marR="50800" marT="50800" marB="50800" anchor="ctr" anchorCtr="0" horzOverflow="overflow">
                    <a:lnT w="12700">
                      <a:solidFill>
                        <a:srgbClr val="941100"/>
                      </a:solidFill>
                      <a:miter lim="400000"/>
                    </a:lnT>
                    <a:noFill/>
                  </a:tcPr>
                </a:tc>
                <a:tc>
                  <a:txBody>
                    <a:bodyPr/>
                    <a:lstStyle/>
                    <a:p>
                      <a:pPr algn="ctr">
                        <a:defRPr spc="32" sz="3200">
                          <a:sym typeface="Founders Grotesk"/>
                        </a:defRPr>
                      </a:pPr>
                    </a:p>
                  </a:txBody>
                  <a:tcPr marL="50800" marR="50800" marT="50800" marB="50800" anchor="ctr" anchorCtr="0" horzOverflow="overflow">
                    <a:lnR w="12700">
                      <a:solidFill>
                        <a:srgbClr val="941100"/>
                      </a:solidFill>
                      <a:miter lim="400000"/>
                    </a:lnR>
                    <a:lnT w="12700">
                      <a:solidFill>
                        <a:srgbClr val="941100"/>
                      </a:solidFill>
                      <a:miter lim="400000"/>
                    </a:lnT>
                    <a:noFill/>
                  </a:tcPr>
                </a:tc>
              </a:tr>
              <a:tr h="1920875">
                <a:tc>
                  <a:txBody>
                    <a:bodyPr/>
                    <a:lstStyle/>
                    <a:p>
                      <a:pPr algn="ctr">
                        <a:defRPr spc="0" sz="1800">
                          <a:solidFill>
                            <a:srgbClr val="000000"/>
                          </a:solidFill>
                        </a:defRPr>
                      </a:pPr>
                      <a:r>
                        <a:rPr b="1" spc="32" sz="3200">
                          <a:solidFill>
                            <a:srgbClr val="53585F"/>
                          </a:solidFill>
                          <a:sym typeface="Founders Grotesk"/>
                        </a:rPr>
                        <a:t>email address</a:t>
                      </a:r>
                    </a:p>
                  </a:txBody>
                  <a:tcPr marL="50800" marR="50800" marT="50800" marB="50800" anchor="ctr" anchorCtr="0" horzOverflow="overflow">
                    <a:lnL w="12700">
                      <a:solidFill>
                        <a:srgbClr val="941100"/>
                      </a:solidFill>
                      <a:miter lim="400000"/>
                    </a:lnL>
                    <a:solidFill>
                      <a:srgbClr val="73FA79"/>
                    </a:solidFill>
                  </a:tcPr>
                </a:tc>
                <a:tc>
                  <a:txBody>
                    <a:bodyPr/>
                    <a:lstStyle/>
                    <a:p>
                      <a:pPr algn="ctr">
                        <a:defRPr spc="32" sz="3200">
                          <a:sym typeface="Founders Grotesk"/>
                        </a:defRPr>
                      </a:pPr>
                    </a:p>
                  </a:txBody>
                  <a:tcPr marL="50800" marR="50800" marT="50800" marB="50800" anchor="ctr" anchorCtr="0" horzOverflow="overflow">
                    <a:solidFill>
                      <a:srgbClr val="73FA79"/>
                    </a:solidFill>
                  </a:tcPr>
                </a:tc>
                <a:tc>
                  <a:txBody>
                    <a:bodyPr/>
                    <a:lstStyle/>
                    <a:p>
                      <a:pPr algn="ctr">
                        <a:defRPr spc="32" sz="3200">
                          <a:sym typeface="Founders Grotesk"/>
                        </a:defRPr>
                      </a:pPr>
                    </a:p>
                  </a:txBody>
                  <a:tcPr marL="50800" marR="50800" marT="50800" marB="50800" anchor="ctr" anchorCtr="0" horzOverflow="overflow">
                    <a:solidFill>
                      <a:srgbClr val="73FA79"/>
                    </a:solidFill>
                  </a:tcPr>
                </a:tc>
                <a:tc>
                  <a:txBody>
                    <a:bodyPr/>
                    <a:lstStyle/>
                    <a:p>
                      <a:pPr algn="ctr">
                        <a:defRPr spc="32" sz="3200">
                          <a:sym typeface="Founders Grotesk"/>
                        </a:defRPr>
                      </a:pPr>
                    </a:p>
                  </a:txBody>
                  <a:tcPr marL="50800" marR="50800" marT="50800" marB="50800" anchor="ctr" anchorCtr="0" horzOverflow="overflow">
                    <a:lnR w="12700">
                      <a:solidFill>
                        <a:srgbClr val="941100"/>
                      </a:solidFill>
                      <a:miter lim="400000"/>
                    </a:lnR>
                    <a:solidFill>
                      <a:srgbClr val="73FA79"/>
                    </a:solidFill>
                  </a:tcPr>
                </a:tc>
              </a:tr>
              <a:tr h="1920875">
                <a:tc>
                  <a:txBody>
                    <a:bodyPr/>
                    <a:lstStyle/>
                    <a:p>
                      <a:pPr algn="ctr">
                        <a:defRPr spc="0" sz="1800">
                          <a:solidFill>
                            <a:srgbClr val="000000"/>
                          </a:solidFill>
                        </a:defRPr>
                      </a:pPr>
                      <a:r>
                        <a:rPr b="1" spc="32" sz="3200">
                          <a:solidFill>
                            <a:srgbClr val="53585F"/>
                          </a:solidFill>
                          <a:sym typeface="Founders Grotesk"/>
                        </a:rPr>
                        <a:t>Country</a:t>
                      </a:r>
                    </a:p>
                  </a:txBody>
                  <a:tcPr marL="50800" marR="50800" marT="50800" marB="50800" anchor="ctr" anchorCtr="0" horzOverflow="overflow">
                    <a:lnL w="12700">
                      <a:solidFill>
                        <a:srgbClr val="941100"/>
                      </a:solidFill>
                      <a:miter lim="400000"/>
                    </a:lnL>
                    <a:noFill/>
                  </a:tcPr>
                </a:tc>
                <a:tc>
                  <a:txBody>
                    <a:bodyPr/>
                    <a:lstStyle/>
                    <a:p>
                      <a:pPr algn="ctr">
                        <a:defRPr spc="32" sz="3200">
                          <a:sym typeface="Founders Grotesk"/>
                        </a:defRPr>
                      </a:pPr>
                    </a:p>
                  </a:txBody>
                  <a:tcPr marL="50800" marR="50800" marT="50800" marB="50800" anchor="ctr" anchorCtr="0" horzOverflow="overflow">
                    <a:noFill/>
                  </a:tcPr>
                </a:tc>
                <a:tc>
                  <a:txBody>
                    <a:bodyPr/>
                    <a:lstStyle/>
                    <a:p>
                      <a:pPr algn="ctr">
                        <a:defRPr spc="32" sz="3200">
                          <a:sym typeface="Founders Grotesk"/>
                        </a:defRPr>
                      </a:pPr>
                    </a:p>
                  </a:txBody>
                  <a:tcPr marL="50800" marR="50800" marT="50800" marB="50800" anchor="ctr" anchorCtr="0" horzOverflow="overflow">
                    <a:noFill/>
                  </a:tcPr>
                </a:tc>
                <a:tc>
                  <a:txBody>
                    <a:bodyPr/>
                    <a:lstStyle/>
                    <a:p>
                      <a:pPr algn="ctr">
                        <a:defRPr spc="32" sz="3200">
                          <a:sym typeface="Founders Grotesk"/>
                        </a:defRPr>
                      </a:pPr>
                    </a:p>
                  </a:txBody>
                  <a:tcPr marL="50800" marR="50800" marT="50800" marB="50800" anchor="ctr" anchorCtr="0" horzOverflow="overflow">
                    <a:lnR w="12700">
                      <a:solidFill>
                        <a:srgbClr val="941100"/>
                      </a:solidFill>
                      <a:miter lim="400000"/>
                    </a:lnR>
                    <a:noFill/>
                  </a:tcPr>
                </a:tc>
              </a:tr>
              <a:tr h="1920875">
                <a:tc>
                  <a:txBody>
                    <a:bodyPr/>
                    <a:lstStyle/>
                    <a:p>
                      <a:pPr algn="ctr">
                        <a:defRPr spc="32" sz="3200">
                          <a:sym typeface="Founders Grotesk"/>
                        </a:defRPr>
                      </a:pPr>
                    </a:p>
                  </a:txBody>
                  <a:tcPr marL="50800" marR="50800" marT="50800" marB="50800" anchor="ctr" anchorCtr="0" horzOverflow="overflow">
                    <a:lnL w="12700">
                      <a:solidFill>
                        <a:srgbClr val="941100"/>
                      </a:solidFill>
                      <a:miter lim="400000"/>
                    </a:lnL>
                    <a:lnB w="12700">
                      <a:solidFill>
                        <a:srgbClr val="941100"/>
                      </a:solidFill>
                      <a:miter lim="400000"/>
                    </a:lnB>
                    <a:solidFill>
                      <a:srgbClr val="73FA79"/>
                    </a:solidFill>
                  </a:tcPr>
                </a:tc>
                <a:tc>
                  <a:txBody>
                    <a:bodyPr/>
                    <a:lstStyle/>
                    <a:p>
                      <a:pPr algn="ctr">
                        <a:defRPr spc="32" sz="3200">
                          <a:sym typeface="Founders Grotesk"/>
                        </a:defRPr>
                      </a:pPr>
                    </a:p>
                  </a:txBody>
                  <a:tcPr marL="50800" marR="50800" marT="50800" marB="50800" anchor="ctr" anchorCtr="0" horzOverflow="overflow">
                    <a:lnB w="12700">
                      <a:solidFill>
                        <a:srgbClr val="941100"/>
                      </a:solidFill>
                      <a:miter lim="400000"/>
                    </a:lnB>
                    <a:solidFill>
                      <a:srgbClr val="73FA79"/>
                    </a:solidFill>
                  </a:tcPr>
                </a:tc>
                <a:tc>
                  <a:txBody>
                    <a:bodyPr/>
                    <a:lstStyle/>
                    <a:p>
                      <a:pPr algn="ctr">
                        <a:defRPr spc="32" sz="3200">
                          <a:sym typeface="Founders Grotesk"/>
                        </a:defRPr>
                      </a:pPr>
                    </a:p>
                  </a:txBody>
                  <a:tcPr marL="50800" marR="50800" marT="50800" marB="50800" anchor="ctr" anchorCtr="0" horzOverflow="overflow">
                    <a:lnB w="12700">
                      <a:solidFill>
                        <a:srgbClr val="941100"/>
                      </a:solidFill>
                      <a:miter lim="400000"/>
                    </a:lnB>
                    <a:solidFill>
                      <a:srgbClr val="73FA79"/>
                    </a:solidFill>
                  </a:tcPr>
                </a:tc>
                <a:tc>
                  <a:txBody>
                    <a:bodyPr/>
                    <a:lstStyle/>
                    <a:p>
                      <a:pPr algn="ctr">
                        <a:defRPr spc="32" sz="3200">
                          <a:sym typeface="Founders Grotesk"/>
                        </a:defRPr>
                      </a:pPr>
                    </a:p>
                  </a:txBody>
                  <a:tcPr marL="50800" marR="50800" marT="50800" marB="50800" anchor="ctr" anchorCtr="0" horzOverflow="overflow">
                    <a:lnR w="12700">
                      <a:solidFill>
                        <a:srgbClr val="941100"/>
                      </a:solidFill>
                      <a:miter lim="400000"/>
                    </a:lnR>
                    <a:lnB w="12700">
                      <a:solidFill>
                        <a:srgbClr val="941100"/>
                      </a:solidFill>
                      <a:miter lim="400000"/>
                    </a:lnB>
                    <a:solidFill>
                      <a:srgbClr val="73FA79"/>
                    </a:solidFill>
                  </a:tcPr>
                </a:tc>
              </a:tr>
            </a:tbl>
          </a:graphicData>
        </a:graphic>
      </p:graphicFrame>
      <p:graphicFrame>
        <p:nvGraphicFramePr>
          <p:cNvPr id="255" name="Felicity Song viewed"/>
          <p:cNvGraphicFramePr/>
          <p:nvPr/>
        </p:nvGraphicFramePr>
        <p:xfrm>
          <a:off x="12116393" y="2178595"/>
          <a:ext cx="11620501" cy="76962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869266"/>
                <a:gridCol w="3869266"/>
                <a:gridCol w="3869266"/>
              </a:tblGrid>
              <a:tr h="857250">
                <a:tc gridSpan="3">
                  <a:txBody>
                    <a:bodyPr/>
                    <a:lstStyle/>
                    <a:p>
                      <a:pPr algn="ctr">
                        <a:defRPr b="0" spc="0" sz="1800">
                          <a:solidFill>
                            <a:srgbClr val="000000"/>
                          </a:solidFill>
                        </a:defRPr>
                      </a:pPr>
                      <a:r>
                        <a:rPr b="1" sz="5000">
                          <a:latin typeface="Founders Grotesk"/>
                          <a:ea typeface="Founders Grotesk"/>
                          <a:cs typeface="Founders Grotesk"/>
                          <a:sym typeface="Founders Grotesk"/>
                        </a:rPr>
                        <a:t>Felicity Song viewed</a:t>
                      </a:r>
                    </a:p>
                  </a:txBody>
                  <a:tcPr marL="50800" marR="50800" marT="50800" marB="50800" anchor="ctr" anchorCtr="0" horzOverflow="overflow">
                    <a:lnL/>
                    <a:lnR/>
                    <a:lnT/>
                    <a:lnB w="12700">
                      <a:solidFill>
                        <a:srgbClr val="FF2600"/>
                      </a:solidFill>
                      <a:miter lim="400000"/>
                    </a:lnB>
                    <a:solidFill>
                      <a:srgbClr val="000000">
                        <a:alpha val="0"/>
                      </a:srgbClr>
                    </a:solidFill>
                  </a:tcPr>
                </a:tc>
                <a:tc hMerge="1">
                  <a:tcPr/>
                </a:tc>
                <a:tc hMerge="1">
                  <a:tcPr/>
                </a:tc>
              </a:tr>
              <a:tr h="1536700">
                <a:tc>
                  <a:txBody>
                    <a:bodyPr/>
                    <a:lstStyle/>
                    <a:p>
                      <a:pPr algn="ctr">
                        <a:defRPr b="0" spc="0" sz="1800">
                          <a:solidFill>
                            <a:srgbClr val="000000"/>
                          </a:solidFill>
                        </a:defRPr>
                      </a:pPr>
                      <a:r>
                        <a:rPr sz="3200">
                          <a:solidFill>
                            <a:srgbClr val="53585F"/>
                          </a:solidFill>
                          <a:sym typeface="Founders Grotesk Semibold"/>
                        </a:rPr>
                        <a:t>PK ID</a:t>
                      </a:r>
                    </a:p>
                  </a:txBody>
                  <a:tcPr marL="114300" marR="114300" marT="114300" marB="114300" anchor="ctr" anchorCtr="0" horzOverflow="overflow">
                    <a:lnL w="12700">
                      <a:solidFill>
                        <a:srgbClr val="FF2600"/>
                      </a:solidFill>
                      <a:miter lim="400000"/>
                    </a:lnL>
                    <a:lnT w="12700">
                      <a:solidFill>
                        <a:srgbClr val="FF2600"/>
                      </a:solidFill>
                      <a:miter lim="400000"/>
                    </a:lnT>
                  </a:tcPr>
                </a:tc>
                <a:tc>
                  <a:txBody>
                    <a:bodyPr/>
                    <a:lstStyle/>
                    <a:p>
                      <a:pPr algn="ctr">
                        <a:defRPr spc="0" sz="3200">
                          <a:latin typeface="+mn-lt"/>
                          <a:ea typeface="+mn-ea"/>
                          <a:cs typeface="+mn-cs"/>
                          <a:sym typeface="Founders Grotesk Semibold"/>
                        </a:defRPr>
                      </a:pPr>
                    </a:p>
                  </a:txBody>
                  <a:tcPr marL="114300" marR="114300" marT="114300" marB="114300" anchor="ctr" anchorCtr="0" horzOverflow="overflow">
                    <a:lnT w="12700">
                      <a:solidFill>
                        <a:srgbClr val="FF2600"/>
                      </a:solidFill>
                      <a:miter lim="400000"/>
                    </a:lnT>
                  </a:tcPr>
                </a:tc>
                <a:tc>
                  <a:txBody>
                    <a:bodyPr/>
                    <a:lstStyle/>
                    <a:p>
                      <a:pPr algn="ctr">
                        <a:defRPr spc="0" sz="3200">
                          <a:latin typeface="+mn-lt"/>
                          <a:ea typeface="+mn-ea"/>
                          <a:cs typeface="+mn-cs"/>
                          <a:sym typeface="Founders Grotesk Semibold"/>
                        </a:defRPr>
                      </a:pPr>
                    </a:p>
                  </a:txBody>
                  <a:tcPr marL="114300" marR="114300" marT="114300" marB="114300" anchor="ctr" anchorCtr="0" horzOverflow="overflow">
                    <a:lnR w="12700">
                      <a:solidFill>
                        <a:srgbClr val="FF2600"/>
                      </a:solidFill>
                      <a:miter lim="400000"/>
                    </a:lnR>
                    <a:lnT w="12700">
                      <a:solidFill>
                        <a:srgbClr val="FF2600"/>
                      </a:solidFill>
                      <a:miter lim="400000"/>
                    </a:lnT>
                  </a:tcPr>
                </a:tc>
              </a:tr>
              <a:tr h="1536700">
                <a:tc>
                  <a:txBody>
                    <a:bodyPr/>
                    <a:lstStyle/>
                    <a:p>
                      <a:pPr algn="ctr">
                        <a:defRPr b="0" spc="0" sz="1800">
                          <a:solidFill>
                            <a:srgbClr val="000000"/>
                          </a:solidFill>
                        </a:defRPr>
                      </a:pPr>
                      <a:r>
                        <a:rPr sz="3200">
                          <a:solidFill>
                            <a:srgbClr val="53585F"/>
                          </a:solidFill>
                          <a:sym typeface="Founders Grotesk Semibold"/>
                        </a:rPr>
                        <a:t>Foreign Key( FK)</a:t>
                      </a:r>
                    </a:p>
                  </a:txBody>
                  <a:tcPr marL="114300" marR="114300" marT="114300" marB="114300" anchor="ctr" anchorCtr="0" horzOverflow="overflow">
                    <a:lnL w="12700">
                      <a:solidFill>
                        <a:srgbClr val="FF2600"/>
                      </a:solidFill>
                      <a:miter lim="400000"/>
                    </a:lnL>
                  </a:tcPr>
                </a:tc>
                <a:tc>
                  <a:txBody>
                    <a:bodyPr/>
                    <a:lstStyle/>
                    <a:p>
                      <a:pPr algn="ctr">
                        <a:defRPr spc="0" sz="1800">
                          <a:solidFill>
                            <a:srgbClr val="000000"/>
                          </a:solidFill>
                        </a:defRPr>
                      </a:pPr>
                      <a:r>
                        <a:rPr spc="32" sz="3200">
                          <a:sym typeface="Founders Grotesk"/>
                        </a:rPr>
                        <a:t>Fan  ID</a:t>
                      </a:r>
                    </a:p>
                  </a:txBody>
                  <a:tcPr marL="114300" marR="114300" marT="114300" marB="114300" anchor="ctr" anchorCtr="0" horzOverflow="overflow">
                    <a:noFill/>
                  </a:tcPr>
                </a:tc>
                <a:tc>
                  <a:txBody>
                    <a:bodyPr/>
                    <a:lstStyle/>
                    <a:p>
                      <a:pPr algn="ctr">
                        <a:defRPr spc="32" sz="3200">
                          <a:solidFill>
                            <a:srgbClr val="000000"/>
                          </a:solidFill>
                          <a:sym typeface="Founders Grotesk"/>
                        </a:defRPr>
                      </a:pPr>
                    </a:p>
                  </a:txBody>
                  <a:tcPr marL="114300" marR="114300" marT="114300" marB="114300" anchor="ctr" anchorCtr="0" horzOverflow="overflow">
                    <a:lnR w="12700">
                      <a:solidFill>
                        <a:srgbClr val="FF2600"/>
                      </a:solidFill>
                      <a:miter lim="400000"/>
                    </a:lnR>
                    <a:noFill/>
                  </a:tcPr>
                </a:tc>
              </a:tr>
              <a:tr h="1536700">
                <a:tc>
                  <a:txBody>
                    <a:bodyPr/>
                    <a:lstStyle/>
                    <a:p>
                      <a:pPr algn="ctr">
                        <a:defRPr b="0" spc="0" sz="3200">
                          <a:sym typeface="Founders Grotesk Semibold"/>
                        </a:defRPr>
                      </a:pPr>
                    </a:p>
                  </a:txBody>
                  <a:tcPr marL="114300" marR="114300" marT="114300" marB="114300" anchor="ctr" anchorCtr="0" horzOverflow="overflow">
                    <a:lnL w="12700">
                      <a:solidFill>
                        <a:srgbClr val="FF2600"/>
                      </a:solidFill>
                      <a:miter lim="400000"/>
                    </a:lnL>
                  </a:tcPr>
                </a:tc>
                <a:tc>
                  <a:txBody>
                    <a:bodyPr/>
                    <a:lstStyle/>
                    <a:p>
                      <a:pPr algn="ctr">
                        <a:defRPr spc="0" sz="1800">
                          <a:solidFill>
                            <a:srgbClr val="000000"/>
                          </a:solidFill>
                        </a:defRPr>
                      </a:pPr>
                      <a:r>
                        <a:rPr spc="32" sz="3200">
                          <a:solidFill>
                            <a:srgbClr val="212121"/>
                          </a:solidFill>
                          <a:sym typeface="Founders Grotesk"/>
                        </a:rPr>
                        <a:t>Song Description</a:t>
                      </a:r>
                    </a:p>
                  </a:txBody>
                  <a:tcPr marL="114300" marR="114300" marT="114300" marB="114300" anchor="ctr" anchorCtr="0" horzOverflow="overflow">
                    <a:solidFill>
                      <a:srgbClr val="4F8F00"/>
                    </a:solidFill>
                  </a:tcPr>
                </a:tc>
                <a:tc>
                  <a:txBody>
                    <a:bodyPr/>
                    <a:lstStyle/>
                    <a:p>
                      <a:pPr algn="ctr">
                        <a:defRPr spc="32" sz="3200">
                          <a:solidFill>
                            <a:srgbClr val="212121"/>
                          </a:solidFill>
                          <a:sym typeface="Founders Grotesk"/>
                        </a:defRPr>
                      </a:pPr>
                    </a:p>
                  </a:txBody>
                  <a:tcPr marL="114300" marR="114300" marT="114300" marB="114300" anchor="ctr" anchorCtr="0" horzOverflow="overflow">
                    <a:lnR w="12700">
                      <a:solidFill>
                        <a:srgbClr val="FF2600"/>
                      </a:solidFill>
                      <a:miter lim="400000"/>
                    </a:lnR>
                    <a:solidFill>
                      <a:srgbClr val="4F8F00"/>
                    </a:solidFill>
                  </a:tcPr>
                </a:tc>
              </a:tr>
              <a:tr h="1536700">
                <a:tc>
                  <a:txBody>
                    <a:bodyPr/>
                    <a:lstStyle/>
                    <a:p>
                      <a:pPr algn="ctr">
                        <a:defRPr b="0" spc="0" sz="3200">
                          <a:sym typeface="Founders Grotesk Semibold"/>
                        </a:defRPr>
                      </a:pPr>
                    </a:p>
                  </a:txBody>
                  <a:tcPr marL="114300" marR="114300" marT="114300" marB="114300" anchor="ctr" anchorCtr="0" horzOverflow="overflow">
                    <a:lnL w="12700">
                      <a:solidFill>
                        <a:srgbClr val="FF2600"/>
                      </a:solidFill>
                      <a:miter lim="400000"/>
                    </a:lnL>
                  </a:tcPr>
                </a:tc>
                <a:tc>
                  <a:txBody>
                    <a:bodyPr/>
                    <a:lstStyle/>
                    <a:p>
                      <a:pPr algn="ctr">
                        <a:defRPr spc="0" sz="1800">
                          <a:solidFill>
                            <a:srgbClr val="000000"/>
                          </a:solidFill>
                        </a:defRPr>
                      </a:pPr>
                      <a:r>
                        <a:rPr spc="32" sz="3200">
                          <a:solidFill>
                            <a:srgbClr val="212121"/>
                          </a:solidFill>
                          <a:sym typeface="Founders Grotesk"/>
                        </a:rPr>
                        <a:t>Date</a:t>
                      </a:r>
                    </a:p>
                  </a:txBody>
                  <a:tcPr marL="114300" marR="114300" marT="114300" marB="114300" anchor="ctr" anchorCtr="0" horzOverflow="overflow">
                    <a:noFill/>
                  </a:tcPr>
                </a:tc>
                <a:tc>
                  <a:txBody>
                    <a:bodyPr/>
                    <a:lstStyle/>
                    <a:p>
                      <a:pPr algn="ctr">
                        <a:defRPr spc="32" sz="3200">
                          <a:solidFill>
                            <a:srgbClr val="212121"/>
                          </a:solidFill>
                          <a:sym typeface="Founders Grotesk"/>
                        </a:defRPr>
                      </a:pPr>
                    </a:p>
                  </a:txBody>
                  <a:tcPr marL="114300" marR="114300" marT="114300" marB="114300" anchor="ctr" anchorCtr="0" horzOverflow="overflow">
                    <a:lnR w="12700">
                      <a:solidFill>
                        <a:srgbClr val="FF2600"/>
                      </a:solidFill>
                      <a:miter lim="400000"/>
                    </a:lnR>
                    <a:noFill/>
                  </a:tcPr>
                </a:tc>
              </a:tr>
              <a:tr h="1536700">
                <a:tc>
                  <a:txBody>
                    <a:bodyPr/>
                    <a:lstStyle/>
                    <a:p>
                      <a:pPr algn="ctr">
                        <a:defRPr b="0" spc="0" sz="3200">
                          <a:sym typeface="Founders Grotesk Semibold"/>
                        </a:defRPr>
                      </a:pPr>
                    </a:p>
                  </a:txBody>
                  <a:tcPr marL="114300" marR="114300" marT="114300" marB="114300" anchor="ctr" anchorCtr="0" horzOverflow="overflow">
                    <a:lnL w="12700">
                      <a:solidFill>
                        <a:srgbClr val="FF2600"/>
                      </a:solidFill>
                      <a:miter lim="400000"/>
                    </a:lnL>
                    <a:lnB w="12700">
                      <a:solidFill>
                        <a:srgbClr val="FF2600"/>
                      </a:solidFill>
                      <a:miter lim="400000"/>
                    </a:lnB>
                  </a:tcPr>
                </a:tc>
                <a:tc>
                  <a:txBody>
                    <a:bodyPr/>
                    <a:lstStyle/>
                    <a:p>
                      <a:pPr algn="ctr">
                        <a:defRPr spc="0" sz="1800">
                          <a:solidFill>
                            <a:srgbClr val="000000"/>
                          </a:solidFill>
                        </a:defRPr>
                      </a:pPr>
                      <a:r>
                        <a:rPr spc="32" sz="3200">
                          <a:sym typeface="Founders Grotesk"/>
                        </a:rPr>
                        <a:t>Review</a:t>
                      </a:r>
                    </a:p>
                  </a:txBody>
                  <a:tcPr marL="114300" marR="114300" marT="114300" marB="114300" anchor="ctr" anchorCtr="0" horzOverflow="overflow">
                    <a:lnB w="12700">
                      <a:solidFill>
                        <a:srgbClr val="FF2600"/>
                      </a:solidFill>
                      <a:miter lim="400000"/>
                    </a:lnB>
                    <a:solidFill>
                      <a:srgbClr val="4F8F00"/>
                    </a:solidFill>
                  </a:tcPr>
                </a:tc>
                <a:tc>
                  <a:txBody>
                    <a:bodyPr/>
                    <a:lstStyle/>
                    <a:p>
                      <a:pPr algn="ctr">
                        <a:defRPr spc="32" sz="3200">
                          <a:solidFill>
                            <a:srgbClr val="000000"/>
                          </a:solidFill>
                          <a:sym typeface="Founders Grotesk"/>
                        </a:defRPr>
                      </a:pPr>
                    </a:p>
                  </a:txBody>
                  <a:tcPr marL="114300" marR="114300" marT="114300" marB="114300" anchor="ctr" anchorCtr="0" horzOverflow="overflow">
                    <a:lnR w="12700">
                      <a:solidFill>
                        <a:srgbClr val="FF2600"/>
                      </a:solidFill>
                      <a:miter lim="400000"/>
                    </a:lnR>
                    <a:lnB w="12700">
                      <a:solidFill>
                        <a:srgbClr val="FF2600"/>
                      </a:solidFill>
                      <a:miter lim="400000"/>
                    </a:lnB>
                    <a:solidFill>
                      <a:srgbClr val="4F8F00"/>
                    </a:solidFill>
                  </a:tcPr>
                </a:tc>
              </a:tr>
            </a:tbl>
          </a:graphicData>
        </a:graphic>
      </p:graphicFrame>
      <p:sp>
        <p:nvSpPr>
          <p:cNvPr id="256" name="M O S C O W"/>
          <p:cNvSpPr txBox="1"/>
          <p:nvPr/>
        </p:nvSpPr>
        <p:spPr>
          <a:xfrm>
            <a:off x="5051750" y="11615514"/>
            <a:ext cx="13533645" cy="7820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FF2600"/>
                </a:solidFill>
              </a:defRPr>
            </a:pPr>
            <a:r>
              <a:t>M O S </a:t>
            </a:r>
            <a:r>
              <a:rPr>
                <a:solidFill>
                  <a:srgbClr val="009051"/>
                </a:solidFill>
              </a:rPr>
              <a:t>C</a:t>
            </a:r>
            <a:r>
              <a:t> O </a:t>
            </a:r>
            <a:r>
              <a:rPr>
                <a:solidFill>
                  <a:srgbClr val="011993"/>
                </a:solidFill>
              </a:rPr>
              <a:t>W</a:t>
            </a:r>
          </a:p>
        </p:txBody>
      </p:sp>
      <p:sp>
        <p:nvSpPr>
          <p:cNvPr id="257" name="Line"/>
          <p:cNvSpPr/>
          <p:nvPr/>
        </p:nvSpPr>
        <p:spPr>
          <a:xfrm flipV="1">
            <a:off x="6281435" y="5516145"/>
            <a:ext cx="11074275" cy="6525357"/>
          </a:xfrm>
          <a:prstGeom prst="line">
            <a:avLst/>
          </a:prstGeom>
          <a:ln w="114300">
            <a:solidFill>
              <a:srgbClr val="FFD479"/>
            </a:solidFill>
            <a:miter lim="400000"/>
          </a:ln>
        </p:spPr>
        <p:txBody>
          <a:bodyPr lIns="50800" tIns="50800" rIns="50800" bIns="50800" anchor="ctr"/>
          <a:lstStyle/>
          <a:p>
            <a:pPr/>
          </a:p>
        </p:txBody>
      </p:sp>
      <p:sp>
        <p:nvSpPr>
          <p:cNvPr id="258" name="Line"/>
          <p:cNvSpPr/>
          <p:nvPr/>
        </p:nvSpPr>
        <p:spPr>
          <a:xfrm flipV="1">
            <a:off x="5213684" y="3878461"/>
            <a:ext cx="9982346" cy="7952644"/>
          </a:xfrm>
          <a:prstGeom prst="line">
            <a:avLst/>
          </a:prstGeom>
          <a:ln w="114300">
            <a:solidFill>
              <a:srgbClr val="FF7E79"/>
            </a:solidFill>
            <a:miter lim="400000"/>
          </a:ln>
        </p:spPr>
        <p:txBody>
          <a:bodyPr lIns="50800" tIns="50800" rIns="50800" bIns="50800" anchor="ctr"/>
          <a:lstStyle/>
          <a:p>
            <a:pPr/>
          </a:p>
        </p:txBody>
      </p:sp>
      <p:sp>
        <p:nvSpPr>
          <p:cNvPr id="259" name="Line"/>
          <p:cNvSpPr/>
          <p:nvPr/>
        </p:nvSpPr>
        <p:spPr>
          <a:xfrm flipV="1">
            <a:off x="6984999" y="7430126"/>
            <a:ext cx="9667145" cy="4447717"/>
          </a:xfrm>
          <a:prstGeom prst="line">
            <a:avLst/>
          </a:prstGeom>
          <a:ln w="114300">
            <a:solidFill>
              <a:srgbClr val="73FDFF"/>
            </a:solidFill>
            <a:miter lim="400000"/>
          </a:ln>
        </p:spPr>
        <p:txBody>
          <a:bodyPr lIns="50800" tIns="50800" rIns="50800" bIns="50800" anchor="ctr"/>
          <a:lstStyle/>
          <a:p>
            <a:pPr/>
          </a:p>
        </p:txBody>
      </p:sp>
      <p:pic>
        <p:nvPicPr>
          <p:cNvPr id="260" name="Line Line" descr="Line Line"/>
          <p:cNvPicPr>
            <a:picLocks noChangeAspect="0"/>
          </p:cNvPicPr>
          <p:nvPr/>
        </p:nvPicPr>
        <p:blipFill>
          <a:blip r:embed="rId3">
            <a:alphaModFix amt="98811"/>
            <a:extLst/>
          </a:blip>
          <a:stretch>
            <a:fillRect/>
          </a:stretch>
        </p:blipFill>
        <p:spPr>
          <a:xfrm rot="20816138">
            <a:off x="5147841" y="10483160"/>
            <a:ext cx="12743330" cy="76201"/>
          </a:xfrm>
          <a:prstGeom prst="rect">
            <a:avLst/>
          </a:prstGeom>
        </p:spPr>
      </p:pic>
      <p:pic>
        <p:nvPicPr>
          <p:cNvPr id="262" name="Line Line" descr="Line Line"/>
          <p:cNvPicPr>
            <a:picLocks noChangeAspect="0"/>
          </p:cNvPicPr>
          <p:nvPr/>
        </p:nvPicPr>
        <p:blipFill>
          <a:blip r:embed="rId4">
            <a:extLst/>
          </a:blip>
          <a:stretch>
            <a:fillRect/>
          </a:stretch>
        </p:blipFill>
        <p:spPr>
          <a:xfrm rot="20892512">
            <a:off x="7921417" y="11187569"/>
            <a:ext cx="9075841" cy="76201"/>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177"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78"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79" name="DevOps whereby Devlopers and IT operations working collaboratively which continuous Intergration and Deployment"/>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lvl1pPr defTabSz="429259">
              <a:defRPr spc="87" sz="1456"/>
            </a:lvl1pPr>
          </a:lstStyle>
          <a:p>
            <a:pPr/>
            <a:r>
              <a:t>DevOps whereby Devlopers and IT operations working collaboratively which continuous Intergration and Deployment</a:t>
            </a:r>
          </a:p>
        </p:txBody>
      </p:sp>
      <p:sp>
        <p:nvSpPr>
          <p:cNvPr id="180" name="The backbone of DevOps is CI and CD…"/>
          <p:cNvSpPr txBox="1"/>
          <p:nvPr>
            <p:ph type="title"/>
          </p:nvPr>
        </p:nvSpPr>
        <p:spPr>
          <a:xfrm>
            <a:off x="391127" y="2698915"/>
            <a:ext cx="9579482" cy="7171389"/>
          </a:xfrm>
          <a:prstGeom prst="rect">
            <a:avLst/>
          </a:prstGeom>
        </p:spPr>
        <p:txBody>
          <a:bodyPr/>
          <a:lstStyle/>
          <a:p>
            <a:pPr defTabSz="718184">
              <a:defRPr spc="-142" sz="7134"/>
            </a:pPr>
            <a:r>
              <a:t>The backbone of DevOps is </a:t>
            </a:r>
            <a:r>
              <a:rPr>
                <a:solidFill>
                  <a:srgbClr val="FF9300"/>
                </a:solidFill>
              </a:rPr>
              <a:t>CI and CD</a:t>
            </a:r>
            <a:r>
              <a:t> </a:t>
            </a:r>
          </a:p>
          <a:p>
            <a:pPr defTabSz="718184">
              <a:defRPr spc="-142" sz="7134"/>
            </a:pPr>
            <a:r>
              <a:t>follows this route:</a:t>
            </a:r>
          </a:p>
          <a:p>
            <a:pPr defTabSz="718184">
              <a:defRPr spc="-142" sz="7134"/>
            </a:pPr>
            <a:r>
              <a:rPr spc="-121" sz="6090">
                <a:solidFill>
                  <a:srgbClr val="000000"/>
                </a:solidFill>
              </a:rPr>
              <a:t>STARTs </a:t>
            </a:r>
            <a:endParaRPr spc="-121" sz="6090">
              <a:solidFill>
                <a:srgbClr val="000000"/>
              </a:solidFill>
            </a:endParaRPr>
          </a:p>
          <a:p>
            <a:pPr defTabSz="718184">
              <a:defRPr spc="-142" sz="7134"/>
            </a:pPr>
            <a:r>
              <a:rPr>
                <a:solidFill>
                  <a:srgbClr val="FF9300"/>
                </a:solidFill>
              </a:rPr>
              <a:t>CI and CD</a:t>
            </a:r>
            <a:r>
              <a:t> means continuous Integration and continuous deployment</a:t>
            </a:r>
          </a:p>
        </p:txBody>
      </p:sp>
      <p:pic>
        <p:nvPicPr>
          <p:cNvPr id="181" name="Image" descr="Image"/>
          <p:cNvPicPr>
            <a:picLocks noChangeAspect="1"/>
          </p:cNvPicPr>
          <p:nvPr/>
        </p:nvPicPr>
        <p:blipFill>
          <a:blip r:embed="rId2">
            <a:extLst/>
          </a:blip>
          <a:stretch>
            <a:fillRect/>
          </a:stretch>
        </p:blipFill>
        <p:spPr>
          <a:xfrm>
            <a:off x="10160727" y="3151563"/>
            <a:ext cx="12532184" cy="6266093"/>
          </a:xfrm>
          <a:prstGeom prst="rect">
            <a:avLst/>
          </a:prstGeom>
          <a:ln w="12700">
            <a:miter lim="400000"/>
          </a:ln>
        </p:spPr>
      </p:pic>
      <p:sp>
        <p:nvSpPr>
          <p:cNvPr id="182" name="Line"/>
          <p:cNvSpPr/>
          <p:nvPr/>
        </p:nvSpPr>
        <p:spPr>
          <a:xfrm flipV="1">
            <a:off x="3539530" y="4535374"/>
            <a:ext cx="7976332" cy="1113431"/>
          </a:xfrm>
          <a:prstGeom prst="line">
            <a:avLst/>
          </a:prstGeom>
          <a:ln w="114300">
            <a:solidFill>
              <a:schemeClr val="accent4"/>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184" name="Author and Date"/>
          <p:cNvSpPr txBox="1"/>
          <p:nvPr>
            <p:ph type="body" idx="13"/>
          </p:nvPr>
        </p:nvSpPr>
        <p:spPr>
          <a:prstGeom prst="rect">
            <a:avLst/>
          </a:prstGeom>
        </p:spPr>
        <p:txBody>
          <a:bodyPr/>
          <a:lstStyle/>
          <a:p>
            <a:pPr/>
          </a:p>
        </p:txBody>
      </p:sp>
      <p:sp>
        <p:nvSpPr>
          <p:cNvPr id="185" name="Git. Python Code, Build. Version Control Collaboration-Python is an Open source  And Assessible…"/>
          <p:cNvSpPr txBox="1"/>
          <p:nvPr>
            <p:ph type="body" idx="1"/>
          </p:nvPr>
        </p:nvSpPr>
        <p:spPr>
          <a:xfrm>
            <a:off x="2760076" y="3587875"/>
            <a:ext cx="17563243" cy="7697009"/>
          </a:xfrm>
          <a:prstGeom prst="rect">
            <a:avLst/>
          </a:prstGeom>
        </p:spPr>
        <p:txBody>
          <a:bodyPr/>
          <a:lstStyle/>
          <a:p>
            <a:pPr indent="-317500" defTabSz="457200">
              <a:lnSpc>
                <a:spcPct val="100000"/>
              </a:lnSpc>
              <a:spcBef>
                <a:spcPts val="400"/>
              </a:spcBef>
              <a:buClr>
                <a:srgbClr val="202124"/>
              </a:buClr>
              <a:buFont typeface="Arial"/>
              <a:defRPr spc="0" sz="4000">
                <a:solidFill>
                  <a:srgbClr val="202124"/>
                </a:solidFill>
                <a:latin typeface="Arial"/>
                <a:ea typeface="Arial"/>
                <a:cs typeface="Arial"/>
                <a:sym typeface="Arial"/>
              </a:defRPr>
            </a:pPr>
            <a:r>
              <a:rPr>
                <a:solidFill>
                  <a:srgbClr val="70757A"/>
                </a:solidFill>
              </a:rPr>
              <a:t>Git. Python Code, Build. Version Control Collaboration-Python is an Open source  And Assessible</a:t>
            </a:r>
            <a:endParaRPr>
              <a:solidFill>
                <a:srgbClr val="70757A"/>
              </a:solidFill>
            </a:endParaRPr>
          </a:p>
          <a:p>
            <a:pPr indent="-317500" defTabSz="457200">
              <a:lnSpc>
                <a:spcPct val="100000"/>
              </a:lnSpc>
              <a:spcBef>
                <a:spcPts val="400"/>
              </a:spcBef>
              <a:buClr>
                <a:srgbClr val="202124"/>
              </a:buClr>
              <a:buFont typeface="Arial"/>
              <a:defRPr spc="0" sz="4000">
                <a:solidFill>
                  <a:srgbClr val="202124"/>
                </a:solidFill>
                <a:latin typeface="Arial"/>
                <a:ea typeface="Arial"/>
                <a:cs typeface="Arial"/>
                <a:sym typeface="Arial"/>
              </a:defRPr>
            </a:pPr>
            <a:endParaRPr>
              <a:solidFill>
                <a:srgbClr val="70757A"/>
              </a:solidFill>
            </a:endParaRPr>
          </a:p>
          <a:p>
            <a:pPr indent="-317500" defTabSz="457200">
              <a:lnSpc>
                <a:spcPct val="100000"/>
              </a:lnSpc>
              <a:spcBef>
                <a:spcPts val="400"/>
              </a:spcBef>
              <a:buClr>
                <a:srgbClr val="202124"/>
              </a:buClr>
              <a:buFont typeface="Arial"/>
              <a:defRPr spc="0" sz="4000">
                <a:solidFill>
                  <a:srgbClr val="202124"/>
                </a:solidFill>
                <a:latin typeface="Arial"/>
                <a:ea typeface="Arial"/>
                <a:cs typeface="Arial"/>
                <a:sym typeface="Arial"/>
              </a:defRPr>
            </a:pPr>
            <a:r>
              <a:rPr>
                <a:solidFill>
                  <a:srgbClr val="70757A"/>
                </a:solidFill>
              </a:rPr>
              <a:t>Jenkins. Jenkins Pipeline Build, Test, Deploy. Also Github allows for automation of the software workflows and can Build and Test and Deploy code.</a:t>
            </a:r>
            <a:endParaRPr>
              <a:solidFill>
                <a:srgbClr val="70757A"/>
              </a:solidFill>
            </a:endParaRPr>
          </a:p>
          <a:p>
            <a:pPr indent="-317500" defTabSz="457200">
              <a:lnSpc>
                <a:spcPct val="100000"/>
              </a:lnSpc>
              <a:spcBef>
                <a:spcPts val="400"/>
              </a:spcBef>
              <a:buClr>
                <a:srgbClr val="202124"/>
              </a:buClr>
              <a:buFont typeface="Arial"/>
              <a:defRPr spc="0" sz="4000">
                <a:solidFill>
                  <a:srgbClr val="202124"/>
                </a:solidFill>
                <a:latin typeface="Arial"/>
                <a:ea typeface="Arial"/>
                <a:cs typeface="Arial"/>
                <a:sym typeface="Arial"/>
              </a:defRPr>
            </a:pPr>
            <a:endParaRPr>
              <a:solidFill>
                <a:srgbClr val="70757A"/>
              </a:solidFill>
            </a:endParaRPr>
          </a:p>
          <a:p>
            <a:pPr indent="-317500" defTabSz="457200">
              <a:lnSpc>
                <a:spcPct val="100000"/>
              </a:lnSpc>
              <a:spcBef>
                <a:spcPts val="400"/>
              </a:spcBef>
              <a:buClr>
                <a:srgbClr val="202124"/>
              </a:buClr>
              <a:buFont typeface="Arial"/>
              <a:defRPr spc="0" sz="4000">
                <a:solidFill>
                  <a:srgbClr val="202124"/>
                </a:solidFill>
                <a:latin typeface="Arial"/>
                <a:ea typeface="Arial"/>
                <a:cs typeface="Arial"/>
                <a:sym typeface="Arial"/>
              </a:defRPr>
            </a:pPr>
            <a:r>
              <a:rPr>
                <a:solidFill>
                  <a:srgbClr val="70757A"/>
                </a:solidFill>
              </a:rPr>
              <a:t>Docker. Build, Deploy, Operate.</a:t>
            </a:r>
            <a:endParaRPr>
              <a:solidFill>
                <a:srgbClr val="70757A"/>
              </a:solidFill>
            </a:endParaRPr>
          </a:p>
        </p:txBody>
      </p:sp>
      <p:sp>
        <p:nvSpPr>
          <p:cNvPr id="186" name="The Project Brief Tools"/>
          <p:cNvSpPr txBox="1"/>
          <p:nvPr>
            <p:ph type="title"/>
          </p:nvPr>
        </p:nvSpPr>
        <p:spPr>
          <a:xfrm>
            <a:off x="3130629" y="901442"/>
            <a:ext cx="15884247" cy="1951019"/>
          </a:xfrm>
          <a:prstGeom prst="rect">
            <a:avLst/>
          </a:prstGeom>
        </p:spPr>
        <p:txBody>
          <a:bodyPr/>
          <a:lstStyle/>
          <a:p>
            <a:pPr/>
            <a:r>
              <a:t>The Project Brief Tools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188" name="The Activities &amp; Process  (setup)"/>
          <p:cNvSpPr txBox="1"/>
          <p:nvPr>
            <p:ph type="body" idx="13"/>
          </p:nvPr>
        </p:nvSpPr>
        <p:spPr>
          <a:xfrm>
            <a:off x="15191716" y="2239401"/>
            <a:ext cx="8617030" cy="1312774"/>
          </a:xfrm>
          <a:prstGeom prst="rect">
            <a:avLst/>
          </a:prstGeom>
          <a:extLst>
            <a:ext uri="{C572A759-6A51-4108-AA02-DFA0A04FC94B}">
              <ma14:wrappingTextBoxFlag xmlns:ma14="http://schemas.microsoft.com/office/mac/drawingml/2011/main" val="1"/>
            </a:ext>
          </a:extLst>
        </p:spPr>
        <p:txBody>
          <a:bodyPr/>
          <a:lstStyle/>
          <a:p>
            <a:pPr defTabSz="321310">
              <a:defRPr sz="4400">
                <a:solidFill>
                  <a:srgbClr val="FF40FF"/>
                </a:solidFill>
              </a:defRPr>
            </a:pPr>
            <a:r>
              <a:t>The Activities &amp; Process  </a:t>
            </a:r>
            <a:r>
              <a:rPr>
                <a:solidFill>
                  <a:srgbClr val="FF2600"/>
                </a:solidFill>
              </a:rPr>
              <a:t>(setup)</a:t>
            </a:r>
            <a:endParaRPr>
              <a:solidFill>
                <a:srgbClr val="FF2600"/>
              </a:solidFill>
            </a:endParaRPr>
          </a:p>
        </p:txBody>
      </p:sp>
      <p:sp>
        <p:nvSpPr>
          <p:cNvPr id="189"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90" name="Line"/>
          <p:cNvSpPr/>
          <p:nvPr/>
        </p:nvSpPr>
        <p:spPr>
          <a:xfrm>
            <a:off x="2183618" y="529099"/>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91" name="This slide shows the technologies/Tools Used for House Chores  FLASK APP"/>
          <p:cNvSpPr txBox="1"/>
          <p:nvPr>
            <p:ph type="title"/>
          </p:nvPr>
        </p:nvSpPr>
        <p:spPr>
          <a:xfrm>
            <a:off x="15076991" y="1011019"/>
            <a:ext cx="8846479" cy="1161892"/>
          </a:xfrm>
          <a:prstGeom prst="rect">
            <a:avLst/>
          </a:prstGeom>
        </p:spPr>
        <p:txBody>
          <a:bodyPr/>
          <a:lstStyle>
            <a:lvl1pPr defTabSz="396239">
              <a:defRPr sz="3839"/>
            </a:lvl1pPr>
          </a:lstStyle>
          <a:p>
            <a:pPr/>
            <a:r>
              <a:t>This slide shows the technologies/Tools Used for House Chores  FLASK APP</a:t>
            </a:r>
          </a:p>
        </p:txBody>
      </p:sp>
      <p:sp>
        <p:nvSpPr>
          <p:cNvPr id="192" name="First Created Virtual Machines on Microsoft Azure. Two Virtual  machine were made. Development and Production. One machine (Felicity2) was used for the code editor Virtual Studio IDE &amp; Python 3.8 DB  VENV and the second machine (Deployment) was used for "/>
          <p:cNvSpPr txBox="1"/>
          <p:nvPr>
            <p:ph type="body" sz="half" idx="1"/>
          </p:nvPr>
        </p:nvSpPr>
        <p:spPr>
          <a:xfrm>
            <a:off x="15126000" y="3283128"/>
            <a:ext cx="8617031" cy="10000790"/>
          </a:xfrm>
          <a:prstGeom prst="rect">
            <a:avLst/>
          </a:prstGeom>
        </p:spPr>
        <p:txBody>
          <a:bodyPr/>
          <a:lstStyle/>
          <a:p>
            <a:pPr marL="315468" indent="-315468" defTabSz="569594">
              <a:spcBef>
                <a:spcPts val="2400"/>
              </a:spcBef>
              <a:defRPr spc="-28" sz="2898"/>
            </a:pPr>
            <a:r>
              <a:t>First Created Virtual Machines on Microsoft Azure. Two Virtual  machine were made. Development and Production. One machine (Felicity2) was used for the code editor Virtual Studio IDE &amp; Python 3.8 DB  VENV and the second machine (Deployment) was used for the Production for the eg Jenkins Docker containers Dockerhub </a:t>
            </a:r>
          </a:p>
          <a:p>
            <a:pPr marL="315468" indent="-315468" defTabSz="569594">
              <a:spcBef>
                <a:spcPts val="2400"/>
              </a:spcBef>
              <a:defRPr spc="-28" sz="2898"/>
            </a:pPr>
            <a:r>
              <a:t>Created a new Project - Github repository was created </a:t>
            </a:r>
            <a:r>
              <a:rPr u="sng">
                <a:hlinkClick r:id="rId2" invalidUrl="" action="" tgtFrame="" tooltip="" history="1" highlightClick="0" endSnd="0"/>
              </a:rPr>
              <a:t>git@github.com</a:t>
            </a:r>
            <a:r>
              <a:t>:Fel65/webApp2.git.</a:t>
            </a:r>
          </a:p>
          <a:p>
            <a:pPr marL="315468" indent="-315468" defTabSz="569594">
              <a:spcBef>
                <a:spcPts val="2400"/>
              </a:spcBef>
              <a:defRPr spc="-28" sz="2898"/>
            </a:pPr>
            <a:r>
              <a:t>Create a Github Boards-Kanban board and User Stories see slide 6 </a:t>
            </a:r>
          </a:p>
          <a:p>
            <a:pPr marL="315468" indent="-315468" defTabSz="569594">
              <a:spcBef>
                <a:spcPts val="2400"/>
              </a:spcBef>
              <a:defRPr spc="-28" sz="2898"/>
            </a:pPr>
            <a:r>
              <a:t>Code was cloned down from Github using  CLI on Visual studio code. Also Visual Studio a Config file was essential for the Azure VMS connection.</a:t>
            </a:r>
          </a:p>
          <a:p>
            <a:pPr marL="315468" indent="-315468" defTabSz="569594">
              <a:spcBef>
                <a:spcPts val="2400"/>
              </a:spcBef>
              <a:defRPr spc="-28" sz="2898"/>
            </a:pPr>
            <a:r>
              <a:t>Create a Feature branch- feature/1create_chore. First need to pwd into Dev branch </a:t>
            </a:r>
          </a:p>
          <a:p>
            <a:pPr marL="315468" indent="-315468" defTabSz="569594">
              <a:spcBef>
                <a:spcPts val="2400"/>
              </a:spcBef>
              <a:defRPr spc="-28" sz="2898"/>
            </a:pPr>
            <a:r>
              <a:t>Create schema - Create Virtual ENV on CLI to create Database Export CREATE_SCHEMA = True</a:t>
            </a:r>
          </a:p>
          <a:p>
            <a:pPr marL="315468" indent="-315468" defTabSz="569594">
              <a:spcBef>
                <a:spcPts val="2400"/>
              </a:spcBef>
              <a:defRPr spc="-28" sz="2898"/>
            </a:pPr>
            <a:r>
              <a:t>Start to use Python 3.9 code to Build webAPP2</a:t>
            </a:r>
          </a:p>
        </p:txBody>
      </p:sp>
      <p:pic>
        <p:nvPicPr>
          <p:cNvPr id="193" name="Image" descr="Image"/>
          <p:cNvPicPr>
            <a:picLocks noChangeAspect="1"/>
          </p:cNvPicPr>
          <p:nvPr/>
        </p:nvPicPr>
        <p:blipFill>
          <a:blip r:embed="rId3">
            <a:extLst/>
          </a:blip>
          <a:stretch>
            <a:fillRect/>
          </a:stretch>
        </p:blipFill>
        <p:spPr>
          <a:xfrm>
            <a:off x="-345974" y="1259475"/>
            <a:ext cx="15481039" cy="8727435"/>
          </a:xfrm>
          <a:prstGeom prst="rect">
            <a:avLst/>
          </a:prstGeom>
          <a:ln w="12700">
            <a:miter lim="400000"/>
          </a:ln>
        </p:spPr>
      </p:pic>
      <p:sp>
        <p:nvSpPr>
          <p:cNvPr id="194" name="Text"/>
          <p:cNvSpPr txBox="1"/>
          <p:nvPr/>
        </p:nvSpPr>
        <p:spPr>
          <a:xfrm>
            <a:off x="9575297" y="9071728"/>
            <a:ext cx="1186969" cy="782067"/>
          </a:xfrm>
          <a:prstGeom prst="rect">
            <a:avLst/>
          </a:prstGeom>
          <a:ln w="12700">
            <a:miter lim="400000"/>
          </a:ln>
        </p:spPr>
        <p:txBody>
          <a:bodyPr wrap="none" lIns="50800" tIns="50800" rIns="50800" bIns="50800" anchor="ctr">
            <a:spAutoFit/>
          </a:bodyPr>
          <a:lstStyle/>
          <a:p>
            <a:pPr/>
          </a:p>
        </p:txBody>
      </p:sp>
      <p:sp>
        <p:nvSpPr>
          <p:cNvPr id="195" name="Infrastructure Cloud Resources &amp;…"/>
          <p:cNvSpPr txBox="1"/>
          <p:nvPr/>
        </p:nvSpPr>
        <p:spPr>
          <a:xfrm>
            <a:off x="3891879" y="10997186"/>
            <a:ext cx="10136908" cy="17889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solidFill>
                  <a:srgbClr val="942192"/>
                </a:solidFill>
              </a:defRPr>
            </a:pPr>
            <a:r>
              <a:t>Infrastructure Cloud Resources &amp; </a:t>
            </a:r>
          </a:p>
          <a:p>
            <a:pPr>
              <a:defRPr b="1">
                <a:solidFill>
                  <a:srgbClr val="942192"/>
                </a:solidFill>
              </a:defRPr>
            </a:pPr>
            <a:r>
              <a:t>CI and CD pipeline diagram</a:t>
            </a:r>
          </a:p>
        </p:txBody>
      </p:sp>
      <p:sp>
        <p:nvSpPr>
          <p:cNvPr id="196" name="2 Github   repo Kanban"/>
          <p:cNvSpPr txBox="1"/>
          <p:nvPr/>
        </p:nvSpPr>
        <p:spPr>
          <a:xfrm>
            <a:off x="152919" y="2838037"/>
            <a:ext cx="2291899" cy="2543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36" sz="3600"/>
            </a:pPr>
          </a:p>
          <a:p>
            <a:pPr>
              <a:defRPr spc="-36" sz="3600"/>
            </a:pPr>
            <a:r>
              <a:t>2 Github   repo Kanban</a:t>
            </a:r>
          </a:p>
        </p:txBody>
      </p:sp>
      <p:sp>
        <p:nvSpPr>
          <p:cNvPr id="197" name="Line"/>
          <p:cNvSpPr/>
          <p:nvPr/>
        </p:nvSpPr>
        <p:spPr>
          <a:xfrm flipV="1">
            <a:off x="1298868" y="9620635"/>
            <a:ext cx="1" cy="744156"/>
          </a:xfrm>
          <a:prstGeom prst="line">
            <a:avLst/>
          </a:prstGeom>
          <a:ln w="114300">
            <a:solidFill>
              <a:srgbClr val="000000"/>
            </a:solidFill>
            <a:miter lim="400000"/>
            <a:tailEnd type="triangle"/>
          </a:ln>
        </p:spPr>
        <p:txBody>
          <a:bodyPr lIns="50800" tIns="50800" rIns="50800" bIns="50800" anchor="ctr"/>
          <a:lstStyle/>
          <a:p>
            <a:pPr/>
          </a:p>
        </p:txBody>
      </p:sp>
      <p:sp>
        <p:nvSpPr>
          <p:cNvPr id="198" name="1Azure Portal…"/>
          <p:cNvSpPr txBox="1"/>
          <p:nvPr/>
        </p:nvSpPr>
        <p:spPr>
          <a:xfrm>
            <a:off x="399327" y="10175119"/>
            <a:ext cx="2395339" cy="30280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pc="-35" sz="3500"/>
            </a:pPr>
            <a:r>
              <a:t>1</a:t>
            </a:r>
            <a:r>
              <a:rPr>
                <a:solidFill>
                  <a:srgbClr val="0433FF">
                    <a:alpha val="52605"/>
                  </a:srgbClr>
                </a:solidFill>
              </a:rPr>
              <a:t>Azure Portal </a:t>
            </a:r>
            <a:endParaRPr>
              <a:solidFill>
                <a:srgbClr val="0433FF">
                  <a:alpha val="52605"/>
                </a:srgbClr>
              </a:solidFill>
            </a:endParaRPr>
          </a:p>
          <a:p>
            <a:pPr>
              <a:defRPr b="1" spc="-28" sz="2800">
                <a:solidFill>
                  <a:srgbClr val="0433FF">
                    <a:alpha val="50833"/>
                  </a:srgbClr>
                </a:solidFill>
              </a:defRPr>
            </a:pPr>
            <a:r>
              <a:t>VMS x2 Development and Production</a:t>
            </a:r>
          </a:p>
        </p:txBody>
      </p:sp>
      <p:sp>
        <p:nvSpPr>
          <p:cNvPr id="199" name="AzurePortal"/>
          <p:cNvSpPr txBox="1"/>
          <p:nvPr/>
        </p:nvSpPr>
        <p:spPr>
          <a:xfrm>
            <a:off x="10583733" y="6984618"/>
            <a:ext cx="1383075" cy="11267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35" sz="3500">
                <a:solidFill>
                  <a:srgbClr val="0433FF">
                    <a:alpha val="61031"/>
                  </a:srgbClr>
                </a:solidFill>
              </a:defRPr>
            </a:lvl1pPr>
          </a:lstStyle>
          <a:p>
            <a:pPr/>
            <a:r>
              <a:t>AzurePortal</a:t>
            </a:r>
          </a:p>
        </p:txBody>
      </p:sp>
      <p:sp>
        <p:nvSpPr>
          <p:cNvPr id="200" name="3 Jenkins Automation Pipeline &amp; unit tests"/>
          <p:cNvSpPr txBox="1"/>
          <p:nvPr/>
        </p:nvSpPr>
        <p:spPr>
          <a:xfrm>
            <a:off x="5347561" y="9332492"/>
            <a:ext cx="2929047" cy="17840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29" sz="3000">
                <a:solidFill>
                  <a:srgbClr val="FF2600"/>
                </a:solidFill>
              </a:defRPr>
            </a:pPr>
            <a:r>
              <a:rPr>
                <a:solidFill>
                  <a:srgbClr val="000000"/>
                </a:solidFill>
              </a:rPr>
              <a:t>3 </a:t>
            </a:r>
            <a:r>
              <a:t>Jenkins Automation Pipeline &amp; unit tests </a:t>
            </a:r>
          </a:p>
        </p:txBody>
      </p:sp>
      <p:sp>
        <p:nvSpPr>
          <p:cNvPr id="201" name="Line"/>
          <p:cNvSpPr/>
          <p:nvPr/>
        </p:nvSpPr>
        <p:spPr>
          <a:xfrm flipV="1">
            <a:off x="1298868" y="5722757"/>
            <a:ext cx="1" cy="744156"/>
          </a:xfrm>
          <a:prstGeom prst="line">
            <a:avLst/>
          </a:prstGeom>
          <a:ln w="114300">
            <a:solidFill>
              <a:srgbClr val="000000"/>
            </a:solidFill>
            <a:miter lim="400000"/>
            <a:tailEnd type="triangle"/>
          </a:ln>
        </p:spPr>
        <p:txBody>
          <a:bodyPr lIns="50800" tIns="50800" rIns="50800" bIns="50800" anchor="ctr"/>
          <a:lstStyle/>
          <a:p>
            <a:pPr/>
          </a:p>
        </p:txBody>
      </p:sp>
      <p:sp>
        <p:nvSpPr>
          <p:cNvPr id="202" name="4 Docker Build, Deploy, Operate."/>
          <p:cNvSpPr txBox="1"/>
          <p:nvPr/>
        </p:nvSpPr>
        <p:spPr>
          <a:xfrm>
            <a:off x="12647957" y="9914079"/>
            <a:ext cx="2775429" cy="2069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400"/>
              </a:spcBef>
              <a:defRPr spc="0" sz="3300">
                <a:solidFill>
                  <a:srgbClr val="0433FF"/>
                </a:solidFill>
                <a:latin typeface="Arial"/>
                <a:ea typeface="Arial"/>
                <a:cs typeface="Arial"/>
                <a:sym typeface="Arial"/>
              </a:defRPr>
            </a:pPr>
            <a:r>
              <a:rPr>
                <a:solidFill>
                  <a:srgbClr val="000000"/>
                </a:solidFill>
              </a:rPr>
              <a:t>4 </a:t>
            </a:r>
            <a:r>
              <a:t>Docker Build, Deploy, Operate.</a:t>
            </a:r>
          </a:p>
        </p:txBody>
      </p:sp>
      <p:sp>
        <p:nvSpPr>
          <p:cNvPr id="203" name="Square"/>
          <p:cNvSpPr/>
          <p:nvPr/>
        </p:nvSpPr>
        <p:spPr>
          <a:xfrm>
            <a:off x="9533781" y="8919274"/>
            <a:ext cx="1270001" cy="1270001"/>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BEBEB"/>
        </a:solidFill>
      </p:bgPr>
    </p:bg>
    <p:spTree>
      <p:nvGrpSpPr>
        <p:cNvPr id="1" name=""/>
        <p:cNvGrpSpPr/>
        <p:nvPr/>
      </p:nvGrpSpPr>
      <p:grpSpPr>
        <a:xfrm>
          <a:off x="0" y="0"/>
          <a:ext cx="0" cy="0"/>
          <a:chOff x="0" y="0"/>
          <a:chExt cx="0" cy="0"/>
        </a:xfrm>
      </p:grpSpPr>
      <p:sp>
        <p:nvSpPr>
          <p:cNvPr id="205" name="The following steps were not achieved:The Build pipeline pulls the latest ML model from blob storage and creates a container.…"/>
          <p:cNvSpPr txBox="1"/>
          <p:nvPr>
            <p:ph type="body" idx="13"/>
          </p:nvPr>
        </p:nvSpPr>
        <p:spPr>
          <a:xfrm>
            <a:off x="571500" y="11564170"/>
            <a:ext cx="23241000" cy="1926178"/>
          </a:xfrm>
          <a:prstGeom prst="rect">
            <a:avLst/>
          </a:prstGeom>
          <a:extLst>
            <a:ext uri="{C572A759-6A51-4108-AA02-DFA0A04FC94B}">
              <ma14:wrappingTextBoxFlag xmlns:ma14="http://schemas.microsoft.com/office/mac/drawingml/2011/main" val="1"/>
            </a:ext>
          </a:extLst>
        </p:spPr>
        <p:txBody>
          <a:bodyPr/>
          <a:lstStyle/>
          <a:p>
            <a:pPr defTabSz="363220">
              <a:defRPr spc="73" sz="1232"/>
            </a:pPr>
            <a:r>
              <a:t>The following steps were not achieved:The Build pipeline pulls the latest ML model from blob storage and creates a container.</a:t>
            </a:r>
          </a:p>
          <a:p>
            <a:pPr marL="191588" indent="-191588" defTabSz="201168">
              <a:buClr>
                <a:schemeClr val="accent1"/>
              </a:buClr>
              <a:buSzPct val="100000"/>
              <a:buChar char="•"/>
              <a:defRPr b="0" cap="none" spc="0" sz="1760">
                <a:solidFill>
                  <a:srgbClr val="942192"/>
                </a:solidFill>
                <a:latin typeface="Helvetica Neue"/>
                <a:ea typeface="Helvetica Neue"/>
                <a:cs typeface="Helvetica Neue"/>
                <a:sym typeface="Helvetica Neue"/>
              </a:defRPr>
            </a:pPr>
          </a:p>
          <a:p>
            <a:pPr marL="191588" indent="-191588" defTabSz="201168">
              <a:buClr>
                <a:schemeClr val="accent1"/>
              </a:buClr>
              <a:buSzPct val="100000"/>
              <a:buChar char="•"/>
              <a:defRPr b="0" cap="none" spc="0" sz="1760">
                <a:solidFill>
                  <a:srgbClr val="94141C"/>
                </a:solidFill>
                <a:latin typeface="Helvetica Neue"/>
                <a:ea typeface="Helvetica Neue"/>
                <a:cs typeface="Helvetica Neue"/>
                <a:sym typeface="Helvetica Neue"/>
              </a:defRPr>
            </a:pPr>
            <a:r>
              <a:t>The pipeline pushes the build image to the private image repository in </a:t>
            </a:r>
            <a:r>
              <a:rPr>
                <a:solidFill>
                  <a:srgbClr val="3C4194"/>
                </a:solidFill>
              </a:rPr>
              <a:t>ACR.</a:t>
            </a:r>
            <a:endParaRPr>
              <a:solidFill>
                <a:srgbClr val="3C4194"/>
              </a:solidFill>
            </a:endParaRPr>
          </a:p>
          <a:p>
            <a:pPr marL="191588" indent="-191588" defTabSz="201168">
              <a:buClr>
                <a:schemeClr val="accent1"/>
              </a:buClr>
              <a:buSzPct val="100000"/>
              <a:buChar char="•"/>
              <a:defRPr b="0" cap="none" spc="0" sz="1760">
                <a:solidFill>
                  <a:srgbClr val="94141C"/>
                </a:solidFill>
                <a:latin typeface="Helvetica Neue"/>
                <a:ea typeface="Helvetica Neue"/>
                <a:cs typeface="Helvetica Neue"/>
                <a:sym typeface="Helvetica Neue"/>
              </a:defRPr>
            </a:pPr>
            <a:r>
              <a:t>The Release pipeline kicks off based on the successful build.</a:t>
            </a:r>
          </a:p>
          <a:p>
            <a:pPr marL="191588" indent="-191588" defTabSz="201168">
              <a:buClr>
                <a:schemeClr val="accent1"/>
              </a:buClr>
              <a:buSzPct val="100000"/>
              <a:buChar char="•"/>
              <a:defRPr b="0" cap="none" spc="0" sz="1760">
                <a:solidFill>
                  <a:srgbClr val="942192"/>
                </a:solidFill>
                <a:latin typeface="Helvetica Neue"/>
                <a:ea typeface="Helvetica Neue"/>
                <a:cs typeface="Helvetica Neue"/>
                <a:sym typeface="Helvetica Neue"/>
              </a:defRPr>
            </a:pPr>
            <a:r>
              <a:rPr>
                <a:solidFill>
                  <a:srgbClr val="94141C"/>
                </a:solidFill>
              </a:rPr>
              <a:t>The pipeline pulls the latest image from ACR and deploys it across the Kubernetes</a:t>
            </a:r>
            <a:r>
              <a:t> /</a:t>
            </a:r>
            <a:r>
              <a:rPr>
                <a:solidFill>
                  <a:srgbClr val="0433FF"/>
                </a:solidFill>
              </a:rPr>
              <a:t>Docker Swarm</a:t>
            </a:r>
            <a:r>
              <a:t> </a:t>
            </a:r>
            <a:r>
              <a:rPr>
                <a:solidFill>
                  <a:srgbClr val="94121E"/>
                </a:solidFill>
              </a:rPr>
              <a:t>cluster on AKS.</a:t>
            </a:r>
            <a:endParaRPr>
              <a:solidFill>
                <a:srgbClr val="94121E"/>
              </a:solidFill>
            </a:endParaRPr>
          </a:p>
          <a:p>
            <a:pPr marL="191588" indent="-191588" defTabSz="201168">
              <a:buClr>
                <a:schemeClr val="accent1"/>
              </a:buClr>
              <a:buSzPct val="100000"/>
              <a:buChar char="•"/>
              <a:defRPr b="0" cap="none" spc="0" sz="1760">
                <a:solidFill>
                  <a:srgbClr val="94121E"/>
                </a:solidFill>
                <a:latin typeface="Helvetica Neue"/>
                <a:ea typeface="Helvetica Neue"/>
                <a:cs typeface="Helvetica Neue"/>
                <a:sym typeface="Helvetica Neue"/>
              </a:defRPr>
            </a:pPr>
            <a:r>
              <a:t>User requests for the app go through the DNS server.</a:t>
            </a:r>
          </a:p>
          <a:p>
            <a:pPr marL="191588" indent="-191588" defTabSz="201168">
              <a:buClr>
                <a:schemeClr val="accent1"/>
              </a:buClr>
              <a:buSzPct val="100000"/>
              <a:buChar char="•"/>
              <a:defRPr b="0" cap="none" spc="0" sz="1760">
                <a:solidFill>
                  <a:srgbClr val="94121E"/>
                </a:solidFill>
                <a:latin typeface="Helvetica Neue"/>
                <a:ea typeface="Helvetica Neue"/>
                <a:cs typeface="Helvetica Neue"/>
                <a:sym typeface="Helvetica Neue"/>
              </a:defRPr>
            </a:pPr>
            <a:r>
              <a:t>The DNS server passes the requests to a load balancer, and sends responses back to the users.</a:t>
            </a:r>
          </a:p>
        </p:txBody>
      </p:sp>
      <p:sp>
        <p:nvSpPr>
          <p:cNvPr id="206" name="As a Developer work on the application code  the IDE (Integrated Development Environment)  it is software for making applications  so the code editor is Visual studio code using Python Html CSS my Version control is GIT…"/>
          <p:cNvSpPr txBox="1"/>
          <p:nvPr>
            <p:ph type="body" idx="1"/>
          </p:nvPr>
        </p:nvSpPr>
        <p:spPr>
          <a:xfrm>
            <a:off x="180574" y="2855998"/>
            <a:ext cx="23241001" cy="8687873"/>
          </a:xfrm>
          <a:prstGeom prst="rect">
            <a:avLst/>
          </a:prstGeom>
        </p:spPr>
        <p:txBody>
          <a:bodyPr/>
          <a:lstStyle/>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As a Developer work on the application code  the IDE (Integrated Development Environment)  it is software for making applications  so the code editor is Visual studio code using Python Html CSS my Version control is GIT </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As a developer my code was already committed to  GIT commit so I had to clone it down into my code editor VSC from my GitHub account.</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As DEVOPs developer I had  to create Virtual Machines (VMs) on Microsoft Azure. Two VM’s were created one to use for Development eg GIT and Python the second VM to use for Production  and Deployment side for utilising  Docker to create containers for the webApp2 - House Chores App.</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As  developer I had to ensure that both my Github account and Azure Virtual Machines were linked creating Public SSH keys. Azure VMs were both set in UK south region to ensure there were no communication difficulties. My Development machine was called Felicity2 and Production was called Deployment. VSC Config file was very essential for the connection to the Azure VM. If there is simple error with the name of the VM or password the connection would not operate. </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The files cloned down from Github were :- application folder included the following files: init.py, forms.py, models.py and routes.py there was a templates folder included these </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files( index.html, and layout.html)</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 tests folder included these files  (test_unit.py, _init_.py), gitignore, app.py, README.md, requirements.txt. The app.py is the important file for executing the webApp2. There were difficulties! Output errors :- app.py not detected, not found? Undertook debugging Python code through PDB .I collaborated with a few members of my cohort to try to resolve the the issue but the webApp2 kept failing. Output error app I was going to proceed but I did not want to push bad code to my feature branch because there might be a chance of it being integrated into the . I did manage to find alternative Python Flask code for my webApp2</a:t>
            </a: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p>
          <a:p>
            <a:pPr marL="274319" indent="-274319" defTabSz="288036">
              <a:lnSpc>
                <a:spcPct val="100000"/>
              </a:lnSpc>
              <a:spcBef>
                <a:spcPts val="0"/>
              </a:spcBef>
              <a:defRPr spc="0" sz="2520">
                <a:solidFill>
                  <a:srgbClr val="000000">
                    <a:alpha val="68498"/>
                  </a:srgbClr>
                </a:solidFill>
                <a:latin typeface="Helvetica Neue"/>
                <a:ea typeface="Helvetica Neue"/>
                <a:cs typeface="Helvetica Neue"/>
                <a:sym typeface="Helvetica Neue"/>
              </a:defRPr>
            </a:pPr>
            <a:r>
              <a:t>Jenkins/Azure Pipelines automation kicks off a build based on the Git commit. I was unable to do this get this  part of the job  because of difficulties with the code bugs delaying progress but the major problem was losing  access my Azure Account. </a:t>
            </a:r>
          </a:p>
        </p:txBody>
      </p:sp>
      <p:sp>
        <p:nvSpPr>
          <p:cNvPr id="207" name="My Activities Creating House Chores FLASK APP"/>
          <p:cNvSpPr txBox="1"/>
          <p:nvPr>
            <p:ph type="title"/>
          </p:nvPr>
        </p:nvSpPr>
        <p:spPr>
          <a:xfrm>
            <a:off x="1072201" y="1381923"/>
            <a:ext cx="16636068" cy="1453776"/>
          </a:xfrm>
          <a:prstGeom prst="rect">
            <a:avLst/>
          </a:prstGeom>
        </p:spPr>
        <p:txBody>
          <a:bodyPr/>
          <a:lstStyle/>
          <a:p>
            <a:pPr defTabSz="676909">
              <a:lnSpc>
                <a:spcPct val="80000"/>
              </a:lnSpc>
              <a:defRPr spc="-65" sz="6560">
                <a:solidFill>
                  <a:srgbClr val="0433FF"/>
                </a:solidFill>
                <a:latin typeface="Founders Grotesk"/>
                <a:ea typeface="Founders Grotesk"/>
                <a:cs typeface="Founders Grotesk"/>
                <a:sym typeface="Founders Grotesk"/>
              </a:defRPr>
            </a:pPr>
            <a:r>
              <a:t>My Activities Creating </a:t>
            </a:r>
            <a:r>
              <a:rPr b="1"/>
              <a:t>House Chores FLASK APP</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Author and Date"/>
          <p:cNvSpPr txBox="1"/>
          <p:nvPr>
            <p:ph type="body" idx="13"/>
          </p:nvPr>
        </p:nvSpPr>
        <p:spPr>
          <a:prstGeom prst="rect">
            <a:avLst/>
          </a:prstGeom>
        </p:spPr>
        <p:txBody>
          <a:bodyPr/>
          <a:lstStyle/>
          <a:p>
            <a:pPr/>
          </a:p>
        </p:txBody>
      </p:sp>
      <p:sp>
        <p:nvSpPr>
          <p:cNvPr id="212" name="The Build pipeline pulls the latest ML model from blob storage and creates a container.…"/>
          <p:cNvSpPr txBox="1"/>
          <p:nvPr>
            <p:ph type="body" idx="1"/>
          </p:nvPr>
        </p:nvSpPr>
        <p:spPr>
          <a:xfrm>
            <a:off x="2953999" y="3875972"/>
            <a:ext cx="18476002" cy="7725478"/>
          </a:xfrm>
          <a:prstGeom prst="rect">
            <a:avLst/>
          </a:prstGeom>
        </p:spPr>
        <p:txBody>
          <a:bodyPr/>
          <a:lstStyle/>
          <a:p>
            <a:pPr marL="435428" indent="-435428" defTabSz="457200">
              <a:lnSpc>
                <a:spcPct val="100000"/>
              </a:lnSpc>
              <a:spcBef>
                <a:spcPts val="0"/>
              </a:spcBef>
              <a:defRPr spc="0" sz="4000">
                <a:solidFill>
                  <a:srgbClr val="58094B"/>
                </a:solidFill>
                <a:latin typeface="Helvetica Neue"/>
                <a:ea typeface="Helvetica Neue"/>
                <a:cs typeface="Helvetica Neue"/>
                <a:sym typeface="Helvetica Neue"/>
              </a:defRPr>
            </a:pPr>
            <a:r>
              <a:t>The Build pipeline pulls the latest ML model from blob storage and creates a container.</a:t>
            </a: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r>
              <a:t>The pipeline pushes the build image to the </a:t>
            </a:r>
            <a:r>
              <a:rPr>
                <a:solidFill>
                  <a:srgbClr val="6B176A"/>
                </a:solidFill>
              </a:rPr>
              <a:t>private</a:t>
            </a:r>
            <a:r>
              <a:t> image repository in ACR.</a:t>
            </a: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r>
              <a:t>The Release pipeline kicks off based on the successful build.</a:t>
            </a: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r>
              <a:t>The pipeline pulls the latest image from ACR and deploys it across the Kubernetes /</a:t>
            </a:r>
            <a:r>
              <a:rPr>
                <a:solidFill>
                  <a:srgbClr val="0433FF"/>
                </a:solidFill>
              </a:rPr>
              <a:t>Docker Swarm</a:t>
            </a:r>
            <a:r>
              <a:t> cluster on AKS.</a:t>
            </a: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r>
              <a:t>User requests for the app go through the DNS server.</a:t>
            </a:r>
          </a:p>
          <a:p>
            <a:pPr marL="435428" indent="-435428" defTabSz="457200">
              <a:lnSpc>
                <a:spcPct val="100000"/>
              </a:lnSpc>
              <a:spcBef>
                <a:spcPts val="0"/>
              </a:spcBef>
              <a:defRPr spc="0" sz="4000">
                <a:solidFill>
                  <a:srgbClr val="942192"/>
                </a:solidFill>
                <a:latin typeface="Helvetica Neue"/>
                <a:ea typeface="Helvetica Neue"/>
                <a:cs typeface="Helvetica Neue"/>
                <a:sym typeface="Helvetica Neue"/>
              </a:defRPr>
            </a:pPr>
            <a:r>
              <a:t>The DNS server passes the requests to a load balancer, and sends responses back to the users.</a:t>
            </a:r>
          </a:p>
        </p:txBody>
      </p:sp>
      <p:sp>
        <p:nvSpPr>
          <p:cNvPr id="213" name="The steps below would have been undertaken if it had not been for the code bugs and Azure Portal being blocked"/>
          <p:cNvSpPr txBox="1"/>
          <p:nvPr>
            <p:ph type="title"/>
          </p:nvPr>
        </p:nvSpPr>
        <p:spPr>
          <a:xfrm>
            <a:off x="2548050" y="934326"/>
            <a:ext cx="17840691" cy="1951019"/>
          </a:xfrm>
          <a:prstGeom prst="rect">
            <a:avLst/>
          </a:prstGeom>
          <a:solidFill>
            <a:schemeClr val="accent1"/>
          </a:solidFill>
        </p:spPr>
        <p:txBody>
          <a:bodyPr/>
          <a:lstStyle>
            <a:lvl1pPr algn="ctr" defTabSz="584200">
              <a:lnSpc>
                <a:spcPct val="100000"/>
              </a:lnSpc>
              <a:defRPr b="1" cap="all" spc="156" sz="2600">
                <a:solidFill>
                  <a:srgbClr val="FFFFFF"/>
                </a:solidFill>
                <a:latin typeface="Founders Grotesk Condensed"/>
                <a:ea typeface="Founders Grotesk Condensed"/>
                <a:cs typeface="Founders Grotesk Condensed"/>
                <a:sym typeface="Founders Grotesk Condensed"/>
              </a:defRPr>
            </a:lvl1pPr>
          </a:lstStyle>
          <a:p>
            <a:pPr/>
            <a:r>
              <a:t>The steps below would have been undertaken if it had not been for the code bugs and Azure Portal being blocked</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15" name="Slide bullet text"/>
          <p:cNvSpPr txBox="1"/>
          <p:nvPr>
            <p:ph type="body" idx="1"/>
          </p:nvPr>
        </p:nvSpPr>
        <p:spPr>
          <a:xfrm>
            <a:off x="2788923" y="1636527"/>
            <a:ext cx="22709593" cy="8188257"/>
          </a:xfrm>
          <a:prstGeom prst="rect">
            <a:avLst/>
          </a:prstGeom>
        </p:spPr>
        <p:txBody>
          <a:bodyPr spcCol="1135479"/>
          <a:lstStyle/>
          <a:p>
            <a:pPr indent="-317500" defTabSz="457200">
              <a:lnSpc>
                <a:spcPct val="100000"/>
              </a:lnSpc>
              <a:spcBef>
                <a:spcPts val="0"/>
              </a:spcBef>
              <a:buClr>
                <a:srgbClr val="171717"/>
              </a:buClr>
              <a:buFont typeface="Helvetica Neue"/>
              <a:buAutoNum type="arabicPeriod" startAt="1"/>
              <a:defRPr spc="0" sz="1600">
                <a:solidFill>
                  <a:srgbClr val="171717"/>
                </a:solidFill>
                <a:latin typeface="Helvetica Neue"/>
                <a:ea typeface="Helvetica Neue"/>
                <a:cs typeface="Helvetica Neue"/>
                <a:sym typeface="Helvetica Neue"/>
              </a:defRPr>
            </a:pPr>
          </a:p>
        </p:txBody>
      </p:sp>
      <p:pic>
        <p:nvPicPr>
          <p:cNvPr id="216" name="Screenshot 2022-01-27 at 21.06.10.png" descr="Screenshot 2022-01-27 at 21.06.10.png"/>
          <p:cNvPicPr>
            <a:picLocks noChangeAspect="1"/>
          </p:cNvPicPr>
          <p:nvPr/>
        </p:nvPicPr>
        <p:blipFill>
          <a:blip r:embed="rId2">
            <a:extLst/>
          </a:blip>
          <a:stretch>
            <a:fillRect/>
          </a:stretch>
        </p:blipFill>
        <p:spPr>
          <a:xfrm>
            <a:off x="213386" y="1134438"/>
            <a:ext cx="18288001" cy="11430001"/>
          </a:xfrm>
          <a:prstGeom prst="rect">
            <a:avLst/>
          </a:prstGeom>
          <a:ln w="12700">
            <a:miter lim="400000"/>
          </a:ln>
        </p:spPr>
      </p:pic>
      <p:sp>
        <p:nvSpPr>
          <p:cNvPr id="217" name="Text"/>
          <p:cNvSpPr txBox="1"/>
          <p:nvPr/>
        </p:nvSpPr>
        <p:spPr>
          <a:xfrm>
            <a:off x="11503678" y="6458405"/>
            <a:ext cx="1186968" cy="782067"/>
          </a:xfrm>
          <a:prstGeom prst="rect">
            <a:avLst/>
          </a:prstGeom>
          <a:ln w="12700">
            <a:miter lim="400000"/>
          </a:ln>
        </p:spPr>
        <p:txBody>
          <a:bodyPr wrap="none" lIns="50800" tIns="50800" rIns="50800" bIns="50800" anchor="ctr">
            <a:spAutoFit/>
          </a:bodyPr>
          <a:lstStyle/>
          <a:p>
            <a:pPr/>
          </a:p>
        </p:txBody>
      </p:sp>
      <p:sp>
        <p:nvSpPr>
          <p:cNvPr id="218" name="CONFIG File important for the connection to the Azure VM."/>
          <p:cNvSpPr txBox="1"/>
          <p:nvPr/>
        </p:nvSpPr>
        <p:spPr>
          <a:xfrm>
            <a:off x="18584943" y="1163329"/>
            <a:ext cx="4539817" cy="24311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CONFIG File important for the connection to the Azure VM.</a:t>
            </a:r>
          </a:p>
        </p:txBody>
      </p:sp>
      <p:sp>
        <p:nvSpPr>
          <p:cNvPr id="219" name="CONFIG File"/>
          <p:cNvSpPr txBox="1"/>
          <p:nvPr/>
        </p:nvSpPr>
        <p:spPr>
          <a:xfrm>
            <a:off x="5028955" y="301874"/>
            <a:ext cx="4164965" cy="7820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CONFIG File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21" name="Line"/>
          <p:cNvSpPr/>
          <p:nvPr/>
        </p:nvSpPr>
        <p:spPr>
          <a:xfrm>
            <a:off x="635000" y="12106358"/>
            <a:ext cx="23114000" cy="1"/>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22" name="Line"/>
          <p:cNvSpPr/>
          <p:nvPr/>
        </p:nvSpPr>
        <p:spPr>
          <a:xfrm>
            <a:off x="-562144" y="671832"/>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23" name="Felicity Triner     MOsCOW has Also been shown on ERD diagram"/>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p>
            <a:pPr/>
            <a:r>
              <a:t>Felicity Triner     MOsCOW has Also been shown on ERD diagram</a:t>
            </a:r>
          </a:p>
        </p:txBody>
      </p:sp>
      <p:sp>
        <p:nvSpPr>
          <p:cNvPr id="224" name="Entity Relationship…"/>
          <p:cNvSpPr txBox="1"/>
          <p:nvPr>
            <p:ph type="title"/>
          </p:nvPr>
        </p:nvSpPr>
        <p:spPr>
          <a:xfrm>
            <a:off x="1793861" y="870133"/>
            <a:ext cx="6921277" cy="6876280"/>
          </a:xfrm>
          <a:prstGeom prst="rect">
            <a:avLst/>
          </a:prstGeom>
        </p:spPr>
        <p:txBody>
          <a:bodyPr/>
          <a:lstStyle/>
          <a:p>
            <a:pPr defTabSz="511809">
              <a:defRPr spc="-124" sz="6200"/>
            </a:pPr>
            <a:r>
              <a:t>Entity Relationship</a:t>
            </a:r>
          </a:p>
          <a:p>
            <a:pPr defTabSz="511809">
              <a:defRPr spc="-124" sz="6200"/>
            </a:pPr>
            <a:r>
              <a:t>Diagram</a:t>
            </a:r>
          </a:p>
          <a:p>
            <a:pPr defTabSz="511809">
              <a:defRPr spc="-86" sz="4340"/>
            </a:pPr>
          </a:p>
          <a:p>
            <a:pPr defTabSz="511809">
              <a:defRPr spc="-86" sz="4340"/>
            </a:pPr>
            <a:r>
              <a:t>Model one to many relationship using Sqlalchemy. </a:t>
            </a:r>
          </a:p>
          <a:p>
            <a:pPr defTabSz="511809">
              <a:defRPr spc="-86" sz="4340"/>
            </a:pPr>
          </a:p>
          <a:p>
            <a:pPr defTabSz="511809">
              <a:defRPr spc="-86" sz="4340"/>
            </a:pPr>
          </a:p>
          <a:p>
            <a:pPr defTabSz="511809">
              <a:defRPr spc="-86" sz="4340"/>
            </a:pPr>
          </a:p>
          <a:p>
            <a:pPr defTabSz="511809">
              <a:defRPr spc="-86" sz="4340"/>
            </a:pPr>
          </a:p>
          <a:p>
            <a:pPr defTabSz="511809">
              <a:defRPr spc="-86" sz="4340"/>
            </a:pPr>
            <a:r>
              <a:rPr>
                <a:solidFill>
                  <a:srgbClr val="FF40FF">
                    <a:alpha val="58071"/>
                  </a:srgbClr>
                </a:solidFill>
              </a:rPr>
              <a:t>The DB chores table has CRUD functionality</a:t>
            </a:r>
          </a:p>
        </p:txBody>
      </p:sp>
      <p:pic>
        <p:nvPicPr>
          <p:cNvPr id="225" name="unknown.jpg" descr="unknown.jpg"/>
          <p:cNvPicPr>
            <a:picLocks noChangeAspect="1"/>
          </p:cNvPicPr>
          <p:nvPr/>
        </p:nvPicPr>
        <p:blipFill>
          <a:blip r:embed="rId2">
            <a:extLst/>
          </a:blip>
          <a:srcRect l="0" t="0" r="0" b="0"/>
          <a:stretch>
            <a:fillRect/>
          </a:stretch>
        </p:blipFill>
        <p:spPr>
          <a:xfrm>
            <a:off x="7149669" y="4618099"/>
            <a:ext cx="15462851" cy="7325528"/>
          </a:xfrm>
          <a:prstGeom prst="rect">
            <a:avLst/>
          </a:prstGeom>
          <a:ln w="12700">
            <a:miter lim="400000"/>
          </a:ln>
        </p:spPr>
      </p:pic>
      <p:sp>
        <p:nvSpPr>
          <p:cNvPr id="226" name="House Chores APP"/>
          <p:cNvSpPr txBox="1"/>
          <p:nvPr/>
        </p:nvSpPr>
        <p:spPr>
          <a:xfrm>
            <a:off x="1645493" y="-324102"/>
            <a:ext cx="11656343" cy="19918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0"/>
              </a:spcBef>
              <a:defRPr spc="-140" sz="7000" u="sng">
                <a:solidFill>
                  <a:srgbClr val="942192">
                    <a:alpha val="49425"/>
                  </a:srgbClr>
                </a:solidFill>
                <a:latin typeface="+mn-lt"/>
                <a:ea typeface="+mn-ea"/>
                <a:cs typeface="+mn-cs"/>
                <a:sym typeface="Founders Grotesk Semibold"/>
              </a:defRPr>
            </a:lvl1pPr>
          </a:lstStyle>
          <a:p>
            <a:pPr/>
            <a:r>
              <a:t>House Chores APP</a:t>
            </a:r>
          </a:p>
        </p:txBody>
      </p:sp>
      <p:sp>
        <p:nvSpPr>
          <p:cNvPr id="227" name="Completed"/>
          <p:cNvSpPr txBox="1"/>
          <p:nvPr/>
        </p:nvSpPr>
        <p:spPr>
          <a:xfrm>
            <a:off x="18452850" y="9133440"/>
            <a:ext cx="3332274"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FFFFF"/>
                </a:solidFill>
                <a:latin typeface="Savoye LET Plain:1.0"/>
                <a:ea typeface="Savoye LET Plain:1.0"/>
                <a:cs typeface="Savoye LET Plain:1.0"/>
                <a:sym typeface="Savoye LET Plain:1.0"/>
              </a:defRPr>
            </a:lvl1pPr>
          </a:lstStyle>
          <a:p>
            <a:pPr/>
            <a:r>
              <a:t>Completed</a:t>
            </a:r>
          </a:p>
        </p:txBody>
      </p:sp>
      <p:sp>
        <p:nvSpPr>
          <p:cNvPr id="228" name="M…"/>
          <p:cNvSpPr txBox="1"/>
          <p:nvPr/>
        </p:nvSpPr>
        <p:spPr>
          <a:xfrm>
            <a:off x="21972940" y="4868946"/>
            <a:ext cx="724998" cy="68235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F83E20">
                    <a:alpha val="42143"/>
                  </a:srgbClr>
                </a:solidFill>
              </a:defRPr>
            </a:pPr>
            <a:r>
              <a:t>M</a:t>
            </a:r>
          </a:p>
          <a:p>
            <a:pPr>
              <a:defRPr>
                <a:solidFill>
                  <a:srgbClr val="F12D1E">
                    <a:alpha val="42143"/>
                  </a:srgbClr>
                </a:solidFill>
              </a:defRPr>
            </a:pPr>
            <a:r>
              <a:t>O</a:t>
            </a:r>
          </a:p>
          <a:p>
            <a:pPr>
              <a:defRPr b="1">
                <a:solidFill>
                  <a:srgbClr val="FAF14D">
                    <a:alpha val="42143"/>
                  </a:srgbClr>
                </a:solidFill>
              </a:defRPr>
            </a:pPr>
            <a:r>
              <a:t>S</a:t>
            </a:r>
          </a:p>
          <a:p>
            <a:pPr>
              <a:defRPr>
                <a:solidFill>
                  <a:srgbClr val="FDF462">
                    <a:alpha val="42143"/>
                  </a:srgbClr>
                </a:solidFill>
              </a:defRPr>
            </a:pPr>
            <a:r>
              <a:t>C</a:t>
            </a:r>
          </a:p>
          <a:p>
            <a:pPr>
              <a:defRPr>
                <a:solidFill>
                  <a:srgbClr val="FDF462">
                    <a:alpha val="42143"/>
                  </a:srgbClr>
                </a:solidFill>
              </a:defRPr>
            </a:pPr>
            <a:r>
              <a:t>O</a:t>
            </a:r>
          </a:p>
          <a:p>
            <a:pPr>
              <a:defRPr>
                <a:solidFill>
                  <a:srgbClr val="FDF462">
                    <a:alpha val="42143"/>
                  </a:srgbClr>
                </a:solidFill>
              </a:defRPr>
            </a:pPr>
            <a:r>
              <a:t>W</a:t>
            </a:r>
          </a:p>
        </p:txBody>
      </p:sp>
      <p:sp>
        <p:nvSpPr>
          <p:cNvPr id="229" name="Line"/>
          <p:cNvSpPr/>
          <p:nvPr/>
        </p:nvSpPr>
        <p:spPr>
          <a:xfrm flipH="1">
            <a:off x="20060423" y="5597186"/>
            <a:ext cx="2056277" cy="3843692"/>
          </a:xfrm>
          <a:prstGeom prst="line">
            <a:avLst/>
          </a:prstGeom>
          <a:ln w="114300">
            <a:solidFill>
              <a:schemeClr val="accent4">
                <a:alpha val="96267"/>
              </a:schemeClr>
            </a:solidFill>
            <a:miter lim="400000"/>
          </a:ln>
        </p:spPr>
        <p:txBody>
          <a:bodyPr lIns="50800" tIns="50800" rIns="50800" bIns="50800" anchor="ctr"/>
          <a:lstStyle/>
          <a:p>
            <a:pPr/>
          </a:p>
        </p:txBody>
      </p:sp>
      <p:sp>
        <p:nvSpPr>
          <p:cNvPr id="230" name="Line"/>
          <p:cNvSpPr/>
          <p:nvPr/>
        </p:nvSpPr>
        <p:spPr>
          <a:xfrm flipH="1">
            <a:off x="20501085" y="5808988"/>
            <a:ext cx="1575281" cy="2098023"/>
          </a:xfrm>
          <a:prstGeom prst="line">
            <a:avLst/>
          </a:prstGeom>
          <a:ln w="114300">
            <a:solidFill>
              <a:schemeClr val="accent4">
                <a:alpha val="96267"/>
              </a:schemeClr>
            </a:solidFill>
            <a:miter lim="400000"/>
          </a:ln>
        </p:spPr>
        <p:txBody>
          <a:bodyPr lIns="50800" tIns="50800" rIns="50800" bIns="50800" anchor="ctr"/>
          <a:lstStyle/>
          <a:p>
            <a:pPr/>
          </a:p>
        </p:txBody>
      </p:sp>
      <p:sp>
        <p:nvSpPr>
          <p:cNvPr id="231" name="Line"/>
          <p:cNvSpPr/>
          <p:nvPr/>
        </p:nvSpPr>
        <p:spPr>
          <a:xfrm flipH="1">
            <a:off x="20979681" y="5588706"/>
            <a:ext cx="1185764" cy="3337818"/>
          </a:xfrm>
          <a:prstGeom prst="line">
            <a:avLst/>
          </a:prstGeom>
          <a:ln w="114300">
            <a:solidFill>
              <a:schemeClr val="accent4">
                <a:alpha val="96267"/>
              </a:schemeClr>
            </a:solidFill>
            <a:miter lim="400000"/>
          </a:ln>
        </p:spPr>
        <p:txBody>
          <a:bodyPr lIns="50800" tIns="50800" rIns="50800" bIns="50800" anchor="ctr"/>
          <a:lstStyle/>
          <a:p>
            <a:pPr/>
          </a:p>
        </p:txBody>
      </p:sp>
      <p:sp>
        <p:nvSpPr>
          <p:cNvPr id="232" name="Email"/>
          <p:cNvSpPr txBox="1"/>
          <p:nvPr/>
        </p:nvSpPr>
        <p:spPr>
          <a:xfrm>
            <a:off x="9067186" y="9133440"/>
            <a:ext cx="2366356"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BFBFB"/>
                </a:solidFill>
                <a:latin typeface="Savoye LET Plain:1.0"/>
                <a:ea typeface="Savoye LET Plain:1.0"/>
                <a:cs typeface="Savoye LET Plain:1.0"/>
                <a:sym typeface="Savoye LET Plain:1.0"/>
              </a:defRPr>
            </a:lvl1pPr>
          </a:lstStyle>
          <a:p>
            <a:pPr/>
            <a:r>
              <a:t>Email</a:t>
            </a:r>
          </a:p>
        </p:txBody>
      </p:sp>
      <p:pic>
        <p:nvPicPr>
          <p:cNvPr id="233" name="Line Line" descr="Line Line"/>
          <p:cNvPicPr>
            <a:picLocks noChangeAspect="0"/>
          </p:cNvPicPr>
          <p:nvPr/>
        </p:nvPicPr>
        <p:blipFill>
          <a:blip r:embed="rId3">
            <a:extLst/>
          </a:blip>
          <a:stretch>
            <a:fillRect/>
          </a:stretch>
        </p:blipFill>
        <p:spPr>
          <a:xfrm rot="19237394">
            <a:off x="19274350" y="9463640"/>
            <a:ext cx="3038920" cy="76201"/>
          </a:xfrm>
          <a:prstGeom prst="rect">
            <a:avLst/>
          </a:prstGeom>
        </p:spPr>
      </p:pic>
      <p:sp>
        <p:nvSpPr>
          <p:cNvPr id="235" name="Worker"/>
          <p:cNvSpPr txBox="1"/>
          <p:nvPr/>
        </p:nvSpPr>
        <p:spPr>
          <a:xfrm>
            <a:off x="18531591" y="10055628"/>
            <a:ext cx="215177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Savoye LET Plain:1.0"/>
                <a:ea typeface="Savoye LET Plain:1.0"/>
                <a:cs typeface="Savoye LET Plain:1.0"/>
                <a:sym typeface="Savoye LET Plain:1.0"/>
              </a:defRPr>
            </a:pPr>
            <a:r>
              <a:rPr>
                <a:solidFill>
                  <a:srgbClr val="FDFDFD"/>
                </a:solidFill>
              </a:rPr>
              <a:t>Work</a:t>
            </a:r>
            <a:r>
              <a:rPr>
                <a:solidFill>
                  <a:srgbClr val="FDFDFD"/>
                </a:solidFill>
              </a:rPr>
              <a:t>er</a:t>
            </a:r>
          </a:p>
        </p:txBody>
      </p:sp>
      <p:pic>
        <p:nvPicPr>
          <p:cNvPr id="236" name="Line Line" descr="Line Line"/>
          <p:cNvPicPr>
            <a:picLocks noChangeAspect="0"/>
          </p:cNvPicPr>
          <p:nvPr/>
        </p:nvPicPr>
        <p:blipFill>
          <a:blip r:embed="rId4">
            <a:extLst/>
          </a:blip>
          <a:stretch>
            <a:fillRect/>
          </a:stretch>
        </p:blipFill>
        <p:spPr>
          <a:xfrm rot="19652108">
            <a:off x="19693284" y="9065332"/>
            <a:ext cx="2790553" cy="76201"/>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6D6D6"/>
        </a:solidFill>
      </p:bgPr>
    </p:bg>
    <p:spTree>
      <p:nvGrpSpPr>
        <p:cNvPr id="1" name=""/>
        <p:cNvGrpSpPr/>
        <p:nvPr/>
      </p:nvGrpSpPr>
      <p:grpSpPr>
        <a:xfrm>
          <a:off x="0" y="0"/>
          <a:ext cx="0" cy="0"/>
          <a:chOff x="0" y="0"/>
          <a:chExt cx="0" cy="0"/>
        </a:xfrm>
      </p:grpSpPr>
      <p:sp>
        <p:nvSpPr>
          <p:cNvPr id="239" name="Felicity Triner 24th Ja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Felicity Triner 24th Jan </a:t>
            </a:r>
          </a:p>
        </p:txBody>
      </p:sp>
      <p:sp>
        <p:nvSpPr>
          <p:cNvPr id="240" name="C reate = Able to create new House chores and create details of properties…"/>
          <p:cNvSpPr txBox="1"/>
          <p:nvPr>
            <p:ph type="body" idx="1"/>
          </p:nvPr>
        </p:nvSpPr>
        <p:spPr>
          <a:xfrm>
            <a:off x="571500" y="3890207"/>
            <a:ext cx="23241000" cy="7697009"/>
          </a:xfrm>
          <a:prstGeom prst="rect">
            <a:avLst/>
          </a:prstGeom>
        </p:spPr>
        <p:txBody>
          <a:bodyPr/>
          <a:lstStyle/>
          <a:p>
            <a:pPr marL="448055" indent="-448055" defTabSz="808990">
              <a:spcBef>
                <a:spcPts val="3500"/>
              </a:spcBef>
              <a:defRPr spc="-41" sz="4116">
                <a:solidFill>
                  <a:srgbClr val="FF9300"/>
                </a:solidFill>
              </a:defRPr>
            </a:pPr>
            <a:r>
              <a:rPr>
                <a:solidFill>
                  <a:srgbClr val="942192"/>
                </a:solidFill>
              </a:rPr>
              <a:t>C</a:t>
            </a:r>
            <a:r>
              <a:t> reate = Able to create new House chores and create details of properties</a:t>
            </a:r>
          </a:p>
          <a:p>
            <a:pPr marL="448055" indent="-448055" defTabSz="808990">
              <a:spcBef>
                <a:spcPts val="3500"/>
              </a:spcBef>
              <a:defRPr spc="-41" sz="4116">
                <a:solidFill>
                  <a:srgbClr val="FF9300"/>
                </a:solidFill>
              </a:defRPr>
            </a:pPr>
            <a:r>
              <a:rPr>
                <a:solidFill>
                  <a:srgbClr val="942192"/>
                </a:solidFill>
              </a:rPr>
              <a:t>R </a:t>
            </a:r>
            <a:r>
              <a:t>ead=  Able to read and edit details of the chores and details of properties in case chores change</a:t>
            </a:r>
          </a:p>
          <a:p>
            <a:pPr marL="448055" indent="-448055" defTabSz="808990">
              <a:spcBef>
                <a:spcPts val="3500"/>
              </a:spcBef>
              <a:defRPr spc="-41" sz="4116">
                <a:solidFill>
                  <a:srgbClr val="FF9300"/>
                </a:solidFill>
              </a:defRPr>
            </a:pPr>
            <a:r>
              <a:rPr>
                <a:solidFill>
                  <a:srgbClr val="942192"/>
                </a:solidFill>
              </a:rPr>
              <a:t>U </a:t>
            </a:r>
            <a:r>
              <a:t>pdate= Able to see whether House chores have been completed and whether properties need house chores undertaken and amend.</a:t>
            </a:r>
          </a:p>
          <a:p>
            <a:pPr marL="448055" indent="-448055" defTabSz="808990">
              <a:spcBef>
                <a:spcPts val="3500"/>
              </a:spcBef>
              <a:defRPr spc="-41" sz="4116">
                <a:solidFill>
                  <a:srgbClr val="FF9300"/>
                </a:solidFill>
              </a:defRPr>
            </a:pPr>
            <a:r>
              <a:rPr>
                <a:solidFill>
                  <a:srgbClr val="942192"/>
                </a:solidFill>
              </a:rPr>
              <a:t>D</a:t>
            </a:r>
            <a:r>
              <a:t> elete= Able to delete house chores that are no longer needed anymore and properties no longer needing House chores</a:t>
            </a:r>
          </a:p>
          <a:p>
            <a:pPr marL="448055" indent="-448055" defTabSz="808990">
              <a:spcBef>
                <a:spcPts val="3500"/>
              </a:spcBef>
              <a:defRPr spc="-41" sz="4116">
                <a:solidFill>
                  <a:srgbClr val="FF9300"/>
                </a:solidFill>
              </a:defRPr>
            </a:pPr>
          </a:p>
          <a:p>
            <a:pPr marL="0" indent="0" defTabSz="808990">
              <a:lnSpc>
                <a:spcPct val="60000"/>
              </a:lnSpc>
              <a:spcBef>
                <a:spcPts val="0"/>
              </a:spcBef>
              <a:buClrTx/>
              <a:buSzTx/>
              <a:buNone/>
              <a:defRPr spc="-176" sz="8820">
                <a:solidFill>
                  <a:srgbClr val="942192"/>
                </a:solidFill>
                <a:latin typeface="+mn-lt"/>
                <a:ea typeface="+mn-ea"/>
                <a:cs typeface="+mn-cs"/>
                <a:sym typeface="Founders Grotesk Semibold"/>
              </a:defRPr>
            </a:pPr>
            <a:r>
              <a:rPr spc="-94" sz="4704"/>
              <a:t>This information was incorporated in the Github Board (kanban board)</a:t>
            </a:r>
            <a:r>
              <a:t> </a:t>
            </a:r>
            <a:r>
              <a:rPr spc="-97" sz="4900"/>
              <a:t>as user stories. See next slide</a:t>
            </a:r>
          </a:p>
        </p:txBody>
      </p:sp>
      <p:sp>
        <p:nvSpPr>
          <p:cNvPr id="241" name="CRUD Functionality…"/>
          <p:cNvSpPr txBox="1"/>
          <p:nvPr>
            <p:ph type="title"/>
          </p:nvPr>
        </p:nvSpPr>
        <p:spPr>
          <a:xfrm>
            <a:off x="571500" y="629023"/>
            <a:ext cx="23241000" cy="1951019"/>
          </a:xfrm>
          <a:prstGeom prst="rect">
            <a:avLst/>
          </a:prstGeom>
        </p:spPr>
        <p:txBody>
          <a:bodyPr/>
          <a:lstStyle/>
          <a:p>
            <a:pPr defTabSz="462280">
              <a:defRPr spc="-134" sz="6719">
                <a:solidFill>
                  <a:srgbClr val="942192"/>
                </a:solidFill>
              </a:defRPr>
            </a:pPr>
            <a:r>
              <a:rPr>
                <a:solidFill>
                  <a:srgbClr val="FF9300"/>
                </a:solidFill>
              </a:rPr>
              <a:t>CRUD Functionality</a:t>
            </a:r>
            <a:endParaRPr>
              <a:solidFill>
                <a:srgbClr val="FF9300"/>
              </a:solidFill>
            </a:endParaRPr>
          </a:p>
          <a:p>
            <a:pPr defTabSz="462280">
              <a:defRPr spc="-100" sz="5040">
                <a:solidFill>
                  <a:srgbClr val="942192"/>
                </a:solidFill>
              </a:defRPr>
            </a:pPr>
            <a:endParaRPr>
              <a:solidFill>
                <a:srgbClr val="FF9300"/>
              </a:solidFill>
            </a:endParaRPr>
          </a:p>
          <a:p>
            <a:pPr defTabSz="462280">
              <a:defRPr spc="-100" sz="5040">
                <a:solidFill>
                  <a:srgbClr val="942192"/>
                </a:solidFill>
              </a:defRPr>
            </a:pPr>
            <a:r>
              <a:t>House Chores Flask App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8_Academy">
  <a:themeElements>
    <a:clrScheme name="28_Academy">
      <a:dk1>
        <a:srgbClr val="000000"/>
      </a:dk1>
      <a:lt1>
        <a:srgbClr val="000034"/>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8_Academy">
  <a:themeElements>
    <a:clrScheme name="28_Academy">
      <a:dk1>
        <a:srgbClr val="000000"/>
      </a:dk1>
      <a:lt1>
        <a:srgbClr val="FFFFFF"/>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