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687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160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8142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771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972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9137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670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82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6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212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200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74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20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574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62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534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00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930FC6-39CF-4C71-8CE0-D9D32E6E7E33}" type="datetimeFigureOut">
              <a:rPr lang="es-CL" smtClean="0"/>
              <a:t>03-09-2023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A631DA-0F3C-4F53-AD49-863AC6673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9671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microsoft.com/office/2007/relationships/hdphoto" Target="../media/hdphoto6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F7DF1-C88F-E95A-2458-FD75F944E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379" y="543840"/>
            <a:ext cx="10777492" cy="2421464"/>
          </a:xfrm>
        </p:spPr>
        <p:txBody>
          <a:bodyPr>
            <a:normAutofit fontScale="90000"/>
          </a:bodyPr>
          <a:lstStyle/>
          <a:p>
            <a:r>
              <a:rPr lang="es-ES" sz="8000" dirty="0">
                <a:latin typeface="Congenial Black" panose="020F0502020204030204" pitchFamily="2" charset="0"/>
              </a:rPr>
              <a:t>Entrega Experiencia 1</a:t>
            </a:r>
            <a:endParaRPr lang="es-CL" sz="8000" dirty="0">
              <a:latin typeface="Congenial Black" panose="020F05020202040302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E0E5F4-C321-1C8A-B67F-737A1ABEC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230" y="3413464"/>
            <a:ext cx="7197726" cy="2421464"/>
          </a:xfrm>
        </p:spPr>
        <p:txBody>
          <a:bodyPr/>
          <a:lstStyle/>
          <a:p>
            <a:pPr algn="l"/>
            <a:r>
              <a:rPr lang="es-ES" dirty="0">
                <a:latin typeface="Congenial Black" panose="02000503040000020004" pitchFamily="2" charset="0"/>
              </a:rPr>
              <a:t>Integrantes: 	Javier Bravo</a:t>
            </a:r>
          </a:p>
          <a:p>
            <a:pPr algn="l"/>
            <a:r>
              <a:rPr lang="es-ES" dirty="0">
                <a:latin typeface="Congenial Black" panose="02000503040000020004" pitchFamily="2" charset="0"/>
              </a:rPr>
              <a:t>				Felipe Gallardo</a:t>
            </a:r>
          </a:p>
          <a:p>
            <a:pPr algn="l"/>
            <a:r>
              <a:rPr lang="es-ES" dirty="0">
                <a:latin typeface="Congenial Black" panose="02000503040000020004" pitchFamily="2" charset="0"/>
              </a:rPr>
              <a:t>Clase:  pgy4121 002D</a:t>
            </a:r>
          </a:p>
          <a:p>
            <a:pPr algn="l"/>
            <a:endParaRPr lang="es-ES" dirty="0">
              <a:latin typeface="Congenial Black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7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F52E2D-363C-0D11-B6E0-C71412BD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" y="643466"/>
            <a:ext cx="3273425" cy="499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  <a:latin typeface="Congenial Black" panose="02000503040000020004" pitchFamily="2" charset="0"/>
              </a:rPr>
              <a:t>Requerimientos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DDB75E7-E1F4-9454-CC99-565ACD180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187757"/>
              </p:ext>
            </p:extLst>
          </p:nvPr>
        </p:nvGraphicFramePr>
        <p:xfrm>
          <a:off x="4225771" y="381740"/>
          <a:ext cx="7652551" cy="6090078"/>
        </p:xfrm>
        <a:graphic>
          <a:graphicData uri="http://schemas.openxmlformats.org/drawingml/2006/table">
            <a:tbl>
              <a:tblPr firstRow="1" bandRow="1"/>
              <a:tblGrid>
                <a:gridCol w="432963">
                  <a:extLst>
                    <a:ext uri="{9D8B030D-6E8A-4147-A177-3AD203B41FA5}">
                      <a16:colId xmlns:a16="http://schemas.microsoft.com/office/drawing/2014/main" val="1432603211"/>
                    </a:ext>
                  </a:extLst>
                </a:gridCol>
                <a:gridCol w="5111266">
                  <a:extLst>
                    <a:ext uri="{9D8B030D-6E8A-4147-A177-3AD203B41FA5}">
                      <a16:colId xmlns:a16="http://schemas.microsoft.com/office/drawing/2014/main" val="978961618"/>
                    </a:ext>
                  </a:extLst>
                </a:gridCol>
                <a:gridCol w="518859">
                  <a:extLst>
                    <a:ext uri="{9D8B030D-6E8A-4147-A177-3AD203B41FA5}">
                      <a16:colId xmlns:a16="http://schemas.microsoft.com/office/drawing/2014/main" val="1638977331"/>
                    </a:ext>
                  </a:extLst>
                </a:gridCol>
                <a:gridCol w="1589463">
                  <a:extLst>
                    <a:ext uri="{9D8B030D-6E8A-4147-A177-3AD203B41FA5}">
                      <a16:colId xmlns:a16="http://schemas.microsoft.com/office/drawing/2014/main" val="2573499909"/>
                    </a:ext>
                  </a:extLst>
                </a:gridCol>
              </a:tblGrid>
              <a:tr h="3083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>
                          <a:effectLst/>
                        </a:rPr>
                        <a:t>RN°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>
                          <a:effectLst/>
                        </a:rPr>
                        <a:t>Requerimientos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>
                          <a:effectLst/>
                        </a:rPr>
                        <a:t>RF/RNF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100">
                          <a:effectLst/>
                        </a:rPr>
                        <a:t>Actores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275777"/>
                  </a:ext>
                </a:extLst>
              </a:tr>
              <a:tr h="308328"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R1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1100">
                          <a:effectLst/>
                        </a:rPr>
                        <a:t>Que el usuario pueda programar su viaje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RF 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Conductor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71756"/>
                  </a:ext>
                </a:extLst>
              </a:tr>
              <a:tr h="308328"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R2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1100" dirty="0">
                          <a:effectLst/>
                        </a:rPr>
                        <a:t>Que el usuario pueda fijar un costo de viaje por persona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RF 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Conductor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248452"/>
                  </a:ext>
                </a:extLst>
              </a:tr>
              <a:tr h="308328"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R3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1100" dirty="0">
                          <a:effectLst/>
                        </a:rPr>
                        <a:t>Los usuarios deben poder registrarse 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RF 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Conductor, pasajero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3423"/>
                  </a:ext>
                </a:extLst>
              </a:tr>
              <a:tr h="308328"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R4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1100">
                          <a:effectLst/>
                        </a:rPr>
                        <a:t>Publicacion de la APK por medio de un sitio WEB 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RF 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Conductor, pasajero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64227"/>
                  </a:ext>
                </a:extLst>
              </a:tr>
              <a:tr h="308328"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R5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Colores empresariales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RNF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Conductor, pasajero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464377"/>
                  </a:ext>
                </a:extLst>
              </a:tr>
              <a:tr h="308328"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R6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1100">
                          <a:effectLst/>
                        </a:rPr>
                        <a:t>Debe ser adaptativo a distintos tamaños en distintos dispositivos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RNF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Conductor, pasajero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473811"/>
                  </a:ext>
                </a:extLst>
              </a:tr>
              <a:tr h="308328"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R7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1100">
                          <a:effectLst/>
                        </a:rPr>
                        <a:t>El sistema debe poder verificar el vehiculo para evitar inconvenientes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RF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Conductor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54065"/>
                  </a:ext>
                </a:extLst>
              </a:tr>
              <a:tr h="539694"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R8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1100" dirty="0">
                          <a:effectLst/>
                        </a:rPr>
                        <a:t>La solución móvil debe funcionar en Android y IOS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RF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Pasajero, Conductor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949030"/>
                  </a:ext>
                </a:extLst>
              </a:tr>
              <a:tr h="539694"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R9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1100" dirty="0">
                          <a:effectLst/>
                        </a:rPr>
                        <a:t>La solución móvil debe dejar que los usuarios verifiquen si existen </a:t>
                      </a:r>
                      <a:br>
                        <a:rPr lang="es-ES" sz="1100" dirty="0">
                          <a:effectLst/>
                        </a:rPr>
                      </a:br>
                      <a:r>
                        <a:rPr lang="es-ES" sz="1100" dirty="0">
                          <a:effectLst/>
                        </a:rPr>
                        <a:t>vehículos con capacidad para poder viajar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RF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Pasajero, Conductor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969923"/>
                  </a:ext>
                </a:extLst>
              </a:tr>
              <a:tr h="539694"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R10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1100" dirty="0">
                          <a:effectLst/>
                        </a:rPr>
                        <a:t>El sistema debe Mostrar un listado con todas las funciones de la </a:t>
                      </a:r>
                      <a:r>
                        <a:rPr lang="es-ES" sz="1100" dirty="0" err="1">
                          <a:effectLst/>
                        </a:rPr>
                        <a:t>aplicacion</a:t>
                      </a:r>
                      <a:endParaRPr lang="es-ES" sz="1100" dirty="0">
                        <a:effectLst/>
                      </a:endParaRP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RF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 dirty="0" err="1">
                          <a:effectLst/>
                        </a:rPr>
                        <a:t>Conductor,Pasajero</a:t>
                      </a:r>
                      <a:endParaRPr lang="es-CL" sz="1100" dirty="0">
                        <a:effectLst/>
                      </a:endParaRP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77657"/>
                  </a:ext>
                </a:extLst>
              </a:tr>
              <a:tr h="308328"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R11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1100">
                          <a:effectLst/>
                        </a:rPr>
                        <a:t>El sistema debe dejar modificar el perfil de los usuarios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RF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Conductor,Pasajero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43574"/>
                  </a:ext>
                </a:extLst>
              </a:tr>
              <a:tr h="308328"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R12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1100">
                          <a:effectLst/>
                        </a:rPr>
                        <a:t>Los usuarios podran cambiar su foto de perfil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RNF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Conductor,Pasajero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938146"/>
                  </a:ext>
                </a:extLst>
              </a:tr>
              <a:tr h="308328"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R13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1100" dirty="0">
                          <a:effectLst/>
                        </a:rPr>
                        <a:t>Los </a:t>
                      </a:r>
                      <a:r>
                        <a:rPr lang="es-ES" sz="1100" dirty="0" err="1">
                          <a:effectLst/>
                        </a:rPr>
                        <a:t>Pasajeron</a:t>
                      </a:r>
                      <a:r>
                        <a:rPr lang="es-ES" sz="1100" dirty="0">
                          <a:effectLst/>
                        </a:rPr>
                        <a:t> </a:t>
                      </a:r>
                      <a:r>
                        <a:rPr lang="es-ES" sz="1100" dirty="0" err="1">
                          <a:effectLst/>
                        </a:rPr>
                        <a:t>podran</a:t>
                      </a:r>
                      <a:r>
                        <a:rPr lang="es-ES" sz="1100" dirty="0">
                          <a:effectLst/>
                        </a:rPr>
                        <a:t> valorar a los conductores 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RF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Pasajeros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28756"/>
                  </a:ext>
                </a:extLst>
              </a:tr>
              <a:tr h="308328"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R14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1100">
                          <a:effectLst/>
                        </a:rPr>
                        <a:t>Usuario debe señalar la ruta que realizara con el vehiculo 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RF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Conductor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09525"/>
                  </a:ext>
                </a:extLst>
              </a:tr>
              <a:tr h="771060"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R15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1100" dirty="0">
                          <a:effectLst/>
                        </a:rPr>
                        <a:t>Cuando el usuario seleccione un recorrido que este pueda vis</a:t>
                      </a:r>
                      <a:r>
                        <a:rPr lang="es-ES" sz="1050" dirty="0">
                          <a:effectLst/>
                        </a:rPr>
                        <a:t>u</a:t>
                      </a:r>
                      <a:r>
                        <a:rPr lang="es-ES" sz="1100" dirty="0">
                          <a:effectLst/>
                        </a:rPr>
                        <a:t>alizar el perfil </a:t>
                      </a:r>
                      <a:br>
                        <a:rPr lang="es-ES" sz="1100" dirty="0">
                          <a:effectLst/>
                        </a:rPr>
                      </a:br>
                      <a:r>
                        <a:rPr lang="es-ES" sz="1100" dirty="0">
                          <a:effectLst/>
                        </a:rPr>
                        <a:t>del conductor con la matricula del </a:t>
                      </a:r>
                      <a:r>
                        <a:rPr lang="es-ES" sz="1100" dirty="0" err="1">
                          <a:effectLst/>
                        </a:rPr>
                        <a:t>vehiculo</a:t>
                      </a:r>
                      <a:endParaRPr lang="es-ES" sz="1100" dirty="0">
                        <a:effectLst/>
                      </a:endParaRP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>
                          <a:effectLst/>
                        </a:rPr>
                        <a:t>RF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1100" dirty="0">
                          <a:effectLst/>
                        </a:rPr>
                        <a:t>Pasajeros</a:t>
                      </a:r>
                    </a:p>
                  </a:txBody>
                  <a:tcPr marL="11470" marR="11470" marT="7647" marB="7647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4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844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F52E2D-363C-0D11-B6E0-C71412BD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  <a:latin typeface="Congenial Black" panose="02000503040000020004" pitchFamily="2" charset="0"/>
              </a:rPr>
              <a:t>Casos de uso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3978BD6-3AFF-B8B3-A2A5-7FA404F09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333157"/>
              </p:ext>
            </p:extLst>
          </p:nvPr>
        </p:nvGraphicFramePr>
        <p:xfrm>
          <a:off x="4581525" y="549125"/>
          <a:ext cx="5905499" cy="5181598"/>
        </p:xfrm>
        <a:graphic>
          <a:graphicData uri="http://schemas.openxmlformats.org/drawingml/2006/table">
            <a:tbl>
              <a:tblPr/>
              <a:tblGrid>
                <a:gridCol w="228465">
                  <a:extLst>
                    <a:ext uri="{9D8B030D-6E8A-4147-A177-3AD203B41FA5}">
                      <a16:colId xmlns:a16="http://schemas.microsoft.com/office/drawing/2014/main" val="1084279712"/>
                    </a:ext>
                  </a:extLst>
                </a:gridCol>
                <a:gridCol w="2603128">
                  <a:extLst>
                    <a:ext uri="{9D8B030D-6E8A-4147-A177-3AD203B41FA5}">
                      <a16:colId xmlns:a16="http://schemas.microsoft.com/office/drawing/2014/main" val="1380242757"/>
                    </a:ext>
                  </a:extLst>
                </a:gridCol>
                <a:gridCol w="3073906">
                  <a:extLst>
                    <a:ext uri="{9D8B030D-6E8A-4147-A177-3AD203B41FA5}">
                      <a16:colId xmlns:a16="http://schemas.microsoft.com/office/drawing/2014/main" val="3083218731"/>
                    </a:ext>
                  </a:extLst>
                </a:gridCol>
              </a:tblGrid>
              <a:tr h="698984">
                <a:tc>
                  <a:txBody>
                    <a:bodyPr/>
                    <a:lstStyle/>
                    <a:p>
                      <a:pPr rtl="0" fontAlgn="b"/>
                      <a:r>
                        <a:rPr lang="es-CL" sz="900">
                          <a:effectLst/>
                        </a:rPr>
                        <a:t>C°1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900" dirty="0">
                          <a:effectLst/>
                        </a:rPr>
                        <a:t>el usuario puede descargar la aplicación por página web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900" dirty="0">
                          <a:effectLst/>
                        </a:rPr>
                        <a:t>el usuario en cuestión ingresa a la página web donde por medio</a:t>
                      </a:r>
                      <a:br>
                        <a:rPr lang="es-ES" sz="900" dirty="0">
                          <a:effectLst/>
                        </a:rPr>
                      </a:br>
                      <a:r>
                        <a:rPr lang="es-ES" sz="900" dirty="0">
                          <a:effectLst/>
                        </a:rPr>
                        <a:t>de un código QR tendrá un acceso directo a la descarga de la aplicación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989743"/>
                  </a:ext>
                </a:extLst>
              </a:tr>
              <a:tr h="562226">
                <a:tc>
                  <a:txBody>
                    <a:bodyPr/>
                    <a:lstStyle/>
                    <a:p>
                      <a:pPr rtl="0" fontAlgn="b"/>
                      <a:r>
                        <a:rPr lang="es-CL" sz="900">
                          <a:effectLst/>
                        </a:rPr>
                        <a:t>C°2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900" dirty="0">
                          <a:effectLst/>
                        </a:rPr>
                        <a:t>el usuario puede crearse una cuenta la app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900" dirty="0">
                          <a:effectLst/>
                        </a:rPr>
                        <a:t>una vez instalado la aplicación en primera instancia dará la opción de </a:t>
                      </a:r>
                      <a:br>
                        <a:rPr lang="es-ES" sz="900" dirty="0">
                          <a:effectLst/>
                        </a:rPr>
                      </a:br>
                      <a:r>
                        <a:rPr lang="es-ES" sz="900" dirty="0">
                          <a:effectLst/>
                        </a:rPr>
                        <a:t>crearse una cuenta para poder utilizar la app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90081"/>
                  </a:ext>
                </a:extLst>
              </a:tr>
              <a:tr h="1109257">
                <a:tc>
                  <a:txBody>
                    <a:bodyPr/>
                    <a:lstStyle/>
                    <a:p>
                      <a:pPr rtl="0" fontAlgn="b"/>
                      <a:r>
                        <a:rPr lang="es-CL" sz="900">
                          <a:effectLst/>
                        </a:rPr>
                        <a:t>C°3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900" dirty="0">
                          <a:effectLst/>
                        </a:rPr>
                        <a:t>el usuario puede logearse en la app con una cuenta ya creada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900" dirty="0">
                          <a:effectLst/>
                        </a:rPr>
                        <a:t>una vez creada la cuenta da la opción de logearse a la app con éxito</a:t>
                      </a:r>
                      <a:br>
                        <a:rPr lang="es-ES" sz="900" dirty="0">
                          <a:effectLst/>
                        </a:rPr>
                      </a:br>
                      <a:r>
                        <a:rPr lang="es-ES" sz="900" dirty="0">
                          <a:effectLst/>
                        </a:rPr>
                        <a:t>a su vez si el usuario ya tiene una cuenta creada con anterioridad la app </a:t>
                      </a:r>
                      <a:br>
                        <a:rPr lang="es-ES" sz="900" dirty="0">
                          <a:effectLst/>
                        </a:rPr>
                      </a:br>
                      <a:r>
                        <a:rPr lang="es-ES" sz="900" dirty="0">
                          <a:effectLst/>
                        </a:rPr>
                        <a:t>tendrá la opción de logearse junto al de crear cuenta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532667"/>
                  </a:ext>
                </a:extLst>
              </a:tr>
              <a:tr h="698984">
                <a:tc>
                  <a:txBody>
                    <a:bodyPr/>
                    <a:lstStyle/>
                    <a:p>
                      <a:pPr rtl="0" fontAlgn="b"/>
                      <a:r>
                        <a:rPr lang="es-CL" sz="900">
                          <a:effectLst/>
                        </a:rPr>
                        <a:t>C°4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900" dirty="0">
                          <a:effectLst/>
                        </a:rPr>
                        <a:t>el pasajero tiene su propio menú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900" dirty="0">
                          <a:effectLst/>
                        </a:rPr>
                        <a:t>luego de realizado el inicio de sesión la app mostrara un menú dirigido</a:t>
                      </a:r>
                      <a:br>
                        <a:rPr lang="es-ES" sz="900" dirty="0">
                          <a:effectLst/>
                        </a:rPr>
                      </a:br>
                      <a:r>
                        <a:rPr lang="es-ES" sz="900" dirty="0">
                          <a:effectLst/>
                        </a:rPr>
                        <a:t>al pasajero donde tendrá opciones para el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420328"/>
                  </a:ext>
                </a:extLst>
              </a:tr>
              <a:tr h="562226">
                <a:tc>
                  <a:txBody>
                    <a:bodyPr/>
                    <a:lstStyle/>
                    <a:p>
                      <a:pPr rtl="0" fontAlgn="b"/>
                      <a:r>
                        <a:rPr lang="es-CL" sz="900">
                          <a:effectLst/>
                        </a:rPr>
                        <a:t>C°5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900" dirty="0">
                          <a:effectLst/>
                        </a:rPr>
                        <a:t>el conductor debe registrar su vehículo al entrar a su menú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900" dirty="0">
                          <a:effectLst/>
                        </a:rPr>
                        <a:t>proceso similar al pasajero, con opciones más orientadas a la creación de</a:t>
                      </a:r>
                      <a:br>
                        <a:rPr lang="es-ES" sz="900" dirty="0">
                          <a:effectLst/>
                        </a:rPr>
                      </a:br>
                      <a:r>
                        <a:rPr lang="es-ES" sz="900" dirty="0">
                          <a:effectLst/>
                        </a:rPr>
                        <a:t>rutas y registro del vehículo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559904"/>
                  </a:ext>
                </a:extLst>
              </a:tr>
              <a:tr h="562226">
                <a:tc>
                  <a:txBody>
                    <a:bodyPr/>
                    <a:lstStyle/>
                    <a:p>
                      <a:pPr rtl="0" fontAlgn="b"/>
                      <a:r>
                        <a:rPr lang="es-CL" sz="900">
                          <a:effectLst/>
                        </a:rPr>
                        <a:t>C°6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900" dirty="0">
                          <a:effectLst/>
                        </a:rPr>
                        <a:t>el conductor ingresa al vehículo valido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900" dirty="0">
                          <a:effectLst/>
                        </a:rPr>
                        <a:t>es una opción del menú conductor donde debe ingresar un vehículo </a:t>
                      </a:r>
                      <a:br>
                        <a:rPr lang="es-ES" sz="900" dirty="0">
                          <a:effectLst/>
                        </a:rPr>
                      </a:br>
                      <a:r>
                        <a:rPr lang="es-ES" sz="900" dirty="0">
                          <a:effectLst/>
                        </a:rPr>
                        <a:t>en condiciones para poder hacer uso del resto de opciones 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580457"/>
                  </a:ext>
                </a:extLst>
              </a:tr>
              <a:tr h="288711">
                <a:tc>
                  <a:txBody>
                    <a:bodyPr/>
                    <a:lstStyle/>
                    <a:p>
                      <a:pPr rtl="0" fontAlgn="b"/>
                      <a:r>
                        <a:rPr lang="es-CL" sz="900">
                          <a:effectLst/>
                        </a:rPr>
                        <a:t>C°7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900" dirty="0">
                          <a:effectLst/>
                        </a:rPr>
                        <a:t>el pasajero puede seleccionar la ruta que le convenga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900" dirty="0">
                          <a:effectLst/>
                        </a:rPr>
                        <a:t>la app dará diversos recorridos disponibles a seleccionar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246413"/>
                  </a:ext>
                </a:extLst>
              </a:tr>
              <a:tr h="698984">
                <a:tc>
                  <a:txBody>
                    <a:bodyPr/>
                    <a:lstStyle/>
                    <a:p>
                      <a:pPr rtl="0" fontAlgn="b"/>
                      <a:r>
                        <a:rPr lang="es-CL" sz="900">
                          <a:effectLst/>
                        </a:rPr>
                        <a:t>C°8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900" dirty="0">
                          <a:effectLst/>
                        </a:rPr>
                        <a:t>el conductor debe generar una ruta de trayecto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900" dirty="0">
                          <a:effectLst/>
                        </a:rPr>
                        <a:t>el conductor debe indicar los puntos de ruta que recorrerá y publicando </a:t>
                      </a:r>
                      <a:br>
                        <a:rPr lang="es-ES" sz="900" dirty="0">
                          <a:effectLst/>
                        </a:rPr>
                      </a:br>
                      <a:r>
                        <a:rPr lang="es-ES" sz="900" dirty="0">
                          <a:effectLst/>
                        </a:rPr>
                        <a:t>su recorrido para que este esté disponible para los pasajeros</a:t>
                      </a:r>
                    </a:p>
                  </a:txBody>
                  <a:tcPr marL="11396" marR="11396" marT="7598" marB="75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948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078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21360-9042-E232-8FE6-A77AFC3B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609601"/>
            <a:ext cx="3680885" cy="1371600"/>
          </a:xfrm>
        </p:spPr>
        <p:txBody>
          <a:bodyPr/>
          <a:lstStyle/>
          <a:p>
            <a:r>
              <a:rPr lang="es-ES" dirty="0">
                <a:latin typeface="Congenial Black" panose="02000503040000020004" pitchFamily="2" charset="0"/>
              </a:rPr>
              <a:t>UML</a:t>
            </a:r>
            <a:endParaRPr lang="es-CL" dirty="0">
              <a:latin typeface="Congenial Black" panose="02000503040000020004" pitchFamily="2" charset="0"/>
            </a:endParaRP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24459062-E54E-1FB4-9619-D4FFB2F79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44" y="843650"/>
            <a:ext cx="9946330" cy="5699390"/>
          </a:xfrm>
        </p:spPr>
      </p:pic>
    </p:spTree>
    <p:extLst>
      <p:ext uri="{BB962C8B-B14F-4D97-AF65-F5344CB8AC3E}">
        <p14:creationId xmlns:p14="http://schemas.microsoft.com/office/powerpoint/2010/main" val="45921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9C40552-A191-8F11-63FE-DF3D41D72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40" y="1176633"/>
            <a:ext cx="10249141" cy="45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0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B1D59E8-7429-B950-0181-01FA9862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14" y="494108"/>
            <a:ext cx="3680885" cy="1371600"/>
          </a:xfrm>
        </p:spPr>
        <p:txBody>
          <a:bodyPr/>
          <a:lstStyle/>
          <a:p>
            <a:r>
              <a:rPr lang="es-ES" dirty="0">
                <a:latin typeface="Congenial Black" panose="02000503040000020004" pitchFamily="2" charset="0"/>
              </a:rPr>
              <a:t>MockUp</a:t>
            </a:r>
            <a:endParaRPr lang="es-CL" dirty="0">
              <a:latin typeface="Congenial Black" panose="02000503040000020004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1550CB2-29BE-2E6A-43FE-E690467AD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97" b="93862" l="8271" r="93233">
                        <a14:foregroundMark x1="6767" y1="78517" x2="10526" y2="5115"/>
                        <a14:foregroundMark x1="10526" y1="5115" x2="57644" y2="3069"/>
                        <a14:foregroundMark x1="57644" y1="3069" x2="85714" y2="6522"/>
                        <a14:foregroundMark x1="85714" y1="6522" x2="94486" y2="58184"/>
                        <a14:foregroundMark x1="94486" y1="58184" x2="89724" y2="90665"/>
                        <a14:foregroundMark x1="89724" y1="90665" x2="62907" y2="93478"/>
                        <a14:foregroundMark x1="62907" y1="93478" x2="8271" y2="87084"/>
                        <a14:foregroundMark x1="8271" y1="87084" x2="8772" y2="77621"/>
                        <a14:foregroundMark x1="10777" y1="92199" x2="24812" y2="93862"/>
                        <a14:foregroundMark x1="11028" y1="4476" x2="79699" y2="3197"/>
                        <a14:foregroundMark x1="60652" y1="5627" x2="34336" y2="6905"/>
                        <a14:foregroundMark x1="14536" y1="84527" x2="80201" y2="79412"/>
                        <a14:foregroundMark x1="23559" y1="80307" x2="23559" y2="80307"/>
                        <a14:foregroundMark x1="23559" y1="81074" x2="25063" y2="81969"/>
                        <a14:foregroundMark x1="77444" y1="81586" x2="81454" y2="81458"/>
                        <a14:foregroundMark x1="77193" y1="81714" x2="70426" y2="80818"/>
                        <a14:foregroundMark x1="93233" y1="32864" x2="92732" y2="9847"/>
                        <a14:foregroundMark x1="53383" y1="87724" x2="22055" y2="86317"/>
                        <a14:foregroundMark x1="22055" y1="86317" x2="47368" y2="85550"/>
                        <a14:foregroundMark x1="47368" y1="85550" x2="86717" y2="86573"/>
                        <a14:foregroundMark x1="83960" y1="86573" x2="40852" y2="881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4214" y="288886"/>
            <a:ext cx="2102004" cy="411971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743FB3E-452E-1574-91CC-49EB21E5A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57" b="96954" l="813" r="99458">
                        <a14:foregroundMark x1="15718" y1="28609" x2="36043" y2="44238"/>
                        <a14:foregroundMark x1="36043" y1="44238" x2="23306" y2="67550"/>
                        <a14:foregroundMark x1="23306" y1="67550" x2="28184" y2="83841"/>
                        <a14:foregroundMark x1="28184" y1="83841" x2="19241" y2="95232"/>
                        <a14:foregroundMark x1="19241" y1="95232" x2="92141" y2="97086"/>
                        <a14:foregroundMark x1="92141" y1="97086" x2="86450" y2="21325"/>
                        <a14:foregroundMark x1="86450" y1="21325" x2="66125" y2="13907"/>
                        <a14:foregroundMark x1="66125" y1="13907" x2="35230" y2="13245"/>
                        <a14:foregroundMark x1="35230" y1="13245" x2="11924" y2="22119"/>
                        <a14:foregroundMark x1="5420" y1="6093" x2="34146" y2="2119"/>
                        <a14:foregroundMark x1="34146" y1="2119" x2="66396" y2="3046"/>
                        <a14:foregroundMark x1="66396" y1="3046" x2="23848" y2="9007"/>
                        <a14:foregroundMark x1="23848" y1="9007" x2="9756" y2="7815"/>
                        <a14:foregroundMark x1="4607" y1="4371" x2="75068" y2="1325"/>
                        <a14:foregroundMark x1="75068" y1="1325" x2="99458" y2="8212"/>
                        <a14:foregroundMark x1="99458" y1="8212" x2="95935" y2="27947"/>
                        <a14:foregroundMark x1="88889" y1="4768" x2="23577" y2="3046"/>
                        <a14:foregroundMark x1="28726" y1="4768" x2="48238" y2="5430"/>
                        <a14:foregroundMark x1="6775" y1="11523" x2="5962" y2="39735"/>
                        <a14:foregroundMark x1="4336" y1="11126" x2="1084" y2="76689"/>
                        <a14:foregroundMark x1="11111" y1="84371" x2="25745" y2="81987"/>
                        <a14:foregroundMark x1="70732" y1="82252" x2="88618" y2="82517"/>
                        <a14:foregroundMark x1="96477" y1="86358" x2="96206" y2="31258"/>
                        <a14:foregroundMark x1="39837" y1="94305" x2="53930" y2="93510"/>
                        <a14:foregroundMark x1="27913" y1="90596" x2="4065" y2="81060"/>
                        <a14:foregroundMark x1="4065" y1="81060" x2="23035" y2="88344"/>
                        <a14:foregroundMark x1="23035" y1="88344" x2="24390" y2="88079"/>
                        <a14:foregroundMark x1="24932" y1="88742" x2="11382" y2="87285"/>
                        <a14:foregroundMark x1="19512" y1="88609" x2="6504" y2="88344"/>
                        <a14:foregroundMark x1="10840" y1="89007" x2="5149" y2="69139"/>
                        <a14:foregroundMark x1="6233" y1="70464" x2="6775" y2="34305"/>
                        <a14:foregroundMark x1="39566" y1="38411" x2="41463" y2="23444"/>
                        <a14:foregroundMark x1="41463" y1="23444" x2="41463" y2="24503"/>
                        <a14:foregroundMark x1="34959" y1="35099" x2="49051" y2="32185"/>
                        <a14:foregroundMark x1="44986" y1="40530" x2="46883" y2="25563"/>
                        <a14:foregroundMark x1="5149" y1="10861" x2="39024" y2="10331"/>
                        <a14:foregroundMark x1="39024" y1="10331" x2="72358" y2="10728"/>
                        <a14:foregroundMark x1="72358" y1="10728" x2="95935" y2="10199"/>
                        <a14:foregroundMark x1="94038" y1="10464" x2="90515" y2="10728"/>
                        <a14:foregroundMark x1="15718" y1="7020" x2="5691" y2="9272"/>
                        <a14:foregroundMark x1="2981" y1="3311" x2="4878" y2="14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6109" y="304741"/>
            <a:ext cx="1997980" cy="408800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6549D6F-279E-1641-21FC-47CC650A4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95" b="94286" l="4211" r="91842">
                        <a14:foregroundMark x1="6842" y1="13247" x2="13684" y2="88182"/>
                        <a14:foregroundMark x1="13684" y1="88182" x2="39211" y2="96494"/>
                        <a14:foregroundMark x1="39211" y1="96494" x2="77895" y2="96623"/>
                        <a14:foregroundMark x1="77895" y1="96623" x2="93947" y2="82468"/>
                        <a14:foregroundMark x1="93947" y1="82468" x2="85526" y2="18312"/>
                        <a14:foregroundMark x1="85526" y1="18312" x2="45000" y2="5844"/>
                        <a14:foregroundMark x1="45000" y1="5844" x2="18421" y2="5195"/>
                        <a14:foregroundMark x1="18421" y1="5195" x2="10263" y2="10909"/>
                        <a14:foregroundMark x1="6579" y1="11948" x2="4737" y2="35714"/>
                        <a14:foregroundMark x1="5000" y1="41948" x2="5789" y2="70779"/>
                        <a14:foregroundMark x1="17105" y1="44545" x2="34737" y2="43506"/>
                        <a14:foregroundMark x1="24737" y1="34416" x2="19211" y2="24286"/>
                        <a14:foregroundMark x1="82368" y1="27013" x2="70526" y2="26234"/>
                        <a14:foregroundMark x1="26579" y1="86883" x2="64474" y2="81688"/>
                        <a14:foregroundMark x1="25263" y1="82468" x2="16053" y2="81948"/>
                        <a14:foregroundMark x1="82632" y1="82597" x2="80526" y2="81039"/>
                        <a14:foregroundMark x1="84211" y1="92208" x2="33947" y2="96494"/>
                        <a14:foregroundMark x1="33947" y1="96494" x2="7368" y2="92727"/>
                        <a14:foregroundMark x1="7368" y1="92727" x2="4211" y2="73247"/>
                        <a14:foregroundMark x1="15000" y1="95584" x2="60263" y2="95974"/>
                        <a14:foregroundMark x1="60263" y1="95974" x2="88421" y2="94286"/>
                        <a14:foregroundMark x1="88421" y1="94286" x2="91842" y2="855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5670" y="304741"/>
            <a:ext cx="2017457" cy="40880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FED5BE3-4B04-6B16-2DFF-5C39263669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749" b="95515" l="2338" r="94026">
                        <a14:foregroundMark x1="7273" y1="85620" x2="28312" y2="95383"/>
                        <a14:foregroundMark x1="28312" y1="95383" x2="57922" y2="96174"/>
                        <a14:foregroundMark x1="57922" y1="96174" x2="90390" y2="84565"/>
                        <a14:foregroundMark x1="90390" y1="84565" x2="94545" y2="19393"/>
                        <a14:foregroundMark x1="94545" y1="19393" x2="82857" y2="6596"/>
                        <a14:foregroundMark x1="82857" y1="6596" x2="53247" y2="4090"/>
                        <a14:foregroundMark x1="53247" y1="4090" x2="18961" y2="8047"/>
                        <a14:foregroundMark x1="18961" y1="8047" x2="2597" y2="21108"/>
                        <a14:foregroundMark x1="2597" y1="21108" x2="9870" y2="85488"/>
                        <a14:foregroundMark x1="29091" y1="37335" x2="35844" y2="65963"/>
                        <a14:foregroundMark x1="57403" y1="36939" x2="74805" y2="67018"/>
                        <a14:foregroundMark x1="24156" y1="32718" x2="34286" y2="50528"/>
                        <a14:foregroundMark x1="24935" y1="85620" x2="75325" y2="83641"/>
                        <a14:foregroundMark x1="32727" y1="93140" x2="83636" y2="94987"/>
                        <a14:foregroundMark x1="31688" y1="97098" x2="8312" y2="95515"/>
                        <a14:foregroundMark x1="8312" y1="95515" x2="8312" y2="94987"/>
                        <a14:foregroundMark x1="7532" y1="86148" x2="6234" y2="56201"/>
                        <a14:foregroundMark x1="6234" y1="56201" x2="7273" y2="55145"/>
                        <a14:foregroundMark x1="20000" y1="82850" x2="18182" y2="79947"/>
                        <a14:foregroundMark x1="17922" y1="73351" x2="54545" y2="68865"/>
                        <a14:foregroundMark x1="54545" y1="68865" x2="62078" y2="68997"/>
                        <a14:foregroundMark x1="82597" y1="87071" x2="79221" y2="79156"/>
                        <a14:foregroundMark x1="84675" y1="94063" x2="94026" y2="87995"/>
                        <a14:foregroundMark x1="5195" y1="61873" x2="5195" y2="57916"/>
                        <a14:foregroundMark x1="9610" y1="37731" x2="8052" y2="29947"/>
                        <a14:foregroundMark x1="8831" y1="9235" x2="39481" y2="3694"/>
                        <a14:foregroundMark x1="39481" y1="3694" x2="71688" y2="4749"/>
                        <a14:foregroundMark x1="71688" y1="4749" x2="92727" y2="10026"/>
                        <a14:foregroundMark x1="92727" y1="10026" x2="93506" y2="14116"/>
                        <a14:foregroundMark x1="22597" y1="39446" x2="35844" y2="41029"/>
                        <a14:foregroundMark x1="21558" y1="41425" x2="17662" y2="29683"/>
                        <a14:foregroundMark x1="17662" y1="29683" x2="17662" y2="29683"/>
                        <a14:foregroundMark x1="21299" y1="31662" x2="57662" y2="30871"/>
                        <a14:foregroundMark x1="57662" y1="30871" x2="58182" y2="30871"/>
                        <a14:foregroundMark x1="44156" y1="33377" x2="48571" y2="44327"/>
                        <a14:foregroundMark x1="57662" y1="55805" x2="77922" y2="52507"/>
                        <a14:foregroundMark x1="76623" y1="62269" x2="70130" y2="59631"/>
                        <a14:foregroundMark x1="74026" y1="59103" x2="58442" y2="61214"/>
                        <a14:foregroundMark x1="54805" y1="60950" x2="55584" y2="52111"/>
                        <a14:foregroundMark x1="56104" y1="53166" x2="58701" y2="53166"/>
                        <a14:foregroundMark x1="68052" y1="52111" x2="70130" y2="52111"/>
                        <a14:foregroundMark x1="73247" y1="52111" x2="74026" y2="51847"/>
                        <a14:foregroundMark x1="81039" y1="51715" x2="82857" y2="51715"/>
                        <a14:foregroundMark x1="84156" y1="51715" x2="84935" y2="52507"/>
                        <a14:foregroundMark x1="84935" y1="53958" x2="85195" y2="55673"/>
                        <a14:foregroundMark x1="36623" y1="89578" x2="59481" y2="88522"/>
                        <a14:foregroundMark x1="56364" y1="89314" x2="56364" y2="89314"/>
                        <a14:foregroundMark x1="15065" y1="47757" x2="6234" y2="34697"/>
                        <a14:foregroundMark x1="6234" y1="34697" x2="7532" y2="16359"/>
                        <a14:foregroundMark x1="3377" y1="43140" x2="5195" y2="52243"/>
                        <a14:foregroundMark x1="3636" y1="67282" x2="3636" y2="67282"/>
                        <a14:foregroundMark x1="3636" y1="67282" x2="3636" y2="67282"/>
                        <a14:foregroundMark x1="3117" y1="67282" x2="3117" y2="67282"/>
                        <a14:foregroundMark x1="3117" y1="67282" x2="3117" y2="67282"/>
                        <a14:foregroundMark x1="3117" y1="67282" x2="3117" y2="67282"/>
                        <a14:foregroundMark x1="3117" y1="67282" x2="3117" y2="67282"/>
                        <a14:foregroundMark x1="3117" y1="67282" x2="3117" y2="67282"/>
                        <a14:foregroundMark x1="3377" y1="67282" x2="3896" y2="71108"/>
                        <a14:foregroundMark x1="3377" y1="74142" x2="3377" y2="788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4708" y="288886"/>
            <a:ext cx="2102004" cy="41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1C47EC-2DD7-E065-2464-489E9A9B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56" b="96457" l="3125" r="94271">
                        <a14:foregroundMark x1="17448" y1="84646" x2="62500" y2="89108"/>
                        <a14:foregroundMark x1="62500" y1="89108" x2="76823" y2="40551"/>
                        <a14:foregroundMark x1="76823" y1="40551" x2="64844" y2="19685"/>
                        <a14:foregroundMark x1="64844" y1="19685" x2="44271" y2="7874"/>
                        <a14:foregroundMark x1="44271" y1="7874" x2="22917" y2="6037"/>
                        <a14:foregroundMark x1="22917" y1="6037" x2="12760" y2="17192"/>
                        <a14:foregroundMark x1="12760" y1="17192" x2="13802" y2="88976"/>
                        <a14:foregroundMark x1="13802" y1="88976" x2="60677" y2="97638"/>
                        <a14:foregroundMark x1="60677" y1="97638" x2="84115" y2="95669"/>
                        <a14:foregroundMark x1="84115" y1="95669" x2="86979" y2="8136"/>
                        <a14:foregroundMark x1="86979" y1="8136" x2="23958" y2="656"/>
                        <a14:foregroundMark x1="23958" y1="656" x2="8854" y2="7480"/>
                        <a14:foregroundMark x1="8854" y1="7480" x2="4948" y2="26247"/>
                        <a14:foregroundMark x1="7292" y1="76378" x2="3385" y2="65879"/>
                        <a14:foregroundMark x1="9635" y1="90551" x2="38021" y2="94226"/>
                        <a14:foregroundMark x1="38021" y1="94226" x2="45573" y2="93176"/>
                        <a14:foregroundMark x1="65104" y1="96457" x2="18490" y2="96194"/>
                        <a14:foregroundMark x1="18229" y1="3675" x2="88802" y2="2756"/>
                        <a14:foregroundMark x1="88802" y1="2756" x2="88802" y2="2756"/>
                        <a14:foregroundMark x1="93490" y1="16273" x2="91667" y2="86745"/>
                        <a14:foregroundMark x1="79688" y1="82546" x2="74479" y2="83465"/>
                        <a14:foregroundMark x1="84115" y1="82808" x2="75000" y2="81496"/>
                        <a14:foregroundMark x1="20833" y1="80052" x2="16406" y2="84514"/>
                        <a14:foregroundMark x1="24740" y1="54462" x2="33854" y2="40420"/>
                        <a14:foregroundMark x1="44792" y1="28740" x2="56510" y2="25328"/>
                        <a14:foregroundMark x1="54167" y1="27297" x2="62500" y2="35564"/>
                        <a14:foregroundMark x1="45573" y1="26247" x2="61458" y2="29134"/>
                        <a14:foregroundMark x1="38021" y1="25591" x2="52344" y2="28740"/>
                        <a14:foregroundMark x1="39063" y1="28740" x2="53646" y2="31365"/>
                        <a14:foregroundMark x1="30729" y1="26247" x2="32552" y2="29134"/>
                        <a14:foregroundMark x1="50000" y1="31759" x2="32031" y2="27297"/>
                        <a14:foregroundMark x1="32031" y1="27297" x2="32031" y2="27297"/>
                        <a14:foregroundMark x1="37240" y1="6693" x2="55469" y2="5118"/>
                        <a14:foregroundMark x1="47135" y1="5643" x2="32031" y2="4987"/>
                        <a14:foregroundMark x1="3906" y1="48031" x2="5990" y2="18110"/>
                        <a14:foregroundMark x1="93229" y1="88976" x2="94271" y2="40157"/>
                        <a14:foregroundMark x1="57813" y1="94882" x2="52865" y2="93045"/>
                        <a14:foregroundMark x1="41927" y1="88451" x2="15365" y2="88714"/>
                        <a14:foregroundMark x1="15365" y1="88714" x2="6510" y2="74934"/>
                        <a14:foregroundMark x1="6510" y1="74934" x2="7292" y2="71916"/>
                        <a14:foregroundMark x1="21615" y1="54462" x2="45833" y2="52887"/>
                        <a14:foregroundMark x1="45833" y1="52887" x2="46615" y2="53018"/>
                        <a14:foregroundMark x1="20833" y1="10236" x2="54688" y2="10105"/>
                        <a14:foregroundMark x1="54688" y1="10105" x2="86979" y2="11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6375" y="284851"/>
            <a:ext cx="2424000" cy="4810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E3DA70-FF73-5E30-A653-79DF4C4DC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22" b="95425" l="2821" r="90000">
                        <a14:foregroundMark x1="45385" y1="89542" x2="34359" y2="72026"/>
                        <a14:foregroundMark x1="34359" y1="72026" x2="50513" y2="81961"/>
                        <a14:foregroundMark x1="50513" y1="81961" x2="21026" y2="94248"/>
                        <a14:foregroundMark x1="21026" y1="94248" x2="66410" y2="94510"/>
                        <a14:foregroundMark x1="66410" y1="94510" x2="88462" y2="66275"/>
                        <a14:foregroundMark x1="88462" y1="66275" x2="88974" y2="13595"/>
                        <a14:foregroundMark x1="88974" y1="13595" x2="46667" y2="3922"/>
                        <a14:foregroundMark x1="46667" y1="3922" x2="22308" y2="4967"/>
                        <a14:foregroundMark x1="22308" y1="4967" x2="4615" y2="21569"/>
                        <a14:foregroundMark x1="4615" y1="21569" x2="22051" y2="88235"/>
                        <a14:foregroundMark x1="12821" y1="95425" x2="8718" y2="88105"/>
                        <a14:foregroundMark x1="12308" y1="96601" x2="77179" y2="95686"/>
                        <a14:foregroundMark x1="77179" y1="95686" x2="92564" y2="82222"/>
                        <a14:foregroundMark x1="92564" y1="82222" x2="96154" y2="9020"/>
                        <a14:foregroundMark x1="96154" y1="9020" x2="32821" y2="4052"/>
                        <a14:foregroundMark x1="32821" y1="4052" x2="12308" y2="4967"/>
                        <a14:foregroundMark x1="54615" y1="56993" x2="32821" y2="58562"/>
                        <a14:foregroundMark x1="32821" y1="58562" x2="81026" y2="52810"/>
                        <a14:foregroundMark x1="81026" y1="52810" x2="80000" y2="52549"/>
                        <a14:foregroundMark x1="40256" y1="41830" x2="47436" y2="53203"/>
                        <a14:foregroundMark x1="27179" y1="42745" x2="44615" y2="46144"/>
                        <a14:foregroundMark x1="20256" y1="30327" x2="22308" y2="32157"/>
                        <a14:foregroundMark x1="6410" y1="43529" x2="5128" y2="88889"/>
                        <a14:foregroundMark x1="30256" y1="92941" x2="60256" y2="94118"/>
                        <a14:foregroundMark x1="60256" y1="94118" x2="67179" y2="93595"/>
                        <a14:foregroundMark x1="63846" y1="92680" x2="38718" y2="93072"/>
                        <a14:foregroundMark x1="5897" y1="84183" x2="4872" y2="44444"/>
                        <a14:foregroundMark x1="5128" y1="83268" x2="2821" y2="44183"/>
                        <a14:foregroundMark x1="19487" y1="24183" x2="19487" y2="241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5838" y="284851"/>
            <a:ext cx="2424000" cy="475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6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A8F783C-3A46-2A60-D926-DB9DA24B3997}"/>
              </a:ext>
            </a:extLst>
          </p:cNvPr>
          <p:cNvSpPr txBox="1"/>
          <p:nvPr/>
        </p:nvSpPr>
        <p:spPr>
          <a:xfrm>
            <a:off x="3151572" y="1233995"/>
            <a:ext cx="5273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Congenial Black" panose="02000503040000020004" pitchFamily="2" charset="0"/>
              </a:rPr>
              <a:t>Gracias por ver</a:t>
            </a:r>
            <a:endParaRPr lang="es-CL" sz="5400" dirty="0">
              <a:latin typeface="Congenial Black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26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72</TotalTime>
  <Words>522</Words>
  <Application>Microsoft Office PowerPoint</Application>
  <PresentationFormat>Panorámica</PresentationFormat>
  <Paragraphs>97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Congenial Black</vt:lpstr>
      <vt:lpstr>Celestial</vt:lpstr>
      <vt:lpstr>Entrega Experiencia 1</vt:lpstr>
      <vt:lpstr>Requerimientos</vt:lpstr>
      <vt:lpstr>Casos de uso </vt:lpstr>
      <vt:lpstr>UML</vt:lpstr>
      <vt:lpstr>Presentación de PowerPoint</vt:lpstr>
      <vt:lpstr>MockUp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 Experiencia 1</dc:title>
  <dc:creator>Javier Bravo</dc:creator>
  <cp:lastModifiedBy>Javier Bravo</cp:lastModifiedBy>
  <cp:revision>2</cp:revision>
  <dcterms:created xsi:type="dcterms:W3CDTF">2023-09-03T22:40:09Z</dcterms:created>
  <dcterms:modified xsi:type="dcterms:W3CDTF">2023-09-04T01:42:20Z</dcterms:modified>
</cp:coreProperties>
</file>