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309" r:id="rId2"/>
    <p:sldId id="310" r:id="rId3"/>
    <p:sldId id="311" r:id="rId4"/>
    <p:sldId id="312" r:id="rId5"/>
    <p:sldId id="313" r:id="rId6"/>
    <p:sldId id="314" r:id="rId7"/>
    <p:sldId id="315" r:id="rId8"/>
    <p:sldId id="316" r:id="rId9"/>
    <p:sldId id="317" r:id="rId10"/>
    <p:sldId id="318" r:id="rId11"/>
    <p:sldId id="319" r:id="rId12"/>
    <p:sldId id="320" r:id="rId13"/>
    <p:sldId id="293" r:id="rId14"/>
    <p:sldId id="322" r:id="rId15"/>
    <p:sldId id="324" r:id="rId16"/>
    <p:sldId id="633" r:id="rId1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009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344" autoAdjust="0"/>
    <p:restoredTop sz="93937" autoAdjust="0"/>
  </p:normalViewPr>
  <p:slideViewPr>
    <p:cSldViewPr>
      <p:cViewPr varScale="1">
        <p:scale>
          <a:sx n="66" d="100"/>
          <a:sy n="66" d="100"/>
        </p:scale>
        <p:origin x="1020" y="3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02F019D-E6D5-407A-AAB6-9DF3F307A675}" type="datetimeFigureOut">
              <a:rPr lang="zh-CN" altLang="en-US" smtClean="0"/>
              <a:t>2025/3/30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3DB544E-8E4E-432A-8959-AD5B023514E5}" type="slidenum">
              <a:rPr lang="zh-CN" altLang="en-US" smtClean="0"/>
              <a:t>‹#›</a:t>
            </a:fld>
            <a:endParaRPr lang="zh-CN" altLang="en-US"/>
          </a:p>
        </p:txBody>
      </p:sp>
    </p:spTree>
    <p:extLst>
      <p:ext uri="{BB962C8B-B14F-4D97-AF65-F5344CB8AC3E}">
        <p14:creationId xmlns:p14="http://schemas.microsoft.com/office/powerpoint/2010/main" val="1499672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a:defRPr/>
            </a:pPr>
            <a:fld id="{7C652E79-AC11-47B3-B92C-311D362220D1}" type="slidenum">
              <a:rPr lang="zh-CN" altLang="en-US" smtClean="0">
                <a:solidFill>
                  <a:prstClr val="black"/>
                </a:solidFill>
              </a:rPr>
              <a:pPr>
                <a:defRPr/>
              </a:pPr>
              <a:t>6</a:t>
            </a:fld>
            <a:endParaRPr lang="zh-CN" altLang="en-US">
              <a:solidFill>
                <a:prstClr val="black"/>
              </a:solidFill>
            </a:endParaRPr>
          </a:p>
        </p:txBody>
      </p:sp>
    </p:spTree>
    <p:extLst>
      <p:ext uri="{BB962C8B-B14F-4D97-AF65-F5344CB8AC3E}">
        <p14:creationId xmlns:p14="http://schemas.microsoft.com/office/powerpoint/2010/main" val="2534532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40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440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fld id="{3BE464D4-533C-4AAB-8596-846585E6112A}" type="slidenum">
              <a:rPr lang="zh-CN" altLang="en-US" smtClean="0">
                <a:solidFill>
                  <a:prstClr val="black"/>
                </a:solidFill>
              </a:rPr>
              <a:pPr eaLnBrk="1" hangingPunct="1"/>
              <a:t>8</a:t>
            </a:fld>
            <a:endParaRPr lang="zh-CN" altLang="en-US">
              <a:solidFill>
                <a:prstClr val="black"/>
              </a:solidFill>
            </a:endParaRPr>
          </a:p>
        </p:txBody>
      </p:sp>
    </p:spTree>
    <p:extLst>
      <p:ext uri="{BB962C8B-B14F-4D97-AF65-F5344CB8AC3E}">
        <p14:creationId xmlns:p14="http://schemas.microsoft.com/office/powerpoint/2010/main" val="14875267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DB544E-8E4E-432A-8959-AD5B023514E5}" type="slidenum">
              <a:rPr lang="zh-CN" altLang="en-US" smtClean="0"/>
              <a:t>9</a:t>
            </a:fld>
            <a:endParaRPr lang="zh-CN" altLang="en-US"/>
          </a:p>
        </p:txBody>
      </p:sp>
    </p:spTree>
    <p:extLst>
      <p:ext uri="{BB962C8B-B14F-4D97-AF65-F5344CB8AC3E}">
        <p14:creationId xmlns:p14="http://schemas.microsoft.com/office/powerpoint/2010/main" val="6880314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DB544E-8E4E-432A-8959-AD5B023514E5}" type="slidenum">
              <a:rPr lang="zh-CN" altLang="en-US" smtClean="0"/>
              <a:t>10</a:t>
            </a:fld>
            <a:endParaRPr lang="zh-CN" altLang="en-US"/>
          </a:p>
        </p:txBody>
      </p:sp>
    </p:spTree>
    <p:extLst>
      <p:ext uri="{BB962C8B-B14F-4D97-AF65-F5344CB8AC3E}">
        <p14:creationId xmlns:p14="http://schemas.microsoft.com/office/powerpoint/2010/main" val="5959623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E3DB544E-8E4E-432A-8959-AD5B023514E5}" type="slidenum">
              <a:rPr lang="zh-CN" altLang="en-US" smtClean="0"/>
              <a:t>16</a:t>
            </a:fld>
            <a:endParaRPr lang="zh-CN" altLang="en-US"/>
          </a:p>
        </p:txBody>
      </p:sp>
    </p:spTree>
    <p:extLst>
      <p:ext uri="{BB962C8B-B14F-4D97-AF65-F5344CB8AC3E}">
        <p14:creationId xmlns:p14="http://schemas.microsoft.com/office/powerpoint/2010/main" val="393235229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93371C75-A329-4AFC-8474-E46A2EA68808}" type="datetimeFigureOut">
              <a:rPr lang="zh-CN" altLang="en-US" smtClean="0"/>
              <a:t>2025/3/30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81BB3D9-6414-4B0C-BA55-DB01DB716B7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3371C75-A329-4AFC-8474-E46A2EA68808}" type="datetimeFigureOut">
              <a:rPr lang="zh-CN" altLang="en-US" smtClean="0"/>
              <a:t>2025/3/30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1BB3D9-6414-4B0C-BA55-DB01DB716B7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p>
            <a:r>
              <a:rPr kumimoji="0" lang="zh-CN" altLang="en-US"/>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3371C75-A329-4AFC-8474-E46A2EA68808}" type="datetimeFigureOut">
              <a:rPr lang="zh-CN" altLang="en-US" smtClean="0"/>
              <a:t>2025/3/30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1BB3D9-6414-4B0C-BA55-DB01DB716B79}"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日期占位符 3"/>
          <p:cNvSpPr>
            <a:spLocks noGrp="1"/>
          </p:cNvSpPr>
          <p:nvPr>
            <p:ph type="dt" sz="half" idx="10"/>
          </p:nvPr>
        </p:nvSpPr>
        <p:spPr/>
        <p:txBody>
          <a:bodyPr/>
          <a:lstStyle/>
          <a:p>
            <a:fld id="{93371C75-A329-4AFC-8474-E46A2EA68808}" type="datetimeFigureOut">
              <a:rPr lang="zh-CN" altLang="en-US" smtClean="0"/>
              <a:t>2025/3/30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1BB3D9-6414-4B0C-BA55-DB01DB716B79}" type="slidenum">
              <a:rPr lang="zh-CN" altLang="en-US" smtClean="0"/>
              <a:t>‹#›</a:t>
            </a:fld>
            <a:endParaRPr lang="zh-CN" altLang="en-US"/>
          </a:p>
        </p:txBody>
      </p:sp>
      <p:sp>
        <p:nvSpPr>
          <p:cNvPr id="7" name="标题 6"/>
          <p:cNvSpPr>
            <a:spLocks noGrp="1"/>
          </p:cNvSpPr>
          <p:nvPr>
            <p:ph type="title"/>
          </p:nvPr>
        </p:nvSpPr>
        <p:spPr/>
        <p:txBody>
          <a:bodyPr rtlCol="0"/>
          <a:lstStyle/>
          <a:p>
            <a:r>
              <a:rPr kumimoji="0" lang="zh-CN" altLang="en-US"/>
              <a:t>单击此处编辑母版标题样式</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a:t>单击此处编辑母版文本样式</a:t>
            </a:r>
          </a:p>
        </p:txBody>
      </p:sp>
      <p:sp>
        <p:nvSpPr>
          <p:cNvPr id="4" name="日期占位符 3"/>
          <p:cNvSpPr>
            <a:spLocks noGrp="1"/>
          </p:cNvSpPr>
          <p:nvPr>
            <p:ph type="dt" sz="half" idx="10"/>
          </p:nvPr>
        </p:nvSpPr>
        <p:spPr/>
        <p:txBody>
          <a:bodyPr/>
          <a:lstStyle/>
          <a:p>
            <a:fld id="{93371C75-A329-4AFC-8474-E46A2EA68808}" type="datetimeFigureOut">
              <a:rPr lang="zh-CN" altLang="en-US" smtClean="0"/>
              <a:t>2025/3/30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81BB3D9-6414-4B0C-BA55-DB01DB716B79}" type="slidenum">
              <a:rPr lang="zh-CN" altLang="en-US" smtClean="0"/>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p:txBody>
          <a:bodyPr/>
          <a:lstStyle/>
          <a:p>
            <a:fld id="{93371C75-A329-4AFC-8474-E46A2EA68808}" type="datetimeFigureOut">
              <a:rPr lang="zh-CN" altLang="en-US" smtClean="0"/>
              <a:t>2025/3/30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1BB3D9-6414-4B0C-BA55-DB01DB716B79}" type="slidenum">
              <a:rPr lang="zh-CN" altLang="en-US" smtClean="0"/>
              <a:t>‹#›</a:t>
            </a:fld>
            <a:endParaRPr lang="zh-CN" altLang="en-US"/>
          </a:p>
        </p:txBody>
      </p:sp>
      <p:sp>
        <p:nvSpPr>
          <p:cNvPr id="8" name="标题 7"/>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7" name="日期占位符 6"/>
          <p:cNvSpPr>
            <a:spLocks noGrp="1"/>
          </p:cNvSpPr>
          <p:nvPr>
            <p:ph type="dt" sz="half" idx="10"/>
          </p:nvPr>
        </p:nvSpPr>
        <p:spPr/>
        <p:txBody>
          <a:bodyPr/>
          <a:lstStyle/>
          <a:p>
            <a:fld id="{93371C75-A329-4AFC-8474-E46A2EA68808}" type="datetimeFigureOut">
              <a:rPr lang="zh-CN" altLang="en-US" smtClean="0"/>
              <a:t>2025/3/30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81BB3D9-6414-4B0C-BA55-DB01DB716B7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93371C75-A329-4AFC-8474-E46A2EA68808}" type="datetimeFigureOut">
              <a:rPr lang="zh-CN" altLang="en-US" smtClean="0"/>
              <a:t>2025/3/30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81BB3D9-6414-4B0C-BA55-DB01DB716B79}" type="slidenum">
              <a:rPr lang="zh-CN" altLang="en-US" smtClean="0"/>
              <a:t>‹#›</a:t>
            </a:fld>
            <a:endParaRPr lang="zh-CN" altLang="en-US"/>
          </a:p>
        </p:txBody>
      </p:sp>
      <p:sp>
        <p:nvSpPr>
          <p:cNvPr id="6" name="标题 5"/>
          <p:cNvSpPr>
            <a:spLocks noGrp="1"/>
          </p:cNvSpPr>
          <p:nvPr>
            <p:ph type="title"/>
          </p:nvPr>
        </p:nvSpPr>
        <p:spPr/>
        <p:txBody>
          <a:bodyPr rtlCol="0"/>
          <a:lstStyle/>
          <a:p>
            <a:r>
              <a:rPr kumimoji="0" lang="zh-CN" altLang="en-US"/>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3371C75-A329-4AFC-8474-E46A2EA68808}" type="datetimeFigureOut">
              <a:rPr lang="zh-CN" altLang="en-US" smtClean="0"/>
              <a:t>2025/3/30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81BB3D9-6414-4B0C-BA55-DB01DB716B7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a:t>单击此处编辑母版文本样式</a:t>
            </a:r>
          </a:p>
          <a:p>
            <a:pPr lvl="1" eaLnBrk="1" latinLnBrk="0" hangingPunct="1"/>
            <a:r>
              <a:rPr lang="zh-CN" altLang="en-US"/>
              <a:t>第二级</a:t>
            </a:r>
          </a:p>
          <a:p>
            <a:pPr lvl="2" eaLnBrk="1" latinLnBrk="0" hangingPunct="1"/>
            <a:r>
              <a:rPr lang="zh-CN" altLang="en-US"/>
              <a:t>第三级</a:t>
            </a:r>
          </a:p>
          <a:p>
            <a:pPr lvl="3" eaLnBrk="1" latinLnBrk="0" hangingPunct="1"/>
            <a:r>
              <a:rPr lang="zh-CN" altLang="en-US"/>
              <a:t>第四级</a:t>
            </a:r>
          </a:p>
          <a:p>
            <a:pPr lvl="4" eaLnBrk="1" latinLnBrk="0" hangingPunct="1"/>
            <a:r>
              <a:rPr lang="zh-CN" altLang="en-US"/>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p>
            <a:fld id="{93371C75-A329-4AFC-8474-E46A2EA68808}" type="datetimeFigureOut">
              <a:rPr lang="zh-CN" altLang="en-US" smtClean="0"/>
              <a:t>2025/3/30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81BB3D9-6414-4B0C-BA55-DB01DB716B79}"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93371C75-A329-4AFC-8474-E46A2EA68808}" type="datetimeFigureOut">
              <a:rPr lang="zh-CN" altLang="en-US" smtClean="0"/>
              <a:t>2025/3/30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81BB3D9-6414-4B0C-BA55-DB01DB716B79}" type="slidenum">
              <a:rPr lang="zh-CN" altLang="en-US" smtClean="0"/>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a:t>单击此处编辑母版标题样式</a:t>
            </a:r>
            <a:endParaRPr kumimoji="0" lang="en-US"/>
          </a:p>
        </p:txBody>
      </p:sp>
      <p:sp>
        <p:nvSpPr>
          <p:cNvPr id="8" name="任意多边形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任意多边形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任意多边形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zh-CN" altLang="en-US"/>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zh-CN" altLang="en-US"/>
              <a:t>单击此处编辑母版文本样式</a:t>
            </a:r>
          </a:p>
          <a:p>
            <a:pPr lvl="1" eaLnBrk="1" latinLnBrk="0" hangingPunct="1"/>
            <a:r>
              <a:rPr kumimoji="0" lang="zh-CN" altLang="en-US"/>
              <a:t>第二级</a:t>
            </a:r>
          </a:p>
          <a:p>
            <a:pPr lvl="2" eaLnBrk="1" latinLnBrk="0" hangingPunct="1"/>
            <a:r>
              <a:rPr kumimoji="0" lang="zh-CN" altLang="en-US"/>
              <a:t>第三级</a:t>
            </a:r>
          </a:p>
          <a:p>
            <a:pPr lvl="3" eaLnBrk="1" latinLnBrk="0" hangingPunct="1"/>
            <a:r>
              <a:rPr kumimoji="0" lang="zh-CN" altLang="en-US"/>
              <a:t>第四级</a:t>
            </a:r>
          </a:p>
          <a:p>
            <a:pPr lvl="4" eaLnBrk="1" latinLnBrk="0" hangingPunct="1"/>
            <a:r>
              <a:rPr kumimoji="0" lang="zh-CN" altLang="en-US"/>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93371C75-A329-4AFC-8474-E46A2EA68808}" type="datetimeFigureOut">
              <a:rPr lang="zh-CN" altLang="en-US" smtClean="0"/>
              <a:t>2025/3/30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81BB3D9-6414-4B0C-BA55-DB01DB716B79}"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23478;&#20820;&#35299;&#21078;&#26080;&#25928;&#33108;&#23454;&#39564;&#27169;&#22411;&#26377;&#25928;&#24615;&#27604;&#36739;&#21450;&#20854;&#29702;&#35770;&#25512;&#23548;-&#29983;&#29289;&#23398;&#36890;&#25253;&#25991;&#31456;&#20840;&#25991;&#25195;&#25551;&#65288;&#27491;&#24335;&#21457;&#34920;&#65289;.pdf"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内容占位符 2"/>
          <p:cNvSpPr>
            <a:spLocks noGrp="1"/>
          </p:cNvSpPr>
          <p:nvPr>
            <p:ph idx="1"/>
          </p:nvPr>
        </p:nvSpPr>
        <p:spPr>
          <a:xfrm>
            <a:off x="1763688" y="2348880"/>
            <a:ext cx="7272337" cy="2620963"/>
          </a:xfrm>
        </p:spPr>
        <p:txBody>
          <a:bodyPr>
            <a:normAutofit/>
          </a:bodyPr>
          <a:lstStyle/>
          <a:p>
            <a:pPr eaLnBrk="1" hangingPunct="1"/>
            <a:r>
              <a:rPr lang="zh-CN" altLang="en-US" sz="2800" b="1" dirty="0"/>
              <a:t>实验设计的目的和意义</a:t>
            </a:r>
            <a:endParaRPr lang="en-US" altLang="zh-CN" sz="2800" b="1" dirty="0"/>
          </a:p>
          <a:p>
            <a:pPr eaLnBrk="1" hangingPunct="1"/>
            <a:endParaRPr lang="en-US" altLang="zh-CN" sz="2800" b="1" dirty="0"/>
          </a:p>
          <a:p>
            <a:pPr eaLnBrk="1" hangingPunct="1"/>
            <a:r>
              <a:rPr lang="zh-CN" altLang="en-US" sz="2800" b="1" dirty="0"/>
              <a:t>生理学实验设计的基本过程和要求</a:t>
            </a:r>
            <a:endParaRPr lang="zh-CN" altLang="en-US" sz="2800" dirty="0"/>
          </a:p>
          <a:p>
            <a:pPr eaLnBrk="1" hangingPunct="1"/>
            <a:endParaRPr lang="en-US" altLang="zh-CN" sz="2800" dirty="0"/>
          </a:p>
          <a:p>
            <a:pPr eaLnBrk="1" hangingPunct="1"/>
            <a:r>
              <a:rPr lang="zh-CN" altLang="en-US" sz="2800" b="1" dirty="0"/>
              <a:t>实验设计选题范围及要求</a:t>
            </a:r>
          </a:p>
        </p:txBody>
      </p:sp>
      <p:sp>
        <p:nvSpPr>
          <p:cNvPr id="24578" name="Rectangle 2"/>
          <p:cNvSpPr>
            <a:spLocks noGrp="1" noRot="1" noChangeArrowheads="1"/>
          </p:cNvSpPr>
          <p:nvPr>
            <p:ph type="title"/>
          </p:nvPr>
        </p:nvSpPr>
        <p:spPr>
          <a:xfrm>
            <a:off x="179512" y="404664"/>
            <a:ext cx="8229600" cy="1143000"/>
          </a:xfrm>
        </p:spPr>
        <p:txBody>
          <a:bodyPr>
            <a:normAutofit/>
          </a:bodyPr>
          <a:lstStyle/>
          <a:p>
            <a:pPr algn="ctr" eaLnBrk="1" hangingPunct="1"/>
            <a:r>
              <a:rPr lang="zh-CN" altLang="en-US" sz="4000" b="1" dirty="0">
                <a:solidFill>
                  <a:schemeClr val="tx1"/>
                </a:solidFill>
                <a:effectLst/>
                <a:latin typeface="黑体" pitchFamily="2" charset="-122"/>
                <a:ea typeface="黑体" pitchFamily="2" charset="-122"/>
              </a:rPr>
              <a:t>实 验 设 计</a:t>
            </a:r>
          </a:p>
        </p:txBody>
      </p:sp>
    </p:spTree>
    <p:extLst>
      <p:ext uri="{BB962C8B-B14F-4D97-AF65-F5344CB8AC3E}">
        <p14:creationId xmlns:p14="http://schemas.microsoft.com/office/powerpoint/2010/main" val="809124591"/>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3"/>
          <p:cNvSpPr>
            <a:spLocks noGrp="1" noRot="1" noChangeArrowheads="1"/>
          </p:cNvSpPr>
          <p:nvPr>
            <p:ph type="body" idx="4294967295"/>
          </p:nvPr>
        </p:nvSpPr>
        <p:spPr>
          <a:xfrm>
            <a:off x="683568" y="1772816"/>
            <a:ext cx="7559675" cy="3500438"/>
          </a:xfrm>
        </p:spPr>
        <p:txBody>
          <a:bodyPr>
            <a:normAutofit/>
          </a:bodyPr>
          <a:lstStyle/>
          <a:p>
            <a:pPr eaLnBrk="1" hangingPunct="1">
              <a:lnSpc>
                <a:spcPct val="110000"/>
              </a:lnSpc>
            </a:pPr>
            <a:r>
              <a:rPr lang="zh-CN" altLang="en-US" sz="2400" b="1" dirty="0">
                <a:solidFill>
                  <a:srgbClr val="000099"/>
                </a:solidFill>
              </a:rPr>
              <a:t>观察：</a:t>
            </a:r>
          </a:p>
          <a:p>
            <a:pPr lvl="1" eaLnBrk="1" hangingPunct="1">
              <a:lnSpc>
                <a:spcPct val="110000"/>
              </a:lnSpc>
            </a:pPr>
            <a:r>
              <a:rPr lang="zh-CN" altLang="en-US" sz="2400" b="1" dirty="0"/>
              <a:t>全面、系统、连续、动态、客观、精确</a:t>
            </a:r>
            <a:endParaRPr lang="en-US" altLang="zh-CN" sz="2400" b="1" dirty="0"/>
          </a:p>
          <a:p>
            <a:pPr lvl="1" eaLnBrk="1" hangingPunct="1">
              <a:lnSpc>
                <a:spcPct val="110000"/>
              </a:lnSpc>
            </a:pPr>
            <a:endParaRPr lang="zh-CN" altLang="en-US" sz="2400" b="1" dirty="0"/>
          </a:p>
          <a:p>
            <a:pPr eaLnBrk="1" hangingPunct="1">
              <a:lnSpc>
                <a:spcPct val="110000"/>
              </a:lnSpc>
            </a:pPr>
            <a:r>
              <a:rPr lang="zh-CN" altLang="en-US" sz="2400" b="1" dirty="0">
                <a:solidFill>
                  <a:srgbClr val="000099"/>
                </a:solidFill>
              </a:rPr>
              <a:t>记录：</a:t>
            </a:r>
          </a:p>
          <a:p>
            <a:pPr lvl="1" eaLnBrk="1" hangingPunct="1">
              <a:lnSpc>
                <a:spcPct val="110000"/>
              </a:lnSpc>
            </a:pPr>
            <a:r>
              <a:rPr lang="zh-CN" altLang="en-US" sz="2400" b="1" dirty="0"/>
              <a:t>记录</a:t>
            </a:r>
            <a:r>
              <a:rPr lang="zh-CN" altLang="en-US" sz="2400" b="1" dirty="0">
                <a:solidFill>
                  <a:srgbClr val="FF0000"/>
                </a:solidFill>
              </a:rPr>
              <a:t>原始数据</a:t>
            </a:r>
            <a:r>
              <a:rPr lang="zh-CN" altLang="en-US" sz="2400" b="1" dirty="0"/>
              <a:t>要及时、完整、整洁</a:t>
            </a:r>
          </a:p>
          <a:p>
            <a:pPr lvl="1" algn="just" eaLnBrk="1" hangingPunct="1">
              <a:lnSpc>
                <a:spcPct val="110000"/>
              </a:lnSpc>
            </a:pPr>
            <a:r>
              <a:rPr lang="zh-CN" altLang="en-US" sz="2400" b="1" dirty="0"/>
              <a:t>原始记录包括：实验题目、实验对象、实验方法、实验条件、实验者、实验日期、测量的结果和数据</a:t>
            </a:r>
          </a:p>
        </p:txBody>
      </p:sp>
      <p:sp>
        <p:nvSpPr>
          <p:cNvPr id="4" name="Rectangle 2"/>
          <p:cNvSpPr>
            <a:spLocks noRot="1" noChangeArrowheads="1"/>
          </p:cNvSpPr>
          <p:nvPr/>
        </p:nvSpPr>
        <p:spPr bwMode="auto">
          <a:xfrm>
            <a:off x="395536" y="620688"/>
            <a:ext cx="4703241"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b="1" dirty="0">
                <a:solidFill>
                  <a:srgbClr val="0000CC"/>
                </a:solidFill>
                <a:latin typeface="黑体" panose="02010600030101010101" pitchFamily="2" charset="-122"/>
                <a:ea typeface="黑体" panose="02010600030101010101" pitchFamily="2" charset="-122"/>
                <a:cs typeface="+mj-cs"/>
              </a:rPr>
              <a:t>（</a:t>
            </a:r>
            <a:r>
              <a:rPr lang="en-US" altLang="zh-CN" sz="2800" b="1" dirty="0">
                <a:solidFill>
                  <a:srgbClr val="0000CC"/>
                </a:solidFill>
                <a:latin typeface="黑体" panose="02010600030101010101" pitchFamily="2" charset="-122"/>
                <a:ea typeface="黑体" panose="02010600030101010101" pitchFamily="2" charset="-122"/>
                <a:cs typeface="+mj-cs"/>
              </a:rPr>
              <a:t>4</a:t>
            </a:r>
            <a:r>
              <a:rPr lang="zh-CN" altLang="en-US" sz="2800" b="1" dirty="0">
                <a:solidFill>
                  <a:srgbClr val="0000CC"/>
                </a:solidFill>
                <a:latin typeface="黑体" panose="02010600030101010101" pitchFamily="2" charset="-122"/>
                <a:ea typeface="黑体" panose="02010600030101010101" pitchFamily="2" charset="-122"/>
                <a:cs typeface="+mj-cs"/>
              </a:rPr>
              <a:t>）观察与记录：</a:t>
            </a:r>
          </a:p>
        </p:txBody>
      </p:sp>
    </p:spTree>
    <p:extLst>
      <p:ext uri="{BB962C8B-B14F-4D97-AF65-F5344CB8AC3E}">
        <p14:creationId xmlns:p14="http://schemas.microsoft.com/office/powerpoint/2010/main" val="3050803494"/>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内容占位符 2"/>
          <p:cNvSpPr>
            <a:spLocks noGrp="1"/>
          </p:cNvSpPr>
          <p:nvPr>
            <p:ph idx="4294967295"/>
          </p:nvPr>
        </p:nvSpPr>
        <p:spPr>
          <a:xfrm>
            <a:off x="755576" y="2132856"/>
            <a:ext cx="7344816" cy="2854325"/>
          </a:xfrm>
        </p:spPr>
        <p:txBody>
          <a:bodyPr/>
          <a:lstStyle/>
          <a:p>
            <a:pPr eaLnBrk="1" hangingPunct="1">
              <a:lnSpc>
                <a:spcPct val="110000"/>
              </a:lnSpc>
              <a:spcBef>
                <a:spcPts val="600"/>
              </a:spcBef>
            </a:pPr>
            <a:r>
              <a:rPr lang="zh-CN" altLang="en-US" sz="2400" b="1" dirty="0"/>
              <a:t>指将原始数据进行综合以及统计学的处理，经分析和合理的判断后，得出相应的结论。</a:t>
            </a:r>
            <a:endParaRPr lang="en-US" altLang="zh-CN" sz="2400" b="1" dirty="0"/>
          </a:p>
          <a:p>
            <a:pPr eaLnBrk="1" hangingPunct="1">
              <a:lnSpc>
                <a:spcPct val="110000"/>
              </a:lnSpc>
              <a:spcBef>
                <a:spcPts val="600"/>
              </a:spcBef>
            </a:pPr>
            <a:endParaRPr lang="en-US" altLang="zh-CN" sz="2400" b="1" dirty="0"/>
          </a:p>
          <a:p>
            <a:pPr eaLnBrk="1" hangingPunct="1">
              <a:lnSpc>
                <a:spcPct val="110000"/>
              </a:lnSpc>
              <a:spcBef>
                <a:spcPts val="600"/>
              </a:spcBef>
            </a:pPr>
            <a:r>
              <a:rPr lang="zh-CN" altLang="en-US" sz="2400" b="1" dirty="0"/>
              <a:t>结论要客观、具体、简明。</a:t>
            </a:r>
          </a:p>
          <a:p>
            <a:pPr eaLnBrk="1" hangingPunct="1">
              <a:lnSpc>
                <a:spcPct val="110000"/>
              </a:lnSpc>
              <a:spcBef>
                <a:spcPts val="600"/>
              </a:spcBef>
            </a:pPr>
            <a:endParaRPr lang="zh-CN" altLang="en-US" sz="2400" b="1" dirty="0"/>
          </a:p>
        </p:txBody>
      </p:sp>
      <p:sp>
        <p:nvSpPr>
          <p:cNvPr id="4" name="矩形 3"/>
          <p:cNvSpPr>
            <a:spLocks noChangeArrowheads="1"/>
          </p:cNvSpPr>
          <p:nvPr/>
        </p:nvSpPr>
        <p:spPr bwMode="auto">
          <a:xfrm>
            <a:off x="611560" y="764704"/>
            <a:ext cx="5460776" cy="52322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defRPr/>
            </a:pPr>
            <a:r>
              <a:rPr lang="en-US" altLang="zh-CN" sz="2800" b="1" dirty="0">
                <a:latin typeface="黑体" panose="02010609060101010101" pitchFamily="49" charset="-122"/>
                <a:ea typeface="黑体" panose="02010609060101010101" pitchFamily="49" charset="-122"/>
              </a:rPr>
              <a:t>5. </a:t>
            </a:r>
            <a:r>
              <a:rPr lang="zh-CN" altLang="en-US" sz="2800" b="1" dirty="0">
                <a:latin typeface="黑体" panose="02010609060101010101" pitchFamily="49" charset="-122"/>
                <a:ea typeface="黑体" panose="02010609060101010101" pitchFamily="49" charset="-122"/>
              </a:rPr>
              <a:t>实验结果处理与分析</a:t>
            </a:r>
            <a:endParaRPr lang="en-US" altLang="zh-CN"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25478436"/>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3"/>
          <p:cNvSpPr txBox="1">
            <a:spLocks noRot="1" noChangeArrowheads="1"/>
          </p:cNvSpPr>
          <p:nvPr/>
        </p:nvSpPr>
        <p:spPr>
          <a:xfrm>
            <a:off x="395536" y="188640"/>
            <a:ext cx="7196099" cy="9144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sz="2800" dirty="0">
                <a:solidFill>
                  <a:schemeClr val="tx1"/>
                </a:solidFill>
                <a:effectLst/>
                <a:latin typeface="黑体" panose="02010609060101010101" pitchFamily="49" charset="-122"/>
                <a:ea typeface="黑体" panose="02010609060101010101" pitchFamily="49" charset="-122"/>
              </a:rPr>
              <a:t>6. </a:t>
            </a:r>
            <a:r>
              <a:rPr lang="zh-CN" altLang="en-US" sz="2800" dirty="0">
                <a:solidFill>
                  <a:schemeClr val="tx1"/>
                </a:solidFill>
                <a:effectLst/>
                <a:latin typeface="黑体" panose="02010609060101010101" pitchFamily="49" charset="-122"/>
                <a:ea typeface="黑体" panose="02010609060101010101" pitchFamily="49" charset="-122"/>
              </a:rPr>
              <a:t>设计报告的写作</a:t>
            </a:r>
          </a:p>
        </p:txBody>
      </p:sp>
      <p:sp>
        <p:nvSpPr>
          <p:cNvPr id="3" name="Rectangle 2"/>
          <p:cNvSpPr txBox="1">
            <a:spLocks noRot="1" noChangeArrowheads="1"/>
          </p:cNvSpPr>
          <p:nvPr/>
        </p:nvSpPr>
        <p:spPr>
          <a:xfrm>
            <a:off x="582005" y="1403108"/>
            <a:ext cx="3894709" cy="4882576"/>
          </a:xfrm>
          <a:prstGeom prst="rect">
            <a:avLst/>
          </a:prstGeom>
          <a:solidFill>
            <a:srgbClr val="FFFFFF"/>
          </a:solidFill>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a:lnSpc>
                <a:spcPct val="110000"/>
              </a:lnSpc>
              <a:spcBef>
                <a:spcPts val="0"/>
              </a:spcBef>
            </a:pPr>
            <a:r>
              <a:rPr lang="zh-CN" altLang="en-US" sz="2200" b="1" dirty="0">
                <a:latin typeface="黑体" panose="02010609060101010101" pitchFamily="49" charset="-122"/>
                <a:ea typeface="黑体" panose="02010609060101010101" pitchFamily="49" charset="-122"/>
              </a:rPr>
              <a:t>设计者和执行者，日期</a:t>
            </a:r>
          </a:p>
          <a:p>
            <a:pPr>
              <a:lnSpc>
                <a:spcPct val="110000"/>
              </a:lnSpc>
              <a:spcBef>
                <a:spcPts val="0"/>
              </a:spcBef>
            </a:pPr>
            <a:r>
              <a:rPr lang="zh-CN" altLang="en-US" sz="2200" b="1" dirty="0">
                <a:latin typeface="黑体" panose="02010609060101010101" pitchFamily="49" charset="-122"/>
                <a:ea typeface="黑体" panose="02010609060101010101" pitchFamily="49" charset="-122"/>
              </a:rPr>
              <a:t>实验题目</a:t>
            </a:r>
          </a:p>
          <a:p>
            <a:pPr>
              <a:lnSpc>
                <a:spcPct val="110000"/>
              </a:lnSpc>
              <a:spcBef>
                <a:spcPts val="0"/>
              </a:spcBef>
            </a:pPr>
            <a:r>
              <a:rPr lang="zh-CN" altLang="en-US" sz="2200" b="1" dirty="0">
                <a:latin typeface="黑体" panose="02010609060101010101" pitchFamily="49" charset="-122"/>
                <a:ea typeface="黑体" panose="02010609060101010101" pitchFamily="49" charset="-122"/>
              </a:rPr>
              <a:t>实验目的</a:t>
            </a:r>
          </a:p>
          <a:p>
            <a:pPr>
              <a:lnSpc>
                <a:spcPct val="110000"/>
              </a:lnSpc>
              <a:spcBef>
                <a:spcPts val="0"/>
              </a:spcBef>
            </a:pPr>
            <a:r>
              <a:rPr lang="zh-CN" altLang="en-US" sz="2200" b="1" dirty="0">
                <a:latin typeface="黑体" panose="02010609060101010101" pitchFamily="49" charset="-122"/>
                <a:ea typeface="黑体" panose="02010609060101010101" pitchFamily="49" charset="-122"/>
              </a:rPr>
              <a:t>立题依据</a:t>
            </a:r>
          </a:p>
          <a:p>
            <a:pPr>
              <a:lnSpc>
                <a:spcPct val="110000"/>
              </a:lnSpc>
              <a:spcBef>
                <a:spcPts val="0"/>
              </a:spcBef>
            </a:pPr>
            <a:r>
              <a:rPr lang="zh-CN" altLang="en-US" sz="2200" b="1" dirty="0">
                <a:solidFill>
                  <a:srgbClr val="000099"/>
                </a:solidFill>
                <a:latin typeface="黑体" panose="02010609060101010101" pitchFamily="49" charset="-122"/>
                <a:ea typeface="黑体" panose="02010609060101010101" pitchFamily="49" charset="-122"/>
              </a:rPr>
              <a:t>实验对象：规格、数量</a:t>
            </a:r>
          </a:p>
          <a:p>
            <a:pPr>
              <a:lnSpc>
                <a:spcPct val="110000"/>
              </a:lnSpc>
              <a:spcBef>
                <a:spcPts val="0"/>
              </a:spcBef>
            </a:pPr>
            <a:r>
              <a:rPr lang="zh-CN" altLang="en-US" sz="2200" b="1" dirty="0">
                <a:solidFill>
                  <a:srgbClr val="000099"/>
                </a:solidFill>
                <a:latin typeface="黑体" panose="02010609060101010101" pitchFamily="49" charset="-122"/>
                <a:ea typeface="黑体" panose="02010609060101010101" pitchFamily="49" charset="-122"/>
              </a:rPr>
              <a:t>仪器和药品：种类、数量</a:t>
            </a:r>
          </a:p>
          <a:p>
            <a:pPr>
              <a:lnSpc>
                <a:spcPct val="110000"/>
              </a:lnSpc>
              <a:spcBef>
                <a:spcPts val="0"/>
              </a:spcBef>
            </a:pPr>
            <a:r>
              <a:rPr lang="zh-CN" altLang="en-US" sz="2200" b="1" dirty="0">
                <a:latin typeface="黑体" panose="02010609060101010101" pitchFamily="49" charset="-122"/>
                <a:ea typeface="黑体" panose="02010609060101010101" pitchFamily="49" charset="-122"/>
              </a:rPr>
              <a:t>实验方法及步骤：</a:t>
            </a:r>
          </a:p>
          <a:p>
            <a:pPr lvl="1">
              <a:lnSpc>
                <a:spcPct val="110000"/>
              </a:lnSpc>
              <a:spcBef>
                <a:spcPts val="0"/>
              </a:spcBef>
            </a:pPr>
            <a:r>
              <a:rPr lang="zh-CN" altLang="en-US" sz="2200" b="1" dirty="0">
                <a:latin typeface="黑体" panose="02010609060101010101" pitchFamily="49" charset="-122"/>
                <a:ea typeface="黑体" panose="02010609060101010101" pitchFamily="49" charset="-122"/>
              </a:rPr>
              <a:t>指标、观察和记录方法、实验步骤、注意事项</a:t>
            </a:r>
          </a:p>
          <a:p>
            <a:pPr>
              <a:lnSpc>
                <a:spcPct val="110000"/>
              </a:lnSpc>
              <a:spcBef>
                <a:spcPts val="0"/>
              </a:spcBef>
            </a:pPr>
            <a:r>
              <a:rPr lang="zh-CN" altLang="en-US" sz="2200" b="1" dirty="0">
                <a:latin typeface="黑体" panose="02010609060101010101" pitchFamily="49" charset="-122"/>
                <a:ea typeface="黑体" panose="02010609060101010101" pitchFamily="49" charset="-122"/>
              </a:rPr>
              <a:t>记录方式和表格</a:t>
            </a:r>
          </a:p>
          <a:p>
            <a:pPr>
              <a:lnSpc>
                <a:spcPct val="110000"/>
              </a:lnSpc>
              <a:spcBef>
                <a:spcPts val="0"/>
              </a:spcBef>
            </a:pPr>
            <a:r>
              <a:rPr lang="zh-CN" altLang="en-US" sz="2200" b="1" dirty="0">
                <a:solidFill>
                  <a:srgbClr val="990099"/>
                </a:solidFill>
                <a:latin typeface="黑体" panose="02010609060101010101" pitchFamily="49" charset="-122"/>
                <a:ea typeface="黑体" panose="02010609060101010101" pitchFamily="49" charset="-122"/>
              </a:rPr>
              <a:t>预期结果</a:t>
            </a:r>
            <a:endParaRPr lang="en-US" altLang="zh-CN" sz="2200" b="1" dirty="0">
              <a:solidFill>
                <a:srgbClr val="990099"/>
              </a:solidFill>
              <a:latin typeface="黑体" panose="02010609060101010101" pitchFamily="49" charset="-122"/>
              <a:ea typeface="黑体" panose="02010609060101010101" pitchFamily="49" charset="-122"/>
            </a:endParaRPr>
          </a:p>
          <a:p>
            <a:pPr>
              <a:lnSpc>
                <a:spcPct val="110000"/>
              </a:lnSpc>
              <a:spcBef>
                <a:spcPts val="0"/>
              </a:spcBef>
            </a:pPr>
            <a:r>
              <a:rPr lang="zh-CN" altLang="en-US" sz="2200" b="1" dirty="0">
                <a:solidFill>
                  <a:srgbClr val="990099"/>
                </a:solidFill>
                <a:latin typeface="黑体" panose="02010609060101010101" pitchFamily="49" charset="-122"/>
                <a:ea typeface="黑体" panose="02010609060101010101" pitchFamily="49" charset="-122"/>
              </a:rPr>
              <a:t>主要创新点</a:t>
            </a:r>
          </a:p>
          <a:p>
            <a:pPr>
              <a:lnSpc>
                <a:spcPct val="110000"/>
              </a:lnSpc>
              <a:spcBef>
                <a:spcPts val="0"/>
              </a:spcBef>
            </a:pPr>
            <a:r>
              <a:rPr lang="zh-CN" altLang="en-US" sz="2200" b="1" dirty="0">
                <a:latin typeface="黑体" panose="02010609060101010101" pitchFamily="49" charset="-122"/>
                <a:ea typeface="黑体" panose="02010609060101010101" pitchFamily="49" charset="-122"/>
              </a:rPr>
              <a:t>参考文献</a:t>
            </a:r>
          </a:p>
        </p:txBody>
      </p:sp>
      <p:sp>
        <p:nvSpPr>
          <p:cNvPr id="4" name="内容占位符 4"/>
          <p:cNvSpPr txBox="1">
            <a:spLocks/>
          </p:cNvSpPr>
          <p:nvPr/>
        </p:nvSpPr>
        <p:spPr>
          <a:xfrm>
            <a:off x="4566639" y="872207"/>
            <a:ext cx="3678686" cy="5544616"/>
          </a:xfrm>
          <a:prstGeom prst="rect">
            <a:avLst/>
          </a:prstGeom>
          <a:solidFill>
            <a:srgbClr val="FFFFFF"/>
          </a:solidFill>
        </p:spPr>
        <p:txBody>
          <a:bodyPr>
            <a:noAutofit/>
          </a:bodyPr>
          <a:lst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a:lstStyle>
          <a:p>
            <a:pPr marL="109728" indent="0" algn="ctr">
              <a:buNone/>
            </a:pPr>
            <a:r>
              <a:rPr lang="zh-CN" altLang="en-US" sz="2400" b="1" dirty="0">
                <a:latin typeface="黑体" panose="02010609060101010101" pitchFamily="49" charset="-122"/>
              </a:rPr>
              <a:t>最终设计报告</a:t>
            </a:r>
            <a:endParaRPr lang="en-US" altLang="zh-CN" sz="2400" b="1" dirty="0">
              <a:latin typeface="黑体" panose="02010609060101010101" pitchFamily="49" charset="-122"/>
            </a:endParaRPr>
          </a:p>
          <a:p>
            <a:pPr marL="109728" indent="0">
              <a:buNone/>
            </a:pPr>
            <a:r>
              <a:rPr lang="zh-CN" altLang="en-US" sz="2000" b="1" dirty="0">
                <a:solidFill>
                  <a:srgbClr val="0000CC"/>
                </a:solidFill>
                <a:latin typeface="黑体" panose="02010609060101010101" pitchFamily="49" charset="-122"/>
                <a:hlinkClick r:id="rId2" action="ppaction://hlinkfile"/>
              </a:rPr>
              <a:t>按照</a:t>
            </a:r>
            <a:r>
              <a:rPr lang="en-US" altLang="zh-CN" sz="2000" b="1" dirty="0">
                <a:solidFill>
                  <a:srgbClr val="0000CC"/>
                </a:solidFill>
                <a:latin typeface="黑体" panose="02010609060101010101" pitchFamily="49" charset="-122"/>
                <a:hlinkClick r:id="rId2" action="ppaction://hlinkfile"/>
              </a:rPr>
              <a:t>《</a:t>
            </a:r>
            <a:r>
              <a:rPr lang="zh-CN" altLang="en-US" sz="2000" b="1" dirty="0">
                <a:solidFill>
                  <a:srgbClr val="0000CC"/>
                </a:solidFill>
                <a:latin typeface="黑体" panose="02010609060101010101" pitchFamily="49" charset="-122"/>
                <a:hlinkClick r:id="rId2" action="ppaction://hlinkfile"/>
              </a:rPr>
              <a:t>生物学通报</a:t>
            </a:r>
            <a:r>
              <a:rPr lang="en-US" altLang="zh-CN" sz="2000" b="1" dirty="0">
                <a:solidFill>
                  <a:srgbClr val="0000CC"/>
                </a:solidFill>
                <a:latin typeface="黑体" panose="02010609060101010101" pitchFamily="49" charset="-122"/>
                <a:hlinkClick r:id="rId2" action="ppaction://hlinkfile"/>
              </a:rPr>
              <a:t>》</a:t>
            </a:r>
            <a:r>
              <a:rPr lang="zh-CN" altLang="en-US" sz="2000" b="1" dirty="0">
                <a:solidFill>
                  <a:srgbClr val="0000CC"/>
                </a:solidFill>
                <a:latin typeface="黑体" panose="02010609060101010101" pitchFamily="49" charset="-122"/>
                <a:hlinkClick r:id="rId2" action="ppaction://hlinkfile"/>
              </a:rPr>
              <a:t>投稿格式</a:t>
            </a:r>
            <a:endParaRPr lang="zh-CN" altLang="en-US" sz="2000" b="1" dirty="0">
              <a:solidFill>
                <a:srgbClr val="0000CC"/>
              </a:solidFill>
              <a:latin typeface="黑体" panose="02010609060101010101" pitchFamily="49" charset="-122"/>
            </a:endParaRPr>
          </a:p>
          <a:p>
            <a:pPr>
              <a:spcBef>
                <a:spcPts val="0"/>
              </a:spcBef>
            </a:pPr>
            <a:endParaRPr lang="en-US" altLang="zh-CN" sz="2200" b="1" dirty="0">
              <a:solidFill>
                <a:srgbClr val="00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000099"/>
                </a:solidFill>
                <a:latin typeface="黑体" panose="02010609060101010101" pitchFamily="49" charset="-122"/>
                <a:ea typeface="黑体" panose="02010609060101010101" pitchFamily="49" charset="-122"/>
              </a:rPr>
              <a:t>题目（</a:t>
            </a:r>
            <a:r>
              <a:rPr lang="en-US" altLang="zh-CN" sz="2200" b="1" dirty="0">
                <a:solidFill>
                  <a:srgbClr val="000099"/>
                </a:solidFill>
                <a:latin typeface="黑体" panose="02010609060101010101" pitchFamily="49" charset="-122"/>
                <a:ea typeface="黑体" panose="02010609060101010101" pitchFamily="49" charset="-122"/>
              </a:rPr>
              <a:t>Title</a:t>
            </a:r>
            <a:r>
              <a:rPr lang="zh-CN" altLang="en-US" sz="2200" b="1" dirty="0">
                <a:solidFill>
                  <a:srgbClr val="000099"/>
                </a:solidFill>
                <a:latin typeface="黑体" panose="02010609060101010101" pitchFamily="49" charset="-122"/>
                <a:ea typeface="黑体" panose="02010609060101010101" pitchFamily="49" charset="-122"/>
              </a:rPr>
              <a:t>）</a:t>
            </a:r>
            <a:endParaRPr lang="en-US" altLang="zh-CN" sz="2200" b="1" dirty="0">
              <a:solidFill>
                <a:srgbClr val="00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000099"/>
                </a:solidFill>
                <a:latin typeface="黑体" panose="02010609060101010101" pitchFamily="49" charset="-122"/>
                <a:ea typeface="黑体" panose="02010609060101010101" pitchFamily="49" charset="-122"/>
              </a:rPr>
              <a:t>作者（</a:t>
            </a:r>
            <a:r>
              <a:rPr lang="en-US" altLang="zh-CN" sz="2200" b="1" dirty="0">
                <a:solidFill>
                  <a:srgbClr val="000099"/>
                </a:solidFill>
                <a:latin typeface="黑体" panose="02010609060101010101" pitchFamily="49" charset="-122"/>
                <a:ea typeface="黑体" panose="02010609060101010101" pitchFamily="49" charset="-122"/>
              </a:rPr>
              <a:t>Authors</a:t>
            </a:r>
            <a:r>
              <a:rPr lang="zh-CN" altLang="en-US" sz="2200" b="1" dirty="0">
                <a:solidFill>
                  <a:srgbClr val="000099"/>
                </a:solidFill>
                <a:latin typeface="黑体" panose="02010609060101010101" pitchFamily="49" charset="-122"/>
                <a:ea typeface="黑体" panose="02010609060101010101" pitchFamily="49" charset="-122"/>
              </a:rPr>
              <a:t>）</a:t>
            </a:r>
            <a:endParaRPr lang="en-US" altLang="zh-CN" sz="2200" b="1" dirty="0">
              <a:solidFill>
                <a:srgbClr val="00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000099"/>
                </a:solidFill>
                <a:latin typeface="黑体" panose="02010609060101010101" pitchFamily="49" charset="-122"/>
                <a:ea typeface="黑体" panose="02010609060101010101" pitchFamily="49" charset="-122"/>
              </a:rPr>
              <a:t>作者单位（</a:t>
            </a:r>
            <a:r>
              <a:rPr lang="en-US" altLang="zh-CN" sz="2200" b="1" dirty="0">
                <a:solidFill>
                  <a:srgbClr val="000099"/>
                </a:solidFill>
                <a:latin typeface="黑体" panose="02010609060101010101" pitchFamily="49" charset="-122"/>
                <a:ea typeface="黑体" panose="02010609060101010101" pitchFamily="49" charset="-122"/>
              </a:rPr>
              <a:t>Address</a:t>
            </a:r>
            <a:r>
              <a:rPr lang="zh-CN" altLang="en-US" sz="2200" b="1" dirty="0">
                <a:solidFill>
                  <a:srgbClr val="000099"/>
                </a:solidFill>
                <a:latin typeface="黑体" panose="02010609060101010101" pitchFamily="49" charset="-122"/>
                <a:ea typeface="黑体" panose="02010609060101010101" pitchFamily="49" charset="-122"/>
              </a:rPr>
              <a:t>）</a:t>
            </a:r>
            <a:endParaRPr lang="en-US" altLang="zh-CN" sz="2200" b="1" dirty="0">
              <a:solidFill>
                <a:srgbClr val="00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000099"/>
                </a:solidFill>
                <a:latin typeface="黑体" panose="02010609060101010101" pitchFamily="49" charset="-122"/>
                <a:ea typeface="黑体" panose="02010609060101010101" pitchFamily="49" charset="-122"/>
              </a:rPr>
              <a:t>摘要（</a:t>
            </a:r>
            <a:r>
              <a:rPr lang="en-US" altLang="zh-CN" sz="2200" b="1" dirty="0">
                <a:solidFill>
                  <a:srgbClr val="000099"/>
                </a:solidFill>
                <a:latin typeface="黑体" panose="02010609060101010101" pitchFamily="49" charset="-122"/>
                <a:ea typeface="黑体" panose="02010609060101010101" pitchFamily="49" charset="-122"/>
              </a:rPr>
              <a:t>Abstract</a:t>
            </a:r>
            <a:r>
              <a:rPr lang="zh-CN" altLang="en-US" sz="2200" b="1" dirty="0">
                <a:solidFill>
                  <a:srgbClr val="000099"/>
                </a:solidFill>
                <a:latin typeface="黑体" panose="02010609060101010101" pitchFamily="49" charset="-122"/>
                <a:ea typeface="黑体" panose="02010609060101010101" pitchFamily="49" charset="-122"/>
              </a:rPr>
              <a:t>）</a:t>
            </a:r>
            <a:endParaRPr lang="en-US" altLang="zh-CN" sz="2200" b="1" dirty="0">
              <a:solidFill>
                <a:srgbClr val="00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000099"/>
                </a:solidFill>
                <a:latin typeface="黑体" panose="02010609060101010101" pitchFamily="49" charset="-122"/>
                <a:ea typeface="黑体" panose="02010609060101010101" pitchFamily="49" charset="-122"/>
              </a:rPr>
              <a:t>关键词（</a:t>
            </a:r>
            <a:r>
              <a:rPr lang="en-US" altLang="zh-CN" sz="2200" b="1" dirty="0">
                <a:solidFill>
                  <a:srgbClr val="000099"/>
                </a:solidFill>
                <a:latin typeface="黑体" panose="02010609060101010101" pitchFamily="49" charset="-122"/>
                <a:ea typeface="黑体" panose="02010609060101010101" pitchFamily="49" charset="-122"/>
              </a:rPr>
              <a:t>Key words</a:t>
            </a:r>
            <a:r>
              <a:rPr lang="zh-CN" altLang="en-US" sz="2200" b="1" dirty="0">
                <a:solidFill>
                  <a:srgbClr val="000099"/>
                </a:solidFill>
                <a:latin typeface="黑体" panose="02010609060101010101" pitchFamily="49" charset="-122"/>
                <a:ea typeface="黑体" panose="02010609060101010101" pitchFamily="49" charset="-122"/>
              </a:rPr>
              <a:t>）</a:t>
            </a:r>
            <a:endParaRPr lang="en-US" altLang="zh-CN" sz="2200" b="1" dirty="0">
              <a:solidFill>
                <a:srgbClr val="00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990099"/>
                </a:solidFill>
                <a:latin typeface="黑体" panose="02010609060101010101" pitchFamily="49" charset="-122"/>
                <a:ea typeface="黑体" panose="02010609060101010101" pitchFamily="49" charset="-122"/>
              </a:rPr>
              <a:t>简介（前言）</a:t>
            </a:r>
            <a:endParaRPr lang="en-US" altLang="zh-CN" sz="2200" b="1" dirty="0">
              <a:solidFill>
                <a:srgbClr val="99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990099"/>
                </a:solidFill>
                <a:latin typeface="黑体" panose="02010609060101010101" pitchFamily="49" charset="-122"/>
                <a:ea typeface="黑体" panose="02010609060101010101" pitchFamily="49" charset="-122"/>
              </a:rPr>
              <a:t>材料与方法</a:t>
            </a:r>
            <a:endParaRPr lang="en-US" altLang="zh-CN" sz="2200" b="1" dirty="0">
              <a:solidFill>
                <a:srgbClr val="99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990099"/>
                </a:solidFill>
                <a:latin typeface="黑体" panose="02010609060101010101" pitchFamily="49" charset="-122"/>
                <a:ea typeface="黑体" panose="02010609060101010101" pitchFamily="49" charset="-122"/>
              </a:rPr>
              <a:t>结果与讨论</a:t>
            </a:r>
            <a:endParaRPr lang="en-US" altLang="zh-CN" sz="2200" b="1" dirty="0">
              <a:solidFill>
                <a:srgbClr val="99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990099"/>
                </a:solidFill>
                <a:latin typeface="黑体" panose="02010609060101010101" pitchFamily="49" charset="-122"/>
                <a:ea typeface="黑体" panose="02010609060101010101" pitchFamily="49" charset="-122"/>
              </a:rPr>
              <a:t>结论与展望</a:t>
            </a:r>
            <a:endParaRPr lang="en-US" altLang="zh-CN" sz="2200" b="1" dirty="0">
              <a:solidFill>
                <a:srgbClr val="99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990099"/>
                </a:solidFill>
                <a:latin typeface="黑体" panose="02010609060101010101" pitchFamily="49" charset="-122"/>
                <a:ea typeface="黑体" panose="02010609060101010101" pitchFamily="49" charset="-122"/>
              </a:rPr>
              <a:t>（致谢）</a:t>
            </a:r>
            <a:endParaRPr lang="en-US" altLang="zh-CN" sz="2200" b="1" dirty="0">
              <a:solidFill>
                <a:srgbClr val="990099"/>
              </a:solidFill>
              <a:latin typeface="黑体" panose="02010609060101010101" pitchFamily="49" charset="-122"/>
              <a:ea typeface="黑体" panose="02010609060101010101" pitchFamily="49" charset="-122"/>
            </a:endParaRPr>
          </a:p>
          <a:p>
            <a:pPr>
              <a:spcBef>
                <a:spcPts val="0"/>
              </a:spcBef>
            </a:pPr>
            <a:r>
              <a:rPr lang="zh-CN" altLang="en-US" sz="2200" b="1" dirty="0">
                <a:solidFill>
                  <a:srgbClr val="990099"/>
                </a:solidFill>
                <a:latin typeface="黑体" panose="02010609060101010101" pitchFamily="49" charset="-122"/>
                <a:ea typeface="黑体" panose="02010609060101010101" pitchFamily="49" charset="-122"/>
              </a:rPr>
              <a:t>参考文献</a:t>
            </a:r>
            <a:endParaRPr lang="en-US" altLang="zh-CN" sz="2200" b="1" dirty="0">
              <a:solidFill>
                <a:srgbClr val="990099"/>
              </a:solidFill>
              <a:latin typeface="黑体" panose="02010609060101010101" pitchFamily="49" charset="-122"/>
              <a:ea typeface="黑体" panose="02010609060101010101" pitchFamily="49" charset="-122"/>
            </a:endParaRPr>
          </a:p>
          <a:p>
            <a:pPr>
              <a:spcBef>
                <a:spcPts val="0"/>
              </a:spcBef>
            </a:pPr>
            <a:endParaRPr lang="zh-CN" altLang="en-US" sz="2200" b="1" dirty="0">
              <a:latin typeface="黑体" panose="02010609060101010101" pitchFamily="49" charset="-122"/>
              <a:ea typeface="黑体" panose="02010609060101010101" pitchFamily="49" charset="-122"/>
            </a:endParaRPr>
          </a:p>
        </p:txBody>
      </p:sp>
      <p:sp>
        <p:nvSpPr>
          <p:cNvPr id="5" name="TextBox 4"/>
          <p:cNvSpPr txBox="1"/>
          <p:nvPr/>
        </p:nvSpPr>
        <p:spPr>
          <a:xfrm>
            <a:off x="1445014" y="872207"/>
            <a:ext cx="1723549" cy="461665"/>
          </a:xfrm>
          <a:prstGeom prst="rect">
            <a:avLst/>
          </a:prstGeom>
          <a:noFill/>
        </p:spPr>
        <p:txBody>
          <a:bodyPr wrap="none" rtlCol="0">
            <a:spAutoFit/>
          </a:bodyPr>
          <a:lstStyle/>
          <a:p>
            <a:r>
              <a:rPr lang="zh-CN" altLang="en-US" sz="2400" b="1" dirty="0">
                <a:latin typeface="黑体" panose="02010609060101010101" pitchFamily="49" charset="-122"/>
                <a:ea typeface="黑体" panose="02010609060101010101" pitchFamily="49" charset="-122"/>
              </a:rPr>
              <a:t>预设计报告</a:t>
            </a:r>
          </a:p>
        </p:txBody>
      </p:sp>
    </p:spTree>
    <p:extLst>
      <p:ext uri="{BB962C8B-B14F-4D97-AF65-F5344CB8AC3E}">
        <p14:creationId xmlns:p14="http://schemas.microsoft.com/office/powerpoint/2010/main" val="24023248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4294967295"/>
          </p:nvPr>
        </p:nvSpPr>
        <p:spPr>
          <a:xfrm>
            <a:off x="1475656" y="1916832"/>
            <a:ext cx="7200800" cy="2091688"/>
          </a:xfrm>
          <a:prstGeom prst="rect">
            <a:avLst/>
          </a:prstGeom>
        </p:spPr>
        <p:txBody>
          <a:bodyPr>
            <a:normAutofit/>
          </a:bodyPr>
          <a:lstStyle/>
          <a:p>
            <a:pPr>
              <a:spcBef>
                <a:spcPts val="1200"/>
              </a:spcBef>
            </a:pPr>
            <a:r>
              <a:rPr lang="zh-CN" altLang="en-US" sz="2400" b="1" dirty="0">
                <a:latin typeface="黑体" panose="02010609060101010101" pitchFamily="49" charset="-122"/>
                <a:ea typeface="黑体" panose="02010609060101010101" pitchFamily="49" charset="-122"/>
              </a:rPr>
              <a:t>集中展示</a:t>
            </a:r>
            <a:endParaRPr lang="en-US" altLang="zh-CN" sz="2400" b="1" dirty="0">
              <a:latin typeface="黑体" panose="02010609060101010101" pitchFamily="49" charset="-122"/>
              <a:ea typeface="黑体" panose="02010609060101010101" pitchFamily="49" charset="-122"/>
            </a:endParaRPr>
          </a:p>
          <a:p>
            <a:pPr>
              <a:spcBef>
                <a:spcPts val="1200"/>
              </a:spcBef>
            </a:pPr>
            <a:r>
              <a:rPr lang="zh-CN" altLang="en-US" sz="2400" b="1" dirty="0">
                <a:latin typeface="黑体" panose="02010609060101010101" pitchFamily="49" charset="-122"/>
                <a:ea typeface="黑体" panose="02010609060101010101" pitchFamily="49" charset="-122"/>
              </a:rPr>
              <a:t>以课题为单位</a:t>
            </a:r>
            <a:endParaRPr lang="en-US" altLang="zh-CN" sz="2400" b="1" dirty="0">
              <a:latin typeface="黑体" panose="02010609060101010101" pitchFamily="49" charset="-122"/>
              <a:ea typeface="黑体" panose="02010609060101010101" pitchFamily="49" charset="-122"/>
            </a:endParaRPr>
          </a:p>
          <a:p>
            <a:pPr>
              <a:spcBef>
                <a:spcPts val="1200"/>
              </a:spcBef>
            </a:pPr>
            <a:r>
              <a:rPr lang="zh-CN" altLang="en-US" sz="2400" b="1" dirty="0">
                <a:latin typeface="黑体" panose="02010609060101010101" pitchFamily="49" charset="-122"/>
                <a:ea typeface="黑体" panose="02010609060101010101" pitchFamily="49" charset="-122"/>
              </a:rPr>
              <a:t>每个课题展示（讲</a:t>
            </a:r>
            <a:r>
              <a:rPr lang="en-US" altLang="zh-CN" sz="2400" b="1" dirty="0">
                <a:latin typeface="黑体" panose="02010609060101010101" pitchFamily="49" charset="-122"/>
                <a:ea typeface="黑体" panose="02010609060101010101" pitchFamily="49" charset="-122"/>
              </a:rPr>
              <a:t>PPT</a:t>
            </a:r>
            <a:r>
              <a:rPr lang="zh-CN" altLang="en-US" sz="2400" b="1" dirty="0">
                <a:latin typeface="黑体" panose="02010609060101010101" pitchFamily="49" charset="-122"/>
                <a:ea typeface="黑体" panose="02010609060101010101" pitchFamily="49" charset="-122"/>
              </a:rPr>
              <a:t>加提问）约</a:t>
            </a:r>
            <a:r>
              <a:rPr lang="en-US" altLang="zh-CN" sz="2400" b="1" dirty="0">
                <a:latin typeface="黑体" panose="02010609060101010101" pitchFamily="49" charset="-122"/>
                <a:ea typeface="黑体" panose="02010609060101010101" pitchFamily="49" charset="-122"/>
              </a:rPr>
              <a:t>15</a:t>
            </a:r>
            <a:r>
              <a:rPr lang="zh-CN" altLang="en-US" sz="2400" b="1" dirty="0">
                <a:latin typeface="黑体" panose="02010609060101010101" pitchFamily="49" charset="-122"/>
                <a:ea typeface="黑体" panose="02010609060101010101" pitchFamily="49" charset="-122"/>
              </a:rPr>
              <a:t>分钟</a:t>
            </a:r>
            <a:endParaRPr lang="en-US" altLang="zh-CN" sz="2400" b="1" dirty="0">
              <a:latin typeface="黑体" panose="02010609060101010101" pitchFamily="49" charset="-122"/>
              <a:ea typeface="黑体" panose="02010609060101010101" pitchFamily="49" charset="-122"/>
            </a:endParaRPr>
          </a:p>
          <a:p>
            <a:pPr>
              <a:spcBef>
                <a:spcPts val="1200"/>
              </a:spcBef>
            </a:pPr>
            <a:r>
              <a:rPr lang="zh-CN" altLang="en-US" sz="2400" b="1" dirty="0">
                <a:latin typeface="黑体" panose="02010609060101010101" pitchFamily="49" charset="-122"/>
                <a:ea typeface="黑体" panose="02010609060101010101" pitchFamily="49" charset="-122"/>
              </a:rPr>
              <a:t>老师、助教、同学独立匿名打分</a:t>
            </a:r>
            <a:endParaRPr lang="en-US" altLang="zh-CN" sz="2400" b="1" dirty="0">
              <a:latin typeface="黑体" panose="02010609060101010101" pitchFamily="49" charset="-122"/>
              <a:ea typeface="黑体" panose="02010609060101010101" pitchFamily="49" charset="-122"/>
            </a:endParaRPr>
          </a:p>
        </p:txBody>
      </p:sp>
      <p:sp>
        <p:nvSpPr>
          <p:cNvPr id="4" name="Rectangle 3"/>
          <p:cNvSpPr txBox="1">
            <a:spLocks noRot="1" noChangeArrowheads="1"/>
          </p:cNvSpPr>
          <p:nvPr/>
        </p:nvSpPr>
        <p:spPr>
          <a:xfrm>
            <a:off x="683568" y="764704"/>
            <a:ext cx="7196099" cy="914400"/>
          </a:xfrm>
          <a:prstGeom prst="rect">
            <a:avLst/>
          </a:prstGeom>
        </p:spPr>
        <p:txBody>
          <a:bodyPr/>
          <a:lst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a:lstStyle>
          <a:p>
            <a:r>
              <a:rPr lang="en-US" altLang="zh-CN" sz="2800" dirty="0">
                <a:solidFill>
                  <a:schemeClr val="tx1"/>
                </a:solidFill>
                <a:effectLst/>
                <a:latin typeface="黑体" panose="02010609060101010101" pitchFamily="49" charset="-122"/>
                <a:ea typeface="黑体" panose="02010609060101010101" pitchFamily="49" charset="-122"/>
              </a:rPr>
              <a:t>7. </a:t>
            </a:r>
            <a:r>
              <a:rPr lang="zh-CN" altLang="en-US" sz="2800" dirty="0">
                <a:solidFill>
                  <a:schemeClr val="tx1"/>
                </a:solidFill>
                <a:effectLst/>
                <a:latin typeface="黑体" panose="02010609060101010101" pitchFamily="49" charset="-122"/>
                <a:ea typeface="黑体" panose="02010609060101010101" pitchFamily="49" charset="-122"/>
              </a:rPr>
              <a:t>口头报告与展示</a:t>
            </a:r>
          </a:p>
        </p:txBody>
      </p:sp>
    </p:spTree>
    <p:extLst>
      <p:ext uri="{BB962C8B-B14F-4D97-AF65-F5344CB8AC3E}">
        <p14:creationId xmlns:p14="http://schemas.microsoft.com/office/powerpoint/2010/main" val="836664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043608" y="1052736"/>
            <a:ext cx="7560840" cy="4896544"/>
          </a:xfrm>
          <a:solidFill>
            <a:srgbClr val="FFFFFF"/>
          </a:solidFill>
        </p:spPr>
        <p:txBody>
          <a:bodyPr>
            <a:noAutofit/>
          </a:bodyPr>
          <a:lstStyle/>
          <a:p>
            <a:pPr>
              <a:spcBef>
                <a:spcPts val="600"/>
              </a:spcBef>
            </a:pPr>
            <a:r>
              <a:rPr lang="en-US" altLang="zh-CN" sz="2400" b="1" dirty="0">
                <a:solidFill>
                  <a:srgbClr val="0000CC"/>
                </a:solidFill>
                <a:latin typeface="+mn-ea"/>
              </a:rPr>
              <a:t>1</a:t>
            </a:r>
            <a:r>
              <a:rPr lang="en-US" altLang="zh-CN" sz="2400" b="1" dirty="0" smtClean="0">
                <a:solidFill>
                  <a:srgbClr val="0000CC"/>
                </a:solidFill>
                <a:latin typeface="+mn-ea"/>
              </a:rPr>
              <a:t>.</a:t>
            </a:r>
            <a:r>
              <a:rPr lang="zh-CN" altLang="en-US" sz="2400" b="1" dirty="0" smtClean="0">
                <a:solidFill>
                  <a:srgbClr val="0000CC"/>
                </a:solidFill>
                <a:latin typeface="+mn-ea"/>
              </a:rPr>
              <a:t>对教学</a:t>
            </a:r>
            <a:r>
              <a:rPr lang="zh-CN" altLang="en-US" sz="2400" b="1" dirty="0">
                <a:solidFill>
                  <a:srgbClr val="0000CC"/>
                </a:solidFill>
                <a:latin typeface="+mn-ea"/>
              </a:rPr>
              <a:t>实验的改进、深入或拓展</a:t>
            </a:r>
            <a:endParaRPr lang="en-US" altLang="zh-CN" sz="2400" b="1" dirty="0">
              <a:solidFill>
                <a:srgbClr val="0000CC"/>
              </a:solidFill>
              <a:latin typeface="+mn-ea"/>
            </a:endParaRPr>
          </a:p>
          <a:p>
            <a:pPr lvl="1">
              <a:spcBef>
                <a:spcPts val="600"/>
              </a:spcBef>
            </a:pPr>
            <a:r>
              <a:rPr lang="zh-CN" altLang="en-US" sz="2200" b="1" dirty="0">
                <a:latin typeface="+mn-ea"/>
              </a:rPr>
              <a:t>坐骨神经</a:t>
            </a:r>
            <a:r>
              <a:rPr lang="en-US" altLang="zh-CN" sz="2200" b="1" dirty="0">
                <a:latin typeface="+mn-ea"/>
              </a:rPr>
              <a:t>-</a:t>
            </a:r>
            <a:r>
              <a:rPr lang="zh-CN" altLang="en-US" sz="2200" b="1" dirty="0">
                <a:latin typeface="+mn-ea"/>
              </a:rPr>
              <a:t>腓肠肌标本的稳定性研究</a:t>
            </a:r>
          </a:p>
          <a:p>
            <a:pPr lvl="1">
              <a:spcBef>
                <a:spcPts val="600"/>
              </a:spcBef>
            </a:pPr>
            <a:r>
              <a:rPr lang="zh-CN" altLang="en-US" sz="2200" b="1" dirty="0">
                <a:latin typeface="+mn-ea"/>
              </a:rPr>
              <a:t>两种蛙心离体方法的比较</a:t>
            </a:r>
          </a:p>
          <a:p>
            <a:pPr lvl="1">
              <a:spcBef>
                <a:spcPts val="600"/>
              </a:spcBef>
            </a:pPr>
            <a:r>
              <a:rPr lang="zh-CN" altLang="en-US" sz="2200" b="1" dirty="0">
                <a:latin typeface="+mn-ea"/>
              </a:rPr>
              <a:t>骨骼肌和心肌生理特性的比较研究</a:t>
            </a:r>
          </a:p>
          <a:p>
            <a:pPr lvl="1">
              <a:spcBef>
                <a:spcPts val="600"/>
              </a:spcBef>
            </a:pPr>
            <a:r>
              <a:rPr lang="zh-CN" altLang="en-US" sz="2200" b="1" dirty="0">
                <a:latin typeface="+mn-ea"/>
              </a:rPr>
              <a:t>不同处死方法对牛蛙坐骨神经兴奋性的</a:t>
            </a:r>
            <a:r>
              <a:rPr lang="zh-CN" altLang="en-US" sz="2200" b="1" dirty="0" smtClean="0">
                <a:latin typeface="+mn-ea"/>
              </a:rPr>
              <a:t>影响</a:t>
            </a:r>
            <a:endParaRPr lang="en-US" altLang="zh-CN" sz="2200" b="1" dirty="0" smtClean="0">
              <a:latin typeface="+mn-ea"/>
            </a:endParaRPr>
          </a:p>
          <a:p>
            <a:pPr>
              <a:spcBef>
                <a:spcPts val="600"/>
              </a:spcBef>
            </a:pPr>
            <a:r>
              <a:rPr lang="en-US" altLang="zh-CN" sz="2400" b="1" dirty="0" smtClean="0">
                <a:solidFill>
                  <a:srgbClr val="0000CC"/>
                </a:solidFill>
                <a:latin typeface="+mn-ea"/>
              </a:rPr>
              <a:t>2</a:t>
            </a:r>
            <a:r>
              <a:rPr lang="en-US" altLang="zh-CN" sz="2400" b="1" dirty="0">
                <a:solidFill>
                  <a:srgbClr val="0000CC"/>
                </a:solidFill>
                <a:latin typeface="+mn-ea"/>
              </a:rPr>
              <a:t>.</a:t>
            </a:r>
            <a:r>
              <a:rPr lang="zh-CN" altLang="en-US" sz="2400" b="1" dirty="0">
                <a:solidFill>
                  <a:srgbClr val="0000CC"/>
                </a:solidFill>
                <a:latin typeface="+mn-ea"/>
              </a:rPr>
              <a:t>科研成果转化实验：</a:t>
            </a:r>
            <a:endParaRPr lang="en-US" altLang="zh-CN" sz="2400" b="1" dirty="0">
              <a:solidFill>
                <a:srgbClr val="0000CC"/>
              </a:solidFill>
              <a:latin typeface="+mn-ea"/>
            </a:endParaRPr>
          </a:p>
          <a:p>
            <a:pPr lvl="1">
              <a:spcBef>
                <a:spcPts val="600"/>
              </a:spcBef>
            </a:pPr>
            <a:r>
              <a:rPr lang="zh-CN" altLang="en-US" sz="2200" b="1" dirty="0">
                <a:latin typeface="+mn-ea"/>
              </a:rPr>
              <a:t>小檗碱对小鼠体温调节的影响</a:t>
            </a:r>
          </a:p>
          <a:p>
            <a:pPr>
              <a:spcBef>
                <a:spcPts val="600"/>
              </a:spcBef>
            </a:pPr>
            <a:r>
              <a:rPr lang="en-US" altLang="zh-CN" sz="2400" b="1" dirty="0">
                <a:solidFill>
                  <a:srgbClr val="0000CC"/>
                </a:solidFill>
                <a:latin typeface="+mn-ea"/>
              </a:rPr>
              <a:t>3.</a:t>
            </a:r>
            <a:r>
              <a:rPr lang="zh-CN" altLang="en-US" sz="2400" b="1" dirty="0">
                <a:solidFill>
                  <a:srgbClr val="0000CC"/>
                </a:solidFill>
                <a:latin typeface="+mn-ea"/>
              </a:rPr>
              <a:t>自行设计实验：</a:t>
            </a:r>
            <a:endParaRPr lang="en-US" altLang="zh-CN" sz="2400" b="1" dirty="0">
              <a:solidFill>
                <a:srgbClr val="0000CC"/>
              </a:solidFill>
              <a:latin typeface="+mn-ea"/>
            </a:endParaRPr>
          </a:p>
          <a:p>
            <a:pPr lvl="1">
              <a:spcBef>
                <a:spcPts val="600"/>
              </a:spcBef>
            </a:pPr>
            <a:r>
              <a:rPr lang="zh-CN" altLang="en-US" sz="2200" b="1" dirty="0"/>
              <a:t>建立一种新的动物模型并评价该模型的指标；</a:t>
            </a:r>
          </a:p>
          <a:p>
            <a:pPr lvl="1">
              <a:spcBef>
                <a:spcPts val="600"/>
              </a:spcBef>
            </a:pPr>
            <a:r>
              <a:rPr lang="zh-CN" altLang="en-US" sz="2200" b="1" dirty="0"/>
              <a:t>验证一种假说；</a:t>
            </a:r>
          </a:p>
          <a:p>
            <a:pPr lvl="1">
              <a:spcBef>
                <a:spcPts val="600"/>
              </a:spcBef>
            </a:pPr>
            <a:r>
              <a:rPr lang="zh-CN" altLang="en-US" sz="2200" b="1" dirty="0"/>
              <a:t>某一因素在某种生理过程中的作用。</a:t>
            </a:r>
          </a:p>
        </p:txBody>
      </p:sp>
      <p:sp>
        <p:nvSpPr>
          <p:cNvPr id="4" name="矩形 3"/>
          <p:cNvSpPr>
            <a:spLocks noChangeArrowheads="1"/>
          </p:cNvSpPr>
          <p:nvPr/>
        </p:nvSpPr>
        <p:spPr bwMode="auto">
          <a:xfrm>
            <a:off x="323528" y="332656"/>
            <a:ext cx="5760640" cy="52322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defRPr/>
            </a:pPr>
            <a:r>
              <a:rPr lang="zh-CN" altLang="en-US" sz="2800" b="1" dirty="0">
                <a:latin typeface="黑体" panose="02010609060101010101" pitchFamily="49" charset="-122"/>
                <a:ea typeface="黑体" panose="02010609060101010101" pitchFamily="49" charset="-122"/>
              </a:rPr>
              <a:t>三</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实验设计选题范围及要求</a:t>
            </a:r>
            <a:endParaRPr lang="en-US" altLang="zh-CN"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553019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509721581"/>
              </p:ext>
            </p:extLst>
          </p:nvPr>
        </p:nvGraphicFramePr>
        <p:xfrm>
          <a:off x="342010" y="809328"/>
          <a:ext cx="8334446" cy="5656632"/>
        </p:xfrm>
        <a:graphic>
          <a:graphicData uri="http://schemas.openxmlformats.org/drawingml/2006/table">
            <a:tbl>
              <a:tblPr firstCol="1" bandRow="1" bandCol="1">
                <a:tableStyleId>{5C22544A-7EE6-4342-B048-85BDC9FD1C3A}</a:tableStyleId>
              </a:tblPr>
              <a:tblGrid>
                <a:gridCol w="1107164">
                  <a:extLst>
                    <a:ext uri="{9D8B030D-6E8A-4147-A177-3AD203B41FA5}">
                      <a16:colId xmlns:a16="http://schemas.microsoft.com/office/drawing/2014/main" val="20000"/>
                    </a:ext>
                  </a:extLst>
                </a:gridCol>
                <a:gridCol w="7227282">
                  <a:extLst>
                    <a:ext uri="{9D8B030D-6E8A-4147-A177-3AD203B41FA5}">
                      <a16:colId xmlns:a16="http://schemas.microsoft.com/office/drawing/2014/main" val="20001"/>
                    </a:ext>
                  </a:extLst>
                </a:gridCol>
              </a:tblGrid>
              <a:tr h="512056">
                <a:tc>
                  <a:txBody>
                    <a:bodyPr/>
                    <a:lstStyle/>
                    <a:p>
                      <a:pPr algn="ctr">
                        <a:spcAft>
                          <a:spcPts val="0"/>
                        </a:spcAft>
                      </a:pPr>
                      <a:r>
                        <a:rPr lang="zh-CN" sz="2400" b="1" kern="0" dirty="0">
                          <a:effectLst/>
                        </a:rPr>
                        <a:t>序</a:t>
                      </a:r>
                      <a:r>
                        <a:rPr lang="en-US" altLang="zh-CN" sz="2400" b="1" kern="0" dirty="0">
                          <a:effectLst/>
                        </a:rPr>
                        <a:t> </a:t>
                      </a:r>
                      <a:r>
                        <a:rPr lang="zh-CN" sz="2400" b="1" kern="0" dirty="0">
                          <a:effectLst/>
                        </a:rPr>
                        <a:t>号</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indent="574040" algn="l">
                        <a:spcAft>
                          <a:spcPts val="0"/>
                        </a:spcAft>
                      </a:pPr>
                      <a:r>
                        <a:rPr lang="zh-CN" altLang="en-US" sz="2400" b="1" kern="0" dirty="0">
                          <a:effectLst/>
                        </a:rPr>
                        <a:t>                    题      目</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extLst>
                  <a:ext uri="{0D108BD9-81ED-4DB2-BD59-A6C34878D82A}">
                    <a16:rowId xmlns:a16="http://schemas.microsoft.com/office/drawing/2014/main" val="10000"/>
                  </a:ext>
                </a:extLst>
              </a:tr>
              <a:tr h="512056">
                <a:tc>
                  <a:txBody>
                    <a:bodyPr/>
                    <a:lstStyle/>
                    <a:p>
                      <a:pPr algn="ctr">
                        <a:lnSpc>
                          <a:spcPct val="130000"/>
                        </a:lnSpc>
                        <a:spcAft>
                          <a:spcPts val="0"/>
                        </a:spcAft>
                      </a:pPr>
                      <a:r>
                        <a:rPr lang="en-US" sz="2400" b="1" kern="100" dirty="0">
                          <a:effectLst/>
                        </a:rPr>
                        <a:t>1</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2400" b="1" kern="100" dirty="0">
                          <a:solidFill>
                            <a:schemeClr val="tx1"/>
                          </a:solidFill>
                          <a:effectLst/>
                          <a:latin typeface="+mn-lt"/>
                          <a:ea typeface="+mn-ea"/>
                          <a:cs typeface="+mn-cs"/>
                        </a:rPr>
                        <a:t>牛蛙腓肠肌与支配腓肠肌坐骨神经不应期的差异</a:t>
                      </a:r>
                      <a:endParaRPr kumimoji="0" lang="zh-CN" altLang="en-US" sz="2400" b="1" kern="100" dirty="0">
                        <a:solidFill>
                          <a:schemeClr val="tx1"/>
                        </a:solidFill>
                        <a:effectLst/>
                        <a:latin typeface="+mn-lt"/>
                        <a:ea typeface="+mn-ea"/>
                        <a:cs typeface="+mn-cs"/>
                      </a:endParaRPr>
                    </a:p>
                  </a:txBody>
                  <a:tcPr marL="68580" marR="68580" marT="0" marB="0" anchor="ctr"/>
                </a:tc>
                <a:extLst>
                  <a:ext uri="{0D108BD9-81ED-4DB2-BD59-A6C34878D82A}">
                    <a16:rowId xmlns:a16="http://schemas.microsoft.com/office/drawing/2014/main" val="10001"/>
                  </a:ext>
                </a:extLst>
              </a:tr>
              <a:tr h="776088">
                <a:tc>
                  <a:txBody>
                    <a:bodyPr/>
                    <a:lstStyle/>
                    <a:p>
                      <a:pPr algn="ctr">
                        <a:lnSpc>
                          <a:spcPct val="130000"/>
                        </a:lnSpc>
                        <a:spcAft>
                          <a:spcPts val="0"/>
                        </a:spcAft>
                      </a:pPr>
                      <a:r>
                        <a:rPr lang="en-US" sz="2400" b="1" kern="100">
                          <a:effectLst/>
                        </a:rPr>
                        <a:t>2</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1" kern="100" dirty="0">
                          <a:solidFill>
                            <a:schemeClr val="tx1"/>
                          </a:solidFill>
                          <a:effectLst/>
                          <a:latin typeface="+mn-lt"/>
                          <a:ea typeface="+mn-ea"/>
                          <a:cs typeface="+mn-cs"/>
                        </a:rPr>
                        <a:t>磷酸川芎嗪胶囊和复方丹参胶囊浸出液对离体蛙心搏动的影响探究</a:t>
                      </a:r>
                    </a:p>
                  </a:txBody>
                  <a:tcPr marL="68580" marR="68580" marT="0" marB="0" anchor="ctr"/>
                </a:tc>
                <a:extLst>
                  <a:ext uri="{0D108BD9-81ED-4DB2-BD59-A6C34878D82A}">
                    <a16:rowId xmlns:a16="http://schemas.microsoft.com/office/drawing/2014/main" val="10002"/>
                  </a:ext>
                </a:extLst>
              </a:tr>
              <a:tr h="504056">
                <a:tc>
                  <a:txBody>
                    <a:bodyPr/>
                    <a:lstStyle/>
                    <a:p>
                      <a:pPr algn="ctr">
                        <a:lnSpc>
                          <a:spcPct val="130000"/>
                        </a:lnSpc>
                        <a:spcAft>
                          <a:spcPts val="0"/>
                        </a:spcAft>
                      </a:pPr>
                      <a:r>
                        <a:rPr lang="en-US" sz="2400" b="1" kern="100">
                          <a:effectLst/>
                        </a:rPr>
                        <a:t>3</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zh-CN" sz="2400" b="1" kern="100" dirty="0">
                          <a:solidFill>
                            <a:schemeClr val="dk1"/>
                          </a:solidFill>
                          <a:effectLst/>
                          <a:latin typeface="+mn-lt"/>
                          <a:ea typeface="+mn-ea"/>
                          <a:cs typeface="+mn-cs"/>
                        </a:rPr>
                        <a:t>探讨低钾模型及补钾后家兔心电图和血压的变化</a:t>
                      </a:r>
                    </a:p>
                  </a:txBody>
                  <a:tcPr marL="68580" marR="68580" marT="0" marB="0" anchor="ctr"/>
                </a:tc>
                <a:extLst>
                  <a:ext uri="{0D108BD9-81ED-4DB2-BD59-A6C34878D82A}">
                    <a16:rowId xmlns:a16="http://schemas.microsoft.com/office/drawing/2014/main" val="10003"/>
                  </a:ext>
                </a:extLst>
              </a:tr>
              <a:tr h="512056">
                <a:tc>
                  <a:txBody>
                    <a:bodyPr/>
                    <a:lstStyle/>
                    <a:p>
                      <a:pPr algn="ctr">
                        <a:lnSpc>
                          <a:spcPct val="130000"/>
                        </a:lnSpc>
                        <a:spcAft>
                          <a:spcPts val="0"/>
                        </a:spcAft>
                      </a:pPr>
                      <a:r>
                        <a:rPr lang="en-US" sz="2400" b="1" kern="100">
                          <a:effectLst/>
                        </a:rPr>
                        <a:t>4</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1" kern="100" dirty="0">
                          <a:solidFill>
                            <a:srgbClr val="000099"/>
                          </a:solidFill>
                          <a:effectLst/>
                          <a:latin typeface="+mn-lt"/>
                          <a:ea typeface="+mn-ea"/>
                          <a:cs typeface="+mn-cs"/>
                        </a:rPr>
                        <a:t>一种简易的家兔离体心脏灌流方法</a:t>
                      </a:r>
                    </a:p>
                  </a:txBody>
                  <a:tcPr marL="68580" marR="68580" marT="0" marB="0" anchor="ctr"/>
                </a:tc>
                <a:extLst>
                  <a:ext uri="{0D108BD9-81ED-4DB2-BD59-A6C34878D82A}">
                    <a16:rowId xmlns:a16="http://schemas.microsoft.com/office/drawing/2014/main" val="10004"/>
                  </a:ext>
                </a:extLst>
              </a:tr>
              <a:tr h="560064">
                <a:tc>
                  <a:txBody>
                    <a:bodyPr/>
                    <a:lstStyle/>
                    <a:p>
                      <a:pPr algn="ctr">
                        <a:lnSpc>
                          <a:spcPct val="130000"/>
                        </a:lnSpc>
                        <a:spcAft>
                          <a:spcPts val="0"/>
                        </a:spcAft>
                      </a:pPr>
                      <a:r>
                        <a:rPr lang="en-US" sz="2400" b="1" kern="100">
                          <a:effectLst/>
                        </a:rPr>
                        <a:t>5</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400" b="1" u="none" strike="noStrike" dirty="0">
                          <a:solidFill>
                            <a:srgbClr val="000099"/>
                          </a:solidFill>
                          <a:effectLst/>
                          <a:latin typeface="+mn-ea"/>
                          <a:ea typeface="+mn-ea"/>
                        </a:rPr>
                        <a:t>CO</a:t>
                      </a:r>
                      <a:r>
                        <a:rPr lang="en-US" altLang="zh-CN" sz="2400" b="1" u="none" strike="noStrike" baseline="-25000" dirty="0">
                          <a:solidFill>
                            <a:srgbClr val="000099"/>
                          </a:solidFill>
                          <a:effectLst/>
                          <a:latin typeface="+mn-ea"/>
                          <a:ea typeface="+mn-ea"/>
                        </a:rPr>
                        <a:t>2</a:t>
                      </a:r>
                      <a:r>
                        <a:rPr lang="zh-CN" altLang="en-US" sz="2400" b="1" u="none" strike="noStrike" dirty="0">
                          <a:solidFill>
                            <a:srgbClr val="000099"/>
                          </a:solidFill>
                          <a:effectLst/>
                          <a:latin typeface="+mn-ea"/>
                          <a:ea typeface="+mn-ea"/>
                        </a:rPr>
                        <a:t>气腹对家兔呼吸、血压及尿量的影响</a:t>
                      </a:r>
                      <a:endParaRPr lang="zh-CN" altLang="en-US" sz="2400" b="1" i="0" u="none" strike="noStrike" dirty="0">
                        <a:solidFill>
                          <a:srgbClr val="000099"/>
                        </a:solidFill>
                        <a:effectLst/>
                        <a:latin typeface="+mn-ea"/>
                        <a:ea typeface="+mn-ea"/>
                      </a:endParaRPr>
                    </a:p>
                  </a:txBody>
                  <a:tcPr marL="68580" marR="68580" marT="0" marB="0" anchor="ctr"/>
                </a:tc>
                <a:extLst>
                  <a:ext uri="{0D108BD9-81ED-4DB2-BD59-A6C34878D82A}">
                    <a16:rowId xmlns:a16="http://schemas.microsoft.com/office/drawing/2014/main" val="10005"/>
                  </a:ext>
                </a:extLst>
              </a:tr>
              <a:tr h="552064">
                <a:tc>
                  <a:txBody>
                    <a:bodyPr/>
                    <a:lstStyle/>
                    <a:p>
                      <a:pPr algn="ctr">
                        <a:lnSpc>
                          <a:spcPct val="130000"/>
                        </a:lnSpc>
                        <a:spcAft>
                          <a:spcPts val="0"/>
                        </a:spcAft>
                      </a:pPr>
                      <a:r>
                        <a:rPr lang="en-US" sz="2400" b="1" kern="100">
                          <a:effectLst/>
                        </a:rPr>
                        <a:t>6</a:t>
                      </a:r>
                      <a:endParaRPr lang="zh-CN" sz="2400" b="1" kern="10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kumimoji="0" lang="zh-CN" altLang="en-US" sz="2400" b="1" kern="100" dirty="0">
                          <a:solidFill>
                            <a:srgbClr val="000099"/>
                          </a:solidFill>
                          <a:effectLst/>
                          <a:latin typeface="+mn-lt"/>
                          <a:ea typeface="+mn-ea"/>
                          <a:cs typeface="+mn-cs"/>
                        </a:rPr>
                        <a:t>增大家兔呼吸无效腔的实验装置造模及其有效性探究</a:t>
                      </a:r>
                    </a:p>
                  </a:txBody>
                  <a:tcPr marL="6350" marR="6350" marT="6350" marB="0" anchor="ctr"/>
                </a:tc>
                <a:extLst>
                  <a:ext uri="{0D108BD9-81ED-4DB2-BD59-A6C34878D82A}">
                    <a16:rowId xmlns:a16="http://schemas.microsoft.com/office/drawing/2014/main" val="10006"/>
                  </a:ext>
                </a:extLst>
              </a:tr>
              <a:tr h="576064">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00" dirty="0">
                          <a:effectLst/>
                        </a:rPr>
                        <a:t>7</a:t>
                      </a:r>
                      <a:endParaRPr lang="zh-CN" alt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just" defTabSz="914400" rtl="0" eaLnBrk="1" fontAlgn="ctr" latinLnBrk="0" hangingPunct="1">
                        <a:lnSpc>
                          <a:spcPct val="100000"/>
                        </a:lnSpc>
                        <a:spcBef>
                          <a:spcPts val="0"/>
                        </a:spcBef>
                        <a:spcAft>
                          <a:spcPts val="0"/>
                        </a:spcAft>
                        <a:buClrTx/>
                        <a:buSzTx/>
                        <a:buFontTx/>
                        <a:buNone/>
                        <a:tabLst/>
                        <a:defRPr/>
                      </a:pPr>
                      <a:r>
                        <a:rPr lang="zh-CN" altLang="en-US" sz="2400" b="1" u="none" strike="noStrike" dirty="0">
                          <a:effectLst/>
                          <a:latin typeface="+mn-ea"/>
                          <a:ea typeface="+mn-ea"/>
                        </a:rPr>
                        <a:t>小鼠发热模型的构建和不同药物的退烧效果对比</a:t>
                      </a:r>
                      <a:endParaRPr lang="zh-CN" altLang="en-US" sz="2400" b="1" i="0" u="none" strike="noStrike" dirty="0">
                        <a:solidFill>
                          <a:srgbClr val="000000"/>
                        </a:solidFill>
                        <a:effectLst/>
                        <a:latin typeface="+mn-ea"/>
                        <a:ea typeface="+mn-ea"/>
                      </a:endParaRPr>
                    </a:p>
                  </a:txBody>
                  <a:tcPr marL="6350" marR="6350" marT="6350" marB="0" anchor="ctr"/>
                </a:tc>
                <a:extLst>
                  <a:ext uri="{0D108BD9-81ED-4DB2-BD59-A6C34878D82A}">
                    <a16:rowId xmlns:a16="http://schemas.microsoft.com/office/drawing/2014/main" val="308168732"/>
                  </a:ext>
                </a:extLst>
              </a:tr>
              <a:tr h="576064">
                <a:tc>
                  <a:txBody>
                    <a:bodyPr/>
                    <a:lstStyle/>
                    <a:p>
                      <a:pPr marL="0" marR="0" lvl="0" indent="0" algn="ctr" defTabSz="914400" rtl="0" eaLnBrk="1" fontAlgn="auto" latinLnBrk="0" hangingPunct="1">
                        <a:lnSpc>
                          <a:spcPct val="130000"/>
                        </a:lnSpc>
                        <a:spcBef>
                          <a:spcPts val="0"/>
                        </a:spcBef>
                        <a:spcAft>
                          <a:spcPts val="0"/>
                        </a:spcAft>
                        <a:buClrTx/>
                        <a:buSzTx/>
                        <a:buFontTx/>
                        <a:buNone/>
                        <a:tabLst/>
                        <a:defRPr/>
                      </a:pPr>
                      <a:r>
                        <a:rPr lang="en-US" altLang="zh-CN" sz="2400" b="1" kern="100" dirty="0">
                          <a:effectLst/>
                        </a:rPr>
                        <a:t>8</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zh-CN" altLang="en-US" sz="2400" b="1" u="none" strike="noStrike" dirty="0">
                          <a:effectLst/>
                          <a:latin typeface="+mn-ea"/>
                          <a:ea typeface="+mn-ea"/>
                        </a:rPr>
                        <a:t>含赤藓糖醇成分的代糖饮料对小鼠葡萄糖吸收的影响</a:t>
                      </a:r>
                      <a:endParaRPr lang="zh-CN" altLang="en-US" sz="2400" b="1" i="0" u="none" strike="noStrike" dirty="0">
                        <a:solidFill>
                          <a:srgbClr val="000000"/>
                        </a:solidFill>
                        <a:effectLst/>
                        <a:latin typeface="+mn-ea"/>
                        <a:ea typeface="+mn-ea"/>
                      </a:endParaRPr>
                    </a:p>
                  </a:txBody>
                  <a:tcPr marL="68580" marR="68580" marT="0" marB="0" anchor="ctr"/>
                </a:tc>
                <a:extLst>
                  <a:ext uri="{0D108BD9-81ED-4DB2-BD59-A6C34878D82A}">
                    <a16:rowId xmlns:a16="http://schemas.microsoft.com/office/drawing/2014/main" val="10007"/>
                  </a:ext>
                </a:extLst>
              </a:tr>
              <a:tr h="576064">
                <a:tc>
                  <a:txBody>
                    <a:bodyPr/>
                    <a:lstStyle/>
                    <a:p>
                      <a:pPr algn="ctr">
                        <a:lnSpc>
                          <a:spcPct val="130000"/>
                        </a:lnSpc>
                        <a:spcAft>
                          <a:spcPts val="0"/>
                        </a:spcAft>
                      </a:pPr>
                      <a:r>
                        <a:rPr lang="en-US" altLang="zh-CN" sz="2400" b="1" kern="100" dirty="0">
                          <a:effectLst/>
                          <a:latin typeface="Times New Roman" panose="02020603050405020304" pitchFamily="18" charset="0"/>
                          <a:ea typeface="宋体" panose="02010600030101010101" pitchFamily="2" charset="-122"/>
                        </a:rPr>
                        <a:t>9</a:t>
                      </a:r>
                      <a:endParaRPr lang="zh-CN" sz="2400" b="1" kern="100" dirty="0">
                        <a:effectLst/>
                        <a:latin typeface="Times New Roman" panose="02020603050405020304" pitchFamily="18" charset="0"/>
                        <a:ea typeface="宋体" panose="02010600030101010101" pitchFamily="2" charset="-122"/>
                      </a:endParaRPr>
                    </a:p>
                  </a:txBody>
                  <a:tcPr marL="68580" marR="68580" marT="0" marB="0" anchor="ct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zh-CN" altLang="en-US" sz="2400" b="1" kern="100" dirty="0">
                          <a:solidFill>
                            <a:schemeClr val="tx1"/>
                          </a:solidFill>
                          <a:effectLst/>
                          <a:latin typeface="+mn-lt"/>
                          <a:ea typeface="+mn-ea"/>
                          <a:cs typeface="+mn-cs"/>
                        </a:rPr>
                        <a:t>乐音协和性与节奏感知的脑电信号分析</a:t>
                      </a:r>
                    </a:p>
                  </a:txBody>
                  <a:tcPr marL="68580" marR="68580" marT="0" marB="0" anchor="ctr"/>
                </a:tc>
                <a:extLst>
                  <a:ext uri="{0D108BD9-81ED-4DB2-BD59-A6C34878D82A}">
                    <a16:rowId xmlns:a16="http://schemas.microsoft.com/office/drawing/2014/main" val="2426056040"/>
                  </a:ext>
                </a:extLst>
              </a:tr>
            </a:tbl>
          </a:graphicData>
        </a:graphic>
      </p:graphicFrame>
      <p:sp>
        <p:nvSpPr>
          <p:cNvPr id="2" name="标题 1"/>
          <p:cNvSpPr>
            <a:spLocks noGrp="1"/>
          </p:cNvSpPr>
          <p:nvPr>
            <p:ph type="title"/>
          </p:nvPr>
        </p:nvSpPr>
        <p:spPr>
          <a:xfrm>
            <a:off x="342010" y="116632"/>
            <a:ext cx="8229600" cy="692696"/>
          </a:xfrm>
        </p:spPr>
        <p:txBody>
          <a:bodyPr>
            <a:normAutofit/>
          </a:bodyPr>
          <a:lstStyle/>
          <a:p>
            <a:pPr algn="ctr"/>
            <a:r>
              <a:rPr lang="zh-CN" altLang="en-US" sz="2800" dirty="0">
                <a:solidFill>
                  <a:schemeClr val="tx1"/>
                </a:solidFill>
                <a:effectLst/>
              </a:rPr>
              <a:t>部分实验设计题目</a:t>
            </a:r>
          </a:p>
        </p:txBody>
      </p:sp>
    </p:spTree>
    <p:extLst>
      <p:ext uri="{BB962C8B-B14F-4D97-AF65-F5344CB8AC3E}">
        <p14:creationId xmlns:p14="http://schemas.microsoft.com/office/powerpoint/2010/main" val="42875806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683568" y="836712"/>
            <a:ext cx="7632848" cy="4525963"/>
          </a:xfrm>
        </p:spPr>
        <p:txBody>
          <a:bodyPr>
            <a:noAutofit/>
          </a:bodyPr>
          <a:lstStyle/>
          <a:p>
            <a:pPr>
              <a:lnSpc>
                <a:spcPct val="150000"/>
              </a:lnSpc>
            </a:pPr>
            <a:r>
              <a:rPr lang="zh-CN" altLang="en-US" sz="2800" b="1" dirty="0">
                <a:solidFill>
                  <a:srgbClr val="CC00CC"/>
                </a:solidFill>
                <a:latin typeface="黑体" panose="02010609060101010101" pitchFamily="49" charset="-122"/>
                <a:ea typeface="黑体" panose="02010609060101010101" pitchFamily="49" charset="-122"/>
              </a:rPr>
              <a:t>要求：</a:t>
            </a:r>
            <a:endParaRPr lang="en-US" altLang="zh-CN" sz="2800" b="1" dirty="0">
              <a:solidFill>
                <a:srgbClr val="CC00CC"/>
              </a:solidFill>
              <a:latin typeface="黑体" panose="02010609060101010101" pitchFamily="49" charset="-122"/>
              <a:ea typeface="黑体" panose="02010609060101010101" pitchFamily="49" charset="-122"/>
            </a:endParaRPr>
          </a:p>
          <a:p>
            <a:pPr lvl="1">
              <a:lnSpc>
                <a:spcPct val="150000"/>
              </a:lnSpc>
            </a:pPr>
            <a:r>
              <a:rPr lang="zh-CN" altLang="en-US" sz="2600" b="1" dirty="0">
                <a:solidFill>
                  <a:srgbClr val="000099"/>
                </a:solidFill>
                <a:latin typeface="黑体" panose="02010609060101010101" pitchFamily="49" charset="-122"/>
                <a:ea typeface="黑体" panose="02010609060101010101" pitchFamily="49" charset="-122"/>
              </a:rPr>
              <a:t>以课题为单位（自由分组，每组</a:t>
            </a:r>
            <a:r>
              <a:rPr lang="en-US" altLang="zh-CN" sz="2600" b="1" dirty="0">
                <a:solidFill>
                  <a:srgbClr val="000099"/>
                </a:solidFill>
                <a:latin typeface="黑体" panose="02010609060101010101" pitchFamily="49" charset="-122"/>
                <a:ea typeface="黑体" panose="02010609060101010101" pitchFamily="49" charset="-122"/>
              </a:rPr>
              <a:t>2~4</a:t>
            </a:r>
            <a:r>
              <a:rPr lang="zh-CN" altLang="en-US" sz="2600" b="1" dirty="0">
                <a:solidFill>
                  <a:srgbClr val="000099"/>
                </a:solidFill>
                <a:latin typeface="黑体" panose="02010609060101010101" pitchFamily="49" charset="-122"/>
                <a:ea typeface="黑体" panose="02010609060101010101" pitchFamily="49" charset="-122"/>
              </a:rPr>
              <a:t>人）</a:t>
            </a:r>
            <a:endParaRPr lang="en-US" altLang="zh-CN" sz="2600" b="1" dirty="0">
              <a:solidFill>
                <a:srgbClr val="000099"/>
              </a:solidFill>
              <a:latin typeface="黑体" panose="02010609060101010101" pitchFamily="49" charset="-122"/>
              <a:ea typeface="黑体" panose="02010609060101010101" pitchFamily="49" charset="-122"/>
            </a:endParaRPr>
          </a:p>
          <a:p>
            <a:pPr lvl="1">
              <a:lnSpc>
                <a:spcPct val="150000"/>
              </a:lnSpc>
            </a:pPr>
            <a:r>
              <a:rPr lang="zh-CN" altLang="en-US" sz="2600" b="1" dirty="0">
                <a:solidFill>
                  <a:srgbClr val="000099"/>
                </a:solidFill>
                <a:latin typeface="黑体" panose="02010609060101010101" pitchFamily="49" charset="-122"/>
              </a:rPr>
              <a:t>预设计报告完成截止日期：</a:t>
            </a:r>
            <a:endParaRPr lang="en-US" altLang="zh-CN" sz="2600" b="1" dirty="0">
              <a:solidFill>
                <a:srgbClr val="000099"/>
              </a:solidFill>
              <a:latin typeface="黑体" panose="02010609060101010101" pitchFamily="49" charset="-122"/>
            </a:endParaRPr>
          </a:p>
          <a:p>
            <a:pPr lvl="2">
              <a:lnSpc>
                <a:spcPct val="150000"/>
              </a:lnSpc>
            </a:pPr>
            <a:r>
              <a:rPr lang="zh-CN" altLang="en-US" sz="2400" b="1" dirty="0">
                <a:solidFill>
                  <a:srgbClr val="CC3300"/>
                </a:solidFill>
                <a:latin typeface="黑体" panose="02010609060101010101" pitchFamily="49" charset="-122"/>
              </a:rPr>
              <a:t>第九周周一（</a:t>
            </a:r>
            <a:r>
              <a:rPr lang="en-US" altLang="zh-CN" sz="2400" b="1" dirty="0">
                <a:solidFill>
                  <a:srgbClr val="CC3300"/>
                </a:solidFill>
                <a:latin typeface="黑体" panose="02010609060101010101" pitchFamily="49" charset="-122"/>
              </a:rPr>
              <a:t>4</a:t>
            </a:r>
            <a:r>
              <a:rPr lang="zh-CN" altLang="en-US" sz="2400" b="1" dirty="0">
                <a:solidFill>
                  <a:srgbClr val="CC3300"/>
                </a:solidFill>
                <a:latin typeface="黑体" panose="02010609060101010101" pitchFamily="49" charset="-122"/>
              </a:rPr>
              <a:t>月</a:t>
            </a:r>
            <a:r>
              <a:rPr lang="en-US" altLang="zh-CN" sz="2400" b="1" dirty="0">
                <a:solidFill>
                  <a:srgbClr val="CC3300"/>
                </a:solidFill>
                <a:latin typeface="黑体" panose="02010609060101010101" pitchFamily="49" charset="-122"/>
              </a:rPr>
              <a:t>14</a:t>
            </a:r>
            <a:r>
              <a:rPr lang="zh-CN" altLang="en-US" sz="2400" b="1" dirty="0">
                <a:solidFill>
                  <a:srgbClr val="CC3300"/>
                </a:solidFill>
                <a:latin typeface="黑体" panose="02010609060101010101" pitchFamily="49" charset="-122"/>
              </a:rPr>
              <a:t>日），</a:t>
            </a:r>
            <a:r>
              <a:rPr lang="zh-CN" altLang="en-US" sz="2400" b="1" dirty="0">
                <a:solidFill>
                  <a:srgbClr val="000099"/>
                </a:solidFill>
                <a:latin typeface="黑体" panose="02010609060101010101" pitchFamily="49" charset="-122"/>
              </a:rPr>
              <a:t>每个课题交一份</a:t>
            </a:r>
            <a:endParaRPr lang="en-US" altLang="zh-CN" sz="2400" b="1" dirty="0">
              <a:solidFill>
                <a:srgbClr val="000099"/>
              </a:solidFill>
              <a:latin typeface="黑体" panose="02010609060101010101" pitchFamily="49" charset="-122"/>
            </a:endParaRPr>
          </a:p>
          <a:p>
            <a:pPr lvl="1">
              <a:lnSpc>
                <a:spcPct val="150000"/>
              </a:lnSpc>
            </a:pPr>
            <a:r>
              <a:rPr lang="zh-CN" altLang="en-US" sz="2600" b="1" dirty="0">
                <a:solidFill>
                  <a:srgbClr val="000099"/>
                </a:solidFill>
                <a:latin typeface="黑体" panose="02010609060101010101" pitchFamily="49" charset="-122"/>
              </a:rPr>
              <a:t>完整设计报告完成截止日期：</a:t>
            </a:r>
            <a:endParaRPr lang="en-US" altLang="zh-CN" sz="2600" b="1" dirty="0">
              <a:solidFill>
                <a:srgbClr val="000099"/>
              </a:solidFill>
              <a:latin typeface="黑体" panose="02010609060101010101" pitchFamily="49" charset="-122"/>
            </a:endParaRPr>
          </a:p>
          <a:p>
            <a:pPr lvl="2">
              <a:lnSpc>
                <a:spcPct val="150000"/>
              </a:lnSpc>
            </a:pPr>
            <a:r>
              <a:rPr lang="zh-CN" altLang="en-US" sz="2400" b="1" dirty="0">
                <a:solidFill>
                  <a:srgbClr val="FF0000"/>
                </a:solidFill>
                <a:latin typeface="黑体" panose="02010609060101010101" pitchFamily="49" charset="-122"/>
              </a:rPr>
              <a:t>第十三周周一（</a:t>
            </a:r>
            <a:r>
              <a:rPr lang="en-US" altLang="zh-CN" sz="2400" b="1" dirty="0">
                <a:solidFill>
                  <a:srgbClr val="FF0000"/>
                </a:solidFill>
                <a:latin typeface="黑体" panose="02010609060101010101" pitchFamily="49" charset="-122"/>
              </a:rPr>
              <a:t>5</a:t>
            </a:r>
            <a:r>
              <a:rPr lang="zh-CN" altLang="en-US" sz="2400" b="1" dirty="0">
                <a:solidFill>
                  <a:srgbClr val="FF0000"/>
                </a:solidFill>
                <a:latin typeface="黑体" panose="02010609060101010101" pitchFamily="49" charset="-122"/>
              </a:rPr>
              <a:t>月</a:t>
            </a:r>
            <a:r>
              <a:rPr lang="en-US" altLang="zh-CN" sz="2400" b="1" dirty="0">
                <a:solidFill>
                  <a:srgbClr val="FF0000"/>
                </a:solidFill>
                <a:latin typeface="黑体" panose="02010609060101010101" pitchFamily="49" charset="-122"/>
              </a:rPr>
              <a:t>12</a:t>
            </a:r>
            <a:r>
              <a:rPr lang="zh-CN" altLang="en-US" sz="2400" b="1" dirty="0">
                <a:solidFill>
                  <a:srgbClr val="FF0000"/>
                </a:solidFill>
                <a:latin typeface="黑体" panose="02010609060101010101" pitchFamily="49" charset="-122"/>
              </a:rPr>
              <a:t>日），</a:t>
            </a:r>
            <a:r>
              <a:rPr lang="zh-CN" altLang="en-US" sz="2400" b="1" dirty="0">
                <a:solidFill>
                  <a:srgbClr val="000099"/>
                </a:solidFill>
                <a:latin typeface="黑体" panose="02010609060101010101" pitchFamily="49" charset="-122"/>
              </a:rPr>
              <a:t>每个课题交一份</a:t>
            </a:r>
            <a:endParaRPr lang="en-US" altLang="zh-CN" sz="2400" b="1" dirty="0">
              <a:solidFill>
                <a:srgbClr val="000099"/>
              </a:solidFill>
              <a:latin typeface="黑体" panose="02010609060101010101" pitchFamily="49" charset="-122"/>
            </a:endParaRPr>
          </a:p>
          <a:p>
            <a:pPr lvl="2">
              <a:lnSpc>
                <a:spcPct val="150000"/>
              </a:lnSpc>
            </a:pPr>
            <a:endParaRPr lang="en-US" altLang="zh-CN" sz="2200" dirty="0"/>
          </a:p>
        </p:txBody>
      </p:sp>
    </p:spTree>
    <p:extLst>
      <p:ext uri="{BB962C8B-B14F-4D97-AF65-F5344CB8AC3E}">
        <p14:creationId xmlns:p14="http://schemas.microsoft.com/office/powerpoint/2010/main" val="13766918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Rot="1" noChangeArrowheads="1"/>
          </p:cNvSpPr>
          <p:nvPr>
            <p:ph type="title" idx="4294967295"/>
          </p:nvPr>
        </p:nvSpPr>
        <p:spPr>
          <a:xfrm>
            <a:off x="395536" y="692696"/>
            <a:ext cx="4843463" cy="609600"/>
          </a:xfrm>
        </p:spPr>
        <p:txBody>
          <a:bodyPr/>
          <a:lstStyle/>
          <a:p>
            <a:pPr algn="l" eaLnBrk="1" hangingPunct="1"/>
            <a:r>
              <a:rPr lang="zh-CN" altLang="en-US" sz="2800" b="1" dirty="0">
                <a:solidFill>
                  <a:schemeClr val="tx1"/>
                </a:solidFill>
                <a:effectLst/>
              </a:rPr>
              <a:t>一、实验设计的目的和意义</a:t>
            </a:r>
          </a:p>
        </p:txBody>
      </p:sp>
      <p:sp>
        <p:nvSpPr>
          <p:cNvPr id="115715" name="Rectangle 3"/>
          <p:cNvSpPr>
            <a:spLocks noGrp="1" noRot="1" noChangeArrowheads="1"/>
          </p:cNvSpPr>
          <p:nvPr>
            <p:ph type="body" idx="4294967295"/>
          </p:nvPr>
        </p:nvSpPr>
        <p:spPr>
          <a:xfrm>
            <a:off x="539552" y="1772816"/>
            <a:ext cx="7632700" cy="3960911"/>
          </a:xfrm>
        </p:spPr>
        <p:txBody>
          <a:bodyPr/>
          <a:lstStyle/>
          <a:p>
            <a:pPr algn="just" eaLnBrk="1" hangingPunct="1">
              <a:lnSpc>
                <a:spcPct val="110000"/>
              </a:lnSpc>
            </a:pPr>
            <a:r>
              <a:rPr lang="zh-CN" altLang="en-US" sz="2400" b="1" dirty="0">
                <a:solidFill>
                  <a:srgbClr val="0000CC"/>
                </a:solidFill>
              </a:rPr>
              <a:t>实验设计</a:t>
            </a:r>
            <a:r>
              <a:rPr lang="zh-CN" altLang="en-US" sz="2400" b="1" dirty="0"/>
              <a:t>就是制定实验研究的计划和方案，是实施实验的前提和依据。实验设计是否合理与周密直接关系到实验过程的可行性、结果的准确性和结论的可靠性。</a:t>
            </a:r>
          </a:p>
          <a:p>
            <a:pPr algn="just" eaLnBrk="1" hangingPunct="1">
              <a:lnSpc>
                <a:spcPct val="110000"/>
              </a:lnSpc>
            </a:pPr>
            <a:endParaRPr lang="zh-CN" altLang="en-US" sz="2400" b="1" dirty="0"/>
          </a:p>
          <a:p>
            <a:pPr algn="just">
              <a:lnSpc>
                <a:spcPct val="110000"/>
              </a:lnSpc>
            </a:pPr>
            <a:r>
              <a:rPr lang="zh-CN" altLang="en-US" sz="2400" b="1" dirty="0"/>
              <a:t>实验设计的目的：</a:t>
            </a:r>
          </a:p>
          <a:p>
            <a:pPr lvl="1" algn="just" eaLnBrk="1" hangingPunct="1">
              <a:lnSpc>
                <a:spcPct val="110000"/>
              </a:lnSpc>
            </a:pPr>
            <a:r>
              <a:rPr lang="zh-CN" altLang="en-US" sz="2400" b="1" dirty="0"/>
              <a:t>通过主动参与来了解实验的基本过程和基本要求；</a:t>
            </a:r>
          </a:p>
          <a:p>
            <a:pPr lvl="1" algn="just" eaLnBrk="1" hangingPunct="1">
              <a:lnSpc>
                <a:spcPct val="110000"/>
              </a:lnSpc>
            </a:pPr>
            <a:r>
              <a:rPr lang="zh-CN" altLang="en-US" sz="2400" b="1" dirty="0"/>
              <a:t>培养对所学知识的综合运用能力；</a:t>
            </a:r>
          </a:p>
          <a:p>
            <a:pPr lvl="1" algn="just" eaLnBrk="1" hangingPunct="1">
              <a:lnSpc>
                <a:spcPct val="110000"/>
              </a:lnSpc>
            </a:pPr>
            <a:r>
              <a:rPr lang="zh-CN" altLang="en-US" sz="2400" b="1" dirty="0"/>
              <a:t>提高提出问题、分析问题和解决问题的能力和水平。</a:t>
            </a:r>
          </a:p>
        </p:txBody>
      </p:sp>
    </p:spTree>
    <p:extLst>
      <p:ext uri="{BB962C8B-B14F-4D97-AF65-F5344CB8AC3E}">
        <p14:creationId xmlns:p14="http://schemas.microsoft.com/office/powerpoint/2010/main" val="905145417"/>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内容占位符 2"/>
          <p:cNvSpPr>
            <a:spLocks noGrp="1"/>
          </p:cNvSpPr>
          <p:nvPr>
            <p:ph idx="4294967295"/>
          </p:nvPr>
        </p:nvSpPr>
        <p:spPr>
          <a:xfrm>
            <a:off x="2339752" y="1772816"/>
            <a:ext cx="5356225" cy="3273425"/>
          </a:xfrm>
        </p:spPr>
        <p:txBody>
          <a:bodyPr/>
          <a:lstStyle/>
          <a:p>
            <a:pPr eaLnBrk="1" hangingPunct="1"/>
            <a:r>
              <a:rPr lang="zh-CN" altLang="en-US" sz="2400" b="1" dirty="0"/>
              <a:t>查阅文献与立题</a:t>
            </a:r>
            <a:endParaRPr lang="en-US" altLang="zh-CN" sz="2400" b="1" dirty="0"/>
          </a:p>
          <a:p>
            <a:pPr eaLnBrk="1" hangingPunct="1"/>
            <a:r>
              <a:rPr lang="zh-CN" altLang="en-US" sz="2400" b="1" dirty="0"/>
              <a:t>实验设计</a:t>
            </a:r>
            <a:endParaRPr lang="en-US" altLang="zh-CN" sz="2400" b="1" dirty="0"/>
          </a:p>
          <a:p>
            <a:pPr eaLnBrk="1" hangingPunct="1"/>
            <a:r>
              <a:rPr lang="zh-CN" altLang="en-US" sz="2400" b="1" dirty="0"/>
              <a:t>实验设计的可行性分析与论证</a:t>
            </a:r>
            <a:endParaRPr lang="en-US" altLang="zh-CN" sz="2400" b="1" dirty="0"/>
          </a:p>
          <a:p>
            <a:pPr eaLnBrk="1" hangingPunct="1"/>
            <a:r>
              <a:rPr lang="zh-CN" altLang="en-US" sz="2400" b="1" dirty="0"/>
              <a:t>实验设计的实施</a:t>
            </a:r>
            <a:endParaRPr lang="en-US" altLang="zh-CN" sz="2400" b="1" dirty="0"/>
          </a:p>
          <a:p>
            <a:pPr eaLnBrk="1" hangingPunct="1"/>
            <a:r>
              <a:rPr lang="zh-CN" altLang="en-US" sz="2400" b="1" dirty="0"/>
              <a:t>实验结果的处理与分析</a:t>
            </a:r>
            <a:endParaRPr lang="en-US" altLang="zh-CN" sz="2400" b="1" dirty="0"/>
          </a:p>
          <a:p>
            <a:pPr eaLnBrk="1" hangingPunct="1"/>
            <a:r>
              <a:rPr lang="zh-CN" altLang="en-US" sz="2400" b="1" dirty="0"/>
              <a:t>设计报告的写作</a:t>
            </a:r>
            <a:endParaRPr lang="en-US" altLang="zh-CN" sz="2400" b="1" dirty="0"/>
          </a:p>
          <a:p>
            <a:pPr eaLnBrk="1" hangingPunct="1"/>
            <a:r>
              <a:rPr lang="zh-CN" altLang="en-US" sz="2400" b="1" dirty="0"/>
              <a:t>口头报告与展示</a:t>
            </a:r>
          </a:p>
        </p:txBody>
      </p:sp>
      <p:sp>
        <p:nvSpPr>
          <p:cNvPr id="4" name="矩形 3"/>
          <p:cNvSpPr>
            <a:spLocks noChangeArrowheads="1"/>
          </p:cNvSpPr>
          <p:nvPr/>
        </p:nvSpPr>
        <p:spPr bwMode="auto">
          <a:xfrm>
            <a:off x="323528" y="692696"/>
            <a:ext cx="8568952" cy="52322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defRPr/>
            </a:pPr>
            <a:r>
              <a:rPr lang="zh-CN" altLang="en-US" sz="2800" b="1" dirty="0">
                <a:latin typeface="黑体" panose="02010609060101010101" pitchFamily="49" charset="-122"/>
                <a:ea typeface="黑体" panose="02010609060101010101" pitchFamily="49" charset="-122"/>
              </a:rPr>
              <a:t>二</a:t>
            </a:r>
            <a:r>
              <a:rPr lang="en-US" altLang="zh-CN" sz="2800" b="1" dirty="0">
                <a:latin typeface="黑体" panose="02010609060101010101" pitchFamily="49" charset="-122"/>
                <a:ea typeface="黑体" panose="02010609060101010101" pitchFamily="49" charset="-122"/>
              </a:rPr>
              <a:t>. </a:t>
            </a:r>
            <a:r>
              <a:rPr lang="zh-CN" altLang="en-US" sz="2800" b="1" dirty="0">
                <a:latin typeface="黑体" panose="02010609060101010101" pitchFamily="49" charset="-122"/>
                <a:ea typeface="黑体" panose="02010609060101010101" pitchFamily="49" charset="-122"/>
              </a:rPr>
              <a:t>生理学实验设计的基本过程和要求</a:t>
            </a:r>
            <a:endParaRPr lang="en-US" altLang="zh-CN"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593064641"/>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Rot="1" noChangeArrowheads="1"/>
          </p:cNvSpPr>
          <p:nvPr>
            <p:ph type="body" idx="4294967295"/>
          </p:nvPr>
        </p:nvSpPr>
        <p:spPr>
          <a:xfrm>
            <a:off x="467544" y="1052736"/>
            <a:ext cx="7560840" cy="5184576"/>
          </a:xfrm>
          <a:solidFill>
            <a:srgbClr val="FFFFFF"/>
          </a:solidFill>
        </p:spPr>
        <p:txBody>
          <a:bodyPr rtlCol="0">
            <a:normAutofit lnSpcReduction="10000"/>
          </a:bodyPr>
          <a:lstStyle/>
          <a:p>
            <a:pPr algn="just" eaLnBrk="1" fontAlgn="auto" hangingPunct="1">
              <a:spcAft>
                <a:spcPts val="0"/>
              </a:spcAft>
              <a:buFont typeface="Wingdings 2"/>
              <a:buChar char=""/>
              <a:defRPr/>
            </a:pPr>
            <a:r>
              <a:rPr lang="zh-CN" altLang="en-US" sz="2800" b="1" dirty="0">
                <a:solidFill>
                  <a:srgbClr val="0000CC"/>
                </a:solidFill>
              </a:rPr>
              <a:t>立题</a:t>
            </a:r>
            <a:r>
              <a:rPr lang="zh-CN" altLang="en-US" sz="2400" b="1" dirty="0"/>
              <a:t>就是通过查阅相关文献以确定所要研究的课题，</a:t>
            </a:r>
          </a:p>
          <a:p>
            <a:pPr algn="just" eaLnBrk="1" fontAlgn="auto" hangingPunct="1">
              <a:spcAft>
                <a:spcPts val="0"/>
              </a:spcAft>
              <a:buFont typeface="Wingdings" pitchFamily="2" charset="2"/>
              <a:buNone/>
              <a:defRPr/>
            </a:pPr>
            <a:r>
              <a:rPr lang="zh-CN" altLang="en-US" sz="2400" b="1" dirty="0"/>
              <a:t>     是科研中的首要问题，它决定研究方向和研究内容。</a:t>
            </a:r>
            <a:endParaRPr lang="en-US" altLang="zh-CN" sz="2400" b="1" dirty="0"/>
          </a:p>
          <a:p>
            <a:pPr algn="just" eaLnBrk="1" fontAlgn="auto" hangingPunct="1">
              <a:spcAft>
                <a:spcPts val="0"/>
              </a:spcAft>
              <a:buFont typeface="Wingdings 2"/>
              <a:buChar char=""/>
              <a:defRPr/>
            </a:pPr>
            <a:r>
              <a:rPr lang="zh-CN" altLang="en-US" sz="2800" b="1" dirty="0">
                <a:solidFill>
                  <a:srgbClr val="0000CC"/>
                </a:solidFill>
              </a:rPr>
              <a:t>立题</a:t>
            </a:r>
            <a:r>
              <a:rPr lang="zh-CN" altLang="en-US" sz="2400" b="1" dirty="0">
                <a:solidFill>
                  <a:srgbClr val="0000CC"/>
                </a:solidFill>
              </a:rPr>
              <a:t>的基本原则：</a:t>
            </a:r>
          </a:p>
          <a:p>
            <a:pPr lvl="1" algn="just" eaLnBrk="1" fontAlgn="auto" hangingPunct="1">
              <a:spcAft>
                <a:spcPts val="0"/>
              </a:spcAft>
              <a:buFont typeface="Wingdings 2"/>
              <a:buChar char="³"/>
              <a:defRPr/>
            </a:pPr>
            <a:r>
              <a:rPr lang="zh-CN" altLang="en-US" sz="2400" b="1" dirty="0">
                <a:solidFill>
                  <a:srgbClr val="7030A0"/>
                </a:solidFill>
              </a:rPr>
              <a:t>科学性</a:t>
            </a:r>
            <a:r>
              <a:rPr lang="zh-CN" altLang="en-US" sz="2400" b="1" dirty="0"/>
              <a:t>：立题是在已有的科学理论和研究的基础上进行的，要有充分的文献依据，不能凭空想象。</a:t>
            </a:r>
          </a:p>
          <a:p>
            <a:pPr lvl="1" algn="just" eaLnBrk="1" fontAlgn="auto" hangingPunct="1">
              <a:spcAft>
                <a:spcPts val="0"/>
              </a:spcAft>
              <a:buFont typeface="Wingdings 2"/>
              <a:buChar char="³"/>
              <a:defRPr/>
            </a:pPr>
            <a:r>
              <a:rPr lang="zh-CN" altLang="en-US" sz="2400" b="1" dirty="0">
                <a:solidFill>
                  <a:srgbClr val="7030A0"/>
                </a:solidFill>
              </a:rPr>
              <a:t>创新性</a:t>
            </a:r>
            <a:r>
              <a:rPr lang="zh-CN" altLang="en-US" sz="2400" b="1" dirty="0"/>
              <a:t>：科学实验的灵魂在于其创造性、新颖性和先进性，简单重复没有创新性的实验毫无价值。</a:t>
            </a:r>
          </a:p>
          <a:p>
            <a:pPr lvl="1" algn="just" eaLnBrk="1" fontAlgn="auto" hangingPunct="1">
              <a:spcAft>
                <a:spcPts val="0"/>
              </a:spcAft>
              <a:buFont typeface="Wingdings 2"/>
              <a:buChar char="³"/>
              <a:defRPr/>
            </a:pPr>
            <a:r>
              <a:rPr lang="zh-CN" altLang="en-US" sz="2400" b="1" dirty="0">
                <a:solidFill>
                  <a:srgbClr val="7030A0"/>
                </a:solidFill>
              </a:rPr>
              <a:t>目的性</a:t>
            </a:r>
            <a:r>
              <a:rPr lang="zh-CN" altLang="en-US" sz="2400" b="1" dirty="0"/>
              <a:t>：课题的理论意义和实际意义。要明确具体地提出所要解决的问题，其内容不宜过多，题目不宜过大，要突出主题。</a:t>
            </a:r>
          </a:p>
          <a:p>
            <a:pPr lvl="1" algn="just" eaLnBrk="1" fontAlgn="auto" hangingPunct="1">
              <a:spcAft>
                <a:spcPts val="0"/>
              </a:spcAft>
              <a:buFont typeface="Wingdings 2"/>
              <a:buChar char="³"/>
              <a:defRPr/>
            </a:pPr>
            <a:r>
              <a:rPr lang="zh-CN" altLang="en-US" sz="2400" b="1" dirty="0">
                <a:solidFill>
                  <a:srgbClr val="7030A0"/>
                </a:solidFill>
              </a:rPr>
              <a:t>可行性</a:t>
            </a:r>
            <a:r>
              <a:rPr lang="zh-CN" altLang="en-US" sz="2400" b="1" dirty="0"/>
              <a:t>：立题要综合考虑实验的主客观条件，特别是实验室条件和经济条件，把课题的创新性和可行性有机地结合起来。</a:t>
            </a:r>
          </a:p>
        </p:txBody>
      </p:sp>
      <p:sp>
        <p:nvSpPr>
          <p:cNvPr id="4" name="矩形 3"/>
          <p:cNvSpPr>
            <a:spLocks noChangeArrowheads="1"/>
          </p:cNvSpPr>
          <p:nvPr/>
        </p:nvSpPr>
        <p:spPr bwMode="auto">
          <a:xfrm>
            <a:off x="323528" y="332656"/>
            <a:ext cx="3286125" cy="519112"/>
          </a:xfrm>
          <a:prstGeom prst="rect">
            <a:avLst/>
          </a:prstGeom>
          <a:solidFill>
            <a:srgbClr val="FFFFFF"/>
          </a:solid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defRPr/>
            </a:pPr>
            <a:r>
              <a:rPr lang="en-US" altLang="zh-CN" sz="2800" b="1" dirty="0">
                <a:latin typeface="黑体" panose="02010609060101010101" pitchFamily="49" charset="-122"/>
                <a:ea typeface="黑体" panose="02010609060101010101" pitchFamily="49" charset="-122"/>
              </a:rPr>
              <a:t>1. </a:t>
            </a:r>
            <a:r>
              <a:rPr lang="zh-CN" altLang="en-US" sz="2800" b="1" dirty="0">
                <a:latin typeface="黑体" panose="02010609060101010101" pitchFamily="49" charset="-122"/>
                <a:ea typeface="黑体" panose="02010609060101010101" pitchFamily="49" charset="-122"/>
              </a:rPr>
              <a:t>查阅文献与立题</a:t>
            </a:r>
            <a:endParaRPr lang="en-US" altLang="zh-CN"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4003160110"/>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4"/>
          <p:cNvSpPr>
            <a:spLocks noChangeArrowheads="1"/>
          </p:cNvSpPr>
          <p:nvPr/>
        </p:nvSpPr>
        <p:spPr bwMode="auto">
          <a:xfrm>
            <a:off x="899592" y="1086470"/>
            <a:ext cx="3786188" cy="777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b="1" dirty="0">
                <a:solidFill>
                  <a:srgbClr val="0000CC"/>
                </a:solidFill>
                <a:latin typeface="黑体" panose="02010600030101010101" pitchFamily="2" charset="-122"/>
                <a:ea typeface="黑体" panose="02010600030101010101" pitchFamily="2" charset="-122"/>
              </a:rPr>
              <a:t>实验设计</a:t>
            </a:r>
            <a:r>
              <a:rPr lang="zh-CN" altLang="en-US" sz="2600" b="1" dirty="0">
                <a:solidFill>
                  <a:srgbClr val="0000CC"/>
                </a:solidFill>
                <a:latin typeface="黑体" panose="02010600030101010101" pitchFamily="2" charset="-122"/>
                <a:ea typeface="黑体" panose="02010600030101010101" pitchFamily="2" charset="-122"/>
              </a:rPr>
              <a:t>的基本原则：</a:t>
            </a:r>
          </a:p>
        </p:txBody>
      </p:sp>
      <p:sp>
        <p:nvSpPr>
          <p:cNvPr id="30724" name="Rectangle 5"/>
          <p:cNvSpPr>
            <a:spLocks noChangeArrowheads="1"/>
          </p:cNvSpPr>
          <p:nvPr/>
        </p:nvSpPr>
        <p:spPr bwMode="auto">
          <a:xfrm>
            <a:off x="835363" y="1988840"/>
            <a:ext cx="7129711" cy="3422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just" eaLnBrk="1" fontAlgn="base" hangingPunct="1">
              <a:lnSpc>
                <a:spcPct val="110000"/>
              </a:lnSpc>
              <a:spcBef>
                <a:spcPct val="20000"/>
              </a:spcBef>
              <a:spcAft>
                <a:spcPct val="0"/>
              </a:spcAft>
              <a:buClr>
                <a:srgbClr val="85DFD0"/>
              </a:buClr>
              <a:buSzPct val="85000"/>
              <a:buFont typeface="Wingdings 2" pitchFamily="18" charset="2"/>
              <a:buChar char="¡"/>
            </a:pPr>
            <a:r>
              <a:rPr lang="zh-CN" altLang="en-US" sz="2400" b="1" dirty="0">
                <a:solidFill>
                  <a:srgbClr val="7030A0"/>
                </a:solidFill>
                <a:latin typeface="黑体" panose="02010600030101010101" pitchFamily="2" charset="-122"/>
                <a:ea typeface="黑体" panose="02010600030101010101" pitchFamily="2" charset="-122"/>
              </a:rPr>
              <a:t>对照原则</a:t>
            </a:r>
            <a:r>
              <a:rPr lang="zh-CN" altLang="en-US" sz="2400" b="1" dirty="0">
                <a:solidFill>
                  <a:prstClr val="black"/>
                </a:solidFill>
                <a:latin typeface="黑体" panose="02010600030101010101" pitchFamily="2" charset="-122"/>
                <a:ea typeface="黑体" panose="02010600030101010101" pitchFamily="2" charset="-122"/>
              </a:rPr>
              <a:t>：是指在实验研究中要设立对照组或进行对照实验。</a:t>
            </a:r>
          </a:p>
          <a:p>
            <a:pPr algn="just" eaLnBrk="1" fontAlgn="base" hangingPunct="1">
              <a:lnSpc>
                <a:spcPct val="110000"/>
              </a:lnSpc>
              <a:spcBef>
                <a:spcPct val="20000"/>
              </a:spcBef>
              <a:spcAft>
                <a:spcPct val="0"/>
              </a:spcAft>
              <a:buClr>
                <a:srgbClr val="85DFD0"/>
              </a:buClr>
              <a:buSzPct val="85000"/>
              <a:buFont typeface="Wingdings 2" pitchFamily="18" charset="2"/>
              <a:buChar char="¡"/>
            </a:pPr>
            <a:r>
              <a:rPr lang="zh-CN" altLang="en-US" sz="2400" b="1" dirty="0">
                <a:solidFill>
                  <a:srgbClr val="7030A0"/>
                </a:solidFill>
                <a:latin typeface="黑体" panose="02010600030101010101" pitchFamily="2" charset="-122"/>
                <a:ea typeface="黑体" panose="02010600030101010101" pitchFamily="2" charset="-122"/>
              </a:rPr>
              <a:t>重复原则</a:t>
            </a:r>
            <a:r>
              <a:rPr lang="zh-CN" altLang="en-US" sz="2400" b="1" dirty="0">
                <a:solidFill>
                  <a:prstClr val="black"/>
                </a:solidFill>
                <a:latin typeface="黑体" panose="02010600030101010101" pitchFamily="2" charset="-122"/>
                <a:ea typeface="黑体" panose="02010600030101010101" pitchFamily="2" charset="-122"/>
              </a:rPr>
              <a:t>：是指为了减小实验动物之间的个体差异或实验误差对实验结果的真实性所造成的影响而进行的重复性实验。</a:t>
            </a:r>
          </a:p>
          <a:p>
            <a:pPr algn="just" eaLnBrk="1" fontAlgn="base" hangingPunct="1">
              <a:lnSpc>
                <a:spcPct val="110000"/>
              </a:lnSpc>
              <a:spcBef>
                <a:spcPct val="20000"/>
              </a:spcBef>
              <a:spcAft>
                <a:spcPct val="0"/>
              </a:spcAft>
              <a:buClr>
                <a:srgbClr val="85DFD0"/>
              </a:buClr>
              <a:buSzPct val="85000"/>
              <a:buFont typeface="Wingdings 2" pitchFamily="18" charset="2"/>
              <a:buChar char="¡"/>
            </a:pPr>
            <a:r>
              <a:rPr lang="zh-CN" altLang="en-US" sz="2400" b="1" dirty="0">
                <a:solidFill>
                  <a:srgbClr val="7030A0"/>
                </a:solidFill>
                <a:latin typeface="黑体" panose="02010600030101010101" pitchFamily="2" charset="-122"/>
                <a:ea typeface="黑体" panose="02010600030101010101" pitchFamily="2" charset="-122"/>
              </a:rPr>
              <a:t>随机原则</a:t>
            </a:r>
            <a:r>
              <a:rPr lang="zh-CN" altLang="en-US" sz="2400" b="1" dirty="0">
                <a:solidFill>
                  <a:prstClr val="black"/>
                </a:solidFill>
                <a:latin typeface="黑体" panose="02010600030101010101" pitchFamily="2" charset="-122"/>
                <a:ea typeface="黑体" panose="02010600030101010101" pitchFamily="2" charset="-122"/>
              </a:rPr>
              <a:t>：是指在实验研究中，每一个个体被分配到任何一个组中的机会均等。</a:t>
            </a:r>
          </a:p>
        </p:txBody>
      </p:sp>
      <p:sp>
        <p:nvSpPr>
          <p:cNvPr id="6" name="矩形 3"/>
          <p:cNvSpPr>
            <a:spLocks noChangeArrowheads="1"/>
          </p:cNvSpPr>
          <p:nvPr/>
        </p:nvSpPr>
        <p:spPr bwMode="auto">
          <a:xfrm>
            <a:off x="323528" y="332656"/>
            <a:ext cx="3286125" cy="519112"/>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defRPr/>
            </a:pPr>
            <a:r>
              <a:rPr lang="en-US" altLang="zh-CN" sz="2800" b="1" dirty="0">
                <a:latin typeface="黑体" panose="02010609060101010101" pitchFamily="49" charset="-122"/>
                <a:ea typeface="黑体" panose="02010609060101010101" pitchFamily="49" charset="-122"/>
              </a:rPr>
              <a:t>2. </a:t>
            </a:r>
            <a:r>
              <a:rPr lang="zh-CN" altLang="en-US" sz="2800" b="1" dirty="0">
                <a:latin typeface="黑体" panose="02010609060101010101" pitchFamily="49" charset="-122"/>
                <a:ea typeface="黑体" panose="02010609060101010101" pitchFamily="49" charset="-122"/>
              </a:rPr>
              <a:t>实验设计</a:t>
            </a:r>
            <a:endParaRPr lang="en-US" altLang="zh-CN"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2649866906"/>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内容占位符 2"/>
          <p:cNvSpPr>
            <a:spLocks noGrp="1"/>
          </p:cNvSpPr>
          <p:nvPr>
            <p:ph idx="4294967295"/>
          </p:nvPr>
        </p:nvSpPr>
        <p:spPr>
          <a:xfrm>
            <a:off x="720776" y="1204664"/>
            <a:ext cx="7451624" cy="5032647"/>
          </a:xfrm>
          <a:solidFill>
            <a:srgbClr val="FFFFFF"/>
          </a:solidFill>
        </p:spPr>
        <p:txBody>
          <a:bodyPr>
            <a:normAutofit/>
          </a:bodyPr>
          <a:lstStyle/>
          <a:p>
            <a:pPr eaLnBrk="1" hangingPunct="1">
              <a:spcBef>
                <a:spcPts val="600"/>
              </a:spcBef>
            </a:pPr>
            <a:r>
              <a:rPr lang="zh-CN" altLang="en-US" sz="2400" b="1" dirty="0">
                <a:solidFill>
                  <a:srgbClr val="7030A0"/>
                </a:solidFill>
                <a:latin typeface="黑体" panose="02010600030101010101" pitchFamily="2" charset="-122"/>
                <a:ea typeface="黑体" panose="02010600030101010101" pitchFamily="2" charset="-122"/>
              </a:rPr>
              <a:t>实验对象</a:t>
            </a:r>
            <a:r>
              <a:rPr lang="zh-CN" altLang="en-US" sz="2400" b="1" dirty="0">
                <a:latin typeface="黑体" panose="02010600030101010101" pitchFamily="2" charset="-122"/>
                <a:ea typeface="黑体" panose="02010600030101010101" pitchFamily="2" charset="-122"/>
              </a:rPr>
              <a:t>的选择原则：</a:t>
            </a:r>
            <a:endParaRPr lang="en-US" altLang="zh-CN" sz="2400" b="1" dirty="0">
              <a:latin typeface="黑体" panose="02010600030101010101" pitchFamily="2" charset="-122"/>
              <a:ea typeface="黑体" panose="02010600030101010101" pitchFamily="2" charset="-122"/>
            </a:endParaRPr>
          </a:p>
          <a:p>
            <a:pPr lvl="1" eaLnBrk="1" hangingPunct="1">
              <a:spcBef>
                <a:spcPts val="600"/>
              </a:spcBef>
            </a:pPr>
            <a:r>
              <a:rPr lang="zh-CN" altLang="en-US" sz="2400" b="1" dirty="0">
                <a:latin typeface="黑体" panose="02010600030101010101" pitchFamily="2" charset="-122"/>
                <a:ea typeface="黑体" panose="02010600030101010101" pitchFamily="2" charset="-122"/>
              </a:rPr>
              <a:t>对处理因素的反应灵敏、直接、单一、易记录、易解释</a:t>
            </a:r>
            <a:endParaRPr lang="en-US" altLang="zh-CN" sz="2400" b="1" dirty="0">
              <a:latin typeface="黑体" panose="02010600030101010101" pitchFamily="2" charset="-122"/>
              <a:ea typeface="黑体" panose="02010600030101010101" pitchFamily="2" charset="-122"/>
            </a:endParaRPr>
          </a:p>
          <a:p>
            <a:pPr lvl="1" eaLnBrk="1" hangingPunct="1">
              <a:spcBef>
                <a:spcPts val="600"/>
              </a:spcBef>
            </a:pPr>
            <a:r>
              <a:rPr lang="zh-CN" altLang="en-US" sz="2400" b="1" dirty="0">
                <a:latin typeface="黑体" panose="02010600030101010101" pitchFamily="2" charset="-122"/>
                <a:ea typeface="黑体" panose="02010600030101010101" pitchFamily="2" charset="-122"/>
              </a:rPr>
              <a:t>个体之间生理状态尽量一致</a:t>
            </a:r>
            <a:endParaRPr lang="en-US" altLang="zh-CN" sz="2400" b="1" dirty="0">
              <a:latin typeface="黑体" panose="02010600030101010101" pitchFamily="2" charset="-122"/>
              <a:ea typeface="黑体" panose="02010600030101010101" pitchFamily="2" charset="-122"/>
            </a:endParaRPr>
          </a:p>
          <a:p>
            <a:pPr lvl="1" eaLnBrk="1" hangingPunct="1">
              <a:spcBef>
                <a:spcPts val="600"/>
              </a:spcBef>
            </a:pPr>
            <a:r>
              <a:rPr lang="zh-CN" altLang="en-US" sz="2400" b="1" dirty="0">
                <a:latin typeface="黑体" panose="02010600030101010101" pitchFamily="2" charset="-122"/>
                <a:ea typeface="黑体" panose="02010600030101010101" pitchFamily="2" charset="-122"/>
              </a:rPr>
              <a:t>健康状况良好</a:t>
            </a:r>
            <a:endParaRPr lang="en-US" altLang="zh-CN" sz="2400" b="1" dirty="0">
              <a:latin typeface="黑体" panose="02010600030101010101" pitchFamily="2" charset="-122"/>
              <a:ea typeface="黑体" panose="02010600030101010101" pitchFamily="2" charset="-122"/>
            </a:endParaRPr>
          </a:p>
          <a:p>
            <a:pPr lvl="1" eaLnBrk="1" hangingPunct="1">
              <a:spcBef>
                <a:spcPts val="600"/>
              </a:spcBef>
            </a:pPr>
            <a:r>
              <a:rPr lang="zh-CN" altLang="en-US" sz="2400" b="1" dirty="0">
                <a:latin typeface="黑体" panose="02010600030101010101" pitchFamily="2" charset="-122"/>
                <a:ea typeface="黑体" panose="02010600030101010101" pitchFamily="2" charset="-122"/>
              </a:rPr>
              <a:t>来源廉价易得</a:t>
            </a:r>
            <a:endParaRPr lang="en-US" altLang="zh-CN" sz="2400" b="1" dirty="0">
              <a:latin typeface="黑体" panose="02010600030101010101" pitchFamily="2" charset="-122"/>
              <a:ea typeface="黑体" panose="02010600030101010101" pitchFamily="2" charset="-122"/>
            </a:endParaRPr>
          </a:p>
          <a:p>
            <a:pPr eaLnBrk="1" hangingPunct="1">
              <a:spcBef>
                <a:spcPts val="600"/>
              </a:spcBef>
            </a:pPr>
            <a:r>
              <a:rPr lang="zh-CN" altLang="en-US" sz="2400" b="1" dirty="0">
                <a:solidFill>
                  <a:srgbClr val="7030A0"/>
                </a:solidFill>
                <a:latin typeface="黑体" panose="02010600030101010101" pitchFamily="2" charset="-122"/>
                <a:ea typeface="黑体" panose="02010600030101010101" pitchFamily="2" charset="-122"/>
              </a:rPr>
              <a:t>处理因素</a:t>
            </a:r>
            <a:r>
              <a:rPr lang="zh-CN" altLang="en-US" sz="2400" b="1" dirty="0">
                <a:latin typeface="黑体" panose="02010600030101010101" pitchFamily="2" charset="-122"/>
                <a:ea typeface="黑体" panose="02010600030101010101" pitchFamily="2" charset="-122"/>
              </a:rPr>
              <a:t>：根据所研究的目的而施加给实验对象的特定条件。</a:t>
            </a:r>
            <a:endParaRPr lang="en-US" altLang="zh-CN" sz="2400" b="1" dirty="0">
              <a:latin typeface="黑体" panose="02010600030101010101" pitchFamily="2" charset="-122"/>
              <a:ea typeface="黑体" panose="02010600030101010101" pitchFamily="2" charset="-122"/>
            </a:endParaRPr>
          </a:p>
          <a:p>
            <a:pPr eaLnBrk="1" hangingPunct="1">
              <a:spcBef>
                <a:spcPts val="600"/>
              </a:spcBef>
            </a:pPr>
            <a:r>
              <a:rPr lang="zh-CN" altLang="en-US" sz="2400" b="1" dirty="0">
                <a:solidFill>
                  <a:srgbClr val="7030A0"/>
                </a:solidFill>
                <a:latin typeface="黑体" panose="02010600030101010101" pitchFamily="2" charset="-122"/>
                <a:ea typeface="黑体" panose="02010600030101010101" pitchFamily="2" charset="-122"/>
              </a:rPr>
              <a:t>预期实验结果</a:t>
            </a:r>
            <a:r>
              <a:rPr lang="zh-CN" altLang="en-US" sz="2400" b="1" dirty="0">
                <a:latin typeface="黑体" panose="02010600030101010101" pitchFamily="2" charset="-122"/>
                <a:ea typeface="黑体" panose="02010600030101010101" pitchFamily="2" charset="-122"/>
              </a:rPr>
              <a:t>：用来体现处理因素对实验对象所产生影响的指标。</a:t>
            </a:r>
          </a:p>
        </p:txBody>
      </p:sp>
      <p:sp>
        <p:nvSpPr>
          <p:cNvPr id="31747" name="TextBox 1"/>
          <p:cNvSpPr txBox="1">
            <a:spLocks noChangeArrowheads="1"/>
          </p:cNvSpPr>
          <p:nvPr/>
        </p:nvSpPr>
        <p:spPr bwMode="auto">
          <a:xfrm>
            <a:off x="539552" y="476672"/>
            <a:ext cx="4428783" cy="5539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b="1" dirty="0">
                <a:solidFill>
                  <a:srgbClr val="0000CC"/>
                </a:solidFill>
                <a:latin typeface="黑体" panose="02010609060101010101" pitchFamily="49" charset="-122"/>
                <a:ea typeface="黑体" panose="02010609060101010101" pitchFamily="49" charset="-122"/>
              </a:rPr>
              <a:t>实验设计的</a:t>
            </a:r>
            <a:r>
              <a:rPr lang="zh-CN" altLang="en-US" sz="3000" b="1" dirty="0">
                <a:solidFill>
                  <a:srgbClr val="0000CC"/>
                </a:solidFill>
                <a:latin typeface="黑体" panose="02010609060101010101" pitchFamily="49" charset="-122"/>
                <a:ea typeface="黑体" panose="02010609060101010101" pitchFamily="49" charset="-122"/>
              </a:rPr>
              <a:t>三大要素</a:t>
            </a:r>
            <a:r>
              <a:rPr lang="zh-CN" altLang="en-US" sz="2800" b="1" dirty="0">
                <a:solidFill>
                  <a:prstClr val="black"/>
                </a:solidFill>
                <a:latin typeface="黑体" panose="02010609060101010101" pitchFamily="49" charset="-122"/>
                <a:ea typeface="黑体" panose="02010609060101010101" pitchFamily="49" charset="-122"/>
              </a:rPr>
              <a:t>：</a:t>
            </a:r>
            <a:endParaRPr lang="en-US" altLang="zh-CN" sz="2800" b="1" dirty="0">
              <a:solidFill>
                <a:prstClr val="black"/>
              </a:solidFill>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118227509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内容占位符 2"/>
          <p:cNvSpPr>
            <a:spLocks noGrp="1"/>
          </p:cNvSpPr>
          <p:nvPr>
            <p:ph idx="4294967295"/>
          </p:nvPr>
        </p:nvSpPr>
        <p:spPr>
          <a:xfrm>
            <a:off x="827584" y="1484784"/>
            <a:ext cx="7056784" cy="4525963"/>
          </a:xfrm>
        </p:spPr>
        <p:txBody>
          <a:bodyPr/>
          <a:lstStyle/>
          <a:p>
            <a:pPr algn="just" eaLnBrk="1" hangingPunct="1">
              <a:lnSpc>
                <a:spcPct val="120000"/>
              </a:lnSpc>
            </a:pPr>
            <a:r>
              <a:rPr lang="zh-CN" altLang="en-US" sz="2400" b="1" dirty="0"/>
              <a:t>指对设计报告中立题、实验方法的选择、观察指标的确定、预期的实验结果及所能说明的问题进行分析和论证，以减少实验的盲目性，并能提高实验成功的机率和实验效率。</a:t>
            </a:r>
            <a:endParaRPr lang="en-US" altLang="zh-CN" sz="2400" b="1" dirty="0"/>
          </a:p>
          <a:p>
            <a:pPr algn="just" eaLnBrk="1" hangingPunct="1"/>
            <a:endParaRPr lang="en-US" altLang="zh-CN" sz="2400" b="1" dirty="0"/>
          </a:p>
          <a:p>
            <a:pPr algn="just" eaLnBrk="1" hangingPunct="1"/>
            <a:r>
              <a:rPr lang="zh-CN" altLang="en-US" sz="2400" b="1" dirty="0"/>
              <a:t>采用的方式：</a:t>
            </a:r>
            <a:endParaRPr lang="en-US" altLang="zh-CN" sz="2400" b="1" dirty="0"/>
          </a:p>
          <a:p>
            <a:pPr lvl="2" algn="just" eaLnBrk="1" hangingPunct="1"/>
            <a:r>
              <a:rPr lang="zh-CN" altLang="en-US" sz="2400" b="1" dirty="0"/>
              <a:t>小组讨论</a:t>
            </a:r>
            <a:endParaRPr lang="en-US" altLang="zh-CN" sz="2400" b="1" dirty="0"/>
          </a:p>
          <a:p>
            <a:pPr lvl="2" algn="just" eaLnBrk="1" hangingPunct="1"/>
            <a:r>
              <a:rPr lang="zh-CN" altLang="en-US" sz="2400" b="1" dirty="0"/>
              <a:t>教师审批</a:t>
            </a:r>
            <a:endParaRPr lang="en-US" altLang="zh-CN" sz="2400" b="1" dirty="0"/>
          </a:p>
          <a:p>
            <a:pPr lvl="2" algn="just" eaLnBrk="1" hangingPunct="1"/>
            <a:r>
              <a:rPr lang="zh-CN" altLang="en-US" sz="2400" b="1" dirty="0"/>
              <a:t>全班答辩</a:t>
            </a:r>
          </a:p>
        </p:txBody>
      </p:sp>
      <p:sp>
        <p:nvSpPr>
          <p:cNvPr id="5" name="矩形 3"/>
          <p:cNvSpPr>
            <a:spLocks noChangeArrowheads="1"/>
          </p:cNvSpPr>
          <p:nvPr/>
        </p:nvSpPr>
        <p:spPr bwMode="auto">
          <a:xfrm>
            <a:off x="539552" y="548680"/>
            <a:ext cx="6480720" cy="523220"/>
          </a:xfrm>
          <a:prstGeom prst="rect">
            <a:avLst/>
          </a:prstGeom>
          <a:noFill/>
          <a:ln>
            <a:noFill/>
          </a:ln>
        </p:spPr>
        <p:txBody>
          <a:bodyPr wrap="square">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defRPr/>
            </a:pPr>
            <a:r>
              <a:rPr lang="en-US" altLang="zh-CN" sz="2800" b="1" dirty="0">
                <a:latin typeface="黑体" panose="02010609060101010101" pitchFamily="49" charset="-122"/>
                <a:ea typeface="黑体" panose="02010609060101010101" pitchFamily="49" charset="-122"/>
              </a:rPr>
              <a:t>3. </a:t>
            </a:r>
            <a:r>
              <a:rPr lang="zh-CN" altLang="en-US" sz="2800" b="1" dirty="0">
                <a:latin typeface="黑体" panose="02010609060101010101" pitchFamily="49" charset="-122"/>
                <a:ea typeface="黑体" panose="02010609060101010101" pitchFamily="49" charset="-122"/>
              </a:rPr>
              <a:t>实验设计的可行性分析与论证</a:t>
            </a:r>
            <a:endParaRPr lang="en-US" altLang="zh-CN" sz="2800" b="1" dirty="0">
              <a:latin typeface="黑体" panose="02010609060101010101" pitchFamily="49" charset="-122"/>
              <a:ea typeface="黑体" panose="02010609060101010101" pitchFamily="49" charset="-122"/>
            </a:endParaRPr>
          </a:p>
        </p:txBody>
      </p:sp>
    </p:spTree>
    <p:extLst>
      <p:ext uri="{BB962C8B-B14F-4D97-AF65-F5344CB8AC3E}">
        <p14:creationId xmlns:p14="http://schemas.microsoft.com/office/powerpoint/2010/main" val="57562240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3"/>
          <p:cNvSpPr>
            <a:spLocks noGrp="1" noRot="1" noChangeArrowheads="1"/>
          </p:cNvSpPr>
          <p:nvPr>
            <p:ph type="body" idx="4294967295"/>
          </p:nvPr>
        </p:nvSpPr>
        <p:spPr>
          <a:xfrm>
            <a:off x="2303935" y="1759744"/>
            <a:ext cx="6194425" cy="2101155"/>
          </a:xfrm>
        </p:spPr>
        <p:txBody>
          <a:bodyPr>
            <a:normAutofit/>
          </a:bodyPr>
          <a:lstStyle/>
          <a:p>
            <a:pPr eaLnBrk="1" hangingPunct="1">
              <a:lnSpc>
                <a:spcPct val="90000"/>
              </a:lnSpc>
            </a:pPr>
            <a:r>
              <a:rPr lang="zh-CN" altLang="en-US" sz="2400" b="1" dirty="0">
                <a:latin typeface="黑体" panose="02010600030101010101" pitchFamily="2" charset="-122"/>
                <a:ea typeface="黑体" panose="02010600030101010101" pitchFamily="2" charset="-122"/>
              </a:rPr>
              <a:t>仪器的购置、配套和校对</a:t>
            </a:r>
          </a:p>
          <a:p>
            <a:pPr eaLnBrk="1" hangingPunct="1">
              <a:lnSpc>
                <a:spcPct val="90000"/>
              </a:lnSpc>
            </a:pPr>
            <a:r>
              <a:rPr lang="zh-CN" altLang="en-US" sz="2400" b="1" dirty="0">
                <a:solidFill>
                  <a:srgbClr val="7030A0"/>
                </a:solidFill>
                <a:latin typeface="黑体" panose="02010600030101010101" pitchFamily="2" charset="-122"/>
                <a:ea typeface="黑体" panose="02010600030101010101" pitchFamily="2" charset="-122"/>
              </a:rPr>
              <a:t>药品的选择及试剂的配制</a:t>
            </a:r>
          </a:p>
          <a:p>
            <a:pPr eaLnBrk="1" hangingPunct="1">
              <a:lnSpc>
                <a:spcPct val="90000"/>
              </a:lnSpc>
            </a:pPr>
            <a:r>
              <a:rPr lang="zh-CN" altLang="en-US" sz="2400" b="1" dirty="0">
                <a:solidFill>
                  <a:srgbClr val="7030A0"/>
                </a:solidFill>
                <a:latin typeface="黑体" panose="02010600030101010101" pitchFamily="2" charset="-122"/>
                <a:ea typeface="黑体" panose="02010600030101010101" pitchFamily="2" charset="-122"/>
              </a:rPr>
              <a:t>实验方法的熟悉和掌握</a:t>
            </a:r>
          </a:p>
          <a:p>
            <a:pPr eaLnBrk="1" hangingPunct="1">
              <a:lnSpc>
                <a:spcPct val="90000"/>
              </a:lnSpc>
            </a:pPr>
            <a:r>
              <a:rPr lang="zh-CN" altLang="en-US" sz="2400" b="1" dirty="0">
                <a:latin typeface="黑体" panose="02010600030101010101" pitchFamily="2" charset="-122"/>
                <a:ea typeface="黑体" panose="02010600030101010101" pitchFamily="2" charset="-122"/>
              </a:rPr>
              <a:t>实验动物的准备以及玻璃器皿的清洗</a:t>
            </a:r>
          </a:p>
          <a:p>
            <a:pPr eaLnBrk="1" hangingPunct="1">
              <a:lnSpc>
                <a:spcPct val="90000"/>
              </a:lnSpc>
            </a:pPr>
            <a:r>
              <a:rPr lang="zh-CN" altLang="en-US" sz="2400" b="1" dirty="0">
                <a:solidFill>
                  <a:srgbClr val="7030A0"/>
                </a:solidFill>
                <a:latin typeface="黑体" panose="02010600030101010101" pitchFamily="2" charset="-122"/>
                <a:ea typeface="黑体" panose="02010600030101010101" pitchFamily="2" charset="-122"/>
              </a:rPr>
              <a:t>写出初步的实验方案</a:t>
            </a:r>
            <a:r>
              <a:rPr lang="zh-CN" altLang="en-US" sz="2400" b="1" dirty="0">
                <a:latin typeface="黑体" panose="02010600030101010101" pitchFamily="2" charset="-122"/>
                <a:ea typeface="黑体" panose="02010600030101010101" pitchFamily="2" charset="-122"/>
              </a:rPr>
              <a:t>，进行预实验</a:t>
            </a:r>
          </a:p>
        </p:txBody>
      </p:sp>
      <p:sp>
        <p:nvSpPr>
          <p:cNvPr id="27652" name="矩形 3"/>
          <p:cNvSpPr>
            <a:spLocks noChangeArrowheads="1"/>
          </p:cNvSpPr>
          <p:nvPr/>
        </p:nvSpPr>
        <p:spPr bwMode="auto">
          <a:xfrm>
            <a:off x="539552" y="332656"/>
            <a:ext cx="3286125" cy="519112"/>
          </a:xfrm>
          <a:prstGeom prst="rect">
            <a:avLst/>
          </a:prstGeom>
          <a:noFill/>
          <a:ln>
            <a:noFill/>
          </a:ln>
        </p:spPr>
        <p:txBody>
          <a:bodyPr>
            <a:spAutoFit/>
          </a:bodyPr>
          <a:lstStyle>
            <a:lvl1pPr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eaLnBrk="1" fontAlgn="base" hangingPunct="1">
              <a:spcBef>
                <a:spcPct val="0"/>
              </a:spcBef>
              <a:spcAft>
                <a:spcPct val="0"/>
              </a:spcAft>
              <a:defRPr/>
            </a:pPr>
            <a:r>
              <a:rPr lang="en-US" altLang="zh-CN" sz="2800" b="1" dirty="0">
                <a:latin typeface="黑体" panose="02010609060101010101" pitchFamily="49" charset="-122"/>
                <a:ea typeface="黑体" panose="02010609060101010101" pitchFamily="49" charset="-122"/>
              </a:rPr>
              <a:t>4. </a:t>
            </a:r>
            <a:r>
              <a:rPr lang="zh-CN" altLang="en-US" sz="2800" b="1" dirty="0">
                <a:latin typeface="黑体" panose="02010609060101010101" pitchFamily="49" charset="-122"/>
                <a:ea typeface="黑体" panose="02010609060101010101" pitchFamily="49" charset="-122"/>
              </a:rPr>
              <a:t>实验设计的实施</a:t>
            </a:r>
            <a:endParaRPr lang="en-US" altLang="zh-CN" sz="2800" b="1" dirty="0">
              <a:latin typeface="黑体" panose="02010609060101010101" pitchFamily="49" charset="-122"/>
              <a:ea typeface="黑体" panose="02010609060101010101" pitchFamily="49" charset="-122"/>
            </a:endParaRPr>
          </a:p>
        </p:txBody>
      </p:sp>
      <p:sp>
        <p:nvSpPr>
          <p:cNvPr id="33797" name="Rectangle 2"/>
          <p:cNvSpPr>
            <a:spLocks noRot="1" noChangeArrowheads="1"/>
          </p:cNvSpPr>
          <p:nvPr/>
        </p:nvSpPr>
        <p:spPr bwMode="auto">
          <a:xfrm>
            <a:off x="1164903" y="3843193"/>
            <a:ext cx="4703241"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b="1" dirty="0">
                <a:solidFill>
                  <a:srgbClr val="0000CC"/>
                </a:solidFill>
                <a:latin typeface="黑体" panose="02010600030101010101" pitchFamily="2" charset="-122"/>
                <a:ea typeface="黑体" panose="02010600030101010101" pitchFamily="2" charset="-122"/>
                <a:cs typeface="+mj-cs"/>
              </a:rPr>
              <a:t>（</a:t>
            </a:r>
            <a:r>
              <a:rPr lang="en-US" altLang="zh-CN" sz="2800" b="1" dirty="0">
                <a:solidFill>
                  <a:srgbClr val="0000CC"/>
                </a:solidFill>
                <a:latin typeface="黑体" panose="02010600030101010101" pitchFamily="2" charset="-122"/>
                <a:ea typeface="黑体" panose="02010600030101010101" pitchFamily="2" charset="-122"/>
                <a:cs typeface="+mj-cs"/>
              </a:rPr>
              <a:t>2</a:t>
            </a:r>
            <a:r>
              <a:rPr lang="zh-CN" altLang="en-US" sz="2800" b="1" dirty="0">
                <a:solidFill>
                  <a:srgbClr val="0000CC"/>
                </a:solidFill>
                <a:latin typeface="黑体" panose="02010600030101010101" pitchFamily="2" charset="-122"/>
                <a:ea typeface="黑体" panose="02010600030101010101" pitchFamily="2" charset="-122"/>
                <a:cs typeface="+mj-cs"/>
              </a:rPr>
              <a:t>）实验方法的选择原则：</a:t>
            </a:r>
          </a:p>
        </p:txBody>
      </p:sp>
      <p:sp>
        <p:nvSpPr>
          <p:cNvPr id="33798" name="Rectangle 3"/>
          <p:cNvSpPr>
            <a:spLocks noRot="1" noChangeArrowheads="1"/>
          </p:cNvSpPr>
          <p:nvPr/>
        </p:nvSpPr>
        <p:spPr bwMode="auto">
          <a:xfrm>
            <a:off x="2819145" y="4549056"/>
            <a:ext cx="4043362" cy="1468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20000"/>
              </a:spcBef>
              <a:spcAft>
                <a:spcPct val="0"/>
              </a:spcAft>
              <a:buClr>
                <a:srgbClr val="04617B"/>
              </a:buClr>
              <a:buSzPct val="70000"/>
              <a:buFont typeface="Wingdings" pitchFamily="2" charset="2"/>
              <a:buChar char="l"/>
            </a:pPr>
            <a:r>
              <a:rPr lang="zh-CN" altLang="en-US" sz="2400" b="1" dirty="0">
                <a:solidFill>
                  <a:prstClr val="black"/>
                </a:solidFill>
                <a:latin typeface="黑体" panose="02010600030101010101" pitchFamily="2" charset="-122"/>
                <a:ea typeface="黑体" panose="02010600030101010101" pitchFamily="2" charset="-122"/>
              </a:rPr>
              <a:t>先进性与可行性的统一</a:t>
            </a:r>
          </a:p>
          <a:p>
            <a:pPr eaLnBrk="1" fontAlgn="base" hangingPunct="1">
              <a:spcBef>
                <a:spcPct val="20000"/>
              </a:spcBef>
              <a:spcAft>
                <a:spcPct val="0"/>
              </a:spcAft>
              <a:buClr>
                <a:srgbClr val="04617B"/>
              </a:buClr>
              <a:buSzPct val="70000"/>
              <a:buFont typeface="Wingdings" pitchFamily="2" charset="2"/>
              <a:buChar char="l"/>
            </a:pPr>
            <a:r>
              <a:rPr lang="zh-CN" altLang="en-US" sz="2400" b="1" dirty="0">
                <a:solidFill>
                  <a:prstClr val="black"/>
                </a:solidFill>
                <a:latin typeface="黑体" panose="02010600030101010101" pitchFamily="2" charset="-122"/>
                <a:ea typeface="黑体" panose="02010600030101010101" pitchFamily="2" charset="-122"/>
              </a:rPr>
              <a:t>经典性与创新性的统一</a:t>
            </a:r>
          </a:p>
          <a:p>
            <a:pPr eaLnBrk="1" fontAlgn="base" hangingPunct="1">
              <a:spcBef>
                <a:spcPct val="20000"/>
              </a:spcBef>
              <a:spcAft>
                <a:spcPct val="0"/>
              </a:spcAft>
              <a:buClr>
                <a:srgbClr val="04617B"/>
              </a:buClr>
              <a:buSzPct val="70000"/>
              <a:buFont typeface="Wingdings" pitchFamily="2" charset="2"/>
              <a:buChar char="l"/>
            </a:pPr>
            <a:r>
              <a:rPr lang="zh-CN" altLang="en-US" sz="2400" b="1" dirty="0">
                <a:solidFill>
                  <a:prstClr val="black"/>
                </a:solidFill>
                <a:latin typeface="黑体" panose="02010600030101010101" pitchFamily="2" charset="-122"/>
                <a:ea typeface="黑体" panose="02010600030101010101" pitchFamily="2" charset="-122"/>
              </a:rPr>
              <a:t>多样性与协同性的统一</a:t>
            </a:r>
          </a:p>
        </p:txBody>
      </p:sp>
      <p:sp>
        <p:nvSpPr>
          <p:cNvPr id="7" name="Rectangle 2"/>
          <p:cNvSpPr>
            <a:spLocks noRot="1" noChangeArrowheads="1"/>
          </p:cNvSpPr>
          <p:nvPr/>
        </p:nvSpPr>
        <p:spPr bwMode="auto">
          <a:xfrm>
            <a:off x="1161016" y="1023754"/>
            <a:ext cx="4703241" cy="706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fontAlgn="base" hangingPunct="1">
              <a:spcBef>
                <a:spcPct val="0"/>
              </a:spcBef>
              <a:spcAft>
                <a:spcPct val="0"/>
              </a:spcAft>
            </a:pPr>
            <a:r>
              <a:rPr lang="zh-CN" altLang="en-US" sz="2800" b="1" dirty="0">
                <a:solidFill>
                  <a:srgbClr val="0000CC"/>
                </a:solidFill>
                <a:latin typeface="黑体" panose="02010600030101010101" pitchFamily="2" charset="-122"/>
                <a:ea typeface="黑体" panose="02010600030101010101" pitchFamily="2" charset="-122"/>
                <a:cs typeface="+mj-cs"/>
              </a:rPr>
              <a:t>（</a:t>
            </a:r>
            <a:r>
              <a:rPr lang="en-US" altLang="zh-CN" sz="2800" b="1" dirty="0">
                <a:solidFill>
                  <a:srgbClr val="0000CC"/>
                </a:solidFill>
                <a:latin typeface="黑体" panose="02010600030101010101" pitchFamily="2" charset="-122"/>
                <a:ea typeface="黑体" panose="02010600030101010101" pitchFamily="2" charset="-122"/>
                <a:cs typeface="+mj-cs"/>
              </a:rPr>
              <a:t>1</a:t>
            </a:r>
            <a:r>
              <a:rPr lang="zh-CN" altLang="en-US" sz="2800" b="1" dirty="0">
                <a:solidFill>
                  <a:srgbClr val="0000CC"/>
                </a:solidFill>
                <a:latin typeface="黑体" panose="02010600030101010101" pitchFamily="2" charset="-122"/>
                <a:ea typeface="黑体" panose="02010600030101010101" pitchFamily="2" charset="-122"/>
                <a:cs typeface="+mj-cs"/>
              </a:rPr>
              <a:t>）实验准备：</a:t>
            </a:r>
          </a:p>
        </p:txBody>
      </p:sp>
    </p:spTree>
    <p:extLst>
      <p:ext uri="{BB962C8B-B14F-4D97-AF65-F5344CB8AC3E}">
        <p14:creationId xmlns:p14="http://schemas.microsoft.com/office/powerpoint/2010/main" val="401248859"/>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539552" y="1412875"/>
            <a:ext cx="7632700" cy="4032250"/>
          </a:xfrm>
          <a:prstGeom prst="rect">
            <a:avLst/>
          </a:prstGeom>
          <a:solidFill>
            <a:srgbClr val="FFFFFF"/>
          </a:solidFill>
          <a:ln>
            <a:noFill/>
          </a:ln>
        </p:spPr>
        <p:txBody>
          <a:bodyPr/>
          <a:lstStyle>
            <a:lvl1pPr marL="342900" indent="-342900" eaLnBrk="0" hangingPunct="0">
              <a:defRPr>
                <a:solidFill>
                  <a:schemeClr val="tx1"/>
                </a:solidFill>
                <a:latin typeface="Arial" charset="0"/>
                <a:ea typeface="宋体" charset="-122"/>
              </a:defRPr>
            </a:lvl1pPr>
            <a:lvl2pPr marL="742950" indent="-285750" eaLnBrk="0" hangingPunct="0">
              <a:defRPr>
                <a:solidFill>
                  <a:schemeClr val="tx1"/>
                </a:solidFill>
                <a:latin typeface="Arial" charset="0"/>
                <a:ea typeface="宋体" charset="-122"/>
              </a:defRPr>
            </a:lvl2pPr>
            <a:lvl3pPr marL="1143000" indent="-228600" eaLnBrk="0" hangingPunct="0">
              <a:defRPr>
                <a:solidFill>
                  <a:schemeClr val="tx1"/>
                </a:solidFill>
                <a:latin typeface="Arial" charset="0"/>
                <a:ea typeface="宋体" charset="-122"/>
              </a:defRPr>
            </a:lvl3pPr>
            <a:lvl4pPr marL="1600200" indent="-228600" eaLnBrk="0" hangingPunct="0">
              <a:defRPr>
                <a:solidFill>
                  <a:schemeClr val="tx1"/>
                </a:solidFill>
                <a:latin typeface="Arial" charset="0"/>
                <a:ea typeface="宋体" charset="-122"/>
              </a:defRPr>
            </a:lvl4pPr>
            <a:lvl5pPr marL="2057400" indent="-228600" eaLnBrk="0" hangingPunct="0">
              <a:defRPr>
                <a:solidFill>
                  <a:schemeClr val="tx1"/>
                </a:solidFill>
                <a:latin typeface="Arial" charset="0"/>
                <a:ea typeface="宋体" charset="-122"/>
              </a:defRPr>
            </a:lvl5pPr>
            <a:lvl6pPr marL="2514600" indent="-228600" eaLnBrk="0" fontAlgn="base" hangingPunct="0">
              <a:spcBef>
                <a:spcPct val="0"/>
              </a:spcBef>
              <a:spcAft>
                <a:spcPct val="0"/>
              </a:spcAft>
              <a:defRPr>
                <a:solidFill>
                  <a:schemeClr val="tx1"/>
                </a:solidFill>
                <a:latin typeface="Arial" charset="0"/>
                <a:ea typeface="宋体" charset="-122"/>
              </a:defRPr>
            </a:lvl6pPr>
            <a:lvl7pPr marL="2971800" indent="-228600" eaLnBrk="0" fontAlgn="base" hangingPunct="0">
              <a:spcBef>
                <a:spcPct val="0"/>
              </a:spcBef>
              <a:spcAft>
                <a:spcPct val="0"/>
              </a:spcAft>
              <a:defRPr>
                <a:solidFill>
                  <a:schemeClr val="tx1"/>
                </a:solidFill>
                <a:latin typeface="Arial" charset="0"/>
                <a:ea typeface="宋体" charset="-122"/>
              </a:defRPr>
            </a:lvl7pPr>
            <a:lvl8pPr marL="3429000" indent="-228600" eaLnBrk="0" fontAlgn="base" hangingPunct="0">
              <a:spcBef>
                <a:spcPct val="0"/>
              </a:spcBef>
              <a:spcAft>
                <a:spcPct val="0"/>
              </a:spcAft>
              <a:defRPr>
                <a:solidFill>
                  <a:schemeClr val="tx1"/>
                </a:solidFill>
                <a:latin typeface="Arial" charset="0"/>
                <a:ea typeface="宋体" charset="-122"/>
              </a:defRPr>
            </a:lvl8pPr>
            <a:lvl9pPr marL="3886200" indent="-228600" eaLnBrk="0" fontAlgn="base" hangingPunct="0">
              <a:spcBef>
                <a:spcPct val="0"/>
              </a:spcBef>
              <a:spcAft>
                <a:spcPct val="0"/>
              </a:spcAft>
              <a:defRPr>
                <a:solidFill>
                  <a:schemeClr val="tx1"/>
                </a:solidFill>
                <a:latin typeface="Arial" charset="0"/>
                <a:ea typeface="宋体" charset="-122"/>
              </a:defRPr>
            </a:lvl9pPr>
          </a:lstStyle>
          <a:p>
            <a:pPr algn="just" eaLnBrk="1" fontAlgn="base" hangingPunct="1">
              <a:spcBef>
                <a:spcPct val="20000"/>
              </a:spcBef>
              <a:spcAft>
                <a:spcPct val="0"/>
              </a:spcAft>
              <a:buClr>
                <a:srgbClr val="85DFD0"/>
              </a:buClr>
              <a:buSzPct val="85000"/>
              <a:buFont typeface="Wingdings 2" pitchFamily="18" charset="2"/>
              <a:buChar char="¡"/>
              <a:defRPr/>
            </a:pPr>
            <a:r>
              <a:rPr lang="zh-CN" altLang="en-US" sz="2400" b="1" dirty="0">
                <a:solidFill>
                  <a:srgbClr val="000099"/>
                </a:solidFill>
                <a:latin typeface="黑体" panose="02010600030101010101" pitchFamily="2" charset="-122"/>
                <a:ea typeface="黑体" panose="02010600030101010101" pitchFamily="2" charset="-122"/>
              </a:rPr>
              <a:t>特异性</a:t>
            </a:r>
            <a:r>
              <a:rPr lang="zh-CN" altLang="en-US" sz="2400" b="1" dirty="0">
                <a:solidFill>
                  <a:prstClr val="black"/>
                </a:solidFill>
                <a:latin typeface="黑体" panose="02010600030101010101" pitchFamily="2" charset="-122"/>
                <a:ea typeface="黑体" panose="02010600030101010101" pitchFamily="2" charset="-122"/>
              </a:rPr>
              <a:t>：指标能特异性地反映某一特定现象。</a:t>
            </a:r>
          </a:p>
          <a:p>
            <a:pPr algn="just" eaLnBrk="1" fontAlgn="base" hangingPunct="1">
              <a:spcBef>
                <a:spcPct val="20000"/>
              </a:spcBef>
              <a:spcAft>
                <a:spcPct val="0"/>
              </a:spcAft>
              <a:buClr>
                <a:srgbClr val="85DFD0"/>
              </a:buClr>
              <a:buSzPct val="85000"/>
              <a:buFont typeface="Wingdings 2" pitchFamily="18" charset="2"/>
              <a:buChar char="¡"/>
              <a:defRPr/>
            </a:pPr>
            <a:r>
              <a:rPr lang="zh-CN" altLang="en-US" sz="2400" b="1" dirty="0">
                <a:solidFill>
                  <a:srgbClr val="000099"/>
                </a:solidFill>
                <a:latin typeface="黑体" panose="02010600030101010101" pitchFamily="2" charset="-122"/>
                <a:ea typeface="黑体" panose="02010600030101010101" pitchFamily="2" charset="-122"/>
              </a:rPr>
              <a:t>客观性</a:t>
            </a:r>
            <a:r>
              <a:rPr lang="zh-CN" altLang="en-US" sz="2400" b="1" dirty="0">
                <a:solidFill>
                  <a:prstClr val="black"/>
                </a:solidFill>
                <a:latin typeface="黑体" panose="02010600030101010101" pitchFamily="2" charset="-122"/>
                <a:ea typeface="黑体" panose="02010600030101010101" pitchFamily="2" charset="-122"/>
              </a:rPr>
              <a:t>：选用不受主观影响、可用具体数值或图形表</a:t>
            </a:r>
          </a:p>
          <a:p>
            <a:pPr algn="just" eaLnBrk="1" fontAlgn="base" hangingPunct="1">
              <a:spcBef>
                <a:spcPct val="20000"/>
              </a:spcBef>
              <a:spcAft>
                <a:spcPct val="0"/>
              </a:spcAft>
              <a:buClr>
                <a:srgbClr val="85DFD0"/>
              </a:buClr>
              <a:buSzPct val="85000"/>
              <a:defRPr/>
            </a:pPr>
            <a:r>
              <a:rPr lang="zh-CN" altLang="en-US" sz="2400" b="1" dirty="0">
                <a:solidFill>
                  <a:prstClr val="black"/>
                </a:solidFill>
                <a:latin typeface="黑体" panose="02010600030101010101" pitchFamily="2" charset="-122"/>
                <a:ea typeface="黑体" panose="02010600030101010101" pitchFamily="2" charset="-122"/>
              </a:rPr>
              <a:t>          达的指标。</a:t>
            </a:r>
          </a:p>
          <a:p>
            <a:pPr algn="just" eaLnBrk="1" fontAlgn="base" hangingPunct="1">
              <a:spcBef>
                <a:spcPct val="20000"/>
              </a:spcBef>
              <a:spcAft>
                <a:spcPct val="0"/>
              </a:spcAft>
              <a:buClr>
                <a:srgbClr val="85DFD0"/>
              </a:buClr>
              <a:buSzPct val="85000"/>
              <a:buFont typeface="Wingdings 2" pitchFamily="18" charset="2"/>
              <a:buChar char="¡"/>
              <a:defRPr/>
            </a:pPr>
            <a:r>
              <a:rPr lang="zh-CN" altLang="en-US" sz="2400" b="1" dirty="0">
                <a:solidFill>
                  <a:srgbClr val="000099"/>
                </a:solidFill>
                <a:latin typeface="黑体" panose="02010600030101010101" pitchFamily="2" charset="-122"/>
                <a:ea typeface="黑体" panose="02010600030101010101" pitchFamily="2" charset="-122"/>
              </a:rPr>
              <a:t>重复性</a:t>
            </a:r>
            <a:r>
              <a:rPr lang="zh-CN" altLang="en-US" sz="2400" b="1" dirty="0">
                <a:solidFill>
                  <a:prstClr val="black"/>
                </a:solidFill>
                <a:latin typeface="黑体" panose="02010600030101010101" pitchFamily="2" charset="-122"/>
                <a:ea typeface="黑体" panose="02010600030101010101" pitchFamily="2" charset="-122"/>
              </a:rPr>
              <a:t>：选用重复性高的指标。</a:t>
            </a:r>
          </a:p>
          <a:p>
            <a:pPr algn="just" eaLnBrk="1" fontAlgn="base" hangingPunct="1">
              <a:spcBef>
                <a:spcPct val="20000"/>
              </a:spcBef>
              <a:spcAft>
                <a:spcPct val="0"/>
              </a:spcAft>
              <a:buClr>
                <a:srgbClr val="85DFD0"/>
              </a:buClr>
              <a:buSzPct val="85000"/>
              <a:buFont typeface="Wingdings 2" pitchFamily="18" charset="2"/>
              <a:buChar char="¡"/>
              <a:defRPr/>
            </a:pPr>
            <a:r>
              <a:rPr lang="zh-CN" altLang="en-US" sz="2400" b="1" dirty="0">
                <a:solidFill>
                  <a:srgbClr val="000099"/>
                </a:solidFill>
                <a:latin typeface="黑体" panose="02010600030101010101" pitchFamily="2" charset="-122"/>
                <a:ea typeface="黑体" panose="02010600030101010101" pitchFamily="2" charset="-122"/>
              </a:rPr>
              <a:t>灵敏性</a:t>
            </a:r>
            <a:r>
              <a:rPr lang="zh-CN" altLang="en-US" sz="2400" b="1" dirty="0">
                <a:solidFill>
                  <a:prstClr val="black"/>
                </a:solidFill>
                <a:latin typeface="黑体" panose="02010600030101010101" pitchFamily="2" charset="-122"/>
                <a:ea typeface="黑体" panose="02010600030101010101" pitchFamily="2" charset="-122"/>
              </a:rPr>
              <a:t>：根据实验所需的测量水平选用适当灵敏度的                          </a:t>
            </a:r>
          </a:p>
          <a:p>
            <a:pPr algn="just" eaLnBrk="1" fontAlgn="base" hangingPunct="1">
              <a:spcBef>
                <a:spcPct val="20000"/>
              </a:spcBef>
              <a:spcAft>
                <a:spcPct val="0"/>
              </a:spcAft>
              <a:buClr>
                <a:srgbClr val="85DFD0"/>
              </a:buClr>
              <a:buSzPct val="85000"/>
              <a:buFont typeface="Wingdings 2" pitchFamily="18" charset="2"/>
              <a:buNone/>
              <a:defRPr/>
            </a:pPr>
            <a:r>
              <a:rPr lang="zh-CN" altLang="en-US" sz="2400" b="1" dirty="0">
                <a:solidFill>
                  <a:prstClr val="black"/>
                </a:solidFill>
                <a:latin typeface="黑体" panose="02010600030101010101" pitchFamily="2" charset="-122"/>
                <a:ea typeface="黑体" panose="02010600030101010101" pitchFamily="2" charset="-122"/>
              </a:rPr>
              <a:t>          指标，避免出现“假阴性”或“假阳性”结</a:t>
            </a:r>
            <a:endParaRPr lang="en-US" altLang="zh-CN" sz="2400" b="1" dirty="0">
              <a:solidFill>
                <a:prstClr val="black"/>
              </a:solidFill>
              <a:latin typeface="黑体" panose="02010600030101010101" pitchFamily="2" charset="-122"/>
              <a:ea typeface="黑体" panose="02010600030101010101" pitchFamily="2" charset="-122"/>
            </a:endParaRPr>
          </a:p>
          <a:p>
            <a:pPr algn="just" eaLnBrk="1" fontAlgn="base" hangingPunct="1">
              <a:spcBef>
                <a:spcPct val="20000"/>
              </a:spcBef>
              <a:spcAft>
                <a:spcPct val="0"/>
              </a:spcAft>
              <a:buClr>
                <a:srgbClr val="85DFD0"/>
              </a:buClr>
              <a:buSzPct val="85000"/>
              <a:buFont typeface="Wingdings 2" pitchFamily="18" charset="2"/>
              <a:buNone/>
              <a:defRPr/>
            </a:pPr>
            <a:r>
              <a:rPr lang="en-US" altLang="zh-CN" sz="2400" b="1" dirty="0">
                <a:solidFill>
                  <a:prstClr val="black"/>
                </a:solidFill>
                <a:latin typeface="黑体" panose="02010600030101010101" pitchFamily="2" charset="-122"/>
                <a:ea typeface="黑体" panose="02010600030101010101" pitchFamily="2" charset="-122"/>
              </a:rPr>
              <a:t>          </a:t>
            </a:r>
            <a:r>
              <a:rPr lang="zh-CN" altLang="en-US" sz="2400" b="1" dirty="0">
                <a:solidFill>
                  <a:prstClr val="black"/>
                </a:solidFill>
                <a:latin typeface="黑体" panose="02010600030101010101" pitchFamily="2" charset="-122"/>
                <a:ea typeface="黑体" panose="02010600030101010101" pitchFamily="2" charset="-122"/>
              </a:rPr>
              <a:t>果。</a:t>
            </a:r>
          </a:p>
          <a:p>
            <a:pPr algn="just" eaLnBrk="1" fontAlgn="base" hangingPunct="1">
              <a:spcBef>
                <a:spcPct val="20000"/>
              </a:spcBef>
              <a:spcAft>
                <a:spcPct val="0"/>
              </a:spcAft>
              <a:buClr>
                <a:srgbClr val="85DFD0"/>
              </a:buClr>
              <a:buSzPct val="85000"/>
              <a:buFont typeface="Wingdings 2" pitchFamily="18" charset="2"/>
              <a:buChar char="¡"/>
              <a:defRPr/>
            </a:pPr>
            <a:r>
              <a:rPr lang="zh-CN" altLang="en-US" sz="2400" b="1" dirty="0">
                <a:solidFill>
                  <a:srgbClr val="000099"/>
                </a:solidFill>
                <a:latin typeface="黑体" panose="02010600030101010101" pitchFamily="2" charset="-122"/>
                <a:ea typeface="黑体" panose="02010600030101010101" pitchFamily="2" charset="-122"/>
              </a:rPr>
              <a:t>可行性</a:t>
            </a:r>
            <a:r>
              <a:rPr lang="zh-CN" altLang="en-US" sz="2400" b="1" dirty="0">
                <a:solidFill>
                  <a:prstClr val="black"/>
                </a:solidFill>
                <a:latin typeface="黑体" panose="02010600030101010101" pitchFamily="2" charset="-122"/>
                <a:ea typeface="黑体" panose="02010600030101010101" pitchFamily="2" charset="-122"/>
              </a:rPr>
              <a:t>：实验的主、客观条件能够保证这一指标测定</a:t>
            </a:r>
            <a:r>
              <a:rPr lang="en-US" altLang="zh-CN" sz="2400" b="1" dirty="0">
                <a:solidFill>
                  <a:prstClr val="black"/>
                </a:solidFill>
                <a:latin typeface="黑体" panose="02010600030101010101" pitchFamily="2" charset="-122"/>
                <a:ea typeface="黑体" panose="02010600030101010101" pitchFamily="2" charset="-122"/>
              </a:rPr>
              <a:t>                  </a:t>
            </a:r>
          </a:p>
          <a:p>
            <a:pPr marL="0" indent="0" algn="just" eaLnBrk="1" fontAlgn="base" hangingPunct="1">
              <a:spcBef>
                <a:spcPct val="20000"/>
              </a:spcBef>
              <a:spcAft>
                <a:spcPct val="0"/>
              </a:spcAft>
              <a:buClr>
                <a:srgbClr val="85DFD0"/>
              </a:buClr>
              <a:buSzPct val="85000"/>
              <a:defRPr/>
            </a:pPr>
            <a:r>
              <a:rPr lang="en-US" altLang="zh-CN" sz="2400" b="1" dirty="0">
                <a:solidFill>
                  <a:prstClr val="black"/>
                </a:solidFill>
                <a:latin typeface="黑体" panose="02010600030101010101" pitchFamily="2" charset="-122"/>
                <a:ea typeface="黑体" panose="02010600030101010101" pitchFamily="2" charset="-122"/>
              </a:rPr>
              <a:t>          </a:t>
            </a:r>
            <a:r>
              <a:rPr lang="zh-CN" altLang="en-US" sz="2400" b="1" dirty="0">
                <a:solidFill>
                  <a:prstClr val="black"/>
                </a:solidFill>
                <a:latin typeface="黑体" panose="02010600030101010101" pitchFamily="2" charset="-122"/>
                <a:ea typeface="黑体" panose="02010600030101010101" pitchFamily="2" charset="-122"/>
              </a:rPr>
              <a:t>得以顺利完成，并及时有效。</a:t>
            </a:r>
          </a:p>
        </p:txBody>
      </p:sp>
      <p:sp>
        <p:nvSpPr>
          <p:cNvPr id="111621" name="Rectangle 5"/>
          <p:cNvSpPr>
            <a:spLocks noChangeArrowheads="1"/>
          </p:cNvSpPr>
          <p:nvPr/>
        </p:nvSpPr>
        <p:spPr bwMode="auto">
          <a:xfrm>
            <a:off x="395536" y="404664"/>
            <a:ext cx="5328592" cy="720725"/>
          </a:xfrm>
          <a:prstGeom prst="rect">
            <a:avLst/>
          </a:prstGeom>
          <a:noFill/>
          <a:ln>
            <a:noFill/>
          </a:ln>
        </p:spPr>
        <p:txBody>
          <a:bodyPr anchor="ctr"/>
          <a:lstStyle/>
          <a:p>
            <a:pPr fontAlgn="base">
              <a:spcBef>
                <a:spcPct val="0"/>
              </a:spcBef>
              <a:spcAft>
                <a:spcPct val="0"/>
              </a:spcAft>
              <a:defRPr/>
            </a:pPr>
            <a:r>
              <a:rPr lang="zh-CN" altLang="en-US" sz="2800" b="1" dirty="0">
                <a:solidFill>
                  <a:srgbClr val="0000CC"/>
                </a:solidFill>
                <a:latin typeface="黑体" panose="02010600030101010101" pitchFamily="2" charset="-122"/>
              </a:rPr>
              <a:t>（</a:t>
            </a:r>
            <a:r>
              <a:rPr lang="en-US" altLang="zh-CN" sz="2800" b="1" dirty="0">
                <a:solidFill>
                  <a:srgbClr val="0000CC"/>
                </a:solidFill>
                <a:latin typeface="黑体" panose="02010600030101010101" pitchFamily="2" charset="-122"/>
              </a:rPr>
              <a:t>3</a:t>
            </a:r>
            <a:r>
              <a:rPr lang="zh-CN" altLang="en-US" sz="2800" b="1" dirty="0">
                <a:solidFill>
                  <a:srgbClr val="0000CC"/>
                </a:solidFill>
                <a:latin typeface="黑体" panose="02010600030101010101" pitchFamily="2" charset="-122"/>
              </a:rPr>
              <a:t>）观察指标的选择原则：</a:t>
            </a:r>
          </a:p>
        </p:txBody>
      </p:sp>
    </p:spTree>
    <p:extLst>
      <p:ext uri="{BB962C8B-B14F-4D97-AF65-F5344CB8AC3E}">
        <p14:creationId xmlns:p14="http://schemas.microsoft.com/office/powerpoint/2010/main" val="3433148272"/>
      </p:ext>
    </p:extLst>
  </p:cSld>
  <p:clrMapOvr>
    <a:masterClrMapping/>
  </p:clrMapOvr>
  <p:transition/>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28248</TotalTime>
  <Words>1219</Words>
  <Application>Microsoft Office PowerPoint</Application>
  <PresentationFormat>全屏显示(4:3)</PresentationFormat>
  <Paragraphs>158</Paragraphs>
  <Slides>16</Slides>
  <Notes>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16</vt:i4>
      </vt:variant>
    </vt:vector>
  </HeadingPairs>
  <TitlesOfParts>
    <vt:vector size="27" baseType="lpstr">
      <vt:lpstr>黑体</vt:lpstr>
      <vt:lpstr>宋体</vt:lpstr>
      <vt:lpstr>Arial</vt:lpstr>
      <vt:lpstr>Calibri</vt:lpstr>
      <vt:lpstr>Lucida Sans Unicode</vt:lpstr>
      <vt:lpstr>Times New Roman</vt:lpstr>
      <vt:lpstr>Verdana</vt:lpstr>
      <vt:lpstr>Wingdings</vt:lpstr>
      <vt:lpstr>Wingdings 2</vt:lpstr>
      <vt:lpstr>Wingdings 3</vt:lpstr>
      <vt:lpstr>聚合</vt:lpstr>
      <vt:lpstr>实 验 设 计</vt:lpstr>
      <vt:lpstr>一、实验设计的目的和意义</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部分实验设计题目</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实验12  胰岛素对小鼠血糖的影响</dc:title>
  <dc:creator>wx</dc:creator>
  <cp:lastModifiedBy>bj_bi</cp:lastModifiedBy>
  <cp:revision>409</cp:revision>
  <dcterms:created xsi:type="dcterms:W3CDTF">2016-09-22T02:33:38Z</dcterms:created>
  <dcterms:modified xsi:type="dcterms:W3CDTF">2025-03-30T05:08:39Z</dcterms:modified>
</cp:coreProperties>
</file>