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3" r:id="rId9"/>
    <p:sldId id="264" r:id="rId10"/>
    <p:sldId id="269" r:id="rId11"/>
    <p:sldId id="262" r:id="rId12"/>
    <p:sldId id="271" r:id="rId13"/>
    <p:sldId id="266" r:id="rId14"/>
    <p:sldId id="267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6357" autoAdjust="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73F1EAD-DE57-9B83-A497-723D86B565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9B15D47-8D4D-83F5-BEBC-932053F987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224CE-4543-4FA2-B644-542293151773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8039EA6-F59F-0B2D-3925-326B04B377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0088C2-129A-8997-241B-C3AA2E8708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FAEF8-7C34-49A5-97C1-A42E382C6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164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DDE2E-1DCA-488C-881C-EAB2D1B4B02D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20275-2B3D-4C64-9B33-66B9987F8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06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20275-2B3D-4C64-9B33-66B9987F8DA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348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20275-2B3D-4C64-9B33-66B9987F8DA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61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F89762-7E4B-32B5-3D14-941147942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903022-B9A1-0856-47E9-A9027FAC6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D95819-5AB7-6799-FC93-CAD383DA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8F7-5847-4D9D-8601-9EFCF6E293C9}" type="datetime1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6FA940-06D0-1A4A-9BC3-79A98523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9AC9EA-727F-E7CC-51F4-66004221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58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1AC433-F777-27C4-3C79-F5E75654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06DC62-E93F-3633-F9D1-3BD6E98E6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1BB081-804B-9FF0-F5F3-5F913625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D22C-2B89-4318-8427-F19A23518E0A}" type="datetime1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BD3AA3-9539-0C98-E554-9CA32BA1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7D5B8D-34CD-ACB4-92AB-F0D9F4E1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44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A1EA4EA-20B8-BF63-458F-DBE0EE56D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0BC592-6AAA-75AC-4828-C2F9A7668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6F3C95-F217-C1A2-F0AE-8C9642D8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055-A23C-494A-8C2B-73A145CC5629}" type="datetime1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DBEE88-363C-64EE-4AB4-F8AAC4AE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1DA34C-1CE0-DB14-82EA-8AFE85496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95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1B82C7-A603-3C9C-4401-7078C317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5ACC79-26FF-FE6C-A955-E003E823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C9ABEF-6C7E-09E0-3102-B461295A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2A0B-2AE1-4708-8C28-8E66949D8F87}" type="datetime1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075C36-A2D6-DF08-8DA2-4DC9F878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46EEE1-EFE1-557F-3BE2-D3A5FD56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71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2B608B-2399-B242-6D56-95BF233F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030EB0-9B30-BE9A-F345-2E54AC8F1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BC3448-3997-483E-6EE8-3A6F384E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4278-67CE-4635-9A6E-EC92F1B4E3DC}" type="datetime1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F962BF-BBCE-3B26-EA20-0C11011AF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7D6367-FADE-F0C9-DCCF-1F6F45DA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0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43B741-DE51-0EE4-EE51-FE0865C1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5DA783-9849-FD2E-4E93-67759B985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8F792E-71F0-F532-59CF-1BD77B6FC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DA0C2D-C14B-5650-5017-765F30CA7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2D90-6605-46C1-BC36-340E69C88DE7}" type="datetime1">
              <a:rPr lang="ru-RU" smtClean="0"/>
              <a:t>02.06.2023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8F8239-CE5F-8619-A034-DA6EDE42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1E03A0-5EEA-405A-99B3-5F34A76D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43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E150BC-E1FA-E030-6B7C-DA5647E9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2B1817-875C-A67E-3439-031342384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B89607-A450-26C9-B71C-B4AA925F0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AFC84F6-9C91-45D7-1145-339717119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CBEDB96-6EDF-1738-76A9-DE2C16810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B158A5-7339-E275-0A16-AF13437E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9A03-FB43-4C9B-8A05-8A10C5F573B6}" type="datetime1">
              <a:rPr lang="ru-RU" smtClean="0"/>
              <a:t>02.06.2023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D72B185-5E5D-D16B-9450-DEBE93FD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CC7C9FF-9B53-B578-E84C-475461B1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61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F6B50-1B88-4874-0FB4-D534E0A4E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92B80B-1D3F-CB6D-1CA3-3857BE71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6EC4-70D9-4707-B74D-188FC70B3FF0}" type="datetime1">
              <a:rPr lang="ru-RU" smtClean="0"/>
              <a:t>02.06.2023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ED3097-EC5E-3078-F5FA-3BE623F0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A2A735-2EF8-CA1C-D033-C4FDC705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0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CADE6B-A788-4E3F-4228-2BDC39F9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AA8A-102E-41E6-AA1F-61F4268B4974}" type="datetime1">
              <a:rPr lang="ru-RU" smtClean="0"/>
              <a:t>02.06.2023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DD13921-D7FF-1B55-3733-E8FCBA78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B32F34-E749-C341-7152-17AE3DAA6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05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E2351A-0CD9-FF5A-9DA3-B36B389B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BEA323-6BE3-77F7-F0AC-5F5F153AE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69C105-DFBF-A62E-722A-ACE85E66C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A9B9B0-31AF-02BB-8F37-457E68C5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3165-CA6E-4579-B3B7-7FB6FAE20FB8}" type="datetime1">
              <a:rPr lang="ru-RU" smtClean="0"/>
              <a:t>02.06.2023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04C0A9-7172-BF4B-1BA6-F84BD18A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433920-2818-2B8D-A1D3-6B80AFEE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77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843695-F5ED-0ECA-25E9-A992E03BB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A9BBF7D-8AB9-AC42-0B6A-C82C2EE4D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A77CED-D84F-58B8-7597-55F9A68E4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3DE887-EE7C-288F-DAAD-115685F1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E71-387F-4376-AA7D-586981FEB925}" type="datetime1">
              <a:rPr lang="ru-RU" smtClean="0"/>
              <a:t>02.06.2023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DF8F0D-F6BF-F22F-44D8-B545EE94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D136DC-BB42-E1B5-52A0-25D066E9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7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0397B3-2A1F-2FED-F254-41F70D056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EC2289-C338-44D1-2B1C-A49CAAA95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F37D05-AB2A-740C-1248-DDF8C85CD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04AFC-8EAE-479E-8AC3-09FC56DAFE28}" type="datetime1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3D8230-7194-F685-5249-5AFE7A25A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584486-D751-59B0-739D-B12E0D5E5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92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14DE58-EE83-78D7-0B50-8C1596D93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533" y="1596544"/>
            <a:ext cx="10258927" cy="1672896"/>
          </a:xfrm>
        </p:spPr>
        <p:txBody>
          <a:bodyPr>
            <a:noAutofit/>
          </a:bodyPr>
          <a:lstStyle/>
          <a:p>
            <a:r>
              <a:rPr lang="ru-RU" sz="2600" b="1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ПОВЫШЕНИЕ КАЧЕСТВА РАДИОЛОКАЦИОННХ ИЗОБРАЖЕНИЙ ЗА СЧЁТ ФИЛЬТРАЦИИ МУЛЬТИПЛИКАТИВНОГО ШУМА С ПОМОЩЬЮ МЕТОДОВ ГЛУБОКОГО ОБУЧЕНИЯ</a:t>
            </a:r>
            <a:endParaRPr lang="ru-RU"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6F7CC-2D6D-ABC0-7DB3-9B4D57C137DC}"/>
              </a:ext>
            </a:extLst>
          </p:cNvPr>
          <p:cNvSpPr txBox="1"/>
          <p:nvPr/>
        </p:nvSpPr>
        <p:spPr>
          <a:xfrm>
            <a:off x="2203361" y="398405"/>
            <a:ext cx="7785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Санкт-Петербургский политехнический университет Петра Великого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электроники и телекоммуникаций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C46F8756-A081-0929-CB4D-17EEEA930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86389"/>
              </p:ext>
            </p:extLst>
          </p:nvPr>
        </p:nvGraphicFramePr>
        <p:xfrm>
          <a:off x="2189745" y="3759693"/>
          <a:ext cx="7812505" cy="2529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0358">
                  <a:extLst>
                    <a:ext uri="{9D8B030D-6E8A-4147-A177-3AD203B41FA5}">
                      <a16:colId xmlns:a16="http://schemas.microsoft.com/office/drawing/2014/main" val="3687579043"/>
                    </a:ext>
                  </a:extLst>
                </a:gridCol>
                <a:gridCol w="2342147">
                  <a:extLst>
                    <a:ext uri="{9D8B030D-6E8A-4147-A177-3AD203B41FA5}">
                      <a16:colId xmlns:a16="http://schemas.microsoft.com/office/drawing/2014/main" val="4196621065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Выполнил:</a:t>
                      </a: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 гр. 4931101/90102</a:t>
                      </a:r>
                    </a:p>
                    <a:p>
                      <a:pPr algn="l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Научный руководитель:</a:t>
                      </a: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Ассистент </a:t>
                      </a:r>
                      <a:r>
                        <a:rPr lang="ru-RU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ВШПФиКТ</a:t>
                      </a: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к.т.н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Научный руководитель:</a:t>
                      </a: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Профессор </a:t>
                      </a:r>
                      <a:r>
                        <a:rPr lang="ru-RU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ВШПФиКТ</a:t>
                      </a: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д.т.н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Баташев В. В.</a:t>
                      </a:r>
                    </a:p>
                    <a:p>
                      <a:pPr algn="l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Павлов В. А.</a:t>
                      </a:r>
                    </a:p>
                    <a:p>
                      <a:pPr algn="l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Макаров С. Б.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806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00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10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46918C8-D358-E049-51D2-9330435EE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105066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Результаты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Изображение выглядит как карта, черно-белый, зарисовка, монохромный&#10;&#10;Автоматически созданное описание">
            <a:extLst>
              <a:ext uri="{FF2B5EF4-FFF2-40B4-BE49-F238E27FC236}">
                <a16:creationId xmlns:a16="http://schemas.microsoft.com/office/drawing/2014/main" id="{FEB24668-769E-9BFA-DAB8-756023BA8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47" y="1838325"/>
            <a:ext cx="3448050" cy="3181350"/>
          </a:xfrm>
          <a:prstGeom prst="rect">
            <a:avLst/>
          </a:prstGeom>
        </p:spPr>
      </p:pic>
      <p:pic>
        <p:nvPicPr>
          <p:cNvPr id="8" name="Рисунок 7" descr="Изображение выглядит как карта, черно-белый, зарисовка, монохромный&#10;&#10;Автоматически созданное описание">
            <a:extLst>
              <a:ext uri="{FF2B5EF4-FFF2-40B4-BE49-F238E27FC236}">
                <a16:creationId xmlns:a16="http://schemas.microsoft.com/office/drawing/2014/main" id="{D889BA62-5AA2-23C3-BCC2-A5A6BDBBD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795" y="1838325"/>
            <a:ext cx="3448050" cy="31813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683E0D-B397-7FA0-31BE-D9FEAB9365AD}"/>
              </a:ext>
            </a:extLst>
          </p:cNvPr>
          <p:cNvSpPr txBox="1"/>
          <p:nvPr/>
        </p:nvSpPr>
        <p:spPr>
          <a:xfrm>
            <a:off x="9783097" y="1966452"/>
            <a:ext cx="1887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Добавить  разность и выбрать РЛИ лучше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04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11</a:t>
            </a:fld>
            <a:endParaRPr lang="ru-RU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D12FA33D-DDA7-1E12-5658-FB81E036E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414121"/>
              </p:ext>
            </p:extLst>
          </p:nvPr>
        </p:nvGraphicFramePr>
        <p:xfrm>
          <a:off x="1103501" y="1801272"/>
          <a:ext cx="9984998" cy="30175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647197">
                  <a:extLst>
                    <a:ext uri="{9D8B030D-6E8A-4147-A177-3AD203B41FA5}">
                      <a16:colId xmlns:a16="http://schemas.microsoft.com/office/drawing/2014/main" val="3068054777"/>
                    </a:ext>
                  </a:extLst>
                </a:gridCol>
                <a:gridCol w="1870745">
                  <a:extLst>
                    <a:ext uri="{9D8B030D-6E8A-4147-A177-3AD203B41FA5}">
                      <a16:colId xmlns:a16="http://schemas.microsoft.com/office/drawing/2014/main" val="808476238"/>
                    </a:ext>
                  </a:extLst>
                </a:gridCol>
                <a:gridCol w="1946246">
                  <a:extLst>
                    <a:ext uri="{9D8B030D-6E8A-4147-A177-3AD203B41FA5}">
                      <a16:colId xmlns:a16="http://schemas.microsoft.com/office/drawing/2014/main" val="3073163338"/>
                    </a:ext>
                  </a:extLst>
                </a:gridCol>
                <a:gridCol w="1887523">
                  <a:extLst>
                    <a:ext uri="{9D8B030D-6E8A-4147-A177-3AD203B41FA5}">
                      <a16:colId xmlns:a16="http://schemas.microsoft.com/office/drawing/2014/main" val="4248216670"/>
                    </a:ext>
                  </a:extLst>
                </a:gridCol>
                <a:gridCol w="1434517">
                  <a:extLst>
                    <a:ext uri="{9D8B030D-6E8A-4147-A177-3AD203B41FA5}">
                      <a16:colId xmlns:a16="http://schemas.microsoft.com/office/drawing/2014/main" val="3838038777"/>
                    </a:ext>
                  </a:extLst>
                </a:gridCol>
                <a:gridCol w="1198770">
                  <a:extLst>
                    <a:ext uri="{9D8B030D-6E8A-4147-A177-3AD203B41FA5}">
                      <a16:colId xmlns:a16="http://schemas.microsoft.com/office/drawing/2014/main" val="3612326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Тип фильтра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Размер окна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i="1" dirty="0">
                          <a:effectLst/>
                        </a:rPr>
                        <a:t>N</a:t>
                      </a:r>
                      <a:r>
                        <a:rPr lang="ru-RU" sz="1800" dirty="0">
                          <a:effectLst/>
                        </a:rPr>
                        <a:t>, пикселей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Количество скрытых слоёв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Использование нормализации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SSIM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GMSD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988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ИНС Регрессия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7</a:t>
                      </a:r>
                      <a:r>
                        <a:rPr lang="ru-RU" sz="1800">
                          <a:effectLst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US" sz="1800">
                          <a:effectLst/>
                        </a:rPr>
                        <a:t>7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5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Нет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effectLst/>
                        </a:rPr>
                        <a:t>0.875</a:t>
                      </a:r>
                      <a:endParaRPr lang="ru-RU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effectLst/>
                        </a:rPr>
                        <a:t>0.056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151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ИНС Регрессия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7</a:t>
                      </a:r>
                      <a:r>
                        <a:rPr lang="ru-RU" sz="1800" dirty="0">
                          <a:effectLst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US" sz="1800" dirty="0">
                          <a:effectLst/>
                        </a:rPr>
                        <a:t>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5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Да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0.846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0.064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855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ИНС Классификация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7</a:t>
                      </a:r>
                      <a:r>
                        <a:rPr lang="ru-RU" sz="1800" dirty="0">
                          <a:effectLst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US" sz="1800" dirty="0">
                          <a:effectLst/>
                        </a:rPr>
                        <a:t>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5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Нет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0.864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0.062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36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ИНС Классификация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7</a:t>
                      </a:r>
                      <a:r>
                        <a:rPr lang="ru-RU" sz="1800" dirty="0">
                          <a:effectLst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US" sz="1800" dirty="0">
                          <a:effectLst/>
                        </a:rPr>
                        <a:t>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Да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0.863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0.065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079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Фильтр анизотропной диффузии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 </a:t>
                      </a:r>
                      <a:r>
                        <a:rPr lang="en-US" sz="18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-</a:t>
                      </a: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0.82</a:t>
                      </a:r>
                      <a:r>
                        <a:rPr lang="en-US" sz="1800" dirty="0">
                          <a:effectLst/>
                        </a:rPr>
                        <a:t>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0.078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871550"/>
                  </a:ext>
                </a:extLst>
              </a:tr>
            </a:tbl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46918C8-D358-E049-51D2-9330435EE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105066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Результаты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353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BED4-51D5-DB52-5A63-B2E7A5EB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86A07-DB64-F48F-6D01-FA4092541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Вычислительная сложность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53D69-42C1-E9BC-48AF-C66CFA59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711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13</a:t>
            </a:fld>
            <a:endParaRPr lang="ru-RU" dirty="0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F580BB72-6A76-5C57-51F7-FA1DBBFB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365125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Выводы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A8FD84-EC54-942F-9B0C-30ED858AB37F}"/>
              </a:ext>
            </a:extLst>
          </p:cNvPr>
          <p:cNvSpPr txBox="1"/>
          <p:nvPr/>
        </p:nvSpPr>
        <p:spPr>
          <a:xfrm>
            <a:off x="1715589" y="1733005"/>
            <a:ext cx="82731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Спроектированы алгоритмы на базе нейронных сетей для фильтрации спекл-шума. </a:t>
            </a:r>
          </a:p>
          <a:p>
            <a:r>
              <a:rPr lang="ru-RU" sz="2400" dirty="0"/>
              <a:t>Проведена оценка качества работы алгоритма при помощи метрик </a:t>
            </a:r>
            <a:r>
              <a:rPr lang="en-US" sz="2400" dirty="0"/>
              <a:t>SSIM</a:t>
            </a:r>
            <a:r>
              <a:rPr lang="ru-RU" sz="2400" dirty="0"/>
              <a:t> и </a:t>
            </a:r>
            <a:r>
              <a:rPr lang="en-US" sz="2400" dirty="0"/>
              <a:t>GMSD</a:t>
            </a:r>
            <a:r>
              <a:rPr lang="ru-RU" sz="2400" dirty="0"/>
              <a:t>.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21418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3C0E93-3A66-FF70-9B5C-65A0B17F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73E906-CE40-E42F-6008-4D2C14EC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943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FFB0-102C-A1EC-6637-CA6E73782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Доп</a:t>
            </a:r>
            <a:r>
              <a:rPr lang="ru-RU" dirty="0"/>
              <a:t> материалы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91856-E10F-AE9C-AE2D-7F84A60B6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нормалзация</a:t>
            </a:r>
            <a:r>
              <a:rPr lang="ru-RU" dirty="0"/>
              <a:t> на входе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17EF1-B98E-2785-2F23-5EB39AEC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42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4BC08-B74F-0CE3-02B7-717643D1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365125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2C1FAC-5B46-436E-6EB1-0A6FDD886AA6}"/>
              </a:ext>
            </a:extLst>
          </p:cNvPr>
          <p:cNvSpPr txBox="1"/>
          <p:nvPr/>
        </p:nvSpPr>
        <p:spPr>
          <a:xfrm>
            <a:off x="840041" y="1513135"/>
            <a:ext cx="10511917" cy="5135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алгоритма фильтрации спекл-шума на базе нейронной сети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Из диплома взять 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архитектур нейронных сетей.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Обучение нейронных сетей на наборе данных.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Оценка качества полученного фильтра при помощи метрик.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Сравнение различных подходов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B2738DF-40D1-B98B-5DD6-CB9D4A47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48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4BC08-B74F-0CE3-02B7-717643D1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365125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Радиолокационные изображения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B2738DF-40D1-B98B-5DD6-CB9D4A47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DC386C-D7F8-583D-2FDE-DBD3AE1365E6}"/>
                  </a:ext>
                </a:extLst>
              </p:cNvPr>
              <p:cNvSpPr txBox="1"/>
              <p:nvPr/>
            </p:nvSpPr>
            <p:spPr>
              <a:xfrm>
                <a:off x="3196743" y="2250086"/>
                <a:ext cx="3528969" cy="700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0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0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– различные моменты времени зондирования.</m:t>
                      </m:r>
                    </m:oMath>
                  </m:oMathPara>
                </a14:m>
                <a:endParaRPr lang="ru-RU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DC386C-D7F8-583D-2FDE-DBD3AE136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743" y="2250086"/>
                <a:ext cx="3528969" cy="700769"/>
              </a:xfrm>
              <a:prstGeom prst="rect">
                <a:avLst/>
              </a:prstGeom>
              <a:blipFill>
                <a:blip r:embed="rId2"/>
                <a:stretch>
                  <a:fillRect b="-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6A63DBB4-2F0F-A9AF-2BDB-802F702F6EA2}"/>
              </a:ext>
            </a:extLst>
          </p:cNvPr>
          <p:cNvGrpSpPr/>
          <p:nvPr/>
        </p:nvGrpSpPr>
        <p:grpSpPr>
          <a:xfrm>
            <a:off x="443218" y="1222929"/>
            <a:ext cx="5209564" cy="5191900"/>
            <a:chOff x="443218" y="950215"/>
            <a:chExt cx="5209564" cy="5191900"/>
          </a:xfrm>
        </p:grpSpPr>
        <p:pic>
          <p:nvPicPr>
            <p:cNvPr id="6" name="Рисунок 5" descr="Изображение выглядит как стрела&#10;&#10;Автоматически созданное описание">
              <a:extLst>
                <a:ext uri="{FF2B5EF4-FFF2-40B4-BE49-F238E27FC236}">
                  <a16:creationId xmlns:a16="http://schemas.microsoft.com/office/drawing/2014/main" id="{5D509D90-8790-CC9E-F1A5-5210BB770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220" y="950215"/>
              <a:ext cx="4331673" cy="44173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ED2CEE-BD3D-D068-2714-5F744D54CD25}"/>
                </a:ext>
              </a:extLst>
            </p:cNvPr>
            <p:cNvSpPr txBox="1"/>
            <p:nvPr/>
          </p:nvSpPr>
          <p:spPr>
            <a:xfrm>
              <a:off x="443218" y="5434229"/>
              <a:ext cx="520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Рис. 1. Дистанционное зондирование поверхности при помощи РСА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7E5BE3-F31A-E512-743D-07FFB148F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939" y="1834986"/>
            <a:ext cx="3446797" cy="318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F4CCD3-A34F-FAC4-B2EF-585B06444E72}"/>
              </a:ext>
            </a:extLst>
          </p:cNvPr>
          <p:cNvSpPr txBox="1"/>
          <p:nvPr/>
        </p:nvSpPr>
        <p:spPr>
          <a:xfrm>
            <a:off x="7548771" y="5175113"/>
            <a:ext cx="38951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2. Пример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радиолокационного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8044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4</a:t>
            </a:fld>
            <a:endParaRPr lang="ru-RU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802B17AF-19FE-BF89-9828-D166BDCD54B4}"/>
              </a:ext>
            </a:extLst>
          </p:cNvPr>
          <p:cNvGrpSpPr/>
          <p:nvPr/>
        </p:nvGrpSpPr>
        <p:grpSpPr>
          <a:xfrm>
            <a:off x="665741" y="2523611"/>
            <a:ext cx="4780500" cy="3868337"/>
            <a:chOff x="910147" y="1690687"/>
            <a:chExt cx="4470312" cy="365388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4EF67D-6166-950D-9EDD-1E1EFD19F79B}"/>
                </a:ext>
              </a:extLst>
            </p:cNvPr>
            <p:cNvSpPr txBox="1"/>
            <p:nvPr/>
          </p:nvSpPr>
          <p:spPr>
            <a:xfrm>
              <a:off x="1129201" y="4966646"/>
              <a:ext cx="4251258" cy="37792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Рис. 2.  Плотность распределение Рэлея</a:t>
              </a:r>
            </a:p>
          </p:txBody>
        </p:sp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320A7428-4DE3-916D-4746-F96D3FFF3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0147" y="1690687"/>
              <a:ext cx="4307488" cy="331631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ABDDA4-92FC-50C9-0843-4D949C8691B7}"/>
                  </a:ext>
                </a:extLst>
              </p:cNvPr>
              <p:cNvSpPr txBox="1"/>
              <p:nvPr/>
            </p:nvSpPr>
            <p:spPr>
              <a:xfrm>
                <a:off x="1249796" y="1697597"/>
                <a:ext cx="3169330" cy="379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𝑛𝑜𝑖𝑠𝑒</m:t>
                        </m:r>
                      </m:sub>
                    </m:sSub>
                  </m:oMath>
                </a14:m>
                <a:r>
                  <a:rPr lang="en-US" sz="2400" dirty="0"/>
                  <a:t>	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ABDDA4-92FC-50C9-0843-4D949C869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96" y="1697597"/>
                <a:ext cx="3169330" cy="379399"/>
              </a:xfrm>
              <a:prstGeom prst="rect">
                <a:avLst/>
              </a:prstGeom>
              <a:blipFill>
                <a:blip r:embed="rId3"/>
                <a:stretch>
                  <a:fillRect l="-3269" t="-23810" r="-3846" b="-460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F580BB72-6A76-5C57-51F7-FA1DBBFB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365125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Создание набора данных для обучения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36C33DA3-EA4E-71E8-559E-B35F6402D0E4}"/>
              </a:ext>
            </a:extLst>
          </p:cNvPr>
          <p:cNvGrpSpPr/>
          <p:nvPr/>
        </p:nvGrpSpPr>
        <p:grpSpPr>
          <a:xfrm>
            <a:off x="5812347" y="1479209"/>
            <a:ext cx="5541453" cy="4912739"/>
            <a:chOff x="6096000" y="1580136"/>
            <a:chExt cx="5541453" cy="4912739"/>
          </a:xfrm>
        </p:grpSpPr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7BB72080-ED86-BFEF-6D10-32835B2DB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2109" y="1580136"/>
              <a:ext cx="4209231" cy="2160000"/>
            </a:xfrm>
            <a:prstGeom prst="rect">
              <a:avLst/>
            </a:prstGeom>
          </p:spPr>
        </p:pic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B507E652-F723-A029-AEC7-6C4CCC7BF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2110" y="3836450"/>
              <a:ext cx="4209231" cy="2160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5858D38-C2DD-2A22-E135-DE968E0EF902}"/>
                </a:ext>
              </a:extLst>
            </p:cNvPr>
            <p:cNvSpPr txBox="1"/>
            <p:nvPr/>
          </p:nvSpPr>
          <p:spPr>
            <a:xfrm>
              <a:off x="6096000" y="6092765"/>
              <a:ext cx="55414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Рис. 3. Изображение до и после наложения шума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062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5</a:t>
            </a:fld>
            <a:endParaRPr lang="ru-RU" dirty="0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F580BB72-6A76-5C57-51F7-FA1DBBFB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365125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Создание набора данных для обучения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4443AF0-AE08-531B-121D-4450A3D73907}"/>
              </a:ext>
            </a:extLst>
          </p:cNvPr>
          <p:cNvGrpSpPr/>
          <p:nvPr/>
        </p:nvGrpSpPr>
        <p:grpSpPr>
          <a:xfrm>
            <a:off x="1062447" y="1421993"/>
            <a:ext cx="3702500" cy="4414124"/>
            <a:chOff x="6364443" y="1418341"/>
            <a:chExt cx="3702500" cy="4414124"/>
          </a:xfrm>
        </p:grpSpPr>
        <p:pic>
          <p:nvPicPr>
            <p:cNvPr id="3" name="Рисунок 2" descr="Изображение выглядит как снимок экрана, прямоугольный, Прямоугольник, шаблон&#10;&#10;Автоматически созданное описание">
              <a:extLst>
                <a:ext uri="{FF2B5EF4-FFF2-40B4-BE49-F238E27FC236}">
                  <a16:creationId xmlns:a16="http://schemas.microsoft.com/office/drawing/2014/main" id="{A07EA48D-A6F7-DD15-2DA7-12F3858D3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4443" y="1418341"/>
              <a:ext cx="3702500" cy="38595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1CF7F6-AA3D-7073-7E47-65C3270F5934}"/>
                </a:ext>
              </a:extLst>
            </p:cNvPr>
            <p:cNvSpPr txBox="1"/>
            <p:nvPr/>
          </p:nvSpPr>
          <p:spPr>
            <a:xfrm>
              <a:off x="6696880" y="5432355"/>
              <a:ext cx="310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Рис. 4. «Скользящее окно»</a:t>
              </a: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E2D55DA6-F4AC-4175-0854-D56FA505B019}"/>
              </a:ext>
            </a:extLst>
          </p:cNvPr>
          <p:cNvGrpSpPr/>
          <p:nvPr/>
        </p:nvGrpSpPr>
        <p:grpSpPr>
          <a:xfrm>
            <a:off x="5178621" y="2112095"/>
            <a:ext cx="6488863" cy="3249363"/>
            <a:chOff x="5144438" y="2109466"/>
            <a:chExt cx="6488863" cy="32493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FA03F5-2C18-C72E-371F-3EA933C1D74E}"/>
                </a:ext>
              </a:extLst>
            </p:cNvPr>
            <p:cNvSpPr txBox="1"/>
            <p:nvPr/>
          </p:nvSpPr>
          <p:spPr>
            <a:xfrm>
              <a:off x="6242388" y="4343166"/>
              <a:ext cx="492991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Рис. 5. Преобразование матрицы в вектор</a:t>
              </a:r>
            </a:p>
            <a:p>
              <a:r>
                <a:rPr lang="ru-RU" sz="2000" dirty="0"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Как  индексы в матрице, сделать вектор столбец, использовать 3*3, добавить для у</a:t>
              </a:r>
            </a:p>
          </p:txBody>
        </p:sp>
        <p:pic>
          <p:nvPicPr>
            <p:cNvPr id="6" name="Рисунок 5" descr="Изображение выглядит как снимок экрана, Прямоугольник&#10;&#10;Автоматически созданное описание">
              <a:extLst>
                <a:ext uri="{FF2B5EF4-FFF2-40B4-BE49-F238E27FC236}">
                  <a16:creationId xmlns:a16="http://schemas.microsoft.com/office/drawing/2014/main" id="{4C0A8E87-D97A-7B4C-BCAD-57BAD0D12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4438" y="2109466"/>
              <a:ext cx="6488863" cy="20667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940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6</a:t>
            </a:fld>
            <a:endParaRPr lang="ru-RU" dirty="0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F580BB72-6A76-5C57-51F7-FA1DBBFB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365125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Архитектура нейронной сети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 descr="Изображение выглядит как текст, снимок экрана, Публикация, книга&#10;&#10;Автоматически созданное описание">
            <a:extLst>
              <a:ext uri="{FF2B5EF4-FFF2-40B4-BE49-F238E27FC236}">
                <a16:creationId xmlns:a16="http://schemas.microsoft.com/office/drawing/2014/main" id="{84CC0FFF-75BE-3212-B161-540CD06B6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47" y="1374947"/>
            <a:ext cx="5940813" cy="2520000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, снимок экрана, Публикация, книга&#10;&#10;Автоматически созданное описание">
            <a:extLst>
              <a:ext uri="{FF2B5EF4-FFF2-40B4-BE49-F238E27FC236}">
                <a16:creationId xmlns:a16="http://schemas.microsoft.com/office/drawing/2014/main" id="{AD7003C2-7F38-BF14-C67D-D36B488D5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47" y="4018912"/>
            <a:ext cx="5940814" cy="252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A82E5E-E40B-4912-DA62-7247E0CB0D34}"/>
              </a:ext>
            </a:extLst>
          </p:cNvPr>
          <p:cNvSpPr txBox="1"/>
          <p:nvPr/>
        </p:nvSpPr>
        <p:spPr>
          <a:xfrm>
            <a:off x="7499647" y="3018836"/>
            <a:ext cx="3854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6. Архитектура нейронной сети для задачи классификации (сверху), задачи регрессии (снизу) </a:t>
            </a:r>
          </a:p>
        </p:txBody>
      </p:sp>
    </p:spTree>
    <p:extLst>
      <p:ext uri="{BB962C8B-B14F-4D97-AF65-F5344CB8AC3E}">
        <p14:creationId xmlns:p14="http://schemas.microsoft.com/office/powerpoint/2010/main" val="4137778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7</a:t>
            </a:fld>
            <a:endParaRPr lang="ru-RU" dirty="0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F580BB72-6A76-5C57-51F7-FA1DBBFB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365125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Обучение нейронной сети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2">
                <a:extLst>
                  <a:ext uri="{FF2B5EF4-FFF2-40B4-BE49-F238E27FC236}">
                    <a16:creationId xmlns:a16="http://schemas.microsoft.com/office/drawing/2014/main" id="{1EA03196-36C4-937F-C4DA-99DBD10ACD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5787294"/>
                  </p:ext>
                </p:extLst>
              </p:nvPr>
            </p:nvGraphicFramePr>
            <p:xfrm>
              <a:off x="353494" y="1996963"/>
              <a:ext cx="6141310" cy="263702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247093">
                      <a:extLst>
                        <a:ext uri="{9D8B030D-6E8A-4147-A177-3AD203B41FA5}">
                          <a16:colId xmlns:a16="http://schemas.microsoft.com/office/drawing/2014/main" val="2433080646"/>
                        </a:ext>
                      </a:extLst>
                    </a:gridCol>
                    <a:gridCol w="3894217">
                      <a:extLst>
                        <a:ext uri="{9D8B030D-6E8A-4147-A177-3AD203B41FA5}">
                          <a16:colId xmlns:a16="http://schemas.microsoft.com/office/drawing/2014/main" val="27584756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Тип задачи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Функция потерь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668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Регрессия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СКО</m:t>
                                    </m:r>
                                  </m:sub>
                                </m:sSub>
                                <m:r>
                                  <a:rPr lang="ru-RU" sz="2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ru-RU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ru-RU" sz="2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ru-RU" sz="2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ru-RU" sz="2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ru-RU" sz="2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ru-RU" sz="2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ru-RU" sz="2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ru-RU" sz="24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ru-RU" sz="24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ru-RU" sz="24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ru-RU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</m:nary>
                                <m:r>
                                  <a:rPr lang="en-US" sz="24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  (2)</m:t>
                                </m:r>
                              </m:oMath>
                            </m:oMathPara>
                          </a14:m>
                          <a:endPara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685329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Классификация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КЭ</m:t>
                                    </m:r>
                                  </m:sub>
                                </m:sSub>
                                <m:r>
                                  <a:rPr lang="en-US" sz="2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 −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en-US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ru-RU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ru-RU" sz="2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ru-RU" sz="2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</m:nary>
                                <m:r>
                                  <a:rPr lang="en-US" sz="24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   (3)</m:t>
                                </m:r>
                              </m:oMath>
                            </m:oMathPara>
                          </a14:m>
                          <a:endPara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052665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2">
                <a:extLst>
                  <a:ext uri="{FF2B5EF4-FFF2-40B4-BE49-F238E27FC236}">
                    <a16:creationId xmlns:a16="http://schemas.microsoft.com/office/drawing/2014/main" id="{1EA03196-36C4-937F-C4DA-99DBD10ACD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5787294"/>
                  </p:ext>
                </p:extLst>
              </p:nvPr>
            </p:nvGraphicFramePr>
            <p:xfrm>
              <a:off x="353494" y="1996963"/>
              <a:ext cx="6141310" cy="263702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247093">
                      <a:extLst>
                        <a:ext uri="{9D8B030D-6E8A-4147-A177-3AD203B41FA5}">
                          <a16:colId xmlns:a16="http://schemas.microsoft.com/office/drawing/2014/main" val="2433080646"/>
                        </a:ext>
                      </a:extLst>
                    </a:gridCol>
                    <a:gridCol w="3894217">
                      <a:extLst>
                        <a:ext uri="{9D8B030D-6E8A-4147-A177-3AD203B41FA5}">
                          <a16:colId xmlns:a16="http://schemas.microsoft.com/office/drawing/2014/main" val="275847567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Тип задачи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Функция потерь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6682432"/>
                      </a:ext>
                    </a:extLst>
                  </a:tr>
                  <a:tr h="10899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Регрессия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7813" t="-45556" r="-313" b="-100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8532901"/>
                      </a:ext>
                    </a:extLst>
                  </a:tr>
                  <a:tr h="10899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Классификация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7813" t="-146369" r="-313" b="-11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52665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C0982F3-426F-9ABD-C49E-A94722281731}"/>
              </a:ext>
            </a:extLst>
          </p:cNvPr>
          <p:cNvSpPr txBox="1"/>
          <p:nvPr/>
        </p:nvSpPr>
        <p:spPr>
          <a:xfrm>
            <a:off x="6776815" y="1996963"/>
            <a:ext cx="51929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Оптимизатор: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обучения на первой эпохе: 0,1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шага обучения каждые 5 эпох: в 10 раз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эпох: 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Пояснения  в формуле </a:t>
            </a:r>
          </a:p>
        </p:txBody>
      </p:sp>
    </p:spTree>
    <p:extLst>
      <p:ext uri="{BB962C8B-B14F-4D97-AF65-F5344CB8AC3E}">
        <p14:creationId xmlns:p14="http://schemas.microsoft.com/office/powerpoint/2010/main" val="1933008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8</a:t>
            </a:fld>
            <a:endParaRPr lang="ru-RU" dirty="0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F580BB72-6A76-5C57-51F7-FA1DBBFB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105066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Результаты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D426B26C-51B1-B6B7-950C-3FF579FA7449}"/>
              </a:ext>
            </a:extLst>
          </p:cNvPr>
          <p:cNvGrpSpPr/>
          <p:nvPr/>
        </p:nvGrpSpPr>
        <p:grpSpPr>
          <a:xfrm>
            <a:off x="268661" y="1266739"/>
            <a:ext cx="3967779" cy="3140889"/>
            <a:chOff x="604221" y="1082180"/>
            <a:chExt cx="5374823" cy="45427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47329B8-C415-AD0C-D75B-6186D7B0D050}"/>
                </a:ext>
              </a:extLst>
            </p:cNvPr>
            <p:cNvSpPr txBox="1"/>
            <p:nvPr/>
          </p:nvSpPr>
          <p:spPr>
            <a:xfrm>
              <a:off x="1134798" y="4601074"/>
              <a:ext cx="4471288" cy="1023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Рис. 7. Срез на изображении</a:t>
              </a:r>
              <a:endParaRPr lang="ru-RU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ru-RU" sz="2000" dirty="0"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У вместо х</a:t>
              </a:r>
              <a:r>
                <a:rPr lang="ru-RU" dirty="0"/>
                <a:t> </a:t>
              </a:r>
            </a:p>
          </p:txBody>
        </p:sp>
        <p:pic>
          <p:nvPicPr>
            <p:cNvPr id="6" name="Рисунок 5" descr="Изображение выглядит как снимок экрана, черно-белый&#10;&#10;Автоматически созданное описание">
              <a:extLst>
                <a:ext uri="{FF2B5EF4-FFF2-40B4-BE49-F238E27FC236}">
                  <a16:creationId xmlns:a16="http://schemas.microsoft.com/office/drawing/2014/main" id="{84E97145-6E7C-99F2-14DC-19B33AD27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221" y="1082180"/>
              <a:ext cx="5374823" cy="3431098"/>
            </a:xfrm>
            <a:prstGeom prst="rect">
              <a:avLst/>
            </a:prstGeom>
          </p:spPr>
        </p:pic>
      </p:grp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9E1F6081-CD96-00C7-24F4-CE904BDE5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640" y="813220"/>
            <a:ext cx="4933843" cy="535150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36D0F5F-B252-FC90-DDE4-D20C8A43471A}"/>
              </a:ext>
            </a:extLst>
          </p:cNvPr>
          <p:cNvSpPr txBox="1"/>
          <p:nvPr/>
        </p:nvSpPr>
        <p:spPr>
          <a:xfrm>
            <a:off x="4624008" y="6138802"/>
            <a:ext cx="666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8. Зависимость интенсивности пикселя от координаты</a:t>
            </a:r>
          </a:p>
        </p:txBody>
      </p:sp>
    </p:spTree>
    <p:extLst>
      <p:ext uri="{BB962C8B-B14F-4D97-AF65-F5344CB8AC3E}">
        <p14:creationId xmlns:p14="http://schemas.microsoft.com/office/powerpoint/2010/main" val="534260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9</a:t>
            </a:fld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E2F08E00-BFD2-6E78-BC18-7842B3110A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2833937"/>
                  </p:ext>
                </p:extLst>
              </p:nvPr>
            </p:nvGraphicFramePr>
            <p:xfrm>
              <a:off x="6096000" y="1291843"/>
              <a:ext cx="5676514" cy="44076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3220697">
                      <a:extLst>
                        <a:ext uri="{9D8B030D-6E8A-4147-A177-3AD203B41FA5}">
                          <a16:colId xmlns:a16="http://schemas.microsoft.com/office/drawing/2014/main" val="1958379124"/>
                        </a:ext>
                      </a:extLst>
                    </a:gridCol>
                    <a:gridCol w="1158240">
                      <a:extLst>
                        <a:ext uri="{9D8B030D-6E8A-4147-A177-3AD203B41FA5}">
                          <a16:colId xmlns:a16="http://schemas.microsoft.com/office/drawing/2014/main" val="1290080182"/>
                        </a:ext>
                      </a:extLst>
                    </a:gridCol>
                    <a:gridCol w="1297577">
                      <a:extLst>
                        <a:ext uri="{9D8B030D-6E8A-4147-A177-3AD203B41FA5}">
                          <a16:colId xmlns:a16="http://schemas.microsoft.com/office/drawing/2014/main" val="22122705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Название среза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+mj-lt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ru-RU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000" b="0" i="1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584680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Исходное изображение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8665551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Зашумлённое изображение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34.34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44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52596872"/>
                      </a:ext>
                    </a:extLst>
                  </a:tr>
                  <a:tr h="43493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Анизотропная диффузия</a:t>
                          </a:r>
                        </a:p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Ссылка на работу и оптимальные </a:t>
                          </a:r>
                          <a:r>
                            <a:rPr lang="ru-RU" sz="2000" kern="100" dirty="0" err="1"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аапаметры</a:t>
                          </a:r>
                          <a:endParaRPr lang="ru-RU" sz="2000" kern="1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34.98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.65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9450447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Регрессия с нормализацией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-1.66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1.43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2223418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Регрессия без</a:t>
                          </a: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нормализации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-1.97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1.33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440317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Классификация с</a:t>
                          </a: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нормализацией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-1.7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1.38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1998714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Классификация без</a:t>
                          </a: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нормализации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-1.47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1.34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122470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E2F08E00-BFD2-6E78-BC18-7842B3110A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2833937"/>
                  </p:ext>
                </p:extLst>
              </p:nvPr>
            </p:nvGraphicFramePr>
            <p:xfrm>
              <a:off x="6096000" y="1291843"/>
              <a:ext cx="5676514" cy="44076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3220697">
                      <a:extLst>
                        <a:ext uri="{9D8B030D-6E8A-4147-A177-3AD203B41FA5}">
                          <a16:colId xmlns:a16="http://schemas.microsoft.com/office/drawing/2014/main" val="1958379124"/>
                        </a:ext>
                      </a:extLst>
                    </a:gridCol>
                    <a:gridCol w="1158240">
                      <a:extLst>
                        <a:ext uri="{9D8B030D-6E8A-4147-A177-3AD203B41FA5}">
                          <a16:colId xmlns:a16="http://schemas.microsoft.com/office/drawing/2014/main" val="1290080182"/>
                        </a:ext>
                      </a:extLst>
                    </a:gridCol>
                    <a:gridCol w="1297577">
                      <a:extLst>
                        <a:ext uri="{9D8B030D-6E8A-4147-A177-3AD203B41FA5}">
                          <a16:colId xmlns:a16="http://schemas.microsoft.com/office/drawing/2014/main" val="22122705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Название среза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79474" t="-1333" r="-113158" b="-89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38498" t="-1333" r="-939" b="-89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8468036"/>
                      </a:ext>
                    </a:extLst>
                  </a:tr>
                  <a:tr h="40240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Исходное изображение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86655519"/>
                      </a:ext>
                    </a:extLst>
                  </a:tr>
                  <a:tr h="40240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Зашумлённое изображение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34.34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44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5259687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Анизотропная диффузия</a:t>
                          </a:r>
                        </a:p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Ссылка на работу и оптимальные </a:t>
                          </a:r>
                          <a:r>
                            <a:rPr lang="ru-RU" sz="2000" kern="100" dirty="0" err="1"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аапаметры</a:t>
                          </a:r>
                          <a:endParaRPr lang="ru-RU" sz="2000" kern="1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34.98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.65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94504475"/>
                      </a:ext>
                    </a:extLst>
                  </a:tr>
                  <a:tr h="40240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Регрессия с нормализацией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-1.66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1.43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22234189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Регрессия без</a:t>
                          </a: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нормализации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-1.97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1.33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44031710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Классификация с</a:t>
                          </a: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нормализацией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-1.7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1.38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19987144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Классификация без</a:t>
                          </a: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нормализации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-1.47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1.34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122470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CE56348C-CB09-FCCC-273D-572BD1B94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105066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Результаты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5637F0C7-5DCB-8360-EC54-16B497E54CFC}"/>
              </a:ext>
            </a:extLst>
          </p:cNvPr>
          <p:cNvGrpSpPr/>
          <p:nvPr/>
        </p:nvGrpSpPr>
        <p:grpSpPr>
          <a:xfrm>
            <a:off x="100266" y="832390"/>
            <a:ext cx="6342479" cy="5830170"/>
            <a:chOff x="100266" y="832390"/>
            <a:chExt cx="6342479" cy="5830170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8D073323-2619-6AB3-359F-6DC34F289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533" y="832390"/>
              <a:ext cx="4796948" cy="481450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487A75-64D7-C4D0-984B-C81B8B1FA033}"/>
                </a:ext>
              </a:extLst>
            </p:cNvPr>
            <p:cNvSpPr txBox="1"/>
            <p:nvPr/>
          </p:nvSpPr>
          <p:spPr>
            <a:xfrm>
              <a:off x="100266" y="5646897"/>
              <a:ext cx="63424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Рис. 9. Р</a:t>
              </a:r>
              <a:r>
                <a: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азность между интенсивностью пикселей на срезе оригинального изображения и рассматриваемого</a:t>
              </a:r>
            </a:p>
            <a:p>
              <a:pPr algn="ctr"/>
              <a:r>
                <a:rPr lang="ru-RU" sz="2000" dirty="0">
                  <a:effectLst/>
                  <a:highlight>
                    <a:srgbClr val="FFFF00"/>
                  </a:highlight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Добавить вычитание изображений </a:t>
              </a:r>
              <a:r>
                <a: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ru-RU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93446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485</Words>
  <Application>Microsoft Office PowerPoint</Application>
  <PresentationFormat>Widescreen</PresentationFormat>
  <Paragraphs>152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Symbol</vt:lpstr>
      <vt:lpstr>Times New Roman</vt:lpstr>
      <vt:lpstr>Тема Office</vt:lpstr>
      <vt:lpstr>ПОВЫШЕНИЕ КАЧЕСТВА РАДИОЛОКАЦИОННХ ИЗОБРАЖЕНИЙ ЗА СЧЁТ ФИЛЬТРАЦИИ МУЛЬТИПЛИКАТИВНОГО ШУМА С ПОМОЩЬЮ МЕТОДОВ ГЛУБОКОГО ОБУЧЕНИЯ</vt:lpstr>
      <vt:lpstr>Цель и задачи</vt:lpstr>
      <vt:lpstr>Радиолокационные изображения</vt:lpstr>
      <vt:lpstr>Создание набора данных для обучения</vt:lpstr>
      <vt:lpstr>Создание набора данных для обучения</vt:lpstr>
      <vt:lpstr>Архитектура нейронной сети</vt:lpstr>
      <vt:lpstr>Обучение нейронной сети</vt:lpstr>
      <vt:lpstr>Результаты</vt:lpstr>
      <vt:lpstr>Результаты</vt:lpstr>
      <vt:lpstr>Результаты</vt:lpstr>
      <vt:lpstr>Результаты</vt:lpstr>
      <vt:lpstr>PowerPoint Presentation</vt:lpstr>
      <vt:lpstr>Выводы</vt:lpstr>
      <vt:lpstr>Спасибо за внимание!</vt:lpstr>
      <vt:lpstr>Доп материалы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ПОВЫШЕНИЕ КАЧЕСТВА РАДИОЛОКАЦИОННХ ИЗОБРАЖЕНИЙ ЗА СЧЁТ ФИЛЬТРАЦИИ МУЛЬТИПЛИКАТИВНОГО ШУМА С ПОМОЩЬЮ МЕТОДОВ ГЛУБОКОГО ОБУЧЕНИЯ</dc:title>
  <dc:creator>Вадим Баташев</dc:creator>
  <cp:lastModifiedBy>Вадим Баташев</cp:lastModifiedBy>
  <cp:revision>28</cp:revision>
  <dcterms:created xsi:type="dcterms:W3CDTF">2023-05-31T07:00:52Z</dcterms:created>
  <dcterms:modified xsi:type="dcterms:W3CDTF">2023-06-02T11:23:54Z</dcterms:modified>
</cp:coreProperties>
</file>