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73F1EAD-DE57-9B83-A497-723D86B565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B15D47-8D4D-83F5-BEBC-932053F987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224CE-4543-4FA2-B644-54229315177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039EA6-F59F-0B2D-3925-326B04B377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0088C2-129A-8997-241B-C3AA2E8708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FAEF8-7C34-49A5-97C1-A42E382C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4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DDE2E-1DCA-488C-881C-EAB2D1B4B02D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20275-2B3D-4C64-9B33-66B9987F8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0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89762-7E4B-32B5-3D14-941147942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903022-B9A1-0856-47E9-A9027FAC6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D95819-5AB7-6799-FC93-CAD383DA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F7-5847-4D9D-8601-9EFCF6E293C9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FA940-06D0-1A4A-9BC3-79A98523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9AC9EA-727F-E7CC-51F4-66004221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58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AC433-F777-27C4-3C79-F5E75654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06DC62-E93F-3633-F9D1-3BD6E98E6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BB081-804B-9FF0-F5F3-5F913625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D22C-2B89-4318-8427-F19A23518E0A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BD3AA3-9539-0C98-E554-9CA32BA1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7D5B8D-34CD-ACB4-92AB-F0D9F4E1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44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1EA4EA-20B8-BF63-458F-DBE0EE56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BC592-6AAA-75AC-4828-C2F9A7668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F3C95-F217-C1A2-F0AE-8C9642D8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055-A23C-494A-8C2B-73A145CC5629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DBEE88-363C-64EE-4AB4-F8AAC4AE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DA34C-1CE0-DB14-82EA-8AFE8549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95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B82C7-A603-3C9C-4401-7078C317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ACC79-26FF-FE6C-A955-E003E823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C9ABEF-6C7E-09E0-3102-B461295A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2A0B-2AE1-4708-8C28-8E66949D8F87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75C36-A2D6-DF08-8DA2-4DC9F878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46EEE1-EFE1-557F-3BE2-D3A5FD56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7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B608B-2399-B242-6D56-95BF233F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030EB0-9B30-BE9A-F345-2E54AC8F1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BC3448-3997-483E-6EE8-3A6F384E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278-67CE-4635-9A6E-EC92F1B4E3DC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F962BF-BBCE-3B26-EA20-0C11011A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7D6367-FADE-F0C9-DCCF-1F6F45DA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3B741-DE51-0EE4-EE51-FE0865C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5DA783-9849-FD2E-4E93-67759B985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8F792E-71F0-F532-59CF-1BD77B6FC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DA0C2D-C14B-5650-5017-765F30CA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2D90-6605-46C1-BC36-340E69C88DE7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8F8239-CE5F-8619-A034-DA6EDE42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1E03A0-5EEA-405A-99B3-5F34A76D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43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150BC-E1FA-E030-6B7C-DA5647E9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B1817-875C-A67E-3439-03134238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B89607-A450-26C9-B71C-B4AA925F0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FC84F6-9C91-45D7-1145-339717119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BEDB96-6EDF-1738-76A9-DE2C1681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B158A5-7339-E275-0A16-AF13437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9A03-FB43-4C9B-8A05-8A10C5F573B6}" type="datetime1">
              <a:rPr lang="ru-RU" smtClean="0"/>
              <a:t>31.05.2023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72B185-5E5D-D16B-9450-DEBE93FD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C7C9FF-9B53-B578-E84C-475461B1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1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F6B50-1B88-4874-0FB4-D534E0A4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92B80B-1D3F-CB6D-1CA3-3857BE71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EC4-70D9-4707-B74D-188FC70B3FF0}" type="datetime1">
              <a:rPr lang="ru-RU" smtClean="0"/>
              <a:t>31.05.2023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ED3097-EC5E-3078-F5FA-3BE623F0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A2A735-2EF8-CA1C-D033-C4FDC705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CADE6B-A788-4E3F-4228-2BDC39F9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AA8A-102E-41E6-AA1F-61F4268B4974}" type="datetime1">
              <a:rPr lang="ru-RU" smtClean="0"/>
              <a:t>31.05.2023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D13921-D7FF-1B55-3733-E8FCBA78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32F34-E749-C341-7152-17AE3DAA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5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2351A-0CD9-FF5A-9DA3-B36B389B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EA323-6BE3-77F7-F0AC-5F5F153AE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69C105-DFBF-A62E-722A-ACE85E66C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A9B9B0-31AF-02BB-8F37-457E68C5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3165-CA6E-4579-B3B7-7FB6FAE20FB8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04C0A9-7172-BF4B-1BA6-F84BD18A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433920-2818-2B8D-A1D3-6B80AFEE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77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43695-F5ED-0ECA-25E9-A992E03B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9BBF7D-8AB9-AC42-0B6A-C82C2EE4D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A77CED-D84F-58B8-7597-55F9A68E4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3DE887-EE7C-288F-DAAD-115685F1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E71-387F-4376-AA7D-586981FEB925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DF8F0D-F6BF-F22F-44D8-B545EE94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D136DC-BB42-E1B5-52A0-25D066E9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7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397B3-2A1F-2FED-F254-41F70D05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EC2289-C338-44D1-2B1C-A49CAAA95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F37D05-AB2A-740C-1248-DDF8C85CD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4AFC-8EAE-479E-8AC3-09FC56DAFE28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3D8230-7194-F685-5249-5AFE7A25A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84486-D751-59B0-739D-B12E0D5E5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4DE58-EE83-78D7-0B50-8C1596D93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533" y="1596544"/>
            <a:ext cx="10258927" cy="1672896"/>
          </a:xfrm>
        </p:spPr>
        <p:txBody>
          <a:bodyPr>
            <a:noAutofit/>
          </a:bodyPr>
          <a:lstStyle/>
          <a:p>
            <a:r>
              <a:rPr lang="ru-RU" sz="26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КАЧЕСТВА РАДИОЛОКАЦИОННХ ИЗОБРАЖЕНИЙ ЗА СЧЁТ ФИЛЬТРАЦИИ МУЛЬТИПЛИКАТИВНОГО ШУМА С ПОМОЩЬЮ МЕТОДОВ ГЛУБОКОГО ОБУЧЕНИЯ</a:t>
            </a:r>
            <a:endParaRPr lang="ru-RU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6F7CC-2D6D-ABC0-7DB3-9B4D57C137DC}"/>
              </a:ext>
            </a:extLst>
          </p:cNvPr>
          <p:cNvSpPr txBox="1"/>
          <p:nvPr/>
        </p:nvSpPr>
        <p:spPr>
          <a:xfrm>
            <a:off x="2203361" y="398405"/>
            <a:ext cx="7785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электроники и телекоммуникаций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C46F8756-A081-0929-CB4D-17EEEA930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04967"/>
              </p:ext>
            </p:extLst>
          </p:nvPr>
        </p:nvGraphicFramePr>
        <p:xfrm>
          <a:off x="2189745" y="3759693"/>
          <a:ext cx="7812505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0358">
                  <a:extLst>
                    <a:ext uri="{9D8B030D-6E8A-4147-A177-3AD203B41FA5}">
                      <a16:colId xmlns:a16="http://schemas.microsoft.com/office/drawing/2014/main" val="3687579043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419662106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Выполнил: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гр. 4931101/90102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Научный руководитель: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ассистент,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к.т.н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Научный руководитель: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профессор,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д.т.н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Баташев В. В.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Павлов В. А.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Макаров С. 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0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00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10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2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11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1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4BC08-B74F-0CE3-02B7-717643D1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C1FAC-5B46-436E-6EB1-0A6FDD886AA6}"/>
              </a:ext>
            </a:extLst>
          </p:cNvPr>
          <p:cNvSpPr txBox="1"/>
          <p:nvPr/>
        </p:nvSpPr>
        <p:spPr>
          <a:xfrm>
            <a:off x="840041" y="1513135"/>
            <a:ext cx="10511917" cy="4581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алгоритма фильтрации спекл-шума на базе нейронной сети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архитектур нейронных сетей.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нейронных сетей на наборе данных.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качества полученного фильтра при помощи метрик.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Сравнение различных подходов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B2738DF-40D1-B98B-5DD6-CB9D4A47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48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02B17AF-19FE-BF89-9828-D166BDCD54B4}"/>
              </a:ext>
            </a:extLst>
          </p:cNvPr>
          <p:cNvGrpSpPr/>
          <p:nvPr/>
        </p:nvGrpSpPr>
        <p:grpSpPr>
          <a:xfrm>
            <a:off x="665741" y="2523611"/>
            <a:ext cx="4780500" cy="3868337"/>
            <a:chOff x="910147" y="1690687"/>
            <a:chExt cx="4470312" cy="36538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4EF67D-6166-950D-9EDD-1E1EFD19F79B}"/>
                </a:ext>
              </a:extLst>
            </p:cNvPr>
            <p:cNvSpPr txBox="1"/>
            <p:nvPr/>
          </p:nvSpPr>
          <p:spPr>
            <a:xfrm>
              <a:off x="1129201" y="4966646"/>
              <a:ext cx="4251258" cy="3779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1.  Плотность распределение Рэлея</a:t>
              </a: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20A7428-4DE3-916D-4746-F96D3FFF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147" y="1690687"/>
              <a:ext cx="4307488" cy="33163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BDDA4-92FC-50C9-0843-4D949C8691B7}"/>
                  </a:ext>
                </a:extLst>
              </p:cNvPr>
              <p:cNvSpPr txBox="1"/>
              <p:nvPr/>
            </p:nvSpPr>
            <p:spPr>
              <a:xfrm>
                <a:off x="1249796" y="1697597"/>
                <a:ext cx="3169330" cy="379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BDDA4-92FC-50C9-0843-4D949C869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96" y="1697597"/>
                <a:ext cx="3169330" cy="379399"/>
              </a:xfrm>
              <a:prstGeom prst="rect">
                <a:avLst/>
              </a:prstGeom>
              <a:blipFill>
                <a:blip r:embed="rId3"/>
                <a:stretch>
                  <a:fillRect l="-3269" t="-23810" r="-3846" b="-46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Создание набора данных для обучения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6C33DA3-EA4E-71E8-559E-B35F6402D0E4}"/>
              </a:ext>
            </a:extLst>
          </p:cNvPr>
          <p:cNvGrpSpPr/>
          <p:nvPr/>
        </p:nvGrpSpPr>
        <p:grpSpPr>
          <a:xfrm>
            <a:off x="5812347" y="1479209"/>
            <a:ext cx="5541453" cy="4912739"/>
            <a:chOff x="6096000" y="1580136"/>
            <a:chExt cx="5541453" cy="4912739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7BB72080-ED86-BFEF-6D10-32835B2DB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2109" y="1580136"/>
              <a:ext cx="4209231" cy="2160000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507E652-F723-A029-AEC7-6C4CCC7BF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2110" y="3836450"/>
              <a:ext cx="4209231" cy="2160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858D38-C2DD-2A22-E135-DE968E0EF902}"/>
                </a:ext>
              </a:extLst>
            </p:cNvPr>
            <p:cNvSpPr txBox="1"/>
            <p:nvPr/>
          </p:nvSpPr>
          <p:spPr>
            <a:xfrm>
              <a:off x="6096000" y="6092765"/>
              <a:ext cx="5541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2. Изображение до и после наложения шума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62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4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Создание набора данных для обучения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443AF0-AE08-531B-121D-4450A3D73907}"/>
              </a:ext>
            </a:extLst>
          </p:cNvPr>
          <p:cNvGrpSpPr/>
          <p:nvPr/>
        </p:nvGrpSpPr>
        <p:grpSpPr>
          <a:xfrm>
            <a:off x="1062447" y="1421993"/>
            <a:ext cx="3702500" cy="4414124"/>
            <a:chOff x="6364443" y="1418341"/>
            <a:chExt cx="3702500" cy="4414124"/>
          </a:xfrm>
        </p:grpSpPr>
        <p:pic>
          <p:nvPicPr>
            <p:cNvPr id="3" name="Рисунок 2" descr="Изображение выглядит как снимок экрана, прямоугольный, Прямоугольник, шаблон&#10;&#10;Автоматически созданное описание">
              <a:extLst>
                <a:ext uri="{FF2B5EF4-FFF2-40B4-BE49-F238E27FC236}">
                  <a16:creationId xmlns:a16="http://schemas.microsoft.com/office/drawing/2014/main" id="{A07EA48D-A6F7-DD15-2DA7-12F3858D3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443" y="1418341"/>
              <a:ext cx="3702500" cy="3859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1CF7F6-AA3D-7073-7E47-65C3270F5934}"/>
                </a:ext>
              </a:extLst>
            </p:cNvPr>
            <p:cNvSpPr txBox="1"/>
            <p:nvPr/>
          </p:nvSpPr>
          <p:spPr>
            <a:xfrm>
              <a:off x="6696880" y="5432355"/>
              <a:ext cx="310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3. «Скользящее окно»</a:t>
              </a: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CFE0BC7-6900-09AA-A3D9-65185B07585F}"/>
              </a:ext>
            </a:extLst>
          </p:cNvPr>
          <p:cNvGrpSpPr/>
          <p:nvPr/>
        </p:nvGrpSpPr>
        <p:grpSpPr>
          <a:xfrm>
            <a:off x="5217209" y="2122629"/>
            <a:ext cx="6279204" cy="2458276"/>
            <a:chOff x="5074596" y="2077606"/>
            <a:chExt cx="6279204" cy="2458276"/>
          </a:xfrm>
        </p:grpSpPr>
        <p:pic>
          <p:nvPicPr>
            <p:cNvPr id="10" name="Рисунок 9" descr="Изображение выглядит как диаграмма&#10;&#10;Автоматически созданное описание">
              <a:extLst>
                <a:ext uri="{FF2B5EF4-FFF2-40B4-BE49-F238E27FC236}">
                  <a16:creationId xmlns:a16="http://schemas.microsoft.com/office/drawing/2014/main" id="{5D95FB74-E040-476E-006B-D1088F66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596" y="2077606"/>
              <a:ext cx="6279204" cy="19881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FA03F5-2C18-C72E-371F-3EA933C1D74E}"/>
                </a:ext>
              </a:extLst>
            </p:cNvPr>
            <p:cNvSpPr txBox="1"/>
            <p:nvPr/>
          </p:nvSpPr>
          <p:spPr>
            <a:xfrm>
              <a:off x="5878045" y="4135772"/>
              <a:ext cx="4736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4. Преобразование матрицы в вектор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4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5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Архитектура нейронной сети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Изображение выглядит как текст, снимок экрана, Публикация, книга&#10;&#10;Автоматически созданное описание">
            <a:extLst>
              <a:ext uri="{FF2B5EF4-FFF2-40B4-BE49-F238E27FC236}">
                <a16:creationId xmlns:a16="http://schemas.microsoft.com/office/drawing/2014/main" id="{84CC0FFF-75BE-3212-B161-540CD06B6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7" y="1374947"/>
            <a:ext cx="5940813" cy="252000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Публикация, книга&#10;&#10;Автоматически созданное описание">
            <a:extLst>
              <a:ext uri="{FF2B5EF4-FFF2-40B4-BE49-F238E27FC236}">
                <a16:creationId xmlns:a16="http://schemas.microsoft.com/office/drawing/2014/main" id="{AD7003C2-7F38-BF14-C67D-D36B488D5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7" y="4018912"/>
            <a:ext cx="5940814" cy="25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A82E5E-E40B-4912-DA62-7247E0CB0D34}"/>
              </a:ext>
            </a:extLst>
          </p:cNvPr>
          <p:cNvSpPr txBox="1"/>
          <p:nvPr/>
        </p:nvSpPr>
        <p:spPr>
          <a:xfrm>
            <a:off x="7426295" y="2634947"/>
            <a:ext cx="3854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5. Архитектура нейронной сети для задачи регрессии (сверху), задачи классификации (снизу) </a:t>
            </a:r>
          </a:p>
        </p:txBody>
      </p:sp>
    </p:spTree>
    <p:extLst>
      <p:ext uri="{BB962C8B-B14F-4D97-AF65-F5344CB8AC3E}">
        <p14:creationId xmlns:p14="http://schemas.microsoft.com/office/powerpoint/2010/main" val="413777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6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Обучение нейронной сети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1EA03196-36C4-937F-C4DA-99DBD10ACD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3328057"/>
                  </p:ext>
                </p:extLst>
              </p:nvPr>
            </p:nvGraphicFramePr>
            <p:xfrm>
              <a:off x="353494" y="1996963"/>
              <a:ext cx="6141310" cy="262623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61519">
                      <a:extLst>
                        <a:ext uri="{9D8B030D-6E8A-4147-A177-3AD203B41FA5}">
                          <a16:colId xmlns:a16="http://schemas.microsoft.com/office/drawing/2014/main" val="2433080646"/>
                        </a:ext>
                      </a:extLst>
                    </a:gridCol>
                    <a:gridCol w="3879791">
                      <a:extLst>
                        <a:ext uri="{9D8B030D-6E8A-4147-A177-3AD203B41FA5}">
                          <a16:colId xmlns:a16="http://schemas.microsoft.com/office/drawing/2014/main" val="27584756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Тип задачи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Функция потерь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668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СКО</m:t>
                                    </m:r>
                                  </m:sub>
                                </m:sSub>
                                <m:r>
                                  <a:rPr lang="ru-RU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sz="2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 (2)</m:t>
                                </m:r>
                              </m:oMath>
                            </m:oMathPara>
                          </a14:m>
                          <a:endPara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8532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КЭ</m:t>
                                    </m:r>
                                  </m:sub>
                                </m:sSub>
                                <m:r>
                                  <a:rPr lang="en-US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 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sz="2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  (3)</m:t>
                                </m:r>
                              </m:oMath>
                            </m:oMathPara>
                          </a14:m>
                          <a:endPara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52665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1EA03196-36C4-937F-C4DA-99DBD10ACD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3328057"/>
                  </p:ext>
                </p:extLst>
              </p:nvPr>
            </p:nvGraphicFramePr>
            <p:xfrm>
              <a:off x="353494" y="1996963"/>
              <a:ext cx="6141310" cy="262623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61519">
                      <a:extLst>
                        <a:ext uri="{9D8B030D-6E8A-4147-A177-3AD203B41FA5}">
                          <a16:colId xmlns:a16="http://schemas.microsoft.com/office/drawing/2014/main" val="2433080646"/>
                        </a:ext>
                      </a:extLst>
                    </a:gridCol>
                    <a:gridCol w="3879791">
                      <a:extLst>
                        <a:ext uri="{9D8B030D-6E8A-4147-A177-3AD203B41FA5}">
                          <a16:colId xmlns:a16="http://schemas.microsoft.com/office/drawing/2014/main" val="275847567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Тип задачи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Функция потерь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6682432"/>
                      </a:ext>
                    </a:extLst>
                  </a:tr>
                  <a:tr h="108451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556" t="-45810" r="-314" b="-1005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8532901"/>
                      </a:ext>
                    </a:extLst>
                  </a:tr>
                  <a:tr h="108451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556" t="-146629" r="-314" b="-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52665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C0982F3-426F-9ABD-C49E-A94722281731}"/>
              </a:ext>
            </a:extLst>
          </p:cNvPr>
          <p:cNvSpPr txBox="1"/>
          <p:nvPr/>
        </p:nvSpPr>
        <p:spPr>
          <a:xfrm>
            <a:off x="6776815" y="1996963"/>
            <a:ext cx="5192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Оптимизатор: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обучения на первой эпохе: 0,1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шага обучения каждые 4 эпохи: в 10 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эпох: 12</a:t>
            </a:r>
          </a:p>
        </p:txBody>
      </p:sp>
    </p:spTree>
    <p:extLst>
      <p:ext uri="{BB962C8B-B14F-4D97-AF65-F5344CB8AC3E}">
        <p14:creationId xmlns:p14="http://schemas.microsoft.com/office/powerpoint/2010/main" val="193300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7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 descr="Изображение выглядит как черно-белый, Аэрофотосъемка, воздушный, самолет&#10;&#10;Автоматически созданное описание">
            <a:extLst>
              <a:ext uri="{FF2B5EF4-FFF2-40B4-BE49-F238E27FC236}">
                <a16:creationId xmlns:a16="http://schemas.microsoft.com/office/drawing/2014/main" id="{4D6705C7-296D-A03C-BF8B-0BD60CFD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5" y="1250982"/>
            <a:ext cx="3000000" cy="1800000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черно-белый, Аэрофотосъемка, воздушный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14DE80C6-D131-A5C3-76CB-53E203563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5" y="4172999"/>
            <a:ext cx="3000000" cy="180000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Аэрофотосъемка, черно-белый, самолет, авиация&#10;&#10;Автоматически созданное описание">
            <a:extLst>
              <a:ext uri="{FF2B5EF4-FFF2-40B4-BE49-F238E27FC236}">
                <a16:creationId xmlns:a16="http://schemas.microsoft.com/office/drawing/2014/main" id="{935FF8E2-4E52-B7C1-C9E9-00AB8BFEA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47" y="990923"/>
            <a:ext cx="3000000" cy="1800000"/>
          </a:xfrm>
          <a:prstGeom prst="rect">
            <a:avLst/>
          </a:prstGeom>
        </p:spPr>
      </p:pic>
      <p:pic>
        <p:nvPicPr>
          <p:cNvPr id="17" name="Рисунок 16" descr="Изображение выглядит как Аэрофотосъемка, черно-белый, воздушный, авиация&#10;&#10;Автоматически созданное описание">
            <a:extLst>
              <a:ext uri="{FF2B5EF4-FFF2-40B4-BE49-F238E27FC236}">
                <a16:creationId xmlns:a16="http://schemas.microsoft.com/office/drawing/2014/main" id="{4B4253D8-8A1D-AE6D-B6BF-BEFF1F0A2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47" y="990923"/>
            <a:ext cx="3000000" cy="1800000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Аэрофотосъемка, черно-белый, воздушный, самолет&#10;&#10;Автоматически созданное описание">
            <a:extLst>
              <a:ext uri="{FF2B5EF4-FFF2-40B4-BE49-F238E27FC236}">
                <a16:creationId xmlns:a16="http://schemas.microsoft.com/office/drawing/2014/main" id="{036FA5FF-E222-0C58-410A-ADDEE75434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47" y="2936427"/>
            <a:ext cx="3000000" cy="1800000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Аэрофотосъемка, черно-белый, воздушный, самолет&#10;&#10;Автоматически созданное описание">
            <a:extLst>
              <a:ext uri="{FF2B5EF4-FFF2-40B4-BE49-F238E27FC236}">
                <a16:creationId xmlns:a16="http://schemas.microsoft.com/office/drawing/2014/main" id="{C4B9B6DE-CF9F-876C-FDAE-2D59843523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47" y="2936427"/>
            <a:ext cx="3000000" cy="1800000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черно-белый, Аэрофотосъемка, воздушный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330F5B92-60CF-FADD-BFB7-D43493414D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547" y="4921475"/>
            <a:ext cx="30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6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12FA33D-DDA7-1E12-5658-FB81E036E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96780"/>
              </p:ext>
            </p:extLst>
          </p:nvPr>
        </p:nvGraphicFramePr>
        <p:xfrm>
          <a:off x="1103501" y="1557432"/>
          <a:ext cx="9984998" cy="3017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47197">
                  <a:extLst>
                    <a:ext uri="{9D8B030D-6E8A-4147-A177-3AD203B41FA5}">
                      <a16:colId xmlns:a16="http://schemas.microsoft.com/office/drawing/2014/main" val="306805477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808476238"/>
                    </a:ext>
                  </a:extLst>
                </a:gridCol>
                <a:gridCol w="1946246">
                  <a:extLst>
                    <a:ext uri="{9D8B030D-6E8A-4147-A177-3AD203B41FA5}">
                      <a16:colId xmlns:a16="http://schemas.microsoft.com/office/drawing/2014/main" val="3073163338"/>
                    </a:ext>
                  </a:extLst>
                </a:gridCol>
                <a:gridCol w="1887523">
                  <a:extLst>
                    <a:ext uri="{9D8B030D-6E8A-4147-A177-3AD203B41FA5}">
                      <a16:colId xmlns:a16="http://schemas.microsoft.com/office/drawing/2014/main" val="4248216670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3838038777"/>
                    </a:ext>
                  </a:extLst>
                </a:gridCol>
                <a:gridCol w="1198770">
                  <a:extLst>
                    <a:ext uri="{9D8B030D-6E8A-4147-A177-3AD203B41FA5}">
                      <a16:colId xmlns:a16="http://schemas.microsoft.com/office/drawing/2014/main" val="3612326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Тип фильтра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Размер окна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i="1" dirty="0">
                          <a:effectLst/>
                        </a:rPr>
                        <a:t>N</a:t>
                      </a:r>
                      <a:r>
                        <a:rPr lang="ru-RU" sz="1800" dirty="0">
                          <a:effectLst/>
                        </a:rPr>
                        <a:t>, пикселей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Количество скрытых слоёв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Использование нормализации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SSIM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GMSD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98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ИНС Регрессия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7</a:t>
                      </a:r>
                      <a:r>
                        <a:rPr lang="ru-RU" sz="180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>
                          <a:effectLst/>
                        </a:rPr>
                        <a:t>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0.875</a:t>
                      </a:r>
                      <a:endParaRPr lang="ru-RU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0.056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151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ИНС Регрессия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Да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0.846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0.064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855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ИНС Классификация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Нет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0.864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0.062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ИНС Классификация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Да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0.863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0.065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07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Фильтр анизотропной диффузии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-</a:t>
                      </a: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0.82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0.078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871550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6918C8-D358-E049-51D2-9330435E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5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9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446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300</Words>
  <Application>Microsoft Office PowerPoint</Application>
  <PresentationFormat>Широкоэкранный</PresentationFormat>
  <Paragraphs>99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ПОВЫШЕНИЕ КАЧЕСТВА РАДИОЛОКАЦИОННХ ИЗОБРАЖЕНИЙ ЗА СЧЁТ ФИЛЬТРАЦИИ МУЛЬТИПЛИКАТИВНОГО ШУМА С ПОМОЩЬЮ МЕТОДОВ ГЛУБОКОГО ОБУЧЕНИЯ</vt:lpstr>
      <vt:lpstr>Цель и задачи</vt:lpstr>
      <vt:lpstr>Создание набора данных для обучения</vt:lpstr>
      <vt:lpstr>Создание набора данных для обучения</vt:lpstr>
      <vt:lpstr>Архитектура нейронной сети</vt:lpstr>
      <vt:lpstr>Обучение нейронной сети</vt:lpstr>
      <vt:lpstr>Результаты</vt:lpstr>
      <vt:lpstr>Результаты</vt:lpstr>
      <vt:lpstr>Результаты</vt:lpstr>
      <vt:lpstr>Результаты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ПОВЫШЕНИЕ КАЧЕСТВА РАДИОЛОКАЦИОННХ ИЗОБРАЖЕНИЙ ЗА СЧЁТ ФИЛЬТРАЦИИ МУЛЬТИПЛИКАТИВНОГО ШУМА С ПОМОЩЬЮ МЕТОДОВ ГЛУБОКОГО ОБУЧЕНИЯ</dc:title>
  <dc:creator>Вадим Баташев</dc:creator>
  <cp:lastModifiedBy>Вадим Баташев</cp:lastModifiedBy>
  <cp:revision>14</cp:revision>
  <dcterms:created xsi:type="dcterms:W3CDTF">2023-05-31T07:00:52Z</dcterms:created>
  <dcterms:modified xsi:type="dcterms:W3CDTF">2023-05-31T17:58:12Z</dcterms:modified>
</cp:coreProperties>
</file>