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6961A-CAFB-4982-BD9E-F47CA27E60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183FE4-1FAA-4FE6-A549-ECE03E754D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85C81FF-4A19-41BC-AC18-4272D4C258E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10FE00-ED32-4B6A-A093-D2738AA26FD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3CDA19-53C1-48D8-807A-4FE99082ED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40D5465-D411-463F-BC5E-7BDF0E9D31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E06BC6-E50D-482E-BA24-5B2424EF7B8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B7BF62-AE3F-40C8-A6DC-90A7D48FEF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F6959C-D8CB-4260-A4D7-092DCE09487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BEEA40-1C2E-4C42-BFF2-B8597D34E2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087469-94B4-4B95-B5F4-F35DA0A7330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49F64F-4F7B-44A8-AB1D-BF957750254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E5FF943-8EF9-4B1B-9D63-718183E136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6EE346-0E32-4951-90D4-46A4594156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B597BD-7FE2-4451-A2C3-693CCF3D08E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B4503B1-3952-4572-A1DE-4C76F2A211E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870186-DC83-4F46-9AFB-0A00A23FD47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EE51B5B-A45C-4F51-879D-BCCEBE9C3A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7232610-781E-4471-9B59-3975259847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891CF9E-01CB-42DC-A1DD-C8A99180EBE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B9F880E-4DE3-4FFA-8D02-6F85CC99AC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9DA7A0A-0905-4434-AC27-0AC106AE3E6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A6FEFA-C672-4E7C-A62A-8B08658528D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EAD64B5-1083-4295-86EB-2F3D7182745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0CFAC9D-8605-4681-9C8C-F418AE4139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EEE4DA-4F7C-4F72-87B8-FEB369449C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55A8C54-DC5B-4A6A-9980-303C3671F2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44CF67-CA65-4CE6-8090-8D58F4D903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38D9B34-0E14-473E-945F-A2A76D8163E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6599958-0545-4B54-BC73-A818463CFED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34F592-CEB6-4082-BAFD-79E9577A45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C3F1C0-6AD6-4FDA-AA62-584CE0ADDD2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12C61D-4B5A-472B-B4E7-354CF81BD8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203049-5DD2-44AE-B5A6-961DAC5C6D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7EE7CA-03B8-4EF2-AFFF-C74BF34C25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43F431-0BFE-4177-BEA6-575BDCE84C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34BF6F-BA86-4C26-AD07-8916B1E0478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71767A-6543-4EA7-BAE2-B9993ED7B343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ru-RU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0EB085-8130-4782-8463-FF6379F9F99F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5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6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0.png"/><Relationship Id="rId4" Type="http://schemas.openxmlformats.org/officeDocument/2006/relationships/image" Target="../media/image25.w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7"/>
          <p:cNvSpPr/>
          <p:nvPr/>
        </p:nvSpPr>
        <p:spPr>
          <a:xfrm>
            <a:off x="1074240" y="2090160"/>
            <a:ext cx="1004328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2400" b="1" strike="noStrike" spc="-1" dirty="0">
                <a:solidFill>
                  <a:srgbClr val="2F5597"/>
                </a:solidFill>
                <a:latin typeface="Bookman Old Style"/>
              </a:rPr>
              <a:t>ЧИСЛЕННОЕ МОДЕЛИРОВАНИЕ ДВУМЕРНЫХ СВЕРХЗВУКОВЫХ ТЕЧЕНИЙ ГАЗА В ПАКЕТЕ </a:t>
            </a:r>
            <a:r>
              <a:rPr lang="en-US" sz="2400" b="1" strike="noStrike" spc="-1" dirty="0">
                <a:solidFill>
                  <a:srgbClr val="2F5597"/>
                </a:solidFill>
                <a:latin typeface="Bookman Old Style"/>
              </a:rPr>
              <a:t>OPENFOAM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24" name="Подзаголовок 2"/>
          <p:cNvSpPr/>
          <p:nvPr/>
        </p:nvSpPr>
        <p:spPr>
          <a:xfrm>
            <a:off x="1394280" y="3869640"/>
            <a:ext cx="9402840" cy="158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Выполнил: 	студент гр. </a:t>
            </a:r>
            <a:r>
              <a:rPr lang="en-US" sz="1600" b="0" strike="noStrike" spc="-1" dirty="0">
                <a:solidFill>
                  <a:srgbClr val="000000"/>
                </a:solidFill>
                <a:latin typeface="Bookman Old Style"/>
              </a:rPr>
              <a:t>50</a:t>
            </a: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30301/</a:t>
            </a:r>
            <a:r>
              <a:rPr lang="en-US" sz="1600" b="0" strike="noStrike" spc="-1" dirty="0">
                <a:solidFill>
                  <a:srgbClr val="000000"/>
                </a:solidFill>
                <a:latin typeface="Bookman Old Style"/>
              </a:rPr>
              <a:t>8</a:t>
            </a: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0101 	Э. Г. Гулиев</a:t>
            </a: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Руководитель:	доцент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Bookman Old Style"/>
              </a:rPr>
              <a:t>ВШПМиВФ</a:t>
            </a: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, к.ф.-м.н.	А. А. Смирновский </a:t>
            </a: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endParaRPr lang="ru-RU" sz="16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Консультант:	доцент </a:t>
            </a:r>
            <a:r>
              <a:rPr lang="ru-RU" sz="1600" b="0" strike="noStrike" spc="-1" dirty="0" err="1">
                <a:solidFill>
                  <a:srgbClr val="000000"/>
                </a:solidFill>
                <a:latin typeface="Bookman Old Style"/>
              </a:rPr>
              <a:t>ВШПМиВФ</a:t>
            </a:r>
            <a:r>
              <a:rPr lang="en-US" sz="1600" b="0" strike="noStrike" spc="-1" dirty="0">
                <a:solidFill>
                  <a:srgbClr val="000000"/>
                </a:solidFill>
                <a:latin typeface="Bookman Old Style"/>
              </a:rPr>
              <a:t>,</a:t>
            </a: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 к.ф.-м.н.	Е. В. Колесник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25" name="TextBox 9"/>
          <p:cNvSpPr/>
          <p:nvPr/>
        </p:nvSpPr>
        <p:spPr>
          <a:xfrm>
            <a:off x="1394280" y="1664640"/>
            <a:ext cx="94028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Выпускная квалификационная работа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26" name="Прямоугольник 10"/>
          <p:cNvSpPr/>
          <p:nvPr/>
        </p:nvSpPr>
        <p:spPr>
          <a:xfrm>
            <a:off x="188640" y="212040"/>
            <a:ext cx="11814840" cy="929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Санкт-Петербургский политехнический университет Петра Великого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Физико-механический институт</a:t>
            </a:r>
            <a:endParaRPr lang="ru-RU" sz="16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ru-RU" sz="1600" b="0" strike="noStrike" spc="-1" dirty="0">
                <a:solidFill>
                  <a:srgbClr val="000000"/>
                </a:solidFill>
                <a:latin typeface="Bookman Old Style"/>
              </a:rPr>
              <a:t>Высшая школа прикладной математики и вычислительной физики</a:t>
            </a:r>
            <a:endParaRPr lang="ru-RU" sz="1600" b="0" strike="noStrike" spc="-1" dirty="0">
              <a:latin typeface="Arial"/>
            </a:endParaRPr>
          </a:p>
        </p:txBody>
      </p:sp>
      <p:sp>
        <p:nvSpPr>
          <p:cNvPr id="127" name="Прямоугольник 5"/>
          <p:cNvSpPr/>
          <p:nvPr/>
        </p:nvSpPr>
        <p:spPr>
          <a:xfrm>
            <a:off x="188640" y="6037200"/>
            <a:ext cx="11814840" cy="60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Санкт-Петербург</a:t>
            </a:r>
            <a:endParaRPr lang="ru-RU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2022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Box 5"/>
          <p:cNvSpPr/>
          <p:nvPr/>
        </p:nvSpPr>
        <p:spPr>
          <a:xfrm>
            <a:off x="360000" y="144000"/>
            <a:ext cx="114652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Сверхзвуковое течение в канале с центральным клином: маховское отражение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07F77-C421-41E0-9222-58A693B892C1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10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238" name="Рисунок 1"/>
          <p:cNvPicPr/>
          <p:nvPr/>
        </p:nvPicPr>
        <p:blipFill>
          <a:blip r:embed="rId2"/>
          <a:stretch/>
        </p:blipFill>
        <p:spPr>
          <a:xfrm>
            <a:off x="360000" y="1342800"/>
            <a:ext cx="4319640" cy="1333800"/>
          </a:xfrm>
          <a:prstGeom prst="rect">
            <a:avLst/>
          </a:prstGeom>
          <a:ln w="0">
            <a:noFill/>
          </a:ln>
        </p:spPr>
      </p:pic>
      <p:pic>
        <p:nvPicPr>
          <p:cNvPr id="239" name="Рисунок 15"/>
          <p:cNvPicPr/>
          <p:nvPr/>
        </p:nvPicPr>
        <p:blipFill>
          <a:blip r:embed="rId3"/>
          <a:stretch/>
        </p:blipFill>
        <p:spPr>
          <a:xfrm>
            <a:off x="2850480" y="3138480"/>
            <a:ext cx="5759640" cy="50220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3"/>
          <p:cNvSpPr/>
          <p:nvPr/>
        </p:nvSpPr>
        <p:spPr>
          <a:xfrm>
            <a:off x="1396800" y="2607120"/>
            <a:ext cx="224604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12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. Расчетная сетка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41" name="Рисунок 2"/>
          <p:cNvPicPr/>
          <p:nvPr/>
        </p:nvPicPr>
        <p:blipFill>
          <a:blip r:embed="rId4"/>
          <a:stretch/>
        </p:blipFill>
        <p:spPr>
          <a:xfrm>
            <a:off x="171360" y="3748320"/>
            <a:ext cx="3959640" cy="1222560"/>
          </a:xfrm>
          <a:prstGeom prst="rect">
            <a:avLst/>
          </a:prstGeom>
          <a:ln w="0">
            <a:noFill/>
          </a:ln>
        </p:spPr>
      </p:pic>
      <p:pic>
        <p:nvPicPr>
          <p:cNvPr id="242" name="Рисунок 3"/>
          <p:cNvPicPr/>
          <p:nvPr/>
        </p:nvPicPr>
        <p:blipFill>
          <a:blip r:embed="rId5"/>
          <a:stretch/>
        </p:blipFill>
        <p:spPr>
          <a:xfrm>
            <a:off x="171360" y="5072400"/>
            <a:ext cx="3959640" cy="1228680"/>
          </a:xfrm>
          <a:prstGeom prst="rect">
            <a:avLst/>
          </a:prstGeom>
          <a:ln w="0">
            <a:noFill/>
          </a:ln>
        </p:spPr>
      </p:pic>
      <p:pic>
        <p:nvPicPr>
          <p:cNvPr id="243" name="Рисунок 4"/>
          <p:cNvPicPr/>
          <p:nvPr/>
        </p:nvPicPr>
        <p:blipFill>
          <a:blip r:embed="rId6"/>
          <a:stretch/>
        </p:blipFill>
        <p:spPr>
          <a:xfrm>
            <a:off x="4131360" y="3746160"/>
            <a:ext cx="3959640" cy="1227240"/>
          </a:xfrm>
          <a:prstGeom prst="rect">
            <a:avLst/>
          </a:prstGeom>
          <a:ln w="0">
            <a:noFill/>
          </a:ln>
        </p:spPr>
      </p:pic>
      <p:pic>
        <p:nvPicPr>
          <p:cNvPr id="244" name="Рисунок 6"/>
          <p:cNvPicPr/>
          <p:nvPr/>
        </p:nvPicPr>
        <p:blipFill>
          <a:blip r:embed="rId7"/>
          <a:stretch/>
        </p:blipFill>
        <p:spPr>
          <a:xfrm>
            <a:off x="4131360" y="5078880"/>
            <a:ext cx="3959640" cy="1222560"/>
          </a:xfrm>
          <a:prstGeom prst="rect">
            <a:avLst/>
          </a:prstGeom>
          <a:ln w="0">
            <a:noFill/>
          </a:ln>
        </p:spPr>
      </p:pic>
      <p:pic>
        <p:nvPicPr>
          <p:cNvPr id="245" name="Рисунок 7"/>
          <p:cNvPicPr/>
          <p:nvPr/>
        </p:nvPicPr>
        <p:blipFill>
          <a:blip r:embed="rId8"/>
          <a:stretch/>
        </p:blipFill>
        <p:spPr>
          <a:xfrm>
            <a:off x="8091360" y="3742920"/>
            <a:ext cx="3959640" cy="1233360"/>
          </a:xfrm>
          <a:prstGeom prst="rect">
            <a:avLst/>
          </a:prstGeom>
          <a:ln w="0">
            <a:noFill/>
          </a:ln>
        </p:spPr>
      </p:pic>
      <p:pic>
        <p:nvPicPr>
          <p:cNvPr id="246" name="Рисунок 8"/>
          <p:cNvPicPr/>
          <p:nvPr/>
        </p:nvPicPr>
        <p:blipFill>
          <a:blip r:embed="rId9"/>
          <a:stretch/>
        </p:blipFill>
        <p:spPr>
          <a:xfrm>
            <a:off x="8091360" y="5078880"/>
            <a:ext cx="3959640" cy="1228320"/>
          </a:xfrm>
          <a:prstGeom prst="rect">
            <a:avLst/>
          </a:prstGeom>
          <a:ln w="0">
            <a:noFill/>
          </a:ln>
        </p:spPr>
      </p:pic>
      <p:sp>
        <p:nvSpPr>
          <p:cNvPr id="247" name="TextBox 20"/>
          <p:cNvSpPr/>
          <p:nvPr/>
        </p:nvSpPr>
        <p:spPr>
          <a:xfrm>
            <a:off x="1886040" y="6244920"/>
            <a:ext cx="841320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13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. Поля числа Маха, полученные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VanLeer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48" name="Рисунок 9"/>
          <p:cNvPicPr/>
          <p:nvPr/>
        </p:nvPicPr>
        <p:blipFill>
          <a:blip r:embed="rId10"/>
          <a:stretch/>
        </p:blipFill>
        <p:spPr>
          <a:xfrm>
            <a:off x="5853600" y="601200"/>
            <a:ext cx="5759640" cy="197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22"/>
          <p:cNvSpPr/>
          <p:nvPr/>
        </p:nvSpPr>
        <p:spPr>
          <a:xfrm>
            <a:off x="5532840" y="2411640"/>
            <a:ext cx="511668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14. Распределения относительного давления вдоль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горизонтальной линии 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</a:rPr>
              <a:t>y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0.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8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5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50" name="Овал 10"/>
          <p:cNvSpPr/>
          <p:nvPr/>
        </p:nvSpPr>
        <p:spPr>
          <a:xfrm>
            <a:off x="1734480" y="4971240"/>
            <a:ext cx="1017720" cy="5436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1" name="Овал 24"/>
          <p:cNvSpPr/>
          <p:nvPr/>
        </p:nvSpPr>
        <p:spPr>
          <a:xfrm>
            <a:off x="5730480" y="4971240"/>
            <a:ext cx="1017720" cy="5436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52" name="Овал 25"/>
          <p:cNvSpPr/>
          <p:nvPr/>
        </p:nvSpPr>
        <p:spPr>
          <a:xfrm>
            <a:off x="1734480" y="3633840"/>
            <a:ext cx="1017720" cy="5436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52BE5C-146A-4681-8276-48F93173FF22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11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254" name="TextBox 2"/>
          <p:cNvSpPr/>
          <p:nvPr/>
        </p:nvSpPr>
        <p:spPr>
          <a:xfrm>
            <a:off x="360000" y="144000"/>
            <a:ext cx="7322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Сверхзвуковое обтекание цилиндра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55" name="Рисунок 3"/>
          <p:cNvPicPr/>
          <p:nvPr/>
        </p:nvPicPr>
        <p:blipFill>
          <a:blip r:embed="rId2"/>
          <a:stretch/>
        </p:blipFill>
        <p:spPr>
          <a:xfrm>
            <a:off x="360000" y="806760"/>
            <a:ext cx="1522440" cy="2698920"/>
          </a:xfrm>
          <a:prstGeom prst="rect">
            <a:avLst/>
          </a:prstGeom>
          <a:ln w="0">
            <a:noFill/>
          </a:ln>
        </p:spPr>
      </p:pic>
      <p:pic>
        <p:nvPicPr>
          <p:cNvPr id="256" name="Рисунок 4" descr="Изображение выглядит как текст, топор, броня&#10;&#10;Автоматически созданное описание"/>
          <p:cNvPicPr/>
          <p:nvPr/>
        </p:nvPicPr>
        <p:blipFill>
          <a:blip r:embed="rId3"/>
          <a:stretch/>
        </p:blipFill>
        <p:spPr>
          <a:xfrm>
            <a:off x="2047680" y="806760"/>
            <a:ext cx="1686240" cy="2698920"/>
          </a:xfrm>
          <a:prstGeom prst="rect">
            <a:avLst/>
          </a:prstGeom>
          <a:ln w="0">
            <a:noFill/>
          </a:ln>
        </p:spPr>
      </p:pic>
      <p:sp>
        <p:nvSpPr>
          <p:cNvPr id="257" name="TextBox 5"/>
          <p:cNvSpPr/>
          <p:nvPr/>
        </p:nvSpPr>
        <p:spPr>
          <a:xfrm>
            <a:off x="323280" y="3645720"/>
            <a:ext cx="344844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15. Расчетная область и сетка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58" name="Рисунок 6"/>
          <p:cNvPicPr/>
          <p:nvPr/>
        </p:nvPicPr>
        <p:blipFill>
          <a:blip r:embed="rId4"/>
          <a:stretch/>
        </p:blipFill>
        <p:spPr>
          <a:xfrm>
            <a:off x="4295880" y="832680"/>
            <a:ext cx="1842840" cy="2879640"/>
          </a:xfrm>
          <a:prstGeom prst="rect">
            <a:avLst/>
          </a:prstGeom>
          <a:ln w="0">
            <a:noFill/>
          </a:ln>
        </p:spPr>
      </p:pic>
      <p:pic>
        <p:nvPicPr>
          <p:cNvPr id="259" name="Рисунок 7"/>
          <p:cNvPicPr/>
          <p:nvPr/>
        </p:nvPicPr>
        <p:blipFill>
          <a:blip r:embed="rId5"/>
          <a:stretch/>
        </p:blipFill>
        <p:spPr>
          <a:xfrm>
            <a:off x="6185160" y="832680"/>
            <a:ext cx="1842840" cy="2879640"/>
          </a:xfrm>
          <a:prstGeom prst="rect">
            <a:avLst/>
          </a:prstGeom>
          <a:ln w="0">
            <a:noFill/>
          </a:ln>
        </p:spPr>
      </p:pic>
      <p:pic>
        <p:nvPicPr>
          <p:cNvPr id="260" name="Рисунок 8"/>
          <p:cNvPicPr/>
          <p:nvPr/>
        </p:nvPicPr>
        <p:blipFill>
          <a:blip r:embed="rId6"/>
          <a:stretch/>
        </p:blipFill>
        <p:spPr>
          <a:xfrm>
            <a:off x="8074440" y="804240"/>
            <a:ext cx="1845360" cy="2879640"/>
          </a:xfrm>
          <a:prstGeom prst="rect">
            <a:avLst/>
          </a:prstGeom>
          <a:ln w="0">
            <a:noFill/>
          </a:ln>
        </p:spPr>
      </p:pic>
      <p:pic>
        <p:nvPicPr>
          <p:cNvPr id="261" name="Рисунок 9"/>
          <p:cNvPicPr/>
          <p:nvPr/>
        </p:nvPicPr>
        <p:blipFill>
          <a:blip r:embed="rId7"/>
          <a:stretch/>
        </p:blipFill>
        <p:spPr>
          <a:xfrm>
            <a:off x="9982080" y="832680"/>
            <a:ext cx="577440" cy="28796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0"/>
          <p:cNvPicPr/>
          <p:nvPr/>
        </p:nvPicPr>
        <p:blipFill>
          <a:blip r:embed="rId8"/>
          <a:stretch/>
        </p:blipFill>
        <p:spPr>
          <a:xfrm>
            <a:off x="4295880" y="3878280"/>
            <a:ext cx="1855080" cy="2879640"/>
          </a:xfrm>
          <a:prstGeom prst="rect">
            <a:avLst/>
          </a:prstGeom>
          <a:ln w="0">
            <a:noFill/>
          </a:ln>
        </p:spPr>
      </p:pic>
      <p:pic>
        <p:nvPicPr>
          <p:cNvPr id="263" name="Рисунок 11"/>
          <p:cNvPicPr/>
          <p:nvPr/>
        </p:nvPicPr>
        <p:blipFill>
          <a:blip r:embed="rId9"/>
          <a:stretch/>
        </p:blipFill>
        <p:spPr>
          <a:xfrm>
            <a:off x="6179040" y="3878280"/>
            <a:ext cx="1848960" cy="2879640"/>
          </a:xfrm>
          <a:prstGeom prst="rect">
            <a:avLst/>
          </a:prstGeom>
          <a:ln w="0">
            <a:noFill/>
          </a:ln>
        </p:spPr>
      </p:pic>
      <p:pic>
        <p:nvPicPr>
          <p:cNvPr id="264" name="Рисунок 12"/>
          <p:cNvPicPr/>
          <p:nvPr/>
        </p:nvPicPr>
        <p:blipFill>
          <a:blip r:embed="rId10"/>
          <a:stretch/>
        </p:blipFill>
        <p:spPr>
          <a:xfrm>
            <a:off x="8074440" y="3874320"/>
            <a:ext cx="1847880" cy="2879640"/>
          </a:xfrm>
          <a:prstGeom prst="rect">
            <a:avLst/>
          </a:prstGeom>
          <a:ln w="0">
            <a:noFill/>
          </a:ln>
        </p:spPr>
      </p:pic>
      <p:pic>
        <p:nvPicPr>
          <p:cNvPr id="265" name="Рисунок 13"/>
          <p:cNvPicPr/>
          <p:nvPr/>
        </p:nvPicPr>
        <p:blipFill>
          <a:blip r:embed="rId11"/>
          <a:stretch/>
        </p:blipFill>
        <p:spPr>
          <a:xfrm>
            <a:off x="9982080" y="3874320"/>
            <a:ext cx="599040" cy="2879640"/>
          </a:xfrm>
          <a:prstGeom prst="rect">
            <a:avLst/>
          </a:prstGeom>
          <a:ln w="0">
            <a:noFill/>
          </a:ln>
        </p:spPr>
      </p:pic>
      <p:sp>
        <p:nvSpPr>
          <p:cNvPr id="266" name="TextBox 14"/>
          <p:cNvSpPr/>
          <p:nvPr/>
        </p:nvSpPr>
        <p:spPr>
          <a:xfrm>
            <a:off x="545040" y="5186880"/>
            <a:ext cx="3448440" cy="9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16.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Поля числа Маха, рассчитанные по схеме Курганова-Тадмора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MM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для двух режимов течения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6EF0D-9409-4ABA-B75F-0954DA86614F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12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268" name="TextBox 4"/>
          <p:cNvSpPr/>
          <p:nvPr/>
        </p:nvSpPr>
        <p:spPr>
          <a:xfrm>
            <a:off x="360000" y="821880"/>
            <a:ext cx="10791720" cy="200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	При обтекании цилиндра высокоскоростным потоком возникает отошедший скачок уплотнения, относительное расстояние до которого можно определить по следующей формуле: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269" name="TextBox 5"/>
          <p:cNvSpPr/>
          <p:nvPr/>
        </p:nvSpPr>
        <p:spPr>
          <a:xfrm>
            <a:off x="360000" y="144000"/>
            <a:ext cx="7322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Сверхзвуковое обтекание цилиндра</a:t>
            </a:r>
            <a:endParaRPr lang="ru-RU" sz="2800" b="0" strike="noStrike" spc="-1">
              <a:latin typeface="Arial"/>
            </a:endParaRPr>
          </a:p>
        </p:txBody>
      </p:sp>
      <p:graphicFrame>
        <p:nvGraphicFramePr>
          <p:cNvPr id="270" name="Объект 269"/>
          <p:cNvGraphicFramePr/>
          <p:nvPr/>
        </p:nvGraphicFramePr>
        <p:xfrm>
          <a:off x="4441680" y="1628640"/>
          <a:ext cx="2628720" cy="57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DSMT4">
                  <p:embed/>
                </p:oleObj>
              </mc:Choice>
              <mc:Fallback>
                <p:oleObj r:id="rId2" imgW="0" imgH="0" progId="Equation.DSMT4">
                  <p:embed/>
                  <p:pic>
                    <p:nvPicPr>
                      <p:cNvPr id="271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4441680" y="1628640"/>
                        <a:ext cx="2628720" cy="5713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2" name="Рисунок 23"/>
          <p:cNvPicPr/>
          <p:nvPr/>
        </p:nvPicPr>
        <p:blipFill>
          <a:blip r:embed="rId4"/>
          <a:srcRect b="13176"/>
          <a:stretch/>
        </p:blipFill>
        <p:spPr>
          <a:xfrm>
            <a:off x="3068280" y="2388240"/>
            <a:ext cx="6055200" cy="1108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24"/>
          <p:cNvSpPr/>
          <p:nvPr/>
        </p:nvSpPr>
        <p:spPr>
          <a:xfrm>
            <a:off x="2786400" y="3494520"/>
            <a:ext cx="661860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Табл. 1. Относительные расстояния от цилиндра до головной ударной волны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274" name="Рисунок 25"/>
          <p:cNvPicPr/>
          <p:nvPr/>
        </p:nvPicPr>
        <p:blipFill>
          <a:blip r:embed="rId5"/>
          <a:stretch/>
        </p:blipFill>
        <p:spPr>
          <a:xfrm>
            <a:off x="426960" y="4003560"/>
            <a:ext cx="4319640" cy="2697120"/>
          </a:xfrm>
          <a:prstGeom prst="rect">
            <a:avLst/>
          </a:prstGeom>
          <a:ln w="0">
            <a:noFill/>
          </a:ln>
        </p:spPr>
      </p:pic>
      <p:pic>
        <p:nvPicPr>
          <p:cNvPr id="275" name="Рисунок 26"/>
          <p:cNvPicPr/>
          <p:nvPr/>
        </p:nvPicPr>
        <p:blipFill>
          <a:blip r:embed="rId6"/>
          <a:stretch/>
        </p:blipFill>
        <p:spPr>
          <a:xfrm>
            <a:off x="4737960" y="3963240"/>
            <a:ext cx="4319640" cy="2778840"/>
          </a:xfrm>
          <a:prstGeom prst="rect">
            <a:avLst/>
          </a:prstGeom>
          <a:ln w="0">
            <a:noFill/>
          </a:ln>
        </p:spPr>
      </p:pic>
      <p:sp>
        <p:nvSpPr>
          <p:cNvPr id="276" name="TextBox 27"/>
          <p:cNvSpPr/>
          <p:nvPr/>
        </p:nvSpPr>
        <p:spPr>
          <a:xfrm>
            <a:off x="8803440" y="4694040"/>
            <a:ext cx="3620160" cy="104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17. Распределения относительного давления вдоль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горизонтальной линии 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</a:rPr>
              <a:t>y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0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Num" idx="21"/>
          </p:nvPr>
        </p:nvSpPr>
        <p:spPr>
          <a:xfrm>
            <a:off x="8610480" y="5762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424FC6-9B56-4763-B20F-A855828A051E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  <p:pic>
        <p:nvPicPr>
          <p:cNvPr id="285" name="Рисунок 3"/>
          <p:cNvPicPr/>
          <p:nvPr/>
        </p:nvPicPr>
        <p:blipFill>
          <a:blip r:embed="rId2"/>
          <a:stretch/>
        </p:blipFill>
        <p:spPr>
          <a:xfrm>
            <a:off x="360000" y="272160"/>
            <a:ext cx="1846080" cy="2879640"/>
          </a:xfrm>
          <a:prstGeom prst="rect">
            <a:avLst/>
          </a:prstGeom>
          <a:ln w="0">
            <a:noFill/>
          </a:ln>
        </p:spPr>
      </p:pic>
      <p:pic>
        <p:nvPicPr>
          <p:cNvPr id="286" name="Рисунок 4"/>
          <p:cNvPicPr/>
          <p:nvPr/>
        </p:nvPicPr>
        <p:blipFill>
          <a:blip r:embed="rId3"/>
          <a:stretch/>
        </p:blipFill>
        <p:spPr>
          <a:xfrm>
            <a:off x="2206440" y="272160"/>
            <a:ext cx="1847520" cy="2879640"/>
          </a:xfrm>
          <a:prstGeom prst="rect">
            <a:avLst/>
          </a:prstGeom>
          <a:ln w="0">
            <a:noFill/>
          </a:ln>
        </p:spPr>
      </p:pic>
      <p:pic>
        <p:nvPicPr>
          <p:cNvPr id="287" name="Рисунок 5"/>
          <p:cNvPicPr/>
          <p:nvPr/>
        </p:nvPicPr>
        <p:blipFill>
          <a:blip r:embed="rId4"/>
          <a:stretch/>
        </p:blipFill>
        <p:spPr>
          <a:xfrm>
            <a:off x="4056840" y="272160"/>
            <a:ext cx="1843920" cy="2879640"/>
          </a:xfrm>
          <a:prstGeom prst="rect">
            <a:avLst/>
          </a:prstGeom>
          <a:ln w="0">
            <a:noFill/>
          </a:ln>
        </p:spPr>
      </p:pic>
      <p:pic>
        <p:nvPicPr>
          <p:cNvPr id="288" name="Рисунок 6"/>
          <p:cNvPicPr/>
          <p:nvPr/>
        </p:nvPicPr>
        <p:blipFill>
          <a:blip r:embed="rId5"/>
          <a:stretch/>
        </p:blipFill>
        <p:spPr>
          <a:xfrm>
            <a:off x="5901120" y="272160"/>
            <a:ext cx="1839960" cy="2879640"/>
          </a:xfrm>
          <a:prstGeom prst="rect">
            <a:avLst/>
          </a:prstGeom>
          <a:ln w="0">
            <a:noFill/>
          </a:ln>
        </p:spPr>
      </p:pic>
      <p:pic>
        <p:nvPicPr>
          <p:cNvPr id="289" name="Рисунок 7"/>
          <p:cNvPicPr/>
          <p:nvPr/>
        </p:nvPicPr>
        <p:blipFill>
          <a:blip r:embed="rId6"/>
          <a:stretch/>
        </p:blipFill>
        <p:spPr>
          <a:xfrm>
            <a:off x="7747560" y="272160"/>
            <a:ext cx="1837800" cy="2879640"/>
          </a:xfrm>
          <a:prstGeom prst="rect">
            <a:avLst/>
          </a:prstGeom>
          <a:ln w="0">
            <a:noFill/>
          </a:ln>
        </p:spPr>
      </p:pic>
      <p:pic>
        <p:nvPicPr>
          <p:cNvPr id="290" name="Рисунок 8"/>
          <p:cNvPicPr/>
          <p:nvPr/>
        </p:nvPicPr>
        <p:blipFill>
          <a:blip r:embed="rId7"/>
          <a:stretch/>
        </p:blipFill>
        <p:spPr>
          <a:xfrm>
            <a:off x="9585720" y="272160"/>
            <a:ext cx="1846080" cy="28796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9"/>
          <p:cNvPicPr/>
          <p:nvPr/>
        </p:nvPicPr>
        <p:blipFill>
          <a:blip r:embed="rId8"/>
          <a:stretch/>
        </p:blipFill>
        <p:spPr>
          <a:xfrm>
            <a:off x="11432160" y="272160"/>
            <a:ext cx="598680" cy="2879640"/>
          </a:xfrm>
          <a:prstGeom prst="rect">
            <a:avLst/>
          </a:prstGeom>
          <a:ln w="0">
            <a:noFill/>
          </a:ln>
        </p:spPr>
      </p:pic>
      <p:pic>
        <p:nvPicPr>
          <p:cNvPr id="292" name="Рисунок 10"/>
          <p:cNvPicPr/>
          <p:nvPr/>
        </p:nvPicPr>
        <p:blipFill>
          <a:blip r:embed="rId9"/>
          <a:stretch/>
        </p:blipFill>
        <p:spPr>
          <a:xfrm>
            <a:off x="360720" y="3216960"/>
            <a:ext cx="1845360" cy="2879640"/>
          </a:xfrm>
          <a:prstGeom prst="rect">
            <a:avLst/>
          </a:prstGeom>
          <a:ln w="0">
            <a:noFill/>
          </a:ln>
        </p:spPr>
      </p:pic>
      <p:pic>
        <p:nvPicPr>
          <p:cNvPr id="293" name="Рисунок 11"/>
          <p:cNvPicPr/>
          <p:nvPr/>
        </p:nvPicPr>
        <p:blipFill>
          <a:blip r:embed="rId10"/>
          <a:stretch/>
        </p:blipFill>
        <p:spPr>
          <a:xfrm>
            <a:off x="2207880" y="3216960"/>
            <a:ext cx="1846080" cy="2879640"/>
          </a:xfrm>
          <a:prstGeom prst="rect">
            <a:avLst/>
          </a:prstGeom>
          <a:ln w="0">
            <a:noFill/>
          </a:ln>
        </p:spPr>
      </p:pic>
      <p:pic>
        <p:nvPicPr>
          <p:cNvPr id="294" name="Рисунок 12"/>
          <p:cNvPicPr/>
          <p:nvPr/>
        </p:nvPicPr>
        <p:blipFill>
          <a:blip r:embed="rId11"/>
          <a:stretch/>
        </p:blipFill>
        <p:spPr>
          <a:xfrm>
            <a:off x="4054320" y="3216960"/>
            <a:ext cx="1852920" cy="2879640"/>
          </a:xfrm>
          <a:prstGeom prst="rect">
            <a:avLst/>
          </a:prstGeom>
          <a:ln w="0">
            <a:noFill/>
          </a:ln>
        </p:spPr>
      </p:pic>
      <p:pic>
        <p:nvPicPr>
          <p:cNvPr id="295" name="Рисунок 13"/>
          <p:cNvPicPr/>
          <p:nvPr/>
        </p:nvPicPr>
        <p:blipFill>
          <a:blip r:embed="rId12"/>
          <a:stretch/>
        </p:blipFill>
        <p:spPr>
          <a:xfrm>
            <a:off x="5915880" y="3216960"/>
            <a:ext cx="1846080" cy="2879640"/>
          </a:xfrm>
          <a:prstGeom prst="rect">
            <a:avLst/>
          </a:prstGeom>
          <a:ln w="0">
            <a:noFill/>
          </a:ln>
        </p:spPr>
      </p:pic>
      <p:pic>
        <p:nvPicPr>
          <p:cNvPr id="296" name="Рисунок 14"/>
          <p:cNvPicPr/>
          <p:nvPr/>
        </p:nvPicPr>
        <p:blipFill>
          <a:blip r:embed="rId13"/>
          <a:stretch/>
        </p:blipFill>
        <p:spPr>
          <a:xfrm>
            <a:off x="7743600" y="3216960"/>
            <a:ext cx="1851480" cy="2879640"/>
          </a:xfrm>
          <a:prstGeom prst="rect">
            <a:avLst/>
          </a:prstGeom>
          <a:ln w="0">
            <a:noFill/>
          </a:ln>
        </p:spPr>
      </p:pic>
      <p:pic>
        <p:nvPicPr>
          <p:cNvPr id="297" name="Рисунок 15"/>
          <p:cNvPicPr/>
          <p:nvPr/>
        </p:nvPicPr>
        <p:blipFill>
          <a:blip r:embed="rId14"/>
          <a:stretch/>
        </p:blipFill>
        <p:spPr>
          <a:xfrm>
            <a:off x="9595440" y="3216960"/>
            <a:ext cx="1845360" cy="2879640"/>
          </a:xfrm>
          <a:prstGeom prst="rect">
            <a:avLst/>
          </a:prstGeom>
          <a:ln w="0">
            <a:noFill/>
          </a:ln>
        </p:spPr>
      </p:pic>
      <p:pic>
        <p:nvPicPr>
          <p:cNvPr id="298" name="Рисунок 16"/>
          <p:cNvPicPr/>
          <p:nvPr/>
        </p:nvPicPr>
        <p:blipFill>
          <a:blip r:embed="rId15"/>
          <a:stretch/>
        </p:blipFill>
        <p:spPr>
          <a:xfrm>
            <a:off x="11453040" y="3216960"/>
            <a:ext cx="577800" cy="28796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17"/>
          <p:cNvSpPr/>
          <p:nvPr/>
        </p:nvSpPr>
        <p:spPr>
          <a:xfrm>
            <a:off x="377280" y="6036840"/>
            <a:ext cx="1143720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18.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Поля числа Маха, рассчитанные по схемам: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AUSM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a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AUSM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+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b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HLL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c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HLLC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d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, Русанова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e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, Курганова-Тадмора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  <a:ea typeface="Calibri"/>
              </a:rPr>
              <a:t>f 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)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VL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91066C-57AF-49B9-879B-AFDAD26616EC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14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301" name="TextBox 4"/>
          <p:cNvSpPr/>
          <p:nvPr/>
        </p:nvSpPr>
        <p:spPr>
          <a:xfrm>
            <a:off x="360000" y="144000"/>
            <a:ext cx="114890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Одномерное нестационарное течение в ударной трубе 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02" name="TextBox 7"/>
          <p:cNvSpPr/>
          <p:nvPr/>
        </p:nvSpPr>
        <p:spPr>
          <a:xfrm>
            <a:off x="144000" y="696960"/>
            <a:ext cx="11832120" cy="92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Ударная труба разделена тонкой диафрагмой на камеру высокого и низкого давления. В начальный момент времени диафрагма сносится, и толкающий газ начинает проникать в камеру низкого давления, сжимая перед собой рабочий газ. По рабочему газу бежит ударная волна, а по толкающему – волна разрежения в противоположную сторону.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303" name="Рисунок 8"/>
          <p:cNvPicPr/>
          <p:nvPr/>
        </p:nvPicPr>
        <p:blipFill>
          <a:blip r:embed="rId2"/>
          <a:stretch/>
        </p:blipFill>
        <p:spPr>
          <a:xfrm>
            <a:off x="688320" y="1852560"/>
            <a:ext cx="4565520" cy="2339640"/>
          </a:xfrm>
          <a:prstGeom prst="rect">
            <a:avLst/>
          </a:prstGeom>
          <a:ln w="0">
            <a:noFill/>
          </a:ln>
        </p:spPr>
      </p:pic>
      <p:sp>
        <p:nvSpPr>
          <p:cNvPr id="304" name="TextBox 13"/>
          <p:cNvSpPr/>
          <p:nvPr/>
        </p:nvSpPr>
        <p:spPr>
          <a:xfrm>
            <a:off x="5987880" y="1886760"/>
            <a:ext cx="6033960" cy="23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Рис. 1.19. Распределения скорости, давления и плотности, полученные по схеме Курганова-Тадмора с применением ограничителя </a:t>
            </a:r>
            <a:r>
              <a:rPr lang="en-US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MM</a:t>
            </a: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: </a:t>
            </a:r>
            <a:br>
              <a:rPr sz="1600"/>
            </a:b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1 – невозмущенный исследуемый газ, 2 – фронт ударной волны, 3 – область сжатого газа между контактным разрывом и ударной волной, 4 – фронт контактного разрыва, 5 – область, занятая центрированной волной разрежения, 6 – область, соответствующая начальному состоянию газа, </a:t>
            </a:r>
            <a:r>
              <a:rPr lang="en-US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U</a:t>
            </a:r>
            <a:r>
              <a:rPr lang="ru-RU" sz="1600" b="0" strike="noStrike" spc="-1" baseline="-25000">
                <a:solidFill>
                  <a:srgbClr val="000000"/>
                </a:solidFill>
                <a:latin typeface="Bookman Old Style"/>
                <a:ea typeface="Calibri"/>
              </a:rPr>
              <a:t>0</a:t>
            </a: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Calibri"/>
              </a:rPr>
              <a:t> – скорость спутного потока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305" name="Рисунок 19"/>
          <p:cNvPicPr/>
          <p:nvPr/>
        </p:nvPicPr>
        <p:blipFill>
          <a:blip r:embed="rId3"/>
          <a:stretch/>
        </p:blipFill>
        <p:spPr>
          <a:xfrm>
            <a:off x="546840" y="4277520"/>
            <a:ext cx="3484080" cy="2339640"/>
          </a:xfrm>
          <a:prstGeom prst="rect">
            <a:avLst/>
          </a:prstGeom>
          <a:ln w="0">
            <a:noFill/>
          </a:ln>
        </p:spPr>
      </p:pic>
      <p:pic>
        <p:nvPicPr>
          <p:cNvPr id="306" name="Рисунок 20"/>
          <p:cNvPicPr/>
          <p:nvPr/>
        </p:nvPicPr>
        <p:blipFill>
          <a:blip r:embed="rId4"/>
          <a:stretch/>
        </p:blipFill>
        <p:spPr>
          <a:xfrm>
            <a:off x="4165560" y="4329720"/>
            <a:ext cx="5671800" cy="233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48073A-55E2-4DD1-9B3C-4F0747DF0B81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15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308" name="TextBox 2"/>
          <p:cNvSpPr/>
          <p:nvPr/>
        </p:nvSpPr>
        <p:spPr>
          <a:xfrm>
            <a:off x="360000" y="144000"/>
            <a:ext cx="1148904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Заключение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09" name="TextBox 3"/>
          <p:cNvSpPr/>
          <p:nvPr/>
        </p:nvSpPr>
        <p:spPr>
          <a:xfrm>
            <a:off x="360000" y="603360"/>
            <a:ext cx="11489040" cy="593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700" b="0" strike="noStrike" spc="-1" dirty="0">
                <a:solidFill>
                  <a:srgbClr val="000000"/>
                </a:solidFill>
                <a:latin typeface="Bookman Old Style"/>
              </a:rPr>
              <a:t>В решатель OpenFOAM добавлены программные модули для аппроксимации вектора конвективных потоков по схемам AUSM, AUSM+, HLL, HLLC, Русанова</a:t>
            </a:r>
            <a:endParaRPr lang="ru-RU" sz="17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700" b="0" strike="noStrike" spc="-1" dirty="0">
                <a:solidFill>
                  <a:srgbClr val="000000"/>
                </a:solidFill>
                <a:latin typeface="Bookman Old Style"/>
              </a:rPr>
              <a:t>Граничное условие на непроницаемой поверхности в виде нулевого градиента приводит к возникновению нефизических осцилляций около излома поверхности, которые впоследствии оказывают существенное влияние на поле течения</a:t>
            </a:r>
            <a:endParaRPr lang="ru-RU" sz="17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700" b="0" strike="noStrike" spc="-1" dirty="0">
                <a:solidFill>
                  <a:srgbClr val="000000"/>
                </a:solidFill>
                <a:latin typeface="Bookman Old Style"/>
              </a:rPr>
              <a:t>Сопоставление решений, полученных по различным схемам в случае маховского отражения, показало, что существенные отличия наблюдаются в области дозвукового течения за «ножкой Маха». При применении схем AUSM, AUSM+, HLLC наблюдаются сильные осцилляции, когда как схемы HLL, Русанова и Курганова-Тадмора дают гладкое решение (при этом результаты, полученные с использованием схем Русанова и Курганова-Тадмора, практически совпадают)</a:t>
            </a:r>
            <a:endParaRPr lang="ru-RU" sz="17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700" b="0" strike="noStrike" spc="-1" dirty="0">
                <a:solidFill>
                  <a:srgbClr val="000000"/>
                </a:solidFill>
                <a:latin typeface="Bookman Old Style"/>
              </a:rPr>
              <a:t>В задаче стационарного обтекания цилиндра однородным потоком перед фронтом ударной волны наблюдаются сильные осцилляции для схемы HLLC, связанные с ее малой диссипативностью</a:t>
            </a:r>
            <a:endParaRPr lang="ru-RU" sz="17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700" b="0" strike="noStrike" spc="-1" dirty="0">
                <a:solidFill>
                  <a:srgbClr val="000000"/>
                </a:solidFill>
                <a:latin typeface="Bookman Old Style"/>
              </a:rPr>
              <a:t>В задаче одномерного нестационарного течения в ударной трубе получено приемлемое согласие численного распределения параметров газа с аналитическим решением</a:t>
            </a:r>
            <a:endParaRPr lang="ru-RU" sz="1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3AB65-2C7F-458C-81B2-D3277DCEC18E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2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29" name="TextBox 2"/>
          <p:cNvSpPr/>
          <p:nvPr/>
        </p:nvSpPr>
        <p:spPr>
          <a:xfrm>
            <a:off x="5275440" y="666720"/>
            <a:ext cx="190332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Введение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0" name="TextBox 3"/>
          <p:cNvSpPr/>
          <p:nvPr/>
        </p:nvSpPr>
        <p:spPr>
          <a:xfrm>
            <a:off x="333360" y="1276200"/>
            <a:ext cx="11525040" cy="585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Bookman Old Style"/>
              </a:rPr>
              <a:t>Цели работы: </a:t>
            </a:r>
            <a:endParaRPr lang="ru-RU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Реализация методов аппроксимации конвективных потоков в решателе пакета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Bookman Old Style"/>
              </a:rPr>
              <a:t>OpenFOAM</a:t>
            </a: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 для расчёта существенно сжимаемых течений</a:t>
            </a:r>
            <a:endParaRPr lang="ru-RU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Тестирование пакета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Bookman Old Style"/>
              </a:rPr>
              <a:t>OpenFOAM</a:t>
            </a: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 применительно к задачам газовой динамики:</a:t>
            </a:r>
            <a:endParaRPr lang="ru-RU" sz="1800" b="0" strike="noStrike" spc="-1" dirty="0">
              <a:latin typeface="Arial"/>
            </a:endParaRPr>
          </a:p>
          <a:p>
            <a:pPr marL="1200240" lvl="2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Одномерное нестационарное течение в ударной трубе 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задача о распаде разрыва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ru-RU" sz="1800" b="0" strike="noStrike" spc="-1" dirty="0">
              <a:latin typeface="Arial"/>
            </a:endParaRPr>
          </a:p>
          <a:p>
            <a:pPr marL="1200240" lvl="2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Стационарное течение идеального газа в плоском канале с центральным клином</a:t>
            </a:r>
            <a:endParaRPr lang="ru-RU" sz="1800" b="0" strike="noStrike" spc="-1" dirty="0">
              <a:latin typeface="Arial"/>
            </a:endParaRPr>
          </a:p>
          <a:p>
            <a:pPr marL="1200240" lvl="2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Стационарное обтекание цилиндра гиперзвуковым однородным потоком газа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b="1" strike="noStrike" spc="-1" dirty="0">
                <a:solidFill>
                  <a:srgbClr val="000000"/>
                </a:solidFill>
                <a:latin typeface="Bookman Old Style"/>
              </a:rPr>
              <a:t>Задачи</a:t>
            </a:r>
            <a:r>
              <a:rPr lang="en-US" sz="1800" b="1" strike="noStrike" spc="-1" dirty="0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latin typeface="Bookman Old Style"/>
              </a:rPr>
              <a:t>работы:</a:t>
            </a:r>
            <a:endParaRPr lang="ru-RU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Реализация методов аппроксимации конвективных потоков в пакете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Bookman Old Style"/>
              </a:rPr>
              <a:t>OpenFOAM</a:t>
            </a:r>
            <a:endParaRPr lang="ru-RU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Выбор тестовых задач, проведение сопоставительных расчетов</a:t>
            </a:r>
            <a:endParaRPr lang="ru-RU" sz="1800" b="0" strike="noStrike" spc="-1" dirty="0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 dirty="0">
                <a:solidFill>
                  <a:srgbClr val="000000"/>
                </a:solidFill>
                <a:latin typeface="Bookman Old Style"/>
              </a:rPr>
              <a:t>Исследование особенностей применения ограничителей в процедуре реконструкции газодинамических переменных</a:t>
            </a:r>
            <a:endParaRPr lang="ru-RU" sz="1800" b="0" strike="noStrike" spc="-1" dirty="0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44430B-5042-4B3E-94A8-92A0E4AD06FD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3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32" name="TextBox 2"/>
          <p:cNvSpPr/>
          <p:nvPr/>
        </p:nvSpPr>
        <p:spPr>
          <a:xfrm>
            <a:off x="2438640" y="666000"/>
            <a:ext cx="73576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Пакет прикладных программ </a:t>
            </a:r>
            <a:r>
              <a:rPr lang="en-US" sz="2800" b="1" strike="noStrike" spc="-1">
                <a:solidFill>
                  <a:srgbClr val="2F5597"/>
                </a:solidFill>
                <a:latin typeface="Bookman Old Style"/>
              </a:rPr>
              <a:t>OpenFOAM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3" name="TextBox 3"/>
          <p:cNvSpPr/>
          <p:nvPr/>
        </p:nvSpPr>
        <p:spPr>
          <a:xfrm>
            <a:off x="364680" y="1618200"/>
            <a:ext cx="1150596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Bookman Old Style"/>
              </a:rPr>
              <a:t>OpenFOAM</a:t>
            </a:r>
            <a:r>
              <a:rPr lang="en-US" sz="1800" b="0" strike="noStrike" spc="-1">
                <a:solidFill>
                  <a:srgbClr val="000000"/>
                </a:solidFill>
                <a:latin typeface="Bookman Old Style"/>
              </a:rPr>
              <a:t> – </a:t>
            </a: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открытая интегрируемая платформа для численного моделирования задач механики сплошных сред. Библиотеки OpenFOAM написаны с использованием объектно-ориентированного программирования на ЯП С++.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Bookman Old Style"/>
              </a:rPr>
              <a:t>Обоснованность выбора: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Открытый исходный код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Основан на МКО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Имеется решатель для расчета течений сжимаемого газа с большими скоростями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Содержит множество примеров и тестовых задач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Программный интерфейс MPI (Message Passing Interface) для проведения параллельных вычислений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CE1BA-79BD-45F7-B30B-1D457ABF24BC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4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3521880" y="666000"/>
            <a:ext cx="45108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Математическая модель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328680" y="1420920"/>
            <a:ext cx="11534400" cy="155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Интегральная формулировка законов сохранения: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137" name="Объект 136"/>
          <p:cNvGraphicFramePr/>
          <p:nvPr/>
        </p:nvGraphicFramePr>
        <p:xfrm>
          <a:off x="1384200" y="2030400"/>
          <a:ext cx="3746160" cy="67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DSMT4">
                  <p:embed/>
                </p:oleObj>
              </mc:Choice>
              <mc:Fallback>
                <p:oleObj r:id="rId2" imgW="0" imgH="0" progId="Equation.DSMT4">
                  <p:embed/>
                  <p:pic>
                    <p:nvPicPr>
                      <p:cNvPr id="138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384200" y="2030400"/>
                        <a:ext cx="3746160" cy="672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Объект 138"/>
          <p:cNvGraphicFramePr/>
          <p:nvPr/>
        </p:nvGraphicFramePr>
        <p:xfrm>
          <a:off x="450720" y="3509640"/>
          <a:ext cx="5613120" cy="186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DSMT4">
                  <p:embed/>
                </p:oleObj>
              </mc:Choice>
              <mc:Fallback>
                <p:oleObj r:id="rId4" imgW="0" imgH="0" progId="Equation.DSMT4">
                  <p:embed/>
                  <p:pic>
                    <p:nvPicPr>
                      <p:cNvPr id="140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450720" y="3509640"/>
                        <a:ext cx="5613120" cy="1866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Прямоугольник: скругленные углы 9"/>
          <p:cNvSpPr/>
          <p:nvPr/>
        </p:nvSpPr>
        <p:spPr>
          <a:xfrm>
            <a:off x="1600560" y="3448800"/>
            <a:ext cx="2268360" cy="19879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Прямоугольник: скругленные углы 18"/>
          <p:cNvSpPr/>
          <p:nvPr/>
        </p:nvSpPr>
        <p:spPr>
          <a:xfrm>
            <a:off x="6766560" y="1305000"/>
            <a:ext cx="5019480" cy="23036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Требования к схеме:</a:t>
            </a:r>
            <a:endParaRPr lang="ru-RU" sz="16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Разрешение разрывов без образования осцилляций;</a:t>
            </a:r>
            <a:endParaRPr lang="ru-RU" sz="16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Аппроксимация гладких решений с максимально высоким порядком точности.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43" name="TextBox 19"/>
          <p:cNvSpPr/>
          <p:nvPr/>
        </p:nvSpPr>
        <p:spPr>
          <a:xfrm>
            <a:off x="3690720" y="2506320"/>
            <a:ext cx="68868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200" b="0" strike="noStrike" spc="-1">
                <a:solidFill>
                  <a:srgbClr val="2F5597"/>
                </a:solidFill>
                <a:latin typeface="Bookman Old Style"/>
              </a:rPr>
              <a:t>?</a:t>
            </a:r>
            <a:endParaRPr lang="ru-RU" sz="7200" b="0" strike="noStrike" spc="-1">
              <a:latin typeface="Arial"/>
            </a:endParaRPr>
          </a:p>
        </p:txBody>
      </p:sp>
      <p:sp>
        <p:nvSpPr>
          <p:cNvPr id="144" name="TextBox 20"/>
          <p:cNvSpPr/>
          <p:nvPr/>
        </p:nvSpPr>
        <p:spPr>
          <a:xfrm>
            <a:off x="6855480" y="2297880"/>
            <a:ext cx="435600" cy="11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7200" b="0" strike="noStrike" spc="-1">
                <a:solidFill>
                  <a:srgbClr val="ED7D31"/>
                </a:solidFill>
                <a:latin typeface="Bookman Old Style"/>
              </a:rPr>
              <a:t>!</a:t>
            </a:r>
            <a:endParaRPr lang="ru-RU" sz="7200" b="0" strike="noStrike" spc="-1">
              <a:latin typeface="Arial"/>
            </a:endParaRPr>
          </a:p>
        </p:txBody>
      </p:sp>
      <p:graphicFrame>
        <p:nvGraphicFramePr>
          <p:cNvPr id="145" name="Объект 144"/>
          <p:cNvGraphicFramePr/>
          <p:nvPr/>
        </p:nvGraphicFramePr>
        <p:xfrm>
          <a:off x="7514640" y="4369320"/>
          <a:ext cx="2463480" cy="67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0" imgH="0" progId="Equation.DSMT4">
                  <p:embed/>
                </p:oleObj>
              </mc:Choice>
              <mc:Fallback>
                <p:oleObj r:id="rId6" imgW="0" imgH="0" progId="Equation.DSMT4">
                  <p:embed/>
                  <p:pic>
                    <p:nvPicPr>
                      <p:cNvPr id="146" name=""/>
                      <p:cNvPicPr/>
                      <p:nvPr/>
                    </p:nvPicPr>
                    <p:blipFill>
                      <a:blip r:embed="rId7"/>
                      <a:stretch/>
                    </p:blipFill>
                    <p:spPr>
                      <a:xfrm>
                        <a:off x="7514640" y="4369320"/>
                        <a:ext cx="2463480" cy="6728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extBox 22"/>
          <p:cNvSpPr/>
          <p:nvPr/>
        </p:nvSpPr>
        <p:spPr>
          <a:xfrm>
            <a:off x="6775560" y="3926880"/>
            <a:ext cx="347148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Дискретизация уравнения по МКО:</a:t>
            </a:r>
            <a:endParaRPr lang="ru-RU" sz="1600" b="0" strike="noStrike" spc="-1">
              <a:latin typeface="Arial"/>
            </a:endParaRPr>
          </a:p>
        </p:txBody>
      </p:sp>
      <p:graphicFrame>
        <p:nvGraphicFramePr>
          <p:cNvPr id="148" name="Объект 147"/>
          <p:cNvGraphicFramePr/>
          <p:nvPr/>
        </p:nvGraphicFramePr>
        <p:xfrm>
          <a:off x="7102080" y="5654160"/>
          <a:ext cx="32889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Equation.DSMT4">
                  <p:embed/>
                </p:oleObj>
              </mc:Choice>
              <mc:Fallback>
                <p:oleObj r:id="rId8" imgW="0" imgH="0" progId="Equation.DSMT4">
                  <p:embed/>
                  <p:pic>
                    <p:nvPicPr>
                      <p:cNvPr id="149" name=""/>
                      <p:cNvPicPr/>
                      <p:nvPr/>
                    </p:nvPicPr>
                    <p:blipFill>
                      <a:blip r:embed="rId9"/>
                      <a:stretch/>
                    </p:blipFill>
                    <p:spPr>
                      <a:xfrm>
                        <a:off x="7102080" y="5654160"/>
                        <a:ext cx="3288960" cy="786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TextBox 24"/>
          <p:cNvSpPr/>
          <p:nvPr/>
        </p:nvSpPr>
        <p:spPr>
          <a:xfrm>
            <a:off x="6798960" y="5207400"/>
            <a:ext cx="41252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Аппроксимация производной по времени:</a:t>
            </a:r>
            <a:endParaRPr lang="ru-RU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Блок-схема: процесс 53"/>
          <p:cNvSpPr/>
          <p:nvPr/>
        </p:nvSpPr>
        <p:spPr>
          <a:xfrm>
            <a:off x="999360" y="4465800"/>
            <a:ext cx="10188360" cy="1890000"/>
          </a:xfrm>
          <a:prstGeom prst="flowChartProcess">
            <a:avLst/>
          </a:prstGeom>
          <a:noFill/>
          <a:ln w="19050">
            <a:solidFill>
              <a:srgbClr val="00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9422EA-9CE6-4D5E-B83C-BDE30A3B2EF9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5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53" name="Блок-схема: процесс 7"/>
          <p:cNvSpPr/>
          <p:nvPr/>
        </p:nvSpPr>
        <p:spPr>
          <a:xfrm>
            <a:off x="2484000" y="1968840"/>
            <a:ext cx="2883240" cy="734040"/>
          </a:xfrm>
          <a:prstGeom prst="flowChartProcess">
            <a:avLst/>
          </a:prstGeom>
          <a:solidFill>
            <a:srgbClr val="4472C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Методы сквозного счета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4" name="Блок-схема: процесс 8"/>
          <p:cNvSpPr/>
          <p:nvPr/>
        </p:nvSpPr>
        <p:spPr>
          <a:xfrm>
            <a:off x="4664880" y="3436200"/>
            <a:ext cx="2876400" cy="734040"/>
          </a:xfrm>
          <a:prstGeom prst="flowChartProcess">
            <a:avLst/>
          </a:prstGeom>
          <a:solidFill>
            <a:srgbClr val="4472C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Методы годуновского типа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5" name="Блок-схема: процесс 9"/>
          <p:cNvSpPr/>
          <p:nvPr/>
        </p:nvSpPr>
        <p:spPr>
          <a:xfrm>
            <a:off x="4657680" y="545760"/>
            <a:ext cx="2883240" cy="734040"/>
          </a:xfrm>
          <a:prstGeom prst="flowChartProcess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Методы поиска решения с разрывами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6" name="Блок-схема: процесс 10"/>
          <p:cNvSpPr/>
          <p:nvPr/>
        </p:nvSpPr>
        <p:spPr>
          <a:xfrm>
            <a:off x="338760" y="3433680"/>
            <a:ext cx="2883240" cy="734040"/>
          </a:xfrm>
          <a:prstGeom prst="flowChartProcess">
            <a:avLst/>
          </a:prstGeom>
          <a:solidFill>
            <a:srgbClr val="4472C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Методы расщепления потоков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7" name="Блок-схема: процесс 19"/>
          <p:cNvSpPr/>
          <p:nvPr/>
        </p:nvSpPr>
        <p:spPr>
          <a:xfrm>
            <a:off x="6787440" y="1987560"/>
            <a:ext cx="2920320" cy="734040"/>
          </a:xfrm>
          <a:prstGeom prst="flowChartProcess">
            <a:avLst/>
          </a:prstGeom>
          <a:solidFill>
            <a:srgbClr val="4472C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Методы с выделением разрывов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8" name="Соединитель: уступ 26"/>
          <p:cNvSpPr/>
          <p:nvPr/>
        </p:nvSpPr>
        <p:spPr>
          <a:xfrm rot="10800000" flipV="1">
            <a:off x="3926160" y="912960"/>
            <a:ext cx="731520" cy="1055160"/>
          </a:xfrm>
          <a:prstGeom prst="bentConnector2">
            <a:avLst/>
          </a:prstGeom>
          <a:noFill/>
          <a:ln w="127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Соединитель: уступ 31"/>
          <p:cNvSpPr/>
          <p:nvPr/>
        </p:nvSpPr>
        <p:spPr>
          <a:xfrm>
            <a:off x="7541280" y="912960"/>
            <a:ext cx="705600" cy="1073880"/>
          </a:xfrm>
          <a:prstGeom prst="bentConnector2">
            <a:avLst/>
          </a:prstGeom>
          <a:noFill/>
          <a:ln w="127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Соединитель: уступ 38"/>
          <p:cNvSpPr/>
          <p:nvPr/>
        </p:nvSpPr>
        <p:spPr>
          <a:xfrm rot="10800000" flipV="1">
            <a:off x="1752480" y="2335680"/>
            <a:ext cx="731520" cy="1055160"/>
          </a:xfrm>
          <a:prstGeom prst="bentConnector2">
            <a:avLst/>
          </a:prstGeom>
          <a:noFill/>
          <a:ln w="127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Соединитель: уступ 39"/>
          <p:cNvSpPr/>
          <p:nvPr/>
        </p:nvSpPr>
        <p:spPr>
          <a:xfrm>
            <a:off x="5389920" y="2336040"/>
            <a:ext cx="705600" cy="1073880"/>
          </a:xfrm>
          <a:prstGeom prst="bentConnector2">
            <a:avLst/>
          </a:prstGeom>
          <a:noFill/>
          <a:ln w="127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Блок-схема: процесс 42"/>
          <p:cNvSpPr/>
          <p:nvPr/>
        </p:nvSpPr>
        <p:spPr>
          <a:xfrm>
            <a:off x="1062360" y="4537440"/>
            <a:ext cx="2876400" cy="342360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Kurganov-Tadmor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3" name="Блок-схема: процесс 45"/>
          <p:cNvSpPr/>
          <p:nvPr/>
        </p:nvSpPr>
        <p:spPr>
          <a:xfrm>
            <a:off x="1062360" y="5240520"/>
            <a:ext cx="28764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AUSM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4" name="Блок-схема: процесс 46"/>
          <p:cNvSpPr/>
          <p:nvPr/>
        </p:nvSpPr>
        <p:spPr>
          <a:xfrm>
            <a:off x="4655160" y="4535640"/>
            <a:ext cx="28764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HLL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5" name="Блок-схема: процесс 47"/>
          <p:cNvSpPr/>
          <p:nvPr/>
        </p:nvSpPr>
        <p:spPr>
          <a:xfrm>
            <a:off x="4657680" y="5240520"/>
            <a:ext cx="28764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HLLC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6" name="Блок-схема: процесс 48"/>
          <p:cNvSpPr/>
          <p:nvPr/>
        </p:nvSpPr>
        <p:spPr>
          <a:xfrm>
            <a:off x="1062360" y="5940000"/>
            <a:ext cx="28764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AUSM+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7" name="Блок-схема: процесс 49"/>
          <p:cNvSpPr/>
          <p:nvPr/>
        </p:nvSpPr>
        <p:spPr>
          <a:xfrm>
            <a:off x="4655160" y="5940000"/>
            <a:ext cx="28764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Rusanov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8" name="Блок-схема: процесс 50"/>
          <p:cNvSpPr/>
          <p:nvPr/>
        </p:nvSpPr>
        <p:spPr>
          <a:xfrm>
            <a:off x="8251560" y="4519440"/>
            <a:ext cx="2876400" cy="342360"/>
          </a:xfrm>
          <a:prstGeom prst="flowChartProcess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Godunov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9" name="Блок-схема: процесс 51"/>
          <p:cNvSpPr/>
          <p:nvPr/>
        </p:nvSpPr>
        <p:spPr>
          <a:xfrm>
            <a:off x="8247600" y="5244120"/>
            <a:ext cx="2876400" cy="342360"/>
          </a:xfrm>
          <a:prstGeom prst="flowChartProcess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Roe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0" name="Блок-схема: процесс 52"/>
          <p:cNvSpPr/>
          <p:nvPr/>
        </p:nvSpPr>
        <p:spPr>
          <a:xfrm>
            <a:off x="8247600" y="5940000"/>
            <a:ext cx="2876400" cy="342360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Bookman Old Style"/>
              </a:rPr>
              <a:t>Kurganov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1" name="Блок-схема: процесс 57"/>
          <p:cNvSpPr/>
          <p:nvPr/>
        </p:nvSpPr>
        <p:spPr>
          <a:xfrm>
            <a:off x="8266320" y="3078360"/>
            <a:ext cx="705600" cy="342360"/>
          </a:xfrm>
          <a:prstGeom prst="flowChartProcess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Блок-схема: процесс 58"/>
          <p:cNvSpPr/>
          <p:nvPr/>
        </p:nvSpPr>
        <p:spPr>
          <a:xfrm>
            <a:off x="8269560" y="3796560"/>
            <a:ext cx="705600" cy="342360"/>
          </a:xfrm>
          <a:prstGeom prst="flowChartProcess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Box 59"/>
          <p:cNvSpPr/>
          <p:nvPr/>
        </p:nvSpPr>
        <p:spPr>
          <a:xfrm>
            <a:off x="9050760" y="3066840"/>
            <a:ext cx="20646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Tahoma"/>
              </a:rPr>
              <a:t>–</a:t>
            </a:r>
            <a:r>
              <a:rPr lang="en-US" sz="1600" b="0" strike="noStrike" spc="-1">
                <a:solidFill>
                  <a:srgbClr val="000000"/>
                </a:solidFill>
                <a:latin typeface="Bookman Old Style"/>
                <a:ea typeface="Tahoma"/>
              </a:rPr>
              <a:t> </a:t>
            </a:r>
            <a:r>
              <a:rPr lang="ru-RU" sz="1600" b="0" strike="noStrike" spc="-1">
                <a:solidFill>
                  <a:srgbClr val="000000"/>
                </a:solidFill>
                <a:latin typeface="Bookman Old Style"/>
                <a:ea typeface="Tahoma"/>
              </a:rPr>
              <a:t>есть в </a:t>
            </a:r>
            <a:r>
              <a:rPr lang="en-US" sz="1600" b="0" strike="noStrike" spc="-1">
                <a:solidFill>
                  <a:srgbClr val="000000"/>
                </a:solidFill>
                <a:latin typeface="Bookman Old Style"/>
                <a:ea typeface="Tahoma"/>
              </a:rPr>
              <a:t>OpenFOAM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4" name="TextBox 60"/>
          <p:cNvSpPr/>
          <p:nvPr/>
        </p:nvSpPr>
        <p:spPr>
          <a:xfrm>
            <a:off x="9014760" y="3765960"/>
            <a:ext cx="139896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Bookman Old Style"/>
              </a:rPr>
              <a:t>– добавлены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175" name="Блок-схема: процесс 62"/>
          <p:cNvSpPr/>
          <p:nvPr/>
        </p:nvSpPr>
        <p:spPr>
          <a:xfrm>
            <a:off x="940320" y="4405320"/>
            <a:ext cx="6659640" cy="2015640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76" name="Прямоугольник: скругленные углы 63"/>
          <p:cNvSpPr/>
          <p:nvPr/>
        </p:nvSpPr>
        <p:spPr>
          <a:xfrm>
            <a:off x="338760" y="344880"/>
            <a:ext cx="2956320" cy="12664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Расчет по всей области проводится по единому алгоритму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7" name="Прямоугольник: скругленные углы 64"/>
          <p:cNvSpPr/>
          <p:nvPr/>
        </p:nvSpPr>
        <p:spPr>
          <a:xfrm>
            <a:off x="8906400" y="344880"/>
            <a:ext cx="2956320" cy="12664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Bookman Old Style"/>
              </a:rPr>
              <a:t>Выделение разрывов. Соотношения Рэнкина-Гюгонио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B2211-F4F9-4C0F-9353-1783BCF9ECD8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6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179" name="TextBox 2"/>
          <p:cNvSpPr/>
          <p:nvPr/>
        </p:nvSpPr>
        <p:spPr>
          <a:xfrm>
            <a:off x="1487880" y="666000"/>
            <a:ext cx="921528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Повышение порядка точности численных методов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0" name="TextBox 3"/>
          <p:cNvSpPr/>
          <p:nvPr/>
        </p:nvSpPr>
        <p:spPr>
          <a:xfrm>
            <a:off x="1064160" y="1276200"/>
            <a:ext cx="10794240" cy="461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Проведение реконструкции переменных на грани ячейки для повышения порядка точности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Возможно возникновение значительных осцилляций в области разрывов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Теорема Годунова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(</a:t>
            </a: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не существует линейной монотонной схемы повышенного порядка точности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)</a:t>
            </a:r>
            <a:endParaRPr lang="ru-RU" sz="1800" b="0" strike="noStrike" spc="-1">
              <a:latin typeface="Arial"/>
            </a:endParaRPr>
          </a:p>
          <a:p>
            <a:pPr marL="743040" lvl="1" indent="-285840" algn="just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Использование специальных методов с ограничителями –</a:t>
            </a:r>
            <a:r>
              <a:rPr lang="en-US" sz="1800" b="0" strike="noStrike" spc="-1">
                <a:solidFill>
                  <a:srgbClr val="000000"/>
                </a:solidFill>
                <a:latin typeface="Bookman Old Style"/>
              </a:rPr>
              <a:t>&gt;&gt; TVD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Bookman Old Style"/>
              </a:rPr>
              <a:t>Ограничитель вводится следующим образом:</a:t>
            </a: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endParaRPr lang="ru-RU" sz="1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Bookman Old Style"/>
              </a:rPr>
              <a:t>MM – MinMod, VL – VanLeer, VA – VanAlbada</a:t>
            </a: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81" name="Объект 180"/>
          <p:cNvGraphicFramePr/>
          <p:nvPr/>
        </p:nvGraphicFramePr>
        <p:xfrm>
          <a:off x="2467080" y="4979520"/>
          <a:ext cx="2666520" cy="39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DSMT4">
                  <p:embed/>
                </p:oleObj>
              </mc:Choice>
              <mc:Fallback>
                <p:oleObj r:id="rId2" imgW="0" imgH="0" progId="Equation.DSMT4">
                  <p:embed/>
                  <p:pic>
                    <p:nvPicPr>
                      <p:cNvPr id="182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2467080" y="4979520"/>
                        <a:ext cx="2666520" cy="393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" name="Объект 182"/>
          <p:cNvGraphicFramePr/>
          <p:nvPr/>
        </p:nvGraphicFramePr>
        <p:xfrm>
          <a:off x="7134120" y="4363920"/>
          <a:ext cx="3822480" cy="16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0" imgH="0" progId="Equation.DSMT4">
                  <p:embed/>
                </p:oleObj>
              </mc:Choice>
              <mc:Fallback>
                <p:oleObj r:id="rId4" imgW="0" imgH="0" progId="Equation.DSMT4">
                  <p:embed/>
                  <p:pic>
                    <p:nvPicPr>
                      <p:cNvPr id="184" name="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>
                      <a:xfrm>
                        <a:off x="7134120" y="4363920"/>
                        <a:ext cx="3822480" cy="16254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" name="Прямоугольник: скругленные углы 6"/>
          <p:cNvSpPr/>
          <p:nvPr/>
        </p:nvSpPr>
        <p:spPr>
          <a:xfrm>
            <a:off x="6848640" y="4114800"/>
            <a:ext cx="4425120" cy="19807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5"/>
          <p:cNvSpPr/>
          <p:nvPr/>
        </p:nvSpPr>
        <p:spPr>
          <a:xfrm>
            <a:off x="360000" y="144000"/>
            <a:ext cx="114652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Сверхзвуковое течение в плоском канале с центральным клином: регулярное отражение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78CDF-2897-48C2-A60E-FA2B450895B0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7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188" name="Рисунок 1"/>
          <p:cNvPicPr/>
          <p:nvPr/>
        </p:nvPicPr>
        <p:blipFill>
          <a:blip r:embed="rId2"/>
          <a:stretch/>
        </p:blipFill>
        <p:spPr>
          <a:xfrm>
            <a:off x="1773000" y="3525480"/>
            <a:ext cx="4319640" cy="137268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18"/>
          <p:cNvPicPr/>
          <p:nvPr/>
        </p:nvPicPr>
        <p:blipFill>
          <a:blip r:embed="rId3"/>
          <a:stretch/>
        </p:blipFill>
        <p:spPr>
          <a:xfrm>
            <a:off x="966960" y="2932920"/>
            <a:ext cx="5039640" cy="516240"/>
          </a:xfrm>
          <a:prstGeom prst="rect">
            <a:avLst/>
          </a:prstGeom>
          <a:ln w="0">
            <a:noFill/>
          </a:ln>
        </p:spPr>
      </p:pic>
      <p:pic>
        <p:nvPicPr>
          <p:cNvPr id="190" name="Рисунок 19"/>
          <p:cNvPicPr/>
          <p:nvPr/>
        </p:nvPicPr>
        <p:blipFill>
          <a:blip r:embed="rId4"/>
          <a:stretch/>
        </p:blipFill>
        <p:spPr>
          <a:xfrm>
            <a:off x="1773000" y="1216440"/>
            <a:ext cx="4319640" cy="1392480"/>
          </a:xfrm>
          <a:prstGeom prst="rect">
            <a:avLst/>
          </a:prstGeom>
          <a:ln w="0">
            <a:noFill/>
          </a:ln>
        </p:spPr>
      </p:pic>
      <p:sp>
        <p:nvSpPr>
          <p:cNvPr id="191" name="Прямая со стрелкой 20"/>
          <p:cNvSpPr/>
          <p:nvPr/>
        </p:nvSpPr>
        <p:spPr>
          <a:xfrm>
            <a:off x="619200" y="1978200"/>
            <a:ext cx="86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192" name="Объект 55"/>
          <p:cNvGraphicFramePr/>
          <p:nvPr/>
        </p:nvGraphicFramePr>
        <p:xfrm>
          <a:off x="701640" y="1616040"/>
          <a:ext cx="583920" cy="2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0" imgH="0" progId="Equation.DSMT4">
                  <p:embed/>
                </p:oleObj>
              </mc:Choice>
              <mc:Fallback>
                <p:oleObj r:id="rId5" imgW="0" imgH="0" progId="Equation.DSMT4">
                  <p:embed/>
                  <p:pic>
                    <p:nvPicPr>
                      <p:cNvPr id="193" name="Объект 55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701640" y="1616040"/>
                        <a:ext cx="583920" cy="228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" name="Рисунок 3"/>
          <p:cNvPicPr/>
          <p:nvPr/>
        </p:nvPicPr>
        <p:blipFill>
          <a:blip r:embed="rId7"/>
          <a:stretch/>
        </p:blipFill>
        <p:spPr>
          <a:xfrm>
            <a:off x="6093000" y="3521520"/>
            <a:ext cx="4319640" cy="1374480"/>
          </a:xfrm>
          <a:prstGeom prst="rect">
            <a:avLst/>
          </a:prstGeom>
          <a:ln w="0">
            <a:noFill/>
          </a:ln>
        </p:spPr>
      </p:pic>
      <p:pic>
        <p:nvPicPr>
          <p:cNvPr id="195" name="Рисунок 4"/>
          <p:cNvPicPr/>
          <p:nvPr/>
        </p:nvPicPr>
        <p:blipFill>
          <a:blip r:embed="rId8"/>
          <a:stretch/>
        </p:blipFill>
        <p:spPr>
          <a:xfrm>
            <a:off x="1773000" y="4925880"/>
            <a:ext cx="4319640" cy="1372680"/>
          </a:xfrm>
          <a:prstGeom prst="rect">
            <a:avLst/>
          </a:prstGeom>
          <a:ln w="0">
            <a:noFill/>
          </a:ln>
        </p:spPr>
      </p:pic>
      <p:pic>
        <p:nvPicPr>
          <p:cNvPr id="196" name="Рисунок 6"/>
          <p:cNvPicPr/>
          <p:nvPr/>
        </p:nvPicPr>
        <p:blipFill>
          <a:blip r:embed="rId9"/>
          <a:stretch/>
        </p:blipFill>
        <p:spPr>
          <a:xfrm>
            <a:off x="6093000" y="4922280"/>
            <a:ext cx="4319640" cy="1376280"/>
          </a:xfrm>
          <a:prstGeom prst="rect">
            <a:avLst/>
          </a:prstGeom>
          <a:ln w="0">
            <a:noFill/>
          </a:ln>
        </p:spPr>
      </p:pic>
      <p:sp>
        <p:nvSpPr>
          <p:cNvPr id="197" name="Дуга 28"/>
          <p:cNvSpPr/>
          <p:nvPr/>
        </p:nvSpPr>
        <p:spPr>
          <a:xfrm rot="2631600">
            <a:off x="2678400" y="1839600"/>
            <a:ext cx="914040" cy="914040"/>
          </a:xfrm>
          <a:prstGeom prst="arc">
            <a:avLst>
              <a:gd name="adj1" fmla="val 16648679"/>
              <a:gd name="adj2" fmla="val 18789774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8" name="TextBox 31"/>
          <p:cNvSpPr/>
          <p:nvPr/>
        </p:nvSpPr>
        <p:spPr>
          <a:xfrm>
            <a:off x="1334160" y="6195240"/>
            <a:ext cx="959220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1. Поля числа Маха, рассчитанные по схеме Курганова-Тадмора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MM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99" name="Рисунок 34"/>
          <p:cNvPicPr/>
          <p:nvPr/>
        </p:nvPicPr>
        <p:blipFill>
          <a:blip r:embed="rId10"/>
          <a:stretch/>
        </p:blipFill>
        <p:spPr>
          <a:xfrm>
            <a:off x="6579720" y="925920"/>
            <a:ext cx="5219640" cy="1902600"/>
          </a:xfrm>
          <a:prstGeom prst="rect">
            <a:avLst/>
          </a:prstGeom>
          <a:ln w="0">
            <a:noFill/>
          </a:ln>
        </p:spPr>
      </p:pic>
      <p:sp>
        <p:nvSpPr>
          <p:cNvPr id="200" name="TextBox 40"/>
          <p:cNvSpPr/>
          <p:nvPr/>
        </p:nvSpPr>
        <p:spPr>
          <a:xfrm>
            <a:off x="6051960" y="2718720"/>
            <a:ext cx="511668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2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. Распределения относительного давления вдоль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горизонтальной линии 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</a:rPr>
              <a:t>y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0.75</a:t>
            </a:r>
            <a:endParaRPr lang="ru-RU" sz="1400" b="0" strike="noStrike" spc="-1">
              <a:latin typeface="Arial"/>
            </a:endParaRPr>
          </a:p>
        </p:txBody>
      </p:sp>
      <p:graphicFrame>
        <p:nvGraphicFramePr>
          <p:cNvPr id="201" name="Объект 200"/>
          <p:cNvGraphicFramePr/>
          <p:nvPr/>
        </p:nvGraphicFramePr>
        <p:xfrm>
          <a:off x="2634480" y="1768680"/>
          <a:ext cx="74736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0" imgH="0" progId="Equation.DSMT4">
                  <p:embed/>
                </p:oleObj>
              </mc:Choice>
              <mc:Fallback>
                <p:oleObj r:id="rId11" imgW="0" imgH="0" progId="Equation.DSMT4">
                  <p:embed/>
                  <p:pic>
                    <p:nvPicPr>
                      <p:cNvPr id="202" name=""/>
                      <p:cNvPicPr/>
                      <p:nvPr/>
                    </p:nvPicPr>
                    <p:blipFill>
                      <a:blip r:embed="rId12"/>
                      <a:stretch/>
                    </p:blipFill>
                    <p:spPr>
                      <a:xfrm>
                        <a:off x="2634480" y="1768680"/>
                        <a:ext cx="74736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" name="TextBox 43"/>
          <p:cNvSpPr/>
          <p:nvPr/>
        </p:nvSpPr>
        <p:spPr>
          <a:xfrm>
            <a:off x="884880" y="2478240"/>
            <a:ext cx="6095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3. Расчетная область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80"/>
          <p:cNvPicPr/>
          <p:nvPr/>
        </p:nvPicPr>
        <p:blipFill>
          <a:blip r:embed="rId2"/>
          <a:stretch/>
        </p:blipFill>
        <p:spPr>
          <a:xfrm>
            <a:off x="5886000" y="883800"/>
            <a:ext cx="5939280" cy="2340720"/>
          </a:xfrm>
          <a:prstGeom prst="rect">
            <a:avLst/>
          </a:prstGeom>
          <a:ln w="0">
            <a:noFill/>
          </a:ln>
        </p:spPr>
      </p:pic>
      <p:sp>
        <p:nvSpPr>
          <p:cNvPr id="205" name="TextBox 5"/>
          <p:cNvSpPr/>
          <p:nvPr/>
        </p:nvSpPr>
        <p:spPr>
          <a:xfrm>
            <a:off x="360000" y="144000"/>
            <a:ext cx="114652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 dirty="0">
                <a:solidFill>
                  <a:srgbClr val="2F5597"/>
                </a:solidFill>
                <a:latin typeface="Bookman Old Style"/>
              </a:rPr>
              <a:t>Сверхзвуковое течение в плоском канале с центральным клином: регулярное отражение</a:t>
            </a:r>
            <a:endParaRPr lang="ru-RU" sz="2800" b="0" strike="noStrike" spc="-1" dirty="0"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3F4A37-47B7-46C1-9352-B31F2E6E1EAB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8</a:t>
            </a:fld>
            <a:endParaRPr lang="ru-RU" sz="2400" b="0" strike="noStrike" spc="-1">
              <a:latin typeface="Times New Roman"/>
            </a:endParaRPr>
          </a:p>
        </p:txBody>
      </p:sp>
      <p:pic>
        <p:nvPicPr>
          <p:cNvPr id="207" name="Рисунок 2054"/>
          <p:cNvPicPr/>
          <p:nvPr/>
        </p:nvPicPr>
        <p:blipFill>
          <a:blip r:embed="rId3"/>
          <a:stretch/>
        </p:blipFill>
        <p:spPr>
          <a:xfrm>
            <a:off x="49680" y="3758760"/>
            <a:ext cx="3959640" cy="1264320"/>
          </a:xfrm>
          <a:prstGeom prst="rect">
            <a:avLst/>
          </a:prstGeom>
          <a:ln w="0">
            <a:noFill/>
          </a:ln>
        </p:spPr>
      </p:pic>
      <p:pic>
        <p:nvPicPr>
          <p:cNvPr id="208" name="Рисунок 2055"/>
          <p:cNvPicPr/>
          <p:nvPr/>
        </p:nvPicPr>
        <p:blipFill>
          <a:blip r:embed="rId4"/>
          <a:stretch/>
        </p:blipFill>
        <p:spPr>
          <a:xfrm>
            <a:off x="4113000" y="3752640"/>
            <a:ext cx="3959640" cy="1270440"/>
          </a:xfrm>
          <a:prstGeom prst="rect">
            <a:avLst/>
          </a:prstGeom>
          <a:ln w="0">
            <a:noFill/>
          </a:ln>
        </p:spPr>
      </p:pic>
      <p:pic>
        <p:nvPicPr>
          <p:cNvPr id="209" name="Рисунок 2056"/>
          <p:cNvPicPr/>
          <p:nvPr/>
        </p:nvPicPr>
        <p:blipFill>
          <a:blip r:embed="rId5"/>
          <a:stretch/>
        </p:blipFill>
        <p:spPr>
          <a:xfrm>
            <a:off x="57240" y="5061960"/>
            <a:ext cx="3959640" cy="12661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2057"/>
          <p:cNvPicPr/>
          <p:nvPr/>
        </p:nvPicPr>
        <p:blipFill>
          <a:blip r:embed="rId6"/>
          <a:stretch/>
        </p:blipFill>
        <p:spPr>
          <a:xfrm>
            <a:off x="4113000" y="5070960"/>
            <a:ext cx="3959640" cy="1256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2058"/>
          <p:cNvPicPr/>
          <p:nvPr/>
        </p:nvPicPr>
        <p:blipFill>
          <a:blip r:embed="rId7"/>
          <a:stretch/>
        </p:blipFill>
        <p:spPr>
          <a:xfrm>
            <a:off x="8122680" y="3725640"/>
            <a:ext cx="3959640" cy="1271880"/>
          </a:xfrm>
          <a:prstGeom prst="rect">
            <a:avLst/>
          </a:prstGeom>
          <a:ln w="0">
            <a:noFill/>
          </a:ln>
        </p:spPr>
      </p:pic>
      <p:pic>
        <p:nvPicPr>
          <p:cNvPr id="212" name="Рисунок 2059"/>
          <p:cNvPicPr/>
          <p:nvPr/>
        </p:nvPicPr>
        <p:blipFill>
          <a:blip r:embed="rId8"/>
          <a:stretch/>
        </p:blipFill>
        <p:spPr>
          <a:xfrm>
            <a:off x="8122680" y="5058720"/>
            <a:ext cx="3959640" cy="126720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76"/>
          <p:cNvPicPr/>
          <p:nvPr/>
        </p:nvPicPr>
        <p:blipFill>
          <a:blip r:embed="rId9"/>
          <a:stretch/>
        </p:blipFill>
        <p:spPr>
          <a:xfrm>
            <a:off x="546480" y="3161160"/>
            <a:ext cx="5039640" cy="516240"/>
          </a:xfrm>
          <a:prstGeom prst="rect">
            <a:avLst/>
          </a:prstGeom>
          <a:ln w="0">
            <a:noFill/>
          </a:ln>
        </p:spPr>
      </p:pic>
      <p:pic>
        <p:nvPicPr>
          <p:cNvPr id="214" name="Рисунок 2060"/>
          <p:cNvPicPr/>
          <p:nvPr/>
        </p:nvPicPr>
        <p:blipFill>
          <a:blip r:embed="rId10"/>
          <a:stretch/>
        </p:blipFill>
        <p:spPr>
          <a:xfrm>
            <a:off x="1141200" y="1265040"/>
            <a:ext cx="4319640" cy="1380960"/>
          </a:xfrm>
          <a:prstGeom prst="rect">
            <a:avLst/>
          </a:prstGeom>
          <a:ln w="0">
            <a:noFill/>
          </a:ln>
        </p:spPr>
      </p:pic>
      <p:sp>
        <p:nvSpPr>
          <p:cNvPr id="215" name="TextBox 81"/>
          <p:cNvSpPr/>
          <p:nvPr/>
        </p:nvSpPr>
        <p:spPr>
          <a:xfrm>
            <a:off x="2227320" y="2552760"/>
            <a:ext cx="214704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4. Расчетная сетка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16" name="TextBox 83"/>
          <p:cNvSpPr/>
          <p:nvPr/>
        </p:nvSpPr>
        <p:spPr>
          <a:xfrm>
            <a:off x="1886040" y="6257880"/>
            <a:ext cx="841320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5. Поля числа Маха, полученные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VanLeer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17" name="TextBox 85"/>
          <p:cNvSpPr/>
          <p:nvPr/>
        </p:nvSpPr>
        <p:spPr>
          <a:xfrm>
            <a:off x="5807880" y="3133800"/>
            <a:ext cx="6095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6. Распределения давления вдоль нижней стенки канала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Рисунок 2"/>
          <p:cNvPicPr/>
          <p:nvPr/>
        </p:nvPicPr>
        <p:blipFill>
          <a:blip r:embed="rId2"/>
          <a:stretch/>
        </p:blipFill>
        <p:spPr>
          <a:xfrm>
            <a:off x="1622160" y="1213920"/>
            <a:ext cx="4319640" cy="135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5"/>
          <p:cNvSpPr/>
          <p:nvPr/>
        </p:nvSpPr>
        <p:spPr>
          <a:xfrm>
            <a:off x="360000" y="144000"/>
            <a:ext cx="114652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2800" b="1" strike="noStrike" spc="-1">
                <a:solidFill>
                  <a:srgbClr val="2F5597"/>
                </a:solidFill>
                <a:latin typeface="Bookman Old Style"/>
              </a:rPr>
              <a:t>Сверхзвуковое течение в плоском канале с центральным клином: маховское отражение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ru-RU" sz="2400" b="0" strike="noStrike" spc="-1">
                <a:solidFill>
                  <a:srgbClr val="8B8B8B"/>
                </a:solidFill>
                <a:latin typeface="Bookman Old Styl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61DFCE-03CB-4C85-BF0E-13E692F47DFC}" type="slidenum">
              <a:rPr lang="ru-RU" sz="2400" b="0" strike="noStrike" spc="-1">
                <a:solidFill>
                  <a:srgbClr val="8B8B8B"/>
                </a:solidFill>
                <a:latin typeface="Bookman Old Style"/>
              </a:rPr>
              <a:t>9</a:t>
            </a:fld>
            <a:endParaRPr lang="ru-RU" sz="2400" b="0" strike="noStrike" spc="-1">
              <a:latin typeface="Times New Roman"/>
            </a:endParaRPr>
          </a:p>
        </p:txBody>
      </p:sp>
      <p:sp>
        <p:nvSpPr>
          <p:cNvPr id="221" name="Прямая со стрелкой 20"/>
          <p:cNvSpPr/>
          <p:nvPr/>
        </p:nvSpPr>
        <p:spPr>
          <a:xfrm>
            <a:off x="619200" y="1978200"/>
            <a:ext cx="86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222" name="Объект 21"/>
          <p:cNvGraphicFramePr/>
          <p:nvPr/>
        </p:nvGraphicFramePr>
        <p:xfrm>
          <a:off x="701640" y="1616040"/>
          <a:ext cx="583920" cy="22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Equation.DSMT4">
                  <p:embed/>
                </p:oleObj>
              </mc:Choice>
              <mc:Fallback>
                <p:oleObj r:id="rId3" imgW="0" imgH="0" progId="Equation.DSMT4">
                  <p:embed/>
                  <p:pic>
                    <p:nvPicPr>
                      <p:cNvPr id="223" name="Объект 2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701640" y="1616040"/>
                        <a:ext cx="583920" cy="22824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Объект 22"/>
          <p:cNvGraphicFramePr/>
          <p:nvPr/>
        </p:nvGraphicFramePr>
        <p:xfrm>
          <a:off x="2682000" y="1762200"/>
          <a:ext cx="748800" cy="34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0" imgH="0" progId="Equation.DSMT4">
                  <p:embed/>
                </p:oleObj>
              </mc:Choice>
              <mc:Fallback>
                <p:oleObj r:id="rId5" imgW="0" imgH="0" progId="Equation.DSMT4">
                  <p:embed/>
                  <p:pic>
                    <p:nvPicPr>
                      <p:cNvPr id="225" name="Объект 22"/>
                      <p:cNvPicPr/>
                      <p:nvPr/>
                    </p:nvPicPr>
                    <p:blipFill>
                      <a:blip r:embed="rId6"/>
                      <a:stretch/>
                    </p:blipFill>
                    <p:spPr>
                      <a:xfrm>
                        <a:off x="2682000" y="1762200"/>
                        <a:ext cx="748800" cy="34272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Дуга 28"/>
          <p:cNvSpPr/>
          <p:nvPr/>
        </p:nvSpPr>
        <p:spPr>
          <a:xfrm rot="2631600">
            <a:off x="2678400" y="1788840"/>
            <a:ext cx="914040" cy="914040"/>
          </a:xfrm>
          <a:prstGeom prst="arc">
            <a:avLst>
              <a:gd name="adj1" fmla="val 16648679"/>
              <a:gd name="adj2" fmla="val 18789774"/>
            </a:avLst>
          </a:prstGeom>
          <a:noFill/>
          <a:ln w="1270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Рисунок 8"/>
          <p:cNvPicPr/>
          <p:nvPr/>
        </p:nvPicPr>
        <p:blipFill>
          <a:blip r:embed="rId7"/>
          <a:stretch/>
        </p:blipFill>
        <p:spPr>
          <a:xfrm>
            <a:off x="1622160" y="3467520"/>
            <a:ext cx="4319640" cy="1330200"/>
          </a:xfrm>
          <a:prstGeom prst="rect">
            <a:avLst/>
          </a:prstGeom>
          <a:ln w="0">
            <a:noFill/>
          </a:ln>
        </p:spPr>
      </p:pic>
      <p:pic>
        <p:nvPicPr>
          <p:cNvPr id="228" name="Рисунок 9"/>
          <p:cNvPicPr/>
          <p:nvPr/>
        </p:nvPicPr>
        <p:blipFill>
          <a:blip r:embed="rId8"/>
          <a:stretch/>
        </p:blipFill>
        <p:spPr>
          <a:xfrm>
            <a:off x="5942160" y="3462120"/>
            <a:ext cx="4319640" cy="1338480"/>
          </a:xfrm>
          <a:prstGeom prst="rect">
            <a:avLst/>
          </a:prstGeom>
          <a:ln w="0">
            <a:noFill/>
          </a:ln>
        </p:spPr>
      </p:pic>
      <p:pic>
        <p:nvPicPr>
          <p:cNvPr id="229" name="Рисунок 10"/>
          <p:cNvPicPr/>
          <p:nvPr/>
        </p:nvPicPr>
        <p:blipFill>
          <a:blip r:embed="rId9"/>
          <a:stretch/>
        </p:blipFill>
        <p:spPr>
          <a:xfrm>
            <a:off x="1622160" y="4826880"/>
            <a:ext cx="4319640" cy="1340640"/>
          </a:xfrm>
          <a:prstGeom prst="rect">
            <a:avLst/>
          </a:prstGeom>
          <a:ln w="0">
            <a:noFill/>
          </a:ln>
        </p:spPr>
      </p:pic>
      <p:pic>
        <p:nvPicPr>
          <p:cNvPr id="230" name="Рисунок 11"/>
          <p:cNvPicPr/>
          <p:nvPr/>
        </p:nvPicPr>
        <p:blipFill>
          <a:blip r:embed="rId10"/>
          <a:stretch/>
        </p:blipFill>
        <p:spPr>
          <a:xfrm>
            <a:off x="5942160" y="4824720"/>
            <a:ext cx="4319640" cy="1337040"/>
          </a:xfrm>
          <a:prstGeom prst="rect">
            <a:avLst/>
          </a:prstGeom>
          <a:ln w="0">
            <a:noFill/>
          </a:ln>
        </p:spPr>
      </p:pic>
      <p:pic>
        <p:nvPicPr>
          <p:cNvPr id="231" name="Рисунок 26"/>
          <p:cNvPicPr/>
          <p:nvPr/>
        </p:nvPicPr>
        <p:blipFill>
          <a:blip r:embed="rId11"/>
          <a:stretch/>
        </p:blipFill>
        <p:spPr>
          <a:xfrm>
            <a:off x="6475680" y="880200"/>
            <a:ext cx="5219640" cy="18802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27"/>
          <p:cNvPicPr/>
          <p:nvPr/>
        </p:nvPicPr>
        <p:blipFill>
          <a:blip r:embed="rId12"/>
          <a:stretch/>
        </p:blipFill>
        <p:spPr>
          <a:xfrm>
            <a:off x="90360" y="2875680"/>
            <a:ext cx="5759640" cy="502200"/>
          </a:xfrm>
          <a:prstGeom prst="rect">
            <a:avLst/>
          </a:prstGeom>
          <a:ln w="0">
            <a:noFill/>
          </a:ln>
        </p:spPr>
      </p:pic>
      <p:sp>
        <p:nvSpPr>
          <p:cNvPr id="233" name="TextBox 33"/>
          <p:cNvSpPr/>
          <p:nvPr/>
        </p:nvSpPr>
        <p:spPr>
          <a:xfrm>
            <a:off x="1296360" y="6083280"/>
            <a:ext cx="959220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9. Поля числа Маха, рассчитанные по схеме Курганова-Тадмора с применением ограничителя 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MM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34" name="TextBox 39"/>
          <p:cNvSpPr/>
          <p:nvPr/>
        </p:nvSpPr>
        <p:spPr>
          <a:xfrm>
            <a:off x="6051960" y="2694240"/>
            <a:ext cx="5116680" cy="7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10. Распределения относительного давления вдоль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горизонтальной линии </a:t>
            </a:r>
            <a:r>
              <a:rPr lang="en-US" sz="1400" b="0" i="1" strike="noStrike" spc="-1">
                <a:solidFill>
                  <a:srgbClr val="000000"/>
                </a:solidFill>
                <a:latin typeface="Bookman Old Style"/>
              </a:rPr>
              <a:t>y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=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 0.</a:t>
            </a: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8</a:t>
            </a:r>
            <a:r>
              <a:rPr lang="en-US" sz="1400" b="0" strike="noStrike" spc="-1">
                <a:solidFill>
                  <a:srgbClr val="000000"/>
                </a:solidFill>
                <a:latin typeface="Bookman Old Style"/>
              </a:rPr>
              <a:t>5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235" name="TextBox 40"/>
          <p:cNvSpPr/>
          <p:nvPr/>
        </p:nvSpPr>
        <p:spPr>
          <a:xfrm>
            <a:off x="734040" y="2439000"/>
            <a:ext cx="6095520" cy="4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Bookman Old Style"/>
              </a:rPr>
              <a:t>Рис. 11. Расчетная область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977</Words>
  <Application>Microsoft Office PowerPoint</Application>
  <PresentationFormat>Широкоэкранный</PresentationFormat>
  <Paragraphs>123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Equation.DSMT4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Гулиев Эльвин Габилович</dc:creator>
  <dc:description/>
  <cp:lastModifiedBy>Вадим Баташев</cp:lastModifiedBy>
  <cp:revision>28</cp:revision>
  <dcterms:created xsi:type="dcterms:W3CDTF">2022-06-27T16:06:38Z</dcterms:created>
  <dcterms:modified xsi:type="dcterms:W3CDTF">2023-05-31T09:36:32Z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