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61" r:id="rId5"/>
    <p:sldId id="260" r:id="rId6"/>
    <p:sldId id="259" r:id="rId7"/>
    <p:sldId id="276" r:id="rId8"/>
    <p:sldId id="275" r:id="rId9"/>
    <p:sldId id="274" r:id="rId10"/>
    <p:sldId id="271" r:id="rId11"/>
    <p:sldId id="270" r:id="rId12"/>
    <p:sldId id="269" r:id="rId13"/>
    <p:sldId id="268" r:id="rId14"/>
    <p:sldId id="267" r:id="rId15"/>
    <p:sldId id="266" r:id="rId16"/>
    <p:sldId id="265" r:id="rId17"/>
    <p:sldId id="296" r:id="rId18"/>
    <p:sldId id="299" r:id="rId19"/>
    <p:sldId id="297" r:id="rId20"/>
    <p:sldId id="264" r:id="rId21"/>
    <p:sldId id="263" r:id="rId22"/>
    <p:sldId id="295" r:id="rId23"/>
    <p:sldId id="294" r:id="rId24"/>
    <p:sldId id="300" r:id="rId25"/>
    <p:sldId id="293" r:id="rId26"/>
    <p:sldId id="301" r:id="rId27"/>
    <p:sldId id="292" r:id="rId28"/>
    <p:sldId id="291" r:id="rId29"/>
    <p:sldId id="289" r:id="rId30"/>
    <p:sldId id="302" r:id="rId31"/>
    <p:sldId id="288" r:id="rId32"/>
    <p:sldId id="287" r:id="rId33"/>
    <p:sldId id="286" r:id="rId34"/>
    <p:sldId id="258" r:id="rId35"/>
    <p:sldId id="303" r:id="rId36"/>
    <p:sldId id="304" r:id="rId37"/>
    <p:sldId id="31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>
                <a:latin typeface="Bodoni MT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defRPr sz="2400">
                <a:latin typeface="Bodoni MT" pitchFamily="18" charset="0"/>
              </a:defRPr>
            </a:lvl1pPr>
            <a:lvl2pPr>
              <a:buFont typeface="Wingdings" pitchFamily="2" charset="2"/>
              <a:buChar char="Ø"/>
              <a:defRPr sz="2000">
                <a:latin typeface="Bodoni MT" pitchFamily="18" charset="0"/>
              </a:defRPr>
            </a:lvl2pPr>
            <a:lvl3pPr>
              <a:buFont typeface="Wingdings" pitchFamily="2" charset="2"/>
              <a:buChar char="ü"/>
              <a:defRPr sz="2000">
                <a:latin typeface="Bodoni MT" pitchFamily="18" charset="0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914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6400800"/>
            <a:ext cx="556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Bodoni MT" pitchFamily="18" charset="0"/>
              </a:rPr>
              <a:t>University of Gondar, Department of IT.</a:t>
            </a:r>
            <a:endParaRPr lang="en-US" sz="1600" dirty="0">
              <a:solidFill>
                <a:schemeClr val="tx1"/>
              </a:solidFill>
              <a:latin typeface="Bodoni MT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29400" y="64008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7FAF-C467-4592-B49F-F71B68D07C9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89EB-837F-4428-B33C-540300FC4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odoni MT" pitchFamily="18" charset="0"/>
              </a:rPr>
              <a:t>Introduction to </a:t>
            </a:r>
            <a:r>
              <a:rPr lang="en-US" sz="3200" b="1" dirty="0" err="1" smtClean="0">
                <a:latin typeface="Bodoni MT" pitchFamily="18" charset="0"/>
              </a:rPr>
              <a:t>GitHub</a:t>
            </a:r>
            <a:endParaRPr lang="en-US" sz="3200" b="1" dirty="0"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smtClean="0"/>
              <a:t>Working Locally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After everything is set up and you have “</a:t>
            </a:r>
            <a:r>
              <a:rPr lang="en-US" dirty="0" err="1" smtClean="0"/>
              <a:t>git</a:t>
            </a:r>
            <a:r>
              <a:rPr lang="en-US" dirty="0" smtClean="0"/>
              <a:t>” in your PATH environment variable, then the first thing you have to do is to</a:t>
            </a:r>
            <a:r>
              <a:rPr lang="en-US" b="1" i="1" dirty="0" smtClean="0"/>
              <a:t> </a:t>
            </a:r>
            <a:r>
              <a:rPr lang="en-US" b="1" i="1" dirty="0" err="1" smtClean="0"/>
              <a:t>config</a:t>
            </a:r>
            <a:r>
              <a:rPr lang="en-US" b="1" i="1" dirty="0" smtClean="0"/>
              <a:t> </a:t>
            </a:r>
            <a:r>
              <a:rPr lang="en-US" b="1" i="1" dirty="0" err="1" smtClean="0"/>
              <a:t>git</a:t>
            </a:r>
            <a:r>
              <a:rPr lang="en-US" b="1" i="1" dirty="0" smtClean="0"/>
              <a:t> </a:t>
            </a:r>
            <a:r>
              <a:rPr lang="en-US" dirty="0" smtClean="0"/>
              <a:t>with </a:t>
            </a:r>
            <a:r>
              <a:rPr lang="en-US" b="1" i="1" dirty="0" smtClean="0"/>
              <a:t>your name </a:t>
            </a:r>
            <a:r>
              <a:rPr lang="en-US" dirty="0" smtClean="0"/>
              <a:t>and </a:t>
            </a:r>
            <a:r>
              <a:rPr lang="en-US" b="1" i="1" dirty="0" smtClean="0"/>
              <a:t>email</a:t>
            </a:r>
            <a:r>
              <a:rPr lang="en-US" dirty="0" smtClean="0"/>
              <a:t> (workstation setup).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Enter these lines (with appropriate changes):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config</a:t>
            </a:r>
            <a:r>
              <a:rPr lang="en-US" b="1" dirty="0" smtClean="0">
                <a:solidFill>
                  <a:schemeClr val="tx2"/>
                </a:solidFill>
              </a:rPr>
              <a:t>  --global  user.name  "John Smith"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config</a:t>
            </a:r>
            <a:r>
              <a:rPr lang="en-US" b="1" dirty="0" smtClean="0">
                <a:solidFill>
                  <a:schemeClr val="tx2"/>
                </a:solidFill>
              </a:rPr>
              <a:t>  --global  </a:t>
            </a:r>
            <a:r>
              <a:rPr lang="en-US" b="1" dirty="0" err="1" smtClean="0">
                <a:solidFill>
                  <a:schemeClr val="tx2"/>
                </a:solidFill>
              </a:rPr>
              <a:t>user.email</a:t>
            </a:r>
            <a:r>
              <a:rPr lang="en-US" b="1" dirty="0" smtClean="0">
                <a:solidFill>
                  <a:schemeClr val="tx2"/>
                </a:solidFill>
              </a:rPr>
              <a:t>  jsmith@seas.upenn.edu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You only need to do this once.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/>
              <a:t>Create a new </a:t>
            </a:r>
            <a:r>
              <a:rPr lang="en-US" sz="3100" b="1" dirty="0" err="1" smtClean="0"/>
              <a:t>Git</a:t>
            </a:r>
            <a:r>
              <a:rPr lang="en-US" sz="3100" b="1" dirty="0" smtClean="0"/>
              <a:t> Repository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Before starting, lets create a new directory where the </a:t>
            </a:r>
            <a:r>
              <a:rPr lang="en-US" dirty="0" err="1" smtClean="0"/>
              <a:t>git</a:t>
            </a:r>
            <a:r>
              <a:rPr lang="en-US" dirty="0" smtClean="0"/>
              <a:t> repository will live and </a:t>
            </a:r>
            <a:r>
              <a:rPr lang="en-US" b="1" i="1" dirty="0" err="1" smtClean="0">
                <a:solidFill>
                  <a:schemeClr val="tx2"/>
                </a:solidFill>
              </a:rPr>
              <a:t>cd</a:t>
            </a:r>
            <a:r>
              <a:rPr lang="en-US" dirty="0" smtClean="0"/>
              <a:t> into it: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mkdir</a:t>
            </a:r>
            <a:r>
              <a:rPr lang="en-US" sz="2400" b="1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mygitrepo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cd</a:t>
            </a:r>
            <a:r>
              <a:rPr lang="en-US" sz="2400" b="1" dirty="0" smtClean="0">
                <a:solidFill>
                  <a:schemeClr val="tx2"/>
                </a:solidFill>
              </a:rPr>
              <a:t>  </a:t>
            </a:r>
            <a:r>
              <a:rPr lang="en-US" sz="2400" b="1" dirty="0" err="1" smtClean="0">
                <a:solidFill>
                  <a:schemeClr val="tx2"/>
                </a:solidFill>
              </a:rPr>
              <a:t>mygitrepo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 smtClean="0"/>
              <a:t>Now we’re ready to initialize a brand new </a:t>
            </a:r>
            <a:r>
              <a:rPr lang="en-US" sz="2800" b="1" i="1" dirty="0" err="1" smtClean="0"/>
              <a:t>git</a:t>
            </a:r>
            <a:r>
              <a:rPr lang="en-US" sz="2800" dirty="0" smtClean="0"/>
              <a:t> repository.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 init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b="1" dirty="0" smtClean="0"/>
              <a:t>Then you can see a message as follows 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Initialized empty </a:t>
            </a:r>
            <a:r>
              <a:rPr lang="en-US" dirty="0" err="1" smtClean="0"/>
              <a:t>Git</a:t>
            </a:r>
            <a:r>
              <a:rPr lang="en-US" dirty="0" smtClean="0"/>
              <a:t> repository in c:/………..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We can check for the current status of the </a:t>
            </a:r>
            <a:r>
              <a:rPr lang="en-US" b="1" i="1" dirty="0" err="1" smtClean="0"/>
              <a:t>git</a:t>
            </a:r>
            <a:r>
              <a:rPr lang="en-US" dirty="0" smtClean="0"/>
              <a:t> repository by using: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 status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 smtClean="0"/>
              <a:t>Then you can see: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On branch master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No commits yet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nothing to commit (create/copy files and use "</a:t>
            </a:r>
            <a:r>
              <a:rPr lang="en-US" dirty="0" err="1" smtClean="0"/>
              <a:t>git</a:t>
            </a:r>
            <a:r>
              <a:rPr lang="en-US" dirty="0" smtClean="0"/>
              <a:t>  add" to track)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b="1" dirty="0" smtClean="0"/>
              <a:t>Create and commit a new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 next step is to </a:t>
            </a:r>
            <a:r>
              <a:rPr lang="en-US" b="1" dirty="0" smtClean="0"/>
              <a:t>create a new file </a:t>
            </a:r>
            <a:r>
              <a:rPr lang="en-US" dirty="0" smtClean="0"/>
              <a:t>and </a:t>
            </a:r>
            <a:r>
              <a:rPr lang="en-US" b="1" dirty="0" smtClean="0"/>
              <a:t>add some content </a:t>
            </a:r>
            <a:r>
              <a:rPr lang="en-US" dirty="0" smtClean="0"/>
              <a:t>to it.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touch  hallo.txt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echo  Hello, world!  &gt;  hallo.txt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 smtClean="0"/>
              <a:t>Again, checking for the status now reveals the following.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 status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Then, you can see the following on the screen: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On branch master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No commits yet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Untracked files: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  (use "</a:t>
            </a: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add &lt;file&gt;..." to include in what will be committed)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       hallo.txt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nothing added to commit but untracked files present (use "</a:t>
            </a: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add" to track)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To “register” the file for committing we need to </a:t>
            </a:r>
            <a:r>
              <a:rPr lang="en-US" b="1" dirty="0" smtClean="0"/>
              <a:t>add it</a:t>
            </a:r>
            <a:r>
              <a:rPr lang="en-US" dirty="0" smtClean="0"/>
              <a:t> to </a:t>
            </a:r>
            <a:r>
              <a:rPr lang="en-US" b="1" i="1" dirty="0" err="1" smtClean="0"/>
              <a:t>git</a:t>
            </a:r>
            <a:r>
              <a:rPr lang="en-US" dirty="0" smtClean="0"/>
              <a:t> using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add hallo.txt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Checking for the status now indicates that the file is ready to be committed: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On branch master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No commits yet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Changes to be committed: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 (use "</a:t>
            </a: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rm</a:t>
            </a:r>
            <a:r>
              <a:rPr lang="en-US" dirty="0" smtClean="0">
                <a:solidFill>
                  <a:schemeClr val="tx2"/>
                </a:solidFill>
              </a:rPr>
              <a:t> --cached &lt;file&gt;..." to </a:t>
            </a:r>
            <a:r>
              <a:rPr lang="en-US" dirty="0" err="1" smtClean="0">
                <a:solidFill>
                  <a:schemeClr val="tx2"/>
                </a:solidFill>
              </a:rPr>
              <a:t>unstage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        new file:   hallo.txt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We can now commit it to the repository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commit –m "Add my first file"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Then, you can see the following on your screen: 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git</a:t>
            </a:r>
            <a:r>
              <a:rPr lang="en-US" sz="2400" dirty="0" smtClean="0">
                <a:solidFill>
                  <a:schemeClr val="tx2"/>
                </a:solidFill>
              </a:rPr>
              <a:t> commit -m “Add file hallo”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1 file changed, 1 insertion(+)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create mode 100644 hallo.txt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b="1" dirty="0" smtClean="0"/>
              <a:t>The staging 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Usual </a:t>
            </a:r>
            <a:r>
              <a:rPr lang="en-US" b="1" i="1" dirty="0" smtClean="0"/>
              <a:t>version control systems </a:t>
            </a:r>
            <a:r>
              <a:rPr lang="en-US" dirty="0" smtClean="0"/>
              <a:t>provide two spaces:</a:t>
            </a:r>
          </a:p>
          <a:p>
            <a:pPr lvl="1" algn="just">
              <a:lnSpc>
                <a:spcPct val="2100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b="1" dirty="0" smtClean="0"/>
              <a:t>repository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sz="2400" i="1" dirty="0" smtClean="0"/>
              <a:t>(the whole history of your project)</a:t>
            </a:r>
          </a:p>
          <a:p>
            <a:pPr lvl="1" algn="just">
              <a:lnSpc>
                <a:spcPct val="2100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b="1" dirty="0" smtClean="0"/>
              <a:t>working tree (or local copy)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sz="2400" i="1" dirty="0" smtClean="0"/>
              <a:t>(the files you are editing and that will be in the next commit)</a:t>
            </a:r>
          </a:p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err="1" smtClean="0"/>
              <a:t>Git</a:t>
            </a:r>
            <a:r>
              <a:rPr lang="en-US" dirty="0" smtClean="0"/>
              <a:t> introduces an intermediate space : the </a:t>
            </a:r>
            <a:r>
              <a:rPr lang="en-US" b="1" dirty="0" smtClean="0"/>
              <a:t>staging area </a:t>
            </a:r>
            <a:r>
              <a:rPr lang="en-US" dirty="0" smtClean="0"/>
              <a:t>(also called </a:t>
            </a:r>
            <a:r>
              <a:rPr lang="en-US" b="1" dirty="0" smtClean="0"/>
              <a:t>index).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 index stores the files scheduled for the next commit: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i="1" dirty="0" smtClean="0"/>
              <a:t>files : copy files into the index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err="1" smtClean="0"/>
              <a:t>git</a:t>
            </a:r>
            <a:r>
              <a:rPr lang="en-US" dirty="0" smtClean="0"/>
              <a:t> commit: commits the content of the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b="1" dirty="0" smtClean="0"/>
              <a:t>The staging Area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55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b="1" dirty="0" smtClean="0"/>
              <a:t>What are </a:t>
            </a:r>
            <a:r>
              <a:rPr lang="en-US" b="1" dirty="0" err="1" smtClean="0"/>
              <a:t>Git</a:t>
            </a:r>
            <a:r>
              <a:rPr lang="en-US" b="1" dirty="0" smtClean="0"/>
              <a:t> and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err="1" smtClean="0"/>
              <a:t>Git</a:t>
            </a:r>
            <a:r>
              <a:rPr lang="en-US" dirty="0" smtClean="0"/>
              <a:t> is a free and open source </a:t>
            </a:r>
            <a:r>
              <a:rPr lang="en-US" b="1" i="1" dirty="0" smtClean="0"/>
              <a:t>distributed version control system </a:t>
            </a:r>
            <a:r>
              <a:rPr lang="en-US" dirty="0" smtClean="0"/>
              <a:t>designed to handle everything from small to very large projects with speed and efficiency.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It was created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in 2005 to develop Linux Kernel (</a:t>
            </a:r>
            <a:r>
              <a:rPr lang="en-US" b="1" dirty="0" smtClean="0"/>
              <a:t>the main component of a Linux operating system (OS</a:t>
            </a:r>
            <a:r>
              <a:rPr lang="en-US" dirty="0" smtClean="0"/>
              <a:t>)). 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b="1" dirty="0" smtClean="0"/>
              <a:t>Update a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echo  blah </a:t>
            </a:r>
            <a:r>
              <a:rPr lang="en-US" b="1" dirty="0" err="1" smtClean="0">
                <a:solidFill>
                  <a:schemeClr val="tx2"/>
                </a:solidFill>
              </a:rPr>
              <a:t>blah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blah</a:t>
            </a:r>
            <a:r>
              <a:rPr lang="en-US" b="1" dirty="0" smtClean="0">
                <a:solidFill>
                  <a:schemeClr val="tx2"/>
                </a:solidFill>
              </a:rPr>
              <a:t>  &gt;  hallo.txt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 add  hallo.txt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commit -m "some changes“</a:t>
            </a:r>
            <a:endParaRPr lang="en-US" b="1" dirty="0" smtClean="0"/>
          </a:p>
          <a:p>
            <a:pPr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Deleting files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rm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i="1" dirty="0" smtClean="0">
                <a:solidFill>
                  <a:schemeClr val="tx2"/>
                </a:solidFill>
              </a:rPr>
              <a:t>file</a:t>
            </a:r>
          </a:p>
          <a:p>
            <a:pPr marL="914400" lvl="1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remove the file from the index and from the working copy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commit –m “ text… “</a:t>
            </a:r>
          </a:p>
          <a:p>
            <a:pPr marL="914400" lvl="1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commit the index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b="1" dirty="0" smtClean="0"/>
              <a:t>Branching &amp; Merging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Branches are created for every </a:t>
            </a:r>
            <a:r>
              <a:rPr lang="en-US" b="1" dirty="0" smtClean="0"/>
              <a:t>new kind of functionality you’re going to add to your system</a:t>
            </a:r>
            <a:r>
              <a:rPr lang="en-US" dirty="0" smtClean="0"/>
              <a:t>.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They are normally deleted afterwards once the feature is merged back into the main integration branch (normally the master branch).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 advantage is that you can experiment with new functionality in a separated, isolated “playground”.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First create the new feature branch: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 branch  my-feature-branch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Check the branch using the following command.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 branch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 smtClean="0"/>
              <a:t>Then you can see the list of branches on the screen: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* master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my-feature-branch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* </a:t>
            </a:r>
            <a:r>
              <a:rPr lang="en-US" dirty="0" smtClean="0"/>
              <a:t>in front of master indicates that we’re currently on that branch.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Lets switch to my-feature-branch instead: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 checkout  my-feature-branch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Then you see the following on your screen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Switched to branch 'my-feature-branch‘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Again check the branch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 branch  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Master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*my-feature-branch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sz="2600" b="1" i="1" dirty="0" smtClean="0"/>
              <a:t>Note</a:t>
            </a:r>
            <a:r>
              <a:rPr lang="en-US" sz="2600" dirty="0" smtClean="0"/>
              <a:t> you can directly use the following command to create and checkout a new branch in one step. 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600" b="1" dirty="0" err="1" smtClean="0">
                <a:solidFill>
                  <a:schemeClr val="tx2"/>
                </a:solidFill>
              </a:rPr>
              <a:t>git</a:t>
            </a:r>
            <a:r>
              <a:rPr lang="en-US" sz="2600" b="1" dirty="0" smtClean="0">
                <a:solidFill>
                  <a:schemeClr val="tx2"/>
                </a:solidFill>
              </a:rPr>
              <a:t> checkout -b my-feature-branch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Now, lets modify one of our existing files.</a:t>
            </a:r>
          </a:p>
          <a:p>
            <a:pPr marL="914400" lvl="1" algn="just">
              <a:lnSpc>
                <a:spcPct val="2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echo  "Hi" &gt;&gt;  hallo.txt</a:t>
            </a:r>
          </a:p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sz="2800" dirty="0" smtClean="0"/>
              <a:t>Then commit it to our new branch.</a:t>
            </a:r>
          </a:p>
          <a:p>
            <a:pPr marL="914400" lvl="1" algn="just">
              <a:lnSpc>
                <a:spcPct val="21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commit -a -m "modify file adding hi“</a:t>
            </a:r>
          </a:p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sz="2800" dirty="0" smtClean="0"/>
              <a:t>Then check the contents of your file using:</a:t>
            </a:r>
          </a:p>
          <a:p>
            <a:pPr marL="914400" lvl="1" algn="just">
              <a:lnSpc>
                <a:spcPct val="2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cat  hallo.txt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This time the </a:t>
            </a:r>
            <a:r>
              <a:rPr lang="en-US" b="1" i="1" dirty="0" err="1" smtClean="0">
                <a:solidFill>
                  <a:schemeClr val="tx2"/>
                </a:solidFill>
              </a:rPr>
              <a:t>git</a:t>
            </a:r>
            <a:r>
              <a:rPr lang="en-US" b="1" i="1" dirty="0" smtClean="0">
                <a:solidFill>
                  <a:schemeClr val="tx2"/>
                </a:solidFill>
              </a:rPr>
              <a:t> commit -a -m </a:t>
            </a:r>
            <a:r>
              <a:rPr lang="en-US" dirty="0" smtClean="0"/>
              <a:t>command used </a:t>
            </a:r>
            <a:r>
              <a:rPr lang="en-US" b="1" i="1" dirty="0" smtClean="0"/>
              <a:t>to add </a:t>
            </a:r>
            <a:r>
              <a:rPr lang="en-US" dirty="0" smtClean="0"/>
              <a:t>and </a:t>
            </a:r>
            <a:r>
              <a:rPr lang="en-US" b="1" i="1" dirty="0" smtClean="0"/>
              <a:t>commit </a:t>
            </a:r>
            <a:r>
              <a:rPr lang="en-US" dirty="0" smtClean="0"/>
              <a:t>a </a:t>
            </a:r>
            <a:r>
              <a:rPr lang="en-US" b="1" i="1" dirty="0" smtClean="0"/>
              <a:t>modification</a:t>
            </a:r>
            <a:r>
              <a:rPr lang="en-US" dirty="0" smtClean="0"/>
              <a:t> in one step.</a:t>
            </a:r>
          </a:p>
          <a:p>
            <a:pPr marL="914400" lvl="1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However, new files won’t be added this way and need an explicit </a:t>
            </a:r>
            <a:r>
              <a:rPr lang="en-US" b="1" i="1" dirty="0" err="1" smtClean="0">
                <a:solidFill>
                  <a:schemeClr val="tx2"/>
                </a:solidFill>
              </a:rPr>
              <a:t>git</a:t>
            </a:r>
            <a:r>
              <a:rPr lang="en-US" b="1" i="1" dirty="0" smtClean="0">
                <a:solidFill>
                  <a:schemeClr val="tx2"/>
                </a:solidFill>
              </a:rPr>
              <a:t> add </a:t>
            </a:r>
            <a:r>
              <a:rPr lang="en-US" dirty="0" smtClean="0"/>
              <a:t>as seen before.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Lets switch back to master and modify the same file there as well.</a:t>
            </a:r>
          </a:p>
          <a:p>
            <a:pPr marL="914400" lvl="1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checkout master</a:t>
            </a:r>
          </a:p>
          <a:p>
            <a:pPr algn="just">
              <a:lnSpc>
                <a:spcPct val="21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As expected, hallo.txt is unmodified. You can check it using the following command.</a:t>
            </a:r>
          </a:p>
          <a:p>
            <a:pPr marL="914400" lvl="1">
              <a:lnSpc>
                <a:spcPct val="2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cat hallo.txt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b="1" dirty="0" smtClean="0"/>
              <a:t>Merging a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Once you’re ready to merge back to master you can use the following command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pt-BR" sz="2400" b="1" dirty="0" smtClean="0">
                <a:solidFill>
                  <a:schemeClr val="tx2"/>
                </a:solidFill>
              </a:rPr>
              <a:t>git merge my-feature-branch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Deleting branches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de-DE" sz="2800" dirty="0" smtClean="0"/>
              <a:t>Use the following command to delete a branch.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de-DE" sz="2400" b="1" dirty="0" smtClean="0">
                <a:solidFill>
                  <a:schemeClr val="tx2"/>
                </a:solidFill>
              </a:rPr>
              <a:t>git  branch  -d  </a:t>
            </a:r>
            <a:r>
              <a:rPr lang="de-DE" sz="2400" b="1" i="1" dirty="0" smtClean="0">
                <a:solidFill>
                  <a:schemeClr val="tx2"/>
                </a:solidFill>
              </a:rPr>
              <a:t>branch name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pt-BR" sz="2800" dirty="0" smtClean="0"/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dirty="0" smtClean="0"/>
              <a:t>Sharing/Synching your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Ultimately we want to share our code, normally by synching it to a </a:t>
            </a:r>
            <a:r>
              <a:rPr lang="en-US" b="1" dirty="0" smtClean="0"/>
              <a:t>central repository</a:t>
            </a:r>
            <a:r>
              <a:rPr lang="en-US" dirty="0" smtClean="0"/>
              <a:t>. </a:t>
            </a:r>
          </a:p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For doing so, we have to add a remote.</a:t>
            </a:r>
          </a:p>
          <a:p>
            <a:pPr marL="914400" lvl="1" algn="just">
              <a:lnSpc>
                <a:spcPct val="21000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chemeClr val="tx2"/>
                </a:solidFill>
              </a:rPr>
              <a:t> Syntax: </a:t>
            </a:r>
            <a:r>
              <a:rPr lang="en-US" sz="2800" b="1" dirty="0" err="1" smtClean="0">
                <a:solidFill>
                  <a:schemeClr val="tx2"/>
                </a:solidFill>
              </a:rPr>
              <a:t>git</a:t>
            </a:r>
            <a:r>
              <a:rPr lang="en-US" sz="2800" b="1" dirty="0" smtClean="0">
                <a:solidFill>
                  <a:schemeClr val="tx2"/>
                </a:solidFill>
              </a:rPr>
              <a:t> remote add </a:t>
            </a:r>
            <a:r>
              <a:rPr lang="en-US" sz="2800" b="1" i="1" dirty="0" smtClean="0">
                <a:solidFill>
                  <a:schemeClr val="tx2"/>
                </a:solidFill>
              </a:rPr>
              <a:t>name </a:t>
            </a:r>
            <a:r>
              <a:rPr lang="en-US" sz="2800" b="1" i="1" dirty="0" err="1" smtClean="0">
                <a:solidFill>
                  <a:schemeClr val="tx2"/>
                </a:solidFill>
              </a:rPr>
              <a:t>url</a:t>
            </a:r>
            <a:endParaRPr lang="en-US" sz="2800" b="1" i="1" dirty="0" smtClean="0">
              <a:solidFill>
                <a:schemeClr val="tx2"/>
              </a:solidFill>
            </a:endParaRP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sz="2800" i="1" dirty="0" smtClean="0"/>
              <a:t>name is identifying the remote repository</a:t>
            </a:r>
            <a:endParaRPr lang="en-US" sz="2600" dirty="0" smtClean="0">
              <a:solidFill>
                <a:schemeClr val="tx2"/>
              </a:solidFill>
            </a:endParaRPr>
          </a:p>
          <a:p>
            <a:pPr marL="914400" lvl="1" algn="just">
              <a:lnSpc>
                <a:spcPct val="210000"/>
              </a:lnSpc>
              <a:spcBef>
                <a:spcPts val="0"/>
              </a:spcBef>
            </a:pPr>
            <a:r>
              <a:rPr lang="en-US" sz="2600" b="1" dirty="0" err="1" smtClean="0">
                <a:solidFill>
                  <a:schemeClr val="tx2"/>
                </a:solidFill>
              </a:rPr>
              <a:t>git</a:t>
            </a:r>
            <a:r>
              <a:rPr lang="en-US" sz="2600" b="1" dirty="0" smtClean="0">
                <a:solidFill>
                  <a:schemeClr val="tx2"/>
                </a:solidFill>
              </a:rPr>
              <a:t> remote add </a:t>
            </a:r>
            <a:r>
              <a:rPr lang="en-US" sz="2600" b="1" dirty="0" err="1" smtClean="0">
                <a:solidFill>
                  <a:schemeClr val="tx2"/>
                </a:solidFill>
              </a:rPr>
              <a:t>Mygitrepo</a:t>
            </a:r>
            <a:r>
              <a:rPr lang="en-US" sz="2600" b="1" dirty="0" smtClean="0">
                <a:solidFill>
                  <a:schemeClr val="tx2"/>
                </a:solidFill>
              </a:rPr>
              <a:t> </a:t>
            </a:r>
            <a:r>
              <a:rPr lang="en-US" sz="2600" b="1" i="1" dirty="0" smtClean="0">
                <a:solidFill>
                  <a:schemeClr val="tx2"/>
                </a:solidFill>
              </a:rPr>
              <a:t>URL </a:t>
            </a:r>
          </a:p>
          <a:p>
            <a:pPr lvl="1" algn="just">
              <a:lnSpc>
                <a:spcPct val="210000"/>
              </a:lnSpc>
              <a:spcBef>
                <a:spcPts val="0"/>
              </a:spcBef>
              <a:buNone/>
            </a:pPr>
            <a:r>
              <a:rPr lang="en-US" sz="2200" i="1" dirty="0" smtClean="0"/>
              <a:t>URL example (https://github.com/TsehayWasihun/Mygitrepo)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b="1" dirty="0" err="1" smtClean="0"/>
              <a:t>GitHub</a:t>
            </a:r>
            <a:r>
              <a:rPr lang="en-US" dirty="0" smtClean="0"/>
              <a:t> is an online </a:t>
            </a:r>
            <a:r>
              <a:rPr lang="en-US" b="1" dirty="0" smtClean="0"/>
              <a:t>hosting service </a:t>
            </a:r>
            <a:r>
              <a:rPr lang="en-US" dirty="0" smtClean="0"/>
              <a:t>for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err="1" smtClean="0"/>
              <a:t>GitHub</a:t>
            </a:r>
            <a:r>
              <a:rPr lang="en-US" dirty="0" smtClean="0"/>
              <a:t> is now the </a:t>
            </a:r>
            <a:r>
              <a:rPr lang="en-US" b="1" dirty="0" smtClean="0"/>
              <a:t>largest online storage space </a:t>
            </a:r>
            <a:r>
              <a:rPr lang="en-US" dirty="0" smtClean="0"/>
              <a:t>of </a:t>
            </a:r>
            <a:r>
              <a:rPr lang="en-US" b="1" dirty="0" smtClean="0"/>
              <a:t>collaborative works </a:t>
            </a:r>
            <a:r>
              <a:rPr lang="en-US" dirty="0" smtClean="0"/>
              <a:t>that exists in the world.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dirty="0" smtClean="0"/>
              <a:t>Sharing/Synching your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To see whether you succeeded, simply type:</a:t>
            </a:r>
          </a:p>
          <a:p>
            <a:pPr marL="914400" lvl="1" algn="just">
              <a:lnSpc>
                <a:spcPct val="210000"/>
              </a:lnSpc>
              <a:spcBef>
                <a:spcPts val="0"/>
              </a:spcBef>
            </a:pPr>
            <a:r>
              <a:rPr lang="en-US" sz="2600" b="1" dirty="0" err="1" smtClean="0">
                <a:solidFill>
                  <a:schemeClr val="tx2"/>
                </a:solidFill>
              </a:rPr>
              <a:t>git</a:t>
            </a:r>
            <a:r>
              <a:rPr lang="en-US" sz="2600" b="1" dirty="0" smtClean="0">
                <a:solidFill>
                  <a:schemeClr val="tx2"/>
                </a:solidFill>
              </a:rPr>
              <a:t>  remote  –v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Pushing a new branch to the remote repository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Now we need to </a:t>
            </a:r>
            <a:r>
              <a:rPr lang="en-US" b="1" i="1" dirty="0" smtClean="0"/>
              <a:t>publish</a:t>
            </a:r>
            <a:r>
              <a:rPr lang="en-US" dirty="0" smtClean="0"/>
              <a:t> our local branch master to the remote repository. This is done like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push -u </a:t>
            </a:r>
            <a:r>
              <a:rPr lang="en-US" sz="2400" b="1" dirty="0" err="1" smtClean="0">
                <a:solidFill>
                  <a:schemeClr val="tx2"/>
                </a:solidFill>
              </a:rPr>
              <a:t>Mygitrepo</a:t>
            </a:r>
            <a:r>
              <a:rPr lang="en-US" sz="2400" b="1" dirty="0" smtClean="0">
                <a:solidFill>
                  <a:schemeClr val="tx2"/>
                </a:solidFill>
              </a:rPr>
              <a:t> master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 smtClean="0"/>
              <a:t>          Syntax: (</a:t>
            </a:r>
            <a:r>
              <a:rPr lang="en-US" dirty="0" err="1" smtClean="0"/>
              <a:t>git</a:t>
            </a:r>
            <a:r>
              <a:rPr lang="en-US" dirty="0" smtClean="0"/>
              <a:t> push -u </a:t>
            </a:r>
            <a:r>
              <a:rPr lang="en-US" i="1" dirty="0" smtClean="0"/>
              <a:t>destination-repository ref[branch]</a:t>
            </a:r>
            <a:r>
              <a:rPr lang="en-US" dirty="0" smtClean="0"/>
              <a:t>) or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push </a:t>
            </a:r>
            <a:r>
              <a:rPr lang="en-US" sz="2400" b="1" dirty="0" err="1" smtClean="0">
                <a:solidFill>
                  <a:schemeClr val="tx2"/>
                </a:solidFill>
              </a:rPr>
              <a:t>Mygitrepo</a:t>
            </a:r>
            <a:r>
              <a:rPr lang="en-US" sz="2400" b="1" dirty="0" smtClean="0">
                <a:solidFill>
                  <a:schemeClr val="tx2"/>
                </a:solidFill>
              </a:rPr>
              <a:t> master –force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smtClean="0"/>
              <a:t>Cloning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Similarly it works if you’d like to start from an </a:t>
            </a:r>
            <a:r>
              <a:rPr lang="en-US" b="1" dirty="0" smtClean="0"/>
              <a:t>existing remote repository</a:t>
            </a:r>
            <a:r>
              <a:rPr lang="en-US" dirty="0" smtClean="0"/>
              <a:t>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The first step that needs to be done is to “checkout” the source code which is called </a:t>
            </a:r>
            <a:r>
              <a:rPr lang="en-US" b="1" dirty="0" smtClean="0"/>
              <a:t>cloning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r>
              <a:rPr lang="en-US" dirty="0" smtClean="0"/>
              <a:t> terminology. 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So we would do something like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clone </a:t>
            </a:r>
            <a:r>
              <a:rPr lang="en-US" sz="2400" b="1" i="1" dirty="0" err="1" smtClean="0">
                <a:solidFill>
                  <a:schemeClr val="tx2"/>
                </a:solidFill>
              </a:rPr>
              <a:t>url</a:t>
            </a:r>
            <a:r>
              <a:rPr lang="en-US" sz="2400" b="1" i="1" dirty="0" smtClean="0">
                <a:solidFill>
                  <a:schemeClr val="tx2"/>
                </a:solidFill>
              </a:rPr>
              <a:t> [ directory ] of remote repository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err="1" smtClean="0"/>
              <a:t>git</a:t>
            </a:r>
            <a:r>
              <a:rPr lang="en-US" dirty="0" smtClean="0"/>
              <a:t> clone is a shortcut for the following sequence: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init </a:t>
            </a:r>
            <a:r>
              <a:rPr lang="en-US" sz="2400" b="1" i="1" dirty="0" smtClean="0">
                <a:solidFill>
                  <a:schemeClr val="tx2"/>
                </a:solidFill>
              </a:rPr>
              <a:t>directory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cd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directory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remote add origin </a:t>
            </a:r>
            <a:r>
              <a:rPr lang="en-US" sz="2400" b="1" i="1" dirty="0" err="1" smtClean="0">
                <a:solidFill>
                  <a:schemeClr val="tx2"/>
                </a:solidFill>
              </a:rPr>
              <a:t>url</a:t>
            </a:r>
            <a:endParaRPr lang="en-US" sz="2400" b="1" i="1" dirty="0" smtClean="0">
              <a:solidFill>
                <a:schemeClr val="tx2"/>
              </a:solidFill>
            </a:endParaRP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fetch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sz="2400" b="1" dirty="0" err="1" smtClean="0">
                <a:solidFill>
                  <a:schemeClr val="tx2"/>
                </a:solidFill>
              </a:rPr>
              <a:t>git</a:t>
            </a:r>
            <a:r>
              <a:rPr lang="en-US" sz="2400" b="1" dirty="0" smtClean="0">
                <a:solidFill>
                  <a:schemeClr val="tx2"/>
                </a:solidFill>
              </a:rPr>
              <a:t> checkout master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In practice you will rarely use </a:t>
            </a: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init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remote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fetch</a:t>
            </a:r>
            <a:r>
              <a:rPr lang="en-US" b="1" dirty="0" smtClean="0"/>
              <a:t> </a:t>
            </a:r>
            <a:r>
              <a:rPr lang="en-US" dirty="0" smtClean="0"/>
              <a:t>directly, but rather use higher-level commands: </a:t>
            </a: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clone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git</a:t>
            </a:r>
            <a:r>
              <a:rPr lang="en-US" b="1" dirty="0" smtClean="0">
                <a:solidFill>
                  <a:schemeClr val="tx2"/>
                </a:solidFill>
              </a:rPr>
              <a:t> pull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 fontAlgn="base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How to push a repository to </a:t>
            </a:r>
            <a:r>
              <a:rPr lang="en-US" sz="2800" b="1" dirty="0" err="1" smtClean="0"/>
              <a:t>GitHub</a:t>
            </a:r>
            <a:endParaRPr lang="en-US" sz="2800" b="1" dirty="0" smtClean="0"/>
          </a:p>
          <a:p>
            <a:pPr fontAlgn="base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Step 1: Create a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account</a:t>
            </a:r>
          </a:p>
          <a:p>
            <a:pPr lvl="1" fontAlgn="base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To be able to use </a:t>
            </a:r>
            <a:r>
              <a:rPr lang="en-US" dirty="0" err="1" smtClean="0"/>
              <a:t>GitHub</a:t>
            </a:r>
            <a:r>
              <a:rPr lang="en-US" dirty="0" smtClean="0"/>
              <a:t>, you will have to create an account first. You can do that on their </a:t>
            </a:r>
            <a:r>
              <a:rPr lang="en-US" u="sng" dirty="0" smtClean="0">
                <a:hlinkClick r:id="rId2"/>
              </a:rPr>
              <a:t>website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fontAlgn="base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Step 2: Create a repository</a:t>
            </a:r>
          </a:p>
          <a:p>
            <a:pPr fontAlgn="base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You can click on the + symbol on the top right corner of the page then choose </a:t>
            </a:r>
            <a:r>
              <a:rPr lang="en-US" b="1" dirty="0" smtClean="0"/>
              <a:t>"New repository"</a:t>
            </a:r>
            <a:r>
              <a:rPr lang="en-US" dirty="0" smtClean="0"/>
              <a:t>. </a:t>
            </a:r>
          </a:p>
          <a:p>
            <a:pPr fontAlgn="base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Give your repo a name then scroll down and click on </a:t>
            </a:r>
            <a:r>
              <a:rPr lang="en-US" b="1" dirty="0" smtClean="0"/>
              <a:t>"Create repository"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/>
          </a:bodyPr>
          <a:lstStyle/>
          <a:p>
            <a:pPr algn="just" fontAlgn="base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 smtClean="0"/>
              <a:t>Step 3: Add and commit file(s)</a:t>
            </a:r>
          </a:p>
          <a:p>
            <a:pPr algn="just" fontAlgn="base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Before we "add" and "commit" our files, you need to understand the stages of a file being tracked by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algn="just" fontAlgn="base">
              <a:lnSpc>
                <a:spcPct val="200000"/>
              </a:lnSpc>
              <a:buNone/>
            </a:pPr>
            <a:r>
              <a:rPr lang="en-US" b="1" dirty="0" smtClean="0"/>
              <a:t>Committed state</a:t>
            </a:r>
          </a:p>
          <a:p>
            <a:pPr algn="just" fontAlgn="base">
              <a:lnSpc>
                <a:spcPct val="200000"/>
              </a:lnSpc>
            </a:pPr>
            <a:r>
              <a:rPr lang="en-US" dirty="0" smtClean="0"/>
              <a:t>A file is in the </a:t>
            </a:r>
            <a:r>
              <a:rPr lang="en-US" b="1" dirty="0" smtClean="0"/>
              <a:t>committed</a:t>
            </a:r>
            <a:r>
              <a:rPr lang="en-US" dirty="0" smtClean="0"/>
              <a:t> state when all the changes made to the file have been saved in the </a:t>
            </a:r>
            <a:r>
              <a:rPr lang="en-US" b="1" dirty="0" smtClean="0"/>
              <a:t>local repo</a:t>
            </a:r>
            <a:r>
              <a:rPr lang="en-US" dirty="0" smtClean="0"/>
              <a:t>. </a:t>
            </a:r>
          </a:p>
          <a:p>
            <a:pPr algn="just" fontAlgn="base">
              <a:lnSpc>
                <a:spcPct val="200000"/>
              </a:lnSpc>
            </a:pPr>
            <a:r>
              <a:rPr lang="en-US" dirty="0" smtClean="0"/>
              <a:t>Files in the </a:t>
            </a:r>
            <a:r>
              <a:rPr lang="en-US" b="1" dirty="0" smtClean="0"/>
              <a:t>committed stage </a:t>
            </a:r>
            <a:r>
              <a:rPr lang="en-US" dirty="0" smtClean="0"/>
              <a:t>are files ready to be </a:t>
            </a:r>
            <a:r>
              <a:rPr lang="en-US" b="1" dirty="0" smtClean="0"/>
              <a:t>pushed to the remote repo (on </a:t>
            </a:r>
            <a:r>
              <a:rPr lang="en-US" b="1" dirty="0" err="1" smtClean="0"/>
              <a:t>GitHub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algn="just" fontAlgn="base">
              <a:lnSpc>
                <a:spcPct val="2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2362200"/>
            <a:ext cx="3367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doni MT" pitchFamily="18" charset="0"/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b="1" dirty="0" smtClean="0"/>
              <a:t>What is a Version Control System?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Version control is a system that </a:t>
            </a:r>
            <a:r>
              <a:rPr lang="en-US" b="1" dirty="0" smtClean="0"/>
              <a:t>records changes to a file </a:t>
            </a:r>
            <a:r>
              <a:rPr lang="en-US" dirty="0" smtClean="0"/>
              <a:t>or set of files over time so that you can recall specific versions later. 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Changes are usually identified by a number or letter code, termed the </a:t>
            </a:r>
            <a:r>
              <a:rPr lang="en-US" b="1" dirty="0" smtClean="0"/>
              <a:t>“revision number”. 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For example, an initial set of files is ”revision 1”.</a:t>
            </a:r>
          </a:p>
          <a:p>
            <a:pPr marL="914400"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When the first change is made, the resulting set is ”revision 2”,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Each revision is associated with a</a:t>
            </a:r>
            <a:r>
              <a:rPr lang="en-US" b="1" dirty="0" smtClean="0"/>
              <a:t> timestamp </a:t>
            </a:r>
            <a:r>
              <a:rPr lang="en-US" dirty="0" smtClean="0"/>
              <a:t>and </a:t>
            </a:r>
            <a:r>
              <a:rPr lang="en-US" b="1" dirty="0" smtClean="0"/>
              <a:t>the person making the change</a:t>
            </a:r>
            <a:r>
              <a:rPr lang="en-US" dirty="0" smtClean="0"/>
              <a:t>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Revisions can be </a:t>
            </a:r>
            <a:r>
              <a:rPr lang="en-US" b="1" dirty="0" smtClean="0"/>
              <a:t>compared, restored</a:t>
            </a:r>
            <a:r>
              <a:rPr lang="en-US" dirty="0" smtClean="0"/>
              <a:t>, and with some types of files, merged.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39762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VC: </a:t>
            </a:r>
            <a:r>
              <a:rPr lang="en-US" sz="3100" b="1" dirty="0" smtClean="0"/>
              <a:t>keeping a history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The life of your software/article is recorded from the beginning.</a:t>
            </a:r>
          </a:p>
          <a:p>
            <a:pPr lvl="1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at any moment you can revert to a previous revision </a:t>
            </a:r>
          </a:p>
          <a:p>
            <a:pPr lvl="1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the history is </a:t>
            </a:r>
            <a:r>
              <a:rPr lang="en-US" dirty="0" err="1" smtClean="0"/>
              <a:t>browseable</a:t>
            </a:r>
            <a:r>
              <a:rPr lang="en-US" dirty="0" smtClean="0"/>
              <a:t>, you can inspect any revision 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when was it done?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 who wrote it?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what was changed?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why?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 in which context?</a:t>
            </a:r>
          </a:p>
          <a:p>
            <a:pPr lvl="2" algn="just">
              <a:lnSpc>
                <a:spcPct val="210000"/>
              </a:lnSpc>
              <a:spcBef>
                <a:spcPts val="0"/>
              </a:spcBef>
            </a:pPr>
            <a:r>
              <a:rPr lang="en-US" dirty="0" smtClean="0"/>
              <a:t>all the deleted content remains accessible in the history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b="1" dirty="0" smtClean="0"/>
              <a:t>VC: Working with others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VC tools help you to: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share a collection of files with your team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merge changes done by other users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ensure that nothing is accidentally overwritten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know who you must blame when something is broken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b="1" dirty="0" smtClean="0"/>
              <a:t>Branching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A way to </a:t>
            </a:r>
            <a:r>
              <a:rPr lang="en-US" b="1" dirty="0" smtClean="0"/>
              <a:t>write code without affecting the rest of your team</a:t>
            </a:r>
            <a:r>
              <a:rPr lang="en-US" dirty="0" smtClean="0"/>
              <a:t>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You may have multiple variants of the same software, materialized as </a:t>
            </a:r>
            <a:r>
              <a:rPr lang="en-US" b="1" dirty="0" smtClean="0"/>
              <a:t>branches.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Finally, merge branches to integrate your changes.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Why use branching?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So you can’t push unstable code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Work independently</a:t>
            </a: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Still use remote version control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Only merge stable/functioning code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VC tools will help you to: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handle multiple branches concurrently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merge changes from a branch into another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63867</TotalTime>
  <Words>1488</Words>
  <Application>Microsoft Office PowerPoint</Application>
  <PresentationFormat>On-screen Show (4:3)</PresentationFormat>
  <Paragraphs>187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Introduction to GitHub</vt:lpstr>
      <vt:lpstr>What are Git and GitHub</vt:lpstr>
      <vt:lpstr>Slide 3</vt:lpstr>
      <vt:lpstr>What is a Version Control System?</vt:lpstr>
      <vt:lpstr>Slide 5</vt:lpstr>
      <vt:lpstr>  VC: keeping a history </vt:lpstr>
      <vt:lpstr>VC: Working with others</vt:lpstr>
      <vt:lpstr>Branching</vt:lpstr>
      <vt:lpstr>Slide 9</vt:lpstr>
      <vt:lpstr>Working Locally </vt:lpstr>
      <vt:lpstr>  Create a new Git Repository </vt:lpstr>
      <vt:lpstr>Slide 12</vt:lpstr>
      <vt:lpstr>Create and commit a new file</vt:lpstr>
      <vt:lpstr>Slide 14</vt:lpstr>
      <vt:lpstr>Slide 15</vt:lpstr>
      <vt:lpstr>Slide 16</vt:lpstr>
      <vt:lpstr>The staging area</vt:lpstr>
      <vt:lpstr>Slide 18</vt:lpstr>
      <vt:lpstr>The staging Area</vt:lpstr>
      <vt:lpstr>Update a file</vt:lpstr>
      <vt:lpstr>Branching &amp; Merging</vt:lpstr>
      <vt:lpstr>Slide 22</vt:lpstr>
      <vt:lpstr>Slide 23</vt:lpstr>
      <vt:lpstr>Slide 24</vt:lpstr>
      <vt:lpstr>Slide 25</vt:lpstr>
      <vt:lpstr>Slide 26</vt:lpstr>
      <vt:lpstr>Slide 27</vt:lpstr>
      <vt:lpstr>Merging a Branch</vt:lpstr>
      <vt:lpstr>Sharing/Synching your Repository</vt:lpstr>
      <vt:lpstr>Sharing/Synching your Repository</vt:lpstr>
      <vt:lpstr>Slide 31</vt:lpstr>
      <vt:lpstr>Cloning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DELL</dc:creator>
  <cp:lastModifiedBy>DELL</cp:lastModifiedBy>
  <cp:revision>19</cp:revision>
  <dcterms:created xsi:type="dcterms:W3CDTF">2019-04-22T12:23:47Z</dcterms:created>
  <dcterms:modified xsi:type="dcterms:W3CDTF">2022-09-02T06:20:37Z</dcterms:modified>
</cp:coreProperties>
</file>