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0" r:id="rId6"/>
    <p:sldId id="266" r:id="rId7"/>
    <p:sldId id="261" r:id="rId8"/>
    <p:sldId id="263" r:id="rId9"/>
    <p:sldId id="264" r:id="rId10"/>
    <p:sldId id="265" r:id="rId11"/>
    <p:sldId id="267" r:id="rId12"/>
    <p:sldId id="262" r:id="rId13"/>
    <p:sldId id="268" r:id="rId14"/>
    <p:sldId id="273" r:id="rId15"/>
    <p:sldId id="270" r:id="rId16"/>
    <p:sldId id="269"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82168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19544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80164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14035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8207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79851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12370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62756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26480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57997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29364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5/3/2024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72954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5/3/2024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06821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5/3/2024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24108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49604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0506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64DE79-268F-4C1A-8933-263129D2AF90}" type="datetimeFigureOut">
              <a:rPr lang="en-US" smtClean="0"/>
              <a:t>5/3/2024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4986886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C9184-AF02-AA34-7311-AC7372339293}"/>
              </a:ext>
            </a:extLst>
          </p:cNvPr>
          <p:cNvSpPr>
            <a:spLocks noGrp="1"/>
          </p:cNvSpPr>
          <p:nvPr>
            <p:ph type="ctrTitle"/>
          </p:nvPr>
        </p:nvSpPr>
        <p:spPr/>
        <p:txBody>
          <a:bodyPr/>
          <a:lstStyle/>
          <a:p>
            <a:r>
              <a:rPr lang="en-US" dirty="0"/>
              <a:t>Proyecto Final</a:t>
            </a:r>
          </a:p>
        </p:txBody>
      </p:sp>
      <p:sp>
        <p:nvSpPr>
          <p:cNvPr id="3" name="Subtitle 2">
            <a:extLst>
              <a:ext uri="{FF2B5EF4-FFF2-40B4-BE49-F238E27FC236}">
                <a16:creationId xmlns:a16="http://schemas.microsoft.com/office/drawing/2014/main" id="{53C43A40-F810-F5B4-EA3D-01D6A9F9609A}"/>
              </a:ext>
            </a:extLst>
          </p:cNvPr>
          <p:cNvSpPr>
            <a:spLocks noGrp="1"/>
          </p:cNvSpPr>
          <p:nvPr>
            <p:ph type="subTitle" idx="1"/>
          </p:nvPr>
        </p:nvSpPr>
        <p:spPr>
          <a:xfrm>
            <a:off x="1507067" y="4050833"/>
            <a:ext cx="7766936" cy="2545910"/>
          </a:xfrm>
        </p:spPr>
        <p:txBody>
          <a:bodyPr>
            <a:normAutofit/>
          </a:bodyPr>
          <a:lstStyle/>
          <a:p>
            <a:r>
              <a:rPr lang="en-US" dirty="0" err="1"/>
              <a:t>Análisis</a:t>
            </a:r>
            <a:r>
              <a:rPr lang="en-US" dirty="0"/>
              <a:t> de </a:t>
            </a:r>
            <a:r>
              <a:rPr lang="en-US" dirty="0" err="1"/>
              <a:t>proyecciones</a:t>
            </a:r>
            <a:r>
              <a:rPr lang="en-US" dirty="0"/>
              <a:t> de </a:t>
            </a:r>
            <a:r>
              <a:rPr lang="en-US" dirty="0" err="1"/>
              <a:t>ventas</a:t>
            </a:r>
            <a:r>
              <a:rPr lang="en-US" dirty="0"/>
              <a:t> para 3 </a:t>
            </a:r>
            <a:r>
              <a:rPr lang="en-US" dirty="0" err="1"/>
              <a:t>líneas</a:t>
            </a:r>
            <a:r>
              <a:rPr lang="en-US" dirty="0"/>
              <a:t> de productos de </a:t>
            </a:r>
            <a:r>
              <a:rPr lang="en-US" dirty="0" err="1"/>
              <a:t>una</a:t>
            </a:r>
            <a:r>
              <a:rPr lang="en-US" dirty="0"/>
              <a:t> empresa</a:t>
            </a:r>
          </a:p>
          <a:p>
            <a:r>
              <a:rPr lang="en-US" dirty="0"/>
              <a:t>DATA SCIENCE CODERHOUSE </a:t>
            </a:r>
          </a:p>
          <a:p>
            <a:r>
              <a:rPr lang="en-US" dirty="0"/>
              <a:t>FELIPE BORDAGARAY LANCIERI</a:t>
            </a:r>
          </a:p>
          <a:p>
            <a:r>
              <a:rPr lang="en-US" dirty="0"/>
              <a:t>MAYO DE 2024</a:t>
            </a:r>
          </a:p>
        </p:txBody>
      </p:sp>
    </p:spTree>
    <p:extLst>
      <p:ext uri="{BB962C8B-B14F-4D97-AF65-F5344CB8AC3E}">
        <p14:creationId xmlns:p14="http://schemas.microsoft.com/office/powerpoint/2010/main" val="2543806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33995-01D8-0303-CD6C-6D699B27434D}"/>
              </a:ext>
            </a:extLst>
          </p:cNvPr>
          <p:cNvSpPr>
            <a:spLocks noGrp="1"/>
          </p:cNvSpPr>
          <p:nvPr>
            <p:ph type="title"/>
          </p:nvPr>
        </p:nvSpPr>
        <p:spPr>
          <a:xfrm>
            <a:off x="677334" y="609600"/>
            <a:ext cx="8596668" cy="1320800"/>
          </a:xfrm>
        </p:spPr>
        <p:txBody>
          <a:bodyPr anchor="t">
            <a:normAutofit/>
          </a:bodyPr>
          <a:lstStyle/>
          <a:p>
            <a:r>
              <a:rPr lang="en-US" dirty="0"/>
              <a:t>4. EDA – </a:t>
            </a:r>
            <a:r>
              <a:rPr lang="en-US" dirty="0" err="1"/>
              <a:t>Análisis</a:t>
            </a:r>
            <a:r>
              <a:rPr lang="en-US" dirty="0"/>
              <a:t> </a:t>
            </a:r>
            <a:r>
              <a:rPr lang="en-US" dirty="0" err="1"/>
              <a:t>exploratorio</a:t>
            </a:r>
            <a:r>
              <a:rPr lang="en-US" dirty="0"/>
              <a:t> de </a:t>
            </a:r>
            <a:r>
              <a:rPr lang="en-US" dirty="0" err="1"/>
              <a:t>Datos</a:t>
            </a:r>
            <a:endParaRPr lang="en-US" dirty="0"/>
          </a:p>
        </p:txBody>
      </p:sp>
      <p:pic>
        <p:nvPicPr>
          <p:cNvPr id="5" name="Picture 4">
            <a:extLst>
              <a:ext uri="{FF2B5EF4-FFF2-40B4-BE49-F238E27FC236}">
                <a16:creationId xmlns:a16="http://schemas.microsoft.com/office/drawing/2014/main" id="{B098C4B6-4E45-7BCB-E7E7-09335841BE36}"/>
              </a:ext>
            </a:extLst>
          </p:cNvPr>
          <p:cNvPicPr>
            <a:picLocks noChangeAspect="1"/>
          </p:cNvPicPr>
          <p:nvPr/>
        </p:nvPicPr>
        <p:blipFill>
          <a:blip r:embed="rId2"/>
          <a:stretch>
            <a:fillRect/>
          </a:stretch>
        </p:blipFill>
        <p:spPr>
          <a:xfrm>
            <a:off x="938104" y="2159331"/>
            <a:ext cx="5042029" cy="3882362"/>
          </a:xfrm>
          <a:prstGeom prst="rect">
            <a:avLst/>
          </a:prstGeom>
        </p:spPr>
      </p:pic>
      <p:sp>
        <p:nvSpPr>
          <p:cNvPr id="4" name="Content Placeholder 3">
            <a:extLst>
              <a:ext uri="{FF2B5EF4-FFF2-40B4-BE49-F238E27FC236}">
                <a16:creationId xmlns:a16="http://schemas.microsoft.com/office/drawing/2014/main" id="{4442488C-F529-D37D-D75F-D7750FA07400}"/>
              </a:ext>
            </a:extLst>
          </p:cNvPr>
          <p:cNvSpPr>
            <a:spLocks noGrp="1"/>
          </p:cNvSpPr>
          <p:nvPr>
            <p:ph idx="1"/>
          </p:nvPr>
        </p:nvSpPr>
        <p:spPr>
          <a:xfrm>
            <a:off x="6416039" y="2160589"/>
            <a:ext cx="2927185" cy="3880773"/>
          </a:xfrm>
        </p:spPr>
        <p:txBody>
          <a:bodyPr>
            <a:normAutofit/>
          </a:bodyPr>
          <a:lstStyle/>
          <a:p>
            <a:r>
              <a:rPr lang="en-US" sz="1500" dirty="0"/>
              <a:t>LA MARCA RYE </a:t>
            </a:r>
            <a:r>
              <a:rPr lang="en-US" sz="1500" dirty="0" err="1"/>
              <a:t>tiene</a:t>
            </a:r>
            <a:r>
              <a:rPr lang="en-US" sz="1500" dirty="0"/>
              <a:t> </a:t>
            </a:r>
            <a:r>
              <a:rPr lang="en-US" sz="1500" dirty="0" err="1"/>
              <a:t>una</a:t>
            </a:r>
            <a:r>
              <a:rPr lang="en-US" sz="1500" dirty="0"/>
              <a:t> </a:t>
            </a:r>
            <a:r>
              <a:rPr lang="en-US" sz="1500" dirty="0" err="1"/>
              <a:t>fuerte</a:t>
            </a:r>
            <a:r>
              <a:rPr lang="en-US" sz="1500" dirty="0"/>
              <a:t> </a:t>
            </a:r>
            <a:r>
              <a:rPr lang="en-US" sz="1500" dirty="0" err="1"/>
              <a:t>estacionalidad</a:t>
            </a:r>
            <a:r>
              <a:rPr lang="en-US" sz="1500" dirty="0"/>
              <a:t> </a:t>
            </a:r>
            <a:r>
              <a:rPr lang="en-US" sz="1500" dirty="0" err="1"/>
              <a:t>en</a:t>
            </a:r>
            <a:r>
              <a:rPr lang="en-US" sz="1500" dirty="0"/>
              <a:t> </a:t>
            </a:r>
            <a:r>
              <a:rPr lang="en-US" sz="1500" dirty="0" err="1"/>
              <a:t>los</a:t>
            </a:r>
            <a:r>
              <a:rPr lang="en-US" sz="1500" dirty="0"/>
              <a:t> meses de Verano del </a:t>
            </a:r>
            <a:r>
              <a:rPr lang="en-US" sz="1500" dirty="0" err="1"/>
              <a:t>hemisferio</a:t>
            </a:r>
            <a:r>
              <a:rPr lang="en-US" sz="1500" dirty="0"/>
              <a:t> </a:t>
            </a:r>
            <a:r>
              <a:rPr lang="en-US" sz="1500" dirty="0" err="1"/>
              <a:t>norte</a:t>
            </a:r>
            <a:r>
              <a:rPr lang="en-US" sz="1500" dirty="0"/>
              <a:t>.</a:t>
            </a:r>
          </a:p>
        </p:txBody>
      </p:sp>
    </p:spTree>
    <p:extLst>
      <p:ext uri="{BB962C8B-B14F-4D97-AF65-F5344CB8AC3E}">
        <p14:creationId xmlns:p14="http://schemas.microsoft.com/office/powerpoint/2010/main" val="2787784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1266-B7AC-48D6-3855-968109534B75}"/>
              </a:ext>
            </a:extLst>
          </p:cNvPr>
          <p:cNvSpPr>
            <a:spLocks noGrp="1"/>
          </p:cNvSpPr>
          <p:nvPr>
            <p:ph type="title"/>
          </p:nvPr>
        </p:nvSpPr>
        <p:spPr/>
        <p:txBody>
          <a:bodyPr/>
          <a:lstStyle/>
          <a:p>
            <a:r>
              <a:rPr lang="en-US" dirty="0" err="1"/>
              <a:t>Correlacion</a:t>
            </a:r>
            <a:r>
              <a:rPr lang="en-US" dirty="0"/>
              <a:t> entre variables</a:t>
            </a:r>
          </a:p>
        </p:txBody>
      </p:sp>
      <p:pic>
        <p:nvPicPr>
          <p:cNvPr id="1026" name="Picture 2">
            <a:extLst>
              <a:ext uri="{FF2B5EF4-FFF2-40B4-BE49-F238E27FC236}">
                <a16:creationId xmlns:a16="http://schemas.microsoft.com/office/drawing/2014/main" id="{4AD9087E-C5C4-F609-DDB6-2DBAA7C95FD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1012" y="1646710"/>
            <a:ext cx="6673612" cy="5067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746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B1C76-F7E0-2831-C52A-49602D014019}"/>
              </a:ext>
            </a:extLst>
          </p:cNvPr>
          <p:cNvSpPr>
            <a:spLocks noGrp="1"/>
          </p:cNvSpPr>
          <p:nvPr>
            <p:ph type="title"/>
          </p:nvPr>
        </p:nvSpPr>
        <p:spPr/>
        <p:txBody>
          <a:bodyPr/>
          <a:lstStyle/>
          <a:p>
            <a:r>
              <a:rPr lang="en-US" dirty="0"/>
              <a:t>5. Insights </a:t>
            </a:r>
          </a:p>
        </p:txBody>
      </p:sp>
      <p:sp>
        <p:nvSpPr>
          <p:cNvPr id="3" name="Content Placeholder 2">
            <a:extLst>
              <a:ext uri="{FF2B5EF4-FFF2-40B4-BE49-F238E27FC236}">
                <a16:creationId xmlns:a16="http://schemas.microsoft.com/office/drawing/2014/main" id="{259DF356-A491-2295-DB92-9FFCBEBEC329}"/>
              </a:ext>
            </a:extLst>
          </p:cNvPr>
          <p:cNvSpPr>
            <a:spLocks noGrp="1"/>
          </p:cNvSpPr>
          <p:nvPr>
            <p:ph idx="1"/>
          </p:nvPr>
        </p:nvSpPr>
        <p:spPr>
          <a:xfrm>
            <a:off x="677334" y="1676401"/>
            <a:ext cx="8596668" cy="4364962"/>
          </a:xfrm>
        </p:spPr>
        <p:txBody>
          <a:bodyPr/>
          <a:lstStyle/>
          <a:p>
            <a:r>
              <a:rPr lang="en-US" dirty="0"/>
              <a:t>Las 3 </a:t>
            </a:r>
            <a:r>
              <a:rPr lang="en-US" dirty="0" err="1"/>
              <a:t>marcas</a:t>
            </a:r>
            <a:r>
              <a:rPr lang="en-US" dirty="0"/>
              <a:t> </a:t>
            </a:r>
            <a:r>
              <a:rPr lang="en-US" dirty="0" err="1"/>
              <a:t>tienen</a:t>
            </a:r>
            <a:r>
              <a:rPr lang="en-US" dirty="0"/>
              <a:t> </a:t>
            </a:r>
            <a:r>
              <a:rPr lang="en-US" dirty="0" err="1"/>
              <a:t>estacionalidades</a:t>
            </a:r>
            <a:r>
              <a:rPr lang="en-US" dirty="0"/>
              <a:t> muy </a:t>
            </a:r>
            <a:r>
              <a:rPr lang="en-US" dirty="0" err="1"/>
              <a:t>diferentes</a:t>
            </a:r>
            <a:r>
              <a:rPr lang="en-US" dirty="0"/>
              <a:t>.</a:t>
            </a:r>
          </a:p>
          <a:p>
            <a:r>
              <a:rPr lang="en-US" dirty="0"/>
              <a:t>Tanto HB </a:t>
            </a:r>
            <a:r>
              <a:rPr lang="en-US" dirty="0" err="1"/>
              <a:t>como</a:t>
            </a:r>
            <a:r>
              <a:rPr lang="en-US" dirty="0"/>
              <a:t> RYE son </a:t>
            </a:r>
            <a:r>
              <a:rPr lang="en-US" dirty="0" err="1"/>
              <a:t>marcas</a:t>
            </a:r>
            <a:r>
              <a:rPr lang="en-US" dirty="0"/>
              <a:t> </a:t>
            </a:r>
            <a:r>
              <a:rPr lang="en-US" dirty="0" err="1"/>
              <a:t>contraestacionales</a:t>
            </a:r>
            <a:r>
              <a:rPr lang="en-US" dirty="0"/>
              <a:t> que </a:t>
            </a:r>
            <a:r>
              <a:rPr lang="en-US" dirty="0" err="1"/>
              <a:t>podrían</a:t>
            </a:r>
            <a:r>
              <a:rPr lang="en-US" dirty="0"/>
              <a:t> estar </a:t>
            </a:r>
            <a:r>
              <a:rPr lang="en-US" dirty="0" err="1"/>
              <a:t>relacionadas</a:t>
            </a:r>
            <a:r>
              <a:rPr lang="en-US" dirty="0"/>
              <a:t> al </a:t>
            </a:r>
            <a:r>
              <a:rPr lang="en-US" dirty="0" err="1"/>
              <a:t>clima</a:t>
            </a:r>
            <a:r>
              <a:rPr lang="en-US" dirty="0"/>
              <a:t>, </a:t>
            </a:r>
            <a:r>
              <a:rPr lang="en-US" dirty="0" err="1"/>
              <a:t>teniendo</a:t>
            </a:r>
            <a:r>
              <a:rPr lang="en-US" dirty="0"/>
              <a:t> </a:t>
            </a:r>
            <a:r>
              <a:rPr lang="en-US" dirty="0" err="1"/>
              <a:t>comportamientos</a:t>
            </a:r>
            <a:r>
              <a:rPr lang="en-US" dirty="0"/>
              <a:t> </a:t>
            </a:r>
            <a:r>
              <a:rPr lang="en-US" dirty="0" err="1"/>
              <a:t>antagónicos</a:t>
            </a:r>
            <a:endParaRPr lang="en-US" dirty="0"/>
          </a:p>
          <a:p>
            <a:r>
              <a:rPr lang="en-US" dirty="0"/>
              <a:t>Por </a:t>
            </a:r>
            <a:r>
              <a:rPr lang="en-US" dirty="0" err="1"/>
              <a:t>el</a:t>
            </a:r>
            <a:r>
              <a:rPr lang="en-US" dirty="0"/>
              <a:t> </a:t>
            </a:r>
            <a:r>
              <a:rPr lang="en-US" dirty="0" err="1"/>
              <a:t>lado</a:t>
            </a:r>
            <a:r>
              <a:rPr lang="en-US" dirty="0"/>
              <a:t> de la </a:t>
            </a:r>
            <a:r>
              <a:rPr lang="en-US" dirty="0" err="1"/>
              <a:t>marca</a:t>
            </a:r>
            <a:r>
              <a:rPr lang="en-US" dirty="0"/>
              <a:t> MED, </a:t>
            </a:r>
            <a:r>
              <a:rPr lang="en-US" dirty="0" err="1"/>
              <a:t>debemos</a:t>
            </a:r>
            <a:r>
              <a:rPr lang="en-US" dirty="0"/>
              <a:t> </a:t>
            </a:r>
            <a:r>
              <a:rPr lang="en-US" dirty="0" err="1"/>
              <a:t>intentar</a:t>
            </a:r>
            <a:r>
              <a:rPr lang="en-US" dirty="0"/>
              <a:t> </a:t>
            </a:r>
            <a:r>
              <a:rPr lang="en-US" dirty="0" err="1"/>
              <a:t>cruzar</a:t>
            </a:r>
            <a:r>
              <a:rPr lang="en-US" dirty="0"/>
              <a:t> otro </a:t>
            </a:r>
            <a:r>
              <a:rPr lang="en-US" dirty="0" err="1"/>
              <a:t>tipo</a:t>
            </a:r>
            <a:r>
              <a:rPr lang="en-US" dirty="0"/>
              <a:t> de informacion que </a:t>
            </a:r>
            <a:r>
              <a:rPr lang="en-US" dirty="0" err="1"/>
              <a:t>pudiera</a:t>
            </a:r>
            <a:r>
              <a:rPr lang="en-US" dirty="0"/>
              <a:t> </a:t>
            </a:r>
            <a:r>
              <a:rPr lang="en-US" dirty="0" err="1"/>
              <a:t>explicar</a:t>
            </a:r>
            <a:r>
              <a:rPr lang="en-US" dirty="0"/>
              <a:t> la </a:t>
            </a:r>
            <a:r>
              <a:rPr lang="en-US" dirty="0" err="1"/>
              <a:t>asimetria</a:t>
            </a:r>
            <a:r>
              <a:rPr lang="en-US" dirty="0"/>
              <a:t> de las </a:t>
            </a:r>
            <a:r>
              <a:rPr lang="en-US" dirty="0" err="1"/>
              <a:t>ventas</a:t>
            </a:r>
            <a:r>
              <a:rPr lang="en-US" dirty="0"/>
              <a:t>, </a:t>
            </a:r>
            <a:r>
              <a:rPr lang="en-US" dirty="0" err="1"/>
              <a:t>creemos</a:t>
            </a:r>
            <a:r>
              <a:rPr lang="en-US" dirty="0"/>
              <a:t> que puede estar </a:t>
            </a:r>
            <a:r>
              <a:rPr lang="en-US" dirty="0" err="1"/>
              <a:t>relacionada</a:t>
            </a:r>
            <a:r>
              <a:rPr lang="en-US" dirty="0"/>
              <a:t> con </a:t>
            </a:r>
            <a:r>
              <a:rPr lang="en-US" dirty="0" err="1"/>
              <a:t>factores</a:t>
            </a:r>
            <a:r>
              <a:rPr lang="en-US" dirty="0"/>
              <a:t> </a:t>
            </a:r>
            <a:r>
              <a:rPr lang="en-US" dirty="0" err="1"/>
              <a:t>externos</a:t>
            </a:r>
            <a:r>
              <a:rPr lang="en-US" dirty="0"/>
              <a:t> </a:t>
            </a:r>
            <a:r>
              <a:rPr lang="en-US" dirty="0" err="1"/>
              <a:t>por</a:t>
            </a:r>
            <a:r>
              <a:rPr lang="en-US" dirty="0"/>
              <a:t> lo que se </a:t>
            </a:r>
            <a:r>
              <a:rPr lang="en-US" dirty="0" err="1"/>
              <a:t>recomienda</a:t>
            </a:r>
            <a:r>
              <a:rPr lang="en-US" dirty="0"/>
              <a:t> </a:t>
            </a:r>
            <a:r>
              <a:rPr lang="en-US" dirty="0" err="1"/>
              <a:t>evaluar</a:t>
            </a:r>
            <a:r>
              <a:rPr lang="en-US" dirty="0"/>
              <a:t> palabras </a:t>
            </a:r>
            <a:r>
              <a:rPr lang="en-US" dirty="0" err="1"/>
              <a:t>como</a:t>
            </a:r>
            <a:r>
              <a:rPr lang="en-US" dirty="0"/>
              <a:t> “</a:t>
            </a:r>
            <a:r>
              <a:rPr lang="en-US" dirty="0" err="1"/>
              <a:t>guerra</a:t>
            </a:r>
            <a:r>
              <a:rPr lang="en-US" dirty="0"/>
              <a:t>”, “</a:t>
            </a:r>
            <a:r>
              <a:rPr lang="en-US" dirty="0" err="1"/>
              <a:t>sequia</a:t>
            </a:r>
            <a:r>
              <a:rPr lang="en-US" dirty="0"/>
              <a:t>” “</a:t>
            </a:r>
            <a:r>
              <a:rPr lang="en-US" dirty="0" err="1"/>
              <a:t>incendios</a:t>
            </a:r>
            <a:r>
              <a:rPr lang="en-US" dirty="0"/>
              <a:t>” y “</a:t>
            </a:r>
            <a:r>
              <a:rPr lang="en-US" dirty="0" err="1"/>
              <a:t>contaminacion</a:t>
            </a:r>
            <a:r>
              <a:rPr lang="en-US" dirty="0"/>
              <a:t>” para </a:t>
            </a:r>
            <a:r>
              <a:rPr lang="en-US" dirty="0" err="1"/>
              <a:t>evaluar</a:t>
            </a:r>
            <a:r>
              <a:rPr lang="en-US" dirty="0"/>
              <a:t> </a:t>
            </a:r>
            <a:r>
              <a:rPr lang="en-US" dirty="0" err="1"/>
              <a:t>si</a:t>
            </a:r>
            <a:r>
              <a:rPr lang="en-US" dirty="0"/>
              <a:t> algunas de las </a:t>
            </a:r>
            <a:r>
              <a:rPr lang="en-US" dirty="0" err="1"/>
              <a:t>catastrofes</a:t>
            </a:r>
            <a:r>
              <a:rPr lang="en-US" dirty="0"/>
              <a:t> naturales </a:t>
            </a:r>
            <a:r>
              <a:rPr lang="en-US" dirty="0" err="1"/>
              <a:t>tiene</a:t>
            </a:r>
            <a:r>
              <a:rPr lang="en-US" dirty="0"/>
              <a:t> </a:t>
            </a:r>
            <a:r>
              <a:rPr lang="en-US" dirty="0" err="1"/>
              <a:t>algun</a:t>
            </a:r>
            <a:r>
              <a:rPr lang="en-US" dirty="0"/>
              <a:t> </a:t>
            </a:r>
            <a:r>
              <a:rPr lang="en-US" dirty="0" err="1"/>
              <a:t>tipo</a:t>
            </a:r>
            <a:r>
              <a:rPr lang="en-US" dirty="0"/>
              <a:t> de </a:t>
            </a:r>
            <a:r>
              <a:rPr lang="en-US" dirty="0" err="1"/>
              <a:t>correlacion</a:t>
            </a:r>
            <a:r>
              <a:rPr lang="en-US" dirty="0"/>
              <a:t> positive con las </a:t>
            </a:r>
            <a:r>
              <a:rPr lang="en-US" dirty="0" err="1"/>
              <a:t>ventas</a:t>
            </a:r>
            <a:r>
              <a:rPr lang="en-US" dirty="0"/>
              <a:t>.</a:t>
            </a:r>
          </a:p>
        </p:txBody>
      </p:sp>
    </p:spTree>
    <p:extLst>
      <p:ext uri="{BB962C8B-B14F-4D97-AF65-F5344CB8AC3E}">
        <p14:creationId xmlns:p14="http://schemas.microsoft.com/office/powerpoint/2010/main" val="3013633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A8E6D-867F-007D-7886-80A3D5251906}"/>
              </a:ext>
            </a:extLst>
          </p:cNvPr>
          <p:cNvSpPr>
            <a:spLocks noGrp="1"/>
          </p:cNvSpPr>
          <p:nvPr>
            <p:ph type="title"/>
          </p:nvPr>
        </p:nvSpPr>
        <p:spPr/>
        <p:txBody>
          <a:bodyPr/>
          <a:lstStyle/>
          <a:p>
            <a:r>
              <a:rPr lang="en-US" dirty="0"/>
              <a:t>6.Data wrangling e </a:t>
            </a:r>
            <a:r>
              <a:rPr lang="en-US" dirty="0" err="1"/>
              <a:t>implementación</a:t>
            </a:r>
            <a:r>
              <a:rPr lang="en-US" dirty="0"/>
              <a:t> de </a:t>
            </a:r>
            <a:r>
              <a:rPr lang="en-US" dirty="0" err="1"/>
              <a:t>modelo</a:t>
            </a:r>
            <a:r>
              <a:rPr lang="en-US" dirty="0"/>
              <a:t> de ML</a:t>
            </a:r>
          </a:p>
        </p:txBody>
      </p:sp>
      <p:sp>
        <p:nvSpPr>
          <p:cNvPr id="3" name="Content Placeholder 2">
            <a:extLst>
              <a:ext uri="{FF2B5EF4-FFF2-40B4-BE49-F238E27FC236}">
                <a16:creationId xmlns:a16="http://schemas.microsoft.com/office/drawing/2014/main" id="{35616AD3-5E81-C5BC-6902-031954A21846}"/>
              </a:ext>
            </a:extLst>
          </p:cNvPr>
          <p:cNvSpPr>
            <a:spLocks noGrp="1"/>
          </p:cNvSpPr>
          <p:nvPr>
            <p:ph idx="1"/>
          </p:nvPr>
        </p:nvSpPr>
        <p:spPr/>
        <p:txBody>
          <a:bodyPr/>
          <a:lstStyle/>
          <a:p>
            <a:r>
              <a:rPr lang="en-US" dirty="0"/>
              <a:t>Para </a:t>
            </a:r>
            <a:r>
              <a:rPr lang="en-US" dirty="0" err="1"/>
              <a:t>continuar</a:t>
            </a:r>
            <a:r>
              <a:rPr lang="en-US" dirty="0"/>
              <a:t> </a:t>
            </a:r>
            <a:r>
              <a:rPr lang="en-US" dirty="0" err="1"/>
              <a:t>el</a:t>
            </a:r>
            <a:r>
              <a:rPr lang="en-US" dirty="0"/>
              <a:t> </a:t>
            </a:r>
            <a:r>
              <a:rPr lang="en-US" dirty="0" err="1"/>
              <a:t>analisis</a:t>
            </a:r>
            <a:r>
              <a:rPr lang="en-US" dirty="0"/>
              <a:t> de las variables, </a:t>
            </a:r>
            <a:r>
              <a:rPr lang="en-US" dirty="0" err="1"/>
              <a:t>decidimos</a:t>
            </a:r>
            <a:r>
              <a:rPr lang="en-US" dirty="0"/>
              <a:t> </a:t>
            </a:r>
            <a:r>
              <a:rPr lang="en-US" dirty="0" err="1"/>
              <a:t>elegir</a:t>
            </a:r>
            <a:r>
              <a:rPr lang="en-US" dirty="0"/>
              <a:t> </a:t>
            </a:r>
            <a:r>
              <a:rPr lang="en-US" dirty="0" err="1"/>
              <a:t>una</a:t>
            </a:r>
            <a:r>
              <a:rPr lang="en-US" dirty="0"/>
              <a:t> de las 3 </a:t>
            </a:r>
            <a:r>
              <a:rPr lang="en-US" dirty="0" err="1"/>
              <a:t>marcas</a:t>
            </a:r>
            <a:r>
              <a:rPr lang="en-US" dirty="0"/>
              <a:t> para poder </a:t>
            </a:r>
            <a:r>
              <a:rPr lang="en-US" dirty="0" err="1"/>
              <a:t>intentar</a:t>
            </a:r>
            <a:r>
              <a:rPr lang="en-US" dirty="0"/>
              <a:t> </a:t>
            </a:r>
            <a:r>
              <a:rPr lang="en-US" dirty="0" err="1"/>
              <a:t>implementar</a:t>
            </a:r>
            <a:r>
              <a:rPr lang="en-US" dirty="0"/>
              <a:t> </a:t>
            </a:r>
            <a:r>
              <a:rPr lang="en-US" dirty="0" err="1"/>
              <a:t>modelos</a:t>
            </a:r>
            <a:r>
              <a:rPr lang="en-US" dirty="0"/>
              <a:t> de ML que </a:t>
            </a:r>
            <a:r>
              <a:rPr lang="en-US" dirty="0" err="1"/>
              <a:t>permitan</a:t>
            </a:r>
            <a:r>
              <a:rPr lang="en-US" dirty="0"/>
              <a:t> </a:t>
            </a:r>
            <a:r>
              <a:rPr lang="en-US" dirty="0" err="1"/>
              <a:t>predecir</a:t>
            </a:r>
            <a:r>
              <a:rPr lang="en-US" dirty="0"/>
              <a:t> las </a:t>
            </a:r>
            <a:r>
              <a:rPr lang="en-US" dirty="0" err="1"/>
              <a:t>ventas</a:t>
            </a:r>
            <a:r>
              <a:rPr lang="en-US" dirty="0"/>
              <a:t> </a:t>
            </a:r>
            <a:r>
              <a:rPr lang="en-US" dirty="0" err="1"/>
              <a:t>futuras</a:t>
            </a:r>
            <a:r>
              <a:rPr lang="en-US" dirty="0"/>
              <a:t> dadas variables </a:t>
            </a:r>
            <a:r>
              <a:rPr lang="en-US" dirty="0" err="1"/>
              <a:t>conocidas</a:t>
            </a:r>
            <a:r>
              <a:rPr lang="en-US" dirty="0"/>
              <a:t> </a:t>
            </a:r>
            <a:r>
              <a:rPr lang="en-US" dirty="0" err="1"/>
              <a:t>como</a:t>
            </a:r>
            <a:r>
              <a:rPr lang="en-US" dirty="0"/>
              <a:t> condiciones </a:t>
            </a:r>
            <a:r>
              <a:rPr lang="en-US" dirty="0" err="1"/>
              <a:t>climaticas</a:t>
            </a:r>
            <a:r>
              <a:rPr lang="en-US" dirty="0"/>
              <a:t> </a:t>
            </a:r>
            <a:r>
              <a:rPr lang="en-US" dirty="0" err="1"/>
              <a:t>como</a:t>
            </a:r>
            <a:r>
              <a:rPr lang="en-US" dirty="0"/>
              <a:t> horas de luz y </a:t>
            </a:r>
            <a:r>
              <a:rPr lang="en-US" dirty="0" err="1"/>
              <a:t>temperaturas</a:t>
            </a:r>
            <a:r>
              <a:rPr lang="en-US" dirty="0"/>
              <a:t> </a:t>
            </a:r>
            <a:r>
              <a:rPr lang="en-US" dirty="0" err="1"/>
              <a:t>promedio</a:t>
            </a:r>
            <a:r>
              <a:rPr lang="en-US" dirty="0"/>
              <a:t> de la zona.</a:t>
            </a:r>
          </a:p>
          <a:p>
            <a:endParaRPr lang="en-US" dirty="0"/>
          </a:p>
          <a:p>
            <a:r>
              <a:rPr lang="en-US" dirty="0"/>
              <a:t>Un </a:t>
            </a:r>
            <a:r>
              <a:rPr lang="en-US" dirty="0" err="1"/>
              <a:t>analisis</a:t>
            </a:r>
            <a:r>
              <a:rPr lang="en-US" dirty="0"/>
              <a:t> </a:t>
            </a:r>
            <a:r>
              <a:rPr lang="en-US" dirty="0" err="1"/>
              <a:t>parecido</a:t>
            </a:r>
            <a:r>
              <a:rPr lang="en-US" dirty="0"/>
              <a:t> se </a:t>
            </a:r>
            <a:r>
              <a:rPr lang="en-US" dirty="0" err="1"/>
              <a:t>podrá</a:t>
            </a:r>
            <a:r>
              <a:rPr lang="en-US" dirty="0"/>
              <a:t> </a:t>
            </a:r>
            <a:r>
              <a:rPr lang="en-US" dirty="0" err="1"/>
              <a:t>realizar</a:t>
            </a:r>
            <a:r>
              <a:rPr lang="en-US" dirty="0"/>
              <a:t> con las </a:t>
            </a:r>
            <a:r>
              <a:rPr lang="en-US" dirty="0" err="1"/>
              <a:t>otras</a:t>
            </a:r>
            <a:r>
              <a:rPr lang="en-US" dirty="0"/>
              <a:t> dos </a:t>
            </a:r>
            <a:r>
              <a:rPr lang="en-US" dirty="0" err="1"/>
              <a:t>marcas</a:t>
            </a:r>
            <a:r>
              <a:rPr lang="en-US" dirty="0"/>
              <a:t> de productos, </a:t>
            </a:r>
            <a:r>
              <a:rPr lang="en-US" dirty="0" err="1"/>
              <a:t>pero</a:t>
            </a:r>
            <a:r>
              <a:rPr lang="en-US" dirty="0"/>
              <a:t> no </a:t>
            </a:r>
            <a:r>
              <a:rPr lang="en-US" dirty="0" err="1"/>
              <a:t>seran</a:t>
            </a:r>
            <a:r>
              <a:rPr lang="en-US" dirty="0"/>
              <a:t> </a:t>
            </a:r>
            <a:r>
              <a:rPr lang="en-US" dirty="0" err="1"/>
              <a:t>objetivo</a:t>
            </a:r>
            <a:r>
              <a:rPr lang="en-US" dirty="0"/>
              <a:t> del </a:t>
            </a:r>
            <a:r>
              <a:rPr lang="en-US" dirty="0" err="1"/>
              <a:t>analisis</a:t>
            </a:r>
            <a:r>
              <a:rPr lang="en-US" dirty="0"/>
              <a:t> </a:t>
            </a:r>
            <a:r>
              <a:rPr lang="en-US" dirty="0" err="1"/>
              <a:t>en</a:t>
            </a:r>
            <a:r>
              <a:rPr lang="en-US" dirty="0"/>
              <a:t> </a:t>
            </a:r>
            <a:r>
              <a:rPr lang="en-US" dirty="0" err="1"/>
              <a:t>el</a:t>
            </a:r>
            <a:r>
              <a:rPr lang="en-US" dirty="0"/>
              <a:t> </a:t>
            </a:r>
            <a:r>
              <a:rPr lang="en-US" dirty="0" err="1"/>
              <a:t>presente</a:t>
            </a:r>
            <a:r>
              <a:rPr lang="en-US" dirty="0"/>
              <a:t> </a:t>
            </a:r>
            <a:r>
              <a:rPr lang="en-US" dirty="0" err="1"/>
              <a:t>trabajo</a:t>
            </a:r>
            <a:r>
              <a:rPr lang="en-US" dirty="0"/>
              <a:t>.</a:t>
            </a:r>
          </a:p>
          <a:p>
            <a:endParaRPr lang="en-US" dirty="0"/>
          </a:p>
          <a:p>
            <a:r>
              <a:rPr lang="en-US" dirty="0"/>
              <a:t>PARA CONTINUAR EL ANÁLISIS  E IMPLEMENTAR MODELOS DE ML SE SELECCIONA LA MARCA RYE</a:t>
            </a:r>
          </a:p>
        </p:txBody>
      </p:sp>
    </p:spTree>
    <p:extLst>
      <p:ext uri="{BB962C8B-B14F-4D97-AF65-F5344CB8AC3E}">
        <p14:creationId xmlns:p14="http://schemas.microsoft.com/office/powerpoint/2010/main" val="2597336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7E0E6-794D-DA51-2256-AAB886D44923}"/>
              </a:ext>
            </a:extLst>
          </p:cNvPr>
          <p:cNvSpPr>
            <a:spLocks noGrp="1"/>
          </p:cNvSpPr>
          <p:nvPr>
            <p:ph type="title"/>
          </p:nvPr>
        </p:nvSpPr>
        <p:spPr/>
        <p:txBody>
          <a:bodyPr/>
          <a:lstStyle/>
          <a:p>
            <a:r>
              <a:rPr lang="en-US" dirty="0"/>
              <a:t>6.Data wrangling e </a:t>
            </a:r>
            <a:r>
              <a:rPr lang="en-US" dirty="0" err="1"/>
              <a:t>implementación</a:t>
            </a:r>
            <a:r>
              <a:rPr lang="en-US" dirty="0"/>
              <a:t> de </a:t>
            </a:r>
            <a:r>
              <a:rPr lang="en-US" dirty="0" err="1"/>
              <a:t>modelo</a:t>
            </a:r>
            <a:r>
              <a:rPr lang="en-US" dirty="0"/>
              <a:t> de ML</a:t>
            </a:r>
          </a:p>
        </p:txBody>
      </p:sp>
      <p:pic>
        <p:nvPicPr>
          <p:cNvPr id="3074" name="Picture 2">
            <a:extLst>
              <a:ext uri="{FF2B5EF4-FFF2-40B4-BE49-F238E27FC236}">
                <a16:creationId xmlns:a16="http://schemas.microsoft.com/office/drawing/2014/main" id="{3509AF05-362A-96C3-9DAF-6833C59DAD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624" y="1930400"/>
            <a:ext cx="8001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105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64AA-5A67-47FF-6DBB-FD01A2427E1D}"/>
              </a:ext>
            </a:extLst>
          </p:cNvPr>
          <p:cNvSpPr>
            <a:spLocks noGrp="1"/>
          </p:cNvSpPr>
          <p:nvPr>
            <p:ph type="title"/>
          </p:nvPr>
        </p:nvSpPr>
        <p:spPr/>
        <p:txBody>
          <a:bodyPr/>
          <a:lstStyle/>
          <a:p>
            <a:r>
              <a:rPr lang="en-US" dirty="0"/>
              <a:t>6.Data wrangling e </a:t>
            </a:r>
            <a:r>
              <a:rPr lang="en-US" dirty="0" err="1"/>
              <a:t>implementación</a:t>
            </a:r>
            <a:r>
              <a:rPr lang="en-US" dirty="0"/>
              <a:t> de </a:t>
            </a:r>
            <a:r>
              <a:rPr lang="en-US" dirty="0" err="1"/>
              <a:t>modelo</a:t>
            </a:r>
            <a:r>
              <a:rPr lang="en-US" dirty="0"/>
              <a:t> de ML</a:t>
            </a:r>
          </a:p>
        </p:txBody>
      </p:sp>
      <p:sp>
        <p:nvSpPr>
          <p:cNvPr id="3" name="Content Placeholder 2">
            <a:extLst>
              <a:ext uri="{FF2B5EF4-FFF2-40B4-BE49-F238E27FC236}">
                <a16:creationId xmlns:a16="http://schemas.microsoft.com/office/drawing/2014/main" id="{3761C3EF-3F25-37F8-7D13-533E114B48B5}"/>
              </a:ext>
            </a:extLst>
          </p:cNvPr>
          <p:cNvSpPr>
            <a:spLocks noGrp="1"/>
          </p:cNvSpPr>
          <p:nvPr>
            <p:ph idx="1"/>
          </p:nvPr>
        </p:nvSpPr>
        <p:spPr>
          <a:xfrm>
            <a:off x="677334" y="2052735"/>
            <a:ext cx="8596668" cy="4618652"/>
          </a:xfrm>
        </p:spPr>
        <p:txBody>
          <a:bodyPr>
            <a:normAutofit/>
          </a:bodyPr>
          <a:lstStyle/>
          <a:p>
            <a:pPr marL="0" indent="0">
              <a:buNone/>
            </a:pPr>
            <a:r>
              <a:rPr lang="en-US" dirty="0"/>
              <a:t>Se </a:t>
            </a:r>
            <a:r>
              <a:rPr lang="en-US" dirty="0" err="1"/>
              <a:t>utilizaron</a:t>
            </a:r>
            <a:r>
              <a:rPr lang="en-US" dirty="0"/>
              <a:t> 3 </a:t>
            </a:r>
            <a:r>
              <a:rPr lang="en-US" dirty="0" err="1"/>
              <a:t>modelos</a:t>
            </a:r>
            <a:r>
              <a:rPr lang="en-US" dirty="0"/>
              <a:t> de ML, </a:t>
            </a:r>
            <a:r>
              <a:rPr lang="en-US" dirty="0" err="1"/>
              <a:t>Regresion</a:t>
            </a:r>
            <a:r>
              <a:rPr lang="en-US" dirty="0"/>
              <a:t> Lineal, Random Forest y Red neuronal con </a:t>
            </a:r>
            <a:r>
              <a:rPr lang="en-US" dirty="0" err="1"/>
              <a:t>los</a:t>
            </a:r>
            <a:r>
              <a:rPr lang="en-US" dirty="0"/>
              <a:t> </a:t>
            </a:r>
            <a:r>
              <a:rPr lang="en-US" dirty="0" err="1"/>
              <a:t>siguienes</a:t>
            </a:r>
            <a:r>
              <a:rPr lang="en-US" dirty="0"/>
              <a:t> </a:t>
            </a:r>
            <a:r>
              <a:rPr lang="en-US" dirty="0" err="1"/>
              <a:t>resultados</a:t>
            </a:r>
            <a:r>
              <a:rPr lang="en-US" dirty="0"/>
              <a:t> </a:t>
            </a:r>
            <a:r>
              <a:rPr lang="en-US" dirty="0" err="1"/>
              <a:t>en</a:t>
            </a:r>
            <a:r>
              <a:rPr lang="en-US" dirty="0"/>
              <a:t> la </a:t>
            </a:r>
            <a:r>
              <a:rPr lang="en-US" dirty="0" err="1"/>
              <a:t>crossvalidation</a:t>
            </a:r>
            <a:r>
              <a:rPr lang="en-US" dirty="0"/>
              <a:t> </a:t>
            </a:r>
          </a:p>
          <a:p>
            <a:pPr marL="0" indent="0">
              <a:buNone/>
            </a:pPr>
            <a:endParaRPr lang="en-US" dirty="0"/>
          </a:p>
        </p:txBody>
      </p:sp>
      <p:sp>
        <p:nvSpPr>
          <p:cNvPr id="10" name="TextBox 9">
            <a:extLst>
              <a:ext uri="{FF2B5EF4-FFF2-40B4-BE49-F238E27FC236}">
                <a16:creationId xmlns:a16="http://schemas.microsoft.com/office/drawing/2014/main" id="{7C7100F0-FBD5-0E21-EBCC-C29EC8E1D3BC}"/>
              </a:ext>
            </a:extLst>
          </p:cNvPr>
          <p:cNvSpPr txBox="1"/>
          <p:nvPr/>
        </p:nvSpPr>
        <p:spPr>
          <a:xfrm>
            <a:off x="3927569" y="2846788"/>
            <a:ext cx="2682145" cy="2031325"/>
          </a:xfrm>
          <a:prstGeom prst="rect">
            <a:avLst/>
          </a:prstGeom>
          <a:noFill/>
        </p:spPr>
        <p:txBody>
          <a:bodyPr wrap="none" rtlCol="0">
            <a:spAutoFit/>
          </a:bodyPr>
          <a:lstStyle/>
          <a:p>
            <a:pPr marL="0" indent="0">
              <a:buNone/>
            </a:pPr>
            <a:r>
              <a:rPr lang="en-US" dirty="0" err="1"/>
              <a:t>Modelo</a:t>
            </a:r>
            <a:r>
              <a:rPr lang="en-US" dirty="0"/>
              <a:t>: Random Forest </a:t>
            </a:r>
          </a:p>
          <a:p>
            <a:pPr marL="0" indent="0">
              <a:buNone/>
            </a:pPr>
            <a:endParaRPr lang="en-US" dirty="0"/>
          </a:p>
          <a:p>
            <a:pPr marL="0" indent="0">
              <a:buNone/>
            </a:pPr>
            <a:r>
              <a:rPr lang="en-US" dirty="0"/>
              <a:t>MSE MARCA RYE: 72.21</a:t>
            </a:r>
          </a:p>
          <a:p>
            <a:pPr marL="0" indent="0">
              <a:buNone/>
            </a:pPr>
            <a:r>
              <a:rPr lang="en-US" dirty="0"/>
              <a:t>MSE MARCA RYE: 60.62</a:t>
            </a:r>
          </a:p>
          <a:p>
            <a:pPr marL="0" indent="0">
              <a:buNone/>
            </a:pPr>
            <a:r>
              <a:rPr lang="en-US" dirty="0"/>
              <a:t>MSE MARCA RYE: 39.29</a:t>
            </a:r>
          </a:p>
          <a:p>
            <a:pPr marL="0" indent="0">
              <a:buNone/>
            </a:pPr>
            <a:r>
              <a:rPr lang="en-US" dirty="0"/>
              <a:t>MSE MARCA RYE: 59.05</a:t>
            </a:r>
          </a:p>
          <a:p>
            <a:pPr marL="0" indent="0">
              <a:buNone/>
            </a:pPr>
            <a:r>
              <a:rPr lang="en-US" dirty="0"/>
              <a:t>MSE MARCA RYE: 53.72</a:t>
            </a:r>
          </a:p>
        </p:txBody>
      </p:sp>
      <p:sp>
        <p:nvSpPr>
          <p:cNvPr id="11" name="TextBox 10">
            <a:extLst>
              <a:ext uri="{FF2B5EF4-FFF2-40B4-BE49-F238E27FC236}">
                <a16:creationId xmlns:a16="http://schemas.microsoft.com/office/drawing/2014/main" id="{250798DE-27AE-10C5-7DB2-51609116EDF2}"/>
              </a:ext>
            </a:extLst>
          </p:cNvPr>
          <p:cNvSpPr txBox="1"/>
          <p:nvPr/>
        </p:nvSpPr>
        <p:spPr>
          <a:xfrm>
            <a:off x="7021392" y="2896276"/>
            <a:ext cx="2516779" cy="2031325"/>
          </a:xfrm>
          <a:prstGeom prst="rect">
            <a:avLst/>
          </a:prstGeom>
          <a:noFill/>
        </p:spPr>
        <p:txBody>
          <a:bodyPr wrap="none" rtlCol="0">
            <a:spAutoFit/>
          </a:bodyPr>
          <a:lstStyle/>
          <a:p>
            <a:pPr marL="0" indent="0">
              <a:buNone/>
            </a:pPr>
            <a:r>
              <a:rPr lang="en-US" dirty="0" err="1"/>
              <a:t>Modelo</a:t>
            </a:r>
            <a:r>
              <a:rPr lang="en-US" dirty="0"/>
              <a:t>: Red Neuronal</a:t>
            </a:r>
          </a:p>
          <a:p>
            <a:pPr marL="0" indent="0">
              <a:buNone/>
            </a:pPr>
            <a:endParaRPr lang="en-US" dirty="0"/>
          </a:p>
          <a:p>
            <a:pPr marL="0" indent="0">
              <a:buNone/>
            </a:pPr>
            <a:r>
              <a:rPr lang="en-US" dirty="0"/>
              <a:t>MSE MARCA RYE: 77.30</a:t>
            </a:r>
          </a:p>
          <a:p>
            <a:pPr marL="0" indent="0">
              <a:buNone/>
            </a:pPr>
            <a:r>
              <a:rPr lang="en-US" dirty="0"/>
              <a:t>MSE MARCA RYE: 52.48</a:t>
            </a:r>
          </a:p>
          <a:p>
            <a:pPr marL="0" indent="0">
              <a:buNone/>
            </a:pPr>
            <a:r>
              <a:rPr lang="en-US" dirty="0"/>
              <a:t>MSE MARCA RYE: 72.00</a:t>
            </a:r>
          </a:p>
          <a:p>
            <a:pPr marL="0" indent="0">
              <a:buNone/>
            </a:pPr>
            <a:r>
              <a:rPr lang="en-US" dirty="0"/>
              <a:t>MSE MARCA RYE: 42.83</a:t>
            </a:r>
          </a:p>
          <a:p>
            <a:pPr marL="0" indent="0">
              <a:buNone/>
            </a:pPr>
            <a:r>
              <a:rPr lang="en-US" dirty="0"/>
              <a:t>MSE MARCA RYE: 58.10</a:t>
            </a:r>
          </a:p>
        </p:txBody>
      </p:sp>
      <p:sp>
        <p:nvSpPr>
          <p:cNvPr id="12" name="TextBox 11">
            <a:extLst>
              <a:ext uri="{FF2B5EF4-FFF2-40B4-BE49-F238E27FC236}">
                <a16:creationId xmlns:a16="http://schemas.microsoft.com/office/drawing/2014/main" id="{0EAB4DA3-3F8D-4F3D-7944-DC19B6750117}"/>
              </a:ext>
            </a:extLst>
          </p:cNvPr>
          <p:cNvSpPr txBox="1"/>
          <p:nvPr/>
        </p:nvSpPr>
        <p:spPr>
          <a:xfrm>
            <a:off x="833747" y="2841690"/>
            <a:ext cx="2757743" cy="2031325"/>
          </a:xfrm>
          <a:prstGeom prst="rect">
            <a:avLst/>
          </a:prstGeom>
          <a:noFill/>
        </p:spPr>
        <p:txBody>
          <a:bodyPr wrap="none" rtlCol="0">
            <a:spAutoFit/>
          </a:bodyPr>
          <a:lstStyle/>
          <a:p>
            <a:pPr marL="0" indent="0">
              <a:buNone/>
            </a:pPr>
            <a:r>
              <a:rPr lang="en-US" dirty="0" err="1"/>
              <a:t>Modelo</a:t>
            </a:r>
            <a:r>
              <a:rPr lang="en-US" dirty="0"/>
              <a:t>: </a:t>
            </a:r>
            <a:r>
              <a:rPr lang="en-US" dirty="0" err="1"/>
              <a:t>Regresión</a:t>
            </a:r>
            <a:r>
              <a:rPr lang="en-US" dirty="0"/>
              <a:t> Lineal</a:t>
            </a:r>
          </a:p>
          <a:p>
            <a:pPr marL="0" indent="0">
              <a:buNone/>
            </a:pPr>
            <a:endParaRPr lang="en-US" dirty="0"/>
          </a:p>
          <a:p>
            <a:pPr marL="0" indent="0">
              <a:buNone/>
            </a:pPr>
            <a:r>
              <a:rPr lang="en-US" dirty="0"/>
              <a:t>MSE MARCA RYE: 78.51</a:t>
            </a:r>
          </a:p>
          <a:p>
            <a:pPr marL="0" indent="0">
              <a:buNone/>
            </a:pPr>
            <a:r>
              <a:rPr lang="en-US" dirty="0"/>
              <a:t>MSE MARCA RYE: 136.05</a:t>
            </a:r>
          </a:p>
          <a:p>
            <a:pPr marL="0" indent="0">
              <a:buNone/>
            </a:pPr>
            <a:r>
              <a:rPr lang="en-US" dirty="0"/>
              <a:t>MSE MARCA RYE: 34.83</a:t>
            </a:r>
          </a:p>
          <a:p>
            <a:pPr marL="0" indent="0">
              <a:buNone/>
            </a:pPr>
            <a:r>
              <a:rPr lang="en-US" dirty="0"/>
              <a:t>MSE MARCA RYE: 46.27</a:t>
            </a:r>
          </a:p>
          <a:p>
            <a:pPr marL="0" indent="0">
              <a:buNone/>
            </a:pPr>
            <a:r>
              <a:rPr lang="en-US" dirty="0"/>
              <a:t>MSE MARCA RYE: 54.90</a:t>
            </a:r>
          </a:p>
        </p:txBody>
      </p:sp>
    </p:spTree>
    <p:extLst>
      <p:ext uri="{BB962C8B-B14F-4D97-AF65-F5344CB8AC3E}">
        <p14:creationId xmlns:p14="http://schemas.microsoft.com/office/powerpoint/2010/main" val="2973244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64AA-5A67-47FF-6DBB-FD01A2427E1D}"/>
              </a:ext>
            </a:extLst>
          </p:cNvPr>
          <p:cNvSpPr>
            <a:spLocks noGrp="1"/>
          </p:cNvSpPr>
          <p:nvPr>
            <p:ph type="title"/>
          </p:nvPr>
        </p:nvSpPr>
        <p:spPr/>
        <p:txBody>
          <a:bodyPr/>
          <a:lstStyle/>
          <a:p>
            <a:r>
              <a:rPr lang="en-US" dirty="0"/>
              <a:t>7. CROSSVALIDATION</a:t>
            </a:r>
          </a:p>
        </p:txBody>
      </p:sp>
      <p:sp>
        <p:nvSpPr>
          <p:cNvPr id="3" name="Content Placeholder 2">
            <a:extLst>
              <a:ext uri="{FF2B5EF4-FFF2-40B4-BE49-F238E27FC236}">
                <a16:creationId xmlns:a16="http://schemas.microsoft.com/office/drawing/2014/main" id="{3761C3EF-3F25-37F8-7D13-533E114B48B5}"/>
              </a:ext>
            </a:extLst>
          </p:cNvPr>
          <p:cNvSpPr>
            <a:spLocks noGrp="1"/>
          </p:cNvSpPr>
          <p:nvPr>
            <p:ph idx="1"/>
          </p:nvPr>
        </p:nvSpPr>
        <p:spPr>
          <a:xfrm>
            <a:off x="677334" y="1520890"/>
            <a:ext cx="8596668" cy="5150497"/>
          </a:xfrm>
        </p:spPr>
        <p:txBody>
          <a:bodyPr>
            <a:normAutofit fontScale="85000" lnSpcReduction="10000"/>
          </a:bodyPr>
          <a:lstStyle/>
          <a:p>
            <a:pPr marL="0" indent="0">
              <a:buNone/>
            </a:pPr>
            <a:r>
              <a:rPr lang="es-ES" dirty="0"/>
              <a:t>De los 3 modelos analizados el que tiene resultados mas uniformes es el de </a:t>
            </a:r>
            <a:r>
              <a:rPr lang="es-ES" dirty="0" err="1"/>
              <a:t>Random</a:t>
            </a:r>
            <a:r>
              <a:rPr lang="es-ES" dirty="0"/>
              <a:t> Forest.</a:t>
            </a:r>
          </a:p>
          <a:p>
            <a:r>
              <a:rPr lang="es-ES" dirty="0"/>
              <a:t>Conclusiones preliminares del Modelo de RANDOM FOREST</a:t>
            </a:r>
          </a:p>
          <a:p>
            <a:endParaRPr lang="es-ES" dirty="0"/>
          </a:p>
          <a:p>
            <a:r>
              <a:rPr lang="es-ES" dirty="0"/>
              <a:t>EL MODELO ASI IMPLEMENTADO No tiene muy buenos resultados para poder predecir las ventas con un error promedio aceptable, a </a:t>
            </a:r>
            <a:r>
              <a:rPr lang="es-ES" dirty="0" err="1"/>
              <a:t>continuacion</a:t>
            </a:r>
            <a:r>
              <a:rPr lang="es-ES" dirty="0"/>
              <a:t> vamos a implementar una </a:t>
            </a:r>
            <a:r>
              <a:rPr lang="es-ES" dirty="0" err="1"/>
              <a:t>optimizacion</a:t>
            </a:r>
            <a:r>
              <a:rPr lang="es-ES" dirty="0"/>
              <a:t> para encontrar la mejor combinación de </a:t>
            </a:r>
            <a:r>
              <a:rPr lang="es-ES" dirty="0" err="1"/>
              <a:t>hiperparámetros</a:t>
            </a:r>
            <a:r>
              <a:rPr lang="es-ES" dirty="0"/>
              <a:t>..</a:t>
            </a:r>
          </a:p>
          <a:p>
            <a:r>
              <a:rPr lang="es-ES" dirty="0"/>
              <a:t>Varianza en el rendimiento: </a:t>
            </a:r>
          </a:p>
          <a:p>
            <a:pPr lvl="1"/>
            <a:r>
              <a:rPr lang="es-ES" dirty="0"/>
              <a:t>Se observa una variación en los valores del MSE en cada uno de los 5 </a:t>
            </a:r>
            <a:r>
              <a:rPr lang="es-ES" dirty="0" err="1"/>
              <a:t>splits</a:t>
            </a:r>
            <a:r>
              <a:rPr lang="es-ES" dirty="0"/>
              <a:t> de la validación cruzada. Esto sugiere que el rendimiento del modelo puede ser sensible a la partición específica de los datos en conjuntos de entrenamiento y prueba. Esta variación puede ser normal, pero se debe tener en cuenta que podría afectar la estabilidad del modelo.</a:t>
            </a:r>
          </a:p>
          <a:p>
            <a:endParaRPr lang="es-ES" dirty="0"/>
          </a:p>
          <a:p>
            <a:r>
              <a:rPr lang="es-ES" dirty="0"/>
              <a:t>Tendencia general: </a:t>
            </a:r>
          </a:p>
          <a:p>
            <a:pPr lvl="1"/>
            <a:r>
              <a:rPr lang="es-ES" dirty="0"/>
              <a:t>Aunque hay variación, se puede observar una tendencia general en los valores del MSE. Por ejemplo, el tercer </a:t>
            </a:r>
            <a:r>
              <a:rPr lang="es-ES" dirty="0" err="1"/>
              <a:t>split</a:t>
            </a:r>
            <a:r>
              <a:rPr lang="es-ES" dirty="0"/>
              <a:t> tiene el MSE más bajo (39.29), lo que indica un mejor rendimiento del modelo en comparación con los otros </a:t>
            </a:r>
            <a:r>
              <a:rPr lang="es-ES" dirty="0" err="1"/>
              <a:t>splits</a:t>
            </a:r>
            <a:r>
              <a:rPr lang="es-ES" dirty="0"/>
              <a:t>. Por otro lado, el primer </a:t>
            </a:r>
            <a:r>
              <a:rPr lang="es-ES" dirty="0" err="1"/>
              <a:t>split</a:t>
            </a:r>
            <a:r>
              <a:rPr lang="es-ES" dirty="0"/>
              <a:t> tiene el MSE más alto (72.21), lo que indica un peor rendimiento en comparación con los otros </a:t>
            </a:r>
            <a:r>
              <a:rPr lang="es-ES" dirty="0" err="1"/>
              <a:t>splits</a:t>
            </a:r>
            <a:r>
              <a:rPr lang="es-ES" dirty="0"/>
              <a:t>.</a:t>
            </a:r>
            <a:endParaRPr lang="en-US" dirty="0"/>
          </a:p>
        </p:txBody>
      </p:sp>
    </p:spTree>
    <p:extLst>
      <p:ext uri="{BB962C8B-B14F-4D97-AF65-F5344CB8AC3E}">
        <p14:creationId xmlns:p14="http://schemas.microsoft.com/office/powerpoint/2010/main" val="610353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4FB9-4C13-1900-219E-2DC8BF79F759}"/>
              </a:ext>
            </a:extLst>
          </p:cNvPr>
          <p:cNvSpPr>
            <a:spLocks noGrp="1"/>
          </p:cNvSpPr>
          <p:nvPr>
            <p:ph type="title"/>
          </p:nvPr>
        </p:nvSpPr>
        <p:spPr/>
        <p:txBody>
          <a:bodyPr/>
          <a:lstStyle/>
          <a:p>
            <a:r>
              <a:rPr lang="en-US" dirty="0"/>
              <a:t>8.OPTIMIZACIÓN</a:t>
            </a:r>
          </a:p>
        </p:txBody>
      </p:sp>
      <p:sp>
        <p:nvSpPr>
          <p:cNvPr id="3" name="Content Placeholder 2">
            <a:extLst>
              <a:ext uri="{FF2B5EF4-FFF2-40B4-BE49-F238E27FC236}">
                <a16:creationId xmlns:a16="http://schemas.microsoft.com/office/drawing/2014/main" id="{4239F98F-8684-0735-F9DE-BA75295BA766}"/>
              </a:ext>
            </a:extLst>
          </p:cNvPr>
          <p:cNvSpPr>
            <a:spLocks noGrp="1"/>
          </p:cNvSpPr>
          <p:nvPr>
            <p:ph idx="1"/>
          </p:nvPr>
        </p:nvSpPr>
        <p:spPr>
          <a:xfrm>
            <a:off x="574697" y="1647406"/>
            <a:ext cx="8596668" cy="4940006"/>
          </a:xfrm>
        </p:spPr>
        <p:txBody>
          <a:bodyPr>
            <a:normAutofit fontScale="70000" lnSpcReduction="20000"/>
          </a:bodyPr>
          <a:lstStyle/>
          <a:p>
            <a:r>
              <a:rPr lang="es-ES" dirty="0"/>
              <a:t>Para la optimización del modelo de RANDOM FOREST se utiliza el método de GRIDSEARCH.</a:t>
            </a:r>
          </a:p>
          <a:p>
            <a:r>
              <a:rPr lang="es-ES" dirty="0"/>
              <a:t>Los mejores </a:t>
            </a:r>
            <a:r>
              <a:rPr lang="es-ES" dirty="0" err="1"/>
              <a:t>hiperparámetros</a:t>
            </a:r>
            <a:r>
              <a:rPr lang="es-ES" dirty="0"/>
              <a:t> según dicho análisis son los siguientes:</a:t>
            </a:r>
          </a:p>
          <a:p>
            <a:pPr lvl="1"/>
            <a:r>
              <a:rPr lang="es-ES" sz="3000" dirty="0"/>
              <a:t>'</a:t>
            </a:r>
            <a:r>
              <a:rPr lang="es-ES" sz="3000" dirty="0" err="1"/>
              <a:t>max_depth</a:t>
            </a:r>
            <a:r>
              <a:rPr lang="es-ES" sz="3000" dirty="0"/>
              <a:t>': 20</a:t>
            </a:r>
          </a:p>
          <a:p>
            <a:pPr lvl="1"/>
            <a:r>
              <a:rPr lang="es-ES" sz="3200" dirty="0"/>
              <a:t> '</a:t>
            </a:r>
            <a:r>
              <a:rPr lang="es-ES" sz="3200" dirty="0" err="1"/>
              <a:t>min_samples_leaf</a:t>
            </a:r>
            <a:r>
              <a:rPr lang="es-ES" sz="3200" dirty="0"/>
              <a:t>’: 4</a:t>
            </a:r>
          </a:p>
          <a:p>
            <a:pPr lvl="1"/>
            <a:r>
              <a:rPr lang="es-ES" sz="3200" dirty="0"/>
              <a:t> '</a:t>
            </a:r>
            <a:r>
              <a:rPr lang="es-ES" sz="3200" dirty="0" err="1"/>
              <a:t>min_samples_split</a:t>
            </a:r>
            <a:r>
              <a:rPr lang="es-ES" sz="3200" dirty="0"/>
              <a:t>’: 5</a:t>
            </a:r>
          </a:p>
          <a:p>
            <a:pPr lvl="1"/>
            <a:r>
              <a:rPr lang="es-ES" sz="3200" dirty="0"/>
              <a:t> '</a:t>
            </a:r>
            <a:r>
              <a:rPr lang="es-ES" sz="3200" dirty="0" err="1"/>
              <a:t>n_estimators</a:t>
            </a:r>
            <a:r>
              <a:rPr lang="es-ES" sz="3200" dirty="0"/>
              <a:t>': 50}</a:t>
            </a:r>
          </a:p>
          <a:p>
            <a:pPr marL="0" indent="0">
              <a:buNone/>
            </a:pPr>
            <a:endParaRPr lang="es-ES" dirty="0"/>
          </a:p>
          <a:p>
            <a:pPr marL="0" indent="0">
              <a:buNone/>
            </a:pPr>
            <a:endParaRPr lang="es-ES" dirty="0"/>
          </a:p>
          <a:p>
            <a:pPr marL="0" indent="0">
              <a:buNone/>
            </a:pPr>
            <a:r>
              <a:rPr lang="es-ES" b="1" dirty="0"/>
              <a:t>Obteniéndose los siguientes resultados</a:t>
            </a:r>
          </a:p>
          <a:p>
            <a:pPr marL="0" indent="0">
              <a:buNone/>
            </a:pPr>
            <a:r>
              <a:rPr lang="es-ES" dirty="0"/>
              <a:t>mean </a:t>
            </a:r>
            <a:r>
              <a:rPr lang="es-ES" dirty="0" err="1"/>
              <a:t>absolut</a:t>
            </a:r>
            <a:r>
              <a:rPr lang="es-ES" dirty="0"/>
              <a:t> error:  4.554172654015214</a:t>
            </a:r>
          </a:p>
          <a:p>
            <a:pPr marL="0" indent="0">
              <a:buNone/>
            </a:pPr>
            <a:r>
              <a:rPr lang="es-ES" dirty="0"/>
              <a:t>mean </a:t>
            </a:r>
            <a:r>
              <a:rPr lang="es-ES" dirty="0" err="1"/>
              <a:t>squared</a:t>
            </a:r>
            <a:r>
              <a:rPr lang="es-ES" dirty="0"/>
              <a:t> error:  37.607378379749086</a:t>
            </a:r>
          </a:p>
          <a:p>
            <a:pPr marL="0" indent="0">
              <a:buNone/>
            </a:pPr>
            <a:r>
              <a:rPr lang="es-ES" dirty="0" err="1"/>
              <a:t>Root</a:t>
            </a:r>
            <a:r>
              <a:rPr lang="es-ES" dirty="0"/>
              <a:t> mean </a:t>
            </a:r>
            <a:r>
              <a:rPr lang="es-ES" dirty="0" err="1"/>
              <a:t>squared</a:t>
            </a:r>
            <a:r>
              <a:rPr lang="es-ES" dirty="0"/>
              <a:t> error:  6.132485497720242</a:t>
            </a:r>
          </a:p>
          <a:p>
            <a:pPr marL="0" indent="0">
              <a:buNone/>
            </a:pPr>
            <a:endParaRPr lang="es-ES" dirty="0"/>
          </a:p>
          <a:p>
            <a:pPr marL="0" indent="0">
              <a:buNone/>
            </a:pPr>
            <a:r>
              <a:rPr lang="es-ES" dirty="0"/>
              <a:t>Esta optimización sigue dando resultados que no serían los óptimos para que el modelo sea exitoso. So confiabilidad es muy baja porque el desvío absoluto es alto comparado con las ventas promedio diarias en unidades.</a:t>
            </a:r>
          </a:p>
          <a:p>
            <a:pPr marL="0" indent="0">
              <a:buNone/>
            </a:pPr>
            <a:endParaRPr lang="en-US" dirty="0"/>
          </a:p>
        </p:txBody>
      </p:sp>
    </p:spTree>
    <p:extLst>
      <p:ext uri="{BB962C8B-B14F-4D97-AF65-F5344CB8AC3E}">
        <p14:creationId xmlns:p14="http://schemas.microsoft.com/office/powerpoint/2010/main" val="157029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67C2-18E5-F2E6-B80D-AEDA375C2EA3}"/>
              </a:ext>
            </a:extLst>
          </p:cNvPr>
          <p:cNvSpPr>
            <a:spLocks noGrp="1"/>
          </p:cNvSpPr>
          <p:nvPr>
            <p:ph type="title"/>
          </p:nvPr>
        </p:nvSpPr>
        <p:spPr/>
        <p:txBody>
          <a:bodyPr/>
          <a:lstStyle/>
          <a:p>
            <a:r>
              <a:rPr lang="en-US" dirty="0"/>
              <a:t>9. </a:t>
            </a:r>
            <a:r>
              <a:rPr lang="en-US" dirty="0" err="1"/>
              <a:t>Conclusiones</a:t>
            </a:r>
            <a:r>
              <a:rPr lang="en-US" dirty="0"/>
              <a:t> y </a:t>
            </a:r>
            <a:r>
              <a:rPr lang="en-US" dirty="0" err="1"/>
              <a:t>recomendaciones</a:t>
            </a:r>
            <a:endParaRPr lang="en-US" dirty="0"/>
          </a:p>
        </p:txBody>
      </p:sp>
      <p:sp>
        <p:nvSpPr>
          <p:cNvPr id="3" name="Content Placeholder 2">
            <a:extLst>
              <a:ext uri="{FF2B5EF4-FFF2-40B4-BE49-F238E27FC236}">
                <a16:creationId xmlns:a16="http://schemas.microsoft.com/office/drawing/2014/main" id="{41E47ADD-425E-1266-54A9-3BE03C68C2F1}"/>
              </a:ext>
            </a:extLst>
          </p:cNvPr>
          <p:cNvSpPr>
            <a:spLocks noGrp="1"/>
          </p:cNvSpPr>
          <p:nvPr>
            <p:ph idx="1"/>
          </p:nvPr>
        </p:nvSpPr>
        <p:spPr/>
        <p:txBody>
          <a:bodyPr/>
          <a:lstStyle/>
          <a:p>
            <a:pPr marL="0" marR="0" indent="228600">
              <a:lnSpc>
                <a:spcPct val="107000"/>
              </a:lnSpc>
              <a:spcBef>
                <a:spcPts val="0"/>
              </a:spcBef>
              <a:spcAft>
                <a:spcPts val="800"/>
              </a:spcAft>
            </a:pPr>
            <a:r>
              <a:rPr lang="es-ES" sz="1800" kern="100" dirty="0">
                <a:effectLst/>
                <a:latin typeface="Calibri" panose="020F0502020204030204" pitchFamily="34" charset="0"/>
                <a:ea typeface="Calibri" panose="020F0502020204030204" pitchFamily="34" charset="0"/>
                <a:cs typeface="Arial" panose="020B0604020202020204" pitchFamily="34" charset="0"/>
              </a:rPr>
              <a:t>Como Conclusiones sugerimos analizar otras variables no contenidas en el presente trabajo para encontrar algún tipo de correlación más fuerte que permita predecir de manera más óptima las ventas de la marca RYE.</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indent="228600">
              <a:lnSpc>
                <a:spcPct val="107000"/>
              </a:lnSpc>
              <a:spcBef>
                <a:spcPts val="0"/>
              </a:spcBef>
              <a:spcAft>
                <a:spcPts val="800"/>
              </a:spcAft>
            </a:pPr>
            <a:r>
              <a:rPr lang="es-ES" sz="1800" kern="100" dirty="0">
                <a:effectLst/>
                <a:latin typeface="Calibri" panose="020F0502020204030204" pitchFamily="34" charset="0"/>
                <a:ea typeface="Calibri" panose="020F0502020204030204" pitchFamily="34" charset="0"/>
                <a:cs typeface="Arial" panose="020B0604020202020204" pitchFamily="34" charset="0"/>
              </a:rPr>
              <a:t>La base de datos de ventas es muy completa en cuanto a la cantidad de datos obtenidos, pero no es suficiente para poder generar un modelo que prediga de manera efectiva lo que necesitamos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r>
              <a:rPr lang="en-US" dirty="0"/>
              <a:t>Se </a:t>
            </a:r>
            <a:r>
              <a:rPr lang="en-US" dirty="0" err="1"/>
              <a:t>recomienda</a:t>
            </a:r>
            <a:r>
              <a:rPr lang="en-US" dirty="0"/>
              <a:t> </a:t>
            </a:r>
            <a:r>
              <a:rPr lang="en-US" dirty="0" err="1"/>
              <a:t>complementar</a:t>
            </a:r>
            <a:r>
              <a:rPr lang="en-US" dirty="0"/>
              <a:t> </a:t>
            </a:r>
            <a:r>
              <a:rPr lang="en-US" dirty="0" err="1"/>
              <a:t>el</a:t>
            </a:r>
            <a:r>
              <a:rPr lang="en-US" dirty="0"/>
              <a:t> </a:t>
            </a:r>
            <a:r>
              <a:rPr lang="en-US" dirty="0" err="1"/>
              <a:t>análisis</a:t>
            </a:r>
            <a:r>
              <a:rPr lang="en-US" dirty="0"/>
              <a:t> con </a:t>
            </a:r>
            <a:r>
              <a:rPr lang="en-US" dirty="0" err="1"/>
              <a:t>otras</a:t>
            </a:r>
            <a:r>
              <a:rPr lang="en-US" dirty="0"/>
              <a:t> variables.</a:t>
            </a:r>
          </a:p>
        </p:txBody>
      </p:sp>
    </p:spTree>
    <p:extLst>
      <p:ext uri="{BB962C8B-B14F-4D97-AF65-F5344CB8AC3E}">
        <p14:creationId xmlns:p14="http://schemas.microsoft.com/office/powerpoint/2010/main" val="654868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CB545-E3F0-075C-ACDD-C2BACC1CE13F}"/>
              </a:ext>
            </a:extLst>
          </p:cNvPr>
          <p:cNvSpPr>
            <a:spLocks noGrp="1"/>
          </p:cNvSpPr>
          <p:nvPr>
            <p:ph type="title"/>
          </p:nvPr>
        </p:nvSpPr>
        <p:spPr/>
        <p:txBody>
          <a:bodyPr/>
          <a:lstStyle/>
          <a:p>
            <a:r>
              <a:rPr lang="en-US" dirty="0"/>
              <a:t>INDICE</a:t>
            </a:r>
          </a:p>
        </p:txBody>
      </p:sp>
      <p:sp>
        <p:nvSpPr>
          <p:cNvPr id="3" name="Content Placeholder 2">
            <a:extLst>
              <a:ext uri="{FF2B5EF4-FFF2-40B4-BE49-F238E27FC236}">
                <a16:creationId xmlns:a16="http://schemas.microsoft.com/office/drawing/2014/main" id="{BA0935DB-7B47-9A9A-62FC-F3039CF09022}"/>
              </a:ext>
            </a:extLst>
          </p:cNvPr>
          <p:cNvSpPr>
            <a:spLocks noGrp="1"/>
          </p:cNvSpPr>
          <p:nvPr>
            <p:ph idx="1"/>
          </p:nvPr>
        </p:nvSpPr>
        <p:spPr/>
        <p:txBody>
          <a:bodyPr>
            <a:normAutofit/>
          </a:bodyPr>
          <a:lstStyle/>
          <a:p>
            <a:pPr>
              <a:buFont typeface="+mj-lt"/>
              <a:buAutoNum type="arabicPeriod"/>
            </a:pPr>
            <a:r>
              <a:rPr lang="es-ES" dirty="0"/>
              <a:t>Contexto y Audiencia</a:t>
            </a:r>
          </a:p>
          <a:p>
            <a:pPr>
              <a:buFont typeface="+mj-lt"/>
              <a:buAutoNum type="arabicPeriod"/>
            </a:pPr>
            <a:r>
              <a:rPr lang="es-ES" dirty="0"/>
              <a:t>Hipótesis y preguntas de interés</a:t>
            </a:r>
          </a:p>
          <a:p>
            <a:pPr>
              <a:buFont typeface="+mj-lt"/>
              <a:buAutoNum type="arabicPeriod"/>
            </a:pPr>
            <a:r>
              <a:rPr lang="es-ES" dirty="0" err="1"/>
              <a:t>MetaData</a:t>
            </a:r>
            <a:endParaRPr lang="es-ES" dirty="0"/>
          </a:p>
          <a:p>
            <a:pPr>
              <a:buFont typeface="+mj-lt"/>
              <a:buAutoNum type="arabicPeriod"/>
            </a:pPr>
            <a:r>
              <a:rPr lang="es-ES" dirty="0"/>
              <a:t>Análisis exploratorio</a:t>
            </a:r>
          </a:p>
          <a:p>
            <a:pPr>
              <a:buFont typeface="+mj-lt"/>
              <a:buAutoNum type="arabicPeriod"/>
            </a:pPr>
            <a:r>
              <a:rPr lang="es-ES" dirty="0" err="1"/>
              <a:t>Insights</a:t>
            </a:r>
            <a:endParaRPr lang="es-ES" dirty="0"/>
          </a:p>
          <a:p>
            <a:pPr>
              <a:buFont typeface="+mj-lt"/>
              <a:buAutoNum type="arabicPeriod"/>
            </a:pPr>
            <a:r>
              <a:rPr lang="es-ES" dirty="0"/>
              <a:t>Data </a:t>
            </a:r>
            <a:r>
              <a:rPr lang="es-ES" dirty="0" err="1"/>
              <a:t>wrangling</a:t>
            </a:r>
            <a:r>
              <a:rPr lang="es-ES" dirty="0"/>
              <a:t> e implementación de modelo de ML</a:t>
            </a:r>
          </a:p>
          <a:p>
            <a:pPr>
              <a:buFont typeface="+mj-lt"/>
              <a:buAutoNum type="arabicPeriod"/>
            </a:pPr>
            <a:r>
              <a:rPr lang="es-ES" dirty="0" err="1"/>
              <a:t>Crossvalidation</a:t>
            </a:r>
            <a:endParaRPr lang="es-ES" dirty="0"/>
          </a:p>
          <a:p>
            <a:pPr>
              <a:buFont typeface="+mj-lt"/>
              <a:buAutoNum type="arabicPeriod"/>
            </a:pPr>
            <a:r>
              <a:rPr lang="es-ES" dirty="0"/>
              <a:t>Optimización</a:t>
            </a:r>
          </a:p>
          <a:p>
            <a:pPr>
              <a:buFont typeface="+mj-lt"/>
              <a:buAutoNum type="arabicPeriod"/>
            </a:pPr>
            <a:r>
              <a:rPr lang="es-ES" dirty="0"/>
              <a:t>Conclusiones y Recomendaciones</a:t>
            </a:r>
            <a:endParaRPr lang="en-US" dirty="0"/>
          </a:p>
        </p:txBody>
      </p:sp>
    </p:spTree>
    <p:extLst>
      <p:ext uri="{BB962C8B-B14F-4D97-AF65-F5344CB8AC3E}">
        <p14:creationId xmlns:p14="http://schemas.microsoft.com/office/powerpoint/2010/main" val="2083469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EC9F2-AD37-1B98-311B-BFEFBDD1D9B3}"/>
              </a:ext>
            </a:extLst>
          </p:cNvPr>
          <p:cNvSpPr>
            <a:spLocks noGrp="1"/>
          </p:cNvSpPr>
          <p:nvPr>
            <p:ph type="title"/>
          </p:nvPr>
        </p:nvSpPr>
        <p:spPr/>
        <p:txBody>
          <a:bodyPr/>
          <a:lstStyle/>
          <a:p>
            <a:r>
              <a:rPr lang="en-US" dirty="0"/>
              <a:t>1.Contexto y audiencia	</a:t>
            </a:r>
          </a:p>
        </p:txBody>
      </p:sp>
      <p:sp>
        <p:nvSpPr>
          <p:cNvPr id="3" name="Content Placeholder 2">
            <a:extLst>
              <a:ext uri="{FF2B5EF4-FFF2-40B4-BE49-F238E27FC236}">
                <a16:creationId xmlns:a16="http://schemas.microsoft.com/office/drawing/2014/main" id="{781B4D8A-C9E1-803A-FAF1-3C610D9A3CEB}"/>
              </a:ext>
            </a:extLst>
          </p:cNvPr>
          <p:cNvSpPr>
            <a:spLocks noGrp="1"/>
          </p:cNvSpPr>
          <p:nvPr>
            <p:ph idx="1"/>
          </p:nvPr>
        </p:nvSpPr>
        <p:spPr/>
        <p:txBody>
          <a:bodyPr>
            <a:normAutofit fontScale="77500" lnSpcReduction="20000"/>
          </a:bodyPr>
          <a:lstStyle/>
          <a:p>
            <a:pPr marL="0" indent="0">
              <a:buNone/>
            </a:pPr>
            <a:r>
              <a:rPr lang="es-ES" dirty="0"/>
              <a:t>Esta base fue obtenida de la empresa en la que trabajo actualmente y refiere a 4 años de venta diaria de una variedad de productos.</a:t>
            </a:r>
          </a:p>
          <a:p>
            <a:pPr marL="0" indent="0">
              <a:buNone/>
            </a:pPr>
            <a:r>
              <a:rPr lang="es-ES" dirty="0"/>
              <a:t>Es una empresa que se dedica a la reventa online de diversos productos de diversas industrias, con la característica de tener exclusividad en el canal para el país en cuestión.</a:t>
            </a:r>
          </a:p>
          <a:p>
            <a:pPr marL="0" indent="0">
              <a:buNone/>
            </a:pPr>
            <a:r>
              <a:rPr lang="es-ES" dirty="0"/>
              <a:t>La empresa se encuentra constantemente reevaluando proveedores para maximizar sus ganancias y a la vez tener un </a:t>
            </a:r>
            <a:r>
              <a:rPr lang="es-ES" dirty="0" err="1"/>
              <a:t>mix</a:t>
            </a:r>
            <a:r>
              <a:rPr lang="es-ES" dirty="0"/>
              <a:t> de productos </a:t>
            </a:r>
            <a:r>
              <a:rPr lang="es-ES" dirty="0" err="1"/>
              <a:t>contra-estacionales</a:t>
            </a:r>
            <a:r>
              <a:rPr lang="es-ES" dirty="0"/>
              <a:t> entre sí para asegurar la rentabilidad durante todo el año.</a:t>
            </a:r>
          </a:p>
          <a:p>
            <a:pPr marL="0" indent="0">
              <a:buNone/>
            </a:pPr>
            <a:r>
              <a:rPr lang="es-ES" dirty="0"/>
              <a:t>La base de datos combina Ventas totales en unidades y $, ventas para cada una de las 3 marcas (HB, RYE y MED) en unidades y $, page </a:t>
            </a:r>
            <a:r>
              <a:rPr lang="es-ES" dirty="0" err="1"/>
              <a:t>views</a:t>
            </a:r>
            <a:r>
              <a:rPr lang="es-ES" dirty="0"/>
              <a:t> (equivalente a </a:t>
            </a:r>
            <a:r>
              <a:rPr lang="es-ES" dirty="0" err="1"/>
              <a:t>clicks</a:t>
            </a:r>
            <a:r>
              <a:rPr lang="es-ES" dirty="0"/>
              <a:t> en la página de compra del producto),  y datos climatológicos promedio de la zona, todo agrupado por día.</a:t>
            </a:r>
          </a:p>
          <a:p>
            <a:pPr marL="0" indent="0">
              <a:buNone/>
            </a:pPr>
            <a:r>
              <a:rPr lang="en-US" dirty="0"/>
              <a:t>Se </a:t>
            </a:r>
            <a:r>
              <a:rPr lang="en-US" dirty="0" err="1"/>
              <a:t>va</a:t>
            </a:r>
            <a:r>
              <a:rPr lang="en-US" dirty="0"/>
              <a:t> a </a:t>
            </a:r>
            <a:r>
              <a:rPr lang="en-US" dirty="0" err="1"/>
              <a:t>realizar</a:t>
            </a:r>
            <a:r>
              <a:rPr lang="en-US" dirty="0"/>
              <a:t> un EDA de </a:t>
            </a:r>
            <a:r>
              <a:rPr lang="en-US" dirty="0" err="1"/>
              <a:t>los</a:t>
            </a:r>
            <a:r>
              <a:rPr lang="en-US" dirty="0"/>
              <a:t> 3 </a:t>
            </a:r>
            <a:r>
              <a:rPr lang="en-US" dirty="0" err="1"/>
              <a:t>grupos</a:t>
            </a:r>
            <a:r>
              <a:rPr lang="en-US" dirty="0"/>
              <a:t> de </a:t>
            </a:r>
            <a:r>
              <a:rPr lang="en-US" dirty="0" err="1"/>
              <a:t>datos</a:t>
            </a:r>
            <a:r>
              <a:rPr lang="en-US" dirty="0"/>
              <a:t> y luego se </a:t>
            </a:r>
            <a:r>
              <a:rPr lang="en-US" dirty="0" err="1"/>
              <a:t>va</a:t>
            </a:r>
            <a:r>
              <a:rPr lang="en-US" dirty="0"/>
              <a:t> a </a:t>
            </a:r>
            <a:r>
              <a:rPr lang="en-US" dirty="0" err="1"/>
              <a:t>seleccionar</a:t>
            </a:r>
            <a:r>
              <a:rPr lang="en-US" dirty="0"/>
              <a:t> </a:t>
            </a:r>
            <a:r>
              <a:rPr lang="en-US" dirty="0" err="1"/>
              <a:t>una</a:t>
            </a:r>
            <a:r>
              <a:rPr lang="en-US" dirty="0"/>
              <a:t> de las 3 </a:t>
            </a:r>
            <a:r>
              <a:rPr lang="en-US" dirty="0" err="1"/>
              <a:t>marcas</a:t>
            </a:r>
            <a:r>
              <a:rPr lang="en-US" dirty="0"/>
              <a:t> para </a:t>
            </a:r>
            <a:r>
              <a:rPr lang="en-US" dirty="0" err="1"/>
              <a:t>continuar</a:t>
            </a:r>
            <a:r>
              <a:rPr lang="en-US" dirty="0"/>
              <a:t> a </a:t>
            </a:r>
            <a:r>
              <a:rPr lang="en-US" dirty="0" err="1"/>
              <a:t>fondo</a:t>
            </a:r>
            <a:r>
              <a:rPr lang="en-US" dirty="0"/>
              <a:t> con </a:t>
            </a:r>
            <a:r>
              <a:rPr lang="en-US" dirty="0" err="1"/>
              <a:t>el</a:t>
            </a:r>
            <a:r>
              <a:rPr lang="en-US" dirty="0"/>
              <a:t> </a:t>
            </a:r>
            <a:r>
              <a:rPr lang="en-US" dirty="0" err="1"/>
              <a:t>modelo</a:t>
            </a:r>
            <a:r>
              <a:rPr lang="en-US" dirty="0"/>
              <a:t> de </a:t>
            </a:r>
            <a:r>
              <a:rPr lang="en-US" dirty="0" err="1"/>
              <a:t>predicción</a:t>
            </a:r>
            <a:r>
              <a:rPr lang="en-US" dirty="0"/>
              <a:t> con machine learning, que puede server de base para </a:t>
            </a:r>
            <a:r>
              <a:rPr lang="en-US" dirty="0" err="1"/>
              <a:t>una</a:t>
            </a:r>
            <a:r>
              <a:rPr lang="en-US" dirty="0"/>
              <a:t> </a:t>
            </a:r>
            <a:r>
              <a:rPr lang="en-US" dirty="0" err="1"/>
              <a:t>futura</a:t>
            </a:r>
            <a:r>
              <a:rPr lang="en-US" dirty="0"/>
              <a:t> </a:t>
            </a:r>
            <a:r>
              <a:rPr lang="en-US" dirty="0" err="1"/>
              <a:t>implementación</a:t>
            </a:r>
            <a:r>
              <a:rPr lang="en-US" dirty="0"/>
              <a:t> para las </a:t>
            </a:r>
            <a:r>
              <a:rPr lang="en-US" dirty="0" err="1"/>
              <a:t>otras</a:t>
            </a:r>
            <a:r>
              <a:rPr lang="en-US" dirty="0"/>
              <a:t> dos </a:t>
            </a:r>
            <a:r>
              <a:rPr lang="en-US" dirty="0" err="1"/>
              <a:t>marcas</a:t>
            </a:r>
            <a:r>
              <a:rPr lang="en-US" dirty="0"/>
              <a:t> </a:t>
            </a:r>
            <a:r>
              <a:rPr lang="en-US" dirty="0" err="1"/>
              <a:t>descartadas</a:t>
            </a:r>
            <a:r>
              <a:rPr lang="en-US" dirty="0"/>
              <a:t> </a:t>
            </a:r>
            <a:r>
              <a:rPr lang="en-US" dirty="0" err="1"/>
              <a:t>en</a:t>
            </a:r>
            <a:r>
              <a:rPr lang="en-US" dirty="0"/>
              <a:t> </a:t>
            </a:r>
            <a:r>
              <a:rPr lang="en-US" dirty="0" err="1"/>
              <a:t>el</a:t>
            </a:r>
            <a:r>
              <a:rPr lang="en-US" dirty="0"/>
              <a:t> </a:t>
            </a:r>
            <a:r>
              <a:rPr lang="en-US" dirty="0" err="1"/>
              <a:t>presente</a:t>
            </a:r>
            <a:r>
              <a:rPr lang="en-US" dirty="0"/>
              <a:t> </a:t>
            </a:r>
            <a:r>
              <a:rPr lang="en-US" dirty="0" err="1"/>
              <a:t>trabajo</a:t>
            </a:r>
            <a:r>
              <a:rPr lang="en-US" dirty="0"/>
              <a:t>.</a:t>
            </a:r>
          </a:p>
          <a:p>
            <a:pPr marL="0" indent="0">
              <a:buNone/>
            </a:pPr>
            <a:r>
              <a:rPr lang="en-US" dirty="0"/>
              <a:t>Audiencia</a:t>
            </a:r>
          </a:p>
          <a:p>
            <a:pPr marL="0" indent="0">
              <a:buNone/>
            </a:pPr>
            <a:r>
              <a:rPr lang="en-US" dirty="0"/>
              <a:t>El </a:t>
            </a:r>
            <a:r>
              <a:rPr lang="en-US" dirty="0" err="1"/>
              <a:t>presente</a:t>
            </a:r>
            <a:r>
              <a:rPr lang="en-US" dirty="0"/>
              <a:t> </a:t>
            </a:r>
            <a:r>
              <a:rPr lang="en-US" dirty="0" err="1"/>
              <a:t>trabajo</a:t>
            </a:r>
            <a:r>
              <a:rPr lang="en-US" dirty="0"/>
              <a:t> </a:t>
            </a:r>
            <a:r>
              <a:rPr lang="en-US" dirty="0" err="1"/>
              <a:t>está</a:t>
            </a:r>
            <a:r>
              <a:rPr lang="en-US" dirty="0"/>
              <a:t> </a:t>
            </a:r>
            <a:r>
              <a:rPr lang="en-US" dirty="0" err="1"/>
              <a:t>enfocado</a:t>
            </a:r>
            <a:r>
              <a:rPr lang="en-US" dirty="0"/>
              <a:t> a </a:t>
            </a:r>
            <a:r>
              <a:rPr lang="en-US" dirty="0" err="1"/>
              <a:t>los</a:t>
            </a:r>
            <a:r>
              <a:rPr lang="en-US" dirty="0"/>
              <a:t> </a:t>
            </a:r>
            <a:r>
              <a:rPr lang="en-US" dirty="0" err="1"/>
              <a:t>directivos</a:t>
            </a:r>
            <a:r>
              <a:rPr lang="en-US" dirty="0"/>
              <a:t> de la empresa con </a:t>
            </a:r>
            <a:r>
              <a:rPr lang="en-US" dirty="0" err="1"/>
              <a:t>el</a:t>
            </a:r>
            <a:r>
              <a:rPr lang="en-US" dirty="0"/>
              <a:t> </a:t>
            </a:r>
            <a:r>
              <a:rPr lang="en-US" dirty="0" err="1"/>
              <a:t>objetivo</a:t>
            </a:r>
            <a:r>
              <a:rPr lang="en-US" dirty="0"/>
              <a:t> de </a:t>
            </a:r>
            <a:r>
              <a:rPr lang="en-US" dirty="0" err="1"/>
              <a:t>sentar</a:t>
            </a:r>
            <a:r>
              <a:rPr lang="en-US" dirty="0"/>
              <a:t> las bases para la </a:t>
            </a:r>
            <a:r>
              <a:rPr lang="en-US" dirty="0" err="1"/>
              <a:t>proyeccion</a:t>
            </a:r>
            <a:r>
              <a:rPr lang="en-US" dirty="0"/>
              <a:t> de </a:t>
            </a:r>
            <a:r>
              <a:rPr lang="en-US" dirty="0" err="1"/>
              <a:t>demanda</a:t>
            </a:r>
            <a:r>
              <a:rPr lang="en-US" dirty="0"/>
              <a:t> y </a:t>
            </a:r>
            <a:r>
              <a:rPr lang="en-US" dirty="0" err="1"/>
              <a:t>correcta</a:t>
            </a:r>
            <a:r>
              <a:rPr lang="en-US" dirty="0"/>
              <a:t> </a:t>
            </a:r>
            <a:r>
              <a:rPr lang="en-US" dirty="0" err="1"/>
              <a:t>asignación</a:t>
            </a:r>
            <a:r>
              <a:rPr lang="en-US" dirty="0"/>
              <a:t> de </a:t>
            </a:r>
            <a:r>
              <a:rPr lang="en-US" dirty="0" err="1"/>
              <a:t>recursos</a:t>
            </a:r>
            <a:r>
              <a:rPr lang="en-US" dirty="0"/>
              <a:t> a </a:t>
            </a:r>
            <a:r>
              <a:rPr lang="en-US" dirty="0" err="1"/>
              <a:t>cada</a:t>
            </a:r>
            <a:r>
              <a:rPr lang="en-US" dirty="0"/>
              <a:t> </a:t>
            </a:r>
            <a:r>
              <a:rPr lang="en-US" dirty="0" err="1"/>
              <a:t>una</a:t>
            </a:r>
            <a:r>
              <a:rPr lang="en-US" dirty="0"/>
              <a:t> de las </a:t>
            </a:r>
            <a:r>
              <a:rPr lang="en-US" dirty="0" err="1"/>
              <a:t>líneas</a:t>
            </a:r>
            <a:r>
              <a:rPr lang="en-US" dirty="0"/>
              <a:t> de productos.</a:t>
            </a:r>
          </a:p>
          <a:p>
            <a:pPr marL="0" indent="0">
              <a:buNone/>
            </a:pPr>
            <a:endParaRPr lang="en-US" dirty="0"/>
          </a:p>
        </p:txBody>
      </p:sp>
    </p:spTree>
    <p:extLst>
      <p:ext uri="{BB962C8B-B14F-4D97-AF65-F5344CB8AC3E}">
        <p14:creationId xmlns:p14="http://schemas.microsoft.com/office/powerpoint/2010/main" val="300005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2F5FD-9F1A-F8A5-8E63-4A132135032C}"/>
              </a:ext>
            </a:extLst>
          </p:cNvPr>
          <p:cNvSpPr>
            <a:spLocks noGrp="1"/>
          </p:cNvSpPr>
          <p:nvPr>
            <p:ph type="title"/>
          </p:nvPr>
        </p:nvSpPr>
        <p:spPr/>
        <p:txBody>
          <a:bodyPr/>
          <a:lstStyle/>
          <a:p>
            <a:r>
              <a:rPr lang="en-US" dirty="0"/>
              <a:t>2.Preguntas de </a:t>
            </a:r>
            <a:r>
              <a:rPr lang="en-US" dirty="0" err="1"/>
              <a:t>interés</a:t>
            </a:r>
            <a:r>
              <a:rPr lang="en-US" dirty="0"/>
              <a:t>	</a:t>
            </a:r>
          </a:p>
        </p:txBody>
      </p:sp>
      <p:sp>
        <p:nvSpPr>
          <p:cNvPr id="3" name="Content Placeholder 2">
            <a:extLst>
              <a:ext uri="{FF2B5EF4-FFF2-40B4-BE49-F238E27FC236}">
                <a16:creationId xmlns:a16="http://schemas.microsoft.com/office/drawing/2014/main" id="{068DE4C6-821C-460B-A7BF-1959A2E57538}"/>
              </a:ext>
            </a:extLst>
          </p:cNvPr>
          <p:cNvSpPr>
            <a:spLocks noGrp="1"/>
          </p:cNvSpPr>
          <p:nvPr>
            <p:ph idx="1"/>
          </p:nvPr>
        </p:nvSpPr>
        <p:spPr>
          <a:xfrm>
            <a:off x="677334" y="1418253"/>
            <a:ext cx="8596668" cy="4623109"/>
          </a:xfrm>
        </p:spPr>
        <p:txBody>
          <a:bodyPr>
            <a:normAutofit lnSpcReduction="10000"/>
          </a:bodyPr>
          <a:lstStyle/>
          <a:p>
            <a:pPr marL="0" indent="0">
              <a:buNone/>
            </a:pPr>
            <a:r>
              <a:rPr lang="es-ES" b="0" i="0" dirty="0">
                <a:solidFill>
                  <a:srgbClr val="000000"/>
                </a:solidFill>
                <a:effectLst/>
                <a:latin typeface="Helvetica Neue"/>
              </a:rPr>
              <a:t>El objetivo principal del trabajo es poder predecir la estacionalidad de la venta de los productos de la empresa, tanto durante las distintas estaciones del año como cuando suceden fenómenos externos significativos como el inicio de la pandemia, guerras, y otros. </a:t>
            </a:r>
          </a:p>
          <a:p>
            <a:pPr marL="0" indent="0">
              <a:buNone/>
            </a:pPr>
            <a:r>
              <a:rPr lang="es-ES" b="0" i="0" dirty="0" err="1">
                <a:solidFill>
                  <a:srgbClr val="000000"/>
                </a:solidFill>
                <a:effectLst/>
                <a:latin typeface="Helvetica Neue"/>
              </a:rPr>
              <a:t>Tambien</a:t>
            </a:r>
            <a:r>
              <a:rPr lang="es-ES" b="0" i="0" dirty="0">
                <a:solidFill>
                  <a:srgbClr val="000000"/>
                </a:solidFill>
                <a:effectLst/>
                <a:latin typeface="Helvetica Neue"/>
              </a:rPr>
              <a:t> nos interesa saber el impacto real en las ventas de las visitas totales a las publicaciones para poder maximizar los presupuestos de publicidad y </a:t>
            </a:r>
            <a:r>
              <a:rPr lang="es-ES" b="0" i="0" dirty="0" err="1">
                <a:solidFill>
                  <a:srgbClr val="000000"/>
                </a:solidFill>
                <a:effectLst/>
                <a:latin typeface="Helvetica Neue"/>
              </a:rPr>
              <a:t>pay</a:t>
            </a:r>
            <a:r>
              <a:rPr lang="es-ES" b="0" i="0" dirty="0">
                <a:solidFill>
                  <a:srgbClr val="000000"/>
                </a:solidFill>
                <a:effectLst/>
                <a:latin typeface="Helvetica Neue"/>
              </a:rPr>
              <a:t>-per-</a:t>
            </a:r>
            <a:r>
              <a:rPr lang="es-ES" b="0" i="0" dirty="0" err="1">
                <a:solidFill>
                  <a:srgbClr val="000000"/>
                </a:solidFill>
                <a:effectLst/>
                <a:latin typeface="Helvetica Neue"/>
              </a:rPr>
              <a:t>click</a:t>
            </a:r>
            <a:r>
              <a:rPr lang="es-ES" b="0" i="0" dirty="0">
                <a:solidFill>
                  <a:srgbClr val="000000"/>
                </a:solidFill>
                <a:effectLst/>
                <a:latin typeface="Helvetica Neue"/>
              </a:rPr>
              <a:t>.</a:t>
            </a:r>
          </a:p>
          <a:p>
            <a:pPr marL="0" indent="0">
              <a:buNone/>
            </a:pPr>
            <a:r>
              <a:rPr lang="en-US" dirty="0" err="1"/>
              <a:t>Resumidamente</a:t>
            </a:r>
            <a:r>
              <a:rPr lang="en-US" dirty="0"/>
              <a:t>: </a:t>
            </a:r>
          </a:p>
          <a:p>
            <a:pPr marL="0" indent="0">
              <a:buNone/>
            </a:pPr>
            <a:r>
              <a:rPr lang="en-US" dirty="0"/>
              <a:t>De las 3 </a:t>
            </a:r>
            <a:r>
              <a:rPr lang="en-US" dirty="0" err="1"/>
              <a:t>marcas</a:t>
            </a:r>
            <a:r>
              <a:rPr lang="en-US" dirty="0"/>
              <a:t> </a:t>
            </a:r>
            <a:r>
              <a:rPr lang="en-US" dirty="0" err="1"/>
              <a:t>seleccionadas</a:t>
            </a:r>
            <a:r>
              <a:rPr lang="en-US" dirty="0"/>
              <a:t> </a:t>
            </a:r>
            <a:r>
              <a:rPr lang="en-US" dirty="0" err="1"/>
              <a:t>nos</a:t>
            </a:r>
            <a:r>
              <a:rPr lang="en-US" dirty="0"/>
              <a:t> vamos a </a:t>
            </a:r>
            <a:r>
              <a:rPr lang="en-US" dirty="0" err="1"/>
              <a:t>quedar</a:t>
            </a:r>
            <a:r>
              <a:rPr lang="en-US" dirty="0"/>
              <a:t> con </a:t>
            </a:r>
            <a:r>
              <a:rPr lang="en-US" dirty="0" err="1"/>
              <a:t>una</a:t>
            </a:r>
            <a:r>
              <a:rPr lang="en-US" dirty="0"/>
              <a:t> para </a:t>
            </a:r>
            <a:r>
              <a:rPr lang="en-US" dirty="0" err="1"/>
              <a:t>ir</a:t>
            </a:r>
            <a:r>
              <a:rPr lang="en-US" dirty="0"/>
              <a:t> a </a:t>
            </a:r>
            <a:r>
              <a:rPr lang="en-US" dirty="0" err="1"/>
              <a:t>fondo</a:t>
            </a:r>
            <a:r>
              <a:rPr lang="en-US" dirty="0"/>
              <a:t> con </a:t>
            </a:r>
            <a:r>
              <a:rPr lang="en-US" dirty="0" err="1"/>
              <a:t>el</a:t>
            </a:r>
            <a:r>
              <a:rPr lang="en-US" dirty="0"/>
              <a:t> </a:t>
            </a:r>
            <a:r>
              <a:rPr lang="en-US" dirty="0" err="1"/>
              <a:t>análisis</a:t>
            </a:r>
            <a:r>
              <a:rPr lang="en-US" dirty="0"/>
              <a:t>:</a:t>
            </a:r>
          </a:p>
          <a:p>
            <a:r>
              <a:rPr lang="en-US" dirty="0" err="1"/>
              <a:t>Quisieramos</a:t>
            </a:r>
            <a:r>
              <a:rPr lang="en-US" dirty="0"/>
              <a:t> </a:t>
            </a:r>
            <a:r>
              <a:rPr lang="en-US" dirty="0" err="1"/>
              <a:t>alcanzar</a:t>
            </a:r>
            <a:r>
              <a:rPr lang="en-US" dirty="0"/>
              <a:t> </a:t>
            </a:r>
            <a:r>
              <a:rPr lang="en-US" dirty="0" err="1"/>
              <a:t>una</a:t>
            </a:r>
            <a:r>
              <a:rPr lang="en-US" dirty="0"/>
              <a:t> </a:t>
            </a:r>
            <a:r>
              <a:rPr lang="en-US" dirty="0" err="1"/>
              <a:t>proyeccion</a:t>
            </a:r>
            <a:r>
              <a:rPr lang="en-US" dirty="0"/>
              <a:t> de </a:t>
            </a:r>
            <a:r>
              <a:rPr lang="en-US" dirty="0" err="1"/>
              <a:t>ventas</a:t>
            </a:r>
            <a:r>
              <a:rPr lang="en-US" dirty="0"/>
              <a:t> </a:t>
            </a:r>
            <a:r>
              <a:rPr lang="en-US" dirty="0" err="1"/>
              <a:t>realizada</a:t>
            </a:r>
            <a:r>
              <a:rPr lang="en-US" dirty="0"/>
              <a:t> con ML que </a:t>
            </a:r>
            <a:r>
              <a:rPr lang="en-US" dirty="0" err="1"/>
              <a:t>nos</a:t>
            </a:r>
            <a:r>
              <a:rPr lang="en-US" dirty="0"/>
              <a:t> </a:t>
            </a:r>
            <a:r>
              <a:rPr lang="en-US" dirty="0" err="1"/>
              <a:t>permita</a:t>
            </a:r>
            <a:r>
              <a:rPr lang="en-US" dirty="0"/>
              <a:t> </a:t>
            </a:r>
            <a:r>
              <a:rPr lang="en-US" dirty="0" err="1"/>
              <a:t>una</a:t>
            </a:r>
            <a:r>
              <a:rPr lang="en-US" dirty="0"/>
              <a:t> </a:t>
            </a:r>
            <a:r>
              <a:rPr lang="en-US" dirty="0" err="1"/>
              <a:t>correcta</a:t>
            </a:r>
            <a:r>
              <a:rPr lang="en-US" dirty="0"/>
              <a:t> </a:t>
            </a:r>
            <a:r>
              <a:rPr lang="en-US" dirty="0" err="1"/>
              <a:t>asignacion</a:t>
            </a:r>
            <a:r>
              <a:rPr lang="en-US" dirty="0"/>
              <a:t> de </a:t>
            </a:r>
            <a:r>
              <a:rPr lang="en-US" dirty="0" err="1"/>
              <a:t>recursos</a:t>
            </a:r>
            <a:r>
              <a:rPr lang="en-US" dirty="0"/>
              <a:t> al </a:t>
            </a:r>
            <a:r>
              <a:rPr lang="en-US" dirty="0" err="1"/>
              <a:t>abastecimiento</a:t>
            </a:r>
            <a:r>
              <a:rPr lang="en-US" dirty="0"/>
              <a:t> de </a:t>
            </a:r>
            <a:r>
              <a:rPr lang="en-US" dirty="0" err="1"/>
              <a:t>cada</a:t>
            </a:r>
            <a:r>
              <a:rPr lang="en-US" dirty="0"/>
              <a:t> </a:t>
            </a:r>
            <a:r>
              <a:rPr lang="en-US" dirty="0" err="1"/>
              <a:t>linea</a:t>
            </a:r>
            <a:r>
              <a:rPr lang="en-US" dirty="0"/>
              <a:t> de productos.</a:t>
            </a:r>
          </a:p>
          <a:p>
            <a:r>
              <a:rPr lang="en-US" dirty="0" err="1"/>
              <a:t>Quisieramos</a:t>
            </a:r>
            <a:r>
              <a:rPr lang="en-US" dirty="0"/>
              <a:t> saber </a:t>
            </a:r>
            <a:r>
              <a:rPr lang="en-US" dirty="0" err="1"/>
              <a:t>si</a:t>
            </a:r>
            <a:r>
              <a:rPr lang="en-US" dirty="0"/>
              <a:t> es </a:t>
            </a:r>
            <a:r>
              <a:rPr lang="en-US" dirty="0" err="1"/>
              <a:t>posible</a:t>
            </a:r>
            <a:r>
              <a:rPr lang="en-US" dirty="0"/>
              <a:t> </a:t>
            </a:r>
            <a:r>
              <a:rPr lang="en-US" dirty="0" err="1"/>
              <a:t>pronosticar</a:t>
            </a:r>
            <a:r>
              <a:rPr lang="en-US" dirty="0"/>
              <a:t> cambios </a:t>
            </a:r>
            <a:r>
              <a:rPr lang="en-US" dirty="0" err="1"/>
              <a:t>significativos</a:t>
            </a:r>
            <a:r>
              <a:rPr lang="en-US" dirty="0"/>
              <a:t> </a:t>
            </a:r>
            <a:r>
              <a:rPr lang="en-US" dirty="0" err="1"/>
              <a:t>en</a:t>
            </a:r>
            <a:r>
              <a:rPr lang="en-US" dirty="0"/>
              <a:t> las </a:t>
            </a:r>
            <a:r>
              <a:rPr lang="en-US" dirty="0" err="1"/>
              <a:t>ventas</a:t>
            </a:r>
            <a:r>
              <a:rPr lang="en-US" dirty="0"/>
              <a:t> a </a:t>
            </a:r>
            <a:r>
              <a:rPr lang="en-US" dirty="0" err="1"/>
              <a:t>partir</a:t>
            </a:r>
            <a:r>
              <a:rPr lang="en-US" dirty="0"/>
              <a:t> de </a:t>
            </a:r>
            <a:r>
              <a:rPr lang="en-US" dirty="0" err="1"/>
              <a:t>factores</a:t>
            </a:r>
            <a:r>
              <a:rPr lang="en-US" dirty="0"/>
              <a:t> </a:t>
            </a:r>
            <a:r>
              <a:rPr lang="en-US" dirty="0" err="1"/>
              <a:t>externos</a:t>
            </a:r>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3070672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1E540-3B0E-C11D-193E-D34F20ED129D}"/>
              </a:ext>
            </a:extLst>
          </p:cNvPr>
          <p:cNvSpPr>
            <a:spLocks noGrp="1"/>
          </p:cNvSpPr>
          <p:nvPr>
            <p:ph type="title"/>
          </p:nvPr>
        </p:nvSpPr>
        <p:spPr>
          <a:xfrm>
            <a:off x="677334" y="609600"/>
            <a:ext cx="8596668" cy="1320800"/>
          </a:xfrm>
        </p:spPr>
        <p:txBody>
          <a:bodyPr anchor="t">
            <a:normAutofit/>
          </a:bodyPr>
          <a:lstStyle/>
          <a:p>
            <a:r>
              <a:rPr lang="en-US" dirty="0"/>
              <a:t>3.RESUMEN - METADATA</a:t>
            </a:r>
          </a:p>
        </p:txBody>
      </p:sp>
      <p:pic>
        <p:nvPicPr>
          <p:cNvPr id="5" name="Picture 4">
            <a:extLst>
              <a:ext uri="{FF2B5EF4-FFF2-40B4-BE49-F238E27FC236}">
                <a16:creationId xmlns:a16="http://schemas.microsoft.com/office/drawing/2014/main" id="{71B4F479-3BA6-3384-1E52-3168FEF6BC37}"/>
              </a:ext>
            </a:extLst>
          </p:cNvPr>
          <p:cNvPicPr>
            <a:picLocks noChangeAspect="1"/>
          </p:cNvPicPr>
          <p:nvPr/>
        </p:nvPicPr>
        <p:blipFill>
          <a:blip r:embed="rId2"/>
          <a:stretch>
            <a:fillRect/>
          </a:stretch>
        </p:blipFill>
        <p:spPr>
          <a:xfrm>
            <a:off x="503052" y="2160589"/>
            <a:ext cx="7549534" cy="2849950"/>
          </a:xfrm>
          <a:prstGeom prst="rect">
            <a:avLst/>
          </a:prstGeom>
        </p:spPr>
      </p:pic>
      <p:sp>
        <p:nvSpPr>
          <p:cNvPr id="3" name="Content Placeholder 2">
            <a:extLst>
              <a:ext uri="{FF2B5EF4-FFF2-40B4-BE49-F238E27FC236}">
                <a16:creationId xmlns:a16="http://schemas.microsoft.com/office/drawing/2014/main" id="{652E9F1A-8F31-E626-BE32-0C6048F38563}"/>
              </a:ext>
            </a:extLst>
          </p:cNvPr>
          <p:cNvSpPr>
            <a:spLocks noGrp="1"/>
          </p:cNvSpPr>
          <p:nvPr>
            <p:ph idx="1"/>
          </p:nvPr>
        </p:nvSpPr>
        <p:spPr>
          <a:xfrm>
            <a:off x="7722325" y="2520370"/>
            <a:ext cx="2927185" cy="3880773"/>
          </a:xfrm>
        </p:spPr>
        <p:txBody>
          <a:bodyPr>
            <a:normAutofit/>
          </a:bodyPr>
          <a:lstStyle/>
          <a:p>
            <a:r>
              <a:rPr lang="en-US" sz="1500" dirty="0" err="1"/>
              <a:t>Tenemos</a:t>
            </a:r>
            <a:r>
              <a:rPr lang="en-US" sz="1500" dirty="0"/>
              <a:t> </a:t>
            </a:r>
            <a:r>
              <a:rPr lang="en-US" sz="1500" dirty="0" err="1"/>
              <a:t>una</a:t>
            </a:r>
            <a:r>
              <a:rPr lang="en-US" sz="1500" dirty="0"/>
              <a:t> base de </a:t>
            </a:r>
            <a:r>
              <a:rPr lang="en-US" sz="1500" dirty="0" err="1"/>
              <a:t>datos</a:t>
            </a:r>
            <a:r>
              <a:rPr lang="en-US" sz="1500" dirty="0"/>
              <a:t> de </a:t>
            </a:r>
            <a:r>
              <a:rPr lang="en-US" sz="1500" dirty="0" err="1"/>
              <a:t>casi</a:t>
            </a:r>
            <a:r>
              <a:rPr lang="en-US" sz="1500" dirty="0"/>
              <a:t> 4 </a:t>
            </a:r>
            <a:r>
              <a:rPr lang="en-US" sz="1500" dirty="0" err="1"/>
              <a:t>años</a:t>
            </a:r>
            <a:r>
              <a:rPr lang="en-US" sz="1500" dirty="0"/>
              <a:t> completes de </a:t>
            </a:r>
            <a:r>
              <a:rPr lang="en-US" sz="1500" dirty="0" err="1"/>
              <a:t>ventas</a:t>
            </a:r>
            <a:r>
              <a:rPr lang="en-US" sz="1500" dirty="0"/>
              <a:t> </a:t>
            </a:r>
            <a:r>
              <a:rPr lang="en-US" sz="1500" dirty="0" err="1"/>
              <a:t>diarias</a:t>
            </a:r>
            <a:r>
              <a:rPr lang="en-US" sz="1500" dirty="0"/>
              <a:t> </a:t>
            </a:r>
            <a:r>
              <a:rPr lang="en-US" sz="1500" dirty="0" err="1"/>
              <a:t>en</a:t>
            </a:r>
            <a:r>
              <a:rPr lang="en-US" sz="1500" dirty="0"/>
              <a:t> las </a:t>
            </a:r>
            <a:r>
              <a:rPr lang="en-US" sz="1500" dirty="0" err="1"/>
              <a:t>plataformas</a:t>
            </a:r>
            <a:r>
              <a:rPr lang="en-US" sz="1500" dirty="0"/>
              <a:t> </a:t>
            </a:r>
            <a:r>
              <a:rPr lang="en-US" sz="1500" dirty="0" err="1"/>
              <a:t>identificadas</a:t>
            </a:r>
            <a:endParaRPr lang="en-US" sz="1500" dirty="0"/>
          </a:p>
          <a:p>
            <a:r>
              <a:rPr lang="en-US" sz="1500" dirty="0"/>
              <a:t>Vamos a </a:t>
            </a:r>
            <a:r>
              <a:rPr lang="en-US" sz="1500" dirty="0" err="1"/>
              <a:t>analizar</a:t>
            </a:r>
            <a:r>
              <a:rPr lang="en-US" sz="1500" dirty="0"/>
              <a:t> </a:t>
            </a:r>
            <a:r>
              <a:rPr lang="en-US" sz="1500" dirty="0" err="1"/>
              <a:t>el</a:t>
            </a:r>
            <a:r>
              <a:rPr lang="en-US" sz="1500" dirty="0"/>
              <a:t> </a:t>
            </a:r>
            <a:r>
              <a:rPr lang="en-US" sz="1500" dirty="0" err="1"/>
              <a:t>comportamiento</a:t>
            </a:r>
            <a:r>
              <a:rPr lang="en-US" sz="1500" dirty="0"/>
              <a:t> </a:t>
            </a:r>
            <a:r>
              <a:rPr lang="en-US" sz="1500" dirty="0" err="1"/>
              <a:t>por</a:t>
            </a:r>
            <a:r>
              <a:rPr lang="en-US" sz="1500" dirty="0"/>
              <a:t> </a:t>
            </a:r>
            <a:r>
              <a:rPr lang="en-US" sz="1500" dirty="0" err="1"/>
              <a:t>cada</a:t>
            </a:r>
            <a:r>
              <a:rPr lang="en-US" sz="1500" dirty="0"/>
              <a:t> </a:t>
            </a:r>
            <a:r>
              <a:rPr lang="en-US" sz="1500" dirty="0" err="1"/>
              <a:t>una</a:t>
            </a:r>
            <a:r>
              <a:rPr lang="en-US" sz="1500" dirty="0"/>
              <a:t> de las 3 </a:t>
            </a:r>
            <a:r>
              <a:rPr lang="en-US" sz="1500" dirty="0" err="1"/>
              <a:t>lineas</a:t>
            </a:r>
            <a:r>
              <a:rPr lang="en-US" sz="1500" dirty="0"/>
              <a:t> de productos </a:t>
            </a:r>
            <a:r>
              <a:rPr lang="en-US" sz="1500" dirty="0" err="1"/>
              <a:t>asignadas</a:t>
            </a:r>
            <a:r>
              <a:rPr lang="en-US" sz="1500" dirty="0"/>
              <a:t> a </a:t>
            </a:r>
            <a:r>
              <a:rPr lang="en-US" sz="1500" dirty="0" err="1"/>
              <a:t>el</a:t>
            </a:r>
            <a:r>
              <a:rPr lang="en-US" sz="1500" dirty="0"/>
              <a:t> </a:t>
            </a:r>
            <a:r>
              <a:rPr lang="en-US" sz="1500" dirty="0" err="1"/>
              <a:t>presente</a:t>
            </a:r>
            <a:r>
              <a:rPr lang="en-US" sz="1500" dirty="0"/>
              <a:t> </a:t>
            </a:r>
            <a:r>
              <a:rPr lang="en-US" sz="1500" dirty="0" err="1"/>
              <a:t>análisis</a:t>
            </a:r>
            <a:endParaRPr lang="en-US" sz="1500" dirty="0"/>
          </a:p>
        </p:txBody>
      </p:sp>
    </p:spTree>
    <p:extLst>
      <p:ext uri="{BB962C8B-B14F-4D97-AF65-F5344CB8AC3E}">
        <p14:creationId xmlns:p14="http://schemas.microsoft.com/office/powerpoint/2010/main" val="1546810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1E540-3B0E-C11D-193E-D34F20ED129D}"/>
              </a:ext>
            </a:extLst>
          </p:cNvPr>
          <p:cNvSpPr>
            <a:spLocks noGrp="1"/>
          </p:cNvSpPr>
          <p:nvPr>
            <p:ph type="title"/>
          </p:nvPr>
        </p:nvSpPr>
        <p:spPr>
          <a:xfrm>
            <a:off x="677334" y="609600"/>
            <a:ext cx="8596668" cy="1320800"/>
          </a:xfrm>
        </p:spPr>
        <p:txBody>
          <a:bodyPr anchor="t">
            <a:normAutofit/>
          </a:bodyPr>
          <a:lstStyle/>
          <a:p>
            <a:r>
              <a:rPr lang="en-US" dirty="0"/>
              <a:t>3.RESUMEN - METADATA</a:t>
            </a:r>
          </a:p>
        </p:txBody>
      </p:sp>
      <p:sp>
        <p:nvSpPr>
          <p:cNvPr id="3" name="Content Placeholder 2">
            <a:extLst>
              <a:ext uri="{FF2B5EF4-FFF2-40B4-BE49-F238E27FC236}">
                <a16:creationId xmlns:a16="http://schemas.microsoft.com/office/drawing/2014/main" id="{652E9F1A-8F31-E626-BE32-0C6048F38563}"/>
              </a:ext>
            </a:extLst>
          </p:cNvPr>
          <p:cNvSpPr>
            <a:spLocks noGrp="1"/>
          </p:cNvSpPr>
          <p:nvPr>
            <p:ph idx="1"/>
          </p:nvPr>
        </p:nvSpPr>
        <p:spPr>
          <a:xfrm>
            <a:off x="6336287" y="2160589"/>
            <a:ext cx="2934714" cy="3880773"/>
          </a:xfrm>
        </p:spPr>
        <p:txBody>
          <a:bodyPr>
            <a:normAutofit lnSpcReduction="10000"/>
          </a:bodyPr>
          <a:lstStyle/>
          <a:p>
            <a:r>
              <a:rPr lang="en-US" dirty="0"/>
              <a:t>Las 3 </a:t>
            </a:r>
            <a:r>
              <a:rPr lang="en-US" dirty="0" err="1"/>
              <a:t>lineas</a:t>
            </a:r>
            <a:r>
              <a:rPr lang="en-US" dirty="0"/>
              <a:t> de productos son</a:t>
            </a:r>
          </a:p>
          <a:p>
            <a:r>
              <a:rPr lang="en-US" dirty="0"/>
              <a:t>HB: </a:t>
            </a:r>
            <a:r>
              <a:rPr lang="en-US" dirty="0" err="1"/>
              <a:t>una</a:t>
            </a:r>
            <a:r>
              <a:rPr lang="en-US" dirty="0"/>
              <a:t> </a:t>
            </a:r>
            <a:r>
              <a:rPr lang="en-US" dirty="0" err="1"/>
              <a:t>linea</a:t>
            </a:r>
            <a:r>
              <a:rPr lang="en-US" dirty="0"/>
              <a:t> de salsas de mesa</a:t>
            </a:r>
          </a:p>
          <a:p>
            <a:r>
              <a:rPr lang="en-US" dirty="0"/>
              <a:t>MED: </a:t>
            </a:r>
            <a:r>
              <a:rPr lang="en-US" dirty="0" err="1"/>
              <a:t>una</a:t>
            </a:r>
            <a:r>
              <a:rPr lang="en-US" dirty="0"/>
              <a:t> </a:t>
            </a:r>
            <a:r>
              <a:rPr lang="en-US" dirty="0" err="1"/>
              <a:t>linea</a:t>
            </a:r>
            <a:r>
              <a:rPr lang="en-US" dirty="0"/>
              <a:t> de productos para la </a:t>
            </a:r>
            <a:r>
              <a:rPr lang="en-US" dirty="0" err="1"/>
              <a:t>purificación</a:t>
            </a:r>
            <a:r>
              <a:rPr lang="en-US" dirty="0"/>
              <a:t> de </a:t>
            </a:r>
            <a:r>
              <a:rPr lang="en-US" dirty="0" err="1"/>
              <a:t>agua</a:t>
            </a:r>
            <a:endParaRPr lang="en-US" dirty="0"/>
          </a:p>
          <a:p>
            <a:r>
              <a:rPr lang="en-US" dirty="0"/>
              <a:t>RYE: </a:t>
            </a:r>
            <a:r>
              <a:rPr lang="en-US" dirty="0" err="1"/>
              <a:t>una</a:t>
            </a:r>
            <a:r>
              <a:rPr lang="en-US" dirty="0"/>
              <a:t> </a:t>
            </a:r>
            <a:r>
              <a:rPr lang="en-US" dirty="0" err="1"/>
              <a:t>linea</a:t>
            </a:r>
            <a:r>
              <a:rPr lang="en-US" dirty="0"/>
              <a:t> de productos de </a:t>
            </a:r>
            <a:r>
              <a:rPr lang="en-US" dirty="0" err="1"/>
              <a:t>suplementos</a:t>
            </a:r>
            <a:r>
              <a:rPr lang="en-US" dirty="0"/>
              <a:t> </a:t>
            </a:r>
            <a:r>
              <a:rPr lang="en-US" dirty="0" err="1"/>
              <a:t>alimenticios</a:t>
            </a:r>
            <a:r>
              <a:rPr lang="en-US" dirty="0"/>
              <a:t> para </a:t>
            </a:r>
            <a:r>
              <a:rPr lang="en-US" dirty="0" err="1"/>
              <a:t>entrenamiento</a:t>
            </a:r>
            <a:r>
              <a:rPr lang="en-US" dirty="0"/>
              <a:t> </a:t>
            </a:r>
            <a:r>
              <a:rPr lang="en-US" dirty="0" err="1"/>
              <a:t>profesional</a:t>
            </a:r>
            <a:endParaRPr lang="en-US" dirty="0"/>
          </a:p>
        </p:txBody>
      </p:sp>
      <p:pic>
        <p:nvPicPr>
          <p:cNvPr id="6" name="Picture 5">
            <a:extLst>
              <a:ext uri="{FF2B5EF4-FFF2-40B4-BE49-F238E27FC236}">
                <a16:creationId xmlns:a16="http://schemas.microsoft.com/office/drawing/2014/main" id="{90BE75C3-5E70-522A-1ABE-11A8903119C5}"/>
              </a:ext>
            </a:extLst>
          </p:cNvPr>
          <p:cNvPicPr>
            <a:picLocks noChangeAspect="1"/>
          </p:cNvPicPr>
          <p:nvPr/>
        </p:nvPicPr>
        <p:blipFill rotWithShape="1">
          <a:blip r:embed="rId2"/>
          <a:srcRect l="4659" r="-1" b="-1"/>
          <a:stretch/>
        </p:blipFill>
        <p:spPr>
          <a:xfrm>
            <a:off x="677334" y="2159331"/>
            <a:ext cx="5423429" cy="3882362"/>
          </a:xfrm>
          <a:prstGeom prst="rect">
            <a:avLst/>
          </a:prstGeom>
        </p:spPr>
      </p:pic>
    </p:spTree>
    <p:extLst>
      <p:ext uri="{BB962C8B-B14F-4D97-AF65-F5344CB8AC3E}">
        <p14:creationId xmlns:p14="http://schemas.microsoft.com/office/powerpoint/2010/main" val="471118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Isosceles Triangle 2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F5633995-01D8-0303-CD6C-6D699B27434D}"/>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4. EDA – </a:t>
            </a:r>
            <a:r>
              <a:rPr lang="en-US" dirty="0" err="1"/>
              <a:t>Análisis</a:t>
            </a:r>
            <a:r>
              <a:rPr lang="en-US" dirty="0"/>
              <a:t> </a:t>
            </a:r>
            <a:r>
              <a:rPr lang="en-US" dirty="0" err="1"/>
              <a:t>exploratorio</a:t>
            </a:r>
            <a:r>
              <a:rPr lang="en-US" dirty="0"/>
              <a:t> de </a:t>
            </a:r>
            <a:r>
              <a:rPr lang="en-US" dirty="0" err="1"/>
              <a:t>Datos</a:t>
            </a:r>
            <a:endParaRPr lang="en-US" dirty="0"/>
          </a:p>
        </p:txBody>
      </p:sp>
      <p:pic>
        <p:nvPicPr>
          <p:cNvPr id="5" name="Content Placeholder 4">
            <a:extLst>
              <a:ext uri="{FF2B5EF4-FFF2-40B4-BE49-F238E27FC236}">
                <a16:creationId xmlns:a16="http://schemas.microsoft.com/office/drawing/2014/main" id="{19BE3E81-1A70-80F1-4D66-8F076D9F3637}"/>
              </a:ext>
            </a:extLst>
          </p:cNvPr>
          <p:cNvPicPr>
            <a:picLocks noGrp="1" noChangeAspect="1"/>
          </p:cNvPicPr>
          <p:nvPr>
            <p:ph sz="half" idx="1"/>
          </p:nvPr>
        </p:nvPicPr>
        <p:blipFill>
          <a:blip r:embed="rId2"/>
          <a:stretch>
            <a:fillRect/>
          </a:stretch>
        </p:blipFill>
        <p:spPr>
          <a:xfrm>
            <a:off x="827009" y="2159331"/>
            <a:ext cx="5264218" cy="3882362"/>
          </a:xfrm>
          <a:prstGeom prst="rect">
            <a:avLst/>
          </a:prstGeom>
        </p:spPr>
      </p:pic>
      <p:sp>
        <p:nvSpPr>
          <p:cNvPr id="6" name="Content Placeholder 5">
            <a:extLst>
              <a:ext uri="{FF2B5EF4-FFF2-40B4-BE49-F238E27FC236}">
                <a16:creationId xmlns:a16="http://schemas.microsoft.com/office/drawing/2014/main" id="{B1799B24-0673-4185-30A7-6029A6E5193A}"/>
              </a:ext>
            </a:extLst>
          </p:cNvPr>
          <p:cNvSpPr>
            <a:spLocks noGrp="1"/>
          </p:cNvSpPr>
          <p:nvPr>
            <p:ph sz="half" idx="2"/>
          </p:nvPr>
        </p:nvSpPr>
        <p:spPr>
          <a:xfrm>
            <a:off x="6416039" y="2160589"/>
            <a:ext cx="2927185" cy="3880773"/>
          </a:xfrm>
        </p:spPr>
        <p:txBody>
          <a:bodyPr vert="horz" lIns="91440" tIns="45720" rIns="91440" bIns="45720" rtlCol="0">
            <a:normAutofit/>
          </a:bodyPr>
          <a:lstStyle/>
          <a:p>
            <a:r>
              <a:rPr lang="en-US" sz="1500" dirty="0"/>
              <a:t>Como un </a:t>
            </a:r>
            <a:r>
              <a:rPr lang="en-US" sz="1500" dirty="0" err="1"/>
              <a:t>enfoque</a:t>
            </a:r>
            <a:r>
              <a:rPr lang="en-US" sz="1500" dirty="0"/>
              <a:t> adicional </a:t>
            </a:r>
            <a:r>
              <a:rPr lang="en-US" sz="1500" dirty="0" err="1"/>
              <a:t>analizamos</a:t>
            </a:r>
            <a:r>
              <a:rPr lang="en-US" sz="1500" dirty="0"/>
              <a:t> </a:t>
            </a:r>
            <a:r>
              <a:rPr lang="en-US" sz="1500" dirty="0" err="1"/>
              <a:t>el</a:t>
            </a:r>
            <a:r>
              <a:rPr lang="en-US" sz="1500" dirty="0"/>
              <a:t> </a:t>
            </a:r>
            <a:r>
              <a:rPr lang="en-US" sz="1500" dirty="0" err="1"/>
              <a:t>comportamiento</a:t>
            </a:r>
            <a:r>
              <a:rPr lang="en-US" sz="1500" dirty="0"/>
              <a:t> de las </a:t>
            </a:r>
            <a:r>
              <a:rPr lang="en-US" sz="1500" dirty="0" err="1"/>
              <a:t>ventas</a:t>
            </a:r>
            <a:r>
              <a:rPr lang="en-US" sz="1500" dirty="0"/>
              <a:t> </a:t>
            </a:r>
            <a:r>
              <a:rPr lang="en-US" sz="1500" dirty="0" err="1"/>
              <a:t>totales</a:t>
            </a:r>
            <a:r>
              <a:rPr lang="en-US" sz="1500" dirty="0"/>
              <a:t> </a:t>
            </a:r>
            <a:r>
              <a:rPr lang="en-US" sz="1500" dirty="0" err="1"/>
              <a:t>cada</a:t>
            </a:r>
            <a:r>
              <a:rPr lang="en-US" sz="1500" dirty="0"/>
              <a:t> día de la semana</a:t>
            </a:r>
          </a:p>
          <a:p>
            <a:r>
              <a:rPr lang="en-US" sz="1500" dirty="0" err="1"/>
              <a:t>Observamos</a:t>
            </a:r>
            <a:r>
              <a:rPr lang="en-US" sz="1500" dirty="0"/>
              <a:t> que no </a:t>
            </a:r>
            <a:r>
              <a:rPr lang="en-US" sz="1500" dirty="0" err="1"/>
              <a:t>existe</a:t>
            </a:r>
            <a:r>
              <a:rPr lang="en-US" sz="1500" dirty="0"/>
              <a:t> </a:t>
            </a:r>
            <a:r>
              <a:rPr lang="en-US" sz="1500" dirty="0" err="1"/>
              <a:t>una</a:t>
            </a:r>
            <a:r>
              <a:rPr lang="en-US" sz="1500" dirty="0"/>
              <a:t> </a:t>
            </a:r>
            <a:r>
              <a:rPr lang="en-US" sz="1500" dirty="0" err="1"/>
              <a:t>marcada</a:t>
            </a:r>
            <a:r>
              <a:rPr lang="en-US" sz="1500" dirty="0"/>
              <a:t> diferencia </a:t>
            </a:r>
            <a:r>
              <a:rPr lang="en-US" sz="1500" dirty="0" err="1"/>
              <a:t>en</a:t>
            </a:r>
            <a:r>
              <a:rPr lang="en-US" sz="1500" dirty="0"/>
              <a:t> </a:t>
            </a:r>
            <a:r>
              <a:rPr lang="en-US" sz="1500" dirty="0" err="1"/>
              <a:t>los</a:t>
            </a:r>
            <a:r>
              <a:rPr lang="en-US" sz="1500" dirty="0"/>
              <a:t> </a:t>
            </a:r>
            <a:r>
              <a:rPr lang="en-US" sz="1500" dirty="0" err="1"/>
              <a:t>promedios</a:t>
            </a:r>
            <a:r>
              <a:rPr lang="en-US" sz="1500" dirty="0"/>
              <a:t> </a:t>
            </a:r>
            <a:r>
              <a:rPr lang="en-US" sz="1500" dirty="0" err="1"/>
              <a:t>diarios</a:t>
            </a:r>
            <a:r>
              <a:rPr lang="en-US" sz="1500" dirty="0"/>
              <a:t>, </a:t>
            </a:r>
            <a:r>
              <a:rPr lang="en-US" sz="1500" dirty="0" err="1"/>
              <a:t>pero</a:t>
            </a:r>
            <a:r>
              <a:rPr lang="en-US" sz="1500" dirty="0"/>
              <a:t> puede </a:t>
            </a:r>
            <a:r>
              <a:rPr lang="en-US" sz="1500" dirty="0" err="1"/>
              <a:t>advertirse</a:t>
            </a:r>
            <a:r>
              <a:rPr lang="en-US" sz="1500" dirty="0"/>
              <a:t> un </a:t>
            </a:r>
            <a:r>
              <a:rPr lang="en-US" sz="1500" dirty="0" err="1"/>
              <a:t>marcado</a:t>
            </a:r>
            <a:r>
              <a:rPr lang="en-US" sz="1500" dirty="0"/>
              <a:t> </a:t>
            </a:r>
            <a:r>
              <a:rPr lang="en-US" sz="1500" dirty="0" err="1"/>
              <a:t>crecimiento</a:t>
            </a:r>
            <a:r>
              <a:rPr lang="en-US" sz="1500" dirty="0"/>
              <a:t> </a:t>
            </a:r>
            <a:r>
              <a:rPr lang="en-US" sz="1500" dirty="0" err="1"/>
              <a:t>interanual</a:t>
            </a:r>
            <a:r>
              <a:rPr lang="en-US" sz="1500" dirty="0"/>
              <a:t> </a:t>
            </a:r>
            <a:r>
              <a:rPr lang="en-US" sz="1500" dirty="0" err="1"/>
              <a:t>en</a:t>
            </a:r>
            <a:r>
              <a:rPr lang="en-US" sz="1500" dirty="0"/>
              <a:t> la </a:t>
            </a:r>
            <a:r>
              <a:rPr lang="en-US" sz="1500" dirty="0" err="1"/>
              <a:t>venta</a:t>
            </a:r>
            <a:r>
              <a:rPr lang="en-US" sz="1500" dirty="0"/>
              <a:t> </a:t>
            </a:r>
            <a:r>
              <a:rPr lang="en-US" sz="1500" dirty="0" err="1"/>
              <a:t>diaria</a:t>
            </a:r>
            <a:r>
              <a:rPr lang="en-US" sz="1500" dirty="0"/>
              <a:t> </a:t>
            </a:r>
            <a:r>
              <a:rPr lang="en-US" sz="1500" dirty="0" err="1"/>
              <a:t>en</a:t>
            </a:r>
            <a:r>
              <a:rPr lang="en-US" sz="1500" dirty="0"/>
              <a:t> </a:t>
            </a:r>
            <a:r>
              <a:rPr lang="en-US" sz="1500" dirty="0" err="1"/>
              <a:t>gerneral</a:t>
            </a:r>
            <a:r>
              <a:rPr lang="en-US" sz="1500" dirty="0"/>
              <a:t>  </a:t>
            </a:r>
            <a:r>
              <a:rPr lang="en-US" sz="1500" dirty="0" err="1"/>
              <a:t>durante</a:t>
            </a:r>
            <a:r>
              <a:rPr lang="en-US" sz="1500" dirty="0"/>
              <a:t> </a:t>
            </a:r>
            <a:r>
              <a:rPr lang="en-US" sz="1500" dirty="0" err="1"/>
              <a:t>el</a:t>
            </a:r>
            <a:r>
              <a:rPr lang="en-US" sz="1500" dirty="0"/>
              <a:t> año 2022</a:t>
            </a:r>
          </a:p>
        </p:txBody>
      </p:sp>
    </p:spTree>
    <p:extLst>
      <p:ext uri="{BB962C8B-B14F-4D97-AF65-F5344CB8AC3E}">
        <p14:creationId xmlns:p14="http://schemas.microsoft.com/office/powerpoint/2010/main" val="1228866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33995-01D8-0303-CD6C-6D699B27434D}"/>
              </a:ext>
            </a:extLst>
          </p:cNvPr>
          <p:cNvSpPr>
            <a:spLocks noGrp="1"/>
          </p:cNvSpPr>
          <p:nvPr>
            <p:ph type="title"/>
          </p:nvPr>
        </p:nvSpPr>
        <p:spPr>
          <a:xfrm>
            <a:off x="677334" y="609600"/>
            <a:ext cx="8596668" cy="1320800"/>
          </a:xfrm>
        </p:spPr>
        <p:txBody>
          <a:bodyPr anchor="t">
            <a:normAutofit/>
          </a:bodyPr>
          <a:lstStyle/>
          <a:p>
            <a:r>
              <a:rPr lang="en-US" dirty="0"/>
              <a:t>4. EDA – </a:t>
            </a:r>
            <a:r>
              <a:rPr lang="en-US" dirty="0" err="1"/>
              <a:t>Análisis</a:t>
            </a:r>
            <a:r>
              <a:rPr lang="en-US" dirty="0"/>
              <a:t> </a:t>
            </a:r>
            <a:r>
              <a:rPr lang="en-US" dirty="0" err="1"/>
              <a:t>exploratorio</a:t>
            </a:r>
            <a:r>
              <a:rPr lang="en-US" dirty="0"/>
              <a:t> de </a:t>
            </a:r>
            <a:r>
              <a:rPr lang="en-US" dirty="0" err="1"/>
              <a:t>Datos</a:t>
            </a:r>
            <a:endParaRPr lang="en-US" dirty="0"/>
          </a:p>
        </p:txBody>
      </p:sp>
      <p:pic>
        <p:nvPicPr>
          <p:cNvPr id="7" name="Picture 6" descr="A graph of a chart&#10;&#10;Description automatically generated with medium confidence">
            <a:extLst>
              <a:ext uri="{FF2B5EF4-FFF2-40B4-BE49-F238E27FC236}">
                <a16:creationId xmlns:a16="http://schemas.microsoft.com/office/drawing/2014/main" id="{0B50FB04-D8D6-F408-0103-C42EF1D2CAC2}"/>
              </a:ext>
            </a:extLst>
          </p:cNvPr>
          <p:cNvPicPr>
            <a:picLocks noChangeAspect="1"/>
          </p:cNvPicPr>
          <p:nvPr/>
        </p:nvPicPr>
        <p:blipFill>
          <a:blip r:embed="rId2"/>
          <a:stretch>
            <a:fillRect/>
          </a:stretch>
        </p:blipFill>
        <p:spPr>
          <a:xfrm>
            <a:off x="817474" y="2159331"/>
            <a:ext cx="5283289" cy="3685093"/>
          </a:xfrm>
          <a:prstGeom prst="rect">
            <a:avLst/>
          </a:prstGeom>
        </p:spPr>
      </p:pic>
      <p:sp>
        <p:nvSpPr>
          <p:cNvPr id="4" name="Content Placeholder 3">
            <a:extLst>
              <a:ext uri="{FF2B5EF4-FFF2-40B4-BE49-F238E27FC236}">
                <a16:creationId xmlns:a16="http://schemas.microsoft.com/office/drawing/2014/main" id="{4442488C-F529-D37D-D75F-D7750FA07400}"/>
              </a:ext>
            </a:extLst>
          </p:cNvPr>
          <p:cNvSpPr>
            <a:spLocks noGrp="1"/>
          </p:cNvSpPr>
          <p:nvPr>
            <p:ph idx="1"/>
          </p:nvPr>
        </p:nvSpPr>
        <p:spPr>
          <a:xfrm>
            <a:off x="6416039" y="2160589"/>
            <a:ext cx="2927185" cy="3880773"/>
          </a:xfrm>
        </p:spPr>
        <p:txBody>
          <a:bodyPr>
            <a:normAutofit/>
          </a:bodyPr>
          <a:lstStyle/>
          <a:p>
            <a:r>
              <a:rPr lang="en-US" sz="1500" dirty="0"/>
              <a:t>En </a:t>
            </a:r>
            <a:r>
              <a:rPr lang="en-US" sz="1500" dirty="0" err="1"/>
              <a:t>el</a:t>
            </a:r>
            <a:r>
              <a:rPr lang="en-US" sz="1500" dirty="0"/>
              <a:t> </a:t>
            </a:r>
            <a:r>
              <a:rPr lang="en-US" sz="1500" dirty="0" err="1"/>
              <a:t>análisis</a:t>
            </a:r>
            <a:r>
              <a:rPr lang="en-US" sz="1500" dirty="0"/>
              <a:t> </a:t>
            </a:r>
            <a:r>
              <a:rPr lang="en-US" sz="1500" dirty="0" err="1"/>
              <a:t>mensual</a:t>
            </a:r>
            <a:r>
              <a:rPr lang="en-US" sz="1500" dirty="0"/>
              <a:t> </a:t>
            </a:r>
            <a:r>
              <a:rPr lang="en-US" sz="1500" dirty="0" err="1"/>
              <a:t>por</a:t>
            </a:r>
            <a:r>
              <a:rPr lang="en-US" sz="1500" dirty="0"/>
              <a:t> </a:t>
            </a:r>
            <a:r>
              <a:rPr lang="en-US" sz="1500" dirty="0" err="1"/>
              <a:t>marca</a:t>
            </a:r>
            <a:r>
              <a:rPr lang="en-US" sz="1500" dirty="0"/>
              <a:t>, vemos que HB </a:t>
            </a:r>
            <a:r>
              <a:rPr lang="en-US" sz="1500" dirty="0" err="1"/>
              <a:t>tiene</a:t>
            </a:r>
            <a:r>
              <a:rPr lang="en-US" sz="1500" dirty="0"/>
              <a:t> </a:t>
            </a:r>
            <a:r>
              <a:rPr lang="en-US" sz="1500" dirty="0" err="1"/>
              <a:t>una</a:t>
            </a:r>
            <a:r>
              <a:rPr lang="en-US" sz="1500" dirty="0"/>
              <a:t> </a:t>
            </a:r>
            <a:r>
              <a:rPr lang="en-US" sz="1500" dirty="0" err="1"/>
              <a:t>marcada</a:t>
            </a:r>
            <a:r>
              <a:rPr lang="en-US" sz="1500" dirty="0"/>
              <a:t> </a:t>
            </a:r>
            <a:r>
              <a:rPr lang="en-US" sz="1500" dirty="0" err="1"/>
              <a:t>tendencia</a:t>
            </a:r>
            <a:r>
              <a:rPr lang="en-US" sz="1500" dirty="0"/>
              <a:t> al </a:t>
            </a:r>
            <a:r>
              <a:rPr lang="en-US" sz="1500" dirty="0" err="1"/>
              <a:t>alza</a:t>
            </a:r>
            <a:r>
              <a:rPr lang="en-US" sz="1500" dirty="0"/>
              <a:t> </a:t>
            </a:r>
            <a:r>
              <a:rPr lang="en-US" sz="1500" dirty="0" err="1"/>
              <a:t>en</a:t>
            </a:r>
            <a:r>
              <a:rPr lang="en-US" sz="1500" dirty="0"/>
              <a:t> </a:t>
            </a:r>
            <a:r>
              <a:rPr lang="en-US" sz="1500" dirty="0" err="1"/>
              <a:t>los</a:t>
            </a:r>
            <a:r>
              <a:rPr lang="en-US" sz="1500" dirty="0"/>
              <a:t> meses de Noviembre y diciembre, </a:t>
            </a:r>
            <a:r>
              <a:rPr lang="en-US" sz="1500" dirty="0" err="1"/>
              <a:t>coincidente</a:t>
            </a:r>
            <a:r>
              <a:rPr lang="en-US" sz="1500" dirty="0"/>
              <a:t> con </a:t>
            </a:r>
            <a:r>
              <a:rPr lang="en-US" sz="1500" dirty="0" err="1"/>
              <a:t>el</a:t>
            </a:r>
            <a:r>
              <a:rPr lang="en-US" sz="1500" dirty="0"/>
              <a:t> </a:t>
            </a:r>
            <a:r>
              <a:rPr lang="en-US" sz="1500" dirty="0" err="1"/>
              <a:t>período</a:t>
            </a:r>
            <a:r>
              <a:rPr lang="en-US" sz="1500" dirty="0"/>
              <a:t> de fiestas.</a:t>
            </a:r>
          </a:p>
          <a:p>
            <a:r>
              <a:rPr lang="en-US" sz="1500" dirty="0"/>
              <a:t>Tambien </a:t>
            </a:r>
            <a:r>
              <a:rPr lang="en-US" sz="1500" dirty="0" err="1"/>
              <a:t>el</a:t>
            </a:r>
            <a:r>
              <a:rPr lang="en-US" sz="1500" dirty="0"/>
              <a:t> </a:t>
            </a:r>
            <a:r>
              <a:rPr lang="en-US" sz="1500" dirty="0" err="1"/>
              <a:t>consumo</a:t>
            </a:r>
            <a:r>
              <a:rPr lang="en-US" sz="1500" dirty="0"/>
              <a:t> </a:t>
            </a:r>
            <a:r>
              <a:rPr lang="en-US" sz="1500" dirty="0" err="1"/>
              <a:t>tiene</a:t>
            </a:r>
            <a:r>
              <a:rPr lang="en-US" sz="1500" dirty="0"/>
              <a:t> </a:t>
            </a:r>
            <a:r>
              <a:rPr lang="en-US" sz="1500" dirty="0" err="1"/>
              <a:t>picos</a:t>
            </a:r>
            <a:r>
              <a:rPr lang="en-US" sz="1500" dirty="0"/>
              <a:t> </a:t>
            </a:r>
            <a:r>
              <a:rPr lang="en-US" sz="1500" dirty="0" err="1"/>
              <a:t>más</a:t>
            </a:r>
            <a:r>
              <a:rPr lang="en-US" sz="1500" dirty="0"/>
              <a:t> altos </a:t>
            </a:r>
            <a:r>
              <a:rPr lang="en-US" sz="1500" dirty="0" err="1"/>
              <a:t>en</a:t>
            </a:r>
            <a:r>
              <a:rPr lang="en-US" sz="1500" dirty="0"/>
              <a:t> </a:t>
            </a:r>
            <a:r>
              <a:rPr lang="en-US" sz="1500" dirty="0" err="1"/>
              <a:t>los</a:t>
            </a:r>
            <a:r>
              <a:rPr lang="en-US" sz="1500" dirty="0"/>
              <a:t> meses </a:t>
            </a:r>
            <a:r>
              <a:rPr lang="en-US" sz="1500" dirty="0" err="1"/>
              <a:t>correspondientes</a:t>
            </a:r>
            <a:r>
              <a:rPr lang="en-US" sz="1500" dirty="0"/>
              <a:t> al </a:t>
            </a:r>
            <a:r>
              <a:rPr lang="en-US" sz="1500" dirty="0" err="1"/>
              <a:t>invierno</a:t>
            </a:r>
            <a:r>
              <a:rPr lang="en-US" sz="1500" dirty="0"/>
              <a:t>. Por lo que </a:t>
            </a:r>
            <a:r>
              <a:rPr lang="en-US" sz="1500" dirty="0" err="1"/>
              <a:t>inferimos</a:t>
            </a:r>
            <a:r>
              <a:rPr lang="en-US" sz="1500" dirty="0"/>
              <a:t> que puede estar </a:t>
            </a:r>
            <a:r>
              <a:rPr lang="en-US" sz="1500" dirty="0" err="1"/>
              <a:t>asociado</a:t>
            </a:r>
            <a:r>
              <a:rPr lang="en-US" sz="1500" dirty="0"/>
              <a:t> a las </a:t>
            </a:r>
            <a:r>
              <a:rPr lang="en-US" sz="1500" dirty="0" err="1"/>
              <a:t>temperaturas</a:t>
            </a:r>
            <a:r>
              <a:rPr lang="en-US" sz="1500" dirty="0"/>
              <a:t>.</a:t>
            </a:r>
          </a:p>
          <a:p>
            <a:endParaRPr lang="en-US" sz="1500" dirty="0"/>
          </a:p>
        </p:txBody>
      </p:sp>
    </p:spTree>
    <p:extLst>
      <p:ext uri="{BB962C8B-B14F-4D97-AF65-F5344CB8AC3E}">
        <p14:creationId xmlns:p14="http://schemas.microsoft.com/office/powerpoint/2010/main" val="4197619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33995-01D8-0303-CD6C-6D699B27434D}"/>
              </a:ext>
            </a:extLst>
          </p:cNvPr>
          <p:cNvSpPr>
            <a:spLocks noGrp="1"/>
          </p:cNvSpPr>
          <p:nvPr>
            <p:ph type="title"/>
          </p:nvPr>
        </p:nvSpPr>
        <p:spPr>
          <a:xfrm>
            <a:off x="677334" y="609600"/>
            <a:ext cx="8596668" cy="1320800"/>
          </a:xfrm>
        </p:spPr>
        <p:txBody>
          <a:bodyPr anchor="t">
            <a:normAutofit/>
          </a:bodyPr>
          <a:lstStyle/>
          <a:p>
            <a:r>
              <a:rPr lang="en-US" dirty="0"/>
              <a:t>4. EDA – </a:t>
            </a:r>
            <a:r>
              <a:rPr lang="en-US" dirty="0" err="1"/>
              <a:t>Análisis</a:t>
            </a:r>
            <a:r>
              <a:rPr lang="en-US" dirty="0"/>
              <a:t> </a:t>
            </a:r>
            <a:r>
              <a:rPr lang="en-US" dirty="0" err="1"/>
              <a:t>exploratorio</a:t>
            </a:r>
            <a:r>
              <a:rPr lang="en-US" dirty="0"/>
              <a:t> de </a:t>
            </a:r>
            <a:r>
              <a:rPr lang="en-US" dirty="0" err="1"/>
              <a:t>Datos</a:t>
            </a:r>
            <a:endParaRPr lang="en-US" dirty="0"/>
          </a:p>
        </p:txBody>
      </p:sp>
      <p:sp>
        <p:nvSpPr>
          <p:cNvPr id="4" name="Content Placeholder 3">
            <a:extLst>
              <a:ext uri="{FF2B5EF4-FFF2-40B4-BE49-F238E27FC236}">
                <a16:creationId xmlns:a16="http://schemas.microsoft.com/office/drawing/2014/main" id="{4442488C-F529-D37D-D75F-D7750FA07400}"/>
              </a:ext>
            </a:extLst>
          </p:cNvPr>
          <p:cNvSpPr>
            <a:spLocks noGrp="1"/>
          </p:cNvSpPr>
          <p:nvPr>
            <p:ph idx="1"/>
          </p:nvPr>
        </p:nvSpPr>
        <p:spPr>
          <a:xfrm>
            <a:off x="6336287" y="2160589"/>
            <a:ext cx="2934714" cy="3880773"/>
          </a:xfrm>
        </p:spPr>
        <p:txBody>
          <a:bodyPr>
            <a:normAutofit/>
          </a:bodyPr>
          <a:lstStyle/>
          <a:p>
            <a:r>
              <a:rPr lang="en-US" dirty="0"/>
              <a:t>Para la </a:t>
            </a:r>
            <a:r>
              <a:rPr lang="en-US" dirty="0" err="1"/>
              <a:t>marca</a:t>
            </a:r>
            <a:r>
              <a:rPr lang="en-US" dirty="0"/>
              <a:t> MED, se </a:t>
            </a:r>
            <a:r>
              <a:rPr lang="en-US" dirty="0" err="1"/>
              <a:t>observa</a:t>
            </a:r>
            <a:r>
              <a:rPr lang="en-US" dirty="0"/>
              <a:t> un </a:t>
            </a:r>
            <a:r>
              <a:rPr lang="en-US" dirty="0" err="1"/>
              <a:t>fenómeno</a:t>
            </a:r>
            <a:r>
              <a:rPr lang="en-US" dirty="0"/>
              <a:t> muy particular que </a:t>
            </a:r>
            <a:r>
              <a:rPr lang="en-US" dirty="0" err="1"/>
              <a:t>debemos</a:t>
            </a:r>
            <a:r>
              <a:rPr lang="en-US" dirty="0"/>
              <a:t> </a:t>
            </a:r>
            <a:r>
              <a:rPr lang="en-US" dirty="0" err="1"/>
              <a:t>intentar</a:t>
            </a:r>
            <a:r>
              <a:rPr lang="en-US" dirty="0"/>
              <a:t> </a:t>
            </a:r>
            <a:r>
              <a:rPr lang="en-US" dirty="0" err="1"/>
              <a:t>explicar</a:t>
            </a:r>
            <a:r>
              <a:rPr lang="en-US" dirty="0"/>
              <a:t>. Las </a:t>
            </a:r>
            <a:r>
              <a:rPr lang="en-US" dirty="0" err="1"/>
              <a:t>ventas</a:t>
            </a:r>
            <a:r>
              <a:rPr lang="en-US" dirty="0"/>
              <a:t> </a:t>
            </a:r>
            <a:r>
              <a:rPr lang="en-US" dirty="0" err="1"/>
              <a:t>durante</a:t>
            </a:r>
            <a:r>
              <a:rPr lang="en-US" dirty="0"/>
              <a:t> </a:t>
            </a:r>
            <a:r>
              <a:rPr lang="en-US" dirty="0" err="1"/>
              <a:t>todo</a:t>
            </a:r>
            <a:r>
              <a:rPr lang="en-US" dirty="0"/>
              <a:t> </a:t>
            </a:r>
            <a:r>
              <a:rPr lang="en-US" dirty="0" err="1"/>
              <a:t>el</a:t>
            </a:r>
            <a:r>
              <a:rPr lang="en-US" dirty="0"/>
              <a:t> año </a:t>
            </a:r>
            <a:r>
              <a:rPr lang="en-US" dirty="0" err="1"/>
              <a:t>parecen</a:t>
            </a:r>
            <a:r>
              <a:rPr lang="en-US" dirty="0"/>
              <a:t> </a:t>
            </a:r>
            <a:r>
              <a:rPr lang="en-US" dirty="0" err="1"/>
              <a:t>constantes</a:t>
            </a:r>
            <a:r>
              <a:rPr lang="en-US" dirty="0"/>
              <a:t> </a:t>
            </a:r>
            <a:r>
              <a:rPr lang="en-US" dirty="0" err="1"/>
              <a:t>pero</a:t>
            </a:r>
            <a:r>
              <a:rPr lang="en-US" dirty="0"/>
              <a:t> </a:t>
            </a:r>
            <a:r>
              <a:rPr lang="en-US" dirty="0" err="1"/>
              <a:t>en</a:t>
            </a:r>
            <a:r>
              <a:rPr lang="en-US" dirty="0"/>
              <a:t> </a:t>
            </a:r>
            <a:r>
              <a:rPr lang="en-US" dirty="0" err="1"/>
              <a:t>el</a:t>
            </a:r>
            <a:r>
              <a:rPr lang="en-US" dirty="0"/>
              <a:t> </a:t>
            </a:r>
            <a:r>
              <a:rPr lang="en-US" dirty="0" err="1"/>
              <a:t>mes</a:t>
            </a:r>
            <a:r>
              <a:rPr lang="en-US" dirty="0"/>
              <a:t> de MARZO </a:t>
            </a:r>
            <a:r>
              <a:rPr lang="en-US" dirty="0" err="1"/>
              <a:t>existe</a:t>
            </a:r>
            <a:r>
              <a:rPr lang="en-US" dirty="0"/>
              <a:t> un </a:t>
            </a:r>
            <a:r>
              <a:rPr lang="en-US" dirty="0" err="1"/>
              <a:t>pico</a:t>
            </a:r>
            <a:r>
              <a:rPr lang="en-US" dirty="0"/>
              <a:t> muy </a:t>
            </a:r>
            <a:r>
              <a:rPr lang="en-US" dirty="0" err="1"/>
              <a:t>marcado</a:t>
            </a:r>
            <a:r>
              <a:rPr lang="en-US" dirty="0"/>
              <a:t>, </a:t>
            </a:r>
            <a:r>
              <a:rPr lang="en-US" dirty="0" err="1"/>
              <a:t>equivalente</a:t>
            </a:r>
            <a:r>
              <a:rPr lang="en-US" dirty="0"/>
              <a:t> a las </a:t>
            </a:r>
            <a:r>
              <a:rPr lang="en-US" dirty="0" err="1"/>
              <a:t>ventas</a:t>
            </a:r>
            <a:r>
              <a:rPr lang="en-US" dirty="0"/>
              <a:t> totals del resto de </a:t>
            </a:r>
            <a:r>
              <a:rPr lang="en-US" dirty="0" err="1"/>
              <a:t>los</a:t>
            </a:r>
            <a:r>
              <a:rPr lang="en-US" dirty="0"/>
              <a:t> meses del año.</a:t>
            </a:r>
          </a:p>
        </p:txBody>
      </p:sp>
      <p:pic>
        <p:nvPicPr>
          <p:cNvPr id="5" name="Picture 4">
            <a:extLst>
              <a:ext uri="{FF2B5EF4-FFF2-40B4-BE49-F238E27FC236}">
                <a16:creationId xmlns:a16="http://schemas.microsoft.com/office/drawing/2014/main" id="{4BFE83D5-F55A-6E4E-3178-CEBF88488066}"/>
              </a:ext>
            </a:extLst>
          </p:cNvPr>
          <p:cNvPicPr>
            <a:picLocks noChangeAspect="1"/>
          </p:cNvPicPr>
          <p:nvPr/>
        </p:nvPicPr>
        <p:blipFill rotWithShape="1">
          <a:blip r:embed="rId2"/>
          <a:srcRect t="1601" r="3" b="3"/>
          <a:stretch/>
        </p:blipFill>
        <p:spPr>
          <a:xfrm>
            <a:off x="677334" y="2159331"/>
            <a:ext cx="5423429" cy="3882362"/>
          </a:xfrm>
          <a:prstGeom prst="rect">
            <a:avLst/>
          </a:prstGeom>
        </p:spPr>
      </p:pic>
    </p:spTree>
    <p:extLst>
      <p:ext uri="{BB962C8B-B14F-4D97-AF65-F5344CB8AC3E}">
        <p14:creationId xmlns:p14="http://schemas.microsoft.com/office/powerpoint/2010/main" val="10940921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1423</TotalTime>
  <Words>1449</Words>
  <Application>Microsoft Office PowerPoint</Application>
  <PresentationFormat>Widescreen</PresentationFormat>
  <Paragraphs>113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Helvetica Neue</vt:lpstr>
      <vt:lpstr>Trebuchet MS</vt:lpstr>
      <vt:lpstr>Wingdings 3</vt:lpstr>
      <vt:lpstr>Facet</vt:lpstr>
      <vt:lpstr>Proyecto Final</vt:lpstr>
      <vt:lpstr>INDICE</vt:lpstr>
      <vt:lpstr>1.Contexto y audiencia </vt:lpstr>
      <vt:lpstr>2.Preguntas de interés </vt:lpstr>
      <vt:lpstr>3.RESUMEN - METADATA</vt:lpstr>
      <vt:lpstr>3.RESUMEN - METADATA</vt:lpstr>
      <vt:lpstr>4. EDA – Análisis exploratorio de Datos</vt:lpstr>
      <vt:lpstr>4. EDA – Análisis exploratorio de Datos</vt:lpstr>
      <vt:lpstr>4. EDA – Análisis exploratorio de Datos</vt:lpstr>
      <vt:lpstr>4. EDA – Análisis exploratorio de Datos</vt:lpstr>
      <vt:lpstr>Correlacion entre variables</vt:lpstr>
      <vt:lpstr>5. Insights </vt:lpstr>
      <vt:lpstr>6.Data wrangling e implementación de modelo de ML</vt:lpstr>
      <vt:lpstr>6.Data wrangling e implementación de modelo de ML</vt:lpstr>
      <vt:lpstr>6.Data wrangling e implementación de modelo de ML</vt:lpstr>
      <vt:lpstr>7. CROSSVALIDATION</vt:lpstr>
      <vt:lpstr>8.OPTIMIZACIÓN</vt:lpstr>
      <vt:lpstr>9. Conclusiones y recomendaciones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Obtencion de Insights</dc:title>
  <dc:creator>Felipe Bordagaray</dc:creator>
  <cp:lastModifiedBy>Felipe Bordagaray</cp:lastModifiedBy>
  <cp:revision>15</cp:revision>
  <dcterms:created xsi:type="dcterms:W3CDTF">2024-02-07T17:43:18Z</dcterms:created>
  <dcterms:modified xsi:type="dcterms:W3CDTF">2024-05-04T17:13:39Z</dcterms:modified>
</cp:coreProperties>
</file>