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6858000" cy="9144000"/>
  <p:embeddedFontLst>
    <p:embeddedFont>
      <p:font typeface="Century Gothic"/>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gVH6X2BlhR/WYsNpId76f4L+2E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CenturyGothic-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CenturyGothic-italic.fntdata"/><Relationship Id="rId14" Type="http://schemas.openxmlformats.org/officeDocument/2006/relationships/slide" Target="slides/slide10.xml"/><Relationship Id="rId36" Type="http://schemas.openxmlformats.org/officeDocument/2006/relationships/font" Target="fonts/CenturyGothic-bold.fntdata"/><Relationship Id="rId17" Type="http://schemas.openxmlformats.org/officeDocument/2006/relationships/slide" Target="slides/slide13.xml"/><Relationship Id="rId39" Type="http://customschemas.google.com/relationships/presentationmetadata" Target="metadata"/><Relationship Id="rId16" Type="http://schemas.openxmlformats.org/officeDocument/2006/relationships/slide" Target="slides/slide12.xml"/><Relationship Id="rId38" Type="http://schemas.openxmlformats.org/officeDocument/2006/relationships/font" Target="fonts/CenturyGothic-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786c8e20fe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786c8e20f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786c8e20f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786c8e20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786c8e20fe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786c8e20f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786c8e20fe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786c8e20f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786c8e20fe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786c8e20f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786c8e20fe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786c8e20f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786c8e20fe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786c8e20f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786c8e20fe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786c8e20f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786c8e20fe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786c8e20f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786c8e20fe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786c8e20f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type="title">
  <p:cSld name="TITLE">
    <p:spTree>
      <p:nvGrpSpPr>
        <p:cNvPr id="17" name="Shape 17"/>
        <p:cNvGrpSpPr/>
        <p:nvPr/>
      </p:nvGrpSpPr>
      <p:grpSpPr>
        <a:xfrm>
          <a:off x="0" y="0"/>
          <a:ext cx="0" cy="0"/>
          <a:chOff x="0" y="0"/>
          <a:chExt cx="0" cy="0"/>
        </a:xfrm>
      </p:grpSpPr>
      <p:sp>
        <p:nvSpPr>
          <p:cNvPr id="18" name="Google Shape;18;p24"/>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4"/>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999999"/>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0" name="Google Shape;20;p2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agine panoramica con didascalia">
  <p:cSld name="Immagine panoramica con didascalia">
    <p:spTree>
      <p:nvGrpSpPr>
        <p:cNvPr id="74" name="Shape 74"/>
        <p:cNvGrpSpPr/>
        <p:nvPr/>
      </p:nvGrpSpPr>
      <p:grpSpPr>
        <a:xfrm>
          <a:off x="0" y="0"/>
          <a:ext cx="0" cy="0"/>
          <a:chOff x="0" y="0"/>
          <a:chExt cx="0" cy="0"/>
        </a:xfrm>
      </p:grpSpPr>
      <p:sp>
        <p:nvSpPr>
          <p:cNvPr id="75" name="Google Shape;75;p33"/>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3"/>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77" name="Google Shape;77;p33"/>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3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sottotitolo">
  <p:cSld name="Titolo e sottotitolo">
    <p:spTree>
      <p:nvGrpSpPr>
        <p:cNvPr id="81" name="Shape 81"/>
        <p:cNvGrpSpPr/>
        <p:nvPr/>
      </p:nvGrpSpPr>
      <p:grpSpPr>
        <a:xfrm>
          <a:off x="0" y="0"/>
          <a:ext cx="0" cy="0"/>
          <a:chOff x="0" y="0"/>
          <a:chExt cx="0" cy="0"/>
        </a:xfrm>
      </p:grpSpPr>
      <p:sp>
        <p:nvSpPr>
          <p:cNvPr id="82" name="Google Shape;82;p34"/>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4"/>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3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zione con didascalia">
  <p:cSld name="Citazione con didascalia">
    <p:spTree>
      <p:nvGrpSpPr>
        <p:cNvPr id="87" name="Shape 87"/>
        <p:cNvGrpSpPr/>
        <p:nvPr/>
      </p:nvGrpSpPr>
      <p:grpSpPr>
        <a:xfrm>
          <a:off x="0" y="0"/>
          <a:ext cx="0" cy="0"/>
          <a:chOff x="0" y="0"/>
          <a:chExt cx="0" cy="0"/>
        </a:xfrm>
      </p:grpSpPr>
      <p:sp>
        <p:nvSpPr>
          <p:cNvPr id="88" name="Google Shape;88;p35"/>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5"/>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999999"/>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35"/>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3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
        <p:nvSpPr>
          <p:cNvPr id="94" name="Google Shape;94;p35"/>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it-IT" sz="12200">
                <a:solidFill>
                  <a:srgbClr val="999999"/>
                </a:solidFill>
                <a:latin typeface="Arial"/>
                <a:ea typeface="Arial"/>
                <a:cs typeface="Arial"/>
                <a:sym typeface="Arial"/>
              </a:rPr>
              <a:t>“</a:t>
            </a:r>
            <a:endParaRPr/>
          </a:p>
        </p:txBody>
      </p:sp>
      <p:sp>
        <p:nvSpPr>
          <p:cNvPr id="95" name="Google Shape;95;p35"/>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it-IT" sz="12200">
                <a:solidFill>
                  <a:srgbClr val="999999"/>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heda nome">
  <p:cSld name="Scheda nome">
    <p:spTree>
      <p:nvGrpSpPr>
        <p:cNvPr id="96" name="Shape 96"/>
        <p:cNvGrpSpPr/>
        <p:nvPr/>
      </p:nvGrpSpPr>
      <p:grpSpPr>
        <a:xfrm>
          <a:off x="0" y="0"/>
          <a:ext cx="0" cy="0"/>
          <a:chOff x="0" y="0"/>
          <a:chExt cx="0" cy="0"/>
        </a:xfrm>
      </p:grpSpPr>
      <p:sp>
        <p:nvSpPr>
          <p:cNvPr id="97" name="Google Shape;97;p36"/>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6"/>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999999"/>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3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onne">
  <p:cSld name="3 colonne">
    <p:spTree>
      <p:nvGrpSpPr>
        <p:cNvPr id="102" name="Shape 102"/>
        <p:cNvGrpSpPr/>
        <p:nvPr/>
      </p:nvGrpSpPr>
      <p:grpSpPr>
        <a:xfrm>
          <a:off x="0" y="0"/>
          <a:ext cx="0" cy="0"/>
          <a:chOff x="0" y="0"/>
          <a:chExt cx="0" cy="0"/>
        </a:xfrm>
      </p:grpSpPr>
      <p:sp>
        <p:nvSpPr>
          <p:cNvPr id="103" name="Google Shape;103;p3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7"/>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999999"/>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37"/>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37"/>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999999"/>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37"/>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37"/>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999999"/>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37"/>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37"/>
          <p:cNvCxnSpPr/>
          <p:nvPr/>
        </p:nvCxnSpPr>
        <p:spPr>
          <a:xfrm>
            <a:off x="3726142" y="2133600"/>
            <a:ext cx="0" cy="3962400"/>
          </a:xfrm>
          <a:prstGeom prst="straightConnector1">
            <a:avLst/>
          </a:prstGeom>
          <a:noFill/>
          <a:ln cap="flat" cmpd="sng" w="12700">
            <a:solidFill>
              <a:srgbClr val="999999">
                <a:alpha val="40000"/>
              </a:srgbClr>
            </a:solidFill>
            <a:prstDash val="solid"/>
            <a:round/>
            <a:headEnd len="sm" w="sm" type="none"/>
            <a:tailEnd len="sm" w="sm" type="none"/>
          </a:ln>
        </p:spPr>
      </p:cxnSp>
      <p:cxnSp>
        <p:nvCxnSpPr>
          <p:cNvPr id="111" name="Google Shape;111;p37"/>
          <p:cNvCxnSpPr/>
          <p:nvPr/>
        </p:nvCxnSpPr>
        <p:spPr>
          <a:xfrm>
            <a:off x="6962227" y="2133600"/>
            <a:ext cx="0" cy="3966882"/>
          </a:xfrm>
          <a:prstGeom prst="straightConnector1">
            <a:avLst/>
          </a:prstGeom>
          <a:noFill/>
          <a:ln cap="flat" cmpd="sng" w="12700">
            <a:solidFill>
              <a:srgbClr val="999999">
                <a:alpha val="40000"/>
              </a:srgbClr>
            </a:solidFill>
            <a:prstDash val="solid"/>
            <a:round/>
            <a:headEnd len="sm" w="sm" type="none"/>
            <a:tailEnd len="sm" w="sm" type="none"/>
          </a:ln>
        </p:spPr>
      </p:cxnSp>
      <p:sp>
        <p:nvSpPr>
          <p:cNvPr id="112" name="Google Shape;112;p3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onne immagine">
  <p:cSld name="3 colonne immagine">
    <p:spTree>
      <p:nvGrpSpPr>
        <p:cNvPr id="115" name="Shape 115"/>
        <p:cNvGrpSpPr/>
        <p:nvPr/>
      </p:nvGrpSpPr>
      <p:grpSpPr>
        <a:xfrm>
          <a:off x="0" y="0"/>
          <a:ext cx="0" cy="0"/>
          <a:chOff x="0" y="0"/>
          <a:chExt cx="0" cy="0"/>
        </a:xfrm>
      </p:grpSpPr>
      <p:sp>
        <p:nvSpPr>
          <p:cNvPr id="116" name="Google Shape;116;p3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8"/>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999999"/>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38"/>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9" name="Google Shape;119;p38"/>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38"/>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999999"/>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38"/>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2" name="Google Shape;122;p38"/>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38"/>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999999"/>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38"/>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5" name="Google Shape;125;p38"/>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38"/>
          <p:cNvCxnSpPr/>
          <p:nvPr/>
        </p:nvCxnSpPr>
        <p:spPr>
          <a:xfrm>
            <a:off x="3726142" y="2133600"/>
            <a:ext cx="0" cy="3962400"/>
          </a:xfrm>
          <a:prstGeom prst="straightConnector1">
            <a:avLst/>
          </a:prstGeom>
          <a:noFill/>
          <a:ln cap="flat" cmpd="sng" w="12700">
            <a:solidFill>
              <a:srgbClr val="999999">
                <a:alpha val="40000"/>
              </a:srgbClr>
            </a:solidFill>
            <a:prstDash val="solid"/>
            <a:round/>
            <a:headEnd len="sm" w="sm" type="none"/>
            <a:tailEnd len="sm" w="sm" type="none"/>
          </a:ln>
        </p:spPr>
      </p:cxnSp>
      <p:cxnSp>
        <p:nvCxnSpPr>
          <p:cNvPr id="127" name="Google Shape;127;p38"/>
          <p:cNvCxnSpPr/>
          <p:nvPr/>
        </p:nvCxnSpPr>
        <p:spPr>
          <a:xfrm>
            <a:off x="6962227" y="2133600"/>
            <a:ext cx="0" cy="3966882"/>
          </a:xfrm>
          <a:prstGeom prst="straightConnector1">
            <a:avLst/>
          </a:prstGeom>
          <a:noFill/>
          <a:ln cap="flat" cmpd="sng" w="12700">
            <a:solidFill>
              <a:srgbClr val="999999">
                <a:alpha val="40000"/>
              </a:srgbClr>
            </a:solidFill>
            <a:prstDash val="solid"/>
            <a:round/>
            <a:headEnd len="sm" w="sm" type="none"/>
            <a:tailEnd len="sm" w="sm" type="none"/>
          </a:ln>
        </p:spPr>
      </p:cxnSp>
      <p:sp>
        <p:nvSpPr>
          <p:cNvPr id="128" name="Google Shape;128;p3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esto verticale" type="vertTx">
  <p:cSld name="VERTICAL_TEXT">
    <p:spTree>
      <p:nvGrpSpPr>
        <p:cNvPr id="131" name="Shape 131"/>
        <p:cNvGrpSpPr/>
        <p:nvPr/>
      </p:nvGrpSpPr>
      <p:grpSpPr>
        <a:xfrm>
          <a:off x="0" y="0"/>
          <a:ext cx="0" cy="0"/>
          <a:chOff x="0" y="0"/>
          <a:chExt cx="0" cy="0"/>
        </a:xfrm>
      </p:grpSpPr>
      <p:sp>
        <p:nvSpPr>
          <p:cNvPr id="132" name="Google Shape;132;p3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9"/>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3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olo e testo verticale" type="vertTitleAndTx">
  <p:cSld name="VERTICAL_TITLE_AND_VERTICAL_TEXT">
    <p:spTree>
      <p:nvGrpSpPr>
        <p:cNvPr id="137" name="Shape 137"/>
        <p:cNvGrpSpPr/>
        <p:nvPr/>
      </p:nvGrpSpPr>
      <p:grpSpPr>
        <a:xfrm>
          <a:off x="0" y="0"/>
          <a:ext cx="0" cy="0"/>
          <a:chOff x="0" y="0"/>
          <a:chExt cx="0" cy="0"/>
        </a:xfrm>
      </p:grpSpPr>
      <p:sp>
        <p:nvSpPr>
          <p:cNvPr id="138" name="Google Shape;138;p40"/>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40"/>
          <p:cNvSpPr txBox="1"/>
          <p:nvPr>
            <p:ph idx="1" type="body"/>
          </p:nvPr>
        </p:nvSpPr>
        <p:spPr>
          <a:xfrm rot="5400000">
            <a:off x="1679576"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4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4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4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23" name="Shape 23"/>
        <p:cNvGrpSpPr/>
        <p:nvPr/>
      </p:nvGrpSpPr>
      <p:grpSpPr>
        <a:xfrm>
          <a:off x="0" y="0"/>
          <a:ext cx="0" cy="0"/>
          <a:chOff x="0" y="0"/>
          <a:chExt cx="0" cy="0"/>
        </a:xfrm>
      </p:grpSpPr>
      <p:sp>
        <p:nvSpPr>
          <p:cNvPr id="24" name="Google Shape;24;p2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6" name="Google Shape;26;p2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stazione sezione" type="secHead">
  <p:cSld name="SECTION_HEADER">
    <p:spTree>
      <p:nvGrpSpPr>
        <p:cNvPr id="29" name="Shape 29"/>
        <p:cNvGrpSpPr/>
        <p:nvPr/>
      </p:nvGrpSpPr>
      <p:grpSpPr>
        <a:xfrm>
          <a:off x="0" y="0"/>
          <a:ext cx="0" cy="0"/>
          <a:chOff x="0" y="0"/>
          <a:chExt cx="0" cy="0"/>
        </a:xfrm>
      </p:grpSpPr>
      <p:sp>
        <p:nvSpPr>
          <p:cNvPr id="30" name="Google Shape;30;p26"/>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6"/>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999999"/>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2" name="Google Shape;32;p2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e contenuti" type="twoObj">
  <p:cSld name="TWO_OBJECTS">
    <p:spTree>
      <p:nvGrpSpPr>
        <p:cNvPr id="35" name="Shape 35"/>
        <p:cNvGrpSpPr/>
        <p:nvPr/>
      </p:nvGrpSpPr>
      <p:grpSpPr>
        <a:xfrm>
          <a:off x="0" y="0"/>
          <a:ext cx="0" cy="0"/>
          <a:chOff x="0" y="0"/>
          <a:chExt cx="0" cy="0"/>
        </a:xfrm>
      </p:grpSpPr>
      <p:sp>
        <p:nvSpPr>
          <p:cNvPr id="36" name="Google Shape;36;p2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7"/>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8" name="Google Shape;38;p27"/>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9" name="Google Shape;39;p2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ronto" type="twoTxTwoObj">
  <p:cSld name="TWO_OBJECTS_WITH_TEXT">
    <p:spTree>
      <p:nvGrpSpPr>
        <p:cNvPr id="42" name="Shape 42"/>
        <p:cNvGrpSpPr/>
        <p:nvPr/>
      </p:nvGrpSpPr>
      <p:grpSpPr>
        <a:xfrm>
          <a:off x="0" y="0"/>
          <a:ext cx="0" cy="0"/>
          <a:chOff x="0" y="0"/>
          <a:chExt cx="0" cy="0"/>
        </a:xfrm>
      </p:grpSpPr>
      <p:sp>
        <p:nvSpPr>
          <p:cNvPr id="43" name="Google Shape;43;p2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8"/>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999999"/>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5" name="Google Shape;45;p28"/>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6" name="Google Shape;46;p28"/>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999999"/>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7" name="Google Shape;47;p28"/>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8" name="Google Shape;48;p2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itolo" type="titleOnly">
  <p:cSld name="TITLE_ONLY">
    <p:spTree>
      <p:nvGrpSpPr>
        <p:cNvPr id="51" name="Shape 51"/>
        <p:cNvGrpSpPr/>
        <p:nvPr/>
      </p:nvGrpSpPr>
      <p:grpSpPr>
        <a:xfrm>
          <a:off x="0" y="0"/>
          <a:ext cx="0" cy="0"/>
          <a:chOff x="0" y="0"/>
          <a:chExt cx="0" cy="0"/>
        </a:xfrm>
      </p:grpSpPr>
      <p:sp>
        <p:nvSpPr>
          <p:cNvPr id="52" name="Google Shape;52;p2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uota" type="blank">
  <p:cSld name="BLANK">
    <p:spTree>
      <p:nvGrpSpPr>
        <p:cNvPr id="56" name="Shape 56"/>
        <p:cNvGrpSpPr/>
        <p:nvPr/>
      </p:nvGrpSpPr>
      <p:grpSpPr>
        <a:xfrm>
          <a:off x="0" y="0"/>
          <a:ext cx="0" cy="0"/>
          <a:chOff x="0" y="0"/>
          <a:chExt cx="0" cy="0"/>
        </a:xfrm>
      </p:grpSpPr>
      <p:sp>
        <p:nvSpPr>
          <p:cNvPr id="57" name="Google Shape;57;p3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con didascalia" type="objTx">
  <p:cSld name="OBJECT_WITH_CAPTION_TEXT">
    <p:spTree>
      <p:nvGrpSpPr>
        <p:cNvPr id="60" name="Shape 60"/>
        <p:cNvGrpSpPr/>
        <p:nvPr/>
      </p:nvGrpSpPr>
      <p:grpSpPr>
        <a:xfrm>
          <a:off x="0" y="0"/>
          <a:ext cx="0" cy="0"/>
          <a:chOff x="0" y="0"/>
          <a:chExt cx="0" cy="0"/>
        </a:xfrm>
      </p:grpSpPr>
      <p:sp>
        <p:nvSpPr>
          <p:cNvPr id="61" name="Google Shape;61;p31"/>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1"/>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31"/>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3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agine con didascalia" type="picTx">
  <p:cSld name="PICTURE_WITH_CAPTION_TEXT">
    <p:spTree>
      <p:nvGrpSpPr>
        <p:cNvPr id="67" name="Shape 67"/>
        <p:cNvGrpSpPr/>
        <p:nvPr/>
      </p:nvGrpSpPr>
      <p:grpSpPr>
        <a:xfrm>
          <a:off x="0" y="0"/>
          <a:ext cx="0" cy="0"/>
          <a:chOff x="0" y="0"/>
          <a:chExt cx="0" cy="0"/>
        </a:xfrm>
      </p:grpSpPr>
      <p:sp>
        <p:nvSpPr>
          <p:cNvPr id="68" name="Google Shape;68;p32"/>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2"/>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0" name="Google Shape;70;p32"/>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3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4.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23"/>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23"/>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23"/>
          <p:cNvSpPr/>
          <p:nvPr/>
        </p:nvSpPr>
        <p:spPr>
          <a:xfrm>
            <a:off x="8609012" y="1676400"/>
            <a:ext cx="2819400" cy="2819400"/>
          </a:xfrm>
          <a:prstGeom prst="ellipse">
            <a:avLst/>
          </a:prstGeom>
          <a:gradFill>
            <a:gsLst>
              <a:gs pos="0">
                <a:srgbClr val="666666">
                  <a:alpha val="6666"/>
                </a:srgbClr>
              </a:gs>
              <a:gs pos="36000">
                <a:srgbClr val="666666">
                  <a:alpha val="5882"/>
                </a:srgbClr>
              </a:gs>
              <a:gs pos="69000">
                <a:srgbClr val="666666">
                  <a:alpha val="0"/>
                </a:srgbClr>
              </a:gs>
              <a:gs pos="100000">
                <a:srgbClr val="666666">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23"/>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23"/>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2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2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999999"/>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999999"/>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999999"/>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999999"/>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999999"/>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999999"/>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999999"/>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999999"/>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999999"/>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2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2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7200"/>
              <a:buFont typeface="Century Gothic"/>
              <a:buNone/>
            </a:pPr>
            <a:r>
              <a:rPr lang="it-IT"/>
              <a:t>ANALOGICAL REASONING</a:t>
            </a:r>
            <a:endParaRPr/>
          </a:p>
        </p:txBody>
      </p:sp>
      <p:sp>
        <p:nvSpPr>
          <p:cNvPr id="148" name="Google Shape;148;p1"/>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it-IT"/>
              <a:t>THE RELATIONAL LURING EFFECT (POPOV)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g2786c8e20fe_0_8"/>
          <p:cNvPicPr preferRelativeResize="0"/>
          <p:nvPr/>
        </p:nvPicPr>
        <p:blipFill>
          <a:blip r:embed="rId3">
            <a:alphaModFix/>
          </a:blip>
          <a:stretch>
            <a:fillRect/>
          </a:stretch>
        </p:blipFill>
        <p:spPr>
          <a:xfrm>
            <a:off x="1033463" y="133350"/>
            <a:ext cx="10125075" cy="6591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it-IT"/>
              <a:t>EXPERIMENT 1- Gemini 1.5 flash</a:t>
            </a:r>
            <a:endParaRPr/>
          </a:p>
        </p:txBody>
      </p:sp>
      <p:sp>
        <p:nvSpPr>
          <p:cNvPr id="206" name="Google Shape;206;p8"/>
          <p:cNvSpPr txBox="1"/>
          <p:nvPr/>
        </p:nvSpPr>
        <p:spPr>
          <a:xfrm>
            <a:off x="947824" y="1853250"/>
            <a:ext cx="9204300" cy="3016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t/>
            </a:r>
            <a:endParaRPr b="1" sz="2600">
              <a:solidFill>
                <a:schemeClr val="lt1"/>
              </a:solidFill>
              <a:latin typeface="Century Gothic"/>
              <a:ea typeface="Century Gothic"/>
              <a:cs typeface="Century Gothic"/>
              <a:sym typeface="Century Gothic"/>
            </a:endParaRPr>
          </a:p>
          <a:p>
            <a:pPr indent="-298450" lvl="0" marL="285750" marR="0" rtl="0" algn="l">
              <a:spcBef>
                <a:spcPts val="0"/>
              </a:spcBef>
              <a:spcAft>
                <a:spcPts val="0"/>
              </a:spcAft>
              <a:buClr>
                <a:schemeClr val="lt1"/>
              </a:buClr>
              <a:buSzPts val="2600"/>
              <a:buFont typeface="Arial"/>
              <a:buChar char="•"/>
            </a:pPr>
            <a:r>
              <a:rPr lang="it-IT" sz="2600">
                <a:solidFill>
                  <a:schemeClr val="lt1"/>
                </a:solidFill>
                <a:latin typeface="Century Gothic"/>
                <a:ea typeface="Century Gothic"/>
                <a:cs typeface="Century Gothic"/>
                <a:sym typeface="Century Gothic"/>
              </a:rPr>
              <a:t>Each run s</a:t>
            </a:r>
            <a:r>
              <a:rPr lang="it-IT" sz="2600">
                <a:solidFill>
                  <a:schemeClr val="lt1"/>
                </a:solidFill>
                <a:latin typeface="Century Gothic"/>
                <a:ea typeface="Century Gothic"/>
                <a:cs typeface="Century Gothic"/>
                <a:sym typeface="Century Gothic"/>
              </a:rPr>
              <a:t>tudied 21 pairs per block, 3 blocks in total (63 word pairs)</a:t>
            </a:r>
            <a:endParaRPr sz="2600">
              <a:solidFill>
                <a:schemeClr val="lt1"/>
              </a:solidFill>
              <a:latin typeface="Century Gothic"/>
              <a:ea typeface="Century Gothic"/>
              <a:cs typeface="Century Gothic"/>
              <a:sym typeface="Century Gothic"/>
            </a:endParaRPr>
          </a:p>
          <a:p>
            <a:pPr indent="-298450" lvl="0" marL="285750" marR="0" rtl="0" algn="l">
              <a:spcBef>
                <a:spcPts val="0"/>
              </a:spcBef>
              <a:spcAft>
                <a:spcPts val="0"/>
              </a:spcAft>
              <a:buClr>
                <a:schemeClr val="lt1"/>
              </a:buClr>
              <a:buSzPts val="2600"/>
              <a:buFont typeface="Arial"/>
              <a:buChar char="•"/>
            </a:pPr>
            <a:r>
              <a:rPr lang="it-IT" sz="2600">
                <a:solidFill>
                  <a:schemeClr val="lt1"/>
                </a:solidFill>
                <a:latin typeface="Century Gothic"/>
                <a:ea typeface="Century Gothic"/>
                <a:cs typeface="Century Gothic"/>
                <a:sym typeface="Century Gothic"/>
              </a:rPr>
              <a:t> 10 instances of the model run, simulating 10 individuals</a:t>
            </a:r>
            <a:endParaRPr sz="2600">
              <a:solidFill>
                <a:schemeClr val="lt1"/>
              </a:solidFill>
              <a:latin typeface="Century Gothic"/>
              <a:ea typeface="Century Gothic"/>
              <a:cs typeface="Century Gothic"/>
              <a:sym typeface="Century Gothic"/>
            </a:endParaRPr>
          </a:p>
          <a:p>
            <a:pPr indent="0" lvl="0" marL="457200" marR="0" rtl="0" algn="l">
              <a:spcBef>
                <a:spcPts val="0"/>
              </a:spcBef>
              <a:spcAft>
                <a:spcPts val="0"/>
              </a:spcAft>
              <a:buNone/>
            </a:pPr>
            <a:r>
              <a:t/>
            </a:r>
            <a:endParaRPr sz="2800">
              <a:solidFill>
                <a:schemeClr val="lt1"/>
              </a:solidFill>
              <a:latin typeface="Century Gothic"/>
              <a:ea typeface="Century Gothic"/>
              <a:cs typeface="Century Gothic"/>
              <a:sym typeface="Century Gothic"/>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786c8e20fe_0_0"/>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EXPERIMENT 1- Gemini 1.5 Prompts</a:t>
            </a:r>
            <a:endParaRPr/>
          </a:p>
        </p:txBody>
      </p:sp>
      <p:sp>
        <p:nvSpPr>
          <p:cNvPr id="212" name="Google Shape;212;g2786c8e20fe_0_0"/>
          <p:cNvSpPr txBox="1"/>
          <p:nvPr>
            <p:ph idx="1" type="body"/>
          </p:nvPr>
        </p:nvSpPr>
        <p:spPr>
          <a:xfrm>
            <a:off x="1103300" y="4181496"/>
            <a:ext cx="8946600" cy="2067000"/>
          </a:xfrm>
          <a:prstGeom prst="rect">
            <a:avLst/>
          </a:prstGeom>
        </p:spPr>
        <p:txBody>
          <a:bodyPr anchorCtr="0" anchor="t" bIns="45700" lIns="91425" spcFirstLastPara="1" rIns="91425" wrap="square" tIns="45700">
            <a:normAutofit lnSpcReduction="10000"/>
          </a:bodyPr>
          <a:lstStyle/>
          <a:p>
            <a:pPr indent="-320040" lvl="0" marL="457200" rtl="0" algn="l">
              <a:spcBef>
                <a:spcPts val="1000"/>
              </a:spcBef>
              <a:spcAft>
                <a:spcPts val="0"/>
              </a:spcAft>
              <a:buSzPts val="1440"/>
              <a:buChar char="●"/>
            </a:pPr>
            <a:r>
              <a:rPr lang="it-IT"/>
              <a:t>Word pairs were sent through csv files</a:t>
            </a:r>
            <a:endParaRPr/>
          </a:p>
          <a:p>
            <a:pPr indent="-320040" lvl="0" marL="457200" rtl="0" algn="l">
              <a:spcBef>
                <a:spcPts val="0"/>
              </a:spcBef>
              <a:spcAft>
                <a:spcPts val="0"/>
              </a:spcAft>
              <a:buSzPts val="1440"/>
              <a:buChar char="●"/>
            </a:pPr>
            <a:r>
              <a:rPr lang="it-IT"/>
              <a:t>Loop algorithm was created to input one word pair at a time</a:t>
            </a:r>
            <a:endParaRPr/>
          </a:p>
          <a:p>
            <a:pPr indent="-320040" lvl="0" marL="457200" rtl="0" algn="l">
              <a:spcBef>
                <a:spcPts val="0"/>
              </a:spcBef>
              <a:spcAft>
                <a:spcPts val="0"/>
              </a:spcAft>
              <a:buSzPts val="1440"/>
              <a:buChar char="●"/>
            </a:pPr>
            <a:r>
              <a:rPr lang="it-IT"/>
              <a:t>API was used to increase productivity,Free version was used so there was a limit of only 15RPM(Runs Per Minute)</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p:txBody>
      </p:sp>
      <p:pic>
        <p:nvPicPr>
          <p:cNvPr id="213" name="Google Shape;213;g2786c8e20fe_0_0"/>
          <p:cNvPicPr preferRelativeResize="0"/>
          <p:nvPr/>
        </p:nvPicPr>
        <p:blipFill>
          <a:blip r:embed="rId3">
            <a:alphaModFix/>
          </a:blip>
          <a:stretch>
            <a:fillRect/>
          </a:stretch>
        </p:blipFill>
        <p:spPr>
          <a:xfrm>
            <a:off x="0" y="1661449"/>
            <a:ext cx="12192001" cy="23751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786c8e20fe_0_35"/>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Experiment 1- Section of code</a:t>
            </a:r>
            <a:endParaRPr/>
          </a:p>
        </p:txBody>
      </p:sp>
      <p:sp>
        <p:nvSpPr>
          <p:cNvPr id="219" name="Google Shape;219;g2786c8e20fe_0_35"/>
          <p:cNvSpPr txBox="1"/>
          <p:nvPr>
            <p:ph idx="1" type="body"/>
          </p:nvPr>
        </p:nvSpPr>
        <p:spPr>
          <a:xfrm>
            <a:off x="1103300" y="2052920"/>
            <a:ext cx="8946600" cy="1400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it-IT" sz="2600"/>
              <a:t>word pairs sent one at a time</a:t>
            </a:r>
            <a:endParaRPr sz="2600"/>
          </a:p>
        </p:txBody>
      </p:sp>
      <p:pic>
        <p:nvPicPr>
          <p:cNvPr id="220" name="Google Shape;220;g2786c8e20fe_0_35"/>
          <p:cNvPicPr preferRelativeResize="0"/>
          <p:nvPr/>
        </p:nvPicPr>
        <p:blipFill>
          <a:blip r:embed="rId3">
            <a:alphaModFix/>
          </a:blip>
          <a:stretch>
            <a:fillRect/>
          </a:stretch>
        </p:blipFill>
        <p:spPr>
          <a:xfrm>
            <a:off x="198113" y="2824263"/>
            <a:ext cx="11534775" cy="1876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9"/>
          <p:cNvSpPr txBox="1"/>
          <p:nvPr>
            <p:ph type="title"/>
          </p:nvPr>
        </p:nvSpPr>
        <p:spPr>
          <a:xfrm>
            <a:off x="646099" y="452725"/>
            <a:ext cx="98976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it-IT"/>
              <a:t>EXPERIMENT 1- Gemini 1.5 test output</a:t>
            </a:r>
            <a:endParaRPr/>
          </a:p>
        </p:txBody>
      </p:sp>
      <p:pic>
        <p:nvPicPr>
          <p:cNvPr id="226" name="Google Shape;226;p9"/>
          <p:cNvPicPr preferRelativeResize="0"/>
          <p:nvPr/>
        </p:nvPicPr>
        <p:blipFill>
          <a:blip r:embed="rId3">
            <a:alphaModFix/>
          </a:blip>
          <a:stretch>
            <a:fillRect/>
          </a:stretch>
        </p:blipFill>
        <p:spPr>
          <a:xfrm>
            <a:off x="1225325" y="1585075"/>
            <a:ext cx="6115997" cy="4700075"/>
          </a:xfrm>
          <a:prstGeom prst="rect">
            <a:avLst/>
          </a:prstGeom>
          <a:noFill/>
          <a:ln>
            <a:noFill/>
          </a:ln>
        </p:spPr>
      </p:pic>
      <p:sp>
        <p:nvSpPr>
          <p:cNvPr id="227" name="Google Shape;227;p9"/>
          <p:cNvSpPr txBox="1"/>
          <p:nvPr/>
        </p:nvSpPr>
        <p:spPr>
          <a:xfrm>
            <a:off x="7890325" y="2108150"/>
            <a:ext cx="2653200" cy="13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IT" sz="2000">
                <a:solidFill>
                  <a:schemeClr val="lt1"/>
                </a:solidFill>
                <a:latin typeface="Century Gothic"/>
                <a:ea typeface="Century Gothic"/>
                <a:cs typeface="Century Gothic"/>
                <a:sym typeface="Century Gothic"/>
              </a:rPr>
              <a:t>Results were automatically saved on csv files</a:t>
            </a:r>
            <a:endParaRPr sz="2000">
              <a:solidFill>
                <a:schemeClr val="lt1"/>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it-IT"/>
              <a:t>EXPERIMENT 1- GEMINI 1.5 Results </a:t>
            </a:r>
            <a:endParaRPr/>
          </a:p>
        </p:txBody>
      </p:sp>
      <p:sp>
        <p:nvSpPr>
          <p:cNvPr id="233" name="Google Shape;233;p10"/>
          <p:cNvSpPr txBox="1"/>
          <p:nvPr/>
        </p:nvSpPr>
        <p:spPr>
          <a:xfrm>
            <a:off x="947826" y="1853248"/>
            <a:ext cx="5207700" cy="1046700"/>
          </a:xfrm>
          <a:prstGeom prst="rect">
            <a:avLst/>
          </a:prstGeom>
          <a:noFill/>
          <a:ln>
            <a:noFill/>
          </a:ln>
        </p:spPr>
        <p:txBody>
          <a:bodyPr anchorCtr="0" anchor="t" bIns="45700" lIns="91425" spcFirstLastPara="1" rIns="91425" wrap="square" tIns="45700">
            <a:spAutoFit/>
          </a:bodyPr>
          <a:lstStyle/>
          <a:p>
            <a:pPr indent="0" lvl="0" marL="914400" marR="0" rtl="0" algn="l">
              <a:spcBef>
                <a:spcPts val="0"/>
              </a:spcBef>
              <a:spcAft>
                <a:spcPts val="0"/>
              </a:spcAft>
              <a:buNone/>
            </a:pPr>
            <a:r>
              <a:t/>
            </a:r>
            <a:endParaRPr/>
          </a:p>
          <a:p>
            <a:pPr indent="-133350" lvl="0" marL="285750" marR="0" rtl="0" algn="l">
              <a:spcBef>
                <a:spcPts val="0"/>
              </a:spcBef>
              <a:spcAft>
                <a:spcPts val="0"/>
              </a:spcAft>
              <a:buClr>
                <a:schemeClr val="lt1"/>
              </a:buClr>
              <a:buSzPts val="2400"/>
              <a:buFont typeface="Arial"/>
              <a:buNone/>
            </a:pPr>
            <a:r>
              <a:t/>
            </a:r>
            <a:endParaRPr sz="2400">
              <a:solidFill>
                <a:schemeClr val="lt1"/>
              </a:solidFill>
              <a:latin typeface="Century Gothic"/>
              <a:ea typeface="Century Gothic"/>
              <a:cs typeface="Century Gothic"/>
              <a:sym typeface="Century Gothic"/>
            </a:endParaRPr>
          </a:p>
          <a:p>
            <a:pPr indent="-133350" lvl="0" marL="285750" marR="0" rtl="0" algn="l">
              <a:spcBef>
                <a:spcPts val="0"/>
              </a:spcBef>
              <a:spcAft>
                <a:spcPts val="0"/>
              </a:spcAft>
              <a:buClr>
                <a:schemeClr val="lt1"/>
              </a:buClr>
              <a:buSzPts val="2400"/>
              <a:buFont typeface="Arial"/>
              <a:buNone/>
            </a:pPr>
            <a:r>
              <a:t/>
            </a:r>
            <a:endParaRPr sz="2400">
              <a:solidFill>
                <a:schemeClr val="lt1"/>
              </a:solidFill>
              <a:latin typeface="Century Gothic"/>
              <a:ea typeface="Century Gothic"/>
              <a:cs typeface="Century Gothic"/>
              <a:sym typeface="Century Gothic"/>
            </a:endParaRPr>
          </a:p>
        </p:txBody>
      </p:sp>
      <p:pic>
        <p:nvPicPr>
          <p:cNvPr id="234" name="Google Shape;234;p10"/>
          <p:cNvPicPr preferRelativeResize="0"/>
          <p:nvPr/>
        </p:nvPicPr>
        <p:blipFill>
          <a:blip r:embed="rId3">
            <a:alphaModFix/>
          </a:blip>
          <a:stretch>
            <a:fillRect/>
          </a:stretch>
        </p:blipFill>
        <p:spPr>
          <a:xfrm>
            <a:off x="947825" y="1745425"/>
            <a:ext cx="6707225" cy="4177251"/>
          </a:xfrm>
          <a:prstGeom prst="rect">
            <a:avLst/>
          </a:prstGeom>
          <a:noFill/>
          <a:ln>
            <a:noFill/>
          </a:ln>
        </p:spPr>
      </p:pic>
      <p:pic>
        <p:nvPicPr>
          <p:cNvPr id="235" name="Google Shape;235;p10"/>
          <p:cNvPicPr preferRelativeResize="0"/>
          <p:nvPr/>
        </p:nvPicPr>
        <p:blipFill>
          <a:blip r:embed="rId4">
            <a:alphaModFix/>
          </a:blip>
          <a:stretch>
            <a:fillRect/>
          </a:stretch>
        </p:blipFill>
        <p:spPr>
          <a:xfrm>
            <a:off x="7720475" y="2759598"/>
            <a:ext cx="3905250" cy="1619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786c8e20fe_0_26"/>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ESPERIMENT 1- Gemini 1.5 Results</a:t>
            </a:r>
            <a:endParaRPr/>
          </a:p>
        </p:txBody>
      </p:sp>
      <p:sp>
        <p:nvSpPr>
          <p:cNvPr id="241" name="Google Shape;241;g2786c8e20fe_0_26"/>
          <p:cNvSpPr txBox="1"/>
          <p:nvPr>
            <p:ph idx="1" type="body"/>
          </p:nvPr>
        </p:nvSpPr>
        <p:spPr>
          <a:xfrm>
            <a:off x="1103312" y="2052918"/>
            <a:ext cx="8946600" cy="4195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42" name="Google Shape;242;g2786c8e20fe_0_26"/>
          <p:cNvPicPr preferRelativeResize="0"/>
          <p:nvPr/>
        </p:nvPicPr>
        <p:blipFill>
          <a:blip r:embed="rId3">
            <a:alphaModFix/>
          </a:blip>
          <a:stretch>
            <a:fillRect/>
          </a:stretch>
        </p:blipFill>
        <p:spPr>
          <a:xfrm>
            <a:off x="1704525" y="1142750"/>
            <a:ext cx="6760819" cy="4195500"/>
          </a:xfrm>
          <a:prstGeom prst="rect">
            <a:avLst/>
          </a:prstGeom>
          <a:noFill/>
          <a:ln>
            <a:noFill/>
          </a:ln>
        </p:spPr>
      </p:pic>
      <p:pic>
        <p:nvPicPr>
          <p:cNvPr id="243" name="Google Shape;243;g2786c8e20fe_0_26"/>
          <p:cNvPicPr preferRelativeResize="0"/>
          <p:nvPr/>
        </p:nvPicPr>
        <p:blipFill>
          <a:blip r:embed="rId4">
            <a:alphaModFix/>
          </a:blip>
          <a:stretch>
            <a:fillRect/>
          </a:stretch>
        </p:blipFill>
        <p:spPr>
          <a:xfrm>
            <a:off x="2457475" y="5338238"/>
            <a:ext cx="5629275" cy="1381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it-IT"/>
              <a:t>EXPERIMENT 1- Gemini 1.5 RESULTS</a:t>
            </a:r>
            <a:endParaRPr/>
          </a:p>
        </p:txBody>
      </p:sp>
      <p:sp>
        <p:nvSpPr>
          <p:cNvPr id="249" name="Google Shape;249;p11"/>
          <p:cNvSpPr txBox="1"/>
          <p:nvPr/>
        </p:nvSpPr>
        <p:spPr>
          <a:xfrm>
            <a:off x="792480" y="1539737"/>
            <a:ext cx="9258300" cy="86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lt1"/>
                </a:solidFill>
                <a:latin typeface="Century Gothic"/>
                <a:ea typeface="Century Gothic"/>
                <a:cs typeface="Century Gothic"/>
                <a:sym typeface="Century Gothic"/>
              </a:rPr>
              <a:t>Results from humans didn’t show significant differences in accuracy between non relational lure and relational lure.</a:t>
            </a:r>
            <a:endParaRPr/>
          </a:p>
          <a:p>
            <a:pPr indent="0" lvl="0" marL="0" marR="0" rtl="0" algn="ctr">
              <a:spcBef>
                <a:spcPts val="0"/>
              </a:spcBef>
              <a:spcAft>
                <a:spcPts val="0"/>
              </a:spcAft>
              <a:buNone/>
            </a:pPr>
            <a:r>
              <a:t/>
            </a:r>
            <a:endParaRPr/>
          </a:p>
        </p:txBody>
      </p:sp>
      <p:pic>
        <p:nvPicPr>
          <p:cNvPr id="250" name="Google Shape;250;p11"/>
          <p:cNvPicPr preferRelativeResize="0"/>
          <p:nvPr/>
        </p:nvPicPr>
        <p:blipFill>
          <a:blip r:embed="rId3">
            <a:alphaModFix/>
          </a:blip>
          <a:stretch>
            <a:fillRect/>
          </a:stretch>
        </p:blipFill>
        <p:spPr>
          <a:xfrm>
            <a:off x="2472225" y="2463067"/>
            <a:ext cx="6567365" cy="409013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it-IT"/>
              <a:t>EXPERIMENT 2</a:t>
            </a:r>
            <a:endParaRPr/>
          </a:p>
        </p:txBody>
      </p:sp>
      <p:sp>
        <p:nvSpPr>
          <p:cNvPr id="256" name="Google Shape;256;p12"/>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240"/>
              <a:buChar char="►"/>
            </a:pPr>
            <a:r>
              <a:rPr lang="it-IT" sz="2800"/>
              <a:t>Test items were not split into separate blocks, but were instead intermixed throughout a single continuous sequence of trials</a:t>
            </a:r>
            <a:endParaRPr/>
          </a:p>
          <a:p>
            <a:pPr indent="-342900" lvl="0" marL="342900" rtl="0" algn="l">
              <a:spcBef>
                <a:spcPts val="1000"/>
              </a:spcBef>
              <a:spcAft>
                <a:spcPts val="0"/>
              </a:spcAft>
              <a:buSzPts val="2240"/>
              <a:buChar char="►"/>
            </a:pPr>
            <a:r>
              <a:rPr b="1" lang="it-IT" sz="2800">
                <a:solidFill>
                  <a:srgbClr val="FF0000"/>
                </a:solidFill>
              </a:rPr>
              <a:t>New</a:t>
            </a:r>
            <a:r>
              <a:rPr lang="it-IT" sz="2800"/>
              <a:t>,</a:t>
            </a:r>
            <a:r>
              <a:rPr b="1" lang="it-IT" sz="2800">
                <a:solidFill>
                  <a:srgbClr val="FF0000"/>
                </a:solidFill>
              </a:rPr>
              <a:t> recombined</a:t>
            </a:r>
            <a:r>
              <a:rPr lang="it-IT" sz="2800"/>
              <a:t>,</a:t>
            </a:r>
            <a:r>
              <a:rPr b="1" lang="it-IT" sz="2800">
                <a:solidFill>
                  <a:srgbClr val="FF0000"/>
                </a:solidFill>
              </a:rPr>
              <a:t> </a:t>
            </a:r>
            <a:r>
              <a:rPr lang="it-IT" sz="2800"/>
              <a:t>and</a:t>
            </a:r>
            <a:r>
              <a:rPr b="1" lang="it-IT" sz="2800">
                <a:solidFill>
                  <a:srgbClr val="FF0000"/>
                </a:solidFill>
              </a:rPr>
              <a:t> intact </a:t>
            </a:r>
            <a:r>
              <a:rPr lang="it-IT" sz="2800"/>
              <a:t>pairs were continuously introduced, and on each trial the participant had to respond whether the pair is “new”, “recombined” or “old”</a:t>
            </a:r>
            <a:endParaRPr sz="2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it-IT"/>
              <a:t>EXPERIMENT 2</a:t>
            </a:r>
            <a:endParaRPr/>
          </a:p>
        </p:txBody>
      </p:sp>
      <p:pic>
        <p:nvPicPr>
          <p:cNvPr descr="Immagine che contiene testo, diagramma, linea, schermata&#10;&#10;Descrizione generata automaticamente" id="262" name="Google Shape;262;p13"/>
          <p:cNvPicPr preferRelativeResize="0"/>
          <p:nvPr>
            <p:ph idx="1" type="body"/>
          </p:nvPr>
        </p:nvPicPr>
        <p:blipFill rotWithShape="1">
          <a:blip r:embed="rId3">
            <a:alphaModFix/>
          </a:blip>
          <a:srcRect b="0" l="0" r="0" t="0"/>
          <a:stretch/>
        </p:blipFill>
        <p:spPr>
          <a:xfrm>
            <a:off x="1026367" y="3144347"/>
            <a:ext cx="8173617" cy="3002720"/>
          </a:xfrm>
          <a:prstGeom prst="rect">
            <a:avLst/>
          </a:prstGeom>
          <a:noFill/>
          <a:ln>
            <a:noFill/>
          </a:ln>
        </p:spPr>
      </p:pic>
      <p:sp>
        <p:nvSpPr>
          <p:cNvPr id="263" name="Google Shape;263;p13"/>
          <p:cNvSpPr txBox="1"/>
          <p:nvPr/>
        </p:nvSpPr>
        <p:spPr>
          <a:xfrm>
            <a:off x="1026367" y="1539551"/>
            <a:ext cx="8882743"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t-IT" sz="2400">
                <a:solidFill>
                  <a:schemeClr val="lt1"/>
                </a:solidFill>
                <a:latin typeface="Century Gothic"/>
                <a:ea typeface="Century Gothic"/>
                <a:cs typeface="Century Gothic"/>
                <a:sym typeface="Century Gothic"/>
              </a:rPr>
              <a:t>OBJECTIVE</a:t>
            </a:r>
            <a:r>
              <a:rPr lang="it-IT" sz="2400">
                <a:solidFill>
                  <a:schemeClr val="lt1"/>
                </a:solidFill>
                <a:latin typeface="Century Gothic"/>
                <a:ea typeface="Century Gothic"/>
                <a:cs typeface="Century Gothic"/>
                <a:sym typeface="Century Gothic"/>
              </a:rPr>
              <a:t>: To study how false alarms and response times differ as a function of how many different exemplars of each relation had already been seen.</a:t>
            </a:r>
            <a:endParaRPr sz="24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it-IT"/>
              <a:t>ABOUT THE PAPER</a:t>
            </a:r>
            <a:endParaRPr/>
          </a:p>
        </p:txBody>
      </p:sp>
      <p:sp>
        <p:nvSpPr>
          <p:cNvPr id="154" name="Google Shape;154;p2"/>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240"/>
              <a:buChar char="►"/>
            </a:pPr>
            <a:r>
              <a:rPr lang="it-IT" sz="2800"/>
              <a:t>QUESTION: Do </a:t>
            </a:r>
            <a:r>
              <a:rPr b="1" lang="it-IT" sz="2800"/>
              <a:t>semantic relations </a:t>
            </a:r>
            <a:r>
              <a:rPr lang="it-IT" sz="2800"/>
              <a:t>(e.g., relation “works in”: NURSE HOSPITAL)</a:t>
            </a:r>
            <a:r>
              <a:rPr b="1" lang="it-IT" sz="2800"/>
              <a:t> </a:t>
            </a:r>
            <a:r>
              <a:rPr lang="it-IT" sz="2800"/>
              <a:t>have </a:t>
            </a:r>
            <a:r>
              <a:rPr b="1" lang="it-IT" sz="2800">
                <a:solidFill>
                  <a:srgbClr val="FF0000"/>
                </a:solidFill>
              </a:rPr>
              <a:t>independent abstract representations</a:t>
            </a:r>
            <a:r>
              <a:rPr lang="it-IT" sz="2800"/>
              <a:t> in LTM, or are they represented only locally through their specific instances and different exemplars?</a:t>
            </a:r>
            <a:endParaRPr/>
          </a:p>
          <a:p>
            <a:pPr indent="-200660" lvl="0" marL="342900" rtl="0" algn="l">
              <a:spcBef>
                <a:spcPts val="1000"/>
              </a:spcBef>
              <a:spcAft>
                <a:spcPts val="0"/>
              </a:spcAft>
              <a:buSzPts val="2240"/>
              <a:buNone/>
            </a:pPr>
            <a:r>
              <a:t/>
            </a:r>
            <a:endParaRPr sz="2800"/>
          </a:p>
          <a:p>
            <a:pPr indent="0" lvl="0" marL="0" rtl="0" algn="l">
              <a:spcBef>
                <a:spcPts val="1000"/>
              </a:spcBef>
              <a:spcAft>
                <a:spcPts val="0"/>
              </a:spcAft>
              <a:buSzPts val="1760"/>
              <a:buNone/>
            </a:pPr>
            <a:r>
              <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it-IT"/>
              <a:t>EXPERIMENT 2</a:t>
            </a:r>
            <a:endParaRPr/>
          </a:p>
        </p:txBody>
      </p:sp>
      <p:sp>
        <p:nvSpPr>
          <p:cNvPr id="269" name="Google Shape;269;p1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240"/>
              <a:buChar char="►"/>
            </a:pPr>
            <a:r>
              <a:rPr lang="it-IT" sz="2800"/>
              <a:t>21 undergraduate students </a:t>
            </a:r>
            <a:endParaRPr/>
          </a:p>
          <a:p>
            <a:pPr indent="-342900" lvl="0" marL="342900" rtl="0" algn="l">
              <a:spcBef>
                <a:spcPts val="1000"/>
              </a:spcBef>
              <a:spcAft>
                <a:spcPts val="0"/>
              </a:spcAft>
              <a:buSzPts val="2240"/>
              <a:buChar char="►"/>
            </a:pPr>
            <a:r>
              <a:rPr lang="it-IT" sz="2800"/>
              <a:t>527 trials: 197 new, 165 recombined and 165 word intact pairs that were intermixed together in the trial sequence. </a:t>
            </a:r>
            <a:endParaRPr/>
          </a:p>
          <a:p>
            <a:pPr indent="-342900" lvl="0" marL="342900" rtl="0" algn="l">
              <a:spcBef>
                <a:spcPts val="1000"/>
              </a:spcBef>
              <a:spcAft>
                <a:spcPts val="0"/>
              </a:spcAft>
              <a:buSzPts val="2240"/>
              <a:buChar char="►"/>
            </a:pPr>
            <a:r>
              <a:rPr lang="it-IT" sz="2800"/>
              <a:t>Each relation was represented by 4 or 5 exemplars.</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it-IT"/>
              <a:t>EXPERIMENT 2</a:t>
            </a:r>
            <a:endParaRPr/>
          </a:p>
        </p:txBody>
      </p:sp>
      <p:pic>
        <p:nvPicPr>
          <p:cNvPr descr="Immagine che contiene testo, schermata, numero, Parallelo&#10;&#10;Descrizione generata automaticamente" id="275" name="Google Shape;275;p15"/>
          <p:cNvPicPr preferRelativeResize="0"/>
          <p:nvPr>
            <p:ph idx="1" type="body"/>
          </p:nvPr>
        </p:nvPicPr>
        <p:blipFill rotWithShape="1">
          <a:blip r:embed="rId3">
            <a:alphaModFix/>
          </a:blip>
          <a:srcRect b="0" l="0" r="0" t="0"/>
          <a:stretch/>
        </p:blipFill>
        <p:spPr>
          <a:xfrm>
            <a:off x="2543865" y="2092940"/>
            <a:ext cx="6066046" cy="411515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it-IT"/>
              <a:t>EXPERIMENT 2 RESULTS </a:t>
            </a:r>
            <a:endParaRPr/>
          </a:p>
        </p:txBody>
      </p:sp>
      <p:sp>
        <p:nvSpPr>
          <p:cNvPr id="281" name="Google Shape;281;p16"/>
          <p:cNvSpPr txBox="1"/>
          <p:nvPr>
            <p:ph idx="1" type="body"/>
          </p:nvPr>
        </p:nvSpPr>
        <p:spPr>
          <a:xfrm>
            <a:off x="1030800" y="1484700"/>
            <a:ext cx="6903000" cy="3769800"/>
          </a:xfrm>
          <a:prstGeom prst="rect">
            <a:avLst/>
          </a:prstGeom>
          <a:noFill/>
          <a:ln>
            <a:noFill/>
          </a:ln>
        </p:spPr>
        <p:txBody>
          <a:bodyPr anchorCtr="0" anchor="t" bIns="45700" lIns="91425" spcFirstLastPara="1" rIns="91425" wrap="square" tIns="45700">
            <a:normAutofit/>
          </a:bodyPr>
          <a:lstStyle/>
          <a:p>
            <a:pPr indent="-393700" lvl="0" marL="457200" rtl="0" algn="l">
              <a:spcBef>
                <a:spcPts val="1000"/>
              </a:spcBef>
              <a:spcAft>
                <a:spcPts val="0"/>
              </a:spcAft>
              <a:buSzPts val="2600"/>
              <a:buChar char="►"/>
            </a:pPr>
            <a:r>
              <a:rPr lang="it-IT" sz="2600"/>
              <a:t>False alarms for recombined pairs were greater for relational lures (1 to 4 previous exemplars of the relation) compared to non relational lures (0 previous exemplars of the relation). </a:t>
            </a:r>
            <a:endParaRPr sz="1800"/>
          </a:p>
          <a:p>
            <a:pPr indent="-393700" lvl="0" marL="457200" rtl="0" algn="l">
              <a:spcBef>
                <a:spcPts val="0"/>
              </a:spcBef>
              <a:spcAft>
                <a:spcPts val="0"/>
              </a:spcAft>
              <a:buSzPts val="2600"/>
              <a:buChar char="►"/>
            </a:pPr>
            <a:r>
              <a:rPr b="1" lang="it-IT" sz="2600"/>
              <a:t>The relational luring effect increased with each novel exemplar of the relation.</a:t>
            </a:r>
            <a:r>
              <a:rPr lang="it-IT" sz="2600"/>
              <a:t> </a:t>
            </a:r>
            <a:endParaRPr sz="2600"/>
          </a:p>
        </p:txBody>
      </p:sp>
      <p:pic>
        <p:nvPicPr>
          <p:cNvPr id="282" name="Google Shape;282;p16"/>
          <p:cNvPicPr preferRelativeResize="0"/>
          <p:nvPr/>
        </p:nvPicPr>
        <p:blipFill>
          <a:blip r:embed="rId3">
            <a:alphaModFix/>
          </a:blip>
          <a:stretch>
            <a:fillRect/>
          </a:stretch>
        </p:blipFill>
        <p:spPr>
          <a:xfrm>
            <a:off x="7509075" y="1969498"/>
            <a:ext cx="4682925" cy="2357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it-IT"/>
              <a:t>EXPERIMENT 2 DATASET </a:t>
            </a:r>
            <a:endParaRPr/>
          </a:p>
        </p:txBody>
      </p:sp>
      <p:sp>
        <p:nvSpPr>
          <p:cNvPr id="288" name="Google Shape;288;p1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it-IT"/>
              <a:t>35 unique relations, 4 or 5 pairs for each relation type.</a:t>
            </a:r>
            <a:endParaRPr/>
          </a:p>
          <a:p>
            <a:pPr indent="-342900" lvl="0" marL="342900" rtl="0" algn="l">
              <a:spcBef>
                <a:spcPts val="1000"/>
              </a:spcBef>
              <a:spcAft>
                <a:spcPts val="0"/>
              </a:spcAft>
              <a:buSzPts val="1600"/>
              <a:buChar char="►"/>
            </a:pPr>
            <a:r>
              <a:rPr lang="it-IT"/>
              <a:t>165 pairs to be used as Recombined and Intact/Old.</a:t>
            </a:r>
            <a:endParaRPr/>
          </a:p>
        </p:txBody>
      </p:sp>
      <p:sp>
        <p:nvSpPr>
          <p:cNvPr id="289" name="Google Shape;289;p17"/>
          <p:cNvSpPr txBox="1"/>
          <p:nvPr/>
        </p:nvSpPr>
        <p:spPr>
          <a:xfrm>
            <a:off x="1103312" y="1591253"/>
            <a:ext cx="63137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t-IT" sz="2400">
                <a:solidFill>
                  <a:schemeClr val="lt1"/>
                </a:solidFill>
                <a:latin typeface="Century Gothic"/>
                <a:ea typeface="Century Gothic"/>
                <a:cs typeface="Century Gothic"/>
                <a:sym typeface="Century Gothic"/>
              </a:rPr>
              <a:t>PARTIAL DATA PROVIDED BY THE PAPER:</a:t>
            </a:r>
            <a:endParaRPr/>
          </a:p>
        </p:txBody>
      </p:sp>
      <p:pic>
        <p:nvPicPr>
          <p:cNvPr id="290" name="Google Shape;290;p17"/>
          <p:cNvPicPr preferRelativeResize="0"/>
          <p:nvPr/>
        </p:nvPicPr>
        <p:blipFill rotWithShape="1">
          <a:blip r:embed="rId3">
            <a:alphaModFix/>
          </a:blip>
          <a:srcRect b="0" l="0" r="0" t="0"/>
          <a:stretch/>
        </p:blipFill>
        <p:spPr>
          <a:xfrm>
            <a:off x="2344363" y="3191453"/>
            <a:ext cx="6464437" cy="237873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it-IT"/>
              <a:t>EXPERIMENT 2 DATASET </a:t>
            </a:r>
            <a:endParaRPr/>
          </a:p>
        </p:txBody>
      </p:sp>
      <p:sp>
        <p:nvSpPr>
          <p:cNvPr id="296" name="Google Shape;296;p18"/>
          <p:cNvSpPr txBox="1"/>
          <p:nvPr>
            <p:ph idx="1" type="body"/>
          </p:nvPr>
        </p:nvSpPr>
        <p:spPr>
          <a:xfrm>
            <a:off x="1103312" y="2052918"/>
            <a:ext cx="8946541" cy="379053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it-IT">
                <a:solidFill>
                  <a:srgbClr val="FF0000"/>
                </a:solidFill>
              </a:rPr>
              <a:t>New classification pairs </a:t>
            </a:r>
            <a:r>
              <a:rPr lang="it-IT"/>
              <a:t>generated by random permutation of the second word for each original pair, for a total of 165 new pairs.</a:t>
            </a:r>
            <a:endParaRPr/>
          </a:p>
          <a:p>
            <a:pPr indent="-342900" lvl="0" marL="342900" rtl="0" algn="l">
              <a:spcBef>
                <a:spcPts val="1000"/>
              </a:spcBef>
              <a:spcAft>
                <a:spcPts val="0"/>
              </a:spcAft>
              <a:buSzPts val="1600"/>
              <a:buChar char="►"/>
            </a:pPr>
            <a:r>
              <a:rPr lang="it-IT"/>
              <a:t>To achieve the original dataset a </a:t>
            </a:r>
            <a:r>
              <a:rPr lang="it-IT">
                <a:solidFill>
                  <a:srgbClr val="FF0000"/>
                </a:solidFill>
              </a:rPr>
              <a:t>shuffling algorithm </a:t>
            </a:r>
            <a:r>
              <a:rPr lang="it-IT"/>
              <a:t>with 5 complex constrains needed to be implemented:</a:t>
            </a:r>
            <a:endParaRPr/>
          </a:p>
          <a:p>
            <a:pPr indent="-342900" lvl="1" marL="800100" rtl="0" algn="l">
              <a:spcBef>
                <a:spcPts val="1000"/>
              </a:spcBef>
              <a:spcAft>
                <a:spcPts val="0"/>
              </a:spcAft>
              <a:buSzPts val="960"/>
              <a:buFont typeface="Century Gothic"/>
              <a:buAutoNum type="arabicPeriod"/>
            </a:pPr>
            <a:r>
              <a:rPr b="1" lang="it-IT" sz="1200">
                <a:solidFill>
                  <a:srgbClr val="FF0000"/>
                </a:solidFill>
              </a:rPr>
              <a:t>Each recombined pair is presented at least 20 trials after the presentation of the new pairs that contain the words in that recombined pair.</a:t>
            </a:r>
            <a:endParaRPr/>
          </a:p>
          <a:p>
            <a:pPr indent="-342900" lvl="1" marL="800100" rtl="0" algn="l">
              <a:spcBef>
                <a:spcPts val="1000"/>
              </a:spcBef>
              <a:spcAft>
                <a:spcPts val="0"/>
              </a:spcAft>
              <a:buSzPts val="960"/>
              <a:buFont typeface="Century Gothic"/>
              <a:buAutoNum type="arabicPeriod"/>
            </a:pPr>
            <a:r>
              <a:rPr lang="it-IT" sz="1200"/>
              <a:t>Each intact pair is presented at least </a:t>
            </a:r>
            <a:r>
              <a:rPr b="1" lang="it-IT" sz="1200"/>
              <a:t>20 trials after </a:t>
            </a:r>
            <a:r>
              <a:rPr lang="it-IT" sz="1200"/>
              <a:t>its previous occurrence.</a:t>
            </a:r>
            <a:endParaRPr/>
          </a:p>
          <a:p>
            <a:pPr indent="-342900" lvl="1" marL="800100" rtl="0" algn="l">
              <a:spcBef>
                <a:spcPts val="1000"/>
              </a:spcBef>
              <a:spcAft>
                <a:spcPts val="0"/>
              </a:spcAft>
              <a:buSzPts val="960"/>
              <a:buFont typeface="Century Gothic"/>
              <a:buAutoNum type="arabicPeriod"/>
            </a:pPr>
            <a:r>
              <a:rPr lang="it-IT" sz="1200"/>
              <a:t>There is a trial lag of at least </a:t>
            </a:r>
            <a:r>
              <a:rPr b="1" lang="it-IT" sz="1200"/>
              <a:t>20 trials between </a:t>
            </a:r>
            <a:r>
              <a:rPr lang="it-IT" sz="1200"/>
              <a:t>presentations of different exemplars of the same relation to prevent grouping strategies.</a:t>
            </a:r>
            <a:endParaRPr/>
          </a:p>
          <a:p>
            <a:pPr indent="-342900" lvl="1" marL="800100" rtl="0" algn="l">
              <a:spcBef>
                <a:spcPts val="1000"/>
              </a:spcBef>
              <a:spcAft>
                <a:spcPts val="0"/>
              </a:spcAft>
              <a:buSzPts val="960"/>
              <a:buFont typeface="Century Gothic"/>
              <a:buAutoNum type="arabicPeriod"/>
            </a:pPr>
            <a:r>
              <a:rPr lang="it-IT" sz="1200">
                <a:solidFill>
                  <a:srgbClr val="FF0000"/>
                </a:solidFill>
              </a:rPr>
              <a:t>No new exemplars of a relation appear between a specific recombined exemplar and its repetition as an intact pair.</a:t>
            </a:r>
            <a:endParaRPr/>
          </a:p>
          <a:p>
            <a:pPr indent="-342900" lvl="1" marL="800100" rtl="0" algn="l">
              <a:spcBef>
                <a:spcPts val="1000"/>
              </a:spcBef>
              <a:spcAft>
                <a:spcPts val="0"/>
              </a:spcAft>
              <a:buSzPts val="960"/>
              <a:buFont typeface="Century Gothic"/>
              <a:buAutoNum type="arabicPeriod"/>
            </a:pPr>
            <a:r>
              <a:rPr lang="it-IT" sz="1200"/>
              <a:t>There are </a:t>
            </a:r>
            <a:r>
              <a:rPr lang="it-IT" sz="1200">
                <a:solidFill>
                  <a:srgbClr val="FF0000"/>
                </a:solidFill>
              </a:rPr>
              <a:t>no more than 4 consecutive intact or recombined </a:t>
            </a:r>
            <a:r>
              <a:rPr lang="it-IT" sz="1200"/>
              <a:t>trial types.</a:t>
            </a:r>
            <a:endParaRPr/>
          </a:p>
        </p:txBody>
      </p:sp>
      <p:sp>
        <p:nvSpPr>
          <p:cNvPr id="297" name="Google Shape;297;p18"/>
          <p:cNvSpPr txBox="1"/>
          <p:nvPr/>
        </p:nvSpPr>
        <p:spPr>
          <a:xfrm>
            <a:off x="1103312" y="1591253"/>
            <a:ext cx="63137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t-IT" sz="2400">
                <a:solidFill>
                  <a:schemeClr val="lt1"/>
                </a:solidFill>
                <a:latin typeface="Century Gothic"/>
                <a:ea typeface="Century Gothic"/>
                <a:cs typeface="Century Gothic"/>
                <a:sym typeface="Century Gothic"/>
              </a:rPr>
              <a:t>DATASET CONSTRUCTION:</a:t>
            </a:r>
            <a:endParaRPr/>
          </a:p>
        </p:txBody>
      </p:sp>
      <p:sp>
        <p:nvSpPr>
          <p:cNvPr id="298" name="Google Shape;298;p18"/>
          <p:cNvSpPr txBox="1"/>
          <p:nvPr/>
        </p:nvSpPr>
        <p:spPr>
          <a:xfrm>
            <a:off x="1103312" y="5574285"/>
            <a:ext cx="9404723"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it-IT" sz="2400">
                <a:solidFill>
                  <a:schemeClr val="lt1"/>
                </a:solidFill>
                <a:latin typeface="Century Gothic"/>
                <a:ea typeface="Century Gothic"/>
                <a:cs typeface="Century Gothic"/>
                <a:sym typeface="Century Gothic"/>
              </a:rPr>
              <a:t>To achieve the constrains 32 new unrelated word pairs were needed as </a:t>
            </a:r>
            <a:r>
              <a:rPr b="1" lang="it-IT" sz="2400">
                <a:solidFill>
                  <a:schemeClr val="lt1"/>
                </a:solidFill>
                <a:latin typeface="Century Gothic"/>
                <a:ea typeface="Century Gothic"/>
                <a:cs typeface="Century Gothic"/>
                <a:sym typeface="Century Gothic"/>
              </a:rPr>
              <a:t>padding</a:t>
            </a:r>
            <a:r>
              <a:rPr lang="it-IT" sz="2400">
                <a:solidFill>
                  <a:schemeClr val="lt1"/>
                </a:solidFill>
                <a:latin typeface="Century Gothic"/>
                <a:ea typeface="Century Gothic"/>
                <a:cs typeface="Century Gothic"/>
                <a:sym typeface="Century Gothic"/>
              </a:rPr>
              <a:t>, we generated those using Claude 2.</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2786c8e20fe_0_55"/>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EXPERIMENT 2-PROMPT</a:t>
            </a:r>
            <a:endParaRPr/>
          </a:p>
        </p:txBody>
      </p:sp>
      <p:sp>
        <p:nvSpPr>
          <p:cNvPr id="304" name="Google Shape;304;g2786c8e20fe_0_55"/>
          <p:cNvSpPr txBox="1"/>
          <p:nvPr>
            <p:ph idx="1" type="body"/>
          </p:nvPr>
        </p:nvSpPr>
        <p:spPr>
          <a:xfrm>
            <a:off x="1001800" y="1383200"/>
            <a:ext cx="10803300" cy="5089200"/>
          </a:xfrm>
          <a:prstGeom prst="rect">
            <a:avLst/>
          </a:prstGeom>
        </p:spPr>
        <p:txBody>
          <a:bodyPr anchorCtr="0" anchor="t" bIns="45700" lIns="91425" spcFirstLastPara="1" rIns="91425" wrap="square" tIns="45700">
            <a:normAutofit fontScale="40000" lnSpcReduction="10000"/>
          </a:bodyPr>
          <a:lstStyle/>
          <a:p>
            <a:pPr indent="0" lvl="0" marL="0" rtl="0" algn="l">
              <a:spcBef>
                <a:spcPts val="1000"/>
              </a:spcBef>
              <a:spcAft>
                <a:spcPts val="0"/>
              </a:spcAft>
              <a:buNone/>
            </a:pPr>
            <a:r>
              <a:rPr lang="it-IT" sz="3284">
                <a:solidFill>
                  <a:srgbClr val="D4D4D4"/>
                </a:solidFill>
                <a:highlight>
                  <a:srgbClr val="1E1E1E"/>
                </a:highlight>
                <a:latin typeface="Courier New"/>
                <a:ea typeface="Courier New"/>
                <a:cs typeface="Courier New"/>
                <a:sym typeface="Courier New"/>
              </a:rPr>
              <a:t>training_template_2 = </a:t>
            </a:r>
            <a:r>
              <a:rPr lang="it-IT" sz="3284">
                <a:solidFill>
                  <a:srgbClr val="CE9178"/>
                </a:solidFill>
                <a:highlight>
                  <a:srgbClr val="1E1E1E"/>
                </a:highlight>
                <a:latin typeface="Courier New"/>
                <a:ea typeface="Courier New"/>
                <a:cs typeface="Courier New"/>
                <a:sym typeface="Courier New"/>
              </a:rPr>
              <a:t>'''Good morning,</a:t>
            </a:r>
            <a:endParaRPr sz="3284">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3494"/>
              <a:buFont typeface="Arial"/>
              <a:buNone/>
            </a:pPr>
            <a:r>
              <a:t/>
            </a:r>
            <a:endParaRPr sz="3284">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3494"/>
              <a:buFont typeface="Arial"/>
              <a:buNone/>
            </a:pPr>
            <a:r>
              <a:rPr lang="it-IT" sz="3284">
                <a:solidFill>
                  <a:srgbClr val="CE9178"/>
                </a:solidFill>
                <a:highlight>
                  <a:srgbClr val="1E1E1E"/>
                </a:highlight>
                <a:latin typeface="Courier New"/>
                <a:ea typeface="Courier New"/>
                <a:cs typeface="Courier New"/>
                <a:sym typeface="Courier New"/>
              </a:rPr>
              <a:t>You are to participate in a memory experiment. You will be presented sequentially word pairs in the following format: WORD1 WORD2. Each word pair can be classified as only one of following three categories:</a:t>
            </a:r>
            <a:endParaRPr sz="3284">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3494"/>
              <a:buFont typeface="Arial"/>
              <a:buNone/>
            </a:pPr>
            <a:r>
              <a:t/>
            </a:r>
            <a:endParaRPr sz="3284">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3494"/>
              <a:buFont typeface="Arial"/>
              <a:buNone/>
            </a:pPr>
            <a:r>
              <a:rPr lang="it-IT" sz="3284">
                <a:solidFill>
                  <a:srgbClr val="CE9178"/>
                </a:solidFill>
                <a:highlight>
                  <a:srgbClr val="1E1E1E"/>
                </a:highlight>
                <a:latin typeface="Courier New"/>
                <a:ea typeface="Courier New"/>
                <a:cs typeface="Courier New"/>
                <a:sym typeface="Courier New"/>
              </a:rPr>
              <a:t>1. NEW: the exact word pair has never appeared before in the experiment.</a:t>
            </a:r>
            <a:endParaRPr sz="3284">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3494"/>
              <a:buFont typeface="Arial"/>
              <a:buNone/>
            </a:pPr>
            <a:r>
              <a:rPr lang="it-IT" sz="3284">
                <a:solidFill>
                  <a:srgbClr val="CE9178"/>
                </a:solidFill>
                <a:highlight>
                  <a:srgbClr val="1E1E1E"/>
                </a:highlight>
                <a:latin typeface="Courier New"/>
                <a:ea typeface="Courier New"/>
                <a:cs typeface="Courier New"/>
                <a:sym typeface="Courier New"/>
              </a:rPr>
              <a:t>2. RECOMBINED: the WORD1 and WORD2 that compose the pair have appeared individually in pairs previously seen during the experiment but never together in a single pair.</a:t>
            </a:r>
            <a:endParaRPr sz="3284">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3494"/>
              <a:buFont typeface="Arial"/>
              <a:buNone/>
            </a:pPr>
            <a:r>
              <a:rPr lang="it-IT" sz="3284">
                <a:solidFill>
                  <a:srgbClr val="CE9178"/>
                </a:solidFill>
                <a:highlight>
                  <a:srgbClr val="1E1E1E"/>
                </a:highlight>
                <a:latin typeface="Courier New"/>
                <a:ea typeface="Courier New"/>
                <a:cs typeface="Courier New"/>
                <a:sym typeface="Courier New"/>
              </a:rPr>
              <a:t>3. OLD: the exact pair has previously appeared in the experiment.</a:t>
            </a:r>
            <a:endParaRPr sz="3284">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3494"/>
              <a:buFont typeface="Arial"/>
              <a:buNone/>
            </a:pPr>
            <a:r>
              <a:rPr lang="it-IT" sz="3284">
                <a:solidFill>
                  <a:srgbClr val="CE9178"/>
                </a:solidFill>
                <a:highlight>
                  <a:srgbClr val="1E1E1E"/>
                </a:highlight>
                <a:latin typeface="Courier New"/>
                <a:ea typeface="Courier New"/>
                <a:cs typeface="Courier New"/>
                <a:sym typeface="Courier New"/>
              </a:rPr>
              <a:t>After each word pair is presented need to respond only with your classification of the pair that was just presented to you, precisely writing only "NEW", "RECOMBINED" or "OLD" in your response.</a:t>
            </a:r>
            <a:endParaRPr sz="3284">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3494"/>
              <a:buFont typeface="Arial"/>
              <a:buNone/>
            </a:pPr>
            <a:r>
              <a:t/>
            </a:r>
            <a:endParaRPr sz="3284">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3494"/>
              <a:buFont typeface="Arial"/>
              <a:buNone/>
            </a:pPr>
            <a:r>
              <a:rPr lang="it-IT" sz="3284">
                <a:solidFill>
                  <a:srgbClr val="CE9178"/>
                </a:solidFill>
                <a:highlight>
                  <a:srgbClr val="1E1E1E"/>
                </a:highlight>
                <a:latin typeface="Courier New"/>
                <a:ea typeface="Courier New"/>
                <a:cs typeface="Courier New"/>
                <a:sym typeface="Courier New"/>
              </a:rPr>
              <a:t>Before we begin the experiment proper you will participate in a test run to see if you understand the task correctly: you will receive 20 word pairs and will get feedback on your total accuracy for the classification after each response, preceding the new word pair you will have to classify, which will be written directly after the accuracy score. Please ignore the accuracy score for your response and just keep reporting only the classification of the word pair presented in the message.</a:t>
            </a:r>
            <a:endParaRPr sz="3284">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3494"/>
              <a:buFont typeface="Arial"/>
              <a:buNone/>
            </a:pPr>
            <a:r>
              <a:rPr lang="it-IT" sz="3284">
                <a:solidFill>
                  <a:srgbClr val="CE9178"/>
                </a:solidFill>
                <a:highlight>
                  <a:srgbClr val="1E1E1E"/>
                </a:highlight>
                <a:latin typeface="Courier New"/>
                <a:ea typeface="Courier New"/>
                <a:cs typeface="Courier New"/>
                <a:sym typeface="Courier New"/>
              </a:rPr>
              <a:t>Reply with "Got it!" if you understand the task. We will now begin the test run of the experiment with the 20 pairs!'''</a:t>
            </a:r>
            <a:endParaRPr sz="3284">
              <a:solidFill>
                <a:srgbClr val="CE9178"/>
              </a:solidFill>
              <a:highlight>
                <a:srgbClr val="1E1E1E"/>
              </a:highlight>
              <a:latin typeface="Courier New"/>
              <a:ea typeface="Courier New"/>
              <a:cs typeface="Courier New"/>
              <a:sym typeface="Courier New"/>
            </a:endParaRPr>
          </a:p>
          <a:p>
            <a:pPr indent="0" lvl="0" marL="0" rtl="0" algn="l">
              <a:spcBef>
                <a:spcPts val="10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2786c8e20fe_0_60"/>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EXPERIMENT 2 -PROMPTS</a:t>
            </a:r>
            <a:endParaRPr/>
          </a:p>
        </p:txBody>
      </p:sp>
      <p:sp>
        <p:nvSpPr>
          <p:cNvPr id="310" name="Google Shape;310;g2786c8e20fe_0_60"/>
          <p:cNvSpPr txBox="1"/>
          <p:nvPr>
            <p:ph idx="1" type="body"/>
          </p:nvPr>
        </p:nvSpPr>
        <p:spPr>
          <a:xfrm>
            <a:off x="1103312" y="2052918"/>
            <a:ext cx="8946600" cy="4195500"/>
          </a:xfrm>
          <a:prstGeom prst="rect">
            <a:avLst/>
          </a:prstGeom>
        </p:spPr>
        <p:txBody>
          <a:bodyPr anchorCtr="0" anchor="t" bIns="45700" lIns="91425" spcFirstLastPara="1" rIns="91425" wrap="square" tIns="45700">
            <a:normAutofit lnSpcReduction="10000"/>
          </a:bodyPr>
          <a:lstStyle/>
          <a:p>
            <a:pPr indent="0" lvl="0" marL="0" rtl="0" algn="l">
              <a:lnSpc>
                <a:spcPct val="135714"/>
              </a:lnSpc>
              <a:spcBef>
                <a:spcPts val="0"/>
              </a:spcBef>
              <a:spcAft>
                <a:spcPts val="0"/>
              </a:spcAft>
              <a:buClr>
                <a:schemeClr val="dk1"/>
              </a:buClr>
              <a:buSzPts val="1100"/>
              <a:buFont typeface="Arial"/>
              <a:buNone/>
            </a:pPr>
            <a:r>
              <a:rPr lang="it-IT" sz="1750">
                <a:solidFill>
                  <a:srgbClr val="D4D4D4"/>
                </a:solidFill>
                <a:highlight>
                  <a:srgbClr val="1E1E1E"/>
                </a:highlight>
                <a:latin typeface="Courier New"/>
                <a:ea typeface="Courier New"/>
                <a:cs typeface="Courier New"/>
                <a:sym typeface="Courier New"/>
              </a:rPr>
              <a:t>test_template_2=</a:t>
            </a:r>
            <a:r>
              <a:rPr lang="it-IT" sz="1750">
                <a:solidFill>
                  <a:srgbClr val="CE9178"/>
                </a:solidFill>
                <a:highlight>
                  <a:srgbClr val="1E1E1E"/>
                </a:highlight>
                <a:latin typeface="Courier New"/>
                <a:ea typeface="Courier New"/>
                <a:cs typeface="Courier New"/>
                <a:sym typeface="Courier New"/>
              </a:rPr>
              <a:t>''' Well done in completing the first phase of the experiment! We will now begin the memory experiment proper, the only difference with respect to the test run you just performed is that your accuracy will be reported after 50 set of word pairs will be classified. Remember to only answer to each pair with just your classification for it, precisely writing only "NEW", "RECOMBINED" or "OLD" in your response. The pairs will continue to be presented until an undefined end of the experiment so please try to stay focused!</a:t>
            </a:r>
            <a:endParaRPr sz="17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it-IT" sz="1750">
                <a:solidFill>
                  <a:srgbClr val="CE9178"/>
                </a:solidFill>
                <a:highlight>
                  <a:srgbClr val="1E1E1E"/>
                </a:highlight>
                <a:latin typeface="Courier New"/>
                <a:ea typeface="Courier New"/>
                <a:cs typeface="Courier New"/>
                <a:sym typeface="Courier New"/>
              </a:rPr>
              <a:t>Reply with "Got it!" if you understand the task. let's now begin the proper experiment, good luck!</a:t>
            </a:r>
            <a:endParaRPr sz="1750">
              <a:solidFill>
                <a:srgbClr val="CE9178"/>
              </a:solidFill>
              <a:highlight>
                <a:srgbClr val="1E1E1E"/>
              </a:highlight>
              <a:latin typeface="Courier New"/>
              <a:ea typeface="Courier New"/>
              <a:cs typeface="Courier New"/>
              <a:sym typeface="Courier New"/>
            </a:endParaRPr>
          </a:p>
          <a:p>
            <a:pPr indent="0" lvl="0" marL="0" rtl="0" algn="l">
              <a:spcBef>
                <a:spcPts val="10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it-IT"/>
              <a:t>EXPERIMENT 2- Gemini 1.5 flash RESULTS</a:t>
            </a:r>
            <a:endParaRPr/>
          </a:p>
        </p:txBody>
      </p:sp>
      <p:sp>
        <p:nvSpPr>
          <p:cNvPr id="316" name="Google Shape;316;p19"/>
          <p:cNvSpPr txBox="1"/>
          <p:nvPr/>
        </p:nvSpPr>
        <p:spPr>
          <a:xfrm>
            <a:off x="1791739" y="2413337"/>
            <a:ext cx="8608500" cy="86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t/>
            </a:r>
            <a:endParaRPr b="1" sz="1800">
              <a:solidFill>
                <a:schemeClr val="lt1"/>
              </a:solidFill>
              <a:latin typeface="Century Gothic"/>
              <a:ea typeface="Century Gothic"/>
              <a:cs typeface="Century Gothic"/>
              <a:sym typeface="Century Gothic"/>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Century Gothic"/>
              <a:ea typeface="Century Gothic"/>
              <a:cs typeface="Century Gothic"/>
              <a:sym typeface="Century Gothic"/>
            </a:endParaRPr>
          </a:p>
        </p:txBody>
      </p:sp>
      <p:pic>
        <p:nvPicPr>
          <p:cNvPr id="317" name="Google Shape;317;p19"/>
          <p:cNvPicPr preferRelativeResize="0"/>
          <p:nvPr/>
        </p:nvPicPr>
        <p:blipFill>
          <a:blip r:embed="rId3">
            <a:alphaModFix/>
          </a:blip>
          <a:stretch>
            <a:fillRect/>
          </a:stretch>
        </p:blipFill>
        <p:spPr>
          <a:xfrm>
            <a:off x="878325" y="2116512"/>
            <a:ext cx="7839575" cy="4284613"/>
          </a:xfrm>
          <a:prstGeom prst="rect">
            <a:avLst/>
          </a:prstGeom>
          <a:noFill/>
          <a:ln>
            <a:noFill/>
          </a:ln>
        </p:spPr>
      </p:pic>
      <p:sp>
        <p:nvSpPr>
          <p:cNvPr id="318" name="Google Shape;318;p19"/>
          <p:cNvSpPr txBox="1"/>
          <p:nvPr/>
        </p:nvSpPr>
        <p:spPr>
          <a:xfrm>
            <a:off x="9209725" y="2325625"/>
            <a:ext cx="2160300" cy="24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IT" sz="2000">
                <a:solidFill>
                  <a:schemeClr val="lt1"/>
                </a:solidFill>
                <a:latin typeface="Century Gothic"/>
                <a:ea typeface="Century Gothic"/>
                <a:cs typeface="Century Gothic"/>
                <a:sym typeface="Century Gothic"/>
              </a:rPr>
              <a:t>Overall Accuracy stabilizes at around 96%</a:t>
            </a:r>
            <a:endParaRPr sz="2000">
              <a:solidFill>
                <a:schemeClr val="lt1"/>
              </a:solidFill>
              <a:latin typeface="Century Gothic"/>
              <a:ea typeface="Century Gothic"/>
              <a:cs typeface="Century Gothic"/>
              <a:sym typeface="Century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2786c8e20fe_0_42"/>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EXPERIMENT 2- Gemini Results</a:t>
            </a:r>
            <a:endParaRPr/>
          </a:p>
        </p:txBody>
      </p:sp>
      <p:sp>
        <p:nvSpPr>
          <p:cNvPr id="324" name="Google Shape;324;g2786c8e20fe_0_42"/>
          <p:cNvSpPr txBox="1"/>
          <p:nvPr>
            <p:ph idx="1" type="body"/>
          </p:nvPr>
        </p:nvSpPr>
        <p:spPr>
          <a:xfrm>
            <a:off x="1103312" y="2052918"/>
            <a:ext cx="8946600" cy="4195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25" name="Google Shape;325;g2786c8e20fe_0_42"/>
          <p:cNvPicPr preferRelativeResize="0"/>
          <p:nvPr/>
        </p:nvPicPr>
        <p:blipFill>
          <a:blip r:embed="rId3">
            <a:alphaModFix/>
          </a:blip>
          <a:stretch>
            <a:fillRect/>
          </a:stretch>
        </p:blipFill>
        <p:spPr>
          <a:xfrm>
            <a:off x="757175" y="1539550"/>
            <a:ext cx="7249149" cy="4497800"/>
          </a:xfrm>
          <a:prstGeom prst="rect">
            <a:avLst/>
          </a:prstGeom>
          <a:noFill/>
          <a:ln>
            <a:noFill/>
          </a:ln>
        </p:spPr>
      </p:pic>
      <p:sp>
        <p:nvSpPr>
          <p:cNvPr id="326" name="Google Shape;326;g2786c8e20fe_0_42"/>
          <p:cNvSpPr txBox="1"/>
          <p:nvPr/>
        </p:nvSpPr>
        <p:spPr>
          <a:xfrm>
            <a:off x="8513775" y="1673175"/>
            <a:ext cx="2798400" cy="3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IT" sz="2000">
                <a:solidFill>
                  <a:schemeClr val="lt1"/>
                </a:solidFill>
                <a:latin typeface="Century Gothic"/>
                <a:ea typeface="Century Gothic"/>
                <a:cs typeface="Century Gothic"/>
                <a:sym typeface="Century Gothic"/>
              </a:rPr>
              <a:t>Gemini has a perfect memory for intact word pairs</a:t>
            </a:r>
            <a:endParaRPr sz="2000">
              <a:solidFill>
                <a:schemeClr val="lt1"/>
              </a:solidFill>
              <a:latin typeface="Century Gothic"/>
              <a:ea typeface="Century Gothic"/>
              <a:cs typeface="Century Gothic"/>
              <a:sym typeface="Century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2786c8e20fe_0_49"/>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EXPERIMENT 2- Gemini Results</a:t>
            </a:r>
            <a:endParaRPr/>
          </a:p>
        </p:txBody>
      </p:sp>
      <p:sp>
        <p:nvSpPr>
          <p:cNvPr id="332" name="Google Shape;332;g2786c8e20fe_0_49"/>
          <p:cNvSpPr txBox="1"/>
          <p:nvPr>
            <p:ph idx="1" type="body"/>
          </p:nvPr>
        </p:nvSpPr>
        <p:spPr>
          <a:xfrm>
            <a:off x="1103312" y="2052918"/>
            <a:ext cx="8946600" cy="4195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33" name="Google Shape;333;g2786c8e20fe_0_49"/>
          <p:cNvPicPr preferRelativeResize="0"/>
          <p:nvPr/>
        </p:nvPicPr>
        <p:blipFill>
          <a:blip r:embed="rId3">
            <a:alphaModFix/>
          </a:blip>
          <a:stretch>
            <a:fillRect/>
          </a:stretch>
        </p:blipFill>
        <p:spPr>
          <a:xfrm>
            <a:off x="443125" y="2052925"/>
            <a:ext cx="8745062" cy="4396425"/>
          </a:xfrm>
          <a:prstGeom prst="rect">
            <a:avLst/>
          </a:prstGeom>
          <a:noFill/>
          <a:ln>
            <a:noFill/>
          </a:ln>
        </p:spPr>
      </p:pic>
      <p:sp>
        <p:nvSpPr>
          <p:cNvPr id="334" name="Google Shape;334;g2786c8e20fe_0_49"/>
          <p:cNvSpPr txBox="1"/>
          <p:nvPr/>
        </p:nvSpPr>
        <p:spPr>
          <a:xfrm>
            <a:off x="9499700" y="2108150"/>
            <a:ext cx="2722800" cy="29553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1"/>
              </a:buClr>
              <a:buSzPts val="2000"/>
              <a:buFont typeface="Century Gothic"/>
              <a:buChar char="●"/>
            </a:pPr>
            <a:r>
              <a:rPr lang="it-IT" sz="2000">
                <a:solidFill>
                  <a:schemeClr val="lt1"/>
                </a:solidFill>
                <a:latin typeface="Century Gothic"/>
                <a:ea typeface="Century Gothic"/>
                <a:cs typeface="Century Gothic"/>
                <a:sym typeface="Century Gothic"/>
              </a:rPr>
              <a:t>Percentage of “old” responses tends to decrease.</a:t>
            </a:r>
            <a:endParaRPr sz="20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sz="2000">
              <a:solidFill>
                <a:schemeClr val="lt1"/>
              </a:solidFill>
              <a:latin typeface="Century Gothic"/>
              <a:ea typeface="Century Gothic"/>
              <a:cs typeface="Century Gothic"/>
              <a:sym typeface="Century Gothic"/>
            </a:endParaRPr>
          </a:p>
          <a:p>
            <a:pPr indent="-355600" lvl="0" marL="457200" rtl="0" algn="l">
              <a:spcBef>
                <a:spcPts val="0"/>
              </a:spcBef>
              <a:spcAft>
                <a:spcPts val="0"/>
              </a:spcAft>
              <a:buClr>
                <a:schemeClr val="lt1"/>
              </a:buClr>
              <a:buSzPts val="2000"/>
              <a:buFont typeface="Century Gothic"/>
              <a:buChar char="●"/>
            </a:pPr>
            <a:r>
              <a:rPr lang="it-IT" sz="2000">
                <a:solidFill>
                  <a:schemeClr val="lt1"/>
                </a:solidFill>
                <a:latin typeface="Century Gothic"/>
                <a:ea typeface="Century Gothic"/>
                <a:cs typeface="Century Gothic"/>
                <a:sym typeface="Century Gothic"/>
              </a:rPr>
              <a:t>There is no evidence of relational Luring effect</a:t>
            </a:r>
            <a:endParaRPr sz="2000">
              <a:solidFill>
                <a:schemeClr val="lt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it-IT"/>
              <a:t>ABOUT THE PAPER</a:t>
            </a:r>
            <a:endParaRPr/>
          </a:p>
        </p:txBody>
      </p:sp>
      <p:sp>
        <p:nvSpPr>
          <p:cNvPr id="160" name="Google Shape;160;p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240"/>
              <a:buChar char="►"/>
            </a:pPr>
            <a:r>
              <a:rPr lang="it-IT" sz="2800"/>
              <a:t>If relations are represented abstractly in long-term memory, then every time a participant sees a different exemplar of a relation, the activation strength of that relation in LTM should increase.</a:t>
            </a:r>
            <a:endParaRPr/>
          </a:p>
          <a:p>
            <a:pPr indent="-200660" lvl="0" marL="342900" rtl="0" algn="l">
              <a:spcBef>
                <a:spcPts val="1000"/>
              </a:spcBef>
              <a:spcAft>
                <a:spcPts val="0"/>
              </a:spcAft>
              <a:buSzPts val="2240"/>
              <a:buNone/>
            </a:pPr>
            <a:r>
              <a:t/>
            </a:r>
            <a:endParaRPr sz="2800"/>
          </a:p>
          <a:p>
            <a:pPr indent="-342900" lvl="0" marL="342900" rtl="0" algn="l">
              <a:spcBef>
                <a:spcPts val="1000"/>
              </a:spcBef>
              <a:spcAft>
                <a:spcPts val="0"/>
              </a:spcAft>
              <a:buSzPts val="2240"/>
              <a:buChar char="►"/>
            </a:pPr>
            <a:r>
              <a:rPr lang="it-IT" sz="2800"/>
              <a:t>HYPOTHESIS: </a:t>
            </a:r>
            <a:r>
              <a:rPr b="1" lang="it-IT" sz="2800" u="sng"/>
              <a:t>RELATIONAL LURING EFFECT</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it-IT"/>
              <a:t>CONCLUSIONS</a:t>
            </a:r>
            <a:endParaRPr/>
          </a:p>
        </p:txBody>
      </p:sp>
      <p:sp>
        <p:nvSpPr>
          <p:cNvPr id="340" name="Google Shape;340;p22"/>
          <p:cNvSpPr txBox="1"/>
          <p:nvPr>
            <p:ph idx="1" type="body"/>
          </p:nvPr>
        </p:nvSpPr>
        <p:spPr>
          <a:xfrm>
            <a:off x="646111" y="1331259"/>
            <a:ext cx="9404723" cy="4195481"/>
          </a:xfrm>
          <a:prstGeom prst="rect">
            <a:avLst/>
          </a:prstGeom>
          <a:noFill/>
          <a:ln>
            <a:noFill/>
          </a:ln>
        </p:spPr>
        <p:txBody>
          <a:bodyPr anchorCtr="0" anchor="t" bIns="45700" lIns="91425" spcFirstLastPara="1" rIns="91425" wrap="square" tIns="45700">
            <a:normAutofit/>
          </a:bodyPr>
          <a:lstStyle/>
          <a:p>
            <a:pPr indent="-400050" lvl="0" marL="457200" rtl="0" algn="l">
              <a:spcBef>
                <a:spcPts val="0"/>
              </a:spcBef>
              <a:spcAft>
                <a:spcPts val="0"/>
              </a:spcAft>
              <a:buSzPts val="2700"/>
              <a:buChar char="●"/>
            </a:pPr>
            <a:r>
              <a:rPr lang="it-IT" sz="2700"/>
              <a:t>No significant evidence of Relational Luring effect, results of the second experiment don’t coincide with the original paper</a:t>
            </a:r>
            <a:endParaRPr sz="2700"/>
          </a:p>
          <a:p>
            <a:pPr indent="-400050" lvl="0" marL="457200" rtl="0" algn="l">
              <a:spcBef>
                <a:spcPts val="0"/>
              </a:spcBef>
              <a:spcAft>
                <a:spcPts val="0"/>
              </a:spcAft>
              <a:buSzPts val="2700"/>
              <a:buChar char="●"/>
            </a:pPr>
            <a:r>
              <a:rPr lang="it-IT" sz="2700"/>
              <a:t>Gemini 1.5 flash model has perfect memory, possible reason for the missing evidence of the relational Luring Effect</a:t>
            </a:r>
            <a:endParaRPr sz="2700"/>
          </a:p>
          <a:p>
            <a:pPr indent="-400050" lvl="0" marL="457200" rtl="0" algn="l">
              <a:spcBef>
                <a:spcPts val="0"/>
              </a:spcBef>
              <a:spcAft>
                <a:spcPts val="0"/>
              </a:spcAft>
              <a:buSzPts val="2700"/>
              <a:buChar char="●"/>
            </a:pPr>
            <a:r>
              <a:rPr lang="it-IT" sz="2700"/>
              <a:t>It would be interesting to see the results if we radically increase the number of word pairs in test phases of both experiments</a:t>
            </a:r>
            <a:endParaRPr sz="2700"/>
          </a:p>
          <a:p>
            <a:pPr indent="-147319" lvl="2" marL="1143000" rtl="0" algn="l">
              <a:spcBef>
                <a:spcPts val="1000"/>
              </a:spcBef>
              <a:spcAft>
                <a:spcPts val="0"/>
              </a:spcAft>
              <a:buSzPts val="1280"/>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it-IT"/>
              <a:t>THE RELATIONAL LURING EFFECT</a:t>
            </a:r>
            <a:endParaRPr/>
          </a:p>
        </p:txBody>
      </p:sp>
      <p:sp>
        <p:nvSpPr>
          <p:cNvPr id="166" name="Google Shape;166;p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240"/>
              <a:buChar char="►"/>
            </a:pPr>
            <a:r>
              <a:rPr b="0" i="0" lang="it-IT" sz="2800">
                <a:latin typeface="Century Gothic"/>
                <a:ea typeface="Century Gothic"/>
                <a:cs typeface="Century Gothic"/>
                <a:sym typeface="Century Gothic"/>
              </a:rPr>
              <a:t>The </a:t>
            </a:r>
            <a:r>
              <a:rPr b="1" i="0" lang="it-IT" sz="2800">
                <a:latin typeface="Century Gothic"/>
                <a:ea typeface="Century Gothic"/>
                <a:cs typeface="Century Gothic"/>
                <a:sym typeface="Century Gothic"/>
              </a:rPr>
              <a:t>relational luring effect </a:t>
            </a:r>
            <a:r>
              <a:rPr b="0" i="0" lang="it-IT" sz="2800">
                <a:latin typeface="Century Gothic"/>
                <a:ea typeface="Century Gothic"/>
                <a:cs typeface="Century Gothic"/>
                <a:sym typeface="Century Gothic"/>
              </a:rPr>
              <a:t>refers to a memory phenomenon where individuals are more likely to </a:t>
            </a:r>
            <a:r>
              <a:rPr b="1" i="0" lang="it-IT" sz="2800">
                <a:solidFill>
                  <a:srgbClr val="FF0000"/>
                </a:solidFill>
                <a:latin typeface="Century Gothic"/>
                <a:ea typeface="Century Gothic"/>
                <a:cs typeface="Century Gothic"/>
                <a:sym typeface="Century Gothic"/>
              </a:rPr>
              <a:t>falsely remember </a:t>
            </a:r>
            <a:r>
              <a:rPr b="0" i="0" lang="it-IT" sz="2800">
                <a:latin typeface="Century Gothic"/>
                <a:ea typeface="Century Gothic"/>
                <a:cs typeface="Century Gothic"/>
                <a:sym typeface="Century Gothic"/>
              </a:rPr>
              <a:t>or recognize a non-presented item that is </a:t>
            </a:r>
            <a:r>
              <a:rPr b="1" i="0" lang="it-IT" sz="2800">
                <a:solidFill>
                  <a:srgbClr val="FF0000"/>
                </a:solidFill>
                <a:latin typeface="Century Gothic"/>
                <a:ea typeface="Century Gothic"/>
                <a:cs typeface="Century Gothic"/>
                <a:sym typeface="Century Gothic"/>
              </a:rPr>
              <a:t>related</a:t>
            </a:r>
            <a:r>
              <a:rPr b="0" i="0" lang="it-IT" sz="2800">
                <a:latin typeface="Century Gothic"/>
                <a:ea typeface="Century Gothic"/>
                <a:cs typeface="Century Gothic"/>
                <a:sym typeface="Century Gothic"/>
              </a:rPr>
              <a:t> to presented information.</a:t>
            </a:r>
            <a:endParaRPr/>
          </a:p>
          <a:p>
            <a:pPr indent="-200660" lvl="0" marL="342900" rtl="0" algn="l">
              <a:spcBef>
                <a:spcPts val="1000"/>
              </a:spcBef>
              <a:spcAft>
                <a:spcPts val="0"/>
              </a:spcAft>
              <a:buSzPts val="2240"/>
              <a:buNone/>
            </a:pPr>
            <a:r>
              <a:t/>
            </a:r>
            <a:endParaRPr b="0" i="0" sz="2800">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it-IT"/>
              <a:t>THE RELATIONAL LURING EFFECT</a:t>
            </a:r>
            <a:endParaRPr/>
          </a:p>
        </p:txBody>
      </p:sp>
      <p:sp>
        <p:nvSpPr>
          <p:cNvPr id="172" name="Google Shape;172;p5"/>
          <p:cNvSpPr txBox="1"/>
          <p:nvPr>
            <p:ph idx="1" type="body"/>
          </p:nvPr>
        </p:nvSpPr>
        <p:spPr>
          <a:xfrm>
            <a:off x="1104293" y="1853248"/>
            <a:ext cx="8946541" cy="4195481"/>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2240"/>
              <a:buNone/>
            </a:pPr>
            <a:r>
              <a:t/>
            </a:r>
            <a:endParaRPr sz="2800">
              <a:latin typeface="Century Gothic"/>
              <a:ea typeface="Century Gothic"/>
              <a:cs typeface="Century Gothic"/>
              <a:sym typeface="Century Gothic"/>
            </a:endParaRPr>
          </a:p>
          <a:p>
            <a:pPr indent="-342900" lvl="0" marL="342900" rtl="0" algn="l">
              <a:spcBef>
                <a:spcPts val="1000"/>
              </a:spcBef>
              <a:spcAft>
                <a:spcPts val="0"/>
              </a:spcAft>
              <a:buSzPts val="2240"/>
              <a:buChar char="►"/>
            </a:pPr>
            <a:r>
              <a:rPr lang="it-IT" sz="2800">
                <a:latin typeface="Century Gothic"/>
                <a:ea typeface="Century Gothic"/>
                <a:cs typeface="Century Gothic"/>
                <a:sym typeface="Century Gothic"/>
              </a:rPr>
              <a:t>Should observe such effects in associative recognition tasks</a:t>
            </a:r>
            <a:endParaRPr/>
          </a:p>
          <a:p>
            <a:pPr indent="-342900" lvl="0" marL="342900" rtl="0" algn="l">
              <a:spcBef>
                <a:spcPts val="1000"/>
              </a:spcBef>
              <a:spcAft>
                <a:spcPts val="0"/>
              </a:spcAft>
              <a:buSzPts val="2240"/>
              <a:buChar char="►"/>
            </a:pPr>
            <a:r>
              <a:rPr lang="it-IT" sz="2800">
                <a:latin typeface="Century Gothic"/>
                <a:ea typeface="Century Gothic"/>
                <a:cs typeface="Century Gothic"/>
                <a:sym typeface="Century Gothic"/>
              </a:rPr>
              <a:t>2 EXPERIMENTS</a:t>
            </a:r>
            <a:endParaRPr/>
          </a:p>
          <a:p>
            <a:pPr indent="-342900" lvl="0" marL="342900" rtl="0" algn="l">
              <a:spcBef>
                <a:spcPts val="1000"/>
              </a:spcBef>
              <a:spcAft>
                <a:spcPts val="0"/>
              </a:spcAft>
              <a:buSzPts val="2240"/>
              <a:buChar char="►"/>
            </a:pPr>
            <a:r>
              <a:rPr b="1" lang="it-IT" sz="2800">
                <a:latin typeface="Century Gothic"/>
                <a:ea typeface="Century Gothic"/>
                <a:cs typeface="Century Gothic"/>
                <a:sym typeface="Century Gothic"/>
              </a:rPr>
              <a:t>EXPECTATION:</a:t>
            </a:r>
            <a:r>
              <a:rPr lang="it-IT" sz="2800"/>
              <a:t>A shared relation may serve as a false source of familiarity during recognition, which should lead to </a:t>
            </a:r>
            <a:r>
              <a:rPr b="1" lang="it-IT" sz="2800" u="sng">
                <a:solidFill>
                  <a:srgbClr val="FF0000"/>
                </a:solidFill>
              </a:rPr>
              <a:t>increased false alarm rates </a:t>
            </a:r>
            <a:r>
              <a:rPr lang="it-IT" sz="2800"/>
              <a:t>and to </a:t>
            </a:r>
            <a:r>
              <a:rPr b="1" lang="it-IT" sz="2800" u="sng">
                <a:solidFill>
                  <a:srgbClr val="FF0000"/>
                </a:solidFill>
              </a:rPr>
              <a:t>slower response times </a:t>
            </a:r>
            <a:r>
              <a:rPr lang="it-IT" sz="2800"/>
              <a:t>for lure pairs that are </a:t>
            </a:r>
            <a:r>
              <a:rPr b="1" lang="it-IT" sz="2800" u="sng">
                <a:solidFill>
                  <a:srgbClr val="FF0000"/>
                </a:solidFill>
              </a:rPr>
              <a:t>relationally similar </a:t>
            </a:r>
            <a:r>
              <a:rPr lang="it-IT" sz="2800"/>
              <a:t>to studied pairs</a:t>
            </a:r>
            <a:r>
              <a:rPr b="1" lang="it-IT" sz="2800"/>
              <a:t>.</a:t>
            </a:r>
            <a:endParaRPr b="1" sz="2800"/>
          </a:p>
          <a:p>
            <a:pPr indent="-200660" lvl="0" marL="342900" rtl="0" algn="l">
              <a:spcBef>
                <a:spcPts val="1000"/>
              </a:spcBef>
              <a:spcAft>
                <a:spcPts val="0"/>
              </a:spcAft>
              <a:buSzPts val="2240"/>
              <a:buNone/>
            </a:pPr>
            <a:r>
              <a:t/>
            </a:r>
            <a:endParaRPr b="1" sz="2800">
              <a:solidFill>
                <a:srgbClr val="FF0000"/>
              </a:solidFill>
              <a:latin typeface="Century Gothic"/>
              <a:ea typeface="Century Gothic"/>
              <a:cs typeface="Century Gothic"/>
              <a:sym typeface="Century Gothic"/>
            </a:endParaRPr>
          </a:p>
          <a:p>
            <a:pPr indent="-200660" lvl="0" marL="342900" rtl="0" algn="l">
              <a:spcBef>
                <a:spcPts val="1000"/>
              </a:spcBef>
              <a:spcAft>
                <a:spcPts val="0"/>
              </a:spcAft>
              <a:buSzPts val="2240"/>
              <a:buNone/>
            </a:pPr>
            <a:r>
              <a:t/>
            </a:r>
            <a:endParaRPr b="1" sz="2800">
              <a:solidFill>
                <a:srgbClr val="FF0000"/>
              </a:solidFill>
              <a:latin typeface="Century Gothic"/>
              <a:ea typeface="Century Gothic"/>
              <a:cs typeface="Century Gothic"/>
              <a:sym typeface="Century Gothic"/>
            </a:endParaRPr>
          </a:p>
          <a:p>
            <a:pPr indent="-200660" lvl="0" marL="342900" rtl="0" algn="l">
              <a:spcBef>
                <a:spcPts val="1000"/>
              </a:spcBef>
              <a:spcAft>
                <a:spcPts val="0"/>
              </a:spcAft>
              <a:buSzPts val="2240"/>
              <a:buNone/>
            </a:pPr>
            <a:r>
              <a:t/>
            </a:r>
            <a:endParaRPr b="1" sz="2800">
              <a:solidFill>
                <a:srgbClr val="FF0000"/>
              </a:solidFill>
              <a:latin typeface="Century Gothic"/>
              <a:ea typeface="Century Gothic"/>
              <a:cs typeface="Century Gothic"/>
              <a:sym typeface="Century Gothic"/>
            </a:endParaRPr>
          </a:p>
          <a:p>
            <a:pPr indent="-200660" lvl="0" marL="342900" rtl="0" algn="l">
              <a:spcBef>
                <a:spcPts val="1000"/>
              </a:spcBef>
              <a:spcAft>
                <a:spcPts val="0"/>
              </a:spcAft>
              <a:buSzPts val="2240"/>
              <a:buNone/>
            </a:pPr>
            <a:r>
              <a:t/>
            </a:r>
            <a:endParaRPr sz="2800">
              <a:latin typeface="Century Gothic"/>
              <a:ea typeface="Century Gothic"/>
              <a:cs typeface="Century Gothic"/>
              <a:sym typeface="Century Gothic"/>
            </a:endParaRPr>
          </a:p>
          <a:p>
            <a:pPr indent="-241300" lvl="0" marL="342900" rtl="0" algn="l">
              <a:spcBef>
                <a:spcPts val="1000"/>
              </a:spcBef>
              <a:spcAft>
                <a:spcPts val="0"/>
              </a:spcAft>
              <a:buSzPts val="16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it-IT"/>
              <a:t>EXPERIMENT 1</a:t>
            </a:r>
            <a:endParaRPr/>
          </a:p>
        </p:txBody>
      </p:sp>
      <p:sp>
        <p:nvSpPr>
          <p:cNvPr id="178" name="Google Shape;178;p6"/>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it-IT" sz="2400"/>
              <a:t>40 undergraduate students </a:t>
            </a:r>
            <a:endParaRPr/>
          </a:p>
          <a:p>
            <a:pPr indent="-342900" lvl="0" marL="342900" rtl="0" algn="l">
              <a:spcBef>
                <a:spcPts val="1000"/>
              </a:spcBef>
              <a:spcAft>
                <a:spcPts val="0"/>
              </a:spcAft>
              <a:buSzPts val="1920"/>
              <a:buChar char="►"/>
            </a:pPr>
            <a:r>
              <a:rPr lang="it-IT" sz="2400"/>
              <a:t>Study phase</a:t>
            </a:r>
            <a:endParaRPr/>
          </a:p>
          <a:p>
            <a:pPr indent="-342900" lvl="0" marL="342900" rtl="0" algn="l">
              <a:spcBef>
                <a:spcPts val="1000"/>
              </a:spcBef>
              <a:spcAft>
                <a:spcPts val="0"/>
              </a:spcAft>
              <a:buSzPts val="1920"/>
              <a:buChar char="►"/>
            </a:pPr>
            <a:r>
              <a:rPr lang="it-IT" sz="2400"/>
              <a:t>Distracter phase</a:t>
            </a:r>
            <a:endParaRPr/>
          </a:p>
          <a:p>
            <a:pPr indent="-342900" lvl="0" marL="342900" rtl="0" algn="l">
              <a:spcBef>
                <a:spcPts val="1000"/>
              </a:spcBef>
              <a:spcAft>
                <a:spcPts val="0"/>
              </a:spcAft>
              <a:buSzPts val="1920"/>
              <a:buChar char="►"/>
            </a:pPr>
            <a:r>
              <a:rPr lang="it-IT" sz="2400"/>
              <a:t>Recognition phase</a:t>
            </a:r>
            <a:endParaRPr/>
          </a:p>
          <a:p>
            <a:pPr indent="-285750" lvl="1" marL="742950" rtl="0" algn="l">
              <a:spcBef>
                <a:spcPts val="1000"/>
              </a:spcBef>
              <a:spcAft>
                <a:spcPts val="0"/>
              </a:spcAft>
              <a:buSzPts val="1920"/>
              <a:buChar char="►"/>
            </a:pPr>
            <a:r>
              <a:rPr lang="it-IT" sz="2400"/>
              <a:t>21 pairs:</a:t>
            </a:r>
            <a:endParaRPr/>
          </a:p>
          <a:p>
            <a:pPr indent="-228600" lvl="2" marL="1143000" rtl="0" algn="l">
              <a:spcBef>
                <a:spcPts val="1000"/>
              </a:spcBef>
              <a:spcAft>
                <a:spcPts val="0"/>
              </a:spcAft>
              <a:buSzPts val="1920"/>
              <a:buFont typeface="Noto Sans Symbols"/>
              <a:buChar char="❑"/>
            </a:pPr>
            <a:r>
              <a:rPr lang="it-IT" sz="2400"/>
              <a:t> 7 that have been studied, </a:t>
            </a:r>
            <a:endParaRPr/>
          </a:p>
          <a:p>
            <a:pPr indent="-228600" lvl="2" marL="1143000" rtl="0" algn="l">
              <a:spcBef>
                <a:spcPts val="1000"/>
              </a:spcBef>
              <a:spcAft>
                <a:spcPts val="0"/>
              </a:spcAft>
              <a:buSzPts val="1920"/>
              <a:buFont typeface="Noto Sans Symbols"/>
              <a:buChar char="❑"/>
            </a:pPr>
            <a:r>
              <a:rPr lang="it-IT" sz="2400"/>
              <a:t>7 recombined relational lures </a:t>
            </a:r>
            <a:endParaRPr/>
          </a:p>
          <a:p>
            <a:pPr indent="-228600" lvl="2" marL="1143000" rtl="0" algn="l">
              <a:spcBef>
                <a:spcPts val="1000"/>
              </a:spcBef>
              <a:spcAft>
                <a:spcPts val="0"/>
              </a:spcAft>
              <a:buSzPts val="1920"/>
              <a:buFont typeface="Noto Sans Symbols"/>
              <a:buChar char="❑"/>
            </a:pPr>
            <a:r>
              <a:rPr lang="it-IT" sz="2400"/>
              <a:t>7 recombined non-relational lures</a:t>
            </a:r>
            <a:endParaRPr/>
          </a:p>
          <a:p>
            <a:pPr indent="-285750" lvl="1" marL="742950" rtl="0" algn="l">
              <a:spcBef>
                <a:spcPts val="1000"/>
              </a:spcBef>
              <a:spcAft>
                <a:spcPts val="0"/>
              </a:spcAft>
              <a:buSzPts val="1920"/>
              <a:buFont typeface="Noto Sans Symbols"/>
              <a:buChar char="⮚"/>
            </a:pPr>
            <a:r>
              <a:rPr lang="it-IT" sz="2400"/>
              <a:t>Repeated 3 times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it-IT"/>
              <a:t>EXPERIMENT 1 RESULTS</a:t>
            </a:r>
            <a:endParaRPr/>
          </a:p>
        </p:txBody>
      </p:sp>
      <p:sp>
        <p:nvSpPr>
          <p:cNvPr id="184" name="Google Shape;184;p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it-IT" sz="2400"/>
              <a:t>The contrast in </a:t>
            </a:r>
            <a:r>
              <a:rPr b="1" lang="it-IT" sz="2400"/>
              <a:t>response times</a:t>
            </a:r>
            <a:r>
              <a:rPr lang="it-IT" sz="2400"/>
              <a:t> between relational and nonrelational lures (60 ms., 95%CI: 14-104 ms.) was significant (z = 2.45, p &lt; .05).</a:t>
            </a:r>
            <a:endParaRPr/>
          </a:p>
          <a:p>
            <a:pPr indent="-342900" lvl="0" marL="342900" rtl="0" algn="l">
              <a:spcBef>
                <a:spcPts val="1000"/>
              </a:spcBef>
              <a:spcAft>
                <a:spcPts val="0"/>
              </a:spcAft>
              <a:buSzPts val="1920"/>
              <a:buChar char="►"/>
            </a:pPr>
            <a:r>
              <a:rPr lang="it-IT" sz="2400"/>
              <a:t>There was </a:t>
            </a:r>
            <a:r>
              <a:rPr b="1" lang="it-IT" sz="2400">
                <a:solidFill>
                  <a:srgbClr val="FF0000"/>
                </a:solidFill>
              </a:rPr>
              <a:t>no difference in the false alarm rates</a:t>
            </a:r>
            <a:r>
              <a:rPr lang="it-IT" sz="2400"/>
              <a:t> </a:t>
            </a:r>
            <a:r>
              <a:rPr b="1" lang="it-IT" sz="2400">
                <a:solidFill>
                  <a:srgbClr val="FF0000"/>
                </a:solidFill>
              </a:rPr>
              <a:t>between the relational lures</a:t>
            </a:r>
            <a:r>
              <a:rPr lang="it-IT" sz="2400">
                <a:solidFill>
                  <a:srgbClr val="FF0000"/>
                </a:solidFill>
              </a:rPr>
              <a:t> </a:t>
            </a:r>
            <a:r>
              <a:rPr b="1" lang="it-IT" sz="2400">
                <a:solidFill>
                  <a:srgbClr val="FF0000"/>
                </a:solidFill>
              </a:rPr>
              <a:t>and non-relational lures</a:t>
            </a:r>
            <a:r>
              <a:rPr lang="it-IT" sz="2400"/>
              <a:t>, nor was there an effect of the presentation order during recognition </a:t>
            </a:r>
            <a:endParaRPr/>
          </a:p>
          <a:p>
            <a:pPr indent="-342900" lvl="0" marL="342900" rtl="0" algn="l">
              <a:spcBef>
                <a:spcPts val="1000"/>
              </a:spcBef>
              <a:spcAft>
                <a:spcPts val="0"/>
              </a:spcAft>
              <a:buSzPts val="1920"/>
              <a:buChar char="►"/>
            </a:pPr>
            <a:r>
              <a:rPr lang="it-IT" sz="2400"/>
              <a:t>The interaction between type of lure and presentation order was not significant.</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g2786c8e20fe_0_14"/>
          <p:cNvPicPr preferRelativeResize="0"/>
          <p:nvPr/>
        </p:nvPicPr>
        <p:blipFill>
          <a:blip r:embed="rId3">
            <a:alphaModFix/>
          </a:blip>
          <a:stretch>
            <a:fillRect/>
          </a:stretch>
        </p:blipFill>
        <p:spPr>
          <a:xfrm>
            <a:off x="572850" y="1515300"/>
            <a:ext cx="10191750" cy="4000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g2786c8e20fe_0_20"/>
          <p:cNvPicPr preferRelativeResize="0"/>
          <p:nvPr/>
        </p:nvPicPr>
        <p:blipFill>
          <a:blip r:embed="rId3">
            <a:alphaModFix/>
          </a:blip>
          <a:stretch>
            <a:fillRect/>
          </a:stretch>
        </p:blipFill>
        <p:spPr>
          <a:xfrm>
            <a:off x="152400" y="152400"/>
            <a:ext cx="11673336" cy="6553199"/>
          </a:xfrm>
          <a:prstGeom prst="rect">
            <a:avLst/>
          </a:prstGeom>
          <a:noFill/>
          <a:ln>
            <a:noFill/>
          </a:ln>
        </p:spPr>
      </p:pic>
      <p:sp>
        <p:nvSpPr>
          <p:cNvPr id="195" name="Google Shape;195;g2786c8e20fe_0_20"/>
          <p:cNvSpPr/>
          <p:nvPr/>
        </p:nvSpPr>
        <p:spPr>
          <a:xfrm>
            <a:off x="162400" y="5152925"/>
            <a:ext cx="11657100" cy="638100"/>
          </a:xfrm>
          <a:prstGeom prst="rect">
            <a:avLst/>
          </a:prstGeom>
          <a:solidFill>
            <a:srgbClr val="999999">
              <a:alpha val="40000"/>
            </a:srgbClr>
          </a:solidFill>
          <a:ln cap="flat" cmpd="sng" w="1143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Ione">
  <a:themeElements>
    <a:clrScheme name="Gradazioni di grigio">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2023-12-18T15:01:03Z</dcterms:created>
  <dc:creator>felice francario</dc:creator>
</cp:coreProperties>
</file>