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88" r:id="rId13"/>
    <p:sldId id="266" r:id="rId14"/>
    <p:sldId id="289" r:id="rId15"/>
    <p:sldId id="267" r:id="rId16"/>
    <p:sldId id="290" r:id="rId17"/>
    <p:sldId id="269" r:id="rId18"/>
    <p:sldId id="291" r:id="rId19"/>
    <p:sldId id="270" r:id="rId20"/>
    <p:sldId id="292" r:id="rId21"/>
    <p:sldId id="271" r:id="rId22"/>
    <p:sldId id="293" r:id="rId23"/>
    <p:sldId id="272" r:id="rId24"/>
    <p:sldId id="273" r:id="rId25"/>
    <p:sldId id="295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9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84E6C9-93A1-64A5-A704-3C5EC2C2E4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Spotify </a:t>
            </a:r>
            <a:r>
              <a:rPr lang="it-IT" dirty="0" err="1"/>
              <a:t>Genre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C64E424-08F8-DFAC-EDF7-A036737D33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STATISTICAL LEARNING PROJECT - FELICE FRANCARIO</a:t>
            </a:r>
          </a:p>
        </p:txBody>
      </p:sp>
    </p:spTree>
    <p:extLst>
      <p:ext uri="{BB962C8B-B14F-4D97-AF65-F5344CB8AC3E}">
        <p14:creationId xmlns:p14="http://schemas.microsoft.com/office/powerpoint/2010/main" val="3141222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201721-43AC-1F26-FFB1-EAA08C15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Partial</a:t>
            </a:r>
            <a:r>
              <a:rPr lang="it-IT" dirty="0"/>
              <a:t>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Graph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82DB15F-3698-81C9-6A13-F1C9820D8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558" y="1853248"/>
            <a:ext cx="6690317" cy="4610655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BD99F2E-5865-1265-EBAE-30A5706559D6}"/>
              </a:ext>
            </a:extLst>
          </p:cNvPr>
          <p:cNvSpPr txBox="1"/>
          <p:nvPr/>
        </p:nvSpPr>
        <p:spPr>
          <a:xfrm>
            <a:off x="8696131" y="2528596"/>
            <a:ext cx="2565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Threshold</a:t>
            </a:r>
            <a:r>
              <a:rPr lang="it-IT" sz="2400" dirty="0"/>
              <a:t>=0.3</a:t>
            </a:r>
          </a:p>
        </p:txBody>
      </p:sp>
    </p:spTree>
    <p:extLst>
      <p:ext uri="{BB962C8B-B14F-4D97-AF65-F5344CB8AC3E}">
        <p14:creationId xmlns:p14="http://schemas.microsoft.com/office/powerpoint/2010/main" val="516864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C54DD14-3D85-8E99-84AE-1232F033C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452" y="465455"/>
            <a:ext cx="4075104" cy="6067050"/>
          </a:xfrm>
          <a:prstGeom prst="rect">
            <a:avLst/>
          </a:prstGeom>
        </p:spPr>
      </p:pic>
      <p:sp>
        <p:nvSpPr>
          <p:cNvPr id="8" name="Titolo 7">
            <a:extLst>
              <a:ext uri="{FF2B5EF4-FFF2-40B4-BE49-F238E27FC236}">
                <a16:creationId xmlns:a16="http://schemas.microsoft.com/office/drawing/2014/main" id="{517699E0-F16A-D37E-9D33-5DE132897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7" y="587830"/>
            <a:ext cx="4808354" cy="1129004"/>
          </a:xfrm>
        </p:spPr>
        <p:txBody>
          <a:bodyPr>
            <a:normAutofit/>
          </a:bodyPr>
          <a:lstStyle/>
          <a:p>
            <a:r>
              <a:rPr lang="it-IT" sz="4000" dirty="0" err="1"/>
              <a:t>Popularity</a:t>
            </a:r>
            <a:endParaRPr lang="it-IT" sz="4000" dirty="0"/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EFAD1C4A-CF07-57A3-C2B6-6D49EFBA7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043404"/>
            <a:ext cx="6402842" cy="3564294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Least popular genres</a:t>
            </a:r>
            <a:r>
              <a:rPr lang="en-US" sz="2000" dirty="0"/>
              <a:t>: </a:t>
            </a:r>
            <a:r>
              <a:rPr lang="en-US" sz="2000" dirty="0" err="1"/>
              <a:t>Classical,country</a:t>
            </a:r>
            <a:r>
              <a:rPr lang="en-US" sz="2000" dirty="0"/>
              <a:t>, jazz and reggae 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The majority of the rock tracks have a particularly low popularity score , but with a lot of outliers with a very high score.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Most popular genres </a:t>
            </a:r>
            <a:r>
              <a:rPr lang="en-US" sz="2000" dirty="0"/>
              <a:t>:</a:t>
            </a:r>
            <a:r>
              <a:rPr lang="en-US" sz="2000" dirty="0" err="1"/>
              <a:t>pop,hip</a:t>
            </a:r>
            <a:r>
              <a:rPr lang="en-US" sz="2000" dirty="0"/>
              <a:t>-hop and electronic.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Hip-hop and pop have the highest spread in popularity </a:t>
            </a:r>
            <a:r>
              <a:rPr lang="en-US" sz="2000" dirty="0" err="1"/>
              <a:t>values,with</a:t>
            </a:r>
            <a:r>
              <a:rPr lang="en-US" sz="2000" dirty="0"/>
              <a:t> a </a:t>
            </a:r>
            <a:r>
              <a:rPr lang="en-US" sz="2000" dirty="0" err="1"/>
              <a:t>a</a:t>
            </a:r>
            <a:r>
              <a:rPr lang="en-US" sz="2000" dirty="0"/>
              <a:t> very high median value but left skewed distributions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538669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AC16450F-DE0A-5CB5-8306-37D2F5DD0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215" y="503856"/>
            <a:ext cx="4211254" cy="6067050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4F638247-F89E-D002-165F-1FE05D56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503856"/>
            <a:ext cx="4144835" cy="914397"/>
          </a:xfrm>
        </p:spPr>
        <p:txBody>
          <a:bodyPr/>
          <a:lstStyle/>
          <a:p>
            <a:r>
              <a:rPr lang="it-IT" sz="4000" dirty="0"/>
              <a:t>Duration (</a:t>
            </a:r>
            <a:r>
              <a:rPr lang="it-IT" sz="4000" dirty="0" err="1"/>
              <a:t>ms</a:t>
            </a:r>
            <a:r>
              <a:rPr lang="it-IT" sz="4000" dirty="0"/>
              <a:t>)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64EF32D-5EA3-757E-8EC9-A61A23592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2" y="1903445"/>
            <a:ext cx="5544427" cy="4121435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All the genres have a relatively similar distribution except the </a:t>
            </a:r>
            <a:r>
              <a:rPr lang="en-US" sz="2400" b="1" dirty="0"/>
              <a:t>classical</a:t>
            </a:r>
            <a:r>
              <a:rPr lang="en-US" sz="2400" dirty="0"/>
              <a:t> genre which has the </a:t>
            </a:r>
            <a:r>
              <a:rPr lang="en-US" sz="2400" b="1" dirty="0"/>
              <a:t>highest variance and lowest median value.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885695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7872C7D-938F-A150-A324-F19B9DAD5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424" y="350523"/>
            <a:ext cx="4192591" cy="6324906"/>
          </a:xfrm>
          <a:prstGeom prst="rect">
            <a:avLst/>
          </a:prstGeom>
        </p:spPr>
      </p:pic>
      <p:sp>
        <p:nvSpPr>
          <p:cNvPr id="8" name="Titolo 7">
            <a:extLst>
              <a:ext uri="{FF2B5EF4-FFF2-40B4-BE49-F238E27FC236}">
                <a16:creationId xmlns:a16="http://schemas.microsoft.com/office/drawing/2014/main" id="{715DB9AF-1708-1C6F-0B77-B2BE8452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124522"/>
            <a:ext cx="6183897" cy="1400530"/>
          </a:xfrm>
        </p:spPr>
        <p:txBody>
          <a:bodyPr/>
          <a:lstStyle/>
          <a:p>
            <a:r>
              <a:rPr lang="it-IT" dirty="0" err="1"/>
              <a:t>Danceability</a:t>
            </a:r>
            <a:endParaRPr lang="it-IT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0A6958D9-FD9F-FFE4-2D8A-E78CE0494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525052"/>
            <a:ext cx="5652051" cy="37233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it-IT" sz="2400" dirty="0" err="1"/>
              <a:t>Highest</a:t>
            </a:r>
            <a:r>
              <a:rPr lang="it-IT" sz="2400" dirty="0"/>
              <a:t> </a:t>
            </a:r>
            <a:r>
              <a:rPr lang="it-IT" sz="2400" dirty="0" err="1"/>
              <a:t>Danceability</a:t>
            </a:r>
            <a:r>
              <a:rPr lang="it-IT" sz="2400" dirty="0"/>
              <a:t>: Hip-Hop and Reggae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Hip-Hop has a slightly higher concentration of tracks near the very maximum value of danceability.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Lowest Danceability: Classical and Jazz.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627358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BD46B56D-5D5B-6B3B-940B-B6194E822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605" y="266547"/>
            <a:ext cx="4109403" cy="632490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E5ABAA7-2D6A-3CC7-283C-0D39438E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998376"/>
            <a:ext cx="6053269" cy="854872"/>
          </a:xfrm>
        </p:spPr>
        <p:txBody>
          <a:bodyPr/>
          <a:lstStyle/>
          <a:p>
            <a:r>
              <a:rPr lang="it-IT" dirty="0"/>
              <a:t>Energy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5CD2BD-1D1B-A41C-5FE7-FAE55D814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360645"/>
            <a:ext cx="5810672" cy="38877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distributions of the energy scores are generally </a:t>
            </a:r>
            <a:r>
              <a:rPr lang="en-US" sz="2400" b="1" dirty="0"/>
              <a:t>similar to danceability </a:t>
            </a:r>
            <a:r>
              <a:rPr lang="en-US" sz="2400" dirty="0"/>
              <a:t>but with even lower scores for classical and jazz tracks.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main differences are that electronic tracks have a higher energy score than hip-hop and rock has a generally much higher energy score compared to danceability.</a:t>
            </a:r>
          </a:p>
          <a:p>
            <a:pPr>
              <a:buFont typeface="Wingdings" panose="05000000000000000000" pitchFamily="2" charset="2"/>
              <a:buChar char="q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917056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4750C6A-AEEA-88E2-BC8F-5605B16B6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286" y="392167"/>
            <a:ext cx="3932261" cy="6073666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DAD8CD2E-B7AF-7A1A-4711-CD7382A5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1129004"/>
            <a:ext cx="6463816" cy="970384"/>
          </a:xfrm>
        </p:spPr>
        <p:txBody>
          <a:bodyPr/>
          <a:lstStyle/>
          <a:p>
            <a:r>
              <a:rPr lang="it-IT" dirty="0"/>
              <a:t>Key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48D70396-FFD8-6BB3-51C1-EB7127BE4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649894"/>
            <a:ext cx="5269496" cy="35985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Visually doesn’t have a big effect on the differences between the genres.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Lowest Key median values: </a:t>
            </a:r>
            <a:r>
              <a:rPr lang="en-US" sz="2400" dirty="0" err="1"/>
              <a:t>jazz,Classical,Rock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178182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B890A57F-250D-F388-612E-690BD0BE1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071" y="513466"/>
            <a:ext cx="3909399" cy="604318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D745AC1-F755-7D22-1EA5-5182900E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989044"/>
            <a:ext cx="6333188" cy="1045029"/>
          </a:xfrm>
        </p:spPr>
        <p:txBody>
          <a:bodyPr/>
          <a:lstStyle/>
          <a:p>
            <a:r>
              <a:rPr lang="it-IT" dirty="0"/>
              <a:t>Loudness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8C054C-EFFE-3EBE-A175-CA5AD35A4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640563"/>
            <a:ext cx="5875986" cy="36078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it-IT" sz="2400" dirty="0" err="1"/>
              <a:t>Loudest</a:t>
            </a:r>
            <a:r>
              <a:rPr lang="it-IT" sz="2400" dirty="0"/>
              <a:t>: Reggae and Hip-Hop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sz="2400" dirty="0" err="1"/>
              <a:t>Similar</a:t>
            </a:r>
            <a:r>
              <a:rPr lang="it-IT" sz="2400" dirty="0"/>
              <a:t> </a:t>
            </a:r>
            <a:r>
              <a:rPr lang="it-IT" sz="2400" dirty="0" err="1"/>
              <a:t>distribution</a:t>
            </a:r>
            <a:r>
              <a:rPr lang="it-IT" sz="2400" dirty="0"/>
              <a:t> to </a:t>
            </a:r>
            <a:r>
              <a:rPr lang="it-IT" sz="2400" dirty="0" err="1"/>
              <a:t>Eneragy</a:t>
            </a:r>
            <a:r>
              <a:rPr lang="it-IT" sz="2400" dirty="0"/>
              <a:t>(Highly </a:t>
            </a:r>
            <a:r>
              <a:rPr lang="it-IT" sz="2400" dirty="0" err="1"/>
              <a:t>correlated</a:t>
            </a:r>
            <a:r>
              <a:rPr lang="it-IT" sz="2400" dirty="0"/>
              <a:t>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1681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1D6F63B-885D-B624-7256-550D972B5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162" y="395977"/>
            <a:ext cx="3939881" cy="6066046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2B8B7EAC-69EB-23B5-DD37-9E6370CA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1063690"/>
            <a:ext cx="6193228" cy="789558"/>
          </a:xfrm>
        </p:spPr>
        <p:txBody>
          <a:bodyPr/>
          <a:lstStyle/>
          <a:p>
            <a:r>
              <a:rPr lang="it-IT" dirty="0" err="1"/>
              <a:t>Speechiness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3429E43-FC1A-7204-2C9D-96E60DDD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857325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All the genres have a majority of their tracks concentrated at a very low score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country in has the lowest variance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Hip-hop has the highest median value and variance.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490283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11AB87E-69F4-730B-54DA-3631D9721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309" y="392167"/>
            <a:ext cx="3932261" cy="607366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B19277F-AD33-04E7-6E0B-60DA43B0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970384"/>
            <a:ext cx="6454485" cy="1129004"/>
          </a:xfrm>
        </p:spPr>
        <p:txBody>
          <a:bodyPr/>
          <a:lstStyle/>
          <a:p>
            <a:r>
              <a:rPr lang="it-IT" dirty="0" err="1"/>
              <a:t>Acousticness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55EFCB-6311-D35A-B524-8CA3B50DB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696547"/>
            <a:ext cx="5894647" cy="35518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This feature has a high variance for all the genres with the exception of the classical genre which is highly concentrated close to the maximum value of 1.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Highest values: </a:t>
            </a:r>
            <a:r>
              <a:rPr lang="en-US" sz="2400" dirty="0" err="1"/>
              <a:t>Classical,Jazz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Lowest Values: Electronic, Hip-Hop, </a:t>
            </a:r>
            <a:r>
              <a:rPr lang="en-US" sz="2400" dirty="0" err="1"/>
              <a:t>Regae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10838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AABA497-BDBB-BF6A-887A-0CAD81AA0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883" y="407408"/>
            <a:ext cx="3901778" cy="6043184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4387F49E-2542-43FE-BE9B-644B62FA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6482477" cy="1400530"/>
          </a:xfrm>
        </p:spPr>
        <p:txBody>
          <a:bodyPr/>
          <a:lstStyle/>
          <a:p>
            <a:r>
              <a:rPr lang="it-IT" dirty="0" err="1"/>
              <a:t>Instrumentalness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BABE059B-44F7-547D-59DB-34F6CD59F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95063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Aside from classical and electronic, all the genres have an </a:t>
            </a:r>
            <a:r>
              <a:rPr lang="en-US" sz="2400" dirty="0" err="1"/>
              <a:t>instrumentalness</a:t>
            </a:r>
            <a:r>
              <a:rPr lang="en-US" sz="2400" dirty="0"/>
              <a:t> score close to 0.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Classical has a heavily left skewed distribution with a high variance , and is the only genre with median significantly different from 0.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</a:t>
            </a:r>
            <a:r>
              <a:rPr lang="en-US" sz="2000" dirty="0"/>
              <a:t>lectronic has a very right skewed distribution with its median value close to 0 but a very high variance</a:t>
            </a:r>
            <a:endParaRPr lang="en-US" sz="2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970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8DA393-BEBF-FB33-B2D0-AF0D4C83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3ECC2F-E440-D6E9-777F-78BB35959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OBJECTIVE: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analyze the diverse landscape of music genres and develop a classification model capable of </a:t>
            </a:r>
            <a:r>
              <a:rPr lang="en-US" sz="3200" u="sng" dirty="0"/>
              <a:t>predicting the genre of a song based on its audio features.</a:t>
            </a:r>
            <a:endParaRPr lang="it-IT" sz="3200" u="sng" dirty="0"/>
          </a:p>
        </p:txBody>
      </p:sp>
    </p:spTree>
    <p:extLst>
      <p:ext uri="{BB962C8B-B14F-4D97-AF65-F5344CB8AC3E}">
        <p14:creationId xmlns:p14="http://schemas.microsoft.com/office/powerpoint/2010/main" val="1212061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7C1784A-516D-239A-39A1-6BA16D352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452" y="392167"/>
            <a:ext cx="3924640" cy="6073666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DB0AECC5-CA28-96B7-590F-C5AC40E2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82350"/>
            <a:ext cx="6557341" cy="770897"/>
          </a:xfrm>
        </p:spPr>
        <p:txBody>
          <a:bodyPr/>
          <a:lstStyle/>
          <a:p>
            <a:r>
              <a:rPr lang="it-IT" dirty="0" err="1"/>
              <a:t>Liveness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425B630-0706-57DA-C3F7-013AA394A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100140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Visually there doesn’t seem to be much difference in the liveness distribution of all the genres.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They all have a right skewed distribution with median around 0.12 with the exception of the </a:t>
            </a:r>
            <a:r>
              <a:rPr lang="en-US" sz="2400" b="1" dirty="0"/>
              <a:t>blues </a:t>
            </a:r>
            <a:r>
              <a:rPr lang="en-US" sz="2400" dirty="0"/>
              <a:t>genres which has a slightly </a:t>
            </a:r>
            <a:r>
              <a:rPr lang="en-US" sz="2400" b="1" dirty="0"/>
              <a:t>higher median value.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There a lot of outliers for each genre.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596448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BDB2BFD-0764-A72A-912D-5AE6A980F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791" y="411218"/>
            <a:ext cx="3924640" cy="6035563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AA299705-3A15-6137-1A9D-68A35A92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1054358"/>
            <a:ext cx="6398502" cy="867748"/>
          </a:xfrm>
        </p:spPr>
        <p:txBody>
          <a:bodyPr/>
          <a:lstStyle/>
          <a:p>
            <a:r>
              <a:rPr lang="it-IT" dirty="0"/>
              <a:t>Valence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832822F-8594-51BB-AB22-4D15927C4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416629"/>
            <a:ext cx="5941300" cy="38317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it-IT" sz="2400" dirty="0" err="1"/>
              <a:t>Highest</a:t>
            </a:r>
            <a:r>
              <a:rPr lang="it-IT" sz="2400" dirty="0"/>
              <a:t> Valence: Reggae, Blues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sz="2400" dirty="0" err="1"/>
              <a:t>Lowest</a:t>
            </a:r>
            <a:r>
              <a:rPr lang="it-IT" sz="2400" dirty="0"/>
              <a:t> Valence: </a:t>
            </a:r>
            <a:r>
              <a:rPr lang="it-IT" sz="2400" dirty="0" err="1"/>
              <a:t>Classical</a:t>
            </a:r>
            <a:r>
              <a:rPr lang="it-IT" sz="2400" dirty="0"/>
              <a:t>, Electronic</a:t>
            </a:r>
          </a:p>
          <a:p>
            <a:pPr>
              <a:buFont typeface="Wingdings" panose="05000000000000000000" pitchFamily="2" charset="2"/>
              <a:buChar char="q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9539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2C9A36A-F88D-1BCF-2500-D5F63E231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993" y="265348"/>
            <a:ext cx="3901778" cy="6066046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BE99636B-EE28-DDD6-BA88-452B7FC55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07706"/>
            <a:ext cx="9404723" cy="1119674"/>
          </a:xfrm>
        </p:spPr>
        <p:txBody>
          <a:bodyPr/>
          <a:lstStyle/>
          <a:p>
            <a:r>
              <a:rPr lang="it-IT" dirty="0"/>
              <a:t>Tempo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E3819A-412C-4AD3-C1E6-8B7AA22A7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528596"/>
            <a:ext cx="5913308" cy="37198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genre distribution are multimodal and have peaks around distinct values.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Reggae and electronic have the most identifiable distributions.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742711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77D18F5-FC8B-8EEC-16E5-045270BB53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MODELS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9DA68F00-C16E-8AE5-4CA5-747F758E6F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6737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7A7B0-02B2-1486-21F6-89DBBC521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Multinomial</a:t>
            </a:r>
            <a:r>
              <a:rPr lang="it-IT" dirty="0"/>
              <a:t> </a:t>
            </a:r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D230DB-D8C7-536E-D4B9-B36A4825E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02229"/>
            <a:ext cx="8946541" cy="474617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it-IT" b="1" dirty="0"/>
              <a:t>Base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 err="1"/>
              <a:t>Accuracy</a:t>
            </a:r>
            <a:r>
              <a:rPr lang="it-IT" dirty="0"/>
              <a:t> =49.55% (on test set)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 err="1"/>
              <a:t>Lowest</a:t>
            </a:r>
            <a:r>
              <a:rPr lang="it-IT" dirty="0"/>
              <a:t> Class </a:t>
            </a:r>
            <a:r>
              <a:rPr lang="it-IT" dirty="0" err="1"/>
              <a:t>precision</a:t>
            </a:r>
            <a:r>
              <a:rPr lang="it-IT" dirty="0"/>
              <a:t>: Pop 34.4%, </a:t>
            </a:r>
            <a:r>
              <a:rPr lang="it-IT" dirty="0" err="1"/>
              <a:t>Highest</a:t>
            </a:r>
            <a:r>
              <a:rPr lang="it-IT" dirty="0"/>
              <a:t> Class </a:t>
            </a:r>
            <a:r>
              <a:rPr lang="it-IT" dirty="0" err="1"/>
              <a:t>precision</a:t>
            </a:r>
            <a:r>
              <a:rPr lang="it-IT" dirty="0"/>
              <a:t>: </a:t>
            </a:r>
            <a:r>
              <a:rPr lang="it-IT" dirty="0" err="1"/>
              <a:t>Classical</a:t>
            </a:r>
            <a:r>
              <a:rPr lang="it-IT" dirty="0"/>
              <a:t> 86.7%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b="1" dirty="0"/>
              <a:t>Subset </a:t>
            </a:r>
            <a:r>
              <a:rPr lang="it-IT" b="1" dirty="0" err="1"/>
              <a:t>Selection</a:t>
            </a:r>
            <a:endParaRPr lang="it-IT" b="1" dirty="0"/>
          </a:p>
          <a:p>
            <a:pPr lvl="1"/>
            <a:r>
              <a:rPr lang="it-IT" dirty="0" err="1"/>
              <a:t>Foward</a:t>
            </a:r>
            <a:r>
              <a:rPr lang="it-IT" dirty="0"/>
              <a:t>/</a:t>
            </a:r>
            <a:r>
              <a:rPr lang="it-IT" dirty="0" err="1"/>
              <a:t>Backward</a:t>
            </a:r>
            <a:r>
              <a:rPr lang="it-IT" dirty="0"/>
              <a:t> </a:t>
            </a:r>
            <a:r>
              <a:rPr lang="it-IT" dirty="0" err="1"/>
              <a:t>selection</a:t>
            </a:r>
            <a:r>
              <a:rPr lang="it-IT" dirty="0"/>
              <a:t> by AIC</a:t>
            </a:r>
          </a:p>
          <a:p>
            <a:pPr lvl="2"/>
            <a:r>
              <a:rPr lang="it-IT" dirty="0" err="1"/>
              <a:t>Only</a:t>
            </a:r>
            <a:r>
              <a:rPr lang="it-IT" dirty="0"/>
              <a:t> ‘key’ feature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removed</a:t>
            </a:r>
            <a:r>
              <a:rPr lang="it-IT" dirty="0"/>
              <a:t> from full set of </a:t>
            </a:r>
            <a:r>
              <a:rPr lang="it-IT" dirty="0" err="1"/>
              <a:t>variables</a:t>
            </a:r>
            <a:r>
              <a:rPr lang="it-IT" dirty="0"/>
              <a:t> </a:t>
            </a:r>
          </a:p>
          <a:p>
            <a:pPr lvl="2"/>
            <a:r>
              <a:rPr lang="it-IT" dirty="0" err="1"/>
              <a:t>Accuracy</a:t>
            </a:r>
            <a:r>
              <a:rPr lang="it-IT" dirty="0"/>
              <a:t>=48.88%</a:t>
            </a:r>
          </a:p>
          <a:p>
            <a:pPr lvl="2"/>
            <a:r>
              <a:rPr lang="it-IT" dirty="0"/>
              <a:t>‘Blues’ </a:t>
            </a:r>
            <a:r>
              <a:rPr lang="it-IT" dirty="0" err="1"/>
              <a:t>precision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negatively</a:t>
            </a:r>
            <a:r>
              <a:rPr lang="it-IT" dirty="0"/>
              <a:t> </a:t>
            </a:r>
            <a:r>
              <a:rPr lang="it-IT" dirty="0" err="1"/>
              <a:t>affected</a:t>
            </a:r>
            <a:r>
              <a:rPr lang="it-IT" dirty="0"/>
              <a:t> (38% -&gt; 35%)</a:t>
            </a:r>
          </a:p>
          <a:p>
            <a:pPr lvl="1"/>
            <a:r>
              <a:rPr lang="it-IT" dirty="0" err="1"/>
              <a:t>Backward</a:t>
            </a:r>
            <a:r>
              <a:rPr lang="it-IT" dirty="0"/>
              <a:t> </a:t>
            </a:r>
            <a:r>
              <a:rPr lang="it-IT" dirty="0" err="1"/>
              <a:t>selection</a:t>
            </a:r>
            <a:r>
              <a:rPr lang="it-IT" dirty="0"/>
              <a:t> by BIC</a:t>
            </a:r>
          </a:p>
          <a:p>
            <a:pPr lvl="2"/>
            <a:r>
              <a:rPr lang="it-IT" dirty="0"/>
              <a:t>Same </a:t>
            </a: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above</a:t>
            </a:r>
            <a:endParaRPr lang="it-IT" dirty="0"/>
          </a:p>
          <a:p>
            <a:pPr lvl="1"/>
            <a:r>
              <a:rPr lang="it-IT" dirty="0" err="1"/>
              <a:t>Forward</a:t>
            </a:r>
            <a:r>
              <a:rPr lang="it-IT" dirty="0"/>
              <a:t> </a:t>
            </a:r>
            <a:r>
              <a:rPr lang="it-IT" dirty="0" err="1"/>
              <a:t>selection</a:t>
            </a:r>
            <a:r>
              <a:rPr lang="it-IT" dirty="0"/>
              <a:t> by BIC</a:t>
            </a:r>
          </a:p>
          <a:p>
            <a:pPr lvl="2"/>
            <a:r>
              <a:rPr lang="en-US" dirty="0"/>
              <a:t>3 features were removed: </a:t>
            </a:r>
            <a:r>
              <a:rPr lang="en-US" dirty="0" err="1"/>
              <a:t>key,liveness</a:t>
            </a:r>
            <a:r>
              <a:rPr lang="en-US" dirty="0"/>
              <a:t> and mode</a:t>
            </a:r>
          </a:p>
          <a:p>
            <a:pPr lvl="2"/>
            <a:r>
              <a:rPr lang="en-US" dirty="0"/>
              <a:t>Accuracy=</a:t>
            </a:r>
            <a:r>
              <a:rPr lang="it-IT" dirty="0"/>
              <a:t>49.39%</a:t>
            </a:r>
          </a:p>
          <a:p>
            <a:pPr lvl="2"/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102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B0B022-6D18-FD34-1D90-6B0BEE9D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Regularizated</a:t>
            </a:r>
            <a:r>
              <a:rPr lang="it-IT" dirty="0"/>
              <a:t> </a:t>
            </a:r>
            <a:r>
              <a:rPr lang="it-IT" dirty="0" err="1"/>
              <a:t>Multinomial</a:t>
            </a:r>
            <a:r>
              <a:rPr lang="it-IT" dirty="0"/>
              <a:t> </a:t>
            </a:r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4F8DA1-9A86-FFB3-57F4-2600B6CB8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it-IT" b="1" dirty="0"/>
              <a:t>Ridge </a:t>
            </a:r>
            <a:r>
              <a:rPr lang="it-IT" b="1" dirty="0" err="1"/>
              <a:t>Regularization</a:t>
            </a:r>
            <a:endParaRPr lang="it-IT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Minimum </a:t>
            </a:r>
            <a:r>
              <a:rPr lang="it-IT" dirty="0" err="1"/>
              <a:t>error</a:t>
            </a:r>
            <a:r>
              <a:rPr lang="it-IT" dirty="0"/>
              <a:t> Lambda </a:t>
            </a:r>
            <a:r>
              <a:rPr lang="it-IT" dirty="0" err="1"/>
              <a:t>chosen</a:t>
            </a:r>
            <a:r>
              <a:rPr lang="it-IT" dirty="0"/>
              <a:t> from </a:t>
            </a:r>
            <a:r>
              <a:rPr lang="it-IT" dirty="0" err="1"/>
              <a:t>ten</a:t>
            </a:r>
            <a:r>
              <a:rPr lang="it-IT" dirty="0"/>
              <a:t> </a:t>
            </a:r>
            <a:r>
              <a:rPr lang="it-IT" dirty="0" err="1"/>
              <a:t>fold</a:t>
            </a:r>
            <a:r>
              <a:rPr lang="it-IT" dirty="0"/>
              <a:t> cross-</a:t>
            </a:r>
            <a:r>
              <a:rPr lang="it-IT" dirty="0" err="1"/>
              <a:t>validation</a:t>
            </a:r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 err="1"/>
              <a:t>Accuracy</a:t>
            </a:r>
            <a:r>
              <a:rPr lang="it-IT" dirty="0"/>
              <a:t>=49.44%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u="sng" dirty="0"/>
              <a:t>‘Blues’ </a:t>
            </a:r>
            <a:r>
              <a:rPr lang="it-IT" u="sng" dirty="0" err="1"/>
              <a:t>precision</a:t>
            </a:r>
            <a:r>
              <a:rPr lang="it-IT" u="sng" dirty="0"/>
              <a:t> </a:t>
            </a:r>
            <a:r>
              <a:rPr lang="it-IT" u="sng" dirty="0" err="1"/>
              <a:t>falls</a:t>
            </a:r>
            <a:r>
              <a:rPr lang="it-IT" u="sng" dirty="0"/>
              <a:t> from 37% to 26%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 err="1"/>
              <a:t>Increase</a:t>
            </a:r>
            <a:r>
              <a:rPr lang="it-IT" dirty="0"/>
              <a:t> in pop </a:t>
            </a:r>
            <a:r>
              <a:rPr lang="it-IT" dirty="0" err="1"/>
              <a:t>precision</a:t>
            </a:r>
            <a:r>
              <a:rPr lang="it-IT" dirty="0"/>
              <a:t> from 34% to 38% (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lowest</a:t>
            </a:r>
            <a:r>
              <a:rPr lang="it-IT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b="1" dirty="0"/>
              <a:t>Lasso </a:t>
            </a:r>
            <a:r>
              <a:rPr lang="it-IT" b="1" dirty="0" err="1"/>
              <a:t>Regularisation</a:t>
            </a:r>
            <a:endParaRPr lang="it-IT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Lambda </a:t>
            </a:r>
            <a:r>
              <a:rPr lang="it-IT" dirty="0" err="1"/>
              <a:t>chosen</a:t>
            </a:r>
            <a:r>
              <a:rPr lang="it-IT" dirty="0"/>
              <a:t> with 1 standard </a:t>
            </a:r>
            <a:r>
              <a:rPr lang="it-IT" dirty="0" err="1"/>
              <a:t>error</a:t>
            </a:r>
            <a:r>
              <a:rPr lang="it-IT" dirty="0"/>
              <a:t> rule from </a:t>
            </a:r>
            <a:r>
              <a:rPr lang="it-IT" dirty="0" err="1"/>
              <a:t>ten</a:t>
            </a:r>
            <a:r>
              <a:rPr lang="it-IT" dirty="0"/>
              <a:t> </a:t>
            </a:r>
            <a:r>
              <a:rPr lang="it-IT" dirty="0" err="1"/>
              <a:t>fold</a:t>
            </a:r>
            <a:r>
              <a:rPr lang="it-IT" dirty="0"/>
              <a:t> cross-</a:t>
            </a:r>
            <a:r>
              <a:rPr lang="it-IT" dirty="0" err="1"/>
              <a:t>validation</a:t>
            </a:r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 err="1"/>
              <a:t>Accuracy</a:t>
            </a:r>
            <a:r>
              <a:rPr lang="it-IT" dirty="0"/>
              <a:t>=49.38%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b="1" dirty="0" err="1"/>
              <a:t>Elastic</a:t>
            </a:r>
            <a:r>
              <a:rPr lang="it-IT" b="1" dirty="0"/>
              <a:t> Net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Lambda and alpha from </a:t>
            </a:r>
            <a:r>
              <a:rPr lang="it-IT" dirty="0" err="1"/>
              <a:t>chosen</a:t>
            </a:r>
            <a:r>
              <a:rPr lang="it-IT" dirty="0"/>
              <a:t> from </a:t>
            </a:r>
            <a:r>
              <a:rPr lang="it-IT" dirty="0" err="1"/>
              <a:t>ten</a:t>
            </a:r>
            <a:r>
              <a:rPr lang="it-IT" dirty="0"/>
              <a:t> </a:t>
            </a:r>
            <a:r>
              <a:rPr lang="it-IT" dirty="0" err="1"/>
              <a:t>fold</a:t>
            </a:r>
            <a:r>
              <a:rPr lang="it-IT" dirty="0"/>
              <a:t> cross-</a:t>
            </a:r>
            <a:r>
              <a:rPr lang="it-IT" dirty="0" err="1"/>
              <a:t>validation</a:t>
            </a:r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 err="1"/>
              <a:t>Accuracy</a:t>
            </a:r>
            <a:r>
              <a:rPr lang="it-IT" dirty="0"/>
              <a:t>=49.56%</a:t>
            </a:r>
          </a:p>
          <a:p>
            <a:pPr>
              <a:buFont typeface="Wingdings" panose="05000000000000000000" pitchFamily="2" charset="2"/>
              <a:buChar char="q"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7920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407A9C-E3FC-357F-92C3-AC46A47C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Lasso </a:t>
            </a:r>
            <a:r>
              <a:rPr lang="it-IT" dirty="0" err="1"/>
              <a:t>Coefficients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2218ED-FC9E-AC76-F8DF-F84EECE37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Applied Bootstrap approach to assess the stability and variability of Lasso coefficients across different samples.</a:t>
            </a:r>
          </a:p>
          <a:p>
            <a:r>
              <a:rPr lang="en-US" sz="2400" dirty="0"/>
              <a:t>Aim to identify important predictors that consistently contribute to the classification of each class while accounting for the variability introduced by the bootstrap resampling process.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570076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44CA9F-A2AC-8793-2436-A78D0EA7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BLUES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E8AFBDE-0055-823A-BD62-1BF44B94A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203" y="2011065"/>
            <a:ext cx="5951736" cy="4092295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4B77A2E-1AAB-1E15-58B9-0865BB016103}"/>
              </a:ext>
            </a:extLst>
          </p:cNvPr>
          <p:cNvSpPr txBox="1"/>
          <p:nvPr/>
        </p:nvSpPr>
        <p:spPr>
          <a:xfrm>
            <a:off x="7277877" y="2011065"/>
            <a:ext cx="48145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FF0000"/>
                </a:solidFill>
              </a:rPr>
              <a:t>Zero </a:t>
            </a:r>
            <a:r>
              <a:rPr lang="it-IT" sz="3200" b="1" dirty="0" err="1">
                <a:solidFill>
                  <a:srgbClr val="FF0000"/>
                </a:solidFill>
              </a:rPr>
              <a:t>coefficients</a:t>
            </a:r>
            <a:r>
              <a:rPr lang="it-IT" sz="3200" dirty="0"/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3200" dirty="0"/>
              <a:t>Energy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3200" dirty="0"/>
              <a:t>Key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3200" dirty="0" err="1"/>
              <a:t>Liveness</a:t>
            </a:r>
            <a:endParaRPr lang="it-IT" sz="3200" dirty="0"/>
          </a:p>
          <a:p>
            <a:r>
              <a:rPr lang="it-IT" sz="3200" b="1" dirty="0" err="1">
                <a:solidFill>
                  <a:srgbClr val="00B050"/>
                </a:solidFill>
              </a:rPr>
              <a:t>Important</a:t>
            </a:r>
            <a:r>
              <a:rPr lang="it-IT" sz="3200" b="1" dirty="0">
                <a:solidFill>
                  <a:srgbClr val="00B050"/>
                </a:solidFill>
              </a:rPr>
              <a:t> </a:t>
            </a:r>
            <a:r>
              <a:rPr lang="it-IT" sz="3200" b="1" dirty="0" err="1">
                <a:solidFill>
                  <a:srgbClr val="00B050"/>
                </a:solidFill>
              </a:rPr>
              <a:t>Coefficients</a:t>
            </a:r>
            <a:r>
              <a:rPr lang="it-IT" sz="3200" dirty="0"/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3200" dirty="0"/>
              <a:t>Explicit (-)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3200" dirty="0"/>
              <a:t>Valence (+)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3200" dirty="0"/>
              <a:t>Loudness (-)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it-IT" sz="32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934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39A7F7-E819-F6F7-D06A-B38CACEC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Classical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93D26F7-6FFB-4975-3CA1-5325B140E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112" y="1997924"/>
            <a:ext cx="5944115" cy="4099915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AABEFC9-A824-5E87-E8C7-B0D3ABE0CBD2}"/>
              </a:ext>
            </a:extLst>
          </p:cNvPr>
          <p:cNvSpPr txBox="1"/>
          <p:nvPr/>
        </p:nvSpPr>
        <p:spPr>
          <a:xfrm>
            <a:off x="6708710" y="2006082"/>
            <a:ext cx="498717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FF0000"/>
                </a:solidFill>
              </a:rPr>
              <a:t>Zero </a:t>
            </a:r>
            <a:r>
              <a:rPr lang="it-IT" sz="3200" b="1" dirty="0" err="1">
                <a:solidFill>
                  <a:srgbClr val="FF0000"/>
                </a:solidFill>
              </a:rPr>
              <a:t>coefficients</a:t>
            </a:r>
            <a:r>
              <a:rPr lang="it-IT" sz="3200" dirty="0"/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000" dirty="0" err="1"/>
              <a:t>Popularity</a:t>
            </a:r>
            <a:endParaRPr lang="it-IT" sz="20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000" dirty="0"/>
              <a:t>Energy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000" dirty="0"/>
              <a:t>Key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000" dirty="0"/>
              <a:t>Mode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000" dirty="0" err="1"/>
              <a:t>Speechiness</a:t>
            </a:r>
            <a:endParaRPr lang="it-IT" sz="20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000" dirty="0" err="1"/>
              <a:t>Liveness</a:t>
            </a:r>
            <a:endParaRPr lang="it-IT" sz="20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000" dirty="0"/>
              <a:t>Tempo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000" dirty="0"/>
              <a:t>Time </a:t>
            </a:r>
            <a:r>
              <a:rPr lang="it-IT" sz="2000" dirty="0" err="1"/>
              <a:t>signiture</a:t>
            </a:r>
            <a:endParaRPr lang="it-IT" sz="2000" dirty="0"/>
          </a:p>
          <a:p>
            <a:r>
              <a:rPr lang="it-IT" sz="3200" b="1" dirty="0" err="1">
                <a:solidFill>
                  <a:srgbClr val="00B050"/>
                </a:solidFill>
              </a:rPr>
              <a:t>Important</a:t>
            </a:r>
            <a:r>
              <a:rPr lang="it-IT" sz="3200" b="1" dirty="0">
                <a:solidFill>
                  <a:srgbClr val="00B050"/>
                </a:solidFill>
              </a:rPr>
              <a:t> </a:t>
            </a:r>
            <a:r>
              <a:rPr lang="it-IT" sz="3200" b="1" dirty="0" err="1">
                <a:solidFill>
                  <a:srgbClr val="00B050"/>
                </a:solidFill>
              </a:rPr>
              <a:t>Coefficients</a:t>
            </a:r>
            <a:r>
              <a:rPr lang="it-IT" sz="3200" dirty="0"/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000" dirty="0" err="1"/>
              <a:t>Acousticness</a:t>
            </a:r>
            <a:r>
              <a:rPr lang="it-IT" sz="2000" dirty="0"/>
              <a:t> (+)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000" dirty="0" err="1"/>
              <a:t>Instrumentalness</a:t>
            </a:r>
            <a:r>
              <a:rPr lang="it-IT" sz="2000" dirty="0"/>
              <a:t> (+)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000" dirty="0"/>
              <a:t>Loudness (-)</a:t>
            </a:r>
          </a:p>
        </p:txBody>
      </p:sp>
    </p:spTree>
    <p:extLst>
      <p:ext uri="{BB962C8B-B14F-4D97-AF65-F5344CB8AC3E}">
        <p14:creationId xmlns:p14="http://schemas.microsoft.com/office/powerpoint/2010/main" val="2586335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54BB29-66DB-4C34-B222-B00E42EF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Country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32C62BB-5959-C22E-D674-F0DD8DF3B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808" y="2028884"/>
            <a:ext cx="5921253" cy="4084674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5CD75B6-14AA-D8EB-1A68-6AECF23C4C22}"/>
              </a:ext>
            </a:extLst>
          </p:cNvPr>
          <p:cNvSpPr txBox="1"/>
          <p:nvPr/>
        </p:nvSpPr>
        <p:spPr>
          <a:xfrm>
            <a:off x="7079602" y="1874983"/>
            <a:ext cx="60975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Zero </a:t>
            </a:r>
            <a:r>
              <a:rPr lang="it-IT" sz="2800" b="1" dirty="0" err="1">
                <a:solidFill>
                  <a:srgbClr val="FF0000"/>
                </a:solidFill>
              </a:rPr>
              <a:t>coefficients</a:t>
            </a:r>
            <a:r>
              <a:rPr lang="it-IT" sz="2800" dirty="0"/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/>
              <a:t>Energy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 err="1"/>
              <a:t>Danceability</a:t>
            </a:r>
            <a:endParaRPr lang="it-IT" sz="28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/>
              <a:t>Loudness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 err="1"/>
              <a:t>Liveness</a:t>
            </a:r>
            <a:endParaRPr lang="it-IT" sz="28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/>
              <a:t>Time </a:t>
            </a:r>
            <a:r>
              <a:rPr lang="it-IT" sz="2800" dirty="0" err="1"/>
              <a:t>signiture</a:t>
            </a:r>
            <a:endParaRPr lang="it-IT" sz="2800" dirty="0"/>
          </a:p>
          <a:p>
            <a:r>
              <a:rPr lang="it-IT" sz="2800" b="1" dirty="0" err="1">
                <a:solidFill>
                  <a:srgbClr val="00B050"/>
                </a:solidFill>
              </a:rPr>
              <a:t>Important</a:t>
            </a:r>
            <a:r>
              <a:rPr lang="it-IT" sz="2800" b="1" dirty="0">
                <a:solidFill>
                  <a:srgbClr val="00B050"/>
                </a:solidFill>
              </a:rPr>
              <a:t> </a:t>
            </a:r>
            <a:r>
              <a:rPr lang="it-IT" sz="2800" b="1" dirty="0" err="1">
                <a:solidFill>
                  <a:srgbClr val="00B050"/>
                </a:solidFill>
              </a:rPr>
              <a:t>Coefficients</a:t>
            </a:r>
            <a:r>
              <a:rPr lang="it-IT" sz="2800" dirty="0"/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 err="1"/>
              <a:t>Speechiness</a:t>
            </a:r>
            <a:r>
              <a:rPr lang="it-IT" sz="2800" dirty="0"/>
              <a:t>(-)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/>
              <a:t>Mode(+)</a:t>
            </a:r>
          </a:p>
        </p:txBody>
      </p:sp>
    </p:spTree>
    <p:extLst>
      <p:ext uri="{BB962C8B-B14F-4D97-AF65-F5344CB8AC3E}">
        <p14:creationId xmlns:p14="http://schemas.microsoft.com/office/powerpoint/2010/main" val="201641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3C556D-BE4B-F5A9-36A5-1E924192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C4BCF3-754C-3A5B-26AA-831D6911A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dataset was downloaded from Kaggle in a CSV format</a:t>
            </a:r>
          </a:p>
          <a:p>
            <a:r>
              <a:rPr lang="en-US" sz="2800" dirty="0"/>
              <a:t>21 columns, 11400 rows</a:t>
            </a:r>
          </a:p>
          <a:p>
            <a:r>
              <a:rPr lang="en-US" sz="2800" dirty="0"/>
              <a:t>No missing values</a:t>
            </a:r>
          </a:p>
          <a:p>
            <a:r>
              <a:rPr lang="en-US" sz="2800" dirty="0"/>
              <a:t>5 nominal columns were removed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16 columns remaining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15 features and 1 response variable (genre)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0150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9668FB-7C72-A339-3A18-05CC05ED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Electronic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6C70D19-C9AF-6A73-808D-FEB079F57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206" y="2147605"/>
            <a:ext cx="5913632" cy="4061812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920A2B2-95D4-B9B1-865A-AC166CBAC479}"/>
              </a:ext>
            </a:extLst>
          </p:cNvPr>
          <p:cNvSpPr txBox="1"/>
          <p:nvPr/>
        </p:nvSpPr>
        <p:spPr>
          <a:xfrm>
            <a:off x="7259216" y="2041000"/>
            <a:ext cx="446003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Zero </a:t>
            </a:r>
            <a:r>
              <a:rPr lang="it-IT" sz="2800" b="1" dirty="0" err="1">
                <a:solidFill>
                  <a:srgbClr val="FF0000"/>
                </a:solidFill>
              </a:rPr>
              <a:t>coefficients</a:t>
            </a:r>
            <a:r>
              <a:rPr lang="it-IT" sz="2800" dirty="0"/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/>
              <a:t>Duration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/>
              <a:t>Time </a:t>
            </a:r>
            <a:r>
              <a:rPr lang="it-IT" sz="2800" dirty="0" err="1"/>
              <a:t>signiture</a:t>
            </a:r>
            <a:endParaRPr lang="it-IT" sz="28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/>
              <a:t>Loudness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/>
              <a:t>Key</a:t>
            </a:r>
          </a:p>
          <a:p>
            <a:r>
              <a:rPr lang="it-IT" sz="2800" b="1" dirty="0" err="1">
                <a:solidFill>
                  <a:srgbClr val="00B050"/>
                </a:solidFill>
              </a:rPr>
              <a:t>Important</a:t>
            </a:r>
            <a:r>
              <a:rPr lang="it-IT" sz="2800" b="1" dirty="0">
                <a:solidFill>
                  <a:srgbClr val="00B050"/>
                </a:solidFill>
              </a:rPr>
              <a:t> </a:t>
            </a:r>
            <a:r>
              <a:rPr lang="it-IT" sz="2800" b="1" dirty="0" err="1">
                <a:solidFill>
                  <a:srgbClr val="00B050"/>
                </a:solidFill>
              </a:rPr>
              <a:t>Coefficients</a:t>
            </a:r>
            <a:r>
              <a:rPr lang="it-IT" sz="2800" dirty="0"/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 err="1"/>
              <a:t>Instrumentalness</a:t>
            </a:r>
            <a:r>
              <a:rPr lang="it-IT" sz="2800" dirty="0"/>
              <a:t>(+)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 err="1"/>
              <a:t>Danceability</a:t>
            </a:r>
            <a:r>
              <a:rPr lang="it-IT" sz="2800" dirty="0"/>
              <a:t>(+)</a:t>
            </a:r>
          </a:p>
        </p:txBody>
      </p:sp>
    </p:spTree>
    <p:extLst>
      <p:ext uri="{BB962C8B-B14F-4D97-AF65-F5344CB8AC3E}">
        <p14:creationId xmlns:p14="http://schemas.microsoft.com/office/powerpoint/2010/main" val="2695997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83A041-9751-3411-8D59-B521C1BB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Hip-Hop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96028D3-D88E-095E-6F11-249C56023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135" y="2050331"/>
            <a:ext cx="5959356" cy="4115157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BDA752D-53A3-696B-3F46-27A71EE3316F}"/>
              </a:ext>
            </a:extLst>
          </p:cNvPr>
          <p:cNvSpPr txBox="1"/>
          <p:nvPr/>
        </p:nvSpPr>
        <p:spPr>
          <a:xfrm>
            <a:off x="7002057" y="2050331"/>
            <a:ext cx="609755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Zero </a:t>
            </a:r>
            <a:r>
              <a:rPr lang="it-IT" sz="2800" b="1" dirty="0" err="1">
                <a:solidFill>
                  <a:srgbClr val="FF0000"/>
                </a:solidFill>
              </a:rPr>
              <a:t>coefficients</a:t>
            </a:r>
            <a:r>
              <a:rPr lang="it-IT" sz="2800" dirty="0"/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/>
              <a:t>Duration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/>
              <a:t>Energy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/>
              <a:t>Key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 err="1"/>
              <a:t>Acousticness</a:t>
            </a:r>
            <a:endParaRPr lang="it-IT" sz="28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 err="1"/>
              <a:t>Instrumentalness</a:t>
            </a:r>
            <a:endParaRPr lang="it-IT" sz="2800" dirty="0"/>
          </a:p>
          <a:p>
            <a:r>
              <a:rPr lang="it-IT" sz="2800" b="1" dirty="0" err="1">
                <a:solidFill>
                  <a:srgbClr val="00B050"/>
                </a:solidFill>
              </a:rPr>
              <a:t>Important</a:t>
            </a:r>
            <a:r>
              <a:rPr lang="it-IT" sz="2800" b="1" dirty="0">
                <a:solidFill>
                  <a:srgbClr val="00B050"/>
                </a:solidFill>
              </a:rPr>
              <a:t> </a:t>
            </a:r>
            <a:r>
              <a:rPr lang="it-IT" sz="2800" b="1" dirty="0" err="1">
                <a:solidFill>
                  <a:srgbClr val="00B050"/>
                </a:solidFill>
              </a:rPr>
              <a:t>Coefficients</a:t>
            </a:r>
            <a:r>
              <a:rPr lang="it-IT" sz="2800" dirty="0"/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/>
              <a:t>Explicit(+)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 err="1"/>
              <a:t>Danceability</a:t>
            </a:r>
            <a:r>
              <a:rPr lang="it-IT" sz="2800" dirty="0"/>
              <a:t>(+)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/>
              <a:t>Loudness(+)</a:t>
            </a:r>
          </a:p>
        </p:txBody>
      </p:sp>
    </p:spTree>
    <p:extLst>
      <p:ext uri="{BB962C8B-B14F-4D97-AF65-F5344CB8AC3E}">
        <p14:creationId xmlns:p14="http://schemas.microsoft.com/office/powerpoint/2010/main" val="3062999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010416-98C5-FD10-1045-76ED5863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Jazz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07107AE-61FC-047E-F24C-929179D1F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054299"/>
            <a:ext cx="5944115" cy="4061812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4EDDE82-B1FE-B88B-6D0C-CF34E4BCB5C9}"/>
              </a:ext>
            </a:extLst>
          </p:cNvPr>
          <p:cNvSpPr txBox="1"/>
          <p:nvPr/>
        </p:nvSpPr>
        <p:spPr>
          <a:xfrm>
            <a:off x="7219562" y="1975685"/>
            <a:ext cx="60975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Zero </a:t>
            </a:r>
            <a:r>
              <a:rPr lang="it-IT" sz="2800" b="1" dirty="0" err="1">
                <a:solidFill>
                  <a:srgbClr val="FF0000"/>
                </a:solidFill>
              </a:rPr>
              <a:t>coefficients</a:t>
            </a:r>
            <a:r>
              <a:rPr lang="it-IT" sz="2800" dirty="0"/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/>
              <a:t>Mode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 err="1"/>
              <a:t>Speechiness</a:t>
            </a:r>
            <a:endParaRPr lang="it-IT" sz="2800" dirty="0"/>
          </a:p>
          <a:p>
            <a:r>
              <a:rPr lang="it-IT" sz="2800" b="1" dirty="0" err="1">
                <a:solidFill>
                  <a:srgbClr val="00B050"/>
                </a:solidFill>
              </a:rPr>
              <a:t>Important</a:t>
            </a:r>
            <a:r>
              <a:rPr lang="it-IT" sz="2800" b="1" dirty="0">
                <a:solidFill>
                  <a:srgbClr val="00B050"/>
                </a:solidFill>
              </a:rPr>
              <a:t> </a:t>
            </a:r>
            <a:r>
              <a:rPr lang="it-IT" sz="2800" b="1" dirty="0" err="1">
                <a:solidFill>
                  <a:srgbClr val="00B050"/>
                </a:solidFill>
              </a:rPr>
              <a:t>Coefficients</a:t>
            </a:r>
            <a:r>
              <a:rPr lang="it-IT" sz="2800" dirty="0"/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/>
              <a:t>Energy(-)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 err="1"/>
              <a:t>Acousticness</a:t>
            </a:r>
            <a:r>
              <a:rPr lang="it-IT" sz="2800" dirty="0"/>
              <a:t>(+)</a:t>
            </a:r>
          </a:p>
        </p:txBody>
      </p:sp>
    </p:spTree>
    <p:extLst>
      <p:ext uri="{BB962C8B-B14F-4D97-AF65-F5344CB8AC3E}">
        <p14:creationId xmlns:p14="http://schemas.microsoft.com/office/powerpoint/2010/main" val="2690844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66A75C-0632-301E-D4D4-FAFDCE4A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2127CBA-A85C-6ABB-02B3-C755B3C51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007" y="2078322"/>
            <a:ext cx="5928874" cy="4099915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DC42F6D-87F5-9478-55F2-EF813613F7CF}"/>
              </a:ext>
            </a:extLst>
          </p:cNvPr>
          <p:cNvSpPr txBox="1"/>
          <p:nvPr/>
        </p:nvSpPr>
        <p:spPr>
          <a:xfrm>
            <a:off x="7002057" y="2078322"/>
            <a:ext cx="609755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Zero </a:t>
            </a:r>
            <a:r>
              <a:rPr lang="it-IT" sz="2800" b="1" dirty="0" err="1">
                <a:solidFill>
                  <a:srgbClr val="FF0000"/>
                </a:solidFill>
              </a:rPr>
              <a:t>coefficients</a:t>
            </a:r>
            <a:r>
              <a:rPr lang="it-IT" sz="2800" dirty="0"/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/>
              <a:t>Duration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/>
              <a:t>Explicit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/>
              <a:t>Key</a:t>
            </a:r>
          </a:p>
          <a:p>
            <a:r>
              <a:rPr lang="it-IT" sz="2800" b="1" dirty="0" err="1">
                <a:solidFill>
                  <a:srgbClr val="00B050"/>
                </a:solidFill>
              </a:rPr>
              <a:t>Important</a:t>
            </a:r>
            <a:r>
              <a:rPr lang="it-IT" sz="2800" b="1" dirty="0">
                <a:solidFill>
                  <a:srgbClr val="00B050"/>
                </a:solidFill>
              </a:rPr>
              <a:t> </a:t>
            </a:r>
            <a:r>
              <a:rPr lang="it-IT" sz="2800" b="1" dirty="0" err="1">
                <a:solidFill>
                  <a:srgbClr val="00B050"/>
                </a:solidFill>
              </a:rPr>
              <a:t>Coefficients</a:t>
            </a:r>
            <a:r>
              <a:rPr lang="it-IT" sz="2800" dirty="0"/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 err="1"/>
              <a:t>Popularity</a:t>
            </a:r>
            <a:r>
              <a:rPr lang="it-IT" sz="2800" dirty="0"/>
              <a:t> (+)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 err="1"/>
              <a:t>Danceability</a:t>
            </a:r>
            <a:r>
              <a:rPr lang="it-IT" sz="2800" dirty="0"/>
              <a:t> (+)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/>
              <a:t>Loudness (+)</a:t>
            </a:r>
          </a:p>
        </p:txBody>
      </p:sp>
    </p:spTree>
    <p:extLst>
      <p:ext uri="{BB962C8B-B14F-4D97-AF65-F5344CB8AC3E}">
        <p14:creationId xmlns:p14="http://schemas.microsoft.com/office/powerpoint/2010/main" val="503741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259C8B-0342-35B2-8E31-779CF258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Reggae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855D85E-83B0-2EE0-13AE-C2260C249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610" y="2156154"/>
            <a:ext cx="5928874" cy="4138019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510B2C1-8575-07F0-755D-0A139376337F}"/>
              </a:ext>
            </a:extLst>
          </p:cNvPr>
          <p:cNvSpPr txBox="1"/>
          <p:nvPr/>
        </p:nvSpPr>
        <p:spPr>
          <a:xfrm>
            <a:off x="7172909" y="2022338"/>
            <a:ext cx="60975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Zero </a:t>
            </a:r>
            <a:r>
              <a:rPr lang="it-IT" sz="2800" b="1" dirty="0" err="1">
                <a:solidFill>
                  <a:srgbClr val="FF0000"/>
                </a:solidFill>
              </a:rPr>
              <a:t>coefficients</a:t>
            </a:r>
            <a:r>
              <a:rPr lang="it-IT" sz="2800" dirty="0"/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/>
              <a:t>Key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/>
              <a:t>Mode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 err="1"/>
              <a:t>Liveness</a:t>
            </a:r>
            <a:endParaRPr lang="it-IT" sz="28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/>
              <a:t>Valence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/>
              <a:t>Tempo</a:t>
            </a:r>
          </a:p>
          <a:p>
            <a:r>
              <a:rPr lang="it-IT" sz="2800" b="1" dirty="0" err="1">
                <a:solidFill>
                  <a:srgbClr val="00B050"/>
                </a:solidFill>
              </a:rPr>
              <a:t>Important</a:t>
            </a:r>
            <a:r>
              <a:rPr lang="it-IT" sz="2800" b="1" dirty="0">
                <a:solidFill>
                  <a:srgbClr val="00B050"/>
                </a:solidFill>
              </a:rPr>
              <a:t> </a:t>
            </a:r>
            <a:r>
              <a:rPr lang="it-IT" sz="2800" b="1" dirty="0" err="1">
                <a:solidFill>
                  <a:srgbClr val="00B050"/>
                </a:solidFill>
              </a:rPr>
              <a:t>Coefficients</a:t>
            </a:r>
            <a:r>
              <a:rPr lang="it-IT" sz="2800" dirty="0"/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 err="1"/>
              <a:t>Danceability</a:t>
            </a:r>
            <a:r>
              <a:rPr lang="it-IT" sz="2800" dirty="0"/>
              <a:t> (+)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/>
              <a:t>Loudness (+)</a:t>
            </a:r>
          </a:p>
        </p:txBody>
      </p:sp>
    </p:spTree>
    <p:extLst>
      <p:ext uri="{BB962C8B-B14F-4D97-AF65-F5344CB8AC3E}">
        <p14:creationId xmlns:p14="http://schemas.microsoft.com/office/powerpoint/2010/main" val="698469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28CB61-B0F8-412C-2117-3822477F9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Rock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51EC08F-30A5-41B6-51EA-BDAEACE03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557" y="2131676"/>
            <a:ext cx="5921253" cy="4122777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B669C8-E4FF-57A5-44AD-1DA3DA71692F}"/>
              </a:ext>
            </a:extLst>
          </p:cNvPr>
          <p:cNvSpPr txBox="1"/>
          <p:nvPr/>
        </p:nvSpPr>
        <p:spPr>
          <a:xfrm>
            <a:off x="7144917" y="1992461"/>
            <a:ext cx="609755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Zero </a:t>
            </a:r>
            <a:r>
              <a:rPr lang="it-IT" sz="2800" b="1" dirty="0" err="1">
                <a:solidFill>
                  <a:srgbClr val="FF0000"/>
                </a:solidFill>
              </a:rPr>
              <a:t>coefficients</a:t>
            </a:r>
            <a:r>
              <a:rPr lang="it-IT" sz="2800" dirty="0"/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/>
              <a:t>Duration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/>
              <a:t>Key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/>
              <a:t>Loudness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 err="1"/>
              <a:t>Instrumentalness</a:t>
            </a:r>
            <a:endParaRPr lang="it-IT" sz="28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/>
              <a:t>Tempo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/>
              <a:t>Time </a:t>
            </a:r>
            <a:r>
              <a:rPr lang="it-IT" sz="2800" dirty="0" err="1"/>
              <a:t>signiture</a:t>
            </a:r>
            <a:endParaRPr lang="it-IT" sz="2800" dirty="0"/>
          </a:p>
          <a:p>
            <a:r>
              <a:rPr lang="it-IT" sz="2800" b="1" dirty="0" err="1">
                <a:solidFill>
                  <a:srgbClr val="00B050"/>
                </a:solidFill>
              </a:rPr>
              <a:t>Important</a:t>
            </a:r>
            <a:r>
              <a:rPr lang="it-IT" sz="2800" b="1" dirty="0">
                <a:solidFill>
                  <a:srgbClr val="00B050"/>
                </a:solidFill>
              </a:rPr>
              <a:t> </a:t>
            </a:r>
            <a:r>
              <a:rPr lang="it-IT" sz="2800" b="1" dirty="0" err="1">
                <a:solidFill>
                  <a:srgbClr val="00B050"/>
                </a:solidFill>
              </a:rPr>
              <a:t>Coefficients</a:t>
            </a:r>
            <a:r>
              <a:rPr lang="it-IT" sz="2800" dirty="0"/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 err="1"/>
              <a:t>Speechiness</a:t>
            </a:r>
            <a:r>
              <a:rPr lang="it-IT" sz="2800" dirty="0"/>
              <a:t> (-)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 err="1"/>
              <a:t>Acousticness</a:t>
            </a:r>
            <a:r>
              <a:rPr lang="it-IT" sz="2800" dirty="0"/>
              <a:t> (-)</a:t>
            </a:r>
          </a:p>
        </p:txBody>
      </p:sp>
    </p:spTree>
    <p:extLst>
      <p:ext uri="{BB962C8B-B14F-4D97-AF65-F5344CB8AC3E}">
        <p14:creationId xmlns:p14="http://schemas.microsoft.com/office/powerpoint/2010/main" val="8062707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99EAC6-D09D-9BED-B2CD-05475145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K-</a:t>
            </a:r>
            <a:r>
              <a:rPr lang="it-IT" dirty="0" err="1"/>
              <a:t>Nearest</a:t>
            </a:r>
            <a:r>
              <a:rPr lang="it-IT" dirty="0"/>
              <a:t> </a:t>
            </a:r>
            <a:r>
              <a:rPr lang="it-IT" dirty="0" err="1"/>
              <a:t>Neighbours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2850B5-E563-2560-09FC-064E54A17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optimal K found from cross-validation was K=1</a:t>
            </a:r>
          </a:p>
          <a:p>
            <a:r>
              <a:rPr lang="en-US" sz="3200" dirty="0"/>
              <a:t>Accuracy= </a:t>
            </a:r>
            <a:r>
              <a:rPr lang="it-IT" sz="3200" dirty="0"/>
              <a:t>54.39%</a:t>
            </a:r>
          </a:p>
          <a:p>
            <a:r>
              <a:rPr lang="it-IT" sz="3200" dirty="0"/>
              <a:t>Low </a:t>
            </a:r>
            <a:r>
              <a:rPr lang="it-IT" sz="3200" dirty="0" err="1"/>
              <a:t>precision</a:t>
            </a:r>
            <a:r>
              <a:rPr lang="it-IT" sz="3200" dirty="0"/>
              <a:t> of </a:t>
            </a:r>
            <a:r>
              <a:rPr lang="it-IT" sz="3200" dirty="0" err="1"/>
              <a:t>around</a:t>
            </a:r>
            <a:r>
              <a:rPr lang="it-IT" sz="3200" dirty="0"/>
              <a:t> 40% for Blues, Pop and Hip-Hop</a:t>
            </a:r>
          </a:p>
          <a:p>
            <a:r>
              <a:rPr lang="it-IT" sz="3200" dirty="0" err="1"/>
              <a:t>Very</a:t>
            </a:r>
            <a:r>
              <a:rPr lang="it-IT" sz="3200" dirty="0"/>
              <a:t> High </a:t>
            </a:r>
            <a:r>
              <a:rPr lang="it-IT" sz="3200" dirty="0" err="1"/>
              <a:t>precision</a:t>
            </a:r>
            <a:r>
              <a:rPr lang="it-IT" sz="3200" dirty="0"/>
              <a:t> of 87% for </a:t>
            </a:r>
            <a:r>
              <a:rPr lang="it-IT" sz="3200" dirty="0" err="1"/>
              <a:t>classical</a:t>
            </a:r>
            <a:endParaRPr lang="it-IT" sz="32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0222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4F6798-F39E-1215-5B96-F5F6FE90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Random </a:t>
            </a:r>
            <a:r>
              <a:rPr lang="it-IT" dirty="0" err="1"/>
              <a:t>Forest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162D9E-91AC-DE31-9CDF-FED1DD6A7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Applied cross-validation to find the optimal number of variables randomly sampled as candidates at each split when building each tree in the forest: </a:t>
            </a:r>
            <a:r>
              <a:rPr lang="en-US" sz="2800" dirty="0" err="1"/>
              <a:t>mtry</a:t>
            </a:r>
            <a:r>
              <a:rPr lang="en-US" sz="2800" dirty="0"/>
              <a:t>=8</a:t>
            </a:r>
          </a:p>
          <a:p>
            <a:r>
              <a:rPr lang="en-US" sz="2800" dirty="0"/>
              <a:t>Accuracy=67.78%</a:t>
            </a:r>
          </a:p>
          <a:p>
            <a:r>
              <a:rPr lang="en-US" sz="2800" dirty="0"/>
              <a:t>Min class precision of 50%: Blues increased by around 10% compared to KNN</a:t>
            </a:r>
          </a:p>
          <a:p>
            <a:r>
              <a:rPr lang="en-US" sz="2800" dirty="0"/>
              <a:t>Max class precision (classical) is basically the same: 87.67%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7128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A51E30-E225-2521-41BD-066CBF987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Boosting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4681F5-EB0C-5687-B8EA-4313DD1C2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Applied cross-</a:t>
            </a:r>
            <a:r>
              <a:rPr lang="it-IT" sz="2800" dirty="0" err="1"/>
              <a:t>validation</a:t>
            </a:r>
            <a:r>
              <a:rPr lang="it-IT" sz="2800" dirty="0"/>
              <a:t> to </a:t>
            </a:r>
            <a:r>
              <a:rPr lang="it-IT" sz="2800" dirty="0" err="1"/>
              <a:t>select</a:t>
            </a:r>
            <a:r>
              <a:rPr lang="it-IT" sz="2800" dirty="0"/>
              <a:t> </a:t>
            </a:r>
            <a:r>
              <a:rPr lang="it-IT" sz="2800" dirty="0" err="1"/>
              <a:t>number</a:t>
            </a:r>
            <a:r>
              <a:rPr lang="it-IT" sz="2800" dirty="0"/>
              <a:t> of </a:t>
            </a:r>
            <a:r>
              <a:rPr lang="it-IT" sz="2800" dirty="0" err="1"/>
              <a:t>trees</a:t>
            </a:r>
            <a:r>
              <a:rPr lang="it-IT" sz="2800" dirty="0"/>
              <a:t>=2000, interaction </a:t>
            </a:r>
            <a:r>
              <a:rPr lang="it-IT" sz="2800" dirty="0" err="1"/>
              <a:t>depth</a:t>
            </a:r>
            <a:r>
              <a:rPr lang="it-IT" sz="2800" dirty="0"/>
              <a:t>=10 and </a:t>
            </a:r>
            <a:r>
              <a:rPr lang="it-IT" sz="2800" dirty="0" err="1"/>
              <a:t>shrinkage</a:t>
            </a:r>
            <a:r>
              <a:rPr lang="it-IT" sz="2800" dirty="0"/>
              <a:t>=0.01</a:t>
            </a:r>
          </a:p>
          <a:p>
            <a:r>
              <a:rPr lang="it-IT" sz="2800" b="1" dirty="0" err="1">
                <a:solidFill>
                  <a:srgbClr val="92D050"/>
                </a:solidFill>
              </a:rPr>
              <a:t>Accuracy</a:t>
            </a:r>
            <a:r>
              <a:rPr lang="it-IT" sz="2800" b="1" dirty="0">
                <a:solidFill>
                  <a:srgbClr val="92D050"/>
                </a:solidFill>
              </a:rPr>
              <a:t> = 90%</a:t>
            </a:r>
          </a:p>
          <a:p>
            <a:r>
              <a:rPr lang="it-IT" sz="2800" dirty="0" err="1"/>
              <a:t>Lowest</a:t>
            </a:r>
            <a:r>
              <a:rPr lang="it-IT" sz="2800" dirty="0"/>
              <a:t> class </a:t>
            </a:r>
            <a:r>
              <a:rPr lang="it-IT" sz="2800" dirty="0" err="1"/>
              <a:t>precision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84.21% for Reggae</a:t>
            </a:r>
          </a:p>
          <a:p>
            <a:r>
              <a:rPr lang="it-IT" sz="2800" dirty="0"/>
              <a:t>Blues </a:t>
            </a:r>
            <a:r>
              <a:rPr lang="it-IT" sz="2800" dirty="0" err="1"/>
              <a:t>precision</a:t>
            </a:r>
            <a:r>
              <a:rPr lang="it-IT" sz="2800" dirty="0"/>
              <a:t> =88.04% (</a:t>
            </a:r>
            <a:r>
              <a:rPr lang="it-IT" sz="2800" dirty="0" err="1"/>
              <a:t>Lowest</a:t>
            </a:r>
            <a:r>
              <a:rPr lang="it-IT" sz="2800" dirty="0"/>
              <a:t> in </a:t>
            </a:r>
            <a:r>
              <a:rPr lang="it-IT" sz="2800" dirty="0" err="1"/>
              <a:t>most</a:t>
            </a:r>
            <a:r>
              <a:rPr lang="it-IT" sz="2800" dirty="0"/>
              <a:t> </a:t>
            </a:r>
            <a:r>
              <a:rPr lang="it-IT" sz="2800" dirty="0" err="1"/>
              <a:t>other</a:t>
            </a:r>
            <a:r>
              <a:rPr lang="it-IT" sz="2800" dirty="0"/>
              <a:t> models)</a:t>
            </a:r>
          </a:p>
          <a:p>
            <a:r>
              <a:rPr lang="it-IT" sz="2800" dirty="0" err="1"/>
              <a:t>Highest</a:t>
            </a:r>
            <a:r>
              <a:rPr lang="it-IT" sz="2800" dirty="0"/>
              <a:t> </a:t>
            </a:r>
            <a:r>
              <a:rPr lang="it-IT" sz="2800" dirty="0" err="1"/>
              <a:t>precision</a:t>
            </a:r>
            <a:r>
              <a:rPr lang="it-IT" sz="2800" dirty="0"/>
              <a:t> class </a:t>
            </a:r>
            <a:r>
              <a:rPr lang="it-IT" sz="2800" dirty="0" err="1"/>
              <a:t>Classical</a:t>
            </a:r>
            <a:r>
              <a:rPr lang="it-IT" sz="2800" dirty="0"/>
              <a:t> = 99.5%</a:t>
            </a:r>
          </a:p>
          <a:p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5169381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9C7AB2-BE79-E042-A4CC-F538BF5C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Variable</a:t>
            </a:r>
            <a:r>
              <a:rPr lang="it-IT" dirty="0"/>
              <a:t> Relative </a:t>
            </a:r>
            <a:r>
              <a:rPr lang="it-IT" dirty="0" err="1"/>
              <a:t>Influence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1DC4B48-0BFD-C5AC-28B8-6BAE76090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247" y="2103981"/>
            <a:ext cx="5928874" cy="4130398"/>
          </a:xfrm>
        </p:spPr>
      </p:pic>
    </p:spTree>
    <p:extLst>
      <p:ext uri="{BB962C8B-B14F-4D97-AF65-F5344CB8AC3E}">
        <p14:creationId xmlns:p14="http://schemas.microsoft.com/office/powerpoint/2010/main" val="139260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E00B3B-72E4-EB97-BCBB-60253192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Description</a:t>
            </a:r>
            <a:r>
              <a:rPr lang="it-IT" dirty="0"/>
              <a:t> of Features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4070AF-12BE-8861-3215-32C61FA37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popularity</a:t>
            </a:r>
            <a:r>
              <a:rPr lang="en-US" dirty="0"/>
              <a:t>: A score indicating how popular a track is on Spotify (ranging from 0 to 100).</a:t>
            </a:r>
          </a:p>
          <a:p>
            <a:r>
              <a:rPr lang="en-US" b="1" dirty="0" err="1"/>
              <a:t>duration_ms</a:t>
            </a:r>
            <a:r>
              <a:rPr lang="en-US" dirty="0"/>
              <a:t>: The duration of a track in milliseconds. </a:t>
            </a:r>
          </a:p>
          <a:p>
            <a:r>
              <a:rPr lang="en-US" b="1" dirty="0"/>
              <a:t>explicit</a:t>
            </a:r>
            <a:r>
              <a:rPr lang="en-US" dirty="0"/>
              <a:t>: Indicates whether a track contains explicit content (True or False). </a:t>
            </a:r>
          </a:p>
          <a:p>
            <a:r>
              <a:rPr lang="en-US" b="1" dirty="0"/>
              <a:t>Danceability</a:t>
            </a:r>
            <a:r>
              <a:rPr lang="en-US" dirty="0"/>
              <a:t>: Danceability measures how suitable a track is for dancing, ranging from 0 to 1. Tracks with high danceability scores are more energetic and rhythmic, making them ideal for dancing.</a:t>
            </a:r>
          </a:p>
          <a:p>
            <a:r>
              <a:rPr lang="en-US" b="1" dirty="0"/>
              <a:t>Energy</a:t>
            </a:r>
            <a:r>
              <a:rPr lang="en-US" dirty="0"/>
              <a:t>: Energy represents intensity and activity within a song on a scale from 0 to 1. Tracks with high energy tend to be more fast-paced and intense.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1501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3CF9E96-4989-BB4E-2951-BC100AC20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THANK YOU FOR YOUR ATTENTION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8B9A3F5E-5763-0CD3-DE2A-BBAD81BB8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121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DE7889-7897-0FB4-4B39-1010665F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Description</a:t>
            </a:r>
            <a:r>
              <a:rPr lang="it-IT" dirty="0"/>
              <a:t> of Features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619728-2502-EB3B-1E7B-42405CF5E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Loudness:</a:t>
            </a:r>
            <a:r>
              <a:rPr lang="en-US" dirty="0"/>
              <a:t> Loudness indicates how loud or quiet an entire song is in decibels (dB). Positive values represent louder songs while negative values suggest quieter ones.</a:t>
            </a:r>
          </a:p>
          <a:p>
            <a:r>
              <a:rPr lang="en-US" b="1" dirty="0"/>
              <a:t>Key: </a:t>
            </a:r>
            <a:r>
              <a:rPr lang="en-US" dirty="0"/>
              <a:t>Key refers to different musical keys assigned integers ranging from 0-11, with each number representing a different key. Knowing the key can provide insights into the mood and tone of a song. </a:t>
            </a:r>
          </a:p>
          <a:p>
            <a:r>
              <a:rPr lang="en-US" b="1" dirty="0"/>
              <a:t>mode:</a:t>
            </a:r>
            <a:r>
              <a:rPr lang="en-US" dirty="0"/>
              <a:t> The tonal mode of the track, represented by an integer value (0 for minor, 1 for major)</a:t>
            </a:r>
          </a:p>
          <a:p>
            <a:r>
              <a:rPr lang="en-US" b="1" dirty="0" err="1"/>
              <a:t>speechiness</a:t>
            </a:r>
            <a:r>
              <a:rPr lang="en-US" dirty="0"/>
              <a:t>: A score ranging from 0 to 1 that represents the presence of spoken words in a track. </a:t>
            </a:r>
          </a:p>
          <a:p>
            <a:r>
              <a:rPr lang="en-US" b="1" dirty="0" err="1"/>
              <a:t>acousticness</a:t>
            </a:r>
            <a:r>
              <a:rPr lang="en-US" dirty="0"/>
              <a:t>: A score ranging from 0 to 1 that represents the extent to which a track possesses an acoustic quality.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496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50721B-7422-5845-E9C4-43130D4E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Description</a:t>
            </a:r>
            <a:r>
              <a:rPr lang="it-IT" dirty="0"/>
              <a:t> of Features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541ED-C9A9-58D9-3F54-C1CFFD634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instrumentalness</a:t>
            </a:r>
            <a:r>
              <a:rPr lang="en-US" b="1" dirty="0"/>
              <a:t>: </a:t>
            </a:r>
            <a:r>
              <a:rPr lang="en-US" dirty="0"/>
              <a:t>A score ranging from 0 to 1 that represents the likelihood of a track being instrumental. </a:t>
            </a:r>
          </a:p>
          <a:p>
            <a:r>
              <a:rPr lang="en-US" b="1" dirty="0"/>
              <a:t>Liveness:</a:t>
            </a:r>
            <a:r>
              <a:rPr lang="en-US" dirty="0"/>
              <a:t> A score ranging from 0 to 1 that represents the presence of an audience during the recording or performance of a track. </a:t>
            </a:r>
          </a:p>
          <a:p>
            <a:r>
              <a:rPr lang="en-US" b="1" dirty="0"/>
              <a:t>Valence:</a:t>
            </a:r>
            <a:r>
              <a:rPr lang="en-US" dirty="0"/>
              <a:t> Valence measures the musical positiveness conveyed by a track, ranging from 0 to 1. High valence values indicate more positive or happy tracks, while lower values suggest more negative or sad ones. </a:t>
            </a:r>
          </a:p>
          <a:p>
            <a:r>
              <a:rPr lang="en-US" b="1" dirty="0"/>
              <a:t>Tempo:</a:t>
            </a:r>
            <a:r>
              <a:rPr lang="en-US" dirty="0"/>
              <a:t> Tempo is the speed or pace of a song in beats per minute (BPM). It gives an idea about how fast or slow a track is.</a:t>
            </a:r>
          </a:p>
          <a:p>
            <a:r>
              <a:rPr lang="en-US" dirty="0"/>
              <a:t> </a:t>
            </a:r>
            <a:r>
              <a:rPr lang="en-US" b="1" dirty="0" err="1"/>
              <a:t>time_signature</a:t>
            </a:r>
            <a:r>
              <a:rPr lang="en-US" dirty="0"/>
              <a:t>: The number of beats within each bar of the track.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071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3A5D21-A204-062F-1C3D-55528B4C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Track </a:t>
            </a:r>
            <a:r>
              <a:rPr lang="it-IT" dirty="0" err="1"/>
              <a:t>Genres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8DC574-1679-2628-9641-C6092737C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Classical</a:t>
            </a:r>
            <a:endParaRPr lang="it-IT" dirty="0"/>
          </a:p>
          <a:p>
            <a:r>
              <a:rPr lang="it-IT" dirty="0"/>
              <a:t>Country</a:t>
            </a:r>
          </a:p>
          <a:p>
            <a:r>
              <a:rPr lang="it-IT" dirty="0"/>
              <a:t>Electronic</a:t>
            </a:r>
          </a:p>
          <a:p>
            <a:r>
              <a:rPr lang="it-IT" dirty="0"/>
              <a:t>Hip-Hop</a:t>
            </a:r>
          </a:p>
          <a:p>
            <a:r>
              <a:rPr lang="it-IT" dirty="0"/>
              <a:t>Jazz</a:t>
            </a:r>
          </a:p>
          <a:p>
            <a:r>
              <a:rPr lang="it-IT" dirty="0"/>
              <a:t>Rock</a:t>
            </a:r>
          </a:p>
          <a:p>
            <a:r>
              <a:rPr lang="it-IT" dirty="0"/>
              <a:t>Pop</a:t>
            </a:r>
          </a:p>
          <a:p>
            <a:r>
              <a:rPr lang="it-IT" dirty="0"/>
              <a:t>Blues</a:t>
            </a:r>
          </a:p>
          <a:p>
            <a:r>
              <a:rPr lang="it-IT" dirty="0"/>
              <a:t>Reggae</a:t>
            </a:r>
          </a:p>
        </p:txBody>
      </p:sp>
      <p:sp>
        <p:nvSpPr>
          <p:cNvPr id="4" name="Parentesi graffa chiusa 3">
            <a:extLst>
              <a:ext uri="{FF2B5EF4-FFF2-40B4-BE49-F238E27FC236}">
                <a16:creationId xmlns:a16="http://schemas.microsoft.com/office/drawing/2014/main" id="{C35136CE-4B45-1097-84C5-54DAEE572551}"/>
              </a:ext>
            </a:extLst>
          </p:cNvPr>
          <p:cNvSpPr/>
          <p:nvPr/>
        </p:nvSpPr>
        <p:spPr>
          <a:xfrm>
            <a:off x="3526971" y="2052918"/>
            <a:ext cx="2090058" cy="3788228"/>
          </a:xfrm>
          <a:prstGeom prst="rightBrac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6C2159-A420-0C96-5619-EB8E1CD0FEC9}"/>
              </a:ext>
            </a:extLst>
          </p:cNvPr>
          <p:cNvSpPr txBox="1"/>
          <p:nvPr/>
        </p:nvSpPr>
        <p:spPr>
          <a:xfrm>
            <a:off x="6415972" y="3209730"/>
            <a:ext cx="39001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9 </a:t>
            </a:r>
            <a:r>
              <a:rPr lang="it-IT" sz="4000" b="1" dirty="0" err="1"/>
              <a:t>Genres</a:t>
            </a:r>
            <a:r>
              <a:rPr lang="it-IT" sz="4000" b="1" dirty="0"/>
              <a:t> </a:t>
            </a:r>
            <a:r>
              <a:rPr lang="it-IT" sz="4000" b="1" dirty="0" err="1"/>
              <a:t>Selected</a:t>
            </a:r>
            <a:endParaRPr lang="it-IT" sz="4000" b="1" dirty="0"/>
          </a:p>
        </p:txBody>
      </p:sp>
    </p:spTree>
    <p:extLst>
      <p:ext uri="{BB962C8B-B14F-4D97-AF65-F5344CB8AC3E}">
        <p14:creationId xmlns:p14="http://schemas.microsoft.com/office/powerpoint/2010/main" val="114966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79F554-99DB-A175-E182-6C7D1FC50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EXPLORATORY DATA ANALYSIS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1C4BD5C-2237-A649-C1B9-C3A9A57281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958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ACB7F2-924D-AD51-A70B-6163BEDE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Correlation</a:t>
            </a:r>
            <a:r>
              <a:rPr lang="it-IT" dirty="0"/>
              <a:t> Matrix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00E10C7-881B-0B07-F763-D48E3AC9B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681" y="1446669"/>
            <a:ext cx="6970479" cy="4825032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5CED778-0E7B-966E-A9B3-BECF4933E696}"/>
              </a:ext>
            </a:extLst>
          </p:cNvPr>
          <p:cNvSpPr txBox="1"/>
          <p:nvPr/>
        </p:nvSpPr>
        <p:spPr>
          <a:xfrm>
            <a:off x="8089641" y="1853248"/>
            <a:ext cx="361767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Danceability, energy and loudness are significantly positively correlated with each other and negatively correlated with </a:t>
            </a:r>
            <a:r>
              <a:rPr lang="en-US" sz="2000" dirty="0" err="1"/>
              <a:t>acousticness</a:t>
            </a:r>
            <a:r>
              <a:rPr lang="en-US" sz="2000" dirty="0"/>
              <a:t>, </a:t>
            </a:r>
            <a:r>
              <a:rPr lang="en-US" sz="2000" dirty="0" err="1"/>
              <a:t>instrumentalness</a:t>
            </a:r>
            <a:r>
              <a:rPr lang="en-US" sz="20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Very high correlation of </a:t>
            </a:r>
            <a:r>
              <a:rPr lang="en-US" sz="2000" b="1" dirty="0">
                <a:solidFill>
                  <a:srgbClr val="92D050"/>
                </a:solidFill>
              </a:rPr>
              <a:t>0.82</a:t>
            </a:r>
            <a:r>
              <a:rPr lang="en-US" sz="2000" dirty="0"/>
              <a:t> between </a:t>
            </a:r>
            <a:r>
              <a:rPr lang="en-US" sz="2000" b="1" dirty="0"/>
              <a:t>energy </a:t>
            </a:r>
            <a:r>
              <a:rPr lang="en-US" sz="2000" dirty="0"/>
              <a:t>and </a:t>
            </a:r>
            <a:r>
              <a:rPr lang="en-US" sz="2000" b="1" dirty="0"/>
              <a:t>loudness.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Very high correlation between </a:t>
            </a:r>
            <a:r>
              <a:rPr lang="en-US" sz="2000" b="1" dirty="0"/>
              <a:t>energy</a:t>
            </a:r>
            <a:r>
              <a:rPr lang="en-US" sz="2000" dirty="0"/>
              <a:t> and </a:t>
            </a:r>
            <a:r>
              <a:rPr lang="en-US" sz="2000" b="1" dirty="0" err="1"/>
              <a:t>acousticness</a:t>
            </a:r>
            <a:r>
              <a:rPr lang="en-US" sz="2000" b="1" dirty="0"/>
              <a:t> </a:t>
            </a:r>
            <a:r>
              <a:rPr lang="en-US" sz="2000" dirty="0"/>
              <a:t>of </a:t>
            </a:r>
            <a:r>
              <a:rPr lang="en-US" sz="2000" b="1" dirty="0">
                <a:solidFill>
                  <a:srgbClr val="FF0000"/>
                </a:solidFill>
              </a:rPr>
              <a:t>-0.76</a:t>
            </a:r>
            <a:endParaRPr lang="it-IT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39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Personalizzato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99CC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333</TotalTime>
  <Words>1475</Words>
  <Application>Microsoft Office PowerPoint</Application>
  <PresentationFormat>Widescreen</PresentationFormat>
  <Paragraphs>228</Paragraphs>
  <Slides>40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40</vt:i4>
      </vt:variant>
    </vt:vector>
  </HeadingPairs>
  <TitlesOfParts>
    <vt:vector size="44" baseType="lpstr">
      <vt:lpstr>Century Gothic</vt:lpstr>
      <vt:lpstr>Wingdings</vt:lpstr>
      <vt:lpstr>Wingdings 3</vt:lpstr>
      <vt:lpstr>Ione</vt:lpstr>
      <vt:lpstr>Spotify Genre Classification</vt:lpstr>
      <vt:lpstr>INTRODUCTION</vt:lpstr>
      <vt:lpstr>DATASET</vt:lpstr>
      <vt:lpstr>Description of Features</vt:lpstr>
      <vt:lpstr>Description of Features</vt:lpstr>
      <vt:lpstr>Description of Features</vt:lpstr>
      <vt:lpstr>Track Genres </vt:lpstr>
      <vt:lpstr>EXPLORATORY DATA ANALYSIS</vt:lpstr>
      <vt:lpstr>Correlation Matrix</vt:lpstr>
      <vt:lpstr>Partial correlation Graph</vt:lpstr>
      <vt:lpstr>Popularity</vt:lpstr>
      <vt:lpstr>Duration (ms)</vt:lpstr>
      <vt:lpstr>Danceability</vt:lpstr>
      <vt:lpstr>Energy</vt:lpstr>
      <vt:lpstr>Key</vt:lpstr>
      <vt:lpstr>Loudness</vt:lpstr>
      <vt:lpstr>Speechiness</vt:lpstr>
      <vt:lpstr>Acousticness</vt:lpstr>
      <vt:lpstr>Instrumentalness</vt:lpstr>
      <vt:lpstr>Liveness</vt:lpstr>
      <vt:lpstr>Valence</vt:lpstr>
      <vt:lpstr>Tempo</vt:lpstr>
      <vt:lpstr>MODELS</vt:lpstr>
      <vt:lpstr>Multinomial Logistic Regression</vt:lpstr>
      <vt:lpstr>Regularizated Multinomial Logistic Regression</vt:lpstr>
      <vt:lpstr>Lasso Coefficients</vt:lpstr>
      <vt:lpstr>BLUES</vt:lpstr>
      <vt:lpstr>Classical</vt:lpstr>
      <vt:lpstr>Country</vt:lpstr>
      <vt:lpstr>Electronic</vt:lpstr>
      <vt:lpstr>Hip-Hop</vt:lpstr>
      <vt:lpstr>Jazz</vt:lpstr>
      <vt:lpstr>Pop</vt:lpstr>
      <vt:lpstr>Reggae</vt:lpstr>
      <vt:lpstr>Rock</vt:lpstr>
      <vt:lpstr>K-Nearest Neighbours</vt:lpstr>
      <vt:lpstr>Random Forest</vt:lpstr>
      <vt:lpstr>Gradient Boosting</vt:lpstr>
      <vt:lpstr>Variable Relative Influence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Genre Classification</dc:title>
  <dc:creator>felice francario</dc:creator>
  <cp:lastModifiedBy>felice francario</cp:lastModifiedBy>
  <cp:revision>3</cp:revision>
  <dcterms:created xsi:type="dcterms:W3CDTF">2024-02-05T15:34:35Z</dcterms:created>
  <dcterms:modified xsi:type="dcterms:W3CDTF">2024-02-05T23:05:30Z</dcterms:modified>
</cp:coreProperties>
</file>