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2301043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2301043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72301043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7230104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230104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7230104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72301043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72301043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72301043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7230104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72301043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72301043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72301043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72301043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72301043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72301043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Implementación de wattmetro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665800" y="4350900"/>
            <a:ext cx="3478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septiembre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Voltímetro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287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Vadc 0 - 3.3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Vref = 3.3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Vout = 140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Número bits = 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Relación = </a:t>
            </a:r>
            <a:r>
              <a:rPr lang="es-419"/>
              <a:t>Vadc</a:t>
            </a:r>
            <a:r>
              <a:rPr lang="es-419"/>
              <a:t>*Vout/</a:t>
            </a:r>
            <a:r>
              <a:rPr lang="es-419"/>
              <a:t>Vref</a:t>
            </a:r>
            <a:endParaRPr/>
          </a:p>
        </p:txBody>
      </p:sp>
      <p:pic>
        <p:nvPicPr>
          <p:cNvPr id="62" name="Google Shape;62;p14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000" y="1170125"/>
            <a:ext cx="5652600" cy="3495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Voltaje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13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Analógico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Vbateria = 125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Vdiseño = 140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Vref = 3.3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Relación del divisor = 3.3/140=0.02357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R1 = 1k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R2 = 41.42K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481925" y="0"/>
            <a:ext cx="4260300" cy="20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Digital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12 Bits del ADC = 4096 pasos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Vin máximo = 3.3 volts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Relación de conversión = 140/4095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V = dato*140/4095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200" y="1964900"/>
            <a:ext cx="5291025" cy="3271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Corriente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517200" cy="25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Analógico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Inominal = 6 amp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Idiseño = 30 amp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s-419">
                <a:solidFill>
                  <a:schemeClr val="dk1"/>
                </a:solidFill>
              </a:rPr>
              <a:t>V= 0.01100826854(Iin) + 1.51429751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175" y="74350"/>
            <a:ext cx="4142376" cy="256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763" y="2635725"/>
            <a:ext cx="3903201" cy="2413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Corriente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1014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Digital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Vadc 1.18 a 1.84 volts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Vref = 3.3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Iout = +-30 AMP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Número bits = 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/>
              <a:t>Corriente = </a:t>
            </a:r>
            <a:r>
              <a:rPr lang="es-419" sz="1500">
                <a:solidFill>
                  <a:schemeClr val="dk1"/>
                </a:solidFill>
              </a:rPr>
              <a:t>0.07320399418*digital -137.5616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500" y="1170125"/>
            <a:ext cx="5426100" cy="3355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Microcontrolador ESP32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6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14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Convertidor A/D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231450" y="715425"/>
            <a:ext cx="868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-419" sz="1600">
                <a:solidFill>
                  <a:srgbClr val="404040"/>
                </a:solidFill>
                <a:highlight>
                  <a:srgbClr val="FCFCFC"/>
                </a:highlight>
              </a:rPr>
              <a:t>The ESP32 integrates two 12-bit SAR </a:t>
            </a:r>
            <a:endParaRPr sz="16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3020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-"/>
            </a:pPr>
            <a:r>
              <a:rPr lang="es-419" sz="1600">
                <a:solidFill>
                  <a:srgbClr val="404040"/>
                </a:solidFill>
                <a:highlight>
                  <a:srgbClr val="FCFCFC"/>
                </a:highlight>
              </a:rPr>
              <a:t>ADCs supporting a total of 18 measurement channels (analog enabled pins)</a:t>
            </a:r>
            <a:endParaRPr sz="16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3020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-"/>
            </a:pPr>
            <a:r>
              <a:rPr lang="es-419" sz="1600">
                <a:solidFill>
                  <a:srgbClr val="404040"/>
                </a:solidFill>
                <a:highlight>
                  <a:srgbClr val="FCFCFC"/>
                </a:highlight>
              </a:rPr>
              <a:t>ADC1 (8 channels, attached to GPIOs 32 - 39)</a:t>
            </a:r>
            <a:endParaRPr sz="16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-"/>
            </a:pPr>
            <a:r>
              <a:rPr lang="es-419" sz="1600">
                <a:solidFill>
                  <a:srgbClr val="404040"/>
                </a:solidFill>
                <a:highlight>
                  <a:srgbClr val="FCFCFC"/>
                </a:highlight>
              </a:rPr>
              <a:t>ADC2 (10 channels, attached to GPIOs 0, 2, 4, 12 - 15 and 25 - 27) the usage of ADC2 has some restrictions for the application</a:t>
            </a:r>
            <a:endParaRPr sz="16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-"/>
            </a:pPr>
            <a:r>
              <a:rPr lang="es-419" sz="1600">
                <a:solidFill>
                  <a:srgbClr val="404040"/>
                </a:solidFill>
                <a:highlight>
                  <a:srgbClr val="FCFCFC"/>
                </a:highlight>
              </a:rPr>
              <a:t>Each ADC unit supports two work modes, ADC-RTC or ADC-DMA mode</a:t>
            </a:r>
            <a:endParaRPr sz="16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-"/>
            </a:pPr>
            <a:r>
              <a:rPr lang="es-419" sz="1600">
                <a:solidFill>
                  <a:srgbClr val="404040"/>
                </a:solidFill>
                <a:highlight>
                  <a:srgbClr val="FCFCFC"/>
                </a:highlight>
              </a:rPr>
              <a:t>ADC-RTC is controlled by the RTC controller and is suitable for low-frequency sampling operations.</a:t>
            </a:r>
            <a:endParaRPr sz="16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-"/>
            </a:pPr>
            <a:r>
              <a:rPr lang="es-419" sz="1600">
                <a:solidFill>
                  <a:srgbClr val="404040"/>
                </a:solidFill>
                <a:highlight>
                  <a:srgbClr val="FCFCFC"/>
                </a:highlight>
              </a:rPr>
              <a:t>ADC-DMA is controlled by a digital controller and is suitable for high-frequency continuous sampling actions</a:t>
            </a:r>
            <a:endParaRPr sz="16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-"/>
            </a:pPr>
            <a:r>
              <a:rPr lang="es-419" sz="1600">
                <a:solidFill>
                  <a:srgbClr val="404040"/>
                </a:solidFill>
                <a:highlight>
                  <a:srgbClr val="FCFCFC"/>
                </a:highlight>
              </a:rPr>
              <a:t>The ADC should be configured before reading is taken.</a:t>
            </a:r>
            <a:endParaRPr sz="16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-"/>
            </a:pPr>
            <a:r>
              <a:rPr lang="es-419" sz="1600">
                <a:solidFill>
                  <a:srgbClr val="404040"/>
                </a:solidFill>
                <a:highlight>
                  <a:srgbClr val="FCFCFC"/>
                </a:highlight>
              </a:rPr>
              <a:t>desired precision</a:t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-"/>
            </a:pPr>
            <a:r>
              <a:rPr lang="es-419" sz="1600">
                <a:solidFill>
                  <a:srgbClr val="404040"/>
                </a:solidFill>
                <a:highlight>
                  <a:srgbClr val="FCFCFC"/>
                </a:highlight>
              </a:rPr>
              <a:t>attenuation by calling functions</a:t>
            </a:r>
            <a:endParaRPr sz="16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-"/>
            </a:pPr>
            <a:r>
              <a:rPr lang="es-419" sz="1600">
                <a:solidFill>
                  <a:srgbClr val="404040"/>
                </a:solidFill>
                <a:highlight>
                  <a:srgbClr val="FCFCFC"/>
                </a:highlight>
              </a:rPr>
              <a:t>read ADC conversion result with</a:t>
            </a:r>
            <a:endParaRPr sz="16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Puerto serial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ESP32 has three UART interfaces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IrDA support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communicating at a speed of up to 5 Mbps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Módulo ESP32-dev conectado utilizando un convertidor USB&lt;-&gt;RS232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Núcleos del ESP32 0,1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Xtensa® single-/dual-core 32-bit LX6 microprocessor(s), up to 600 MIPS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448 KB 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520 KB SRAM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16 KB SRAM in RTC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Funciones para los núcleos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Obtener el núcleo de ejecución </a:t>
            </a:r>
            <a:r>
              <a:rPr b="1" lang="es-419" sz="1450">
                <a:solidFill>
                  <a:srgbClr val="FF0000"/>
                </a:solidFill>
                <a:highlight>
                  <a:srgbClr val="F5F2F0"/>
                </a:highlight>
              </a:rPr>
              <a:t>xPortGetCoreID</a:t>
            </a:r>
            <a:r>
              <a:rPr b="1" lang="es-419" sz="1450">
                <a:solidFill>
                  <a:srgbClr val="999999"/>
                </a:solidFill>
                <a:highlight>
                  <a:srgbClr val="F5F2F0"/>
                </a:highlight>
              </a:rPr>
              <a:t>()</a:t>
            </a:r>
            <a:endParaRPr b="1" sz="1450">
              <a:solidFill>
                <a:srgbClr val="999999"/>
              </a:solidFill>
              <a:highlight>
                <a:srgbClr val="F5F2F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Crear una manejador de tarea </a:t>
            </a:r>
            <a:r>
              <a:rPr b="1" lang="es-419" sz="1550">
                <a:solidFill>
                  <a:srgbClr val="FF0000"/>
                </a:solidFill>
                <a:highlight>
                  <a:srgbClr val="F5F2F0"/>
                </a:highlight>
              </a:rPr>
              <a:t>TaskHandle_t</a:t>
            </a:r>
            <a:r>
              <a:rPr lang="es-419" sz="1550">
                <a:solidFill>
                  <a:schemeClr val="dk1"/>
                </a:solidFill>
                <a:highlight>
                  <a:srgbClr val="F5F2F0"/>
                </a:highlight>
              </a:rPr>
              <a:t> Task1</a:t>
            </a:r>
            <a:endParaRPr sz="1150">
              <a:solidFill>
                <a:srgbClr val="999999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50"/>
              <a:buFont typeface="Courier New"/>
              <a:buChar char="-"/>
            </a:pPr>
            <a:r>
              <a:rPr lang="es-419"/>
              <a:t>Crear una tarea </a:t>
            </a:r>
            <a:r>
              <a:rPr b="1" lang="es-419" sz="1550">
                <a:solidFill>
                  <a:srgbClr val="FF0000"/>
                </a:solidFill>
                <a:highlight>
                  <a:srgbClr val="EBEBEB"/>
                </a:highlight>
              </a:rPr>
              <a:t>xTaskCreatePinnedToCore</a:t>
            </a:r>
            <a:endParaRPr b="1" sz="1550">
              <a:solidFill>
                <a:srgbClr val="000000"/>
              </a:solidFill>
              <a:highlight>
                <a:srgbClr val="EBEBEB"/>
              </a:highlight>
            </a:endParaRPr>
          </a:p>
          <a:p>
            <a:pPr indent="-346075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Char char="-"/>
            </a:pPr>
            <a:r>
              <a:rPr lang="es-419" sz="1450">
                <a:solidFill>
                  <a:srgbClr val="000000"/>
                </a:solidFill>
                <a:highlight>
                  <a:srgbClr val="F5F2F0"/>
                </a:highlight>
              </a:rPr>
              <a:t>nombre de Función,nombre de la tarea, tamaño del stack, parámetros de la función, prioridad de la función direcciòn del manejador y núcleo </a:t>
            </a:r>
            <a:endParaRPr sz="1850">
              <a:solidFill>
                <a:srgbClr val="000000"/>
              </a:solidFill>
              <a:highlight>
                <a:srgbClr val="EBEBEB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975" y="1589338"/>
            <a:ext cx="3493024" cy="196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