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hCn+chUqPf+p7aTSVr9cGLRNSd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43BE0-9301-4EB5-B1BC-EBAD54C7ADDD}">
  <a:tblStyle styleId="{64243BE0-9301-4EB5-B1BC-EBAD54C7ADDD}"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9" d="100"/>
          <a:sy n="59" d="100"/>
        </p:scale>
        <p:origin x="932" y="48"/>
      </p:cViewPr>
      <p:guideLst/>
    </p:cSldViewPr>
  </p:slideViewPr>
  <p:notesTextViewPr>
    <p:cViewPr>
      <p:scale>
        <a:sx n="1" d="1"/>
        <a:sy n="1" d="1"/>
      </p:scale>
      <p:origin x="0" y="0"/>
    </p:cViewPr>
  </p:notesTextViewPr>
  <p:sorterViewPr>
    <p:cViewPr varScale="1">
      <p:scale>
        <a:sx n="1" d="1"/>
        <a:sy n="1" d="1"/>
      </p:scale>
      <p:origin x="0" y="-41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61" Type="http://schemas.openxmlformats.org/officeDocument/2006/relationships/theme" Target="theme/theme1.xml"/><Relationship Id="rId10" Type="http://schemas.openxmlformats.org/officeDocument/2006/relationships/slide" Target="slides/slide9.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78218bd02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78218bd02a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278218bd02a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78218bd02a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78218bd02a_1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278218bd02a_1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ec20ecb320_0_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2ec20ecb320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ec20ecb320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2ec20ecb320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c20ecb320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2ec20ecb320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ec20ecb320_0_1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2ec20ecb320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c20ecb320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2ec20ecb320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ec20ecb320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2ec20ecb32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c20ecb320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ec20ecb320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ec20ecb320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c20ecb320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ec20ecb320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2ec20ecb320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c20ecb320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ec20ecb320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2ec20ecb320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ec20ecb320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ec20ecb320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ec20ecb320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ec5e38eab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ec5e38eab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c5e38eab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8218bd0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78218bd02a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278218bd02a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5"/>
        <p:cNvGrpSpPr/>
        <p:nvPr/>
      </p:nvGrpSpPr>
      <p:grpSpPr>
        <a:xfrm>
          <a:off x="0" y="0"/>
          <a:ext cx="0" cy="0"/>
          <a:chOff x="0" y="0"/>
          <a:chExt cx="0" cy="0"/>
        </a:xfrm>
      </p:grpSpPr>
      <p:pic>
        <p:nvPicPr>
          <p:cNvPr id="16" name="Google Shape;16;p34"/>
          <p:cNvPicPr preferRelativeResize="0"/>
          <p:nvPr/>
        </p:nvPicPr>
        <p:blipFill rotWithShape="1">
          <a:blip r:embed="rId2">
            <a:alphaModFix/>
          </a:blip>
          <a:srcRect t="26333" b="7973"/>
          <a:stretch/>
        </p:blipFill>
        <p:spPr>
          <a:xfrm>
            <a:off x="0" y="0"/>
            <a:ext cx="12192000" cy="6858000"/>
          </a:xfrm>
          <a:prstGeom prst="rect">
            <a:avLst/>
          </a:prstGeom>
          <a:noFill/>
          <a:ln>
            <a:noFill/>
          </a:ln>
        </p:spPr>
      </p:pic>
      <p:sp>
        <p:nvSpPr>
          <p:cNvPr id="17" name="Google Shape;17;p34"/>
          <p:cNvSpPr/>
          <p:nvPr/>
        </p:nvSpPr>
        <p:spPr>
          <a:xfrm>
            <a:off x="0" y="1"/>
            <a:ext cx="12192000" cy="6858000"/>
          </a:xfrm>
          <a:prstGeom prst="rect">
            <a:avLst/>
          </a:prstGeom>
          <a:gradFill>
            <a:gsLst>
              <a:gs pos="0">
                <a:srgbClr val="6C1D35">
                  <a:alpha val="67843"/>
                </a:srgbClr>
              </a:gs>
              <a:gs pos="12000">
                <a:srgbClr val="6C1D35">
                  <a:alpha val="67843"/>
                </a:srgbClr>
              </a:gs>
              <a:gs pos="77000">
                <a:srgbClr val="511527"/>
              </a:gs>
              <a:gs pos="100000">
                <a:srgbClr val="511527"/>
              </a:gs>
            </a:gsLst>
            <a:lin ang="13500000" scaled="0"/>
          </a:gradFill>
          <a:ln w="12700" cap="flat" cmpd="sng">
            <a:solidFill>
              <a:srgbClr val="2D0C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34"/>
          <p:cNvPicPr preferRelativeResize="0"/>
          <p:nvPr/>
        </p:nvPicPr>
        <p:blipFill rotWithShape="1">
          <a:blip r:embed="rId3">
            <a:alphaModFix/>
          </a:blip>
          <a:srcRect/>
          <a:stretch/>
        </p:blipFill>
        <p:spPr>
          <a:xfrm rot="10800000" flipH="1">
            <a:off x="7112000" y="-35081"/>
            <a:ext cx="4917440" cy="6921189"/>
          </a:xfrm>
          <a:prstGeom prst="rect">
            <a:avLst/>
          </a:prstGeom>
          <a:noFill/>
          <a:ln>
            <a:noFill/>
          </a:ln>
        </p:spPr>
      </p:pic>
      <p:pic>
        <p:nvPicPr>
          <p:cNvPr id="22" name="Google Shape;22;p34"/>
          <p:cNvPicPr preferRelativeResize="0"/>
          <p:nvPr/>
        </p:nvPicPr>
        <p:blipFill rotWithShape="1">
          <a:blip r:embed="rId3">
            <a:alphaModFix/>
          </a:blip>
          <a:srcRect/>
          <a:stretch/>
        </p:blipFill>
        <p:spPr>
          <a:xfrm rot="10800000" flipH="1">
            <a:off x="11268262" y="349094"/>
            <a:ext cx="2010036" cy="28290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pic>
        <p:nvPicPr>
          <p:cNvPr id="41" name="Google Shape;41;p37"/>
          <p:cNvPicPr preferRelativeResize="0"/>
          <p:nvPr/>
        </p:nvPicPr>
        <p:blipFill rotWithShape="1">
          <a:blip r:embed="rId2">
            <a:alphaModFix amt="99000"/>
          </a:blip>
          <a:srcRect/>
          <a:stretch/>
        </p:blipFill>
        <p:spPr>
          <a:xfrm flipH="1">
            <a:off x="6764" y="1270"/>
            <a:ext cx="12073813" cy="3109189"/>
          </a:xfrm>
          <a:prstGeom prst="rect">
            <a:avLst/>
          </a:prstGeom>
          <a:noFill/>
          <a:ln>
            <a:noFill/>
          </a:ln>
        </p:spPr>
      </p:pic>
      <p:grpSp>
        <p:nvGrpSpPr>
          <p:cNvPr id="42" name="Google Shape;42;p37"/>
          <p:cNvGrpSpPr/>
          <p:nvPr/>
        </p:nvGrpSpPr>
        <p:grpSpPr>
          <a:xfrm>
            <a:off x="0" y="6438899"/>
            <a:ext cx="4425450" cy="419100"/>
            <a:chOff x="0" y="6438899"/>
            <a:chExt cx="4425450" cy="419100"/>
          </a:xfrm>
        </p:grpSpPr>
        <p:sp>
          <p:nvSpPr>
            <p:cNvPr id="43" name="Google Shape;43;p37"/>
            <p:cNvSpPr/>
            <p:nvPr/>
          </p:nvSpPr>
          <p:spPr>
            <a:xfrm>
              <a:off x="0" y="6438900"/>
              <a:ext cx="4115884" cy="419099"/>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37"/>
            <p:cNvSpPr/>
            <p:nvPr/>
          </p:nvSpPr>
          <p:spPr>
            <a:xfrm>
              <a:off x="4115884" y="6438899"/>
              <a:ext cx="309566" cy="419100"/>
            </a:xfrm>
            <a:prstGeom prst="rtTriangle">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5" name="Google Shape;45;p37"/>
          <p:cNvSpPr txBox="1">
            <a:spLocks noGrp="1"/>
          </p:cNvSpPr>
          <p:nvPr>
            <p:ph type="title"/>
          </p:nvPr>
        </p:nvSpPr>
        <p:spPr>
          <a:xfrm>
            <a:off x="831850" y="1047751"/>
            <a:ext cx="10515600" cy="150018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7"/>
          <p:cNvSpPr txBox="1">
            <a:spLocks noGrp="1"/>
          </p:cNvSpPr>
          <p:nvPr>
            <p:ph type="body" idx="1"/>
          </p:nvPr>
        </p:nvSpPr>
        <p:spPr>
          <a:xfrm>
            <a:off x="831850" y="2814638"/>
            <a:ext cx="10515600" cy="33575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37"/>
          <p:cNvPicPr preferRelativeResize="0"/>
          <p:nvPr/>
        </p:nvPicPr>
        <p:blipFill rotWithShape="1">
          <a:blip r:embed="rId3">
            <a:alphaModFix/>
          </a:blip>
          <a:srcRect/>
          <a:stretch/>
        </p:blipFill>
        <p:spPr>
          <a:xfrm>
            <a:off x="10478878" y="283590"/>
            <a:ext cx="1468167" cy="497461"/>
          </a:xfrm>
          <a:prstGeom prst="rect">
            <a:avLst/>
          </a:prstGeom>
          <a:noFill/>
          <a:ln>
            <a:noFill/>
          </a:ln>
        </p:spPr>
      </p:pic>
      <p:grpSp>
        <p:nvGrpSpPr>
          <p:cNvPr id="51" name="Google Shape;51;p37"/>
          <p:cNvGrpSpPr/>
          <p:nvPr/>
        </p:nvGrpSpPr>
        <p:grpSpPr>
          <a:xfrm>
            <a:off x="0" y="0"/>
            <a:ext cx="2135014" cy="390908"/>
            <a:chOff x="0" y="0"/>
            <a:chExt cx="2135014" cy="390908"/>
          </a:xfrm>
        </p:grpSpPr>
        <p:sp>
          <p:nvSpPr>
            <p:cNvPr id="52" name="Google Shape;52;p37"/>
            <p:cNvSpPr/>
            <p:nvPr/>
          </p:nvSpPr>
          <p:spPr>
            <a:xfrm>
              <a:off x="0" y="1"/>
              <a:ext cx="1921715" cy="390907"/>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37"/>
            <p:cNvSpPr/>
            <p:nvPr/>
          </p:nvSpPr>
          <p:spPr>
            <a:xfrm rot="10800000" flipH="1">
              <a:off x="1921715" y="0"/>
              <a:ext cx="213299" cy="390907"/>
            </a:xfrm>
            <a:prstGeom prst="rtTriangle">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4" name="Google Shape;54;p37"/>
          <p:cNvGrpSpPr/>
          <p:nvPr/>
        </p:nvGrpSpPr>
        <p:grpSpPr>
          <a:xfrm>
            <a:off x="11930388" y="4900065"/>
            <a:ext cx="261612" cy="1456285"/>
            <a:chOff x="-7479" y="4982614"/>
            <a:chExt cx="261612" cy="1456285"/>
          </a:xfrm>
        </p:grpSpPr>
        <p:sp>
          <p:nvSpPr>
            <p:cNvPr id="55" name="Google Shape;55;p37"/>
            <p:cNvSpPr/>
            <p:nvPr/>
          </p:nvSpPr>
          <p:spPr>
            <a:xfrm>
              <a:off x="-7479" y="4982614"/>
              <a:ext cx="261612" cy="1456285"/>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37"/>
            <p:cNvSpPr txBox="1"/>
            <p:nvPr/>
          </p:nvSpPr>
          <p:spPr>
            <a:xfrm rot="-5400000">
              <a:off x="-565323" y="5578170"/>
              <a:ext cx="1377301"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a:solidFill>
                    <a:srgbClr val="F2F2F2"/>
                  </a:solidFill>
                  <a:latin typeface="Calibri"/>
                  <a:ea typeface="Calibri"/>
                  <a:cs typeface="Calibri"/>
                  <a:sym typeface="Calibri"/>
                </a:rPr>
                <a:t>www.utm.my</a:t>
              </a:r>
              <a:endParaRPr sz="1100" b="1" i="0">
                <a:solidFill>
                  <a:schemeClr val="accent4"/>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pic>
        <p:nvPicPr>
          <p:cNvPr id="85" name="Google Shape;85;p40"/>
          <p:cNvPicPr preferRelativeResize="0"/>
          <p:nvPr/>
        </p:nvPicPr>
        <p:blipFill rotWithShape="1">
          <a:blip r:embed="rId2">
            <a:alphaModFix/>
          </a:blip>
          <a:srcRect/>
          <a:stretch/>
        </p:blipFill>
        <p:spPr>
          <a:xfrm flipH="1">
            <a:off x="6765" y="1270"/>
            <a:ext cx="7112053" cy="1831461"/>
          </a:xfrm>
          <a:prstGeom prst="rect">
            <a:avLst/>
          </a:prstGeom>
          <a:noFill/>
          <a:ln>
            <a:noFill/>
          </a:ln>
        </p:spPr>
      </p:pic>
      <p:sp>
        <p:nvSpPr>
          <p:cNvPr id="86" name="Google Shape;86;p40"/>
          <p:cNvSpPr/>
          <p:nvPr/>
        </p:nvSpPr>
        <p:spPr>
          <a:xfrm>
            <a:off x="-38100" y="1690688"/>
            <a:ext cx="12230100" cy="5167312"/>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3" name="Google Shape;93;p40"/>
          <p:cNvPicPr preferRelativeResize="0"/>
          <p:nvPr/>
        </p:nvPicPr>
        <p:blipFill rotWithShape="1">
          <a:blip r:embed="rId3">
            <a:alphaModFix/>
          </a:blip>
          <a:srcRect/>
          <a:stretch/>
        </p:blipFill>
        <p:spPr>
          <a:xfrm>
            <a:off x="10478878" y="283590"/>
            <a:ext cx="1468167" cy="497461"/>
          </a:xfrm>
          <a:prstGeom prst="rect">
            <a:avLst/>
          </a:prstGeom>
          <a:noFill/>
          <a:ln>
            <a:noFill/>
          </a:ln>
        </p:spPr>
      </p:pic>
      <p:grpSp>
        <p:nvGrpSpPr>
          <p:cNvPr id="94" name="Google Shape;94;p40"/>
          <p:cNvGrpSpPr/>
          <p:nvPr/>
        </p:nvGrpSpPr>
        <p:grpSpPr>
          <a:xfrm>
            <a:off x="11930388" y="4900065"/>
            <a:ext cx="261612" cy="1456285"/>
            <a:chOff x="-7479" y="4982614"/>
            <a:chExt cx="261612" cy="1456285"/>
          </a:xfrm>
        </p:grpSpPr>
        <p:sp>
          <p:nvSpPr>
            <p:cNvPr id="95" name="Google Shape;95;p40"/>
            <p:cNvSpPr/>
            <p:nvPr/>
          </p:nvSpPr>
          <p:spPr>
            <a:xfrm>
              <a:off x="-7479" y="4982614"/>
              <a:ext cx="261612" cy="1456285"/>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40"/>
            <p:cNvSpPr txBox="1"/>
            <p:nvPr/>
          </p:nvSpPr>
          <p:spPr>
            <a:xfrm rot="-5400000">
              <a:off x="-565323" y="5578170"/>
              <a:ext cx="1377301"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a:solidFill>
                    <a:srgbClr val="F2F2F2"/>
                  </a:solidFill>
                  <a:latin typeface="Calibri"/>
                  <a:ea typeface="Calibri"/>
                  <a:cs typeface="Calibri"/>
                  <a:sym typeface="Calibri"/>
                </a:rPr>
                <a:t>www.utm.my</a:t>
              </a:r>
              <a:endParaRPr sz="1100" b="1" i="0">
                <a:solidFill>
                  <a:schemeClr val="accent4"/>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pic>
        <p:nvPicPr>
          <p:cNvPr id="113" name="Google Shape;113;p42"/>
          <p:cNvPicPr preferRelativeResize="0"/>
          <p:nvPr/>
        </p:nvPicPr>
        <p:blipFill rotWithShape="1">
          <a:blip r:embed="rId2">
            <a:alphaModFix amt="99000"/>
          </a:blip>
          <a:srcRect/>
          <a:stretch/>
        </p:blipFill>
        <p:spPr>
          <a:xfrm flipH="1">
            <a:off x="6764" y="1270"/>
            <a:ext cx="12073813" cy="3109189"/>
          </a:xfrm>
          <a:prstGeom prst="rect">
            <a:avLst/>
          </a:prstGeom>
          <a:noFill/>
          <a:ln>
            <a:noFill/>
          </a:ln>
        </p:spPr>
      </p:pic>
      <p:grpSp>
        <p:nvGrpSpPr>
          <p:cNvPr id="114" name="Google Shape;114;p42"/>
          <p:cNvGrpSpPr/>
          <p:nvPr/>
        </p:nvGrpSpPr>
        <p:grpSpPr>
          <a:xfrm flipH="1">
            <a:off x="8896479" y="6438899"/>
            <a:ext cx="3295521" cy="419101"/>
            <a:chOff x="0" y="6438899"/>
            <a:chExt cx="4425450" cy="419100"/>
          </a:xfrm>
        </p:grpSpPr>
        <p:sp>
          <p:nvSpPr>
            <p:cNvPr id="115" name="Google Shape;115;p42"/>
            <p:cNvSpPr/>
            <p:nvPr/>
          </p:nvSpPr>
          <p:spPr>
            <a:xfrm>
              <a:off x="0" y="6438900"/>
              <a:ext cx="4115884" cy="419099"/>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42"/>
            <p:cNvSpPr/>
            <p:nvPr/>
          </p:nvSpPr>
          <p:spPr>
            <a:xfrm>
              <a:off x="4115884" y="6438899"/>
              <a:ext cx="309566" cy="419100"/>
            </a:xfrm>
            <a:prstGeom prst="rtTriangle">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7" name="Google Shape;117;p42"/>
          <p:cNvSpPr txBox="1">
            <a:spLocks noGrp="1"/>
          </p:cNvSpPr>
          <p:nvPr>
            <p:ph type="title"/>
          </p:nvPr>
        </p:nvSpPr>
        <p:spPr>
          <a:xfrm>
            <a:off x="1364974" y="276621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21" name="Google Shape;121;p42"/>
          <p:cNvPicPr preferRelativeResize="0"/>
          <p:nvPr/>
        </p:nvPicPr>
        <p:blipFill rotWithShape="1">
          <a:blip r:embed="rId3">
            <a:alphaModFix/>
          </a:blip>
          <a:srcRect/>
          <a:stretch/>
        </p:blipFill>
        <p:spPr>
          <a:xfrm>
            <a:off x="10478878" y="283590"/>
            <a:ext cx="1468167" cy="497461"/>
          </a:xfrm>
          <a:prstGeom prst="rect">
            <a:avLst/>
          </a:prstGeom>
          <a:noFill/>
          <a:ln>
            <a:noFill/>
          </a:ln>
        </p:spPr>
      </p:pic>
      <p:grpSp>
        <p:nvGrpSpPr>
          <p:cNvPr id="122" name="Google Shape;122;p42"/>
          <p:cNvGrpSpPr/>
          <p:nvPr/>
        </p:nvGrpSpPr>
        <p:grpSpPr>
          <a:xfrm>
            <a:off x="11930388" y="4900065"/>
            <a:ext cx="261612" cy="1456285"/>
            <a:chOff x="-7479" y="4982614"/>
            <a:chExt cx="261612" cy="1456285"/>
          </a:xfrm>
        </p:grpSpPr>
        <p:sp>
          <p:nvSpPr>
            <p:cNvPr id="123" name="Google Shape;123;p42"/>
            <p:cNvSpPr/>
            <p:nvPr/>
          </p:nvSpPr>
          <p:spPr>
            <a:xfrm>
              <a:off x="-7479" y="4982614"/>
              <a:ext cx="261612" cy="1456285"/>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42"/>
            <p:cNvSpPr txBox="1"/>
            <p:nvPr/>
          </p:nvSpPr>
          <p:spPr>
            <a:xfrm rot="-5400000">
              <a:off x="-565323" y="5578170"/>
              <a:ext cx="1377301"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a:solidFill>
                    <a:srgbClr val="F2F2F2"/>
                  </a:solidFill>
                  <a:latin typeface="Calibri"/>
                  <a:ea typeface="Calibri"/>
                  <a:cs typeface="Calibri"/>
                  <a:sym typeface="Calibri"/>
                </a:rPr>
                <a:t>www.utm.my</a:t>
              </a:r>
              <a:endParaRPr sz="1100" b="1" i="0">
                <a:solidFill>
                  <a:schemeClr val="accent4"/>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pic>
        <p:nvPicPr>
          <p:cNvPr id="126" name="Google Shape;126;p43"/>
          <p:cNvPicPr preferRelativeResize="0"/>
          <p:nvPr/>
        </p:nvPicPr>
        <p:blipFill rotWithShape="1">
          <a:blip r:embed="rId2">
            <a:alphaModFix/>
          </a:blip>
          <a:srcRect/>
          <a:stretch/>
        </p:blipFill>
        <p:spPr>
          <a:xfrm flipH="1">
            <a:off x="4713261" y="1270"/>
            <a:ext cx="7112053" cy="1831461"/>
          </a:xfrm>
          <a:prstGeom prst="rect">
            <a:avLst/>
          </a:prstGeom>
          <a:noFill/>
          <a:ln>
            <a:noFill/>
          </a:ln>
        </p:spPr>
      </p:pic>
      <p:sp>
        <p:nvSpPr>
          <p:cNvPr id="127" name="Google Shape;127;p43"/>
          <p:cNvSpPr/>
          <p:nvPr/>
        </p:nvSpPr>
        <p:spPr>
          <a:xfrm>
            <a:off x="-38099" y="0"/>
            <a:ext cx="4764088" cy="6858000"/>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43"/>
          <p:cNvSpPr txBox="1">
            <a:spLocks noGrp="1"/>
          </p:cNvSpPr>
          <p:nvPr>
            <p:ph type="title"/>
          </p:nvPr>
        </p:nvSpPr>
        <p:spPr>
          <a:xfrm>
            <a:off x="839788" y="457200"/>
            <a:ext cx="377196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Calibri"/>
              <a:buNone/>
              <a:defRPr sz="28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0" name="Google Shape;130;p43"/>
          <p:cNvSpPr txBox="1">
            <a:spLocks noGrp="1"/>
          </p:cNvSpPr>
          <p:nvPr>
            <p:ph type="body" idx="2"/>
          </p:nvPr>
        </p:nvSpPr>
        <p:spPr>
          <a:xfrm>
            <a:off x="839788" y="2057400"/>
            <a:ext cx="3771969"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1" name="Google Shape;13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34" name="Google Shape;134;p43"/>
          <p:cNvPicPr preferRelativeResize="0"/>
          <p:nvPr/>
        </p:nvPicPr>
        <p:blipFill rotWithShape="1">
          <a:blip r:embed="rId3">
            <a:alphaModFix/>
          </a:blip>
          <a:srcRect/>
          <a:stretch/>
        </p:blipFill>
        <p:spPr>
          <a:xfrm>
            <a:off x="10478878" y="283590"/>
            <a:ext cx="1468167" cy="497461"/>
          </a:xfrm>
          <a:prstGeom prst="rect">
            <a:avLst/>
          </a:prstGeom>
          <a:noFill/>
          <a:ln>
            <a:noFill/>
          </a:ln>
        </p:spPr>
      </p:pic>
      <p:sp>
        <p:nvSpPr>
          <p:cNvPr id="135" name="Google Shape;135;p43"/>
          <p:cNvSpPr/>
          <p:nvPr/>
        </p:nvSpPr>
        <p:spPr>
          <a:xfrm rot="5400000">
            <a:off x="1324286" y="3399184"/>
            <a:ext cx="6858000" cy="5963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6" name="Google Shape;136;p43"/>
          <p:cNvGrpSpPr/>
          <p:nvPr/>
        </p:nvGrpSpPr>
        <p:grpSpPr>
          <a:xfrm>
            <a:off x="11930388" y="4900065"/>
            <a:ext cx="261612" cy="1456285"/>
            <a:chOff x="-7479" y="4982614"/>
            <a:chExt cx="261612" cy="1456285"/>
          </a:xfrm>
        </p:grpSpPr>
        <p:sp>
          <p:nvSpPr>
            <p:cNvPr id="137" name="Google Shape;137;p43"/>
            <p:cNvSpPr/>
            <p:nvPr/>
          </p:nvSpPr>
          <p:spPr>
            <a:xfrm>
              <a:off x="-7479" y="4982614"/>
              <a:ext cx="261612" cy="1456285"/>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43"/>
            <p:cNvSpPr txBox="1"/>
            <p:nvPr/>
          </p:nvSpPr>
          <p:spPr>
            <a:xfrm rot="-5400000">
              <a:off x="-565323" y="5578170"/>
              <a:ext cx="1377301"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a:solidFill>
                    <a:srgbClr val="F2F2F2"/>
                  </a:solidFill>
                  <a:latin typeface="Calibri"/>
                  <a:ea typeface="Calibri"/>
                  <a:cs typeface="Calibri"/>
                  <a:sym typeface="Calibri"/>
                </a:rPr>
                <a:t>www.utm.my</a:t>
              </a:r>
              <a:endParaRPr sz="1100" b="1" i="0">
                <a:solidFill>
                  <a:schemeClr val="accent4"/>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d page">
  <p:cSld name="end page">
    <p:spTree>
      <p:nvGrpSpPr>
        <p:cNvPr id="1" name="Shape 193"/>
        <p:cNvGrpSpPr/>
        <p:nvPr/>
      </p:nvGrpSpPr>
      <p:grpSpPr>
        <a:xfrm>
          <a:off x="0" y="0"/>
          <a:ext cx="0" cy="0"/>
          <a:chOff x="0" y="0"/>
          <a:chExt cx="0" cy="0"/>
        </a:xfrm>
      </p:grpSpPr>
      <p:sp>
        <p:nvSpPr>
          <p:cNvPr id="194" name="Google Shape;194;p50"/>
          <p:cNvSpPr/>
          <p:nvPr/>
        </p:nvSpPr>
        <p:spPr>
          <a:xfrm>
            <a:off x="0" y="-2"/>
            <a:ext cx="12230100" cy="6858001"/>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5" name="Google Shape;195;p50"/>
          <p:cNvPicPr preferRelativeResize="0"/>
          <p:nvPr/>
        </p:nvPicPr>
        <p:blipFill rotWithShape="1">
          <a:blip r:embed="rId2">
            <a:alphaModFix amt="32000"/>
          </a:blip>
          <a:srcRect l="20647"/>
          <a:stretch/>
        </p:blipFill>
        <p:spPr>
          <a:xfrm rot="-5400000">
            <a:off x="2686050" y="-2686050"/>
            <a:ext cx="6858000" cy="12230100"/>
          </a:xfrm>
          <a:prstGeom prst="rect">
            <a:avLst/>
          </a:prstGeom>
          <a:noFill/>
          <a:ln>
            <a:noFill/>
          </a:ln>
        </p:spPr>
      </p:pic>
      <p:sp>
        <p:nvSpPr>
          <p:cNvPr id="196" name="Google Shape;19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7" r:id="rId4"/>
    <p:sldLayoutId id="2147483658"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
          <p:cNvSpPr txBox="1"/>
          <p:nvPr/>
        </p:nvSpPr>
        <p:spPr>
          <a:xfrm>
            <a:off x="1706773" y="5074400"/>
            <a:ext cx="76542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Group 9</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Felicia Chin Hui Fen A20EC0037</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Phang Cheng Yi A20EC0131</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Goh Yitian A20EC0038</a:t>
            </a:r>
            <a:endParaRPr sz="1600">
              <a:solidFill>
                <a:schemeClr val="lt1"/>
              </a:solidFill>
              <a:latin typeface="Calibri"/>
              <a:ea typeface="Calibri"/>
              <a:cs typeface="Calibri"/>
              <a:sym typeface="Calibri"/>
            </a:endParaRPr>
          </a:p>
          <a:p>
            <a:pPr marL="0" lvl="0" indent="0" algn="l" rtl="0">
              <a:lnSpc>
                <a:spcPct val="107916"/>
              </a:lnSpc>
              <a:spcBef>
                <a:spcPts val="0"/>
              </a:spcBef>
              <a:spcAft>
                <a:spcPts val="600"/>
              </a:spcAft>
              <a:buClr>
                <a:schemeClr val="dk1"/>
              </a:buClr>
              <a:buSzPts val="1100"/>
              <a:buFont typeface="Arial"/>
              <a:buNone/>
            </a:pPr>
            <a:r>
              <a:rPr lang="en-US" sz="1600">
                <a:solidFill>
                  <a:schemeClr val="lt1"/>
                </a:solidFill>
                <a:latin typeface="Calibri"/>
                <a:ea typeface="Calibri"/>
                <a:cs typeface="Calibri"/>
                <a:sym typeface="Calibri"/>
              </a:rPr>
              <a:t>Mohd Firdaus Bin Zamri A20EC0080</a:t>
            </a:r>
            <a:endParaRPr sz="1600">
              <a:solidFill>
                <a:schemeClr val="lt1"/>
              </a:solidFill>
              <a:latin typeface="Calibri"/>
              <a:ea typeface="Calibri"/>
              <a:cs typeface="Calibri"/>
              <a:sym typeface="Calibri"/>
            </a:endParaRPr>
          </a:p>
        </p:txBody>
      </p:sp>
      <p:sp>
        <p:nvSpPr>
          <p:cNvPr id="204" name="Google Shape;204;p1"/>
          <p:cNvSpPr txBox="1"/>
          <p:nvPr/>
        </p:nvSpPr>
        <p:spPr>
          <a:xfrm>
            <a:off x="1706775" y="3782400"/>
            <a:ext cx="10088700" cy="1246800"/>
          </a:xfrm>
          <a:prstGeom prst="rect">
            <a:avLst/>
          </a:prstGeom>
          <a:noFill/>
          <a:ln>
            <a:noFill/>
          </a:ln>
        </p:spPr>
        <p:txBody>
          <a:bodyPr spcFirstLastPara="1" wrap="square" lIns="91425" tIns="45700" rIns="91425" bIns="45700" anchor="t" anchorCtr="0">
            <a:spAutoFit/>
          </a:bodyPr>
          <a:lstStyle/>
          <a:p>
            <a:pPr marL="0" lvl="0" indent="0" algn="just" rtl="0">
              <a:lnSpc>
                <a:spcPct val="100000"/>
              </a:lnSpc>
              <a:spcBef>
                <a:spcPts val="0"/>
              </a:spcBef>
              <a:spcAft>
                <a:spcPts val="1200"/>
              </a:spcAft>
              <a:buClr>
                <a:schemeClr val="dk1"/>
              </a:buClr>
              <a:buSzPts val="1100"/>
              <a:buFont typeface="Arial"/>
              <a:buNone/>
            </a:pPr>
            <a:r>
              <a:rPr lang="en-US" sz="2500" b="1">
                <a:solidFill>
                  <a:schemeClr val="lt1"/>
                </a:solidFill>
                <a:latin typeface="Calibri"/>
                <a:ea typeface="Calibri"/>
                <a:cs typeface="Calibri"/>
                <a:sym typeface="Calibri"/>
              </a:rPr>
              <a:t>Breast Cancer Classification Through Integrated Omics Variations Using Stacked Denoising Autoencoder (SDAE) and Variational Autoencoder (VAE) Algorithms</a:t>
            </a:r>
            <a:endParaRPr sz="2500" b="1">
              <a:solidFill>
                <a:schemeClr val="lt1"/>
              </a:solidFill>
              <a:latin typeface="Calibri"/>
              <a:ea typeface="Calibri"/>
              <a:cs typeface="Calibri"/>
              <a:sym typeface="Calibri"/>
            </a:endParaRPr>
          </a:p>
        </p:txBody>
      </p:sp>
      <p:sp>
        <p:nvSpPr>
          <p:cNvPr id="205" name="Google Shape;205;p1"/>
          <p:cNvSpPr txBox="1"/>
          <p:nvPr/>
        </p:nvSpPr>
        <p:spPr>
          <a:xfrm>
            <a:off x="1706783" y="2905656"/>
            <a:ext cx="772236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Calibri"/>
                <a:ea typeface="Calibri"/>
                <a:cs typeface="Calibri"/>
                <a:sym typeface="Calibri"/>
              </a:rPr>
              <a:t>UNIVERSITI TEKNOLOGI MALAYSIA</a:t>
            </a:r>
            <a:endParaRPr/>
          </a:p>
        </p:txBody>
      </p:sp>
      <p:pic>
        <p:nvPicPr>
          <p:cNvPr id="206" name="Google Shape;206;p1"/>
          <p:cNvPicPr preferRelativeResize="0"/>
          <p:nvPr/>
        </p:nvPicPr>
        <p:blipFill rotWithShape="1">
          <a:blip r:embed="rId3">
            <a:alphaModFix/>
          </a:blip>
          <a:srcRect/>
          <a:stretch/>
        </p:blipFill>
        <p:spPr>
          <a:xfrm>
            <a:off x="1706783" y="1639658"/>
            <a:ext cx="2139445" cy="723600"/>
          </a:xfrm>
          <a:prstGeom prst="rect">
            <a:avLst/>
          </a:prstGeom>
          <a:noFill/>
          <a:ln>
            <a:noFill/>
          </a:ln>
        </p:spPr>
      </p:pic>
      <p:grpSp>
        <p:nvGrpSpPr>
          <p:cNvPr id="207" name="Google Shape;207;p1"/>
          <p:cNvGrpSpPr/>
          <p:nvPr/>
        </p:nvGrpSpPr>
        <p:grpSpPr>
          <a:xfrm>
            <a:off x="243682" y="3008152"/>
            <a:ext cx="838200" cy="841694"/>
            <a:chOff x="0" y="585597"/>
            <a:chExt cx="838200" cy="390908"/>
          </a:xfrm>
        </p:grpSpPr>
        <p:sp>
          <p:nvSpPr>
            <p:cNvPr id="208" name="Google Shape;208;p1"/>
            <p:cNvSpPr/>
            <p:nvPr/>
          </p:nvSpPr>
          <p:spPr>
            <a:xfrm>
              <a:off x="0" y="585598"/>
              <a:ext cx="624901" cy="39090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09" name="Google Shape;209;p1"/>
            <p:cNvSpPr/>
            <p:nvPr/>
          </p:nvSpPr>
          <p:spPr>
            <a:xfrm rot="10800000" flipH="1">
              <a:off x="624901" y="585597"/>
              <a:ext cx="213299" cy="390907"/>
            </a:xfrm>
            <a:prstGeom prst="rtTriangl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grpSp>
      <p:grpSp>
        <p:nvGrpSpPr>
          <p:cNvPr id="210" name="Google Shape;210;p1"/>
          <p:cNvGrpSpPr/>
          <p:nvPr/>
        </p:nvGrpSpPr>
        <p:grpSpPr>
          <a:xfrm>
            <a:off x="0" y="3008153"/>
            <a:ext cx="838200" cy="841694"/>
            <a:chOff x="0" y="585597"/>
            <a:chExt cx="838200" cy="390908"/>
          </a:xfrm>
        </p:grpSpPr>
        <p:sp>
          <p:nvSpPr>
            <p:cNvPr id="211" name="Google Shape;211;p1"/>
            <p:cNvSpPr/>
            <p:nvPr/>
          </p:nvSpPr>
          <p:spPr>
            <a:xfrm>
              <a:off x="0" y="585598"/>
              <a:ext cx="624901" cy="3909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212" name="Google Shape;212;p1"/>
            <p:cNvSpPr/>
            <p:nvPr/>
          </p:nvSpPr>
          <p:spPr>
            <a:xfrm rot="10800000" flipH="1">
              <a:off x="624901" y="585597"/>
              <a:ext cx="213299" cy="390907"/>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pic>
        <p:nvPicPr>
          <p:cNvPr id="213" name="Google Shape;213;p1"/>
          <p:cNvPicPr preferRelativeResize="0"/>
          <p:nvPr/>
        </p:nvPicPr>
        <p:blipFill rotWithShape="1">
          <a:blip r:embed="rId4">
            <a:alphaModFix/>
          </a:blip>
          <a:srcRect/>
          <a:stretch/>
        </p:blipFill>
        <p:spPr>
          <a:xfrm>
            <a:off x="9666513" y="6383329"/>
            <a:ext cx="2525487" cy="190060"/>
          </a:xfrm>
          <a:prstGeom prst="rect">
            <a:avLst/>
          </a:prstGeom>
          <a:noFill/>
          <a:ln>
            <a:noFill/>
          </a:ln>
        </p:spPr>
      </p:pic>
      <p:cxnSp>
        <p:nvCxnSpPr>
          <p:cNvPr id="214" name="Google Shape;214;p1"/>
          <p:cNvCxnSpPr>
            <a:endCxn id="213" idx="1"/>
          </p:cNvCxnSpPr>
          <p:nvPr/>
        </p:nvCxnSpPr>
        <p:spPr>
          <a:xfrm>
            <a:off x="-46887" y="6448359"/>
            <a:ext cx="9713400" cy="3000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78218bd02a_1_11"/>
          <p:cNvSpPr txBox="1">
            <a:spLocks noGrp="1"/>
          </p:cNvSpPr>
          <p:nvPr>
            <p:ph type="title"/>
          </p:nvPr>
        </p:nvSpPr>
        <p:spPr>
          <a:xfrm>
            <a:off x="831850" y="10477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Methodology</a:t>
            </a:r>
            <a:endParaRPr/>
          </a:p>
        </p:txBody>
      </p:sp>
      <p:sp>
        <p:nvSpPr>
          <p:cNvPr id="295" name="Google Shape;295;g278218bd02a_1_11"/>
          <p:cNvSpPr txBox="1">
            <a:spLocks noGrp="1"/>
          </p:cNvSpPr>
          <p:nvPr>
            <p:ph type="body" idx="1"/>
          </p:nvPr>
        </p:nvSpPr>
        <p:spPr>
          <a:xfrm>
            <a:off x="831850" y="1744525"/>
            <a:ext cx="4245600" cy="706500"/>
          </a:xfrm>
          <a:prstGeom prst="rect">
            <a:avLst/>
          </a:prstGeom>
        </p:spPr>
        <p:txBody>
          <a:bodyPr spcFirstLastPara="1" wrap="square" lIns="91425" tIns="45700" rIns="91425" bIns="45700" anchor="t" anchorCtr="0">
            <a:normAutofit/>
          </a:bodyPr>
          <a:lstStyle/>
          <a:p>
            <a:pPr marL="457200" lvl="0" indent="-355600" algn="just" rtl="0">
              <a:lnSpc>
                <a:spcPct val="107916"/>
              </a:lnSpc>
              <a:spcBef>
                <a:spcPts val="1200"/>
              </a:spcBef>
              <a:spcAft>
                <a:spcPts val="600"/>
              </a:spcAft>
              <a:buClr>
                <a:schemeClr val="dk1"/>
              </a:buClr>
              <a:buSzPts val="2000"/>
              <a:buFont typeface="Calibri"/>
              <a:buChar char="●"/>
            </a:pPr>
            <a:r>
              <a:rPr lang="en-US" sz="2000">
                <a:solidFill>
                  <a:schemeClr val="dk1"/>
                </a:solidFill>
              </a:rPr>
              <a:t>Omics Dataset</a:t>
            </a:r>
            <a:endParaRPr sz="2000">
              <a:solidFill>
                <a:schemeClr val="dk1"/>
              </a:solidFill>
            </a:endParaRPr>
          </a:p>
        </p:txBody>
      </p:sp>
      <p:sp>
        <p:nvSpPr>
          <p:cNvPr id="296" name="Google Shape;296;g278218bd02a_1_11"/>
          <p:cNvSpPr txBox="1">
            <a:spLocks noGrp="1"/>
          </p:cNvSpPr>
          <p:nvPr>
            <p:ph type="body" idx="1"/>
          </p:nvPr>
        </p:nvSpPr>
        <p:spPr>
          <a:xfrm>
            <a:off x="6690300" y="1765350"/>
            <a:ext cx="4245600" cy="706500"/>
          </a:xfrm>
          <a:prstGeom prst="rect">
            <a:avLst/>
          </a:prstGeom>
        </p:spPr>
        <p:txBody>
          <a:bodyPr spcFirstLastPara="1" wrap="square" lIns="91425" tIns="45700" rIns="91425" bIns="45700" anchor="t" anchorCtr="0">
            <a:normAutofit/>
          </a:bodyPr>
          <a:lstStyle/>
          <a:p>
            <a:pPr marL="457200" lvl="0" indent="-355600" algn="just" rtl="0">
              <a:lnSpc>
                <a:spcPct val="107916"/>
              </a:lnSpc>
              <a:spcBef>
                <a:spcPts val="1200"/>
              </a:spcBef>
              <a:spcAft>
                <a:spcPts val="600"/>
              </a:spcAft>
              <a:buClr>
                <a:schemeClr val="dk1"/>
              </a:buClr>
              <a:buSzPts val="2000"/>
              <a:buFont typeface="Calibri"/>
              <a:buChar char="●"/>
            </a:pPr>
            <a:r>
              <a:rPr lang="en-US" sz="2000">
                <a:solidFill>
                  <a:schemeClr val="dk1"/>
                </a:solidFill>
              </a:rPr>
              <a:t>Data Integration</a:t>
            </a:r>
            <a:endParaRPr sz="2000">
              <a:solidFill>
                <a:schemeClr val="dk1"/>
              </a:solidFill>
            </a:endParaRPr>
          </a:p>
        </p:txBody>
      </p:sp>
      <p:pic>
        <p:nvPicPr>
          <p:cNvPr id="297" name="Google Shape;297;g278218bd02a_1_11"/>
          <p:cNvPicPr preferRelativeResize="0"/>
          <p:nvPr/>
        </p:nvPicPr>
        <p:blipFill>
          <a:blip r:embed="rId3">
            <a:alphaModFix/>
          </a:blip>
          <a:stretch>
            <a:fillRect/>
          </a:stretch>
        </p:blipFill>
        <p:spPr>
          <a:xfrm>
            <a:off x="6112763" y="2377526"/>
            <a:ext cx="5400675" cy="1362075"/>
          </a:xfrm>
          <a:prstGeom prst="rect">
            <a:avLst/>
          </a:prstGeom>
          <a:noFill/>
          <a:ln w="9525" cap="flat" cmpd="sng">
            <a:solidFill>
              <a:schemeClr val="dk2"/>
            </a:solidFill>
            <a:prstDash val="solid"/>
            <a:round/>
            <a:headEnd type="none" w="sm" len="sm"/>
            <a:tailEnd type="none" w="sm" len="sm"/>
          </a:ln>
        </p:spPr>
      </p:pic>
      <p:pic>
        <p:nvPicPr>
          <p:cNvPr id="298" name="Google Shape;298;g278218bd02a_1_11"/>
          <p:cNvPicPr preferRelativeResize="0"/>
          <p:nvPr/>
        </p:nvPicPr>
        <p:blipFill>
          <a:blip r:embed="rId4">
            <a:alphaModFix/>
          </a:blip>
          <a:stretch>
            <a:fillRect/>
          </a:stretch>
        </p:blipFill>
        <p:spPr>
          <a:xfrm>
            <a:off x="675225" y="2377526"/>
            <a:ext cx="4940048" cy="281359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78218bd02a_1_22"/>
          <p:cNvSpPr txBox="1">
            <a:spLocks noGrp="1"/>
          </p:cNvSpPr>
          <p:nvPr>
            <p:ph type="title"/>
          </p:nvPr>
        </p:nvSpPr>
        <p:spPr>
          <a:xfrm>
            <a:off x="831850" y="10477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Methodology</a:t>
            </a:r>
            <a:endParaRPr/>
          </a:p>
        </p:txBody>
      </p:sp>
      <p:sp>
        <p:nvSpPr>
          <p:cNvPr id="305" name="Google Shape;305;g278218bd02a_1_22"/>
          <p:cNvSpPr txBox="1">
            <a:spLocks noGrp="1"/>
          </p:cNvSpPr>
          <p:nvPr>
            <p:ph type="body" idx="1"/>
          </p:nvPr>
        </p:nvSpPr>
        <p:spPr>
          <a:xfrm>
            <a:off x="831850" y="1744525"/>
            <a:ext cx="4245600" cy="706500"/>
          </a:xfrm>
          <a:prstGeom prst="rect">
            <a:avLst/>
          </a:prstGeom>
        </p:spPr>
        <p:txBody>
          <a:bodyPr spcFirstLastPara="1" wrap="square" lIns="91425" tIns="45700" rIns="91425" bIns="45700" anchor="t" anchorCtr="0">
            <a:normAutofit/>
          </a:bodyPr>
          <a:lstStyle/>
          <a:p>
            <a:pPr marL="457200" lvl="0" indent="-355600" algn="just" rtl="0">
              <a:lnSpc>
                <a:spcPct val="107916"/>
              </a:lnSpc>
              <a:spcBef>
                <a:spcPts val="1200"/>
              </a:spcBef>
              <a:spcAft>
                <a:spcPts val="600"/>
              </a:spcAft>
              <a:buClr>
                <a:schemeClr val="dk1"/>
              </a:buClr>
              <a:buSzPts val="2000"/>
              <a:buFont typeface="Calibri"/>
              <a:buChar char="●"/>
            </a:pPr>
            <a:r>
              <a:rPr lang="en-US" sz="2000">
                <a:solidFill>
                  <a:schemeClr val="dk1"/>
                </a:solidFill>
              </a:rPr>
              <a:t>Feature Selection</a:t>
            </a:r>
            <a:endParaRPr sz="2000">
              <a:solidFill>
                <a:schemeClr val="dk1"/>
              </a:solidFill>
            </a:endParaRPr>
          </a:p>
        </p:txBody>
      </p:sp>
      <p:sp>
        <p:nvSpPr>
          <p:cNvPr id="306" name="Google Shape;306;g278218bd02a_1_22"/>
          <p:cNvSpPr txBox="1">
            <a:spLocks noGrp="1"/>
          </p:cNvSpPr>
          <p:nvPr>
            <p:ph type="body" idx="1"/>
          </p:nvPr>
        </p:nvSpPr>
        <p:spPr>
          <a:xfrm>
            <a:off x="6690300" y="1765350"/>
            <a:ext cx="4245600" cy="706500"/>
          </a:xfrm>
          <a:prstGeom prst="rect">
            <a:avLst/>
          </a:prstGeom>
        </p:spPr>
        <p:txBody>
          <a:bodyPr spcFirstLastPara="1" wrap="square" lIns="91425" tIns="45700" rIns="91425" bIns="45700" anchor="t" anchorCtr="0">
            <a:normAutofit/>
          </a:bodyPr>
          <a:lstStyle/>
          <a:p>
            <a:pPr marL="457200" lvl="0" indent="-355600" algn="just" rtl="0">
              <a:lnSpc>
                <a:spcPct val="107916"/>
              </a:lnSpc>
              <a:spcBef>
                <a:spcPts val="1200"/>
              </a:spcBef>
              <a:spcAft>
                <a:spcPts val="600"/>
              </a:spcAft>
              <a:buClr>
                <a:schemeClr val="dk1"/>
              </a:buClr>
              <a:buSzPts val="2000"/>
              <a:buFont typeface="Calibri"/>
              <a:buChar char="●"/>
            </a:pPr>
            <a:r>
              <a:rPr lang="en-US" sz="2000">
                <a:solidFill>
                  <a:schemeClr val="dk1"/>
                </a:solidFill>
              </a:rPr>
              <a:t>Imbalance Data Handling</a:t>
            </a:r>
            <a:endParaRPr sz="2000">
              <a:solidFill>
                <a:schemeClr val="dk1"/>
              </a:solidFill>
            </a:endParaRPr>
          </a:p>
        </p:txBody>
      </p:sp>
      <p:pic>
        <p:nvPicPr>
          <p:cNvPr id="307" name="Google Shape;307;g278218bd02a_1_22"/>
          <p:cNvPicPr preferRelativeResize="0"/>
          <p:nvPr/>
        </p:nvPicPr>
        <p:blipFill>
          <a:blip r:embed="rId3">
            <a:alphaModFix/>
          </a:blip>
          <a:stretch>
            <a:fillRect/>
          </a:stretch>
        </p:blipFill>
        <p:spPr>
          <a:xfrm>
            <a:off x="752075" y="2377526"/>
            <a:ext cx="5162550" cy="3343275"/>
          </a:xfrm>
          <a:prstGeom prst="rect">
            <a:avLst/>
          </a:prstGeom>
          <a:noFill/>
          <a:ln w="9525" cap="flat" cmpd="sng">
            <a:solidFill>
              <a:schemeClr val="dk2"/>
            </a:solidFill>
            <a:prstDash val="solid"/>
            <a:round/>
            <a:headEnd type="none" w="sm" len="sm"/>
            <a:tailEnd type="none" w="sm" len="sm"/>
          </a:ln>
        </p:spPr>
      </p:pic>
      <p:pic>
        <p:nvPicPr>
          <p:cNvPr id="308" name="Google Shape;308;g278218bd02a_1_22"/>
          <p:cNvPicPr preferRelativeResize="0"/>
          <p:nvPr/>
        </p:nvPicPr>
        <p:blipFill>
          <a:blip r:embed="rId4">
            <a:alphaModFix/>
          </a:blip>
          <a:stretch>
            <a:fillRect/>
          </a:stretch>
        </p:blipFill>
        <p:spPr>
          <a:xfrm>
            <a:off x="6690300" y="2377525"/>
            <a:ext cx="4471249" cy="3343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ec20ecb320_0_97"/>
          <p:cNvSpPr txBox="1">
            <a:spLocks noGrp="1"/>
          </p:cNvSpPr>
          <p:nvPr>
            <p:ph type="title"/>
          </p:nvPr>
        </p:nvSpPr>
        <p:spPr>
          <a:xfrm>
            <a:off x="712400" y="913700"/>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alibri"/>
              <a:buNone/>
            </a:pPr>
            <a:r>
              <a:rPr lang="en-US" sz="3100" b="1"/>
              <a:t>Comparison of accuracy (%) for SDAE and VAE with and without SMOTE on Omics Data</a:t>
            </a:r>
            <a:endParaRPr sz="3100" b="1"/>
          </a:p>
          <a:p>
            <a:pPr marL="0" lvl="0" indent="0" algn="l" rtl="0">
              <a:lnSpc>
                <a:spcPct val="90000"/>
              </a:lnSpc>
              <a:spcBef>
                <a:spcPts val="0"/>
              </a:spcBef>
              <a:spcAft>
                <a:spcPts val="0"/>
              </a:spcAft>
              <a:buClr>
                <a:schemeClr val="dk1"/>
              </a:buClr>
              <a:buSzPts val="4000"/>
              <a:buFont typeface="Calibri"/>
              <a:buNone/>
            </a:pPr>
            <a:endParaRPr sz="4700"/>
          </a:p>
        </p:txBody>
      </p:sp>
      <p:pic>
        <p:nvPicPr>
          <p:cNvPr id="314" name="Google Shape;314;g2ec20ecb320_0_97"/>
          <p:cNvPicPr preferRelativeResize="0"/>
          <p:nvPr/>
        </p:nvPicPr>
        <p:blipFill rotWithShape="1">
          <a:blip r:embed="rId3">
            <a:alphaModFix/>
          </a:blip>
          <a:srcRect/>
          <a:stretch/>
        </p:blipFill>
        <p:spPr>
          <a:xfrm>
            <a:off x="5124448" y="6560382"/>
            <a:ext cx="1943106" cy="146231"/>
          </a:xfrm>
          <a:prstGeom prst="rect">
            <a:avLst/>
          </a:prstGeom>
          <a:noFill/>
          <a:ln>
            <a:noFill/>
          </a:ln>
        </p:spPr>
      </p:pic>
      <p:pic>
        <p:nvPicPr>
          <p:cNvPr id="315" name="Google Shape;315;g2ec20ecb320_0_97"/>
          <p:cNvPicPr preferRelativeResize="0"/>
          <p:nvPr/>
        </p:nvPicPr>
        <p:blipFill>
          <a:blip r:embed="rId4">
            <a:alphaModFix/>
          </a:blip>
          <a:stretch>
            <a:fillRect/>
          </a:stretch>
        </p:blipFill>
        <p:spPr>
          <a:xfrm>
            <a:off x="269575" y="2239388"/>
            <a:ext cx="6915150" cy="4467225"/>
          </a:xfrm>
          <a:prstGeom prst="rect">
            <a:avLst/>
          </a:prstGeom>
          <a:noFill/>
          <a:ln>
            <a:noFill/>
          </a:ln>
        </p:spPr>
      </p:pic>
      <p:sp>
        <p:nvSpPr>
          <p:cNvPr id="316" name="Google Shape;316;g2ec20ecb320_0_97"/>
          <p:cNvSpPr txBox="1"/>
          <p:nvPr/>
        </p:nvSpPr>
        <p:spPr>
          <a:xfrm>
            <a:off x="8070703" y="2363350"/>
            <a:ext cx="3638400" cy="11268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800"/>
              </a:spcAft>
              <a:buClr>
                <a:schemeClr val="dk1"/>
              </a:buClr>
              <a:buSzPts val="1100"/>
              <a:buFont typeface="Arial"/>
              <a:buNone/>
            </a:pPr>
            <a:r>
              <a:rPr lang="en-US" sz="1200">
                <a:solidFill>
                  <a:schemeClr val="lt1"/>
                </a:solidFill>
                <a:latin typeface="Calibri"/>
                <a:ea typeface="Calibri"/>
                <a:cs typeface="Calibri"/>
                <a:sym typeface="Calibri"/>
              </a:rPr>
              <a:t>VAE model is perform better than SDAE model, either using SMOTE or without SMOTE in classifying the omics data of breast cancer,  the VAE model has a higher mean accuracy value (6.54% and 14.29% with SMOTE) than the SDAE model.</a:t>
            </a:r>
            <a:endParaRPr sz="1200">
              <a:solidFill>
                <a:schemeClr val="lt1"/>
              </a:solidFill>
              <a:latin typeface="Calibri"/>
              <a:ea typeface="Calibri"/>
              <a:cs typeface="Calibri"/>
              <a:sym typeface="Calibri"/>
            </a:endParaRPr>
          </a:p>
        </p:txBody>
      </p:sp>
      <p:grpSp>
        <p:nvGrpSpPr>
          <p:cNvPr id="317" name="Google Shape;317;g2ec20ecb320_0_97"/>
          <p:cNvGrpSpPr/>
          <p:nvPr/>
        </p:nvGrpSpPr>
        <p:grpSpPr>
          <a:xfrm>
            <a:off x="7625127" y="2458489"/>
            <a:ext cx="295310" cy="267148"/>
            <a:chOff x="8747243" y="2288669"/>
            <a:chExt cx="439450" cy="437088"/>
          </a:xfrm>
        </p:grpSpPr>
        <p:sp>
          <p:nvSpPr>
            <p:cNvPr id="318" name="Google Shape;318;g2ec20ecb320_0_97"/>
            <p:cNvSpPr/>
            <p:nvPr/>
          </p:nvSpPr>
          <p:spPr>
            <a:xfrm>
              <a:off x="8924807" y="2467884"/>
              <a:ext cx="261885" cy="257873"/>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19" name="Google Shape;319;g2ec20ecb320_0_97"/>
            <p:cNvSpPr/>
            <p:nvPr/>
          </p:nvSpPr>
          <p:spPr>
            <a:xfrm>
              <a:off x="8832276" y="2378464"/>
              <a:ext cx="204409" cy="203209"/>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0" name="Google Shape;320;g2ec20ecb320_0_97"/>
            <p:cNvSpPr/>
            <p:nvPr/>
          </p:nvSpPr>
          <p:spPr>
            <a:xfrm>
              <a:off x="8747243" y="2288669"/>
              <a:ext cx="386285" cy="383961"/>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21" name="Google Shape;321;g2ec20ecb320_0_97"/>
          <p:cNvSpPr txBox="1"/>
          <p:nvPr/>
        </p:nvSpPr>
        <p:spPr>
          <a:xfrm>
            <a:off x="8070700" y="3872700"/>
            <a:ext cx="3533100" cy="1006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800"/>
              </a:spcAft>
              <a:buNone/>
            </a:pPr>
            <a:r>
              <a:rPr lang="en-US" sz="1200">
                <a:solidFill>
                  <a:schemeClr val="lt1"/>
                </a:solidFill>
                <a:latin typeface="Calibri"/>
                <a:ea typeface="Calibri"/>
                <a:cs typeface="Calibri"/>
                <a:sym typeface="Calibri"/>
              </a:rPr>
              <a:t>SMOTE method generally does not improve the accuracy results, For the SDAE model, all the accuracy values decrease  with a mean accuracy value of 4.75% after applying the SMOTE method.</a:t>
            </a:r>
            <a:endParaRPr sz="1200">
              <a:solidFill>
                <a:schemeClr val="lt1"/>
              </a:solidFill>
              <a:latin typeface="Calibri"/>
              <a:ea typeface="Calibri"/>
              <a:cs typeface="Calibri"/>
              <a:sym typeface="Calibri"/>
            </a:endParaRPr>
          </a:p>
        </p:txBody>
      </p:sp>
      <p:grpSp>
        <p:nvGrpSpPr>
          <p:cNvPr id="322" name="Google Shape;322;g2ec20ecb320_0_97"/>
          <p:cNvGrpSpPr/>
          <p:nvPr/>
        </p:nvGrpSpPr>
        <p:grpSpPr>
          <a:xfrm>
            <a:off x="7625127" y="3966139"/>
            <a:ext cx="295310" cy="267148"/>
            <a:chOff x="8747243" y="2288669"/>
            <a:chExt cx="439450" cy="437088"/>
          </a:xfrm>
        </p:grpSpPr>
        <p:sp>
          <p:nvSpPr>
            <p:cNvPr id="323" name="Google Shape;323;g2ec20ecb320_0_97"/>
            <p:cNvSpPr/>
            <p:nvPr/>
          </p:nvSpPr>
          <p:spPr>
            <a:xfrm>
              <a:off x="8924807" y="2467884"/>
              <a:ext cx="261885" cy="257873"/>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4" name="Google Shape;324;g2ec20ecb320_0_97"/>
            <p:cNvSpPr/>
            <p:nvPr/>
          </p:nvSpPr>
          <p:spPr>
            <a:xfrm>
              <a:off x="8832276" y="2378464"/>
              <a:ext cx="204409" cy="203209"/>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5" name="Google Shape;325;g2ec20ecb320_0_97"/>
            <p:cNvSpPr/>
            <p:nvPr/>
          </p:nvSpPr>
          <p:spPr>
            <a:xfrm>
              <a:off x="8747243" y="2288669"/>
              <a:ext cx="386285" cy="383961"/>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26" name="Google Shape;326;g2ec20ecb320_0_97"/>
          <p:cNvSpPr txBox="1"/>
          <p:nvPr/>
        </p:nvSpPr>
        <p:spPr>
          <a:xfrm>
            <a:off x="8123350" y="5321188"/>
            <a:ext cx="3533100" cy="1218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800"/>
              </a:spcAft>
              <a:buNone/>
            </a:pPr>
            <a:r>
              <a:rPr lang="en-US" sz="1200">
                <a:solidFill>
                  <a:schemeClr val="lt1"/>
                </a:solidFill>
                <a:latin typeface="Calibri"/>
                <a:ea typeface="Calibri"/>
                <a:cs typeface="Calibri"/>
                <a:sym typeface="Calibri"/>
              </a:rPr>
              <a:t>Both models outperformed when using the single omics data, mRNA expression in classifying breast cancer, SDAE with accuracy of 73.76% and 72.28% with SMOTE; VAE with accuracy value of 81.68% for SMOTE and without SMOTE.</a:t>
            </a:r>
            <a:endParaRPr sz="1200">
              <a:solidFill>
                <a:schemeClr val="lt1"/>
              </a:solidFill>
              <a:latin typeface="Calibri"/>
              <a:ea typeface="Calibri"/>
              <a:cs typeface="Calibri"/>
              <a:sym typeface="Calibri"/>
            </a:endParaRPr>
          </a:p>
        </p:txBody>
      </p:sp>
      <p:grpSp>
        <p:nvGrpSpPr>
          <p:cNvPr id="327" name="Google Shape;327;g2ec20ecb320_0_97"/>
          <p:cNvGrpSpPr/>
          <p:nvPr/>
        </p:nvGrpSpPr>
        <p:grpSpPr>
          <a:xfrm>
            <a:off x="7625127" y="5473789"/>
            <a:ext cx="295310" cy="267148"/>
            <a:chOff x="8747243" y="2288669"/>
            <a:chExt cx="439450" cy="437088"/>
          </a:xfrm>
        </p:grpSpPr>
        <p:sp>
          <p:nvSpPr>
            <p:cNvPr id="328" name="Google Shape;328;g2ec20ecb320_0_97"/>
            <p:cNvSpPr/>
            <p:nvPr/>
          </p:nvSpPr>
          <p:spPr>
            <a:xfrm>
              <a:off x="8924807" y="2467884"/>
              <a:ext cx="261885" cy="257873"/>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9" name="Google Shape;329;g2ec20ecb320_0_97"/>
            <p:cNvSpPr/>
            <p:nvPr/>
          </p:nvSpPr>
          <p:spPr>
            <a:xfrm>
              <a:off x="8832276" y="2378464"/>
              <a:ext cx="204409" cy="203209"/>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30" name="Google Shape;330;g2ec20ecb320_0_97"/>
            <p:cNvSpPr/>
            <p:nvPr/>
          </p:nvSpPr>
          <p:spPr>
            <a:xfrm>
              <a:off x="8747243" y="2288669"/>
              <a:ext cx="386285" cy="383961"/>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ec20ecb320_0_167"/>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a:t>Conclusion</a:t>
            </a:r>
            <a:endParaRPr/>
          </a:p>
        </p:txBody>
      </p:sp>
      <p:pic>
        <p:nvPicPr>
          <p:cNvPr id="336" name="Google Shape;336;g2ec20ecb320_0_167"/>
          <p:cNvPicPr preferRelativeResize="0"/>
          <p:nvPr/>
        </p:nvPicPr>
        <p:blipFill rotWithShape="1">
          <a:blip r:embed="rId3">
            <a:alphaModFix/>
          </a:blip>
          <a:srcRect/>
          <a:stretch/>
        </p:blipFill>
        <p:spPr>
          <a:xfrm>
            <a:off x="5114018" y="6594272"/>
            <a:ext cx="1951263" cy="146845"/>
          </a:xfrm>
          <a:prstGeom prst="rect">
            <a:avLst/>
          </a:prstGeom>
          <a:noFill/>
          <a:ln>
            <a:noFill/>
          </a:ln>
        </p:spPr>
      </p:pic>
      <p:sp>
        <p:nvSpPr>
          <p:cNvPr id="337" name="Google Shape;337;g2ec20ecb320_0_167"/>
          <p:cNvSpPr txBox="1"/>
          <p:nvPr/>
        </p:nvSpPr>
        <p:spPr>
          <a:xfrm>
            <a:off x="644118" y="1802677"/>
            <a:ext cx="10101300" cy="5407800"/>
          </a:xfrm>
          <a:prstGeom prst="rect">
            <a:avLst/>
          </a:prstGeom>
          <a:noFill/>
          <a:ln>
            <a:noFill/>
          </a:ln>
        </p:spPr>
        <p:txBody>
          <a:bodyPr spcFirstLastPara="1" wrap="square" lIns="0" tIns="45700" rIns="0" bIns="45700" anchor="t" anchorCtr="0">
            <a:spAutoFit/>
          </a:bodyPr>
          <a:lstStyle/>
          <a:p>
            <a:pPr marL="457200" lvl="0" indent="-381000" algn="just" rtl="0">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VAE model is more suitable than the SDAE model to classify breast cancer as the accuracy value obtained by VAE is higher than SDAE. </a:t>
            </a:r>
            <a:endParaRPr sz="2400">
              <a:solidFill>
                <a:schemeClr val="dk1"/>
              </a:solidFill>
              <a:latin typeface="Calibri"/>
              <a:ea typeface="Calibri"/>
              <a:cs typeface="Calibri"/>
              <a:sym typeface="Calibri"/>
            </a:endParaRPr>
          </a:p>
          <a:p>
            <a:pPr marL="457200" lvl="0" indent="-381000" algn="just"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Generally, SMOTE does not help to improve the accuracy value, this may be due to synthetic features generated by SMOTE consisting of noise. </a:t>
            </a:r>
            <a:endParaRPr sz="2400">
              <a:solidFill>
                <a:schemeClr val="dk1"/>
              </a:solidFill>
              <a:latin typeface="Calibri"/>
              <a:ea typeface="Calibri"/>
              <a:cs typeface="Calibri"/>
              <a:sym typeface="Calibri"/>
            </a:endParaRPr>
          </a:p>
          <a:p>
            <a:pPr marL="457200" lvl="0" indent="-381000" algn="just"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From the results, mRNA expression is the most suitable data for the classification of breast cancer for both SDAE and VAE models, compared to other single omics data, even the multi-omics data.</a:t>
            </a:r>
            <a:endParaRPr sz="2400">
              <a:solidFill>
                <a:schemeClr val="dk1"/>
              </a:solidFill>
              <a:latin typeface="Calibri"/>
              <a:ea typeface="Calibri"/>
              <a:cs typeface="Calibri"/>
              <a:sym typeface="Calibri"/>
            </a:endParaRPr>
          </a:p>
          <a:p>
            <a:pPr marL="457200" lvl="0" indent="0" algn="just" rtl="0">
              <a:lnSpc>
                <a:spcPct val="150000"/>
              </a:lnSpc>
              <a:spcBef>
                <a:spcPts val="1000"/>
              </a:spcBef>
              <a:spcAft>
                <a:spcPts val="0"/>
              </a:spcAft>
              <a:buNone/>
            </a:pPr>
            <a:endParaRPr sz="2400">
              <a:latin typeface="Calibri"/>
              <a:ea typeface="Calibri"/>
              <a:cs typeface="Calibri"/>
              <a:sym typeface="Calibri"/>
            </a:endParaRPr>
          </a:p>
          <a:p>
            <a:pPr marL="0" marR="0" lvl="0" indent="0" algn="l" rtl="0">
              <a:lnSpc>
                <a:spcPct val="150000"/>
              </a:lnSpc>
              <a:spcBef>
                <a:spcPts val="1000"/>
              </a:spcBef>
              <a:spcAft>
                <a:spcPts val="100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ec20ecb320_0_173"/>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a:t>Achievement</a:t>
            </a:r>
            <a:endParaRPr/>
          </a:p>
        </p:txBody>
      </p:sp>
      <p:pic>
        <p:nvPicPr>
          <p:cNvPr id="343" name="Google Shape;343;g2ec20ecb320_0_173"/>
          <p:cNvPicPr preferRelativeResize="0"/>
          <p:nvPr/>
        </p:nvPicPr>
        <p:blipFill rotWithShape="1">
          <a:blip r:embed="rId3">
            <a:alphaModFix/>
          </a:blip>
          <a:srcRect/>
          <a:stretch/>
        </p:blipFill>
        <p:spPr>
          <a:xfrm>
            <a:off x="5114018" y="6594272"/>
            <a:ext cx="1951263" cy="146845"/>
          </a:xfrm>
          <a:prstGeom prst="rect">
            <a:avLst/>
          </a:prstGeom>
          <a:noFill/>
          <a:ln>
            <a:noFill/>
          </a:ln>
        </p:spPr>
      </p:pic>
      <p:sp>
        <p:nvSpPr>
          <p:cNvPr id="344" name="Google Shape;344;g2ec20ecb320_0_173"/>
          <p:cNvSpPr txBox="1"/>
          <p:nvPr/>
        </p:nvSpPr>
        <p:spPr>
          <a:xfrm>
            <a:off x="617100" y="1312818"/>
            <a:ext cx="10957800" cy="4597200"/>
          </a:xfrm>
          <a:prstGeom prst="rect">
            <a:avLst/>
          </a:prstGeom>
          <a:noFill/>
          <a:ln>
            <a:noFill/>
          </a:ln>
        </p:spPr>
        <p:txBody>
          <a:bodyPr spcFirstLastPara="1" wrap="square" lIns="0" tIns="45700" rIns="0" bIns="45700" anchor="t" anchorCtr="0">
            <a:spAutoFit/>
          </a:bodyPr>
          <a:lstStyle/>
          <a:p>
            <a:pPr marL="457200" lvl="0" indent="-381000" algn="just" rtl="0">
              <a:lnSpc>
                <a:spcPct val="15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Breast cancer has been classified successfully based on various of omics data using the SDAE and VAE models, where the mRNA expression data achieved the best result of classification. </a:t>
            </a:r>
            <a:endParaRPr sz="2400" dirty="0">
              <a:solidFill>
                <a:schemeClr val="dk1"/>
              </a:solidFill>
              <a:latin typeface="Calibri"/>
              <a:ea typeface="Calibri"/>
              <a:cs typeface="Calibri"/>
              <a:sym typeface="Calibri"/>
            </a:endParaRPr>
          </a:p>
          <a:p>
            <a:pPr marL="457200" lvl="0" indent="-381000" algn="just" rtl="0">
              <a:lnSpc>
                <a:spcPct val="150000"/>
              </a:lnSpc>
              <a:spcBef>
                <a:spcPts val="100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The performance of the SDAE model and VAE model have been analyzed, where the VAE model achieved better performance than SDAE model. </a:t>
            </a:r>
            <a:endParaRPr sz="2400" dirty="0">
              <a:solidFill>
                <a:schemeClr val="dk1"/>
              </a:solidFill>
              <a:latin typeface="Calibri"/>
              <a:ea typeface="Calibri"/>
              <a:cs typeface="Calibri"/>
              <a:sym typeface="Calibri"/>
            </a:endParaRPr>
          </a:p>
          <a:p>
            <a:pPr marL="457200" lvl="0" indent="-381000" algn="just" rtl="0">
              <a:lnSpc>
                <a:spcPct val="150000"/>
              </a:lnSpc>
              <a:spcBef>
                <a:spcPts val="1000"/>
              </a:spcBef>
              <a:spcAft>
                <a:spcPts val="1000"/>
              </a:spcAft>
              <a:buClr>
                <a:schemeClr val="dk1"/>
              </a:buClr>
              <a:buSzPts val="2400"/>
              <a:buFont typeface="Calibri"/>
              <a:buChar char="●"/>
            </a:pPr>
            <a:r>
              <a:rPr lang="en-US" sz="2400" dirty="0">
                <a:solidFill>
                  <a:schemeClr val="dk1"/>
                </a:solidFill>
                <a:latin typeface="Calibri"/>
                <a:ea typeface="Calibri"/>
                <a:cs typeface="Calibri"/>
                <a:sym typeface="Calibri"/>
              </a:rPr>
              <a:t>The classification accuracy obtained from the SDAE model and VAE model using various of omics data has been evaluated, where the classification accuracy obtained from VAE model in mRNA expression data has the highest value, which is 81.68%. </a:t>
            </a:r>
            <a:endParaRPr sz="24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ec20ecb320_0_17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a:t>Future Improvement</a:t>
            </a:r>
            <a:endParaRPr/>
          </a:p>
        </p:txBody>
      </p:sp>
      <p:pic>
        <p:nvPicPr>
          <p:cNvPr id="350" name="Google Shape;350;g2ec20ecb320_0_179"/>
          <p:cNvPicPr preferRelativeResize="0"/>
          <p:nvPr/>
        </p:nvPicPr>
        <p:blipFill rotWithShape="1">
          <a:blip r:embed="rId3">
            <a:alphaModFix/>
          </a:blip>
          <a:srcRect/>
          <a:stretch/>
        </p:blipFill>
        <p:spPr>
          <a:xfrm>
            <a:off x="5114018" y="6594272"/>
            <a:ext cx="1951263" cy="146845"/>
          </a:xfrm>
          <a:prstGeom prst="rect">
            <a:avLst/>
          </a:prstGeom>
          <a:noFill/>
          <a:ln>
            <a:noFill/>
          </a:ln>
        </p:spPr>
      </p:pic>
      <p:sp>
        <p:nvSpPr>
          <p:cNvPr id="351" name="Google Shape;351;g2ec20ecb320_0_179"/>
          <p:cNvSpPr txBox="1"/>
          <p:nvPr/>
        </p:nvSpPr>
        <p:spPr>
          <a:xfrm>
            <a:off x="481493" y="1690827"/>
            <a:ext cx="10101300" cy="2380800"/>
          </a:xfrm>
          <a:prstGeom prst="rect">
            <a:avLst/>
          </a:prstGeom>
          <a:noFill/>
          <a:ln>
            <a:noFill/>
          </a:ln>
        </p:spPr>
        <p:txBody>
          <a:bodyPr spcFirstLastPara="1" wrap="square" lIns="0" tIns="45700" rIns="0" bIns="45700" anchor="t" anchorCtr="0">
            <a:spAutoFit/>
          </a:bodyPr>
          <a:lstStyle/>
          <a:p>
            <a:pPr marL="914400" lvl="0" indent="-381000" algn="just" rtl="0">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Identify other combinations of omics data for classification. </a:t>
            </a:r>
            <a:endParaRPr sz="2400">
              <a:solidFill>
                <a:schemeClr val="dk1"/>
              </a:solidFill>
              <a:latin typeface="Calibri"/>
              <a:ea typeface="Calibri"/>
              <a:cs typeface="Calibri"/>
              <a:sym typeface="Calibri"/>
            </a:endParaRPr>
          </a:p>
          <a:p>
            <a:pPr marL="914400" lvl="0" indent="-381000" algn="just"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Identify the integration method for multi-omics other than concatenation based methods. </a:t>
            </a:r>
            <a:endParaRPr sz="2400">
              <a:solidFill>
                <a:schemeClr val="dk1"/>
              </a:solidFill>
              <a:latin typeface="Calibri"/>
              <a:ea typeface="Calibri"/>
              <a:cs typeface="Calibri"/>
              <a:sym typeface="Calibri"/>
            </a:endParaRPr>
          </a:p>
          <a:p>
            <a:pPr marL="914400" lvl="0" indent="-381000" algn="just" rtl="0">
              <a:lnSpc>
                <a:spcPct val="150000"/>
              </a:lnSpc>
              <a:spcBef>
                <a:spcPts val="1000"/>
              </a:spcBef>
              <a:spcAft>
                <a:spcPts val="1000"/>
              </a:spcAft>
              <a:buClr>
                <a:schemeClr val="dk1"/>
              </a:buClr>
              <a:buSzPts val="2400"/>
              <a:buFont typeface="Calibri"/>
              <a:buChar char="●"/>
            </a:pPr>
            <a:r>
              <a:rPr lang="en-US" sz="2400">
                <a:solidFill>
                  <a:schemeClr val="dk1"/>
                </a:solidFill>
                <a:latin typeface="Calibri"/>
                <a:ea typeface="Calibri"/>
                <a:cs typeface="Calibri"/>
                <a:sym typeface="Calibri"/>
              </a:rPr>
              <a:t>Identify other feature selection techniques other than SVM-RFE.</a:t>
            </a: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ec20ecb320_0_185"/>
          <p:cNvSpPr txBox="1"/>
          <p:nvPr/>
        </p:nvSpPr>
        <p:spPr>
          <a:xfrm>
            <a:off x="3647115" y="2649752"/>
            <a:ext cx="4707000" cy="10158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a:solidFill>
                  <a:schemeClr val="lt1"/>
                </a:solidFill>
                <a:latin typeface="Calibri"/>
                <a:ea typeface="Calibri"/>
                <a:cs typeface="Calibri"/>
                <a:sym typeface="Calibri"/>
              </a:rPr>
              <a:t>THANK YOU</a:t>
            </a:r>
            <a:endParaRPr/>
          </a:p>
        </p:txBody>
      </p:sp>
      <p:sp>
        <p:nvSpPr>
          <p:cNvPr id="357" name="Google Shape;357;g2ec20ecb320_0_185"/>
          <p:cNvSpPr txBox="1"/>
          <p:nvPr/>
        </p:nvSpPr>
        <p:spPr>
          <a:xfrm>
            <a:off x="4434467" y="4076956"/>
            <a:ext cx="1661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univteknologimalaysia</a:t>
            </a:r>
            <a:endParaRPr/>
          </a:p>
        </p:txBody>
      </p:sp>
      <p:grpSp>
        <p:nvGrpSpPr>
          <p:cNvPr id="358" name="Google Shape;358;g2ec20ecb320_0_185"/>
          <p:cNvGrpSpPr/>
          <p:nvPr/>
        </p:nvGrpSpPr>
        <p:grpSpPr>
          <a:xfrm>
            <a:off x="3366219" y="4067114"/>
            <a:ext cx="280218" cy="281948"/>
            <a:chOff x="2163763" y="-1266825"/>
            <a:chExt cx="1028700" cy="1035050"/>
          </a:xfrm>
        </p:grpSpPr>
        <p:sp>
          <p:nvSpPr>
            <p:cNvPr id="359" name="Google Shape;359;g2ec20ecb320_0_185"/>
            <p:cNvSpPr/>
            <p:nvPr/>
          </p:nvSpPr>
          <p:spPr>
            <a:xfrm>
              <a:off x="2163763" y="-1266825"/>
              <a:ext cx="1028700" cy="1035050"/>
            </a:xfrm>
            <a:custGeom>
              <a:avLst/>
              <a:gdLst/>
              <a:ahLst/>
              <a:cxnLst/>
              <a:rect l="l" t="t" r="r" b="b"/>
              <a:pathLst>
                <a:path w="396" h="396" extrusionOk="0">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g2ec20ecb320_0_185"/>
            <p:cNvSpPr/>
            <p:nvPr/>
          </p:nvSpPr>
          <p:spPr>
            <a:xfrm>
              <a:off x="2554288" y="-1014413"/>
              <a:ext cx="246063" cy="528638"/>
            </a:xfrm>
            <a:custGeom>
              <a:avLst/>
              <a:gdLst/>
              <a:ahLst/>
              <a:cxnLst/>
              <a:rect l="l" t="t" r="r" b="b"/>
              <a:pathLst>
                <a:path w="95" h="202" extrusionOk="0">
                  <a:moveTo>
                    <a:pt x="63" y="60"/>
                  </a:moveTo>
                  <a:cubicBezTo>
                    <a:pt x="63" y="44"/>
                    <a:pt x="63" y="44"/>
                    <a:pt x="63" y="44"/>
                  </a:cubicBezTo>
                  <a:cubicBezTo>
                    <a:pt x="63" y="36"/>
                    <a:pt x="68" y="34"/>
                    <a:pt x="72" y="34"/>
                  </a:cubicBezTo>
                  <a:cubicBezTo>
                    <a:pt x="75" y="34"/>
                    <a:pt x="94" y="34"/>
                    <a:pt x="94" y="34"/>
                  </a:cubicBezTo>
                  <a:cubicBezTo>
                    <a:pt x="94" y="0"/>
                    <a:pt x="94" y="0"/>
                    <a:pt x="94" y="0"/>
                  </a:cubicBezTo>
                  <a:cubicBezTo>
                    <a:pt x="63" y="0"/>
                    <a:pt x="63" y="0"/>
                    <a:pt x="63" y="0"/>
                  </a:cubicBezTo>
                  <a:cubicBezTo>
                    <a:pt x="28" y="0"/>
                    <a:pt x="21" y="25"/>
                    <a:pt x="21" y="42"/>
                  </a:cubicBezTo>
                  <a:cubicBezTo>
                    <a:pt x="21" y="60"/>
                    <a:pt x="21" y="60"/>
                    <a:pt x="21" y="60"/>
                  </a:cubicBezTo>
                  <a:cubicBezTo>
                    <a:pt x="0" y="60"/>
                    <a:pt x="0" y="60"/>
                    <a:pt x="0" y="60"/>
                  </a:cubicBezTo>
                  <a:cubicBezTo>
                    <a:pt x="0" y="85"/>
                    <a:pt x="0" y="85"/>
                    <a:pt x="0" y="85"/>
                  </a:cubicBezTo>
                  <a:cubicBezTo>
                    <a:pt x="0" y="101"/>
                    <a:pt x="0" y="101"/>
                    <a:pt x="0" y="101"/>
                  </a:cubicBezTo>
                  <a:cubicBezTo>
                    <a:pt x="21" y="101"/>
                    <a:pt x="21" y="101"/>
                    <a:pt x="21" y="101"/>
                  </a:cubicBezTo>
                  <a:cubicBezTo>
                    <a:pt x="21" y="147"/>
                    <a:pt x="21" y="202"/>
                    <a:pt x="21" y="202"/>
                  </a:cubicBezTo>
                  <a:cubicBezTo>
                    <a:pt x="61" y="202"/>
                    <a:pt x="61" y="202"/>
                    <a:pt x="61" y="202"/>
                  </a:cubicBezTo>
                  <a:cubicBezTo>
                    <a:pt x="61" y="202"/>
                    <a:pt x="61" y="146"/>
                    <a:pt x="61" y="101"/>
                  </a:cubicBezTo>
                  <a:cubicBezTo>
                    <a:pt x="91" y="101"/>
                    <a:pt x="91" y="101"/>
                    <a:pt x="91" y="101"/>
                  </a:cubicBezTo>
                  <a:cubicBezTo>
                    <a:pt x="92" y="85"/>
                    <a:pt x="92" y="85"/>
                    <a:pt x="92" y="85"/>
                  </a:cubicBezTo>
                  <a:cubicBezTo>
                    <a:pt x="95" y="60"/>
                    <a:pt x="95" y="60"/>
                    <a:pt x="95" y="60"/>
                  </a:cubicBezTo>
                  <a:lnTo>
                    <a:pt x="63" y="6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61" name="Google Shape;361;g2ec20ecb320_0_185"/>
          <p:cNvGrpSpPr/>
          <p:nvPr/>
        </p:nvGrpSpPr>
        <p:grpSpPr>
          <a:xfrm>
            <a:off x="7531109" y="4077080"/>
            <a:ext cx="279786" cy="281948"/>
            <a:chOff x="3470276" y="-1266825"/>
            <a:chExt cx="1027113" cy="1035050"/>
          </a:xfrm>
        </p:grpSpPr>
        <p:sp>
          <p:nvSpPr>
            <p:cNvPr id="362" name="Google Shape;362;g2ec20ecb320_0_185"/>
            <p:cNvSpPr/>
            <p:nvPr/>
          </p:nvSpPr>
          <p:spPr>
            <a:xfrm>
              <a:off x="3470276" y="-1266825"/>
              <a:ext cx="1027113" cy="1035050"/>
            </a:xfrm>
            <a:custGeom>
              <a:avLst/>
              <a:gdLst/>
              <a:ahLst/>
              <a:cxnLst/>
              <a:rect l="l" t="t" r="r" b="b"/>
              <a:pathLst>
                <a:path w="396" h="396" extrusionOk="0">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8"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8" y="327"/>
                  </a:cubicBezTo>
                  <a:cubicBezTo>
                    <a:pt x="361" y="294"/>
                    <a:pt x="381" y="248"/>
                    <a:pt x="381" y="198"/>
                  </a:cubicBezTo>
                  <a:cubicBezTo>
                    <a:pt x="381" y="147"/>
                    <a:pt x="361" y="102"/>
                    <a:pt x="328" y="69"/>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g2ec20ecb320_0_185"/>
            <p:cNvSpPr/>
            <p:nvPr/>
          </p:nvSpPr>
          <p:spPr>
            <a:xfrm>
              <a:off x="3727451" y="-1011238"/>
              <a:ext cx="515938" cy="520700"/>
            </a:xfrm>
            <a:custGeom>
              <a:avLst/>
              <a:gdLst/>
              <a:ahLst/>
              <a:cxnLst/>
              <a:rect l="l" t="t" r="r" b="b"/>
              <a:pathLst>
                <a:path w="199" h="199" extrusionOk="0">
                  <a:moveTo>
                    <a:pt x="49" y="100"/>
                  </a:moveTo>
                  <a:cubicBezTo>
                    <a:pt x="49" y="72"/>
                    <a:pt x="71" y="49"/>
                    <a:pt x="99" y="49"/>
                  </a:cubicBezTo>
                  <a:cubicBezTo>
                    <a:pt x="127" y="49"/>
                    <a:pt x="150" y="72"/>
                    <a:pt x="150" y="100"/>
                  </a:cubicBezTo>
                  <a:cubicBezTo>
                    <a:pt x="150" y="128"/>
                    <a:pt x="127" y="150"/>
                    <a:pt x="99" y="150"/>
                  </a:cubicBezTo>
                  <a:cubicBezTo>
                    <a:pt x="71" y="150"/>
                    <a:pt x="49" y="128"/>
                    <a:pt x="49" y="100"/>
                  </a:cubicBezTo>
                  <a:close/>
                  <a:moveTo>
                    <a:pt x="152" y="0"/>
                  </a:moveTo>
                  <a:cubicBezTo>
                    <a:pt x="47" y="0"/>
                    <a:pt x="47" y="0"/>
                    <a:pt x="47" y="0"/>
                  </a:cubicBezTo>
                  <a:cubicBezTo>
                    <a:pt x="21" y="0"/>
                    <a:pt x="0" y="21"/>
                    <a:pt x="0" y="47"/>
                  </a:cubicBezTo>
                  <a:cubicBezTo>
                    <a:pt x="0" y="152"/>
                    <a:pt x="0" y="152"/>
                    <a:pt x="0" y="152"/>
                  </a:cubicBezTo>
                  <a:cubicBezTo>
                    <a:pt x="0" y="178"/>
                    <a:pt x="21" y="199"/>
                    <a:pt x="47" y="199"/>
                  </a:cubicBezTo>
                  <a:cubicBezTo>
                    <a:pt x="152" y="199"/>
                    <a:pt x="152" y="199"/>
                    <a:pt x="152" y="199"/>
                  </a:cubicBezTo>
                  <a:cubicBezTo>
                    <a:pt x="178" y="199"/>
                    <a:pt x="199" y="178"/>
                    <a:pt x="199" y="152"/>
                  </a:cubicBezTo>
                  <a:cubicBezTo>
                    <a:pt x="199" y="47"/>
                    <a:pt x="199" y="47"/>
                    <a:pt x="199" y="47"/>
                  </a:cubicBezTo>
                  <a:cubicBezTo>
                    <a:pt x="199" y="21"/>
                    <a:pt x="178" y="0"/>
                    <a:pt x="152" y="0"/>
                  </a:cubicBezTo>
                  <a:close/>
                  <a:moveTo>
                    <a:pt x="47" y="12"/>
                  </a:moveTo>
                  <a:cubicBezTo>
                    <a:pt x="152" y="12"/>
                    <a:pt x="152" y="12"/>
                    <a:pt x="152" y="12"/>
                  </a:cubicBezTo>
                  <a:cubicBezTo>
                    <a:pt x="171" y="12"/>
                    <a:pt x="187" y="28"/>
                    <a:pt x="187" y="47"/>
                  </a:cubicBezTo>
                  <a:cubicBezTo>
                    <a:pt x="187" y="152"/>
                    <a:pt x="187" y="152"/>
                    <a:pt x="187" y="152"/>
                  </a:cubicBezTo>
                  <a:cubicBezTo>
                    <a:pt x="187" y="171"/>
                    <a:pt x="171" y="187"/>
                    <a:pt x="152" y="187"/>
                  </a:cubicBezTo>
                  <a:cubicBezTo>
                    <a:pt x="47" y="187"/>
                    <a:pt x="47" y="187"/>
                    <a:pt x="47" y="187"/>
                  </a:cubicBezTo>
                  <a:cubicBezTo>
                    <a:pt x="28" y="187"/>
                    <a:pt x="12" y="171"/>
                    <a:pt x="12" y="152"/>
                  </a:cubicBezTo>
                  <a:cubicBezTo>
                    <a:pt x="12" y="47"/>
                    <a:pt x="12" y="47"/>
                    <a:pt x="12" y="47"/>
                  </a:cubicBezTo>
                  <a:cubicBezTo>
                    <a:pt x="12" y="28"/>
                    <a:pt x="28" y="12"/>
                    <a:pt x="47" y="12"/>
                  </a:cubicBezTo>
                  <a:close/>
                  <a:moveTo>
                    <a:pt x="162" y="27"/>
                  </a:moveTo>
                  <a:cubicBezTo>
                    <a:pt x="156" y="27"/>
                    <a:pt x="152" y="32"/>
                    <a:pt x="152" y="37"/>
                  </a:cubicBezTo>
                  <a:cubicBezTo>
                    <a:pt x="152" y="43"/>
                    <a:pt x="156" y="48"/>
                    <a:pt x="162" y="48"/>
                  </a:cubicBezTo>
                  <a:cubicBezTo>
                    <a:pt x="168" y="48"/>
                    <a:pt x="173" y="43"/>
                    <a:pt x="173" y="37"/>
                  </a:cubicBezTo>
                  <a:cubicBezTo>
                    <a:pt x="173" y="32"/>
                    <a:pt x="168" y="27"/>
                    <a:pt x="162" y="27"/>
                  </a:cubicBezTo>
                  <a:close/>
                  <a:moveTo>
                    <a:pt x="163" y="100"/>
                  </a:moveTo>
                  <a:cubicBezTo>
                    <a:pt x="163" y="64"/>
                    <a:pt x="135" y="36"/>
                    <a:pt x="99" y="36"/>
                  </a:cubicBezTo>
                  <a:cubicBezTo>
                    <a:pt x="64" y="36"/>
                    <a:pt x="35" y="64"/>
                    <a:pt x="35" y="100"/>
                  </a:cubicBezTo>
                  <a:cubicBezTo>
                    <a:pt x="35" y="135"/>
                    <a:pt x="64" y="164"/>
                    <a:pt x="99" y="164"/>
                  </a:cubicBezTo>
                  <a:cubicBezTo>
                    <a:pt x="135" y="164"/>
                    <a:pt x="163" y="135"/>
                    <a:pt x="163" y="10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4" name="Google Shape;364;g2ec20ecb320_0_185"/>
          <p:cNvSpPr txBox="1"/>
          <p:nvPr/>
        </p:nvSpPr>
        <p:spPr>
          <a:xfrm>
            <a:off x="6711844" y="4072060"/>
            <a:ext cx="30300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utm.my</a:t>
            </a:r>
            <a:endParaRPr/>
          </a:p>
        </p:txBody>
      </p:sp>
      <p:sp>
        <p:nvSpPr>
          <p:cNvPr id="365" name="Google Shape;365;g2ec20ecb320_0_185"/>
          <p:cNvSpPr/>
          <p:nvPr/>
        </p:nvSpPr>
        <p:spPr>
          <a:xfrm>
            <a:off x="3720466" y="4076956"/>
            <a:ext cx="279342" cy="279342"/>
          </a:xfrm>
          <a:custGeom>
            <a:avLst/>
            <a:gdLst/>
            <a:ahLst/>
            <a:cxnLst/>
            <a:rect l="l" t="t"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a:solidFill>
                <a:schemeClr val="dk1"/>
              </a:solidFill>
              <a:latin typeface="Arial"/>
              <a:ea typeface="Arial"/>
              <a:cs typeface="Arial"/>
              <a:sym typeface="Arial"/>
            </a:endParaRPr>
          </a:p>
        </p:txBody>
      </p:sp>
      <p:sp>
        <p:nvSpPr>
          <p:cNvPr id="366" name="Google Shape;366;g2ec20ecb320_0_185"/>
          <p:cNvSpPr/>
          <p:nvPr/>
        </p:nvSpPr>
        <p:spPr>
          <a:xfrm>
            <a:off x="4072196" y="4076956"/>
            <a:ext cx="279342" cy="279342"/>
          </a:xfrm>
          <a:custGeom>
            <a:avLst/>
            <a:gdLst/>
            <a:ahLst/>
            <a:cxnLst/>
            <a:rect l="l" t="t"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a:solidFill>
                <a:schemeClr val="dk1"/>
              </a:solidFill>
              <a:latin typeface="Arial"/>
              <a:ea typeface="Arial"/>
              <a:cs typeface="Arial"/>
              <a:sym typeface="Arial"/>
            </a:endParaRPr>
          </a:p>
        </p:txBody>
      </p:sp>
      <p:pic>
        <p:nvPicPr>
          <p:cNvPr id="367" name="Google Shape;367;g2ec20ecb320_0_185"/>
          <p:cNvPicPr preferRelativeResize="0"/>
          <p:nvPr/>
        </p:nvPicPr>
        <p:blipFill rotWithShape="1">
          <a:blip r:embed="rId3">
            <a:alphaModFix/>
          </a:blip>
          <a:srcRect/>
          <a:stretch/>
        </p:blipFill>
        <p:spPr>
          <a:xfrm>
            <a:off x="6053684" y="4070864"/>
            <a:ext cx="289181" cy="289181"/>
          </a:xfrm>
          <a:prstGeom prst="rect">
            <a:avLst/>
          </a:prstGeom>
          <a:noFill/>
          <a:ln>
            <a:noFill/>
          </a:ln>
        </p:spPr>
      </p:pic>
      <p:sp>
        <p:nvSpPr>
          <p:cNvPr id="368" name="Google Shape;368;g2ec20ecb320_0_185"/>
          <p:cNvSpPr txBox="1"/>
          <p:nvPr/>
        </p:nvSpPr>
        <p:spPr>
          <a:xfrm>
            <a:off x="7819166" y="4069364"/>
            <a:ext cx="18615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utmofficial</a:t>
            </a:r>
            <a:endParaRPr sz="1200">
              <a:solidFill>
                <a:schemeClr val="lt1"/>
              </a:solidFill>
              <a:latin typeface="Calibri"/>
              <a:ea typeface="Calibri"/>
              <a:cs typeface="Calibri"/>
              <a:sym typeface="Calibri"/>
            </a:endParaRPr>
          </a:p>
        </p:txBody>
      </p:sp>
      <p:pic>
        <p:nvPicPr>
          <p:cNvPr id="369" name="Google Shape;369;g2ec20ecb320_0_185"/>
          <p:cNvPicPr preferRelativeResize="0"/>
          <p:nvPr/>
        </p:nvPicPr>
        <p:blipFill rotWithShape="1">
          <a:blip r:embed="rId4">
            <a:alphaModFix/>
          </a:blip>
          <a:srcRect/>
          <a:stretch/>
        </p:blipFill>
        <p:spPr>
          <a:xfrm>
            <a:off x="6389397" y="4076956"/>
            <a:ext cx="289182" cy="2891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g2ec20ecb320_0_3"/>
          <p:cNvGrpSpPr/>
          <p:nvPr/>
        </p:nvGrpSpPr>
        <p:grpSpPr>
          <a:xfrm>
            <a:off x="5508988" y="1291250"/>
            <a:ext cx="5446135" cy="646500"/>
            <a:chOff x="5292036" y="974450"/>
            <a:chExt cx="5446135" cy="646500"/>
          </a:xfrm>
        </p:grpSpPr>
        <p:sp>
          <p:nvSpPr>
            <p:cNvPr id="220" name="Google Shape;220;g2ec20ecb320_0_3"/>
            <p:cNvSpPr txBox="1"/>
            <p:nvPr/>
          </p:nvSpPr>
          <p:spPr>
            <a:xfrm>
              <a:off x="6230371" y="1052382"/>
              <a:ext cx="4507800" cy="477000"/>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Introduction</a:t>
              </a:r>
              <a:endParaRPr sz="2500" b="1">
                <a:solidFill>
                  <a:schemeClr val="dk1"/>
                </a:solidFill>
                <a:latin typeface="Calibri"/>
                <a:ea typeface="Calibri"/>
                <a:cs typeface="Calibri"/>
                <a:sym typeface="Calibri"/>
              </a:endParaRPr>
            </a:p>
          </p:txBody>
        </p:sp>
        <p:sp>
          <p:nvSpPr>
            <p:cNvPr id="221" name="Google Shape;221;g2ec20ecb320_0_3"/>
            <p:cNvSpPr txBox="1"/>
            <p:nvPr/>
          </p:nvSpPr>
          <p:spPr>
            <a:xfrm>
              <a:off x="5292036" y="974450"/>
              <a:ext cx="958200" cy="646500"/>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01</a:t>
              </a:r>
              <a:endParaRPr sz="3600" b="1">
                <a:solidFill>
                  <a:schemeClr val="dk1"/>
                </a:solidFill>
                <a:latin typeface="Calibri"/>
                <a:ea typeface="Calibri"/>
                <a:cs typeface="Calibri"/>
                <a:sym typeface="Calibri"/>
              </a:endParaRPr>
            </a:p>
          </p:txBody>
        </p:sp>
      </p:grpSp>
      <p:grpSp>
        <p:nvGrpSpPr>
          <p:cNvPr id="222" name="Google Shape;222;g2ec20ecb320_0_3"/>
          <p:cNvGrpSpPr/>
          <p:nvPr/>
        </p:nvGrpSpPr>
        <p:grpSpPr>
          <a:xfrm>
            <a:off x="5463238" y="2409201"/>
            <a:ext cx="5446135" cy="646500"/>
            <a:chOff x="5292036" y="974450"/>
            <a:chExt cx="5446135" cy="646500"/>
          </a:xfrm>
        </p:grpSpPr>
        <p:sp>
          <p:nvSpPr>
            <p:cNvPr id="223" name="Google Shape;223;g2ec20ecb320_0_3"/>
            <p:cNvSpPr txBox="1"/>
            <p:nvPr/>
          </p:nvSpPr>
          <p:spPr>
            <a:xfrm>
              <a:off x="6230371" y="1052382"/>
              <a:ext cx="4507800" cy="477000"/>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Literature Review</a:t>
              </a:r>
              <a:endParaRPr sz="2500" b="1">
                <a:solidFill>
                  <a:schemeClr val="dk1"/>
                </a:solidFill>
                <a:latin typeface="Calibri"/>
                <a:ea typeface="Calibri"/>
                <a:cs typeface="Calibri"/>
                <a:sym typeface="Calibri"/>
              </a:endParaRPr>
            </a:p>
          </p:txBody>
        </p:sp>
        <p:sp>
          <p:nvSpPr>
            <p:cNvPr id="224" name="Google Shape;224;g2ec20ecb320_0_3"/>
            <p:cNvSpPr txBox="1"/>
            <p:nvPr/>
          </p:nvSpPr>
          <p:spPr>
            <a:xfrm>
              <a:off x="5292036" y="974450"/>
              <a:ext cx="958200" cy="646500"/>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02</a:t>
              </a:r>
              <a:endParaRPr sz="3600" b="1">
                <a:solidFill>
                  <a:schemeClr val="dk1"/>
                </a:solidFill>
                <a:latin typeface="Calibri"/>
                <a:ea typeface="Calibri"/>
                <a:cs typeface="Calibri"/>
                <a:sym typeface="Calibri"/>
              </a:endParaRPr>
            </a:p>
          </p:txBody>
        </p:sp>
      </p:grpSp>
      <p:grpSp>
        <p:nvGrpSpPr>
          <p:cNvPr id="225" name="Google Shape;225;g2ec20ecb320_0_3"/>
          <p:cNvGrpSpPr/>
          <p:nvPr/>
        </p:nvGrpSpPr>
        <p:grpSpPr>
          <a:xfrm>
            <a:off x="5463238" y="4690008"/>
            <a:ext cx="5466010" cy="646500"/>
            <a:chOff x="5292036" y="1050088"/>
            <a:chExt cx="5466010" cy="646500"/>
          </a:xfrm>
        </p:grpSpPr>
        <p:sp>
          <p:nvSpPr>
            <p:cNvPr id="226" name="Google Shape;226;g2ec20ecb320_0_3"/>
            <p:cNvSpPr txBox="1"/>
            <p:nvPr/>
          </p:nvSpPr>
          <p:spPr>
            <a:xfrm>
              <a:off x="6250246" y="1107945"/>
              <a:ext cx="4507800" cy="477000"/>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Results and Discussion</a:t>
              </a:r>
              <a:endParaRPr sz="2500" b="1">
                <a:solidFill>
                  <a:schemeClr val="dk1"/>
                </a:solidFill>
                <a:latin typeface="Calibri"/>
                <a:ea typeface="Calibri"/>
                <a:cs typeface="Calibri"/>
                <a:sym typeface="Calibri"/>
              </a:endParaRPr>
            </a:p>
          </p:txBody>
        </p:sp>
        <p:sp>
          <p:nvSpPr>
            <p:cNvPr id="227" name="Google Shape;227;g2ec20ecb320_0_3"/>
            <p:cNvSpPr txBox="1"/>
            <p:nvPr/>
          </p:nvSpPr>
          <p:spPr>
            <a:xfrm>
              <a:off x="5292036" y="1050088"/>
              <a:ext cx="958200" cy="646500"/>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04</a:t>
              </a:r>
              <a:endParaRPr sz="3600" b="1">
                <a:solidFill>
                  <a:schemeClr val="dk1"/>
                </a:solidFill>
                <a:latin typeface="Calibri"/>
                <a:ea typeface="Calibri"/>
                <a:cs typeface="Calibri"/>
                <a:sym typeface="Calibri"/>
              </a:endParaRPr>
            </a:p>
          </p:txBody>
        </p:sp>
      </p:grpSp>
      <p:grpSp>
        <p:nvGrpSpPr>
          <p:cNvPr id="228" name="Google Shape;228;g2ec20ecb320_0_3"/>
          <p:cNvGrpSpPr/>
          <p:nvPr/>
        </p:nvGrpSpPr>
        <p:grpSpPr>
          <a:xfrm>
            <a:off x="5508988" y="5776620"/>
            <a:ext cx="5446135" cy="646507"/>
            <a:chOff x="5292036" y="882875"/>
            <a:chExt cx="5446135" cy="646507"/>
          </a:xfrm>
        </p:grpSpPr>
        <p:sp>
          <p:nvSpPr>
            <p:cNvPr id="229" name="Google Shape;229;g2ec20ecb320_0_3"/>
            <p:cNvSpPr txBox="1"/>
            <p:nvPr/>
          </p:nvSpPr>
          <p:spPr>
            <a:xfrm>
              <a:off x="6230371" y="1052382"/>
              <a:ext cx="4507800" cy="477000"/>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Conclusion</a:t>
              </a:r>
              <a:endParaRPr sz="2500" b="1">
                <a:solidFill>
                  <a:schemeClr val="dk1"/>
                </a:solidFill>
                <a:latin typeface="Calibri"/>
                <a:ea typeface="Calibri"/>
                <a:cs typeface="Calibri"/>
                <a:sym typeface="Calibri"/>
              </a:endParaRPr>
            </a:p>
          </p:txBody>
        </p:sp>
        <p:sp>
          <p:nvSpPr>
            <p:cNvPr id="230" name="Google Shape;230;g2ec20ecb320_0_3"/>
            <p:cNvSpPr txBox="1"/>
            <p:nvPr/>
          </p:nvSpPr>
          <p:spPr>
            <a:xfrm>
              <a:off x="5292036" y="882875"/>
              <a:ext cx="958200" cy="646500"/>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05</a:t>
              </a:r>
              <a:endParaRPr sz="3600" b="1">
                <a:solidFill>
                  <a:schemeClr val="dk1"/>
                </a:solidFill>
                <a:latin typeface="Calibri"/>
                <a:ea typeface="Calibri"/>
                <a:cs typeface="Calibri"/>
                <a:sym typeface="Calibri"/>
              </a:endParaRPr>
            </a:p>
          </p:txBody>
        </p:sp>
      </p:grpSp>
      <p:pic>
        <p:nvPicPr>
          <p:cNvPr id="231" name="Google Shape;231;g2ec20ecb320_0_3"/>
          <p:cNvPicPr preferRelativeResize="0"/>
          <p:nvPr/>
        </p:nvPicPr>
        <p:blipFill rotWithShape="1">
          <a:blip r:embed="rId3">
            <a:alphaModFix/>
          </a:blip>
          <a:srcRect/>
          <a:stretch/>
        </p:blipFill>
        <p:spPr>
          <a:xfrm>
            <a:off x="5114018" y="6594272"/>
            <a:ext cx="1951263" cy="146845"/>
          </a:xfrm>
          <a:prstGeom prst="rect">
            <a:avLst/>
          </a:prstGeom>
          <a:noFill/>
          <a:ln>
            <a:noFill/>
          </a:ln>
        </p:spPr>
      </p:pic>
      <p:sp>
        <p:nvSpPr>
          <p:cNvPr id="232" name="Google Shape;232;g2ec20ecb320_0_3"/>
          <p:cNvSpPr txBox="1"/>
          <p:nvPr/>
        </p:nvSpPr>
        <p:spPr>
          <a:xfrm>
            <a:off x="257628" y="1396406"/>
            <a:ext cx="6432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lt1"/>
                </a:solidFill>
                <a:latin typeface="Calibri"/>
                <a:ea typeface="Calibri"/>
                <a:cs typeface="Calibri"/>
                <a:sym typeface="Calibri"/>
              </a:rPr>
              <a:t>Table of Contents</a:t>
            </a:r>
            <a:endParaRPr>
              <a:solidFill>
                <a:schemeClr val="lt1"/>
              </a:solidFill>
            </a:endParaRPr>
          </a:p>
        </p:txBody>
      </p:sp>
      <p:sp>
        <p:nvSpPr>
          <p:cNvPr id="233" name="Google Shape;233;g2ec20ecb320_0_3"/>
          <p:cNvSpPr/>
          <p:nvPr/>
        </p:nvSpPr>
        <p:spPr>
          <a:xfrm>
            <a:off x="1713319" y="2845375"/>
            <a:ext cx="1563525" cy="1396650"/>
          </a:xfrm>
          <a:custGeom>
            <a:avLst/>
            <a:gdLst/>
            <a:ahLst/>
            <a:cxnLst/>
            <a:rect l="l" t="t" r="r" b="b"/>
            <a:pathLst>
              <a:path w="580" h="609" extrusionOk="0">
                <a:moveTo>
                  <a:pt x="551" y="551"/>
                </a:moveTo>
                <a:lnTo>
                  <a:pt x="551" y="551"/>
                </a:lnTo>
                <a:cubicBezTo>
                  <a:pt x="438" y="551"/>
                  <a:pt x="438" y="551"/>
                  <a:pt x="438" y="551"/>
                </a:cubicBezTo>
                <a:cubicBezTo>
                  <a:pt x="417" y="551"/>
                  <a:pt x="410" y="537"/>
                  <a:pt x="410" y="523"/>
                </a:cubicBezTo>
                <a:cubicBezTo>
                  <a:pt x="410" y="502"/>
                  <a:pt x="417" y="495"/>
                  <a:pt x="438" y="495"/>
                </a:cubicBezTo>
                <a:cubicBezTo>
                  <a:pt x="551" y="495"/>
                  <a:pt x="551" y="495"/>
                  <a:pt x="551" y="495"/>
                </a:cubicBezTo>
                <a:cubicBezTo>
                  <a:pt x="565" y="495"/>
                  <a:pt x="579" y="502"/>
                  <a:pt x="579" y="523"/>
                </a:cubicBezTo>
                <a:cubicBezTo>
                  <a:pt x="579" y="537"/>
                  <a:pt x="565" y="551"/>
                  <a:pt x="551" y="551"/>
                </a:cubicBezTo>
                <a:close/>
                <a:moveTo>
                  <a:pt x="438" y="467"/>
                </a:moveTo>
                <a:lnTo>
                  <a:pt x="438" y="467"/>
                </a:lnTo>
                <a:cubicBezTo>
                  <a:pt x="403" y="467"/>
                  <a:pt x="381" y="488"/>
                  <a:pt x="381" y="523"/>
                </a:cubicBezTo>
                <a:cubicBezTo>
                  <a:pt x="381" y="551"/>
                  <a:pt x="403" y="580"/>
                  <a:pt x="438" y="580"/>
                </a:cubicBezTo>
                <a:cubicBezTo>
                  <a:pt x="445" y="580"/>
                  <a:pt x="445" y="580"/>
                  <a:pt x="445" y="580"/>
                </a:cubicBezTo>
                <a:cubicBezTo>
                  <a:pt x="551" y="580"/>
                  <a:pt x="551" y="580"/>
                  <a:pt x="551" y="580"/>
                </a:cubicBezTo>
                <a:cubicBezTo>
                  <a:pt x="551" y="594"/>
                  <a:pt x="537" y="608"/>
                  <a:pt x="523"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106"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7"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8" y="141"/>
                  <a:pt x="417" y="141"/>
                </a:cubicBezTo>
                <a:cubicBezTo>
                  <a:pt x="445" y="141"/>
                  <a:pt x="473" y="120"/>
                  <a:pt x="473" y="85"/>
                </a:cubicBezTo>
                <a:cubicBezTo>
                  <a:pt x="473" y="56"/>
                  <a:pt x="473" y="56"/>
                  <a:pt x="473" y="56"/>
                </a:cubicBezTo>
                <a:cubicBezTo>
                  <a:pt x="523" y="56"/>
                  <a:pt x="523" y="56"/>
                  <a:pt x="523" y="56"/>
                </a:cubicBezTo>
                <a:cubicBezTo>
                  <a:pt x="537" y="56"/>
                  <a:pt x="551" y="71"/>
                  <a:pt x="551" y="85"/>
                </a:cubicBezTo>
                <a:cubicBezTo>
                  <a:pt x="551" y="467"/>
                  <a:pt x="551" y="467"/>
                  <a:pt x="551" y="467"/>
                </a:cubicBezTo>
                <a:cubicBezTo>
                  <a:pt x="523" y="467"/>
                  <a:pt x="523" y="467"/>
                  <a:pt x="523" y="467"/>
                </a:cubicBezTo>
                <a:lnTo>
                  <a:pt x="438" y="467"/>
                </a:lnTo>
                <a:close/>
                <a:moveTo>
                  <a:pt x="99" y="509"/>
                </a:moveTo>
                <a:lnTo>
                  <a:pt x="99" y="509"/>
                </a:lnTo>
                <a:cubicBezTo>
                  <a:pt x="282" y="509"/>
                  <a:pt x="282" y="509"/>
                  <a:pt x="282" y="509"/>
                </a:cubicBezTo>
                <a:cubicBezTo>
                  <a:pt x="297" y="509"/>
                  <a:pt x="304" y="502"/>
                  <a:pt x="304" y="488"/>
                </a:cubicBezTo>
                <a:cubicBezTo>
                  <a:pt x="304" y="474"/>
                  <a:pt x="297" y="467"/>
                  <a:pt x="282" y="467"/>
                </a:cubicBezTo>
                <a:cubicBezTo>
                  <a:pt x="99" y="467"/>
                  <a:pt x="99" y="467"/>
                  <a:pt x="99" y="467"/>
                </a:cubicBezTo>
                <a:cubicBezTo>
                  <a:pt x="84" y="467"/>
                  <a:pt x="77" y="474"/>
                  <a:pt x="77" y="488"/>
                </a:cubicBezTo>
                <a:cubicBezTo>
                  <a:pt x="77" y="502"/>
                  <a:pt x="84" y="509"/>
                  <a:pt x="99" y="509"/>
                </a:cubicBezTo>
                <a:close/>
                <a:moveTo>
                  <a:pt x="445" y="219"/>
                </a:moveTo>
                <a:lnTo>
                  <a:pt x="445" y="219"/>
                </a:lnTo>
                <a:cubicBezTo>
                  <a:pt x="106" y="219"/>
                  <a:pt x="106" y="219"/>
                  <a:pt x="106" y="219"/>
                </a:cubicBezTo>
                <a:cubicBezTo>
                  <a:pt x="92" y="219"/>
                  <a:pt x="77" y="233"/>
                  <a:pt x="77" y="247"/>
                </a:cubicBezTo>
                <a:cubicBezTo>
                  <a:pt x="77" y="262"/>
                  <a:pt x="92" y="276"/>
                  <a:pt x="106" y="276"/>
                </a:cubicBezTo>
                <a:cubicBezTo>
                  <a:pt x="445" y="276"/>
                  <a:pt x="445" y="276"/>
                  <a:pt x="445" y="276"/>
                </a:cubicBezTo>
                <a:cubicBezTo>
                  <a:pt x="459" y="276"/>
                  <a:pt x="473" y="262"/>
                  <a:pt x="473" y="247"/>
                </a:cubicBezTo>
                <a:cubicBezTo>
                  <a:pt x="473" y="233"/>
                  <a:pt x="459" y="219"/>
                  <a:pt x="445" y="219"/>
                </a:cubicBezTo>
                <a:close/>
                <a:moveTo>
                  <a:pt x="445" y="339"/>
                </a:moveTo>
                <a:lnTo>
                  <a:pt x="445" y="339"/>
                </a:lnTo>
                <a:cubicBezTo>
                  <a:pt x="275" y="339"/>
                  <a:pt x="275" y="339"/>
                  <a:pt x="275" y="339"/>
                </a:cubicBezTo>
                <a:cubicBezTo>
                  <a:pt x="226" y="339"/>
                  <a:pt x="226" y="339"/>
                  <a:pt x="226" y="339"/>
                </a:cubicBezTo>
                <a:cubicBezTo>
                  <a:pt x="219" y="339"/>
                  <a:pt x="219" y="339"/>
                  <a:pt x="219" y="339"/>
                </a:cubicBezTo>
                <a:cubicBezTo>
                  <a:pt x="106" y="339"/>
                  <a:pt x="106" y="339"/>
                  <a:pt x="106" y="339"/>
                </a:cubicBezTo>
                <a:cubicBezTo>
                  <a:pt x="92" y="339"/>
                  <a:pt x="77" y="353"/>
                  <a:pt x="77" y="367"/>
                </a:cubicBezTo>
                <a:cubicBezTo>
                  <a:pt x="77" y="389"/>
                  <a:pt x="92" y="396"/>
                  <a:pt x="106" y="396"/>
                </a:cubicBezTo>
                <a:cubicBezTo>
                  <a:pt x="219" y="396"/>
                  <a:pt x="219" y="396"/>
                  <a:pt x="219" y="396"/>
                </a:cubicBezTo>
                <a:cubicBezTo>
                  <a:pt x="226" y="396"/>
                  <a:pt x="226" y="396"/>
                  <a:pt x="226" y="396"/>
                </a:cubicBezTo>
                <a:cubicBezTo>
                  <a:pt x="275" y="396"/>
                  <a:pt x="275" y="396"/>
                  <a:pt x="275" y="396"/>
                </a:cubicBezTo>
                <a:cubicBezTo>
                  <a:pt x="445" y="396"/>
                  <a:pt x="445" y="396"/>
                  <a:pt x="445" y="396"/>
                </a:cubicBezTo>
                <a:cubicBezTo>
                  <a:pt x="459" y="396"/>
                  <a:pt x="473" y="389"/>
                  <a:pt x="473" y="367"/>
                </a:cubicBezTo>
                <a:cubicBezTo>
                  <a:pt x="473" y="353"/>
                  <a:pt x="459" y="339"/>
                  <a:pt x="445" y="339"/>
                </a:cubicBezTo>
                <a:close/>
                <a:moveTo>
                  <a:pt x="417" y="113"/>
                </a:moveTo>
                <a:lnTo>
                  <a:pt x="417" y="113"/>
                </a:lnTo>
                <a:cubicBezTo>
                  <a:pt x="403" y="113"/>
                  <a:pt x="388" y="106"/>
                  <a:pt x="388" y="85"/>
                </a:cubicBezTo>
                <a:cubicBezTo>
                  <a:pt x="388" y="28"/>
                  <a:pt x="388" y="28"/>
                  <a:pt x="388" y="28"/>
                </a:cubicBezTo>
                <a:cubicBezTo>
                  <a:pt x="388" y="14"/>
                  <a:pt x="403"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61" y="113"/>
                  <a:pt x="247" y="106"/>
                  <a:pt x="247" y="85"/>
                </a:cubicBezTo>
                <a:cubicBezTo>
                  <a:pt x="247" y="28"/>
                  <a:pt x="247" y="28"/>
                  <a:pt x="247" y="28"/>
                </a:cubicBezTo>
                <a:cubicBezTo>
                  <a:pt x="247" y="14"/>
                  <a:pt x="261"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20" y="113"/>
                  <a:pt x="106" y="106"/>
                  <a:pt x="106" y="85"/>
                </a:cubicBezTo>
                <a:cubicBezTo>
                  <a:pt x="106" y="28"/>
                  <a:pt x="106" y="28"/>
                  <a:pt x="106" y="28"/>
                </a:cubicBezTo>
                <a:cubicBezTo>
                  <a:pt x="106" y="14"/>
                  <a:pt x="120" y="0"/>
                  <a:pt x="134" y="0"/>
                </a:cubicBezTo>
                <a:cubicBezTo>
                  <a:pt x="148" y="0"/>
                  <a:pt x="162" y="14"/>
                  <a:pt x="162" y="28"/>
                </a:cubicBezTo>
                <a:cubicBezTo>
                  <a:pt x="162" y="85"/>
                  <a:pt x="162" y="85"/>
                  <a:pt x="162" y="85"/>
                </a:cubicBezTo>
                <a:cubicBezTo>
                  <a:pt x="162" y="106"/>
                  <a:pt x="148" y="113"/>
                  <a:pt x="134" y="1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34" name="Google Shape;234;g2ec20ecb320_0_3"/>
          <p:cNvGrpSpPr/>
          <p:nvPr/>
        </p:nvGrpSpPr>
        <p:grpSpPr>
          <a:xfrm>
            <a:off x="5463238" y="3549588"/>
            <a:ext cx="5446135" cy="646500"/>
            <a:chOff x="5292036" y="974450"/>
            <a:chExt cx="5446135" cy="646500"/>
          </a:xfrm>
        </p:grpSpPr>
        <p:sp>
          <p:nvSpPr>
            <p:cNvPr id="235" name="Google Shape;235;g2ec20ecb320_0_3"/>
            <p:cNvSpPr txBox="1"/>
            <p:nvPr/>
          </p:nvSpPr>
          <p:spPr>
            <a:xfrm>
              <a:off x="6230371" y="1052382"/>
              <a:ext cx="4507800" cy="477000"/>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Methodology</a:t>
              </a:r>
              <a:endParaRPr sz="2500" b="1">
                <a:solidFill>
                  <a:schemeClr val="dk1"/>
                </a:solidFill>
                <a:latin typeface="Calibri"/>
                <a:ea typeface="Calibri"/>
                <a:cs typeface="Calibri"/>
                <a:sym typeface="Calibri"/>
              </a:endParaRPr>
            </a:p>
          </p:txBody>
        </p:sp>
        <p:sp>
          <p:nvSpPr>
            <p:cNvPr id="236" name="Google Shape;236;g2ec20ecb320_0_3"/>
            <p:cNvSpPr txBox="1"/>
            <p:nvPr/>
          </p:nvSpPr>
          <p:spPr>
            <a:xfrm>
              <a:off x="5292036" y="974450"/>
              <a:ext cx="958200" cy="646500"/>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03</a:t>
              </a:r>
              <a:endParaRPr sz="3600" b="1">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
          <p:cNvSpPr txBox="1">
            <a:spLocks noGrp="1"/>
          </p:cNvSpPr>
          <p:nvPr>
            <p:ph type="title"/>
          </p:nvPr>
        </p:nvSpPr>
        <p:spPr>
          <a:xfrm>
            <a:off x="741450" y="67763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Calibri"/>
              <a:buNone/>
            </a:pPr>
            <a:r>
              <a:rPr lang="en-US" dirty="0"/>
              <a:t>Breast Cancer</a:t>
            </a:r>
            <a:endParaRPr dirty="0"/>
          </a:p>
        </p:txBody>
      </p:sp>
      <p:sp>
        <p:nvSpPr>
          <p:cNvPr id="242" name="Google Shape;242;p4"/>
          <p:cNvSpPr txBox="1"/>
          <p:nvPr/>
        </p:nvSpPr>
        <p:spPr>
          <a:xfrm>
            <a:off x="741450" y="1515050"/>
            <a:ext cx="10322100" cy="4476000"/>
          </a:xfrm>
          <a:prstGeom prst="rect">
            <a:avLst/>
          </a:prstGeom>
          <a:noFill/>
          <a:ln>
            <a:noFill/>
          </a:ln>
        </p:spPr>
        <p:txBody>
          <a:bodyPr spcFirstLastPara="1" wrap="square" lIns="0" tIns="45700" rIns="0" bIns="45700" anchor="t" anchorCtr="0">
            <a:spAutoFit/>
          </a:bodyPr>
          <a:lstStyle/>
          <a:p>
            <a:pPr marL="457200" lvl="0" indent="-381000" algn="just" rtl="0">
              <a:lnSpc>
                <a:spcPct val="115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characterized by the uncontrolled growth of abnormal cells in the breast, leading to the formation of tumors.</a:t>
            </a:r>
            <a:endParaRPr sz="2400" dirty="0">
              <a:solidFill>
                <a:schemeClr val="dk1"/>
              </a:solidFill>
              <a:latin typeface="Calibri"/>
              <a:ea typeface="Calibri"/>
              <a:cs typeface="Calibri"/>
              <a:sym typeface="Calibri"/>
            </a:endParaRPr>
          </a:p>
          <a:p>
            <a:pPr marL="457200" lvl="0" indent="-381000" algn="just" rtl="0">
              <a:lnSpc>
                <a:spcPct val="115000"/>
              </a:lnSpc>
              <a:spcBef>
                <a:spcPts val="120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highly heterogeneous disease, consisting of various biological subtypes. </a:t>
            </a:r>
            <a:endParaRPr sz="2400" dirty="0">
              <a:solidFill>
                <a:schemeClr val="dk1"/>
              </a:solidFill>
              <a:latin typeface="Calibri"/>
              <a:ea typeface="Calibri"/>
              <a:cs typeface="Calibri"/>
              <a:sym typeface="Calibri"/>
            </a:endParaRPr>
          </a:p>
          <a:p>
            <a:pPr marL="457200" lvl="0" indent="-381000" algn="just" rtl="0">
              <a:lnSpc>
                <a:spcPct val="115000"/>
              </a:lnSpc>
              <a:spcBef>
                <a:spcPts val="120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Each subtype has unique clinical presentations, pathological characteristics, and molecular signatures, which influence their prognosis and treatment options</a:t>
            </a:r>
            <a:r>
              <a:rPr lang="en-US" sz="2400" baseline="30000" dirty="0">
                <a:solidFill>
                  <a:schemeClr val="dk1"/>
                </a:solidFill>
                <a:latin typeface="Calibri"/>
                <a:ea typeface="Calibri"/>
                <a:cs typeface="Calibri"/>
                <a:sym typeface="Calibri"/>
              </a:rPr>
              <a:t>.</a:t>
            </a:r>
            <a:endParaRPr sz="2400" baseline="30000" dirty="0">
              <a:solidFill>
                <a:schemeClr val="dk1"/>
              </a:solidFill>
              <a:latin typeface="Calibri"/>
              <a:ea typeface="Calibri"/>
              <a:cs typeface="Calibri"/>
              <a:sym typeface="Calibri"/>
            </a:endParaRPr>
          </a:p>
          <a:p>
            <a:pPr marL="457200" lvl="0" indent="-381000" algn="just" rtl="0">
              <a:lnSpc>
                <a:spcPct val="115000"/>
              </a:lnSpc>
              <a:spcBef>
                <a:spcPts val="120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Therefore, accurately classifying breast cancer subtypes is crucial for precise treatment and prognosis prediction. </a:t>
            </a:r>
            <a:endParaRPr sz="2400" dirty="0">
              <a:solidFill>
                <a:schemeClr val="dk1"/>
              </a:solidFill>
              <a:latin typeface="Calibri"/>
              <a:ea typeface="Calibri"/>
              <a:cs typeface="Calibri"/>
              <a:sym typeface="Calibri"/>
            </a:endParaRPr>
          </a:p>
          <a:p>
            <a:pPr marL="457200" lvl="0" indent="-381000" algn="just" rtl="0">
              <a:lnSpc>
                <a:spcPct val="115000"/>
              </a:lnSpc>
              <a:spcBef>
                <a:spcPts val="1200"/>
              </a:spcBef>
              <a:spcAft>
                <a:spcPts val="1200"/>
              </a:spcAft>
              <a:buClr>
                <a:schemeClr val="dk1"/>
              </a:buClr>
              <a:buSzPts val="2400"/>
              <a:buFont typeface="Calibri"/>
              <a:buChar char="●"/>
            </a:pPr>
            <a:r>
              <a:rPr lang="en-US" sz="2400" dirty="0">
                <a:solidFill>
                  <a:schemeClr val="dk1"/>
                </a:solidFill>
                <a:latin typeface="Calibri"/>
                <a:ea typeface="Calibri"/>
                <a:cs typeface="Calibri"/>
                <a:sym typeface="Calibri"/>
              </a:rPr>
              <a:t>5 intrinsic subtypes: luminal A, luminal B, HER2 overexpression, basal-like, and normal-like cancer.</a:t>
            </a:r>
            <a:endParaRPr sz="2400" dirty="0">
              <a:solidFill>
                <a:schemeClr val="dk1"/>
              </a:solidFill>
              <a:latin typeface="Calibri"/>
              <a:ea typeface="Calibri"/>
              <a:cs typeface="Calibri"/>
              <a:sym typeface="Calibri"/>
            </a:endParaRPr>
          </a:p>
        </p:txBody>
      </p:sp>
      <p:pic>
        <p:nvPicPr>
          <p:cNvPr id="243" name="Google Shape;243;p4"/>
          <p:cNvPicPr preferRelativeResize="0"/>
          <p:nvPr/>
        </p:nvPicPr>
        <p:blipFill rotWithShape="1">
          <a:blip r:embed="rId3">
            <a:alphaModFix/>
          </a:blip>
          <a:srcRect/>
          <a:stretch/>
        </p:blipFill>
        <p:spPr>
          <a:xfrm>
            <a:off x="5114018" y="6594272"/>
            <a:ext cx="1951264" cy="1468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ec20ecb320_0_24"/>
          <p:cNvSpPr txBox="1">
            <a:spLocks noGrp="1"/>
          </p:cNvSpPr>
          <p:nvPr>
            <p:ph type="title"/>
          </p:nvPr>
        </p:nvSpPr>
        <p:spPr>
          <a:xfrm>
            <a:off x="831850" y="10477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Omics Data</a:t>
            </a:r>
            <a:endParaRPr/>
          </a:p>
        </p:txBody>
      </p:sp>
      <p:sp>
        <p:nvSpPr>
          <p:cNvPr id="250" name="Google Shape;250;g2ec20ecb320_0_24"/>
          <p:cNvSpPr txBox="1">
            <a:spLocks noGrp="1"/>
          </p:cNvSpPr>
          <p:nvPr>
            <p:ph type="body" idx="1"/>
          </p:nvPr>
        </p:nvSpPr>
        <p:spPr>
          <a:xfrm>
            <a:off x="831850" y="1750188"/>
            <a:ext cx="10515600" cy="3357600"/>
          </a:xfrm>
          <a:prstGeom prst="rect">
            <a:avLst/>
          </a:prstGeom>
        </p:spPr>
        <p:txBody>
          <a:bodyPr spcFirstLastPara="1" wrap="square" lIns="91425" tIns="45700" rIns="91425" bIns="45700" anchor="ctr" anchorCtr="0">
            <a:normAutofit/>
          </a:bodyPr>
          <a:lstStyle/>
          <a:p>
            <a:pPr marL="457200" lvl="0" indent="-381000" algn="just" rtl="0">
              <a:lnSpc>
                <a:spcPct val="150000"/>
              </a:lnSpc>
              <a:spcBef>
                <a:spcPts val="0"/>
              </a:spcBef>
              <a:spcAft>
                <a:spcPts val="0"/>
              </a:spcAft>
              <a:buClr>
                <a:schemeClr val="dk1"/>
              </a:buClr>
              <a:buSzPts val="2400"/>
              <a:buChar char="●"/>
            </a:pPr>
            <a:r>
              <a:rPr lang="en-US">
                <a:solidFill>
                  <a:schemeClr val="dk1"/>
                </a:solidFill>
              </a:rPr>
              <a:t>Copy Number Variation: Altered gene dosage due to duplications or deletion.</a:t>
            </a:r>
            <a:endParaRPr>
              <a:solidFill>
                <a:schemeClr val="dk1"/>
              </a:solidFill>
            </a:endParaRPr>
          </a:p>
          <a:p>
            <a:pPr marL="457200" lvl="0" indent="-381000" algn="just" rtl="0">
              <a:lnSpc>
                <a:spcPct val="150000"/>
              </a:lnSpc>
              <a:spcBef>
                <a:spcPts val="0"/>
              </a:spcBef>
              <a:spcAft>
                <a:spcPts val="0"/>
              </a:spcAft>
              <a:buClr>
                <a:schemeClr val="dk1"/>
              </a:buClr>
              <a:buSzPts val="2400"/>
              <a:buChar char="●"/>
            </a:pPr>
            <a:r>
              <a:rPr lang="en-US">
                <a:solidFill>
                  <a:schemeClr val="dk1"/>
                </a:solidFill>
              </a:rPr>
              <a:t>mRNA Expression: Reflects gene expression levels.</a:t>
            </a:r>
            <a:endParaRPr>
              <a:solidFill>
                <a:schemeClr val="dk1"/>
              </a:solidFill>
            </a:endParaRPr>
          </a:p>
          <a:p>
            <a:pPr marL="457200" lvl="0" indent="-381000" algn="just" rtl="0">
              <a:lnSpc>
                <a:spcPct val="150000"/>
              </a:lnSpc>
              <a:spcBef>
                <a:spcPts val="0"/>
              </a:spcBef>
              <a:spcAft>
                <a:spcPts val="0"/>
              </a:spcAft>
              <a:buClr>
                <a:schemeClr val="dk1"/>
              </a:buClr>
              <a:buSzPts val="2400"/>
              <a:buChar char="●"/>
            </a:pPr>
            <a:r>
              <a:rPr lang="en-US">
                <a:solidFill>
                  <a:schemeClr val="dk1"/>
                </a:solidFill>
              </a:rPr>
              <a:t>DNA Methylation: Epigenetic modification affecting gene expression.</a:t>
            </a:r>
            <a:endParaRPr>
              <a:solidFill>
                <a:schemeClr val="dk1"/>
              </a:solidFill>
            </a:endParaRPr>
          </a:p>
          <a:p>
            <a:pPr marL="457200" lvl="0" indent="-381000" algn="just" rtl="0">
              <a:lnSpc>
                <a:spcPct val="150000"/>
              </a:lnSpc>
              <a:spcBef>
                <a:spcPts val="0"/>
              </a:spcBef>
              <a:spcAft>
                <a:spcPts val="0"/>
              </a:spcAft>
              <a:buClr>
                <a:schemeClr val="dk1"/>
              </a:buClr>
              <a:buSzPts val="2400"/>
              <a:buChar char="●"/>
            </a:pPr>
            <a:r>
              <a:rPr lang="en-US">
                <a:solidFill>
                  <a:schemeClr val="dk1"/>
                </a:solidFill>
              </a:rPr>
              <a:t>microRNA (miRNA) Expression: Small non-coding RNAs regulating gene expression.</a:t>
            </a:r>
            <a:endParaRPr>
              <a:solidFill>
                <a:schemeClr val="dk1"/>
              </a:solidFill>
            </a:endParaRPr>
          </a:p>
          <a:p>
            <a:pPr marL="457200" lvl="0" indent="-381000" algn="just" rtl="0">
              <a:lnSpc>
                <a:spcPct val="150000"/>
              </a:lnSpc>
              <a:spcBef>
                <a:spcPts val="0"/>
              </a:spcBef>
              <a:spcAft>
                <a:spcPts val="0"/>
              </a:spcAft>
              <a:buClr>
                <a:schemeClr val="dk1"/>
              </a:buClr>
              <a:buSzPts val="2400"/>
              <a:buChar char="●"/>
            </a:pPr>
            <a:r>
              <a:rPr lang="en-US">
                <a:solidFill>
                  <a:schemeClr val="dk1"/>
                </a:solidFill>
              </a:rPr>
              <a:t>multi-omics: Concatenate all the four above omics into one.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ec20ecb320_0_30"/>
          <p:cNvSpPr txBox="1">
            <a:spLocks noGrp="1"/>
          </p:cNvSpPr>
          <p:nvPr>
            <p:ph type="title"/>
          </p:nvPr>
        </p:nvSpPr>
        <p:spPr>
          <a:xfrm>
            <a:off x="831850" y="10477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Problem Statement</a:t>
            </a:r>
            <a:endParaRPr/>
          </a:p>
        </p:txBody>
      </p:sp>
      <p:sp>
        <p:nvSpPr>
          <p:cNvPr id="257" name="Google Shape;257;g2ec20ecb320_0_30"/>
          <p:cNvSpPr txBox="1">
            <a:spLocks noGrp="1"/>
          </p:cNvSpPr>
          <p:nvPr>
            <p:ph type="body" idx="1"/>
          </p:nvPr>
        </p:nvSpPr>
        <p:spPr>
          <a:xfrm>
            <a:off x="831850" y="1934013"/>
            <a:ext cx="10515600" cy="3357600"/>
          </a:xfrm>
          <a:prstGeom prst="rect">
            <a:avLst/>
          </a:prstGeom>
        </p:spPr>
        <p:txBody>
          <a:bodyPr spcFirstLastPara="1" wrap="square" lIns="91425" tIns="45700" rIns="91425" bIns="45700" anchor="t" anchorCtr="0">
            <a:normAutofit lnSpcReduction="20000"/>
          </a:bodyPr>
          <a:lstStyle/>
          <a:p>
            <a:pPr marL="457200" lvl="0" indent="-381000" algn="just" rtl="0">
              <a:lnSpc>
                <a:spcPct val="150000"/>
              </a:lnSpc>
              <a:spcBef>
                <a:spcPts val="0"/>
              </a:spcBef>
              <a:spcAft>
                <a:spcPts val="0"/>
              </a:spcAft>
              <a:buClr>
                <a:schemeClr val="dk1"/>
              </a:buClr>
              <a:buSzPts val="2400"/>
              <a:buChar char="●"/>
            </a:pPr>
            <a:r>
              <a:rPr lang="en-US">
                <a:solidFill>
                  <a:schemeClr val="dk1"/>
                </a:solidFill>
              </a:rPr>
              <a:t>One of the methods to perform Multi-omics analysis</a:t>
            </a:r>
            <a:r>
              <a:rPr lang="en-US" b="1">
                <a:solidFill>
                  <a:schemeClr val="dk1"/>
                </a:solidFill>
              </a:rPr>
              <a:t> </a:t>
            </a:r>
            <a:r>
              <a:rPr lang="en-US">
                <a:solidFill>
                  <a:schemeClr val="dk1"/>
                </a:solidFill>
              </a:rPr>
              <a:t>in order to classify cancer is using Stacked Denoising Autoencoder (SDAE).</a:t>
            </a:r>
            <a:endParaRPr>
              <a:solidFill>
                <a:schemeClr val="dk1"/>
              </a:solidFill>
            </a:endParaRPr>
          </a:p>
          <a:p>
            <a:pPr marL="457200" lvl="0" indent="-381000" algn="just" rtl="0">
              <a:lnSpc>
                <a:spcPct val="150000"/>
              </a:lnSpc>
              <a:spcBef>
                <a:spcPts val="0"/>
              </a:spcBef>
              <a:spcAft>
                <a:spcPts val="0"/>
              </a:spcAft>
              <a:buClr>
                <a:schemeClr val="dk1"/>
              </a:buClr>
              <a:buSzPts val="2400"/>
              <a:buChar char="●"/>
            </a:pPr>
            <a:r>
              <a:rPr lang="en-US">
                <a:solidFill>
                  <a:schemeClr val="dk1"/>
                </a:solidFill>
              </a:rPr>
              <a:t>high computational costs and time consumption might result from computing Stacked Denoising Autoencoder (SDAE) with millions of parameters in a single training process</a:t>
            </a:r>
            <a:r>
              <a:rPr lang="en-US">
                <a:solidFill>
                  <a:srgbClr val="695D46"/>
                </a:solidFill>
              </a:rPr>
              <a:t>.</a:t>
            </a:r>
            <a:endParaRPr>
              <a:solidFill>
                <a:srgbClr val="695D46"/>
              </a:solidFill>
            </a:endParaRPr>
          </a:p>
          <a:p>
            <a:pPr marL="457200" lvl="0" indent="-381000" algn="just" rtl="0">
              <a:lnSpc>
                <a:spcPct val="150000"/>
              </a:lnSpc>
              <a:spcBef>
                <a:spcPts val="0"/>
              </a:spcBef>
              <a:spcAft>
                <a:spcPts val="0"/>
              </a:spcAft>
              <a:buClr>
                <a:schemeClr val="dk1"/>
              </a:buClr>
              <a:buSzPts val="2400"/>
              <a:buChar char="●"/>
            </a:pPr>
            <a:r>
              <a:rPr lang="en-US">
                <a:solidFill>
                  <a:schemeClr val="dk1"/>
                </a:solidFill>
              </a:rPr>
              <a:t>the lack of an appropriate classification technique to incorporate reliable and instructive genomic data results in significant bias</a:t>
            </a:r>
            <a:r>
              <a:rPr lang="en-US">
                <a:solidFill>
                  <a:srgbClr val="695D46"/>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ec20ecb320_0_37"/>
          <p:cNvSpPr txBox="1">
            <a:spLocks noGrp="1"/>
          </p:cNvSpPr>
          <p:nvPr>
            <p:ph type="title"/>
          </p:nvPr>
        </p:nvSpPr>
        <p:spPr>
          <a:xfrm>
            <a:off x="831850" y="10477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Objectives</a:t>
            </a:r>
            <a:endParaRPr/>
          </a:p>
        </p:txBody>
      </p:sp>
      <p:sp>
        <p:nvSpPr>
          <p:cNvPr id="264" name="Google Shape;264;g2ec20ecb320_0_37"/>
          <p:cNvSpPr txBox="1">
            <a:spLocks noGrp="1"/>
          </p:cNvSpPr>
          <p:nvPr>
            <p:ph type="body" idx="1"/>
          </p:nvPr>
        </p:nvSpPr>
        <p:spPr>
          <a:xfrm>
            <a:off x="831850" y="1934013"/>
            <a:ext cx="10515600" cy="3357600"/>
          </a:xfrm>
          <a:prstGeom prst="rect">
            <a:avLst/>
          </a:prstGeom>
        </p:spPr>
        <p:txBody>
          <a:bodyPr spcFirstLastPara="1" wrap="square" lIns="91425" tIns="45700" rIns="91425" bIns="45700" anchor="t" anchorCtr="0">
            <a:normAutofit/>
          </a:bodyPr>
          <a:lstStyle/>
          <a:p>
            <a:pPr marL="457200" lvl="0" indent="-381000" algn="just" rtl="0">
              <a:lnSpc>
                <a:spcPct val="150000"/>
              </a:lnSpc>
              <a:spcBef>
                <a:spcPts val="0"/>
              </a:spcBef>
              <a:spcAft>
                <a:spcPts val="0"/>
              </a:spcAft>
              <a:buClr>
                <a:schemeClr val="dk1"/>
              </a:buClr>
              <a:buSzPts val="2400"/>
              <a:buFont typeface="Calibri"/>
              <a:buChar char="●"/>
            </a:pPr>
            <a:r>
              <a:rPr lang="en-US">
                <a:solidFill>
                  <a:schemeClr val="dk1"/>
                </a:solidFill>
              </a:rPr>
              <a:t>To classify breast cancer based on integration of omics variation data using SDAE and VAE algorithms.</a:t>
            </a:r>
            <a:endParaRPr>
              <a:solidFill>
                <a:schemeClr val="dk1"/>
              </a:solidFill>
            </a:endParaRPr>
          </a:p>
          <a:p>
            <a:pPr marL="457200" lvl="0" indent="-381000" algn="just" rtl="0">
              <a:lnSpc>
                <a:spcPct val="150000"/>
              </a:lnSpc>
              <a:spcBef>
                <a:spcPts val="0"/>
              </a:spcBef>
              <a:spcAft>
                <a:spcPts val="0"/>
              </a:spcAft>
              <a:buClr>
                <a:schemeClr val="dk1"/>
              </a:buClr>
              <a:buSzPts val="2400"/>
              <a:buFont typeface="Calibri"/>
              <a:buChar char="●"/>
            </a:pPr>
            <a:r>
              <a:rPr lang="en-US">
                <a:solidFill>
                  <a:schemeClr val="dk1"/>
                </a:solidFill>
              </a:rPr>
              <a:t>To analyze the performance of SDAE and VAE in omics data analysis.</a:t>
            </a:r>
            <a:endParaRPr>
              <a:solidFill>
                <a:schemeClr val="dk1"/>
              </a:solidFill>
            </a:endParaRPr>
          </a:p>
          <a:p>
            <a:pPr marL="457200" lvl="0" indent="-381000" algn="just" rtl="0">
              <a:lnSpc>
                <a:spcPct val="150000"/>
              </a:lnSpc>
              <a:spcBef>
                <a:spcPts val="0"/>
              </a:spcBef>
              <a:spcAft>
                <a:spcPts val="0"/>
              </a:spcAft>
              <a:buClr>
                <a:schemeClr val="dk1"/>
              </a:buClr>
              <a:buSzPts val="2400"/>
              <a:buFont typeface="Calibri"/>
              <a:buChar char="●"/>
            </a:pPr>
            <a:r>
              <a:rPr lang="en-US">
                <a:solidFill>
                  <a:schemeClr val="dk1"/>
                </a:solidFill>
              </a:rPr>
              <a:t>To evaluate the classification accuracy obtained from SDAE and VAE by implementing integrated variation of omics data.</a:t>
            </a:r>
            <a:endParaRPr>
              <a:solidFill>
                <a:srgbClr val="3C78D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ec20ecb320_0_43"/>
          <p:cNvSpPr txBox="1">
            <a:spLocks noGrp="1"/>
          </p:cNvSpPr>
          <p:nvPr>
            <p:ph type="title"/>
          </p:nvPr>
        </p:nvSpPr>
        <p:spPr>
          <a:xfrm>
            <a:off x="831850" y="10477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Research Questions</a:t>
            </a:r>
            <a:endParaRPr/>
          </a:p>
        </p:txBody>
      </p:sp>
      <p:sp>
        <p:nvSpPr>
          <p:cNvPr id="271" name="Google Shape;271;g2ec20ecb320_0_43"/>
          <p:cNvSpPr txBox="1">
            <a:spLocks noGrp="1"/>
          </p:cNvSpPr>
          <p:nvPr>
            <p:ph type="body" idx="1"/>
          </p:nvPr>
        </p:nvSpPr>
        <p:spPr>
          <a:xfrm>
            <a:off x="831850" y="2005913"/>
            <a:ext cx="10515600" cy="3357600"/>
          </a:xfrm>
          <a:prstGeom prst="rect">
            <a:avLst/>
          </a:prstGeom>
        </p:spPr>
        <p:txBody>
          <a:bodyPr spcFirstLastPara="1" wrap="square" lIns="91425" tIns="45700" rIns="91425" bIns="45700" anchor="t" anchorCtr="0">
            <a:normAutofit fontScale="85000" lnSpcReduction="20000"/>
          </a:bodyPr>
          <a:lstStyle/>
          <a:p>
            <a:pPr marL="457200" lvl="0" indent="-358140" algn="just" rtl="0">
              <a:lnSpc>
                <a:spcPct val="150000"/>
              </a:lnSpc>
              <a:spcBef>
                <a:spcPts val="1200"/>
              </a:spcBef>
              <a:spcAft>
                <a:spcPts val="0"/>
              </a:spcAft>
              <a:buClr>
                <a:schemeClr val="dk1"/>
              </a:buClr>
              <a:buSzPct val="100000"/>
              <a:buChar char="●"/>
            </a:pPr>
            <a:r>
              <a:rPr lang="en-US">
                <a:solidFill>
                  <a:schemeClr val="dk1"/>
                </a:solidFill>
              </a:rPr>
              <a:t>Are the Variational Autoencoders (VAE) can outperform Stacked Denoising Autoencoders (SDAE) in integrated omics data for breast cancer classification?</a:t>
            </a:r>
            <a:endParaRPr>
              <a:solidFill>
                <a:schemeClr val="dk1"/>
              </a:solidFill>
            </a:endParaRPr>
          </a:p>
          <a:p>
            <a:pPr marL="457200" lvl="0" indent="-358140" algn="just" rtl="0">
              <a:lnSpc>
                <a:spcPct val="150000"/>
              </a:lnSpc>
              <a:spcBef>
                <a:spcPts val="0"/>
              </a:spcBef>
              <a:spcAft>
                <a:spcPts val="0"/>
              </a:spcAft>
              <a:buClr>
                <a:schemeClr val="dk1"/>
              </a:buClr>
              <a:buSzPct val="100000"/>
              <a:buChar char="●"/>
            </a:pPr>
            <a:r>
              <a:rPr lang="en-US">
                <a:solidFill>
                  <a:schemeClr val="dk1"/>
                </a:solidFill>
              </a:rPr>
              <a:t>What techniques can be used for feature selection and dimensionality reduction to decrease the number of parameters in SDAE and VAE?</a:t>
            </a:r>
            <a:endParaRPr>
              <a:solidFill>
                <a:schemeClr val="dk1"/>
              </a:solidFill>
            </a:endParaRPr>
          </a:p>
          <a:p>
            <a:pPr marL="457200" lvl="0" indent="-358140" algn="just" rtl="0">
              <a:lnSpc>
                <a:spcPct val="150000"/>
              </a:lnSpc>
              <a:spcBef>
                <a:spcPts val="0"/>
              </a:spcBef>
              <a:spcAft>
                <a:spcPts val="0"/>
              </a:spcAft>
              <a:buClr>
                <a:schemeClr val="dk1"/>
              </a:buClr>
              <a:buSzPct val="100000"/>
              <a:buChar char="●"/>
            </a:pPr>
            <a:r>
              <a:rPr lang="en-US">
                <a:solidFill>
                  <a:schemeClr val="dk1"/>
                </a:solidFill>
              </a:rPr>
              <a:t>Does integrating multiple types of omics data result in better accuracy and classification performance compared to analyzing single omics data alone?</a:t>
            </a:r>
            <a:endParaRPr>
              <a:solidFill>
                <a:schemeClr val="dk1"/>
              </a:solidFill>
            </a:endParaRPr>
          </a:p>
          <a:p>
            <a:pPr marL="457200" lvl="0" indent="-366236" algn="just" rtl="0">
              <a:lnSpc>
                <a:spcPct val="107916"/>
              </a:lnSpc>
              <a:spcBef>
                <a:spcPts val="1200"/>
              </a:spcBef>
              <a:spcAft>
                <a:spcPts val="600"/>
              </a:spcAft>
              <a:buClr>
                <a:schemeClr val="dk1"/>
              </a:buClr>
              <a:buSzPct val="100000"/>
              <a:buFont typeface="Calibri"/>
              <a:buChar char="●"/>
            </a:pPr>
            <a:r>
              <a:rPr lang="en-US" sz="2550">
                <a:solidFill>
                  <a:schemeClr val="dk1"/>
                </a:solidFill>
              </a:rPr>
              <a:t>Do SDAE and VAE take into account the relationships between different types of omics data?</a:t>
            </a:r>
            <a:endParaRPr sz="25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ec5e38eabf_0_0"/>
          <p:cNvSpPr txBox="1">
            <a:spLocks noGrp="1"/>
          </p:cNvSpPr>
          <p:nvPr>
            <p:ph type="title"/>
          </p:nvPr>
        </p:nvSpPr>
        <p:spPr>
          <a:xfrm>
            <a:off x="2120975" y="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graphicFrame>
        <p:nvGraphicFramePr>
          <p:cNvPr id="278" name="Google Shape;278;g2ec5e38eabf_0_0"/>
          <p:cNvGraphicFramePr/>
          <p:nvPr/>
        </p:nvGraphicFramePr>
        <p:xfrm>
          <a:off x="279600" y="868850"/>
          <a:ext cx="11142950" cy="5397147"/>
        </p:xfrm>
        <a:graphic>
          <a:graphicData uri="http://schemas.openxmlformats.org/drawingml/2006/table">
            <a:tbl>
              <a:tblPr bandRow="1">
                <a:noFill/>
                <a:tableStyleId>{64243BE0-9301-4EB5-B1BC-EBAD54C7ADDD}</a:tableStyleId>
              </a:tblPr>
              <a:tblGrid>
                <a:gridCol w="1114300">
                  <a:extLst>
                    <a:ext uri="{9D8B030D-6E8A-4147-A177-3AD203B41FA5}">
                      <a16:colId xmlns:a16="http://schemas.microsoft.com/office/drawing/2014/main" val="20000"/>
                    </a:ext>
                  </a:extLst>
                </a:gridCol>
                <a:gridCol w="2972500">
                  <a:extLst>
                    <a:ext uri="{9D8B030D-6E8A-4147-A177-3AD203B41FA5}">
                      <a16:colId xmlns:a16="http://schemas.microsoft.com/office/drawing/2014/main" val="20001"/>
                    </a:ext>
                  </a:extLst>
                </a:gridCol>
                <a:gridCol w="3379250">
                  <a:extLst>
                    <a:ext uri="{9D8B030D-6E8A-4147-A177-3AD203B41FA5}">
                      <a16:colId xmlns:a16="http://schemas.microsoft.com/office/drawing/2014/main" val="20002"/>
                    </a:ext>
                  </a:extLst>
                </a:gridCol>
                <a:gridCol w="3676900">
                  <a:extLst>
                    <a:ext uri="{9D8B030D-6E8A-4147-A177-3AD203B41FA5}">
                      <a16:colId xmlns:a16="http://schemas.microsoft.com/office/drawing/2014/main" val="20003"/>
                    </a:ext>
                  </a:extLst>
                </a:gridCol>
              </a:tblGrid>
              <a:tr h="456575">
                <a:tc>
                  <a:txBody>
                    <a:bodyPr/>
                    <a:lstStyle/>
                    <a:p>
                      <a:pPr marL="0" lvl="0" indent="0" algn="ctr" rtl="0">
                        <a:spcBef>
                          <a:spcPts val="0"/>
                        </a:spcBef>
                        <a:spcAft>
                          <a:spcPts val="0"/>
                        </a:spcAft>
                        <a:buNone/>
                      </a:pPr>
                      <a:r>
                        <a:rPr lang="en-US" sz="1100" b="1">
                          <a:latin typeface="Calibri"/>
                          <a:ea typeface="Calibri"/>
                          <a:cs typeface="Calibri"/>
                          <a:sym typeface="Calibri"/>
                        </a:rPr>
                        <a:t>Author(s) &amp; Year</a:t>
                      </a:r>
                      <a:endParaRPr sz="1100" b="1">
                        <a:latin typeface="Calibri"/>
                        <a:ea typeface="Calibri"/>
                        <a:cs typeface="Calibri"/>
                        <a:sym typeface="Calibri"/>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800"/>
                        </a:spcAft>
                        <a:buNone/>
                      </a:pPr>
                      <a:r>
                        <a:rPr lang="en-US" sz="1100" b="1">
                          <a:latin typeface="Calibri"/>
                          <a:ea typeface="Calibri"/>
                          <a:cs typeface="Calibri"/>
                          <a:sym typeface="Calibri"/>
                        </a:rPr>
                        <a:t>Title</a:t>
                      </a:r>
                      <a:endParaRPr sz="1100" b="1">
                        <a:latin typeface="Calibri"/>
                        <a:ea typeface="Calibri"/>
                        <a:cs typeface="Calibri"/>
                        <a:sym typeface="Calibri"/>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b="1">
                          <a:latin typeface="Calibri"/>
                          <a:ea typeface="Calibri"/>
                          <a:cs typeface="Calibri"/>
                          <a:sym typeface="Calibri"/>
                        </a:rPr>
                        <a:t>Methodology</a:t>
                      </a:r>
                      <a:endParaRPr sz="1100" b="1">
                        <a:latin typeface="Calibri"/>
                        <a:ea typeface="Calibri"/>
                        <a:cs typeface="Calibri"/>
                        <a:sym typeface="Calibri"/>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69999" lvl="0" indent="-179999" algn="ctr" rtl="0">
                        <a:spcBef>
                          <a:spcPts val="0"/>
                        </a:spcBef>
                        <a:spcAft>
                          <a:spcPts val="800"/>
                        </a:spcAft>
                        <a:buNone/>
                      </a:pPr>
                      <a:r>
                        <a:rPr lang="en-US" sz="1100" b="1">
                          <a:latin typeface="Calibri"/>
                          <a:ea typeface="Calibri"/>
                          <a:cs typeface="Calibri"/>
                          <a:sym typeface="Calibri"/>
                        </a:rPr>
                        <a:t>Result</a:t>
                      </a:r>
                      <a:endParaRPr sz="1100" b="1">
                        <a:latin typeface="Calibri"/>
                        <a:ea typeface="Calibri"/>
                        <a:cs typeface="Calibri"/>
                        <a:sym typeface="Calibri"/>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63925">
                <a:tc>
                  <a:txBody>
                    <a:bodyPr/>
                    <a:lstStyle/>
                    <a:p>
                      <a:pPr marL="0" lvl="0" indent="0" algn="ctr" rtl="0">
                        <a:spcBef>
                          <a:spcPts val="1200"/>
                        </a:spcBef>
                        <a:spcAft>
                          <a:spcPts val="1200"/>
                        </a:spcAft>
                        <a:buNone/>
                      </a:pPr>
                      <a:r>
                        <a:rPr lang="en-US" sz="1100">
                          <a:latin typeface="Calibri"/>
                          <a:ea typeface="Calibri"/>
                          <a:cs typeface="Calibri"/>
                          <a:sym typeface="Calibri"/>
                        </a:rPr>
                        <a:t>(Huang et al., 2024)</a:t>
                      </a:r>
                      <a:endParaRPr sz="1100">
                        <a:latin typeface="Calibri"/>
                        <a:ea typeface="Calibri"/>
                        <a:cs typeface="Calibri"/>
                        <a:sym typeface="Calibri"/>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100">
                          <a:latin typeface="Calibri"/>
                          <a:ea typeface="Calibri"/>
                          <a:cs typeface="Calibri"/>
                          <a:sym typeface="Calibri"/>
                        </a:rPr>
                        <a:t>Classifying breast cancer subtypes</a:t>
                      </a:r>
                      <a:endParaRPr sz="1100">
                        <a:latin typeface="Calibri"/>
                        <a:ea typeface="Calibri"/>
                        <a:cs typeface="Calibri"/>
                        <a:sym typeface="Calibri"/>
                      </a:endParaRPr>
                    </a:p>
                    <a:p>
                      <a:pPr marL="0" lvl="0" indent="0" algn="l" rtl="0">
                        <a:lnSpc>
                          <a:spcPct val="150000"/>
                        </a:lnSpc>
                        <a:spcBef>
                          <a:spcPts val="0"/>
                        </a:spcBef>
                        <a:spcAft>
                          <a:spcPts val="0"/>
                        </a:spcAft>
                        <a:buNone/>
                      </a:pPr>
                      <a:r>
                        <a:rPr lang="en-US" sz="1100">
                          <a:latin typeface="Calibri"/>
                          <a:ea typeface="Calibri"/>
                          <a:cs typeface="Calibri"/>
                          <a:sym typeface="Calibri"/>
                        </a:rPr>
                        <a:t>on multi‑omics data via sparse canonical</a:t>
                      </a:r>
                      <a:endParaRPr sz="1100">
                        <a:latin typeface="Calibri"/>
                        <a:ea typeface="Calibri"/>
                        <a:cs typeface="Calibri"/>
                        <a:sym typeface="Calibri"/>
                      </a:endParaRPr>
                    </a:p>
                    <a:p>
                      <a:pPr marL="0" lvl="0" indent="0" algn="l" rtl="0">
                        <a:lnSpc>
                          <a:spcPct val="150000"/>
                        </a:lnSpc>
                        <a:spcBef>
                          <a:spcPts val="0"/>
                        </a:spcBef>
                        <a:spcAft>
                          <a:spcPts val="0"/>
                        </a:spcAft>
                        <a:buNone/>
                      </a:pPr>
                      <a:r>
                        <a:rPr lang="en-US" sz="1100">
                          <a:latin typeface="Calibri"/>
                          <a:ea typeface="Calibri"/>
                          <a:cs typeface="Calibri"/>
                          <a:sym typeface="Calibri"/>
                        </a:rPr>
                        <a:t>correlation analysis and deep learning</a:t>
                      </a:r>
                      <a:endParaRPr sz="1100">
                        <a:latin typeface="Calibri"/>
                        <a:ea typeface="Calibri"/>
                        <a:cs typeface="Calibri"/>
                        <a:sym typeface="Calibri"/>
                      </a:endParaRPr>
                    </a:p>
                    <a:p>
                      <a:pPr marL="0" lvl="0" indent="0" algn="l" rtl="0">
                        <a:lnSpc>
                          <a:spcPct val="150000"/>
                        </a:lnSpc>
                        <a:spcBef>
                          <a:spcPts val="0"/>
                        </a:spcBef>
                        <a:spcAft>
                          <a:spcPts val="0"/>
                        </a:spcAft>
                        <a:buNone/>
                      </a:pP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Differential Sparse Canonical Correlation Analysis Network (DSCCN)</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Logistic regression model/multinomial</a:t>
                      </a:r>
                      <a:endParaRPr sz="1100">
                        <a:latin typeface="Calibri"/>
                        <a:ea typeface="Calibri"/>
                        <a:cs typeface="Calibri"/>
                        <a:sym typeface="Calibri"/>
                      </a:endParaRPr>
                    </a:p>
                    <a:p>
                      <a:pPr marL="457200" lvl="0" indent="0" algn="just" rtl="0">
                        <a:lnSpc>
                          <a:spcPct val="150000"/>
                        </a:lnSpc>
                        <a:spcBef>
                          <a:spcPts val="0"/>
                        </a:spcBef>
                        <a:spcAft>
                          <a:spcPts val="0"/>
                        </a:spcAft>
                        <a:buNone/>
                      </a:pPr>
                      <a:r>
                        <a:rPr lang="en-US" sz="1100">
                          <a:latin typeface="Calibri"/>
                          <a:ea typeface="Calibri"/>
                          <a:cs typeface="Calibri"/>
                          <a:sym typeface="Calibri"/>
                        </a:rPr>
                        <a:t>model with Elastic Net (EN) regularization </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Random Forest (RF)</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DeepMo</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Sparse Multi-View Partial Least Square</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DIABLO</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69999" lvl="0" indent="-249849" algn="just" rtl="0">
                        <a:lnSpc>
                          <a:spcPct val="150000"/>
                        </a:lnSpc>
                        <a:spcBef>
                          <a:spcPts val="0"/>
                        </a:spcBef>
                        <a:spcAft>
                          <a:spcPts val="0"/>
                        </a:spcAft>
                        <a:buSzPts val="1100"/>
                        <a:buFont typeface="Calibri"/>
                        <a:buChar char="●"/>
                      </a:pPr>
                      <a:r>
                        <a:rPr lang="en-US" sz="1100">
                          <a:latin typeface="Calibri"/>
                          <a:ea typeface="Calibri"/>
                          <a:cs typeface="Calibri"/>
                          <a:sym typeface="Calibri"/>
                        </a:rPr>
                        <a:t>83.45% of accuracy for 5 subtypes.</a:t>
                      </a:r>
                      <a:endParaRPr sz="1100">
                        <a:latin typeface="Calibri"/>
                        <a:ea typeface="Calibri"/>
                        <a:cs typeface="Calibri"/>
                        <a:sym typeface="Calibri"/>
                      </a:endParaRPr>
                    </a:p>
                    <a:p>
                      <a:pPr marL="269999" lvl="0" indent="-249849" algn="just" rtl="0">
                        <a:lnSpc>
                          <a:spcPct val="150000"/>
                        </a:lnSpc>
                        <a:spcBef>
                          <a:spcPts val="0"/>
                        </a:spcBef>
                        <a:spcAft>
                          <a:spcPts val="0"/>
                        </a:spcAft>
                        <a:buSzPts val="1100"/>
                        <a:buFont typeface="Calibri"/>
                        <a:buChar char="●"/>
                      </a:pPr>
                      <a:r>
                        <a:rPr lang="en-US" sz="1100">
                          <a:latin typeface="Calibri"/>
                          <a:ea typeface="Calibri"/>
                          <a:cs typeface="Calibri"/>
                          <a:sym typeface="Calibri"/>
                        </a:rPr>
                        <a:t>77.55% of accuracy for 10 subtypes.</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44075">
                <a:tc>
                  <a:txBody>
                    <a:bodyPr/>
                    <a:lstStyle/>
                    <a:p>
                      <a:pPr marL="0" lvl="0" indent="0" algn="l" rtl="0">
                        <a:spcBef>
                          <a:spcPts val="1200"/>
                        </a:spcBef>
                        <a:spcAft>
                          <a:spcPts val="1200"/>
                        </a:spcAft>
                        <a:buNone/>
                      </a:pPr>
                      <a:r>
                        <a:rPr lang="en-US" sz="1100">
                          <a:latin typeface="Calibri"/>
                          <a:ea typeface="Calibri"/>
                          <a:cs typeface="Calibri"/>
                          <a:sym typeface="Calibri"/>
                        </a:rPr>
                        <a:t>(Ren et al., 2024)</a:t>
                      </a:r>
                      <a:endParaRPr sz="1100">
                        <a:latin typeface="Calibri"/>
                        <a:ea typeface="Calibri"/>
                        <a:cs typeface="Calibri"/>
                        <a:sym typeface="Calibri"/>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100">
                          <a:solidFill>
                            <a:srgbClr val="282828"/>
                          </a:solidFill>
                          <a:latin typeface="Calibri"/>
                          <a:ea typeface="Calibri"/>
                          <a:cs typeface="Calibri"/>
                          <a:sym typeface="Calibri"/>
                        </a:rPr>
                        <a:t>Classifying breast cancer using multi-view graph neural network based on multi-omics data</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Multi-view Graph Neural Network (MVGNN)</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69999" lvl="0" indent="-249849" algn="just" rtl="0">
                        <a:lnSpc>
                          <a:spcPct val="150000"/>
                        </a:lnSpc>
                        <a:spcBef>
                          <a:spcPts val="0"/>
                        </a:spcBef>
                        <a:spcAft>
                          <a:spcPts val="0"/>
                        </a:spcAft>
                        <a:buSzPts val="1100"/>
                        <a:buFont typeface="Calibri"/>
                        <a:buChar char="●"/>
                      </a:pPr>
                      <a:r>
                        <a:rPr lang="en-US" sz="1100">
                          <a:latin typeface="Calibri"/>
                          <a:ea typeface="Calibri"/>
                          <a:cs typeface="Calibri"/>
                          <a:sym typeface="Calibri"/>
                        </a:rPr>
                        <a:t>MVGNN model with all three types of omics data perform better than those using two or just one type of omics data.</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32025">
                <a:tc>
                  <a:txBody>
                    <a:bodyPr/>
                    <a:lstStyle/>
                    <a:p>
                      <a:pPr marL="0" lvl="0" indent="0" algn="ctr" rtl="0">
                        <a:spcBef>
                          <a:spcPts val="1200"/>
                        </a:spcBef>
                        <a:spcAft>
                          <a:spcPts val="1200"/>
                        </a:spcAft>
                        <a:buNone/>
                      </a:pPr>
                      <a:r>
                        <a:rPr lang="en-US" sz="1100">
                          <a:latin typeface="Calibri"/>
                          <a:ea typeface="Calibri"/>
                          <a:cs typeface="Calibri"/>
                          <a:sym typeface="Calibri"/>
                        </a:rPr>
                        <a:t>(Choi and Chae, 2023)</a:t>
                      </a:r>
                      <a:endParaRPr sz="1100">
                        <a:latin typeface="Calibri"/>
                        <a:ea typeface="Calibri"/>
                        <a:cs typeface="Calibri"/>
                        <a:sym typeface="Calibri"/>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100">
                          <a:latin typeface="Calibri"/>
                          <a:ea typeface="Calibri"/>
                          <a:cs typeface="Calibri"/>
                          <a:sym typeface="Calibri"/>
                        </a:rPr>
                        <a:t>moBRCA‑net: a breast cancer subtype</a:t>
                      </a:r>
                      <a:endParaRPr sz="1100">
                        <a:latin typeface="Calibri"/>
                        <a:ea typeface="Calibri"/>
                        <a:cs typeface="Calibri"/>
                        <a:sym typeface="Calibri"/>
                      </a:endParaRPr>
                    </a:p>
                    <a:p>
                      <a:pPr marL="0" lvl="0" indent="0" algn="l" rtl="0">
                        <a:lnSpc>
                          <a:spcPct val="150000"/>
                        </a:lnSpc>
                        <a:spcBef>
                          <a:spcPts val="0"/>
                        </a:spcBef>
                        <a:spcAft>
                          <a:spcPts val="0"/>
                        </a:spcAft>
                        <a:buNone/>
                      </a:pPr>
                      <a:r>
                        <a:rPr lang="en-US" sz="1100">
                          <a:latin typeface="Calibri"/>
                          <a:ea typeface="Calibri"/>
                          <a:cs typeface="Calibri"/>
                          <a:sym typeface="Calibri"/>
                        </a:rPr>
                        <a:t>classification framework based on multi‑omics</a:t>
                      </a:r>
                      <a:endParaRPr sz="1100">
                        <a:latin typeface="Calibri"/>
                        <a:ea typeface="Calibri"/>
                        <a:cs typeface="Calibri"/>
                        <a:sym typeface="Calibri"/>
                      </a:endParaRPr>
                    </a:p>
                    <a:p>
                      <a:pPr marL="0" lvl="0" indent="0" algn="l" rtl="0">
                        <a:lnSpc>
                          <a:spcPct val="150000"/>
                        </a:lnSpc>
                        <a:spcBef>
                          <a:spcPts val="0"/>
                        </a:spcBef>
                        <a:spcAft>
                          <a:spcPts val="0"/>
                        </a:spcAft>
                        <a:buNone/>
                      </a:pPr>
                      <a:r>
                        <a:rPr lang="en-US" sz="1100">
                          <a:latin typeface="Calibri"/>
                          <a:ea typeface="Calibri"/>
                          <a:cs typeface="Calibri"/>
                          <a:sym typeface="Calibri"/>
                        </a:rPr>
                        <a:t>attention neural networks</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proposed moBRCA-net</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Support vector machine (SVM)</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Random Forest (RF)</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Logistic Regression (LR)</a:t>
                      </a:r>
                      <a:endParaRPr sz="1100">
                        <a:latin typeface="Calibri"/>
                        <a:ea typeface="Calibri"/>
                        <a:cs typeface="Calibri"/>
                        <a:sym typeface="Calibri"/>
                      </a:endParaRPr>
                    </a:p>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Naive Bayes</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69999" lvl="0" indent="-249849" algn="just" rtl="0">
                        <a:lnSpc>
                          <a:spcPct val="150000"/>
                        </a:lnSpc>
                        <a:spcBef>
                          <a:spcPts val="0"/>
                        </a:spcBef>
                        <a:spcAft>
                          <a:spcPts val="0"/>
                        </a:spcAft>
                        <a:buSzPts val="1100"/>
                        <a:buFont typeface="Calibri"/>
                        <a:buChar char="●"/>
                      </a:pPr>
                      <a:r>
                        <a:rPr lang="en-US" sz="1100">
                          <a:latin typeface="Calibri"/>
                          <a:ea typeface="Calibri"/>
                          <a:cs typeface="Calibri"/>
                          <a:sym typeface="Calibri"/>
                        </a:rPr>
                        <a:t>moBRCA-net outperformed other machine learning with an average accuracy of 0.891.</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4125">
                <a:tc>
                  <a:txBody>
                    <a:bodyPr/>
                    <a:lstStyle/>
                    <a:p>
                      <a:pPr marL="0" lvl="0" indent="0" algn="ctr" rtl="0">
                        <a:spcBef>
                          <a:spcPts val="1200"/>
                        </a:spcBef>
                        <a:spcAft>
                          <a:spcPts val="1200"/>
                        </a:spcAft>
                        <a:buNone/>
                      </a:pPr>
                      <a:r>
                        <a:rPr lang="en-US" sz="1100">
                          <a:latin typeface="Calibri"/>
                          <a:ea typeface="Calibri"/>
                          <a:cs typeface="Calibri"/>
                          <a:sym typeface="Calibri"/>
                        </a:rPr>
                        <a:t>(El-Nabawy et al., 2021)</a:t>
                      </a:r>
                      <a:endParaRPr sz="1100">
                        <a:latin typeface="Calibri"/>
                        <a:ea typeface="Calibri"/>
                        <a:cs typeface="Calibri"/>
                        <a:sym typeface="Calibri"/>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100">
                          <a:latin typeface="Calibri"/>
                          <a:ea typeface="Calibri"/>
                          <a:cs typeface="Calibri"/>
                          <a:sym typeface="Calibri"/>
                        </a:rPr>
                        <a:t>A Cascade Deep Forest Model for Breast Cancer Subtype Classification Using Multi-Omics Data</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lvl="0" indent="-298450" algn="just" rtl="0">
                        <a:lnSpc>
                          <a:spcPct val="150000"/>
                        </a:lnSpc>
                        <a:spcBef>
                          <a:spcPts val="0"/>
                        </a:spcBef>
                        <a:spcAft>
                          <a:spcPts val="0"/>
                        </a:spcAft>
                        <a:buSzPts val="1100"/>
                        <a:buFont typeface="Calibri"/>
                        <a:buChar char="●"/>
                      </a:pPr>
                      <a:r>
                        <a:rPr lang="en-US" sz="1100">
                          <a:latin typeface="Calibri"/>
                          <a:ea typeface="Calibri"/>
                          <a:cs typeface="Calibri"/>
                          <a:sym typeface="Calibri"/>
                        </a:rPr>
                        <a:t>Cascade Deep Forest model</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69999" lvl="0" indent="-249849" algn="just" rtl="0">
                        <a:lnSpc>
                          <a:spcPct val="150000"/>
                        </a:lnSpc>
                        <a:spcBef>
                          <a:spcPts val="0"/>
                        </a:spcBef>
                        <a:spcAft>
                          <a:spcPts val="0"/>
                        </a:spcAft>
                        <a:buSzPts val="1100"/>
                        <a:buFont typeface="Calibri"/>
                        <a:buChar char="●"/>
                      </a:pPr>
                      <a:r>
                        <a:rPr lang="en-US" sz="1100">
                          <a:latin typeface="Calibri"/>
                          <a:ea typeface="Calibri"/>
                          <a:cs typeface="Calibri"/>
                          <a:sym typeface="Calibri"/>
                        </a:rPr>
                        <a:t>83.45% of accuracy for 5 subtypes.</a:t>
                      </a:r>
                      <a:endParaRPr sz="1100">
                        <a:latin typeface="Calibri"/>
                        <a:ea typeface="Calibri"/>
                        <a:cs typeface="Calibri"/>
                        <a:sym typeface="Calibri"/>
                      </a:endParaRPr>
                    </a:p>
                    <a:p>
                      <a:pPr marL="269999" lvl="0" indent="-249849" algn="just" rtl="0">
                        <a:lnSpc>
                          <a:spcPct val="150000"/>
                        </a:lnSpc>
                        <a:spcBef>
                          <a:spcPts val="0"/>
                        </a:spcBef>
                        <a:spcAft>
                          <a:spcPts val="0"/>
                        </a:spcAft>
                        <a:buSzPts val="1100"/>
                        <a:buFont typeface="Calibri"/>
                        <a:buChar char="●"/>
                      </a:pPr>
                      <a:r>
                        <a:rPr lang="en-US" sz="1100">
                          <a:latin typeface="Calibri"/>
                          <a:ea typeface="Calibri"/>
                          <a:cs typeface="Calibri"/>
                          <a:sym typeface="Calibri"/>
                        </a:rPr>
                        <a:t>77.55% of accuracy for 10 subtypes.</a:t>
                      </a:r>
                      <a:endParaRPr sz="1100">
                        <a:latin typeface="Calibri"/>
                        <a:ea typeface="Calibri"/>
                        <a:cs typeface="Calibri"/>
                        <a:sym typeface="Calibri"/>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78218bd02a_1_0"/>
          <p:cNvSpPr txBox="1">
            <a:spLocks noGrp="1"/>
          </p:cNvSpPr>
          <p:nvPr>
            <p:ph type="title"/>
          </p:nvPr>
        </p:nvSpPr>
        <p:spPr>
          <a:xfrm>
            <a:off x="838200" y="361951"/>
            <a:ext cx="10515600" cy="1500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Methodology</a:t>
            </a:r>
            <a:endParaRPr/>
          </a:p>
        </p:txBody>
      </p:sp>
      <p:sp>
        <p:nvSpPr>
          <p:cNvPr id="285" name="Google Shape;285;g278218bd02a_1_0"/>
          <p:cNvSpPr txBox="1">
            <a:spLocks noGrp="1"/>
          </p:cNvSpPr>
          <p:nvPr>
            <p:ph type="body" idx="1"/>
          </p:nvPr>
        </p:nvSpPr>
        <p:spPr>
          <a:xfrm>
            <a:off x="446325" y="943475"/>
            <a:ext cx="4245600" cy="706500"/>
          </a:xfrm>
          <a:prstGeom prst="rect">
            <a:avLst/>
          </a:prstGeom>
        </p:spPr>
        <p:txBody>
          <a:bodyPr spcFirstLastPara="1" wrap="square" lIns="91425" tIns="45700" rIns="91425" bIns="45700" anchor="t" anchorCtr="0">
            <a:normAutofit/>
          </a:bodyPr>
          <a:lstStyle/>
          <a:p>
            <a:pPr marL="457200" lvl="0" indent="-355600" algn="just" rtl="0">
              <a:lnSpc>
                <a:spcPct val="107916"/>
              </a:lnSpc>
              <a:spcBef>
                <a:spcPts val="1200"/>
              </a:spcBef>
              <a:spcAft>
                <a:spcPts val="600"/>
              </a:spcAft>
              <a:buClr>
                <a:schemeClr val="dk1"/>
              </a:buClr>
              <a:buSzPts val="2000"/>
              <a:buFont typeface="Calibri"/>
              <a:buChar char="●"/>
            </a:pPr>
            <a:r>
              <a:rPr lang="en-US" sz="2000">
                <a:solidFill>
                  <a:schemeClr val="dk1"/>
                </a:solidFill>
              </a:rPr>
              <a:t>Research Operational Framework</a:t>
            </a:r>
            <a:endParaRPr sz="2000">
              <a:solidFill>
                <a:schemeClr val="dk1"/>
              </a:solidFill>
            </a:endParaRPr>
          </a:p>
        </p:txBody>
      </p:sp>
      <p:pic>
        <p:nvPicPr>
          <p:cNvPr id="286" name="Google Shape;286;g278218bd02a_1_0"/>
          <p:cNvPicPr preferRelativeResize="0"/>
          <p:nvPr/>
        </p:nvPicPr>
        <p:blipFill rotWithShape="1">
          <a:blip r:embed="rId3">
            <a:alphaModFix/>
          </a:blip>
          <a:srcRect l="4045" t="5353" r="3370" b="5868"/>
          <a:stretch/>
        </p:blipFill>
        <p:spPr>
          <a:xfrm>
            <a:off x="163288" y="1464000"/>
            <a:ext cx="6061726" cy="3930000"/>
          </a:xfrm>
          <a:prstGeom prst="rect">
            <a:avLst/>
          </a:prstGeom>
          <a:noFill/>
          <a:ln w="12700" cap="flat" cmpd="sng">
            <a:solidFill>
              <a:srgbClr val="000000"/>
            </a:solidFill>
            <a:prstDash val="solid"/>
            <a:miter lim="8000"/>
            <a:headEnd type="none" w="sm" len="sm"/>
            <a:tailEnd type="none" w="sm" len="sm"/>
          </a:ln>
        </p:spPr>
      </p:pic>
      <p:pic>
        <p:nvPicPr>
          <p:cNvPr id="287" name="Google Shape;287;g278218bd02a_1_0"/>
          <p:cNvPicPr preferRelativeResize="0"/>
          <p:nvPr/>
        </p:nvPicPr>
        <p:blipFill>
          <a:blip r:embed="rId4">
            <a:alphaModFix/>
          </a:blip>
          <a:stretch>
            <a:fillRect/>
          </a:stretch>
        </p:blipFill>
        <p:spPr>
          <a:xfrm>
            <a:off x="6317525" y="1447875"/>
            <a:ext cx="5329475" cy="5675800"/>
          </a:xfrm>
          <a:prstGeom prst="rect">
            <a:avLst/>
          </a:prstGeom>
          <a:noFill/>
          <a:ln w="12700" cap="flat" cmpd="sng">
            <a:solidFill>
              <a:srgbClr val="000000"/>
            </a:solidFill>
            <a:prstDash val="solid"/>
            <a:miter lim="8000"/>
            <a:headEnd type="none" w="sm" len="sm"/>
            <a:tailEnd type="none" w="sm" len="sm"/>
          </a:ln>
        </p:spPr>
      </p:pic>
      <p:sp>
        <p:nvSpPr>
          <p:cNvPr id="288" name="Google Shape;288;g278218bd02a_1_0"/>
          <p:cNvSpPr txBox="1">
            <a:spLocks noGrp="1"/>
          </p:cNvSpPr>
          <p:nvPr>
            <p:ph type="body" idx="1"/>
          </p:nvPr>
        </p:nvSpPr>
        <p:spPr>
          <a:xfrm>
            <a:off x="6089850" y="943475"/>
            <a:ext cx="4245600" cy="706500"/>
          </a:xfrm>
          <a:prstGeom prst="rect">
            <a:avLst/>
          </a:prstGeom>
        </p:spPr>
        <p:txBody>
          <a:bodyPr spcFirstLastPara="1" wrap="square" lIns="91425" tIns="45700" rIns="91425" bIns="45700" anchor="t" anchorCtr="0">
            <a:normAutofit/>
          </a:bodyPr>
          <a:lstStyle/>
          <a:p>
            <a:pPr marL="457200" lvl="0" indent="-355600" algn="just" rtl="0">
              <a:lnSpc>
                <a:spcPct val="107916"/>
              </a:lnSpc>
              <a:spcBef>
                <a:spcPts val="1200"/>
              </a:spcBef>
              <a:spcAft>
                <a:spcPts val="600"/>
              </a:spcAft>
              <a:buClr>
                <a:schemeClr val="dk1"/>
              </a:buClr>
              <a:buSzPts val="2000"/>
              <a:buFont typeface="Calibri"/>
              <a:buChar char="●"/>
            </a:pPr>
            <a:r>
              <a:rPr lang="en-US" sz="2000">
                <a:solidFill>
                  <a:schemeClr val="dk1"/>
                </a:solidFill>
              </a:rPr>
              <a:t>Experimental Design</a:t>
            </a:r>
            <a:endParaRPr sz="20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Widescreen</PresentationFormat>
  <Paragraphs>117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Arial</vt:lpstr>
      <vt:lpstr>Office Theme</vt:lpstr>
      <vt:lpstr>PowerPoint Presentation</vt:lpstr>
      <vt:lpstr>PowerPoint Presentation</vt:lpstr>
      <vt:lpstr>Breast Cancer</vt:lpstr>
      <vt:lpstr>Omics Data</vt:lpstr>
      <vt:lpstr>Problem Statement</vt:lpstr>
      <vt:lpstr>Objectives</vt:lpstr>
      <vt:lpstr>Research Questions</vt:lpstr>
      <vt:lpstr>Literature Review</vt:lpstr>
      <vt:lpstr>Methodology</vt:lpstr>
      <vt:lpstr>Methodology</vt:lpstr>
      <vt:lpstr>Methodology</vt:lpstr>
      <vt:lpstr>Comparison of accuracy (%) for SDAE and VAE with and without SMOTE on Omics Data </vt:lpstr>
      <vt:lpstr>Conclusion</vt:lpstr>
      <vt:lpstr>Achievement</vt:lpstr>
      <vt:lpstr>Future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NUR AMALINA BINTI HAMIDI</dc:creator>
  <cp:lastModifiedBy>Felicia Chin</cp:lastModifiedBy>
  <cp:revision>2</cp:revision>
  <dcterms:created xsi:type="dcterms:W3CDTF">2023-12-31T03:09:43Z</dcterms:created>
  <dcterms:modified xsi:type="dcterms:W3CDTF">2024-07-16T14:39:22Z</dcterms:modified>
</cp:coreProperties>
</file>