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641" r:id="rId2"/>
    <p:sldId id="365" r:id="rId3"/>
    <p:sldId id="367" r:id="rId4"/>
    <p:sldId id="460" r:id="rId5"/>
    <p:sldId id="628" r:id="rId6"/>
    <p:sldId id="629" r:id="rId7"/>
    <p:sldId id="642" r:id="rId8"/>
    <p:sldId id="630" r:id="rId9"/>
    <p:sldId id="631" r:id="rId10"/>
    <p:sldId id="643" r:id="rId11"/>
    <p:sldId id="644" r:id="rId12"/>
    <p:sldId id="645" r:id="rId13"/>
    <p:sldId id="646" r:id="rId14"/>
    <p:sldId id="647" r:id="rId15"/>
    <p:sldId id="648" r:id="rId16"/>
    <p:sldId id="649" r:id="rId17"/>
    <p:sldId id="650" r:id="rId18"/>
    <p:sldId id="651" r:id="rId19"/>
    <p:sldId id="652" r:id="rId20"/>
    <p:sldId id="653" r:id="rId21"/>
    <p:sldId id="654" r:id="rId22"/>
    <p:sldId id="655" r:id="rId23"/>
    <p:sldId id="656" r:id="rId2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E820"/>
    <a:srgbClr val="FFA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74B46-FE1D-46ED-9ED2-5480FB599A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75F5D3F-18F4-4EDD-8A45-D0EBFACBC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AB8476A-FB79-4664-BC28-05462E688FEA}"/>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C169FCB4-34DE-4B72-BCDD-D96273BF3B9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963C5E-D5B8-4465-8164-0E6B4BFF72C7}"/>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80709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943A7-EA74-4360-990A-47BC630E1B1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521019C-47BA-4761-911E-37500051B94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3D0F1EB-63CF-435D-A550-BF9CB5561970}"/>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249994C1-6CBF-4C30-8B0A-680AD290A75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FBCDA52-B644-410F-ADA5-5C6433C2C152}"/>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83937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59116D0-D166-46B2-B3BC-045334D5502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4B770B7-0A15-432D-B53F-5223166BA50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308245-93F3-4604-B380-7D64DE2BCFD2}"/>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CFD8A23C-D2B3-43AF-8C4C-F2F99E655DB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9DB050-C16E-4CDC-899E-1D274B0C47CE}"/>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421625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52F94-26F1-4342-AEC7-3E236840CF2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AA9A513-28C8-4FF1-8C4E-90CD3B949FB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34B169E-0129-4445-9C44-4AD895919093}"/>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07EABE25-DA48-4A5A-9F70-83F964DA6C8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355A149-63DC-418E-A100-F54511B22BAD}"/>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55002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79F9B-80FF-40C6-9791-1AF29CB7BF3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C774213-25D8-4C53-BC2E-0B0868258F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D088E04-FC86-4424-8361-9C3BEE887DE4}"/>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1D026999-48B5-4AC8-A221-D67DC812B12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EA5A97-F484-4010-8473-4E3E63C9372C}"/>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36662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1DD2C-3554-4F17-9CC8-ED1217DE8D2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EA8D408-1027-46D5-9DD2-3D0AA4D7DB0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483B0FE-8171-4485-B119-4037ED50FF2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6AFEA905-CBF5-4D68-B5B1-530A64143E12}"/>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6" name="Marcador de pie de página 5">
            <a:extLst>
              <a:ext uri="{FF2B5EF4-FFF2-40B4-BE49-F238E27FC236}">
                <a16:creationId xmlns:a16="http://schemas.microsoft.com/office/drawing/2014/main" id="{CC718F49-5230-4CA5-9AE9-A4712E1959A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CE046EC-E217-41B2-8C98-08C70B8F48C1}"/>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20070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40CC6-9112-464B-8E3F-75303D81B30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88B91C9-33C7-4E81-AB68-732A12012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5642C5B-C016-466C-876F-507ECEDCE94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5045DF3-805A-46EC-A5E7-5EC28F396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DF13908-39FE-4D00-9924-B8BE24DD813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56850E8-45EB-46CE-856C-E50DFE255226}"/>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8" name="Marcador de pie de página 7">
            <a:extLst>
              <a:ext uri="{FF2B5EF4-FFF2-40B4-BE49-F238E27FC236}">
                <a16:creationId xmlns:a16="http://schemas.microsoft.com/office/drawing/2014/main" id="{5DE7A495-A11F-4007-89D7-923D9F7AE8D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1552B76-F70B-4A34-B172-6A5029DF59D1}"/>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88848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0E414-48D1-467F-9FCD-48AE3CA4552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DCFBEDD-D512-44E1-85A8-047EE96D27EB}"/>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4" name="Marcador de pie de página 3">
            <a:extLst>
              <a:ext uri="{FF2B5EF4-FFF2-40B4-BE49-F238E27FC236}">
                <a16:creationId xmlns:a16="http://schemas.microsoft.com/office/drawing/2014/main" id="{A3A8608C-7633-4A7B-B76D-186753AA0B5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62B2D24-EF11-4D8C-BD7C-F18815218B63}"/>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231592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D434EB8-9921-4AF5-8809-F0B2C132EBCF}"/>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3" name="Marcador de pie de página 2">
            <a:extLst>
              <a:ext uri="{FF2B5EF4-FFF2-40B4-BE49-F238E27FC236}">
                <a16:creationId xmlns:a16="http://schemas.microsoft.com/office/drawing/2014/main" id="{E99A16CF-5B4D-4D9D-B2A9-7F2E9F4D1B20}"/>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14F443C-DEE4-4507-A9E0-BC671D534C7B}"/>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2816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91F04-79E7-438F-9D91-97D04981D3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EE64C7E-9A13-4F3A-B095-1DA77D47B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B4E6BC8-C3F9-494E-9380-C0FEFC232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B8B6C97-6DCB-4E01-AED4-1DCB672E9B6E}"/>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6" name="Marcador de pie de página 5">
            <a:extLst>
              <a:ext uri="{FF2B5EF4-FFF2-40B4-BE49-F238E27FC236}">
                <a16:creationId xmlns:a16="http://schemas.microsoft.com/office/drawing/2014/main" id="{75D85F6B-76F8-46FE-8B62-5D2964F5F2B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7D6BDBA-F48F-4729-9F1D-1FDA9D5E1699}"/>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87677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562B6-C6D7-4FA8-A0BB-74450771BF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06A9F5F-A423-42E9-AB4C-910FACCDC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653A237-DE55-416D-92DC-1144AE327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F1A42B-FD73-451C-A145-D061961387B6}"/>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6" name="Marcador de pie de página 5">
            <a:extLst>
              <a:ext uri="{FF2B5EF4-FFF2-40B4-BE49-F238E27FC236}">
                <a16:creationId xmlns:a16="http://schemas.microsoft.com/office/drawing/2014/main" id="{9E66573A-4A52-4060-866C-4409FBCEBA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38D54D5-E1AA-45EC-AE30-907810592B46}"/>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83078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33C720-3FBA-4163-841A-142B06D2EA3B}"/>
              </a:ext>
            </a:extLst>
          </p:cNvPr>
          <p:cNvSpPr>
            <a:spLocks noGrp="1"/>
          </p:cNvSpPr>
          <p:nvPr>
            <p:ph type="title"/>
          </p:nvPr>
        </p:nvSpPr>
        <p:spPr>
          <a:xfrm>
            <a:off x="540000" y="42777"/>
            <a:ext cx="11112000" cy="764048"/>
          </a:xfrm>
          <a:prstGeom prst="rect">
            <a:avLst/>
          </a:prstGeom>
        </p:spPr>
        <p:txBody>
          <a:bodyPr vert="horz" lIns="91440" tIns="45720" rIns="91440" bIns="45720" rtlCol="0" anchor="ctr">
            <a:normAutofit/>
          </a:bodyPr>
          <a:lstStyle/>
          <a:p>
            <a:r>
              <a:rPr lang="es-ES" dirty="0"/>
              <a:t>Haga clic para modificar el estilo de título</a:t>
            </a:r>
            <a:endParaRPr lang="es-MX" dirty="0"/>
          </a:p>
        </p:txBody>
      </p:sp>
      <p:sp>
        <p:nvSpPr>
          <p:cNvPr id="3" name="Marcador de texto 2">
            <a:extLst>
              <a:ext uri="{FF2B5EF4-FFF2-40B4-BE49-F238E27FC236}">
                <a16:creationId xmlns:a16="http://schemas.microsoft.com/office/drawing/2014/main" id="{CDACF6B5-D843-44BB-B637-AD01741E87D7}"/>
              </a:ext>
            </a:extLst>
          </p:cNvPr>
          <p:cNvSpPr>
            <a:spLocks noGrp="1"/>
          </p:cNvSpPr>
          <p:nvPr>
            <p:ph type="body" idx="1"/>
          </p:nvPr>
        </p:nvSpPr>
        <p:spPr>
          <a:xfrm>
            <a:off x="540000" y="989704"/>
            <a:ext cx="11112000" cy="5328295"/>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52208D04-7A62-457E-BCE0-7BFED9FBA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7C535B92-35A2-41E4-B98C-10855947F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5D484D8-017F-4771-B574-C6B81E9884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8D7E8-B857-470B-99E0-7223A888D0A0}" type="slidenum">
              <a:rPr lang="es-MX" smtClean="0"/>
              <a:t>‹Nº›</a:t>
            </a:fld>
            <a:endParaRPr lang="es-MX"/>
          </a:p>
        </p:txBody>
      </p:sp>
      <p:pic>
        <p:nvPicPr>
          <p:cNvPr id="7" name="Imagen 6">
            <a:extLst>
              <a:ext uri="{FF2B5EF4-FFF2-40B4-BE49-F238E27FC236}">
                <a16:creationId xmlns:a16="http://schemas.microsoft.com/office/drawing/2014/main" id="{404C4A59-7E24-46A6-9AB4-FBF2BDB170A2}"/>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118800" y="6393175"/>
            <a:ext cx="1891365" cy="422049"/>
          </a:xfrm>
          <a:prstGeom prst="rect">
            <a:avLst/>
          </a:prstGeom>
        </p:spPr>
      </p:pic>
    </p:spTree>
    <p:extLst>
      <p:ext uri="{BB962C8B-B14F-4D97-AF65-F5344CB8AC3E}">
        <p14:creationId xmlns:p14="http://schemas.microsoft.com/office/powerpoint/2010/main" val="14483881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7vbi-OCFZE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07DE9-DB52-A75C-A630-0E73A3B3241C}"/>
              </a:ext>
            </a:extLst>
          </p:cNvPr>
          <p:cNvSpPr>
            <a:spLocks noGrp="1"/>
          </p:cNvSpPr>
          <p:nvPr>
            <p:ph type="ctrTitle"/>
          </p:nvPr>
        </p:nvSpPr>
        <p:spPr/>
        <p:txBody>
          <a:bodyPr/>
          <a:lstStyle/>
          <a:p>
            <a:r>
              <a:rPr lang="es-MX" dirty="0"/>
              <a:t>INTRODUCCIÓN A LA PROGRAMACIÓN</a:t>
            </a:r>
          </a:p>
        </p:txBody>
      </p:sp>
      <p:sp>
        <p:nvSpPr>
          <p:cNvPr id="3" name="Subtítulo 2">
            <a:extLst>
              <a:ext uri="{FF2B5EF4-FFF2-40B4-BE49-F238E27FC236}">
                <a16:creationId xmlns:a16="http://schemas.microsoft.com/office/drawing/2014/main" id="{0D826528-A142-C91F-E776-C79EAEC7553C}"/>
              </a:ext>
            </a:extLst>
          </p:cNvPr>
          <p:cNvSpPr>
            <a:spLocks noGrp="1"/>
          </p:cNvSpPr>
          <p:nvPr>
            <p:ph type="subTitle" idx="1"/>
          </p:nvPr>
        </p:nvSpPr>
        <p:spPr/>
        <p:txBody>
          <a:bodyPr/>
          <a:lstStyle/>
          <a:p>
            <a:r>
              <a:rPr lang="es-MX" dirty="0"/>
              <a:t>EDUCATRÓNICA VOLUMEN 1</a:t>
            </a:r>
          </a:p>
        </p:txBody>
      </p:sp>
    </p:spTree>
    <p:extLst>
      <p:ext uri="{BB962C8B-B14F-4D97-AF65-F5344CB8AC3E}">
        <p14:creationId xmlns:p14="http://schemas.microsoft.com/office/powerpoint/2010/main" val="14464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04699-9C23-21B0-5AFE-C94AF4BBAB82}"/>
              </a:ext>
            </a:extLst>
          </p:cNvPr>
          <p:cNvSpPr>
            <a:spLocks noGrp="1"/>
          </p:cNvSpPr>
          <p:nvPr>
            <p:ph type="title"/>
          </p:nvPr>
        </p:nvSpPr>
        <p:spPr/>
        <p:txBody>
          <a:bodyPr/>
          <a:lstStyle/>
          <a:p>
            <a:r>
              <a:rPr lang="es-MX" dirty="0"/>
              <a:t>Instrucciones </a:t>
            </a:r>
          </a:p>
        </p:txBody>
      </p:sp>
      <p:sp>
        <p:nvSpPr>
          <p:cNvPr id="3" name="Marcador de contenido 2">
            <a:extLst>
              <a:ext uri="{FF2B5EF4-FFF2-40B4-BE49-F238E27FC236}">
                <a16:creationId xmlns:a16="http://schemas.microsoft.com/office/drawing/2014/main" id="{8ABCB069-52AB-5E00-F011-BE679DC57A14}"/>
              </a:ext>
            </a:extLst>
          </p:cNvPr>
          <p:cNvSpPr>
            <a:spLocks noGrp="1"/>
          </p:cNvSpPr>
          <p:nvPr>
            <p:ph idx="1"/>
          </p:nvPr>
        </p:nvSpPr>
        <p:spPr/>
        <p:txBody>
          <a:bodyPr/>
          <a:lstStyle/>
          <a:p>
            <a:r>
              <a:rPr lang="es-MX" dirty="0"/>
              <a:t>Son símbolos, caracteres o bloques que representan una orden de operación. </a:t>
            </a:r>
          </a:p>
          <a:p>
            <a:endParaRPr lang="es-MX" dirty="0"/>
          </a:p>
        </p:txBody>
      </p:sp>
      <p:pic>
        <p:nvPicPr>
          <p:cNvPr id="4" name="Imagen 3">
            <a:extLst>
              <a:ext uri="{FF2B5EF4-FFF2-40B4-BE49-F238E27FC236}">
                <a16:creationId xmlns:a16="http://schemas.microsoft.com/office/drawing/2014/main" id="{0B9A0204-E0CA-4CEB-39E5-818F6E969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063" y="2303922"/>
            <a:ext cx="5975874" cy="2665376"/>
          </a:xfrm>
          <a:prstGeom prst="rect">
            <a:avLst/>
          </a:prstGeom>
        </p:spPr>
      </p:pic>
    </p:spTree>
    <p:extLst>
      <p:ext uri="{BB962C8B-B14F-4D97-AF65-F5344CB8AC3E}">
        <p14:creationId xmlns:p14="http://schemas.microsoft.com/office/powerpoint/2010/main" val="2622106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391B9-605E-540B-377E-F5C686BD546C}"/>
              </a:ext>
            </a:extLst>
          </p:cNvPr>
          <p:cNvSpPr>
            <a:spLocks noGrp="1"/>
          </p:cNvSpPr>
          <p:nvPr>
            <p:ph type="title"/>
          </p:nvPr>
        </p:nvSpPr>
        <p:spPr/>
        <p:txBody>
          <a:bodyPr/>
          <a:lstStyle/>
          <a:p>
            <a:r>
              <a:rPr lang="es-MX" dirty="0"/>
              <a:t>Algoritmo </a:t>
            </a:r>
          </a:p>
        </p:txBody>
      </p:sp>
      <p:sp>
        <p:nvSpPr>
          <p:cNvPr id="3" name="Marcador de contenido 2">
            <a:extLst>
              <a:ext uri="{FF2B5EF4-FFF2-40B4-BE49-F238E27FC236}">
                <a16:creationId xmlns:a16="http://schemas.microsoft.com/office/drawing/2014/main" id="{BA733504-AD15-732F-3E49-4C2E8226F5DA}"/>
              </a:ext>
            </a:extLst>
          </p:cNvPr>
          <p:cNvSpPr>
            <a:spLocks noGrp="1"/>
          </p:cNvSpPr>
          <p:nvPr>
            <p:ph idx="1"/>
          </p:nvPr>
        </p:nvSpPr>
        <p:spPr/>
        <p:txBody>
          <a:bodyPr/>
          <a:lstStyle/>
          <a:p>
            <a:r>
              <a:rPr lang="es-MX" dirty="0">
                <a:effectLst/>
                <a:latin typeface="Trebuchet MS" panose="020B0603020202020204" pitchFamily="34" charset="0"/>
                <a:ea typeface="Calibri" panose="020F0502020204030204" pitchFamily="34" charset="0"/>
                <a:cs typeface="Times New Roman" panose="02020603050405020304" pitchFamily="18" charset="0"/>
              </a:rPr>
              <a:t>Son secuencias finitas, ordenadas y no ambiguas de instrucciones que deben seguirse para resolver un problema.</a:t>
            </a:r>
          </a:p>
          <a:p>
            <a:endParaRPr lang="es-MX" dirty="0"/>
          </a:p>
        </p:txBody>
      </p:sp>
      <p:pic>
        <p:nvPicPr>
          <p:cNvPr id="4" name="Imagen 3" descr="Imagen que contiene reloj, firmar, señal&#10;&#10;Descripción generada automáticamente">
            <a:extLst>
              <a:ext uri="{FF2B5EF4-FFF2-40B4-BE49-F238E27FC236}">
                <a16:creationId xmlns:a16="http://schemas.microsoft.com/office/drawing/2014/main" id="{AAC827A0-22CE-05E6-F62A-994B195F6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2407" y="2132026"/>
            <a:ext cx="3107186" cy="4237072"/>
          </a:xfrm>
          <a:prstGeom prst="rect">
            <a:avLst/>
          </a:prstGeom>
        </p:spPr>
      </p:pic>
    </p:spTree>
    <p:extLst>
      <p:ext uri="{BB962C8B-B14F-4D97-AF65-F5344CB8AC3E}">
        <p14:creationId xmlns:p14="http://schemas.microsoft.com/office/powerpoint/2010/main" val="37325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ECCBB-C6C0-623D-0245-15DE3C2B9721}"/>
              </a:ext>
            </a:extLst>
          </p:cNvPr>
          <p:cNvSpPr>
            <a:spLocks noGrp="1"/>
          </p:cNvSpPr>
          <p:nvPr>
            <p:ph type="title"/>
          </p:nvPr>
        </p:nvSpPr>
        <p:spPr/>
        <p:txBody>
          <a:bodyPr/>
          <a:lstStyle/>
          <a:p>
            <a:r>
              <a:rPr lang="es-MX" dirty="0"/>
              <a:t>Programa </a:t>
            </a:r>
          </a:p>
        </p:txBody>
      </p:sp>
      <p:sp>
        <p:nvSpPr>
          <p:cNvPr id="3" name="Marcador de contenido 2">
            <a:extLst>
              <a:ext uri="{FF2B5EF4-FFF2-40B4-BE49-F238E27FC236}">
                <a16:creationId xmlns:a16="http://schemas.microsoft.com/office/drawing/2014/main" id="{14EAC82D-5E2C-DDF0-AA4B-C1376508EE58}"/>
              </a:ext>
            </a:extLst>
          </p:cNvPr>
          <p:cNvSpPr>
            <a:spLocks noGrp="1"/>
          </p:cNvSpPr>
          <p:nvPr>
            <p:ph idx="1"/>
          </p:nvPr>
        </p:nvSpPr>
        <p:spPr/>
        <p:txBody>
          <a:bodyPr/>
          <a:lstStyle/>
          <a:p>
            <a:r>
              <a:rPr lang="es-MX" dirty="0"/>
              <a:t>Es una serie de instrucciones, que se escriben en un lenguaje determinado, para realizar una tarea específica. </a:t>
            </a:r>
          </a:p>
          <a:p>
            <a:r>
              <a:rPr lang="es-MX" dirty="0"/>
              <a:t>Un programa informático está diseñado a base de algoritmos, de modo que podemos introducir una tarea en él y resolverla.</a:t>
            </a:r>
          </a:p>
          <a:p>
            <a:endParaRPr lang="es-MX" dirty="0"/>
          </a:p>
        </p:txBody>
      </p:sp>
      <p:pic>
        <p:nvPicPr>
          <p:cNvPr id="4" name="Imagen 3">
            <a:extLst>
              <a:ext uri="{FF2B5EF4-FFF2-40B4-BE49-F238E27FC236}">
                <a16:creationId xmlns:a16="http://schemas.microsoft.com/office/drawing/2014/main" id="{836FF0D9-5A07-241C-2938-050240166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3293" y="3119717"/>
            <a:ext cx="4225414" cy="2565978"/>
          </a:xfrm>
          <a:prstGeom prst="rect">
            <a:avLst/>
          </a:prstGeom>
        </p:spPr>
      </p:pic>
    </p:spTree>
    <p:extLst>
      <p:ext uri="{BB962C8B-B14F-4D97-AF65-F5344CB8AC3E}">
        <p14:creationId xmlns:p14="http://schemas.microsoft.com/office/powerpoint/2010/main" val="139916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3C4EC5-59FB-573E-006C-C492B89E4741}"/>
              </a:ext>
            </a:extLst>
          </p:cNvPr>
          <p:cNvSpPr>
            <a:spLocks noGrp="1"/>
          </p:cNvSpPr>
          <p:nvPr>
            <p:ph type="title"/>
          </p:nvPr>
        </p:nvSpPr>
        <p:spPr/>
        <p:txBody>
          <a:bodyPr/>
          <a:lstStyle/>
          <a:p>
            <a:r>
              <a:rPr lang="es-MX" dirty="0"/>
              <a:t>Lenguaje de programación</a:t>
            </a:r>
          </a:p>
        </p:txBody>
      </p:sp>
      <p:sp>
        <p:nvSpPr>
          <p:cNvPr id="3" name="Marcador de contenido 2">
            <a:extLst>
              <a:ext uri="{FF2B5EF4-FFF2-40B4-BE49-F238E27FC236}">
                <a16:creationId xmlns:a16="http://schemas.microsoft.com/office/drawing/2014/main" id="{95F469E3-D598-1B74-91A4-5373DC6F4124}"/>
              </a:ext>
            </a:extLst>
          </p:cNvPr>
          <p:cNvSpPr>
            <a:spLocks noGrp="1"/>
          </p:cNvSpPr>
          <p:nvPr>
            <p:ph idx="1"/>
          </p:nvPr>
        </p:nvSpPr>
        <p:spPr/>
        <p:txBody>
          <a:bodyPr/>
          <a:lstStyle/>
          <a:p>
            <a:r>
              <a:rPr lang="es-MX" dirty="0"/>
              <a:t>Es un idioma artificial diseñado para expresar operaciones que pueden ser llevadas a cabo por máquinas como los computadores y permite la comunicación entre el programador y la máquina. </a:t>
            </a:r>
          </a:p>
          <a:p>
            <a:endParaRPr lang="es-MX" dirty="0"/>
          </a:p>
        </p:txBody>
      </p:sp>
      <p:pic>
        <p:nvPicPr>
          <p:cNvPr id="4" name="Imagen 3">
            <a:extLst>
              <a:ext uri="{FF2B5EF4-FFF2-40B4-BE49-F238E27FC236}">
                <a16:creationId xmlns:a16="http://schemas.microsoft.com/office/drawing/2014/main" id="{BEF70764-598C-8B27-EB17-BBB91CEB9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673" y="2743370"/>
            <a:ext cx="6388773" cy="2871674"/>
          </a:xfrm>
          <a:prstGeom prst="rect">
            <a:avLst/>
          </a:prstGeom>
        </p:spPr>
      </p:pic>
      <p:pic>
        <p:nvPicPr>
          <p:cNvPr id="5" name="Imagen 4">
            <a:extLst>
              <a:ext uri="{FF2B5EF4-FFF2-40B4-BE49-F238E27FC236}">
                <a16:creationId xmlns:a16="http://schemas.microsoft.com/office/drawing/2014/main" id="{82AB595A-CAE1-23E7-1512-CDBDA200E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9754" y="3000869"/>
            <a:ext cx="2022764" cy="1331221"/>
          </a:xfrm>
          <a:prstGeom prst="rect">
            <a:avLst/>
          </a:prstGeom>
        </p:spPr>
      </p:pic>
      <p:pic>
        <p:nvPicPr>
          <p:cNvPr id="6" name="Imagen 5">
            <a:extLst>
              <a:ext uri="{FF2B5EF4-FFF2-40B4-BE49-F238E27FC236}">
                <a16:creationId xmlns:a16="http://schemas.microsoft.com/office/drawing/2014/main" id="{B85E820D-283A-D61B-77B5-9B138C9FF9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2047" y="4717323"/>
            <a:ext cx="2838179" cy="897721"/>
          </a:xfrm>
          <a:prstGeom prst="rect">
            <a:avLst/>
          </a:prstGeom>
        </p:spPr>
      </p:pic>
    </p:spTree>
    <p:extLst>
      <p:ext uri="{BB962C8B-B14F-4D97-AF65-F5344CB8AC3E}">
        <p14:creationId xmlns:p14="http://schemas.microsoft.com/office/powerpoint/2010/main" val="67814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0510E-194E-D85B-BD4E-8B546DBB22E2}"/>
              </a:ext>
            </a:extLst>
          </p:cNvPr>
          <p:cNvSpPr>
            <a:spLocks noGrp="1"/>
          </p:cNvSpPr>
          <p:nvPr>
            <p:ph type="title"/>
          </p:nvPr>
        </p:nvSpPr>
        <p:spPr/>
        <p:txBody>
          <a:bodyPr/>
          <a:lstStyle/>
          <a:p>
            <a:r>
              <a:rPr lang="es-MX" dirty="0"/>
              <a:t>Lenguaje de alto nivel</a:t>
            </a:r>
          </a:p>
        </p:txBody>
      </p:sp>
      <p:sp>
        <p:nvSpPr>
          <p:cNvPr id="3" name="Marcador de contenido 2">
            <a:extLst>
              <a:ext uri="{FF2B5EF4-FFF2-40B4-BE49-F238E27FC236}">
                <a16:creationId xmlns:a16="http://schemas.microsoft.com/office/drawing/2014/main" id="{DD56925E-650C-4999-9A74-CCF6736D21A8}"/>
              </a:ext>
            </a:extLst>
          </p:cNvPr>
          <p:cNvSpPr>
            <a:spLocks noGrp="1"/>
          </p:cNvSpPr>
          <p:nvPr>
            <p:ph idx="1"/>
          </p:nvPr>
        </p:nvSpPr>
        <p:spPr/>
        <p:txBody>
          <a:bodyPr/>
          <a:lstStyle/>
          <a:p>
            <a:r>
              <a:rPr lang="es-MX" dirty="0"/>
              <a:t>Se caracteriza por expresar los algoritmos de una manera adecuada a la capacidad cognitiva humana, en lugar de la capacidad ejecutora de las máquinas. Para los lenguajes de alto nivel se requiere de ciertos conocimientos de programación para realizar las secuencias de instrucciones lógicas. Los lenguajes de alto nivel se crearon para que el usuario común pudiese solucionar un problema de procesamiento de datos de una manera más fácil y rápida. </a:t>
            </a:r>
          </a:p>
        </p:txBody>
      </p:sp>
      <p:pic>
        <p:nvPicPr>
          <p:cNvPr id="5" name="Imagen 4" descr="Un letrero verde con letras blancas&#10;&#10;Descripción generada automáticamente con confianza media">
            <a:extLst>
              <a:ext uri="{FF2B5EF4-FFF2-40B4-BE49-F238E27FC236}">
                <a16:creationId xmlns:a16="http://schemas.microsoft.com/office/drawing/2014/main" id="{A604350E-5E7C-B008-4EE1-049B3582A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413" y="3588095"/>
            <a:ext cx="4369174" cy="2912783"/>
          </a:xfrm>
          <a:prstGeom prst="rect">
            <a:avLst/>
          </a:prstGeom>
        </p:spPr>
      </p:pic>
    </p:spTree>
    <p:extLst>
      <p:ext uri="{BB962C8B-B14F-4D97-AF65-F5344CB8AC3E}">
        <p14:creationId xmlns:p14="http://schemas.microsoft.com/office/powerpoint/2010/main" val="101805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5E28A4-0A9B-343B-0749-A5F22C10D8D6}"/>
              </a:ext>
            </a:extLst>
          </p:cNvPr>
          <p:cNvSpPr>
            <a:spLocks noGrp="1"/>
          </p:cNvSpPr>
          <p:nvPr>
            <p:ph type="title"/>
          </p:nvPr>
        </p:nvSpPr>
        <p:spPr/>
        <p:txBody>
          <a:bodyPr/>
          <a:lstStyle/>
          <a:p>
            <a:r>
              <a:rPr lang="es-MX" dirty="0"/>
              <a:t>Lenguaje máquina</a:t>
            </a:r>
          </a:p>
        </p:txBody>
      </p:sp>
      <p:sp>
        <p:nvSpPr>
          <p:cNvPr id="3" name="Marcador de contenido 2">
            <a:extLst>
              <a:ext uri="{FF2B5EF4-FFF2-40B4-BE49-F238E27FC236}">
                <a16:creationId xmlns:a16="http://schemas.microsoft.com/office/drawing/2014/main" id="{53F4DC75-E4F7-6DB8-07C8-AA0F8BD78837}"/>
              </a:ext>
            </a:extLst>
          </p:cNvPr>
          <p:cNvSpPr>
            <a:spLocks noGrp="1"/>
          </p:cNvSpPr>
          <p:nvPr>
            <p:ph idx="1"/>
          </p:nvPr>
        </p:nvSpPr>
        <p:spPr/>
        <p:txBody>
          <a:bodyPr/>
          <a:lstStyle/>
          <a:p>
            <a:r>
              <a:rPr lang="es-MX" dirty="0"/>
              <a:t>Es el sistema de códigos directamente interpretable por un circuito micro programable, como el microprocesador de un computador o un microcontrolador.</a:t>
            </a:r>
          </a:p>
          <a:p>
            <a:endParaRPr lang="es-MX" dirty="0"/>
          </a:p>
        </p:txBody>
      </p:sp>
      <p:pic>
        <p:nvPicPr>
          <p:cNvPr id="5" name="Imagen 4" descr="Interfaz de usuario gráfica&#10;&#10;Descripción generada automáticamente">
            <a:extLst>
              <a:ext uri="{FF2B5EF4-FFF2-40B4-BE49-F238E27FC236}">
                <a16:creationId xmlns:a16="http://schemas.microsoft.com/office/drawing/2014/main" id="{43C2E351-EE72-42FB-5E1C-9D5E434FB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193" y="2466494"/>
            <a:ext cx="4155614" cy="3594822"/>
          </a:xfrm>
          <a:prstGeom prst="rect">
            <a:avLst/>
          </a:prstGeom>
        </p:spPr>
      </p:pic>
    </p:spTree>
    <p:extLst>
      <p:ext uri="{BB962C8B-B14F-4D97-AF65-F5344CB8AC3E}">
        <p14:creationId xmlns:p14="http://schemas.microsoft.com/office/powerpoint/2010/main" val="4126902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9D7BD-7181-03F1-A81E-B25C8F9041AD}"/>
              </a:ext>
            </a:extLst>
          </p:cNvPr>
          <p:cNvSpPr>
            <a:spLocks noGrp="1"/>
          </p:cNvSpPr>
          <p:nvPr>
            <p:ph type="title"/>
          </p:nvPr>
        </p:nvSpPr>
        <p:spPr/>
        <p:txBody>
          <a:bodyPr/>
          <a:lstStyle/>
          <a:p>
            <a:r>
              <a:rPr lang="es-MX" dirty="0"/>
              <a:t>Variables </a:t>
            </a:r>
          </a:p>
        </p:txBody>
      </p:sp>
      <p:sp>
        <p:nvSpPr>
          <p:cNvPr id="3" name="Marcador de contenido 2">
            <a:extLst>
              <a:ext uri="{FF2B5EF4-FFF2-40B4-BE49-F238E27FC236}">
                <a16:creationId xmlns:a16="http://schemas.microsoft.com/office/drawing/2014/main" id="{68E735A8-FC7F-FB9E-1F87-433A815C2190}"/>
              </a:ext>
            </a:extLst>
          </p:cNvPr>
          <p:cNvSpPr>
            <a:spLocks noGrp="1"/>
          </p:cNvSpPr>
          <p:nvPr>
            <p:ph idx="1"/>
          </p:nvPr>
        </p:nvSpPr>
        <p:spPr/>
        <p:txBody>
          <a:bodyPr/>
          <a:lstStyle/>
          <a:p>
            <a:r>
              <a:rPr lang="es-MX" dirty="0"/>
              <a:t>Es un dato o conjunto de datos que cambia su valor con la ejecución del programa. El término se utiliza para designar una cantidad susceptible de tomar distintos valores numéricos dentro de un conjunto de números especificado.</a:t>
            </a:r>
          </a:p>
          <a:p>
            <a:endParaRPr lang="es-MX" dirty="0"/>
          </a:p>
        </p:txBody>
      </p:sp>
      <p:pic>
        <p:nvPicPr>
          <p:cNvPr id="5" name="Imagen 4" descr="Diagrama&#10;&#10;Descripción generada automáticamente">
            <a:extLst>
              <a:ext uri="{FF2B5EF4-FFF2-40B4-BE49-F238E27FC236}">
                <a16:creationId xmlns:a16="http://schemas.microsoft.com/office/drawing/2014/main" id="{B2887BAA-0577-10D0-8FB4-611537974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449" y="2803487"/>
            <a:ext cx="4965102" cy="2845241"/>
          </a:xfrm>
          <a:prstGeom prst="rect">
            <a:avLst/>
          </a:prstGeom>
        </p:spPr>
      </p:pic>
    </p:spTree>
    <p:extLst>
      <p:ext uri="{BB962C8B-B14F-4D97-AF65-F5344CB8AC3E}">
        <p14:creationId xmlns:p14="http://schemas.microsoft.com/office/powerpoint/2010/main" val="212719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E98FE-0DBF-0803-D1FA-57B8A40FAD46}"/>
              </a:ext>
            </a:extLst>
          </p:cNvPr>
          <p:cNvSpPr>
            <a:spLocks noGrp="1"/>
          </p:cNvSpPr>
          <p:nvPr>
            <p:ph type="title"/>
          </p:nvPr>
        </p:nvSpPr>
        <p:spPr/>
        <p:txBody>
          <a:bodyPr/>
          <a:lstStyle/>
          <a:p>
            <a:r>
              <a:rPr lang="es-MX" dirty="0"/>
              <a:t>Variable digital</a:t>
            </a:r>
          </a:p>
        </p:txBody>
      </p:sp>
      <p:sp>
        <p:nvSpPr>
          <p:cNvPr id="3" name="Marcador de contenido 2">
            <a:extLst>
              <a:ext uri="{FF2B5EF4-FFF2-40B4-BE49-F238E27FC236}">
                <a16:creationId xmlns:a16="http://schemas.microsoft.com/office/drawing/2014/main" id="{9F90CE17-CE1E-9FC9-CEF4-0B5DE2EFA756}"/>
              </a:ext>
            </a:extLst>
          </p:cNvPr>
          <p:cNvSpPr>
            <a:spLocks noGrp="1"/>
          </p:cNvSpPr>
          <p:nvPr>
            <p:ph idx="1"/>
          </p:nvPr>
        </p:nvSpPr>
        <p:spPr/>
        <p:txBody>
          <a:bodyPr/>
          <a:lstStyle/>
          <a:p>
            <a:r>
              <a:rPr lang="es-MX" dirty="0"/>
              <a:t>También llamadas variables discretas. Se caracterizan por tener dos estados diferenciados y por lo tanto se pueden llamar binarias. Siendo estas variables más fáciles de tratar.</a:t>
            </a:r>
          </a:p>
          <a:p>
            <a:endParaRPr lang="es-MX" dirty="0"/>
          </a:p>
        </p:txBody>
      </p:sp>
      <p:grpSp>
        <p:nvGrpSpPr>
          <p:cNvPr id="15" name="Grupo 14">
            <a:extLst>
              <a:ext uri="{FF2B5EF4-FFF2-40B4-BE49-F238E27FC236}">
                <a16:creationId xmlns:a16="http://schemas.microsoft.com/office/drawing/2014/main" id="{257D7B60-8F39-DFCE-42CB-D98AE40ED98B}"/>
              </a:ext>
            </a:extLst>
          </p:cNvPr>
          <p:cNvGrpSpPr/>
          <p:nvPr/>
        </p:nvGrpSpPr>
        <p:grpSpPr>
          <a:xfrm>
            <a:off x="3869536" y="2572351"/>
            <a:ext cx="4232086" cy="3423074"/>
            <a:chOff x="3869536" y="2572351"/>
            <a:chExt cx="4232086" cy="3423074"/>
          </a:xfrm>
        </p:grpSpPr>
        <p:grpSp>
          <p:nvGrpSpPr>
            <p:cNvPr id="13" name="Grupo 12">
              <a:extLst>
                <a:ext uri="{FF2B5EF4-FFF2-40B4-BE49-F238E27FC236}">
                  <a16:creationId xmlns:a16="http://schemas.microsoft.com/office/drawing/2014/main" id="{D22C8A2C-7FE6-3EEB-A21F-917FF51C188E}"/>
                </a:ext>
              </a:extLst>
            </p:cNvPr>
            <p:cNvGrpSpPr/>
            <p:nvPr/>
          </p:nvGrpSpPr>
          <p:grpSpPr>
            <a:xfrm>
              <a:off x="3869536" y="3511177"/>
              <a:ext cx="4232086" cy="2484248"/>
              <a:chOff x="3783475" y="2962537"/>
              <a:chExt cx="4232086" cy="2484248"/>
            </a:xfrm>
          </p:grpSpPr>
          <p:pic>
            <p:nvPicPr>
              <p:cNvPr id="5" name="Imagen 4" descr="Imagen que contiene interior, pastel, tabla, viejo&#10;&#10;Descripción generada automáticamente">
                <a:extLst>
                  <a:ext uri="{FF2B5EF4-FFF2-40B4-BE49-F238E27FC236}">
                    <a16:creationId xmlns:a16="http://schemas.microsoft.com/office/drawing/2014/main" id="{936737A9-F21B-4188-408A-B7806BBA9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8415" y="2962537"/>
                <a:ext cx="1050862" cy="932926"/>
              </a:xfrm>
              <a:prstGeom prst="rect">
                <a:avLst/>
              </a:prstGeom>
            </p:spPr>
          </p:pic>
          <p:pic>
            <p:nvPicPr>
              <p:cNvPr id="6" name="Imagen 5" descr="Imagen que contiene interior, pastel, tabla, viejo&#10;&#10;Descripción generada automáticamente">
                <a:extLst>
                  <a:ext uri="{FF2B5EF4-FFF2-40B4-BE49-F238E27FC236}">
                    <a16:creationId xmlns:a16="http://schemas.microsoft.com/office/drawing/2014/main" id="{6F6C73A4-E2ED-6AC6-5538-2A49A0946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9345" y="2962537"/>
                <a:ext cx="1050862" cy="932926"/>
              </a:xfrm>
              <a:prstGeom prst="rect">
                <a:avLst/>
              </a:prstGeom>
            </p:spPr>
          </p:pic>
          <p:sp>
            <p:nvSpPr>
              <p:cNvPr id="7" name="CuadroTexto 6">
                <a:extLst>
                  <a:ext uri="{FF2B5EF4-FFF2-40B4-BE49-F238E27FC236}">
                    <a16:creationId xmlns:a16="http://schemas.microsoft.com/office/drawing/2014/main" id="{CC8DB397-00BB-0170-8036-531B3A231750}"/>
                  </a:ext>
                </a:extLst>
              </p:cNvPr>
              <p:cNvSpPr txBox="1"/>
              <p:nvPr/>
            </p:nvSpPr>
            <p:spPr>
              <a:xfrm>
                <a:off x="3783475" y="4206240"/>
                <a:ext cx="1300741" cy="369332"/>
              </a:xfrm>
              <a:prstGeom prst="rect">
                <a:avLst/>
              </a:prstGeom>
              <a:noFill/>
            </p:spPr>
            <p:txBody>
              <a:bodyPr wrap="none" rtlCol="0">
                <a:spAutoFit/>
              </a:bodyPr>
              <a:lstStyle/>
              <a:p>
                <a:pPr algn="ctr"/>
                <a:r>
                  <a:rPr lang="es-MX" dirty="0"/>
                  <a:t>Presionado</a:t>
                </a:r>
              </a:p>
            </p:txBody>
          </p:sp>
          <p:sp>
            <p:nvSpPr>
              <p:cNvPr id="8" name="CuadroTexto 7">
                <a:extLst>
                  <a:ext uri="{FF2B5EF4-FFF2-40B4-BE49-F238E27FC236}">
                    <a16:creationId xmlns:a16="http://schemas.microsoft.com/office/drawing/2014/main" id="{E7CB8210-CECE-8429-F6BD-27A7082041A4}"/>
                  </a:ext>
                </a:extLst>
              </p:cNvPr>
              <p:cNvSpPr txBox="1"/>
              <p:nvPr/>
            </p:nvSpPr>
            <p:spPr>
              <a:xfrm>
                <a:off x="6493991" y="4206240"/>
                <a:ext cx="1521570" cy="369332"/>
              </a:xfrm>
              <a:prstGeom prst="rect">
                <a:avLst/>
              </a:prstGeom>
              <a:noFill/>
            </p:spPr>
            <p:txBody>
              <a:bodyPr wrap="none" rtlCol="0">
                <a:spAutoFit/>
              </a:bodyPr>
              <a:lstStyle/>
              <a:p>
                <a:pPr algn="ctr"/>
                <a:r>
                  <a:rPr lang="es-MX" dirty="0"/>
                  <a:t>Sin presionar</a:t>
                </a:r>
              </a:p>
            </p:txBody>
          </p:sp>
          <p:sp>
            <p:nvSpPr>
              <p:cNvPr id="9" name="CuadroTexto 8">
                <a:extLst>
                  <a:ext uri="{FF2B5EF4-FFF2-40B4-BE49-F238E27FC236}">
                    <a16:creationId xmlns:a16="http://schemas.microsoft.com/office/drawing/2014/main" id="{524CAA3B-7D0D-431A-3297-7158A709CAF9}"/>
                  </a:ext>
                </a:extLst>
              </p:cNvPr>
              <p:cNvSpPr txBox="1"/>
              <p:nvPr/>
            </p:nvSpPr>
            <p:spPr>
              <a:xfrm>
                <a:off x="4178004" y="4639369"/>
                <a:ext cx="511680" cy="369332"/>
              </a:xfrm>
              <a:prstGeom prst="rect">
                <a:avLst/>
              </a:prstGeom>
              <a:noFill/>
            </p:spPr>
            <p:txBody>
              <a:bodyPr wrap="none" rtlCol="0">
                <a:spAutoFit/>
              </a:bodyPr>
              <a:lstStyle/>
              <a:p>
                <a:pPr algn="ctr"/>
                <a:r>
                  <a:rPr lang="es-MX" dirty="0"/>
                  <a:t>5 V</a:t>
                </a:r>
              </a:p>
            </p:txBody>
          </p:sp>
          <p:sp>
            <p:nvSpPr>
              <p:cNvPr id="10" name="CuadroTexto 9">
                <a:extLst>
                  <a:ext uri="{FF2B5EF4-FFF2-40B4-BE49-F238E27FC236}">
                    <a16:creationId xmlns:a16="http://schemas.microsoft.com/office/drawing/2014/main" id="{BE7ECD28-998D-67AB-0ED0-FAFCBCAFA3D8}"/>
                  </a:ext>
                </a:extLst>
              </p:cNvPr>
              <p:cNvSpPr txBox="1"/>
              <p:nvPr/>
            </p:nvSpPr>
            <p:spPr>
              <a:xfrm>
                <a:off x="7000746" y="4639369"/>
                <a:ext cx="511680" cy="369332"/>
              </a:xfrm>
              <a:prstGeom prst="rect">
                <a:avLst/>
              </a:prstGeom>
              <a:noFill/>
            </p:spPr>
            <p:txBody>
              <a:bodyPr wrap="none" rtlCol="0">
                <a:spAutoFit/>
              </a:bodyPr>
              <a:lstStyle/>
              <a:p>
                <a:pPr algn="ctr"/>
                <a:r>
                  <a:rPr lang="es-MX" dirty="0"/>
                  <a:t>0 V</a:t>
                </a:r>
              </a:p>
            </p:txBody>
          </p:sp>
          <p:sp>
            <p:nvSpPr>
              <p:cNvPr id="11" name="CuadroTexto 10">
                <a:extLst>
                  <a:ext uri="{FF2B5EF4-FFF2-40B4-BE49-F238E27FC236}">
                    <a16:creationId xmlns:a16="http://schemas.microsoft.com/office/drawing/2014/main" id="{75ED78A8-C1D1-3B35-D211-DBAF0504FA45}"/>
                  </a:ext>
                </a:extLst>
              </p:cNvPr>
              <p:cNvSpPr txBox="1"/>
              <p:nvPr/>
            </p:nvSpPr>
            <p:spPr>
              <a:xfrm>
                <a:off x="3985903" y="5077453"/>
                <a:ext cx="895886" cy="369332"/>
              </a:xfrm>
              <a:prstGeom prst="rect">
                <a:avLst/>
              </a:prstGeom>
              <a:noFill/>
            </p:spPr>
            <p:txBody>
              <a:bodyPr wrap="none" rtlCol="0">
                <a:spAutoFit/>
              </a:bodyPr>
              <a:lstStyle/>
              <a:p>
                <a:pPr algn="ctr"/>
                <a:r>
                  <a:rPr lang="es-MX" dirty="0"/>
                  <a:t>Valor 1</a:t>
                </a:r>
              </a:p>
            </p:txBody>
          </p:sp>
          <p:sp>
            <p:nvSpPr>
              <p:cNvPr id="12" name="CuadroTexto 11">
                <a:extLst>
                  <a:ext uri="{FF2B5EF4-FFF2-40B4-BE49-F238E27FC236}">
                    <a16:creationId xmlns:a16="http://schemas.microsoft.com/office/drawing/2014/main" id="{68F6986E-6AA8-DD1E-3700-6D46B864424D}"/>
                  </a:ext>
                </a:extLst>
              </p:cNvPr>
              <p:cNvSpPr txBox="1"/>
              <p:nvPr/>
            </p:nvSpPr>
            <p:spPr>
              <a:xfrm>
                <a:off x="6806833" y="5072498"/>
                <a:ext cx="895886" cy="369332"/>
              </a:xfrm>
              <a:prstGeom prst="rect">
                <a:avLst/>
              </a:prstGeom>
              <a:noFill/>
            </p:spPr>
            <p:txBody>
              <a:bodyPr wrap="none" rtlCol="0">
                <a:spAutoFit/>
              </a:bodyPr>
              <a:lstStyle/>
              <a:p>
                <a:pPr algn="ctr"/>
                <a:r>
                  <a:rPr lang="es-MX" dirty="0"/>
                  <a:t>Valor 0</a:t>
                </a:r>
              </a:p>
            </p:txBody>
          </p:sp>
        </p:grpSp>
        <p:pic>
          <p:nvPicPr>
            <p:cNvPr id="14" name="Picture 5">
              <a:extLst>
                <a:ext uri="{FF2B5EF4-FFF2-40B4-BE49-F238E27FC236}">
                  <a16:creationId xmlns:a16="http://schemas.microsoft.com/office/drawing/2014/main" id="{AC31D104-04C6-5D63-26C2-0B7722D95180}"/>
                </a:ext>
              </a:extLst>
            </p:cNvPr>
            <p:cNvPicPr>
              <a:picLocks noChangeAspect="1" noChangeArrowheads="1"/>
            </p:cNvPicPr>
            <p:nvPr/>
          </p:nvPicPr>
          <p:blipFill>
            <a:blip r:embed="rId3" cstate="print">
              <a:clrChange>
                <a:clrFrom>
                  <a:srgbClr val="FFFFFF"/>
                </a:clrFrom>
                <a:clrTo>
                  <a:srgbClr val="FFFFFF">
                    <a:alpha val="0"/>
                  </a:srgbClr>
                </a:clrTo>
              </a:clrChange>
            </a:blip>
            <a:srcRect l="29605" t="8485" r="29722" b="6250"/>
            <a:stretch>
              <a:fillRect/>
            </a:stretch>
          </p:blipFill>
          <p:spPr bwMode="auto">
            <a:xfrm rot="10800000">
              <a:off x="3944355" y="2572351"/>
              <a:ext cx="949380" cy="1148523"/>
            </a:xfrm>
            <a:prstGeom prst="rect">
              <a:avLst/>
            </a:prstGeom>
            <a:noFill/>
            <a:ln w="9525">
              <a:noFill/>
              <a:miter lim="800000"/>
              <a:headEnd/>
              <a:tailEnd/>
            </a:ln>
          </p:spPr>
        </p:pic>
      </p:grpSp>
    </p:spTree>
    <p:extLst>
      <p:ext uri="{BB962C8B-B14F-4D97-AF65-F5344CB8AC3E}">
        <p14:creationId xmlns:p14="http://schemas.microsoft.com/office/powerpoint/2010/main" val="3109822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886D2-0219-68C1-7C88-BBC913602E3C}"/>
              </a:ext>
            </a:extLst>
          </p:cNvPr>
          <p:cNvSpPr>
            <a:spLocks noGrp="1"/>
          </p:cNvSpPr>
          <p:nvPr>
            <p:ph type="title"/>
          </p:nvPr>
        </p:nvSpPr>
        <p:spPr/>
        <p:txBody>
          <a:bodyPr/>
          <a:lstStyle/>
          <a:p>
            <a:r>
              <a:rPr lang="es-MX" dirty="0"/>
              <a:t>Variable análoga </a:t>
            </a:r>
          </a:p>
        </p:txBody>
      </p:sp>
      <p:sp>
        <p:nvSpPr>
          <p:cNvPr id="3" name="Marcador de contenido 2">
            <a:extLst>
              <a:ext uri="{FF2B5EF4-FFF2-40B4-BE49-F238E27FC236}">
                <a16:creationId xmlns:a16="http://schemas.microsoft.com/office/drawing/2014/main" id="{04E4F0D2-AB5B-973C-D077-AE55DC0A577D}"/>
              </a:ext>
            </a:extLst>
          </p:cNvPr>
          <p:cNvSpPr>
            <a:spLocks noGrp="1"/>
          </p:cNvSpPr>
          <p:nvPr>
            <p:ph idx="1"/>
          </p:nvPr>
        </p:nvSpPr>
        <p:spPr/>
        <p:txBody>
          <a:bodyPr/>
          <a:lstStyle/>
          <a:p>
            <a:r>
              <a:rPr lang="es-MX" dirty="0"/>
              <a:t>Son aquellas que pueden tomar un número infinito de valores comprendidos entre dos límites.</a:t>
            </a:r>
          </a:p>
        </p:txBody>
      </p:sp>
      <p:grpSp>
        <p:nvGrpSpPr>
          <p:cNvPr id="12" name="Grupo 11">
            <a:extLst>
              <a:ext uri="{FF2B5EF4-FFF2-40B4-BE49-F238E27FC236}">
                <a16:creationId xmlns:a16="http://schemas.microsoft.com/office/drawing/2014/main" id="{C9927399-616C-4926-F4FE-F36911016116}"/>
              </a:ext>
            </a:extLst>
          </p:cNvPr>
          <p:cNvGrpSpPr/>
          <p:nvPr/>
        </p:nvGrpSpPr>
        <p:grpSpPr>
          <a:xfrm>
            <a:off x="4330270" y="2214661"/>
            <a:ext cx="3531460" cy="3498847"/>
            <a:chOff x="4402164" y="1741325"/>
            <a:chExt cx="3531460" cy="3498847"/>
          </a:xfrm>
        </p:grpSpPr>
        <p:grpSp>
          <p:nvGrpSpPr>
            <p:cNvPr id="9" name="Grupo 8">
              <a:extLst>
                <a:ext uri="{FF2B5EF4-FFF2-40B4-BE49-F238E27FC236}">
                  <a16:creationId xmlns:a16="http://schemas.microsoft.com/office/drawing/2014/main" id="{88784EDC-DC38-E614-419F-B4BBE40DE949}"/>
                </a:ext>
              </a:extLst>
            </p:cNvPr>
            <p:cNvGrpSpPr/>
            <p:nvPr/>
          </p:nvGrpSpPr>
          <p:grpSpPr>
            <a:xfrm>
              <a:off x="4402164" y="1741325"/>
              <a:ext cx="3531460" cy="2217756"/>
              <a:chOff x="4402164" y="1741325"/>
              <a:chExt cx="3531460" cy="2217756"/>
            </a:xfrm>
          </p:grpSpPr>
          <p:pic>
            <p:nvPicPr>
              <p:cNvPr id="8" name="Imagen 7" descr="Logotipo&#10;&#10;Descripción generada automáticamente">
                <a:extLst>
                  <a:ext uri="{FF2B5EF4-FFF2-40B4-BE49-F238E27FC236}">
                    <a16:creationId xmlns:a16="http://schemas.microsoft.com/office/drawing/2014/main" id="{296B9D7F-278F-0D77-20FB-B2EC8688A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022" y="1741325"/>
                <a:ext cx="2308602" cy="1933774"/>
              </a:xfrm>
              <a:prstGeom prst="rect">
                <a:avLst/>
              </a:prstGeom>
            </p:spPr>
          </p:pic>
          <p:pic>
            <p:nvPicPr>
              <p:cNvPr id="5" name="Imagen 4">
                <a:extLst>
                  <a:ext uri="{FF2B5EF4-FFF2-40B4-BE49-F238E27FC236}">
                    <a16:creationId xmlns:a16="http://schemas.microsoft.com/office/drawing/2014/main" id="{64B60DB6-3960-9EAC-5A5D-387B869FD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957399" y="2354316"/>
                <a:ext cx="1049530" cy="2160000"/>
              </a:xfrm>
              <a:prstGeom prst="rect">
                <a:avLst/>
              </a:prstGeom>
            </p:spPr>
          </p:pic>
          <p:pic>
            <p:nvPicPr>
              <p:cNvPr id="6" name="Gráfico 5" descr="Flecha: giro a la izquierda">
                <a:extLst>
                  <a:ext uri="{FF2B5EF4-FFF2-40B4-BE49-F238E27FC236}">
                    <a16:creationId xmlns:a16="http://schemas.microsoft.com/office/drawing/2014/main" id="{D6D0DFAC-8E8A-E389-F78D-EB063B778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19323" y="2778768"/>
                <a:ext cx="914400" cy="914400"/>
              </a:xfrm>
              <a:prstGeom prst="rect">
                <a:avLst/>
              </a:prstGeom>
            </p:spPr>
          </p:pic>
        </p:grpSp>
        <p:sp>
          <p:nvSpPr>
            <p:cNvPr id="10" name="CuadroTexto 9">
              <a:extLst>
                <a:ext uri="{FF2B5EF4-FFF2-40B4-BE49-F238E27FC236}">
                  <a16:creationId xmlns:a16="http://schemas.microsoft.com/office/drawing/2014/main" id="{3AC1E4DD-41EB-C875-16C3-1308B1F7388D}"/>
                </a:ext>
              </a:extLst>
            </p:cNvPr>
            <p:cNvSpPr txBox="1"/>
            <p:nvPr/>
          </p:nvSpPr>
          <p:spPr>
            <a:xfrm>
              <a:off x="5450390" y="4230294"/>
              <a:ext cx="1435009" cy="369332"/>
            </a:xfrm>
            <a:prstGeom prst="rect">
              <a:avLst/>
            </a:prstGeom>
            <a:noFill/>
          </p:spPr>
          <p:txBody>
            <a:bodyPr wrap="none" rtlCol="0">
              <a:spAutoFit/>
            </a:bodyPr>
            <a:lstStyle/>
            <a:p>
              <a:pPr algn="ctr"/>
              <a:r>
                <a:rPr lang="es-MX" dirty="0"/>
                <a:t>De 0 V a 5 V</a:t>
              </a:r>
            </a:p>
          </p:txBody>
        </p:sp>
        <p:sp>
          <p:nvSpPr>
            <p:cNvPr id="11" name="CuadroTexto 10">
              <a:extLst>
                <a:ext uri="{FF2B5EF4-FFF2-40B4-BE49-F238E27FC236}">
                  <a16:creationId xmlns:a16="http://schemas.microsoft.com/office/drawing/2014/main" id="{7EF5B535-B226-E11A-EBCF-C1FB015E6F24}"/>
                </a:ext>
              </a:extLst>
            </p:cNvPr>
            <p:cNvSpPr txBox="1"/>
            <p:nvPr/>
          </p:nvSpPr>
          <p:spPr>
            <a:xfrm>
              <a:off x="5472832" y="4870840"/>
              <a:ext cx="1390124" cy="369332"/>
            </a:xfrm>
            <a:prstGeom prst="rect">
              <a:avLst/>
            </a:prstGeom>
            <a:noFill/>
          </p:spPr>
          <p:txBody>
            <a:bodyPr wrap="none" rtlCol="0">
              <a:spAutoFit/>
            </a:bodyPr>
            <a:lstStyle/>
            <a:p>
              <a:pPr algn="ctr"/>
              <a:r>
                <a:rPr lang="es-MX" dirty="0"/>
                <a:t>De 0 a 1023</a:t>
              </a:r>
            </a:p>
          </p:txBody>
        </p:sp>
      </p:grpSp>
    </p:spTree>
    <p:extLst>
      <p:ext uri="{BB962C8B-B14F-4D97-AF65-F5344CB8AC3E}">
        <p14:creationId xmlns:p14="http://schemas.microsoft.com/office/powerpoint/2010/main" val="2812443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D63171-9106-976A-B03E-CFF617F516BF}"/>
              </a:ext>
            </a:extLst>
          </p:cNvPr>
          <p:cNvSpPr>
            <a:spLocks noGrp="1"/>
          </p:cNvSpPr>
          <p:nvPr>
            <p:ph type="title"/>
          </p:nvPr>
        </p:nvSpPr>
        <p:spPr/>
        <p:txBody>
          <a:bodyPr/>
          <a:lstStyle/>
          <a:p>
            <a:r>
              <a:rPr lang="es-MX" dirty="0"/>
              <a:t>Constante </a:t>
            </a:r>
          </a:p>
        </p:txBody>
      </p:sp>
      <p:sp>
        <p:nvSpPr>
          <p:cNvPr id="3" name="Marcador de contenido 2">
            <a:extLst>
              <a:ext uri="{FF2B5EF4-FFF2-40B4-BE49-F238E27FC236}">
                <a16:creationId xmlns:a16="http://schemas.microsoft.com/office/drawing/2014/main" id="{1D04D7CA-3C68-D15F-FC0D-2E8CCE841659}"/>
              </a:ext>
            </a:extLst>
          </p:cNvPr>
          <p:cNvSpPr>
            <a:spLocks noGrp="1"/>
          </p:cNvSpPr>
          <p:nvPr>
            <p:ph idx="1"/>
          </p:nvPr>
        </p:nvSpPr>
        <p:spPr/>
        <p:txBody>
          <a:bodyPr/>
          <a:lstStyle/>
          <a:p>
            <a:r>
              <a:rPr lang="es-MX" dirty="0"/>
              <a:t>Son datos que no varían durante la ejecución del programa.</a:t>
            </a:r>
          </a:p>
          <a:p>
            <a:endParaRPr lang="es-MX" dirty="0"/>
          </a:p>
        </p:txBody>
      </p:sp>
      <p:sp>
        <p:nvSpPr>
          <p:cNvPr id="4" name="CuadroTexto 3">
            <a:extLst>
              <a:ext uri="{FF2B5EF4-FFF2-40B4-BE49-F238E27FC236}">
                <a16:creationId xmlns:a16="http://schemas.microsoft.com/office/drawing/2014/main" id="{91A3ADC5-A292-FD14-2B55-3D0B3EF0A812}"/>
              </a:ext>
            </a:extLst>
          </p:cNvPr>
          <p:cNvSpPr txBox="1"/>
          <p:nvPr/>
        </p:nvSpPr>
        <p:spPr>
          <a:xfrm>
            <a:off x="3882894" y="2497976"/>
            <a:ext cx="4426212" cy="1862048"/>
          </a:xfrm>
          <a:prstGeom prst="rect">
            <a:avLst/>
          </a:prstGeom>
          <a:noFill/>
        </p:spPr>
        <p:txBody>
          <a:bodyPr wrap="none" rtlCol="0">
            <a:spAutoFit/>
          </a:bodyPr>
          <a:lstStyle/>
          <a:p>
            <a:r>
              <a:rPr lang="es-MX" sz="11500" dirty="0">
                <a:latin typeface="Arial Rounded MT Bold" panose="020F0704030504030204" pitchFamily="34" charset="0"/>
              </a:rPr>
              <a:t>X = 10</a:t>
            </a:r>
          </a:p>
        </p:txBody>
      </p:sp>
    </p:spTree>
    <p:extLst>
      <p:ext uri="{BB962C8B-B14F-4D97-AF65-F5344CB8AC3E}">
        <p14:creationId xmlns:p14="http://schemas.microsoft.com/office/powerpoint/2010/main" val="289076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D13A7-3DEC-9C53-BCD7-5AA342599FD1}"/>
              </a:ext>
            </a:extLst>
          </p:cNvPr>
          <p:cNvSpPr>
            <a:spLocks noGrp="1"/>
          </p:cNvSpPr>
          <p:nvPr>
            <p:ph type="title"/>
          </p:nvPr>
        </p:nvSpPr>
        <p:spPr/>
        <p:txBody>
          <a:bodyPr/>
          <a:lstStyle/>
          <a:p>
            <a:r>
              <a:rPr lang="es-MX" dirty="0"/>
              <a:t>Contenido </a:t>
            </a:r>
          </a:p>
        </p:txBody>
      </p:sp>
      <p:sp>
        <p:nvSpPr>
          <p:cNvPr id="3" name="Marcador de contenido 2">
            <a:extLst>
              <a:ext uri="{FF2B5EF4-FFF2-40B4-BE49-F238E27FC236}">
                <a16:creationId xmlns:a16="http://schemas.microsoft.com/office/drawing/2014/main" id="{43DCA2D2-F867-8288-8F40-1352CBE5B80F}"/>
              </a:ext>
            </a:extLst>
          </p:cNvPr>
          <p:cNvSpPr>
            <a:spLocks noGrp="1"/>
          </p:cNvSpPr>
          <p:nvPr>
            <p:ph idx="1"/>
          </p:nvPr>
        </p:nvSpPr>
        <p:spPr/>
        <p:txBody>
          <a:bodyPr>
            <a:normAutofit/>
          </a:bodyPr>
          <a:lstStyle/>
          <a:p>
            <a:pPr marL="457200" indent="-457200">
              <a:buFont typeface="+mj-lt"/>
              <a:buAutoNum type="arabicPeriod"/>
            </a:pPr>
            <a:r>
              <a:rPr lang="es-MX" sz="2800" dirty="0"/>
              <a:t>Aprendizaje</a:t>
            </a:r>
          </a:p>
          <a:p>
            <a:pPr marL="457200" indent="-457200">
              <a:buFont typeface="+mj-lt"/>
              <a:buAutoNum type="arabicPeriod"/>
            </a:pPr>
            <a:r>
              <a:rPr lang="es-MX" sz="2800" dirty="0"/>
              <a:t>Introducción </a:t>
            </a:r>
          </a:p>
          <a:p>
            <a:pPr marL="457200" indent="-457200">
              <a:buFont typeface="+mj-lt"/>
              <a:buAutoNum type="arabicPeriod"/>
            </a:pPr>
            <a:r>
              <a:rPr lang="es-MX" sz="2800" dirty="0"/>
              <a:t>Antecedentes de la programación</a:t>
            </a:r>
          </a:p>
          <a:p>
            <a:pPr marL="457200" indent="-457200">
              <a:buFont typeface="+mj-lt"/>
              <a:buAutoNum type="arabicPeriod"/>
            </a:pPr>
            <a:r>
              <a:rPr lang="es-MX" sz="2800" dirty="0"/>
              <a:t>Concepto </a:t>
            </a:r>
          </a:p>
          <a:p>
            <a:pPr marL="457200" indent="-457200">
              <a:buFont typeface="+mj-lt"/>
              <a:buAutoNum type="arabicPeriod"/>
            </a:pPr>
            <a:r>
              <a:rPr lang="es-MX" sz="2800" dirty="0"/>
              <a:t>Importancia </a:t>
            </a:r>
          </a:p>
          <a:p>
            <a:pPr marL="457200" indent="-457200">
              <a:buFont typeface="+mj-lt"/>
              <a:buAutoNum type="arabicPeriod"/>
            </a:pPr>
            <a:r>
              <a:rPr lang="es-MX" sz="2800" dirty="0"/>
              <a:t>Elementos </a:t>
            </a:r>
          </a:p>
          <a:p>
            <a:endParaRPr lang="es-MX" sz="2800" dirty="0"/>
          </a:p>
        </p:txBody>
      </p:sp>
    </p:spTree>
    <p:extLst>
      <p:ext uri="{BB962C8B-B14F-4D97-AF65-F5344CB8AC3E}">
        <p14:creationId xmlns:p14="http://schemas.microsoft.com/office/powerpoint/2010/main" val="408732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58211-5970-9A6B-2C03-BE2D7E26F74A}"/>
              </a:ext>
            </a:extLst>
          </p:cNvPr>
          <p:cNvSpPr>
            <a:spLocks noGrp="1"/>
          </p:cNvSpPr>
          <p:nvPr>
            <p:ph type="title"/>
          </p:nvPr>
        </p:nvSpPr>
        <p:spPr/>
        <p:txBody>
          <a:bodyPr/>
          <a:lstStyle/>
          <a:p>
            <a:r>
              <a:rPr lang="es-MX" dirty="0"/>
              <a:t>Operadores de comparación </a:t>
            </a:r>
          </a:p>
        </p:txBody>
      </p:sp>
      <p:sp>
        <p:nvSpPr>
          <p:cNvPr id="3" name="Marcador de contenido 2">
            <a:extLst>
              <a:ext uri="{FF2B5EF4-FFF2-40B4-BE49-F238E27FC236}">
                <a16:creationId xmlns:a16="http://schemas.microsoft.com/office/drawing/2014/main" id="{1DC83FDF-6756-5B79-16E9-AC158D6B3FBA}"/>
              </a:ext>
            </a:extLst>
          </p:cNvPr>
          <p:cNvSpPr>
            <a:spLocks noGrp="1"/>
          </p:cNvSpPr>
          <p:nvPr>
            <p:ph idx="1"/>
          </p:nvPr>
        </p:nvSpPr>
        <p:spPr/>
        <p:txBody>
          <a:bodyPr/>
          <a:lstStyle/>
          <a:p>
            <a:r>
              <a:rPr lang="es-MX" dirty="0"/>
              <a:t>Son símbolos que se usan para comparar valores. Si el resultado de la comparación es correcto o se cumple, la expresión considerada es verdadera, en caso contrario es falsa.</a:t>
            </a:r>
          </a:p>
          <a:p>
            <a:endParaRPr lang="es-MX" dirty="0"/>
          </a:p>
        </p:txBody>
      </p:sp>
      <p:grpSp>
        <p:nvGrpSpPr>
          <p:cNvPr id="4" name="Grupo 3">
            <a:extLst>
              <a:ext uri="{FF2B5EF4-FFF2-40B4-BE49-F238E27FC236}">
                <a16:creationId xmlns:a16="http://schemas.microsoft.com/office/drawing/2014/main" id="{EB75F17C-AB95-FA13-4574-B81C9CAA9BC6}"/>
              </a:ext>
            </a:extLst>
          </p:cNvPr>
          <p:cNvGrpSpPr/>
          <p:nvPr/>
        </p:nvGrpSpPr>
        <p:grpSpPr>
          <a:xfrm>
            <a:off x="5490790" y="5151122"/>
            <a:ext cx="1210419" cy="1166699"/>
            <a:chOff x="8998891" y="4183277"/>
            <a:chExt cx="896837" cy="864444"/>
          </a:xfrm>
        </p:grpSpPr>
        <p:pic>
          <p:nvPicPr>
            <p:cNvPr id="5" name="Imagen 4">
              <a:extLst>
                <a:ext uri="{FF2B5EF4-FFF2-40B4-BE49-F238E27FC236}">
                  <a16:creationId xmlns:a16="http://schemas.microsoft.com/office/drawing/2014/main" id="{801C1E15-7276-384C-A32F-091ABD465E7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998891" y="4183277"/>
              <a:ext cx="896837" cy="252000"/>
            </a:xfrm>
            <a:prstGeom prst="rect">
              <a:avLst/>
            </a:prstGeom>
          </p:spPr>
        </p:pic>
        <p:pic>
          <p:nvPicPr>
            <p:cNvPr id="6" name="Imagen 5">
              <a:extLst>
                <a:ext uri="{FF2B5EF4-FFF2-40B4-BE49-F238E27FC236}">
                  <a16:creationId xmlns:a16="http://schemas.microsoft.com/office/drawing/2014/main" id="{0A279813-452E-EAC7-CF8C-B59CA890AB8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998891" y="4489499"/>
              <a:ext cx="813215" cy="252000"/>
            </a:xfrm>
            <a:prstGeom prst="rect">
              <a:avLst/>
            </a:prstGeom>
          </p:spPr>
        </p:pic>
        <p:pic>
          <p:nvPicPr>
            <p:cNvPr id="7" name="Imagen 6">
              <a:extLst>
                <a:ext uri="{FF2B5EF4-FFF2-40B4-BE49-F238E27FC236}">
                  <a16:creationId xmlns:a16="http://schemas.microsoft.com/office/drawing/2014/main" id="{DF13AD28-12F5-5B43-BBE1-FE1E6C8BCB9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086120" y="4795721"/>
              <a:ext cx="809608" cy="252000"/>
            </a:xfrm>
            <a:prstGeom prst="rect">
              <a:avLst/>
            </a:prstGeom>
          </p:spPr>
        </p:pic>
      </p:grpSp>
      <p:graphicFrame>
        <p:nvGraphicFramePr>
          <p:cNvPr id="8" name="Tabla 7">
            <a:extLst>
              <a:ext uri="{FF2B5EF4-FFF2-40B4-BE49-F238E27FC236}">
                <a16:creationId xmlns:a16="http://schemas.microsoft.com/office/drawing/2014/main" id="{F36089BE-99A7-4509-1769-D78D73CF0466}"/>
              </a:ext>
            </a:extLst>
          </p:cNvPr>
          <p:cNvGraphicFramePr>
            <a:graphicFrameLocks noGrp="1"/>
          </p:cNvGraphicFramePr>
          <p:nvPr>
            <p:extLst>
              <p:ext uri="{D42A27DB-BD31-4B8C-83A1-F6EECF244321}">
                <p14:modId xmlns:p14="http://schemas.microsoft.com/office/powerpoint/2010/main" val="1788234938"/>
              </p:ext>
            </p:extLst>
          </p:nvPr>
        </p:nvGraphicFramePr>
        <p:xfrm>
          <a:off x="406748" y="2694623"/>
          <a:ext cx="11378504" cy="1940424"/>
        </p:xfrm>
        <a:graphic>
          <a:graphicData uri="http://schemas.openxmlformats.org/drawingml/2006/table">
            <a:tbl>
              <a:tblPr firstRow="1" firstCol="1" bandRow="1">
                <a:tableStyleId>{5C22544A-7EE6-4342-B048-85BDC9FD1C3A}</a:tableStyleId>
              </a:tblPr>
              <a:tblGrid>
                <a:gridCol w="2598681">
                  <a:extLst>
                    <a:ext uri="{9D8B030D-6E8A-4147-A177-3AD203B41FA5}">
                      <a16:colId xmlns:a16="http://schemas.microsoft.com/office/drawing/2014/main" val="3380706225"/>
                    </a:ext>
                  </a:extLst>
                </a:gridCol>
                <a:gridCol w="2604698">
                  <a:extLst>
                    <a:ext uri="{9D8B030D-6E8A-4147-A177-3AD203B41FA5}">
                      <a16:colId xmlns:a16="http://schemas.microsoft.com/office/drawing/2014/main" val="2867374138"/>
                    </a:ext>
                  </a:extLst>
                </a:gridCol>
                <a:gridCol w="2841488">
                  <a:extLst>
                    <a:ext uri="{9D8B030D-6E8A-4147-A177-3AD203B41FA5}">
                      <a16:colId xmlns:a16="http://schemas.microsoft.com/office/drawing/2014/main" val="2348844614"/>
                    </a:ext>
                  </a:extLst>
                </a:gridCol>
                <a:gridCol w="3333637">
                  <a:extLst>
                    <a:ext uri="{9D8B030D-6E8A-4147-A177-3AD203B41FA5}">
                      <a16:colId xmlns:a16="http://schemas.microsoft.com/office/drawing/2014/main" val="42914386"/>
                    </a:ext>
                  </a:extLst>
                </a:gridCol>
              </a:tblGrid>
              <a:tr h="485106">
                <a:tc>
                  <a:txBody>
                    <a:bodyPr/>
                    <a:lstStyle/>
                    <a:p>
                      <a:pPr algn="ctr">
                        <a:lnSpc>
                          <a:spcPct val="115000"/>
                        </a:lnSpc>
                        <a:spcAft>
                          <a:spcPts val="600"/>
                        </a:spcAft>
                      </a:pPr>
                      <a:r>
                        <a:rPr lang="es-MX" sz="3000">
                          <a:effectLst/>
                        </a:rPr>
                        <a:t>OPERADOR</a:t>
                      </a:r>
                      <a:endParaRPr lang="es-MX" sz="3000">
                        <a:effectLst/>
                        <a:latin typeface="Times New Roman" panose="02020603050405020304" pitchFamily="18" charset="0"/>
                        <a:ea typeface="Times New Roman" panose="02020603050405020304" pitchFamily="18" charset="0"/>
                      </a:endParaRPr>
                    </a:p>
                  </a:txBody>
                  <a:tcPr marL="166914" marR="166914" marT="0" marB="0" anchor="ctr"/>
                </a:tc>
                <a:tc>
                  <a:txBody>
                    <a:bodyPr/>
                    <a:lstStyle/>
                    <a:p>
                      <a:pPr algn="ctr">
                        <a:lnSpc>
                          <a:spcPct val="115000"/>
                        </a:lnSpc>
                        <a:spcAft>
                          <a:spcPts val="600"/>
                        </a:spcAft>
                      </a:pPr>
                      <a:r>
                        <a:rPr lang="es-MX" sz="3000" dirty="0">
                          <a:effectLst/>
                        </a:rPr>
                        <a:t>NOMBRE</a:t>
                      </a:r>
                      <a:endParaRPr lang="es-MX" sz="3000" dirty="0">
                        <a:effectLst/>
                        <a:latin typeface="Times New Roman" panose="02020603050405020304" pitchFamily="18" charset="0"/>
                        <a:ea typeface="Times New Roman" panose="02020603050405020304" pitchFamily="18" charset="0"/>
                      </a:endParaRPr>
                    </a:p>
                  </a:txBody>
                  <a:tcPr marL="166914" marR="166914" marT="0" marB="0" anchor="ctr"/>
                </a:tc>
                <a:tc>
                  <a:txBody>
                    <a:bodyPr/>
                    <a:lstStyle/>
                    <a:p>
                      <a:pPr algn="ctr">
                        <a:lnSpc>
                          <a:spcPct val="115000"/>
                        </a:lnSpc>
                        <a:spcAft>
                          <a:spcPts val="600"/>
                        </a:spcAft>
                      </a:pPr>
                      <a:r>
                        <a:rPr lang="es-MX" sz="3000" dirty="0">
                          <a:effectLst/>
                        </a:rPr>
                        <a:t>EJEMPLO</a:t>
                      </a:r>
                      <a:endParaRPr lang="es-MX" sz="3000" dirty="0">
                        <a:effectLst/>
                        <a:latin typeface="Times New Roman" panose="02020603050405020304" pitchFamily="18" charset="0"/>
                        <a:ea typeface="Times New Roman" panose="02020603050405020304" pitchFamily="18" charset="0"/>
                      </a:endParaRPr>
                    </a:p>
                  </a:txBody>
                  <a:tcPr marL="166914" marR="166914" marT="0" marB="0" anchor="ctr"/>
                </a:tc>
                <a:tc>
                  <a:txBody>
                    <a:bodyPr/>
                    <a:lstStyle/>
                    <a:p>
                      <a:pPr algn="ctr">
                        <a:lnSpc>
                          <a:spcPct val="115000"/>
                        </a:lnSpc>
                        <a:spcAft>
                          <a:spcPts val="600"/>
                        </a:spcAft>
                      </a:pPr>
                      <a:r>
                        <a:rPr lang="es-MX" sz="3000" dirty="0">
                          <a:effectLst/>
                        </a:rPr>
                        <a:t>RESULTADO</a:t>
                      </a:r>
                      <a:endParaRPr lang="es-MX" sz="3000" dirty="0">
                        <a:effectLst/>
                        <a:latin typeface="Times New Roman" panose="02020603050405020304" pitchFamily="18" charset="0"/>
                        <a:ea typeface="Times New Roman" panose="02020603050405020304" pitchFamily="18" charset="0"/>
                      </a:endParaRPr>
                    </a:p>
                  </a:txBody>
                  <a:tcPr marL="166914" marR="166914" marT="0" marB="0" anchor="ctr"/>
                </a:tc>
                <a:extLst>
                  <a:ext uri="{0D108BD9-81ED-4DB2-BD59-A6C34878D82A}">
                    <a16:rowId xmlns:a16="http://schemas.microsoft.com/office/drawing/2014/main" val="2011300521"/>
                  </a:ext>
                </a:extLst>
              </a:tr>
              <a:tr h="485106">
                <a:tc>
                  <a:txBody>
                    <a:bodyPr/>
                    <a:lstStyle/>
                    <a:p>
                      <a:pPr algn="ctr">
                        <a:lnSpc>
                          <a:spcPct val="115000"/>
                        </a:lnSpc>
                        <a:spcAft>
                          <a:spcPts val="600"/>
                        </a:spcAft>
                      </a:pPr>
                      <a:r>
                        <a:rPr lang="es-MX" sz="3000" dirty="0">
                          <a:effectLst/>
                        </a:rPr>
                        <a:t>=</a:t>
                      </a:r>
                      <a:endParaRPr lang="es-MX" sz="3000" dirty="0">
                        <a:effectLst/>
                        <a:latin typeface="Times New Roman" panose="02020603050405020304" pitchFamily="18" charset="0"/>
                        <a:ea typeface="Times New Roman" panose="02020603050405020304" pitchFamily="18" charset="0"/>
                      </a:endParaRPr>
                    </a:p>
                  </a:txBody>
                  <a:tcPr marL="166914" marR="166914" marT="0" marB="0" anchor="ctr"/>
                </a:tc>
                <a:tc>
                  <a:txBody>
                    <a:bodyPr/>
                    <a:lstStyle/>
                    <a:p>
                      <a:pPr algn="ctr">
                        <a:lnSpc>
                          <a:spcPct val="115000"/>
                        </a:lnSpc>
                        <a:spcAft>
                          <a:spcPts val="600"/>
                        </a:spcAft>
                      </a:pPr>
                      <a:r>
                        <a:rPr lang="es-MX" sz="3000">
                          <a:effectLst/>
                        </a:rPr>
                        <a:t>Igual que</a:t>
                      </a:r>
                      <a:endParaRPr lang="es-MX" sz="3000">
                        <a:effectLst/>
                        <a:latin typeface="Times New Roman" panose="02020603050405020304" pitchFamily="18" charset="0"/>
                        <a:ea typeface="Times New Roman" panose="02020603050405020304" pitchFamily="18" charset="0"/>
                      </a:endParaRPr>
                    </a:p>
                  </a:txBody>
                  <a:tcPr marL="166914" marR="166914" marT="0" marB="0" anchor="ctr"/>
                </a:tc>
                <a:tc>
                  <a:txBody>
                    <a:bodyPr/>
                    <a:lstStyle/>
                    <a:p>
                      <a:pPr algn="ctr">
                        <a:lnSpc>
                          <a:spcPct val="115000"/>
                        </a:lnSpc>
                        <a:spcAft>
                          <a:spcPts val="600"/>
                        </a:spcAft>
                      </a:pPr>
                      <a:r>
                        <a:rPr lang="es-MX" sz="3000">
                          <a:effectLst/>
                        </a:rPr>
                        <a:t>4 = 4</a:t>
                      </a:r>
                      <a:endParaRPr lang="es-MX" sz="3000">
                        <a:effectLst/>
                        <a:latin typeface="Times New Roman" panose="02020603050405020304" pitchFamily="18" charset="0"/>
                        <a:ea typeface="Times New Roman" panose="02020603050405020304" pitchFamily="18" charset="0"/>
                      </a:endParaRPr>
                    </a:p>
                  </a:txBody>
                  <a:tcPr marL="166914" marR="166914" marT="0" marB="0" anchor="ctr"/>
                </a:tc>
                <a:tc>
                  <a:txBody>
                    <a:bodyPr/>
                    <a:lstStyle/>
                    <a:p>
                      <a:pPr algn="ctr">
                        <a:lnSpc>
                          <a:spcPct val="115000"/>
                        </a:lnSpc>
                        <a:spcAft>
                          <a:spcPts val="600"/>
                        </a:spcAft>
                      </a:pPr>
                      <a:r>
                        <a:rPr lang="es-MX" sz="3000">
                          <a:effectLst/>
                        </a:rPr>
                        <a:t>Verdadero</a:t>
                      </a:r>
                      <a:endParaRPr lang="es-MX" sz="3000">
                        <a:effectLst/>
                        <a:latin typeface="Times New Roman" panose="02020603050405020304" pitchFamily="18" charset="0"/>
                        <a:ea typeface="Times New Roman" panose="02020603050405020304" pitchFamily="18" charset="0"/>
                      </a:endParaRPr>
                    </a:p>
                  </a:txBody>
                  <a:tcPr marL="166914" marR="166914" marT="0" marB="0" anchor="ctr"/>
                </a:tc>
                <a:extLst>
                  <a:ext uri="{0D108BD9-81ED-4DB2-BD59-A6C34878D82A}">
                    <a16:rowId xmlns:a16="http://schemas.microsoft.com/office/drawing/2014/main" val="2240935488"/>
                  </a:ext>
                </a:extLst>
              </a:tr>
              <a:tr h="485106">
                <a:tc>
                  <a:txBody>
                    <a:bodyPr/>
                    <a:lstStyle/>
                    <a:p>
                      <a:pPr algn="ctr">
                        <a:lnSpc>
                          <a:spcPct val="115000"/>
                        </a:lnSpc>
                        <a:spcAft>
                          <a:spcPts val="600"/>
                        </a:spcAft>
                      </a:pPr>
                      <a:r>
                        <a:rPr lang="es-MX" sz="3000">
                          <a:effectLst/>
                        </a:rPr>
                        <a:t>&gt; </a:t>
                      </a:r>
                      <a:endParaRPr lang="es-MX" sz="3000">
                        <a:effectLst/>
                        <a:latin typeface="Times New Roman" panose="02020603050405020304" pitchFamily="18" charset="0"/>
                        <a:ea typeface="Times New Roman" panose="02020603050405020304" pitchFamily="18" charset="0"/>
                      </a:endParaRPr>
                    </a:p>
                  </a:txBody>
                  <a:tcPr marL="166914" marR="166914" marT="0" marB="0" anchor="ctr"/>
                </a:tc>
                <a:tc>
                  <a:txBody>
                    <a:bodyPr/>
                    <a:lstStyle/>
                    <a:p>
                      <a:pPr algn="ctr">
                        <a:lnSpc>
                          <a:spcPct val="115000"/>
                        </a:lnSpc>
                        <a:spcAft>
                          <a:spcPts val="600"/>
                        </a:spcAft>
                      </a:pPr>
                      <a:r>
                        <a:rPr lang="es-MX" sz="3000">
                          <a:effectLst/>
                        </a:rPr>
                        <a:t>Mayor que</a:t>
                      </a:r>
                      <a:endParaRPr lang="es-MX" sz="3000">
                        <a:effectLst/>
                        <a:latin typeface="Times New Roman" panose="02020603050405020304" pitchFamily="18" charset="0"/>
                        <a:ea typeface="Times New Roman" panose="02020603050405020304" pitchFamily="18" charset="0"/>
                      </a:endParaRPr>
                    </a:p>
                  </a:txBody>
                  <a:tcPr marL="166914" marR="166914" marT="0" marB="0" anchor="ctr"/>
                </a:tc>
                <a:tc>
                  <a:txBody>
                    <a:bodyPr/>
                    <a:lstStyle/>
                    <a:p>
                      <a:pPr algn="ctr">
                        <a:lnSpc>
                          <a:spcPct val="115000"/>
                        </a:lnSpc>
                        <a:spcAft>
                          <a:spcPts val="600"/>
                        </a:spcAft>
                      </a:pPr>
                      <a:r>
                        <a:rPr lang="es-MX" sz="3000">
                          <a:effectLst/>
                        </a:rPr>
                        <a:t>3 &gt; 6</a:t>
                      </a:r>
                      <a:endParaRPr lang="es-MX" sz="3000">
                        <a:effectLst/>
                        <a:latin typeface="Times New Roman" panose="02020603050405020304" pitchFamily="18" charset="0"/>
                        <a:ea typeface="Times New Roman" panose="02020603050405020304" pitchFamily="18" charset="0"/>
                      </a:endParaRPr>
                    </a:p>
                  </a:txBody>
                  <a:tcPr marL="166914" marR="166914" marT="0" marB="0" anchor="ctr"/>
                </a:tc>
                <a:tc>
                  <a:txBody>
                    <a:bodyPr/>
                    <a:lstStyle/>
                    <a:p>
                      <a:pPr algn="ctr">
                        <a:lnSpc>
                          <a:spcPct val="115000"/>
                        </a:lnSpc>
                        <a:spcAft>
                          <a:spcPts val="600"/>
                        </a:spcAft>
                      </a:pPr>
                      <a:r>
                        <a:rPr lang="es-MX" sz="3000">
                          <a:effectLst/>
                        </a:rPr>
                        <a:t>Falso</a:t>
                      </a:r>
                      <a:endParaRPr lang="es-MX" sz="3000">
                        <a:effectLst/>
                        <a:latin typeface="Times New Roman" panose="02020603050405020304" pitchFamily="18" charset="0"/>
                        <a:ea typeface="Times New Roman" panose="02020603050405020304" pitchFamily="18" charset="0"/>
                      </a:endParaRPr>
                    </a:p>
                  </a:txBody>
                  <a:tcPr marL="166914" marR="166914" marT="0" marB="0" anchor="ctr"/>
                </a:tc>
                <a:extLst>
                  <a:ext uri="{0D108BD9-81ED-4DB2-BD59-A6C34878D82A}">
                    <a16:rowId xmlns:a16="http://schemas.microsoft.com/office/drawing/2014/main" val="1039608856"/>
                  </a:ext>
                </a:extLst>
              </a:tr>
              <a:tr h="485106">
                <a:tc>
                  <a:txBody>
                    <a:bodyPr/>
                    <a:lstStyle/>
                    <a:p>
                      <a:pPr algn="ctr">
                        <a:lnSpc>
                          <a:spcPct val="115000"/>
                        </a:lnSpc>
                        <a:spcAft>
                          <a:spcPts val="600"/>
                        </a:spcAft>
                      </a:pPr>
                      <a:r>
                        <a:rPr lang="es-MX" sz="3000">
                          <a:effectLst/>
                        </a:rPr>
                        <a:t>&lt; </a:t>
                      </a:r>
                      <a:endParaRPr lang="es-MX" sz="3000">
                        <a:effectLst/>
                        <a:latin typeface="Times New Roman" panose="02020603050405020304" pitchFamily="18" charset="0"/>
                        <a:ea typeface="Times New Roman" panose="02020603050405020304" pitchFamily="18" charset="0"/>
                      </a:endParaRPr>
                    </a:p>
                  </a:txBody>
                  <a:tcPr marL="166914" marR="166914" marT="0" marB="0" anchor="ctr"/>
                </a:tc>
                <a:tc>
                  <a:txBody>
                    <a:bodyPr/>
                    <a:lstStyle/>
                    <a:p>
                      <a:pPr algn="ctr">
                        <a:lnSpc>
                          <a:spcPct val="115000"/>
                        </a:lnSpc>
                        <a:spcAft>
                          <a:spcPts val="600"/>
                        </a:spcAft>
                      </a:pPr>
                      <a:r>
                        <a:rPr lang="es-MX" sz="3000">
                          <a:effectLst/>
                        </a:rPr>
                        <a:t>Menor que</a:t>
                      </a:r>
                      <a:endParaRPr lang="es-MX" sz="3000">
                        <a:effectLst/>
                        <a:latin typeface="Times New Roman" panose="02020603050405020304" pitchFamily="18" charset="0"/>
                        <a:ea typeface="Times New Roman" panose="02020603050405020304" pitchFamily="18" charset="0"/>
                      </a:endParaRPr>
                    </a:p>
                  </a:txBody>
                  <a:tcPr marL="166914" marR="166914" marT="0" marB="0" anchor="ctr"/>
                </a:tc>
                <a:tc>
                  <a:txBody>
                    <a:bodyPr/>
                    <a:lstStyle/>
                    <a:p>
                      <a:pPr algn="ctr">
                        <a:lnSpc>
                          <a:spcPct val="115000"/>
                        </a:lnSpc>
                        <a:spcAft>
                          <a:spcPts val="600"/>
                        </a:spcAft>
                      </a:pPr>
                      <a:r>
                        <a:rPr lang="es-MX" sz="3000">
                          <a:effectLst/>
                        </a:rPr>
                        <a:t>7 &lt; 9</a:t>
                      </a:r>
                      <a:endParaRPr lang="es-MX" sz="3000">
                        <a:effectLst/>
                        <a:latin typeface="Times New Roman" panose="02020603050405020304" pitchFamily="18" charset="0"/>
                        <a:ea typeface="Times New Roman" panose="02020603050405020304" pitchFamily="18" charset="0"/>
                      </a:endParaRPr>
                    </a:p>
                  </a:txBody>
                  <a:tcPr marL="166914" marR="166914" marT="0" marB="0" anchor="ctr"/>
                </a:tc>
                <a:tc>
                  <a:txBody>
                    <a:bodyPr/>
                    <a:lstStyle/>
                    <a:p>
                      <a:pPr algn="ctr">
                        <a:lnSpc>
                          <a:spcPct val="115000"/>
                        </a:lnSpc>
                        <a:spcAft>
                          <a:spcPts val="600"/>
                        </a:spcAft>
                      </a:pPr>
                      <a:r>
                        <a:rPr lang="es-MX" sz="3000" dirty="0">
                          <a:effectLst/>
                        </a:rPr>
                        <a:t>Verdadero</a:t>
                      </a:r>
                      <a:endParaRPr lang="es-MX" sz="3000" dirty="0">
                        <a:effectLst/>
                        <a:latin typeface="Times New Roman" panose="02020603050405020304" pitchFamily="18" charset="0"/>
                        <a:ea typeface="Times New Roman" panose="02020603050405020304" pitchFamily="18" charset="0"/>
                      </a:endParaRPr>
                    </a:p>
                  </a:txBody>
                  <a:tcPr marL="166914" marR="166914" marT="0" marB="0" anchor="ctr"/>
                </a:tc>
                <a:extLst>
                  <a:ext uri="{0D108BD9-81ED-4DB2-BD59-A6C34878D82A}">
                    <a16:rowId xmlns:a16="http://schemas.microsoft.com/office/drawing/2014/main" val="2884283764"/>
                  </a:ext>
                </a:extLst>
              </a:tr>
            </a:tbl>
          </a:graphicData>
        </a:graphic>
      </p:graphicFrame>
    </p:spTree>
    <p:extLst>
      <p:ext uri="{BB962C8B-B14F-4D97-AF65-F5344CB8AC3E}">
        <p14:creationId xmlns:p14="http://schemas.microsoft.com/office/powerpoint/2010/main" val="1613263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CE55E-4F0B-0294-AE6A-FEDA6F542639}"/>
              </a:ext>
            </a:extLst>
          </p:cNvPr>
          <p:cNvSpPr>
            <a:spLocks noGrp="1"/>
          </p:cNvSpPr>
          <p:nvPr>
            <p:ph type="title"/>
          </p:nvPr>
        </p:nvSpPr>
        <p:spPr/>
        <p:txBody>
          <a:bodyPr/>
          <a:lstStyle/>
          <a:p>
            <a:r>
              <a:rPr lang="es-MX" dirty="0"/>
              <a:t>Operadores aritméticos</a:t>
            </a:r>
          </a:p>
        </p:txBody>
      </p:sp>
      <p:sp>
        <p:nvSpPr>
          <p:cNvPr id="3" name="Marcador de contenido 2">
            <a:extLst>
              <a:ext uri="{FF2B5EF4-FFF2-40B4-BE49-F238E27FC236}">
                <a16:creationId xmlns:a16="http://schemas.microsoft.com/office/drawing/2014/main" id="{0DF43835-0203-B37B-B63E-149717DF550C}"/>
              </a:ext>
            </a:extLst>
          </p:cNvPr>
          <p:cNvSpPr>
            <a:spLocks noGrp="1"/>
          </p:cNvSpPr>
          <p:nvPr>
            <p:ph idx="1"/>
          </p:nvPr>
        </p:nvSpPr>
        <p:spPr/>
        <p:txBody>
          <a:bodyPr/>
          <a:lstStyle/>
          <a:p>
            <a:r>
              <a:rPr lang="es-MX" dirty="0"/>
              <a:t>Son símbolos que se utilizan para manipular datos numéricos utilizando operaciones aritméticas.</a:t>
            </a:r>
          </a:p>
          <a:p>
            <a:endParaRPr lang="es-MX" dirty="0"/>
          </a:p>
        </p:txBody>
      </p:sp>
      <p:graphicFrame>
        <p:nvGraphicFramePr>
          <p:cNvPr id="4" name="Tabla 3">
            <a:extLst>
              <a:ext uri="{FF2B5EF4-FFF2-40B4-BE49-F238E27FC236}">
                <a16:creationId xmlns:a16="http://schemas.microsoft.com/office/drawing/2014/main" id="{7737CEC3-D2D4-909B-0049-152CEA7D2E95}"/>
              </a:ext>
            </a:extLst>
          </p:cNvPr>
          <p:cNvGraphicFramePr>
            <a:graphicFrameLocks noGrp="1"/>
          </p:cNvGraphicFramePr>
          <p:nvPr>
            <p:extLst>
              <p:ext uri="{D42A27DB-BD31-4B8C-83A1-F6EECF244321}">
                <p14:modId xmlns:p14="http://schemas.microsoft.com/office/powerpoint/2010/main" val="269458867"/>
              </p:ext>
            </p:extLst>
          </p:nvPr>
        </p:nvGraphicFramePr>
        <p:xfrm>
          <a:off x="299890" y="2308383"/>
          <a:ext cx="11592220" cy="2023170"/>
        </p:xfrm>
        <a:graphic>
          <a:graphicData uri="http://schemas.openxmlformats.org/drawingml/2006/table">
            <a:tbl>
              <a:tblPr firstRow="1" firstCol="1" bandRow="1">
                <a:tableStyleId>{5C22544A-7EE6-4342-B048-85BDC9FD1C3A}</a:tableStyleId>
              </a:tblPr>
              <a:tblGrid>
                <a:gridCol w="2898055">
                  <a:extLst>
                    <a:ext uri="{9D8B030D-6E8A-4147-A177-3AD203B41FA5}">
                      <a16:colId xmlns:a16="http://schemas.microsoft.com/office/drawing/2014/main" val="2742438723"/>
                    </a:ext>
                  </a:extLst>
                </a:gridCol>
                <a:gridCol w="2898055">
                  <a:extLst>
                    <a:ext uri="{9D8B030D-6E8A-4147-A177-3AD203B41FA5}">
                      <a16:colId xmlns:a16="http://schemas.microsoft.com/office/drawing/2014/main" val="3866649185"/>
                    </a:ext>
                  </a:extLst>
                </a:gridCol>
                <a:gridCol w="2898055">
                  <a:extLst>
                    <a:ext uri="{9D8B030D-6E8A-4147-A177-3AD203B41FA5}">
                      <a16:colId xmlns:a16="http://schemas.microsoft.com/office/drawing/2014/main" val="3372614762"/>
                    </a:ext>
                  </a:extLst>
                </a:gridCol>
                <a:gridCol w="2898055">
                  <a:extLst>
                    <a:ext uri="{9D8B030D-6E8A-4147-A177-3AD203B41FA5}">
                      <a16:colId xmlns:a16="http://schemas.microsoft.com/office/drawing/2014/main" val="1447887019"/>
                    </a:ext>
                  </a:extLst>
                </a:gridCol>
              </a:tblGrid>
              <a:tr h="404634">
                <a:tc>
                  <a:txBody>
                    <a:bodyPr/>
                    <a:lstStyle/>
                    <a:p>
                      <a:pPr algn="ctr">
                        <a:lnSpc>
                          <a:spcPct val="115000"/>
                        </a:lnSpc>
                        <a:spcAft>
                          <a:spcPts val="600"/>
                        </a:spcAft>
                      </a:pPr>
                      <a:r>
                        <a:rPr lang="es-MX" sz="2500">
                          <a:effectLst/>
                        </a:rPr>
                        <a:t>OPERADOR</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tc>
                  <a:txBody>
                    <a:bodyPr/>
                    <a:lstStyle/>
                    <a:p>
                      <a:pPr algn="ctr">
                        <a:lnSpc>
                          <a:spcPct val="115000"/>
                        </a:lnSpc>
                        <a:spcAft>
                          <a:spcPts val="600"/>
                        </a:spcAft>
                      </a:pPr>
                      <a:r>
                        <a:rPr lang="es-MX" sz="2500" dirty="0">
                          <a:effectLst/>
                        </a:rPr>
                        <a:t>NOMBRE</a:t>
                      </a:r>
                      <a:endParaRPr lang="es-MX" sz="2500" dirty="0">
                        <a:effectLst/>
                        <a:latin typeface="Times New Roman" panose="02020603050405020304" pitchFamily="18" charset="0"/>
                        <a:ea typeface="Times New Roman" panose="02020603050405020304" pitchFamily="18" charset="0"/>
                      </a:endParaRPr>
                    </a:p>
                  </a:txBody>
                  <a:tcPr marL="141816" marR="141816" marT="0" marB="0" anchor="ctr"/>
                </a:tc>
                <a:tc>
                  <a:txBody>
                    <a:bodyPr/>
                    <a:lstStyle/>
                    <a:p>
                      <a:pPr algn="ctr">
                        <a:lnSpc>
                          <a:spcPct val="115000"/>
                        </a:lnSpc>
                        <a:spcAft>
                          <a:spcPts val="600"/>
                        </a:spcAft>
                      </a:pPr>
                      <a:r>
                        <a:rPr lang="es-MX" sz="2500">
                          <a:effectLst/>
                        </a:rPr>
                        <a:t>EJEMPLO</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tc>
                  <a:txBody>
                    <a:bodyPr/>
                    <a:lstStyle/>
                    <a:p>
                      <a:pPr algn="ctr">
                        <a:lnSpc>
                          <a:spcPct val="115000"/>
                        </a:lnSpc>
                        <a:spcAft>
                          <a:spcPts val="600"/>
                        </a:spcAft>
                      </a:pPr>
                      <a:r>
                        <a:rPr lang="es-MX" sz="2500">
                          <a:effectLst/>
                        </a:rPr>
                        <a:t>RESULTADO</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extLst>
                  <a:ext uri="{0D108BD9-81ED-4DB2-BD59-A6C34878D82A}">
                    <a16:rowId xmlns:a16="http://schemas.microsoft.com/office/drawing/2014/main" val="158527111"/>
                  </a:ext>
                </a:extLst>
              </a:tr>
              <a:tr h="404634">
                <a:tc>
                  <a:txBody>
                    <a:bodyPr/>
                    <a:lstStyle/>
                    <a:p>
                      <a:pPr algn="ctr">
                        <a:lnSpc>
                          <a:spcPct val="115000"/>
                        </a:lnSpc>
                        <a:spcAft>
                          <a:spcPts val="600"/>
                        </a:spcAft>
                      </a:pPr>
                      <a:r>
                        <a:rPr lang="es-MX" sz="2500">
                          <a:effectLst/>
                        </a:rPr>
                        <a:t>+</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tc>
                  <a:txBody>
                    <a:bodyPr/>
                    <a:lstStyle/>
                    <a:p>
                      <a:pPr algn="ctr">
                        <a:lnSpc>
                          <a:spcPct val="115000"/>
                        </a:lnSpc>
                        <a:spcAft>
                          <a:spcPts val="600"/>
                        </a:spcAft>
                      </a:pPr>
                      <a:r>
                        <a:rPr lang="es-MX" sz="2500">
                          <a:effectLst/>
                        </a:rPr>
                        <a:t>Suma </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tc>
                  <a:txBody>
                    <a:bodyPr/>
                    <a:lstStyle/>
                    <a:p>
                      <a:pPr algn="ctr">
                        <a:lnSpc>
                          <a:spcPct val="115000"/>
                        </a:lnSpc>
                        <a:spcAft>
                          <a:spcPts val="600"/>
                        </a:spcAft>
                      </a:pPr>
                      <a:r>
                        <a:rPr lang="es-MX" sz="2500">
                          <a:effectLst/>
                        </a:rPr>
                        <a:t>2 + 2</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tc>
                  <a:txBody>
                    <a:bodyPr/>
                    <a:lstStyle/>
                    <a:p>
                      <a:pPr algn="ctr">
                        <a:lnSpc>
                          <a:spcPct val="115000"/>
                        </a:lnSpc>
                        <a:spcAft>
                          <a:spcPts val="600"/>
                        </a:spcAft>
                      </a:pPr>
                      <a:r>
                        <a:rPr lang="es-MX" sz="2500">
                          <a:effectLst/>
                        </a:rPr>
                        <a:t>4  </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extLst>
                  <a:ext uri="{0D108BD9-81ED-4DB2-BD59-A6C34878D82A}">
                    <a16:rowId xmlns:a16="http://schemas.microsoft.com/office/drawing/2014/main" val="3689568665"/>
                  </a:ext>
                </a:extLst>
              </a:tr>
              <a:tr h="404634">
                <a:tc>
                  <a:txBody>
                    <a:bodyPr/>
                    <a:lstStyle/>
                    <a:p>
                      <a:pPr algn="ctr">
                        <a:lnSpc>
                          <a:spcPct val="115000"/>
                        </a:lnSpc>
                        <a:spcAft>
                          <a:spcPts val="600"/>
                        </a:spcAft>
                      </a:pPr>
                      <a:r>
                        <a:rPr lang="es-MX" sz="2500">
                          <a:effectLst/>
                        </a:rPr>
                        <a:t>-</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tc>
                  <a:txBody>
                    <a:bodyPr/>
                    <a:lstStyle/>
                    <a:p>
                      <a:pPr algn="ctr">
                        <a:lnSpc>
                          <a:spcPct val="115000"/>
                        </a:lnSpc>
                        <a:spcAft>
                          <a:spcPts val="600"/>
                        </a:spcAft>
                      </a:pPr>
                      <a:r>
                        <a:rPr lang="es-MX" sz="2500">
                          <a:effectLst/>
                        </a:rPr>
                        <a:t>Resta </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tc>
                  <a:txBody>
                    <a:bodyPr/>
                    <a:lstStyle/>
                    <a:p>
                      <a:pPr algn="ctr">
                        <a:lnSpc>
                          <a:spcPct val="115000"/>
                        </a:lnSpc>
                        <a:spcAft>
                          <a:spcPts val="600"/>
                        </a:spcAft>
                      </a:pPr>
                      <a:r>
                        <a:rPr lang="es-MX" sz="2500">
                          <a:effectLst/>
                        </a:rPr>
                        <a:t>4 - 1</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tc>
                  <a:txBody>
                    <a:bodyPr/>
                    <a:lstStyle/>
                    <a:p>
                      <a:pPr algn="ctr">
                        <a:lnSpc>
                          <a:spcPct val="115000"/>
                        </a:lnSpc>
                        <a:spcAft>
                          <a:spcPts val="600"/>
                        </a:spcAft>
                      </a:pPr>
                      <a:r>
                        <a:rPr lang="es-MX" sz="2500">
                          <a:effectLst/>
                        </a:rPr>
                        <a:t>3 </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extLst>
                  <a:ext uri="{0D108BD9-81ED-4DB2-BD59-A6C34878D82A}">
                    <a16:rowId xmlns:a16="http://schemas.microsoft.com/office/drawing/2014/main" val="3520835096"/>
                  </a:ext>
                </a:extLst>
              </a:tr>
              <a:tr h="404634">
                <a:tc>
                  <a:txBody>
                    <a:bodyPr/>
                    <a:lstStyle/>
                    <a:p>
                      <a:pPr algn="ctr">
                        <a:lnSpc>
                          <a:spcPct val="115000"/>
                        </a:lnSpc>
                        <a:spcAft>
                          <a:spcPts val="600"/>
                        </a:spcAft>
                      </a:pPr>
                      <a:r>
                        <a:rPr lang="es-MX" sz="2500">
                          <a:effectLst/>
                        </a:rPr>
                        <a:t>*</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tc>
                  <a:txBody>
                    <a:bodyPr/>
                    <a:lstStyle/>
                    <a:p>
                      <a:pPr algn="ctr">
                        <a:lnSpc>
                          <a:spcPct val="115000"/>
                        </a:lnSpc>
                        <a:spcAft>
                          <a:spcPts val="600"/>
                        </a:spcAft>
                      </a:pPr>
                      <a:r>
                        <a:rPr lang="es-MX" sz="2500">
                          <a:effectLst/>
                        </a:rPr>
                        <a:t>Multiplicación </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tc>
                  <a:txBody>
                    <a:bodyPr/>
                    <a:lstStyle/>
                    <a:p>
                      <a:pPr algn="ctr">
                        <a:lnSpc>
                          <a:spcPct val="115000"/>
                        </a:lnSpc>
                        <a:spcAft>
                          <a:spcPts val="600"/>
                        </a:spcAft>
                      </a:pPr>
                      <a:r>
                        <a:rPr lang="es-MX" sz="2500">
                          <a:effectLst/>
                        </a:rPr>
                        <a:t>3 * 5</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tc>
                  <a:txBody>
                    <a:bodyPr/>
                    <a:lstStyle/>
                    <a:p>
                      <a:pPr algn="ctr">
                        <a:lnSpc>
                          <a:spcPct val="115000"/>
                        </a:lnSpc>
                        <a:spcAft>
                          <a:spcPts val="600"/>
                        </a:spcAft>
                      </a:pPr>
                      <a:r>
                        <a:rPr lang="es-MX" sz="2500">
                          <a:effectLst/>
                        </a:rPr>
                        <a:t>15 </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extLst>
                  <a:ext uri="{0D108BD9-81ED-4DB2-BD59-A6C34878D82A}">
                    <a16:rowId xmlns:a16="http://schemas.microsoft.com/office/drawing/2014/main" val="1775407852"/>
                  </a:ext>
                </a:extLst>
              </a:tr>
              <a:tr h="404634">
                <a:tc>
                  <a:txBody>
                    <a:bodyPr/>
                    <a:lstStyle/>
                    <a:p>
                      <a:pPr algn="ctr">
                        <a:lnSpc>
                          <a:spcPct val="115000"/>
                        </a:lnSpc>
                        <a:spcAft>
                          <a:spcPts val="600"/>
                        </a:spcAft>
                      </a:pPr>
                      <a:r>
                        <a:rPr lang="es-MX" sz="2500">
                          <a:effectLst/>
                        </a:rPr>
                        <a:t>/</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tc>
                  <a:txBody>
                    <a:bodyPr/>
                    <a:lstStyle/>
                    <a:p>
                      <a:pPr algn="ctr">
                        <a:lnSpc>
                          <a:spcPct val="115000"/>
                        </a:lnSpc>
                        <a:spcAft>
                          <a:spcPts val="600"/>
                        </a:spcAft>
                      </a:pPr>
                      <a:r>
                        <a:rPr lang="es-MX" sz="2500">
                          <a:effectLst/>
                        </a:rPr>
                        <a:t>División </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tc>
                  <a:txBody>
                    <a:bodyPr/>
                    <a:lstStyle/>
                    <a:p>
                      <a:pPr algn="ctr">
                        <a:lnSpc>
                          <a:spcPct val="115000"/>
                        </a:lnSpc>
                        <a:spcAft>
                          <a:spcPts val="600"/>
                        </a:spcAft>
                      </a:pPr>
                      <a:r>
                        <a:rPr lang="es-MX" sz="2500">
                          <a:effectLst/>
                        </a:rPr>
                        <a:t>8 / 4</a:t>
                      </a:r>
                      <a:endParaRPr lang="es-MX" sz="2500">
                        <a:effectLst/>
                        <a:latin typeface="Times New Roman" panose="02020603050405020304" pitchFamily="18" charset="0"/>
                        <a:ea typeface="Times New Roman" panose="02020603050405020304" pitchFamily="18" charset="0"/>
                      </a:endParaRPr>
                    </a:p>
                  </a:txBody>
                  <a:tcPr marL="141816" marR="141816" marT="0" marB="0" anchor="ctr"/>
                </a:tc>
                <a:tc>
                  <a:txBody>
                    <a:bodyPr/>
                    <a:lstStyle/>
                    <a:p>
                      <a:pPr algn="ctr">
                        <a:lnSpc>
                          <a:spcPct val="115000"/>
                        </a:lnSpc>
                        <a:spcAft>
                          <a:spcPts val="600"/>
                        </a:spcAft>
                      </a:pPr>
                      <a:r>
                        <a:rPr lang="es-MX" sz="2500" dirty="0">
                          <a:effectLst/>
                        </a:rPr>
                        <a:t>2</a:t>
                      </a:r>
                      <a:endParaRPr lang="es-MX" sz="2500" dirty="0">
                        <a:effectLst/>
                        <a:latin typeface="Times New Roman" panose="02020603050405020304" pitchFamily="18" charset="0"/>
                        <a:ea typeface="Times New Roman" panose="02020603050405020304" pitchFamily="18" charset="0"/>
                      </a:endParaRPr>
                    </a:p>
                  </a:txBody>
                  <a:tcPr marL="141816" marR="141816" marT="0" marB="0" anchor="ctr"/>
                </a:tc>
                <a:extLst>
                  <a:ext uri="{0D108BD9-81ED-4DB2-BD59-A6C34878D82A}">
                    <a16:rowId xmlns:a16="http://schemas.microsoft.com/office/drawing/2014/main" val="129817780"/>
                  </a:ext>
                </a:extLst>
              </a:tr>
            </a:tbl>
          </a:graphicData>
        </a:graphic>
      </p:graphicFrame>
      <p:grpSp>
        <p:nvGrpSpPr>
          <p:cNvPr id="5" name="Grupo 4">
            <a:extLst>
              <a:ext uri="{FF2B5EF4-FFF2-40B4-BE49-F238E27FC236}">
                <a16:creationId xmlns:a16="http://schemas.microsoft.com/office/drawing/2014/main" id="{844BE432-263B-2416-9D1B-C9EB92D78791}"/>
              </a:ext>
            </a:extLst>
          </p:cNvPr>
          <p:cNvGrpSpPr/>
          <p:nvPr/>
        </p:nvGrpSpPr>
        <p:grpSpPr>
          <a:xfrm>
            <a:off x="5649600" y="4677151"/>
            <a:ext cx="892800" cy="1640848"/>
            <a:chOff x="9140101" y="3911995"/>
            <a:chExt cx="588000" cy="1080666"/>
          </a:xfrm>
        </p:grpSpPr>
        <p:pic>
          <p:nvPicPr>
            <p:cNvPr id="6" name="Imagen 5">
              <a:extLst>
                <a:ext uri="{FF2B5EF4-FFF2-40B4-BE49-F238E27FC236}">
                  <a16:creationId xmlns:a16="http://schemas.microsoft.com/office/drawing/2014/main" id="{4E66E1AF-6F17-B1F9-C5CD-27502D0AB74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152101" y="4776661"/>
              <a:ext cx="564000" cy="216000"/>
            </a:xfrm>
            <a:prstGeom prst="rect">
              <a:avLst/>
            </a:prstGeom>
          </p:spPr>
        </p:pic>
        <p:pic>
          <p:nvPicPr>
            <p:cNvPr id="7" name="Imagen 6">
              <a:extLst>
                <a:ext uri="{FF2B5EF4-FFF2-40B4-BE49-F238E27FC236}">
                  <a16:creationId xmlns:a16="http://schemas.microsoft.com/office/drawing/2014/main" id="{D19D8096-0EB2-8FF8-58C4-29653C51C73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156934" y="4488439"/>
              <a:ext cx="564000" cy="216000"/>
            </a:xfrm>
            <a:prstGeom prst="rect">
              <a:avLst/>
            </a:prstGeom>
          </p:spPr>
        </p:pic>
        <p:pic>
          <p:nvPicPr>
            <p:cNvPr id="8" name="Imagen 7">
              <a:extLst>
                <a:ext uri="{FF2B5EF4-FFF2-40B4-BE49-F238E27FC236}">
                  <a16:creationId xmlns:a16="http://schemas.microsoft.com/office/drawing/2014/main" id="{2C08E128-3F21-8A30-C449-7CC39792692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140101" y="3911995"/>
              <a:ext cx="588000" cy="216000"/>
            </a:xfrm>
            <a:prstGeom prst="rect">
              <a:avLst/>
            </a:prstGeom>
          </p:spPr>
        </p:pic>
        <p:pic>
          <p:nvPicPr>
            <p:cNvPr id="9" name="Imagen 8">
              <a:extLst>
                <a:ext uri="{FF2B5EF4-FFF2-40B4-BE49-F238E27FC236}">
                  <a16:creationId xmlns:a16="http://schemas.microsoft.com/office/drawing/2014/main" id="{37C2B15E-7C69-1A2E-BDE0-FA18AC19F677}"/>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152101" y="4200217"/>
              <a:ext cx="540000" cy="216000"/>
            </a:xfrm>
            <a:prstGeom prst="rect">
              <a:avLst/>
            </a:prstGeom>
          </p:spPr>
        </p:pic>
      </p:grpSp>
    </p:spTree>
    <p:extLst>
      <p:ext uri="{BB962C8B-B14F-4D97-AF65-F5344CB8AC3E}">
        <p14:creationId xmlns:p14="http://schemas.microsoft.com/office/powerpoint/2010/main" val="3514432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DB242C-E036-9729-CB2E-D999135C990B}"/>
              </a:ext>
            </a:extLst>
          </p:cNvPr>
          <p:cNvSpPr>
            <a:spLocks noGrp="1"/>
          </p:cNvSpPr>
          <p:nvPr>
            <p:ph type="title"/>
          </p:nvPr>
        </p:nvSpPr>
        <p:spPr/>
        <p:txBody>
          <a:bodyPr/>
          <a:lstStyle/>
          <a:p>
            <a:r>
              <a:rPr lang="es-MX" dirty="0"/>
              <a:t>Condicionales </a:t>
            </a:r>
          </a:p>
        </p:txBody>
      </p:sp>
      <p:sp>
        <p:nvSpPr>
          <p:cNvPr id="3" name="Marcador de contenido 2">
            <a:extLst>
              <a:ext uri="{FF2B5EF4-FFF2-40B4-BE49-F238E27FC236}">
                <a16:creationId xmlns:a16="http://schemas.microsoft.com/office/drawing/2014/main" id="{F9473E47-8AB3-1B42-21BA-DDA9B1ABE2FD}"/>
              </a:ext>
            </a:extLst>
          </p:cNvPr>
          <p:cNvSpPr>
            <a:spLocks noGrp="1"/>
          </p:cNvSpPr>
          <p:nvPr>
            <p:ph idx="1"/>
          </p:nvPr>
        </p:nvSpPr>
        <p:spPr/>
        <p:txBody>
          <a:bodyPr/>
          <a:lstStyle/>
          <a:p>
            <a:r>
              <a:rPr lang="es-MX" dirty="0">
                <a:effectLst/>
                <a:latin typeface="Trebuchet MS" panose="020B0603020202020204" pitchFamily="34" charset="0"/>
                <a:ea typeface="Calibri" panose="020F0502020204030204" pitchFamily="34" charset="0"/>
                <a:cs typeface="Times New Roman" panose="02020603050405020304" pitchFamily="18" charset="0"/>
              </a:rPr>
              <a:t>Se utilizan para tomar decisiones luego de evaluar las condiciones lógicas.</a:t>
            </a:r>
          </a:p>
          <a:p>
            <a:endParaRPr lang="es-MX" dirty="0"/>
          </a:p>
        </p:txBody>
      </p:sp>
      <p:grpSp>
        <p:nvGrpSpPr>
          <p:cNvPr id="4" name="Grupo 3">
            <a:extLst>
              <a:ext uri="{FF2B5EF4-FFF2-40B4-BE49-F238E27FC236}">
                <a16:creationId xmlns:a16="http://schemas.microsoft.com/office/drawing/2014/main" id="{5F0107C8-0891-D6D6-BEFF-EEEDD80FF856}"/>
              </a:ext>
            </a:extLst>
          </p:cNvPr>
          <p:cNvGrpSpPr/>
          <p:nvPr/>
        </p:nvGrpSpPr>
        <p:grpSpPr>
          <a:xfrm>
            <a:off x="2366150" y="1967652"/>
            <a:ext cx="6993639" cy="4037189"/>
            <a:chOff x="902474" y="2086242"/>
            <a:chExt cx="6993639" cy="4037189"/>
          </a:xfrm>
        </p:grpSpPr>
        <p:grpSp>
          <p:nvGrpSpPr>
            <p:cNvPr id="5" name="Grupo 4">
              <a:extLst>
                <a:ext uri="{FF2B5EF4-FFF2-40B4-BE49-F238E27FC236}">
                  <a16:creationId xmlns:a16="http://schemas.microsoft.com/office/drawing/2014/main" id="{2036E2A0-C959-CF7F-7DA1-FD5F4F2A0077}"/>
                </a:ext>
              </a:extLst>
            </p:cNvPr>
            <p:cNvGrpSpPr/>
            <p:nvPr/>
          </p:nvGrpSpPr>
          <p:grpSpPr>
            <a:xfrm>
              <a:off x="2585854" y="2086242"/>
              <a:ext cx="5310259" cy="4037189"/>
              <a:chOff x="2585854" y="2086242"/>
              <a:chExt cx="5310259" cy="4037189"/>
            </a:xfrm>
          </p:grpSpPr>
          <p:grpSp>
            <p:nvGrpSpPr>
              <p:cNvPr id="10" name="Grupo 9">
                <a:extLst>
                  <a:ext uri="{FF2B5EF4-FFF2-40B4-BE49-F238E27FC236}">
                    <a16:creationId xmlns:a16="http://schemas.microsoft.com/office/drawing/2014/main" id="{9CA47A93-4141-4903-229B-A5F27D61E38E}"/>
                  </a:ext>
                </a:extLst>
              </p:cNvPr>
              <p:cNvGrpSpPr/>
              <p:nvPr/>
            </p:nvGrpSpPr>
            <p:grpSpPr>
              <a:xfrm>
                <a:off x="3172837" y="2086242"/>
                <a:ext cx="4723276" cy="4037189"/>
                <a:chOff x="3172837" y="2086242"/>
                <a:chExt cx="4723276" cy="4037189"/>
              </a:xfrm>
            </p:grpSpPr>
            <p:grpSp>
              <p:nvGrpSpPr>
                <p:cNvPr id="12" name="Grupo 11">
                  <a:extLst>
                    <a:ext uri="{FF2B5EF4-FFF2-40B4-BE49-F238E27FC236}">
                      <a16:creationId xmlns:a16="http://schemas.microsoft.com/office/drawing/2014/main" id="{647C79B4-6F59-19A9-36C7-B4B1056510B6}"/>
                    </a:ext>
                  </a:extLst>
                </p:cNvPr>
                <p:cNvGrpSpPr/>
                <p:nvPr/>
              </p:nvGrpSpPr>
              <p:grpSpPr>
                <a:xfrm>
                  <a:off x="3172837" y="2086242"/>
                  <a:ext cx="4723276" cy="4037189"/>
                  <a:chOff x="3989504" y="2308455"/>
                  <a:chExt cx="3443850" cy="2943608"/>
                </a:xfrm>
              </p:grpSpPr>
              <p:sp>
                <p:nvSpPr>
                  <p:cNvPr id="19" name="Diagrama de flujo: terminador 18">
                    <a:extLst>
                      <a:ext uri="{FF2B5EF4-FFF2-40B4-BE49-F238E27FC236}">
                        <a16:creationId xmlns:a16="http://schemas.microsoft.com/office/drawing/2014/main" id="{F5CEBA5A-95A5-C245-12D0-5CBFD7FEFFD3}"/>
                      </a:ext>
                    </a:extLst>
                  </p:cNvPr>
                  <p:cNvSpPr/>
                  <p:nvPr/>
                </p:nvSpPr>
                <p:spPr>
                  <a:xfrm>
                    <a:off x="4426481" y="2308455"/>
                    <a:ext cx="914400" cy="301752"/>
                  </a:xfrm>
                  <a:prstGeom prst="flowChartTermina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Inicio</a:t>
                    </a:r>
                  </a:p>
                </p:txBody>
              </p:sp>
              <p:sp>
                <p:nvSpPr>
                  <p:cNvPr id="20" name="Diagrama de flujo: terminador 19">
                    <a:extLst>
                      <a:ext uri="{FF2B5EF4-FFF2-40B4-BE49-F238E27FC236}">
                        <a16:creationId xmlns:a16="http://schemas.microsoft.com/office/drawing/2014/main" id="{141C6674-37D9-72BA-7310-93628BADBD9D}"/>
                      </a:ext>
                    </a:extLst>
                  </p:cNvPr>
                  <p:cNvSpPr/>
                  <p:nvPr/>
                </p:nvSpPr>
                <p:spPr>
                  <a:xfrm>
                    <a:off x="4421392" y="4950311"/>
                    <a:ext cx="914400" cy="301752"/>
                  </a:xfrm>
                  <a:prstGeom prst="flowChartTermina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Fin</a:t>
                    </a:r>
                  </a:p>
                </p:txBody>
              </p:sp>
              <p:sp>
                <p:nvSpPr>
                  <p:cNvPr id="21" name="Diagrama de flujo: decisión 20">
                    <a:extLst>
                      <a:ext uri="{FF2B5EF4-FFF2-40B4-BE49-F238E27FC236}">
                        <a16:creationId xmlns:a16="http://schemas.microsoft.com/office/drawing/2014/main" id="{022851A1-0241-0758-8BF0-ACEDCA48F55D}"/>
                      </a:ext>
                    </a:extLst>
                  </p:cNvPr>
                  <p:cNvSpPr/>
                  <p:nvPr/>
                </p:nvSpPr>
                <p:spPr>
                  <a:xfrm>
                    <a:off x="3989504" y="3053382"/>
                    <a:ext cx="1788352" cy="1041157"/>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t" anchorCtr="0">
                    <a:noAutofit/>
                  </a:bodyPr>
                  <a:lstStyle/>
                  <a:p>
                    <a:pPr algn="ctr"/>
                    <a:r>
                      <a:rPr lang="es-MX" dirty="0"/>
                      <a:t>Si </a:t>
                    </a:r>
                  </a:p>
                  <a:p>
                    <a:pPr algn="ctr"/>
                    <a:r>
                      <a:rPr lang="es-MX" dirty="0"/>
                      <a:t>&lt;condición&gt; </a:t>
                    </a:r>
                  </a:p>
                </p:txBody>
              </p:sp>
              <p:sp>
                <p:nvSpPr>
                  <p:cNvPr id="22" name="Diagrama de flujo: proceso 21">
                    <a:extLst>
                      <a:ext uri="{FF2B5EF4-FFF2-40B4-BE49-F238E27FC236}">
                        <a16:creationId xmlns:a16="http://schemas.microsoft.com/office/drawing/2014/main" id="{4936BB8F-780D-47D1-55FE-2DD97846F446}"/>
                      </a:ext>
                    </a:extLst>
                  </p:cNvPr>
                  <p:cNvSpPr/>
                  <p:nvPr/>
                </p:nvSpPr>
                <p:spPr>
                  <a:xfrm>
                    <a:off x="6236428" y="3234545"/>
                    <a:ext cx="1196926" cy="678823"/>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Instrucciones</a:t>
                    </a:r>
                  </a:p>
                </p:txBody>
              </p:sp>
              <p:sp>
                <p:nvSpPr>
                  <p:cNvPr id="23" name="Diagrama de flujo: conector 22">
                    <a:extLst>
                      <a:ext uri="{FF2B5EF4-FFF2-40B4-BE49-F238E27FC236}">
                        <a16:creationId xmlns:a16="http://schemas.microsoft.com/office/drawing/2014/main" id="{CD6A43B6-E909-0208-630F-7F9A99CA7CF0}"/>
                      </a:ext>
                    </a:extLst>
                  </p:cNvPr>
                  <p:cNvSpPr/>
                  <p:nvPr/>
                </p:nvSpPr>
                <p:spPr>
                  <a:xfrm>
                    <a:off x="4792531" y="4537715"/>
                    <a:ext cx="180000" cy="180000"/>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grpSp>
            <p:cxnSp>
              <p:nvCxnSpPr>
                <p:cNvPr id="13" name="Conector recto de flecha 12">
                  <a:extLst>
                    <a:ext uri="{FF2B5EF4-FFF2-40B4-BE49-F238E27FC236}">
                      <a16:creationId xmlns:a16="http://schemas.microsoft.com/office/drawing/2014/main" id="{36151F4E-79FC-38C3-A1EE-28751B025EEB}"/>
                    </a:ext>
                  </a:extLst>
                </p:cNvPr>
                <p:cNvCxnSpPr>
                  <a:cxnSpLocks/>
                  <a:stCxn id="19" idx="2"/>
                  <a:endCxn id="21" idx="0"/>
                </p:cNvCxnSpPr>
                <p:nvPr/>
              </p:nvCxnSpPr>
              <p:spPr>
                <a:xfrm flipH="1">
                  <a:off x="4399209" y="2500098"/>
                  <a:ext cx="1" cy="607819"/>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4" name="Conector recto de flecha 13">
                  <a:extLst>
                    <a:ext uri="{FF2B5EF4-FFF2-40B4-BE49-F238E27FC236}">
                      <a16:creationId xmlns:a16="http://schemas.microsoft.com/office/drawing/2014/main" id="{B2F04B0D-2421-A7A2-1005-584D6BBFB02C}"/>
                    </a:ext>
                  </a:extLst>
                </p:cNvPr>
                <p:cNvCxnSpPr>
                  <a:cxnSpLocks/>
                  <a:stCxn id="21" idx="3"/>
                  <a:endCxn id="22" idx="1"/>
                </p:cNvCxnSpPr>
                <p:nvPr/>
              </p:nvCxnSpPr>
              <p:spPr>
                <a:xfrm flipV="1">
                  <a:off x="5625580" y="3821891"/>
                  <a:ext cx="628937" cy="5"/>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5" name="Conector recto de flecha 14">
                  <a:extLst>
                    <a:ext uri="{FF2B5EF4-FFF2-40B4-BE49-F238E27FC236}">
                      <a16:creationId xmlns:a16="http://schemas.microsoft.com/office/drawing/2014/main" id="{88D3E377-1EBE-D1E4-731C-4224C19C295E}"/>
                    </a:ext>
                  </a:extLst>
                </p:cNvPr>
                <p:cNvCxnSpPr>
                  <a:cxnSpLocks/>
                  <a:endCxn id="23" idx="6"/>
                </p:cNvCxnSpPr>
                <p:nvPr/>
              </p:nvCxnSpPr>
              <p:spPr>
                <a:xfrm flipH="1">
                  <a:off x="4521069" y="5267131"/>
                  <a:ext cx="2554246" cy="0"/>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6" name="Conector recto 15">
                  <a:extLst>
                    <a:ext uri="{FF2B5EF4-FFF2-40B4-BE49-F238E27FC236}">
                      <a16:creationId xmlns:a16="http://schemas.microsoft.com/office/drawing/2014/main" id="{D2102CE1-F265-3503-9ACE-9F6AF6D504F6}"/>
                    </a:ext>
                  </a:extLst>
                </p:cNvPr>
                <p:cNvCxnSpPr>
                  <a:cxnSpLocks/>
                  <a:stCxn id="22" idx="2"/>
                </p:cNvCxnSpPr>
                <p:nvPr/>
              </p:nvCxnSpPr>
              <p:spPr>
                <a:xfrm>
                  <a:off x="7075315" y="4287397"/>
                  <a:ext cx="0" cy="979734"/>
                </a:xfrm>
                <a:prstGeom prst="line">
                  <a:avLst/>
                </a:prstGeom>
                <a:ln w="25400"/>
              </p:spPr>
              <p:style>
                <a:lnRef idx="1">
                  <a:schemeClr val="accent5"/>
                </a:lnRef>
                <a:fillRef idx="0">
                  <a:schemeClr val="accent5"/>
                </a:fillRef>
                <a:effectRef idx="0">
                  <a:schemeClr val="accent5"/>
                </a:effectRef>
                <a:fontRef idx="minor">
                  <a:schemeClr val="tx1"/>
                </a:fontRef>
              </p:style>
            </p:cxnSp>
            <p:cxnSp>
              <p:nvCxnSpPr>
                <p:cNvPr id="17" name="Conector recto de flecha 16">
                  <a:extLst>
                    <a:ext uri="{FF2B5EF4-FFF2-40B4-BE49-F238E27FC236}">
                      <a16:creationId xmlns:a16="http://schemas.microsoft.com/office/drawing/2014/main" id="{75E18803-E08C-9B97-6277-5FEB3F13B9F2}"/>
                    </a:ext>
                  </a:extLst>
                </p:cNvPr>
                <p:cNvCxnSpPr>
                  <a:cxnSpLocks/>
                  <a:stCxn id="23" idx="4"/>
                  <a:endCxn id="20" idx="0"/>
                </p:cNvCxnSpPr>
                <p:nvPr/>
              </p:nvCxnSpPr>
              <p:spPr>
                <a:xfrm flipH="1">
                  <a:off x="4392231" y="5390567"/>
                  <a:ext cx="0" cy="319008"/>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sp>
              <p:nvSpPr>
                <p:cNvPr id="18" name="CuadroTexto 17">
                  <a:extLst>
                    <a:ext uri="{FF2B5EF4-FFF2-40B4-BE49-F238E27FC236}">
                      <a16:creationId xmlns:a16="http://schemas.microsoft.com/office/drawing/2014/main" id="{D3452AAA-0E94-EBFE-72C9-50B6A7A9BE79}"/>
                    </a:ext>
                  </a:extLst>
                </p:cNvPr>
                <p:cNvSpPr txBox="1"/>
                <p:nvPr/>
              </p:nvSpPr>
              <p:spPr>
                <a:xfrm>
                  <a:off x="4939522" y="2983393"/>
                  <a:ext cx="1372116" cy="369332"/>
                </a:xfrm>
                <a:prstGeom prst="rect">
                  <a:avLst/>
                </a:prstGeom>
                <a:noFill/>
              </p:spPr>
              <p:txBody>
                <a:bodyPr wrap="square" rtlCol="0">
                  <a:spAutoFit/>
                </a:bodyPr>
                <a:lstStyle/>
                <a:p>
                  <a:r>
                    <a:rPr lang="es-MX" dirty="0">
                      <a:latin typeface="Arial Rounded MT Bold" panose="020F0704030504030204" pitchFamily="34" charset="0"/>
                    </a:rPr>
                    <a:t>Verdadero</a:t>
                  </a:r>
                </a:p>
              </p:txBody>
            </p:sp>
          </p:grpSp>
          <p:sp>
            <p:nvSpPr>
              <p:cNvPr id="11" name="CuadroTexto 10">
                <a:extLst>
                  <a:ext uri="{FF2B5EF4-FFF2-40B4-BE49-F238E27FC236}">
                    <a16:creationId xmlns:a16="http://schemas.microsoft.com/office/drawing/2014/main" id="{C21CDBE4-B7C9-2E03-A91E-92B21BA18FDA}"/>
                  </a:ext>
                </a:extLst>
              </p:cNvPr>
              <p:cNvSpPr txBox="1"/>
              <p:nvPr/>
            </p:nvSpPr>
            <p:spPr>
              <a:xfrm>
                <a:off x="2585854" y="2987052"/>
                <a:ext cx="936410" cy="369332"/>
              </a:xfrm>
              <a:prstGeom prst="rect">
                <a:avLst/>
              </a:prstGeom>
              <a:noFill/>
            </p:spPr>
            <p:txBody>
              <a:bodyPr wrap="square" rtlCol="0">
                <a:spAutoFit/>
              </a:bodyPr>
              <a:lstStyle/>
              <a:p>
                <a:r>
                  <a:rPr lang="es-MX" dirty="0">
                    <a:latin typeface="Arial Rounded MT Bold" panose="020F0704030504030204" pitchFamily="34" charset="0"/>
                  </a:rPr>
                  <a:t>Falso</a:t>
                </a:r>
              </a:p>
            </p:txBody>
          </p:sp>
        </p:grpSp>
        <p:cxnSp>
          <p:nvCxnSpPr>
            <p:cNvPr id="6" name="Conector recto de flecha 5">
              <a:extLst>
                <a:ext uri="{FF2B5EF4-FFF2-40B4-BE49-F238E27FC236}">
                  <a16:creationId xmlns:a16="http://schemas.microsoft.com/office/drawing/2014/main" id="{5BD95BC4-0376-920E-AC61-007B5FC1F5E3}"/>
                </a:ext>
              </a:extLst>
            </p:cNvPr>
            <p:cNvCxnSpPr>
              <a:cxnSpLocks/>
            </p:cNvCxnSpPr>
            <p:nvPr/>
          </p:nvCxnSpPr>
          <p:spPr>
            <a:xfrm flipH="1">
              <a:off x="2542837" y="3821890"/>
              <a:ext cx="630000" cy="1"/>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sp>
          <p:nvSpPr>
            <p:cNvPr id="7" name="Diagrama de flujo: proceso 6">
              <a:extLst>
                <a:ext uri="{FF2B5EF4-FFF2-40B4-BE49-F238E27FC236}">
                  <a16:creationId xmlns:a16="http://schemas.microsoft.com/office/drawing/2014/main" id="{F94474D0-D005-8EDC-8293-5804C53CBA00}"/>
                </a:ext>
              </a:extLst>
            </p:cNvPr>
            <p:cNvSpPr/>
            <p:nvPr/>
          </p:nvSpPr>
          <p:spPr>
            <a:xfrm>
              <a:off x="902474" y="3356384"/>
              <a:ext cx="1641596" cy="931013"/>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Instrucciones</a:t>
              </a:r>
            </a:p>
          </p:txBody>
        </p:sp>
        <p:cxnSp>
          <p:nvCxnSpPr>
            <p:cNvPr id="8" name="Conector recto 7">
              <a:extLst>
                <a:ext uri="{FF2B5EF4-FFF2-40B4-BE49-F238E27FC236}">
                  <a16:creationId xmlns:a16="http://schemas.microsoft.com/office/drawing/2014/main" id="{99F799C4-518D-2221-08E9-E1CD1A329E26}"/>
                </a:ext>
              </a:extLst>
            </p:cNvPr>
            <p:cNvCxnSpPr>
              <a:cxnSpLocks/>
              <a:stCxn id="7" idx="2"/>
            </p:cNvCxnSpPr>
            <p:nvPr/>
          </p:nvCxnSpPr>
          <p:spPr>
            <a:xfrm>
              <a:off x="1723272" y="4287397"/>
              <a:ext cx="0" cy="979200"/>
            </a:xfrm>
            <a:prstGeom prst="line">
              <a:avLst/>
            </a:prstGeom>
            <a:ln w="25400"/>
          </p:spPr>
          <p:style>
            <a:lnRef idx="1">
              <a:schemeClr val="accent5"/>
            </a:lnRef>
            <a:fillRef idx="0">
              <a:schemeClr val="accent5"/>
            </a:fillRef>
            <a:effectRef idx="0">
              <a:schemeClr val="accent5"/>
            </a:effectRef>
            <a:fontRef idx="minor">
              <a:schemeClr val="tx1"/>
            </a:fontRef>
          </p:style>
        </p:cxnSp>
        <p:cxnSp>
          <p:nvCxnSpPr>
            <p:cNvPr id="9" name="Conector recto de flecha 8">
              <a:extLst>
                <a:ext uri="{FF2B5EF4-FFF2-40B4-BE49-F238E27FC236}">
                  <a16:creationId xmlns:a16="http://schemas.microsoft.com/office/drawing/2014/main" id="{A11DCF79-F144-AA92-4970-31A21BCB8A44}"/>
                </a:ext>
              </a:extLst>
            </p:cNvPr>
            <p:cNvCxnSpPr>
              <a:cxnSpLocks/>
              <a:endCxn id="23" idx="2"/>
            </p:cNvCxnSpPr>
            <p:nvPr/>
          </p:nvCxnSpPr>
          <p:spPr>
            <a:xfrm>
              <a:off x="1723272" y="5266597"/>
              <a:ext cx="2550925" cy="534"/>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309967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D5696-8F8F-B831-4E5A-979A552BDCBF}"/>
              </a:ext>
            </a:extLst>
          </p:cNvPr>
          <p:cNvSpPr>
            <a:spLocks noGrp="1"/>
          </p:cNvSpPr>
          <p:nvPr>
            <p:ph type="title"/>
          </p:nvPr>
        </p:nvSpPr>
        <p:spPr/>
        <p:txBody>
          <a:bodyPr/>
          <a:lstStyle/>
          <a:p>
            <a:r>
              <a:rPr lang="es-MX" dirty="0"/>
              <a:t>Ciclos </a:t>
            </a:r>
          </a:p>
        </p:txBody>
      </p:sp>
      <p:sp>
        <p:nvSpPr>
          <p:cNvPr id="3" name="Marcador de contenido 2">
            <a:extLst>
              <a:ext uri="{FF2B5EF4-FFF2-40B4-BE49-F238E27FC236}">
                <a16:creationId xmlns:a16="http://schemas.microsoft.com/office/drawing/2014/main" id="{27F48D3B-8FC1-2967-4159-AAA9719E3C2D}"/>
              </a:ext>
            </a:extLst>
          </p:cNvPr>
          <p:cNvSpPr>
            <a:spLocks noGrp="1"/>
          </p:cNvSpPr>
          <p:nvPr>
            <p:ph idx="1"/>
          </p:nvPr>
        </p:nvSpPr>
        <p:spPr/>
        <p:txBody>
          <a:bodyPr/>
          <a:lstStyle/>
          <a:p>
            <a:r>
              <a:rPr lang="es-MX" dirty="0"/>
              <a:t>Permiten ejecutar un conjunto de instrucciones hasta que se cumpla una cierta condición o de manera indefinida.</a:t>
            </a:r>
          </a:p>
          <a:p>
            <a:endParaRPr lang="es-MX" dirty="0"/>
          </a:p>
        </p:txBody>
      </p:sp>
      <p:grpSp>
        <p:nvGrpSpPr>
          <p:cNvPr id="4" name="Grupo 3">
            <a:extLst>
              <a:ext uri="{FF2B5EF4-FFF2-40B4-BE49-F238E27FC236}">
                <a16:creationId xmlns:a16="http://schemas.microsoft.com/office/drawing/2014/main" id="{3965C866-6659-E9CC-9469-3B53B6BB538E}"/>
              </a:ext>
            </a:extLst>
          </p:cNvPr>
          <p:cNvGrpSpPr/>
          <p:nvPr/>
        </p:nvGrpSpPr>
        <p:grpSpPr>
          <a:xfrm>
            <a:off x="1245824" y="2397710"/>
            <a:ext cx="2569834" cy="2062580"/>
            <a:chOff x="3216904" y="2743838"/>
            <a:chExt cx="2569834" cy="2062580"/>
          </a:xfrm>
        </p:grpSpPr>
        <p:sp>
          <p:nvSpPr>
            <p:cNvPr id="5" name="Diagrama de flujo: terminador 4">
              <a:extLst>
                <a:ext uri="{FF2B5EF4-FFF2-40B4-BE49-F238E27FC236}">
                  <a16:creationId xmlns:a16="http://schemas.microsoft.com/office/drawing/2014/main" id="{AA964E57-59FD-D63B-3AAF-1F0C00598CC4}"/>
                </a:ext>
              </a:extLst>
            </p:cNvPr>
            <p:cNvSpPr/>
            <p:nvPr/>
          </p:nvSpPr>
          <p:spPr>
            <a:xfrm>
              <a:off x="3381622" y="2743838"/>
              <a:ext cx="1066234" cy="351857"/>
            </a:xfrm>
            <a:prstGeom prst="flowChartTermina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Inicio</a:t>
              </a:r>
            </a:p>
          </p:txBody>
        </p:sp>
        <p:sp>
          <p:nvSpPr>
            <p:cNvPr id="6" name="Diagrama de flujo: proceso 5">
              <a:extLst>
                <a:ext uri="{FF2B5EF4-FFF2-40B4-BE49-F238E27FC236}">
                  <a16:creationId xmlns:a16="http://schemas.microsoft.com/office/drawing/2014/main" id="{41FEAFAA-FDAC-5A29-ABA8-72B64FC53925}"/>
                </a:ext>
              </a:extLst>
            </p:cNvPr>
            <p:cNvSpPr/>
            <p:nvPr/>
          </p:nvSpPr>
          <p:spPr>
            <a:xfrm>
              <a:off x="3216904" y="3942712"/>
              <a:ext cx="1395672" cy="39576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Instrucciones</a:t>
              </a:r>
            </a:p>
          </p:txBody>
        </p:sp>
        <p:sp>
          <p:nvSpPr>
            <p:cNvPr id="7" name="Diagrama de flujo: conector 6">
              <a:extLst>
                <a:ext uri="{FF2B5EF4-FFF2-40B4-BE49-F238E27FC236}">
                  <a16:creationId xmlns:a16="http://schemas.microsoft.com/office/drawing/2014/main" id="{94234E49-6FC3-335E-A10E-F349AEE579F3}"/>
                </a:ext>
              </a:extLst>
            </p:cNvPr>
            <p:cNvSpPr/>
            <p:nvPr/>
          </p:nvSpPr>
          <p:spPr>
            <a:xfrm>
              <a:off x="3809794" y="3416625"/>
              <a:ext cx="209889" cy="20988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cxnSp>
          <p:nvCxnSpPr>
            <p:cNvPr id="8" name="Conector recto de flecha 7">
              <a:extLst>
                <a:ext uri="{FF2B5EF4-FFF2-40B4-BE49-F238E27FC236}">
                  <a16:creationId xmlns:a16="http://schemas.microsoft.com/office/drawing/2014/main" id="{74B04DB2-645E-3D2C-2543-96E2EA877A78}"/>
                </a:ext>
              </a:extLst>
            </p:cNvPr>
            <p:cNvCxnSpPr>
              <a:cxnSpLocks/>
              <a:stCxn id="5" idx="2"/>
              <a:endCxn id="7" idx="0"/>
            </p:cNvCxnSpPr>
            <p:nvPr/>
          </p:nvCxnSpPr>
          <p:spPr>
            <a:xfrm flipH="1">
              <a:off x="3914738" y="3095695"/>
              <a:ext cx="1" cy="320930"/>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63CE67AB-0D47-8975-9E26-5AD1DFCF6BF0}"/>
                </a:ext>
              </a:extLst>
            </p:cNvPr>
            <p:cNvCxnSpPr>
              <a:cxnSpLocks/>
            </p:cNvCxnSpPr>
            <p:nvPr/>
          </p:nvCxnSpPr>
          <p:spPr>
            <a:xfrm>
              <a:off x="3914738" y="4789728"/>
              <a:ext cx="1872000" cy="0"/>
            </a:xfrm>
            <a:prstGeom prst="line">
              <a:avLst/>
            </a:prstGeom>
            <a:ln w="25400"/>
          </p:spPr>
          <p:style>
            <a:lnRef idx="1">
              <a:schemeClr val="accent5"/>
            </a:lnRef>
            <a:fillRef idx="0">
              <a:schemeClr val="accent5"/>
            </a:fillRef>
            <a:effectRef idx="0">
              <a:schemeClr val="accent5"/>
            </a:effectRef>
            <a:fontRef idx="minor">
              <a:schemeClr val="tx1"/>
            </a:fontRef>
          </p:style>
        </p:cxnSp>
        <p:cxnSp>
          <p:nvCxnSpPr>
            <p:cNvPr id="10" name="Conector recto de flecha 9">
              <a:extLst>
                <a:ext uri="{FF2B5EF4-FFF2-40B4-BE49-F238E27FC236}">
                  <a16:creationId xmlns:a16="http://schemas.microsoft.com/office/drawing/2014/main" id="{4866290F-48D7-DACB-9F66-DC431466AA8A}"/>
                </a:ext>
              </a:extLst>
            </p:cNvPr>
            <p:cNvCxnSpPr>
              <a:cxnSpLocks/>
              <a:endCxn id="7" idx="6"/>
            </p:cNvCxnSpPr>
            <p:nvPr/>
          </p:nvCxnSpPr>
          <p:spPr>
            <a:xfrm flipH="1">
              <a:off x="4019683" y="3521569"/>
              <a:ext cx="1750704" cy="0"/>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1" name="Conector recto de flecha 10">
              <a:extLst>
                <a:ext uri="{FF2B5EF4-FFF2-40B4-BE49-F238E27FC236}">
                  <a16:creationId xmlns:a16="http://schemas.microsoft.com/office/drawing/2014/main" id="{4D0565EC-5690-A79F-448A-843E4D79BC67}"/>
                </a:ext>
              </a:extLst>
            </p:cNvPr>
            <p:cNvCxnSpPr>
              <a:cxnSpLocks/>
              <a:stCxn id="7" idx="4"/>
              <a:endCxn id="6" idx="0"/>
            </p:cNvCxnSpPr>
            <p:nvPr/>
          </p:nvCxnSpPr>
          <p:spPr>
            <a:xfrm>
              <a:off x="3914738" y="3626513"/>
              <a:ext cx="2" cy="316198"/>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2" name="Conector recto 11">
              <a:extLst>
                <a:ext uri="{FF2B5EF4-FFF2-40B4-BE49-F238E27FC236}">
                  <a16:creationId xmlns:a16="http://schemas.microsoft.com/office/drawing/2014/main" id="{168C22E4-2467-1B57-B878-1A9B09E2F1E0}"/>
                </a:ext>
              </a:extLst>
            </p:cNvPr>
            <p:cNvCxnSpPr>
              <a:cxnSpLocks/>
            </p:cNvCxnSpPr>
            <p:nvPr/>
          </p:nvCxnSpPr>
          <p:spPr>
            <a:xfrm flipV="1">
              <a:off x="5773043" y="3510418"/>
              <a:ext cx="0" cy="1296000"/>
            </a:xfrm>
            <a:prstGeom prst="line">
              <a:avLst/>
            </a:prstGeom>
            <a:ln w="25400"/>
          </p:spPr>
          <p:style>
            <a:lnRef idx="1">
              <a:schemeClr val="accent5"/>
            </a:lnRef>
            <a:fillRef idx="0">
              <a:schemeClr val="accent5"/>
            </a:fillRef>
            <a:effectRef idx="0">
              <a:schemeClr val="accent5"/>
            </a:effectRef>
            <a:fontRef idx="minor">
              <a:schemeClr val="tx1"/>
            </a:fontRef>
          </p:style>
        </p:cxnSp>
        <p:cxnSp>
          <p:nvCxnSpPr>
            <p:cNvPr id="13" name="Conector recto 12">
              <a:extLst>
                <a:ext uri="{FF2B5EF4-FFF2-40B4-BE49-F238E27FC236}">
                  <a16:creationId xmlns:a16="http://schemas.microsoft.com/office/drawing/2014/main" id="{A5B59E0C-3BD6-1F3B-9431-379A160D2D29}"/>
                </a:ext>
              </a:extLst>
            </p:cNvPr>
            <p:cNvCxnSpPr>
              <a:cxnSpLocks/>
              <a:endCxn id="6" idx="2"/>
            </p:cNvCxnSpPr>
            <p:nvPr/>
          </p:nvCxnSpPr>
          <p:spPr>
            <a:xfrm flipV="1">
              <a:off x="3914738" y="4338477"/>
              <a:ext cx="2" cy="451251"/>
            </a:xfrm>
            <a:prstGeom prst="line">
              <a:avLst/>
            </a:prstGeom>
            <a:ln w="25400"/>
          </p:spPr>
          <p:style>
            <a:lnRef idx="1">
              <a:schemeClr val="accent5"/>
            </a:lnRef>
            <a:fillRef idx="0">
              <a:schemeClr val="accent5"/>
            </a:fillRef>
            <a:effectRef idx="0">
              <a:schemeClr val="accent5"/>
            </a:effectRef>
            <a:fontRef idx="minor">
              <a:schemeClr val="tx1"/>
            </a:fontRef>
          </p:style>
        </p:cxnSp>
      </p:grpSp>
      <p:pic>
        <p:nvPicPr>
          <p:cNvPr id="14" name="Imagen 13">
            <a:extLst>
              <a:ext uri="{FF2B5EF4-FFF2-40B4-BE49-F238E27FC236}">
                <a16:creationId xmlns:a16="http://schemas.microsoft.com/office/drawing/2014/main" id="{DCF835A0-D7CB-181A-49B3-8EDF28E42A7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58919" y="4831394"/>
            <a:ext cx="2035713" cy="900000"/>
          </a:xfrm>
          <a:prstGeom prst="rect">
            <a:avLst/>
          </a:prstGeom>
        </p:spPr>
      </p:pic>
      <p:grpSp>
        <p:nvGrpSpPr>
          <p:cNvPr id="15" name="Grupo 14">
            <a:extLst>
              <a:ext uri="{FF2B5EF4-FFF2-40B4-BE49-F238E27FC236}">
                <a16:creationId xmlns:a16="http://schemas.microsoft.com/office/drawing/2014/main" id="{FA0C629D-FD48-50DA-D455-0CE06E6B0134}"/>
              </a:ext>
            </a:extLst>
          </p:cNvPr>
          <p:cNvGrpSpPr/>
          <p:nvPr/>
        </p:nvGrpSpPr>
        <p:grpSpPr>
          <a:xfrm>
            <a:off x="5352935" y="2249058"/>
            <a:ext cx="2842256" cy="3729787"/>
            <a:chOff x="2581119" y="2291498"/>
            <a:chExt cx="3412117" cy="4477594"/>
          </a:xfrm>
        </p:grpSpPr>
        <p:grpSp>
          <p:nvGrpSpPr>
            <p:cNvPr id="16" name="Grupo 15">
              <a:extLst>
                <a:ext uri="{FF2B5EF4-FFF2-40B4-BE49-F238E27FC236}">
                  <a16:creationId xmlns:a16="http://schemas.microsoft.com/office/drawing/2014/main" id="{0DEA1F2B-1946-B0C7-D4BC-D68EA293BE13}"/>
                </a:ext>
              </a:extLst>
            </p:cNvPr>
            <p:cNvGrpSpPr/>
            <p:nvPr/>
          </p:nvGrpSpPr>
          <p:grpSpPr>
            <a:xfrm>
              <a:off x="2581119" y="2291498"/>
              <a:ext cx="3412117" cy="3920149"/>
              <a:chOff x="1797708" y="2045872"/>
              <a:chExt cx="3412117" cy="3920149"/>
            </a:xfrm>
          </p:grpSpPr>
          <p:sp>
            <p:nvSpPr>
              <p:cNvPr id="20" name="Diagrama de flujo: terminador 19">
                <a:extLst>
                  <a:ext uri="{FF2B5EF4-FFF2-40B4-BE49-F238E27FC236}">
                    <a16:creationId xmlns:a16="http://schemas.microsoft.com/office/drawing/2014/main" id="{274B2780-292A-4BB0-C6EC-414C85DEC6F0}"/>
                  </a:ext>
                </a:extLst>
              </p:cNvPr>
              <p:cNvSpPr/>
              <p:nvPr/>
            </p:nvSpPr>
            <p:spPr>
              <a:xfrm>
                <a:off x="2397024" y="2045872"/>
                <a:ext cx="1254109" cy="413856"/>
              </a:xfrm>
              <a:prstGeom prst="flowChartTermina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Inicio</a:t>
                </a:r>
              </a:p>
            </p:txBody>
          </p:sp>
          <p:sp>
            <p:nvSpPr>
              <p:cNvPr id="21" name="Diagrama de flujo: decisión 20">
                <a:extLst>
                  <a:ext uri="{FF2B5EF4-FFF2-40B4-BE49-F238E27FC236}">
                    <a16:creationId xmlns:a16="http://schemas.microsoft.com/office/drawing/2014/main" id="{FE3E7E72-1F60-4615-32CF-09F6FEB3BE49}"/>
                  </a:ext>
                </a:extLst>
              </p:cNvPr>
              <p:cNvSpPr/>
              <p:nvPr/>
            </p:nvSpPr>
            <p:spPr>
              <a:xfrm>
                <a:off x="1797708" y="4342871"/>
                <a:ext cx="2452743" cy="1427958"/>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nchorCtr="0">
                <a:noAutofit/>
              </a:bodyPr>
              <a:lstStyle/>
              <a:p>
                <a:pPr algn="ctr"/>
                <a:r>
                  <a:rPr lang="es-MX" sz="1600" dirty="0"/>
                  <a:t>Repetir &lt;#veces&gt; </a:t>
                </a:r>
              </a:p>
            </p:txBody>
          </p:sp>
          <p:sp>
            <p:nvSpPr>
              <p:cNvPr id="22" name="Diagrama de flujo: proceso 21">
                <a:extLst>
                  <a:ext uri="{FF2B5EF4-FFF2-40B4-BE49-F238E27FC236}">
                    <a16:creationId xmlns:a16="http://schemas.microsoft.com/office/drawing/2014/main" id="{8A218763-3DB8-AD13-2935-B183D943165D}"/>
                  </a:ext>
                </a:extLst>
              </p:cNvPr>
              <p:cNvSpPr/>
              <p:nvPr/>
            </p:nvSpPr>
            <p:spPr>
              <a:xfrm>
                <a:off x="2203282" y="3455993"/>
                <a:ext cx="1641596" cy="465501"/>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400" dirty="0"/>
                  <a:t>Instrucciones</a:t>
                </a:r>
              </a:p>
            </p:txBody>
          </p:sp>
          <p:sp>
            <p:nvSpPr>
              <p:cNvPr id="23" name="Diagrama de flujo: conector 22">
                <a:extLst>
                  <a:ext uri="{FF2B5EF4-FFF2-40B4-BE49-F238E27FC236}">
                    <a16:creationId xmlns:a16="http://schemas.microsoft.com/office/drawing/2014/main" id="{96444EB5-0479-269C-1B10-12FC5C40AB6D}"/>
                  </a:ext>
                </a:extLst>
              </p:cNvPr>
              <p:cNvSpPr/>
              <p:nvPr/>
            </p:nvSpPr>
            <p:spPr>
              <a:xfrm>
                <a:off x="2900642" y="2837207"/>
                <a:ext cx="246872" cy="246872"/>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cxnSp>
            <p:nvCxnSpPr>
              <p:cNvPr id="24" name="Conector recto de flecha 23">
                <a:extLst>
                  <a:ext uri="{FF2B5EF4-FFF2-40B4-BE49-F238E27FC236}">
                    <a16:creationId xmlns:a16="http://schemas.microsoft.com/office/drawing/2014/main" id="{231625FF-6EB8-ED2D-4D1D-D0B20DFCFAA3}"/>
                  </a:ext>
                </a:extLst>
              </p:cNvPr>
              <p:cNvCxnSpPr>
                <a:cxnSpLocks/>
                <a:stCxn id="20" idx="2"/>
                <a:endCxn id="23" idx="0"/>
              </p:cNvCxnSpPr>
              <p:nvPr/>
            </p:nvCxnSpPr>
            <p:spPr>
              <a:xfrm flipH="1">
                <a:off x="3024078" y="2459728"/>
                <a:ext cx="1" cy="377479"/>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25" name="Conector recto 24">
                <a:extLst>
                  <a:ext uri="{FF2B5EF4-FFF2-40B4-BE49-F238E27FC236}">
                    <a16:creationId xmlns:a16="http://schemas.microsoft.com/office/drawing/2014/main" id="{B822AE56-2A83-B6A3-5801-616F743279EB}"/>
                  </a:ext>
                </a:extLst>
              </p:cNvPr>
              <p:cNvCxnSpPr>
                <a:cxnSpLocks/>
                <a:stCxn id="21" idx="3"/>
              </p:cNvCxnSpPr>
              <p:nvPr/>
            </p:nvCxnSpPr>
            <p:spPr>
              <a:xfrm>
                <a:off x="4250451" y="5056850"/>
                <a:ext cx="956250" cy="0"/>
              </a:xfrm>
              <a:prstGeom prst="line">
                <a:avLst/>
              </a:prstGeom>
              <a:ln w="25400"/>
            </p:spPr>
            <p:style>
              <a:lnRef idx="1">
                <a:schemeClr val="accent5"/>
              </a:lnRef>
              <a:fillRef idx="0">
                <a:schemeClr val="accent5"/>
              </a:fillRef>
              <a:effectRef idx="0">
                <a:schemeClr val="accent5"/>
              </a:effectRef>
              <a:fontRef idx="minor">
                <a:schemeClr val="tx1"/>
              </a:fontRef>
            </p:style>
          </p:cxnSp>
          <p:cxnSp>
            <p:nvCxnSpPr>
              <p:cNvPr id="26" name="Conector recto de flecha 25">
                <a:extLst>
                  <a:ext uri="{FF2B5EF4-FFF2-40B4-BE49-F238E27FC236}">
                    <a16:creationId xmlns:a16="http://schemas.microsoft.com/office/drawing/2014/main" id="{1B562A90-2725-DCEC-7BE0-915CF2233BF2}"/>
                  </a:ext>
                </a:extLst>
              </p:cNvPr>
              <p:cNvCxnSpPr>
                <a:cxnSpLocks/>
                <a:endCxn id="23" idx="6"/>
              </p:cNvCxnSpPr>
              <p:nvPr/>
            </p:nvCxnSpPr>
            <p:spPr>
              <a:xfrm flipH="1">
                <a:off x="3147514" y="2960643"/>
                <a:ext cx="2059187" cy="0"/>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sp>
            <p:nvSpPr>
              <p:cNvPr id="27" name="CuadroTexto 26">
                <a:extLst>
                  <a:ext uri="{FF2B5EF4-FFF2-40B4-BE49-F238E27FC236}">
                    <a16:creationId xmlns:a16="http://schemas.microsoft.com/office/drawing/2014/main" id="{C70F8DD8-8E70-2C18-5F1B-F28C593C7639}"/>
                  </a:ext>
                </a:extLst>
              </p:cNvPr>
              <p:cNvSpPr txBox="1"/>
              <p:nvPr/>
            </p:nvSpPr>
            <p:spPr>
              <a:xfrm>
                <a:off x="2367860" y="5596688"/>
                <a:ext cx="532783" cy="369333"/>
              </a:xfrm>
              <a:prstGeom prst="rect">
                <a:avLst/>
              </a:prstGeom>
              <a:noFill/>
            </p:spPr>
            <p:txBody>
              <a:bodyPr wrap="square" rtlCol="0">
                <a:spAutoFit/>
              </a:bodyPr>
              <a:lstStyle/>
              <a:p>
                <a:r>
                  <a:rPr lang="es-MX" dirty="0">
                    <a:latin typeface="Arial Rounded MT Bold" panose="020F0704030504030204" pitchFamily="34" charset="0"/>
                  </a:rPr>
                  <a:t>F</a:t>
                </a:r>
              </a:p>
            </p:txBody>
          </p:sp>
          <p:cxnSp>
            <p:nvCxnSpPr>
              <p:cNvPr id="28" name="Conector recto de flecha 27">
                <a:extLst>
                  <a:ext uri="{FF2B5EF4-FFF2-40B4-BE49-F238E27FC236}">
                    <a16:creationId xmlns:a16="http://schemas.microsoft.com/office/drawing/2014/main" id="{893F931A-E15F-A337-F67F-02C5E9C96A4F}"/>
                  </a:ext>
                </a:extLst>
              </p:cNvPr>
              <p:cNvCxnSpPr>
                <a:cxnSpLocks/>
                <a:stCxn id="23" idx="4"/>
                <a:endCxn id="22" idx="0"/>
              </p:cNvCxnSpPr>
              <p:nvPr/>
            </p:nvCxnSpPr>
            <p:spPr>
              <a:xfrm>
                <a:off x="3024078" y="3084079"/>
                <a:ext cx="2" cy="371914"/>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29" name="Conector recto de flecha 28">
                <a:extLst>
                  <a:ext uri="{FF2B5EF4-FFF2-40B4-BE49-F238E27FC236}">
                    <a16:creationId xmlns:a16="http://schemas.microsoft.com/office/drawing/2014/main" id="{B2594DF3-73CC-0B92-525A-0A4F8525F5B9}"/>
                  </a:ext>
                </a:extLst>
              </p:cNvPr>
              <p:cNvCxnSpPr>
                <a:cxnSpLocks/>
                <a:stCxn id="22" idx="2"/>
                <a:endCxn id="21" idx="0"/>
              </p:cNvCxnSpPr>
              <p:nvPr/>
            </p:nvCxnSpPr>
            <p:spPr>
              <a:xfrm>
                <a:off x="3024080" y="3921494"/>
                <a:ext cx="0" cy="421377"/>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30" name="Conector recto 29">
                <a:extLst>
                  <a:ext uri="{FF2B5EF4-FFF2-40B4-BE49-F238E27FC236}">
                    <a16:creationId xmlns:a16="http://schemas.microsoft.com/office/drawing/2014/main" id="{AE9DAB66-F018-BAF8-8AA6-BD04772AA2C2}"/>
                  </a:ext>
                </a:extLst>
              </p:cNvPr>
              <p:cNvCxnSpPr>
                <a:cxnSpLocks/>
              </p:cNvCxnSpPr>
              <p:nvPr/>
            </p:nvCxnSpPr>
            <p:spPr>
              <a:xfrm flipV="1">
                <a:off x="5209825" y="2960643"/>
                <a:ext cx="0" cy="2096207"/>
              </a:xfrm>
              <a:prstGeom prst="line">
                <a:avLst/>
              </a:prstGeom>
              <a:ln w="25400"/>
            </p:spPr>
            <p:style>
              <a:lnRef idx="1">
                <a:schemeClr val="accent5"/>
              </a:lnRef>
              <a:fillRef idx="0">
                <a:schemeClr val="accent5"/>
              </a:fillRef>
              <a:effectRef idx="0">
                <a:schemeClr val="accent5"/>
              </a:effectRef>
              <a:fontRef idx="minor">
                <a:schemeClr val="tx1"/>
              </a:fontRef>
            </p:style>
          </p:cxnSp>
        </p:grpSp>
        <p:sp>
          <p:nvSpPr>
            <p:cNvPr id="17" name="Diagrama de flujo: terminador 16">
              <a:extLst>
                <a:ext uri="{FF2B5EF4-FFF2-40B4-BE49-F238E27FC236}">
                  <a16:creationId xmlns:a16="http://schemas.microsoft.com/office/drawing/2014/main" id="{CF7B18A1-CEC5-AC85-F564-A7582325ED07}"/>
                </a:ext>
              </a:extLst>
            </p:cNvPr>
            <p:cNvSpPr/>
            <p:nvPr/>
          </p:nvSpPr>
          <p:spPr>
            <a:xfrm>
              <a:off x="3180434" y="6355236"/>
              <a:ext cx="1254109" cy="413856"/>
            </a:xfrm>
            <a:prstGeom prst="flowChartTermina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Fin</a:t>
              </a:r>
            </a:p>
          </p:txBody>
        </p:sp>
        <p:cxnSp>
          <p:nvCxnSpPr>
            <p:cNvPr id="18" name="Conector recto de flecha 17">
              <a:extLst>
                <a:ext uri="{FF2B5EF4-FFF2-40B4-BE49-F238E27FC236}">
                  <a16:creationId xmlns:a16="http://schemas.microsoft.com/office/drawing/2014/main" id="{ABC3B6C1-1CF1-4C1A-9FC5-ADC2FA2AD48D}"/>
                </a:ext>
              </a:extLst>
            </p:cNvPr>
            <p:cNvCxnSpPr>
              <a:cxnSpLocks/>
              <a:stCxn id="21" idx="2"/>
              <a:endCxn id="17" idx="0"/>
            </p:cNvCxnSpPr>
            <p:nvPr/>
          </p:nvCxnSpPr>
          <p:spPr>
            <a:xfrm flipH="1">
              <a:off x="3807489" y="6016455"/>
              <a:ext cx="2" cy="338781"/>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sp>
          <p:nvSpPr>
            <p:cNvPr id="19" name="CuadroTexto 18">
              <a:extLst>
                <a:ext uri="{FF2B5EF4-FFF2-40B4-BE49-F238E27FC236}">
                  <a16:creationId xmlns:a16="http://schemas.microsoft.com/office/drawing/2014/main" id="{869DB454-C7F9-6CB1-3BDB-6256DEAD94EC}"/>
                </a:ext>
              </a:extLst>
            </p:cNvPr>
            <p:cNvSpPr txBox="1"/>
            <p:nvPr/>
          </p:nvSpPr>
          <p:spPr>
            <a:xfrm>
              <a:off x="4960519" y="4793461"/>
              <a:ext cx="532783" cy="369333"/>
            </a:xfrm>
            <a:prstGeom prst="rect">
              <a:avLst/>
            </a:prstGeom>
            <a:noFill/>
          </p:spPr>
          <p:txBody>
            <a:bodyPr wrap="square" rtlCol="0">
              <a:spAutoFit/>
            </a:bodyPr>
            <a:lstStyle/>
            <a:p>
              <a:r>
                <a:rPr lang="es-MX" dirty="0">
                  <a:latin typeface="Arial Rounded MT Bold" panose="020F0704030504030204" pitchFamily="34" charset="0"/>
                </a:rPr>
                <a:t>V</a:t>
              </a:r>
            </a:p>
          </p:txBody>
        </p:sp>
      </p:grpSp>
      <p:pic>
        <p:nvPicPr>
          <p:cNvPr id="31" name="Imagen 30">
            <a:extLst>
              <a:ext uri="{FF2B5EF4-FFF2-40B4-BE49-F238E27FC236}">
                <a16:creationId xmlns:a16="http://schemas.microsoft.com/office/drawing/2014/main" id="{B4F49B79-B93A-D761-744F-D705BE124D4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94340" y="3636513"/>
            <a:ext cx="1724998" cy="900000"/>
          </a:xfrm>
          <a:prstGeom prst="rect">
            <a:avLst/>
          </a:prstGeom>
        </p:spPr>
      </p:pic>
    </p:spTree>
    <p:extLst>
      <p:ext uri="{BB962C8B-B14F-4D97-AF65-F5344CB8AC3E}">
        <p14:creationId xmlns:p14="http://schemas.microsoft.com/office/powerpoint/2010/main" val="3644677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3000" b="-13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5CBFF-70D1-9194-F4DD-A0603205FF3D}"/>
              </a:ext>
            </a:extLst>
          </p:cNvPr>
          <p:cNvSpPr>
            <a:spLocks noGrp="1"/>
          </p:cNvSpPr>
          <p:nvPr>
            <p:ph type="title"/>
          </p:nvPr>
        </p:nvSpPr>
        <p:spPr/>
        <p:txBody>
          <a:bodyPr/>
          <a:lstStyle/>
          <a:p>
            <a:r>
              <a:rPr lang="es-MX" dirty="0"/>
              <a:t>Aprendizaje </a:t>
            </a:r>
          </a:p>
        </p:txBody>
      </p:sp>
      <p:sp>
        <p:nvSpPr>
          <p:cNvPr id="3" name="Marcador de contenido 2">
            <a:extLst>
              <a:ext uri="{FF2B5EF4-FFF2-40B4-BE49-F238E27FC236}">
                <a16:creationId xmlns:a16="http://schemas.microsoft.com/office/drawing/2014/main" id="{264FB597-8ACA-2400-569F-76C59C42C207}"/>
              </a:ext>
            </a:extLst>
          </p:cNvPr>
          <p:cNvSpPr>
            <a:spLocks noGrp="1"/>
          </p:cNvSpPr>
          <p:nvPr>
            <p:ph idx="1"/>
          </p:nvPr>
        </p:nvSpPr>
        <p:spPr/>
        <p:txBody>
          <a:bodyPr/>
          <a:lstStyle/>
          <a:p>
            <a:r>
              <a:rPr lang="es-MX" dirty="0"/>
              <a:t>Comprender el concepto de programación y su importancia.</a:t>
            </a:r>
          </a:p>
        </p:txBody>
      </p:sp>
    </p:spTree>
    <p:extLst>
      <p:ext uri="{BB962C8B-B14F-4D97-AF65-F5344CB8AC3E}">
        <p14:creationId xmlns:p14="http://schemas.microsoft.com/office/powerpoint/2010/main" val="412639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18E6B-854A-8315-A111-ED7CB2F092F3}"/>
              </a:ext>
            </a:extLst>
          </p:cNvPr>
          <p:cNvSpPr>
            <a:spLocks noGrp="1"/>
          </p:cNvSpPr>
          <p:nvPr>
            <p:ph type="title"/>
          </p:nvPr>
        </p:nvSpPr>
        <p:spPr/>
        <p:txBody>
          <a:bodyPr/>
          <a:lstStyle/>
          <a:p>
            <a:r>
              <a:rPr lang="es-MX" dirty="0"/>
              <a:t>Introducción </a:t>
            </a:r>
          </a:p>
        </p:txBody>
      </p:sp>
      <p:sp>
        <p:nvSpPr>
          <p:cNvPr id="3" name="Marcador de contenido 2">
            <a:extLst>
              <a:ext uri="{FF2B5EF4-FFF2-40B4-BE49-F238E27FC236}">
                <a16:creationId xmlns:a16="http://schemas.microsoft.com/office/drawing/2014/main" id="{612E5F47-B76D-1E2B-26BC-15C5EF5A08FC}"/>
              </a:ext>
            </a:extLst>
          </p:cNvPr>
          <p:cNvSpPr>
            <a:spLocks noGrp="1"/>
          </p:cNvSpPr>
          <p:nvPr>
            <p:ph idx="1"/>
          </p:nvPr>
        </p:nvSpPr>
        <p:spPr/>
        <p:txBody>
          <a:bodyPr/>
          <a:lstStyle/>
          <a:p>
            <a:r>
              <a:rPr lang="es-MX" dirty="0"/>
              <a:t>¿Qué es la programación?</a:t>
            </a:r>
          </a:p>
          <a:p>
            <a:r>
              <a:rPr lang="es-MX" dirty="0"/>
              <a:t>¿Para qué se utiliza?</a:t>
            </a:r>
          </a:p>
          <a:p>
            <a:r>
              <a:rPr lang="es-MX" dirty="0"/>
              <a:t>¿Dónde se utiliza?</a:t>
            </a:r>
          </a:p>
          <a:p>
            <a:endParaRPr lang="es-MX" dirty="0"/>
          </a:p>
          <a:p>
            <a:endParaRPr lang="es-MX" dirty="0"/>
          </a:p>
          <a:p>
            <a:r>
              <a:rPr lang="es-MX" dirty="0"/>
              <a:t>¿Qué es la programación?: </a:t>
            </a:r>
          </a:p>
          <a:p>
            <a:pPr marL="0" indent="0">
              <a:buNone/>
            </a:pPr>
            <a:r>
              <a:rPr lang="es-MX" dirty="0">
                <a:hlinkClick r:id="rId2"/>
              </a:rPr>
              <a:t>https://www.youtube.com/watch?v=7vbi-OCFZEY</a:t>
            </a:r>
            <a:endParaRPr lang="es-MX" dirty="0"/>
          </a:p>
          <a:p>
            <a:pPr marL="0" indent="0">
              <a:buNone/>
            </a:pPr>
            <a:endParaRPr lang="es-MX" dirty="0"/>
          </a:p>
          <a:p>
            <a:pPr marL="0" indent="0">
              <a:buNone/>
            </a:pPr>
            <a:endParaRPr lang="es-MX" dirty="0"/>
          </a:p>
          <a:p>
            <a:endParaRPr lang="es-MX" dirty="0"/>
          </a:p>
        </p:txBody>
      </p:sp>
    </p:spTree>
    <p:extLst>
      <p:ext uri="{BB962C8B-B14F-4D97-AF65-F5344CB8AC3E}">
        <p14:creationId xmlns:p14="http://schemas.microsoft.com/office/powerpoint/2010/main" val="259700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015DD-E98D-3A69-49FC-A9EF0B936064}"/>
              </a:ext>
            </a:extLst>
          </p:cNvPr>
          <p:cNvSpPr>
            <a:spLocks noGrp="1"/>
          </p:cNvSpPr>
          <p:nvPr>
            <p:ph type="title"/>
          </p:nvPr>
        </p:nvSpPr>
        <p:spPr/>
        <p:txBody>
          <a:bodyPr/>
          <a:lstStyle/>
          <a:p>
            <a:r>
              <a:rPr lang="es-MX" dirty="0"/>
              <a:t>Antecedentes</a:t>
            </a:r>
          </a:p>
        </p:txBody>
      </p:sp>
      <p:sp>
        <p:nvSpPr>
          <p:cNvPr id="3" name="Marcador de contenido 2">
            <a:extLst>
              <a:ext uri="{FF2B5EF4-FFF2-40B4-BE49-F238E27FC236}">
                <a16:creationId xmlns:a16="http://schemas.microsoft.com/office/drawing/2014/main" id="{E174221C-436B-7008-5357-972589B1B14B}"/>
              </a:ext>
            </a:extLst>
          </p:cNvPr>
          <p:cNvSpPr>
            <a:spLocks noGrp="1"/>
          </p:cNvSpPr>
          <p:nvPr>
            <p:ph idx="1"/>
          </p:nvPr>
        </p:nvSpPr>
        <p:spPr/>
        <p:txBody>
          <a:bodyPr/>
          <a:lstStyle/>
          <a:p>
            <a:r>
              <a:rPr lang="es-MX" dirty="0"/>
              <a:t>La historia de los lenguajes de programación comienza cuando Charles Babbage inventó su computadora en el año 1822. Este lenguaje era muy rudimentario y consistía en la programación de los diferentes cambios de engranajes que ejecutaban los cálculos. Mas adelante en el año 1942 se construyó la ENIAC, computadora que se programaba ya con interruptores y era preciso reescribir el sistema entero para cada nuevo programa.</a:t>
            </a:r>
          </a:p>
          <a:p>
            <a:endParaRPr lang="es-MX" dirty="0"/>
          </a:p>
        </p:txBody>
      </p:sp>
      <p:pic>
        <p:nvPicPr>
          <p:cNvPr id="5" name="Imagen 4" descr="Imagen en blanco y negro de una biblioteca&#10;&#10;Descripción generada automáticamente con confianza media">
            <a:extLst>
              <a:ext uri="{FF2B5EF4-FFF2-40B4-BE49-F238E27FC236}">
                <a16:creationId xmlns:a16="http://schemas.microsoft.com/office/drawing/2014/main" id="{42A87085-FEAB-930C-B8C7-4B4A7FD54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378" y="3506993"/>
            <a:ext cx="3737243" cy="2668625"/>
          </a:xfrm>
          <a:prstGeom prst="rect">
            <a:avLst/>
          </a:prstGeom>
        </p:spPr>
      </p:pic>
    </p:spTree>
    <p:extLst>
      <p:ext uri="{BB962C8B-B14F-4D97-AF65-F5344CB8AC3E}">
        <p14:creationId xmlns:p14="http://schemas.microsoft.com/office/powerpoint/2010/main" val="241151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58921-DAFF-8A2D-4E66-FD3DFF294DBE}"/>
              </a:ext>
            </a:extLst>
          </p:cNvPr>
          <p:cNvSpPr>
            <a:spLocks noGrp="1"/>
          </p:cNvSpPr>
          <p:nvPr>
            <p:ph type="title"/>
          </p:nvPr>
        </p:nvSpPr>
        <p:spPr/>
        <p:txBody>
          <a:bodyPr/>
          <a:lstStyle/>
          <a:p>
            <a:r>
              <a:rPr lang="es-MX" dirty="0"/>
              <a:t>Antecedentes</a:t>
            </a:r>
          </a:p>
        </p:txBody>
      </p:sp>
      <p:sp>
        <p:nvSpPr>
          <p:cNvPr id="3" name="Marcador de contenido 2">
            <a:extLst>
              <a:ext uri="{FF2B5EF4-FFF2-40B4-BE49-F238E27FC236}">
                <a16:creationId xmlns:a16="http://schemas.microsoft.com/office/drawing/2014/main" id="{411B476A-C888-2C40-8D71-79209765E5FA}"/>
              </a:ext>
            </a:extLst>
          </p:cNvPr>
          <p:cNvSpPr>
            <a:spLocks noGrp="1"/>
          </p:cNvSpPr>
          <p:nvPr>
            <p:ph idx="1"/>
          </p:nvPr>
        </p:nvSpPr>
        <p:spPr/>
        <p:txBody>
          <a:bodyPr/>
          <a:lstStyle/>
          <a:p>
            <a:r>
              <a:rPr lang="es-MX" dirty="0" err="1"/>
              <a:t>Von</a:t>
            </a:r>
            <a:r>
              <a:rPr lang="es-MX" dirty="0"/>
              <a:t> Neumann, que en el año 1945 desarrollo una nueva técnica que establecía que las instrucciones complejas se deben utilizar para controlar el hardware simple, permitiendo que se pudiese reprogramar más rápidamente.</a:t>
            </a:r>
          </a:p>
          <a:p>
            <a:r>
              <a:rPr lang="es-MX" sz="2400" dirty="0">
                <a:effectLst/>
                <a:ea typeface="Calibri" panose="020F0502020204030204" pitchFamily="34" charset="0"/>
                <a:cs typeface="Times New Roman" panose="02020603050405020304" pitchFamily="18" charset="0"/>
              </a:rPr>
              <a:t>La historia de los lenguajes de programación da un gran paso en el año 1957, cuando aparece el primero de los lenguajes de programación más importantes, el FORTRAN. Este fue el primero de los lenguajes de programación de alto nivel.</a:t>
            </a:r>
          </a:p>
          <a:p>
            <a:endParaRPr lang="es-MX" dirty="0"/>
          </a:p>
        </p:txBody>
      </p:sp>
      <p:pic>
        <p:nvPicPr>
          <p:cNvPr id="5" name="Imagen 4" descr="Imagen que contiene Texto&#10;&#10;Descripción generada automáticamente">
            <a:extLst>
              <a:ext uri="{FF2B5EF4-FFF2-40B4-BE49-F238E27FC236}">
                <a16:creationId xmlns:a16="http://schemas.microsoft.com/office/drawing/2014/main" id="{38C59EC3-579B-917C-2D0B-F2F19B419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122" y="3845187"/>
            <a:ext cx="4227755" cy="2378112"/>
          </a:xfrm>
          <a:prstGeom prst="rect">
            <a:avLst/>
          </a:prstGeom>
        </p:spPr>
      </p:pic>
    </p:spTree>
    <p:extLst>
      <p:ext uri="{BB962C8B-B14F-4D97-AF65-F5344CB8AC3E}">
        <p14:creationId xmlns:p14="http://schemas.microsoft.com/office/powerpoint/2010/main" val="263614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58921-DAFF-8A2D-4E66-FD3DFF294DBE}"/>
              </a:ext>
            </a:extLst>
          </p:cNvPr>
          <p:cNvSpPr>
            <a:spLocks noGrp="1"/>
          </p:cNvSpPr>
          <p:nvPr>
            <p:ph type="title"/>
          </p:nvPr>
        </p:nvSpPr>
        <p:spPr/>
        <p:txBody>
          <a:bodyPr/>
          <a:lstStyle/>
          <a:p>
            <a:r>
              <a:rPr lang="es-MX" dirty="0"/>
              <a:t>Antecedentes</a:t>
            </a:r>
          </a:p>
        </p:txBody>
      </p:sp>
      <p:sp>
        <p:nvSpPr>
          <p:cNvPr id="3" name="Marcador de contenido 2">
            <a:extLst>
              <a:ext uri="{FF2B5EF4-FFF2-40B4-BE49-F238E27FC236}">
                <a16:creationId xmlns:a16="http://schemas.microsoft.com/office/drawing/2014/main" id="{411B476A-C888-2C40-8D71-79209765E5FA}"/>
              </a:ext>
            </a:extLst>
          </p:cNvPr>
          <p:cNvSpPr>
            <a:spLocks noGrp="1"/>
          </p:cNvSpPr>
          <p:nvPr>
            <p:ph idx="1"/>
          </p:nvPr>
        </p:nvSpPr>
        <p:spPr/>
        <p:txBody>
          <a:bodyPr/>
          <a:lstStyle/>
          <a:p>
            <a:r>
              <a:rPr lang="es-MX" dirty="0"/>
              <a:t>Las computadoras de hoy en día se sustentan en la lógica matemática basada en un sistema binario. Dicho sistema se implementa sobre dispositivos electrónicos que permiten, o no, pasar la corriente, con lo que se consiguen los 2 estados binarios: 0 y 1.</a:t>
            </a:r>
          </a:p>
          <a:p>
            <a:endParaRPr lang="es-MX" dirty="0"/>
          </a:p>
        </p:txBody>
      </p:sp>
      <p:pic>
        <p:nvPicPr>
          <p:cNvPr id="6" name="Imagen 5" descr="Texto, Patrón de fondo&#10;&#10;Descripción generada automáticamente">
            <a:extLst>
              <a:ext uri="{FF2B5EF4-FFF2-40B4-BE49-F238E27FC236}">
                <a16:creationId xmlns:a16="http://schemas.microsoft.com/office/drawing/2014/main" id="{16DD63D1-E255-23D1-4E78-1EB92690B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340" y="3240376"/>
            <a:ext cx="5149320" cy="2110685"/>
          </a:xfrm>
          <a:prstGeom prst="rect">
            <a:avLst/>
          </a:prstGeom>
        </p:spPr>
      </p:pic>
    </p:spTree>
    <p:extLst>
      <p:ext uri="{BB962C8B-B14F-4D97-AF65-F5344CB8AC3E}">
        <p14:creationId xmlns:p14="http://schemas.microsoft.com/office/powerpoint/2010/main" val="102741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25A779-EC77-EFE9-58E1-73DA1198AF15}"/>
              </a:ext>
            </a:extLst>
          </p:cNvPr>
          <p:cNvSpPr>
            <a:spLocks noGrp="1"/>
          </p:cNvSpPr>
          <p:nvPr>
            <p:ph type="title"/>
          </p:nvPr>
        </p:nvSpPr>
        <p:spPr/>
        <p:txBody>
          <a:bodyPr/>
          <a:lstStyle/>
          <a:p>
            <a:r>
              <a:rPr lang="es-MX" dirty="0"/>
              <a:t>Concepto  </a:t>
            </a:r>
          </a:p>
        </p:txBody>
      </p:sp>
      <p:sp>
        <p:nvSpPr>
          <p:cNvPr id="3" name="Marcador de contenido 2">
            <a:extLst>
              <a:ext uri="{FF2B5EF4-FFF2-40B4-BE49-F238E27FC236}">
                <a16:creationId xmlns:a16="http://schemas.microsoft.com/office/drawing/2014/main" id="{DD4750DC-8516-DB6A-E9B7-98F9B4CD2F11}"/>
              </a:ext>
            </a:extLst>
          </p:cNvPr>
          <p:cNvSpPr>
            <a:spLocks noGrp="1"/>
          </p:cNvSpPr>
          <p:nvPr>
            <p:ph idx="1"/>
          </p:nvPr>
        </p:nvSpPr>
        <p:spPr/>
        <p:txBody>
          <a:bodyPr/>
          <a:lstStyle/>
          <a:p>
            <a:r>
              <a:rPr lang="es-MX" dirty="0"/>
              <a:t>Es el proceso de tomar un algoritmo (serie de pasos con un objetivo) y codificarlo, mediante un lenguaje de programación, de modo que pueda ser ejecutado por una computadora o artefacto similar</a:t>
            </a:r>
          </a:p>
          <a:p>
            <a:endParaRPr lang="es-MX" dirty="0"/>
          </a:p>
        </p:txBody>
      </p:sp>
      <p:pic>
        <p:nvPicPr>
          <p:cNvPr id="6" name="Imagen 5" descr="Interfaz de usuario gráfica, Sitio web&#10;&#10;Descripción generada automáticamente">
            <a:extLst>
              <a:ext uri="{FF2B5EF4-FFF2-40B4-BE49-F238E27FC236}">
                <a16:creationId xmlns:a16="http://schemas.microsoft.com/office/drawing/2014/main" id="{DC4126F6-32CC-2178-4B92-F16F739B7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446" y="2936836"/>
            <a:ext cx="5387108" cy="3060551"/>
          </a:xfrm>
          <a:prstGeom prst="rect">
            <a:avLst/>
          </a:prstGeom>
        </p:spPr>
      </p:pic>
    </p:spTree>
    <p:extLst>
      <p:ext uri="{BB962C8B-B14F-4D97-AF65-F5344CB8AC3E}">
        <p14:creationId xmlns:p14="http://schemas.microsoft.com/office/powerpoint/2010/main" val="157254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D83B6-13B2-A328-C603-E774F141D908}"/>
              </a:ext>
            </a:extLst>
          </p:cNvPr>
          <p:cNvSpPr>
            <a:spLocks noGrp="1"/>
          </p:cNvSpPr>
          <p:nvPr>
            <p:ph type="title"/>
          </p:nvPr>
        </p:nvSpPr>
        <p:spPr/>
        <p:txBody>
          <a:bodyPr/>
          <a:lstStyle/>
          <a:p>
            <a:r>
              <a:rPr lang="es-MX" dirty="0"/>
              <a:t>Importancia </a:t>
            </a:r>
          </a:p>
        </p:txBody>
      </p:sp>
      <p:sp>
        <p:nvSpPr>
          <p:cNvPr id="3" name="Marcador de contenido 2">
            <a:extLst>
              <a:ext uri="{FF2B5EF4-FFF2-40B4-BE49-F238E27FC236}">
                <a16:creationId xmlns:a16="http://schemas.microsoft.com/office/drawing/2014/main" id="{656A759E-868D-72C6-307E-88D6F50274F9}"/>
              </a:ext>
            </a:extLst>
          </p:cNvPr>
          <p:cNvSpPr>
            <a:spLocks noGrp="1"/>
          </p:cNvSpPr>
          <p:nvPr>
            <p:ph idx="1"/>
          </p:nvPr>
        </p:nvSpPr>
        <p:spPr/>
        <p:txBody>
          <a:bodyPr/>
          <a:lstStyle/>
          <a:p>
            <a:r>
              <a:rPr lang="es-MX" dirty="0"/>
              <a:t>La programación es fundamental para acrecentar el avance tecnológico dentro de las industrias que para llevar a cabo sus funciones necesitan de sitios y aplicaciones creadas a partir de los códigos.</a:t>
            </a:r>
          </a:p>
          <a:p>
            <a:r>
              <a:rPr lang="es-MX" dirty="0"/>
              <a:t>No es novedad que vivimos en un mundo computarizado donde la tecnología forma parte de todo lo que hacemos. Por eso, aprender cómo funciona y saber modificarla será ideal para poder identificar las necesidades de la sociedad y así abarcarlas a través de la programación.</a:t>
            </a:r>
          </a:p>
          <a:p>
            <a:endParaRPr lang="es-MX" dirty="0"/>
          </a:p>
        </p:txBody>
      </p:sp>
      <p:pic>
        <p:nvPicPr>
          <p:cNvPr id="6" name="Imagen 5" descr="Una mano muestra un objeto en la mano&#10;&#10;Descripción generada automáticamente con confianza media">
            <a:extLst>
              <a:ext uri="{FF2B5EF4-FFF2-40B4-BE49-F238E27FC236}">
                <a16:creationId xmlns:a16="http://schemas.microsoft.com/office/drawing/2014/main" id="{DA7FD234-A074-0D58-A507-E2B007283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743" y="3653851"/>
            <a:ext cx="5394514" cy="3029461"/>
          </a:xfrm>
          <a:prstGeom prst="rect">
            <a:avLst/>
          </a:prstGeom>
        </p:spPr>
      </p:pic>
    </p:spTree>
    <p:extLst>
      <p:ext uri="{BB962C8B-B14F-4D97-AF65-F5344CB8AC3E}">
        <p14:creationId xmlns:p14="http://schemas.microsoft.com/office/powerpoint/2010/main" val="2708791244"/>
      </p:ext>
    </p:extLst>
  </p:cSld>
  <p:clrMapOvr>
    <a:masterClrMapping/>
  </p:clrMapOvr>
</p:sld>
</file>

<file path=ppt/theme/theme1.xml><?xml version="1.0" encoding="utf-8"?>
<a:theme xmlns:a="http://schemas.openxmlformats.org/drawingml/2006/main" name="Tema de Office">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ersonalizado 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991</TotalTime>
  <Words>877</Words>
  <Application>Microsoft Office PowerPoint</Application>
  <PresentationFormat>Panorámica</PresentationFormat>
  <Paragraphs>122</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Arial Rounded MT Bold</vt:lpstr>
      <vt:lpstr>Times New Roman</vt:lpstr>
      <vt:lpstr>Trebuchet MS</vt:lpstr>
      <vt:lpstr>Tema de Office</vt:lpstr>
      <vt:lpstr>INTRODUCCIÓN A LA PROGRAMACIÓN</vt:lpstr>
      <vt:lpstr>Contenido </vt:lpstr>
      <vt:lpstr>Aprendizaje </vt:lpstr>
      <vt:lpstr>Introducción </vt:lpstr>
      <vt:lpstr>Antecedentes</vt:lpstr>
      <vt:lpstr>Antecedentes</vt:lpstr>
      <vt:lpstr>Antecedentes</vt:lpstr>
      <vt:lpstr>Concepto  </vt:lpstr>
      <vt:lpstr>Importancia </vt:lpstr>
      <vt:lpstr>Instrucciones </vt:lpstr>
      <vt:lpstr>Algoritmo </vt:lpstr>
      <vt:lpstr>Programa </vt:lpstr>
      <vt:lpstr>Lenguaje de programación</vt:lpstr>
      <vt:lpstr>Lenguaje de alto nivel</vt:lpstr>
      <vt:lpstr>Lenguaje máquina</vt:lpstr>
      <vt:lpstr>Variables </vt:lpstr>
      <vt:lpstr>Variable digital</vt:lpstr>
      <vt:lpstr>Variable análoga </vt:lpstr>
      <vt:lpstr>Constante </vt:lpstr>
      <vt:lpstr>Operadores de comparación </vt:lpstr>
      <vt:lpstr>Operadores aritméticos</vt:lpstr>
      <vt:lpstr>Condicionales </vt:lpstr>
      <vt:lpstr>Ciclos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Alumbrado Público</dc:title>
  <dc:creator>usuario</dc:creator>
  <cp:lastModifiedBy>TRUJILLO LOPEZ BERNARDO</cp:lastModifiedBy>
  <cp:revision>160</cp:revision>
  <dcterms:created xsi:type="dcterms:W3CDTF">2017-08-15T18:33:09Z</dcterms:created>
  <dcterms:modified xsi:type="dcterms:W3CDTF">2022-08-25T15:08:56Z</dcterms:modified>
</cp:coreProperties>
</file>