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handoutMasterIdLst>
    <p:handoutMasterId r:id="rId21"/>
  </p:handoutMasterIdLst>
  <p:sldIdLst>
    <p:sldId id="444" r:id="rId2"/>
    <p:sldId id="365" r:id="rId3"/>
    <p:sldId id="367" r:id="rId4"/>
    <p:sldId id="431" r:id="rId5"/>
    <p:sldId id="369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386" r:id="rId15"/>
    <p:sldId id="428" r:id="rId16"/>
    <p:sldId id="387" r:id="rId17"/>
    <p:sldId id="388" r:id="rId18"/>
    <p:sldId id="389" r:id="rId19"/>
    <p:sldId id="429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949D87-8DD7-2F04-FD39-22761D1EF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83A0F5-4554-C871-A9E0-1F66415CA6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7185E-8BBC-4DDC-A734-C9F0CC3A04C4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29BE15-114C-5510-EAB4-3A90FE540F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F71500-F859-F9D7-237E-BED749868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D5B5B-AADC-492D-AE5C-F7918CE971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53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23/08/2022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EBB5-BEB1-D5AB-9B0C-FE71B8E2E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PRÁCTICA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CCC6A-36C5-54AD-FEF8-46A1992F7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2</a:t>
            </a:r>
          </a:p>
        </p:txBody>
      </p:sp>
    </p:spTree>
    <p:extLst>
      <p:ext uri="{BB962C8B-B14F-4D97-AF65-F5344CB8AC3E}">
        <p14:creationId xmlns:p14="http://schemas.microsoft.com/office/powerpoint/2010/main" val="168129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CDDDB-8A11-A9A6-7454-E3051AFF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</a:t>
            </a:r>
          </a:p>
        </p:txBody>
      </p:sp>
      <p:pic>
        <p:nvPicPr>
          <p:cNvPr id="3" name="Imagen 2" descr="Tabla, Calendario&#10;&#10;Descripción generada automáticamente con confianza media">
            <a:extLst>
              <a:ext uri="{FF2B5EF4-FFF2-40B4-BE49-F238E27FC236}">
                <a16:creationId xmlns:a16="http://schemas.microsoft.com/office/drawing/2014/main" id="{979E68AF-D0B3-9F27-235E-8108C478C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082"/>
          <a:stretch/>
        </p:blipFill>
        <p:spPr>
          <a:xfrm>
            <a:off x="813600" y="849600"/>
            <a:ext cx="10567469" cy="5907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0131D384-D126-AA59-BE89-0FFF1EF06BA5}"/>
              </a:ext>
            </a:extLst>
          </p:cNvPr>
          <p:cNvSpPr/>
          <p:nvPr/>
        </p:nvSpPr>
        <p:spPr>
          <a:xfrm>
            <a:off x="2760409" y="243376"/>
            <a:ext cx="807360" cy="344244"/>
          </a:xfrm>
          <a:prstGeom prst="accentCallout2">
            <a:avLst>
              <a:gd name="adj1" fmla="val 57663"/>
              <a:gd name="adj2" fmla="val 104264"/>
              <a:gd name="adj3" fmla="val 57700"/>
              <a:gd name="adj4" fmla="val 125174"/>
              <a:gd name="adj5" fmla="val 261505"/>
              <a:gd name="adj6" fmla="val 3104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4C13DCB4-63F6-6BBD-4770-E461080617B3}"/>
              </a:ext>
            </a:extLst>
          </p:cNvPr>
          <p:cNvSpPr/>
          <p:nvPr/>
        </p:nvSpPr>
        <p:spPr>
          <a:xfrm>
            <a:off x="6760025" y="412598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50373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63FD-D44A-1E61-5D97-602D0CE1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</a:p>
        </p:txBody>
      </p:sp>
      <p:pic>
        <p:nvPicPr>
          <p:cNvPr id="3" name="Imagen 2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9E3C9F64-7CB1-EB7B-A974-FB8B92474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082"/>
          <a:stretch/>
        </p:blipFill>
        <p:spPr>
          <a:xfrm>
            <a:off x="813600" y="849600"/>
            <a:ext cx="10567472" cy="5907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7CDE50CF-A5B0-BE4C-800C-98999DBF1445}"/>
              </a:ext>
            </a:extLst>
          </p:cNvPr>
          <p:cNvSpPr/>
          <p:nvPr/>
        </p:nvSpPr>
        <p:spPr>
          <a:xfrm>
            <a:off x="3055432" y="415498"/>
            <a:ext cx="849853" cy="344244"/>
          </a:xfrm>
          <a:prstGeom prst="accentCallout2">
            <a:avLst>
              <a:gd name="adj1" fmla="val 54078"/>
              <a:gd name="adj2" fmla="val -5071"/>
              <a:gd name="adj3" fmla="val 53691"/>
              <a:gd name="adj4" fmla="val -27172"/>
              <a:gd name="adj5" fmla="val 518934"/>
              <a:gd name="adj6" fmla="val -18897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224181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11102-5862-D372-5891-FB3F379D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5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CE410CE-DB08-3CEB-9929-049F0B6A1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082"/>
          <a:stretch/>
        </p:blipFill>
        <p:spPr>
          <a:xfrm>
            <a:off x="813600" y="849600"/>
            <a:ext cx="10567474" cy="5907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EA462632-5240-F5FD-A069-9AF4EA6AB287}"/>
              </a:ext>
            </a:extLst>
          </p:cNvPr>
          <p:cNvSpPr/>
          <p:nvPr/>
        </p:nvSpPr>
        <p:spPr>
          <a:xfrm>
            <a:off x="194677" y="1019533"/>
            <a:ext cx="807360" cy="344244"/>
          </a:xfrm>
          <a:prstGeom prst="accentCallout2">
            <a:avLst>
              <a:gd name="adj1" fmla="val 71355"/>
              <a:gd name="adj2" fmla="val 103278"/>
              <a:gd name="adj3" fmla="val 69079"/>
              <a:gd name="adj4" fmla="val 122658"/>
              <a:gd name="adj5" fmla="val 407881"/>
              <a:gd name="adj6" fmla="val 4022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C17D6AA8-5685-BFA8-657D-7EC2960362D9}"/>
              </a:ext>
            </a:extLst>
          </p:cNvPr>
          <p:cNvSpPr/>
          <p:nvPr/>
        </p:nvSpPr>
        <p:spPr>
          <a:xfrm>
            <a:off x="7900668" y="449445"/>
            <a:ext cx="904973" cy="612024"/>
          </a:xfrm>
          <a:prstGeom prst="wedgeEllipseCallout">
            <a:avLst>
              <a:gd name="adj1" fmla="val -273809"/>
              <a:gd name="adj2" fmla="val 155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A0</a:t>
            </a:r>
          </a:p>
        </p:txBody>
      </p:sp>
    </p:spTree>
    <p:extLst>
      <p:ext uri="{BB962C8B-B14F-4D97-AF65-F5344CB8AC3E}">
        <p14:creationId xmlns:p14="http://schemas.microsoft.com/office/powerpoint/2010/main" val="7025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0ED6-5230-2EDB-10AD-B6F386FF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6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C34B29A-6CCD-6865-1DEB-7B95534D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082"/>
          <a:stretch/>
        </p:blipFill>
        <p:spPr>
          <a:xfrm>
            <a:off x="813600" y="849600"/>
            <a:ext cx="10567474" cy="5907600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D18CF4F4-3207-7106-661B-1415D7F9A207}"/>
              </a:ext>
            </a:extLst>
          </p:cNvPr>
          <p:cNvSpPr/>
          <p:nvPr/>
        </p:nvSpPr>
        <p:spPr>
          <a:xfrm>
            <a:off x="5175332" y="323933"/>
            <a:ext cx="807360" cy="344244"/>
          </a:xfrm>
          <a:prstGeom prst="accentCallout2">
            <a:avLst>
              <a:gd name="adj1" fmla="val 51763"/>
              <a:gd name="adj2" fmla="val -10342"/>
              <a:gd name="adj3" fmla="val 54539"/>
              <a:gd name="adj4" fmla="val -43586"/>
              <a:gd name="adj5" fmla="val 488902"/>
              <a:gd name="adj6" fmla="val -39894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408889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8AF8-4876-547E-7F7C-07C46D0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sz="2400" dirty="0"/>
              <a:t>Dar doble clic en el icono del escritorio que dice S4A, para abrir el programa. 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10C5DDD-10B1-9B53-A533-3CC63F330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99" y="2008668"/>
            <a:ext cx="1786801" cy="17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7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E1132-F799-769D-92FE-B576F59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MX" sz="2400" dirty="0"/>
              <a:t>Crear una variable </a:t>
            </a:r>
            <a:r>
              <a:rPr lang="es-MX" dirty="0"/>
              <a:t>llamada “</a:t>
            </a:r>
            <a:r>
              <a:rPr lang="es-MX" dirty="0" err="1"/>
              <a:t>potenciometro</a:t>
            </a:r>
            <a:r>
              <a:rPr lang="es-MX" dirty="0"/>
              <a:t>”</a:t>
            </a:r>
            <a:endParaRPr lang="es-MX" sz="2400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6C6A2D-5D08-FB66-32FF-D31B39E4C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6" t="40157" r="39477" b="41960"/>
          <a:stretch/>
        </p:blipFill>
        <p:spPr>
          <a:xfrm>
            <a:off x="4294093" y="2499510"/>
            <a:ext cx="3603813" cy="1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Arrastrar y acomodar los bloques como se muestra en la imagen, que se encuentran en la sección de control, variables y movimiento, seleccionar los números correspondientes. 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7D6458-53F0-237F-54CE-1095DBEDC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04" y="2754410"/>
            <a:ext cx="6275792" cy="1798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7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MX" sz="2400" dirty="0"/>
              <a:t>Conectar cable USB al Arduino y a la computadora.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5EC3410-73D9-555E-2DA7-0579FB660FE3}"/>
              </a:ext>
            </a:extLst>
          </p:cNvPr>
          <p:cNvGrpSpPr/>
          <p:nvPr/>
        </p:nvGrpSpPr>
        <p:grpSpPr>
          <a:xfrm>
            <a:off x="756298" y="2044615"/>
            <a:ext cx="10980154" cy="2768770"/>
            <a:chOff x="870708" y="2619380"/>
            <a:chExt cx="10980154" cy="276877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62ECC6B-CAE6-89FC-E37B-270B5C48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08" y="2619380"/>
              <a:ext cx="2340000" cy="23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88A6887-5A07-FA81-7988-5EB30645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5731" y="3092187"/>
              <a:ext cx="1804500" cy="1394386"/>
            </a:xfrm>
            <a:prstGeom prst="rect">
              <a:avLst/>
            </a:prstGeom>
          </p:spPr>
        </p:pic>
        <p:pic>
          <p:nvPicPr>
            <p:cNvPr id="8" name="Imagen 7" descr="Teclado de computadora&#10;&#10;Descripción generada automáticamente">
              <a:extLst>
                <a:ext uri="{FF2B5EF4-FFF2-40B4-BE49-F238E27FC236}">
                  <a16:creationId xmlns:a16="http://schemas.microsoft.com/office/drawing/2014/main" id="{1F458DA8-CFA5-82D9-53C6-A0072BAC0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96"/>
            <a:stretch/>
          </p:blipFill>
          <p:spPr>
            <a:xfrm>
              <a:off x="7297873" y="2823520"/>
              <a:ext cx="4552989" cy="25646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27FC122-74B2-5260-F63E-9724A4D98842}"/>
                </a:ext>
              </a:extLst>
            </p:cNvPr>
            <p:cNvCxnSpPr>
              <a:cxnSpLocks/>
            </p:cNvCxnSpPr>
            <p:nvPr/>
          </p:nvCxnSpPr>
          <p:spPr>
            <a:xfrm>
              <a:off x="6349052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907CCD8C-97DA-292B-33BD-9529A4CC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4343" y="4105835"/>
              <a:ext cx="720000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E3F8BB9-CC65-FE46-21D0-E20BE2A743FD}"/>
                </a:ext>
              </a:extLst>
            </p:cNvPr>
            <p:cNvSpPr/>
            <p:nvPr/>
          </p:nvSpPr>
          <p:spPr>
            <a:xfrm>
              <a:off x="8939605" y="3911758"/>
              <a:ext cx="1080000" cy="1080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4347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MX" sz="2400" dirty="0"/>
              <a:t>Dar clic en la bandera verde para correr el programa en la tarjeta.</a:t>
            </a:r>
          </a:p>
          <a:p>
            <a:pPr marL="0" indent="0">
              <a:buNone/>
            </a:pPr>
            <a:r>
              <a:rPr lang="es-MX" sz="2400" i="1" dirty="0"/>
              <a:t>Se iluminará el contorno del programa indicando que se llevó a cabo correctamente.</a:t>
            </a:r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3ADEF0D-3D5E-0301-DD4A-CC004F7B6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16" t="6078" b="58039"/>
          <a:stretch/>
        </p:blipFill>
        <p:spPr>
          <a:xfrm>
            <a:off x="3545549" y="2614108"/>
            <a:ext cx="4562307" cy="311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Bocadillo: ovalado 12">
            <a:extLst>
              <a:ext uri="{FF2B5EF4-FFF2-40B4-BE49-F238E27FC236}">
                <a16:creationId xmlns:a16="http://schemas.microsoft.com/office/drawing/2014/main" id="{44FFE800-8435-F19A-746C-BC9286E604C7}"/>
              </a:ext>
            </a:extLst>
          </p:cNvPr>
          <p:cNvSpPr/>
          <p:nvPr/>
        </p:nvSpPr>
        <p:spPr>
          <a:xfrm>
            <a:off x="8621284" y="4946334"/>
            <a:ext cx="914400" cy="612648"/>
          </a:xfrm>
          <a:prstGeom prst="wedgeEllipseCallout">
            <a:avLst>
              <a:gd name="adj1" fmla="val -167894"/>
              <a:gd name="adj2" fmla="val -379992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40683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A57E-C8DB-F8C4-9456-B476EFAB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MX" sz="2400" dirty="0"/>
              <a:t>En la parte superior de la tabla de sensores, aparecerá el nombre de la variable, la cual, indicará el valor del sensor.</a:t>
            </a:r>
            <a:endParaRPr lang="es-MX" sz="2400" i="1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6D5A57-502F-0251-3126-68F5C4223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5" r="67651" b="12025"/>
          <a:stretch/>
        </p:blipFill>
        <p:spPr>
          <a:xfrm>
            <a:off x="4640273" y="2097817"/>
            <a:ext cx="2911454" cy="31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Objetivo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Forma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Componentes necesarios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Conexiones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Programación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1234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habilidades de trabajo en equipo y comunicación.</a:t>
            </a:r>
          </a:p>
          <a:p>
            <a:r>
              <a:rPr lang="es-MX" dirty="0"/>
              <a:t>Identificar y conectar de manera adecuada los componentes que forman parte del circuito.</a:t>
            </a:r>
          </a:p>
          <a:p>
            <a:r>
              <a:rPr lang="es-MX" dirty="0"/>
              <a:t>Comprender el funcionamiento básico de cada uno de los componentes y su papel dentro del circuito.</a:t>
            </a:r>
          </a:p>
          <a:p>
            <a:r>
              <a:rPr lang="es-MX" dirty="0"/>
              <a:t>Comprender la lógica de programación de cada uno de los bloques y construir un conjunto de instrucciones para completar el programa que se cargará en la tarjeta Arduino.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614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4EDF8-B416-9393-6CB4-E481020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9F794-1CE4-6A32-95D9-FB81E633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89704"/>
            <a:ext cx="5344433" cy="5328295"/>
          </a:xfrm>
        </p:spPr>
        <p:txBody>
          <a:bodyPr/>
          <a:lstStyle/>
          <a:p>
            <a:r>
              <a:rPr lang="es-MX" dirty="0"/>
              <a:t>Visualizar los valores de la lectura de un potenciómetro.</a:t>
            </a:r>
          </a:p>
          <a:p>
            <a:endParaRPr lang="es-MX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FB84199-A1FA-ECD8-BDBC-29314E4CA563}"/>
              </a:ext>
            </a:extLst>
          </p:cNvPr>
          <p:cNvGrpSpPr/>
          <p:nvPr/>
        </p:nvGrpSpPr>
        <p:grpSpPr>
          <a:xfrm>
            <a:off x="3480416" y="2320122"/>
            <a:ext cx="3531460" cy="2217756"/>
            <a:chOff x="4402164" y="1741325"/>
            <a:chExt cx="3531460" cy="2217756"/>
          </a:xfrm>
        </p:grpSpPr>
        <p:pic>
          <p:nvPicPr>
            <p:cNvPr id="22" name="Imagen 21" descr="Logotipo&#10;&#10;Descripción generada automáticamente">
              <a:extLst>
                <a:ext uri="{FF2B5EF4-FFF2-40B4-BE49-F238E27FC236}">
                  <a16:creationId xmlns:a16="http://schemas.microsoft.com/office/drawing/2014/main" id="{1CE2024E-8FB8-0100-516D-2CDA7FD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022" y="1741325"/>
              <a:ext cx="2308602" cy="1933774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FFE4E2BF-0D39-BAE7-6055-DC0160B0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57399" y="2354316"/>
              <a:ext cx="1049530" cy="2160000"/>
            </a:xfrm>
            <a:prstGeom prst="rect">
              <a:avLst/>
            </a:prstGeom>
          </p:spPr>
        </p:pic>
        <p:pic>
          <p:nvPicPr>
            <p:cNvPr id="24" name="Gráfico 23" descr="Flecha: giro a la izquierda">
              <a:extLst>
                <a:ext uri="{FF2B5EF4-FFF2-40B4-BE49-F238E27FC236}">
                  <a16:creationId xmlns:a16="http://schemas.microsoft.com/office/drawing/2014/main" id="{24C5C153-B10B-8510-0655-EA6933D4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9323" y="2778768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7F65771-5C25-04F2-A2AD-3F6A20DAE4F3}"/>
              </a:ext>
            </a:extLst>
          </p:cNvPr>
          <p:cNvSpPr txBox="1"/>
          <p:nvPr/>
        </p:nvSpPr>
        <p:spPr>
          <a:xfrm>
            <a:off x="8392971" y="2844225"/>
            <a:ext cx="2144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Visualizar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4A6D1ED-62EA-8B1B-705F-71F93E9D0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98" y="3633525"/>
            <a:ext cx="2836305" cy="4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840-3410-3E78-D519-285D9C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4E8D5-8998-51D0-C5AC-411B03BD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_tradnl" sz="2400" b="1" dirty="0"/>
              <a:t>ROL 1: Electrónico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hacer las conexiones necesarias de los componentes electrónicos.</a:t>
            </a:r>
            <a:endParaRPr lang="es-MX" sz="2400" dirty="0"/>
          </a:p>
          <a:p>
            <a:pPr lvl="0" algn="just"/>
            <a:r>
              <a:rPr lang="es-ES_tradnl" sz="2400" b="1" dirty="0"/>
              <a:t>ROL 2: Programador </a:t>
            </a:r>
          </a:p>
          <a:p>
            <a:pPr marL="0" lvl="0" indent="0" algn="just">
              <a:buNone/>
            </a:pPr>
            <a:r>
              <a:rPr lang="es-ES_tradnl" sz="2400" dirty="0"/>
              <a:t>Se encarga de realizar el programa en la computadora.</a:t>
            </a:r>
          </a:p>
          <a:p>
            <a:pPr algn="just"/>
            <a:r>
              <a:rPr lang="es-ES_tradnl" sz="2400" b="1" dirty="0"/>
              <a:t>ROL 3: Apoyo técnico </a:t>
            </a:r>
          </a:p>
          <a:p>
            <a:pPr marL="0" indent="0" algn="just">
              <a:buNone/>
            </a:pPr>
            <a:r>
              <a:rPr lang="es-ES_tradnl" sz="2400" dirty="0"/>
              <a:t>Se encarga de apoyar al electrónico y programador.</a:t>
            </a:r>
          </a:p>
          <a:p>
            <a:pPr algn="just"/>
            <a:r>
              <a:rPr lang="es-ES_tradnl" sz="2400" b="1" dirty="0"/>
              <a:t>ROL 4: Administrador (Opcional)</a:t>
            </a:r>
          </a:p>
          <a:p>
            <a:pPr marL="0" indent="0" algn="just">
              <a:buNone/>
            </a:pPr>
            <a:r>
              <a:rPr lang="es-ES_tradnl" sz="2400" dirty="0"/>
              <a:t>Se encarga de revisar los componentes y recursos y se asegura de que el equipo esté completo.</a:t>
            </a:r>
            <a:endParaRPr lang="es-MX" sz="2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19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802BE-A3FC-5EC3-30B3-FDBE46F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necesarios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03D846-A8CA-DEEF-076D-EEF4115AD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000" y="1683056"/>
            <a:ext cx="8640000" cy="34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59529-E5FE-725B-2F9B-41850133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Conexiones 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76B5EAC-A09C-3734-53F0-1E5E61ED4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 b="7925"/>
          <a:stretch/>
        </p:blipFill>
        <p:spPr>
          <a:xfrm>
            <a:off x="1116735" y="669180"/>
            <a:ext cx="9958530" cy="55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4ED94-5D85-0017-B880-CDEA9409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1</a:t>
            </a:r>
          </a:p>
        </p:txBody>
      </p:sp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3866E265-5D06-1EB0-893D-8DB785536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9" b="8622"/>
          <a:stretch/>
        </p:blipFill>
        <p:spPr>
          <a:xfrm>
            <a:off x="1117200" y="1125685"/>
            <a:ext cx="9957600" cy="5059116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A5F1AF48-E426-E71B-2753-1844A3015A19}"/>
              </a:ext>
            </a:extLst>
          </p:cNvPr>
          <p:cNvSpPr/>
          <p:nvPr/>
        </p:nvSpPr>
        <p:spPr>
          <a:xfrm>
            <a:off x="2764495" y="328955"/>
            <a:ext cx="1118795" cy="344244"/>
          </a:xfrm>
          <a:prstGeom prst="accentCallout2">
            <a:avLst>
              <a:gd name="adj1" fmla="val 48601"/>
              <a:gd name="adj2" fmla="val 106961"/>
              <a:gd name="adj3" fmla="val 41964"/>
              <a:gd name="adj4" fmla="val 221840"/>
              <a:gd name="adj5" fmla="val 226310"/>
              <a:gd name="adj6" fmla="val 3510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39566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8592-6D52-F595-68E1-36F979C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2</a:t>
            </a:r>
          </a:p>
        </p:txBody>
      </p:sp>
      <p:pic>
        <p:nvPicPr>
          <p:cNvPr id="3" name="Imagen 2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1375C202-F65C-E3F8-4E37-1D59E6E8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9" b="7082"/>
          <a:stretch/>
        </p:blipFill>
        <p:spPr>
          <a:xfrm>
            <a:off x="813674" y="848412"/>
            <a:ext cx="10564652" cy="5906026"/>
          </a:xfrm>
          <a:prstGeom prst="rect">
            <a:avLst/>
          </a:prstGeom>
        </p:spPr>
      </p:pic>
      <p:sp>
        <p:nvSpPr>
          <p:cNvPr id="4" name="Globo: línea doblada con barra de énfasis 3">
            <a:extLst>
              <a:ext uri="{FF2B5EF4-FFF2-40B4-BE49-F238E27FC236}">
                <a16:creationId xmlns:a16="http://schemas.microsoft.com/office/drawing/2014/main" id="{F67C57C0-9134-CDEB-EA1C-002BC0A1AC7B}"/>
              </a:ext>
            </a:extLst>
          </p:cNvPr>
          <p:cNvSpPr/>
          <p:nvPr/>
        </p:nvSpPr>
        <p:spPr>
          <a:xfrm>
            <a:off x="2308391" y="103562"/>
            <a:ext cx="807360" cy="344244"/>
          </a:xfrm>
          <a:prstGeom prst="accentCallout2">
            <a:avLst>
              <a:gd name="adj1" fmla="val 48601"/>
              <a:gd name="adj2" fmla="val 106961"/>
              <a:gd name="adj3" fmla="val 48214"/>
              <a:gd name="adj4" fmla="val 205851"/>
              <a:gd name="adj5" fmla="val 214842"/>
              <a:gd name="adj6" fmla="val 4281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Cable</a:t>
            </a:r>
          </a:p>
        </p:txBody>
      </p:sp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16729897-5FE9-45D2-D807-5AE0FFF65A4C}"/>
              </a:ext>
            </a:extLst>
          </p:cNvPr>
          <p:cNvSpPr/>
          <p:nvPr/>
        </p:nvSpPr>
        <p:spPr>
          <a:xfrm>
            <a:off x="7259646" y="415498"/>
            <a:ext cx="904973" cy="612024"/>
          </a:xfrm>
          <a:prstGeom prst="wedgeEllipseCallout">
            <a:avLst>
              <a:gd name="adj1" fmla="val -66517"/>
              <a:gd name="adj2" fmla="val 167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144824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313</Words>
  <Application>Microsoft Office PowerPoint</Application>
  <PresentationFormat>Panorámica</PresentationFormat>
  <Paragraphs>52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Trebuchet MS</vt:lpstr>
      <vt:lpstr>Tema de Office</vt:lpstr>
      <vt:lpstr>PRÁCTICA 6</vt:lpstr>
      <vt:lpstr>Contenido </vt:lpstr>
      <vt:lpstr>Aprendizaje </vt:lpstr>
      <vt:lpstr>Objetivo </vt:lpstr>
      <vt:lpstr>Forma de trabajo</vt:lpstr>
      <vt:lpstr>Componentes necesarios</vt:lpstr>
      <vt:lpstr>Conexiones </vt:lpstr>
      <vt:lpstr>Paso 1</vt:lpstr>
      <vt:lpstr>Paso 2</vt:lpstr>
      <vt:lpstr>Paso 3</vt:lpstr>
      <vt:lpstr>Paso 4</vt:lpstr>
      <vt:lpstr>Paso 5</vt:lpstr>
      <vt:lpstr>Paso 6</vt:lpstr>
      <vt:lpstr>Programación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127</cp:revision>
  <dcterms:created xsi:type="dcterms:W3CDTF">2017-08-15T18:33:09Z</dcterms:created>
  <dcterms:modified xsi:type="dcterms:W3CDTF">2022-08-23T22:01:30Z</dcterms:modified>
</cp:coreProperties>
</file>