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handoutMasterIdLst>
    <p:handoutMasterId r:id="rId21"/>
  </p:handoutMasterIdLst>
  <p:sldIdLst>
    <p:sldId id="453" r:id="rId2"/>
    <p:sldId id="365" r:id="rId3"/>
    <p:sldId id="367" r:id="rId4"/>
    <p:sldId id="431" r:id="rId5"/>
    <p:sldId id="369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386" r:id="rId15"/>
    <p:sldId id="428" r:id="rId16"/>
    <p:sldId id="387" r:id="rId17"/>
    <p:sldId id="388" r:id="rId18"/>
    <p:sldId id="389" r:id="rId19"/>
    <p:sldId id="429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A949D87-8DD7-2F04-FD39-22761D1EF8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83A0F5-4554-C871-A9E0-1F66415CA6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7185E-8BBC-4DDC-A734-C9F0CC3A04C4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29BE15-114C-5510-EAB4-3A90FE540F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F71500-F859-F9D7-237E-BED749868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D5B5B-AADC-492D-AE5C-F7918CE971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53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1" y="6393175"/>
            <a:ext cx="1891362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76811-6737-3537-8391-EBA761BDB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PRÁCTICA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CBFDBF-E095-67A9-92E6-832C4CCD1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2</a:t>
            </a:r>
          </a:p>
        </p:txBody>
      </p:sp>
    </p:spTree>
    <p:extLst>
      <p:ext uri="{BB962C8B-B14F-4D97-AF65-F5344CB8AC3E}">
        <p14:creationId xmlns:p14="http://schemas.microsoft.com/office/powerpoint/2010/main" val="188921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128BB-C096-28CB-91BC-F62E051A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3</a:t>
            </a:r>
          </a:p>
        </p:txBody>
      </p:sp>
      <p:pic>
        <p:nvPicPr>
          <p:cNvPr id="3" name="Imagen 2" descr="Tabla, Calendario&#10;&#10;Descripción generada automáticamente con confianza media">
            <a:extLst>
              <a:ext uri="{FF2B5EF4-FFF2-40B4-BE49-F238E27FC236}">
                <a16:creationId xmlns:a16="http://schemas.microsoft.com/office/drawing/2014/main" id="{B97D800C-5DA4-8E57-22D3-A825CE21F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0" b="6867"/>
          <a:stretch/>
        </p:blipFill>
        <p:spPr>
          <a:xfrm>
            <a:off x="914400" y="914400"/>
            <a:ext cx="10362863" cy="57852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DCE99984-7A1F-3D4A-F92F-B1B1EAA7D5AB}"/>
              </a:ext>
            </a:extLst>
          </p:cNvPr>
          <p:cNvSpPr/>
          <p:nvPr/>
        </p:nvSpPr>
        <p:spPr>
          <a:xfrm>
            <a:off x="2188478" y="356309"/>
            <a:ext cx="807360" cy="344244"/>
          </a:xfrm>
          <a:prstGeom prst="accentCallout2">
            <a:avLst>
              <a:gd name="adj1" fmla="val 48601"/>
              <a:gd name="adj2" fmla="val 106961"/>
              <a:gd name="adj3" fmla="val 48214"/>
              <a:gd name="adj4" fmla="val 205851"/>
              <a:gd name="adj5" fmla="val 252793"/>
              <a:gd name="adj6" fmla="val 4135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0F471C6A-55EF-3AA5-7271-CB2EBF923B92}"/>
              </a:ext>
            </a:extLst>
          </p:cNvPr>
          <p:cNvSpPr/>
          <p:nvPr/>
        </p:nvSpPr>
        <p:spPr>
          <a:xfrm>
            <a:off x="7658929" y="394229"/>
            <a:ext cx="957734" cy="612648"/>
          </a:xfrm>
          <a:prstGeom prst="wedgeEllipseCallout">
            <a:avLst>
              <a:gd name="adj1" fmla="val -162167"/>
              <a:gd name="adj2" fmla="val 172924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40462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5281C-38E3-6788-6603-666138BB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4</a:t>
            </a:r>
          </a:p>
        </p:txBody>
      </p:sp>
      <p:pic>
        <p:nvPicPr>
          <p:cNvPr id="3" name="Imagen 2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0226992B-5E90-068A-78C0-7F1EBF84B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0" b="5955"/>
          <a:stretch/>
        </p:blipFill>
        <p:spPr>
          <a:xfrm>
            <a:off x="2004075" y="0"/>
            <a:ext cx="8874457" cy="6862848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76F89710-D211-F988-02CF-1C7879CA9A79}"/>
              </a:ext>
            </a:extLst>
          </p:cNvPr>
          <p:cNvSpPr/>
          <p:nvPr/>
        </p:nvSpPr>
        <p:spPr>
          <a:xfrm>
            <a:off x="288145" y="1535682"/>
            <a:ext cx="807360" cy="344244"/>
          </a:xfrm>
          <a:prstGeom prst="accentCallout2">
            <a:avLst>
              <a:gd name="adj1" fmla="val 48601"/>
              <a:gd name="adj2" fmla="val 106961"/>
              <a:gd name="adj3" fmla="val 48214"/>
              <a:gd name="adj4" fmla="val 175493"/>
              <a:gd name="adj5" fmla="val 319577"/>
              <a:gd name="adj6" fmla="val 32129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300511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F40A0-F41B-CDE5-AD5F-0B6DB96E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5</a:t>
            </a:r>
          </a:p>
        </p:txBody>
      </p:sp>
      <p:pic>
        <p:nvPicPr>
          <p:cNvPr id="3" name="Imagen 2" descr="Imagen que contiene Tabla&#10;&#10;Descripción generada automáticamente">
            <a:extLst>
              <a:ext uri="{FF2B5EF4-FFF2-40B4-BE49-F238E27FC236}">
                <a16:creationId xmlns:a16="http://schemas.microsoft.com/office/drawing/2014/main" id="{494AF27E-0631-CED7-922D-27133C741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0" b="5955"/>
          <a:stretch/>
        </p:blipFill>
        <p:spPr>
          <a:xfrm>
            <a:off x="2005200" y="0"/>
            <a:ext cx="8872845" cy="68616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9A53FEC9-DF5F-FC2D-FDD5-1EA47D29E05A}"/>
              </a:ext>
            </a:extLst>
          </p:cNvPr>
          <p:cNvSpPr/>
          <p:nvPr/>
        </p:nvSpPr>
        <p:spPr>
          <a:xfrm>
            <a:off x="288145" y="1535682"/>
            <a:ext cx="807360" cy="344244"/>
          </a:xfrm>
          <a:prstGeom prst="accentCallout2">
            <a:avLst>
              <a:gd name="adj1" fmla="val 48601"/>
              <a:gd name="adj2" fmla="val 106961"/>
              <a:gd name="adj3" fmla="val 48214"/>
              <a:gd name="adj4" fmla="val 175493"/>
              <a:gd name="adj5" fmla="val 292193"/>
              <a:gd name="adj6" fmla="val 2956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256121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CCBB5-349B-B56E-01CB-D90C6199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6</a:t>
            </a:r>
          </a:p>
        </p:txBody>
      </p:sp>
      <p:pic>
        <p:nvPicPr>
          <p:cNvPr id="3" name="Imagen 2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5DCE66F8-A0D4-D1D7-FB5A-B0953E6AE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0" b="5955"/>
          <a:stretch/>
        </p:blipFill>
        <p:spPr>
          <a:xfrm>
            <a:off x="2005200" y="0"/>
            <a:ext cx="8872847" cy="68616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7AE343AF-7C20-030D-9FAF-8D9FCE8DEF57}"/>
              </a:ext>
            </a:extLst>
          </p:cNvPr>
          <p:cNvSpPr/>
          <p:nvPr/>
        </p:nvSpPr>
        <p:spPr>
          <a:xfrm>
            <a:off x="288145" y="1535682"/>
            <a:ext cx="807360" cy="344244"/>
          </a:xfrm>
          <a:prstGeom prst="accentCallout2">
            <a:avLst>
              <a:gd name="adj1" fmla="val 48601"/>
              <a:gd name="adj2" fmla="val 106961"/>
              <a:gd name="adj3" fmla="val 48214"/>
              <a:gd name="adj4" fmla="val 175493"/>
              <a:gd name="adj5" fmla="val 344223"/>
              <a:gd name="adj6" fmla="val 26875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7A732092-72A4-A891-817A-0181F173B55D}"/>
              </a:ext>
            </a:extLst>
          </p:cNvPr>
          <p:cNvSpPr/>
          <p:nvPr/>
        </p:nvSpPr>
        <p:spPr>
          <a:xfrm>
            <a:off x="7677783" y="648942"/>
            <a:ext cx="957734" cy="612648"/>
          </a:xfrm>
          <a:prstGeom prst="wedgeEllipseCallout">
            <a:avLst>
              <a:gd name="adj1" fmla="val -195632"/>
              <a:gd name="adj2" fmla="val 285249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A0</a:t>
            </a:r>
          </a:p>
        </p:txBody>
      </p:sp>
    </p:spTree>
    <p:extLst>
      <p:ext uri="{BB962C8B-B14F-4D97-AF65-F5344CB8AC3E}">
        <p14:creationId xmlns:p14="http://schemas.microsoft.com/office/powerpoint/2010/main" val="331750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E8AF8-4876-547E-7F7C-07C46D03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E1132-F799-769D-92FE-B576F59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sz="2400" dirty="0"/>
              <a:t>Dar doble clic en el icono del escritorio que dice S4A, para abrir el programa. </a:t>
            </a:r>
          </a:p>
          <a:p>
            <a:endParaRPr lang="es-MX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510C5DDD-10B1-9B53-A533-3CC63F330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599" y="2008668"/>
            <a:ext cx="1786801" cy="178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39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E1132-F799-769D-92FE-B576F59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s-MX" sz="2400" dirty="0"/>
              <a:t>Crear una variable </a:t>
            </a:r>
            <a:r>
              <a:rPr lang="es-MX" dirty="0"/>
              <a:t>llamada “luz”</a:t>
            </a:r>
            <a:endParaRPr lang="es-MX" sz="2400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43D0C3-F115-97E1-6AB8-38B765329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56" t="40000" r="39085" b="41647"/>
          <a:stretch/>
        </p:blipFill>
        <p:spPr>
          <a:xfrm>
            <a:off x="4234927" y="2461242"/>
            <a:ext cx="3722146" cy="19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0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Arrastrar y acomodar los bloques como se muestra en la imagen, que se encuentran en la sección de control, variables y movimiento, seleccionar los números correspondientes. 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E0D19C-57E1-8E9B-20A4-97397719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14" y="2607089"/>
            <a:ext cx="5895771" cy="2093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35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s-MX" sz="2400" dirty="0"/>
              <a:t>Conectar cable USB al Arduino y a la computadora.</a:t>
            </a:r>
          </a:p>
          <a:p>
            <a:endParaRPr lang="es-MX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5EC3410-73D9-555E-2DA7-0579FB660FE3}"/>
              </a:ext>
            </a:extLst>
          </p:cNvPr>
          <p:cNvGrpSpPr/>
          <p:nvPr/>
        </p:nvGrpSpPr>
        <p:grpSpPr>
          <a:xfrm>
            <a:off x="756298" y="2044615"/>
            <a:ext cx="10980154" cy="2768770"/>
            <a:chOff x="870708" y="2619380"/>
            <a:chExt cx="10980154" cy="276877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62ECC6B-CAE6-89FC-E37B-270B5C488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0708" y="2619380"/>
              <a:ext cx="2340000" cy="23400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88A6887-5A07-FA81-7988-5EB30645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5731" y="3092187"/>
              <a:ext cx="1804500" cy="1394386"/>
            </a:xfrm>
            <a:prstGeom prst="rect">
              <a:avLst/>
            </a:prstGeom>
          </p:spPr>
        </p:pic>
        <p:pic>
          <p:nvPicPr>
            <p:cNvPr id="8" name="Imagen 7" descr="Teclado de computadora&#10;&#10;Descripción generada automáticamente">
              <a:extLst>
                <a:ext uri="{FF2B5EF4-FFF2-40B4-BE49-F238E27FC236}">
                  <a16:creationId xmlns:a16="http://schemas.microsoft.com/office/drawing/2014/main" id="{1F458DA8-CFA5-82D9-53C6-A0072BAC0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896"/>
            <a:stretch/>
          </p:blipFill>
          <p:spPr>
            <a:xfrm>
              <a:off x="7297873" y="2823520"/>
              <a:ext cx="4552989" cy="256463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27FC122-74B2-5260-F63E-9724A4D98842}"/>
                </a:ext>
              </a:extLst>
            </p:cNvPr>
            <p:cNvCxnSpPr>
              <a:cxnSpLocks/>
            </p:cNvCxnSpPr>
            <p:nvPr/>
          </p:nvCxnSpPr>
          <p:spPr>
            <a:xfrm>
              <a:off x="6349052" y="4105835"/>
              <a:ext cx="720000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907CCD8C-97DA-292B-33BD-9529A4CCC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4343" y="4105835"/>
              <a:ext cx="720000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E3F8BB9-CC65-FE46-21D0-E20BE2A743FD}"/>
                </a:ext>
              </a:extLst>
            </p:cNvPr>
            <p:cNvSpPr/>
            <p:nvPr/>
          </p:nvSpPr>
          <p:spPr>
            <a:xfrm>
              <a:off x="8939605" y="3911758"/>
              <a:ext cx="1080000" cy="108000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894129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s-MX" sz="2400" dirty="0"/>
              <a:t>Dar clic en la bandera verde para correr el programa en la tarjeta.</a:t>
            </a:r>
          </a:p>
          <a:p>
            <a:pPr marL="0" indent="0">
              <a:buNone/>
            </a:pPr>
            <a:r>
              <a:rPr lang="es-MX" sz="2400" i="1" dirty="0"/>
              <a:t>Se iluminará el contorno del programa indicando que se llevó a cabo correctamente.</a:t>
            </a:r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3ADEF0D-3D5E-0301-DD4A-CC004F7B6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16" t="6078" b="58039"/>
          <a:stretch/>
        </p:blipFill>
        <p:spPr>
          <a:xfrm>
            <a:off x="3545549" y="2614108"/>
            <a:ext cx="4562307" cy="3111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Bocadillo: ovalado 12">
            <a:extLst>
              <a:ext uri="{FF2B5EF4-FFF2-40B4-BE49-F238E27FC236}">
                <a16:creationId xmlns:a16="http://schemas.microsoft.com/office/drawing/2014/main" id="{44FFE800-8435-F19A-746C-BC9286E604C7}"/>
              </a:ext>
            </a:extLst>
          </p:cNvPr>
          <p:cNvSpPr/>
          <p:nvPr/>
        </p:nvSpPr>
        <p:spPr>
          <a:xfrm>
            <a:off x="8621284" y="4946334"/>
            <a:ext cx="914400" cy="612648"/>
          </a:xfrm>
          <a:prstGeom prst="wedgeEllipseCallout">
            <a:avLst>
              <a:gd name="adj1" fmla="val -167894"/>
              <a:gd name="adj2" fmla="val -379992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CLIC</a:t>
            </a:r>
          </a:p>
        </p:txBody>
      </p:sp>
    </p:spTree>
    <p:extLst>
      <p:ext uri="{BB962C8B-B14F-4D97-AF65-F5344CB8AC3E}">
        <p14:creationId xmlns:p14="http://schemas.microsoft.com/office/powerpoint/2010/main" val="1802837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s-MX" sz="2400" dirty="0"/>
              <a:t>En la parte superior de la tabla de sensores, aparecerá el nombre de la variable, la cual, indicará el valor del sensor.</a:t>
            </a:r>
            <a:endParaRPr lang="es-MX" sz="2400" i="1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E9E0B1-B12A-E6F8-4418-B8EF31E93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5" t="19370" r="60293" b="27040"/>
          <a:stretch/>
        </p:blipFill>
        <p:spPr>
          <a:xfrm>
            <a:off x="4942461" y="2206947"/>
            <a:ext cx="2307078" cy="28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6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Objetivo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Forma de trabajo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Componentes necesarios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Conexiones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Programación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22291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Desarrollar habilidades de trabajo en equipo y comunicación.</a:t>
            </a:r>
          </a:p>
          <a:p>
            <a:r>
              <a:rPr lang="es-MX" dirty="0"/>
              <a:t>Identificar y conectar de manera adecuada los componentes que forman parte del circuito.</a:t>
            </a:r>
          </a:p>
          <a:p>
            <a:r>
              <a:rPr lang="es-MX" dirty="0"/>
              <a:t>Comprender el funcionamiento básico de cada uno de los componentes y su papel dentro del circuito.</a:t>
            </a:r>
          </a:p>
          <a:p>
            <a:r>
              <a:rPr lang="es-MX" dirty="0"/>
              <a:t>Comprender la lógica de programación de cada uno de los bloques y construir un conjunto de instrucciones para completar el programa que se cargará en la tarjeta Arduino.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158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4EDF8-B416-9393-6CB4-E481020E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9F794-1CE4-6A32-95D9-FB81E633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989704"/>
            <a:ext cx="5344433" cy="5328295"/>
          </a:xfrm>
        </p:spPr>
        <p:txBody>
          <a:bodyPr/>
          <a:lstStyle/>
          <a:p>
            <a:r>
              <a:rPr lang="es-MX" dirty="0"/>
              <a:t>Visualizar los valores de la lectura del sensor de luz.</a:t>
            </a:r>
          </a:p>
          <a:p>
            <a:endParaRPr lang="es-MX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B3D91AAC-974F-F4C2-7B3E-75B9CC639A55}"/>
              </a:ext>
            </a:extLst>
          </p:cNvPr>
          <p:cNvGrpSpPr/>
          <p:nvPr/>
        </p:nvGrpSpPr>
        <p:grpSpPr>
          <a:xfrm>
            <a:off x="3567304" y="2276445"/>
            <a:ext cx="7918926" cy="3183899"/>
            <a:chOff x="2617314" y="2033560"/>
            <a:chExt cx="6843838" cy="2751647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8E9A70FC-15AB-C6A8-CC90-B21D9822D3DA}"/>
                </a:ext>
              </a:extLst>
            </p:cNvPr>
            <p:cNvSpPr/>
            <p:nvPr/>
          </p:nvSpPr>
          <p:spPr>
            <a:xfrm>
              <a:off x="2617314" y="3408156"/>
              <a:ext cx="6840000" cy="137360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0000"/>
              </a:schemeClr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37" name="Gráfico 36" descr="Sol">
              <a:extLst>
                <a:ext uri="{FF2B5EF4-FFF2-40B4-BE49-F238E27FC236}">
                  <a16:creationId xmlns:a16="http://schemas.microsoft.com/office/drawing/2014/main" id="{B5899172-AFF7-9497-2DB8-9300167F5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32163" y="2033560"/>
              <a:ext cx="1368000" cy="1368000"/>
            </a:xfrm>
            <a:prstGeom prst="rect">
              <a:avLst/>
            </a:prstGeom>
          </p:spPr>
        </p:pic>
        <p:pic>
          <p:nvPicPr>
            <p:cNvPr id="38" name="Gráfico 37" descr="Luna y estrellas">
              <a:extLst>
                <a:ext uri="{FF2B5EF4-FFF2-40B4-BE49-F238E27FC236}">
                  <a16:creationId xmlns:a16="http://schemas.microsoft.com/office/drawing/2014/main" id="{B8E8688A-3BA3-074A-4738-F7C0F5CD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17314" y="3417207"/>
              <a:ext cx="1368000" cy="1368000"/>
            </a:xfrm>
            <a:prstGeom prst="rect">
              <a:avLst/>
            </a:prstGeom>
          </p:spPr>
        </p:pic>
        <p:pic>
          <p:nvPicPr>
            <p:cNvPr id="39" name="Gráfico 38" descr="Flecha: recto">
              <a:extLst>
                <a:ext uri="{FF2B5EF4-FFF2-40B4-BE49-F238E27FC236}">
                  <a16:creationId xmlns:a16="http://schemas.microsoft.com/office/drawing/2014/main" id="{31E52862-D5F0-8818-1DFB-AE6C939C0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3958196" y="2220412"/>
              <a:ext cx="630976" cy="630976"/>
            </a:xfrm>
            <a:prstGeom prst="rect">
              <a:avLst/>
            </a:prstGeom>
          </p:spPr>
        </p:pic>
        <p:pic>
          <p:nvPicPr>
            <p:cNvPr id="45" name="Gráfico 44" descr="Flecha: recto">
              <a:extLst>
                <a:ext uri="{FF2B5EF4-FFF2-40B4-BE49-F238E27FC236}">
                  <a16:creationId xmlns:a16="http://schemas.microsoft.com/office/drawing/2014/main" id="{AD8FA90D-CD54-F821-049E-A91BCC59E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3958196" y="2597650"/>
              <a:ext cx="630976" cy="630976"/>
            </a:xfrm>
            <a:prstGeom prst="rect">
              <a:avLst/>
            </a:prstGeom>
          </p:spPr>
        </p:pic>
        <p:pic>
          <p:nvPicPr>
            <p:cNvPr id="46" name="Gráfico 45" descr="Flecha: recto">
              <a:extLst>
                <a:ext uri="{FF2B5EF4-FFF2-40B4-BE49-F238E27FC236}">
                  <a16:creationId xmlns:a16="http://schemas.microsoft.com/office/drawing/2014/main" id="{8D904853-25BD-B51A-B525-DCABE94C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4581535" y="2220413"/>
              <a:ext cx="630976" cy="630976"/>
            </a:xfrm>
            <a:prstGeom prst="rect">
              <a:avLst/>
            </a:prstGeom>
          </p:spPr>
        </p:pic>
        <p:pic>
          <p:nvPicPr>
            <p:cNvPr id="47" name="Gráfico 46" descr="Flecha: recto">
              <a:extLst>
                <a:ext uri="{FF2B5EF4-FFF2-40B4-BE49-F238E27FC236}">
                  <a16:creationId xmlns:a16="http://schemas.microsoft.com/office/drawing/2014/main" id="{9E563D77-24A5-3A7E-6F61-757847054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4581535" y="2597651"/>
              <a:ext cx="630976" cy="630976"/>
            </a:xfrm>
            <a:prstGeom prst="rect">
              <a:avLst/>
            </a:prstGeom>
          </p:spPr>
        </p:pic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76E5B323-D0D4-6E68-CF62-797B5C5CC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85515" y="1992224"/>
              <a:ext cx="1183625" cy="1442785"/>
            </a:xfrm>
            <a:prstGeom prst="rect">
              <a:avLst/>
            </a:prstGeom>
          </p:spPr>
        </p:pic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4F8F5265-7BB7-ED16-5BFC-02C8CC0AB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85514" y="3373567"/>
              <a:ext cx="1183625" cy="1442785"/>
            </a:xfrm>
            <a:prstGeom prst="rect">
              <a:avLst/>
            </a:prstGeom>
          </p:spPr>
        </p:pic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F176BF1D-04E3-945F-75BF-C051900739E1}"/>
                </a:ext>
              </a:extLst>
            </p:cNvPr>
            <p:cNvCxnSpPr>
              <a:cxnSpLocks/>
            </p:cNvCxnSpPr>
            <p:nvPr/>
          </p:nvCxnSpPr>
          <p:spPr>
            <a:xfrm>
              <a:off x="2621152" y="3398051"/>
              <a:ext cx="684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Gráfico 52" descr="Flecha: recto">
              <a:extLst>
                <a:ext uri="{FF2B5EF4-FFF2-40B4-BE49-F238E27FC236}">
                  <a16:creationId xmlns:a16="http://schemas.microsoft.com/office/drawing/2014/main" id="{E91A1477-FC02-F6B3-435A-40BF711C8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8521850" y="2274664"/>
              <a:ext cx="914400" cy="914400"/>
            </a:xfrm>
            <a:prstGeom prst="rect">
              <a:avLst/>
            </a:prstGeom>
          </p:spPr>
        </p:pic>
        <p:pic>
          <p:nvPicPr>
            <p:cNvPr id="54" name="Gráfico 53" descr="Flecha: recto">
              <a:extLst>
                <a:ext uri="{FF2B5EF4-FFF2-40B4-BE49-F238E27FC236}">
                  <a16:creationId xmlns:a16="http://schemas.microsoft.com/office/drawing/2014/main" id="{F5720B4A-F182-E9FE-3ECC-D7F2C88EF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8521850" y="3751469"/>
              <a:ext cx="914400" cy="914400"/>
            </a:xfrm>
            <a:prstGeom prst="rect">
              <a:avLst/>
            </a:prstGeom>
          </p:spPr>
        </p:pic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B8E80187-8ED3-E75A-2886-68F9CC6A01F5}"/>
                </a:ext>
              </a:extLst>
            </p:cNvPr>
            <p:cNvSpPr txBox="1"/>
            <p:nvPr/>
          </p:nvSpPr>
          <p:spPr>
            <a:xfrm>
              <a:off x="6908161" y="2131699"/>
              <a:ext cx="1614241" cy="1037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Aumenta el</a:t>
              </a:r>
            </a:p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valor de la </a:t>
              </a:r>
            </a:p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variable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FC8F2050-53A0-98C3-5D3F-A732847D308D}"/>
                </a:ext>
              </a:extLst>
            </p:cNvPr>
            <p:cNvSpPr txBox="1"/>
            <p:nvPr/>
          </p:nvSpPr>
          <p:spPr>
            <a:xfrm>
              <a:off x="6818831" y="3607039"/>
              <a:ext cx="1792899" cy="1037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Disminuye el</a:t>
              </a:r>
            </a:p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valor de la </a:t>
              </a:r>
            </a:p>
            <a:p>
              <a:pPr algn="ctr"/>
              <a:r>
                <a:rPr lang="es-MX" sz="2400" dirty="0">
                  <a:solidFill>
                    <a:srgbClr val="C00000"/>
                  </a:solidFill>
                  <a:latin typeface="Arial Rounded MT Bold" panose="020F0704030504030204" pitchFamily="34" charset="0"/>
                </a:rPr>
                <a:t>variable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996C0ABB-411F-5B0B-ABD0-BAEA497181BD}"/>
                </a:ext>
              </a:extLst>
            </p:cNvPr>
            <p:cNvSpPr/>
            <p:nvPr/>
          </p:nvSpPr>
          <p:spPr>
            <a:xfrm>
              <a:off x="2617314" y="2033560"/>
              <a:ext cx="6840000" cy="2748204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44312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F6840-3410-3E78-D519-285D9CE0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4E8D5-8998-51D0-C5AC-411B03BD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_tradnl" sz="2400" b="1" dirty="0"/>
              <a:t>ROL 1: Electrónico </a:t>
            </a:r>
          </a:p>
          <a:p>
            <a:pPr marL="0" lvl="0" indent="0" algn="just">
              <a:buNone/>
            </a:pPr>
            <a:r>
              <a:rPr lang="es-ES_tradnl" sz="2400" dirty="0"/>
              <a:t>Se encarga de hacer las conexiones necesarias de los componentes electrónicos.</a:t>
            </a:r>
            <a:endParaRPr lang="es-MX" sz="2400" dirty="0"/>
          </a:p>
          <a:p>
            <a:pPr lvl="0" algn="just"/>
            <a:r>
              <a:rPr lang="es-ES_tradnl" sz="2400" b="1" dirty="0"/>
              <a:t>ROL 2: Programador </a:t>
            </a:r>
          </a:p>
          <a:p>
            <a:pPr marL="0" lvl="0" indent="0" algn="just">
              <a:buNone/>
            </a:pPr>
            <a:r>
              <a:rPr lang="es-ES_tradnl" sz="2400" dirty="0"/>
              <a:t>Se encarga de realizar el programa en la computadora.</a:t>
            </a:r>
          </a:p>
          <a:p>
            <a:pPr algn="just"/>
            <a:r>
              <a:rPr lang="es-ES_tradnl" sz="2400" b="1" dirty="0"/>
              <a:t>ROL 3: Apoyo técnico </a:t>
            </a:r>
          </a:p>
          <a:p>
            <a:pPr marL="0" indent="0" algn="just">
              <a:buNone/>
            </a:pPr>
            <a:r>
              <a:rPr lang="es-ES_tradnl" sz="2400" dirty="0"/>
              <a:t>Se encarga de apoyar al electrónico y programador.</a:t>
            </a:r>
          </a:p>
          <a:p>
            <a:pPr algn="just"/>
            <a:r>
              <a:rPr lang="es-ES_tradnl" sz="2400" b="1" dirty="0"/>
              <a:t>ROL 4: Administrador (Opcional)</a:t>
            </a:r>
          </a:p>
          <a:p>
            <a:pPr marL="0" indent="0" algn="just">
              <a:buNone/>
            </a:pPr>
            <a:r>
              <a:rPr lang="es-ES_tradnl" sz="2400" dirty="0"/>
              <a:t>Se encarga de revisar los componentes y recursos y se asegura de que el equipo esté completo.</a:t>
            </a:r>
            <a:endParaRPr lang="es-MX" sz="2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64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EDF47-4323-727F-DDFE-C8DDA81A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necesarios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D7B5F7-2377-E3BB-A911-43FB224E4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8" t="21490" r="15359" b="11372"/>
          <a:stretch/>
        </p:blipFill>
        <p:spPr>
          <a:xfrm>
            <a:off x="1264598" y="914396"/>
            <a:ext cx="9662804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4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AE6A6-9D7B-B559-94B5-D5D64C41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Conexiones </a:t>
            </a:r>
          </a:p>
        </p:txBody>
      </p:sp>
      <p:pic>
        <p:nvPicPr>
          <p:cNvPr id="3" name="Imagen 2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66874D50-B427-1AE3-E00C-CDFA5650E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0" b="5440"/>
          <a:stretch/>
        </p:blipFill>
        <p:spPr>
          <a:xfrm>
            <a:off x="2220286" y="830997"/>
            <a:ext cx="7751428" cy="60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6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2B456-E2DC-D0B0-8C55-D73D5B18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1</a:t>
            </a:r>
          </a:p>
        </p:txBody>
      </p:sp>
      <p:pic>
        <p:nvPicPr>
          <p:cNvPr id="3" name="Imagen 2" descr="Calendario&#10;&#10;Descripción generada automáticamente">
            <a:extLst>
              <a:ext uri="{FF2B5EF4-FFF2-40B4-BE49-F238E27FC236}">
                <a16:creationId xmlns:a16="http://schemas.microsoft.com/office/drawing/2014/main" id="{C05CBB0A-3C5B-8FE6-058F-61B63632B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0" b="7843"/>
          <a:stretch/>
        </p:blipFill>
        <p:spPr>
          <a:xfrm>
            <a:off x="915797" y="1513049"/>
            <a:ext cx="10360405" cy="5185131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36177097-F16F-9750-B384-231F578E2FBE}"/>
              </a:ext>
            </a:extLst>
          </p:cNvPr>
          <p:cNvSpPr/>
          <p:nvPr/>
        </p:nvSpPr>
        <p:spPr>
          <a:xfrm>
            <a:off x="2395205" y="344141"/>
            <a:ext cx="1118795" cy="344244"/>
          </a:xfrm>
          <a:prstGeom prst="accentCallout2">
            <a:avLst>
              <a:gd name="adj1" fmla="val 48601"/>
              <a:gd name="adj2" fmla="val 106961"/>
              <a:gd name="adj3" fmla="val 41964"/>
              <a:gd name="adj4" fmla="val 221840"/>
              <a:gd name="adj5" fmla="val 327077"/>
              <a:gd name="adj6" fmla="val 4068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74655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642FC-8BCD-3EB4-93F3-377FB751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2</a:t>
            </a:r>
          </a:p>
        </p:txBody>
      </p:sp>
      <p:pic>
        <p:nvPicPr>
          <p:cNvPr id="3" name="Imagen 2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518DC532-1C0C-40F2-51B2-6A9EA0916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0" b="6867"/>
          <a:stretch/>
        </p:blipFill>
        <p:spPr>
          <a:xfrm>
            <a:off x="915798" y="914352"/>
            <a:ext cx="10360404" cy="5783828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3FF1019E-682A-4C21-024F-B3C50F632BE8}"/>
              </a:ext>
            </a:extLst>
          </p:cNvPr>
          <p:cNvSpPr/>
          <p:nvPr/>
        </p:nvSpPr>
        <p:spPr>
          <a:xfrm>
            <a:off x="2188478" y="356309"/>
            <a:ext cx="807360" cy="344244"/>
          </a:xfrm>
          <a:prstGeom prst="accentCallout2">
            <a:avLst>
              <a:gd name="adj1" fmla="val 48601"/>
              <a:gd name="adj2" fmla="val 106961"/>
              <a:gd name="adj3" fmla="val 48214"/>
              <a:gd name="adj4" fmla="val 205851"/>
              <a:gd name="adj5" fmla="val 184333"/>
              <a:gd name="adj6" fmla="val 37969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FDB2CF42-C201-449D-5D59-ED009046AA33}"/>
              </a:ext>
            </a:extLst>
          </p:cNvPr>
          <p:cNvSpPr/>
          <p:nvPr/>
        </p:nvSpPr>
        <p:spPr>
          <a:xfrm>
            <a:off x="7734344" y="260027"/>
            <a:ext cx="957734" cy="612648"/>
          </a:xfrm>
          <a:prstGeom prst="wedgeEllipseCallout">
            <a:avLst>
              <a:gd name="adj1" fmla="val -119843"/>
              <a:gd name="adj2" fmla="val 196005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175892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325</Words>
  <Application>Microsoft Office PowerPoint</Application>
  <PresentationFormat>Panorámica</PresentationFormat>
  <Paragraphs>57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Trebuchet MS</vt:lpstr>
      <vt:lpstr>Tema de Office</vt:lpstr>
      <vt:lpstr>PRÁCTICA 12</vt:lpstr>
      <vt:lpstr>Contenido </vt:lpstr>
      <vt:lpstr>Aprendizaje </vt:lpstr>
      <vt:lpstr>Objetivo </vt:lpstr>
      <vt:lpstr>Forma de trabajo</vt:lpstr>
      <vt:lpstr>Componentes necesarios</vt:lpstr>
      <vt:lpstr>Conexiones </vt:lpstr>
      <vt:lpstr>Paso 1</vt:lpstr>
      <vt:lpstr>Paso 2</vt:lpstr>
      <vt:lpstr>Paso 3</vt:lpstr>
      <vt:lpstr>Paso 4</vt:lpstr>
      <vt:lpstr>Paso 5</vt:lpstr>
      <vt:lpstr>Paso 6</vt:lpstr>
      <vt:lpstr>Programación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129</cp:revision>
  <dcterms:created xsi:type="dcterms:W3CDTF">2017-08-15T18:33:09Z</dcterms:created>
  <dcterms:modified xsi:type="dcterms:W3CDTF">2022-08-23T22:02:49Z</dcterms:modified>
</cp:coreProperties>
</file>