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390" r:id="rId2"/>
    <p:sldId id="365" r:id="rId3"/>
    <p:sldId id="367" r:id="rId4"/>
    <p:sldId id="368" r:id="rId5"/>
    <p:sldId id="369" r:id="rId6"/>
    <p:sldId id="391" r:id="rId7"/>
    <p:sldId id="392" r:id="rId8"/>
    <p:sldId id="393" r:id="rId9"/>
    <p:sldId id="386" r:id="rId10"/>
    <p:sldId id="387" r:id="rId11"/>
    <p:sldId id="394" r:id="rId12"/>
    <p:sldId id="395" r:id="rId13"/>
    <p:sldId id="388" r:id="rId14"/>
    <p:sldId id="396" r:id="rId15"/>
    <p:sldId id="397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CEDC7-6D3C-AE1B-A058-623764726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16AC71-16C9-4B01-7C76-CDE7350BD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3</a:t>
            </a:r>
          </a:p>
        </p:txBody>
      </p:sp>
    </p:spTree>
    <p:extLst>
      <p:ext uri="{BB962C8B-B14F-4D97-AF65-F5344CB8AC3E}">
        <p14:creationId xmlns:p14="http://schemas.microsoft.com/office/powerpoint/2010/main" val="365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MX" sz="2400" dirty="0"/>
              <a:t>Escribir en el “</a:t>
            </a:r>
            <a:r>
              <a:rPr lang="es-MX" sz="2400" dirty="0" err="1"/>
              <a:t>setup</a:t>
            </a:r>
            <a:r>
              <a:rPr lang="es-MX" sz="2400" dirty="0"/>
              <a:t>” el siguiente código.</a:t>
            </a: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7DD63E-5717-A8C0-5DAE-78677FD92687}"/>
              </a:ext>
            </a:extLst>
          </p:cNvPr>
          <p:cNvSpPr txBox="1"/>
          <p:nvPr/>
        </p:nvSpPr>
        <p:spPr>
          <a:xfrm>
            <a:off x="626253" y="2668787"/>
            <a:ext cx="10939493" cy="19701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setup</a:t>
            </a:r>
            <a:r>
              <a:rPr lang="es-MX" sz="2800" dirty="0"/>
              <a:t>() {</a:t>
            </a:r>
          </a:p>
          <a:p>
            <a:r>
              <a:rPr lang="es-MX" sz="2800" dirty="0"/>
              <a:t>  </a:t>
            </a:r>
            <a:r>
              <a:rPr lang="es-MX" sz="2800" dirty="0" err="1"/>
              <a:t>pinMode</a:t>
            </a:r>
            <a:r>
              <a:rPr lang="es-MX" sz="2800" dirty="0"/>
              <a:t>(13, OUTPUT);      	// declaramos el pin 13 como salida</a:t>
            </a:r>
          </a:p>
          <a:p>
            <a:r>
              <a:rPr lang="es-MX" sz="2800" dirty="0"/>
              <a:t>  </a:t>
            </a:r>
          </a:p>
          <a:p>
            <a:r>
              <a:rPr lang="es-MX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76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en el “</a:t>
            </a:r>
            <a:r>
              <a:rPr lang="es-MX" sz="2400" dirty="0" err="1"/>
              <a:t>loop</a:t>
            </a:r>
            <a:r>
              <a:rPr lang="es-MX" sz="2400" dirty="0"/>
              <a:t>” el siguiente código.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67D775-89BA-FE56-D647-325537385A28}"/>
              </a:ext>
            </a:extLst>
          </p:cNvPr>
          <p:cNvSpPr txBox="1"/>
          <p:nvPr/>
        </p:nvSpPr>
        <p:spPr>
          <a:xfrm>
            <a:off x="1010566" y="2521031"/>
            <a:ext cx="10170868" cy="334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loop</a:t>
            </a:r>
            <a:r>
              <a:rPr lang="es-MX" sz="2800" dirty="0"/>
              <a:t>() {</a:t>
            </a:r>
          </a:p>
          <a:p>
            <a:r>
              <a:rPr lang="es-MX" sz="2800" dirty="0"/>
              <a:t>  </a:t>
            </a:r>
            <a:r>
              <a:rPr lang="es-MX" sz="2800" dirty="0" err="1"/>
              <a:t>digitalWrite</a:t>
            </a:r>
            <a:r>
              <a:rPr lang="es-MX" sz="2800" dirty="0"/>
              <a:t>(13, HIGH);   	// encendemos el LED</a:t>
            </a:r>
          </a:p>
          <a:p>
            <a:r>
              <a:rPr lang="es-MX" sz="2800" dirty="0"/>
              <a:t>  </a:t>
            </a:r>
            <a:r>
              <a:rPr lang="es-MX" sz="2800" dirty="0" err="1"/>
              <a:t>delay</a:t>
            </a:r>
            <a:r>
              <a:rPr lang="es-MX" sz="2800" dirty="0"/>
              <a:t>(1000);              		// esperamos 1 segundo</a:t>
            </a:r>
          </a:p>
          <a:p>
            <a:r>
              <a:rPr lang="es-MX" sz="2800" dirty="0"/>
              <a:t>  </a:t>
            </a:r>
            <a:r>
              <a:rPr lang="es-MX" sz="2800" dirty="0" err="1"/>
              <a:t>digitalWrite</a:t>
            </a:r>
            <a:r>
              <a:rPr lang="es-MX" sz="2800" dirty="0"/>
              <a:t>(13, LOW);   	// apagamos el LED</a:t>
            </a:r>
          </a:p>
          <a:p>
            <a:r>
              <a:rPr lang="es-MX" sz="2800" dirty="0"/>
              <a:t>  </a:t>
            </a:r>
            <a:r>
              <a:rPr lang="es-MX" sz="2800" dirty="0" err="1"/>
              <a:t>delay</a:t>
            </a:r>
            <a:r>
              <a:rPr lang="es-MX" sz="2800" dirty="0"/>
              <a:t>(1000);              		// esperamos 1 segundo</a:t>
            </a:r>
          </a:p>
          <a:p>
            <a:endParaRPr lang="es-MX" sz="2800" dirty="0"/>
          </a:p>
          <a:p>
            <a:r>
              <a:rPr lang="es-MX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40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Guardar </a:t>
            </a:r>
            <a:r>
              <a:rPr lang="es-MX" dirty="0"/>
              <a:t>y asignar un nombre al archivo.</a:t>
            </a:r>
            <a:endParaRPr lang="es-MX" sz="2400" dirty="0"/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3DEACCF-7D24-94BE-CC61-45F2B69DB79B}"/>
              </a:ext>
            </a:extLst>
          </p:cNvPr>
          <p:cNvGrpSpPr/>
          <p:nvPr/>
        </p:nvGrpSpPr>
        <p:grpSpPr>
          <a:xfrm>
            <a:off x="3071052" y="2589974"/>
            <a:ext cx="6049895" cy="3083149"/>
            <a:chOff x="1948806" y="2336586"/>
            <a:chExt cx="6049895" cy="308314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2FDF6A1-CE87-5949-637F-EA4A3BCFA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4569973" y="2336586"/>
              <a:ext cx="3428728" cy="308314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6BDE299E-6DC4-5AD8-393E-AC0BDF7D4C36}"/>
                </a:ext>
              </a:extLst>
            </p:cNvPr>
            <p:cNvSpPr/>
            <p:nvPr/>
          </p:nvSpPr>
          <p:spPr>
            <a:xfrm>
              <a:off x="1948806" y="3295332"/>
              <a:ext cx="1118795" cy="582828"/>
            </a:xfrm>
            <a:prstGeom prst="accentCallout2">
              <a:avLst>
                <a:gd name="adj1" fmla="val 48601"/>
                <a:gd name="adj2" fmla="val 106961"/>
                <a:gd name="adj3" fmla="val 51339"/>
                <a:gd name="adj4" fmla="val 135301"/>
                <a:gd name="adj5" fmla="val 104191"/>
                <a:gd name="adj6" fmla="val 23020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Guardar como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71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MX" sz="2400" dirty="0"/>
              <a:t>Conectar cable USB al Arduino y a la computadora.</a:t>
            </a:r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5EC3410-73D9-555E-2DA7-0579FB660FE3}"/>
              </a:ext>
            </a:extLst>
          </p:cNvPr>
          <p:cNvGrpSpPr/>
          <p:nvPr/>
        </p:nvGrpSpPr>
        <p:grpSpPr>
          <a:xfrm>
            <a:off x="756298" y="2044615"/>
            <a:ext cx="10980154" cy="2768770"/>
            <a:chOff x="870708" y="2619380"/>
            <a:chExt cx="10980154" cy="276877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2ECC6B-CAE6-89FC-E37B-270B5C48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708" y="2619380"/>
              <a:ext cx="2340000" cy="234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88A6887-5A07-FA81-7988-5EB30645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5731" y="3092187"/>
              <a:ext cx="1804500" cy="1394386"/>
            </a:xfrm>
            <a:prstGeom prst="rect">
              <a:avLst/>
            </a:prstGeom>
          </p:spPr>
        </p:pic>
        <p:pic>
          <p:nvPicPr>
            <p:cNvPr id="8" name="Imagen 7" descr="Teclado de computadora&#10;&#10;Descripción generada automáticamente">
              <a:extLst>
                <a:ext uri="{FF2B5EF4-FFF2-40B4-BE49-F238E27FC236}">
                  <a16:creationId xmlns:a16="http://schemas.microsoft.com/office/drawing/2014/main" id="{1F458DA8-CFA5-82D9-53C6-A0072BAC0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96"/>
            <a:stretch/>
          </p:blipFill>
          <p:spPr>
            <a:xfrm>
              <a:off x="7297873" y="2823520"/>
              <a:ext cx="4552989" cy="25646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27FC122-74B2-5260-F63E-9724A4D98842}"/>
                </a:ext>
              </a:extLst>
            </p:cNvPr>
            <p:cNvCxnSpPr>
              <a:cxnSpLocks/>
            </p:cNvCxnSpPr>
            <p:nvPr/>
          </p:nvCxnSpPr>
          <p:spPr>
            <a:xfrm>
              <a:off x="6349052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07CCD8C-97DA-292B-33BD-9529A4CC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343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E3F8BB9-CC65-FE46-21D0-E20BE2A743FD}"/>
                </a:ext>
              </a:extLst>
            </p:cNvPr>
            <p:cNvSpPr/>
            <p:nvPr/>
          </p:nvSpPr>
          <p:spPr>
            <a:xfrm>
              <a:off x="8939605" y="3911758"/>
              <a:ext cx="1080000" cy="10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92719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s-MX" dirty="0"/>
              <a:t>S</a:t>
            </a:r>
            <a:r>
              <a:rPr lang="es-MX" sz="2400" dirty="0"/>
              <a:t>eleccionar la placa con la que se está trabajando y el puerto al que está conectada en la pestaña de “Herramientas”.</a:t>
            </a:r>
          </a:p>
          <a:p>
            <a:endParaRPr lang="es-MX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9D10306-B54D-7729-B879-2A8DA1374007}"/>
              </a:ext>
            </a:extLst>
          </p:cNvPr>
          <p:cNvGrpSpPr/>
          <p:nvPr/>
        </p:nvGrpSpPr>
        <p:grpSpPr>
          <a:xfrm>
            <a:off x="1381836" y="2361833"/>
            <a:ext cx="9428327" cy="3600000"/>
            <a:chOff x="1669252" y="1590652"/>
            <a:chExt cx="9428327" cy="360000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CF8F99-2536-5A5B-5FA0-7A2521B08455}"/>
                </a:ext>
              </a:extLst>
            </p:cNvPr>
            <p:cNvGrpSpPr/>
            <p:nvPr/>
          </p:nvGrpSpPr>
          <p:grpSpPr>
            <a:xfrm>
              <a:off x="3399592" y="1590652"/>
              <a:ext cx="6438471" cy="3600000"/>
              <a:chOff x="3785182" y="1782457"/>
              <a:chExt cx="6438471" cy="3600000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8EB7A0E5-1EC0-5A13-B05E-F03CAE2C8D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011" t="18795" r="28949" b="39726"/>
              <a:stretch/>
            </p:blipFill>
            <p:spPr>
              <a:xfrm>
                <a:off x="3785182" y="1782457"/>
                <a:ext cx="4865872" cy="360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16C47A72-C571-3605-3F0E-3A2E813F4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0148" t="45944" r="18909" b="43775"/>
              <a:stretch/>
            </p:blipFill>
            <p:spPr>
              <a:xfrm>
                <a:off x="8651054" y="4152275"/>
                <a:ext cx="1572599" cy="923361"/>
              </a:xfrm>
              <a:prstGeom prst="rect">
                <a:avLst/>
              </a:prstGeom>
            </p:spPr>
          </p:pic>
        </p:grpSp>
        <p:sp>
          <p:nvSpPr>
            <p:cNvPr id="10" name="Globo: línea doblada con barra de énfasis 9">
              <a:extLst>
                <a:ext uri="{FF2B5EF4-FFF2-40B4-BE49-F238E27FC236}">
                  <a16:creationId xmlns:a16="http://schemas.microsoft.com/office/drawing/2014/main" id="{039F5F40-E917-C79C-7682-0FF8A13A4E69}"/>
                </a:ext>
              </a:extLst>
            </p:cNvPr>
            <p:cNvSpPr/>
            <p:nvPr/>
          </p:nvSpPr>
          <p:spPr>
            <a:xfrm>
              <a:off x="1669252" y="3012859"/>
              <a:ext cx="1443604" cy="416141"/>
            </a:xfrm>
            <a:prstGeom prst="accentCallout2">
              <a:avLst>
                <a:gd name="adj1" fmla="val 48601"/>
                <a:gd name="adj2" fmla="val 106961"/>
                <a:gd name="adj3" fmla="val 51339"/>
                <a:gd name="adj4" fmla="val 135301"/>
                <a:gd name="adj5" fmla="val 190942"/>
                <a:gd name="adj6" fmla="val 24746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Placa</a:t>
              </a:r>
            </a:p>
          </p:txBody>
        </p:sp>
        <p:sp>
          <p:nvSpPr>
            <p:cNvPr id="11" name="Globo: línea doblada con barra de énfasis 10">
              <a:extLst>
                <a:ext uri="{FF2B5EF4-FFF2-40B4-BE49-F238E27FC236}">
                  <a16:creationId xmlns:a16="http://schemas.microsoft.com/office/drawing/2014/main" id="{D9E7588F-29B6-C37C-7B12-0A52AC48A3CB}"/>
                </a:ext>
              </a:extLst>
            </p:cNvPr>
            <p:cNvSpPr/>
            <p:nvPr/>
          </p:nvSpPr>
          <p:spPr>
            <a:xfrm>
              <a:off x="9896949" y="4028636"/>
              <a:ext cx="1200630" cy="393514"/>
            </a:xfrm>
            <a:prstGeom prst="accentCallout2">
              <a:avLst>
                <a:gd name="adj1" fmla="val 45384"/>
                <a:gd name="adj2" fmla="val -4505"/>
                <a:gd name="adj3" fmla="val 48122"/>
                <a:gd name="adj4" fmla="val -27805"/>
                <a:gd name="adj5" fmla="val 168361"/>
                <a:gd name="adj6" fmla="val -5334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Puerto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01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64406"/>
            <a:ext cx="11112000" cy="6053594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s-MX" dirty="0"/>
              <a:t>Dar clic en “subir” y esperar a que aparezca la leyenda de “subido”.</a:t>
            </a:r>
            <a:endParaRPr lang="es-MX" sz="2400" dirty="0"/>
          </a:p>
          <a:p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47C1C13-09A2-683A-F131-BC2C8768D0A7}"/>
              </a:ext>
            </a:extLst>
          </p:cNvPr>
          <p:cNvGrpSpPr/>
          <p:nvPr/>
        </p:nvGrpSpPr>
        <p:grpSpPr>
          <a:xfrm>
            <a:off x="193637" y="1058779"/>
            <a:ext cx="11804725" cy="5154225"/>
            <a:chOff x="193637" y="1213015"/>
            <a:chExt cx="11804725" cy="5154225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64771B9-BCEA-8560-8FD7-A1BEC7773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118"/>
            <a:stretch/>
          </p:blipFill>
          <p:spPr>
            <a:xfrm>
              <a:off x="2426731" y="1588857"/>
              <a:ext cx="3173386" cy="39195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03EC014-FC7C-B85C-9A3F-038043FB2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118"/>
            <a:stretch/>
          </p:blipFill>
          <p:spPr>
            <a:xfrm>
              <a:off x="5912313" y="1588857"/>
              <a:ext cx="3185620" cy="39195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7" name="Globo: línea doblada con barra de énfasis 16">
              <a:extLst>
                <a:ext uri="{FF2B5EF4-FFF2-40B4-BE49-F238E27FC236}">
                  <a16:creationId xmlns:a16="http://schemas.microsoft.com/office/drawing/2014/main" id="{68CA142C-E133-9B63-9C81-025D755519C9}"/>
                </a:ext>
              </a:extLst>
            </p:cNvPr>
            <p:cNvSpPr/>
            <p:nvPr/>
          </p:nvSpPr>
          <p:spPr>
            <a:xfrm>
              <a:off x="193638" y="1213015"/>
              <a:ext cx="1749397" cy="1029242"/>
            </a:xfrm>
            <a:prstGeom prst="accentCallout2">
              <a:avLst>
                <a:gd name="adj1" fmla="val 48601"/>
                <a:gd name="adj2" fmla="val 106961"/>
                <a:gd name="adj3" fmla="val 50294"/>
                <a:gd name="adj4" fmla="val 117468"/>
                <a:gd name="adj5" fmla="val 69699"/>
                <a:gd name="adj6" fmla="val 14230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Clic en “subir” para cargar programa</a:t>
              </a:r>
            </a:p>
          </p:txBody>
        </p:sp>
        <p:sp>
          <p:nvSpPr>
            <p:cNvPr id="18" name="Globo: línea doblada con barra de énfasis 17">
              <a:extLst>
                <a:ext uri="{FF2B5EF4-FFF2-40B4-BE49-F238E27FC236}">
                  <a16:creationId xmlns:a16="http://schemas.microsoft.com/office/drawing/2014/main" id="{E9931621-99F5-7F4E-072B-13F6F299D7D0}"/>
                </a:ext>
              </a:extLst>
            </p:cNvPr>
            <p:cNvSpPr/>
            <p:nvPr/>
          </p:nvSpPr>
          <p:spPr>
            <a:xfrm>
              <a:off x="9571631" y="2040678"/>
              <a:ext cx="2426731" cy="1731981"/>
            </a:xfrm>
            <a:prstGeom prst="accentCallout2">
              <a:avLst>
                <a:gd name="adj1" fmla="val 50447"/>
                <a:gd name="adj2" fmla="val -7462"/>
                <a:gd name="adj3" fmla="val 51960"/>
                <a:gd name="adj4" fmla="val -34902"/>
                <a:gd name="adj5" fmla="val 147277"/>
                <a:gd name="adj6" fmla="val -13660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Una vez que aparezca “subido”, significa que se cargó el programa correctamente en el Arduino</a:t>
              </a:r>
            </a:p>
          </p:txBody>
        </p:sp>
        <p:sp>
          <p:nvSpPr>
            <p:cNvPr id="19" name="Globo: línea doblada con barra de énfasis 18">
              <a:extLst>
                <a:ext uri="{FF2B5EF4-FFF2-40B4-BE49-F238E27FC236}">
                  <a16:creationId xmlns:a16="http://schemas.microsoft.com/office/drawing/2014/main" id="{002B5D85-7C43-F625-2655-FD1F8FA07A00}"/>
                </a:ext>
              </a:extLst>
            </p:cNvPr>
            <p:cNvSpPr/>
            <p:nvPr/>
          </p:nvSpPr>
          <p:spPr>
            <a:xfrm>
              <a:off x="193637" y="5337998"/>
              <a:ext cx="1749397" cy="1029242"/>
            </a:xfrm>
            <a:prstGeom prst="accentCallout2">
              <a:avLst>
                <a:gd name="adj1" fmla="val 48601"/>
                <a:gd name="adj2" fmla="val 106961"/>
                <a:gd name="adj3" fmla="val 51339"/>
                <a:gd name="adj4" fmla="val 135301"/>
                <a:gd name="adj5" fmla="val -62466"/>
                <a:gd name="adj6" fmla="val 26132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Esperar a que la barra de estado se llene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4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Forma 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Componentes necesarios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Conexiones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Programación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678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habilidades de trabajo en equipo y comunicación.</a:t>
            </a:r>
          </a:p>
          <a:p>
            <a:r>
              <a:rPr lang="es-MX" dirty="0"/>
              <a:t>Identificar y conectar de manera adecuada los componentes que forman parte del circuito.</a:t>
            </a:r>
          </a:p>
          <a:p>
            <a:r>
              <a:rPr lang="es-MX" dirty="0"/>
              <a:t>Comprender el funcionamiento básico de cada uno de los componentes y su papel dentro del circuito.</a:t>
            </a:r>
          </a:p>
          <a:p>
            <a:r>
              <a:rPr lang="es-MX" dirty="0"/>
              <a:t>Comprender la lógica de programación de cada uno de los bloques y construir un conjunto de instrucciones para completar el programa que se cargará en la tarjeta Arduino.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54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66BB-7836-16C5-483E-FA49CED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C7282-4C47-1153-4329-BE434122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36895"/>
            <a:ext cx="3741544" cy="4781104"/>
          </a:xfrm>
        </p:spPr>
        <p:txBody>
          <a:bodyPr/>
          <a:lstStyle/>
          <a:p>
            <a:r>
              <a:rPr lang="es-MX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Encender y apagar intermitentemente el LED del pin 13 del Arduino.</a:t>
            </a:r>
          </a:p>
          <a:p>
            <a:endParaRPr lang="es-MX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2ACB75E-1CAF-9AD5-EC08-6C7265FAD3F1}"/>
              </a:ext>
            </a:extLst>
          </p:cNvPr>
          <p:cNvGrpSpPr/>
          <p:nvPr/>
        </p:nvGrpSpPr>
        <p:grpSpPr>
          <a:xfrm>
            <a:off x="5231157" y="806825"/>
            <a:ext cx="1410160" cy="5185383"/>
            <a:chOff x="1641513" y="1233889"/>
            <a:chExt cx="1410160" cy="5185383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61B4DA1-7E1E-B125-A20E-BCABE96DA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41513" y="1233889"/>
              <a:ext cx="1410160" cy="528809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1F02AFB-9011-CFAA-B11E-88F2A54C7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41513" y="2477199"/>
              <a:ext cx="1410160" cy="528809"/>
            </a:xfrm>
            <a:prstGeom prst="rect">
              <a:avLst/>
            </a:prstGeom>
          </p:spPr>
        </p:pic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9FC3E824-2E9B-462D-44A5-088FF78A57B5}"/>
                </a:ext>
              </a:extLst>
            </p:cNvPr>
            <p:cNvCxnSpPr>
              <a:cxnSpLocks/>
            </p:cNvCxnSpPr>
            <p:nvPr/>
          </p:nvCxnSpPr>
          <p:spPr>
            <a:xfrm>
              <a:off x="2346593" y="1857488"/>
              <a:ext cx="0" cy="5400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FC7C76BE-1C06-36CC-BD47-87ED04D74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41513" y="3708774"/>
              <a:ext cx="1410160" cy="528809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61A6C1C-BF69-6FDC-90AE-7B97C231B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41513" y="4952084"/>
              <a:ext cx="1410160" cy="528809"/>
            </a:xfrm>
            <a:prstGeom prst="rect">
              <a:avLst/>
            </a:prstGeom>
          </p:spPr>
        </p:pic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1A17A47F-6A46-63AE-D3CF-46FD6F21475D}"/>
                </a:ext>
              </a:extLst>
            </p:cNvPr>
            <p:cNvCxnSpPr>
              <a:cxnSpLocks/>
            </p:cNvCxnSpPr>
            <p:nvPr/>
          </p:nvCxnSpPr>
          <p:spPr>
            <a:xfrm>
              <a:off x="2346593" y="4332373"/>
              <a:ext cx="0" cy="5400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3E73B83D-2F36-33B0-B2EE-30B63435B9B7}"/>
                </a:ext>
              </a:extLst>
            </p:cNvPr>
            <p:cNvCxnSpPr>
              <a:cxnSpLocks/>
            </p:cNvCxnSpPr>
            <p:nvPr/>
          </p:nvCxnSpPr>
          <p:spPr>
            <a:xfrm>
              <a:off x="2346593" y="3098495"/>
              <a:ext cx="0" cy="5400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DCE6A4C-DD31-33BA-9F82-9928DF095BB5}"/>
                </a:ext>
              </a:extLst>
            </p:cNvPr>
            <p:cNvSpPr/>
            <p:nvPr/>
          </p:nvSpPr>
          <p:spPr>
            <a:xfrm>
              <a:off x="2256593" y="5673686"/>
              <a:ext cx="180000" cy="180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668FAD4-65DC-5122-154B-8CD76DC1FE77}"/>
                </a:ext>
              </a:extLst>
            </p:cNvPr>
            <p:cNvSpPr/>
            <p:nvPr/>
          </p:nvSpPr>
          <p:spPr>
            <a:xfrm>
              <a:off x="2256593" y="5956479"/>
              <a:ext cx="180000" cy="180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DC7BA57-9212-980A-84B1-EE00BC0DF04C}"/>
                </a:ext>
              </a:extLst>
            </p:cNvPr>
            <p:cNvSpPr/>
            <p:nvPr/>
          </p:nvSpPr>
          <p:spPr>
            <a:xfrm>
              <a:off x="2258711" y="5956479"/>
              <a:ext cx="180000" cy="180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DFBF47D-8361-F148-B5EB-DC92381827E3}"/>
                </a:ext>
              </a:extLst>
            </p:cNvPr>
            <p:cNvSpPr/>
            <p:nvPr/>
          </p:nvSpPr>
          <p:spPr>
            <a:xfrm>
              <a:off x="2256593" y="6239272"/>
              <a:ext cx="180000" cy="180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758BEBB-6228-3CE4-10A7-0ABB08B32CBC}"/>
              </a:ext>
            </a:extLst>
          </p:cNvPr>
          <p:cNvGrpSpPr/>
          <p:nvPr/>
        </p:nvGrpSpPr>
        <p:grpSpPr>
          <a:xfrm>
            <a:off x="7565117" y="1639058"/>
            <a:ext cx="4086883" cy="3579884"/>
            <a:chOff x="4096824" y="549205"/>
            <a:chExt cx="5952979" cy="5214481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E41D687-BD99-0B45-BC78-5EBD293D4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37"/>
            <a:stretch/>
          </p:blipFill>
          <p:spPr>
            <a:xfrm>
              <a:off x="4096824" y="1500953"/>
              <a:ext cx="5838583" cy="4262733"/>
            </a:xfrm>
            <a:prstGeom prst="rect">
              <a:avLst/>
            </a:prstGeom>
          </p:spPr>
        </p:pic>
        <p:sp>
          <p:nvSpPr>
            <p:cNvPr id="27" name="Globo: línea doblada con barra de énfasis 26">
              <a:extLst>
                <a:ext uri="{FF2B5EF4-FFF2-40B4-BE49-F238E27FC236}">
                  <a16:creationId xmlns:a16="http://schemas.microsoft.com/office/drawing/2014/main" id="{CAB56C16-7C45-3D1C-6159-A662045326C8}"/>
                </a:ext>
              </a:extLst>
            </p:cNvPr>
            <p:cNvSpPr/>
            <p:nvPr/>
          </p:nvSpPr>
          <p:spPr>
            <a:xfrm>
              <a:off x="8242521" y="549205"/>
              <a:ext cx="1807282" cy="616770"/>
            </a:xfrm>
            <a:prstGeom prst="accentCallout2">
              <a:avLst>
                <a:gd name="adj1" fmla="val 54851"/>
                <a:gd name="adj2" fmla="val -5539"/>
                <a:gd name="adj3" fmla="val 57589"/>
                <a:gd name="adj4" fmla="val -35852"/>
                <a:gd name="adj5" fmla="val 291007"/>
                <a:gd name="adj6" fmla="val -8074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LED conectado al pin 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09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6840-3410-3E78-D519-285D9CE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4E8D5-8998-51D0-C5AC-411B03BD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sz="2400" b="1" dirty="0"/>
              <a:t>ROL 1: Electrónico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hacer las conexiones necesarias de los componentes electrónicos.</a:t>
            </a:r>
            <a:endParaRPr lang="es-MX" sz="2400" dirty="0"/>
          </a:p>
          <a:p>
            <a:pPr lvl="0" algn="just"/>
            <a:r>
              <a:rPr lang="es-ES_tradnl" sz="2400" b="1" dirty="0"/>
              <a:t>ROL 2: Programador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realizar el programa en la computadora.</a:t>
            </a:r>
          </a:p>
          <a:p>
            <a:pPr algn="just"/>
            <a:r>
              <a:rPr lang="es-ES_tradnl" sz="2400" b="1" dirty="0"/>
              <a:t>ROL 3: Apoyo técnico </a:t>
            </a:r>
          </a:p>
          <a:p>
            <a:pPr marL="0" indent="0" algn="just">
              <a:buNone/>
            </a:pPr>
            <a:r>
              <a:rPr lang="es-ES_tradnl" sz="2400" dirty="0"/>
              <a:t>Se encarga de apoyar al electrónico y programador.</a:t>
            </a:r>
          </a:p>
          <a:p>
            <a:pPr algn="just"/>
            <a:r>
              <a:rPr lang="es-ES_tradnl" sz="2400" b="1" dirty="0"/>
              <a:t>ROL 4: Administrador (Opcional)</a:t>
            </a:r>
          </a:p>
          <a:p>
            <a:pPr marL="0" indent="0" algn="just">
              <a:buNone/>
            </a:pPr>
            <a:r>
              <a:rPr lang="es-ES_tradnl" sz="2400" dirty="0"/>
              <a:t>Se encarga de revisar los componentes y recursos y se asegura de que el equipo esté completo.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077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BBB7B-6260-D338-F71C-81614550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necesarios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4E3488-DE43-2FC5-F0E0-CC35E0D7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9" t="37804" r="16928" b="30666"/>
          <a:stretch/>
        </p:blipFill>
        <p:spPr>
          <a:xfrm>
            <a:off x="1236000" y="2068470"/>
            <a:ext cx="9720000" cy="27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7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78C5A-4E75-93C7-1333-02DE8556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Conexiones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E7E811-7BEA-86CA-8BA3-4B6B4EADC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>
          <a:xfrm rot="10800000">
            <a:off x="2101169" y="830997"/>
            <a:ext cx="7989662" cy="57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938C5-A713-0C5E-AF1D-360A028A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152A71-24EE-0D30-10FF-D510CE4F0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>
          <a:xfrm rot="10800000">
            <a:off x="2102400" y="831600"/>
            <a:ext cx="7988961" cy="57924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F1E88AB2-8CEB-66DA-B30B-A57E23FA8894}"/>
              </a:ext>
            </a:extLst>
          </p:cNvPr>
          <p:cNvSpPr/>
          <p:nvPr/>
        </p:nvSpPr>
        <p:spPr>
          <a:xfrm>
            <a:off x="181292" y="1103454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7441"/>
              <a:gd name="adj4" fmla="val 149378"/>
              <a:gd name="adj5" fmla="val 227028"/>
              <a:gd name="adj6" fmla="val 22604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140738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8AF8-4876-547E-7F7C-07C46D0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Dar doble clic en el icono del escritorio que dice Arduino IDE, para abrir el programa. </a:t>
            </a:r>
          </a:p>
          <a:p>
            <a:endParaRPr lang="es-MX" dirty="0"/>
          </a:p>
        </p:txBody>
      </p:sp>
      <p:pic>
        <p:nvPicPr>
          <p:cNvPr id="5" name="Imagen 4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ACE9267A-67D1-18AC-F580-93C700F0D7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4222" y="2460210"/>
            <a:ext cx="2623556" cy="193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8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388</Words>
  <Application>Microsoft Office PowerPoint</Application>
  <PresentationFormat>Panorámica</PresentationFormat>
  <Paragraphs>55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Tema de Office</vt:lpstr>
      <vt:lpstr>PRÁCTICA 1</vt:lpstr>
      <vt:lpstr>Contenido </vt:lpstr>
      <vt:lpstr>Aprendizaje </vt:lpstr>
      <vt:lpstr>Objetivo </vt:lpstr>
      <vt:lpstr>Forma de trabajo</vt:lpstr>
      <vt:lpstr>Componentes necesarios</vt:lpstr>
      <vt:lpstr>Conexiones </vt:lpstr>
      <vt:lpstr>Paso 1</vt:lpstr>
      <vt:lpstr>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120</cp:revision>
  <dcterms:created xsi:type="dcterms:W3CDTF">2017-08-15T18:33:09Z</dcterms:created>
  <dcterms:modified xsi:type="dcterms:W3CDTF">2022-08-24T15:04:48Z</dcterms:modified>
</cp:coreProperties>
</file>