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491" r:id="rId2"/>
    <p:sldId id="365" r:id="rId3"/>
    <p:sldId id="367" r:id="rId4"/>
    <p:sldId id="368" r:id="rId5"/>
    <p:sldId id="369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386" r:id="rId15"/>
    <p:sldId id="432" r:id="rId16"/>
    <p:sldId id="387" r:id="rId17"/>
    <p:sldId id="394" r:id="rId18"/>
    <p:sldId id="395" r:id="rId19"/>
    <p:sldId id="388" r:id="rId20"/>
    <p:sldId id="396" r:id="rId21"/>
    <p:sldId id="397" r:id="rId22"/>
    <p:sldId id="500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1" y="6393175"/>
            <a:ext cx="1891362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06A98-62A4-0AEC-044B-EB3D48998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PRÁCTICA 10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5931BC-C1E7-1B61-2609-57BC1334C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3</a:t>
            </a:r>
          </a:p>
        </p:txBody>
      </p:sp>
    </p:spTree>
    <p:extLst>
      <p:ext uri="{BB962C8B-B14F-4D97-AF65-F5344CB8AC3E}">
        <p14:creationId xmlns:p14="http://schemas.microsoft.com/office/powerpoint/2010/main" val="408105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CACB7-8C03-4F50-54E7-A74E8991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3</a:t>
            </a:r>
          </a:p>
        </p:txBody>
      </p:sp>
      <p:pic>
        <p:nvPicPr>
          <p:cNvPr id="3" name="Imagen 2" descr="Tabla, Calendario&#10;&#10;Descripción generada automáticamente con confianza media">
            <a:extLst>
              <a:ext uri="{FF2B5EF4-FFF2-40B4-BE49-F238E27FC236}">
                <a16:creationId xmlns:a16="http://schemas.microsoft.com/office/drawing/2014/main" id="{947770A3-64C7-754B-BE8E-BDB56C22E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9" b="7874"/>
          <a:stretch/>
        </p:blipFill>
        <p:spPr>
          <a:xfrm>
            <a:off x="993600" y="828000"/>
            <a:ext cx="10203773" cy="56556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BBD73231-7F0D-A251-F997-CD64758FF232}"/>
              </a:ext>
            </a:extLst>
          </p:cNvPr>
          <p:cNvSpPr/>
          <p:nvPr/>
        </p:nvSpPr>
        <p:spPr>
          <a:xfrm>
            <a:off x="2004075" y="336480"/>
            <a:ext cx="1118795" cy="344244"/>
          </a:xfrm>
          <a:prstGeom prst="accentCallout2">
            <a:avLst>
              <a:gd name="adj1" fmla="val 55349"/>
              <a:gd name="adj2" fmla="val 102788"/>
              <a:gd name="adj3" fmla="val 57352"/>
              <a:gd name="adj4" fmla="val 116878"/>
              <a:gd name="adj5" fmla="val 233192"/>
              <a:gd name="adj6" fmla="val 27469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F45E5C7B-6973-2A1D-F367-37A23E8E466D}"/>
              </a:ext>
            </a:extLst>
          </p:cNvPr>
          <p:cNvSpPr/>
          <p:nvPr/>
        </p:nvSpPr>
        <p:spPr>
          <a:xfrm>
            <a:off x="7223528" y="374400"/>
            <a:ext cx="968031" cy="612648"/>
          </a:xfrm>
          <a:prstGeom prst="wedgeEllipseCallout">
            <a:avLst>
              <a:gd name="adj1" fmla="val -116520"/>
              <a:gd name="adj2" fmla="val 162532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/>
              <a:t>GND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22384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7D5E8-8FF3-5193-D4DE-825C2DBC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4</a:t>
            </a:r>
          </a:p>
        </p:txBody>
      </p:sp>
      <p:pic>
        <p:nvPicPr>
          <p:cNvPr id="3" name="Imagen 2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98A91888-1F38-9CED-BBCA-F653E4A8F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9" b="6575"/>
          <a:stretch/>
        </p:blipFill>
        <p:spPr>
          <a:xfrm>
            <a:off x="2139883" y="104881"/>
            <a:ext cx="8622148" cy="6648238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8733D026-2313-4CDF-09DE-D01FDDCA8699}"/>
              </a:ext>
            </a:extLst>
          </p:cNvPr>
          <p:cNvSpPr/>
          <p:nvPr/>
        </p:nvSpPr>
        <p:spPr>
          <a:xfrm>
            <a:off x="5694846" y="988093"/>
            <a:ext cx="1118795" cy="344244"/>
          </a:xfrm>
          <a:prstGeom prst="accentCallout2">
            <a:avLst>
              <a:gd name="adj1" fmla="val 62293"/>
              <a:gd name="adj2" fmla="val -3418"/>
              <a:gd name="adj3" fmla="val 63268"/>
              <a:gd name="adj4" fmla="val -24581"/>
              <a:gd name="adj5" fmla="val 473625"/>
              <a:gd name="adj6" fmla="val -2352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367423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93D06-8A93-C026-1AA1-D5538A3D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5</a:t>
            </a:r>
          </a:p>
        </p:txBody>
      </p:sp>
      <p:pic>
        <p:nvPicPr>
          <p:cNvPr id="3" name="Imagen 2" descr="Imagen que contiene Tabla&#10;&#10;Descripción generada automáticamente">
            <a:extLst>
              <a:ext uri="{FF2B5EF4-FFF2-40B4-BE49-F238E27FC236}">
                <a16:creationId xmlns:a16="http://schemas.microsoft.com/office/drawing/2014/main" id="{FD3E5409-F58A-434D-F9FB-1F44926352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9" b="6575"/>
          <a:stretch/>
        </p:blipFill>
        <p:spPr>
          <a:xfrm>
            <a:off x="2138400" y="104400"/>
            <a:ext cx="8623397" cy="66492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3982FFE1-82B8-1A52-93D6-54D93B8BDF3E}"/>
              </a:ext>
            </a:extLst>
          </p:cNvPr>
          <p:cNvSpPr/>
          <p:nvPr/>
        </p:nvSpPr>
        <p:spPr>
          <a:xfrm>
            <a:off x="0" y="1902493"/>
            <a:ext cx="1118795" cy="344244"/>
          </a:xfrm>
          <a:prstGeom prst="accentCallout2">
            <a:avLst>
              <a:gd name="adj1" fmla="val 48601"/>
              <a:gd name="adj2" fmla="val 106961"/>
              <a:gd name="adj3" fmla="val 49576"/>
              <a:gd name="adj4" fmla="val 125399"/>
              <a:gd name="adj5" fmla="val 183354"/>
              <a:gd name="adj6" fmla="val 2459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41013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E6624-63CE-C559-3D5F-CE94C6BE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6</a:t>
            </a:r>
          </a:p>
        </p:txBody>
      </p:sp>
      <p:sp>
        <p:nvSpPr>
          <p:cNvPr id="3" name="Bocadillo: ovalado 2">
            <a:extLst>
              <a:ext uri="{FF2B5EF4-FFF2-40B4-BE49-F238E27FC236}">
                <a16:creationId xmlns:a16="http://schemas.microsoft.com/office/drawing/2014/main" id="{461B5C6F-D297-F292-AAA9-14ECDA991E03}"/>
              </a:ext>
            </a:extLst>
          </p:cNvPr>
          <p:cNvSpPr/>
          <p:nvPr/>
        </p:nvSpPr>
        <p:spPr>
          <a:xfrm>
            <a:off x="10072476" y="4534342"/>
            <a:ext cx="914400" cy="612648"/>
          </a:xfrm>
          <a:prstGeom prst="wedgeEllipseCallout">
            <a:avLst>
              <a:gd name="adj1" fmla="val -246647"/>
              <a:gd name="adj2" fmla="val -230282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A1</a:t>
            </a:r>
          </a:p>
        </p:txBody>
      </p:sp>
      <p:pic>
        <p:nvPicPr>
          <p:cNvPr id="4" name="Imagen 3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244548B9-2A31-0570-28B4-4A416FB25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9" b="6575"/>
          <a:stretch/>
        </p:blipFill>
        <p:spPr>
          <a:xfrm>
            <a:off x="2138400" y="104400"/>
            <a:ext cx="8623399" cy="6649200"/>
          </a:xfrm>
          <a:prstGeom prst="rect">
            <a:avLst/>
          </a:prstGeom>
        </p:spPr>
      </p:pic>
      <p:sp>
        <p:nvSpPr>
          <p:cNvPr id="5" name="Globo: línea doblada con barra de énfasis 4">
            <a:extLst>
              <a:ext uri="{FF2B5EF4-FFF2-40B4-BE49-F238E27FC236}">
                <a16:creationId xmlns:a16="http://schemas.microsoft.com/office/drawing/2014/main" id="{2504F4B9-A5D3-F3F1-7C72-D880D6235BBA}"/>
              </a:ext>
            </a:extLst>
          </p:cNvPr>
          <p:cNvSpPr/>
          <p:nvPr/>
        </p:nvSpPr>
        <p:spPr>
          <a:xfrm>
            <a:off x="311406" y="5056760"/>
            <a:ext cx="1118795" cy="344244"/>
          </a:xfrm>
          <a:prstGeom prst="accentCallout2">
            <a:avLst>
              <a:gd name="adj1" fmla="val 48601"/>
              <a:gd name="adj2" fmla="val 106961"/>
              <a:gd name="adj3" fmla="val 52918"/>
              <a:gd name="adj4" fmla="val 134211"/>
              <a:gd name="adj5" fmla="val -474936"/>
              <a:gd name="adj6" fmla="val 34621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0E89DCAC-3865-C0FD-AB2F-FF461DE34E4E}"/>
              </a:ext>
            </a:extLst>
          </p:cNvPr>
          <p:cNvSpPr/>
          <p:nvPr/>
        </p:nvSpPr>
        <p:spPr>
          <a:xfrm>
            <a:off x="7478051" y="694911"/>
            <a:ext cx="968031" cy="612648"/>
          </a:xfrm>
          <a:prstGeom prst="wedgeEllipseCallout">
            <a:avLst>
              <a:gd name="adj1" fmla="val -171053"/>
              <a:gd name="adj2" fmla="val 284089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A0</a:t>
            </a:r>
          </a:p>
        </p:txBody>
      </p:sp>
    </p:spTree>
    <p:extLst>
      <p:ext uri="{BB962C8B-B14F-4D97-AF65-F5344CB8AC3E}">
        <p14:creationId xmlns:p14="http://schemas.microsoft.com/office/powerpoint/2010/main" val="180206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E8AF8-4876-547E-7F7C-07C46D03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E1132-F799-769D-92FE-B576F59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sz="2400" dirty="0"/>
              <a:t>Dar doble clic en el icono del escritorio que dice Arduino IDE, para abrir el programa. </a:t>
            </a:r>
          </a:p>
          <a:p>
            <a:endParaRPr lang="es-MX" dirty="0"/>
          </a:p>
        </p:txBody>
      </p:sp>
      <p:pic>
        <p:nvPicPr>
          <p:cNvPr id="5" name="Imagen 4" descr="Imagen que contiene señal, dibujo&#10;&#10;Descripción generada automáticamente">
            <a:extLst>
              <a:ext uri="{FF2B5EF4-FFF2-40B4-BE49-F238E27FC236}">
                <a16:creationId xmlns:a16="http://schemas.microsoft.com/office/drawing/2014/main" id="{ACE9267A-67D1-18AC-F580-93C700F0D7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4222" y="2460210"/>
            <a:ext cx="2623556" cy="193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s-MX" sz="2400" dirty="0"/>
              <a:t>Escribir arriba del “</a:t>
            </a:r>
            <a:r>
              <a:rPr lang="es-MX" sz="2400" dirty="0" err="1"/>
              <a:t>setup</a:t>
            </a:r>
            <a:r>
              <a:rPr lang="es-MX" sz="2400" dirty="0"/>
              <a:t>” el siguiente código.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B7F565-627D-066C-4053-61D5FC82FF62}"/>
              </a:ext>
            </a:extLst>
          </p:cNvPr>
          <p:cNvSpPr txBox="1"/>
          <p:nvPr/>
        </p:nvSpPr>
        <p:spPr>
          <a:xfrm>
            <a:off x="626253" y="2712674"/>
            <a:ext cx="10939493" cy="18823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MX" sz="2300" dirty="0" err="1"/>
              <a:t>int</a:t>
            </a:r>
            <a:r>
              <a:rPr lang="es-MX" sz="2300" dirty="0"/>
              <a:t> sensor = A1;                      // creamos una variable para el sensor</a:t>
            </a:r>
          </a:p>
          <a:p>
            <a:r>
              <a:rPr lang="es-MX" sz="2300" dirty="0" err="1"/>
              <a:t>int</a:t>
            </a:r>
            <a:r>
              <a:rPr lang="es-MX" sz="2300" dirty="0"/>
              <a:t> </a:t>
            </a:r>
            <a:r>
              <a:rPr lang="es-MX" sz="2300" dirty="0" err="1"/>
              <a:t>valor_luz</a:t>
            </a:r>
            <a:r>
              <a:rPr lang="es-MX" sz="2300" dirty="0"/>
              <a:t> = 0;                    // creamos una variable para el valor de lectura</a:t>
            </a:r>
          </a:p>
        </p:txBody>
      </p:sp>
    </p:spTree>
    <p:extLst>
      <p:ext uri="{BB962C8B-B14F-4D97-AF65-F5344CB8AC3E}">
        <p14:creationId xmlns:p14="http://schemas.microsoft.com/office/powerpoint/2010/main" val="166837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Escribir en el “</a:t>
            </a:r>
            <a:r>
              <a:rPr lang="es-MX" sz="2400" dirty="0" err="1"/>
              <a:t>setup</a:t>
            </a:r>
            <a:r>
              <a:rPr lang="es-MX" sz="2400" dirty="0"/>
              <a:t>” el siguiente código.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1B1DC5-006A-6980-49A0-96A100F652E2}"/>
              </a:ext>
            </a:extLst>
          </p:cNvPr>
          <p:cNvSpPr txBox="1"/>
          <p:nvPr/>
        </p:nvSpPr>
        <p:spPr>
          <a:xfrm>
            <a:off x="626253" y="2697323"/>
            <a:ext cx="10939493" cy="27906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MX" sz="2400" dirty="0" err="1"/>
              <a:t>void</a:t>
            </a:r>
            <a:r>
              <a:rPr lang="es-MX" sz="2400" dirty="0"/>
              <a:t> </a:t>
            </a:r>
            <a:r>
              <a:rPr lang="es-MX" sz="2400" dirty="0" err="1"/>
              <a:t>setup</a:t>
            </a:r>
            <a:r>
              <a:rPr lang="es-MX" sz="2400" dirty="0"/>
              <a:t>() {                        </a:t>
            </a:r>
          </a:p>
          <a:p>
            <a:r>
              <a:rPr lang="es-MX" sz="2400" dirty="0"/>
              <a:t>  </a:t>
            </a:r>
            <a:r>
              <a:rPr lang="es-MX" sz="2400" dirty="0" err="1"/>
              <a:t>Serial.begin</a:t>
            </a:r>
            <a:r>
              <a:rPr lang="es-MX" sz="2400" dirty="0"/>
              <a:t>(9600);                 	// inicializamos el puerto serie </a:t>
            </a:r>
          </a:p>
          <a:p>
            <a:endParaRPr lang="es-MX" sz="2400" dirty="0"/>
          </a:p>
          <a:p>
            <a:r>
              <a:rPr lang="es-MX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191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330506"/>
            <a:ext cx="11112000" cy="5987493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s-MX" sz="2400" dirty="0"/>
              <a:t>Escribir en el “</a:t>
            </a:r>
            <a:r>
              <a:rPr lang="es-MX" sz="2400" dirty="0" err="1"/>
              <a:t>loop</a:t>
            </a:r>
            <a:r>
              <a:rPr lang="es-MX" sz="2400" dirty="0"/>
              <a:t>” el siguiente código.</a:t>
            </a:r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E988C5-E36B-BBB0-19C0-A09A87A3427A}"/>
              </a:ext>
            </a:extLst>
          </p:cNvPr>
          <p:cNvSpPr txBox="1"/>
          <p:nvPr/>
        </p:nvSpPr>
        <p:spPr>
          <a:xfrm>
            <a:off x="626253" y="2146943"/>
            <a:ext cx="10939493" cy="25641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MX" sz="2000" dirty="0" err="1"/>
              <a:t>void</a:t>
            </a:r>
            <a:r>
              <a:rPr lang="es-MX" sz="2000" dirty="0"/>
              <a:t> </a:t>
            </a:r>
            <a:r>
              <a:rPr lang="es-MX" sz="2000" dirty="0" err="1"/>
              <a:t>loop</a:t>
            </a:r>
            <a:r>
              <a:rPr lang="es-MX" sz="2000" dirty="0"/>
              <a:t>() {</a:t>
            </a:r>
          </a:p>
          <a:p>
            <a:r>
              <a:rPr lang="es-MX" sz="2000" dirty="0"/>
              <a:t>  </a:t>
            </a:r>
            <a:r>
              <a:rPr lang="es-MX" sz="2000" dirty="0" err="1"/>
              <a:t>valor_luz</a:t>
            </a:r>
            <a:r>
              <a:rPr lang="es-MX" sz="2000" dirty="0"/>
              <a:t> = </a:t>
            </a:r>
            <a:r>
              <a:rPr lang="es-MX" sz="2000" dirty="0" err="1"/>
              <a:t>analogRead</a:t>
            </a:r>
            <a:r>
              <a:rPr lang="es-MX" sz="2000" dirty="0"/>
              <a:t>(sensor); 	// guardamos el valor del sensor</a:t>
            </a:r>
          </a:p>
          <a:p>
            <a:r>
              <a:rPr lang="es-MX" sz="2000" dirty="0"/>
              <a:t>  </a:t>
            </a:r>
            <a:r>
              <a:rPr lang="es-MX" sz="2000" dirty="0" err="1"/>
              <a:t>Serial.print</a:t>
            </a:r>
            <a:r>
              <a:rPr lang="es-MX" sz="2000" dirty="0"/>
              <a:t>("Lectura: ");          	// imprimimos en el puerto serie los caracteres</a:t>
            </a:r>
          </a:p>
          <a:p>
            <a:r>
              <a:rPr lang="es-MX" sz="2000" dirty="0"/>
              <a:t>  </a:t>
            </a:r>
            <a:r>
              <a:rPr lang="es-MX" sz="2000" dirty="0" err="1"/>
              <a:t>Serial.println</a:t>
            </a:r>
            <a:r>
              <a:rPr lang="es-MX" sz="2000" dirty="0"/>
              <a:t>(</a:t>
            </a:r>
            <a:r>
              <a:rPr lang="es-MX" sz="2000" dirty="0" err="1"/>
              <a:t>valor_luz</a:t>
            </a:r>
            <a:r>
              <a:rPr lang="es-MX" sz="2000" dirty="0"/>
              <a:t>);          	// imprimimos en el puerto serie la lectura</a:t>
            </a:r>
          </a:p>
          <a:p>
            <a:r>
              <a:rPr lang="es-MX" sz="2000" dirty="0"/>
              <a:t>  </a:t>
            </a:r>
            <a:r>
              <a:rPr lang="es-MX" sz="2000" dirty="0" err="1"/>
              <a:t>delay</a:t>
            </a:r>
            <a:r>
              <a:rPr lang="es-MX" sz="2000" dirty="0"/>
              <a:t>(100);                         		// esperamos 0.1 segundos</a:t>
            </a:r>
          </a:p>
          <a:p>
            <a:endParaRPr lang="es-MX" sz="2000" dirty="0"/>
          </a:p>
          <a:p>
            <a:r>
              <a:rPr lang="es-MX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30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s-MX" sz="2400" dirty="0"/>
              <a:t>Guardar </a:t>
            </a:r>
            <a:r>
              <a:rPr lang="es-MX" dirty="0"/>
              <a:t>y asignar un nombre al archivo.</a:t>
            </a:r>
            <a:endParaRPr lang="es-MX" sz="2400" dirty="0"/>
          </a:p>
          <a:p>
            <a:endParaRPr lang="es-MX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3DEACCF-7D24-94BE-CC61-45F2B69DB79B}"/>
              </a:ext>
            </a:extLst>
          </p:cNvPr>
          <p:cNvGrpSpPr/>
          <p:nvPr/>
        </p:nvGrpSpPr>
        <p:grpSpPr>
          <a:xfrm>
            <a:off x="3071052" y="2589974"/>
            <a:ext cx="6049895" cy="3083149"/>
            <a:chOff x="1948806" y="2336586"/>
            <a:chExt cx="6049895" cy="308314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2FDF6A1-CE87-5949-637F-EA4A3BCFA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4569973" y="2336586"/>
              <a:ext cx="3428728" cy="308314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Globo: línea doblada con barra de énfasis 6">
              <a:extLst>
                <a:ext uri="{FF2B5EF4-FFF2-40B4-BE49-F238E27FC236}">
                  <a16:creationId xmlns:a16="http://schemas.microsoft.com/office/drawing/2014/main" id="{6BDE299E-6DC4-5AD8-393E-AC0BDF7D4C36}"/>
                </a:ext>
              </a:extLst>
            </p:cNvPr>
            <p:cNvSpPr/>
            <p:nvPr/>
          </p:nvSpPr>
          <p:spPr>
            <a:xfrm>
              <a:off x="1948806" y="3295332"/>
              <a:ext cx="1118795" cy="582828"/>
            </a:xfrm>
            <a:prstGeom prst="accentCallout2">
              <a:avLst>
                <a:gd name="adj1" fmla="val 48601"/>
                <a:gd name="adj2" fmla="val 106961"/>
                <a:gd name="adj3" fmla="val 51339"/>
                <a:gd name="adj4" fmla="val 135301"/>
                <a:gd name="adj5" fmla="val 104191"/>
                <a:gd name="adj6" fmla="val 23020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Guardar como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66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s-MX" sz="2400" dirty="0"/>
              <a:t>Conectar cable USB al Arduino y a la computadora.</a:t>
            </a:r>
          </a:p>
          <a:p>
            <a:endParaRPr lang="es-MX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5EC3410-73D9-555E-2DA7-0579FB660FE3}"/>
              </a:ext>
            </a:extLst>
          </p:cNvPr>
          <p:cNvGrpSpPr/>
          <p:nvPr/>
        </p:nvGrpSpPr>
        <p:grpSpPr>
          <a:xfrm>
            <a:off x="756298" y="2044615"/>
            <a:ext cx="10980154" cy="2768770"/>
            <a:chOff x="870708" y="2619380"/>
            <a:chExt cx="10980154" cy="276877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62ECC6B-CAE6-89FC-E37B-270B5C488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0708" y="2619380"/>
              <a:ext cx="2340000" cy="23400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88A6887-5A07-FA81-7988-5EB30645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5731" y="3092187"/>
              <a:ext cx="1804500" cy="1394386"/>
            </a:xfrm>
            <a:prstGeom prst="rect">
              <a:avLst/>
            </a:prstGeom>
          </p:spPr>
        </p:pic>
        <p:pic>
          <p:nvPicPr>
            <p:cNvPr id="8" name="Imagen 7" descr="Teclado de computadora&#10;&#10;Descripción generada automáticamente">
              <a:extLst>
                <a:ext uri="{FF2B5EF4-FFF2-40B4-BE49-F238E27FC236}">
                  <a16:creationId xmlns:a16="http://schemas.microsoft.com/office/drawing/2014/main" id="{1F458DA8-CFA5-82D9-53C6-A0072BAC0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896"/>
            <a:stretch/>
          </p:blipFill>
          <p:spPr>
            <a:xfrm>
              <a:off x="7297873" y="2823520"/>
              <a:ext cx="4552989" cy="256463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27FC122-74B2-5260-F63E-9724A4D98842}"/>
                </a:ext>
              </a:extLst>
            </p:cNvPr>
            <p:cNvCxnSpPr>
              <a:cxnSpLocks/>
            </p:cNvCxnSpPr>
            <p:nvPr/>
          </p:nvCxnSpPr>
          <p:spPr>
            <a:xfrm>
              <a:off x="6349052" y="4105835"/>
              <a:ext cx="720000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907CCD8C-97DA-292B-33BD-9529A4CCC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4343" y="4105835"/>
              <a:ext cx="720000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E3F8BB9-CC65-FE46-21D0-E20BE2A743FD}"/>
                </a:ext>
              </a:extLst>
            </p:cNvPr>
            <p:cNvSpPr/>
            <p:nvPr/>
          </p:nvSpPr>
          <p:spPr>
            <a:xfrm>
              <a:off x="8939605" y="3911758"/>
              <a:ext cx="1080000" cy="108000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2188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Objetivo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Forma de trabajo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Componentes necesarios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Conexiones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Programación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18374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s-MX" dirty="0"/>
              <a:t>S</a:t>
            </a:r>
            <a:r>
              <a:rPr lang="es-MX" sz="2400" dirty="0"/>
              <a:t>eleccionar la placa con la que se está trabajando y el puerto al que está conectada en la pestaña de “Herramientas”.</a:t>
            </a:r>
          </a:p>
          <a:p>
            <a:endParaRPr lang="es-MX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9D10306-B54D-7729-B879-2A8DA1374007}"/>
              </a:ext>
            </a:extLst>
          </p:cNvPr>
          <p:cNvGrpSpPr/>
          <p:nvPr/>
        </p:nvGrpSpPr>
        <p:grpSpPr>
          <a:xfrm>
            <a:off x="1381836" y="2361833"/>
            <a:ext cx="9428327" cy="3600000"/>
            <a:chOff x="1669252" y="1590652"/>
            <a:chExt cx="9428327" cy="3600000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CF8F99-2536-5A5B-5FA0-7A2521B08455}"/>
                </a:ext>
              </a:extLst>
            </p:cNvPr>
            <p:cNvGrpSpPr/>
            <p:nvPr/>
          </p:nvGrpSpPr>
          <p:grpSpPr>
            <a:xfrm>
              <a:off x="3399592" y="1590652"/>
              <a:ext cx="6438471" cy="3600000"/>
              <a:chOff x="3785182" y="1782457"/>
              <a:chExt cx="6438471" cy="3600000"/>
            </a:xfrm>
          </p:grpSpPr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8EB7A0E5-1EC0-5A13-B05E-F03CAE2C8D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011" t="18795" r="28949" b="39726"/>
              <a:stretch/>
            </p:blipFill>
            <p:spPr>
              <a:xfrm>
                <a:off x="3785182" y="1782457"/>
                <a:ext cx="4865872" cy="360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16C47A72-C571-3605-3F0E-3A2E813F4B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0148" t="45944" r="18909" b="43775"/>
              <a:stretch/>
            </p:blipFill>
            <p:spPr>
              <a:xfrm>
                <a:off x="8651054" y="4152275"/>
                <a:ext cx="1572599" cy="923361"/>
              </a:xfrm>
              <a:prstGeom prst="rect">
                <a:avLst/>
              </a:prstGeom>
            </p:spPr>
          </p:pic>
        </p:grpSp>
        <p:sp>
          <p:nvSpPr>
            <p:cNvPr id="10" name="Globo: línea doblada con barra de énfasis 9">
              <a:extLst>
                <a:ext uri="{FF2B5EF4-FFF2-40B4-BE49-F238E27FC236}">
                  <a16:creationId xmlns:a16="http://schemas.microsoft.com/office/drawing/2014/main" id="{039F5F40-E917-C79C-7682-0FF8A13A4E69}"/>
                </a:ext>
              </a:extLst>
            </p:cNvPr>
            <p:cNvSpPr/>
            <p:nvPr/>
          </p:nvSpPr>
          <p:spPr>
            <a:xfrm>
              <a:off x="1669252" y="3012859"/>
              <a:ext cx="1443604" cy="416141"/>
            </a:xfrm>
            <a:prstGeom prst="accentCallout2">
              <a:avLst>
                <a:gd name="adj1" fmla="val 48601"/>
                <a:gd name="adj2" fmla="val 106961"/>
                <a:gd name="adj3" fmla="val 51339"/>
                <a:gd name="adj4" fmla="val 135301"/>
                <a:gd name="adj5" fmla="val 190942"/>
                <a:gd name="adj6" fmla="val 24746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Placa</a:t>
              </a:r>
            </a:p>
          </p:txBody>
        </p:sp>
        <p:sp>
          <p:nvSpPr>
            <p:cNvPr id="11" name="Globo: línea doblada con barra de énfasis 10">
              <a:extLst>
                <a:ext uri="{FF2B5EF4-FFF2-40B4-BE49-F238E27FC236}">
                  <a16:creationId xmlns:a16="http://schemas.microsoft.com/office/drawing/2014/main" id="{D9E7588F-29B6-C37C-7B12-0A52AC48A3CB}"/>
                </a:ext>
              </a:extLst>
            </p:cNvPr>
            <p:cNvSpPr/>
            <p:nvPr/>
          </p:nvSpPr>
          <p:spPr>
            <a:xfrm>
              <a:off x="9896949" y="4028636"/>
              <a:ext cx="1200630" cy="393514"/>
            </a:xfrm>
            <a:prstGeom prst="accentCallout2">
              <a:avLst>
                <a:gd name="adj1" fmla="val 45384"/>
                <a:gd name="adj2" fmla="val -4505"/>
                <a:gd name="adj3" fmla="val 48122"/>
                <a:gd name="adj4" fmla="val -27805"/>
                <a:gd name="adj5" fmla="val 168361"/>
                <a:gd name="adj6" fmla="val -5334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Puerto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158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64406"/>
            <a:ext cx="11112000" cy="6053594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s-MX" dirty="0"/>
              <a:t>Dar clic en “subir” y esperar a que aparezca la leyenda de “subido”.</a:t>
            </a:r>
            <a:endParaRPr lang="es-MX" sz="2400" dirty="0"/>
          </a:p>
          <a:p>
            <a:endParaRPr lang="es-MX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47C1C13-09A2-683A-F131-BC2C8768D0A7}"/>
              </a:ext>
            </a:extLst>
          </p:cNvPr>
          <p:cNvGrpSpPr/>
          <p:nvPr/>
        </p:nvGrpSpPr>
        <p:grpSpPr>
          <a:xfrm>
            <a:off x="193637" y="1058779"/>
            <a:ext cx="11804725" cy="5154225"/>
            <a:chOff x="193637" y="1213015"/>
            <a:chExt cx="11804725" cy="5154225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64771B9-BCEA-8560-8FD7-A1BEC7773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4118"/>
            <a:stretch/>
          </p:blipFill>
          <p:spPr>
            <a:xfrm>
              <a:off x="2426731" y="1588857"/>
              <a:ext cx="3173386" cy="39195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F03EC014-FC7C-B85C-9A3F-038043FB2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4118"/>
            <a:stretch/>
          </p:blipFill>
          <p:spPr>
            <a:xfrm>
              <a:off x="5912313" y="1588857"/>
              <a:ext cx="3185620" cy="39195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7" name="Globo: línea doblada con barra de énfasis 16">
              <a:extLst>
                <a:ext uri="{FF2B5EF4-FFF2-40B4-BE49-F238E27FC236}">
                  <a16:creationId xmlns:a16="http://schemas.microsoft.com/office/drawing/2014/main" id="{68CA142C-E133-9B63-9C81-025D755519C9}"/>
                </a:ext>
              </a:extLst>
            </p:cNvPr>
            <p:cNvSpPr/>
            <p:nvPr/>
          </p:nvSpPr>
          <p:spPr>
            <a:xfrm>
              <a:off x="193638" y="1213015"/>
              <a:ext cx="1749397" cy="1029242"/>
            </a:xfrm>
            <a:prstGeom prst="accentCallout2">
              <a:avLst>
                <a:gd name="adj1" fmla="val 48601"/>
                <a:gd name="adj2" fmla="val 106961"/>
                <a:gd name="adj3" fmla="val 50294"/>
                <a:gd name="adj4" fmla="val 117468"/>
                <a:gd name="adj5" fmla="val 69699"/>
                <a:gd name="adj6" fmla="val 14230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Clic en “subir” para cargar programa</a:t>
              </a:r>
            </a:p>
          </p:txBody>
        </p:sp>
        <p:sp>
          <p:nvSpPr>
            <p:cNvPr id="18" name="Globo: línea doblada con barra de énfasis 17">
              <a:extLst>
                <a:ext uri="{FF2B5EF4-FFF2-40B4-BE49-F238E27FC236}">
                  <a16:creationId xmlns:a16="http://schemas.microsoft.com/office/drawing/2014/main" id="{E9931621-99F5-7F4E-072B-13F6F299D7D0}"/>
                </a:ext>
              </a:extLst>
            </p:cNvPr>
            <p:cNvSpPr/>
            <p:nvPr/>
          </p:nvSpPr>
          <p:spPr>
            <a:xfrm>
              <a:off x="9571631" y="2040678"/>
              <a:ext cx="2426731" cy="1731981"/>
            </a:xfrm>
            <a:prstGeom prst="accentCallout2">
              <a:avLst>
                <a:gd name="adj1" fmla="val 50447"/>
                <a:gd name="adj2" fmla="val -7462"/>
                <a:gd name="adj3" fmla="val 51960"/>
                <a:gd name="adj4" fmla="val -34902"/>
                <a:gd name="adj5" fmla="val 147277"/>
                <a:gd name="adj6" fmla="val -13660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Una vez que aparezca “subido”, significa que se cargó el programa correctamente en el Arduino</a:t>
              </a:r>
            </a:p>
          </p:txBody>
        </p:sp>
        <p:sp>
          <p:nvSpPr>
            <p:cNvPr id="19" name="Globo: línea doblada con barra de énfasis 18">
              <a:extLst>
                <a:ext uri="{FF2B5EF4-FFF2-40B4-BE49-F238E27FC236}">
                  <a16:creationId xmlns:a16="http://schemas.microsoft.com/office/drawing/2014/main" id="{002B5D85-7C43-F625-2655-FD1F8FA07A00}"/>
                </a:ext>
              </a:extLst>
            </p:cNvPr>
            <p:cNvSpPr/>
            <p:nvPr/>
          </p:nvSpPr>
          <p:spPr>
            <a:xfrm>
              <a:off x="193637" y="5337998"/>
              <a:ext cx="1749397" cy="1029242"/>
            </a:xfrm>
            <a:prstGeom prst="accentCallout2">
              <a:avLst>
                <a:gd name="adj1" fmla="val 48601"/>
                <a:gd name="adj2" fmla="val 106961"/>
                <a:gd name="adj3" fmla="val 51339"/>
                <a:gd name="adj4" fmla="val 135301"/>
                <a:gd name="adj5" fmla="val -62466"/>
                <a:gd name="adj6" fmla="val 26132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Esperar a que la barra de estado se llene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475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64406"/>
            <a:ext cx="11112000" cy="6053594"/>
          </a:xfrm>
        </p:spPr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s-MX" dirty="0"/>
              <a:t>Para visualizar los valores del sensor, hacer lo siguiente:</a:t>
            </a:r>
          </a:p>
          <a:p>
            <a:endParaRPr lang="es-MX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5E94227-7F40-7FE4-F3DC-85812447AAE8}"/>
              </a:ext>
            </a:extLst>
          </p:cNvPr>
          <p:cNvGrpSpPr/>
          <p:nvPr/>
        </p:nvGrpSpPr>
        <p:grpSpPr>
          <a:xfrm>
            <a:off x="371529" y="820887"/>
            <a:ext cx="11448941" cy="5899905"/>
            <a:chOff x="251792" y="721735"/>
            <a:chExt cx="11448941" cy="5899905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B5FE19C6-D507-283E-8B6B-957D77CAC0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81028" y="1524671"/>
              <a:ext cx="5641799" cy="3724482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0277BF49-B014-16D4-B17E-65EF7E7BB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99731" y="1770868"/>
              <a:ext cx="3438474" cy="94657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Globo: línea doblada con barra de énfasis 11">
              <a:extLst>
                <a:ext uri="{FF2B5EF4-FFF2-40B4-BE49-F238E27FC236}">
                  <a16:creationId xmlns:a16="http://schemas.microsoft.com/office/drawing/2014/main" id="{F735B3B9-923C-159C-7293-4A3BD125C2FF}"/>
                </a:ext>
              </a:extLst>
            </p:cNvPr>
            <p:cNvSpPr/>
            <p:nvPr/>
          </p:nvSpPr>
          <p:spPr>
            <a:xfrm>
              <a:off x="251792" y="721735"/>
              <a:ext cx="2121659" cy="930181"/>
            </a:xfrm>
            <a:prstGeom prst="accentCallout2">
              <a:avLst>
                <a:gd name="adj1" fmla="val 48601"/>
                <a:gd name="adj2" fmla="val 106961"/>
                <a:gd name="adj3" fmla="val 50294"/>
                <a:gd name="adj4" fmla="val 117468"/>
                <a:gd name="adj5" fmla="val 154838"/>
                <a:gd name="adj6" fmla="val 19512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Una vez cargado el programa, clic en “Monitor serie”</a:t>
              </a:r>
            </a:p>
          </p:txBody>
        </p:sp>
        <p:sp>
          <p:nvSpPr>
            <p:cNvPr id="13" name="Globo: línea doblada con barra de énfasis 12">
              <a:extLst>
                <a:ext uri="{FF2B5EF4-FFF2-40B4-BE49-F238E27FC236}">
                  <a16:creationId xmlns:a16="http://schemas.microsoft.com/office/drawing/2014/main" id="{BC1F0744-9DED-6272-85DC-B0D2E662F62B}"/>
                </a:ext>
              </a:extLst>
            </p:cNvPr>
            <p:cNvSpPr/>
            <p:nvPr/>
          </p:nvSpPr>
          <p:spPr>
            <a:xfrm>
              <a:off x="9274002" y="769207"/>
              <a:ext cx="2426731" cy="494073"/>
            </a:xfrm>
            <a:prstGeom prst="accentCallout2">
              <a:avLst>
                <a:gd name="adj1" fmla="val 50447"/>
                <a:gd name="adj2" fmla="val -7462"/>
                <a:gd name="adj3" fmla="val 51960"/>
                <a:gd name="adj4" fmla="val -34902"/>
                <a:gd name="adj5" fmla="val 520187"/>
                <a:gd name="adj6" fmla="val -12648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Valores de lectura</a:t>
              </a:r>
            </a:p>
          </p:txBody>
        </p:sp>
        <p:sp>
          <p:nvSpPr>
            <p:cNvPr id="20" name="Globo: línea doblada con barra de énfasis 6">
              <a:extLst>
                <a:ext uri="{FF2B5EF4-FFF2-40B4-BE49-F238E27FC236}">
                  <a16:creationId xmlns:a16="http://schemas.microsoft.com/office/drawing/2014/main" id="{FF73DD37-D8D9-A25F-D23D-4BE799229828}"/>
                </a:ext>
              </a:extLst>
            </p:cNvPr>
            <p:cNvSpPr/>
            <p:nvPr/>
          </p:nvSpPr>
          <p:spPr>
            <a:xfrm>
              <a:off x="1000715" y="4183240"/>
              <a:ext cx="3052189" cy="651296"/>
            </a:xfrm>
            <a:prstGeom prst="accentCallout2">
              <a:avLst>
                <a:gd name="adj1" fmla="val 48601"/>
                <a:gd name="adj2" fmla="val 106961"/>
                <a:gd name="adj3" fmla="val 50294"/>
                <a:gd name="adj4" fmla="val 117468"/>
                <a:gd name="adj5" fmla="val 123224"/>
                <a:gd name="adj6" fmla="val 14562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Asegurar de que esté seleccionada esta función.</a:t>
              </a:r>
            </a:p>
          </p:txBody>
        </p:sp>
        <p:sp>
          <p:nvSpPr>
            <p:cNvPr id="21" name="Globo: línea doblada con barra de énfasis 6">
              <a:extLst>
                <a:ext uri="{FF2B5EF4-FFF2-40B4-BE49-F238E27FC236}">
                  <a16:creationId xmlns:a16="http://schemas.microsoft.com/office/drawing/2014/main" id="{1BCCCCE4-7D7A-AABE-803B-E7AC125D8D55}"/>
                </a:ext>
              </a:extLst>
            </p:cNvPr>
            <p:cNvSpPr/>
            <p:nvPr/>
          </p:nvSpPr>
          <p:spPr>
            <a:xfrm>
              <a:off x="5423506" y="5625680"/>
              <a:ext cx="3052189" cy="995960"/>
            </a:xfrm>
            <a:prstGeom prst="accentCallout2">
              <a:avLst>
                <a:gd name="adj1" fmla="val 48601"/>
                <a:gd name="adj2" fmla="val 106961"/>
                <a:gd name="adj3" fmla="val 50294"/>
                <a:gd name="adj4" fmla="val 113891"/>
                <a:gd name="adj5" fmla="val -47199"/>
                <a:gd name="adj6" fmla="val 12184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Asegurar de que la velocidad de transmisión de datos esté a 9600..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49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Desarrollar habilidades de trabajo en equipo y comunicación.</a:t>
            </a:r>
          </a:p>
          <a:p>
            <a:r>
              <a:rPr lang="es-MX" dirty="0"/>
              <a:t>Identificar y conectar de manera adecuada los componentes que forman parte del circuito.</a:t>
            </a:r>
          </a:p>
          <a:p>
            <a:r>
              <a:rPr lang="es-MX" dirty="0"/>
              <a:t>Comprender el funcionamiento básico de cada uno de los componentes y su papel dentro del circuito.</a:t>
            </a:r>
          </a:p>
          <a:p>
            <a:r>
              <a:rPr lang="es-MX" dirty="0"/>
              <a:t>Comprender la lógica de programación de cada uno de los bloques y construir un conjunto de instrucciones para completar el programa que se cargará en la tarjeta Arduino.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737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E66BB-7836-16C5-483E-FA49CED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C7282-4C47-1153-4329-BE434122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36895"/>
            <a:ext cx="3741544" cy="4781104"/>
          </a:xfrm>
        </p:spPr>
        <p:txBody>
          <a:bodyPr/>
          <a:lstStyle/>
          <a:p>
            <a:r>
              <a:rPr lang="es-MX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Visualizar los valores de la lectura del sensor de luz.</a:t>
            </a:r>
          </a:p>
          <a:p>
            <a:endParaRPr lang="es-MX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0C2AD4D-8908-4DCA-ED8F-1C70ED130D53}"/>
              </a:ext>
            </a:extLst>
          </p:cNvPr>
          <p:cNvGrpSpPr/>
          <p:nvPr/>
        </p:nvGrpSpPr>
        <p:grpSpPr>
          <a:xfrm>
            <a:off x="3733074" y="2635888"/>
            <a:ext cx="7918926" cy="3183899"/>
            <a:chOff x="2617314" y="2033560"/>
            <a:chExt cx="6843838" cy="2751647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E876B3D-2E32-DC93-4648-C03C51A935ED}"/>
                </a:ext>
              </a:extLst>
            </p:cNvPr>
            <p:cNvSpPr/>
            <p:nvPr/>
          </p:nvSpPr>
          <p:spPr>
            <a:xfrm>
              <a:off x="2617314" y="3408156"/>
              <a:ext cx="6840000" cy="137360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0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6" name="Gráfico 15" descr="Sol">
              <a:extLst>
                <a:ext uri="{FF2B5EF4-FFF2-40B4-BE49-F238E27FC236}">
                  <a16:creationId xmlns:a16="http://schemas.microsoft.com/office/drawing/2014/main" id="{4CC9E012-46B3-3733-E549-6DB1D7B00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2163" y="2033560"/>
              <a:ext cx="1368000" cy="1368000"/>
            </a:xfrm>
            <a:prstGeom prst="rect">
              <a:avLst/>
            </a:prstGeom>
          </p:spPr>
        </p:pic>
        <p:pic>
          <p:nvPicPr>
            <p:cNvPr id="17" name="Gráfico 16" descr="Luna y estrellas">
              <a:extLst>
                <a:ext uri="{FF2B5EF4-FFF2-40B4-BE49-F238E27FC236}">
                  <a16:creationId xmlns:a16="http://schemas.microsoft.com/office/drawing/2014/main" id="{6CC6A8A0-73F9-9953-B7D9-395877661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17314" y="3417207"/>
              <a:ext cx="1368000" cy="1368000"/>
            </a:xfrm>
            <a:prstGeom prst="rect">
              <a:avLst/>
            </a:prstGeom>
          </p:spPr>
        </p:pic>
        <p:pic>
          <p:nvPicPr>
            <p:cNvPr id="18" name="Gráfico 17" descr="Flecha: recto">
              <a:extLst>
                <a:ext uri="{FF2B5EF4-FFF2-40B4-BE49-F238E27FC236}">
                  <a16:creationId xmlns:a16="http://schemas.microsoft.com/office/drawing/2014/main" id="{2D5AF346-58A2-70A7-8BEC-3904603DC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3958196" y="2220412"/>
              <a:ext cx="630976" cy="630976"/>
            </a:xfrm>
            <a:prstGeom prst="rect">
              <a:avLst/>
            </a:prstGeom>
          </p:spPr>
        </p:pic>
        <p:pic>
          <p:nvPicPr>
            <p:cNvPr id="19" name="Gráfico 18" descr="Flecha: recto">
              <a:extLst>
                <a:ext uri="{FF2B5EF4-FFF2-40B4-BE49-F238E27FC236}">
                  <a16:creationId xmlns:a16="http://schemas.microsoft.com/office/drawing/2014/main" id="{E6271A59-771A-1083-ECCF-C78069D51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3958196" y="2597650"/>
              <a:ext cx="630976" cy="630976"/>
            </a:xfrm>
            <a:prstGeom prst="rect">
              <a:avLst/>
            </a:prstGeom>
          </p:spPr>
        </p:pic>
        <p:pic>
          <p:nvPicPr>
            <p:cNvPr id="20" name="Gráfico 19" descr="Flecha: recto">
              <a:extLst>
                <a:ext uri="{FF2B5EF4-FFF2-40B4-BE49-F238E27FC236}">
                  <a16:creationId xmlns:a16="http://schemas.microsoft.com/office/drawing/2014/main" id="{AEADE41E-2CBB-15B6-E2A7-A5E86EA47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4581535" y="2220413"/>
              <a:ext cx="630976" cy="630976"/>
            </a:xfrm>
            <a:prstGeom prst="rect">
              <a:avLst/>
            </a:prstGeom>
          </p:spPr>
        </p:pic>
        <p:pic>
          <p:nvPicPr>
            <p:cNvPr id="25" name="Gráfico 24" descr="Flecha: recto">
              <a:extLst>
                <a:ext uri="{FF2B5EF4-FFF2-40B4-BE49-F238E27FC236}">
                  <a16:creationId xmlns:a16="http://schemas.microsoft.com/office/drawing/2014/main" id="{2A2D5BD3-DAA5-4615-35D8-DB420C8A4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4581535" y="2597651"/>
              <a:ext cx="630976" cy="630976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4F8B0B8F-54D8-1DA7-99DB-1F1065C6C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85515" y="1992224"/>
              <a:ext cx="1183625" cy="1442785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8E660BEC-E845-8705-A6BA-C22BAA84F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85514" y="3373567"/>
              <a:ext cx="1183625" cy="1442785"/>
            </a:xfrm>
            <a:prstGeom prst="rect">
              <a:avLst/>
            </a:prstGeom>
          </p:spPr>
        </p:pic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4BA94B60-8B13-84E7-20BA-405A812BD90F}"/>
                </a:ext>
              </a:extLst>
            </p:cNvPr>
            <p:cNvCxnSpPr>
              <a:cxnSpLocks/>
            </p:cNvCxnSpPr>
            <p:nvPr/>
          </p:nvCxnSpPr>
          <p:spPr>
            <a:xfrm>
              <a:off x="2621152" y="3398051"/>
              <a:ext cx="684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áfico 28" descr="Flecha: recto">
              <a:extLst>
                <a:ext uri="{FF2B5EF4-FFF2-40B4-BE49-F238E27FC236}">
                  <a16:creationId xmlns:a16="http://schemas.microsoft.com/office/drawing/2014/main" id="{36C43656-241E-745F-0A3F-F34CD0CDB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8521850" y="2274664"/>
              <a:ext cx="914400" cy="914400"/>
            </a:xfrm>
            <a:prstGeom prst="rect">
              <a:avLst/>
            </a:prstGeom>
          </p:spPr>
        </p:pic>
        <p:pic>
          <p:nvPicPr>
            <p:cNvPr id="30" name="Gráfico 29" descr="Flecha: recto">
              <a:extLst>
                <a:ext uri="{FF2B5EF4-FFF2-40B4-BE49-F238E27FC236}">
                  <a16:creationId xmlns:a16="http://schemas.microsoft.com/office/drawing/2014/main" id="{72E2796A-72EE-BA46-FCAC-D461E57A6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8521850" y="3751469"/>
              <a:ext cx="914400" cy="914400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63B9A091-93BA-0ABB-EDEE-E1AE7F95447D}"/>
                </a:ext>
              </a:extLst>
            </p:cNvPr>
            <p:cNvSpPr txBox="1"/>
            <p:nvPr/>
          </p:nvSpPr>
          <p:spPr>
            <a:xfrm>
              <a:off x="6908161" y="2131699"/>
              <a:ext cx="1614241" cy="1037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Aumenta el</a:t>
              </a:r>
            </a:p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valor de la </a:t>
              </a:r>
            </a:p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variable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33CD870-6D4B-E19A-114F-8AA4F6DBAFB2}"/>
                </a:ext>
              </a:extLst>
            </p:cNvPr>
            <p:cNvSpPr txBox="1"/>
            <p:nvPr/>
          </p:nvSpPr>
          <p:spPr>
            <a:xfrm>
              <a:off x="6818831" y="3607039"/>
              <a:ext cx="1792899" cy="1037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Disminuye el</a:t>
              </a:r>
            </a:p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valor de la </a:t>
              </a:r>
            </a:p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variable</a:t>
              </a: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477AE14C-BA4F-ED91-D421-D61C865D9F54}"/>
                </a:ext>
              </a:extLst>
            </p:cNvPr>
            <p:cNvSpPr/>
            <p:nvPr/>
          </p:nvSpPr>
          <p:spPr>
            <a:xfrm>
              <a:off x="2617314" y="2033560"/>
              <a:ext cx="6840000" cy="2748204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5115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F6840-3410-3E78-D519-285D9CE0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4E8D5-8998-51D0-C5AC-411B03BD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_tradnl" sz="2400" b="1" dirty="0"/>
              <a:t>ROL 1: Electrónico </a:t>
            </a:r>
          </a:p>
          <a:p>
            <a:pPr marL="0" lvl="0" indent="0" algn="just">
              <a:buNone/>
            </a:pPr>
            <a:r>
              <a:rPr lang="es-ES_tradnl" sz="2400" dirty="0"/>
              <a:t>Se encarga de hacer las conexiones necesarias de los componentes electrónicos.</a:t>
            </a:r>
            <a:endParaRPr lang="es-MX" sz="2400" dirty="0"/>
          </a:p>
          <a:p>
            <a:pPr lvl="0" algn="just"/>
            <a:r>
              <a:rPr lang="es-ES_tradnl" sz="2400" b="1" dirty="0"/>
              <a:t>ROL 2: Programador </a:t>
            </a:r>
          </a:p>
          <a:p>
            <a:pPr marL="0" lvl="0" indent="0" algn="just">
              <a:buNone/>
            </a:pPr>
            <a:r>
              <a:rPr lang="es-ES_tradnl" sz="2400" dirty="0"/>
              <a:t>Se encarga de realizar el programa en la computadora.</a:t>
            </a:r>
          </a:p>
          <a:p>
            <a:pPr algn="just"/>
            <a:r>
              <a:rPr lang="es-ES_tradnl" sz="2400" b="1" dirty="0"/>
              <a:t>ROL 3: Apoyo técnico </a:t>
            </a:r>
          </a:p>
          <a:p>
            <a:pPr marL="0" indent="0" algn="just">
              <a:buNone/>
            </a:pPr>
            <a:r>
              <a:rPr lang="es-ES_tradnl" sz="2400" dirty="0"/>
              <a:t>Se encarga de apoyar al electrónico y programador.</a:t>
            </a:r>
          </a:p>
          <a:p>
            <a:pPr algn="just"/>
            <a:r>
              <a:rPr lang="es-ES_tradnl" sz="2400" b="1" dirty="0"/>
              <a:t>ROL 4: Administrador (Opcional)</a:t>
            </a:r>
          </a:p>
          <a:p>
            <a:pPr marL="0" indent="0" algn="just">
              <a:buNone/>
            </a:pPr>
            <a:r>
              <a:rPr lang="es-ES_tradnl" sz="2400" dirty="0"/>
              <a:t>Se encarga de revisar los componentes y recursos y se asegura de que el equipo esté completo.</a:t>
            </a:r>
            <a:endParaRPr lang="es-MX" sz="2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129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62239-BF66-CCF3-1BCF-963E640A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necesarios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042E0130-94EA-A7D8-DB68-94EAF2EC7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30" y="962322"/>
            <a:ext cx="905953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1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4CA2B-7126-2B21-DA54-D57AC153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Conexiones </a:t>
            </a:r>
          </a:p>
        </p:txBody>
      </p:sp>
      <p:pic>
        <p:nvPicPr>
          <p:cNvPr id="3" name="Imagen 2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C53FD896-FF99-4C45-24F9-1E139CF3E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7" b="5708"/>
          <a:stretch/>
        </p:blipFill>
        <p:spPr>
          <a:xfrm>
            <a:off x="4254691" y="321038"/>
            <a:ext cx="7949240" cy="62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48383-6B77-C9D6-9BE6-A099B332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1</a:t>
            </a:r>
          </a:p>
        </p:txBody>
      </p:sp>
      <p:pic>
        <p:nvPicPr>
          <p:cNvPr id="3" name="Imagen 2" descr="Calendario&#10;&#10;Descripción generada automáticamente">
            <a:extLst>
              <a:ext uri="{FF2B5EF4-FFF2-40B4-BE49-F238E27FC236}">
                <a16:creationId xmlns:a16="http://schemas.microsoft.com/office/drawing/2014/main" id="{E1325538-9867-AB56-BF38-5AE275E6F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98" b="8754"/>
          <a:stretch/>
        </p:blipFill>
        <p:spPr>
          <a:xfrm>
            <a:off x="1002037" y="1416861"/>
            <a:ext cx="10121592" cy="5046103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D320277F-C88D-8DED-51F4-730A02F07877}"/>
              </a:ext>
            </a:extLst>
          </p:cNvPr>
          <p:cNvSpPr/>
          <p:nvPr/>
        </p:nvSpPr>
        <p:spPr>
          <a:xfrm>
            <a:off x="2151687" y="395036"/>
            <a:ext cx="1118795" cy="344244"/>
          </a:xfrm>
          <a:prstGeom prst="accentCallout2">
            <a:avLst>
              <a:gd name="adj1" fmla="val 48601"/>
              <a:gd name="adj2" fmla="val 106961"/>
              <a:gd name="adj3" fmla="val 44703"/>
              <a:gd name="adj4" fmla="val 173813"/>
              <a:gd name="adj5" fmla="val 300315"/>
              <a:gd name="adj6" fmla="val 41120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278979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19BC1-1277-F9E4-B133-6E740125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2</a:t>
            </a:r>
          </a:p>
        </p:txBody>
      </p:sp>
      <p:pic>
        <p:nvPicPr>
          <p:cNvPr id="3" name="Imagen 2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E4EBDDEB-6F8D-C2B3-0412-709B9F055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9" b="7874"/>
          <a:stretch/>
        </p:blipFill>
        <p:spPr>
          <a:xfrm>
            <a:off x="994932" y="829241"/>
            <a:ext cx="10202136" cy="5654694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EDE4ECD7-6586-9838-6C96-C8B13A1C0AB7}"/>
              </a:ext>
            </a:extLst>
          </p:cNvPr>
          <p:cNvSpPr/>
          <p:nvPr/>
        </p:nvSpPr>
        <p:spPr>
          <a:xfrm>
            <a:off x="2225782" y="243376"/>
            <a:ext cx="1118795" cy="344244"/>
          </a:xfrm>
          <a:prstGeom prst="accentCallout2">
            <a:avLst>
              <a:gd name="adj1" fmla="val 48601"/>
              <a:gd name="adj2" fmla="val 106961"/>
              <a:gd name="adj3" fmla="val 46838"/>
              <a:gd name="adj4" fmla="val 129612"/>
              <a:gd name="adj5" fmla="val 186092"/>
              <a:gd name="adj6" fmla="val 28635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B502036C-22A4-0F76-8BCE-17AD281CE246}"/>
              </a:ext>
            </a:extLst>
          </p:cNvPr>
          <p:cNvSpPr/>
          <p:nvPr/>
        </p:nvSpPr>
        <p:spPr>
          <a:xfrm>
            <a:off x="8027670" y="374065"/>
            <a:ext cx="914400" cy="612648"/>
          </a:xfrm>
          <a:prstGeom prst="wedgeEllipseCallout">
            <a:avLst>
              <a:gd name="adj1" fmla="val -162191"/>
              <a:gd name="adj2" fmla="val 166278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5 V</a:t>
            </a:r>
          </a:p>
        </p:txBody>
      </p:sp>
    </p:spTree>
    <p:extLst>
      <p:ext uri="{BB962C8B-B14F-4D97-AF65-F5344CB8AC3E}">
        <p14:creationId xmlns:p14="http://schemas.microsoft.com/office/powerpoint/2010/main" val="882723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512</Words>
  <Application>Microsoft Office PowerPoint</Application>
  <PresentationFormat>Panorámica</PresentationFormat>
  <Paragraphs>82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Arial Rounded MT Bold</vt:lpstr>
      <vt:lpstr>Trebuchet MS</vt:lpstr>
      <vt:lpstr>Tema de Office</vt:lpstr>
      <vt:lpstr>PRÁCTICA 10</vt:lpstr>
      <vt:lpstr>Contenido </vt:lpstr>
      <vt:lpstr>Aprendizaje </vt:lpstr>
      <vt:lpstr>Objetivo </vt:lpstr>
      <vt:lpstr>Forma de trabajo</vt:lpstr>
      <vt:lpstr>Componentes necesarios</vt:lpstr>
      <vt:lpstr>Conexiones </vt:lpstr>
      <vt:lpstr>Paso 1</vt:lpstr>
      <vt:lpstr>Paso 2</vt:lpstr>
      <vt:lpstr>Paso 3</vt:lpstr>
      <vt:lpstr>Paso 4</vt:lpstr>
      <vt:lpstr>Paso 5</vt:lpstr>
      <vt:lpstr>Paso 6</vt:lpstr>
      <vt:lpstr>Programación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137</cp:revision>
  <dcterms:created xsi:type="dcterms:W3CDTF">2017-08-15T18:33:09Z</dcterms:created>
  <dcterms:modified xsi:type="dcterms:W3CDTF">2022-08-25T21:47:08Z</dcterms:modified>
</cp:coreProperties>
</file>