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29" r:id="rId2"/>
    <p:sldId id="627" r:id="rId3"/>
    <p:sldId id="628" r:id="rId4"/>
    <p:sldId id="460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3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FVU7-kfPe8" TargetMode="External"/><Relationship Id="rId2" Type="http://schemas.openxmlformats.org/officeDocument/2006/relationships/hyperlink" Target="https://www.youtube.com/watch?v=dzcG5a5kd2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F6A0E-9959-A98D-BBAC-4D0A11A0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ELECTRICIDAD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790EF-390B-F2A4-3997-6A53D1F43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245689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95A1-1A26-5928-5BA0-0DC423B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Corriente eléctrica directa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4BBC9-F20B-0B56-542C-38968EAD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flujo de cargas eléctricas que circulan siempre en la misma dirección. Mantiene su valor de tensión constante y sin cambio de polaridad. La corriente circula del polo positivo al polo negativo.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321FBD-675D-8E03-91E2-E4B4F1FA8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65" y="3209161"/>
            <a:ext cx="4449383" cy="19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n 3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04294F1-E7AD-9C5D-2DCA-D6FCE956A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17" y="2627543"/>
            <a:ext cx="4449383" cy="31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95A1-1A26-5928-5BA0-0DC423B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Corriente eléctrica alterna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4BBC9-F20B-0B56-542C-38968EAD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flujo de cargas eléctricas que, a la mitad del tiempo, circulan en un sentido y, a la otra mitad en sentido opuesto. Su tensión varía al igual que su polaridad.</a:t>
            </a:r>
          </a:p>
          <a:p>
            <a:endParaRPr lang="es-MX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6ADE6DE-85ED-305D-189A-D8078CC33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13" y="2826763"/>
            <a:ext cx="4031571" cy="3007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42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FC090-B11C-C4AA-B29D-812C037E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Voltaje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6D94A-C806-7F80-382A-3783DE45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magnitud física que impulsa a las cargas eléctricas a lo largo de un conductor, en un circuito eléctrico cerrado, provocando el flujo de una corriente.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61D5F9B-A489-08EF-04BA-B2218900470C}"/>
              </a:ext>
            </a:extLst>
          </p:cNvPr>
          <p:cNvGrpSpPr/>
          <p:nvPr/>
        </p:nvGrpSpPr>
        <p:grpSpPr>
          <a:xfrm>
            <a:off x="1405963" y="2324717"/>
            <a:ext cx="9081089" cy="3543579"/>
            <a:chOff x="2606228" y="2866860"/>
            <a:chExt cx="9081089" cy="354357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EDF046E-EA99-81E7-7B02-E602F1C9CF8B}"/>
                </a:ext>
              </a:extLst>
            </p:cNvPr>
            <p:cNvGrpSpPr/>
            <p:nvPr/>
          </p:nvGrpSpPr>
          <p:grpSpPr>
            <a:xfrm>
              <a:off x="2606228" y="3211104"/>
              <a:ext cx="6665364" cy="2190965"/>
              <a:chOff x="564776" y="2151529"/>
              <a:chExt cx="9177184" cy="3016623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A3E447E5-4EFD-370A-D306-C29C1A6324F7}"/>
                  </a:ext>
                </a:extLst>
              </p:cNvPr>
              <p:cNvGrpSpPr/>
              <p:nvPr/>
            </p:nvGrpSpPr>
            <p:grpSpPr>
              <a:xfrm>
                <a:off x="1021976" y="2151529"/>
                <a:ext cx="8252026" cy="3016623"/>
                <a:chOff x="1021976" y="2151529"/>
                <a:chExt cx="8252026" cy="3016623"/>
              </a:xfrm>
            </p:grpSpPr>
            <p:pic>
              <p:nvPicPr>
                <p:cNvPr id="12" name="Imagen 11">
                  <a:extLst>
                    <a:ext uri="{FF2B5EF4-FFF2-40B4-BE49-F238E27FC236}">
                      <a16:creationId xmlns:a16="http://schemas.microsoft.com/office/drawing/2014/main" id="{913EEC26-64A4-A23C-715C-9A1754B054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859" y="3245823"/>
                  <a:ext cx="1658093" cy="1712330"/>
                </a:xfrm>
                <a:prstGeom prst="rect">
                  <a:avLst/>
                </a:prstGeom>
              </p:spPr>
            </p:pic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D015CC0B-53D5-4687-681F-B0889F40C1DC}"/>
                    </a:ext>
                  </a:extLst>
                </p:cNvPr>
                <p:cNvSpPr/>
                <p:nvPr/>
              </p:nvSpPr>
              <p:spPr>
                <a:xfrm>
                  <a:off x="4340710" y="3462901"/>
                  <a:ext cx="540000" cy="540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8BC9C1B5-1DE0-8B60-E453-7567DA0DC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976" y="3065929"/>
                  <a:ext cx="82520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0E8CBB7F-74AC-D9A9-C129-16B6CE4D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1976" y="5168152"/>
                  <a:ext cx="82520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Signo más 15">
                  <a:extLst>
                    <a:ext uri="{FF2B5EF4-FFF2-40B4-BE49-F238E27FC236}">
                      <a16:creationId xmlns:a16="http://schemas.microsoft.com/office/drawing/2014/main" id="{CC4BECA3-8269-D1C6-F97D-16F7BFC3253A}"/>
                    </a:ext>
                  </a:extLst>
                </p:cNvPr>
                <p:cNvSpPr/>
                <p:nvPr/>
              </p:nvSpPr>
              <p:spPr>
                <a:xfrm>
                  <a:off x="1021976" y="2151529"/>
                  <a:ext cx="914400" cy="914400"/>
                </a:xfrm>
                <a:prstGeom prst="mathPlus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EABCDF65-7FCF-A4B9-5B96-3C0D845010CA}"/>
                    </a:ext>
                  </a:extLst>
                </p:cNvPr>
                <p:cNvSpPr/>
                <p:nvPr/>
              </p:nvSpPr>
              <p:spPr>
                <a:xfrm>
                  <a:off x="8607028" y="2502213"/>
                  <a:ext cx="666974" cy="21303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8" name="Conector recto de flecha 17">
                  <a:extLst>
                    <a:ext uri="{FF2B5EF4-FFF2-40B4-BE49-F238E27FC236}">
                      <a16:creationId xmlns:a16="http://schemas.microsoft.com/office/drawing/2014/main" id="{07058C55-BE6A-DF07-336E-78FFD7C73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5668" y="3732901"/>
                  <a:ext cx="489018" cy="0"/>
                </a:xfrm>
                <a:prstGeom prst="straightConnector1">
                  <a:avLst/>
                </a:prstGeom>
                <a:ln w="508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80D7E45D-6E83-8A17-5800-607F13247EC4}"/>
                  </a:ext>
                </a:extLst>
              </p:cNvPr>
              <p:cNvSpPr/>
              <p:nvPr/>
            </p:nvSpPr>
            <p:spPr>
              <a:xfrm>
                <a:off x="8827560" y="3065929"/>
                <a:ext cx="914400" cy="2102223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Arco 10">
                <a:extLst>
                  <a:ext uri="{FF2B5EF4-FFF2-40B4-BE49-F238E27FC236}">
                    <a16:creationId xmlns:a16="http://schemas.microsoft.com/office/drawing/2014/main" id="{34C068C3-07EE-DC54-9F9C-50611F80DA75}"/>
                  </a:ext>
                </a:extLst>
              </p:cNvPr>
              <p:cNvSpPr/>
              <p:nvPr/>
            </p:nvSpPr>
            <p:spPr>
              <a:xfrm>
                <a:off x="564776" y="3065929"/>
                <a:ext cx="914400" cy="2102222"/>
              </a:xfrm>
              <a:prstGeom prst="arc">
                <a:avLst>
                  <a:gd name="adj1" fmla="val 5261179"/>
                  <a:gd name="adj2" fmla="val 16159075"/>
                </a:avLst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D47EA66F-15C0-BA82-D3B5-4B333E2503EC}"/>
                </a:ext>
              </a:extLst>
            </p:cNvPr>
            <p:cNvSpPr/>
            <p:nvPr/>
          </p:nvSpPr>
          <p:spPr>
            <a:xfrm>
              <a:off x="6538574" y="2866860"/>
              <a:ext cx="1118795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55083"/>
                <a:gd name="adj5" fmla="val 323637"/>
                <a:gd name="adj6" fmla="val -1380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Voltaje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17ED6C58-1518-3F8A-9AF9-584B237C552C}"/>
                </a:ext>
              </a:extLst>
            </p:cNvPr>
            <p:cNvSpPr/>
            <p:nvPr/>
          </p:nvSpPr>
          <p:spPr>
            <a:xfrm>
              <a:off x="7599628" y="6066195"/>
              <a:ext cx="1118795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55083"/>
                <a:gd name="adj5" fmla="val -439374"/>
                <a:gd name="adj6" fmla="val -17279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Cargas</a:t>
              </a:r>
            </a:p>
          </p:txBody>
        </p: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5353D223-BAC3-2B13-3300-880FF3EB649F}"/>
                </a:ext>
              </a:extLst>
            </p:cNvPr>
            <p:cNvSpPr/>
            <p:nvPr/>
          </p:nvSpPr>
          <p:spPr>
            <a:xfrm>
              <a:off x="10332763" y="4905304"/>
              <a:ext cx="1354554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38405"/>
                <a:gd name="adj5" fmla="val -107614"/>
                <a:gd name="adj6" fmla="val -10044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Conductor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50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3BF85-6A65-89A5-B328-064AB536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Resistencia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8EA46-F2F9-A31F-EF40-39B182D3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propiedad física mediante la cual todos los materiales tienden a oponerse al flujo de la corriente.</a:t>
            </a:r>
          </a:p>
          <a:p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D4E0F0-23DC-ABE8-65CD-852AA4808096}"/>
              </a:ext>
            </a:extLst>
          </p:cNvPr>
          <p:cNvGrpSpPr/>
          <p:nvPr/>
        </p:nvGrpSpPr>
        <p:grpSpPr>
          <a:xfrm>
            <a:off x="1764055" y="1992220"/>
            <a:ext cx="8919000" cy="4325779"/>
            <a:chOff x="1764055" y="1992220"/>
            <a:chExt cx="8919000" cy="432577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90AE21E-A0E7-4BF4-1A97-B960E648E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38" y="1992220"/>
              <a:ext cx="4432151" cy="4325779"/>
            </a:xfrm>
            <a:prstGeom prst="rect">
              <a:avLst/>
            </a:prstGeom>
          </p:spPr>
        </p:pic>
        <p:sp>
          <p:nvSpPr>
            <p:cNvPr id="5" name="Globo: línea doblada con barra de énfasis 4">
              <a:extLst>
                <a:ext uri="{FF2B5EF4-FFF2-40B4-BE49-F238E27FC236}">
                  <a16:creationId xmlns:a16="http://schemas.microsoft.com/office/drawing/2014/main" id="{614B512E-C2F5-A03D-1040-09857C73EB75}"/>
                </a:ext>
              </a:extLst>
            </p:cNvPr>
            <p:cNvSpPr/>
            <p:nvPr/>
          </p:nvSpPr>
          <p:spPr>
            <a:xfrm>
              <a:off x="1764055" y="3121772"/>
              <a:ext cx="1118795" cy="344244"/>
            </a:xfrm>
            <a:prstGeom prst="accentCallout2">
              <a:avLst>
                <a:gd name="adj1" fmla="val 61064"/>
                <a:gd name="adj2" fmla="val 105404"/>
                <a:gd name="adj3" fmla="val 60640"/>
                <a:gd name="adj4" fmla="val 148271"/>
                <a:gd name="adj5" fmla="val 370587"/>
                <a:gd name="adj6" fmla="val 21972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Voltaje</a:t>
              </a:r>
            </a:p>
          </p:txBody>
        </p:sp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5F5066F4-9B79-9987-608A-6AA4A8D3E03A}"/>
                </a:ext>
              </a:extLst>
            </p:cNvPr>
            <p:cNvSpPr/>
            <p:nvPr/>
          </p:nvSpPr>
          <p:spPr>
            <a:xfrm>
              <a:off x="8295452" y="1992220"/>
              <a:ext cx="1354554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38405"/>
                <a:gd name="adj5" fmla="val 283012"/>
                <a:gd name="adj6" fmla="val -15365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Resistencia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6D7F8467-DC29-B0CF-B956-A12CAB0F7A5D}"/>
                </a:ext>
              </a:extLst>
            </p:cNvPr>
            <p:cNvSpPr/>
            <p:nvPr/>
          </p:nvSpPr>
          <p:spPr>
            <a:xfrm>
              <a:off x="9328501" y="5769360"/>
              <a:ext cx="1354554" cy="344244"/>
            </a:xfrm>
            <a:prstGeom prst="accentCallout2">
              <a:avLst>
                <a:gd name="adj1" fmla="val 64226"/>
                <a:gd name="adj2" fmla="val -7462"/>
                <a:gd name="adj3" fmla="val 66964"/>
                <a:gd name="adj4" fmla="val -38405"/>
                <a:gd name="adj5" fmla="val -238864"/>
                <a:gd name="adj6" fmla="val -17748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Corriente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09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4C897-DABB-08E5-C667-21D8104F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Circuito eléctrico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6451C-2610-12C6-F321-32472D8F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red eléctrica cerrada, donde se conectan uno o más componentes electrónicos, por donde circula una corriente eléctrica.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08A1D68-3CD2-910F-F542-5ABA6F324D95}"/>
              </a:ext>
            </a:extLst>
          </p:cNvPr>
          <p:cNvGrpSpPr/>
          <p:nvPr/>
        </p:nvGrpSpPr>
        <p:grpSpPr>
          <a:xfrm>
            <a:off x="1414797" y="2080812"/>
            <a:ext cx="9362405" cy="4342132"/>
            <a:chOff x="516168" y="2166873"/>
            <a:chExt cx="9362405" cy="434213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F06798D-AE46-C215-16B1-F56D7D4AD47C}"/>
                </a:ext>
              </a:extLst>
            </p:cNvPr>
            <p:cNvGrpSpPr/>
            <p:nvPr/>
          </p:nvGrpSpPr>
          <p:grpSpPr>
            <a:xfrm>
              <a:off x="2747562" y="2166873"/>
              <a:ext cx="4549525" cy="3556590"/>
              <a:chOff x="3737265" y="4767395"/>
              <a:chExt cx="2131213" cy="1666075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041169F-0A20-1500-4AA7-FAD0BDD58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265" y="4886562"/>
                <a:ext cx="2131213" cy="1546908"/>
              </a:xfrm>
              <a:prstGeom prst="rect">
                <a:avLst/>
              </a:prstGeom>
            </p:spPr>
          </p:pic>
          <p:cxnSp>
            <p:nvCxnSpPr>
              <p:cNvPr id="11" name="Conector recto de flecha 10">
                <a:extLst>
                  <a:ext uri="{FF2B5EF4-FFF2-40B4-BE49-F238E27FC236}">
                    <a16:creationId xmlns:a16="http://schemas.microsoft.com/office/drawing/2014/main" id="{22F0B33C-AECE-24FB-2303-578A70EA3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1782" y="4767395"/>
                <a:ext cx="311618" cy="20698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5E92D1B8-A7BF-A343-94C2-863632E04E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3181" y="6091288"/>
                <a:ext cx="294514" cy="29703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9F9CCE20-1FC1-752C-240B-9C26878E3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9161" y="6160488"/>
                <a:ext cx="416859" cy="14851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816287AE-CC5F-F468-B4B9-C2E907E1D9B3}"/>
                </a:ext>
              </a:extLst>
            </p:cNvPr>
            <p:cNvSpPr/>
            <p:nvPr/>
          </p:nvSpPr>
          <p:spPr>
            <a:xfrm>
              <a:off x="516168" y="3011582"/>
              <a:ext cx="1118795" cy="344244"/>
            </a:xfrm>
            <a:prstGeom prst="accentCallout2">
              <a:avLst>
                <a:gd name="adj1" fmla="val 61064"/>
                <a:gd name="adj2" fmla="val 105404"/>
                <a:gd name="adj3" fmla="val 60640"/>
                <a:gd name="adj4" fmla="val 148271"/>
                <a:gd name="adj5" fmla="val 176837"/>
                <a:gd name="adj6" fmla="val 2206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Fuente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194D4A06-5C67-AE4A-2CDA-2D2EFE1AE60A}"/>
                </a:ext>
              </a:extLst>
            </p:cNvPr>
            <p:cNvSpPr/>
            <p:nvPr/>
          </p:nvSpPr>
          <p:spPr>
            <a:xfrm>
              <a:off x="8248520" y="2249137"/>
              <a:ext cx="1118795" cy="344244"/>
            </a:xfrm>
            <a:prstGeom prst="accentCallout2">
              <a:avLst>
                <a:gd name="adj1" fmla="val 70439"/>
                <a:gd name="adj2" fmla="val -7096"/>
                <a:gd name="adj3" fmla="val 66890"/>
                <a:gd name="adj4" fmla="val -61344"/>
                <a:gd name="adj5" fmla="val 236212"/>
                <a:gd name="adj6" fmla="val -1562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Actuador</a:t>
              </a:r>
            </a:p>
          </p:txBody>
        </p: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D90D48B9-D6F6-949A-F318-91F5242BF977}"/>
                </a:ext>
              </a:extLst>
            </p:cNvPr>
            <p:cNvSpPr/>
            <p:nvPr/>
          </p:nvSpPr>
          <p:spPr>
            <a:xfrm>
              <a:off x="2257476" y="6164761"/>
              <a:ext cx="1118795" cy="344244"/>
            </a:xfrm>
            <a:prstGeom prst="accentCallout2">
              <a:avLst>
                <a:gd name="adj1" fmla="val 61064"/>
                <a:gd name="adj2" fmla="val 105404"/>
                <a:gd name="adj3" fmla="val 60640"/>
                <a:gd name="adj4" fmla="val 148271"/>
                <a:gd name="adj5" fmla="val -151289"/>
                <a:gd name="adj6" fmla="val 22549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Sensor</a:t>
              </a:r>
            </a:p>
          </p:txBody>
        </p:sp>
        <p:sp>
          <p:nvSpPr>
            <p:cNvPr id="9" name="Globo: línea doblada con barra de énfasis 8">
              <a:extLst>
                <a:ext uri="{FF2B5EF4-FFF2-40B4-BE49-F238E27FC236}">
                  <a16:creationId xmlns:a16="http://schemas.microsoft.com/office/drawing/2014/main" id="{372D18A3-F1A0-2484-5010-4DEDC3952755}"/>
                </a:ext>
              </a:extLst>
            </p:cNvPr>
            <p:cNvSpPr/>
            <p:nvPr/>
          </p:nvSpPr>
          <p:spPr>
            <a:xfrm>
              <a:off x="8517461" y="4917267"/>
              <a:ext cx="1361112" cy="344244"/>
            </a:xfrm>
            <a:prstGeom prst="accentCallout2">
              <a:avLst>
                <a:gd name="adj1" fmla="val 57939"/>
                <a:gd name="adj2" fmla="val -6134"/>
                <a:gd name="adj3" fmla="val 60640"/>
                <a:gd name="adj4" fmla="val -43075"/>
                <a:gd name="adj5" fmla="val -57539"/>
                <a:gd name="adj6" fmla="val -10912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Conductor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51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7826-CEDD-A9D8-3EC2-1F864724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Conductores eléctricos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ABBB2-8183-E969-EE01-BE1BF408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materiales en los que puede fluir la corriente eléctrica libremente.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54FDFF2-BCB5-AEBA-32F7-210CCE5473EC}"/>
              </a:ext>
            </a:extLst>
          </p:cNvPr>
          <p:cNvGrpSpPr/>
          <p:nvPr/>
        </p:nvGrpSpPr>
        <p:grpSpPr>
          <a:xfrm>
            <a:off x="2263885" y="2229040"/>
            <a:ext cx="4627668" cy="1767366"/>
            <a:chOff x="4985570" y="1823308"/>
            <a:chExt cx="4627668" cy="1767366"/>
          </a:xfrm>
        </p:grpSpPr>
        <p:sp>
          <p:nvSpPr>
            <p:cNvPr id="5" name="Globo: línea doblada con barra de énfasis 4">
              <a:extLst>
                <a:ext uri="{FF2B5EF4-FFF2-40B4-BE49-F238E27FC236}">
                  <a16:creationId xmlns:a16="http://schemas.microsoft.com/office/drawing/2014/main" id="{380A9C00-D86E-960B-C6B3-8E4414F036D2}"/>
                </a:ext>
              </a:extLst>
            </p:cNvPr>
            <p:cNvSpPr/>
            <p:nvPr/>
          </p:nvSpPr>
          <p:spPr>
            <a:xfrm>
              <a:off x="8322320" y="1823308"/>
              <a:ext cx="1290918" cy="344244"/>
            </a:xfrm>
            <a:prstGeom prst="accentCallout2">
              <a:avLst>
                <a:gd name="adj1" fmla="val 64189"/>
                <a:gd name="adj2" fmla="val -5173"/>
                <a:gd name="adj3" fmla="val 63765"/>
                <a:gd name="adj4" fmla="val -44037"/>
                <a:gd name="adj5" fmla="val 133087"/>
                <a:gd name="adj6" fmla="val -10239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Conductor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E472A62-D2F4-51AD-7FC2-0B2D921FF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570" y="1878793"/>
              <a:ext cx="2021218" cy="1711881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2E6E8456-070E-E71F-C967-78640314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01" y="3140465"/>
            <a:ext cx="3461049" cy="32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9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C59C-9F95-A5E3-70B9-971F0D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Aislantes eléctricos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21CD3-2F89-2439-2532-567A5645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materiales que no permiten la circulación de corriente eléctrica a través de ellos.</a:t>
            </a:r>
          </a:p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BDDF0AF-020F-337B-C415-6884DAC57429}"/>
              </a:ext>
            </a:extLst>
          </p:cNvPr>
          <p:cNvGrpSpPr/>
          <p:nvPr/>
        </p:nvGrpSpPr>
        <p:grpSpPr>
          <a:xfrm>
            <a:off x="2396604" y="1842170"/>
            <a:ext cx="7398791" cy="4658708"/>
            <a:chOff x="1067477" y="1903456"/>
            <a:chExt cx="7398791" cy="4658708"/>
          </a:xfrm>
        </p:grpSpPr>
        <p:sp>
          <p:nvSpPr>
            <p:cNvPr id="5" name="Globo: línea doblada con barra de énfasis 4">
              <a:extLst>
                <a:ext uri="{FF2B5EF4-FFF2-40B4-BE49-F238E27FC236}">
                  <a16:creationId xmlns:a16="http://schemas.microsoft.com/office/drawing/2014/main" id="{D5BF8C3C-48A5-5B93-C629-E6812E7BC6D1}"/>
                </a:ext>
              </a:extLst>
            </p:cNvPr>
            <p:cNvSpPr/>
            <p:nvPr/>
          </p:nvSpPr>
          <p:spPr>
            <a:xfrm>
              <a:off x="2688386" y="1903456"/>
              <a:ext cx="1290918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17276"/>
                <a:gd name="adj6" fmla="val 1699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Aislante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27B0442-7BC3-C515-82F0-7FD8A336B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189" y="1903456"/>
              <a:ext cx="2021218" cy="1711881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39836400-8654-8362-B2F0-D8719FDEC1B0}"/>
                </a:ext>
              </a:extLst>
            </p:cNvPr>
            <p:cNvGrpSpPr/>
            <p:nvPr/>
          </p:nvGrpSpPr>
          <p:grpSpPr>
            <a:xfrm>
              <a:off x="3333845" y="4221942"/>
              <a:ext cx="2880552" cy="2340222"/>
              <a:chOff x="2232339" y="4008750"/>
              <a:chExt cx="2880552" cy="2340222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7273AD63-AC7F-FB79-EEBA-E19716B7B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1772" y="5268972"/>
                <a:ext cx="1400382" cy="1080000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00A63B38-2E53-D950-D13E-210D535D8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6549" y="4013930"/>
                <a:ext cx="1203107" cy="1080000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F3E25010-0FBD-9FF7-3359-09D6A4094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1036" y="4008750"/>
                <a:ext cx="1441855" cy="1080000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42642598-F1DB-EE4F-794E-50831E0FE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339" y="5268972"/>
                <a:ext cx="1297317" cy="1080000"/>
              </a:xfrm>
              <a:prstGeom prst="rect">
                <a:avLst/>
              </a:prstGeom>
            </p:spPr>
          </p:pic>
        </p:grp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49CB2D84-804E-F4B9-21D3-3B31D7965651}"/>
                </a:ext>
              </a:extLst>
            </p:cNvPr>
            <p:cNvSpPr/>
            <p:nvPr/>
          </p:nvSpPr>
          <p:spPr>
            <a:xfrm>
              <a:off x="1176335" y="4389926"/>
              <a:ext cx="1290918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17276"/>
                <a:gd name="adj6" fmla="val 1699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Caucho</a:t>
              </a:r>
            </a:p>
          </p:txBody>
        </p:sp>
        <p:sp>
          <p:nvSpPr>
            <p:cNvPr id="9" name="Globo: línea doblada con barra de énfasis 8">
              <a:extLst>
                <a:ext uri="{FF2B5EF4-FFF2-40B4-BE49-F238E27FC236}">
                  <a16:creationId xmlns:a16="http://schemas.microsoft.com/office/drawing/2014/main" id="{9C7B06D2-87BE-127A-6F73-A1B2221B1334}"/>
                </a:ext>
              </a:extLst>
            </p:cNvPr>
            <p:cNvSpPr/>
            <p:nvPr/>
          </p:nvSpPr>
          <p:spPr>
            <a:xfrm>
              <a:off x="1067477" y="5582827"/>
              <a:ext cx="1290918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17276"/>
                <a:gd name="adj6" fmla="val 1699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Vidrio</a:t>
              </a:r>
            </a:p>
          </p:txBody>
        </p:sp>
        <p:sp>
          <p:nvSpPr>
            <p:cNvPr id="10" name="Globo: línea doblada con barra de énfasis 9">
              <a:extLst>
                <a:ext uri="{FF2B5EF4-FFF2-40B4-BE49-F238E27FC236}">
                  <a16:creationId xmlns:a16="http://schemas.microsoft.com/office/drawing/2014/main" id="{E92B99B3-A488-9B3C-97CD-33236581799C}"/>
                </a:ext>
              </a:extLst>
            </p:cNvPr>
            <p:cNvSpPr/>
            <p:nvPr/>
          </p:nvSpPr>
          <p:spPr>
            <a:xfrm>
              <a:off x="7098740" y="4386333"/>
              <a:ext cx="1290918" cy="344244"/>
            </a:xfrm>
            <a:prstGeom prst="accentCallout2">
              <a:avLst>
                <a:gd name="adj1" fmla="val 57865"/>
                <a:gd name="adj2" fmla="val -6016"/>
                <a:gd name="adj3" fmla="val 63766"/>
                <a:gd name="adj4" fmla="val -34762"/>
                <a:gd name="adj5" fmla="val 117276"/>
                <a:gd name="adj6" fmla="val -6275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Madera</a:t>
              </a:r>
            </a:p>
          </p:txBody>
        </p:sp>
        <p:sp>
          <p:nvSpPr>
            <p:cNvPr id="11" name="Globo: línea doblada con barra de énfasis 10">
              <a:extLst>
                <a:ext uri="{FF2B5EF4-FFF2-40B4-BE49-F238E27FC236}">
                  <a16:creationId xmlns:a16="http://schemas.microsoft.com/office/drawing/2014/main" id="{356F4AE4-2BE3-64D0-0043-B327E635F3AD}"/>
                </a:ext>
              </a:extLst>
            </p:cNvPr>
            <p:cNvSpPr/>
            <p:nvPr/>
          </p:nvSpPr>
          <p:spPr>
            <a:xfrm>
              <a:off x="7175350" y="5582827"/>
              <a:ext cx="1290918" cy="344244"/>
            </a:xfrm>
            <a:prstGeom prst="accentCallout2">
              <a:avLst>
                <a:gd name="adj1" fmla="val 57865"/>
                <a:gd name="adj2" fmla="val -6016"/>
                <a:gd name="adj3" fmla="val 63766"/>
                <a:gd name="adj4" fmla="val -34762"/>
                <a:gd name="adj5" fmla="val 101465"/>
                <a:gd name="adj6" fmla="val -6950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Cerámica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90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CFE48-618B-62F1-6E8D-AABF9D91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Semiconductor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9EAD0-8DCE-6F2D-DFC8-77EB2505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todo aquel material que puede actuar tanto como un conductor permitiendo el paso de una corriente eléctrica o como un aislante impidiéndola según varios factores como puede ser la temperatura ambiente, el tipo de estructura atómica del mismo o el campo eléctrico o magnético al que esté sometido. Los principales componentes de la electrónica de consumo (</a:t>
            </a:r>
            <a:r>
              <a:rPr lang="es-MX" dirty="0" err="1"/>
              <a:t>LEDs</a:t>
            </a:r>
            <a:r>
              <a:rPr lang="es-MX" dirty="0"/>
              <a:t>, transistores, microprocesadores, etc.) se fabrican usando materiales semiconductores.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28410CA-DAE9-D96C-F582-A87F6B5757F3}"/>
              </a:ext>
            </a:extLst>
          </p:cNvPr>
          <p:cNvGrpSpPr/>
          <p:nvPr/>
        </p:nvGrpSpPr>
        <p:grpSpPr>
          <a:xfrm>
            <a:off x="1220712" y="3429000"/>
            <a:ext cx="8988295" cy="2990790"/>
            <a:chOff x="833437" y="3799387"/>
            <a:chExt cx="8988295" cy="2990790"/>
          </a:xfrm>
        </p:grpSpPr>
        <p:pic>
          <p:nvPicPr>
            <p:cNvPr id="5" name="Imagen 4" descr="Imagen que contiene tabla, lego&#10;&#10;Descripción generada automáticamente">
              <a:extLst>
                <a:ext uri="{FF2B5EF4-FFF2-40B4-BE49-F238E27FC236}">
                  <a16:creationId xmlns:a16="http://schemas.microsoft.com/office/drawing/2014/main" id="{BB4EC6BC-D931-BF9B-D72C-AEE2D77DD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1375" y="3799387"/>
              <a:ext cx="2990790" cy="2990790"/>
            </a:xfrm>
            <a:prstGeom prst="rect">
              <a:avLst/>
            </a:prstGeom>
          </p:spPr>
        </p:pic>
        <p:sp>
          <p:nvSpPr>
            <p:cNvPr id="6" name="Globo: línea doblada con barra de énfasis 5">
              <a:extLst>
                <a:ext uri="{FF2B5EF4-FFF2-40B4-BE49-F238E27FC236}">
                  <a16:creationId xmlns:a16="http://schemas.microsoft.com/office/drawing/2014/main" id="{6ABC5673-201F-0222-9079-F74E67966885}"/>
                </a:ext>
              </a:extLst>
            </p:cNvPr>
            <p:cNvSpPr/>
            <p:nvPr/>
          </p:nvSpPr>
          <p:spPr>
            <a:xfrm>
              <a:off x="833437" y="4274595"/>
              <a:ext cx="1290918" cy="61381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108225"/>
                <a:gd name="adj6" fmla="val 2324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Circuitos integrados</a:t>
              </a:r>
            </a:p>
          </p:txBody>
        </p:sp>
        <p:sp>
          <p:nvSpPr>
            <p:cNvPr id="7" name="Globo: línea doblada con barra de énfasis 6">
              <a:extLst>
                <a:ext uri="{FF2B5EF4-FFF2-40B4-BE49-F238E27FC236}">
                  <a16:creationId xmlns:a16="http://schemas.microsoft.com/office/drawing/2014/main" id="{1F8F339F-C478-777F-D4DF-7A3DB07DA723}"/>
                </a:ext>
              </a:extLst>
            </p:cNvPr>
            <p:cNvSpPr/>
            <p:nvPr/>
          </p:nvSpPr>
          <p:spPr>
            <a:xfrm>
              <a:off x="859538" y="6159805"/>
              <a:ext cx="1449277" cy="344244"/>
            </a:xfrm>
            <a:prstGeom prst="accentCallout2">
              <a:avLst>
                <a:gd name="adj1" fmla="val 61027"/>
                <a:gd name="adj2" fmla="val 105293"/>
                <a:gd name="adj3" fmla="val 60603"/>
                <a:gd name="adj4" fmla="val 130516"/>
                <a:gd name="adj5" fmla="val -85849"/>
                <a:gd name="adj6" fmla="val 25237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Transistores</a:t>
              </a:r>
            </a:p>
          </p:txBody>
        </p:sp>
        <p:sp>
          <p:nvSpPr>
            <p:cNvPr id="8" name="Globo: línea doblada con barra de énfasis 7">
              <a:extLst>
                <a:ext uri="{FF2B5EF4-FFF2-40B4-BE49-F238E27FC236}">
                  <a16:creationId xmlns:a16="http://schemas.microsoft.com/office/drawing/2014/main" id="{1080CF2D-857A-7B1F-B75C-3D080F719763}"/>
                </a:ext>
              </a:extLst>
            </p:cNvPr>
            <p:cNvSpPr/>
            <p:nvPr/>
          </p:nvSpPr>
          <p:spPr>
            <a:xfrm>
              <a:off x="7502066" y="4237258"/>
              <a:ext cx="2319666" cy="344244"/>
            </a:xfrm>
            <a:prstGeom prst="accentCallout2">
              <a:avLst>
                <a:gd name="adj1" fmla="val 57865"/>
                <a:gd name="adj2" fmla="val -6016"/>
                <a:gd name="adj3" fmla="val 63766"/>
                <a:gd name="adj4" fmla="val -34762"/>
                <a:gd name="adj5" fmla="val 198526"/>
                <a:gd name="adj6" fmla="val -8208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Microprocesadores</a:t>
              </a:r>
            </a:p>
          </p:txBody>
        </p:sp>
        <p:sp>
          <p:nvSpPr>
            <p:cNvPr id="9" name="Globo: línea doblada con barra de énfasis 8">
              <a:extLst>
                <a:ext uri="{FF2B5EF4-FFF2-40B4-BE49-F238E27FC236}">
                  <a16:creationId xmlns:a16="http://schemas.microsoft.com/office/drawing/2014/main" id="{AE70B20E-B145-1BAE-F2C8-B5C787AC340F}"/>
                </a:ext>
              </a:extLst>
            </p:cNvPr>
            <p:cNvSpPr/>
            <p:nvPr/>
          </p:nvSpPr>
          <p:spPr>
            <a:xfrm>
              <a:off x="7175350" y="6331927"/>
              <a:ext cx="1290918" cy="344244"/>
            </a:xfrm>
            <a:prstGeom prst="accentCallout2">
              <a:avLst>
                <a:gd name="adj1" fmla="val 57865"/>
                <a:gd name="adj2" fmla="val -6016"/>
                <a:gd name="adj3" fmla="val 63766"/>
                <a:gd name="adj4" fmla="val -34762"/>
                <a:gd name="adj5" fmla="val -501661"/>
                <a:gd name="adj6" fmla="val -19366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LEDs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51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Antecedentes de la electricidad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Concepto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Importancia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Elementos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1373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Comprender el concepto de semiconductor y su importancia.</a:t>
            </a:r>
          </a:p>
        </p:txBody>
      </p:sp>
    </p:spTree>
    <p:extLst>
      <p:ext uri="{BB962C8B-B14F-4D97-AF65-F5344CB8AC3E}">
        <p14:creationId xmlns:p14="http://schemas.microsoft.com/office/powerpoint/2010/main" val="27156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los semiconductores?</a:t>
            </a:r>
          </a:p>
          <a:p>
            <a:r>
              <a:rPr lang="es-MX" dirty="0"/>
              <a:t>¿Para qué se utilizan?</a:t>
            </a:r>
          </a:p>
          <a:p>
            <a:r>
              <a:rPr lang="es-MX" dirty="0"/>
              <a:t>¿Qué pasaría si no existieran los semiconductores?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¿Qué es la electricidad?: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https://www.youtube.com/watch?v=dzcG5a5kd2M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¿Qué es un semiconductor?: 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https://www.youtube.com/watch?v=fFVU7-kfPe8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81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A597-EF96-2BC8-4520-AEE2BA1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699B-7474-1A75-D89F-8E82802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primeros contactos con la electricidad documentados se dan en la Antigua Grecia, cuando en el siglo V </a:t>
            </a:r>
            <a:r>
              <a:rPr lang="es-MX" dirty="0" err="1"/>
              <a:t>A.C</a:t>
            </a:r>
            <a:r>
              <a:rPr lang="es-MX" dirty="0"/>
              <a:t>, Thales de Mileto documentó la atracción que ocurría al frotar el ámbar con una tela.</a:t>
            </a:r>
          </a:p>
          <a:p>
            <a:endParaRPr lang="es-MX" dirty="0"/>
          </a:p>
        </p:txBody>
      </p:sp>
      <p:pic>
        <p:nvPicPr>
          <p:cNvPr id="5" name="Imagen 4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0FCF1B0-0087-ADD5-FA8F-888240FD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56" y="3001384"/>
            <a:ext cx="4580087" cy="33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A597-EF96-2BC8-4520-AEE2BA1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699B-7474-1A75-D89F-8E82802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Benjamín Franklin, un personaje ilustre en la historia de Estados Unidos, demostró en el siglo XVIII la naturaleza eléctrica de los rayos. Este descubrimiento le permitiría comenzar a utilizar la electricidad en aplicaciones prácticas, utilidades que le permitirían inventar el pararrayos.</a:t>
            </a:r>
          </a:p>
          <a:p>
            <a:endParaRPr lang="es-MX" dirty="0"/>
          </a:p>
        </p:txBody>
      </p:sp>
      <p:pic>
        <p:nvPicPr>
          <p:cNvPr id="6" name="Imagen 5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776471A0-6CB2-7E3C-16AD-2BFCB905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83" y="3184264"/>
            <a:ext cx="4608434" cy="31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A597-EF96-2BC8-4520-AEE2BA1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699B-7474-1A75-D89F-8E82802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Posteriormente, las investigaciones de Alejandro Volta en el siglo XIX le permitieron desarrollar las primeras celdas químicas capaces de almacenar la electricidad. Fue así como inventó la pila.</a:t>
            </a:r>
          </a:p>
          <a:p>
            <a:r>
              <a:rPr lang="es-MX" dirty="0"/>
              <a:t>Y es que, en este siglo, convivieron los responsables de gran parte de los avances que han hecho posible que hayamos llegado hasta nuestros días. Nombres como Faraday, Ohm, Ampere o Morse realizaron sus progresos en el siglo XIX.</a:t>
            </a:r>
          </a:p>
          <a:p>
            <a:r>
              <a:rPr lang="es-MX" dirty="0"/>
              <a:t>Al final de siglo surgieron personalidades como Edison o Tesla, que con sus investigaciones cambiarán el curso de la historia y pondrían a la electricidad como eje central de nuestras vidas.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72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2A83-227A-C8FA-0B5B-D75F371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B5D06-D4B0-1385-B15C-96702A7D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disciplina que estudia los fenómenos producidos por el movimiento y la interacción entre cargas eléctricas de los cuerpos. Es una fuerza que resulta de la atracción o repulsión entre las partículas que contienen carga eléctrica positiva y negativa. Las partículas con cargas eléctricas iguales se repelen, y las partículas con cargas eléctricas opuestas se atraen.</a:t>
            </a:r>
          </a:p>
          <a:p>
            <a:endParaRPr lang="es-MX" dirty="0"/>
          </a:p>
        </p:txBody>
      </p:sp>
      <p:pic>
        <p:nvPicPr>
          <p:cNvPr id="4" name="Imagen 3" descr="Fondo negro con letras blancas&#10;&#10;Descripción generada automáticamente">
            <a:extLst>
              <a:ext uri="{FF2B5EF4-FFF2-40B4-BE49-F238E27FC236}">
                <a16:creationId xmlns:a16="http://schemas.microsoft.com/office/drawing/2014/main" id="{40D9E803-73C0-4910-11FA-0C3972D0B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47" y="3341289"/>
            <a:ext cx="8161905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9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BFA80-D6E5-6477-0CF9-EE422DD5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90CE3-54BE-AD75-D4DC-00F4F932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Estamos acostumbrados a convivir con fenómenos eléctricos tanto naturales (los relámpagos, la electricidad estática, etc.) como los artificiales (la iluminación de nuestros hogares, el funcionamiento de los electrodomésticos, maquinas eléctricas, etc.).</a:t>
            </a:r>
          </a:p>
          <a:p>
            <a:r>
              <a:rPr lang="es-MX" dirty="0"/>
              <a:t>En la sociedad actual, constituye una parte importante de todos y cada uno de los aspectos de la vida. Cuando nos falta nos damos cuenta de cómo nuestra vida gira en torno a ella.</a:t>
            </a:r>
          </a:p>
          <a:p>
            <a:r>
              <a:rPr lang="es-MX" dirty="0"/>
              <a:t>Sin la electricidad no habrían podido desarrollarse la mayor parte de los avances técnicos que disfrutamos y el tipo de vida que llevaríamos sería completamente distinto.</a:t>
            </a:r>
          </a:p>
          <a:p>
            <a:endParaRPr lang="es-MX" dirty="0"/>
          </a:p>
        </p:txBody>
      </p:sp>
      <p:pic>
        <p:nvPicPr>
          <p:cNvPr id="7" name="Imagen 6" descr="Imagen que contiene aire condicionado, aparato, computadora&#10;&#10;Descripción generada automáticamente">
            <a:extLst>
              <a:ext uri="{FF2B5EF4-FFF2-40B4-BE49-F238E27FC236}">
                <a16:creationId xmlns:a16="http://schemas.microsoft.com/office/drawing/2014/main" id="{09B6A926-0A0C-9DED-D902-5F7F69AC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4" y="4622286"/>
            <a:ext cx="2131671" cy="1898725"/>
          </a:xfrm>
          <a:prstGeom prst="rect">
            <a:avLst/>
          </a:prstGeom>
        </p:spPr>
      </p:pic>
      <p:pic>
        <p:nvPicPr>
          <p:cNvPr id="9" name="Imagen 8" descr="Una pantalla de una computadora&#10;&#10;Descripción generada automáticamente">
            <a:extLst>
              <a:ext uri="{FF2B5EF4-FFF2-40B4-BE49-F238E27FC236}">
                <a16:creationId xmlns:a16="http://schemas.microsoft.com/office/drawing/2014/main" id="{B653E845-D2B1-A901-B286-0A347167B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51" y="4622286"/>
            <a:ext cx="2382714" cy="1898725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baja">
            <a:extLst>
              <a:ext uri="{FF2B5EF4-FFF2-40B4-BE49-F238E27FC236}">
                <a16:creationId xmlns:a16="http://schemas.microsoft.com/office/drawing/2014/main" id="{AA3224F7-B5AB-4FD5-A6CE-B79993A1F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44" y="4622286"/>
            <a:ext cx="1916221" cy="19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729</Words>
  <Application>Microsoft Office PowerPoint</Application>
  <PresentationFormat>Panorámica</PresentationFormat>
  <Paragraphs>74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Tema de Office</vt:lpstr>
      <vt:lpstr>ELECTRICIDAD</vt:lpstr>
      <vt:lpstr>Contenido </vt:lpstr>
      <vt:lpstr>Aprendizaje </vt:lpstr>
      <vt:lpstr>Introducción </vt:lpstr>
      <vt:lpstr>Antecedentes</vt:lpstr>
      <vt:lpstr>Antecedentes</vt:lpstr>
      <vt:lpstr>Antecedentes</vt:lpstr>
      <vt:lpstr>Concepto </vt:lpstr>
      <vt:lpstr>Importancia </vt:lpstr>
      <vt:lpstr>Corriente eléctrica directa</vt:lpstr>
      <vt:lpstr>Corriente eléctrica alterna</vt:lpstr>
      <vt:lpstr>Voltaje </vt:lpstr>
      <vt:lpstr>Resistencia </vt:lpstr>
      <vt:lpstr>Circuito eléctrico</vt:lpstr>
      <vt:lpstr>Conductores eléctricos</vt:lpstr>
      <vt:lpstr>Aislantes eléctricos</vt:lpstr>
      <vt:lpstr>Semiconductor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123</cp:revision>
  <dcterms:created xsi:type="dcterms:W3CDTF">2017-08-15T18:33:09Z</dcterms:created>
  <dcterms:modified xsi:type="dcterms:W3CDTF">2022-08-25T21:49:26Z</dcterms:modified>
</cp:coreProperties>
</file>